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9"/>
  </p:notesMasterIdLst>
  <p:handoutMasterIdLst>
    <p:handoutMasterId r:id="rId90"/>
  </p:handoutMasterIdLst>
  <p:sldIdLst>
    <p:sldId id="407" r:id="rId2"/>
    <p:sldId id="256" r:id="rId3"/>
    <p:sldId id="261" r:id="rId4"/>
    <p:sldId id="305" r:id="rId5"/>
    <p:sldId id="293" r:id="rId6"/>
    <p:sldId id="294" r:id="rId7"/>
    <p:sldId id="292" r:id="rId8"/>
    <p:sldId id="319" r:id="rId9"/>
    <p:sldId id="362" r:id="rId10"/>
    <p:sldId id="299" r:id="rId11"/>
    <p:sldId id="301" r:id="rId12"/>
    <p:sldId id="311" r:id="rId13"/>
    <p:sldId id="312" r:id="rId14"/>
    <p:sldId id="313" r:id="rId15"/>
    <p:sldId id="314" r:id="rId16"/>
    <p:sldId id="318" r:id="rId17"/>
    <p:sldId id="316" r:id="rId18"/>
    <p:sldId id="317" r:id="rId19"/>
    <p:sldId id="315" r:id="rId20"/>
    <p:sldId id="302" r:id="rId21"/>
    <p:sldId id="321" r:id="rId22"/>
    <p:sldId id="368" r:id="rId23"/>
    <p:sldId id="322" r:id="rId24"/>
    <p:sldId id="323" r:id="rId25"/>
    <p:sldId id="328" r:id="rId26"/>
    <p:sldId id="336" r:id="rId27"/>
    <p:sldId id="337" r:id="rId28"/>
    <p:sldId id="339" r:id="rId29"/>
    <p:sldId id="340" r:id="rId30"/>
    <p:sldId id="330" r:id="rId31"/>
    <p:sldId id="331" r:id="rId32"/>
    <p:sldId id="332" r:id="rId33"/>
    <p:sldId id="324" r:id="rId34"/>
    <p:sldId id="345" r:id="rId35"/>
    <p:sldId id="333" r:id="rId36"/>
    <p:sldId id="334" r:id="rId37"/>
    <p:sldId id="341" r:id="rId38"/>
    <p:sldId id="343" r:id="rId39"/>
    <p:sldId id="344" r:id="rId40"/>
    <p:sldId id="342" r:id="rId41"/>
    <p:sldId id="335" r:id="rId42"/>
    <p:sldId id="346" r:id="rId43"/>
    <p:sldId id="349" r:id="rId44"/>
    <p:sldId id="350" r:id="rId45"/>
    <p:sldId id="352" r:id="rId46"/>
    <p:sldId id="353" r:id="rId47"/>
    <p:sldId id="356" r:id="rId48"/>
    <p:sldId id="358" r:id="rId49"/>
    <p:sldId id="357" r:id="rId50"/>
    <p:sldId id="359" r:id="rId51"/>
    <p:sldId id="291" r:id="rId52"/>
    <p:sldId id="369" r:id="rId53"/>
    <p:sldId id="370" r:id="rId54"/>
    <p:sldId id="371" r:id="rId55"/>
    <p:sldId id="375" r:id="rId56"/>
    <p:sldId id="376" r:id="rId57"/>
    <p:sldId id="377" r:id="rId58"/>
    <p:sldId id="378" r:id="rId59"/>
    <p:sldId id="379"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392" r:id="rId73"/>
    <p:sldId id="393" r:id="rId74"/>
    <p:sldId id="394" r:id="rId75"/>
    <p:sldId id="395" r:id="rId76"/>
    <p:sldId id="396" r:id="rId77"/>
    <p:sldId id="397" r:id="rId78"/>
    <p:sldId id="398" r:id="rId79"/>
    <p:sldId id="399" r:id="rId80"/>
    <p:sldId id="400" r:id="rId81"/>
    <p:sldId id="401" r:id="rId82"/>
    <p:sldId id="402" r:id="rId83"/>
    <p:sldId id="403" r:id="rId84"/>
    <p:sldId id="404" r:id="rId85"/>
    <p:sldId id="405" r:id="rId86"/>
    <p:sldId id="406" r:id="rId87"/>
    <p:sldId id="360" r:id="rId8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C1F6077A-80BE-4AAC-A416-4E8686844558}" type="datetimeFigureOut">
              <a:rPr lang="en-US" smtClean="0"/>
              <a:pPr/>
              <a:t>8/6/2019</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0C5EE37-68DC-42CF-90F2-C02837F8C423}" type="slidenum">
              <a:rPr lang="en-US" smtClean="0"/>
              <a:pPr/>
              <a:t>‹#›</a:t>
            </a:fld>
            <a:endParaRPr lang="en-US"/>
          </a:p>
        </p:txBody>
      </p:sp>
    </p:spTree>
    <p:extLst>
      <p:ext uri="{BB962C8B-B14F-4D97-AF65-F5344CB8AC3E}">
        <p14:creationId xmlns:p14="http://schemas.microsoft.com/office/powerpoint/2010/main" val="34082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D6F1FBE4-56C0-47D7-B906-1319BD82D4B1}" type="datetimeFigureOut">
              <a:rPr lang="en-US" smtClean="0"/>
              <a:pPr/>
              <a:t>8/6/2019</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1F9A6427-4B89-4869-AD7F-4EE0EAB82301}" type="slidenum">
              <a:rPr lang="en-US" smtClean="0"/>
              <a:pPr/>
              <a:t>‹#›</a:t>
            </a:fld>
            <a:endParaRPr lang="en-US"/>
          </a:p>
        </p:txBody>
      </p:sp>
    </p:spTree>
    <p:extLst>
      <p:ext uri="{BB962C8B-B14F-4D97-AF65-F5344CB8AC3E}">
        <p14:creationId xmlns:p14="http://schemas.microsoft.com/office/powerpoint/2010/main" val="132104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95D848-5FF4-453E-9FBE-6E972F836038}"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F9173-95CF-438A-B4A1-DC443357F96C}"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1AA73-F668-4FB3-BA8D-CC5480664D10}"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8DEF9-AA33-4F37-BF3B-9E3E394F82B3}"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0B82D-88B3-43FF-8284-B41754C9E227}" type="datetime1">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352223-399B-4107-A243-9259AB7371F1}" type="datetime1">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26BFFC-C7B5-4104-A753-4C2946DBBED1}" type="datetime1">
              <a:rPr lang="en-US" smtClean="0"/>
              <a:pPr/>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FA2E9F-CCB3-4A9A-90B7-05F5E373733B}" type="datetime1">
              <a:rPr lang="en-US" smtClean="0"/>
              <a:pPr/>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67EDD-9D37-49AE-9A8C-6ED3A3E20022}" type="datetime1">
              <a:rPr lang="en-US" smtClean="0"/>
              <a:pPr/>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BF607-6676-4285-9F64-BCFBB4CB9B89}" type="datetime1">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DC7B3C-04DF-4F26-9298-7FDAB1068745}" type="datetime1">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78AAC-F3F5-4181-BE35-602017ED542A}" type="datetime1">
              <a:rPr lang="en-US" smtClean="0"/>
              <a:pPr/>
              <a:t>8/6/2019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7A042-E02F-4D13-9079-28240E5E6B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Word_Document.docx"/><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4.emf"/><Relationship Id="rId4" Type="http://schemas.openxmlformats.org/officeDocument/2006/relationships/package" Target="../embeddings/Microsoft_Word_Document1.docx"/></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6.emf"/><Relationship Id="rId4" Type="http://schemas.openxmlformats.org/officeDocument/2006/relationships/package" Target="../embeddings/Microsoft_Word_Document2.docx"/></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7.emf"/><Relationship Id="rId4" Type="http://schemas.openxmlformats.org/officeDocument/2006/relationships/package" Target="../embeddings/Microsoft_Word_Document3.docx"/></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38.emf"/><Relationship Id="rId4" Type="http://schemas.openxmlformats.org/officeDocument/2006/relationships/package" Target="../embeddings/Microsoft_Word_Document4.docx"/></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developer.android.com/guide/tutorials/views/hello-formstuff.html" TargetMode="External"/><Relationship Id="rId7" Type="http://schemas.openxmlformats.org/officeDocument/2006/relationships/hyperlink" Target="http://developer.android.com/guide/tutorials/views/hello-tabwidget.html"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developer.android.com/guide/tutorials/views/hello-gallery.html" TargetMode="Externa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hyperlink" Target="http://developer.android.com/guide/tutorials/views/hello-spinner.html"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developer.android.com/guide/tutorials/views/hello-mapview.html" TargetMode="External"/><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hyperlink" Target="http://developer.android.com/guide/tutorials/views/hello-autocomplete.html" TargetMode="External"/><Relationship Id="rId1" Type="http://schemas.openxmlformats.org/officeDocument/2006/relationships/slideLayout" Target="../slideLayouts/slideLayout7.xml"/><Relationship Id="rId6" Type="http://schemas.openxmlformats.org/officeDocument/2006/relationships/hyperlink" Target="http://developer.android.com/guide/tutorials/views/hello-webview.html" TargetMode="External"/><Relationship Id="rId5" Type="http://schemas.openxmlformats.org/officeDocument/2006/relationships/image" Target="../media/image13.png"/><Relationship Id="rId4" Type="http://schemas.openxmlformats.org/officeDocument/2006/relationships/hyperlink" Target="http://developer.android.com/guide/tutorials/views/hello-listview.html" TargetMode="External"/><Relationship Id="rId9" Type="http://schemas.openxmlformats.org/officeDocument/2006/relationships/image" Target="../media/image15.png"/></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Basic widgets </a:t>
            </a:r>
            <a:r>
              <a:rPr lang="en-US" altLang="zh-CN" smtClean="0"/>
              <a:t>and layouts</a:t>
            </a:r>
            <a:endParaRPr lang="zh-CN" altLang="en-US" dirty="0"/>
          </a:p>
        </p:txBody>
      </p:sp>
      <p:sp>
        <p:nvSpPr>
          <p:cNvPr id="3" name="副标题 2"/>
          <p:cNvSpPr>
            <a:spLocks noGrp="1"/>
          </p:cNvSpPr>
          <p:nvPr>
            <p:ph type="subTitle" idx="1"/>
          </p:nvPr>
        </p:nvSpPr>
        <p:spPr/>
        <p:txBody>
          <a:bodyPr/>
          <a:lstStyle/>
          <a:p>
            <a:r>
              <a:rPr lang="en-US" altLang="zh-CN" dirty="0" smtClean="0"/>
              <a:t>Thai </a:t>
            </a:r>
            <a:r>
              <a:rPr lang="en-US" altLang="zh-CN" dirty="0" err="1" smtClean="0"/>
              <a:t>Duy</a:t>
            </a:r>
            <a:r>
              <a:rPr lang="en-US" altLang="zh-CN" dirty="0" smtClean="0"/>
              <a:t> </a:t>
            </a:r>
            <a:r>
              <a:rPr lang="en-US" altLang="zh-CN" dirty="0" err="1" smtClean="0"/>
              <a:t>Quy</a:t>
            </a:r>
            <a:endParaRPr lang="zh-CN" altLang="en-US" dirty="0"/>
          </a:p>
        </p:txBody>
      </p:sp>
    </p:spTree>
    <p:extLst>
      <p:ext uri="{BB962C8B-B14F-4D97-AF65-F5344CB8AC3E}">
        <p14:creationId xmlns:p14="http://schemas.microsoft.com/office/powerpoint/2010/main" val="260814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10</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09600" y="1828800"/>
            <a:ext cx="7772400" cy="4770537"/>
          </a:xfrm>
          <a:prstGeom prst="rect">
            <a:avLst/>
          </a:prstGeom>
          <a:noFill/>
        </p:spPr>
        <p:txBody>
          <a:bodyPr wrap="square" rtlCol="0">
            <a:spAutoFit/>
          </a:bodyPr>
          <a:lstStyle/>
          <a:p>
            <a:r>
              <a:rPr lang="en-US" sz="2000" dirty="0" smtClean="0"/>
              <a:t>There are five basic types of Layouts: </a:t>
            </a:r>
          </a:p>
          <a:p>
            <a:r>
              <a:rPr lang="en-US" sz="2000" b="1" dirty="0" smtClean="0"/>
              <a:t>Frame, Linear, Relative, Table, </a:t>
            </a:r>
            <a:r>
              <a:rPr lang="en-US" sz="2000" dirty="0" smtClean="0"/>
              <a:t>and </a:t>
            </a:r>
            <a:r>
              <a:rPr lang="en-US" sz="2000" b="1" dirty="0" smtClean="0"/>
              <a:t>Absolute.</a:t>
            </a:r>
          </a:p>
          <a:p>
            <a:endParaRPr lang="en-US" sz="2000" b="1" dirty="0" smtClean="0"/>
          </a:p>
          <a:p>
            <a:r>
              <a:rPr lang="en-US" sz="2000" b="1" dirty="0" smtClean="0"/>
              <a:t>	</a:t>
            </a:r>
          </a:p>
          <a:p>
            <a:r>
              <a:rPr lang="en-US" sz="2400" b="1" dirty="0" smtClean="0">
                <a:solidFill>
                  <a:srgbClr val="0070C0"/>
                </a:solidFill>
              </a:rPr>
              <a:t>1.  </a:t>
            </a:r>
            <a:r>
              <a:rPr lang="en-US" sz="2400" b="1" dirty="0" err="1" smtClean="0">
                <a:solidFill>
                  <a:srgbClr val="0070C0"/>
                </a:solidFill>
              </a:rPr>
              <a:t>FrameLayout</a:t>
            </a:r>
            <a:endParaRPr lang="en-US" sz="2400" b="1" dirty="0" smtClean="0">
              <a:solidFill>
                <a:srgbClr val="0070C0"/>
              </a:solidFill>
            </a:endParaRPr>
          </a:p>
          <a:p>
            <a:r>
              <a:rPr lang="en-US" sz="2000" dirty="0" err="1" smtClean="0"/>
              <a:t>FrameLayout</a:t>
            </a:r>
            <a:r>
              <a:rPr lang="en-US" sz="2000" dirty="0" smtClean="0"/>
              <a:t> is the simplest type of layout object. It's basically a </a:t>
            </a:r>
            <a:r>
              <a:rPr lang="en-US" sz="2000" i="1" dirty="0" smtClean="0"/>
              <a:t>blank space on your screen</a:t>
            </a:r>
            <a:r>
              <a:rPr lang="en-US" sz="2000" dirty="0" smtClean="0"/>
              <a:t> that you can later fill with a single object — for example, a picture that you'll swap in and out. </a:t>
            </a:r>
          </a:p>
          <a:p>
            <a:endParaRPr lang="en-US" sz="2000" dirty="0" smtClean="0"/>
          </a:p>
          <a:p>
            <a:r>
              <a:rPr lang="en-US" sz="2000" dirty="0" smtClean="0"/>
              <a:t>All child elements of the </a:t>
            </a:r>
            <a:r>
              <a:rPr lang="en-US" sz="2000" dirty="0" err="1" smtClean="0"/>
              <a:t>FrameLayout</a:t>
            </a:r>
            <a:r>
              <a:rPr lang="en-US" sz="2000" dirty="0" smtClean="0"/>
              <a:t> are </a:t>
            </a:r>
            <a:r>
              <a:rPr lang="en-US" sz="2000" i="1" dirty="0" smtClean="0"/>
              <a:t>pinned to the top left corner of the screen</a:t>
            </a:r>
            <a:r>
              <a:rPr lang="en-US" sz="2000" dirty="0" smtClean="0"/>
              <a:t>; you cannot specify a different location for a child view. </a:t>
            </a:r>
          </a:p>
          <a:p>
            <a:endParaRPr lang="en-US" sz="2000" dirty="0" smtClean="0"/>
          </a:p>
          <a:p>
            <a:r>
              <a:rPr lang="en-US" sz="2000" dirty="0" smtClean="0"/>
              <a:t>Subsequent child views will simply be drawn over previous ones, partially or totally obscuring them (unless the newer object is transparent). </a:t>
            </a:r>
          </a:p>
          <a:p>
            <a:endParaRPr lang="en-US" sz="2000" dirty="0"/>
          </a:p>
        </p:txBody>
      </p:sp>
      <p:sp>
        <p:nvSpPr>
          <p:cNvPr id="8" name="Rectangle 7"/>
          <p:cNvSpPr/>
          <p:nvPr/>
        </p:nvSpPr>
        <p:spPr>
          <a:xfrm>
            <a:off x="6400800" y="1981200"/>
            <a:ext cx="10668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2825437">
            <a:off x="6480801" y="2171582"/>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11</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304800" y="1752600"/>
            <a:ext cx="8077200" cy="4524315"/>
          </a:xfrm>
          <a:prstGeom prst="rect">
            <a:avLst/>
          </a:prstGeom>
          <a:noFill/>
        </p:spPr>
        <p:txBody>
          <a:bodyPr wrap="square" rtlCol="0">
            <a:spAutoFit/>
          </a:bodyPr>
          <a:lstStyle/>
          <a:p>
            <a:r>
              <a:rPr lang="en-US" sz="2800" b="1" dirty="0" smtClean="0">
                <a:solidFill>
                  <a:srgbClr val="0070C0"/>
                </a:solidFill>
              </a:rPr>
              <a:t>2.  </a:t>
            </a:r>
            <a:r>
              <a:rPr lang="en-US" sz="2800" b="1" dirty="0" err="1" smtClean="0">
                <a:solidFill>
                  <a:srgbClr val="0070C0"/>
                </a:solidFill>
              </a:rPr>
              <a:t>LinearLayout</a:t>
            </a:r>
            <a:endParaRPr lang="en-US" sz="2800" b="1" dirty="0" smtClean="0">
              <a:solidFill>
                <a:srgbClr val="0070C0"/>
              </a:solidFill>
            </a:endParaRPr>
          </a:p>
          <a:p>
            <a:endParaRPr lang="en-US" sz="2000" b="1" dirty="0" smtClean="0"/>
          </a:p>
          <a:p>
            <a:r>
              <a:rPr lang="en-US" sz="2000" b="1" dirty="0" err="1" smtClean="0"/>
              <a:t>LinearLayout</a:t>
            </a:r>
            <a:r>
              <a:rPr lang="en-US" sz="2000" dirty="0" smtClean="0"/>
              <a:t> aligns all children in a single direction — </a:t>
            </a:r>
            <a:r>
              <a:rPr lang="en-US" sz="2000" i="1" dirty="0" smtClean="0"/>
              <a:t>vertically</a:t>
            </a:r>
            <a:r>
              <a:rPr lang="en-US" sz="2000" dirty="0" smtClean="0"/>
              <a:t> or </a:t>
            </a:r>
            <a:r>
              <a:rPr lang="en-US" sz="2000" i="1" dirty="0" smtClean="0"/>
              <a:t>horizontally</a:t>
            </a:r>
            <a:r>
              <a:rPr lang="en-US" sz="2000" dirty="0" smtClean="0"/>
              <a:t> depending on the </a:t>
            </a:r>
            <a:r>
              <a:rPr lang="en-US" sz="2000" b="1" dirty="0" err="1" smtClean="0">
                <a:solidFill>
                  <a:srgbClr val="C00000"/>
                </a:solidFill>
              </a:rPr>
              <a:t>android:orientation</a:t>
            </a:r>
            <a:r>
              <a:rPr lang="en-US" sz="2000" dirty="0" smtClean="0"/>
              <a:t> attribute. </a:t>
            </a:r>
          </a:p>
          <a:p>
            <a:endParaRPr lang="en-US" sz="2000" dirty="0" smtClean="0"/>
          </a:p>
          <a:p>
            <a:r>
              <a:rPr lang="en-US" sz="2000" dirty="0" smtClean="0"/>
              <a:t>All children are stacked one after the other, so a </a:t>
            </a:r>
          </a:p>
          <a:p>
            <a:pPr marL="914400" lvl="1" indent="-457200">
              <a:buFont typeface="Arial" pitchFamily="34" charset="0"/>
              <a:buChar char="•"/>
            </a:pPr>
            <a:r>
              <a:rPr lang="en-US" sz="2000" i="1" dirty="0" smtClean="0">
                <a:solidFill>
                  <a:srgbClr val="0070C0"/>
                </a:solidFill>
              </a:rPr>
              <a:t>vertical</a:t>
            </a:r>
            <a:r>
              <a:rPr lang="en-US" sz="2000" dirty="0" smtClean="0"/>
              <a:t> list will only have one child per row, no matter how wide they are, and a </a:t>
            </a:r>
          </a:p>
          <a:p>
            <a:pPr marL="914400" lvl="1" indent="-457200">
              <a:buFont typeface="Arial" pitchFamily="34" charset="0"/>
              <a:buChar char="•"/>
            </a:pPr>
            <a:r>
              <a:rPr lang="en-US" sz="2000" i="1" dirty="0" smtClean="0">
                <a:solidFill>
                  <a:srgbClr val="0070C0"/>
                </a:solidFill>
              </a:rPr>
              <a:t>horizontal</a:t>
            </a:r>
            <a:r>
              <a:rPr lang="en-US" sz="2000" dirty="0" smtClean="0"/>
              <a:t> list will only be one row high (the height of the tallest child, plus padding). </a:t>
            </a:r>
          </a:p>
          <a:p>
            <a:endParaRPr lang="en-US" sz="2000" dirty="0" smtClean="0"/>
          </a:p>
          <a:p>
            <a:r>
              <a:rPr lang="en-US" sz="2000" dirty="0" smtClean="0"/>
              <a:t>A </a:t>
            </a:r>
            <a:r>
              <a:rPr lang="en-US" sz="2000" dirty="0" err="1" smtClean="0"/>
              <a:t>LinearLayout</a:t>
            </a:r>
            <a:r>
              <a:rPr lang="en-US" sz="2000" dirty="0" smtClean="0"/>
              <a:t> respects </a:t>
            </a:r>
            <a:r>
              <a:rPr lang="en-US" sz="2000" i="1" dirty="0" smtClean="0"/>
              <a:t>margin</a:t>
            </a:r>
            <a:r>
              <a:rPr lang="en-US" sz="2000" dirty="0" smtClean="0"/>
              <a:t>s between children and the </a:t>
            </a:r>
            <a:r>
              <a:rPr lang="en-US" sz="2000" i="1" dirty="0" smtClean="0"/>
              <a:t>gravity</a:t>
            </a:r>
            <a:r>
              <a:rPr lang="en-US" sz="2000" dirty="0" smtClean="0"/>
              <a:t> (right, center, or left alignment) of each child. </a:t>
            </a:r>
          </a:p>
          <a:p>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12</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381000" y="1371600"/>
            <a:ext cx="8534400" cy="1631216"/>
          </a:xfrm>
          <a:prstGeom prst="rect">
            <a:avLst/>
          </a:prstGeom>
          <a:noFill/>
        </p:spPr>
        <p:txBody>
          <a:bodyPr wrap="square" rtlCol="0">
            <a:spAutoFit/>
          </a:bodyPr>
          <a:lstStyle/>
          <a:p>
            <a:r>
              <a:rPr lang="en-US" sz="2800" b="1" dirty="0" smtClean="0">
                <a:solidFill>
                  <a:srgbClr val="0070C0"/>
                </a:solidFill>
              </a:rPr>
              <a:t>2.  </a:t>
            </a:r>
            <a:r>
              <a:rPr lang="en-US" sz="2800" b="1" dirty="0" err="1" smtClean="0">
                <a:solidFill>
                  <a:srgbClr val="0070C0"/>
                </a:solidFill>
              </a:rPr>
              <a:t>LinearLayout</a:t>
            </a:r>
            <a:endParaRPr lang="en-US" sz="2400" b="1" dirty="0" smtClean="0">
              <a:solidFill>
                <a:srgbClr val="0070C0"/>
              </a:solidFill>
            </a:endParaRPr>
          </a:p>
          <a:p>
            <a:endParaRPr lang="en-US" dirty="0" smtClean="0"/>
          </a:p>
          <a:p>
            <a:r>
              <a:rPr lang="en-US" dirty="0" smtClean="0"/>
              <a:t>You may attribute a </a:t>
            </a:r>
            <a:r>
              <a:rPr lang="en-US" b="1" dirty="0" smtClean="0">
                <a:solidFill>
                  <a:srgbClr val="C00000"/>
                </a:solidFill>
              </a:rPr>
              <a:t>weight</a:t>
            </a:r>
            <a:r>
              <a:rPr lang="en-US" i="1" dirty="0" smtClean="0"/>
              <a:t> </a:t>
            </a:r>
            <a:r>
              <a:rPr lang="en-US" dirty="0" smtClean="0"/>
              <a:t>to children of a </a:t>
            </a:r>
            <a:r>
              <a:rPr lang="en-US" dirty="0" err="1" smtClean="0"/>
              <a:t>LinearLayout</a:t>
            </a:r>
            <a:r>
              <a:rPr lang="en-US" dirty="0" smtClean="0"/>
              <a:t>. </a:t>
            </a:r>
          </a:p>
          <a:p>
            <a:r>
              <a:rPr lang="en-US" dirty="0" smtClean="0"/>
              <a:t>Weight gives an "importance" value to a view, and allows it to expand to fill any remaining space in the parent view. </a:t>
            </a:r>
          </a:p>
        </p:txBody>
      </p:sp>
      <p:pic>
        <p:nvPicPr>
          <p:cNvPr id="32770" name="Picture 2" descr="http://developer.android.com/images/linearlayout.png"/>
          <p:cNvPicPr>
            <a:picLocks noChangeAspect="1" noChangeArrowheads="1"/>
          </p:cNvPicPr>
          <p:nvPr/>
        </p:nvPicPr>
        <p:blipFill>
          <a:blip r:embed="rId3" cstate="print"/>
          <a:srcRect/>
          <a:stretch>
            <a:fillRect/>
          </a:stretch>
        </p:blipFill>
        <p:spPr bwMode="auto">
          <a:xfrm>
            <a:off x="304800" y="3124200"/>
            <a:ext cx="4010025" cy="2857500"/>
          </a:xfrm>
          <a:prstGeom prst="rect">
            <a:avLst/>
          </a:prstGeom>
          <a:noFill/>
        </p:spPr>
      </p:pic>
      <p:sp>
        <p:nvSpPr>
          <p:cNvPr id="9" name="TextBox 8"/>
          <p:cNvSpPr txBox="1"/>
          <p:nvPr/>
        </p:nvSpPr>
        <p:spPr>
          <a:xfrm>
            <a:off x="4419600" y="2971800"/>
            <a:ext cx="4495800" cy="3323987"/>
          </a:xfrm>
          <a:prstGeom prst="rect">
            <a:avLst/>
          </a:prstGeom>
          <a:noFill/>
        </p:spPr>
        <p:txBody>
          <a:bodyPr wrap="square" rtlCol="0">
            <a:spAutoFit/>
          </a:bodyPr>
          <a:lstStyle/>
          <a:p>
            <a:r>
              <a:rPr lang="en-US" b="1" dirty="0" smtClean="0"/>
              <a:t>Example:</a:t>
            </a:r>
          </a:p>
          <a:p>
            <a:r>
              <a:rPr lang="en-US" sz="1600" dirty="0" smtClean="0"/>
              <a:t>The following two forms represent a </a:t>
            </a:r>
            <a:r>
              <a:rPr lang="en-US" sz="1600" dirty="0" err="1" smtClean="0"/>
              <a:t>LinearLayout</a:t>
            </a:r>
            <a:r>
              <a:rPr lang="en-US" sz="1600" dirty="0" smtClean="0"/>
              <a:t> with a set of elements: a button, some labels and text boxes. The text boxes have their width set to </a:t>
            </a:r>
            <a:r>
              <a:rPr lang="en-US" sz="1600" i="1" dirty="0" err="1" smtClean="0"/>
              <a:t>fill_parent</a:t>
            </a:r>
            <a:r>
              <a:rPr lang="en-US" sz="1600" dirty="0" smtClean="0"/>
              <a:t>; other elements are set to </a:t>
            </a:r>
            <a:r>
              <a:rPr lang="en-US" sz="1600" i="1" dirty="0" err="1" smtClean="0"/>
              <a:t>wrap_content</a:t>
            </a:r>
            <a:r>
              <a:rPr lang="en-US" sz="1600" dirty="0" smtClean="0"/>
              <a:t>. The gravity, by default, is left. </a:t>
            </a:r>
          </a:p>
          <a:p>
            <a:endParaRPr lang="en-US" sz="1600" dirty="0" smtClean="0"/>
          </a:p>
          <a:p>
            <a:r>
              <a:rPr lang="en-US" sz="1600" dirty="0" smtClean="0"/>
              <a:t>The difference between the two versions of the form is that the form on the left has </a:t>
            </a:r>
            <a:r>
              <a:rPr lang="en-US" sz="1600" b="1" dirty="0" smtClean="0"/>
              <a:t>weight</a:t>
            </a:r>
            <a:r>
              <a:rPr lang="en-US" sz="1600" dirty="0" smtClean="0"/>
              <a:t> values unset (</a:t>
            </a:r>
            <a:r>
              <a:rPr lang="en-US" sz="1600" b="1" dirty="0" smtClean="0"/>
              <a:t>0</a:t>
            </a:r>
            <a:r>
              <a:rPr lang="en-US" sz="1600" dirty="0" smtClean="0"/>
              <a:t> by default), while the form on the right has the comments text box weight set to </a:t>
            </a:r>
            <a:r>
              <a:rPr lang="en-US" sz="1600" b="1" dirty="0" smtClean="0"/>
              <a:t>1</a:t>
            </a:r>
            <a:r>
              <a:rPr lang="en-US" sz="1600" dirty="0" smtClean="0"/>
              <a:t>. If the Name textbox had also been set to 1, the Name and Comments text boxes would be the same height.</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13</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381000" y="1371600"/>
            <a:ext cx="8534400" cy="3231654"/>
          </a:xfrm>
          <a:prstGeom prst="rect">
            <a:avLst/>
          </a:prstGeom>
          <a:noFill/>
        </p:spPr>
        <p:txBody>
          <a:bodyPr wrap="square" rtlCol="0">
            <a:spAutoFit/>
          </a:bodyPr>
          <a:lstStyle/>
          <a:p>
            <a:r>
              <a:rPr lang="en-US" sz="2800" b="1" dirty="0" smtClean="0">
                <a:solidFill>
                  <a:srgbClr val="0070C0"/>
                </a:solidFill>
              </a:rPr>
              <a:t>3.  </a:t>
            </a:r>
            <a:r>
              <a:rPr lang="en-US" sz="2800" b="1" dirty="0" err="1" smtClean="0">
                <a:solidFill>
                  <a:srgbClr val="0070C0"/>
                </a:solidFill>
              </a:rPr>
              <a:t>TableLayout</a:t>
            </a:r>
            <a:endParaRPr lang="en-US" sz="2800" b="1" dirty="0" smtClean="0">
              <a:solidFill>
                <a:srgbClr val="0070C0"/>
              </a:solidFill>
            </a:endParaRPr>
          </a:p>
          <a:p>
            <a:endParaRPr lang="en-US" dirty="0" smtClean="0"/>
          </a:p>
          <a:p>
            <a:pPr marL="342900" indent="-342900">
              <a:buFont typeface="+mj-lt"/>
              <a:buAutoNum type="arabicPeriod"/>
            </a:pPr>
            <a:r>
              <a:rPr lang="en-US" sz="2000" dirty="0" err="1" smtClean="0"/>
              <a:t>TableLayout</a:t>
            </a:r>
            <a:r>
              <a:rPr lang="en-US" sz="2000" dirty="0" smtClean="0"/>
              <a:t> positions its children into </a:t>
            </a:r>
            <a:r>
              <a:rPr lang="en-US" sz="2000" b="1" dirty="0" smtClean="0">
                <a:solidFill>
                  <a:srgbClr val="C00000"/>
                </a:solidFill>
              </a:rPr>
              <a:t>rows</a:t>
            </a:r>
            <a:r>
              <a:rPr lang="en-US" sz="2000" dirty="0" smtClean="0"/>
              <a:t> and </a:t>
            </a:r>
            <a:r>
              <a:rPr lang="en-US" sz="2000" b="1" dirty="0" smtClean="0">
                <a:solidFill>
                  <a:srgbClr val="C00000"/>
                </a:solidFill>
              </a:rPr>
              <a:t>columns</a:t>
            </a:r>
            <a:r>
              <a:rPr lang="en-US" sz="2000" dirty="0" smtClean="0"/>
              <a:t>. </a:t>
            </a:r>
          </a:p>
          <a:p>
            <a:pPr marL="342900" indent="-342900">
              <a:buFont typeface="+mj-lt"/>
              <a:buAutoNum type="arabicPeriod"/>
            </a:pPr>
            <a:r>
              <a:rPr lang="en-US" sz="2000" dirty="0" err="1" smtClean="0"/>
              <a:t>TableLayout</a:t>
            </a:r>
            <a:r>
              <a:rPr lang="en-US" sz="2000" dirty="0" smtClean="0"/>
              <a:t> containers do not display border lines.</a:t>
            </a:r>
          </a:p>
          <a:p>
            <a:pPr marL="342900" indent="-342900">
              <a:buFont typeface="+mj-lt"/>
              <a:buAutoNum type="arabicPeriod"/>
            </a:pPr>
            <a:r>
              <a:rPr lang="en-US" sz="2000" dirty="0" smtClean="0"/>
              <a:t>The table will have </a:t>
            </a:r>
            <a:r>
              <a:rPr lang="en-US" sz="2000" i="1" dirty="0" smtClean="0"/>
              <a:t>as many columns as the row with the most cells</a:t>
            </a:r>
            <a:r>
              <a:rPr lang="en-US" sz="2000" dirty="0" smtClean="0"/>
              <a:t>. </a:t>
            </a:r>
          </a:p>
          <a:p>
            <a:pPr marL="342900" indent="-342900">
              <a:buFont typeface="+mj-lt"/>
              <a:buAutoNum type="arabicPeriod"/>
            </a:pPr>
            <a:r>
              <a:rPr lang="en-US" sz="2000" dirty="0" smtClean="0"/>
              <a:t>A cell could be empty, but </a:t>
            </a:r>
            <a:r>
              <a:rPr lang="en-US" sz="2000" i="1" dirty="0" smtClean="0"/>
              <a:t>cannot span columns</a:t>
            </a:r>
            <a:r>
              <a:rPr lang="en-US" sz="2000" dirty="0" smtClean="0"/>
              <a:t>, as they can in HTML.</a:t>
            </a:r>
          </a:p>
          <a:p>
            <a:pPr marL="342900" indent="-342900">
              <a:buFont typeface="+mj-lt"/>
              <a:buAutoNum type="arabicPeriod"/>
            </a:pPr>
            <a:r>
              <a:rPr lang="en-US" sz="2000" dirty="0" smtClean="0"/>
              <a:t>A </a:t>
            </a:r>
            <a:r>
              <a:rPr lang="en-US" sz="2000" i="1" dirty="0" err="1" smtClean="0">
                <a:solidFill>
                  <a:srgbClr val="C00000"/>
                </a:solidFill>
              </a:rPr>
              <a:t>TableRow</a:t>
            </a:r>
            <a:r>
              <a:rPr lang="en-US" sz="2000" dirty="0" smtClean="0"/>
              <a:t>  object defines a single row in the table.</a:t>
            </a:r>
          </a:p>
          <a:p>
            <a:pPr marL="342900" indent="-342900">
              <a:buFont typeface="+mj-lt"/>
              <a:buAutoNum type="arabicPeriod"/>
            </a:pPr>
            <a:r>
              <a:rPr lang="en-US" sz="2000" dirty="0" smtClean="0"/>
              <a:t>A row has zero or more cells, each cell is defined by any kind of other View. </a:t>
            </a:r>
          </a:p>
          <a:p>
            <a:pPr marL="342900" indent="-342900">
              <a:buFont typeface="+mj-lt"/>
              <a:buAutoNum type="arabicPeriod"/>
            </a:pPr>
            <a:r>
              <a:rPr lang="en-US" sz="2000" dirty="0" smtClean="0"/>
              <a:t>A cell may also be a </a:t>
            </a:r>
            <a:r>
              <a:rPr lang="en-US" sz="2000" dirty="0" err="1" smtClean="0"/>
              <a:t>ViewGroup</a:t>
            </a:r>
            <a:r>
              <a:rPr lang="en-US" sz="2000" dirty="0" smtClean="0"/>
              <a:t> object.</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14</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Rectangle 10"/>
          <p:cNvSpPr/>
          <p:nvPr/>
        </p:nvSpPr>
        <p:spPr>
          <a:xfrm>
            <a:off x="152400" y="1447800"/>
            <a:ext cx="8915400" cy="5262979"/>
          </a:xfrm>
          <a:prstGeom prst="rect">
            <a:avLst/>
          </a:prstGeom>
          <a:solidFill>
            <a:schemeClr val="bg1">
              <a:lumMod val="95000"/>
            </a:schemeClr>
          </a:solidFill>
          <a:ln>
            <a:solidFill>
              <a:schemeClr val="accent1"/>
            </a:solidFill>
          </a:ln>
        </p:spPr>
        <p:txBody>
          <a:bodyPr wrap="square">
            <a:spAutoFit/>
          </a:bodyPr>
          <a:lstStyle/>
          <a:p>
            <a:r>
              <a:rPr lang="en-US" sz="1600" dirty="0" smtClean="0">
                <a:cs typeface="Courier New" pitchFamily="49" charset="0"/>
              </a:rPr>
              <a:t>&lt;?xml version="1.0" encoding="utf-8"?&gt; </a:t>
            </a:r>
          </a:p>
          <a:p>
            <a:r>
              <a:rPr lang="en-US" sz="1600" dirty="0" smtClean="0">
                <a:cs typeface="Courier New" pitchFamily="49" charset="0"/>
              </a:rPr>
              <a:t>&lt;</a:t>
            </a:r>
            <a:r>
              <a:rPr lang="en-US" sz="1600" dirty="0" err="1" smtClean="0">
                <a:cs typeface="Courier New" pitchFamily="49" charset="0"/>
              </a:rPr>
              <a:t>TableLayout</a:t>
            </a:r>
            <a:r>
              <a:rPr lang="en-US" sz="1600" dirty="0" smtClean="0">
                <a:cs typeface="Courier New" pitchFamily="49" charset="0"/>
              </a:rPr>
              <a:t> </a:t>
            </a:r>
          </a:p>
          <a:p>
            <a:r>
              <a:rPr lang="en-US" sz="1600" dirty="0" smtClean="0">
                <a:cs typeface="Courier New" pitchFamily="49" charset="0"/>
              </a:rPr>
              <a:t>   </a:t>
            </a:r>
            <a:r>
              <a:rPr lang="en-US" sz="1600" dirty="0" err="1" smtClean="0">
                <a:cs typeface="Courier New" pitchFamily="49" charset="0"/>
              </a:rPr>
              <a:t>xmlns:android</a:t>
            </a:r>
            <a:r>
              <a:rPr lang="en-US" sz="1600" dirty="0" smtClean="0">
                <a:cs typeface="Courier New" pitchFamily="49" charset="0"/>
              </a:rPr>
              <a:t>="http://schemas.android.com/apk/res/android"</a:t>
            </a:r>
          </a:p>
          <a:p>
            <a:r>
              <a:rPr lang="en-US" sz="1600" dirty="0" smtClean="0">
                <a:cs typeface="Courier New" pitchFamily="49" charset="0"/>
              </a:rPr>
              <a:t>   </a:t>
            </a:r>
            <a:r>
              <a:rPr lang="en-US" sz="1600" dirty="0" err="1" smtClean="0">
                <a:cs typeface="Courier New" pitchFamily="49" charset="0"/>
              </a:rPr>
              <a:t>android:layout_width</a:t>
            </a:r>
            <a:r>
              <a:rPr lang="en-US" sz="1600" dirty="0" smtClean="0">
                <a:cs typeface="Courier New" pitchFamily="49" charset="0"/>
              </a:rPr>
              <a:t>="</a:t>
            </a:r>
            <a:r>
              <a:rPr lang="en-US" sz="1600" dirty="0" err="1" smtClean="0">
                <a:cs typeface="Courier New" pitchFamily="49" charset="0"/>
              </a:rPr>
              <a:t>fill_parent</a:t>
            </a:r>
            <a:r>
              <a:rPr lang="en-US" sz="1600" dirty="0" smtClean="0">
                <a:cs typeface="Courier New" pitchFamily="49" charset="0"/>
              </a:rPr>
              <a:t>" </a:t>
            </a:r>
          </a:p>
          <a:p>
            <a:r>
              <a:rPr lang="en-US" sz="1600" dirty="0" smtClean="0">
                <a:cs typeface="Courier New" pitchFamily="49" charset="0"/>
              </a:rPr>
              <a:t>   </a:t>
            </a:r>
            <a:r>
              <a:rPr lang="en-US" sz="1600" dirty="0" err="1" smtClean="0">
                <a:cs typeface="Courier New" pitchFamily="49" charset="0"/>
              </a:rPr>
              <a:t>android:layout_height</a:t>
            </a:r>
            <a:r>
              <a:rPr lang="en-US" sz="1600" dirty="0" smtClean="0">
                <a:cs typeface="Courier New" pitchFamily="49" charset="0"/>
              </a:rPr>
              <a:t>="</a:t>
            </a:r>
            <a:r>
              <a:rPr lang="en-US" sz="1600" dirty="0" err="1" smtClean="0">
                <a:cs typeface="Courier New" pitchFamily="49" charset="0"/>
              </a:rPr>
              <a:t>fill_parent</a:t>
            </a:r>
            <a:r>
              <a:rPr lang="en-US" sz="1600" dirty="0" smtClean="0">
                <a:cs typeface="Courier New" pitchFamily="49" charset="0"/>
              </a:rPr>
              <a:t>" </a:t>
            </a:r>
          </a:p>
          <a:p>
            <a:r>
              <a:rPr lang="en-US" sz="1600" dirty="0" smtClean="0">
                <a:cs typeface="Courier New" pitchFamily="49" charset="0"/>
              </a:rPr>
              <a:t>   </a:t>
            </a:r>
            <a:r>
              <a:rPr lang="en-US" sz="1600" dirty="0" err="1" smtClean="0">
                <a:cs typeface="Courier New" pitchFamily="49" charset="0"/>
              </a:rPr>
              <a:t>android:stretchColumns</a:t>
            </a:r>
            <a:r>
              <a:rPr lang="en-US" sz="1600" dirty="0" smtClean="0">
                <a:cs typeface="Courier New" pitchFamily="49" charset="0"/>
              </a:rPr>
              <a:t>="*"&gt; </a:t>
            </a:r>
          </a:p>
          <a:p>
            <a:pPr lvl="1"/>
            <a:r>
              <a:rPr lang="en-US" sz="1600" dirty="0" smtClean="0">
                <a:cs typeface="Courier New" pitchFamily="49" charset="0"/>
              </a:rPr>
              <a:t>&lt;</a:t>
            </a:r>
            <a:r>
              <a:rPr lang="en-US" sz="1600" dirty="0" err="1" smtClean="0">
                <a:cs typeface="Courier New" pitchFamily="49" charset="0"/>
              </a:rPr>
              <a:t>TableRow</a:t>
            </a:r>
            <a:r>
              <a:rPr lang="en-US" sz="1600" dirty="0" smtClean="0">
                <a:cs typeface="Courier New" pitchFamily="49" charset="0"/>
              </a:rPr>
              <a:t>&gt; </a:t>
            </a:r>
          </a:p>
          <a:p>
            <a:pPr lvl="1"/>
            <a:r>
              <a:rPr lang="en-US" sz="1600" dirty="0" smtClean="0">
                <a:cs typeface="Courier New" pitchFamily="49" charset="0"/>
              </a:rPr>
              <a:t>	&lt;</a:t>
            </a:r>
            <a:r>
              <a:rPr lang="en-US" sz="1600" dirty="0" err="1" smtClean="0">
                <a:cs typeface="Courier New" pitchFamily="49" charset="0"/>
              </a:rPr>
              <a:t>TextView</a:t>
            </a:r>
            <a:r>
              <a:rPr lang="en-US" sz="1600" dirty="0" smtClean="0">
                <a:cs typeface="Courier New" pitchFamily="49" charset="0"/>
              </a:rPr>
              <a:t> </a:t>
            </a:r>
            <a:r>
              <a:rPr lang="en-US" sz="1600" dirty="0" err="1" smtClean="0">
                <a:cs typeface="Courier New" pitchFamily="49" charset="0"/>
              </a:rPr>
              <a:t>android:text</a:t>
            </a:r>
            <a:r>
              <a:rPr lang="en-US" sz="1600" dirty="0" smtClean="0">
                <a:cs typeface="Courier New" pitchFamily="49" charset="0"/>
              </a:rPr>
              <a:t>="Open…" </a:t>
            </a:r>
          </a:p>
          <a:p>
            <a:pPr lvl="1"/>
            <a:r>
              <a:rPr lang="en-US" sz="1600" dirty="0" smtClean="0">
                <a:cs typeface="Courier New" pitchFamily="49" charset="0"/>
              </a:rPr>
              <a:t>	      </a:t>
            </a:r>
            <a:r>
              <a:rPr lang="en-US" sz="1600" dirty="0" err="1" smtClean="0">
                <a:cs typeface="Courier New" pitchFamily="49" charset="0"/>
              </a:rPr>
              <a:t>android:padding</a:t>
            </a:r>
            <a:r>
              <a:rPr lang="en-US" sz="1600" dirty="0" smtClean="0">
                <a:cs typeface="Courier New" pitchFamily="49" charset="0"/>
              </a:rPr>
              <a:t>="3dip" /&gt; </a:t>
            </a:r>
          </a:p>
          <a:p>
            <a:pPr lvl="1"/>
            <a:r>
              <a:rPr lang="en-US" sz="1600" dirty="0" smtClean="0">
                <a:cs typeface="Courier New" pitchFamily="49" charset="0"/>
              </a:rPr>
              <a:t>	&lt;</a:t>
            </a:r>
            <a:r>
              <a:rPr lang="en-US" sz="1600" dirty="0" err="1" smtClean="0">
                <a:cs typeface="Courier New" pitchFamily="49" charset="0"/>
              </a:rPr>
              <a:t>TextView</a:t>
            </a:r>
            <a:r>
              <a:rPr lang="en-US" sz="1600" dirty="0" smtClean="0">
                <a:cs typeface="Courier New" pitchFamily="49" charset="0"/>
              </a:rPr>
              <a:t> </a:t>
            </a:r>
            <a:r>
              <a:rPr lang="en-US" sz="1600" dirty="0" err="1" smtClean="0">
                <a:cs typeface="Courier New" pitchFamily="49" charset="0"/>
              </a:rPr>
              <a:t>android:text</a:t>
            </a:r>
            <a:r>
              <a:rPr lang="en-US" sz="1600" dirty="0" smtClean="0">
                <a:cs typeface="Courier New" pitchFamily="49" charset="0"/>
              </a:rPr>
              <a:t>="Ctrl-O" 	</a:t>
            </a:r>
          </a:p>
          <a:p>
            <a:pPr lvl="1"/>
            <a:r>
              <a:rPr lang="en-US" sz="1600" dirty="0" smtClean="0">
                <a:cs typeface="Courier New" pitchFamily="49" charset="0"/>
              </a:rPr>
              <a:t>                </a:t>
            </a:r>
            <a:r>
              <a:rPr lang="en-US" sz="1600" dirty="0" err="1" smtClean="0">
                <a:cs typeface="Courier New" pitchFamily="49" charset="0"/>
              </a:rPr>
              <a:t>android:gravity</a:t>
            </a:r>
            <a:r>
              <a:rPr lang="en-US" sz="1600" dirty="0" smtClean="0">
                <a:cs typeface="Courier New" pitchFamily="49" charset="0"/>
              </a:rPr>
              <a:t>="right" </a:t>
            </a:r>
          </a:p>
          <a:p>
            <a:pPr lvl="1"/>
            <a:r>
              <a:rPr lang="en-US" sz="1600" dirty="0" smtClean="0">
                <a:cs typeface="Courier New" pitchFamily="49" charset="0"/>
              </a:rPr>
              <a:t>	      </a:t>
            </a:r>
            <a:r>
              <a:rPr lang="en-US" sz="1600" dirty="0" err="1" smtClean="0">
                <a:cs typeface="Courier New" pitchFamily="49" charset="0"/>
              </a:rPr>
              <a:t>android:padding</a:t>
            </a:r>
            <a:r>
              <a:rPr lang="en-US" sz="1600" dirty="0" smtClean="0">
                <a:cs typeface="Courier New" pitchFamily="49" charset="0"/>
              </a:rPr>
              <a:t>="3dip" /&gt; </a:t>
            </a:r>
          </a:p>
          <a:p>
            <a:pPr lvl="1"/>
            <a:r>
              <a:rPr lang="en-US" sz="1600" dirty="0" smtClean="0">
                <a:cs typeface="Courier New" pitchFamily="49" charset="0"/>
              </a:rPr>
              <a:t>&lt;/</a:t>
            </a:r>
            <a:r>
              <a:rPr lang="en-US" sz="1600" dirty="0" err="1" smtClean="0">
                <a:cs typeface="Courier New" pitchFamily="49" charset="0"/>
              </a:rPr>
              <a:t>TableRow</a:t>
            </a:r>
            <a:r>
              <a:rPr lang="en-US" sz="1600" dirty="0" smtClean="0">
                <a:cs typeface="Courier New" pitchFamily="49" charset="0"/>
              </a:rPr>
              <a:t>&gt; </a:t>
            </a:r>
          </a:p>
          <a:p>
            <a:pPr lvl="1"/>
            <a:r>
              <a:rPr lang="en-US" sz="1600" dirty="0" smtClean="0">
                <a:cs typeface="Courier New" pitchFamily="49" charset="0"/>
              </a:rPr>
              <a:t>&lt;</a:t>
            </a:r>
            <a:r>
              <a:rPr lang="en-US" sz="1600" dirty="0" err="1" smtClean="0">
                <a:cs typeface="Courier New" pitchFamily="49" charset="0"/>
              </a:rPr>
              <a:t>TableRow</a:t>
            </a:r>
            <a:r>
              <a:rPr lang="en-US" sz="1600" dirty="0" smtClean="0">
                <a:cs typeface="Courier New" pitchFamily="49" charset="0"/>
              </a:rPr>
              <a:t>&gt; </a:t>
            </a:r>
          </a:p>
          <a:p>
            <a:pPr lvl="1"/>
            <a:r>
              <a:rPr lang="en-US" sz="1600" dirty="0" smtClean="0">
                <a:cs typeface="Courier New" pitchFamily="49" charset="0"/>
              </a:rPr>
              <a:t>	&lt;</a:t>
            </a:r>
            <a:r>
              <a:rPr lang="en-US" sz="1600" dirty="0" err="1" smtClean="0">
                <a:cs typeface="Courier New" pitchFamily="49" charset="0"/>
              </a:rPr>
              <a:t>TextView</a:t>
            </a:r>
            <a:r>
              <a:rPr lang="en-US" sz="1600" dirty="0" smtClean="0">
                <a:cs typeface="Courier New" pitchFamily="49" charset="0"/>
              </a:rPr>
              <a:t> </a:t>
            </a:r>
            <a:r>
              <a:rPr lang="en-US" sz="1600" dirty="0" err="1" smtClean="0">
                <a:cs typeface="Courier New" pitchFamily="49" charset="0"/>
              </a:rPr>
              <a:t>android:text</a:t>
            </a:r>
            <a:r>
              <a:rPr lang="en-US" sz="1600" dirty="0" smtClean="0">
                <a:cs typeface="Courier New" pitchFamily="49" charset="0"/>
              </a:rPr>
              <a:t>="Save As…" </a:t>
            </a:r>
          </a:p>
          <a:p>
            <a:pPr lvl="1"/>
            <a:r>
              <a:rPr lang="en-US" sz="1600" dirty="0" smtClean="0">
                <a:cs typeface="Courier New" pitchFamily="49" charset="0"/>
              </a:rPr>
              <a:t>	     </a:t>
            </a:r>
            <a:r>
              <a:rPr lang="en-US" sz="1600" dirty="0" err="1" smtClean="0">
                <a:cs typeface="Courier New" pitchFamily="49" charset="0"/>
              </a:rPr>
              <a:t>android:padding</a:t>
            </a:r>
            <a:r>
              <a:rPr lang="en-US" sz="1600" dirty="0" smtClean="0">
                <a:cs typeface="Courier New" pitchFamily="49" charset="0"/>
              </a:rPr>
              <a:t>="3dip" /&gt; </a:t>
            </a:r>
          </a:p>
          <a:p>
            <a:pPr lvl="1"/>
            <a:r>
              <a:rPr lang="en-US" sz="1600" dirty="0" smtClean="0">
                <a:cs typeface="Courier New" pitchFamily="49" charset="0"/>
              </a:rPr>
              <a:t>	&lt;</a:t>
            </a:r>
            <a:r>
              <a:rPr lang="en-US" sz="1600" dirty="0" err="1" smtClean="0">
                <a:cs typeface="Courier New" pitchFamily="49" charset="0"/>
              </a:rPr>
              <a:t>TextView</a:t>
            </a:r>
            <a:r>
              <a:rPr lang="en-US" sz="1600" dirty="0" smtClean="0">
                <a:cs typeface="Courier New" pitchFamily="49" charset="0"/>
              </a:rPr>
              <a:t> 	</a:t>
            </a:r>
            <a:r>
              <a:rPr lang="en-US" sz="1600" dirty="0" err="1" smtClean="0">
                <a:cs typeface="Courier New" pitchFamily="49" charset="0"/>
              </a:rPr>
              <a:t>android:text</a:t>
            </a:r>
            <a:r>
              <a:rPr lang="en-US" sz="1600" dirty="0" smtClean="0">
                <a:cs typeface="Courier New" pitchFamily="49" charset="0"/>
              </a:rPr>
              <a:t>="Ctrl-Shift-S" </a:t>
            </a:r>
          </a:p>
          <a:p>
            <a:pPr lvl="1"/>
            <a:r>
              <a:rPr lang="en-US" sz="1600" dirty="0" smtClean="0">
                <a:cs typeface="Courier New" pitchFamily="49" charset="0"/>
              </a:rPr>
              <a:t>	      </a:t>
            </a:r>
            <a:r>
              <a:rPr lang="en-US" sz="1600" dirty="0" err="1" smtClean="0">
                <a:cs typeface="Courier New" pitchFamily="49" charset="0"/>
              </a:rPr>
              <a:t>android:gravity</a:t>
            </a:r>
            <a:r>
              <a:rPr lang="en-US" sz="1600" dirty="0" smtClean="0">
                <a:cs typeface="Courier New" pitchFamily="49" charset="0"/>
              </a:rPr>
              <a:t>="right" </a:t>
            </a:r>
          </a:p>
          <a:p>
            <a:pPr lvl="1"/>
            <a:r>
              <a:rPr lang="en-US" sz="1600" dirty="0" smtClean="0">
                <a:cs typeface="Courier New" pitchFamily="49" charset="0"/>
              </a:rPr>
              <a:t>	      </a:t>
            </a:r>
            <a:r>
              <a:rPr lang="en-US" sz="1600" dirty="0" err="1" smtClean="0">
                <a:cs typeface="Courier New" pitchFamily="49" charset="0"/>
              </a:rPr>
              <a:t>android:padding</a:t>
            </a:r>
            <a:r>
              <a:rPr lang="en-US" sz="1600" dirty="0" smtClean="0">
                <a:cs typeface="Courier New" pitchFamily="49" charset="0"/>
              </a:rPr>
              <a:t>="3dip" /&gt; </a:t>
            </a:r>
          </a:p>
          <a:p>
            <a:pPr lvl="1"/>
            <a:r>
              <a:rPr lang="en-US" sz="1600" dirty="0" smtClean="0">
                <a:cs typeface="Courier New" pitchFamily="49" charset="0"/>
              </a:rPr>
              <a:t>&lt;/</a:t>
            </a:r>
            <a:r>
              <a:rPr lang="en-US" sz="1600" dirty="0" err="1" smtClean="0">
                <a:cs typeface="Courier New" pitchFamily="49" charset="0"/>
              </a:rPr>
              <a:t>TableRow</a:t>
            </a:r>
            <a:r>
              <a:rPr lang="en-US" sz="1600" dirty="0" smtClean="0">
                <a:cs typeface="Courier New" pitchFamily="49" charset="0"/>
              </a:rPr>
              <a:t>&gt; </a:t>
            </a:r>
          </a:p>
          <a:p>
            <a:r>
              <a:rPr lang="en-US" sz="1600" dirty="0" smtClean="0">
                <a:cs typeface="Courier New" pitchFamily="49" charset="0"/>
              </a:rPr>
              <a:t>&lt;/</a:t>
            </a:r>
            <a:r>
              <a:rPr lang="en-US" sz="1600" dirty="0" err="1" smtClean="0">
                <a:cs typeface="Courier New" pitchFamily="49" charset="0"/>
              </a:rPr>
              <a:t>TableLayout</a:t>
            </a:r>
            <a:r>
              <a:rPr lang="en-US" sz="1600" dirty="0" smtClean="0">
                <a:cs typeface="Courier New" pitchFamily="49" charset="0"/>
              </a:rPr>
              <a:t>&gt; </a:t>
            </a:r>
          </a:p>
        </p:txBody>
      </p:sp>
      <p:pic>
        <p:nvPicPr>
          <p:cNvPr id="39938" name="Picture 2" descr="http://developer.android.com/images/table_layout.png"/>
          <p:cNvPicPr>
            <a:picLocks noChangeAspect="1" noChangeArrowheads="1"/>
          </p:cNvPicPr>
          <p:nvPr/>
        </p:nvPicPr>
        <p:blipFill>
          <a:blip r:embed="rId3" cstate="print"/>
          <a:srcRect/>
          <a:stretch>
            <a:fillRect/>
          </a:stretch>
        </p:blipFill>
        <p:spPr bwMode="auto">
          <a:xfrm>
            <a:off x="4592745" y="3886200"/>
            <a:ext cx="4340605" cy="2590800"/>
          </a:xfrm>
          <a:prstGeom prst="rect">
            <a:avLst/>
          </a:prstGeom>
          <a:noFill/>
        </p:spPr>
      </p:pic>
      <p:sp>
        <p:nvSpPr>
          <p:cNvPr id="12" name="TextBox 11"/>
          <p:cNvSpPr txBox="1"/>
          <p:nvPr/>
        </p:nvSpPr>
        <p:spPr>
          <a:xfrm>
            <a:off x="5791200" y="1524000"/>
            <a:ext cx="3200400" cy="2031325"/>
          </a:xfrm>
          <a:prstGeom prst="rect">
            <a:avLst/>
          </a:prstGeom>
          <a:solidFill>
            <a:srgbClr val="FFC000"/>
          </a:solidFill>
        </p:spPr>
        <p:txBody>
          <a:bodyPr wrap="square" rtlCol="0">
            <a:spAutoFit/>
          </a:bodyPr>
          <a:lstStyle/>
          <a:p>
            <a:r>
              <a:rPr lang="en-US" b="1" dirty="0" err="1" smtClean="0"/>
              <a:t>TableLayout</a:t>
            </a:r>
            <a:r>
              <a:rPr lang="en-US" b="1" dirty="0" smtClean="0"/>
              <a:t> Example</a:t>
            </a:r>
          </a:p>
          <a:p>
            <a:r>
              <a:rPr lang="en-US" dirty="0" smtClean="0"/>
              <a:t>The following sample layout has two rows and two cells in each. The accompanying screenshot shows the result, with cell borders displayed as dotted lines (</a:t>
            </a:r>
            <a:r>
              <a:rPr lang="en-US" i="1" dirty="0" smtClean="0"/>
              <a:t>added for visual effect</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15</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381000" y="1371600"/>
            <a:ext cx="8534400" cy="5109091"/>
          </a:xfrm>
          <a:prstGeom prst="rect">
            <a:avLst/>
          </a:prstGeom>
          <a:noFill/>
        </p:spPr>
        <p:txBody>
          <a:bodyPr wrap="square" rtlCol="0">
            <a:spAutoFit/>
          </a:bodyPr>
          <a:lstStyle/>
          <a:p>
            <a:r>
              <a:rPr lang="en-US" sz="2800" b="1" dirty="0" smtClean="0">
                <a:solidFill>
                  <a:srgbClr val="0070C0"/>
                </a:solidFill>
              </a:rPr>
              <a:t>4.  </a:t>
            </a:r>
            <a:r>
              <a:rPr lang="en-US" sz="2800" b="1" dirty="0" err="1" smtClean="0">
                <a:solidFill>
                  <a:srgbClr val="0070C0"/>
                </a:solidFill>
              </a:rPr>
              <a:t>RelativeLayout</a:t>
            </a:r>
            <a:endParaRPr lang="en-US" sz="2800" b="1" dirty="0" smtClean="0">
              <a:solidFill>
                <a:srgbClr val="0070C0"/>
              </a:solidFill>
            </a:endParaRPr>
          </a:p>
          <a:p>
            <a:endParaRPr lang="en-US" dirty="0" smtClean="0"/>
          </a:p>
          <a:p>
            <a:pPr marL="457200" indent="-457200">
              <a:buFont typeface="+mj-lt"/>
              <a:buAutoNum type="arabicPeriod"/>
            </a:pPr>
            <a:r>
              <a:rPr lang="en-US" sz="2000" dirty="0" err="1" smtClean="0"/>
              <a:t>RelativeLayout</a:t>
            </a:r>
            <a:r>
              <a:rPr lang="en-US" sz="2000" dirty="0" smtClean="0"/>
              <a:t> lets child views specify their </a:t>
            </a:r>
            <a:r>
              <a:rPr lang="en-US" sz="2000" i="1" dirty="0" smtClean="0"/>
              <a:t>position relative to the parent view or to each other</a:t>
            </a:r>
            <a:r>
              <a:rPr lang="en-US" sz="2000" dirty="0" smtClean="0"/>
              <a:t> (specified by ID). </a:t>
            </a:r>
          </a:p>
          <a:p>
            <a:pPr marL="457200" indent="-457200">
              <a:buFont typeface="+mj-lt"/>
              <a:buAutoNum type="arabicPeriod"/>
            </a:pPr>
            <a:endParaRPr lang="en-US" sz="2000" dirty="0" smtClean="0"/>
          </a:p>
          <a:p>
            <a:pPr marL="457200" indent="-457200">
              <a:buFont typeface="+mj-lt"/>
              <a:buAutoNum type="arabicPeriod"/>
            </a:pPr>
            <a:r>
              <a:rPr lang="en-US" sz="2000" dirty="0" smtClean="0"/>
              <a:t>You can align two elements by </a:t>
            </a:r>
            <a:r>
              <a:rPr lang="en-US" sz="2000" i="1" dirty="0" smtClean="0"/>
              <a:t>right border</a:t>
            </a:r>
            <a:r>
              <a:rPr lang="en-US" sz="2000" dirty="0" smtClean="0"/>
              <a:t>, or make one </a:t>
            </a:r>
            <a:r>
              <a:rPr lang="en-US" sz="2000" i="1" dirty="0" smtClean="0"/>
              <a:t>below</a:t>
            </a:r>
            <a:r>
              <a:rPr lang="en-US" sz="2000" dirty="0" smtClean="0"/>
              <a:t> another, </a:t>
            </a:r>
            <a:r>
              <a:rPr lang="en-US" sz="2000" i="1" dirty="0" smtClean="0"/>
              <a:t>centered</a:t>
            </a:r>
            <a:r>
              <a:rPr lang="en-US" sz="2000" dirty="0" smtClean="0"/>
              <a:t> in the screen, </a:t>
            </a:r>
            <a:r>
              <a:rPr lang="en-US" sz="2000" i="1" dirty="0" smtClean="0"/>
              <a:t>centered left</a:t>
            </a:r>
            <a:r>
              <a:rPr lang="en-US" sz="2000" dirty="0" smtClean="0"/>
              <a:t>, and so on. </a:t>
            </a:r>
          </a:p>
          <a:p>
            <a:pPr marL="457200" indent="-457200">
              <a:buFont typeface="+mj-lt"/>
              <a:buAutoNum type="arabicPeriod"/>
            </a:pPr>
            <a:endParaRPr lang="en-US" sz="2000" dirty="0" smtClean="0"/>
          </a:p>
          <a:p>
            <a:pPr marL="457200" indent="-457200">
              <a:buFont typeface="+mj-lt"/>
              <a:buAutoNum type="arabicPeriod"/>
            </a:pPr>
            <a:r>
              <a:rPr lang="en-US" sz="2000" dirty="0" smtClean="0"/>
              <a:t>Elements are </a:t>
            </a:r>
            <a:r>
              <a:rPr lang="en-US" sz="2000" i="1" dirty="0" smtClean="0"/>
              <a:t>rendered in the order given</a:t>
            </a:r>
            <a:r>
              <a:rPr lang="en-US" sz="2000" dirty="0" smtClean="0"/>
              <a:t>, so if the first element is centered in the screen, other elements aligning themselves to that element will be aligned relative to screen center. </a:t>
            </a:r>
          </a:p>
          <a:p>
            <a:pPr marL="457200" indent="-457200">
              <a:buFont typeface="+mj-lt"/>
              <a:buAutoNum type="arabicPeriod"/>
            </a:pPr>
            <a:endParaRPr lang="en-US" sz="2000" dirty="0" smtClean="0"/>
          </a:p>
          <a:p>
            <a:pPr marL="457200" indent="-457200">
              <a:buFont typeface="+mj-lt"/>
              <a:buAutoNum type="arabicPeriod"/>
            </a:pPr>
            <a:r>
              <a:rPr lang="en-US" sz="2000" dirty="0" smtClean="0"/>
              <a:t>Also, because of this ordering, if using XML to specify this layout, the element that you will reference (in order to position other view objects) must be listed in the XML file before you refer to it from the other views via its reference ID.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5152072"/>
            <a:ext cx="8305800" cy="1477328"/>
          </a:xfrm>
          <a:prstGeom prst="rect">
            <a:avLst/>
          </a:prstGeom>
          <a:solidFill>
            <a:schemeClr val="accent5">
              <a:lumMod val="20000"/>
              <a:lumOff val="80000"/>
            </a:schemeClr>
          </a:solidFill>
        </p:spPr>
        <p:txBody>
          <a:bodyPr wrap="square" rtlCol="0">
            <a:spAutoFit/>
          </a:bodyPr>
          <a:lstStyle/>
          <a:p>
            <a:r>
              <a:rPr lang="en-US" dirty="0" smtClean="0"/>
              <a:t>For example, assigning the parameter </a:t>
            </a:r>
          </a:p>
          <a:p>
            <a:endParaRPr lang="en-US" b="1" dirty="0" smtClean="0"/>
          </a:p>
          <a:p>
            <a:r>
              <a:rPr lang="en-US" b="1" dirty="0" smtClean="0"/>
              <a:t>	</a:t>
            </a:r>
            <a:r>
              <a:rPr lang="en-US" b="1" dirty="0" err="1" smtClean="0"/>
              <a:t>android:layout_toLeftOf</a:t>
            </a:r>
            <a:r>
              <a:rPr lang="en-US" b="1" dirty="0" smtClean="0"/>
              <a:t>=“@+id/</a:t>
            </a:r>
            <a:r>
              <a:rPr lang="en-US" b="1" dirty="0" err="1" smtClean="0"/>
              <a:t>my_button</a:t>
            </a:r>
            <a:r>
              <a:rPr lang="en-US" b="1" dirty="0" smtClean="0"/>
              <a:t>"</a:t>
            </a:r>
            <a:r>
              <a:rPr lang="en-US" dirty="0" smtClean="0"/>
              <a:t> </a:t>
            </a:r>
          </a:p>
          <a:p>
            <a:r>
              <a:rPr lang="en-US" dirty="0" smtClean="0"/>
              <a:t>to a </a:t>
            </a:r>
            <a:r>
              <a:rPr lang="en-US" dirty="0" err="1" smtClean="0"/>
              <a:t>TextView</a:t>
            </a:r>
            <a:r>
              <a:rPr lang="en-US" dirty="0" smtClean="0"/>
              <a:t> would place the </a:t>
            </a:r>
            <a:r>
              <a:rPr lang="en-US" dirty="0" err="1" smtClean="0"/>
              <a:t>TextView</a:t>
            </a:r>
            <a:r>
              <a:rPr lang="en-US" dirty="0" smtClean="0"/>
              <a:t> to the left of the View with the ID </a:t>
            </a:r>
            <a:r>
              <a:rPr lang="en-US" i="1" dirty="0" err="1" smtClean="0"/>
              <a:t>my_button</a:t>
            </a:r>
            <a:r>
              <a:rPr lang="en-US" dirty="0" smtClean="0"/>
              <a:t> </a:t>
            </a:r>
          </a:p>
          <a:p>
            <a:endParaRPr lang="en-US" dirty="0"/>
          </a:p>
        </p:txBody>
      </p:sp>
      <p:sp>
        <p:nvSpPr>
          <p:cNvPr id="2" name="Slide Number Placeholder 1"/>
          <p:cNvSpPr>
            <a:spLocks noGrp="1"/>
          </p:cNvSpPr>
          <p:nvPr>
            <p:ph type="sldNum" sz="quarter" idx="12"/>
          </p:nvPr>
        </p:nvSpPr>
        <p:spPr/>
        <p:txBody>
          <a:bodyPr/>
          <a:lstStyle/>
          <a:p>
            <a:fld id="{7967A042-E02F-4D13-9079-28240E5E6B49}" type="slidenum">
              <a:rPr lang="en-US" smtClean="0"/>
              <a:pPr/>
              <a:t>16</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3"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381000" y="1371600"/>
            <a:ext cx="8534400" cy="3970318"/>
          </a:xfrm>
          <a:prstGeom prst="rect">
            <a:avLst/>
          </a:prstGeom>
          <a:noFill/>
        </p:spPr>
        <p:txBody>
          <a:bodyPr wrap="square" rtlCol="0">
            <a:spAutoFit/>
          </a:bodyPr>
          <a:lstStyle/>
          <a:p>
            <a:r>
              <a:rPr lang="en-US" sz="2800" b="1" dirty="0" smtClean="0">
                <a:solidFill>
                  <a:srgbClr val="0070C0"/>
                </a:solidFill>
              </a:rPr>
              <a:t>4.  </a:t>
            </a:r>
            <a:r>
              <a:rPr lang="en-US" sz="2800" b="1" dirty="0" err="1" smtClean="0">
                <a:solidFill>
                  <a:srgbClr val="0070C0"/>
                </a:solidFill>
              </a:rPr>
              <a:t>RelativeLayout</a:t>
            </a:r>
            <a:endParaRPr lang="en-US" sz="2800" b="1" dirty="0" smtClean="0">
              <a:solidFill>
                <a:srgbClr val="0070C0"/>
              </a:solidFill>
            </a:endParaRPr>
          </a:p>
          <a:p>
            <a:endParaRPr lang="en-US" dirty="0" smtClean="0"/>
          </a:p>
          <a:p>
            <a:pPr marL="457200" indent="-457200">
              <a:buAutoNum type="arabicPeriod" startAt="5"/>
            </a:pPr>
            <a:r>
              <a:rPr lang="en-US" sz="2000" dirty="0" smtClean="0"/>
              <a:t>The defined </a:t>
            </a:r>
            <a:r>
              <a:rPr lang="en-US" sz="2000" dirty="0" err="1" smtClean="0"/>
              <a:t>RelativeLayout</a:t>
            </a:r>
            <a:r>
              <a:rPr lang="en-US" sz="2000" dirty="0" smtClean="0"/>
              <a:t> parameters are (</a:t>
            </a:r>
            <a:r>
              <a:rPr lang="en-US" sz="2000" dirty="0" err="1" smtClean="0">
                <a:solidFill>
                  <a:srgbClr val="C00000"/>
                </a:solidFill>
              </a:rPr>
              <a:t>android:layout</a:t>
            </a:r>
            <a:r>
              <a:rPr lang="en-US" sz="2000" dirty="0" smtClean="0">
                <a:solidFill>
                  <a:srgbClr val="C00000"/>
                </a:solidFill>
              </a:rPr>
              <a:t>_...</a:t>
            </a:r>
            <a:r>
              <a:rPr lang="en-US" sz="2000" dirty="0" smtClean="0"/>
              <a:t>)  : </a:t>
            </a:r>
          </a:p>
          <a:p>
            <a:pPr marL="457200" indent="-457200">
              <a:buAutoNum type="arabicPeriod" startAt="5"/>
            </a:pPr>
            <a:endParaRPr lang="en-US" sz="2000" dirty="0" smtClean="0"/>
          </a:p>
          <a:p>
            <a:pPr marL="914400" lvl="1" indent="-457200">
              <a:buFont typeface="Arial" pitchFamily="34" charset="0"/>
              <a:buChar char="•"/>
            </a:pPr>
            <a:r>
              <a:rPr lang="en-US" sz="2000" dirty="0" smtClean="0"/>
              <a:t>width, 			height, </a:t>
            </a:r>
          </a:p>
          <a:p>
            <a:pPr marL="914400" lvl="1" indent="-457200">
              <a:buFont typeface="Arial" pitchFamily="34" charset="0"/>
              <a:buChar char="•"/>
            </a:pPr>
            <a:r>
              <a:rPr lang="en-US" sz="2000" dirty="0" smtClean="0"/>
              <a:t>below, 			above</a:t>
            </a:r>
          </a:p>
          <a:p>
            <a:pPr marL="914400" lvl="1" indent="-457200">
              <a:buFont typeface="Arial" pitchFamily="34" charset="0"/>
              <a:buChar char="•"/>
            </a:pPr>
            <a:r>
              <a:rPr lang="en-US" sz="2000" dirty="0" err="1" smtClean="0"/>
              <a:t>alignTop</a:t>
            </a:r>
            <a:r>
              <a:rPr lang="en-US" sz="2000" dirty="0" smtClean="0"/>
              <a:t>, 		</a:t>
            </a:r>
            <a:r>
              <a:rPr lang="en-US" sz="2000" dirty="0" err="1" smtClean="0"/>
              <a:t>alignParentTop</a:t>
            </a:r>
            <a:r>
              <a:rPr lang="en-US" sz="2000" dirty="0" smtClean="0"/>
              <a:t>, </a:t>
            </a:r>
          </a:p>
          <a:p>
            <a:pPr marL="914400" lvl="1" indent="-457200">
              <a:buFont typeface="Arial" pitchFamily="34" charset="0"/>
              <a:buChar char="•"/>
            </a:pPr>
            <a:r>
              <a:rPr lang="en-US" sz="2000" dirty="0" err="1" smtClean="0"/>
              <a:t>alignBottom</a:t>
            </a:r>
            <a:r>
              <a:rPr lang="en-US" sz="2000" dirty="0" smtClean="0"/>
              <a:t>, 		</a:t>
            </a:r>
            <a:r>
              <a:rPr lang="en-US" sz="2000" dirty="0" err="1" smtClean="0"/>
              <a:t>alignParentBottom</a:t>
            </a:r>
            <a:endParaRPr lang="en-US" sz="2000" dirty="0" smtClean="0"/>
          </a:p>
          <a:p>
            <a:pPr marL="914400" lvl="1" indent="-457200">
              <a:buFont typeface="Arial" pitchFamily="34" charset="0"/>
              <a:buChar char="•"/>
            </a:pPr>
            <a:r>
              <a:rPr lang="en-US" sz="2000" dirty="0" err="1" smtClean="0"/>
              <a:t>toLeftOf</a:t>
            </a:r>
            <a:r>
              <a:rPr lang="en-US" sz="2000" dirty="0" smtClean="0"/>
              <a:t>, 		</a:t>
            </a:r>
            <a:r>
              <a:rPr lang="en-US" sz="2000" dirty="0" err="1" smtClean="0"/>
              <a:t>toRightOf</a:t>
            </a:r>
            <a:endParaRPr lang="en-US" sz="2000" dirty="0" smtClean="0"/>
          </a:p>
          <a:p>
            <a:pPr marL="914400" lvl="1" indent="-457200">
              <a:buFont typeface="Arial" pitchFamily="34" charset="0"/>
              <a:buChar char="•"/>
            </a:pPr>
            <a:endParaRPr lang="en-US" sz="800" dirty="0" smtClean="0"/>
          </a:p>
          <a:p>
            <a:pPr marL="914400" lvl="1" indent="-457200">
              <a:buFont typeface="Arial" pitchFamily="34" charset="0"/>
              <a:buChar char="•"/>
            </a:pPr>
            <a:r>
              <a:rPr lang="en-US" sz="2000" dirty="0" smtClean="0"/>
              <a:t>padding [</a:t>
            </a:r>
            <a:r>
              <a:rPr lang="en-US" sz="2000" dirty="0" err="1" smtClean="0"/>
              <a:t>Bottom|Left|Right|Top</a:t>
            </a:r>
            <a:r>
              <a:rPr lang="en-US" sz="2000" dirty="0" smtClean="0"/>
              <a:t>], and </a:t>
            </a:r>
          </a:p>
          <a:p>
            <a:pPr marL="914400" lvl="1" indent="-457200">
              <a:buFont typeface="Arial" pitchFamily="34" charset="0"/>
              <a:buChar char="•"/>
            </a:pPr>
            <a:r>
              <a:rPr lang="en-US" sz="2000" dirty="0" smtClean="0"/>
              <a:t>margin  [</a:t>
            </a:r>
            <a:r>
              <a:rPr lang="en-US" sz="2000" dirty="0" err="1" smtClean="0"/>
              <a:t>Bottom|Left|Right|Top</a:t>
            </a:r>
            <a:r>
              <a:rPr lang="en-US" sz="2000" dirty="0" smtClean="0"/>
              <a:t>]. </a:t>
            </a:r>
          </a:p>
          <a:p>
            <a:pPr marL="914400" lvl="1" indent="-457200">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17</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extBox 7"/>
          <p:cNvSpPr txBox="1"/>
          <p:nvPr/>
        </p:nvSpPr>
        <p:spPr>
          <a:xfrm>
            <a:off x="152400" y="1295400"/>
            <a:ext cx="6858000" cy="4247317"/>
          </a:xfrm>
          <a:prstGeom prst="rect">
            <a:avLst/>
          </a:prstGeom>
          <a:solidFill>
            <a:schemeClr val="bg1">
              <a:lumMod val="95000"/>
            </a:schemeClr>
          </a:solidFill>
          <a:ln>
            <a:solidFill>
              <a:schemeClr val="accent1"/>
            </a:solidFill>
          </a:ln>
        </p:spPr>
        <p:txBody>
          <a:bodyPr wrap="square" rtlCol="0">
            <a:spAutoFit/>
          </a:bodyPr>
          <a:lstStyle/>
          <a:p>
            <a:r>
              <a:rPr lang="en-US" sz="1400" dirty="0" smtClean="0"/>
              <a:t>&lt;?xml version="1.0" encoding="utf-8"?&gt;</a:t>
            </a:r>
          </a:p>
          <a:p>
            <a:r>
              <a:rPr lang="en-US" sz="1400" dirty="0" smtClean="0"/>
              <a:t>&lt;</a:t>
            </a:r>
            <a:r>
              <a:rPr lang="en-US" sz="1400" dirty="0" err="1" smtClean="0"/>
              <a:t>RelativeLayout</a:t>
            </a:r>
            <a:r>
              <a:rPr lang="en-US" sz="1400" dirty="0" smtClean="0"/>
              <a:t>  </a:t>
            </a:r>
          </a:p>
          <a:p>
            <a:r>
              <a:rPr lang="en-US" sz="1400" dirty="0" smtClean="0"/>
              <a:t>                </a:t>
            </a:r>
            <a:r>
              <a:rPr lang="en-US" sz="1400" dirty="0" err="1" smtClean="0"/>
              <a:t>xmlns:android</a:t>
            </a:r>
            <a:r>
              <a:rPr lang="en-US" sz="1400" dirty="0" smtClean="0"/>
              <a:t>="http://schemas.android.com/apk/res/android"</a:t>
            </a:r>
          </a:p>
          <a:p>
            <a:r>
              <a:rPr lang="en-US" sz="1400" dirty="0" smtClean="0"/>
              <a:t>                </a:t>
            </a:r>
            <a:r>
              <a:rPr lang="en-US" sz="1400" dirty="0" err="1" smtClean="0"/>
              <a:t>android:layout_width</a:t>
            </a:r>
            <a:r>
              <a:rPr lang="en-US" sz="1400" dirty="0" smtClean="0"/>
              <a:t>="</a:t>
            </a:r>
            <a:r>
              <a:rPr lang="en-US" sz="1400" dirty="0" err="1" smtClean="0"/>
              <a:t>fill_parent</a:t>
            </a:r>
            <a:r>
              <a:rPr lang="en-US" sz="1400" dirty="0" smtClean="0"/>
              <a:t>" </a:t>
            </a:r>
          </a:p>
          <a:p>
            <a:r>
              <a:rPr lang="en-US" sz="1400" dirty="0" smtClean="0"/>
              <a:t>                </a:t>
            </a:r>
            <a:r>
              <a:rPr lang="en-US" sz="1400" dirty="0" err="1" smtClean="0"/>
              <a:t>android:layout_height</a:t>
            </a:r>
            <a:r>
              <a:rPr lang="en-US" sz="1400" dirty="0" smtClean="0"/>
              <a:t>="</a:t>
            </a:r>
            <a:r>
              <a:rPr lang="en-US" sz="1400" dirty="0" err="1" smtClean="0"/>
              <a:t>wrap_content</a:t>
            </a:r>
            <a:r>
              <a:rPr lang="en-US" sz="1400" dirty="0" smtClean="0"/>
              <a:t>"</a:t>
            </a:r>
          </a:p>
          <a:p>
            <a:r>
              <a:rPr lang="en-US" sz="1400" dirty="0" smtClean="0"/>
              <a:t>                </a:t>
            </a:r>
            <a:r>
              <a:rPr lang="en-US" sz="1400" dirty="0" err="1" smtClean="0"/>
              <a:t>android:background</a:t>
            </a:r>
            <a:r>
              <a:rPr lang="en-US" sz="1400" dirty="0" smtClean="0"/>
              <a:t>="#ff0000ff"</a:t>
            </a:r>
          </a:p>
          <a:p>
            <a:r>
              <a:rPr lang="en-US" sz="1400" dirty="0" smtClean="0"/>
              <a:t>                </a:t>
            </a:r>
            <a:r>
              <a:rPr lang="en-US" sz="1400" dirty="0" err="1" smtClean="0"/>
              <a:t>android:padding</a:t>
            </a:r>
            <a:r>
              <a:rPr lang="en-US" sz="1400" dirty="0" smtClean="0"/>
              <a:t>="10px" &gt;</a:t>
            </a:r>
          </a:p>
          <a:p>
            <a:endParaRPr lang="en-US" sz="1400" dirty="0" smtClean="0"/>
          </a:p>
          <a:p>
            <a:r>
              <a:rPr lang="en-US" sz="1400" dirty="0" smtClean="0"/>
              <a:t>    &lt;</a:t>
            </a:r>
            <a:r>
              <a:rPr lang="en-US" sz="1400" dirty="0" err="1" smtClean="0"/>
              <a:t>TextView</a:t>
            </a:r>
            <a:r>
              <a:rPr lang="en-US" sz="1400" dirty="0" smtClean="0"/>
              <a:t> </a:t>
            </a:r>
            <a:r>
              <a:rPr lang="en-US" sz="1400" dirty="0" err="1" smtClean="0"/>
              <a:t>android:id</a:t>
            </a:r>
            <a:r>
              <a:rPr lang="en-US" sz="1400" dirty="0" smtClean="0"/>
              <a:t>="@+id/label" </a:t>
            </a:r>
          </a:p>
          <a:p>
            <a:r>
              <a:rPr lang="en-US" sz="1400" dirty="0" smtClean="0"/>
              <a:t>              </a:t>
            </a:r>
            <a:r>
              <a:rPr lang="en-US" sz="1400" dirty="0" err="1" smtClean="0"/>
              <a:t>android:layout_width</a:t>
            </a:r>
            <a:r>
              <a:rPr lang="en-US" sz="1400" dirty="0" smtClean="0"/>
              <a:t>="</a:t>
            </a:r>
            <a:r>
              <a:rPr lang="en-US" sz="1400" dirty="0" err="1" smtClean="0"/>
              <a:t>fill_parent</a:t>
            </a:r>
            <a:r>
              <a:rPr lang="en-US" sz="1400" dirty="0" smtClean="0"/>
              <a:t>" </a:t>
            </a:r>
          </a:p>
          <a:p>
            <a:r>
              <a:rPr lang="en-US" sz="1400" dirty="0" smtClean="0"/>
              <a:t>              </a:t>
            </a:r>
            <a:r>
              <a:rPr lang="en-US" sz="1400" dirty="0" err="1" smtClean="0"/>
              <a:t>android:layout_height</a:t>
            </a:r>
            <a:r>
              <a:rPr lang="en-US" sz="1400" dirty="0" smtClean="0"/>
              <a:t>="</a:t>
            </a:r>
            <a:r>
              <a:rPr lang="en-US" sz="1400" dirty="0" err="1" smtClean="0"/>
              <a:t>wrap_content</a:t>
            </a:r>
            <a:r>
              <a:rPr lang="en-US" sz="1400" dirty="0" smtClean="0"/>
              <a:t>" </a:t>
            </a:r>
          </a:p>
          <a:p>
            <a:r>
              <a:rPr lang="en-US" sz="1400" dirty="0" smtClean="0"/>
              <a:t>              </a:t>
            </a:r>
            <a:r>
              <a:rPr lang="en-US" sz="1400" dirty="0" err="1" smtClean="0"/>
              <a:t>android:background</a:t>
            </a:r>
            <a:r>
              <a:rPr lang="en-US" sz="1400" dirty="0" smtClean="0"/>
              <a:t>=</a:t>
            </a:r>
            <a:r>
              <a:rPr lang="en-US" sz="1400" i="1" dirty="0" smtClean="0"/>
              <a:t>"#ffff0077"</a:t>
            </a:r>
            <a:endParaRPr lang="en-US" sz="1400" dirty="0" smtClean="0"/>
          </a:p>
          <a:p>
            <a:r>
              <a:rPr lang="en-US" sz="1400" dirty="0" smtClean="0"/>
              <a:t>              </a:t>
            </a:r>
            <a:r>
              <a:rPr lang="en-US" sz="1400" dirty="0" err="1" smtClean="0"/>
              <a:t>android:text</a:t>
            </a:r>
            <a:r>
              <a:rPr lang="en-US" sz="1400" dirty="0" smtClean="0"/>
              <a:t>="Type here:" /&gt;</a:t>
            </a:r>
          </a:p>
          <a:p>
            <a:endParaRPr lang="en-US" sz="1400" dirty="0" smtClean="0"/>
          </a:p>
          <a:p>
            <a:r>
              <a:rPr lang="en-US" sz="1400" dirty="0" smtClean="0"/>
              <a:t>    &lt;</a:t>
            </a:r>
            <a:r>
              <a:rPr lang="en-US" sz="1400" dirty="0" err="1" smtClean="0"/>
              <a:t>EditText</a:t>
            </a:r>
            <a:r>
              <a:rPr lang="en-US" sz="1400" dirty="0" smtClean="0"/>
              <a:t> </a:t>
            </a:r>
            <a:r>
              <a:rPr lang="en-US" sz="1400" dirty="0" err="1" smtClean="0"/>
              <a:t>android:id</a:t>
            </a:r>
            <a:r>
              <a:rPr lang="en-US" sz="1400" dirty="0" smtClean="0"/>
              <a:t>="@+id/entry" </a:t>
            </a:r>
          </a:p>
          <a:p>
            <a:r>
              <a:rPr lang="en-US" sz="1400" dirty="0" smtClean="0"/>
              <a:t>              </a:t>
            </a:r>
            <a:r>
              <a:rPr lang="en-US" sz="1400" dirty="0" err="1" smtClean="0"/>
              <a:t>android:layout_width</a:t>
            </a:r>
            <a:r>
              <a:rPr lang="en-US" sz="1400" dirty="0" smtClean="0"/>
              <a:t>="</a:t>
            </a:r>
            <a:r>
              <a:rPr lang="en-US" sz="1400" dirty="0" err="1" smtClean="0"/>
              <a:t>fill_parent</a:t>
            </a:r>
            <a:r>
              <a:rPr lang="en-US" sz="1400" dirty="0" smtClean="0"/>
              <a:t>" </a:t>
            </a:r>
          </a:p>
          <a:p>
            <a:r>
              <a:rPr lang="en-US" sz="1400" dirty="0" smtClean="0"/>
              <a:t>              </a:t>
            </a:r>
            <a:r>
              <a:rPr lang="en-US" sz="1400" dirty="0" err="1" smtClean="0"/>
              <a:t>android:layout_height</a:t>
            </a:r>
            <a:r>
              <a:rPr lang="en-US" sz="1400" dirty="0" smtClean="0"/>
              <a:t>="</a:t>
            </a:r>
            <a:r>
              <a:rPr lang="en-US" sz="1400" dirty="0" err="1" smtClean="0"/>
              <a:t>wrap_content</a:t>
            </a:r>
            <a:r>
              <a:rPr lang="en-US" sz="1400" dirty="0" smtClean="0"/>
              <a:t>" </a:t>
            </a:r>
          </a:p>
          <a:p>
            <a:r>
              <a:rPr lang="en-US" sz="1400" b="1" dirty="0" smtClean="0"/>
              <a:t>              </a:t>
            </a:r>
            <a:r>
              <a:rPr lang="en-US" sz="1400" b="1" dirty="0" err="1" smtClean="0"/>
              <a:t>android:layout_below</a:t>
            </a:r>
            <a:r>
              <a:rPr lang="en-US" sz="1400" b="1" dirty="0" smtClean="0"/>
              <a:t>="@+id/label" </a:t>
            </a:r>
            <a:r>
              <a:rPr lang="en-US" sz="1400" dirty="0" smtClean="0"/>
              <a:t>/&gt;</a:t>
            </a:r>
          </a:p>
          <a:p>
            <a:r>
              <a:rPr lang="en-US" sz="1400" dirty="0" smtClean="0"/>
              <a:t>  </a:t>
            </a:r>
          </a:p>
        </p:txBody>
      </p:sp>
      <p:sp>
        <p:nvSpPr>
          <p:cNvPr id="7" name="TextBox 6"/>
          <p:cNvSpPr txBox="1"/>
          <p:nvPr/>
        </p:nvSpPr>
        <p:spPr>
          <a:xfrm>
            <a:off x="5257800" y="1981200"/>
            <a:ext cx="3886200" cy="2339102"/>
          </a:xfrm>
          <a:prstGeom prst="rect">
            <a:avLst/>
          </a:prstGeom>
          <a:solidFill>
            <a:srgbClr val="FFC000"/>
          </a:solidFill>
        </p:spPr>
        <p:txBody>
          <a:bodyPr wrap="square" rtlCol="0">
            <a:spAutoFit/>
          </a:bodyPr>
          <a:lstStyle/>
          <a:p>
            <a:r>
              <a:rPr lang="en-US" sz="2800" b="1" dirty="0" err="1" smtClean="0">
                <a:solidFill>
                  <a:srgbClr val="0070C0"/>
                </a:solidFill>
              </a:rPr>
              <a:t>RelativeLayout</a:t>
            </a:r>
            <a:r>
              <a:rPr lang="en-US" sz="2800" b="1" dirty="0" smtClean="0">
                <a:solidFill>
                  <a:srgbClr val="0070C0"/>
                </a:solidFill>
              </a:rPr>
              <a:t> Example</a:t>
            </a:r>
          </a:p>
          <a:p>
            <a:endParaRPr lang="en-US" dirty="0" smtClean="0"/>
          </a:p>
          <a:p>
            <a:pPr marL="457200" indent="-457200"/>
            <a:r>
              <a:rPr lang="en-US" sz="2000" dirty="0" smtClean="0"/>
              <a:t>	</a:t>
            </a:r>
            <a:r>
              <a:rPr lang="en-US" sz="1600" dirty="0" smtClean="0"/>
              <a:t>The example below shows an XML file and the resulting screen in the UI. Note that the attributes that refer to relative elements (e.g., </a:t>
            </a:r>
            <a:r>
              <a:rPr lang="en-US" sz="1600" i="1" dirty="0" err="1" smtClean="0"/>
              <a:t>layout_toLeft</a:t>
            </a:r>
            <a:r>
              <a:rPr lang="en-US" sz="1600" dirty="0" smtClean="0"/>
              <a:t>) refer to the ID using the syntax of a relative resource</a:t>
            </a:r>
            <a:r>
              <a:rPr lang="en-US" sz="1600" b="1" dirty="0" smtClean="0"/>
              <a:t> (</a:t>
            </a:r>
            <a:r>
              <a:rPr lang="en-US" sz="1600" b="1" i="1" dirty="0" smtClean="0"/>
              <a:t>@+id/id</a:t>
            </a:r>
            <a:r>
              <a:rPr lang="en-US" sz="1600" b="1" dirty="0" smtClean="0"/>
              <a:t>)</a:t>
            </a:r>
            <a:r>
              <a:rPr lang="en-US" sz="1600" dirty="0" smtClean="0"/>
              <a:t>. </a:t>
            </a:r>
          </a:p>
        </p:txBody>
      </p:sp>
      <p:sp>
        <p:nvSpPr>
          <p:cNvPr id="10" name="Right Arrow 9"/>
          <p:cNvSpPr/>
          <p:nvPr/>
        </p:nvSpPr>
        <p:spPr>
          <a:xfrm>
            <a:off x="228600" y="5867400"/>
            <a:ext cx="2362200" cy="609600"/>
          </a:xfrm>
          <a:prstGeom prst="rightArrow">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Continue next page</a:t>
            </a:r>
            <a:endParaRPr lang="en-US" i="1" dirty="0"/>
          </a:p>
        </p:txBody>
      </p:sp>
      <p:pic>
        <p:nvPicPr>
          <p:cNvPr id="24577" name="Picture 1"/>
          <p:cNvPicPr>
            <a:picLocks noChangeAspect="1" noChangeArrowheads="1"/>
          </p:cNvPicPr>
          <p:nvPr/>
        </p:nvPicPr>
        <p:blipFill>
          <a:blip r:embed="rId3" cstate="print"/>
          <a:srcRect/>
          <a:stretch>
            <a:fillRect/>
          </a:stretch>
        </p:blipFill>
        <p:spPr bwMode="auto">
          <a:xfrm>
            <a:off x="4343400" y="4343400"/>
            <a:ext cx="3810000" cy="2286000"/>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18</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extBox 7"/>
          <p:cNvSpPr txBox="1"/>
          <p:nvPr/>
        </p:nvSpPr>
        <p:spPr>
          <a:xfrm>
            <a:off x="152400" y="1295400"/>
            <a:ext cx="6858000" cy="4185761"/>
          </a:xfrm>
          <a:prstGeom prst="rect">
            <a:avLst/>
          </a:prstGeom>
          <a:solidFill>
            <a:schemeClr val="bg1">
              <a:lumMod val="95000"/>
            </a:schemeClr>
          </a:solidFill>
          <a:ln>
            <a:solidFill>
              <a:schemeClr val="accent1"/>
            </a:solidFill>
          </a:ln>
        </p:spPr>
        <p:txBody>
          <a:bodyPr wrap="square" rtlCol="0">
            <a:spAutoFit/>
          </a:bodyPr>
          <a:lstStyle/>
          <a:p>
            <a:r>
              <a:rPr lang="en-US" sz="1400" dirty="0" smtClean="0"/>
              <a:t>  </a:t>
            </a:r>
          </a:p>
          <a:p>
            <a:r>
              <a:rPr lang="en-US" sz="1400" dirty="0" smtClean="0"/>
              <a:t>    &lt;Button </a:t>
            </a:r>
          </a:p>
          <a:p>
            <a:r>
              <a:rPr lang="en-US" sz="1400" dirty="0" smtClean="0"/>
              <a:t>            </a:t>
            </a:r>
            <a:r>
              <a:rPr lang="en-US" sz="1400" dirty="0" err="1" smtClean="0"/>
              <a:t>android:id</a:t>
            </a:r>
            <a:r>
              <a:rPr lang="en-US" sz="1400" dirty="0" smtClean="0"/>
              <a:t>="@+id/ok" </a:t>
            </a:r>
          </a:p>
          <a:p>
            <a:r>
              <a:rPr lang="en-US" sz="1400" dirty="0" smtClean="0"/>
              <a:t>            </a:t>
            </a:r>
            <a:r>
              <a:rPr lang="en-US" sz="1400" dirty="0" err="1" smtClean="0"/>
              <a:t>android:layout_width</a:t>
            </a:r>
            <a:r>
              <a:rPr lang="en-US" sz="1400" dirty="0" smtClean="0"/>
              <a:t>="</a:t>
            </a:r>
            <a:r>
              <a:rPr lang="en-US" sz="1400" dirty="0" err="1" smtClean="0"/>
              <a:t>wrap_content</a:t>
            </a:r>
            <a:r>
              <a:rPr lang="en-US" sz="1400" dirty="0" smtClean="0"/>
              <a:t>" </a:t>
            </a:r>
          </a:p>
          <a:p>
            <a:r>
              <a:rPr lang="en-US" sz="1400" dirty="0" smtClean="0"/>
              <a:t>            </a:t>
            </a:r>
            <a:r>
              <a:rPr lang="en-US" sz="1400" dirty="0" err="1" smtClean="0"/>
              <a:t>android:layout_height</a:t>
            </a:r>
            <a:r>
              <a:rPr lang="en-US" sz="1400" dirty="0" smtClean="0"/>
              <a:t>="</a:t>
            </a:r>
            <a:r>
              <a:rPr lang="en-US" sz="1400" dirty="0" err="1" smtClean="0"/>
              <a:t>wrap_content</a:t>
            </a:r>
            <a:r>
              <a:rPr lang="en-US" sz="1400" dirty="0" smtClean="0"/>
              <a:t>" </a:t>
            </a:r>
          </a:p>
          <a:p>
            <a:r>
              <a:rPr lang="en-US" sz="1400" b="1" dirty="0" smtClean="0"/>
              <a:t>            </a:t>
            </a:r>
            <a:r>
              <a:rPr lang="en-US" sz="1400" b="1" dirty="0" err="1" smtClean="0"/>
              <a:t>android:layout_below</a:t>
            </a:r>
            <a:r>
              <a:rPr lang="en-US" sz="1400" b="1" dirty="0" smtClean="0"/>
              <a:t>="@+id/entry"</a:t>
            </a:r>
          </a:p>
          <a:p>
            <a:r>
              <a:rPr lang="en-US" sz="1400" dirty="0" smtClean="0"/>
              <a:t>            </a:t>
            </a:r>
            <a:r>
              <a:rPr lang="en-US" sz="1400" b="1" dirty="0" err="1" smtClean="0"/>
              <a:t>android:layout_alignParentRight</a:t>
            </a:r>
            <a:r>
              <a:rPr lang="en-US" sz="1400" b="1" dirty="0" smtClean="0"/>
              <a:t>="true"</a:t>
            </a:r>
          </a:p>
          <a:p>
            <a:r>
              <a:rPr lang="en-US" sz="1400" dirty="0" smtClean="0"/>
              <a:t>            </a:t>
            </a:r>
            <a:r>
              <a:rPr lang="en-US" sz="1400" dirty="0" err="1" smtClean="0"/>
              <a:t>android:layout_marginLeft</a:t>
            </a:r>
            <a:r>
              <a:rPr lang="en-US" sz="1400" dirty="0" smtClean="0"/>
              <a:t>="10px"</a:t>
            </a:r>
          </a:p>
          <a:p>
            <a:r>
              <a:rPr lang="en-US" sz="1400" dirty="0" smtClean="0"/>
              <a:t>            </a:t>
            </a:r>
            <a:r>
              <a:rPr lang="en-US" sz="1400" dirty="0" err="1" smtClean="0"/>
              <a:t>android:text</a:t>
            </a:r>
            <a:r>
              <a:rPr lang="en-US" sz="1400" dirty="0" smtClean="0"/>
              <a:t>="OK" /&gt;</a:t>
            </a:r>
          </a:p>
          <a:p>
            <a:endParaRPr lang="en-US" sz="1400" dirty="0" smtClean="0"/>
          </a:p>
          <a:p>
            <a:r>
              <a:rPr lang="en-US" sz="1400" dirty="0" smtClean="0"/>
              <a:t>    &lt;Button  </a:t>
            </a:r>
          </a:p>
          <a:p>
            <a:r>
              <a:rPr lang="en-US" sz="1400" dirty="0" smtClean="0"/>
              <a:t>            </a:t>
            </a:r>
            <a:r>
              <a:rPr lang="en-US" sz="1400" dirty="0" err="1" smtClean="0"/>
              <a:t>android:text</a:t>
            </a:r>
            <a:r>
              <a:rPr lang="en-US" sz="1400" dirty="0" smtClean="0"/>
              <a:t>="Cancel" </a:t>
            </a:r>
          </a:p>
          <a:p>
            <a:r>
              <a:rPr lang="en-US" sz="1400" dirty="0" smtClean="0"/>
              <a:t>            </a:t>
            </a:r>
            <a:r>
              <a:rPr lang="en-US" sz="1400" dirty="0" err="1" smtClean="0"/>
              <a:t>android:layout_width</a:t>
            </a:r>
            <a:r>
              <a:rPr lang="en-US" sz="1400" dirty="0" smtClean="0"/>
              <a:t>="</a:t>
            </a:r>
            <a:r>
              <a:rPr lang="en-US" sz="1400" dirty="0" err="1" smtClean="0"/>
              <a:t>wrap_content</a:t>
            </a:r>
            <a:r>
              <a:rPr lang="en-US" sz="1400" dirty="0" smtClean="0"/>
              <a:t>" </a:t>
            </a:r>
          </a:p>
          <a:p>
            <a:r>
              <a:rPr lang="en-US" sz="1400" dirty="0" smtClean="0"/>
              <a:t>            </a:t>
            </a:r>
            <a:r>
              <a:rPr lang="en-US" sz="1400" dirty="0" err="1" smtClean="0"/>
              <a:t>android:layout_height</a:t>
            </a:r>
            <a:r>
              <a:rPr lang="en-US" sz="1400" dirty="0" smtClean="0"/>
              <a:t>="</a:t>
            </a:r>
            <a:r>
              <a:rPr lang="en-US" sz="1400" dirty="0" err="1" smtClean="0"/>
              <a:t>wrap_content</a:t>
            </a:r>
            <a:r>
              <a:rPr lang="en-US" sz="1400" dirty="0" smtClean="0"/>
              <a:t>"</a:t>
            </a:r>
          </a:p>
          <a:p>
            <a:r>
              <a:rPr lang="en-US" sz="1400" b="1" dirty="0" smtClean="0"/>
              <a:t>            </a:t>
            </a:r>
            <a:r>
              <a:rPr lang="en-US" sz="1400" b="1" dirty="0" err="1" smtClean="0"/>
              <a:t>android:layout_toLeftOf</a:t>
            </a:r>
            <a:r>
              <a:rPr lang="en-US" sz="1400" b="1" dirty="0" smtClean="0"/>
              <a:t>="@+id/ok"</a:t>
            </a:r>
          </a:p>
          <a:p>
            <a:r>
              <a:rPr lang="en-US" sz="1400" b="1" dirty="0" smtClean="0"/>
              <a:t>            </a:t>
            </a:r>
            <a:r>
              <a:rPr lang="en-US" sz="1400" b="1" dirty="0" err="1" smtClean="0"/>
              <a:t>android:layout_alignTop</a:t>
            </a:r>
            <a:r>
              <a:rPr lang="en-US" sz="1400" b="1" dirty="0" smtClean="0"/>
              <a:t>="@+id/ok“  /</a:t>
            </a:r>
            <a:r>
              <a:rPr lang="en-US" sz="1400" dirty="0" smtClean="0"/>
              <a:t>&gt;</a:t>
            </a:r>
          </a:p>
          <a:p>
            <a:endParaRPr lang="en-US" sz="1400" dirty="0" smtClean="0"/>
          </a:p>
          <a:p>
            <a:r>
              <a:rPr lang="en-US" sz="1400" dirty="0" smtClean="0"/>
              <a:t>&lt;/</a:t>
            </a:r>
            <a:r>
              <a:rPr lang="en-US" sz="1400" dirty="0" err="1" smtClean="0"/>
              <a:t>RelativeLayout</a:t>
            </a:r>
            <a:r>
              <a:rPr lang="en-US" sz="1400" dirty="0" smtClean="0"/>
              <a:t>&gt;</a:t>
            </a:r>
          </a:p>
          <a:p>
            <a:endParaRPr lang="en-US" sz="1400" dirty="0"/>
          </a:p>
        </p:txBody>
      </p:sp>
      <p:sp>
        <p:nvSpPr>
          <p:cNvPr id="7" name="TextBox 6"/>
          <p:cNvSpPr txBox="1"/>
          <p:nvPr/>
        </p:nvSpPr>
        <p:spPr>
          <a:xfrm>
            <a:off x="5257800" y="1981200"/>
            <a:ext cx="3886200" cy="800219"/>
          </a:xfrm>
          <a:prstGeom prst="rect">
            <a:avLst/>
          </a:prstGeom>
          <a:solidFill>
            <a:srgbClr val="FFC000"/>
          </a:solidFill>
        </p:spPr>
        <p:txBody>
          <a:bodyPr wrap="square" rtlCol="0">
            <a:spAutoFit/>
          </a:bodyPr>
          <a:lstStyle/>
          <a:p>
            <a:r>
              <a:rPr lang="en-US" sz="2800" b="1" dirty="0" err="1" smtClean="0">
                <a:solidFill>
                  <a:srgbClr val="0070C0"/>
                </a:solidFill>
              </a:rPr>
              <a:t>RelativeLayout</a:t>
            </a:r>
            <a:r>
              <a:rPr lang="en-US" sz="2800" b="1" dirty="0" smtClean="0">
                <a:solidFill>
                  <a:srgbClr val="0070C0"/>
                </a:solidFill>
              </a:rPr>
              <a:t> Example</a:t>
            </a:r>
          </a:p>
          <a:p>
            <a:pPr marL="457200" indent="-457200"/>
            <a:r>
              <a:rPr lang="en-US" i="1" dirty="0" smtClean="0"/>
              <a:t>Cont.</a:t>
            </a:r>
            <a:endParaRPr lang="en-US" sz="1400" i="1" dirty="0" smtClean="0"/>
          </a:p>
        </p:txBody>
      </p:sp>
      <p:pic>
        <p:nvPicPr>
          <p:cNvPr id="23553" name="Picture 1"/>
          <p:cNvPicPr>
            <a:picLocks noChangeAspect="1" noChangeArrowheads="1"/>
          </p:cNvPicPr>
          <p:nvPr/>
        </p:nvPicPr>
        <p:blipFill>
          <a:blip r:embed="rId3" cstate="print"/>
          <a:srcRect/>
          <a:stretch>
            <a:fillRect/>
          </a:stretch>
        </p:blipFill>
        <p:spPr bwMode="auto">
          <a:xfrm>
            <a:off x="4648200" y="3200400"/>
            <a:ext cx="4064000" cy="2438400"/>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19</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1600" dirty="0" smtClean="0">
                <a:solidFill>
                  <a:schemeClr val="tx2">
                    <a:lumMod val="60000"/>
                    <a:lumOff val="40000"/>
                  </a:schemeClr>
                </a:solidFill>
              </a:rPr>
              <a:t>4. Android – UI - User Interfaces</a:t>
            </a:r>
          </a:p>
          <a:p>
            <a:pPr algn="ctr">
              <a:spcBef>
                <a:spcPct val="0"/>
              </a:spcBef>
              <a:defRPr/>
            </a:pPr>
            <a:r>
              <a:rPr lang="en-US" sz="5900" dirty="0" smtClean="0">
                <a:solidFill>
                  <a:schemeClr val="tx2">
                    <a:lumMod val="60000"/>
                    <a:lumOff val="40000"/>
                  </a:schemeClr>
                </a:solidFill>
              </a:rPr>
              <a:t>Common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381000" y="1371600"/>
            <a:ext cx="8534400" cy="1446550"/>
          </a:xfrm>
          <a:prstGeom prst="rect">
            <a:avLst/>
          </a:prstGeom>
          <a:noFill/>
        </p:spPr>
        <p:txBody>
          <a:bodyPr wrap="square" rtlCol="0">
            <a:spAutoFit/>
          </a:bodyPr>
          <a:lstStyle/>
          <a:p>
            <a:r>
              <a:rPr lang="en-US" sz="2800" b="1" dirty="0" smtClean="0">
                <a:solidFill>
                  <a:srgbClr val="0070C0"/>
                </a:solidFill>
              </a:rPr>
              <a:t>    5.  </a:t>
            </a:r>
            <a:r>
              <a:rPr lang="en-US" sz="2800" b="1" dirty="0" err="1" smtClean="0">
                <a:solidFill>
                  <a:srgbClr val="0070C0"/>
                </a:solidFill>
              </a:rPr>
              <a:t>AbsoluteLayout</a:t>
            </a:r>
            <a:endParaRPr lang="en-US" sz="2800" b="1" dirty="0" smtClean="0">
              <a:solidFill>
                <a:srgbClr val="0070C0"/>
              </a:solidFill>
            </a:endParaRPr>
          </a:p>
          <a:p>
            <a:pPr marL="342900" indent="-342900"/>
            <a:r>
              <a:rPr lang="en-US" dirty="0" smtClean="0"/>
              <a:t>	</a:t>
            </a:r>
            <a:r>
              <a:rPr lang="en-US" sz="2000" dirty="0" smtClean="0"/>
              <a:t>A layout that lets you specify exact locations (</a:t>
            </a:r>
            <a:r>
              <a:rPr lang="en-US" sz="2000" b="1" dirty="0" smtClean="0"/>
              <a:t>x/y coordinates</a:t>
            </a:r>
            <a:r>
              <a:rPr lang="en-US" sz="2000" dirty="0" smtClean="0"/>
              <a:t>) of its children. Absolute layouts are less flexible and harder to maintain than other types of layouts without absolute positioning. </a:t>
            </a:r>
            <a:endParaRPr lang="en-US" dirty="0" smtClean="0"/>
          </a:p>
        </p:txBody>
      </p:sp>
      <p:sp>
        <p:nvSpPr>
          <p:cNvPr id="9" name="TextBox 8"/>
          <p:cNvSpPr txBox="1"/>
          <p:nvPr/>
        </p:nvSpPr>
        <p:spPr>
          <a:xfrm>
            <a:off x="457200" y="2798326"/>
            <a:ext cx="5410200" cy="3754874"/>
          </a:xfrm>
          <a:prstGeom prst="rect">
            <a:avLst/>
          </a:prstGeom>
          <a:solidFill>
            <a:schemeClr val="bg1">
              <a:lumMod val="95000"/>
            </a:schemeClr>
          </a:solidFill>
          <a:ln>
            <a:solidFill>
              <a:schemeClr val="accent5">
                <a:lumMod val="40000"/>
                <a:lumOff val="60000"/>
              </a:schemeClr>
            </a:solidFill>
          </a:ln>
        </p:spPr>
        <p:txBody>
          <a:bodyPr wrap="square" rtlCol="0">
            <a:spAutoFit/>
          </a:bodyPr>
          <a:lstStyle/>
          <a:p>
            <a:r>
              <a:rPr lang="en-US" sz="1400" dirty="0" smtClean="0"/>
              <a:t>&lt;?xml version="1.0" encoding="utf-8"?&gt;</a:t>
            </a:r>
          </a:p>
          <a:p>
            <a:r>
              <a:rPr lang="en-US" sz="1400" dirty="0" smtClean="0"/>
              <a:t>&lt;</a:t>
            </a:r>
            <a:r>
              <a:rPr lang="en-US" sz="1400" dirty="0" err="1" smtClean="0"/>
              <a:t>AbsoluteLayout</a:t>
            </a:r>
            <a:endParaRPr lang="en-US" sz="1400" dirty="0" smtClean="0"/>
          </a:p>
          <a:p>
            <a:pPr lvl="1"/>
            <a:r>
              <a:rPr lang="en-US" sz="1400" dirty="0" err="1" smtClean="0"/>
              <a:t>android:id</a:t>
            </a:r>
            <a:r>
              <a:rPr lang="en-US" sz="1400" dirty="0" smtClean="0"/>
              <a:t>="@+id/</a:t>
            </a:r>
            <a:r>
              <a:rPr lang="en-US" sz="1400" dirty="0" err="1" smtClean="0"/>
              <a:t>myAbsoluteLayout</a:t>
            </a:r>
            <a:r>
              <a:rPr lang="en-US" sz="1400" dirty="0" smtClean="0"/>
              <a:t>"</a:t>
            </a:r>
          </a:p>
          <a:p>
            <a:pPr lvl="1"/>
            <a:r>
              <a:rPr lang="en-US" sz="1400" dirty="0" err="1" smtClean="0"/>
              <a:t>android:layout_width</a:t>
            </a:r>
            <a:r>
              <a:rPr lang="en-US" sz="1400" dirty="0" smtClean="0"/>
              <a:t>="</a:t>
            </a:r>
            <a:r>
              <a:rPr lang="en-US" sz="1400" dirty="0" err="1" smtClean="0"/>
              <a:t>fill_parent</a:t>
            </a:r>
            <a:r>
              <a:rPr lang="en-US" sz="1400" dirty="0" smtClean="0"/>
              <a:t>"</a:t>
            </a:r>
          </a:p>
          <a:p>
            <a:pPr lvl="1"/>
            <a:r>
              <a:rPr lang="en-US" sz="1400" dirty="0" err="1" smtClean="0"/>
              <a:t>android:layout_height</a:t>
            </a:r>
            <a:r>
              <a:rPr lang="en-US" sz="1400" dirty="0" smtClean="0"/>
              <a:t>="</a:t>
            </a:r>
            <a:r>
              <a:rPr lang="en-US" sz="1400" dirty="0" err="1" smtClean="0"/>
              <a:t>fill_parent</a:t>
            </a:r>
            <a:r>
              <a:rPr lang="en-US" sz="1400" dirty="0" smtClean="0"/>
              <a:t>"</a:t>
            </a:r>
          </a:p>
          <a:p>
            <a:pPr lvl="1"/>
            <a:r>
              <a:rPr lang="en-US" sz="1400" dirty="0" err="1" smtClean="0"/>
              <a:t>xmlns:android</a:t>
            </a:r>
            <a:r>
              <a:rPr lang="en-US" sz="1400" dirty="0" smtClean="0"/>
              <a:t>="http://schemas.android.com/apk/res/android" &gt;</a:t>
            </a:r>
          </a:p>
          <a:p>
            <a:endParaRPr lang="en-US" sz="1400" dirty="0" smtClean="0"/>
          </a:p>
          <a:p>
            <a:r>
              <a:rPr lang="en-US" sz="1400" dirty="0" smtClean="0"/>
              <a:t>&lt;Button</a:t>
            </a:r>
          </a:p>
          <a:p>
            <a:pPr lvl="1"/>
            <a:r>
              <a:rPr lang="en-US" sz="1400" dirty="0" smtClean="0"/>
              <a:t> </a:t>
            </a:r>
            <a:r>
              <a:rPr lang="en-US" sz="1400" dirty="0" err="1" smtClean="0"/>
              <a:t>android:id</a:t>
            </a:r>
            <a:r>
              <a:rPr lang="en-US" sz="1400" dirty="0" smtClean="0"/>
              <a:t>="@+id/</a:t>
            </a:r>
            <a:r>
              <a:rPr lang="en-US" sz="1400" dirty="0" err="1" smtClean="0"/>
              <a:t>myButton</a:t>
            </a:r>
            <a:r>
              <a:rPr lang="en-US" sz="1400" dirty="0" smtClean="0"/>
              <a:t>"</a:t>
            </a:r>
          </a:p>
          <a:p>
            <a:pPr lvl="1"/>
            <a:r>
              <a:rPr lang="en-US" sz="1400" dirty="0" err="1" smtClean="0"/>
              <a:t>android:layout_width</a:t>
            </a:r>
            <a:r>
              <a:rPr lang="en-US" sz="1400" dirty="0" smtClean="0"/>
              <a:t>="</a:t>
            </a:r>
            <a:r>
              <a:rPr lang="en-US" sz="1400" dirty="0" err="1" smtClean="0"/>
              <a:t>wrap_content</a:t>
            </a:r>
            <a:r>
              <a:rPr lang="en-US" sz="1400" dirty="0" smtClean="0"/>
              <a:t>"</a:t>
            </a:r>
          </a:p>
          <a:p>
            <a:pPr lvl="1"/>
            <a:r>
              <a:rPr lang="en-US" sz="1400" dirty="0" err="1" smtClean="0"/>
              <a:t>android:layout_height</a:t>
            </a:r>
            <a:r>
              <a:rPr lang="en-US" sz="1400" dirty="0" smtClean="0"/>
              <a:t>="</a:t>
            </a:r>
            <a:r>
              <a:rPr lang="en-US" sz="1400" dirty="0" err="1" smtClean="0"/>
              <a:t>wrap_content</a:t>
            </a:r>
            <a:r>
              <a:rPr lang="en-US" sz="1400" dirty="0" smtClean="0"/>
              <a:t>"</a:t>
            </a:r>
          </a:p>
          <a:p>
            <a:pPr lvl="1"/>
            <a:r>
              <a:rPr lang="en-US" sz="1400" dirty="0" err="1" smtClean="0"/>
              <a:t>android:text</a:t>
            </a:r>
            <a:r>
              <a:rPr lang="en-US" sz="1400" dirty="0" smtClean="0"/>
              <a:t>="Button"</a:t>
            </a:r>
          </a:p>
          <a:p>
            <a:pPr lvl="1"/>
            <a:r>
              <a:rPr lang="en-US" sz="1400" b="1" dirty="0" err="1" smtClean="0"/>
              <a:t>android:layout_x</a:t>
            </a:r>
            <a:r>
              <a:rPr lang="en-US" sz="1400" b="1" dirty="0" smtClean="0"/>
              <a:t>=“120px"</a:t>
            </a:r>
          </a:p>
          <a:p>
            <a:pPr lvl="1"/>
            <a:r>
              <a:rPr lang="en-US" sz="1400" b="1" dirty="0" err="1" smtClean="0"/>
              <a:t>android:layout_y</a:t>
            </a:r>
            <a:r>
              <a:rPr lang="en-US" sz="1400" b="1" dirty="0" smtClean="0"/>
              <a:t>=“32px"</a:t>
            </a:r>
          </a:p>
          <a:p>
            <a:pPr lvl="1"/>
            <a:r>
              <a:rPr lang="en-US" sz="1400" dirty="0" smtClean="0"/>
              <a:t>&gt;</a:t>
            </a:r>
          </a:p>
          <a:p>
            <a:r>
              <a:rPr lang="en-US" sz="1400" dirty="0" smtClean="0"/>
              <a:t>&lt;/Button&gt;</a:t>
            </a:r>
          </a:p>
          <a:p>
            <a:r>
              <a:rPr lang="en-US" sz="1400" dirty="0" smtClean="0"/>
              <a:t>&lt;/</a:t>
            </a:r>
            <a:r>
              <a:rPr lang="en-US" sz="1400" dirty="0" err="1" smtClean="0"/>
              <a:t>AbsoluteLayout</a:t>
            </a:r>
            <a:r>
              <a:rPr lang="en-US" sz="1400" dirty="0" smtClean="0"/>
              <a:t>&gt;</a:t>
            </a:r>
            <a:endParaRPr lang="en-US" sz="1400" dirty="0"/>
          </a:p>
        </p:txBody>
      </p:sp>
      <p:pic>
        <p:nvPicPr>
          <p:cNvPr id="37889" name="Picture 1"/>
          <p:cNvPicPr>
            <a:picLocks noChangeAspect="1" noChangeArrowheads="1"/>
          </p:cNvPicPr>
          <p:nvPr/>
        </p:nvPicPr>
        <p:blipFill>
          <a:blip r:embed="rId3" cstate="print"/>
          <a:srcRect/>
          <a:stretch>
            <a:fillRect/>
          </a:stretch>
        </p:blipFill>
        <p:spPr bwMode="auto">
          <a:xfrm>
            <a:off x="4876800" y="4191000"/>
            <a:ext cx="4076700" cy="2171700"/>
          </a:xfrm>
          <a:prstGeom prst="rect">
            <a:avLst/>
          </a:prstGeom>
          <a:noFill/>
          <a:ln w="9525">
            <a:solidFill>
              <a:schemeClr val="accent5">
                <a:lumMod val="40000"/>
                <a:lumOff val="60000"/>
              </a:schemeClr>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70C0"/>
                </a:solidFill>
              </a:rPr>
              <a:t>Android – User Interfaces</a:t>
            </a:r>
            <a:br>
              <a:rPr lang="en-US" dirty="0" smtClean="0">
                <a:solidFill>
                  <a:srgbClr val="0070C0"/>
                </a:solidFill>
              </a:rPr>
            </a:br>
            <a:r>
              <a:rPr lang="en-US" dirty="0" smtClean="0">
                <a:solidFill>
                  <a:srgbClr val="0070C0"/>
                </a:solidFill>
              </a:rPr>
              <a:t>Using XML Layouts</a:t>
            </a:r>
            <a:endParaRPr lang="en-US" dirty="0">
              <a:solidFill>
                <a:srgbClr val="0070C0"/>
              </a:solidFill>
            </a:endParaRPr>
          </a:p>
        </p:txBody>
      </p:sp>
      <p:pic>
        <p:nvPicPr>
          <p:cNvPr id="1030" name="Picture 6"/>
          <p:cNvPicPr>
            <a:picLocks noChangeAspect="1" noChangeArrowheads="1"/>
          </p:cNvPicPr>
          <p:nvPr/>
        </p:nvPicPr>
        <p:blipFill>
          <a:blip r:embed="rId2" cstate="print"/>
          <a:srcRect/>
          <a:stretch>
            <a:fillRect/>
          </a:stretch>
        </p:blipFill>
        <p:spPr bwMode="auto">
          <a:xfrm>
            <a:off x="1" y="0"/>
            <a:ext cx="860627" cy="2924175"/>
          </a:xfrm>
          <a:prstGeom prst="rect">
            <a:avLst/>
          </a:prstGeom>
          <a:noFill/>
          <a:ln w="9525">
            <a:noFill/>
            <a:miter lim="800000"/>
            <a:headEnd/>
            <a:tailEnd/>
          </a:ln>
        </p:spPr>
      </p:pic>
      <p:pic>
        <p:nvPicPr>
          <p:cNvPr id="9" name="Picture 6"/>
          <p:cNvPicPr>
            <a:picLocks noChangeAspect="1" noChangeArrowheads="1"/>
          </p:cNvPicPr>
          <p:nvPr/>
        </p:nvPicPr>
        <p:blipFill>
          <a:blip r:embed="rId2" cstate="print"/>
          <a:srcRect/>
          <a:stretch>
            <a:fillRect/>
          </a:stretch>
        </p:blipFill>
        <p:spPr bwMode="auto">
          <a:xfrm>
            <a:off x="0" y="2667000"/>
            <a:ext cx="860627" cy="2924175"/>
          </a:xfrm>
          <a:prstGeom prst="rect">
            <a:avLst/>
          </a:prstGeom>
          <a:noFill/>
          <a:ln w="9525">
            <a:noFill/>
            <a:miter lim="800000"/>
            <a:headEnd/>
            <a:tailEnd/>
          </a:ln>
        </p:spPr>
      </p:pic>
      <p:pic>
        <p:nvPicPr>
          <p:cNvPr id="1031" name="Picture 7"/>
          <p:cNvPicPr>
            <a:picLocks noChangeAspect="1" noChangeArrowheads="1"/>
          </p:cNvPicPr>
          <p:nvPr/>
        </p:nvPicPr>
        <p:blipFill>
          <a:blip r:embed="rId3" cstate="print"/>
          <a:srcRect/>
          <a:stretch>
            <a:fillRect/>
          </a:stretch>
        </p:blipFill>
        <p:spPr bwMode="auto">
          <a:xfrm>
            <a:off x="0" y="5562600"/>
            <a:ext cx="17272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20</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dirty="0" smtClean="0">
                <a:solidFill>
                  <a:schemeClr val="tx2">
                    <a:lumMod val="60000"/>
                    <a:lumOff val="40000"/>
                  </a:schemeClr>
                </a:solidFill>
              </a:rPr>
              <a:t>A Detailed List of Widgets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533400" y="1676400"/>
            <a:ext cx="8077200" cy="369332"/>
          </a:xfrm>
          <a:prstGeom prst="rect">
            <a:avLst/>
          </a:prstGeom>
          <a:noFill/>
        </p:spPr>
        <p:txBody>
          <a:bodyPr wrap="square" rtlCol="0">
            <a:spAutoFit/>
          </a:bodyPr>
          <a:lstStyle/>
          <a:p>
            <a:endParaRPr lang="en-US" dirty="0"/>
          </a:p>
        </p:txBody>
      </p:sp>
      <p:sp>
        <p:nvSpPr>
          <p:cNvPr id="10" name="TextBox 9"/>
          <p:cNvSpPr txBox="1"/>
          <p:nvPr/>
        </p:nvSpPr>
        <p:spPr>
          <a:xfrm>
            <a:off x="685800" y="1676400"/>
            <a:ext cx="8153400" cy="923330"/>
          </a:xfrm>
          <a:prstGeom prst="rect">
            <a:avLst/>
          </a:prstGeom>
          <a:noFill/>
        </p:spPr>
        <p:txBody>
          <a:bodyPr wrap="square" rtlCol="0">
            <a:spAutoFit/>
          </a:bodyPr>
          <a:lstStyle/>
          <a:p>
            <a:r>
              <a:rPr lang="en-US" dirty="0" smtClean="0"/>
              <a:t>For a detailed list consult:</a:t>
            </a:r>
          </a:p>
          <a:p>
            <a:endParaRPr lang="en-US" dirty="0" smtClean="0"/>
          </a:p>
          <a:p>
            <a:r>
              <a:rPr lang="en-US" dirty="0" smtClean="0"/>
              <a:t>http://developer.android.com/reference/android/widget/package-summary.html</a:t>
            </a:r>
            <a:endParaRPr lang="en-US" dirty="0"/>
          </a:p>
        </p:txBody>
      </p:sp>
      <p:sp>
        <p:nvSpPr>
          <p:cNvPr id="9" name="TextBox 8"/>
          <p:cNvSpPr txBox="1"/>
          <p:nvPr/>
        </p:nvSpPr>
        <p:spPr>
          <a:xfrm>
            <a:off x="762000" y="2743201"/>
            <a:ext cx="8382000" cy="3277820"/>
          </a:xfrm>
          <a:prstGeom prst="rect">
            <a:avLst/>
          </a:prstGeom>
          <a:noFill/>
        </p:spPr>
        <p:txBody>
          <a:bodyPr wrap="square" numCol="4" rtlCol="0">
            <a:spAutoFit/>
          </a:bodyPr>
          <a:lstStyle/>
          <a:p>
            <a:r>
              <a:rPr lang="en-US" sz="900" noProof="1" smtClean="0">
                <a:solidFill>
                  <a:srgbClr val="C00000"/>
                </a:solidFill>
              </a:rPr>
              <a:t>AbsListView</a:t>
            </a:r>
          </a:p>
          <a:p>
            <a:r>
              <a:rPr lang="en-US" sz="900" noProof="1" smtClean="0">
                <a:solidFill>
                  <a:srgbClr val="C00000"/>
                </a:solidFill>
              </a:rPr>
              <a:t>AbsListView.LayoutParams</a:t>
            </a:r>
          </a:p>
          <a:p>
            <a:r>
              <a:rPr lang="en-US" sz="900" noProof="1" smtClean="0">
                <a:solidFill>
                  <a:srgbClr val="C00000"/>
                </a:solidFill>
              </a:rPr>
              <a:t>AbsoluteLayout</a:t>
            </a:r>
          </a:p>
          <a:p>
            <a:r>
              <a:rPr lang="en-US" sz="900" noProof="1" smtClean="0">
                <a:solidFill>
                  <a:srgbClr val="C00000"/>
                </a:solidFill>
              </a:rPr>
              <a:t>AbsoluteLayout.LayoutParams</a:t>
            </a:r>
          </a:p>
          <a:p>
            <a:r>
              <a:rPr lang="en-US" sz="900" noProof="1" smtClean="0">
                <a:solidFill>
                  <a:srgbClr val="C00000"/>
                </a:solidFill>
              </a:rPr>
              <a:t>AbsSeekBar</a:t>
            </a:r>
          </a:p>
          <a:p>
            <a:r>
              <a:rPr lang="en-US" sz="900" noProof="1" smtClean="0">
                <a:solidFill>
                  <a:srgbClr val="C00000"/>
                </a:solidFill>
              </a:rPr>
              <a:t>AbsSpinner</a:t>
            </a:r>
          </a:p>
          <a:p>
            <a:r>
              <a:rPr lang="en-US" sz="900" noProof="1" smtClean="0">
                <a:solidFill>
                  <a:srgbClr val="C00000"/>
                </a:solidFill>
              </a:rPr>
              <a:t>AdapterView&lt;T extends Adapter&gt;</a:t>
            </a:r>
          </a:p>
          <a:p>
            <a:r>
              <a:rPr lang="en-US" sz="900" noProof="1" smtClean="0">
                <a:solidFill>
                  <a:srgbClr val="C00000"/>
                </a:solidFill>
              </a:rPr>
              <a:t>AdapterContextMenuInfo</a:t>
            </a:r>
          </a:p>
          <a:p>
            <a:r>
              <a:rPr lang="en-US" sz="900" noProof="1" smtClean="0">
                <a:solidFill>
                  <a:srgbClr val="C00000"/>
                </a:solidFill>
              </a:rPr>
              <a:t>AlphabetIndexer</a:t>
            </a:r>
          </a:p>
          <a:p>
            <a:r>
              <a:rPr lang="en-US" sz="900" noProof="1" smtClean="0">
                <a:solidFill>
                  <a:srgbClr val="C00000"/>
                </a:solidFill>
              </a:rPr>
              <a:t>AnalogClock</a:t>
            </a:r>
          </a:p>
          <a:p>
            <a:r>
              <a:rPr lang="en-US" sz="900" noProof="1" smtClean="0">
                <a:solidFill>
                  <a:srgbClr val="C00000"/>
                </a:solidFill>
              </a:rPr>
              <a:t>ArrayAdapter&lt;T&gt;</a:t>
            </a:r>
          </a:p>
          <a:p>
            <a:r>
              <a:rPr lang="en-US" sz="900" noProof="1" smtClean="0">
                <a:solidFill>
                  <a:srgbClr val="C00000"/>
                </a:solidFill>
              </a:rPr>
              <a:t>AutoCompleteTextView</a:t>
            </a:r>
          </a:p>
          <a:p>
            <a:r>
              <a:rPr lang="en-US" sz="900" noProof="1" smtClean="0">
                <a:solidFill>
                  <a:srgbClr val="C00000"/>
                </a:solidFill>
              </a:rPr>
              <a:t>BaseAdapter</a:t>
            </a:r>
          </a:p>
          <a:p>
            <a:r>
              <a:rPr lang="en-US" sz="900" noProof="1" smtClean="0">
                <a:solidFill>
                  <a:srgbClr val="C00000"/>
                </a:solidFill>
              </a:rPr>
              <a:t>BaseExpandableListAdapter</a:t>
            </a:r>
          </a:p>
          <a:p>
            <a:r>
              <a:rPr lang="en-US" sz="900" noProof="1" smtClean="0">
                <a:solidFill>
                  <a:srgbClr val="C00000"/>
                </a:solidFill>
              </a:rPr>
              <a:t>Button</a:t>
            </a:r>
          </a:p>
          <a:p>
            <a:r>
              <a:rPr lang="en-US" sz="900" noProof="1" smtClean="0">
                <a:solidFill>
                  <a:srgbClr val="C00000"/>
                </a:solidFill>
              </a:rPr>
              <a:t>CheckBox</a:t>
            </a:r>
          </a:p>
          <a:p>
            <a:r>
              <a:rPr lang="en-US" sz="900" noProof="1" smtClean="0">
                <a:solidFill>
                  <a:srgbClr val="C00000"/>
                </a:solidFill>
              </a:rPr>
              <a:t>CheckedTextView</a:t>
            </a:r>
          </a:p>
          <a:p>
            <a:r>
              <a:rPr lang="en-US" sz="900" noProof="1" smtClean="0">
                <a:solidFill>
                  <a:srgbClr val="C00000"/>
                </a:solidFill>
              </a:rPr>
              <a:t>Chronometer</a:t>
            </a:r>
          </a:p>
          <a:p>
            <a:r>
              <a:rPr lang="en-US" sz="900" noProof="1" smtClean="0">
                <a:solidFill>
                  <a:srgbClr val="C00000"/>
                </a:solidFill>
              </a:rPr>
              <a:t>CompoundButton</a:t>
            </a:r>
          </a:p>
          <a:p>
            <a:r>
              <a:rPr lang="en-US" sz="900" noProof="1" smtClean="0">
                <a:solidFill>
                  <a:srgbClr val="C00000"/>
                </a:solidFill>
              </a:rPr>
              <a:t>CursorAdapter</a:t>
            </a:r>
          </a:p>
          <a:p>
            <a:r>
              <a:rPr lang="en-US" sz="900" noProof="1" smtClean="0">
                <a:solidFill>
                  <a:srgbClr val="C00000"/>
                </a:solidFill>
              </a:rPr>
              <a:t>CursorTreeAdapter</a:t>
            </a:r>
          </a:p>
          <a:p>
            <a:r>
              <a:rPr lang="en-US" sz="900" noProof="1" smtClean="0">
                <a:solidFill>
                  <a:srgbClr val="C00000"/>
                </a:solidFill>
              </a:rPr>
              <a:t>DatePicker</a:t>
            </a:r>
          </a:p>
          <a:p>
            <a:r>
              <a:rPr lang="en-US" sz="900" noProof="1" smtClean="0">
                <a:solidFill>
                  <a:srgbClr val="C00000"/>
                </a:solidFill>
              </a:rPr>
              <a:t>DialerFilter</a:t>
            </a:r>
          </a:p>
          <a:p>
            <a:r>
              <a:rPr lang="en-US" sz="900" noProof="1" smtClean="0">
                <a:solidFill>
                  <a:srgbClr val="C00000"/>
                </a:solidFill>
              </a:rPr>
              <a:t>DigitalClock</a:t>
            </a:r>
          </a:p>
          <a:p>
            <a:r>
              <a:rPr lang="en-US" sz="900" noProof="1" smtClean="0">
                <a:solidFill>
                  <a:srgbClr val="C00000"/>
                </a:solidFill>
              </a:rPr>
              <a:t>EditText</a:t>
            </a:r>
          </a:p>
          <a:p>
            <a:r>
              <a:rPr lang="en-US" sz="900" noProof="1" smtClean="0">
                <a:solidFill>
                  <a:srgbClr val="C00000"/>
                </a:solidFill>
              </a:rPr>
              <a:t>ExpandableListView</a:t>
            </a:r>
          </a:p>
          <a:p>
            <a:r>
              <a:rPr lang="en-US" sz="900" noProof="1" smtClean="0">
                <a:solidFill>
                  <a:srgbClr val="C00000"/>
                </a:solidFill>
              </a:rPr>
              <a:t>ExpandableListContextMenuInfo</a:t>
            </a:r>
          </a:p>
          <a:p>
            <a:r>
              <a:rPr lang="en-US" sz="900" noProof="1" smtClean="0">
                <a:solidFill>
                  <a:srgbClr val="C00000"/>
                </a:solidFill>
              </a:rPr>
              <a:t>Filter</a:t>
            </a:r>
          </a:p>
          <a:p>
            <a:r>
              <a:rPr lang="en-US" sz="900" noProof="1" smtClean="0">
                <a:solidFill>
                  <a:srgbClr val="C00000"/>
                </a:solidFill>
              </a:rPr>
              <a:t>Filter.FilterResults</a:t>
            </a:r>
          </a:p>
          <a:p>
            <a:r>
              <a:rPr lang="en-US" sz="900" noProof="1" smtClean="0">
                <a:solidFill>
                  <a:srgbClr val="C00000"/>
                </a:solidFill>
              </a:rPr>
              <a:t>FrameLayout</a:t>
            </a:r>
          </a:p>
          <a:p>
            <a:r>
              <a:rPr lang="en-US" sz="900" noProof="1" smtClean="0">
                <a:solidFill>
                  <a:srgbClr val="C00000"/>
                </a:solidFill>
              </a:rPr>
              <a:t>FrameLayout.LayoutParams</a:t>
            </a:r>
          </a:p>
          <a:p>
            <a:r>
              <a:rPr lang="en-US" sz="900" noProof="1" smtClean="0">
                <a:solidFill>
                  <a:srgbClr val="C00000"/>
                </a:solidFill>
              </a:rPr>
              <a:t>Gallery</a:t>
            </a:r>
          </a:p>
          <a:p>
            <a:r>
              <a:rPr lang="en-US" sz="900" noProof="1" smtClean="0">
                <a:solidFill>
                  <a:srgbClr val="C00000"/>
                </a:solidFill>
              </a:rPr>
              <a:t>Gallery.LayoutParams</a:t>
            </a:r>
          </a:p>
          <a:p>
            <a:r>
              <a:rPr lang="en-US" sz="900" noProof="1" smtClean="0">
                <a:solidFill>
                  <a:srgbClr val="C00000"/>
                </a:solidFill>
              </a:rPr>
              <a:t>GridView</a:t>
            </a:r>
          </a:p>
          <a:p>
            <a:r>
              <a:rPr lang="en-US" sz="900" noProof="1" smtClean="0">
                <a:solidFill>
                  <a:srgbClr val="C00000"/>
                </a:solidFill>
              </a:rPr>
              <a:t>HeaderViewListAdapter</a:t>
            </a:r>
          </a:p>
          <a:p>
            <a:r>
              <a:rPr lang="en-US" sz="900" noProof="1" smtClean="0">
                <a:solidFill>
                  <a:srgbClr val="C00000"/>
                </a:solidFill>
              </a:rPr>
              <a:t>HorizontalScrollView</a:t>
            </a:r>
          </a:p>
          <a:p>
            <a:r>
              <a:rPr lang="en-US" sz="900" noProof="1" smtClean="0">
                <a:solidFill>
                  <a:srgbClr val="C00000"/>
                </a:solidFill>
              </a:rPr>
              <a:t>ImageButton</a:t>
            </a:r>
          </a:p>
          <a:p>
            <a:r>
              <a:rPr lang="en-US" sz="900" noProof="1" smtClean="0">
                <a:solidFill>
                  <a:srgbClr val="C00000"/>
                </a:solidFill>
              </a:rPr>
              <a:t>ImageSwitcher</a:t>
            </a:r>
          </a:p>
          <a:p>
            <a:r>
              <a:rPr lang="en-US" sz="900" noProof="1" smtClean="0">
                <a:solidFill>
                  <a:srgbClr val="C00000"/>
                </a:solidFill>
              </a:rPr>
              <a:t>ImageView</a:t>
            </a:r>
          </a:p>
          <a:p>
            <a:r>
              <a:rPr lang="en-US" sz="900" noProof="1" smtClean="0">
                <a:solidFill>
                  <a:srgbClr val="C00000"/>
                </a:solidFill>
              </a:rPr>
              <a:t>LinearLayout</a:t>
            </a:r>
          </a:p>
          <a:p>
            <a:r>
              <a:rPr lang="en-US" sz="900" noProof="1" smtClean="0">
                <a:solidFill>
                  <a:srgbClr val="C00000"/>
                </a:solidFill>
              </a:rPr>
              <a:t>LinearLayout.LayoutParams</a:t>
            </a:r>
          </a:p>
          <a:p>
            <a:r>
              <a:rPr lang="en-US" sz="900" noProof="1" smtClean="0">
                <a:solidFill>
                  <a:srgbClr val="C00000"/>
                </a:solidFill>
              </a:rPr>
              <a:t>ListView</a:t>
            </a:r>
          </a:p>
          <a:p>
            <a:r>
              <a:rPr lang="en-US" sz="900" noProof="1" smtClean="0">
                <a:solidFill>
                  <a:srgbClr val="C00000"/>
                </a:solidFill>
              </a:rPr>
              <a:t>ListView.FixedViewInfo</a:t>
            </a:r>
          </a:p>
          <a:p>
            <a:r>
              <a:rPr lang="en-US" sz="900" noProof="1" smtClean="0">
                <a:solidFill>
                  <a:srgbClr val="C00000"/>
                </a:solidFill>
              </a:rPr>
              <a:t>MediaController</a:t>
            </a:r>
          </a:p>
          <a:p>
            <a:r>
              <a:rPr lang="en-US" sz="900" noProof="1" smtClean="0">
                <a:solidFill>
                  <a:srgbClr val="C00000"/>
                </a:solidFill>
              </a:rPr>
              <a:t>MultiAutoCompleteTextView</a:t>
            </a:r>
          </a:p>
          <a:p>
            <a:r>
              <a:rPr lang="en-US" sz="900" noProof="1" smtClean="0">
                <a:solidFill>
                  <a:srgbClr val="C00000"/>
                </a:solidFill>
              </a:rPr>
              <a:t>CommaTokenizer</a:t>
            </a:r>
          </a:p>
          <a:p>
            <a:r>
              <a:rPr lang="en-US" sz="900" noProof="1" smtClean="0">
                <a:solidFill>
                  <a:srgbClr val="C00000"/>
                </a:solidFill>
              </a:rPr>
              <a:t>PopupWindow</a:t>
            </a:r>
          </a:p>
          <a:p>
            <a:r>
              <a:rPr lang="en-US" sz="900" noProof="1" smtClean="0">
                <a:solidFill>
                  <a:srgbClr val="C00000"/>
                </a:solidFill>
              </a:rPr>
              <a:t>ProgressBar</a:t>
            </a:r>
          </a:p>
          <a:p>
            <a:r>
              <a:rPr lang="en-US" sz="900" noProof="1" smtClean="0">
                <a:solidFill>
                  <a:srgbClr val="C00000"/>
                </a:solidFill>
              </a:rPr>
              <a:t>RadioButton</a:t>
            </a:r>
          </a:p>
          <a:p>
            <a:r>
              <a:rPr lang="en-US" sz="900" noProof="1" smtClean="0">
                <a:solidFill>
                  <a:srgbClr val="C00000"/>
                </a:solidFill>
              </a:rPr>
              <a:t>RadioGroup</a:t>
            </a:r>
          </a:p>
          <a:p>
            <a:r>
              <a:rPr lang="en-US" sz="900" noProof="1" smtClean="0">
                <a:solidFill>
                  <a:srgbClr val="C00000"/>
                </a:solidFill>
              </a:rPr>
              <a:t>RadioGroup.LayoutParams</a:t>
            </a:r>
          </a:p>
          <a:p>
            <a:r>
              <a:rPr lang="en-US" sz="900" noProof="1" smtClean="0">
                <a:solidFill>
                  <a:srgbClr val="C00000"/>
                </a:solidFill>
              </a:rPr>
              <a:t>RatingBar</a:t>
            </a:r>
          </a:p>
          <a:p>
            <a:r>
              <a:rPr lang="en-US" sz="900" noProof="1" smtClean="0">
                <a:solidFill>
                  <a:srgbClr val="C00000"/>
                </a:solidFill>
              </a:rPr>
              <a:t>RelativeLayout</a:t>
            </a:r>
          </a:p>
          <a:p>
            <a:r>
              <a:rPr lang="en-US" sz="900" noProof="1" smtClean="0">
                <a:solidFill>
                  <a:srgbClr val="C00000"/>
                </a:solidFill>
              </a:rPr>
              <a:t>RelativeLayout.LayoutParams</a:t>
            </a:r>
          </a:p>
          <a:p>
            <a:r>
              <a:rPr lang="en-US" sz="900" noProof="1" smtClean="0">
                <a:solidFill>
                  <a:srgbClr val="C00000"/>
                </a:solidFill>
              </a:rPr>
              <a:t>RemoteViews</a:t>
            </a:r>
          </a:p>
          <a:p>
            <a:r>
              <a:rPr lang="en-US" sz="900" noProof="1" smtClean="0">
                <a:solidFill>
                  <a:srgbClr val="C00000"/>
                </a:solidFill>
              </a:rPr>
              <a:t>ResourceCursorAdapter</a:t>
            </a:r>
          </a:p>
          <a:p>
            <a:r>
              <a:rPr lang="en-US" sz="900" noProof="1" smtClean="0">
                <a:solidFill>
                  <a:srgbClr val="C00000"/>
                </a:solidFill>
              </a:rPr>
              <a:t>ResourceCursorTreeAdapter</a:t>
            </a:r>
          </a:p>
          <a:p>
            <a:r>
              <a:rPr lang="en-US" sz="900" noProof="1" smtClean="0">
                <a:solidFill>
                  <a:srgbClr val="C00000"/>
                </a:solidFill>
              </a:rPr>
              <a:t>Scroller</a:t>
            </a:r>
          </a:p>
          <a:p>
            <a:r>
              <a:rPr lang="en-US" sz="900" noProof="1" smtClean="0">
                <a:solidFill>
                  <a:srgbClr val="C00000"/>
                </a:solidFill>
              </a:rPr>
              <a:t>ScrollView</a:t>
            </a:r>
          </a:p>
          <a:p>
            <a:r>
              <a:rPr lang="en-US" sz="900" noProof="1" smtClean="0">
                <a:solidFill>
                  <a:srgbClr val="C00000"/>
                </a:solidFill>
              </a:rPr>
              <a:t>SeekBar</a:t>
            </a:r>
          </a:p>
          <a:p>
            <a:r>
              <a:rPr lang="en-US" sz="900" noProof="1" smtClean="0">
                <a:solidFill>
                  <a:srgbClr val="C00000"/>
                </a:solidFill>
              </a:rPr>
              <a:t>SimpleAdapter</a:t>
            </a:r>
          </a:p>
          <a:p>
            <a:r>
              <a:rPr lang="en-US" sz="900" noProof="1" smtClean="0">
                <a:solidFill>
                  <a:srgbClr val="C00000"/>
                </a:solidFill>
              </a:rPr>
              <a:t>SimpleCursorAdapter</a:t>
            </a:r>
          </a:p>
          <a:p>
            <a:r>
              <a:rPr lang="en-US" sz="900" noProof="1" smtClean="0">
                <a:solidFill>
                  <a:srgbClr val="C00000"/>
                </a:solidFill>
              </a:rPr>
              <a:t>SimpleCursorTreeAdapter</a:t>
            </a:r>
          </a:p>
          <a:p>
            <a:r>
              <a:rPr lang="en-US" sz="900" noProof="1" smtClean="0">
                <a:solidFill>
                  <a:srgbClr val="C00000"/>
                </a:solidFill>
              </a:rPr>
              <a:t>SimpleExpandableListAdapter</a:t>
            </a:r>
          </a:p>
          <a:p>
            <a:r>
              <a:rPr lang="en-US" sz="900" noProof="1" smtClean="0">
                <a:solidFill>
                  <a:srgbClr val="C00000"/>
                </a:solidFill>
              </a:rPr>
              <a:t>SlidingDrawer</a:t>
            </a:r>
          </a:p>
          <a:p>
            <a:r>
              <a:rPr lang="en-US" sz="900" noProof="1" smtClean="0">
                <a:solidFill>
                  <a:srgbClr val="C00000"/>
                </a:solidFill>
              </a:rPr>
              <a:t>Spinner</a:t>
            </a:r>
          </a:p>
          <a:p>
            <a:r>
              <a:rPr lang="en-US" sz="900" noProof="1" smtClean="0">
                <a:solidFill>
                  <a:srgbClr val="C00000"/>
                </a:solidFill>
              </a:rPr>
              <a:t>TabHost</a:t>
            </a:r>
          </a:p>
          <a:p>
            <a:r>
              <a:rPr lang="en-US" sz="900" noProof="1" smtClean="0">
                <a:solidFill>
                  <a:srgbClr val="C00000"/>
                </a:solidFill>
              </a:rPr>
              <a:t>TabHost.TabSpec</a:t>
            </a:r>
          </a:p>
          <a:p>
            <a:r>
              <a:rPr lang="en-US" sz="900" noProof="1" smtClean="0">
                <a:solidFill>
                  <a:srgbClr val="C00000"/>
                </a:solidFill>
              </a:rPr>
              <a:t>TableLayout</a:t>
            </a:r>
          </a:p>
          <a:p>
            <a:r>
              <a:rPr lang="en-US" sz="900" noProof="1" smtClean="0">
                <a:solidFill>
                  <a:srgbClr val="C00000"/>
                </a:solidFill>
              </a:rPr>
              <a:t>TableLayout.LayoutParams</a:t>
            </a:r>
          </a:p>
          <a:p>
            <a:r>
              <a:rPr lang="en-US" sz="900" noProof="1" smtClean="0">
                <a:solidFill>
                  <a:srgbClr val="C00000"/>
                </a:solidFill>
              </a:rPr>
              <a:t>TableRow</a:t>
            </a:r>
          </a:p>
          <a:p>
            <a:r>
              <a:rPr lang="en-US" sz="900" noProof="1" smtClean="0">
                <a:solidFill>
                  <a:srgbClr val="C00000"/>
                </a:solidFill>
              </a:rPr>
              <a:t>TableRow.LayoutParams</a:t>
            </a:r>
          </a:p>
          <a:p>
            <a:r>
              <a:rPr lang="en-US" sz="900" noProof="1" smtClean="0">
                <a:solidFill>
                  <a:srgbClr val="C00000"/>
                </a:solidFill>
              </a:rPr>
              <a:t>TabWidget</a:t>
            </a:r>
          </a:p>
          <a:p>
            <a:r>
              <a:rPr lang="en-US" sz="900" noProof="1" smtClean="0">
                <a:solidFill>
                  <a:srgbClr val="C00000"/>
                </a:solidFill>
              </a:rPr>
              <a:t>TextSwitcher</a:t>
            </a:r>
          </a:p>
          <a:p>
            <a:r>
              <a:rPr lang="en-US" sz="900" noProof="1" smtClean="0">
                <a:solidFill>
                  <a:srgbClr val="C00000"/>
                </a:solidFill>
              </a:rPr>
              <a:t>TextView</a:t>
            </a:r>
          </a:p>
          <a:p>
            <a:r>
              <a:rPr lang="en-US" sz="900" noProof="1" smtClean="0">
                <a:solidFill>
                  <a:srgbClr val="C00000"/>
                </a:solidFill>
              </a:rPr>
              <a:t>TextView.SavedState</a:t>
            </a:r>
          </a:p>
          <a:p>
            <a:r>
              <a:rPr lang="en-US" sz="900" noProof="1" smtClean="0">
                <a:solidFill>
                  <a:srgbClr val="C00000"/>
                </a:solidFill>
              </a:rPr>
              <a:t>TimePicker</a:t>
            </a:r>
          </a:p>
          <a:p>
            <a:r>
              <a:rPr lang="en-US" sz="900" noProof="1" smtClean="0">
                <a:solidFill>
                  <a:srgbClr val="C00000"/>
                </a:solidFill>
              </a:rPr>
              <a:t>Toast</a:t>
            </a:r>
          </a:p>
          <a:p>
            <a:r>
              <a:rPr lang="en-US" sz="900" noProof="1" smtClean="0">
                <a:solidFill>
                  <a:srgbClr val="C00000"/>
                </a:solidFill>
              </a:rPr>
              <a:t>ToggleButton</a:t>
            </a:r>
          </a:p>
          <a:p>
            <a:r>
              <a:rPr lang="en-US" sz="900" noProof="1" smtClean="0">
                <a:solidFill>
                  <a:srgbClr val="C00000"/>
                </a:solidFill>
              </a:rPr>
              <a:t>TwoLineListItem</a:t>
            </a:r>
          </a:p>
          <a:p>
            <a:r>
              <a:rPr lang="en-US" sz="900" noProof="1" smtClean="0">
                <a:solidFill>
                  <a:srgbClr val="C00000"/>
                </a:solidFill>
              </a:rPr>
              <a:t>VideoView</a:t>
            </a:r>
          </a:p>
          <a:p>
            <a:r>
              <a:rPr lang="en-US" sz="900" noProof="1" smtClean="0">
                <a:solidFill>
                  <a:srgbClr val="C00000"/>
                </a:solidFill>
              </a:rPr>
              <a:t>ViewAnimator</a:t>
            </a:r>
          </a:p>
          <a:p>
            <a:r>
              <a:rPr lang="en-US" sz="900" noProof="1" smtClean="0">
                <a:solidFill>
                  <a:srgbClr val="C00000"/>
                </a:solidFill>
              </a:rPr>
              <a:t>ViewFlipper</a:t>
            </a:r>
          </a:p>
          <a:p>
            <a:r>
              <a:rPr lang="en-US" sz="900" noProof="1" smtClean="0">
                <a:solidFill>
                  <a:srgbClr val="C00000"/>
                </a:solidFill>
              </a:rPr>
              <a:t>ViewSwitcher</a:t>
            </a:r>
          </a:p>
          <a:p>
            <a:r>
              <a:rPr lang="en-US" sz="900" noProof="1" smtClean="0">
                <a:solidFill>
                  <a:srgbClr val="C00000"/>
                </a:solidFill>
              </a:rPr>
              <a:t>ZoomButton</a:t>
            </a:r>
          </a:p>
          <a:p>
            <a:r>
              <a:rPr lang="en-US" sz="900" noProof="1" smtClean="0">
                <a:solidFill>
                  <a:srgbClr val="C00000"/>
                </a:solidFill>
              </a:rPr>
              <a:t>ZoomControls</a:t>
            </a:r>
          </a:p>
          <a:p>
            <a:endParaRPr lang="en-US" sz="900"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21</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b="1" dirty="0" smtClean="0">
                <a:solidFill>
                  <a:schemeClr val="tx2">
                    <a:lumMod val="60000"/>
                    <a:lumOff val="40000"/>
                  </a:schemeClr>
                </a:solidFill>
              </a:rPr>
              <a:t>Attaching Layouts to Java Code</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828800"/>
            <a:ext cx="7924800" cy="1015663"/>
          </a:xfrm>
          <a:prstGeom prst="rect">
            <a:avLst/>
          </a:prstGeom>
          <a:noFill/>
        </p:spPr>
        <p:txBody>
          <a:bodyPr wrap="square" rtlCol="0">
            <a:spAutoFit/>
          </a:bodyPr>
          <a:lstStyle/>
          <a:p>
            <a:r>
              <a:rPr lang="en-US" sz="2000" dirty="0" smtClean="0"/>
              <a:t>You must ‘connect’ the XML elements with equivalent objects in your Java activity. This allows you to manipulate the UI with code.</a:t>
            </a:r>
          </a:p>
          <a:p>
            <a:endParaRPr lang="en-US" sz="2000" dirty="0"/>
          </a:p>
        </p:txBody>
      </p:sp>
      <p:pic>
        <p:nvPicPr>
          <p:cNvPr id="19459" name="Picture 3" descr="C:\Documents and Settings\Administrator\Local Settings\Temporary Internet Files\Content.IE5\JY795S7C\MC900311294[1].wmf"/>
          <p:cNvPicPr>
            <a:picLocks noChangeAspect="1" noChangeArrowheads="1"/>
          </p:cNvPicPr>
          <p:nvPr/>
        </p:nvPicPr>
        <p:blipFill>
          <a:blip r:embed="rId2" cstate="print"/>
          <a:srcRect/>
          <a:stretch>
            <a:fillRect/>
          </a:stretch>
        </p:blipFill>
        <p:spPr bwMode="auto">
          <a:xfrm>
            <a:off x="2667000" y="2667000"/>
            <a:ext cx="3195637" cy="3359969"/>
          </a:xfrm>
          <a:prstGeom prst="rect">
            <a:avLst/>
          </a:prstGeom>
          <a:noFill/>
        </p:spPr>
      </p:pic>
      <p:sp>
        <p:nvSpPr>
          <p:cNvPr id="11" name="TextBox 10"/>
          <p:cNvSpPr txBox="1"/>
          <p:nvPr/>
        </p:nvSpPr>
        <p:spPr>
          <a:xfrm>
            <a:off x="990600" y="2590800"/>
            <a:ext cx="1600200" cy="1754326"/>
          </a:xfrm>
          <a:prstGeom prst="rect">
            <a:avLst/>
          </a:prstGeom>
          <a:solidFill>
            <a:schemeClr val="accent6">
              <a:lumMod val="20000"/>
              <a:lumOff val="80000"/>
            </a:schemeClr>
          </a:solidFill>
          <a:ln>
            <a:solidFill>
              <a:schemeClr val="accent2"/>
            </a:solidFill>
          </a:ln>
        </p:spPr>
        <p:txBody>
          <a:bodyPr wrap="square" rtlCol="0">
            <a:spAutoFit/>
          </a:bodyPr>
          <a:lstStyle/>
          <a:p>
            <a:r>
              <a:rPr lang="en-US" b="1" dirty="0" smtClean="0"/>
              <a:t>XLM Layout</a:t>
            </a:r>
          </a:p>
          <a:p>
            <a:r>
              <a:rPr lang="en-US" b="1" dirty="0" smtClean="0"/>
              <a:t>&lt;xml….</a:t>
            </a:r>
          </a:p>
          <a:p>
            <a:r>
              <a:rPr lang="en-US" b="1" dirty="0" smtClean="0"/>
              <a:t>. . . </a:t>
            </a:r>
          </a:p>
          <a:p>
            <a:r>
              <a:rPr lang="en-US" b="1" dirty="0" smtClean="0"/>
              <a:t>. . .</a:t>
            </a:r>
          </a:p>
          <a:p>
            <a:r>
              <a:rPr lang="en-US" b="1" dirty="0" smtClean="0"/>
              <a:t>&lt;/xml&gt;</a:t>
            </a:r>
          </a:p>
          <a:p>
            <a:endParaRPr lang="en-US" dirty="0"/>
          </a:p>
        </p:txBody>
      </p:sp>
      <p:sp>
        <p:nvSpPr>
          <p:cNvPr id="12" name="TextBox 11"/>
          <p:cNvSpPr txBox="1"/>
          <p:nvPr/>
        </p:nvSpPr>
        <p:spPr>
          <a:xfrm>
            <a:off x="6019800" y="4724400"/>
            <a:ext cx="1600200" cy="1754326"/>
          </a:xfrm>
          <a:prstGeom prst="rect">
            <a:avLst/>
          </a:prstGeom>
          <a:solidFill>
            <a:srgbClr val="FFC000"/>
          </a:solidFill>
          <a:ln>
            <a:solidFill>
              <a:schemeClr val="accent2"/>
            </a:solidFill>
          </a:ln>
        </p:spPr>
        <p:txBody>
          <a:bodyPr wrap="square" rtlCol="0">
            <a:spAutoFit/>
          </a:bodyPr>
          <a:lstStyle/>
          <a:p>
            <a:r>
              <a:rPr lang="en-US" b="1" dirty="0" smtClean="0"/>
              <a:t>JAVA code</a:t>
            </a:r>
          </a:p>
          <a:p>
            <a:r>
              <a:rPr lang="en-US" b="1" dirty="0" err="1" smtClean="0"/>
              <a:t>pucbli</a:t>
            </a:r>
            <a:r>
              <a:rPr lang="en-US" b="1" dirty="0" smtClean="0"/>
              <a:t> class ….</a:t>
            </a:r>
          </a:p>
          <a:p>
            <a:r>
              <a:rPr lang="en-US" b="1" dirty="0" smtClean="0"/>
              <a:t>{</a:t>
            </a:r>
          </a:p>
          <a:p>
            <a:r>
              <a:rPr lang="en-US" b="1" dirty="0" smtClean="0"/>
              <a:t>. . . </a:t>
            </a:r>
          </a:p>
          <a:p>
            <a:r>
              <a:rPr lang="en-US" b="1" dirty="0" smtClean="0"/>
              <a:t>. . .</a:t>
            </a:r>
          </a:p>
          <a:p>
            <a:r>
              <a:rPr lang="en-US" b="1"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22</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b="1" dirty="0" smtClean="0">
                <a:solidFill>
                  <a:schemeClr val="tx2">
                    <a:lumMod val="60000"/>
                    <a:lumOff val="40000"/>
                  </a:schemeClr>
                </a:solidFill>
              </a:rPr>
              <a:t>Attaching Layouts to Java Code</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828800"/>
            <a:ext cx="7924800" cy="4216539"/>
          </a:xfrm>
          <a:prstGeom prst="rect">
            <a:avLst/>
          </a:prstGeom>
          <a:noFill/>
        </p:spPr>
        <p:txBody>
          <a:bodyPr wrap="square" rtlCol="0">
            <a:spAutoFit/>
          </a:bodyPr>
          <a:lstStyle/>
          <a:p>
            <a:r>
              <a:rPr lang="en-US" sz="2000" dirty="0" smtClean="0"/>
              <a:t>Assume the UI in </a:t>
            </a:r>
            <a:r>
              <a:rPr lang="en-US" sz="2000" i="1" dirty="0" smtClean="0">
                <a:solidFill>
                  <a:srgbClr val="C00000"/>
                </a:solidFill>
              </a:rPr>
              <a:t>res/layout/main.xml </a:t>
            </a:r>
            <a:r>
              <a:rPr lang="en-US" sz="2000" dirty="0" smtClean="0"/>
              <a:t>has been created.  This layout could be called by an application using the statement</a:t>
            </a:r>
          </a:p>
          <a:p>
            <a:endParaRPr lang="en-US" sz="2000" dirty="0" smtClean="0"/>
          </a:p>
          <a:p>
            <a:r>
              <a:rPr lang="en-US" sz="2400" b="1" dirty="0" err="1" smtClean="0">
                <a:solidFill>
                  <a:srgbClr val="000000"/>
                </a:solidFill>
                <a:highlight>
                  <a:srgbClr val="E8F2FE"/>
                </a:highlight>
                <a:latin typeface="Courier New"/>
              </a:rPr>
              <a:t>setContentView</a:t>
            </a:r>
            <a:r>
              <a:rPr lang="en-US" sz="2400" b="1" dirty="0" smtClean="0">
                <a:solidFill>
                  <a:srgbClr val="000000"/>
                </a:solidFill>
                <a:highlight>
                  <a:srgbClr val="E8F2FE"/>
                </a:highlight>
                <a:latin typeface="Courier New"/>
              </a:rPr>
              <a:t>(</a:t>
            </a:r>
            <a:r>
              <a:rPr lang="en-US" sz="2400" b="1" dirty="0" err="1" smtClean="0">
                <a:solidFill>
                  <a:srgbClr val="000000"/>
                </a:solidFill>
                <a:highlight>
                  <a:srgbClr val="E8F2FE"/>
                </a:highlight>
                <a:latin typeface="Courier New"/>
              </a:rPr>
              <a:t>R.layout.</a:t>
            </a:r>
            <a:r>
              <a:rPr lang="en-US" sz="2400" b="1" i="1" dirty="0" err="1" smtClean="0">
                <a:solidFill>
                  <a:srgbClr val="0000C0"/>
                </a:solidFill>
                <a:highlight>
                  <a:srgbClr val="E8F2FE"/>
                </a:highlight>
                <a:latin typeface="Courier New"/>
              </a:rPr>
              <a:t>main</a:t>
            </a:r>
            <a:r>
              <a:rPr lang="en-US" sz="2400" b="1" dirty="0" smtClean="0">
                <a:solidFill>
                  <a:srgbClr val="000000"/>
                </a:solidFill>
                <a:highlight>
                  <a:srgbClr val="E8F2FE"/>
                </a:highlight>
                <a:latin typeface="Courier New"/>
              </a:rPr>
              <a:t>);</a:t>
            </a:r>
          </a:p>
          <a:p>
            <a:endParaRPr lang="en-US" sz="2400" b="1" dirty="0" smtClean="0">
              <a:solidFill>
                <a:srgbClr val="000000"/>
              </a:solidFill>
              <a:highlight>
                <a:srgbClr val="E8F2FE"/>
              </a:highlight>
              <a:latin typeface="Courier New"/>
            </a:endParaRPr>
          </a:p>
          <a:p>
            <a:r>
              <a:rPr lang="en-US" sz="2000" dirty="0" smtClean="0"/>
              <a:t>Individual widgets, such as </a:t>
            </a:r>
            <a:r>
              <a:rPr lang="en-US" sz="2000" i="1" dirty="0" err="1" smtClean="0">
                <a:solidFill>
                  <a:srgbClr val="C00000"/>
                </a:solidFill>
              </a:rPr>
              <a:t>myButton</a:t>
            </a:r>
            <a:r>
              <a:rPr lang="en-US" sz="2000" dirty="0" smtClean="0"/>
              <a:t> could be accessed by the application using the statement </a:t>
            </a:r>
            <a:r>
              <a:rPr lang="en-US" sz="2000" i="1" dirty="0" err="1" smtClean="0">
                <a:solidFill>
                  <a:srgbClr val="0070C0"/>
                </a:solidFill>
              </a:rPr>
              <a:t>findViewByID</a:t>
            </a:r>
            <a:r>
              <a:rPr lang="en-US" sz="2000" i="1" dirty="0" smtClean="0">
                <a:solidFill>
                  <a:srgbClr val="0070C0"/>
                </a:solidFill>
              </a:rPr>
              <a:t>(...) </a:t>
            </a:r>
            <a:r>
              <a:rPr lang="en-US" sz="2000" dirty="0" smtClean="0"/>
              <a:t>as in </a:t>
            </a:r>
          </a:p>
          <a:p>
            <a:endParaRPr lang="en-US" sz="2000" dirty="0" smtClean="0"/>
          </a:p>
          <a:p>
            <a:r>
              <a:rPr lang="en-US" sz="2000" b="1" dirty="0" smtClean="0">
                <a:highlight>
                  <a:srgbClr val="E8F2FE"/>
                </a:highlight>
                <a:latin typeface="Courier New"/>
              </a:rPr>
              <a:t>Button </a:t>
            </a:r>
            <a:r>
              <a:rPr lang="en-US" sz="2000" b="1" dirty="0" err="1" smtClean="0">
                <a:solidFill>
                  <a:srgbClr val="0000C0"/>
                </a:solidFill>
                <a:highlight>
                  <a:srgbClr val="E8F2FE"/>
                </a:highlight>
                <a:latin typeface="Courier New"/>
              </a:rPr>
              <a:t>btn</a:t>
            </a:r>
            <a:r>
              <a:rPr lang="en-US" sz="2000" b="1" dirty="0" smtClean="0">
                <a:solidFill>
                  <a:srgbClr val="000000"/>
                </a:solidFill>
                <a:highlight>
                  <a:srgbClr val="E8F2FE"/>
                </a:highlight>
                <a:latin typeface="Courier New"/>
              </a:rPr>
              <a:t> = (Button) </a:t>
            </a:r>
            <a:r>
              <a:rPr lang="en-US" sz="2000" b="1" dirty="0" err="1" smtClean="0">
                <a:solidFill>
                  <a:srgbClr val="000000"/>
                </a:solidFill>
                <a:highlight>
                  <a:srgbClr val="E8F2FE"/>
                </a:highlight>
                <a:latin typeface="Courier New"/>
              </a:rPr>
              <a:t>findViewById</a:t>
            </a:r>
            <a:r>
              <a:rPr lang="en-US" sz="2000" b="1" dirty="0" smtClean="0">
                <a:solidFill>
                  <a:srgbClr val="000000"/>
                </a:solidFill>
                <a:highlight>
                  <a:srgbClr val="E8F2FE"/>
                </a:highlight>
                <a:latin typeface="Courier New"/>
              </a:rPr>
              <a:t>(</a:t>
            </a:r>
            <a:r>
              <a:rPr lang="en-US" sz="2000" b="1" dirty="0" err="1" smtClean="0">
                <a:solidFill>
                  <a:srgbClr val="000000"/>
                </a:solidFill>
                <a:highlight>
                  <a:srgbClr val="E8F2FE"/>
                </a:highlight>
                <a:latin typeface="Courier New"/>
              </a:rPr>
              <a:t>R.id.</a:t>
            </a:r>
            <a:r>
              <a:rPr lang="en-US" sz="2000" b="1" i="1" dirty="0" err="1" smtClean="0">
                <a:solidFill>
                  <a:srgbClr val="0000C0"/>
                </a:solidFill>
                <a:highlight>
                  <a:srgbClr val="E8F2FE"/>
                </a:highlight>
                <a:latin typeface="Courier New"/>
              </a:rPr>
              <a:t>myButton</a:t>
            </a:r>
            <a:r>
              <a:rPr lang="en-US" sz="2000" b="1" i="1" dirty="0" smtClean="0">
                <a:solidFill>
                  <a:srgbClr val="000000"/>
                </a:solidFill>
                <a:highlight>
                  <a:srgbClr val="E8F2FE"/>
                </a:highlight>
                <a:latin typeface="Courier New"/>
              </a:rPr>
              <a:t>)</a:t>
            </a:r>
            <a:r>
              <a:rPr lang="en-US" sz="2000" b="1" dirty="0" smtClean="0">
                <a:solidFill>
                  <a:srgbClr val="000000"/>
                </a:solidFill>
                <a:highlight>
                  <a:srgbClr val="E8F2FE"/>
                </a:highlight>
                <a:latin typeface="Courier New"/>
              </a:rPr>
              <a:t>;</a:t>
            </a:r>
          </a:p>
          <a:p>
            <a:endParaRPr lang="en-US" sz="2000" b="1" dirty="0" smtClean="0">
              <a:solidFill>
                <a:srgbClr val="000000"/>
              </a:solidFill>
              <a:highlight>
                <a:srgbClr val="E8F2FE"/>
              </a:highlight>
              <a:latin typeface="Courier New"/>
            </a:endParaRPr>
          </a:p>
          <a:p>
            <a:r>
              <a:rPr lang="en-US" sz="2000" dirty="0" smtClean="0"/>
              <a:t>Where </a:t>
            </a:r>
            <a:r>
              <a:rPr lang="en-US" sz="2000" b="1" dirty="0" smtClean="0"/>
              <a:t>R</a:t>
            </a:r>
            <a:r>
              <a:rPr lang="en-US" sz="2000" dirty="0" smtClean="0"/>
              <a:t> is a class automatically generated to keep track of resources available to the application. In particular </a:t>
            </a:r>
            <a:r>
              <a:rPr lang="en-US" sz="2000" b="1" dirty="0" smtClean="0">
                <a:solidFill>
                  <a:srgbClr val="C00000"/>
                </a:solidFill>
              </a:rPr>
              <a:t>R.id... </a:t>
            </a:r>
            <a:r>
              <a:rPr lang="en-US" sz="2000" dirty="0" smtClean="0"/>
              <a:t>is the collection of widgets  defined in the XML layout.</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23</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b="1" dirty="0" smtClean="0">
                <a:solidFill>
                  <a:schemeClr val="tx2">
                    <a:lumMod val="60000"/>
                    <a:lumOff val="40000"/>
                  </a:schemeClr>
                </a:solidFill>
              </a:rPr>
              <a:t>Attaching Layouts to Java Code</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828800"/>
            <a:ext cx="7467600" cy="1631216"/>
          </a:xfrm>
          <a:prstGeom prst="rect">
            <a:avLst/>
          </a:prstGeom>
          <a:noFill/>
        </p:spPr>
        <p:txBody>
          <a:bodyPr wrap="square" rtlCol="0">
            <a:spAutoFit/>
          </a:bodyPr>
          <a:lstStyle/>
          <a:p>
            <a:r>
              <a:rPr lang="en-US" sz="2000" b="1" dirty="0" smtClean="0"/>
              <a:t>Attaching Listeners to the Widgets</a:t>
            </a:r>
          </a:p>
          <a:p>
            <a:endParaRPr lang="en-US" sz="2000" dirty="0" smtClean="0"/>
          </a:p>
          <a:p>
            <a:r>
              <a:rPr lang="en-US" sz="2000" dirty="0" smtClean="0"/>
              <a:t>The button of our example could now be used, for instance a listener for the click event could be written as: </a:t>
            </a:r>
          </a:p>
          <a:p>
            <a:endParaRPr lang="en-US" sz="2000" dirty="0"/>
          </a:p>
        </p:txBody>
      </p:sp>
      <p:sp>
        <p:nvSpPr>
          <p:cNvPr id="8" name="TextBox 7"/>
          <p:cNvSpPr txBox="1"/>
          <p:nvPr/>
        </p:nvSpPr>
        <p:spPr>
          <a:xfrm>
            <a:off x="762000" y="3352800"/>
            <a:ext cx="7543800" cy="2862322"/>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err="1" smtClean="0">
                <a:solidFill>
                  <a:srgbClr val="0000C0"/>
                </a:solidFill>
                <a:latin typeface="Courier New"/>
              </a:rPr>
              <a:t>btn</a:t>
            </a:r>
            <a:r>
              <a:rPr lang="en-US" dirty="0" err="1" smtClean="0">
                <a:solidFill>
                  <a:srgbClr val="000000"/>
                </a:solidFill>
                <a:latin typeface="Courier New"/>
              </a:rPr>
              <a:t>.setOnClickListener</a:t>
            </a:r>
            <a:r>
              <a:rPr lang="en-US" dirty="0" smtClean="0">
                <a:solidFill>
                  <a:srgbClr val="000000"/>
                </a:solidFill>
                <a:latin typeface="Courier New"/>
              </a:rPr>
              <a:t>(</a:t>
            </a:r>
            <a:r>
              <a:rPr lang="en-US" b="1" dirty="0" smtClean="0">
                <a:solidFill>
                  <a:srgbClr val="7F0055"/>
                </a:solidFill>
                <a:latin typeface="Courier New"/>
              </a:rPr>
              <a:t>new</a:t>
            </a:r>
            <a:r>
              <a:rPr lang="en-US" b="1" dirty="0" smtClean="0">
                <a:solidFill>
                  <a:srgbClr val="000000"/>
                </a:solidFill>
                <a:latin typeface="Courier New"/>
              </a:rPr>
              <a:t> </a:t>
            </a:r>
            <a:r>
              <a:rPr lang="en-US" b="1" dirty="0" err="1" smtClean="0">
                <a:solidFill>
                  <a:srgbClr val="000000"/>
                </a:solidFill>
                <a:latin typeface="Courier New"/>
              </a:rPr>
              <a:t>OnClickListener</a:t>
            </a:r>
            <a:r>
              <a:rPr lang="en-US" b="1" dirty="0" smtClean="0">
                <a:solidFill>
                  <a:srgbClr val="000000"/>
                </a:solidFill>
                <a:latin typeface="Courier New"/>
              </a:rPr>
              <a:t>() {</a:t>
            </a:r>
          </a:p>
          <a:p>
            <a:r>
              <a:rPr lang="en-US" dirty="0" smtClean="0">
                <a:solidFill>
                  <a:srgbClr val="646464"/>
                </a:solidFill>
                <a:latin typeface="Courier New"/>
              </a:rPr>
              <a:t>   @Override</a:t>
            </a:r>
          </a:p>
          <a:p>
            <a:r>
              <a:rPr lang="en-US" b="1" dirty="0" smtClean="0">
                <a:solidFill>
                  <a:srgbClr val="7F0055"/>
                </a:solidFill>
                <a:latin typeface="Courier New"/>
              </a:rPr>
              <a:t>   public</a:t>
            </a:r>
            <a:r>
              <a:rPr lang="en-US" b="1" dirty="0" smtClean="0">
                <a:solidFill>
                  <a:srgbClr val="000000"/>
                </a:solidFill>
                <a:latin typeface="Courier New"/>
              </a:rPr>
              <a:t> </a:t>
            </a:r>
            <a:r>
              <a:rPr lang="en-US" b="1" dirty="0" smtClean="0">
                <a:solidFill>
                  <a:srgbClr val="7F0055"/>
                </a:solidFill>
                <a:latin typeface="Courier New"/>
              </a:rPr>
              <a:t>void</a:t>
            </a:r>
            <a:r>
              <a:rPr lang="en-US" b="1" dirty="0" smtClean="0">
                <a:solidFill>
                  <a:srgbClr val="000000"/>
                </a:solidFill>
                <a:latin typeface="Courier New"/>
              </a:rPr>
              <a:t> </a:t>
            </a:r>
            <a:r>
              <a:rPr lang="en-US" b="1" dirty="0" err="1" smtClean="0">
                <a:solidFill>
                  <a:srgbClr val="000000"/>
                </a:solidFill>
                <a:latin typeface="Courier New"/>
              </a:rPr>
              <a:t>onClick</a:t>
            </a:r>
            <a:r>
              <a:rPr lang="en-US" b="1" dirty="0" smtClean="0">
                <a:solidFill>
                  <a:srgbClr val="000000"/>
                </a:solidFill>
                <a:latin typeface="Courier New"/>
              </a:rPr>
              <a:t>(View v) {</a:t>
            </a:r>
          </a:p>
          <a:p>
            <a:r>
              <a:rPr lang="en-US" dirty="0" smtClean="0">
                <a:solidFill>
                  <a:srgbClr val="000000"/>
                </a:solidFill>
                <a:latin typeface="Courier New"/>
              </a:rPr>
              <a:t>      </a:t>
            </a:r>
            <a:r>
              <a:rPr lang="en-US" dirty="0" err="1" smtClean="0">
                <a:solidFill>
                  <a:srgbClr val="000000"/>
                </a:solidFill>
                <a:latin typeface="Courier New"/>
              </a:rPr>
              <a:t>updateTime</a:t>
            </a:r>
            <a:r>
              <a:rPr lang="en-US" dirty="0" smtClean="0">
                <a:solidFill>
                  <a:srgbClr val="000000"/>
                </a:solidFill>
                <a:latin typeface="Courier New"/>
              </a:rPr>
              <a:t>();</a:t>
            </a:r>
          </a:p>
          <a:p>
            <a:r>
              <a:rPr lang="en-US" dirty="0" smtClean="0">
                <a:solidFill>
                  <a:srgbClr val="000000"/>
                </a:solidFill>
                <a:latin typeface="Courier New"/>
              </a:rPr>
              <a:t>   }</a:t>
            </a:r>
          </a:p>
          <a:p>
            <a:r>
              <a:rPr lang="en-US" dirty="0" smtClean="0">
                <a:solidFill>
                  <a:srgbClr val="000000"/>
                </a:solidFill>
                <a:latin typeface="Courier New"/>
              </a:rPr>
              <a:t>});</a:t>
            </a:r>
          </a:p>
          <a:p>
            <a:endParaRPr lang="en-US" dirty="0" smtClean="0">
              <a:solidFill>
                <a:srgbClr val="000000"/>
              </a:solidFill>
              <a:latin typeface="Courier New"/>
            </a:endParaRPr>
          </a:p>
          <a:p>
            <a:r>
              <a:rPr lang="en-US" b="1" dirty="0" smtClean="0">
                <a:solidFill>
                  <a:srgbClr val="7F0055"/>
                </a:solidFill>
                <a:latin typeface="Courier New"/>
              </a:rPr>
              <a:t>private</a:t>
            </a:r>
            <a:r>
              <a:rPr lang="en-US" b="1" dirty="0" smtClean="0">
                <a:solidFill>
                  <a:srgbClr val="000000"/>
                </a:solidFill>
                <a:latin typeface="Courier New"/>
              </a:rPr>
              <a:t> </a:t>
            </a:r>
            <a:r>
              <a:rPr lang="en-US" b="1" dirty="0" smtClean="0">
                <a:solidFill>
                  <a:srgbClr val="7F0055"/>
                </a:solidFill>
                <a:latin typeface="Courier New"/>
              </a:rPr>
              <a:t>void</a:t>
            </a:r>
            <a:r>
              <a:rPr lang="en-US" b="1" dirty="0" smtClean="0">
                <a:solidFill>
                  <a:srgbClr val="000000"/>
                </a:solidFill>
                <a:latin typeface="Courier New"/>
              </a:rPr>
              <a:t> </a:t>
            </a:r>
            <a:r>
              <a:rPr lang="en-US" b="1" dirty="0" err="1" smtClean="0">
                <a:solidFill>
                  <a:srgbClr val="000000"/>
                </a:solidFill>
                <a:latin typeface="Courier New"/>
              </a:rPr>
              <a:t>updateTime</a:t>
            </a:r>
            <a:r>
              <a:rPr lang="en-US" b="1" dirty="0" smtClean="0">
                <a:solidFill>
                  <a:srgbClr val="000000"/>
                </a:solidFill>
                <a:latin typeface="Courier New"/>
              </a:rPr>
              <a:t>() {</a:t>
            </a:r>
          </a:p>
          <a:p>
            <a:r>
              <a:rPr lang="en-US" dirty="0" smtClean="0">
                <a:solidFill>
                  <a:srgbClr val="0000C0"/>
                </a:solidFill>
                <a:latin typeface="Courier New"/>
              </a:rPr>
              <a:t>   </a:t>
            </a:r>
            <a:r>
              <a:rPr lang="en-US" dirty="0" err="1" smtClean="0">
                <a:solidFill>
                  <a:srgbClr val="0000C0"/>
                </a:solidFill>
                <a:latin typeface="Courier New"/>
              </a:rPr>
              <a:t>btn</a:t>
            </a:r>
            <a:r>
              <a:rPr lang="en-US" dirty="0" err="1" smtClean="0">
                <a:solidFill>
                  <a:srgbClr val="000000"/>
                </a:solidFill>
                <a:latin typeface="Courier New"/>
              </a:rPr>
              <a:t>.setText</a:t>
            </a:r>
            <a:r>
              <a:rPr lang="en-US" dirty="0" smtClean="0">
                <a:solidFill>
                  <a:srgbClr val="000000"/>
                </a:solidFill>
                <a:latin typeface="Courier New"/>
              </a:rPr>
              <a:t>(</a:t>
            </a:r>
            <a:r>
              <a:rPr lang="en-US" b="1" dirty="0" smtClean="0">
                <a:solidFill>
                  <a:srgbClr val="7F0055"/>
                </a:solidFill>
                <a:latin typeface="Courier New"/>
              </a:rPr>
              <a:t>new</a:t>
            </a:r>
            <a:r>
              <a:rPr lang="en-US" b="1" dirty="0" smtClean="0">
                <a:solidFill>
                  <a:srgbClr val="000000"/>
                </a:solidFill>
                <a:latin typeface="Courier New"/>
              </a:rPr>
              <a:t> Date().</a:t>
            </a:r>
            <a:r>
              <a:rPr lang="en-US" b="1" dirty="0" err="1" smtClean="0">
                <a:solidFill>
                  <a:srgbClr val="000000"/>
                </a:solidFill>
                <a:latin typeface="Courier New"/>
              </a:rPr>
              <a:t>toString</a:t>
            </a:r>
            <a:r>
              <a:rPr lang="en-US" b="1" dirty="0" smtClean="0">
                <a:solidFill>
                  <a:srgbClr val="000000"/>
                </a:solidFill>
                <a:latin typeface="Courier New"/>
              </a:rPr>
              <a:t>());</a:t>
            </a:r>
          </a:p>
          <a:p>
            <a:r>
              <a:rPr lang="en-US" dirty="0" smtClean="0">
                <a:solidFill>
                  <a:srgbClr val="000000"/>
                </a:solidFill>
                <a:latin typeface="Courier New"/>
              </a:rPr>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24</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Labels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4114800" y="1752600"/>
            <a:ext cx="4572000" cy="3139321"/>
          </a:xfrm>
          <a:prstGeom prst="rect">
            <a:avLst/>
          </a:prstGeom>
          <a:noFill/>
        </p:spPr>
        <p:txBody>
          <a:bodyPr wrap="square" rtlCol="0">
            <a:spAutoFit/>
          </a:bodyPr>
          <a:lstStyle/>
          <a:p>
            <a:pPr marL="457200" indent="-457200">
              <a:buFont typeface="Arial" pitchFamily="34" charset="0"/>
              <a:buChar char="•"/>
            </a:pPr>
            <a:r>
              <a:rPr lang="en-US" sz="2200" dirty="0" smtClean="0"/>
              <a:t>A label is called in android a </a:t>
            </a:r>
            <a:r>
              <a:rPr lang="en-US" sz="2200" b="1" dirty="0" err="1" smtClean="0">
                <a:solidFill>
                  <a:srgbClr val="C00000"/>
                </a:solidFill>
              </a:rPr>
              <a:t>TextView</a:t>
            </a:r>
            <a:r>
              <a:rPr lang="en-US" sz="2200" dirty="0" smtClean="0"/>
              <a:t>.</a:t>
            </a:r>
          </a:p>
          <a:p>
            <a:pPr marL="457200" indent="-457200">
              <a:buFont typeface="Arial" pitchFamily="34" charset="0"/>
              <a:buChar char="•"/>
            </a:pPr>
            <a:endParaRPr lang="en-US" sz="2200" dirty="0" smtClean="0"/>
          </a:p>
          <a:p>
            <a:pPr marL="457200" indent="-457200">
              <a:buFont typeface="Arial" pitchFamily="34" charset="0"/>
              <a:buChar char="•"/>
            </a:pPr>
            <a:r>
              <a:rPr lang="en-US" sz="2200" dirty="0" err="1" smtClean="0"/>
              <a:t>TextViews</a:t>
            </a:r>
            <a:r>
              <a:rPr lang="en-US" sz="2200" dirty="0" smtClean="0"/>
              <a:t> are typically used to display a caption. </a:t>
            </a:r>
          </a:p>
          <a:p>
            <a:pPr marL="457200" indent="-457200">
              <a:buFont typeface="Arial" pitchFamily="34" charset="0"/>
              <a:buChar char="•"/>
            </a:pPr>
            <a:endParaRPr lang="en-US" sz="2200" dirty="0" smtClean="0"/>
          </a:p>
          <a:p>
            <a:pPr marL="457200" indent="-457200">
              <a:buFont typeface="Arial" pitchFamily="34" charset="0"/>
              <a:buChar char="•"/>
            </a:pPr>
            <a:r>
              <a:rPr lang="en-US" sz="2200" dirty="0" err="1" smtClean="0"/>
              <a:t>TextViews</a:t>
            </a:r>
            <a:r>
              <a:rPr lang="en-US" sz="2200" dirty="0" smtClean="0"/>
              <a:t> are </a:t>
            </a:r>
            <a:r>
              <a:rPr lang="en-US" sz="2200" i="1" dirty="0" smtClean="0"/>
              <a:t>not</a:t>
            </a:r>
            <a:r>
              <a:rPr lang="en-US" sz="2200" dirty="0" smtClean="0"/>
              <a:t> editable, therefore they take no input.</a:t>
            </a:r>
          </a:p>
          <a:p>
            <a:pPr marL="457200" indent="-457200">
              <a:buFont typeface="Arial" pitchFamily="34" charset="0"/>
              <a:buChar char="•"/>
            </a:pPr>
            <a:endParaRPr lang="en-US" sz="2200" dirty="0" smtClean="0"/>
          </a:p>
        </p:txBody>
      </p:sp>
      <p:pic>
        <p:nvPicPr>
          <p:cNvPr id="1026" name="Picture 2"/>
          <p:cNvPicPr>
            <a:picLocks noChangeAspect="1" noChangeArrowheads="1"/>
          </p:cNvPicPr>
          <p:nvPr/>
        </p:nvPicPr>
        <p:blipFill>
          <a:blip r:embed="rId3" cstate="print"/>
          <a:srcRect/>
          <a:stretch>
            <a:fillRect/>
          </a:stretch>
        </p:blipFill>
        <p:spPr bwMode="auto">
          <a:xfrm>
            <a:off x="304800" y="1371599"/>
            <a:ext cx="3505200" cy="5274281"/>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25</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Labels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306354"/>
            <a:ext cx="7391400" cy="5170646"/>
          </a:xfrm>
          <a:prstGeom prst="rect">
            <a:avLst/>
          </a:prstGeom>
          <a:solidFill>
            <a:schemeClr val="bg1">
              <a:lumMod val="95000"/>
            </a:schemeClr>
          </a:solidFill>
          <a:ln>
            <a:solidFill>
              <a:schemeClr val="accent1"/>
            </a:solidFill>
          </a:ln>
        </p:spPr>
        <p:txBody>
          <a:bodyPr wrap="square" rtlCol="0">
            <a:spAutoFit/>
          </a:bodyPr>
          <a:lstStyle/>
          <a:p>
            <a:r>
              <a:rPr lang="en-US" sz="1500" dirty="0" smtClean="0">
                <a:latin typeface="Courier New" pitchFamily="49" charset="0"/>
                <a:cs typeface="Courier New" pitchFamily="49" charset="0"/>
              </a:rPr>
              <a:t>&lt;?xml version="1.0" encoding="utf-8"?&gt;</a:t>
            </a:r>
          </a:p>
          <a:p>
            <a:r>
              <a:rPr lang="en-US" sz="1500" dirty="0" smtClean="0">
                <a:latin typeface="Courier New" pitchFamily="49" charset="0"/>
                <a:cs typeface="Courier New" pitchFamily="49" charset="0"/>
              </a:rPr>
              <a:t>&lt;</a:t>
            </a:r>
            <a:r>
              <a:rPr lang="en-US" sz="1500" dirty="0" err="1" smtClean="0">
                <a:latin typeface="Courier New" pitchFamily="49" charset="0"/>
                <a:cs typeface="Courier New" pitchFamily="49" charset="0"/>
              </a:rPr>
              <a:t>AbsoluteLayout</a:t>
            </a:r>
            <a:endParaRPr lang="en-US" sz="1500" dirty="0" smtClean="0">
              <a:latin typeface="Courier New" pitchFamily="49" charset="0"/>
              <a:cs typeface="Courier New" pitchFamily="49" charset="0"/>
            </a:endParaRPr>
          </a:p>
          <a:p>
            <a:pPr lvl="1"/>
            <a:r>
              <a:rPr lang="en-US" sz="1500" dirty="0" err="1" smtClean="0">
                <a:latin typeface="Courier New" pitchFamily="49" charset="0"/>
                <a:cs typeface="Courier New" pitchFamily="49" charset="0"/>
              </a:rPr>
              <a:t>android:id</a:t>
            </a:r>
            <a:r>
              <a:rPr lang="en-US" sz="1500" dirty="0" smtClean="0">
                <a:latin typeface="Courier New" pitchFamily="49" charset="0"/>
                <a:cs typeface="Courier New" pitchFamily="49" charset="0"/>
              </a:rPr>
              <a:t>="@+id/</a:t>
            </a:r>
            <a:r>
              <a:rPr lang="en-US" sz="1500" dirty="0" err="1" smtClean="0">
                <a:latin typeface="Courier New" pitchFamily="49" charset="0"/>
                <a:cs typeface="Courier New" pitchFamily="49" charset="0"/>
              </a:rPr>
              <a:t>absLayout</a:t>
            </a:r>
            <a:r>
              <a:rPr lang="en-US" sz="1500" dirty="0" smtClean="0">
                <a:latin typeface="Courier New" pitchFamily="49" charset="0"/>
                <a:cs typeface="Courier New" pitchFamily="49" charset="0"/>
              </a:rPr>
              <a:t>"</a:t>
            </a:r>
          </a:p>
          <a:p>
            <a:pPr lvl="1"/>
            <a:r>
              <a:rPr lang="en-US" sz="1500" dirty="0" err="1" smtClean="0">
                <a:latin typeface="Courier New" pitchFamily="49" charset="0"/>
                <a:cs typeface="Courier New" pitchFamily="49" charset="0"/>
              </a:rPr>
              <a:t>android:layout_width</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fill_parent</a:t>
            </a: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android:layout_height</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fill_parent</a:t>
            </a:r>
            <a:r>
              <a:rPr lang="en-US" sz="1500" dirty="0" smtClean="0">
                <a:latin typeface="Courier New" pitchFamily="49" charset="0"/>
                <a:cs typeface="Courier New" pitchFamily="49" charset="0"/>
              </a:rPr>
              <a:t>"</a:t>
            </a:r>
          </a:p>
          <a:p>
            <a:pPr lvl="1"/>
            <a:r>
              <a:rPr lang="en-US" sz="1500" dirty="0" err="1" smtClean="0">
                <a:latin typeface="Courier New" pitchFamily="49" charset="0"/>
                <a:cs typeface="Courier New" pitchFamily="49" charset="0"/>
              </a:rPr>
              <a:t>xmlns:android</a:t>
            </a:r>
            <a:r>
              <a:rPr lang="en-US" sz="1500" dirty="0" smtClean="0">
                <a:latin typeface="Courier New" pitchFamily="49" charset="0"/>
                <a:cs typeface="Courier New" pitchFamily="49" charset="0"/>
              </a:rPr>
              <a:t>="http://schemas.android.com/apk/res/android"</a:t>
            </a:r>
          </a:p>
          <a:p>
            <a:r>
              <a:rPr lang="en-US" sz="1500" dirty="0" smtClean="0">
                <a:latin typeface="Courier New" pitchFamily="49" charset="0"/>
                <a:cs typeface="Courier New" pitchFamily="49" charset="0"/>
              </a:rPr>
              <a:t>&gt;</a:t>
            </a:r>
          </a:p>
          <a:p>
            <a:r>
              <a:rPr lang="en-US" sz="1500" b="1" dirty="0" smtClean="0">
                <a:solidFill>
                  <a:srgbClr val="C00000"/>
                </a:solidFill>
                <a:latin typeface="Courier New" pitchFamily="49" charset="0"/>
                <a:cs typeface="Courier New" pitchFamily="49" charset="0"/>
              </a:rPr>
              <a:t>&lt;</a:t>
            </a:r>
            <a:r>
              <a:rPr lang="en-US" sz="1500" b="1" dirty="0" err="1" smtClean="0">
                <a:solidFill>
                  <a:srgbClr val="C00000"/>
                </a:solidFill>
                <a:latin typeface="Courier New" pitchFamily="49" charset="0"/>
                <a:cs typeface="Courier New" pitchFamily="49" charset="0"/>
              </a:rPr>
              <a:t>TextView</a:t>
            </a:r>
            <a:endParaRPr lang="en-US" sz="1500" b="1" dirty="0" smtClean="0">
              <a:solidFill>
                <a:srgbClr val="C00000"/>
              </a:solidFill>
              <a:latin typeface="Courier New" pitchFamily="49" charset="0"/>
              <a:cs typeface="Courier New" pitchFamily="49" charset="0"/>
            </a:endParaRPr>
          </a:p>
          <a:p>
            <a:pPr lvl="1"/>
            <a:r>
              <a:rPr lang="en-US" sz="1500" b="1" dirty="0" err="1" smtClean="0">
                <a:latin typeface="Courier New" pitchFamily="49" charset="0"/>
                <a:cs typeface="Courier New" pitchFamily="49" charset="0"/>
              </a:rPr>
              <a:t>android:id</a:t>
            </a:r>
            <a:r>
              <a:rPr lang="en-US" sz="1500" b="1" dirty="0" smtClean="0">
                <a:latin typeface="Courier New" pitchFamily="49" charset="0"/>
                <a:cs typeface="Courier New" pitchFamily="49" charset="0"/>
              </a:rPr>
              <a:t>="@+id/myTextView1"</a:t>
            </a:r>
          </a:p>
          <a:p>
            <a:pPr lvl="1"/>
            <a:r>
              <a:rPr lang="en-US" sz="1500" b="1" dirty="0" err="1" smtClean="0">
                <a:latin typeface="Courier New" pitchFamily="49" charset="0"/>
                <a:cs typeface="Courier New" pitchFamily="49" charset="0"/>
              </a:rPr>
              <a:t>android:layout_width</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wrap_content</a:t>
            </a:r>
            <a:r>
              <a:rPr lang="en-US" sz="1500" b="1" dirty="0" smtClean="0">
                <a:latin typeface="Courier New" pitchFamily="49" charset="0"/>
                <a:cs typeface="Courier New" pitchFamily="49" charset="0"/>
              </a:rPr>
              <a:t>"</a:t>
            </a:r>
          </a:p>
          <a:p>
            <a:pPr lvl="1"/>
            <a:r>
              <a:rPr lang="en-US" sz="1500" b="1" dirty="0" err="1" smtClean="0">
                <a:latin typeface="Courier New" pitchFamily="49" charset="0"/>
                <a:cs typeface="Courier New" pitchFamily="49" charset="0"/>
              </a:rPr>
              <a:t>android:layout_height</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wrap_content</a:t>
            </a:r>
            <a:r>
              <a:rPr lang="en-US" sz="1500" b="1" dirty="0" smtClean="0">
                <a:latin typeface="Courier New" pitchFamily="49" charset="0"/>
                <a:cs typeface="Courier New" pitchFamily="49" charset="0"/>
              </a:rPr>
              <a:t>"</a:t>
            </a:r>
          </a:p>
          <a:p>
            <a:pPr lvl="1"/>
            <a:r>
              <a:rPr lang="en-US" sz="1500" b="1" dirty="0" err="1" smtClean="0">
                <a:latin typeface="Courier New" pitchFamily="49" charset="0"/>
                <a:cs typeface="Courier New" pitchFamily="49" charset="0"/>
              </a:rPr>
              <a:t>android:background</a:t>
            </a:r>
            <a:r>
              <a:rPr lang="en-US" sz="1500" b="1" dirty="0" smtClean="0">
                <a:latin typeface="Courier New" pitchFamily="49" charset="0"/>
                <a:cs typeface="Courier New" pitchFamily="49" charset="0"/>
              </a:rPr>
              <a:t>="#ff0000ff"</a:t>
            </a:r>
          </a:p>
          <a:p>
            <a:pPr lvl="1"/>
            <a:r>
              <a:rPr lang="en-US" sz="1500" b="1" dirty="0" err="1" smtClean="0">
                <a:latin typeface="Courier New" pitchFamily="49" charset="0"/>
                <a:cs typeface="Courier New" pitchFamily="49" charset="0"/>
              </a:rPr>
              <a:t>android:padding</a:t>
            </a:r>
            <a:r>
              <a:rPr lang="en-US" sz="1500" b="1" dirty="0" smtClean="0">
                <a:latin typeface="Courier New" pitchFamily="49" charset="0"/>
                <a:cs typeface="Courier New" pitchFamily="49" charset="0"/>
              </a:rPr>
              <a:t>="3px"</a:t>
            </a:r>
          </a:p>
          <a:p>
            <a:pPr lvl="1"/>
            <a:r>
              <a:rPr lang="en-US" sz="1500" b="1" dirty="0" err="1" smtClean="0">
                <a:latin typeface="Courier New" pitchFamily="49" charset="0"/>
                <a:cs typeface="Courier New" pitchFamily="49" charset="0"/>
              </a:rPr>
              <a:t>android:text</a:t>
            </a:r>
            <a:r>
              <a:rPr lang="en-US" sz="1500" b="1" dirty="0" smtClean="0">
                <a:latin typeface="Courier New" pitchFamily="49" charset="0"/>
                <a:cs typeface="Courier New" pitchFamily="49" charset="0"/>
              </a:rPr>
              <a:t>="Enter User Name"</a:t>
            </a:r>
          </a:p>
          <a:p>
            <a:pPr lvl="1"/>
            <a:r>
              <a:rPr lang="en-US" sz="1500" b="1" dirty="0" err="1" smtClean="0">
                <a:latin typeface="Courier New" pitchFamily="49" charset="0"/>
                <a:cs typeface="Courier New" pitchFamily="49" charset="0"/>
              </a:rPr>
              <a:t>android:textSize</a:t>
            </a:r>
            <a:r>
              <a:rPr lang="en-US" sz="1500" b="1" dirty="0" smtClean="0">
                <a:latin typeface="Courier New" pitchFamily="49" charset="0"/>
                <a:cs typeface="Courier New" pitchFamily="49" charset="0"/>
              </a:rPr>
              <a:t>="16sp"</a:t>
            </a:r>
          </a:p>
          <a:p>
            <a:pPr lvl="1"/>
            <a:r>
              <a:rPr lang="en-US" sz="1500" b="1" dirty="0" err="1" smtClean="0">
                <a:latin typeface="Courier New" pitchFamily="49" charset="0"/>
                <a:cs typeface="Courier New" pitchFamily="49" charset="0"/>
              </a:rPr>
              <a:t>android:textStyle</a:t>
            </a:r>
            <a:r>
              <a:rPr lang="en-US" sz="1500" b="1" dirty="0" smtClean="0">
                <a:latin typeface="Courier New" pitchFamily="49" charset="0"/>
                <a:cs typeface="Courier New" pitchFamily="49" charset="0"/>
              </a:rPr>
              <a:t>="bold"</a:t>
            </a:r>
          </a:p>
          <a:p>
            <a:pPr lvl="1"/>
            <a:r>
              <a:rPr lang="en-US" sz="1500" b="1" dirty="0" err="1" smtClean="0">
                <a:latin typeface="Courier New" pitchFamily="49" charset="0"/>
                <a:cs typeface="Courier New" pitchFamily="49" charset="0"/>
              </a:rPr>
              <a:t>android:gravity</a:t>
            </a:r>
            <a:r>
              <a:rPr lang="en-US" sz="1500" b="1" dirty="0" smtClean="0">
                <a:latin typeface="Courier New" pitchFamily="49" charset="0"/>
                <a:cs typeface="Courier New" pitchFamily="49" charset="0"/>
              </a:rPr>
              <a:t>="center"</a:t>
            </a:r>
          </a:p>
          <a:p>
            <a:pPr lvl="1"/>
            <a:r>
              <a:rPr lang="en-US" sz="1500" b="1" dirty="0" err="1" smtClean="0">
                <a:solidFill>
                  <a:schemeClr val="bg1">
                    <a:lumMod val="50000"/>
                  </a:schemeClr>
                </a:solidFill>
                <a:latin typeface="Courier New" pitchFamily="49" charset="0"/>
                <a:cs typeface="Courier New" pitchFamily="49" charset="0"/>
              </a:rPr>
              <a:t>android:layout_x</a:t>
            </a:r>
            <a:r>
              <a:rPr lang="en-US" sz="1500" b="1" dirty="0" smtClean="0">
                <a:solidFill>
                  <a:schemeClr val="bg1">
                    <a:lumMod val="50000"/>
                  </a:schemeClr>
                </a:solidFill>
                <a:latin typeface="Courier New" pitchFamily="49" charset="0"/>
                <a:cs typeface="Courier New" pitchFamily="49" charset="0"/>
              </a:rPr>
              <a:t>="20px"</a:t>
            </a:r>
          </a:p>
          <a:p>
            <a:pPr lvl="1"/>
            <a:r>
              <a:rPr lang="en-US" sz="1500" b="1" dirty="0" err="1" smtClean="0">
                <a:solidFill>
                  <a:schemeClr val="bg1">
                    <a:lumMod val="50000"/>
                  </a:schemeClr>
                </a:solidFill>
                <a:latin typeface="Courier New" pitchFamily="49" charset="0"/>
                <a:cs typeface="Courier New" pitchFamily="49" charset="0"/>
              </a:rPr>
              <a:t>android:layout_y</a:t>
            </a:r>
            <a:r>
              <a:rPr lang="en-US" sz="1500" b="1" dirty="0" smtClean="0">
                <a:solidFill>
                  <a:schemeClr val="bg1">
                    <a:lumMod val="50000"/>
                  </a:schemeClr>
                </a:solidFill>
                <a:latin typeface="Courier New" pitchFamily="49" charset="0"/>
                <a:cs typeface="Courier New" pitchFamily="49" charset="0"/>
              </a:rPr>
              <a:t>="22px“ &gt;</a:t>
            </a:r>
          </a:p>
          <a:p>
            <a:r>
              <a:rPr lang="en-US" sz="1500" b="1" dirty="0" smtClean="0">
                <a:solidFill>
                  <a:srgbClr val="C00000"/>
                </a:solidFill>
                <a:latin typeface="Courier New" pitchFamily="49" charset="0"/>
                <a:cs typeface="Courier New" pitchFamily="49" charset="0"/>
              </a:rPr>
              <a:t>&lt;/</a:t>
            </a:r>
            <a:r>
              <a:rPr lang="en-US" sz="1500" b="1" dirty="0" err="1" smtClean="0">
                <a:solidFill>
                  <a:srgbClr val="C00000"/>
                </a:solidFill>
                <a:latin typeface="Courier New" pitchFamily="49" charset="0"/>
                <a:cs typeface="Courier New" pitchFamily="49" charset="0"/>
              </a:rPr>
              <a:t>TextView</a:t>
            </a:r>
            <a:r>
              <a:rPr lang="en-US" sz="1500" b="1" dirty="0" smtClean="0">
                <a:solidFill>
                  <a:srgbClr val="C00000"/>
                </a:solidFill>
                <a:latin typeface="Courier New" pitchFamily="49" charset="0"/>
                <a:cs typeface="Courier New" pitchFamily="49" charset="0"/>
              </a:rPr>
              <a:t>&gt;</a:t>
            </a:r>
          </a:p>
          <a:p>
            <a:endParaRPr lang="en-US" sz="1500" b="1" dirty="0" smtClean="0">
              <a:solidFill>
                <a:srgbClr val="C00000"/>
              </a:solidFill>
              <a:latin typeface="Courier New" pitchFamily="49" charset="0"/>
              <a:cs typeface="Courier New" pitchFamily="49" charset="0"/>
            </a:endParaRPr>
          </a:p>
          <a:p>
            <a:r>
              <a:rPr lang="en-US" sz="1500" dirty="0" smtClean="0">
                <a:latin typeface="Courier New" pitchFamily="49" charset="0"/>
                <a:cs typeface="Courier New" pitchFamily="49" charset="0"/>
              </a:rPr>
              <a:t>&lt;/</a:t>
            </a:r>
            <a:r>
              <a:rPr lang="en-US" sz="1500" dirty="0" err="1" smtClean="0">
                <a:latin typeface="Courier New" pitchFamily="49" charset="0"/>
                <a:cs typeface="Courier New" pitchFamily="49" charset="0"/>
              </a:rPr>
              <a:t>AbsoluteLayout</a:t>
            </a:r>
            <a:r>
              <a:rPr lang="en-US" sz="1500" dirty="0" smtClean="0">
                <a:latin typeface="Courier New" pitchFamily="49" charset="0"/>
                <a:cs typeface="Courier New" pitchFamily="49" charset="0"/>
              </a:rPr>
              <a:t>&gt;</a:t>
            </a:r>
            <a:endParaRPr lang="en-US" sz="1500"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5867400" y="3048000"/>
            <a:ext cx="2133600" cy="3210432"/>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26</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b="1" dirty="0" smtClean="0">
                <a:solidFill>
                  <a:schemeClr val="tx2">
                    <a:lumMod val="60000"/>
                    <a:lumOff val="40000"/>
                  </a:schemeClr>
                </a:solidFill>
              </a:rPr>
              <a:t>Basic Widgets: Labels/</a:t>
            </a:r>
            <a:r>
              <a:rPr lang="en-US" sz="5900" b="1" dirty="0" err="1" smtClean="0">
                <a:solidFill>
                  <a:schemeClr val="tx2">
                    <a:lumMod val="60000"/>
                    <a:lumOff val="40000"/>
                  </a:schemeClr>
                </a:solidFill>
              </a:rPr>
              <a:t>TextViews</a:t>
            </a:r>
            <a:endParaRPr lang="en-US" sz="5900" b="1" dirty="0" smtClean="0">
              <a:solidFill>
                <a:schemeClr val="tx2">
                  <a:lumMod val="60000"/>
                  <a:lumOff val="40000"/>
                </a:schemeClr>
              </a:solidFill>
            </a:endParaRPr>
          </a:p>
          <a:p>
            <a:pPr>
              <a:spcBef>
                <a:spcPct val="0"/>
              </a:spcBef>
              <a:defRPr/>
            </a:pP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970216968"/>
              </p:ext>
            </p:extLst>
          </p:nvPr>
        </p:nvGraphicFramePr>
        <p:xfrm>
          <a:off x="436418" y="1343891"/>
          <a:ext cx="8305799" cy="5334524"/>
        </p:xfrm>
        <a:graphic>
          <a:graphicData uri="http://schemas.openxmlformats.org/drawingml/2006/table">
            <a:tbl>
              <a:tblPr/>
              <a:tblGrid>
                <a:gridCol w="1676400">
                  <a:extLst>
                    <a:ext uri="{9D8B030D-6E8A-4147-A177-3AD203B41FA5}">
                      <a16:colId xmlns:a16="http://schemas.microsoft.com/office/drawing/2014/main" val="20000"/>
                    </a:ext>
                  </a:extLst>
                </a:gridCol>
                <a:gridCol w="2398437">
                  <a:extLst>
                    <a:ext uri="{9D8B030D-6E8A-4147-A177-3AD203B41FA5}">
                      <a16:colId xmlns:a16="http://schemas.microsoft.com/office/drawing/2014/main" val="20001"/>
                    </a:ext>
                  </a:extLst>
                </a:gridCol>
                <a:gridCol w="4230962">
                  <a:extLst>
                    <a:ext uri="{9D8B030D-6E8A-4147-A177-3AD203B41FA5}">
                      <a16:colId xmlns:a16="http://schemas.microsoft.com/office/drawing/2014/main" val="20002"/>
                    </a:ext>
                  </a:extLst>
                </a:gridCol>
              </a:tblGrid>
              <a:tr h="143884">
                <a:tc>
                  <a:txBody>
                    <a:bodyPr/>
                    <a:lstStyle/>
                    <a:p>
                      <a:pPr marL="0" marR="0">
                        <a:lnSpc>
                          <a:spcPct val="115000"/>
                        </a:lnSpc>
                        <a:spcBef>
                          <a:spcPts val="600"/>
                        </a:spcBef>
                        <a:spcAft>
                          <a:spcPts val="1200"/>
                        </a:spcAft>
                      </a:pPr>
                      <a:r>
                        <a:rPr lang="en-US" sz="900" b="1" i="1" dirty="0">
                          <a:solidFill>
                            <a:srgbClr val="333333"/>
                          </a:solidFill>
                          <a:latin typeface="Arial"/>
                          <a:ea typeface="Times New Roman"/>
                          <a:cs typeface="Times New Roman"/>
                        </a:rPr>
                        <a:t>Attribute Name</a:t>
                      </a:r>
                      <a:endParaRPr lang="en-US" sz="900" dirty="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nSpc>
                          <a:spcPct val="115000"/>
                        </a:lnSpc>
                        <a:spcBef>
                          <a:spcPts val="600"/>
                        </a:spcBef>
                        <a:spcAft>
                          <a:spcPts val="1200"/>
                        </a:spcAft>
                      </a:pPr>
                      <a:r>
                        <a:rPr lang="en-US" sz="900" b="1" i="1">
                          <a:solidFill>
                            <a:srgbClr val="333333"/>
                          </a:solidFill>
                          <a:latin typeface="Arial"/>
                          <a:ea typeface="Times New Roman"/>
                          <a:cs typeface="Times New Roman"/>
                        </a:rPr>
                        <a:t>Related Method</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nSpc>
                          <a:spcPct val="115000"/>
                        </a:lnSpc>
                        <a:spcBef>
                          <a:spcPts val="600"/>
                        </a:spcBef>
                        <a:spcAft>
                          <a:spcPts val="1200"/>
                        </a:spcAft>
                      </a:pPr>
                      <a:r>
                        <a:rPr lang="en-US" sz="900" b="1" i="1">
                          <a:solidFill>
                            <a:srgbClr val="333333"/>
                          </a:solidFill>
                          <a:latin typeface="Arial"/>
                          <a:ea typeface="Times New Roman"/>
                          <a:cs typeface="Times New Roman"/>
                        </a:rPr>
                        <a:t>Description</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00"/>
                  </a:ext>
                </a:extLst>
              </a:tr>
              <a:tr h="201438">
                <a:tc>
                  <a:txBody>
                    <a:bodyPr/>
                    <a:lstStyle/>
                    <a:p>
                      <a:pPr marL="0" marR="0">
                        <a:lnSpc>
                          <a:spcPct val="115000"/>
                        </a:lnSpc>
                        <a:spcBef>
                          <a:spcPts val="600"/>
                        </a:spcBef>
                        <a:spcAft>
                          <a:spcPts val="1200"/>
                        </a:spcAft>
                      </a:pPr>
                      <a:r>
                        <a:rPr lang="en-US" sz="900" dirty="0" err="1">
                          <a:solidFill>
                            <a:srgbClr val="006699"/>
                          </a:solidFill>
                          <a:latin typeface="Arial"/>
                          <a:ea typeface="Times New Roman"/>
                          <a:cs typeface="Times New Roman"/>
                        </a:rPr>
                        <a:t>android:autoLink</a:t>
                      </a:r>
                      <a:endParaRPr lang="en-US" sz="900" dirty="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a:solidFill>
                            <a:srgbClr val="006699"/>
                          </a:solidFill>
                          <a:latin typeface="Arial"/>
                          <a:ea typeface="Times New Roman"/>
                          <a:cs typeface="Times New Roman"/>
                        </a:rPr>
                        <a:t>setAutoLinkMask(int)</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a:solidFill>
                            <a:srgbClr val="333333"/>
                          </a:solidFill>
                          <a:latin typeface="Arial"/>
                          <a:ea typeface="Times New Roman"/>
                          <a:cs typeface="Times New Roman"/>
                        </a:rPr>
                        <a:t>Controls whether links such as urls and email addresses are automatically found and converted to clickable links.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1438">
                <a:tc>
                  <a:txBody>
                    <a:bodyPr/>
                    <a:lstStyle/>
                    <a:p>
                      <a:pPr marL="0" marR="0">
                        <a:lnSpc>
                          <a:spcPct val="115000"/>
                        </a:lnSpc>
                        <a:spcBef>
                          <a:spcPts val="600"/>
                        </a:spcBef>
                        <a:spcAft>
                          <a:spcPts val="1200"/>
                        </a:spcAft>
                      </a:pPr>
                      <a:r>
                        <a:rPr lang="en-US" sz="900">
                          <a:solidFill>
                            <a:srgbClr val="006699"/>
                          </a:solidFill>
                          <a:latin typeface="Arial"/>
                          <a:ea typeface="Times New Roman"/>
                          <a:cs typeface="Times New Roman"/>
                        </a:rPr>
                        <a:t>android:autoText</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a:solidFill>
                            <a:srgbClr val="006699"/>
                          </a:solidFill>
                          <a:latin typeface="Arial"/>
                          <a:ea typeface="Times New Roman"/>
                          <a:cs typeface="Times New Roman"/>
                        </a:rPr>
                        <a:t>setKeyListener(KeyListener)</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a:solidFill>
                            <a:srgbClr val="333333"/>
                          </a:solidFill>
                          <a:latin typeface="Arial"/>
                          <a:ea typeface="Times New Roman"/>
                          <a:cs typeface="Times New Roman"/>
                        </a:rPr>
                        <a:t>If set, specifies that this TextView has a textual input method and automatically corrects some common spelling errors.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1438">
                <a:tc>
                  <a:txBody>
                    <a:bodyPr/>
                    <a:lstStyle/>
                    <a:p>
                      <a:pPr marL="0" marR="0">
                        <a:lnSpc>
                          <a:spcPct val="115000"/>
                        </a:lnSpc>
                        <a:spcBef>
                          <a:spcPts val="600"/>
                        </a:spcBef>
                        <a:spcAft>
                          <a:spcPts val="1200"/>
                        </a:spcAft>
                      </a:pPr>
                      <a:r>
                        <a:rPr lang="en-US" sz="900">
                          <a:solidFill>
                            <a:srgbClr val="006699"/>
                          </a:solidFill>
                          <a:latin typeface="Arial"/>
                          <a:ea typeface="Times New Roman"/>
                          <a:cs typeface="Times New Roman"/>
                        </a:rPr>
                        <a:t>android:bufferType</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a:solidFill>
                            <a:srgbClr val="006699"/>
                          </a:solidFill>
                          <a:latin typeface="Arial"/>
                          <a:ea typeface="Times New Roman"/>
                          <a:cs typeface="Times New Roman"/>
                        </a:rPr>
                        <a:t>setText(CharSequence,TextView.BufferType)</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a:solidFill>
                            <a:srgbClr val="333333"/>
                          </a:solidFill>
                          <a:latin typeface="Arial"/>
                          <a:ea typeface="Times New Roman"/>
                          <a:cs typeface="Times New Roman"/>
                        </a:rPr>
                        <a:t>Determines the minimum type that getText() will return.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1438">
                <a:tc>
                  <a:txBody>
                    <a:bodyPr/>
                    <a:lstStyle/>
                    <a:p>
                      <a:pPr marL="0" marR="0">
                        <a:lnSpc>
                          <a:spcPct val="115000"/>
                        </a:lnSpc>
                        <a:spcBef>
                          <a:spcPts val="600"/>
                        </a:spcBef>
                        <a:spcAft>
                          <a:spcPts val="1200"/>
                        </a:spcAft>
                      </a:pPr>
                      <a:r>
                        <a:rPr lang="en-US" sz="900">
                          <a:solidFill>
                            <a:srgbClr val="006699"/>
                          </a:solidFill>
                          <a:latin typeface="Arial"/>
                          <a:ea typeface="Times New Roman"/>
                          <a:cs typeface="Times New Roman"/>
                        </a:rPr>
                        <a:t>android:capitalize</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dirty="0" err="1">
                          <a:solidFill>
                            <a:srgbClr val="006699"/>
                          </a:solidFill>
                          <a:latin typeface="Arial"/>
                          <a:ea typeface="Times New Roman"/>
                          <a:cs typeface="Times New Roman"/>
                        </a:rPr>
                        <a:t>setKeyListener</a:t>
                      </a:r>
                      <a:r>
                        <a:rPr lang="en-US" sz="900" dirty="0">
                          <a:solidFill>
                            <a:srgbClr val="006699"/>
                          </a:solidFill>
                          <a:latin typeface="Arial"/>
                          <a:ea typeface="Times New Roman"/>
                          <a:cs typeface="Times New Roman"/>
                        </a:rPr>
                        <a:t>(</a:t>
                      </a:r>
                      <a:r>
                        <a:rPr lang="en-US" sz="900" dirty="0" err="1">
                          <a:solidFill>
                            <a:srgbClr val="006699"/>
                          </a:solidFill>
                          <a:latin typeface="Arial"/>
                          <a:ea typeface="Times New Roman"/>
                          <a:cs typeface="Times New Roman"/>
                        </a:rPr>
                        <a:t>KeyListener</a:t>
                      </a:r>
                      <a:r>
                        <a:rPr lang="en-US" sz="900" dirty="0">
                          <a:solidFill>
                            <a:srgbClr val="006699"/>
                          </a:solidFill>
                          <a:latin typeface="Arial"/>
                          <a:ea typeface="Times New Roman"/>
                          <a:cs typeface="Times New Roman"/>
                        </a:rPr>
                        <a:t>)</a:t>
                      </a:r>
                      <a:r>
                        <a:rPr lang="en-US" sz="900" dirty="0">
                          <a:solidFill>
                            <a:srgbClr val="333333"/>
                          </a:solidFill>
                          <a:latin typeface="Arial"/>
                          <a:ea typeface="Times New Roman"/>
                          <a:cs typeface="Times New Roman"/>
                        </a:rPr>
                        <a:t> </a:t>
                      </a:r>
                      <a:endParaRPr lang="en-US" sz="900" dirty="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a:solidFill>
                            <a:srgbClr val="333333"/>
                          </a:solidFill>
                          <a:latin typeface="Arial"/>
                          <a:ea typeface="Times New Roman"/>
                          <a:cs typeface="Times New Roman"/>
                        </a:rPr>
                        <a:t>If set, specifies that this TextView has a textual input method and should automatically capitalize what the user types.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2658">
                <a:tc>
                  <a:txBody>
                    <a:bodyPr/>
                    <a:lstStyle/>
                    <a:p>
                      <a:pPr marL="0" marR="0">
                        <a:lnSpc>
                          <a:spcPct val="115000"/>
                        </a:lnSpc>
                        <a:spcBef>
                          <a:spcPts val="600"/>
                        </a:spcBef>
                        <a:spcAft>
                          <a:spcPts val="1200"/>
                        </a:spcAft>
                      </a:pPr>
                      <a:r>
                        <a:rPr lang="en-US" sz="900">
                          <a:solidFill>
                            <a:srgbClr val="006699"/>
                          </a:solidFill>
                          <a:latin typeface="Arial"/>
                          <a:ea typeface="Times New Roman"/>
                          <a:cs typeface="Times New Roman"/>
                        </a:rPr>
                        <a:t>android:cursorVisible</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a:solidFill>
                            <a:srgbClr val="006699"/>
                          </a:solidFill>
                          <a:latin typeface="Arial"/>
                          <a:ea typeface="Times New Roman"/>
                          <a:cs typeface="Times New Roman"/>
                        </a:rPr>
                        <a:t>setCursorVisible(boolean)</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1200"/>
                        </a:spcAft>
                      </a:pPr>
                      <a:r>
                        <a:rPr lang="en-US" sz="900">
                          <a:solidFill>
                            <a:srgbClr val="333333"/>
                          </a:solidFill>
                          <a:latin typeface="Arial"/>
                          <a:ea typeface="Times New Roman"/>
                          <a:cs typeface="Times New Roman"/>
                        </a:rPr>
                        <a:t>Makes the cursor visible (the default) or invisible </a:t>
                      </a:r>
                      <a:endParaRPr lang="en-US" sz="900">
                        <a:latin typeface="Calibri"/>
                        <a:ea typeface="Calibri"/>
                        <a:cs typeface="Times New Roman"/>
                      </a:endParaRPr>
                    </a:p>
                    <a:p>
                      <a:pPr marL="0" marR="0">
                        <a:lnSpc>
                          <a:spcPts val="1560"/>
                        </a:lnSpc>
                        <a:spcBef>
                          <a:spcPts val="0"/>
                        </a:spcBef>
                        <a:spcAft>
                          <a:spcPts val="1200"/>
                        </a:spcAft>
                      </a:pPr>
                      <a:r>
                        <a:rPr lang="en-US" sz="900">
                          <a:solidFill>
                            <a:srgbClr val="333333"/>
                          </a:solidFill>
                          <a:latin typeface="Arial"/>
                          <a:ea typeface="Times New Roman"/>
                          <a:cs typeface="Times New Roman"/>
                        </a:rPr>
                        <a:t>Must be a boolean value, either "</a:t>
                      </a:r>
                      <a:r>
                        <a:rPr lang="en-US" sz="900">
                          <a:solidFill>
                            <a:srgbClr val="007000"/>
                          </a:solidFill>
                          <a:latin typeface="Courier New"/>
                          <a:ea typeface="Times New Roman"/>
                          <a:cs typeface="Times New Roman"/>
                        </a:rPr>
                        <a:t>true</a:t>
                      </a:r>
                      <a:r>
                        <a:rPr lang="en-US" sz="900">
                          <a:solidFill>
                            <a:srgbClr val="333333"/>
                          </a:solidFill>
                          <a:latin typeface="Arial"/>
                          <a:ea typeface="Times New Roman"/>
                          <a:cs typeface="Times New Roman"/>
                        </a:rPr>
                        <a:t>" or "</a:t>
                      </a:r>
                      <a:r>
                        <a:rPr lang="en-US" sz="900">
                          <a:solidFill>
                            <a:srgbClr val="007000"/>
                          </a:solidFill>
                          <a:latin typeface="Courier New"/>
                          <a:ea typeface="Times New Roman"/>
                          <a:cs typeface="Times New Roman"/>
                        </a:rPr>
                        <a:t>false</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1438">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android:digits</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setKeyListener(KeyListener)</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333333"/>
                          </a:solidFill>
                          <a:latin typeface="Arial"/>
                          <a:ea typeface="Times New Roman"/>
                          <a:cs typeface="Times New Roman"/>
                        </a:rPr>
                        <a:t>If set, specifies that this TextView has a numeric input method and that these specific characters are the ones that it will accept.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2157">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android:drawableBottom</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setCompoundDrawablesWithIntrinsicBounds(Drawable,Drawable,Drawable,Drawable)</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333333"/>
                          </a:solidFill>
                          <a:latin typeface="Arial"/>
                          <a:ea typeface="Times New Roman"/>
                          <a:cs typeface="Times New Roman"/>
                        </a:rPr>
                        <a:t>The drawable to be drawn below the text.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2157">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android:drawableLeft</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setCompoundDrawablesWithIntrinsicBounds(Drawable,Drawable,Drawable,Drawable)</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solidFill>
                            <a:srgbClr val="333333"/>
                          </a:solidFill>
                          <a:latin typeface="Arial"/>
                          <a:ea typeface="Times New Roman"/>
                          <a:cs typeface="Times New Roman"/>
                        </a:rPr>
                        <a:t>The </a:t>
                      </a:r>
                      <a:r>
                        <a:rPr lang="en-US" sz="900" dirty="0" err="1">
                          <a:solidFill>
                            <a:srgbClr val="333333"/>
                          </a:solidFill>
                          <a:latin typeface="Arial"/>
                          <a:ea typeface="Times New Roman"/>
                          <a:cs typeface="Times New Roman"/>
                        </a:rPr>
                        <a:t>drawable</a:t>
                      </a:r>
                      <a:r>
                        <a:rPr lang="en-US" sz="900" dirty="0">
                          <a:solidFill>
                            <a:srgbClr val="333333"/>
                          </a:solidFill>
                          <a:latin typeface="Arial"/>
                          <a:ea typeface="Times New Roman"/>
                          <a:cs typeface="Times New Roman"/>
                        </a:rPr>
                        <a:t> to be drawn to the left of the text. </a:t>
                      </a:r>
                      <a:endParaRPr lang="en-US" sz="900" dirty="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1438">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android:drawablePadding</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setCompoundDrawablePadding(int)</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333333"/>
                          </a:solidFill>
                          <a:latin typeface="Arial"/>
                          <a:ea typeface="Times New Roman"/>
                          <a:cs typeface="Times New Roman"/>
                        </a:rPr>
                        <a:t>The padding between the drawables and the text.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2157">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android:drawableRight</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setCompoundDrawablesWithIntrinsicBounds(Drawable,Drawable,Drawable,Drawable)</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333333"/>
                          </a:solidFill>
                          <a:latin typeface="Arial"/>
                          <a:ea typeface="Times New Roman"/>
                          <a:cs typeface="Times New Roman"/>
                        </a:rPr>
                        <a:t>The drawable to be drawn to the right of the text.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2157">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android:drawableTop</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setCompoundDrawablesWithIntrinsicBounds(Drawable,Drawable,Drawable,Drawable)</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333333"/>
                          </a:solidFill>
                          <a:latin typeface="Arial"/>
                          <a:ea typeface="Times New Roman"/>
                          <a:cs typeface="Times New Roman"/>
                        </a:rPr>
                        <a:t>The drawable to be drawn above the text.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7628">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android:editable</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900">
                        <a:latin typeface="Calibri"/>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333333"/>
                          </a:solidFill>
                          <a:latin typeface="Arial"/>
                          <a:ea typeface="Times New Roman"/>
                          <a:cs typeface="Times New Roman"/>
                        </a:rPr>
                        <a:t>If set, specifies that this TextView has an input method.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02157">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android:editorExtras</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setInputExtras(int)</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333333"/>
                          </a:solidFill>
                          <a:latin typeface="Arial"/>
                          <a:ea typeface="Times New Roman"/>
                          <a:cs typeface="Times New Roman"/>
                        </a:rPr>
                        <a:t>Reference to an </a:t>
                      </a:r>
                      <a:r>
                        <a:rPr lang="en-US" sz="900">
                          <a:solidFill>
                            <a:srgbClr val="006699"/>
                          </a:solidFill>
                          <a:latin typeface="Arial"/>
                          <a:ea typeface="Times New Roman"/>
                          <a:cs typeface="Times New Roman"/>
                        </a:rPr>
                        <a:t>&lt;input-extras&gt;</a:t>
                      </a:r>
                      <a:r>
                        <a:rPr lang="en-US" sz="900">
                          <a:solidFill>
                            <a:srgbClr val="333333"/>
                          </a:solidFill>
                          <a:latin typeface="Arial"/>
                          <a:ea typeface="Times New Roman"/>
                          <a:cs typeface="Times New Roman"/>
                        </a:rPr>
                        <a:t> XML resource containing additional data to supply to an input method, which is private to the implementation of the input method.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1438">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android:ellipsize</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setEllipsize(TextUtils.TruncateAt)</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333333"/>
                          </a:solidFill>
                          <a:latin typeface="Arial"/>
                          <a:ea typeface="Times New Roman"/>
                          <a:cs typeface="Times New Roman"/>
                        </a:rPr>
                        <a:t>If set, causes words that are longer than the view is wide to be ellipsized instead of broken in the middle.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7541">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android:ems</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setEms(int)</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333333"/>
                          </a:solidFill>
                          <a:latin typeface="Arial"/>
                          <a:ea typeface="Times New Roman"/>
                          <a:cs typeface="Times New Roman"/>
                        </a:rPr>
                        <a:t>Makes the TextView be exactly this many ems wide </a:t>
                      </a:r>
                      <a:endParaRPr lang="en-US" sz="900">
                        <a:latin typeface="Calibri"/>
                        <a:ea typeface="Calibri"/>
                        <a:cs typeface="Times New Roman"/>
                      </a:endParaRPr>
                    </a:p>
                    <a:p>
                      <a:pPr marL="0" marR="0">
                        <a:lnSpc>
                          <a:spcPts val="1560"/>
                        </a:lnSpc>
                        <a:spcBef>
                          <a:spcPts val="0"/>
                        </a:spcBef>
                        <a:spcAft>
                          <a:spcPts val="1200"/>
                        </a:spcAft>
                      </a:pPr>
                      <a:r>
                        <a:rPr lang="en-US" sz="900">
                          <a:solidFill>
                            <a:srgbClr val="333333"/>
                          </a:solidFill>
                          <a:latin typeface="Arial"/>
                          <a:ea typeface="Times New Roman"/>
                          <a:cs typeface="Times New Roman"/>
                        </a:rPr>
                        <a:t>Must be an integer value, such as "</a:t>
                      </a:r>
                      <a:r>
                        <a:rPr lang="en-US" sz="900">
                          <a:solidFill>
                            <a:srgbClr val="007000"/>
                          </a:solidFill>
                          <a:latin typeface="Courier New"/>
                          <a:ea typeface="Times New Roman"/>
                          <a:cs typeface="Times New Roman"/>
                        </a:rPr>
                        <a:t>100</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1438">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android:freezesText</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6699"/>
                          </a:solidFill>
                          <a:latin typeface="Arial"/>
                          <a:ea typeface="Times New Roman"/>
                          <a:cs typeface="Times New Roman"/>
                        </a:rPr>
                        <a:t>setFreezesText(boolean)</a:t>
                      </a:r>
                      <a:r>
                        <a:rPr lang="en-US" sz="900">
                          <a:solidFill>
                            <a:srgbClr val="333333"/>
                          </a:solidFill>
                          <a:latin typeface="Arial"/>
                          <a:ea typeface="Times New Roman"/>
                          <a:cs typeface="Times New Roman"/>
                        </a:rPr>
                        <a:t> </a:t>
                      </a:r>
                      <a:endParaRPr lang="en-US" sz="90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solidFill>
                            <a:srgbClr val="333333"/>
                          </a:solidFill>
                          <a:latin typeface="Arial"/>
                          <a:ea typeface="Times New Roman"/>
                          <a:cs typeface="Times New Roman"/>
                        </a:rPr>
                        <a:t>If set, the text view will include its current complete text inside of its frozen icicle in addition to meta-data such as the current cursor position. </a:t>
                      </a:r>
                      <a:endParaRPr lang="en-US" sz="900" dirty="0">
                        <a:latin typeface="Calibri"/>
                        <a:ea typeface="Calibri"/>
                        <a:cs typeface="Times New Roman"/>
                      </a:endParaRPr>
                    </a:p>
                  </a:txBody>
                  <a:tcPr marL="56303" marR="563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b="1" dirty="0" smtClean="0">
                <a:solidFill>
                  <a:schemeClr val="tx2">
                    <a:lumMod val="60000"/>
                    <a:lumOff val="40000"/>
                  </a:schemeClr>
                </a:solidFill>
              </a:rPr>
              <a:t>Basic Widgets: Labels/</a:t>
            </a:r>
            <a:r>
              <a:rPr lang="en-US" sz="5900" b="1" dirty="0" err="1" smtClean="0">
                <a:solidFill>
                  <a:schemeClr val="tx2">
                    <a:lumMod val="60000"/>
                    <a:lumOff val="40000"/>
                  </a:schemeClr>
                </a:solidFill>
              </a:rPr>
              <a:t>TextViews</a:t>
            </a:r>
            <a:r>
              <a:rPr lang="en-US" sz="5900" b="1" dirty="0" smtClean="0">
                <a:solidFill>
                  <a:schemeClr val="tx2">
                    <a:lumMod val="60000"/>
                    <a:lumOff val="40000"/>
                  </a:schemeClr>
                </a:solidFill>
              </a:rPr>
              <a:t> </a:t>
            </a:r>
            <a:r>
              <a:rPr lang="en-US" sz="3400" b="1" i="1" dirty="0" smtClean="0">
                <a:solidFill>
                  <a:schemeClr val="tx2">
                    <a:lumMod val="60000"/>
                    <a:lumOff val="40000"/>
                  </a:schemeClr>
                </a:solidFill>
              </a:rPr>
              <a:t>cont.</a:t>
            </a:r>
            <a:endParaRPr lang="en-US" sz="5900" b="1" dirty="0" smtClean="0">
              <a:solidFill>
                <a:schemeClr val="tx2">
                  <a:lumMod val="60000"/>
                  <a:lumOff val="40000"/>
                </a:schemeClr>
              </a:solidFill>
            </a:endParaRPr>
          </a:p>
          <a:p>
            <a:pPr>
              <a:spcBef>
                <a:spcPct val="0"/>
              </a:spcBef>
              <a:defRPr/>
            </a:pP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9" name="Table 8"/>
          <p:cNvGraphicFramePr>
            <a:graphicFrameLocks noGrp="1"/>
          </p:cNvGraphicFramePr>
          <p:nvPr/>
        </p:nvGraphicFramePr>
        <p:xfrm>
          <a:off x="533400" y="1676400"/>
          <a:ext cx="8305800" cy="4845431"/>
        </p:xfrm>
        <a:graphic>
          <a:graphicData uri="http://schemas.openxmlformats.org/drawingml/2006/table">
            <a:tbl>
              <a:tblPr/>
              <a:tblGrid>
                <a:gridCol w="2032215">
                  <a:extLst>
                    <a:ext uri="{9D8B030D-6E8A-4147-A177-3AD203B41FA5}">
                      <a16:colId xmlns:a16="http://schemas.microsoft.com/office/drawing/2014/main" val="20000"/>
                    </a:ext>
                  </a:extLst>
                </a:gridCol>
                <a:gridCol w="2042623">
                  <a:extLst>
                    <a:ext uri="{9D8B030D-6E8A-4147-A177-3AD203B41FA5}">
                      <a16:colId xmlns:a16="http://schemas.microsoft.com/office/drawing/2014/main" val="20001"/>
                    </a:ext>
                  </a:extLst>
                </a:gridCol>
                <a:gridCol w="4230962">
                  <a:extLst>
                    <a:ext uri="{9D8B030D-6E8A-4147-A177-3AD203B41FA5}">
                      <a16:colId xmlns:a16="http://schemas.microsoft.com/office/drawing/2014/main" val="20002"/>
                    </a:ext>
                  </a:extLst>
                </a:gridCol>
              </a:tblGrid>
              <a:tr h="162579">
                <a:tc>
                  <a:txBody>
                    <a:bodyPr/>
                    <a:lstStyle/>
                    <a:p>
                      <a:pPr marL="0" marR="0">
                        <a:lnSpc>
                          <a:spcPct val="115000"/>
                        </a:lnSpc>
                        <a:spcBef>
                          <a:spcPts val="600"/>
                        </a:spcBef>
                        <a:spcAft>
                          <a:spcPts val="1200"/>
                        </a:spcAft>
                      </a:pPr>
                      <a:r>
                        <a:rPr lang="en-US" sz="1050" b="1" i="1">
                          <a:solidFill>
                            <a:srgbClr val="333333"/>
                          </a:solidFill>
                          <a:latin typeface="Arial"/>
                          <a:ea typeface="Times New Roman"/>
                          <a:cs typeface="Times New Roman"/>
                        </a:rPr>
                        <a:t>Attribute Name</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nSpc>
                          <a:spcPct val="115000"/>
                        </a:lnSpc>
                        <a:spcBef>
                          <a:spcPts val="600"/>
                        </a:spcBef>
                        <a:spcAft>
                          <a:spcPts val="1200"/>
                        </a:spcAft>
                      </a:pPr>
                      <a:r>
                        <a:rPr lang="en-US" sz="1050" b="1" i="1">
                          <a:solidFill>
                            <a:srgbClr val="333333"/>
                          </a:solidFill>
                          <a:latin typeface="Arial"/>
                          <a:ea typeface="Times New Roman"/>
                          <a:cs typeface="Times New Roman"/>
                        </a:rPr>
                        <a:t>Related Method</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nSpc>
                          <a:spcPct val="115000"/>
                        </a:lnSpc>
                        <a:spcBef>
                          <a:spcPts val="600"/>
                        </a:spcBef>
                        <a:spcAft>
                          <a:spcPts val="1200"/>
                        </a:spcAft>
                      </a:pPr>
                      <a:r>
                        <a:rPr lang="en-US" sz="1050" b="1" i="1">
                          <a:solidFill>
                            <a:srgbClr val="333333"/>
                          </a:solidFill>
                          <a:latin typeface="Arial"/>
                          <a:ea typeface="Times New Roman"/>
                          <a:cs typeface="Times New Roman"/>
                        </a:rPr>
                        <a:t>Description</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00"/>
                  </a:ext>
                </a:extLst>
              </a:tr>
              <a:tr h="22761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android:gravity</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setGravity(int)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Specifies how to align the text by the view's x and/or y axis when the text is smaller than the view.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3805">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android:height</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setHeight(int)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Makes the TextView be exactly this many pixels tall.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3805">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android:hint</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setHint(int)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Hint text to display when the text is empty.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761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android:imeActionId</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setImeActionLabel(CharSequence,int)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Supply a value for </a:t>
                      </a:r>
                      <a:r>
                        <a:rPr lang="en-US" sz="800">
                          <a:solidFill>
                            <a:srgbClr val="006699"/>
                          </a:solidFill>
                          <a:latin typeface="Arial"/>
                          <a:ea typeface="Times New Roman"/>
                          <a:cs typeface="Times New Roman"/>
                        </a:rPr>
                        <a:t>EditorInfo.actionId</a:t>
                      </a:r>
                      <a:r>
                        <a:rPr lang="en-US" sz="800">
                          <a:solidFill>
                            <a:srgbClr val="333333"/>
                          </a:solidFill>
                          <a:latin typeface="Arial"/>
                          <a:ea typeface="Times New Roman"/>
                          <a:cs typeface="Times New Roman"/>
                        </a:rPr>
                        <a:t> used when an input method is connected to the text view.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761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android:imeActionLabel</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setImeActionLabel(CharSequence,int)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Supply a value for </a:t>
                      </a:r>
                      <a:r>
                        <a:rPr lang="en-US" sz="800">
                          <a:solidFill>
                            <a:srgbClr val="006699"/>
                          </a:solidFill>
                          <a:latin typeface="Arial"/>
                          <a:ea typeface="Times New Roman"/>
                          <a:cs typeface="Times New Roman"/>
                        </a:rPr>
                        <a:t>EditorInfo.actionLabel</a:t>
                      </a:r>
                      <a:r>
                        <a:rPr lang="en-US" sz="800">
                          <a:solidFill>
                            <a:srgbClr val="333333"/>
                          </a:solidFill>
                          <a:latin typeface="Arial"/>
                          <a:ea typeface="Times New Roman"/>
                          <a:cs typeface="Times New Roman"/>
                        </a:rPr>
                        <a:t> used when an input method is connected to the text view.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761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android:imeOptions</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setImeOptions(int)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Additional features you can enable in an IME associated with an editor, to improve the integration with your application.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761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android:includeFontPadding</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setIncludeFontPadding(boolean)</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Leave enough room for ascenders and descenders instead of using the font ascent and descent strictly.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761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android:inputMethod</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setKeyListener(KeyListener)</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If set, specifies that this TextView should use the specified input method (specified by fully-qualified class name).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761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android:inputType</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setRawInputType(int)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The type of data being placed in a text field, used to help an input method decide how to let the user enter text.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13805">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android:lineSpacingExtra</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setLineSpacing(float,float)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Extra spacing between lines of text.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13805">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android:lineSpacingMultiplier</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setLineSpacing(float,float)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Extra spacing between lines of text, as a multiplier.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02302">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android:lines</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setLines(int)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Makes the TextView be exactly this many lines tall </a:t>
                      </a:r>
                      <a:endParaRPr lang="en-US" sz="1100">
                        <a:latin typeface="Calibri"/>
                        <a:ea typeface="Calibri"/>
                        <a:cs typeface="Times New Roman"/>
                      </a:endParaRPr>
                    </a:p>
                    <a:p>
                      <a:pPr marL="0" marR="0">
                        <a:lnSpc>
                          <a:spcPts val="1560"/>
                        </a:lnSpc>
                        <a:spcBef>
                          <a:spcPts val="0"/>
                        </a:spcBef>
                        <a:spcAft>
                          <a:spcPts val="1200"/>
                        </a:spcAft>
                      </a:pPr>
                      <a:r>
                        <a:rPr lang="en-US" sz="800">
                          <a:solidFill>
                            <a:srgbClr val="333333"/>
                          </a:solidFill>
                          <a:latin typeface="Arial"/>
                          <a:ea typeface="Times New Roman"/>
                          <a:cs typeface="Times New Roman"/>
                        </a:rPr>
                        <a:t>Must be an integer value, such as "</a:t>
                      </a:r>
                      <a:r>
                        <a:rPr lang="en-US" sz="1050">
                          <a:solidFill>
                            <a:srgbClr val="007000"/>
                          </a:solidFill>
                          <a:latin typeface="Courier New"/>
                          <a:ea typeface="Times New Roman"/>
                          <a:cs typeface="Times New Roman"/>
                        </a:rPr>
                        <a:t>100</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761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android:linksClickable</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setLinksClickable(boolean)</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If set to false, keeps the movement method from being set to the link movement method even if autoLink causes links to be found.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13805">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android:marqueeRepeatLimit</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setMarqueeRepeatLimit(int)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The number of times to repeat the marquee animation.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02302">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android:maxEms</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setMaxEms(int)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Makes the TextView be at most this many ems wide </a:t>
                      </a:r>
                      <a:endParaRPr lang="en-US" sz="1100">
                        <a:latin typeface="Calibri"/>
                        <a:ea typeface="Calibri"/>
                        <a:cs typeface="Times New Roman"/>
                      </a:endParaRPr>
                    </a:p>
                    <a:p>
                      <a:pPr marL="0" marR="0">
                        <a:lnSpc>
                          <a:spcPts val="1560"/>
                        </a:lnSpc>
                        <a:spcBef>
                          <a:spcPts val="0"/>
                        </a:spcBef>
                        <a:spcAft>
                          <a:spcPts val="1200"/>
                        </a:spcAft>
                      </a:pPr>
                      <a:r>
                        <a:rPr lang="en-US" sz="800">
                          <a:solidFill>
                            <a:srgbClr val="333333"/>
                          </a:solidFill>
                          <a:latin typeface="Arial"/>
                          <a:ea typeface="Times New Roman"/>
                          <a:cs typeface="Times New Roman"/>
                        </a:rPr>
                        <a:t>Must be an integer value, such as "</a:t>
                      </a:r>
                      <a:r>
                        <a:rPr lang="en-US" sz="1050">
                          <a:solidFill>
                            <a:srgbClr val="007000"/>
                          </a:solidFill>
                          <a:latin typeface="Courier New"/>
                          <a:ea typeface="Times New Roman"/>
                          <a:cs typeface="Times New Roman"/>
                        </a:rPr>
                        <a:t>100</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49080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android:maxHeight</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setMaxHeight(int)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Makes the TextView be at most this many pixels tall </a:t>
                      </a:r>
                      <a:endParaRPr lang="en-US" sz="1100">
                        <a:latin typeface="Calibri"/>
                        <a:ea typeface="Calibri"/>
                        <a:cs typeface="Times New Roman"/>
                      </a:endParaRPr>
                    </a:p>
                    <a:p>
                      <a:pPr marL="0" marR="0">
                        <a:lnSpc>
                          <a:spcPts val="1560"/>
                        </a:lnSpc>
                        <a:spcBef>
                          <a:spcPts val="0"/>
                        </a:spcBef>
                        <a:spcAft>
                          <a:spcPts val="1200"/>
                        </a:spcAft>
                      </a:pPr>
                      <a:r>
                        <a:rPr lang="en-US" sz="800">
                          <a:solidFill>
                            <a:srgbClr val="333333"/>
                          </a:solidFill>
                          <a:latin typeface="Arial"/>
                          <a:ea typeface="Times New Roman"/>
                          <a:cs typeface="Times New Roman"/>
                        </a:rPr>
                        <a:t>Must be a dimension value, which is a floating point number appended with a unit such as "</a:t>
                      </a:r>
                      <a:r>
                        <a:rPr lang="en-US" sz="1050">
                          <a:solidFill>
                            <a:srgbClr val="007000"/>
                          </a:solidFill>
                          <a:latin typeface="Courier New"/>
                          <a:ea typeface="Times New Roman"/>
                          <a:cs typeface="Times New Roman"/>
                        </a:rPr>
                        <a:t>14.5sp</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13805">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android:maxLength</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setFilters(InputFilter)</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Set an input filter to constrain the text length to the specified number.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302302">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android:maxLines</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setMaxLines(int)</a:t>
                      </a:r>
                      <a:r>
                        <a:rPr lang="en-US" sz="800">
                          <a:solidFill>
                            <a:srgbClr val="333333"/>
                          </a:solidFill>
                          <a:latin typeface="Arial"/>
                          <a:ea typeface="Times New Roman"/>
                          <a:cs typeface="Times New Roman"/>
                        </a:rPr>
                        <a:t> </a:t>
                      </a:r>
                      <a:endParaRPr lang="en-US" sz="110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dirty="0">
                          <a:solidFill>
                            <a:srgbClr val="333333"/>
                          </a:solidFill>
                          <a:latin typeface="Arial"/>
                          <a:ea typeface="Times New Roman"/>
                          <a:cs typeface="Times New Roman"/>
                        </a:rPr>
                        <a:t>Makes the </a:t>
                      </a:r>
                      <a:r>
                        <a:rPr lang="en-US" sz="800" dirty="0" err="1">
                          <a:solidFill>
                            <a:srgbClr val="333333"/>
                          </a:solidFill>
                          <a:latin typeface="Arial"/>
                          <a:ea typeface="Times New Roman"/>
                          <a:cs typeface="Times New Roman"/>
                        </a:rPr>
                        <a:t>TextView</a:t>
                      </a:r>
                      <a:r>
                        <a:rPr lang="en-US" sz="800" dirty="0">
                          <a:solidFill>
                            <a:srgbClr val="333333"/>
                          </a:solidFill>
                          <a:latin typeface="Arial"/>
                          <a:ea typeface="Times New Roman"/>
                          <a:cs typeface="Times New Roman"/>
                        </a:rPr>
                        <a:t> be at most this many lines tall </a:t>
                      </a:r>
                      <a:endParaRPr lang="en-US" sz="1100" dirty="0">
                        <a:latin typeface="Calibri"/>
                        <a:ea typeface="Calibri"/>
                        <a:cs typeface="Times New Roman"/>
                      </a:endParaRPr>
                    </a:p>
                    <a:p>
                      <a:pPr marL="0" marR="0">
                        <a:lnSpc>
                          <a:spcPts val="1560"/>
                        </a:lnSpc>
                        <a:spcBef>
                          <a:spcPts val="0"/>
                        </a:spcBef>
                        <a:spcAft>
                          <a:spcPts val="1200"/>
                        </a:spcAft>
                      </a:pPr>
                      <a:r>
                        <a:rPr lang="en-US" sz="800" dirty="0">
                          <a:solidFill>
                            <a:srgbClr val="333333"/>
                          </a:solidFill>
                          <a:latin typeface="Arial"/>
                          <a:ea typeface="Times New Roman"/>
                          <a:cs typeface="Times New Roman"/>
                        </a:rPr>
                        <a:t>Must be an integer value, such as "</a:t>
                      </a:r>
                      <a:r>
                        <a:rPr lang="en-US" sz="1050" dirty="0">
                          <a:solidFill>
                            <a:srgbClr val="007000"/>
                          </a:solidFill>
                          <a:latin typeface="Courier New"/>
                          <a:ea typeface="Times New Roman"/>
                          <a:cs typeface="Times New Roman"/>
                        </a:rPr>
                        <a:t>100</a:t>
                      </a:r>
                      <a:r>
                        <a:rPr lang="en-US" sz="800" dirty="0">
                          <a:solidFill>
                            <a:srgbClr val="333333"/>
                          </a:solidFill>
                          <a:latin typeface="Arial"/>
                          <a:ea typeface="Times New Roman"/>
                          <a:cs typeface="Times New Roman"/>
                        </a:rPr>
                        <a:t>". </a:t>
                      </a:r>
                      <a:endParaRPr lang="en-US" sz="1100" dirty="0">
                        <a:latin typeface="Calibri"/>
                        <a:ea typeface="Calibri"/>
                        <a:cs typeface="Times New Roman"/>
                      </a:endParaRPr>
                    </a:p>
                  </a:txBody>
                  <a:tcPr marL="63618" marR="636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b="1" dirty="0" smtClean="0">
                <a:solidFill>
                  <a:schemeClr val="tx2">
                    <a:lumMod val="60000"/>
                    <a:lumOff val="40000"/>
                  </a:schemeClr>
                </a:solidFill>
              </a:rPr>
              <a:t>Basic Widgets: Labels/</a:t>
            </a:r>
            <a:r>
              <a:rPr lang="en-US" sz="5900" b="1" dirty="0" err="1" smtClean="0">
                <a:solidFill>
                  <a:schemeClr val="tx2">
                    <a:lumMod val="60000"/>
                    <a:lumOff val="40000"/>
                  </a:schemeClr>
                </a:solidFill>
              </a:rPr>
              <a:t>TextViews</a:t>
            </a:r>
            <a:r>
              <a:rPr lang="en-US" sz="5900" b="1" dirty="0" smtClean="0">
                <a:solidFill>
                  <a:schemeClr val="tx2">
                    <a:lumMod val="60000"/>
                    <a:lumOff val="40000"/>
                  </a:schemeClr>
                </a:solidFill>
              </a:rPr>
              <a:t> </a:t>
            </a:r>
            <a:r>
              <a:rPr lang="en-US" sz="3400" b="1" i="1" dirty="0" smtClean="0">
                <a:solidFill>
                  <a:schemeClr val="tx2">
                    <a:lumMod val="60000"/>
                    <a:lumOff val="40000"/>
                  </a:schemeClr>
                </a:solidFill>
              </a:rPr>
              <a:t>cont.</a:t>
            </a:r>
            <a:endParaRPr lang="en-US" sz="5900" b="1" dirty="0" smtClean="0">
              <a:solidFill>
                <a:schemeClr val="tx2">
                  <a:lumMod val="60000"/>
                  <a:lumOff val="40000"/>
                </a:schemeClr>
              </a:solidFill>
            </a:endParaRPr>
          </a:p>
          <a:p>
            <a:pPr>
              <a:spcBef>
                <a:spcPct val="0"/>
              </a:spcBef>
              <a:defRPr/>
            </a:pP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10" name="Table 9"/>
          <p:cNvGraphicFramePr>
            <a:graphicFrameLocks noGrp="1"/>
          </p:cNvGraphicFramePr>
          <p:nvPr/>
        </p:nvGraphicFramePr>
        <p:xfrm>
          <a:off x="533400" y="1584679"/>
          <a:ext cx="8229601" cy="4788092"/>
        </p:xfrm>
        <a:graphic>
          <a:graphicData uri="http://schemas.openxmlformats.org/drawingml/2006/table">
            <a:tbl>
              <a:tblPr/>
              <a:tblGrid>
                <a:gridCol w="2013571">
                  <a:extLst>
                    <a:ext uri="{9D8B030D-6E8A-4147-A177-3AD203B41FA5}">
                      <a16:colId xmlns:a16="http://schemas.microsoft.com/office/drawing/2014/main" val="20000"/>
                    </a:ext>
                  </a:extLst>
                </a:gridCol>
                <a:gridCol w="2023884">
                  <a:extLst>
                    <a:ext uri="{9D8B030D-6E8A-4147-A177-3AD203B41FA5}">
                      <a16:colId xmlns:a16="http://schemas.microsoft.com/office/drawing/2014/main" val="20001"/>
                    </a:ext>
                  </a:extLst>
                </a:gridCol>
                <a:gridCol w="4192146">
                  <a:extLst>
                    <a:ext uri="{9D8B030D-6E8A-4147-A177-3AD203B41FA5}">
                      <a16:colId xmlns:a16="http://schemas.microsoft.com/office/drawing/2014/main" val="20002"/>
                    </a:ext>
                  </a:extLst>
                </a:gridCol>
              </a:tblGrid>
              <a:tr h="150100">
                <a:tc>
                  <a:txBody>
                    <a:bodyPr/>
                    <a:lstStyle/>
                    <a:p>
                      <a:pPr marL="0" marR="0">
                        <a:lnSpc>
                          <a:spcPct val="115000"/>
                        </a:lnSpc>
                        <a:spcBef>
                          <a:spcPts val="600"/>
                        </a:spcBef>
                        <a:spcAft>
                          <a:spcPts val="1200"/>
                        </a:spcAft>
                      </a:pPr>
                      <a:r>
                        <a:rPr lang="en-US" sz="1050" b="1" i="1">
                          <a:solidFill>
                            <a:srgbClr val="333333"/>
                          </a:solidFill>
                          <a:latin typeface="Arial"/>
                          <a:ea typeface="Times New Roman"/>
                          <a:cs typeface="Times New Roman"/>
                        </a:rPr>
                        <a:t>Attribute Name</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nSpc>
                          <a:spcPct val="115000"/>
                        </a:lnSpc>
                        <a:spcBef>
                          <a:spcPts val="600"/>
                        </a:spcBef>
                        <a:spcAft>
                          <a:spcPts val="1200"/>
                        </a:spcAft>
                      </a:pPr>
                      <a:r>
                        <a:rPr lang="en-US" sz="1050" b="1" i="1">
                          <a:solidFill>
                            <a:srgbClr val="333333"/>
                          </a:solidFill>
                          <a:latin typeface="Arial"/>
                          <a:ea typeface="Times New Roman"/>
                          <a:cs typeface="Times New Roman"/>
                        </a:rPr>
                        <a:t>Related Method</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nSpc>
                          <a:spcPct val="115000"/>
                        </a:lnSpc>
                        <a:spcBef>
                          <a:spcPts val="600"/>
                        </a:spcBef>
                        <a:spcAft>
                          <a:spcPts val="1200"/>
                        </a:spcAft>
                      </a:pPr>
                      <a:r>
                        <a:rPr lang="en-US" sz="1050" b="1" i="1">
                          <a:solidFill>
                            <a:srgbClr val="333333"/>
                          </a:solidFill>
                          <a:latin typeface="Arial"/>
                          <a:ea typeface="Times New Roman"/>
                          <a:cs typeface="Times New Roman"/>
                        </a:rPr>
                        <a:t>Description</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00"/>
                  </a:ext>
                </a:extLst>
              </a:tr>
              <a:tr h="453127">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android:maxWidth</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setMaxWidth(int)</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Makes the TextView be at most this many pixels wide </a:t>
                      </a:r>
                      <a:endParaRPr lang="en-US" sz="1050">
                        <a:latin typeface="Calibri"/>
                        <a:ea typeface="Calibri"/>
                        <a:cs typeface="Times New Roman"/>
                      </a:endParaRPr>
                    </a:p>
                    <a:p>
                      <a:pPr marL="0" marR="0">
                        <a:lnSpc>
                          <a:spcPts val="1560"/>
                        </a:lnSpc>
                        <a:spcBef>
                          <a:spcPts val="0"/>
                        </a:spcBef>
                        <a:spcAft>
                          <a:spcPts val="1200"/>
                        </a:spcAft>
                      </a:pPr>
                      <a:r>
                        <a:rPr lang="en-US" sz="800">
                          <a:solidFill>
                            <a:srgbClr val="333333"/>
                          </a:solidFill>
                          <a:latin typeface="Arial"/>
                          <a:ea typeface="Times New Roman"/>
                          <a:cs typeface="Times New Roman"/>
                        </a:rPr>
                        <a:t>Must be a dimension value, which is a floating point number appended with a unit such as "</a:t>
                      </a:r>
                      <a:r>
                        <a:rPr lang="en-US" sz="1050">
                          <a:solidFill>
                            <a:srgbClr val="007000"/>
                          </a:solidFill>
                          <a:latin typeface="Courier New"/>
                          <a:ea typeface="Times New Roman"/>
                          <a:cs typeface="Times New Roman"/>
                        </a:rPr>
                        <a:t>14.5sp</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9098">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android:minEms</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setMinEms(int)</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Makes the TextView be at least this many ems wide </a:t>
                      </a:r>
                      <a:endParaRPr lang="en-US" sz="1050">
                        <a:latin typeface="Calibri"/>
                        <a:ea typeface="Calibri"/>
                        <a:cs typeface="Times New Roman"/>
                      </a:endParaRPr>
                    </a:p>
                    <a:p>
                      <a:pPr marL="0" marR="0">
                        <a:lnSpc>
                          <a:spcPts val="1560"/>
                        </a:lnSpc>
                        <a:spcBef>
                          <a:spcPts val="0"/>
                        </a:spcBef>
                        <a:spcAft>
                          <a:spcPts val="1200"/>
                        </a:spcAft>
                      </a:pPr>
                      <a:r>
                        <a:rPr lang="en-US" sz="800">
                          <a:solidFill>
                            <a:srgbClr val="333333"/>
                          </a:solidFill>
                          <a:latin typeface="Arial"/>
                          <a:ea typeface="Times New Roman"/>
                          <a:cs typeface="Times New Roman"/>
                        </a:rPr>
                        <a:t>Must be an integer value, such as "</a:t>
                      </a:r>
                      <a:r>
                        <a:rPr lang="en-US" sz="1050">
                          <a:solidFill>
                            <a:srgbClr val="007000"/>
                          </a:solidFill>
                          <a:latin typeface="Courier New"/>
                          <a:ea typeface="Times New Roman"/>
                          <a:cs typeface="Times New Roman"/>
                        </a:rPr>
                        <a:t>100</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3127">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android:minHeight</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setMinHeight(int)</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Makes the TextView be at least this many pixels tall </a:t>
                      </a:r>
                      <a:endParaRPr lang="en-US" sz="1050">
                        <a:latin typeface="Calibri"/>
                        <a:ea typeface="Calibri"/>
                        <a:cs typeface="Times New Roman"/>
                      </a:endParaRPr>
                    </a:p>
                    <a:p>
                      <a:pPr marL="0" marR="0">
                        <a:lnSpc>
                          <a:spcPts val="1560"/>
                        </a:lnSpc>
                        <a:spcBef>
                          <a:spcPts val="0"/>
                        </a:spcBef>
                        <a:spcAft>
                          <a:spcPts val="1200"/>
                        </a:spcAft>
                      </a:pPr>
                      <a:r>
                        <a:rPr lang="en-US" sz="800">
                          <a:solidFill>
                            <a:srgbClr val="333333"/>
                          </a:solidFill>
                          <a:latin typeface="Arial"/>
                          <a:ea typeface="Times New Roman"/>
                          <a:cs typeface="Times New Roman"/>
                        </a:rPr>
                        <a:t>Must be a dimension value, which is a floating point number appended with a unit such as "</a:t>
                      </a:r>
                      <a:r>
                        <a:rPr lang="en-US" sz="1050">
                          <a:solidFill>
                            <a:srgbClr val="007000"/>
                          </a:solidFill>
                          <a:latin typeface="Courier New"/>
                          <a:ea typeface="Times New Roman"/>
                          <a:cs typeface="Times New Roman"/>
                        </a:rPr>
                        <a:t>14.5sp</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9098">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android:minLines</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setMinLines(int)</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Makes the TextView be at least this many lines tall </a:t>
                      </a:r>
                      <a:endParaRPr lang="en-US" sz="1050">
                        <a:latin typeface="Calibri"/>
                        <a:ea typeface="Calibri"/>
                        <a:cs typeface="Times New Roman"/>
                      </a:endParaRPr>
                    </a:p>
                    <a:p>
                      <a:pPr marL="0" marR="0">
                        <a:lnSpc>
                          <a:spcPts val="1560"/>
                        </a:lnSpc>
                        <a:spcBef>
                          <a:spcPts val="0"/>
                        </a:spcBef>
                        <a:spcAft>
                          <a:spcPts val="1200"/>
                        </a:spcAft>
                      </a:pPr>
                      <a:r>
                        <a:rPr lang="en-US" sz="800">
                          <a:solidFill>
                            <a:srgbClr val="333333"/>
                          </a:solidFill>
                          <a:latin typeface="Arial"/>
                          <a:ea typeface="Times New Roman"/>
                          <a:cs typeface="Times New Roman"/>
                        </a:rPr>
                        <a:t>Must be an integer value, such as "</a:t>
                      </a:r>
                      <a:r>
                        <a:rPr lang="en-US" sz="1050">
                          <a:solidFill>
                            <a:srgbClr val="007000"/>
                          </a:solidFill>
                          <a:latin typeface="Courier New"/>
                          <a:ea typeface="Times New Roman"/>
                          <a:cs typeface="Times New Roman"/>
                        </a:rPr>
                        <a:t>100</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3127">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android:minWidth</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setMinWidth(int)</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Makes the TextView be at least this many pixels wide </a:t>
                      </a:r>
                      <a:endParaRPr lang="en-US" sz="1050">
                        <a:latin typeface="Calibri"/>
                        <a:ea typeface="Calibri"/>
                        <a:cs typeface="Times New Roman"/>
                      </a:endParaRPr>
                    </a:p>
                    <a:p>
                      <a:pPr marL="0" marR="0">
                        <a:lnSpc>
                          <a:spcPts val="1560"/>
                        </a:lnSpc>
                        <a:spcBef>
                          <a:spcPts val="0"/>
                        </a:spcBef>
                        <a:spcAft>
                          <a:spcPts val="1200"/>
                        </a:spcAft>
                      </a:pPr>
                      <a:r>
                        <a:rPr lang="en-US" sz="800">
                          <a:solidFill>
                            <a:srgbClr val="333333"/>
                          </a:solidFill>
                          <a:latin typeface="Arial"/>
                          <a:ea typeface="Times New Roman"/>
                          <a:cs typeface="Times New Roman"/>
                        </a:rPr>
                        <a:t>Must be a dimension value, which is a floating point number appended with a unit such as "</a:t>
                      </a:r>
                      <a:r>
                        <a:rPr lang="en-US" sz="1050">
                          <a:solidFill>
                            <a:srgbClr val="007000"/>
                          </a:solidFill>
                          <a:latin typeface="Courier New"/>
                          <a:ea typeface="Times New Roman"/>
                          <a:cs typeface="Times New Roman"/>
                        </a:rPr>
                        <a:t>14.5sp</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507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android:numeric</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setKeyListener(KeyListener)</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If set, specifies that this TextView has a numeric input method.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0139">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android:password</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setTransformationMethod(TransformationMethod)</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Whether the characters of the field are displayed as password dots instead of themselves.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0507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android:phoneNumber</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setKeyListener(KeyListener)</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If set, specifies that this TextView has a phone number input method.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5209">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android:privateImeOptions</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setPrivateImeOptions(String)</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An addition content type description to supply to the input method attached to the text view, which is private to the implementation of the input method.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0139">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android:scrollHorizontally</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setHorizontallyScrolling(boolean)</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Whether the text is allowed to be wider than the view (and therefore can be scrolled horizontally).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0139">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android:selectAllOnFocus</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setSelectAllOnFocus(boolean)</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If the text is selectable, select it all when the view takes focus instead of moving the cursor to the start or end.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0139">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android:shadowColor</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setShadowLayer(float,float,float,int)</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Place a shadow of the specified color behind the text.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0139">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android:shadowDx</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setShadowLayer(float,float,float,int)</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Horizontal offset of the shadow.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0139">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android:shadowDy</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setShadowLayer(float,float,float,int)</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Vertical offset of the shadow.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0139">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android:shadowRadius</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setShadowLayer(float,float,float,int)</a:t>
                      </a:r>
                      <a:r>
                        <a:rPr lang="en-US" sz="800">
                          <a:solidFill>
                            <a:srgbClr val="333333"/>
                          </a:solidFill>
                          <a:latin typeface="Arial"/>
                          <a:ea typeface="Times New Roman"/>
                          <a:cs typeface="Times New Roman"/>
                        </a:rPr>
                        <a:t> </a:t>
                      </a:r>
                      <a:endParaRPr lang="en-US" sz="105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dirty="0">
                          <a:solidFill>
                            <a:srgbClr val="333333"/>
                          </a:solidFill>
                          <a:latin typeface="Arial"/>
                          <a:ea typeface="Times New Roman"/>
                          <a:cs typeface="Times New Roman"/>
                        </a:rPr>
                        <a:t>Radius of the shadow. </a:t>
                      </a:r>
                      <a:endParaRPr lang="en-US" sz="1050" dirty="0">
                        <a:latin typeface="Calibri"/>
                        <a:ea typeface="Calibri"/>
                        <a:cs typeface="Times New Roman"/>
                      </a:endParaRPr>
                    </a:p>
                  </a:txBody>
                  <a:tcPr marL="58735" marR="587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29</a:t>
            </a:fld>
            <a:endParaRPr lang="en-US"/>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7" name="Table 6"/>
          <p:cNvGraphicFramePr>
            <a:graphicFrameLocks noGrp="1"/>
          </p:cNvGraphicFramePr>
          <p:nvPr/>
        </p:nvGraphicFramePr>
        <p:xfrm>
          <a:off x="609600" y="1905000"/>
          <a:ext cx="8001000" cy="2209927"/>
        </p:xfrm>
        <a:graphic>
          <a:graphicData uri="http://schemas.openxmlformats.org/drawingml/2006/table">
            <a:tbl>
              <a:tblPr/>
              <a:tblGrid>
                <a:gridCol w="1957638">
                  <a:extLst>
                    <a:ext uri="{9D8B030D-6E8A-4147-A177-3AD203B41FA5}">
                      <a16:colId xmlns:a16="http://schemas.microsoft.com/office/drawing/2014/main" val="20000"/>
                    </a:ext>
                  </a:extLst>
                </a:gridCol>
                <a:gridCol w="1967665">
                  <a:extLst>
                    <a:ext uri="{9D8B030D-6E8A-4147-A177-3AD203B41FA5}">
                      <a16:colId xmlns:a16="http://schemas.microsoft.com/office/drawing/2014/main" val="20001"/>
                    </a:ext>
                  </a:extLst>
                </a:gridCol>
                <a:gridCol w="4075697">
                  <a:extLst>
                    <a:ext uri="{9D8B030D-6E8A-4147-A177-3AD203B41FA5}">
                      <a16:colId xmlns:a16="http://schemas.microsoft.com/office/drawing/2014/main" val="20002"/>
                    </a:ext>
                  </a:extLst>
                </a:gridCol>
              </a:tblGrid>
              <a:tr h="0">
                <a:tc>
                  <a:txBody>
                    <a:bodyPr/>
                    <a:lstStyle/>
                    <a:p>
                      <a:pPr marL="0" marR="0">
                        <a:lnSpc>
                          <a:spcPct val="115000"/>
                        </a:lnSpc>
                        <a:spcBef>
                          <a:spcPts val="600"/>
                        </a:spcBef>
                        <a:spcAft>
                          <a:spcPts val="1200"/>
                        </a:spcAft>
                      </a:pPr>
                      <a:r>
                        <a:rPr lang="en-US" sz="1050" b="1" i="1">
                          <a:solidFill>
                            <a:srgbClr val="333333"/>
                          </a:solidFill>
                          <a:latin typeface="Arial"/>
                          <a:ea typeface="Times New Roman"/>
                          <a:cs typeface="Times New Roman"/>
                        </a:rPr>
                        <a:t>Attribute Name</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nSpc>
                          <a:spcPct val="115000"/>
                        </a:lnSpc>
                        <a:spcBef>
                          <a:spcPts val="600"/>
                        </a:spcBef>
                        <a:spcAft>
                          <a:spcPts val="1200"/>
                        </a:spcAft>
                      </a:pPr>
                      <a:r>
                        <a:rPr lang="en-US" sz="1050" b="1" i="1">
                          <a:solidFill>
                            <a:srgbClr val="333333"/>
                          </a:solidFill>
                          <a:latin typeface="Arial"/>
                          <a:ea typeface="Times New Roman"/>
                          <a:cs typeface="Times New Roman"/>
                        </a:rPr>
                        <a:t>Related Method</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nSpc>
                          <a:spcPct val="115000"/>
                        </a:lnSpc>
                        <a:spcBef>
                          <a:spcPts val="600"/>
                        </a:spcBef>
                        <a:spcAft>
                          <a:spcPts val="1200"/>
                        </a:spcAft>
                      </a:pPr>
                      <a:r>
                        <a:rPr lang="en-US" sz="1050" b="1" i="1">
                          <a:solidFill>
                            <a:srgbClr val="333333"/>
                          </a:solidFill>
                          <a:latin typeface="Arial"/>
                          <a:ea typeface="Times New Roman"/>
                          <a:cs typeface="Times New Roman"/>
                        </a:rPr>
                        <a:t>Description</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android:singleLine</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setTransformationMethod(TransformationMethod)</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Constrains the text to a single horizontally scrolling line instead of letting it wrap onto multiple lines, and advances focus instead of inserting a newline when you press the enter key.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android:text</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setText(CharSequence)</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Text to display.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android:textColor</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setTextColor(ColorStateList)</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Text color.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android:textColorHighlight</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setHighlightColor(int)</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Color of the text selection highlight.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android:textColorHint</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setHintTextColor(int)</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Color of the hint text.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android:textColorLink</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setLinkTextColor(int)</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Text color for links.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android:textScaleX</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setTextScaleX(float)</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Sets the horizontal scaling factor for the text </a:t>
                      </a:r>
                      <a:endParaRPr lang="en-US" sz="1200">
                        <a:latin typeface="Calibri"/>
                        <a:ea typeface="Calibri"/>
                        <a:cs typeface="Times New Roman"/>
                      </a:endParaRPr>
                    </a:p>
                    <a:p>
                      <a:pPr marL="0" marR="0">
                        <a:lnSpc>
                          <a:spcPts val="1560"/>
                        </a:lnSpc>
                        <a:spcBef>
                          <a:spcPts val="0"/>
                        </a:spcBef>
                        <a:spcAft>
                          <a:spcPts val="1200"/>
                        </a:spcAft>
                      </a:pPr>
                      <a:r>
                        <a:rPr lang="en-US" sz="800">
                          <a:solidFill>
                            <a:srgbClr val="333333"/>
                          </a:solidFill>
                          <a:latin typeface="Arial"/>
                          <a:ea typeface="Times New Roman"/>
                          <a:cs typeface="Times New Roman"/>
                        </a:rPr>
                        <a:t>Must be a floating point value, such as "</a:t>
                      </a:r>
                      <a:r>
                        <a:rPr lang="en-US" sz="1050">
                          <a:solidFill>
                            <a:srgbClr val="007000"/>
                          </a:solidFill>
                          <a:latin typeface="Courier New"/>
                          <a:ea typeface="Times New Roman"/>
                          <a:cs typeface="Times New Roman"/>
                        </a:rPr>
                        <a:t>1.2</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android:textSize</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setTextSize(float)</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Size of the text.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android:textStyle</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setTypeface(Typeface)</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Style (bold, italic, bolditalic) for the text.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android:typeface</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setTypeface(Typeface)</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333333"/>
                          </a:solidFill>
                          <a:latin typeface="Arial"/>
                          <a:ea typeface="Times New Roman"/>
                          <a:cs typeface="Times New Roman"/>
                        </a:rPr>
                        <a:t>Typeface (normal, sans, serif, monospace) for the text.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android:width</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solidFill>
                            <a:srgbClr val="006699"/>
                          </a:solidFill>
                          <a:latin typeface="Arial"/>
                          <a:ea typeface="Times New Roman"/>
                          <a:cs typeface="Times New Roman"/>
                        </a:rPr>
                        <a:t>setWidth(int)</a:t>
                      </a:r>
                      <a:r>
                        <a:rPr lang="en-US" sz="800">
                          <a:solidFill>
                            <a:srgbClr val="333333"/>
                          </a:solidFill>
                          <a:latin typeface="Arial"/>
                          <a:ea typeface="Times New Roman"/>
                          <a:cs typeface="Times New Roman"/>
                        </a:rPr>
                        <a:t>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dirty="0">
                          <a:solidFill>
                            <a:srgbClr val="333333"/>
                          </a:solidFill>
                          <a:latin typeface="Arial"/>
                          <a:ea typeface="Times New Roman"/>
                          <a:cs typeface="Times New Roman"/>
                        </a:rPr>
                        <a:t>Makes the </a:t>
                      </a:r>
                      <a:r>
                        <a:rPr lang="en-US" sz="800" dirty="0" err="1">
                          <a:solidFill>
                            <a:srgbClr val="333333"/>
                          </a:solidFill>
                          <a:latin typeface="Arial"/>
                          <a:ea typeface="Times New Roman"/>
                          <a:cs typeface="Times New Roman"/>
                        </a:rPr>
                        <a:t>TextView</a:t>
                      </a:r>
                      <a:r>
                        <a:rPr lang="en-US" sz="800" dirty="0">
                          <a:solidFill>
                            <a:srgbClr val="333333"/>
                          </a:solidFill>
                          <a:latin typeface="Arial"/>
                          <a:ea typeface="Times New Roman"/>
                          <a:cs typeface="Times New Roman"/>
                        </a:rPr>
                        <a:t> be exactly this many pixels wide. </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8" name="Title 1"/>
          <p:cNvSpPr txBox="1">
            <a:spLocks/>
          </p:cNvSpPr>
          <p:nvPr/>
        </p:nvSpPr>
        <p:spPr>
          <a:xfrm>
            <a:off x="457200" y="274638"/>
            <a:ext cx="8229600" cy="1096962"/>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b="1" dirty="0" smtClean="0">
                <a:solidFill>
                  <a:schemeClr val="tx2">
                    <a:lumMod val="60000"/>
                    <a:lumOff val="40000"/>
                  </a:schemeClr>
                </a:solidFill>
              </a:rPr>
              <a:t>Basic Widgets: Labels/</a:t>
            </a:r>
            <a:r>
              <a:rPr lang="en-US" sz="5900" b="1" dirty="0" err="1" smtClean="0">
                <a:solidFill>
                  <a:schemeClr val="tx2">
                    <a:lumMod val="60000"/>
                    <a:lumOff val="40000"/>
                  </a:schemeClr>
                </a:solidFill>
              </a:rPr>
              <a:t>TextViews</a:t>
            </a:r>
            <a:r>
              <a:rPr lang="en-US" sz="5900" b="1" dirty="0" smtClean="0">
                <a:solidFill>
                  <a:schemeClr val="tx2">
                    <a:lumMod val="60000"/>
                    <a:lumOff val="40000"/>
                  </a:schemeClr>
                </a:solidFill>
              </a:rPr>
              <a:t> </a:t>
            </a:r>
            <a:r>
              <a:rPr lang="en-US" sz="3400" b="1" i="1" dirty="0" smtClean="0">
                <a:solidFill>
                  <a:schemeClr val="tx2">
                    <a:lumMod val="60000"/>
                    <a:lumOff val="40000"/>
                  </a:schemeClr>
                </a:solidFill>
              </a:rPr>
              <a:t>cont.</a:t>
            </a:r>
            <a:endParaRPr lang="en-US" sz="5900" b="1" dirty="0" smtClean="0">
              <a:solidFill>
                <a:schemeClr val="tx2">
                  <a:lumMod val="60000"/>
                  <a:lumOff val="40000"/>
                </a:schemeClr>
              </a:solidFill>
            </a:endParaRPr>
          </a:p>
          <a:p>
            <a:pPr>
              <a:spcBef>
                <a:spcPct val="0"/>
              </a:spcBef>
              <a:defRPr/>
            </a:pP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dirty="0" smtClean="0">
                <a:solidFill>
                  <a:schemeClr val="tx2">
                    <a:lumMod val="60000"/>
                    <a:lumOff val="40000"/>
                  </a:schemeClr>
                </a:solidFill>
              </a:rPr>
              <a:t>The View Class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TextBox 15"/>
          <p:cNvSpPr txBox="1"/>
          <p:nvPr/>
        </p:nvSpPr>
        <p:spPr>
          <a:xfrm>
            <a:off x="685800" y="1676400"/>
            <a:ext cx="7772400" cy="2862322"/>
          </a:xfrm>
          <a:prstGeom prst="rect">
            <a:avLst/>
          </a:prstGeom>
          <a:noFill/>
        </p:spPr>
        <p:txBody>
          <a:bodyPr wrap="square" rtlCol="0">
            <a:spAutoFit/>
          </a:bodyPr>
          <a:lstStyle/>
          <a:p>
            <a:pPr marL="457200" indent="-457200">
              <a:buFont typeface="Arial" pitchFamily="34" charset="0"/>
              <a:buChar char="•"/>
            </a:pPr>
            <a:r>
              <a:rPr lang="en-US" sz="2000" dirty="0" smtClean="0"/>
              <a:t>The </a:t>
            </a:r>
            <a:r>
              <a:rPr lang="en-US" sz="2000" b="1" dirty="0" smtClean="0"/>
              <a:t>View</a:t>
            </a:r>
            <a:r>
              <a:rPr lang="en-US" sz="2000" dirty="0" smtClean="0"/>
              <a:t> </a:t>
            </a:r>
            <a:r>
              <a:rPr lang="en-US" sz="2000" b="1" dirty="0" smtClean="0"/>
              <a:t>class</a:t>
            </a:r>
            <a:r>
              <a:rPr lang="en-US" sz="2000" dirty="0" smtClean="0"/>
              <a:t> represents the basic building block for user interface components. </a:t>
            </a:r>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A </a:t>
            </a:r>
            <a:r>
              <a:rPr lang="en-US" sz="2000" b="1" dirty="0" smtClean="0"/>
              <a:t>View</a:t>
            </a:r>
            <a:r>
              <a:rPr lang="en-US" sz="2000" dirty="0" smtClean="0"/>
              <a:t> occupies a rectangular area on the screen and is responsible for </a:t>
            </a:r>
            <a:r>
              <a:rPr lang="en-US" sz="2000" i="1" dirty="0" smtClean="0"/>
              <a:t>drawing</a:t>
            </a:r>
            <a:r>
              <a:rPr lang="en-US" sz="2000" dirty="0" smtClean="0"/>
              <a:t> and </a:t>
            </a:r>
            <a:r>
              <a:rPr lang="en-US" sz="2000" i="1" dirty="0" smtClean="0"/>
              <a:t>event handling</a:t>
            </a:r>
            <a:r>
              <a:rPr lang="en-US" sz="2000" dirty="0" smtClean="0"/>
              <a:t>. </a:t>
            </a:r>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View is the base class for </a:t>
            </a:r>
            <a:r>
              <a:rPr lang="en-US" sz="2000" b="1" i="1" dirty="0" smtClean="0">
                <a:solidFill>
                  <a:srgbClr val="0070C0"/>
                </a:solidFill>
              </a:rPr>
              <a:t>widgets</a:t>
            </a:r>
            <a:r>
              <a:rPr lang="en-US" sz="2000" dirty="0" smtClean="0"/>
              <a:t>, which are used to create interactive UI components (buttons, text fields, etc.). </a:t>
            </a:r>
          </a:p>
          <a:p>
            <a:pPr marL="457200" indent="-457200">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30</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Buttons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TextBox 11"/>
          <p:cNvSpPr txBox="1"/>
          <p:nvPr/>
        </p:nvSpPr>
        <p:spPr>
          <a:xfrm>
            <a:off x="533400" y="2895600"/>
            <a:ext cx="5715000" cy="3631763"/>
          </a:xfrm>
          <a:prstGeom prst="rect">
            <a:avLst/>
          </a:prstGeom>
          <a:solidFill>
            <a:schemeClr val="bg1">
              <a:lumMod val="95000"/>
            </a:schemeClr>
          </a:solidFill>
          <a:ln>
            <a:solidFill>
              <a:schemeClr val="accent1"/>
            </a:solidFill>
          </a:ln>
        </p:spPr>
        <p:txBody>
          <a:bodyPr wrap="square" rtlCol="0">
            <a:spAutoFit/>
          </a:bodyPr>
          <a:lstStyle/>
          <a:p>
            <a:r>
              <a:rPr lang="en-US" b="1" dirty="0" smtClean="0">
                <a:solidFill>
                  <a:srgbClr val="C00000"/>
                </a:solidFill>
                <a:latin typeface="Courier New" pitchFamily="49" charset="0"/>
                <a:cs typeface="Courier New" pitchFamily="49" charset="0"/>
              </a:rPr>
              <a:t>...</a:t>
            </a:r>
          </a:p>
          <a:p>
            <a:r>
              <a:rPr lang="en-US" sz="1600" dirty="0" smtClean="0">
                <a:solidFill>
                  <a:srgbClr val="008080"/>
                </a:solidFill>
                <a:latin typeface="Courier New"/>
              </a:rPr>
              <a:t>&lt;</a:t>
            </a:r>
            <a:r>
              <a:rPr lang="en-US" sz="1600" dirty="0" smtClean="0">
                <a:solidFill>
                  <a:srgbClr val="3F7F7F"/>
                </a:solidFill>
                <a:latin typeface="Courier New"/>
              </a:rPr>
              <a:t>Button</a:t>
            </a:r>
          </a:p>
          <a:p>
            <a:r>
              <a:rPr lang="en-US" sz="1600" dirty="0" err="1" smtClean="0">
                <a:solidFill>
                  <a:srgbClr val="7F007F"/>
                </a:solidFill>
                <a:latin typeface="Courier New"/>
              </a:rPr>
              <a:t>android:id</a:t>
            </a:r>
            <a:r>
              <a:rPr lang="en-US" sz="1600" dirty="0" smtClean="0">
                <a:solidFill>
                  <a:srgbClr val="000000"/>
                </a:solidFill>
                <a:latin typeface="Courier New"/>
              </a:rPr>
              <a:t>=</a:t>
            </a:r>
            <a:r>
              <a:rPr lang="en-US" sz="1600" i="1" dirty="0" smtClean="0">
                <a:solidFill>
                  <a:srgbClr val="2A00FF"/>
                </a:solidFill>
                <a:latin typeface="Courier New"/>
              </a:rPr>
              <a:t>"@+id/</a:t>
            </a:r>
            <a:r>
              <a:rPr lang="en-US" sz="1600" i="1" dirty="0" err="1" smtClean="0">
                <a:solidFill>
                  <a:srgbClr val="2A00FF"/>
                </a:solidFill>
                <a:latin typeface="Courier New"/>
              </a:rPr>
              <a:t>btnExitApp</a:t>
            </a:r>
            <a:r>
              <a:rPr lang="en-US" sz="1600" i="1" dirty="0" smtClean="0">
                <a:solidFill>
                  <a:srgbClr val="2A00FF"/>
                </a:solidFill>
                <a:latin typeface="Courier New"/>
              </a:rPr>
              <a:t>"</a:t>
            </a:r>
          </a:p>
          <a:p>
            <a:r>
              <a:rPr lang="en-US" sz="1600" dirty="0" err="1" smtClean="0">
                <a:solidFill>
                  <a:srgbClr val="7F007F"/>
                </a:solidFill>
                <a:latin typeface="Courier New"/>
              </a:rPr>
              <a:t>android:layout_width</a:t>
            </a:r>
            <a:r>
              <a:rPr lang="en-US" sz="1600" dirty="0" smtClean="0">
                <a:solidFill>
                  <a:srgbClr val="000000"/>
                </a:solidFill>
                <a:latin typeface="Courier New"/>
              </a:rPr>
              <a:t>=</a:t>
            </a:r>
            <a:r>
              <a:rPr lang="en-US" sz="1600" i="1" dirty="0" smtClean="0">
                <a:solidFill>
                  <a:srgbClr val="2A00FF"/>
                </a:solidFill>
                <a:latin typeface="Courier New"/>
              </a:rPr>
              <a:t>"</a:t>
            </a:r>
            <a:r>
              <a:rPr lang="en-US" sz="1600" i="1" dirty="0" err="1" smtClean="0">
                <a:solidFill>
                  <a:srgbClr val="2A00FF"/>
                </a:solidFill>
                <a:latin typeface="Courier New"/>
              </a:rPr>
              <a:t>wrap_content</a:t>
            </a:r>
            <a:r>
              <a:rPr lang="en-US" sz="1600" i="1" dirty="0" smtClean="0">
                <a:solidFill>
                  <a:srgbClr val="2A00FF"/>
                </a:solidFill>
                <a:latin typeface="Courier New"/>
              </a:rPr>
              <a:t>"</a:t>
            </a:r>
          </a:p>
          <a:p>
            <a:r>
              <a:rPr lang="en-US" sz="1600" dirty="0" err="1" smtClean="0">
                <a:solidFill>
                  <a:srgbClr val="7F007F"/>
                </a:solidFill>
                <a:latin typeface="Courier New"/>
              </a:rPr>
              <a:t>android:layout_height</a:t>
            </a:r>
            <a:r>
              <a:rPr lang="en-US" sz="1600" dirty="0" smtClean="0">
                <a:solidFill>
                  <a:srgbClr val="000000"/>
                </a:solidFill>
                <a:latin typeface="Courier New"/>
              </a:rPr>
              <a:t>=</a:t>
            </a:r>
            <a:r>
              <a:rPr lang="en-US" sz="1600" i="1" dirty="0" smtClean="0">
                <a:solidFill>
                  <a:srgbClr val="2A00FF"/>
                </a:solidFill>
                <a:latin typeface="Courier New"/>
              </a:rPr>
              <a:t>"</a:t>
            </a:r>
            <a:r>
              <a:rPr lang="en-US" sz="1600" i="1" dirty="0" err="1" smtClean="0">
                <a:solidFill>
                  <a:srgbClr val="2A00FF"/>
                </a:solidFill>
                <a:latin typeface="Courier New"/>
              </a:rPr>
              <a:t>wrap_content</a:t>
            </a:r>
            <a:r>
              <a:rPr lang="en-US" sz="1600" i="1" dirty="0" smtClean="0">
                <a:solidFill>
                  <a:srgbClr val="2A00FF"/>
                </a:solidFill>
                <a:latin typeface="Courier New"/>
              </a:rPr>
              <a:t>"</a:t>
            </a:r>
          </a:p>
          <a:p>
            <a:r>
              <a:rPr lang="en-US" sz="1600" dirty="0" err="1" smtClean="0">
                <a:solidFill>
                  <a:srgbClr val="7F007F"/>
                </a:solidFill>
                <a:latin typeface="Courier New"/>
              </a:rPr>
              <a:t>android:padding</a:t>
            </a:r>
            <a:r>
              <a:rPr lang="en-US" sz="1600" dirty="0" smtClean="0">
                <a:solidFill>
                  <a:srgbClr val="000000"/>
                </a:solidFill>
                <a:latin typeface="Courier New"/>
              </a:rPr>
              <a:t>=</a:t>
            </a:r>
            <a:r>
              <a:rPr lang="en-US" sz="1600" i="1" dirty="0" smtClean="0">
                <a:solidFill>
                  <a:srgbClr val="2A00FF"/>
                </a:solidFill>
                <a:latin typeface="Courier New"/>
              </a:rPr>
              <a:t>"10px"</a:t>
            </a:r>
          </a:p>
          <a:p>
            <a:r>
              <a:rPr lang="en-US" sz="1600" dirty="0" err="1" smtClean="0">
                <a:solidFill>
                  <a:srgbClr val="7F007F"/>
                </a:solidFill>
                <a:latin typeface="Courier New"/>
              </a:rPr>
              <a:t>android:layout_marginLeft</a:t>
            </a:r>
            <a:r>
              <a:rPr lang="en-US" sz="1600" dirty="0" smtClean="0">
                <a:solidFill>
                  <a:srgbClr val="000000"/>
                </a:solidFill>
                <a:latin typeface="Courier New"/>
              </a:rPr>
              <a:t>=</a:t>
            </a:r>
            <a:r>
              <a:rPr lang="en-US" sz="1600" i="1" dirty="0" smtClean="0">
                <a:solidFill>
                  <a:srgbClr val="2A00FF"/>
                </a:solidFill>
                <a:latin typeface="Courier New"/>
              </a:rPr>
              <a:t>"5px"</a:t>
            </a:r>
          </a:p>
          <a:p>
            <a:r>
              <a:rPr lang="en-US" sz="1600" dirty="0" err="1" smtClean="0">
                <a:solidFill>
                  <a:srgbClr val="7F007F"/>
                </a:solidFill>
                <a:latin typeface="Courier New"/>
              </a:rPr>
              <a:t>android:text</a:t>
            </a:r>
            <a:r>
              <a:rPr lang="en-US" sz="1600" dirty="0" smtClean="0">
                <a:solidFill>
                  <a:srgbClr val="000000"/>
                </a:solidFill>
                <a:latin typeface="Courier New"/>
              </a:rPr>
              <a:t>=</a:t>
            </a:r>
            <a:r>
              <a:rPr lang="en-US" sz="1600" i="1" dirty="0" smtClean="0">
                <a:solidFill>
                  <a:srgbClr val="2A00FF"/>
                </a:solidFill>
                <a:latin typeface="Courier New"/>
              </a:rPr>
              <a:t>"Exit Application"</a:t>
            </a:r>
          </a:p>
          <a:p>
            <a:r>
              <a:rPr lang="en-US" sz="1600" dirty="0" err="1" smtClean="0">
                <a:solidFill>
                  <a:srgbClr val="7F007F"/>
                </a:solidFill>
                <a:latin typeface="Courier New"/>
              </a:rPr>
              <a:t>android:textSize</a:t>
            </a:r>
            <a:r>
              <a:rPr lang="en-US" sz="1600" dirty="0" smtClean="0">
                <a:solidFill>
                  <a:srgbClr val="000000"/>
                </a:solidFill>
                <a:latin typeface="Courier New"/>
              </a:rPr>
              <a:t>=</a:t>
            </a:r>
            <a:r>
              <a:rPr lang="en-US" sz="1600" i="1" dirty="0" smtClean="0">
                <a:solidFill>
                  <a:srgbClr val="2A00FF"/>
                </a:solidFill>
                <a:latin typeface="Courier New"/>
              </a:rPr>
              <a:t>"16sp"</a:t>
            </a:r>
          </a:p>
          <a:p>
            <a:r>
              <a:rPr lang="en-US" sz="1600" dirty="0" err="1" smtClean="0">
                <a:solidFill>
                  <a:srgbClr val="7F007F"/>
                </a:solidFill>
                <a:latin typeface="Courier New"/>
              </a:rPr>
              <a:t>android:textStyle</a:t>
            </a:r>
            <a:r>
              <a:rPr lang="en-US" sz="1600" dirty="0" smtClean="0">
                <a:solidFill>
                  <a:srgbClr val="000000"/>
                </a:solidFill>
                <a:latin typeface="Courier New"/>
              </a:rPr>
              <a:t>=</a:t>
            </a:r>
            <a:r>
              <a:rPr lang="en-US" sz="1600" i="1" dirty="0" smtClean="0">
                <a:solidFill>
                  <a:srgbClr val="2A00FF"/>
                </a:solidFill>
                <a:latin typeface="Courier New"/>
              </a:rPr>
              <a:t>"bold"</a:t>
            </a:r>
          </a:p>
          <a:p>
            <a:r>
              <a:rPr lang="en-US" sz="1600" dirty="0" err="1" smtClean="0">
                <a:solidFill>
                  <a:srgbClr val="7F007F"/>
                </a:solidFill>
                <a:latin typeface="Courier New"/>
              </a:rPr>
              <a:t>android:gravity</a:t>
            </a:r>
            <a:r>
              <a:rPr lang="en-US" sz="1600" dirty="0" smtClean="0">
                <a:solidFill>
                  <a:srgbClr val="000000"/>
                </a:solidFill>
                <a:latin typeface="Courier New"/>
              </a:rPr>
              <a:t>=</a:t>
            </a:r>
            <a:r>
              <a:rPr lang="en-US" sz="1600" i="1" dirty="0" smtClean="0">
                <a:solidFill>
                  <a:srgbClr val="2A00FF"/>
                </a:solidFill>
                <a:latin typeface="Courier New"/>
              </a:rPr>
              <a:t>"center"</a:t>
            </a:r>
          </a:p>
          <a:p>
            <a:r>
              <a:rPr lang="en-US" sz="1600" dirty="0" err="1" smtClean="0">
                <a:solidFill>
                  <a:srgbClr val="7F007F"/>
                </a:solidFill>
                <a:latin typeface="Courier New"/>
              </a:rPr>
              <a:t>android:layout_gravity</a:t>
            </a:r>
            <a:r>
              <a:rPr lang="en-US" sz="1600" dirty="0" smtClean="0">
                <a:solidFill>
                  <a:srgbClr val="000000"/>
                </a:solidFill>
                <a:latin typeface="Courier New"/>
              </a:rPr>
              <a:t>=</a:t>
            </a:r>
            <a:r>
              <a:rPr lang="en-US" sz="1600" i="1" dirty="0" smtClean="0">
                <a:solidFill>
                  <a:srgbClr val="2A00FF"/>
                </a:solidFill>
                <a:latin typeface="Courier New"/>
              </a:rPr>
              <a:t>"</a:t>
            </a:r>
            <a:r>
              <a:rPr lang="en-US" sz="1600" i="1" dirty="0" err="1" smtClean="0">
                <a:solidFill>
                  <a:srgbClr val="2A00FF"/>
                </a:solidFill>
                <a:latin typeface="Courier New"/>
              </a:rPr>
              <a:t>center_horizontal</a:t>
            </a:r>
            <a:r>
              <a:rPr lang="en-US" sz="1600" i="1" dirty="0" smtClean="0">
                <a:solidFill>
                  <a:srgbClr val="2A00FF"/>
                </a:solidFill>
                <a:latin typeface="Courier New"/>
              </a:rPr>
              <a:t>"</a:t>
            </a:r>
          </a:p>
          <a:p>
            <a:r>
              <a:rPr lang="en-US" sz="1600" dirty="0" smtClean="0">
                <a:solidFill>
                  <a:srgbClr val="008080"/>
                </a:solidFill>
                <a:latin typeface="Courier New"/>
              </a:rPr>
              <a:t>&gt;</a:t>
            </a:r>
          </a:p>
          <a:p>
            <a:r>
              <a:rPr lang="en-US" sz="1600" dirty="0" smtClean="0">
                <a:solidFill>
                  <a:srgbClr val="008080"/>
                </a:solidFill>
                <a:latin typeface="Courier New"/>
              </a:rPr>
              <a:t>&lt;/</a:t>
            </a:r>
            <a:r>
              <a:rPr lang="en-US" sz="1600" dirty="0" smtClean="0">
                <a:solidFill>
                  <a:srgbClr val="3F7F7F"/>
                </a:solidFill>
                <a:latin typeface="Courier New"/>
              </a:rPr>
              <a:t>Button</a:t>
            </a:r>
            <a:r>
              <a:rPr lang="en-US" sz="1600" dirty="0" smtClean="0">
                <a:solidFill>
                  <a:srgbClr val="008080"/>
                </a:solidFill>
                <a:latin typeface="Courier New"/>
              </a:rPr>
              <a:t>&gt;</a:t>
            </a:r>
          </a:p>
        </p:txBody>
      </p:sp>
      <p:pic>
        <p:nvPicPr>
          <p:cNvPr id="2052" name="Picture 4"/>
          <p:cNvPicPr>
            <a:picLocks noChangeAspect="1" noChangeArrowheads="1"/>
          </p:cNvPicPr>
          <p:nvPr/>
        </p:nvPicPr>
        <p:blipFill>
          <a:blip r:embed="rId3" cstate="print"/>
          <a:srcRect/>
          <a:stretch>
            <a:fillRect/>
          </a:stretch>
        </p:blipFill>
        <p:spPr bwMode="auto">
          <a:xfrm>
            <a:off x="5791200" y="3657600"/>
            <a:ext cx="2819400" cy="1294441"/>
          </a:xfrm>
          <a:prstGeom prst="rect">
            <a:avLst/>
          </a:prstGeom>
          <a:noFill/>
          <a:ln w="9525">
            <a:solidFill>
              <a:schemeClr val="accent1"/>
            </a:solidFill>
            <a:miter lim="800000"/>
            <a:headEnd/>
            <a:tailEnd/>
          </a:ln>
        </p:spPr>
      </p:pic>
      <p:sp>
        <p:nvSpPr>
          <p:cNvPr id="13" name="TextBox 12"/>
          <p:cNvSpPr txBox="1"/>
          <p:nvPr/>
        </p:nvSpPr>
        <p:spPr>
          <a:xfrm>
            <a:off x="457200" y="1524000"/>
            <a:ext cx="7924800" cy="1323439"/>
          </a:xfrm>
          <a:prstGeom prst="rect">
            <a:avLst/>
          </a:prstGeom>
          <a:noFill/>
        </p:spPr>
        <p:txBody>
          <a:bodyPr wrap="square" rtlCol="0">
            <a:spAutoFit/>
          </a:bodyPr>
          <a:lstStyle/>
          <a:p>
            <a:pPr marL="457200" indent="-457200">
              <a:buFont typeface="Arial" pitchFamily="34" charset="0"/>
              <a:buChar char="•"/>
            </a:pPr>
            <a:r>
              <a:rPr lang="en-US" sz="2000" dirty="0" smtClean="0"/>
              <a:t>A </a:t>
            </a:r>
            <a:r>
              <a:rPr lang="en-US" sz="2000" b="1" dirty="0" smtClean="0"/>
              <a:t>Button</a:t>
            </a:r>
            <a:r>
              <a:rPr lang="en-US" sz="2000" dirty="0" smtClean="0"/>
              <a:t> widget allows the simulation of a clicking action on a GUI.</a:t>
            </a:r>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Button is a subclass of </a:t>
            </a:r>
            <a:r>
              <a:rPr lang="en-US" sz="2000" dirty="0" err="1" smtClean="0"/>
              <a:t>TextView</a:t>
            </a:r>
            <a:r>
              <a:rPr lang="en-US" sz="2000" dirty="0" smtClean="0"/>
              <a:t>. Therefore formatting  a Button’s face is similar to the setting of a </a:t>
            </a:r>
            <a:r>
              <a:rPr lang="en-US" sz="2000" dirty="0" err="1" smtClean="0"/>
              <a:t>TextView</a:t>
            </a:r>
            <a:r>
              <a:rPr lang="en-US" sz="2000" dirty="0" smtClean="0"/>
              <a:t>.</a:t>
            </a: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31</a:t>
            </a:fld>
            <a:endParaRPr lang="en-US" dirty="0"/>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Images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TextBox 12"/>
          <p:cNvSpPr txBox="1"/>
          <p:nvPr/>
        </p:nvSpPr>
        <p:spPr>
          <a:xfrm>
            <a:off x="457200" y="1524000"/>
            <a:ext cx="8229600" cy="3785652"/>
          </a:xfrm>
          <a:prstGeom prst="rect">
            <a:avLst/>
          </a:prstGeom>
          <a:noFill/>
        </p:spPr>
        <p:txBody>
          <a:bodyPr wrap="square" rtlCol="0">
            <a:spAutoFit/>
          </a:bodyPr>
          <a:lstStyle/>
          <a:p>
            <a:pPr marL="457200" indent="-457200">
              <a:buFont typeface="Arial" pitchFamily="34" charset="0"/>
              <a:buChar char="•"/>
            </a:pPr>
            <a:r>
              <a:rPr lang="en-US" sz="2200" b="1" dirty="0" err="1" smtClean="0"/>
              <a:t>ImageView</a:t>
            </a:r>
            <a:r>
              <a:rPr lang="en-US" sz="2200" dirty="0" smtClean="0"/>
              <a:t> and </a:t>
            </a:r>
            <a:r>
              <a:rPr lang="en-US" sz="2200" b="1" dirty="0" err="1" smtClean="0"/>
              <a:t>ImageButton</a:t>
            </a:r>
            <a:r>
              <a:rPr lang="en-US" sz="2200" b="1" dirty="0" smtClean="0"/>
              <a:t>  </a:t>
            </a:r>
            <a:r>
              <a:rPr lang="en-US" sz="2200" dirty="0" smtClean="0"/>
              <a:t>are two Android widgets that allow embedding of images in your applications.</a:t>
            </a:r>
          </a:p>
          <a:p>
            <a:pPr marL="457200" indent="-457200">
              <a:buFont typeface="Arial" pitchFamily="34" charset="0"/>
              <a:buChar char="•"/>
            </a:pPr>
            <a:endParaRPr lang="en-US" sz="800" dirty="0" smtClean="0"/>
          </a:p>
          <a:p>
            <a:pPr marL="457200" indent="-457200">
              <a:buFont typeface="Arial" pitchFamily="34" charset="0"/>
              <a:buChar char="•"/>
            </a:pPr>
            <a:r>
              <a:rPr lang="en-US" sz="2200" dirty="0" smtClean="0"/>
              <a:t>Both are </a:t>
            </a:r>
            <a:r>
              <a:rPr lang="en-US" sz="2200" i="1" dirty="0" smtClean="0"/>
              <a:t>image-based widgets </a:t>
            </a:r>
            <a:r>
              <a:rPr lang="en-US" sz="2200" dirty="0" smtClean="0"/>
              <a:t>analogue to </a:t>
            </a:r>
            <a:r>
              <a:rPr lang="en-US" sz="2200" i="1" dirty="0" err="1" smtClean="0"/>
              <a:t>TextView</a:t>
            </a:r>
            <a:r>
              <a:rPr lang="en-US" sz="2200" dirty="0" smtClean="0"/>
              <a:t> and </a:t>
            </a:r>
            <a:r>
              <a:rPr lang="en-US" sz="2200" i="1" dirty="0" smtClean="0"/>
              <a:t>Button</a:t>
            </a:r>
            <a:r>
              <a:rPr lang="en-US" sz="2200" dirty="0" smtClean="0"/>
              <a:t>, respectively.</a:t>
            </a:r>
          </a:p>
          <a:p>
            <a:pPr marL="457200" indent="-457200">
              <a:buFont typeface="Arial" pitchFamily="34" charset="0"/>
              <a:buChar char="•"/>
            </a:pPr>
            <a:endParaRPr lang="en-US" sz="800" dirty="0" smtClean="0"/>
          </a:p>
          <a:p>
            <a:pPr marL="457200" indent="-457200">
              <a:buFont typeface="Arial" pitchFamily="34" charset="0"/>
              <a:buChar char="•"/>
            </a:pPr>
            <a:r>
              <a:rPr lang="en-US" sz="2200" dirty="0" smtClean="0"/>
              <a:t>Each widget takes an  </a:t>
            </a:r>
            <a:r>
              <a:rPr lang="en-US" sz="2400" b="1" dirty="0" err="1" smtClean="0">
                <a:solidFill>
                  <a:srgbClr val="C00000"/>
                </a:solidFill>
              </a:rPr>
              <a:t>android:src</a:t>
            </a:r>
            <a:r>
              <a:rPr lang="en-US" sz="2400" b="1" dirty="0" smtClean="0">
                <a:solidFill>
                  <a:srgbClr val="C00000"/>
                </a:solidFill>
              </a:rPr>
              <a:t> </a:t>
            </a:r>
            <a:r>
              <a:rPr lang="en-US" sz="2200" dirty="0" smtClean="0"/>
              <a:t> or </a:t>
            </a:r>
            <a:r>
              <a:rPr lang="en-US" sz="2400" b="1" dirty="0" err="1" smtClean="0">
                <a:solidFill>
                  <a:srgbClr val="C00000"/>
                </a:solidFill>
              </a:rPr>
              <a:t>android:background</a:t>
            </a:r>
            <a:r>
              <a:rPr lang="en-US" sz="2400" b="1" dirty="0" smtClean="0">
                <a:solidFill>
                  <a:srgbClr val="C00000"/>
                </a:solidFill>
              </a:rPr>
              <a:t> </a:t>
            </a:r>
            <a:r>
              <a:rPr lang="en-US" sz="2400" dirty="0" smtClean="0"/>
              <a:t> </a:t>
            </a:r>
            <a:r>
              <a:rPr lang="en-US" sz="2200" dirty="0" smtClean="0"/>
              <a:t>attribute (in an XML layout) to specify what picture to use. </a:t>
            </a:r>
          </a:p>
          <a:p>
            <a:pPr marL="457200" indent="-457200">
              <a:buFont typeface="Arial" pitchFamily="34" charset="0"/>
              <a:buChar char="•"/>
            </a:pPr>
            <a:endParaRPr lang="en-US" sz="800" dirty="0" smtClean="0"/>
          </a:p>
          <a:p>
            <a:pPr marL="457200" indent="-457200">
              <a:buFont typeface="Arial" pitchFamily="34" charset="0"/>
              <a:buChar char="•"/>
            </a:pPr>
            <a:r>
              <a:rPr lang="en-US" sz="2200" dirty="0" smtClean="0"/>
              <a:t>Pictures are usually reference a </a:t>
            </a:r>
            <a:r>
              <a:rPr lang="en-US" sz="2200" i="1" dirty="0" err="1" smtClean="0"/>
              <a:t>drawable</a:t>
            </a:r>
            <a:r>
              <a:rPr lang="en-US" sz="2200" dirty="0" smtClean="0"/>
              <a:t> resource.</a:t>
            </a:r>
          </a:p>
          <a:p>
            <a:pPr marL="457200" indent="-457200">
              <a:buFont typeface="Arial" pitchFamily="34" charset="0"/>
              <a:buChar char="•"/>
            </a:pPr>
            <a:endParaRPr lang="en-US" sz="800" dirty="0" smtClean="0"/>
          </a:p>
          <a:p>
            <a:pPr marL="457200" indent="-457200">
              <a:buFont typeface="Arial" pitchFamily="34" charset="0"/>
              <a:buChar char="•"/>
            </a:pPr>
            <a:endParaRPr lang="en-US" sz="800" dirty="0" smtClean="0"/>
          </a:p>
          <a:p>
            <a:pPr marL="457200" indent="-457200">
              <a:buFont typeface="Arial" pitchFamily="34" charset="0"/>
              <a:buChar char="•"/>
            </a:pPr>
            <a:r>
              <a:rPr lang="en-US" sz="2200" b="1" dirty="0" err="1" smtClean="0"/>
              <a:t>ImageButton</a:t>
            </a:r>
            <a:r>
              <a:rPr lang="en-US" sz="2200" dirty="0" smtClean="0"/>
              <a:t>, is a subclass of </a:t>
            </a:r>
            <a:r>
              <a:rPr lang="en-US" sz="2200" dirty="0" err="1" smtClean="0"/>
              <a:t>ImageView</a:t>
            </a:r>
            <a:r>
              <a:rPr lang="en-US" sz="2200" dirty="0" smtClean="0"/>
              <a:t>. It adds the standard </a:t>
            </a:r>
            <a:r>
              <a:rPr lang="en-US" sz="2200" i="1" dirty="0" smtClean="0"/>
              <a:t>Button</a:t>
            </a:r>
            <a:r>
              <a:rPr lang="en-US" sz="2200" dirty="0" smtClean="0"/>
              <a:t> behavior for responding to </a:t>
            </a:r>
            <a:r>
              <a:rPr lang="en-US" sz="2200" i="1" dirty="0" smtClean="0"/>
              <a:t>click</a:t>
            </a:r>
            <a:r>
              <a:rPr lang="en-US" sz="2200" dirty="0" smtClean="0"/>
              <a:t> events.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32</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Images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TextBox 11"/>
          <p:cNvSpPr txBox="1"/>
          <p:nvPr/>
        </p:nvSpPr>
        <p:spPr>
          <a:xfrm>
            <a:off x="228600" y="1350288"/>
            <a:ext cx="6096000" cy="4801314"/>
          </a:xfrm>
          <a:prstGeom prst="rect">
            <a:avLst/>
          </a:prstGeom>
          <a:solidFill>
            <a:schemeClr val="bg1">
              <a:lumMod val="95000"/>
            </a:schemeClr>
          </a:solidFill>
          <a:ln>
            <a:solidFill>
              <a:schemeClr val="accent1"/>
            </a:solidFill>
          </a:ln>
        </p:spPr>
        <p:txBody>
          <a:bodyPr wrap="square" rtlCol="0">
            <a:spAutoFit/>
          </a:bodyPr>
          <a:lstStyle/>
          <a:p>
            <a:r>
              <a:rPr lang="en-US" b="1" dirty="0" smtClean="0">
                <a:solidFill>
                  <a:srgbClr val="C00000"/>
                </a:solidFill>
                <a:latin typeface="Courier New" pitchFamily="49" charset="0"/>
                <a:cs typeface="Courier New" pitchFamily="49" charset="0"/>
              </a:rPr>
              <a:t>...</a:t>
            </a:r>
          </a:p>
          <a:p>
            <a:r>
              <a:rPr lang="en-US" dirty="0" smtClean="0"/>
              <a:t>&lt;</a:t>
            </a:r>
            <a:r>
              <a:rPr lang="en-US" dirty="0" err="1" smtClean="0"/>
              <a:t>ImageButton</a:t>
            </a:r>
            <a:endParaRPr lang="en-US" dirty="0" smtClean="0"/>
          </a:p>
          <a:p>
            <a:r>
              <a:rPr lang="en-US" dirty="0" smtClean="0"/>
              <a:t>  </a:t>
            </a:r>
            <a:r>
              <a:rPr lang="en-US" dirty="0" err="1" smtClean="0"/>
              <a:t>android:id</a:t>
            </a:r>
            <a:r>
              <a:rPr lang="en-US" dirty="0" smtClean="0"/>
              <a:t>=</a:t>
            </a:r>
            <a:r>
              <a:rPr lang="en-US" i="1" dirty="0" smtClean="0"/>
              <a:t>"@+id/myImageBtn1"</a:t>
            </a:r>
          </a:p>
          <a:p>
            <a:r>
              <a:rPr lang="en-US" dirty="0" smtClean="0"/>
              <a:t>  </a:t>
            </a:r>
            <a:r>
              <a:rPr lang="en-US" dirty="0" err="1" smtClean="0"/>
              <a:t>android:src</a:t>
            </a:r>
            <a:r>
              <a:rPr lang="en-US" dirty="0" smtClean="0"/>
              <a:t>=</a:t>
            </a:r>
            <a:r>
              <a:rPr lang="en-US" i="1" dirty="0" smtClean="0"/>
              <a:t>"@</a:t>
            </a:r>
            <a:r>
              <a:rPr lang="en-US" i="1" dirty="0" err="1" smtClean="0"/>
              <a:t>drawable</a:t>
            </a:r>
            <a:r>
              <a:rPr lang="en-US" i="1" dirty="0" smtClean="0"/>
              <a:t>/icon"</a:t>
            </a:r>
          </a:p>
          <a:p>
            <a:r>
              <a:rPr lang="en-US" dirty="0" smtClean="0"/>
              <a:t>  </a:t>
            </a:r>
            <a:r>
              <a:rPr lang="en-US" dirty="0" err="1" smtClean="0"/>
              <a:t>android:layout_width</a:t>
            </a:r>
            <a:r>
              <a:rPr lang="en-US" dirty="0" smtClean="0"/>
              <a:t>=</a:t>
            </a:r>
            <a:r>
              <a:rPr lang="en-US" i="1" dirty="0" smtClean="0"/>
              <a:t>"</a:t>
            </a:r>
            <a:r>
              <a:rPr lang="en-US" i="1" dirty="0" err="1" smtClean="0"/>
              <a:t>wrap_content</a:t>
            </a:r>
            <a:r>
              <a:rPr lang="en-US" i="1" dirty="0" smtClean="0"/>
              <a:t>" </a:t>
            </a:r>
          </a:p>
          <a:p>
            <a:r>
              <a:rPr lang="en-US" dirty="0" smtClean="0"/>
              <a:t>  </a:t>
            </a:r>
            <a:r>
              <a:rPr lang="en-US" dirty="0" err="1" smtClean="0"/>
              <a:t>android:layout_height</a:t>
            </a:r>
            <a:r>
              <a:rPr lang="en-US" dirty="0" smtClean="0"/>
              <a:t>=</a:t>
            </a:r>
            <a:r>
              <a:rPr lang="en-US" i="1" dirty="0" smtClean="0"/>
              <a:t>"</a:t>
            </a:r>
            <a:r>
              <a:rPr lang="en-US" i="1" dirty="0" err="1" smtClean="0"/>
              <a:t>wrap_content</a:t>
            </a:r>
            <a:r>
              <a:rPr lang="en-US" i="1" dirty="0" smtClean="0"/>
              <a:t>" </a:t>
            </a:r>
          </a:p>
          <a:p>
            <a:r>
              <a:rPr lang="en-US" dirty="0" smtClean="0"/>
              <a:t>&gt;</a:t>
            </a:r>
          </a:p>
          <a:p>
            <a:r>
              <a:rPr lang="en-US" dirty="0" smtClean="0"/>
              <a:t>&lt;/</a:t>
            </a:r>
            <a:r>
              <a:rPr lang="en-US" dirty="0" err="1" smtClean="0"/>
              <a:t>ImageButton</a:t>
            </a:r>
            <a:r>
              <a:rPr lang="en-US" dirty="0" smtClean="0"/>
              <a:t>&gt;</a:t>
            </a:r>
          </a:p>
          <a:p>
            <a:r>
              <a:rPr lang="en-US" dirty="0" smtClean="0"/>
              <a:t>&lt;</a:t>
            </a:r>
            <a:r>
              <a:rPr lang="en-US" dirty="0" err="1" smtClean="0"/>
              <a:t>ImageView</a:t>
            </a:r>
            <a:endParaRPr lang="en-US" dirty="0" smtClean="0"/>
          </a:p>
          <a:p>
            <a:r>
              <a:rPr lang="en-US" dirty="0" smtClean="0"/>
              <a:t>  </a:t>
            </a:r>
            <a:r>
              <a:rPr lang="en-US" dirty="0" err="1" smtClean="0"/>
              <a:t>android:id</a:t>
            </a:r>
            <a:r>
              <a:rPr lang="en-US" dirty="0" smtClean="0"/>
              <a:t>=</a:t>
            </a:r>
            <a:r>
              <a:rPr lang="en-US" i="1" dirty="0" smtClean="0"/>
              <a:t>"@+id/myImageView1"</a:t>
            </a:r>
          </a:p>
          <a:p>
            <a:r>
              <a:rPr lang="en-US" dirty="0" smtClean="0"/>
              <a:t>  </a:t>
            </a:r>
            <a:r>
              <a:rPr lang="en-US" dirty="0" err="1" smtClean="0"/>
              <a:t>android:src</a:t>
            </a:r>
            <a:r>
              <a:rPr lang="en-US" dirty="0" smtClean="0"/>
              <a:t>=</a:t>
            </a:r>
            <a:r>
              <a:rPr lang="en-US" i="1" dirty="0" smtClean="0"/>
              <a:t>"@</a:t>
            </a:r>
            <a:r>
              <a:rPr lang="en-US" i="1" dirty="0" err="1" smtClean="0"/>
              <a:t>drawable</a:t>
            </a:r>
            <a:r>
              <a:rPr lang="en-US" i="1" dirty="0" smtClean="0"/>
              <a:t>/</a:t>
            </a:r>
            <a:r>
              <a:rPr lang="en-US" i="1" dirty="0" err="1" smtClean="0"/>
              <a:t>microsoft_sunset</a:t>
            </a:r>
            <a:r>
              <a:rPr lang="en-US" i="1" dirty="0" smtClean="0"/>
              <a:t>"</a:t>
            </a:r>
          </a:p>
          <a:p>
            <a:r>
              <a:rPr lang="en-US" dirty="0" smtClean="0"/>
              <a:t>  </a:t>
            </a:r>
            <a:r>
              <a:rPr lang="en-US" dirty="0" err="1" smtClean="0"/>
              <a:t>android:layout_width</a:t>
            </a:r>
            <a:r>
              <a:rPr lang="en-US" dirty="0" smtClean="0"/>
              <a:t>=</a:t>
            </a:r>
            <a:r>
              <a:rPr lang="en-US" i="1" dirty="0" smtClean="0"/>
              <a:t>"150px" </a:t>
            </a:r>
          </a:p>
          <a:p>
            <a:r>
              <a:rPr lang="en-US" dirty="0" smtClean="0"/>
              <a:t>  </a:t>
            </a:r>
            <a:r>
              <a:rPr lang="en-US" dirty="0" err="1" smtClean="0"/>
              <a:t>android:layout_height</a:t>
            </a:r>
            <a:r>
              <a:rPr lang="en-US" dirty="0" smtClean="0"/>
              <a:t>=</a:t>
            </a:r>
            <a:r>
              <a:rPr lang="en-US" i="1" dirty="0" smtClean="0"/>
              <a:t>"120px" </a:t>
            </a:r>
          </a:p>
          <a:p>
            <a:r>
              <a:rPr lang="en-US" i="1" dirty="0" smtClean="0"/>
              <a:t>  </a:t>
            </a:r>
            <a:r>
              <a:rPr lang="en-US" dirty="0" err="1" smtClean="0"/>
              <a:t>android:scaleType</a:t>
            </a:r>
            <a:r>
              <a:rPr lang="en-US" dirty="0" smtClean="0"/>
              <a:t>=</a:t>
            </a:r>
            <a:r>
              <a:rPr lang="en-US" i="1" dirty="0" smtClean="0"/>
              <a:t>"</a:t>
            </a:r>
            <a:r>
              <a:rPr lang="en-US" i="1" dirty="0" err="1" smtClean="0"/>
              <a:t>fitXY</a:t>
            </a:r>
            <a:r>
              <a:rPr lang="en-US" i="1" dirty="0" smtClean="0"/>
              <a:t>"</a:t>
            </a:r>
          </a:p>
          <a:p>
            <a:r>
              <a:rPr lang="en-US" dirty="0" smtClean="0"/>
              <a:t>&gt;</a:t>
            </a:r>
          </a:p>
          <a:p>
            <a:r>
              <a:rPr lang="en-US" dirty="0" smtClean="0"/>
              <a:t>&lt;/</a:t>
            </a:r>
            <a:r>
              <a:rPr lang="en-US" dirty="0" err="1" smtClean="0"/>
              <a:t>ImageView</a:t>
            </a:r>
            <a:r>
              <a:rPr lang="en-US" dirty="0" smtClean="0"/>
              <a:t>&gt;</a:t>
            </a:r>
          </a:p>
          <a:p>
            <a:endParaRPr lang="en-US" b="1" dirty="0" smtClean="0">
              <a:solidFill>
                <a:srgbClr val="C00000"/>
              </a:solidFill>
              <a:latin typeface="Courier New" pitchFamily="49" charset="0"/>
              <a:cs typeface="Courier New" pitchFamily="49" charset="0"/>
            </a:endParaRPr>
          </a:p>
        </p:txBody>
      </p:sp>
      <p:pic>
        <p:nvPicPr>
          <p:cNvPr id="8193" name="Picture 1"/>
          <p:cNvPicPr>
            <a:picLocks noChangeAspect="1" noChangeArrowheads="1"/>
          </p:cNvPicPr>
          <p:nvPr/>
        </p:nvPicPr>
        <p:blipFill>
          <a:blip r:embed="rId3" cstate="print"/>
          <a:srcRect/>
          <a:stretch>
            <a:fillRect/>
          </a:stretch>
        </p:blipFill>
        <p:spPr bwMode="auto">
          <a:xfrm>
            <a:off x="4648200" y="2286000"/>
            <a:ext cx="40386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33</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EditText</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828800"/>
            <a:ext cx="4267200" cy="3816429"/>
          </a:xfrm>
          <a:prstGeom prst="rect">
            <a:avLst/>
          </a:prstGeom>
          <a:noFill/>
        </p:spPr>
        <p:txBody>
          <a:bodyPr wrap="square" rtlCol="0">
            <a:spAutoFit/>
          </a:bodyPr>
          <a:lstStyle/>
          <a:p>
            <a:pPr marL="457200" indent="-457200">
              <a:buFont typeface="Arial" pitchFamily="34" charset="0"/>
              <a:buChar char="•"/>
            </a:pPr>
            <a:r>
              <a:rPr lang="en-US" sz="2200" dirty="0" smtClean="0"/>
              <a:t>The </a:t>
            </a:r>
            <a:r>
              <a:rPr lang="en-US" sz="2200" b="1" dirty="0" err="1" smtClean="0"/>
              <a:t>EditText</a:t>
            </a:r>
            <a:r>
              <a:rPr lang="en-US" sz="2200" dirty="0" smtClean="0"/>
              <a:t> (or </a:t>
            </a:r>
            <a:r>
              <a:rPr lang="en-US" sz="2200" i="1" dirty="0" err="1" smtClean="0"/>
              <a:t>textBox</a:t>
            </a:r>
            <a:r>
              <a:rPr lang="en-US" sz="2200" dirty="0" smtClean="0"/>
              <a:t>) widget is an extension of </a:t>
            </a:r>
            <a:r>
              <a:rPr lang="en-US" sz="2200" i="1" dirty="0" err="1" smtClean="0"/>
              <a:t>TextView</a:t>
            </a:r>
            <a:r>
              <a:rPr lang="en-US" sz="2200" dirty="0" smtClean="0"/>
              <a:t>  that allows updates. </a:t>
            </a:r>
          </a:p>
          <a:p>
            <a:pPr marL="457200" indent="-457200">
              <a:buFont typeface="Arial" pitchFamily="34" charset="0"/>
              <a:buChar char="•"/>
            </a:pPr>
            <a:endParaRPr lang="en-US" sz="2200" dirty="0" smtClean="0"/>
          </a:p>
          <a:p>
            <a:pPr marL="457200" indent="-457200">
              <a:buFont typeface="Arial" pitchFamily="34" charset="0"/>
              <a:buChar char="•"/>
            </a:pPr>
            <a:r>
              <a:rPr lang="en-US" sz="2200" dirty="0" smtClean="0"/>
              <a:t>The control configures itself to be </a:t>
            </a:r>
            <a:r>
              <a:rPr lang="en-US" sz="2200" i="1" dirty="0" smtClean="0"/>
              <a:t>editable.</a:t>
            </a:r>
          </a:p>
          <a:p>
            <a:endParaRPr lang="en-US" sz="2200" i="1" dirty="0" smtClean="0"/>
          </a:p>
          <a:p>
            <a:pPr marL="457200" indent="-457200">
              <a:buFont typeface="Arial" pitchFamily="34" charset="0"/>
              <a:buChar char="•"/>
            </a:pPr>
            <a:r>
              <a:rPr lang="en-US" sz="2200" dirty="0" smtClean="0"/>
              <a:t>Important Java methods are: </a:t>
            </a:r>
          </a:p>
          <a:p>
            <a:pPr marL="457200" indent="-457200"/>
            <a:r>
              <a:rPr lang="en-US" sz="2200" i="1" dirty="0" smtClean="0">
                <a:solidFill>
                  <a:srgbClr val="C00000"/>
                </a:solidFill>
              </a:rPr>
              <a:t>	</a:t>
            </a:r>
            <a:r>
              <a:rPr lang="en-US" sz="2200" dirty="0" err="1" smtClean="0">
                <a:solidFill>
                  <a:srgbClr val="C00000"/>
                </a:solidFill>
              </a:rPr>
              <a:t>txtBox.setText</a:t>
            </a:r>
            <a:r>
              <a:rPr lang="en-US" sz="2200" dirty="0" smtClean="0">
                <a:solidFill>
                  <a:srgbClr val="C00000"/>
                </a:solidFill>
              </a:rPr>
              <a:t>(“</a:t>
            </a:r>
            <a:r>
              <a:rPr lang="en-US" sz="2200" dirty="0" err="1" smtClean="0">
                <a:solidFill>
                  <a:srgbClr val="C00000"/>
                </a:solidFill>
              </a:rPr>
              <a:t>someValue</a:t>
            </a:r>
            <a:r>
              <a:rPr lang="en-US" sz="2200" dirty="0" smtClean="0">
                <a:solidFill>
                  <a:srgbClr val="C00000"/>
                </a:solidFill>
              </a:rPr>
              <a:t>”) </a:t>
            </a:r>
            <a:r>
              <a:rPr lang="en-US" sz="2200" dirty="0" smtClean="0"/>
              <a:t>and </a:t>
            </a:r>
          </a:p>
          <a:p>
            <a:pPr marL="457200" indent="-457200"/>
            <a:r>
              <a:rPr lang="en-US" sz="2200" i="1" dirty="0" smtClean="0">
                <a:solidFill>
                  <a:srgbClr val="C00000"/>
                </a:solidFill>
              </a:rPr>
              <a:t>	</a:t>
            </a:r>
            <a:r>
              <a:rPr lang="en-US" sz="2200" dirty="0" err="1" smtClean="0">
                <a:solidFill>
                  <a:srgbClr val="C00000"/>
                </a:solidFill>
              </a:rPr>
              <a:t>txtBox.getText</a:t>
            </a:r>
            <a:r>
              <a:rPr lang="en-US" sz="2200" dirty="0" smtClean="0">
                <a:solidFill>
                  <a:srgbClr val="C00000"/>
                </a:solidFill>
              </a:rPr>
              <a:t>().</a:t>
            </a:r>
            <a:r>
              <a:rPr lang="en-US" sz="2200" dirty="0" err="1" smtClean="0">
                <a:solidFill>
                  <a:srgbClr val="C00000"/>
                </a:solidFill>
              </a:rPr>
              <a:t>toString</a:t>
            </a:r>
            <a:r>
              <a:rPr lang="en-US" sz="2200" dirty="0" smtClean="0">
                <a:solidFill>
                  <a:srgbClr val="C00000"/>
                </a:solidFill>
              </a:rPr>
              <a:t>()</a:t>
            </a:r>
            <a:endParaRPr lang="en-US" sz="2000" dirty="0"/>
          </a:p>
        </p:txBody>
      </p:sp>
      <p:sp>
        <p:nvSpPr>
          <p:cNvPr id="10" name="Right Arrow 9"/>
          <p:cNvSpPr/>
          <p:nvPr/>
        </p:nvSpPr>
        <p:spPr>
          <a:xfrm>
            <a:off x="4800600" y="24384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evice.png"/>
          <p:cNvPicPr>
            <a:picLocks noChangeAspect="1"/>
          </p:cNvPicPr>
          <p:nvPr/>
        </p:nvPicPr>
        <p:blipFill>
          <a:blip r:embed="rId3" cstate="print"/>
          <a:stretch>
            <a:fillRect/>
          </a:stretch>
        </p:blipFill>
        <p:spPr>
          <a:xfrm>
            <a:off x="5562600" y="1600200"/>
            <a:ext cx="3048000" cy="45720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34</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EditText</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828800"/>
            <a:ext cx="7696200" cy="3416320"/>
          </a:xfrm>
          <a:prstGeom prst="rect">
            <a:avLst/>
          </a:prstGeom>
          <a:noFill/>
        </p:spPr>
        <p:txBody>
          <a:bodyPr wrap="square" rtlCol="0">
            <a:spAutoFit/>
          </a:bodyPr>
          <a:lstStyle/>
          <a:p>
            <a:r>
              <a:rPr lang="en-US" sz="2000" dirty="0" smtClean="0"/>
              <a:t>In addition to the standard </a:t>
            </a:r>
            <a:r>
              <a:rPr lang="en-US" sz="2000" dirty="0" err="1" smtClean="0"/>
              <a:t>TextView</a:t>
            </a:r>
            <a:r>
              <a:rPr lang="en-US" sz="2000" dirty="0" smtClean="0"/>
              <a:t> properties </a:t>
            </a:r>
            <a:r>
              <a:rPr lang="en-US" sz="2000" dirty="0" err="1" smtClean="0"/>
              <a:t>EditText</a:t>
            </a:r>
            <a:r>
              <a:rPr lang="en-US" sz="2000" dirty="0" smtClean="0"/>
              <a:t> has many others features such as: </a:t>
            </a:r>
          </a:p>
          <a:p>
            <a:endParaRPr lang="en-US" sz="1600" dirty="0" smtClean="0"/>
          </a:p>
          <a:p>
            <a:r>
              <a:rPr lang="en-US" sz="1600" dirty="0" smtClean="0"/>
              <a:t>• </a:t>
            </a:r>
            <a:r>
              <a:rPr lang="en-US" sz="1600" b="1" dirty="0" err="1" smtClean="0">
                <a:solidFill>
                  <a:srgbClr val="C00000"/>
                </a:solidFill>
              </a:rPr>
              <a:t>android:autoText</a:t>
            </a:r>
            <a:r>
              <a:rPr lang="en-US" sz="1600" dirty="0" smtClean="0"/>
              <a:t>,  	(true/false) provides automatic spelling assistance</a:t>
            </a:r>
          </a:p>
          <a:p>
            <a:r>
              <a:rPr lang="en-US" sz="1600" dirty="0" smtClean="0"/>
              <a:t>•</a:t>
            </a:r>
            <a:r>
              <a:rPr lang="en-US" sz="1600" b="1" dirty="0" smtClean="0">
                <a:solidFill>
                  <a:srgbClr val="C00000"/>
                </a:solidFill>
              </a:rPr>
              <a:t> </a:t>
            </a:r>
            <a:r>
              <a:rPr lang="en-US" sz="1600" b="1" dirty="0" err="1" smtClean="0">
                <a:solidFill>
                  <a:srgbClr val="C00000"/>
                </a:solidFill>
              </a:rPr>
              <a:t>android:capitalize</a:t>
            </a:r>
            <a:r>
              <a:rPr lang="en-US" sz="1600" dirty="0" smtClean="0"/>
              <a:t>,  	(</a:t>
            </a:r>
            <a:r>
              <a:rPr lang="en-US" sz="1600" i="1" dirty="0" smtClean="0"/>
              <a:t>words/sentences</a:t>
            </a:r>
            <a:r>
              <a:rPr lang="en-US" sz="1600" dirty="0" smtClean="0"/>
              <a:t>) automatic capitalization</a:t>
            </a:r>
          </a:p>
          <a:p>
            <a:r>
              <a:rPr lang="en-US" sz="1600" dirty="0" smtClean="0"/>
              <a:t>• </a:t>
            </a:r>
            <a:r>
              <a:rPr lang="en-US" sz="1600" b="1" dirty="0" err="1" smtClean="0">
                <a:solidFill>
                  <a:srgbClr val="C00000"/>
                </a:solidFill>
              </a:rPr>
              <a:t>android:digits</a:t>
            </a:r>
            <a:r>
              <a:rPr lang="en-US" sz="1600" dirty="0" smtClean="0"/>
              <a:t>,  	to configure the field to accept only certain digits</a:t>
            </a:r>
          </a:p>
          <a:p>
            <a:r>
              <a:rPr lang="en-US" sz="1600" dirty="0" smtClean="0"/>
              <a:t>• </a:t>
            </a:r>
            <a:r>
              <a:rPr lang="en-US" sz="1600" b="1" dirty="0" err="1" smtClean="0">
                <a:solidFill>
                  <a:srgbClr val="C00000"/>
                </a:solidFill>
              </a:rPr>
              <a:t>android:singleLine</a:t>
            </a:r>
            <a:r>
              <a:rPr lang="en-US" sz="1600" dirty="0" smtClean="0"/>
              <a:t>, 	is the field for single-line / multiple-line input</a:t>
            </a:r>
          </a:p>
          <a:p>
            <a:r>
              <a:rPr lang="en-US" sz="1600" dirty="0" smtClean="0"/>
              <a:t>• </a:t>
            </a:r>
            <a:r>
              <a:rPr lang="en-US" sz="1600" b="1" dirty="0" err="1" smtClean="0">
                <a:solidFill>
                  <a:srgbClr val="C00000"/>
                </a:solidFill>
              </a:rPr>
              <a:t>android:password</a:t>
            </a:r>
            <a:r>
              <a:rPr lang="en-US" sz="1600" dirty="0" smtClean="0"/>
              <a:t>, 	(</a:t>
            </a:r>
            <a:r>
              <a:rPr lang="en-US" sz="1600" i="1" dirty="0" smtClean="0"/>
              <a:t>true/false</a:t>
            </a:r>
            <a:r>
              <a:rPr lang="en-US" sz="1600" dirty="0" smtClean="0"/>
              <a:t>) controls field’s visibility</a:t>
            </a:r>
          </a:p>
          <a:p>
            <a:r>
              <a:rPr lang="en-US" sz="1600" dirty="0" smtClean="0"/>
              <a:t>• </a:t>
            </a:r>
            <a:r>
              <a:rPr lang="en-US" sz="1600" b="1" dirty="0" err="1" smtClean="0">
                <a:solidFill>
                  <a:srgbClr val="C00000"/>
                </a:solidFill>
              </a:rPr>
              <a:t>android:numeric</a:t>
            </a:r>
            <a:r>
              <a:rPr lang="en-US" sz="1600" dirty="0" smtClean="0"/>
              <a:t>, 	(</a:t>
            </a:r>
            <a:r>
              <a:rPr lang="en-US" sz="1600" i="1" dirty="0" smtClean="0"/>
              <a:t>integer, decimal, signed</a:t>
            </a:r>
            <a:r>
              <a:rPr lang="en-US" sz="1600" dirty="0" smtClean="0"/>
              <a:t>) controls numeric format</a:t>
            </a:r>
          </a:p>
          <a:p>
            <a:r>
              <a:rPr lang="en-US" sz="1600" dirty="0" smtClean="0"/>
              <a:t>• </a:t>
            </a:r>
            <a:r>
              <a:rPr lang="en-US" sz="1600" b="1" dirty="0" err="1" smtClean="0">
                <a:solidFill>
                  <a:srgbClr val="C00000"/>
                </a:solidFill>
              </a:rPr>
              <a:t>android:phonenumber</a:t>
            </a:r>
            <a:r>
              <a:rPr lang="en-US" sz="1600" dirty="0" smtClean="0"/>
              <a:t>, (true/false) Formatting phone numbers</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35</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EditViews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752600"/>
            <a:ext cx="7467600" cy="4401205"/>
          </a:xfrm>
          <a:prstGeom prst="rect">
            <a:avLst/>
          </a:prstGeom>
          <a:solidFill>
            <a:schemeClr val="bg1">
              <a:lumMod val="95000"/>
            </a:schemeClr>
          </a:solidFill>
          <a:ln>
            <a:solidFill>
              <a:schemeClr val="accent1"/>
            </a:solidFill>
          </a:ln>
        </p:spPr>
        <p:txBody>
          <a:bodyPr wrap="square" rtlCol="0">
            <a:spAutoFit/>
          </a:bodyPr>
          <a:lstStyle/>
          <a:p>
            <a:r>
              <a:rPr lang="en-US" sz="2000" b="1" dirty="0" smtClean="0"/>
              <a:t>Example</a:t>
            </a:r>
          </a:p>
          <a:p>
            <a:endParaRPr lang="en-US" sz="2000" b="1" dirty="0" smtClean="0">
              <a:solidFill>
                <a:srgbClr val="C00000"/>
              </a:solidFill>
              <a:latin typeface="Courier New" pitchFamily="49" charset="0"/>
              <a:cs typeface="Courier New" pitchFamily="49" charset="0"/>
            </a:endParaRPr>
          </a:p>
          <a:p>
            <a:r>
              <a:rPr lang="en-US" sz="2000" b="1" dirty="0" smtClean="0">
                <a:solidFill>
                  <a:srgbClr val="C00000"/>
                </a:solidFill>
                <a:latin typeface="Courier New" pitchFamily="49" charset="0"/>
                <a:cs typeface="Courier New" pitchFamily="49" charset="0"/>
              </a:rPr>
              <a:t>...</a:t>
            </a:r>
          </a:p>
          <a:p>
            <a:r>
              <a:rPr lang="en-US" sz="2000" b="1" dirty="0" smtClean="0">
                <a:solidFill>
                  <a:srgbClr val="C00000"/>
                </a:solidFill>
                <a:latin typeface="Courier New" pitchFamily="49" charset="0"/>
                <a:cs typeface="Courier New" pitchFamily="49" charset="0"/>
              </a:rPr>
              <a:t>&lt;</a:t>
            </a:r>
            <a:r>
              <a:rPr lang="en-US" sz="2000" b="1" dirty="0" err="1" smtClean="0">
                <a:solidFill>
                  <a:srgbClr val="C00000"/>
                </a:solidFill>
                <a:latin typeface="Courier New" pitchFamily="49" charset="0"/>
                <a:cs typeface="Courier New" pitchFamily="49" charset="0"/>
              </a:rPr>
              <a:t>EditText</a:t>
            </a:r>
            <a:endParaRPr lang="en-US" sz="2000" b="1" dirty="0" smtClean="0">
              <a:solidFill>
                <a:srgbClr val="C00000"/>
              </a:solidFill>
              <a:latin typeface="Courier New" pitchFamily="49" charset="0"/>
              <a:cs typeface="Courier New" pitchFamily="49" charset="0"/>
            </a:endParaRPr>
          </a:p>
          <a:p>
            <a:pPr lvl="1"/>
            <a:r>
              <a:rPr lang="en-US" sz="2000" b="1" dirty="0" err="1" smtClean="0">
                <a:latin typeface="Courier New" pitchFamily="49" charset="0"/>
                <a:cs typeface="Courier New" pitchFamily="49" charset="0"/>
              </a:rPr>
              <a:t>android:id</a:t>
            </a:r>
            <a:r>
              <a:rPr lang="en-US" sz="2000" b="1" dirty="0" smtClean="0">
                <a:latin typeface="Courier New" pitchFamily="49" charset="0"/>
                <a:cs typeface="Courier New" pitchFamily="49" charset="0"/>
              </a:rPr>
              <a:t>=</a:t>
            </a:r>
            <a:r>
              <a:rPr lang="en-US" sz="2000" b="1" i="1" dirty="0" smtClean="0">
                <a:latin typeface="Courier New" pitchFamily="49" charset="0"/>
                <a:cs typeface="Courier New" pitchFamily="49" charset="0"/>
              </a:rPr>
              <a:t>"@+id/</a:t>
            </a:r>
            <a:r>
              <a:rPr lang="en-US" sz="2000" b="1" i="1" dirty="0" err="1" smtClean="0">
                <a:latin typeface="Courier New" pitchFamily="49" charset="0"/>
                <a:cs typeface="Courier New" pitchFamily="49" charset="0"/>
              </a:rPr>
              <a:t>txtUserName</a:t>
            </a:r>
            <a:r>
              <a:rPr lang="en-US" sz="2000" b="1" i="1" dirty="0" smtClean="0">
                <a:latin typeface="Courier New" pitchFamily="49" charset="0"/>
                <a:cs typeface="Courier New" pitchFamily="49" charset="0"/>
              </a:rPr>
              <a:t>"</a:t>
            </a:r>
          </a:p>
          <a:p>
            <a:pPr lvl="1"/>
            <a:r>
              <a:rPr lang="en-US" sz="2000" b="1" dirty="0" err="1" smtClean="0">
                <a:latin typeface="Courier New" pitchFamily="49" charset="0"/>
                <a:cs typeface="Courier New" pitchFamily="49" charset="0"/>
              </a:rPr>
              <a:t>android:layout_width</a:t>
            </a:r>
            <a:r>
              <a:rPr lang="en-US" sz="2000" b="1" dirty="0" smtClean="0">
                <a:latin typeface="Courier New" pitchFamily="49" charset="0"/>
                <a:cs typeface="Courier New" pitchFamily="49" charset="0"/>
              </a:rPr>
              <a:t>=</a:t>
            </a:r>
            <a:r>
              <a:rPr lang="en-US" sz="2000" b="1" i="1" dirty="0" smtClean="0">
                <a:latin typeface="Courier New" pitchFamily="49" charset="0"/>
                <a:cs typeface="Courier New" pitchFamily="49" charset="0"/>
              </a:rPr>
              <a:t>"</a:t>
            </a:r>
            <a:r>
              <a:rPr lang="en-US" sz="2000" b="1" i="1" dirty="0" err="1" smtClean="0">
                <a:latin typeface="Courier New" pitchFamily="49" charset="0"/>
                <a:cs typeface="Courier New" pitchFamily="49" charset="0"/>
              </a:rPr>
              <a:t>fill_parent</a:t>
            </a:r>
            <a:r>
              <a:rPr lang="en-US" sz="2000" b="1" i="1" dirty="0" smtClean="0">
                <a:latin typeface="Courier New" pitchFamily="49" charset="0"/>
                <a:cs typeface="Courier New" pitchFamily="49" charset="0"/>
              </a:rPr>
              <a:t>"</a:t>
            </a:r>
          </a:p>
          <a:p>
            <a:pPr lvl="1"/>
            <a:r>
              <a:rPr lang="en-US" sz="2000" b="1" dirty="0" err="1" smtClean="0">
                <a:latin typeface="Courier New" pitchFamily="49" charset="0"/>
                <a:cs typeface="Courier New" pitchFamily="49" charset="0"/>
              </a:rPr>
              <a:t>android:layout_height</a:t>
            </a:r>
            <a:r>
              <a:rPr lang="en-US" sz="2000" b="1" dirty="0" smtClean="0">
                <a:latin typeface="Courier New" pitchFamily="49" charset="0"/>
                <a:cs typeface="Courier New" pitchFamily="49" charset="0"/>
              </a:rPr>
              <a:t>=</a:t>
            </a:r>
            <a:r>
              <a:rPr lang="en-US" sz="2000" b="1" i="1" dirty="0" smtClean="0">
                <a:latin typeface="Courier New" pitchFamily="49" charset="0"/>
                <a:cs typeface="Courier New" pitchFamily="49" charset="0"/>
              </a:rPr>
              <a:t>"</a:t>
            </a:r>
            <a:r>
              <a:rPr lang="en-US" sz="2000" b="1" i="1" dirty="0" err="1" smtClean="0">
                <a:latin typeface="Courier New" pitchFamily="49" charset="0"/>
                <a:cs typeface="Courier New" pitchFamily="49" charset="0"/>
              </a:rPr>
              <a:t>wrap_content</a:t>
            </a:r>
            <a:r>
              <a:rPr lang="en-US" sz="2000" b="1" i="1" dirty="0" smtClean="0">
                <a:latin typeface="Courier New" pitchFamily="49" charset="0"/>
                <a:cs typeface="Courier New" pitchFamily="49" charset="0"/>
              </a:rPr>
              <a:t>"</a:t>
            </a:r>
          </a:p>
          <a:p>
            <a:pPr lvl="1"/>
            <a:r>
              <a:rPr lang="en-US" sz="2000" b="1" dirty="0" err="1" smtClean="0">
                <a:latin typeface="Courier New" pitchFamily="49" charset="0"/>
                <a:cs typeface="Courier New" pitchFamily="49" charset="0"/>
              </a:rPr>
              <a:t>android:textSize</a:t>
            </a:r>
            <a:r>
              <a:rPr lang="en-US" sz="2000" b="1" dirty="0" smtClean="0">
                <a:latin typeface="Courier New" pitchFamily="49" charset="0"/>
                <a:cs typeface="Courier New" pitchFamily="49" charset="0"/>
              </a:rPr>
              <a:t>=</a:t>
            </a:r>
            <a:r>
              <a:rPr lang="en-US" sz="2000" b="1" i="1" dirty="0" smtClean="0">
                <a:latin typeface="Courier New" pitchFamily="49" charset="0"/>
                <a:cs typeface="Courier New" pitchFamily="49" charset="0"/>
              </a:rPr>
              <a:t>"18sp"</a:t>
            </a:r>
          </a:p>
          <a:p>
            <a:pPr lvl="1"/>
            <a:r>
              <a:rPr lang="en-US" sz="2000" b="1" dirty="0" err="1" smtClean="0">
                <a:latin typeface="Courier New" pitchFamily="49" charset="0"/>
                <a:cs typeface="Courier New" pitchFamily="49" charset="0"/>
              </a:rPr>
              <a:t>android:autoText</a:t>
            </a:r>
            <a:r>
              <a:rPr lang="en-US" sz="2000" b="1" dirty="0" smtClean="0">
                <a:latin typeface="Courier New" pitchFamily="49" charset="0"/>
                <a:cs typeface="Courier New" pitchFamily="49" charset="0"/>
              </a:rPr>
              <a:t>=</a:t>
            </a:r>
            <a:r>
              <a:rPr lang="en-US" sz="2000" b="1" i="1" dirty="0" smtClean="0">
                <a:latin typeface="Courier New" pitchFamily="49" charset="0"/>
                <a:cs typeface="Courier New" pitchFamily="49" charset="0"/>
              </a:rPr>
              <a:t>"true"</a:t>
            </a:r>
          </a:p>
          <a:p>
            <a:pPr lvl="1"/>
            <a:r>
              <a:rPr lang="en-US" sz="2000" b="1" dirty="0" err="1" smtClean="0">
                <a:latin typeface="Courier New" pitchFamily="49" charset="0"/>
                <a:cs typeface="Courier New" pitchFamily="49" charset="0"/>
              </a:rPr>
              <a:t>android:capitalize</a:t>
            </a:r>
            <a:r>
              <a:rPr lang="en-US" sz="2000" b="1" dirty="0" smtClean="0">
                <a:latin typeface="Courier New" pitchFamily="49" charset="0"/>
                <a:cs typeface="Courier New" pitchFamily="49" charset="0"/>
              </a:rPr>
              <a:t>=</a:t>
            </a:r>
            <a:r>
              <a:rPr lang="en-US" sz="2000" b="1" i="1" dirty="0" smtClean="0">
                <a:latin typeface="Courier New" pitchFamily="49" charset="0"/>
                <a:cs typeface="Courier New" pitchFamily="49" charset="0"/>
              </a:rPr>
              <a:t>"words" </a:t>
            </a:r>
          </a:p>
          <a:p>
            <a:pPr lvl="1"/>
            <a:r>
              <a:rPr lang="en-US" sz="2000" b="1" dirty="0" err="1" smtClean="0">
                <a:latin typeface="Courier New" pitchFamily="49" charset="0"/>
                <a:cs typeface="Courier New" pitchFamily="49" charset="0"/>
              </a:rPr>
              <a:t>android:hint</a:t>
            </a:r>
            <a:r>
              <a:rPr lang="en-US" sz="2000" b="1" dirty="0" smtClean="0">
                <a:latin typeface="Courier New" pitchFamily="49" charset="0"/>
                <a:cs typeface="Courier New" pitchFamily="49" charset="0"/>
              </a:rPr>
              <a:t>="First Last Name" </a:t>
            </a:r>
          </a:p>
          <a:p>
            <a:r>
              <a:rPr lang="en-US" sz="2000" b="1" dirty="0" smtClean="0">
                <a:solidFill>
                  <a:srgbClr val="C00000"/>
                </a:solidFill>
                <a:latin typeface="Courier New" pitchFamily="49" charset="0"/>
                <a:cs typeface="Courier New" pitchFamily="49" charset="0"/>
              </a:rPr>
              <a:t>&gt;</a:t>
            </a:r>
          </a:p>
          <a:p>
            <a:r>
              <a:rPr lang="en-US" sz="2000" b="1" dirty="0" smtClean="0">
                <a:solidFill>
                  <a:srgbClr val="C00000"/>
                </a:solidFill>
                <a:latin typeface="Courier New" pitchFamily="49" charset="0"/>
                <a:cs typeface="Courier New" pitchFamily="49" charset="0"/>
              </a:rPr>
              <a:t>&lt;/</a:t>
            </a:r>
            <a:r>
              <a:rPr lang="en-US" sz="2000" b="1" dirty="0" err="1" smtClean="0">
                <a:solidFill>
                  <a:srgbClr val="C00000"/>
                </a:solidFill>
                <a:latin typeface="Courier New" pitchFamily="49" charset="0"/>
                <a:cs typeface="Courier New" pitchFamily="49" charset="0"/>
              </a:rPr>
              <a:t>EditText</a:t>
            </a:r>
            <a:r>
              <a:rPr lang="en-US" sz="2000" b="1" dirty="0" smtClean="0">
                <a:solidFill>
                  <a:srgbClr val="C00000"/>
                </a:solidFill>
                <a:latin typeface="Courier New" pitchFamily="49" charset="0"/>
                <a:cs typeface="Courier New" pitchFamily="49" charset="0"/>
              </a:rPr>
              <a:t>&gt;</a:t>
            </a:r>
          </a:p>
          <a:p>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p:txBody>
      </p:sp>
      <p:sp>
        <p:nvSpPr>
          <p:cNvPr id="9" name="Right Arrow 8"/>
          <p:cNvSpPr/>
          <p:nvPr/>
        </p:nvSpPr>
        <p:spPr>
          <a:xfrm>
            <a:off x="3124200" y="2362200"/>
            <a:ext cx="2895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Upper case words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172200" y="1524000"/>
            <a:ext cx="2730500" cy="1676400"/>
          </a:xfrm>
          <a:prstGeom prst="rect">
            <a:avLst/>
          </a:prstGeom>
          <a:noFill/>
          <a:ln w="9525">
            <a:noFill/>
            <a:miter lim="800000"/>
            <a:headEnd/>
            <a:tailEnd/>
          </a:ln>
        </p:spPr>
      </p:pic>
      <p:sp>
        <p:nvSpPr>
          <p:cNvPr id="12" name="Left Arrow 11"/>
          <p:cNvSpPr/>
          <p:nvPr/>
        </p:nvSpPr>
        <p:spPr>
          <a:xfrm>
            <a:off x="5105400" y="3810000"/>
            <a:ext cx="3429000" cy="990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Enter   “</a:t>
            </a:r>
            <a:r>
              <a:rPr lang="en-US" dirty="0" err="1" smtClean="0"/>
              <a:t>teh</a:t>
            </a:r>
            <a:r>
              <a:rPr lang="en-US" dirty="0" smtClean="0"/>
              <a:t>”   </a:t>
            </a:r>
          </a:p>
          <a:p>
            <a:r>
              <a:rPr lang="en-US" dirty="0" smtClean="0"/>
              <a:t>It will be changed to: “The”</a:t>
            </a:r>
            <a:endParaRPr lang="en-US" dirty="0"/>
          </a:p>
        </p:txBody>
      </p:sp>
      <p:sp>
        <p:nvSpPr>
          <p:cNvPr id="11" name="Left Arrow 10"/>
          <p:cNvSpPr/>
          <p:nvPr/>
        </p:nvSpPr>
        <p:spPr>
          <a:xfrm>
            <a:off x="5943600" y="4648200"/>
            <a:ext cx="30480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Suggestion (grey)</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36</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Example 1</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676400"/>
            <a:ext cx="7467600" cy="1446550"/>
          </a:xfrm>
          <a:prstGeom prst="rect">
            <a:avLst/>
          </a:prstGeom>
          <a:noFill/>
        </p:spPr>
        <p:txBody>
          <a:bodyPr wrap="square" rtlCol="0">
            <a:spAutoFit/>
          </a:bodyPr>
          <a:lstStyle/>
          <a:p>
            <a:r>
              <a:rPr lang="en-US" sz="2200" dirty="0" smtClean="0"/>
              <a:t>In this little example we will use an </a:t>
            </a:r>
            <a:r>
              <a:rPr lang="en-US" sz="2200" b="1" dirty="0" err="1" smtClean="0"/>
              <a:t>AbsoluteLayout</a:t>
            </a:r>
            <a:r>
              <a:rPr lang="en-US" sz="2200" dirty="0" smtClean="0"/>
              <a:t> holding a label( </a:t>
            </a:r>
            <a:r>
              <a:rPr lang="en-US" sz="2200" b="1" dirty="0" err="1" smtClean="0"/>
              <a:t>TexView</a:t>
            </a:r>
            <a:r>
              <a:rPr lang="en-US" sz="2200" dirty="0" smtClean="0"/>
              <a:t>), a </a:t>
            </a:r>
            <a:r>
              <a:rPr lang="en-US" sz="2200" dirty="0" err="1" smtClean="0"/>
              <a:t>textBox</a:t>
            </a:r>
            <a:r>
              <a:rPr lang="en-US" sz="2200" dirty="0" smtClean="0"/>
              <a:t> (</a:t>
            </a:r>
            <a:r>
              <a:rPr lang="en-US" sz="2200" b="1" dirty="0" err="1" smtClean="0"/>
              <a:t>EditText</a:t>
            </a:r>
            <a:r>
              <a:rPr lang="en-US" sz="2200" dirty="0" smtClean="0"/>
              <a:t>), and a </a:t>
            </a:r>
            <a:r>
              <a:rPr lang="en-US" sz="2200" b="1" dirty="0" smtClean="0"/>
              <a:t>Button</a:t>
            </a:r>
            <a:r>
              <a:rPr lang="en-US" sz="2200" dirty="0" smtClean="0"/>
              <a:t>. </a:t>
            </a:r>
          </a:p>
          <a:p>
            <a:r>
              <a:rPr lang="en-US" sz="2200" dirty="0" smtClean="0"/>
              <a:t>We will use the view as a sort of simplified login screen.</a:t>
            </a:r>
          </a:p>
          <a:p>
            <a:endParaRPr lang="en-US" sz="2200" dirty="0"/>
          </a:p>
        </p:txBody>
      </p:sp>
      <p:pic>
        <p:nvPicPr>
          <p:cNvPr id="8" name="Picture 7" descr="device.png"/>
          <p:cNvPicPr>
            <a:picLocks noChangeAspect="1"/>
          </p:cNvPicPr>
          <p:nvPr/>
        </p:nvPicPr>
        <p:blipFill>
          <a:blip r:embed="rId3" cstate="print"/>
          <a:stretch>
            <a:fillRect/>
          </a:stretch>
        </p:blipFill>
        <p:spPr>
          <a:xfrm>
            <a:off x="5715000" y="2819400"/>
            <a:ext cx="2514600" cy="3771900"/>
          </a:xfrm>
          <a:prstGeom prst="rect">
            <a:avLst/>
          </a:prstGeom>
          <a:ln>
            <a:solidFill>
              <a:schemeClr val="accent1"/>
            </a:solidFill>
          </a:ln>
        </p:spPr>
      </p:pic>
      <p:pic>
        <p:nvPicPr>
          <p:cNvPr id="9" name="Picture 8" descr="device1.png"/>
          <p:cNvPicPr>
            <a:picLocks noChangeAspect="1"/>
          </p:cNvPicPr>
          <p:nvPr/>
        </p:nvPicPr>
        <p:blipFill>
          <a:blip r:embed="rId4" cstate="print"/>
          <a:stretch>
            <a:fillRect/>
          </a:stretch>
        </p:blipFill>
        <p:spPr>
          <a:xfrm>
            <a:off x="3048000" y="2819400"/>
            <a:ext cx="2514600" cy="3771900"/>
          </a:xfrm>
          <a:prstGeom prst="rect">
            <a:avLst/>
          </a:prstGeom>
          <a:ln>
            <a:solidFill>
              <a:schemeClr val="accent1"/>
            </a:solidFill>
          </a:ln>
        </p:spPr>
      </p:pic>
      <p:pic>
        <p:nvPicPr>
          <p:cNvPr id="10" name="Picture 9" descr="device.png"/>
          <p:cNvPicPr>
            <a:picLocks noChangeAspect="1"/>
          </p:cNvPicPr>
          <p:nvPr/>
        </p:nvPicPr>
        <p:blipFill>
          <a:blip r:embed="rId5" cstate="print"/>
          <a:stretch>
            <a:fillRect/>
          </a:stretch>
        </p:blipFill>
        <p:spPr>
          <a:xfrm>
            <a:off x="381000" y="2819400"/>
            <a:ext cx="2514600" cy="3771900"/>
          </a:xfrm>
          <a:prstGeom prst="rect">
            <a:avLst/>
          </a:prstGeom>
          <a:ln>
            <a:solidFill>
              <a:schemeClr val="accent1"/>
            </a:solidFill>
          </a:ln>
        </p:spPr>
      </p:pic>
      <p:sp>
        <p:nvSpPr>
          <p:cNvPr id="11" name="Line Callout 2 10"/>
          <p:cNvSpPr/>
          <p:nvPr/>
        </p:nvSpPr>
        <p:spPr>
          <a:xfrm>
            <a:off x="2057400" y="4267200"/>
            <a:ext cx="609600" cy="304800"/>
          </a:xfrm>
          <a:prstGeom prst="borderCallout2">
            <a:avLst>
              <a:gd name="adj1" fmla="val 18750"/>
              <a:gd name="adj2" fmla="val -8333"/>
              <a:gd name="adj3" fmla="val 16095"/>
              <a:gd name="adj4" fmla="val -43216"/>
              <a:gd name="adj5" fmla="val -187500"/>
              <a:gd name="adj6" fmla="val -957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Hint</a:t>
            </a:r>
            <a:endParaRPr lang="en-US" sz="1100" dirty="0"/>
          </a:p>
        </p:txBody>
      </p:sp>
      <p:sp>
        <p:nvSpPr>
          <p:cNvPr id="12" name="Line Callout 2 11"/>
          <p:cNvSpPr/>
          <p:nvPr/>
        </p:nvSpPr>
        <p:spPr>
          <a:xfrm>
            <a:off x="4572000" y="4343400"/>
            <a:ext cx="838200" cy="457200"/>
          </a:xfrm>
          <a:prstGeom prst="borderCallout2">
            <a:avLst>
              <a:gd name="adj1" fmla="val 18750"/>
              <a:gd name="adj2" fmla="val -8333"/>
              <a:gd name="adj3" fmla="val 21405"/>
              <a:gd name="adj4" fmla="val -25839"/>
              <a:gd name="adj5" fmla="val -137943"/>
              <a:gd name="adj6" fmla="val -711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Capitals &amp; spelling</a:t>
            </a:r>
            <a:endParaRPr lang="en-US" sz="1100" dirty="0"/>
          </a:p>
        </p:txBody>
      </p:sp>
      <p:sp>
        <p:nvSpPr>
          <p:cNvPr id="13" name="Line Callout 2 12"/>
          <p:cNvSpPr/>
          <p:nvPr/>
        </p:nvSpPr>
        <p:spPr>
          <a:xfrm>
            <a:off x="7162800" y="5105400"/>
            <a:ext cx="914400" cy="457200"/>
          </a:xfrm>
          <a:prstGeom prst="borderCallout2">
            <a:avLst>
              <a:gd name="adj1" fmla="val 18750"/>
              <a:gd name="adj2" fmla="val -8333"/>
              <a:gd name="adj3" fmla="val 16095"/>
              <a:gd name="adj4" fmla="val -43216"/>
              <a:gd name="adj5" fmla="val 116040"/>
              <a:gd name="adj6" fmla="val -794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 brief message box</a:t>
            </a:r>
            <a:endParaRPr lang="en-US" sz="1100" dirty="0"/>
          </a:p>
        </p:txBody>
      </p:sp>
      <p:sp>
        <p:nvSpPr>
          <p:cNvPr id="14" name="Line Callout 2 13"/>
          <p:cNvSpPr/>
          <p:nvPr/>
        </p:nvSpPr>
        <p:spPr>
          <a:xfrm>
            <a:off x="7467600" y="4191000"/>
            <a:ext cx="609600" cy="381000"/>
          </a:xfrm>
          <a:prstGeom prst="borderCallout2">
            <a:avLst>
              <a:gd name="adj1" fmla="val 18750"/>
              <a:gd name="adj2" fmla="val -8333"/>
              <a:gd name="adj3" fmla="val 16095"/>
              <a:gd name="adj4" fmla="val -43216"/>
              <a:gd name="adj5" fmla="val -202899"/>
              <a:gd name="adj6" fmla="val -1077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Setting text</a:t>
            </a:r>
            <a:endParaRPr lang="en-US" sz="11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37</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Example 1</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4"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676400"/>
            <a:ext cx="7467600" cy="769441"/>
          </a:xfrm>
          <a:prstGeom prst="rect">
            <a:avLst/>
          </a:prstGeom>
          <a:noFill/>
        </p:spPr>
        <p:txBody>
          <a:bodyPr wrap="square" rtlCol="0">
            <a:spAutoFit/>
          </a:bodyPr>
          <a:lstStyle/>
          <a:p>
            <a:r>
              <a:rPr lang="en-US" sz="2200" dirty="0" smtClean="0"/>
              <a:t>Application’s Layout: main.xml</a:t>
            </a:r>
          </a:p>
          <a:p>
            <a:endParaRPr lang="en-US" sz="2200" dirty="0"/>
          </a:p>
        </p:txBody>
      </p:sp>
      <p:graphicFrame>
        <p:nvGraphicFramePr>
          <p:cNvPr id="3078" name="Object 6"/>
          <p:cNvGraphicFramePr>
            <a:graphicFrameLocks noChangeAspect="1"/>
          </p:cNvGraphicFramePr>
          <p:nvPr/>
        </p:nvGraphicFramePr>
        <p:xfrm>
          <a:off x="388938" y="1747838"/>
          <a:ext cx="8326437" cy="3479800"/>
        </p:xfrm>
        <a:graphic>
          <a:graphicData uri="http://schemas.openxmlformats.org/presentationml/2006/ole">
            <mc:AlternateContent xmlns:mc="http://schemas.openxmlformats.org/markup-compatibility/2006">
              <mc:Choice xmlns:v="urn:schemas-microsoft-com:vml" Requires="v">
                <p:oleObj spid="_x0000_s3092" name="Document" r:id="rId5" imgW="8374581" imgH="3511593" progId="Word.Document.12">
                  <p:embed/>
                </p:oleObj>
              </mc:Choice>
              <mc:Fallback>
                <p:oleObj name="Document" r:id="rId5" imgW="8374581" imgH="3511593" progId="Word.Document.12">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8" y="1747838"/>
                        <a:ext cx="8326437"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38</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Example 1</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371600"/>
            <a:ext cx="7467600" cy="769441"/>
          </a:xfrm>
          <a:prstGeom prst="rect">
            <a:avLst/>
          </a:prstGeom>
          <a:noFill/>
        </p:spPr>
        <p:txBody>
          <a:bodyPr wrap="square" rtlCol="0">
            <a:spAutoFit/>
          </a:bodyPr>
          <a:lstStyle/>
          <a:p>
            <a:r>
              <a:rPr lang="en-US" sz="2200" dirty="0" smtClean="0"/>
              <a:t>Android’s Application  </a:t>
            </a:r>
            <a:r>
              <a:rPr lang="en-US" sz="1100" dirty="0" smtClean="0"/>
              <a:t>(1 of 2)</a:t>
            </a:r>
            <a:endParaRPr lang="en-US" sz="2200" dirty="0" smtClean="0"/>
          </a:p>
          <a:p>
            <a:endParaRPr lang="en-US" sz="2200" dirty="0"/>
          </a:p>
        </p:txBody>
      </p:sp>
      <p:sp>
        <p:nvSpPr>
          <p:cNvPr id="8" name="TextBox 7"/>
          <p:cNvSpPr txBox="1"/>
          <p:nvPr/>
        </p:nvSpPr>
        <p:spPr>
          <a:xfrm>
            <a:off x="457200" y="1752601"/>
            <a:ext cx="8382000" cy="4952999"/>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200" b="1" dirty="0" smtClean="0">
                <a:solidFill>
                  <a:srgbClr val="7F0055"/>
                </a:solidFill>
                <a:latin typeface="Courier New"/>
              </a:rPr>
              <a:t>package</a:t>
            </a:r>
            <a:r>
              <a:rPr lang="en-US" sz="1200" b="1" dirty="0" smtClean="0">
                <a:solidFill>
                  <a:srgbClr val="000000"/>
                </a:solidFill>
                <a:latin typeface="Courier New"/>
              </a:rPr>
              <a:t> cis493.gui;</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android.app.Activity</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android.os.Bundle</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android.view.View</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android.view.View.OnClickListener</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android.widget.Button</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android.widget.EditText</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android.widget.TextView</a:t>
            </a:r>
            <a:r>
              <a:rPr lang="en-US" sz="1200" b="1" dirty="0" smtClean="0">
                <a:solidFill>
                  <a:srgbClr val="000000"/>
                </a:solidFill>
                <a:latin typeface="Courier New"/>
              </a:rPr>
              <a:t>;</a:t>
            </a:r>
          </a:p>
          <a:p>
            <a:r>
              <a:rPr lang="en-US" sz="1200" b="1" dirty="0" smtClean="0">
                <a:solidFill>
                  <a:srgbClr val="7F0055"/>
                </a:solidFill>
                <a:latin typeface="Courier New"/>
              </a:rPr>
              <a:t>import</a:t>
            </a:r>
            <a:r>
              <a:rPr lang="en-US" sz="1200" b="1" dirty="0" smtClean="0">
                <a:solidFill>
                  <a:srgbClr val="000000"/>
                </a:solidFill>
                <a:latin typeface="Courier New"/>
              </a:rPr>
              <a:t> </a:t>
            </a:r>
            <a:r>
              <a:rPr lang="en-US" sz="1200" b="1" dirty="0" err="1" smtClean="0">
                <a:solidFill>
                  <a:srgbClr val="000000"/>
                </a:solidFill>
                <a:latin typeface="Courier New"/>
              </a:rPr>
              <a:t>android.widget.Toast</a:t>
            </a:r>
            <a:r>
              <a:rPr lang="en-US" sz="1200" b="1" dirty="0" smtClean="0">
                <a:solidFill>
                  <a:srgbClr val="000000"/>
                </a:solidFill>
                <a:latin typeface="Courier New"/>
              </a:rPr>
              <a:t>;</a:t>
            </a:r>
          </a:p>
          <a:p>
            <a:r>
              <a:rPr lang="en-US" sz="1200" dirty="0" smtClean="0">
                <a:solidFill>
                  <a:srgbClr val="3F7F5F"/>
                </a:solidFill>
                <a:latin typeface="Courier New"/>
              </a:rPr>
              <a:t>////////////////////////////////////////////////////////////////////////</a:t>
            </a:r>
            <a:endParaRPr lang="en-US" sz="1200" dirty="0" smtClean="0">
              <a:solidFill>
                <a:srgbClr val="000000"/>
              </a:solidFill>
              <a:latin typeface="Courier New"/>
            </a:endParaRPr>
          </a:p>
          <a:p>
            <a:r>
              <a:rPr lang="en-US" sz="1200" dirty="0" smtClean="0">
                <a:solidFill>
                  <a:srgbClr val="3F7F5F"/>
                </a:solidFill>
                <a:latin typeface="Courier New"/>
              </a:rPr>
              <a:t>// "LOGIN" - a gentle introduction to UI controls</a:t>
            </a:r>
            <a:endParaRPr lang="en-US" sz="1200" dirty="0" smtClean="0">
              <a:solidFill>
                <a:srgbClr val="000000"/>
              </a:solidFill>
              <a:latin typeface="Courier New"/>
            </a:endParaRPr>
          </a:p>
          <a:p>
            <a:endParaRPr lang="en-US" sz="1200" dirty="0" smtClean="0">
              <a:solidFill>
                <a:srgbClr val="000000"/>
              </a:solidFill>
              <a:latin typeface="Courier New"/>
            </a:endParaRPr>
          </a:p>
          <a:p>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class</a:t>
            </a:r>
            <a:r>
              <a:rPr lang="en-US" sz="1200" b="1" dirty="0" smtClean="0">
                <a:solidFill>
                  <a:srgbClr val="000000"/>
                </a:solidFill>
                <a:latin typeface="Courier New"/>
              </a:rPr>
              <a:t> </a:t>
            </a:r>
            <a:r>
              <a:rPr lang="en-US" sz="1200" b="1" dirty="0" err="1" smtClean="0">
                <a:solidFill>
                  <a:srgbClr val="000000"/>
                </a:solidFill>
                <a:latin typeface="Courier New"/>
              </a:rPr>
              <a:t>AndDemo</a:t>
            </a:r>
            <a:r>
              <a:rPr lang="en-US" sz="1200" b="1" dirty="0" smtClean="0">
                <a:solidFill>
                  <a:srgbClr val="000000"/>
                </a:solidFill>
                <a:latin typeface="Courier New"/>
              </a:rPr>
              <a:t> </a:t>
            </a:r>
            <a:r>
              <a:rPr lang="en-US" sz="1200" b="1" dirty="0" smtClean="0">
                <a:solidFill>
                  <a:srgbClr val="7F0055"/>
                </a:solidFill>
                <a:latin typeface="Courier New"/>
              </a:rPr>
              <a:t>extends</a:t>
            </a:r>
            <a:r>
              <a:rPr lang="en-US" sz="1200" b="1" dirty="0" smtClean="0">
                <a:solidFill>
                  <a:srgbClr val="000000"/>
                </a:solidFill>
                <a:latin typeface="Courier New"/>
              </a:rPr>
              <a:t> Activity {</a:t>
            </a:r>
          </a:p>
          <a:p>
            <a:r>
              <a:rPr lang="en-US" sz="1200" dirty="0" smtClean="0">
                <a:solidFill>
                  <a:srgbClr val="000000"/>
                </a:solidFill>
                <a:latin typeface="Courier New"/>
              </a:rPr>
              <a:t>    </a:t>
            </a:r>
            <a:r>
              <a:rPr lang="en-US" sz="1200" dirty="0" err="1" smtClean="0">
                <a:solidFill>
                  <a:srgbClr val="000000"/>
                </a:solidFill>
                <a:latin typeface="Courier New"/>
              </a:rPr>
              <a:t>TextView</a:t>
            </a:r>
            <a:r>
              <a:rPr lang="en-US" sz="1200" dirty="0" smtClean="0">
                <a:solidFill>
                  <a:srgbClr val="000000"/>
                </a:solidFill>
                <a:latin typeface="Courier New"/>
              </a:rPr>
              <a:t> </a:t>
            </a:r>
            <a:r>
              <a:rPr lang="en-US" sz="1200" dirty="0" err="1" smtClean="0">
                <a:solidFill>
                  <a:srgbClr val="0000C0"/>
                </a:solidFill>
                <a:latin typeface="Courier New"/>
              </a:rPr>
              <a:t>labelUserName</a:t>
            </a:r>
            <a:r>
              <a:rPr lang="en-US" sz="1200" dirty="0" smtClean="0">
                <a:solidFill>
                  <a:srgbClr val="000000"/>
                </a:solidFill>
                <a:latin typeface="Courier New"/>
              </a:rPr>
              <a:t>;</a:t>
            </a:r>
          </a:p>
          <a:p>
            <a:r>
              <a:rPr lang="en-US" sz="1200" dirty="0" smtClean="0">
                <a:solidFill>
                  <a:srgbClr val="000000"/>
                </a:solidFill>
                <a:latin typeface="Courier New"/>
              </a:rPr>
              <a:t>    </a:t>
            </a:r>
            <a:r>
              <a:rPr lang="en-US" sz="1200" dirty="0" err="1" smtClean="0">
                <a:solidFill>
                  <a:srgbClr val="000000"/>
                </a:solidFill>
                <a:latin typeface="Courier New"/>
              </a:rPr>
              <a:t>EditText</a:t>
            </a:r>
            <a:r>
              <a:rPr lang="en-US" sz="1200" dirty="0" smtClean="0">
                <a:solidFill>
                  <a:srgbClr val="000000"/>
                </a:solidFill>
                <a:latin typeface="Courier New"/>
              </a:rPr>
              <a:t> </a:t>
            </a:r>
            <a:r>
              <a:rPr lang="en-US" sz="1200" dirty="0" err="1" smtClean="0">
                <a:solidFill>
                  <a:srgbClr val="0000C0"/>
                </a:solidFill>
                <a:latin typeface="Courier New"/>
              </a:rPr>
              <a:t>txtUserName</a:t>
            </a:r>
            <a:r>
              <a:rPr lang="en-US" sz="1200" dirty="0" smtClean="0">
                <a:solidFill>
                  <a:srgbClr val="000000"/>
                </a:solidFill>
                <a:latin typeface="Courier New"/>
              </a:rPr>
              <a:t>;</a:t>
            </a:r>
          </a:p>
          <a:p>
            <a:r>
              <a:rPr lang="en-US" sz="1200" dirty="0" smtClean="0">
                <a:solidFill>
                  <a:srgbClr val="000000"/>
                </a:solidFill>
                <a:latin typeface="Courier New"/>
              </a:rPr>
              <a:t>    Button </a:t>
            </a:r>
            <a:r>
              <a:rPr lang="en-US" sz="1200" dirty="0" err="1" smtClean="0">
                <a:solidFill>
                  <a:srgbClr val="0000C0"/>
                </a:solidFill>
                <a:latin typeface="Courier New"/>
              </a:rPr>
              <a:t>btnBegin</a:t>
            </a:r>
            <a:r>
              <a:rPr lang="en-US" sz="1200" dirty="0" smtClean="0">
                <a:solidFill>
                  <a:srgbClr val="000000"/>
                </a:solidFill>
                <a:latin typeface="Courier New"/>
              </a:rPr>
              <a:t>;</a:t>
            </a:r>
          </a:p>
          <a:p>
            <a:endParaRPr lang="en-US" sz="1200" dirty="0" smtClean="0">
              <a:solidFill>
                <a:srgbClr val="000000"/>
              </a:solidFill>
              <a:latin typeface="Courier New"/>
            </a:endParaRPr>
          </a:p>
          <a:p>
            <a:r>
              <a:rPr lang="en-US" sz="1200" dirty="0" smtClean="0">
                <a:solidFill>
                  <a:srgbClr val="000000"/>
                </a:solidFill>
                <a:latin typeface="Courier New"/>
              </a:rPr>
              <a:t>    </a:t>
            </a:r>
            <a:r>
              <a:rPr lang="en-US" sz="1200" dirty="0" smtClean="0">
                <a:solidFill>
                  <a:srgbClr val="646464"/>
                </a:solidFill>
                <a:latin typeface="Courier New"/>
              </a:rPr>
              <a:t>@Override</a:t>
            </a:r>
            <a:endParaRPr lang="en-US" sz="1200" dirty="0" smtClean="0">
              <a:solidFill>
                <a:srgbClr val="000000"/>
              </a:solidFill>
              <a:latin typeface="Courier New"/>
            </a:endParaRPr>
          </a:p>
          <a:p>
            <a:r>
              <a:rPr lang="en-US" sz="1200" dirty="0" smtClean="0">
                <a:solidFill>
                  <a:srgbClr val="000000"/>
                </a:solidFill>
                <a:latin typeface="Courier New"/>
              </a:rPr>
              <a:t>    </a:t>
            </a:r>
            <a:r>
              <a:rPr lang="en-US" sz="1200" b="1" dirty="0" smtClean="0">
                <a:solidFill>
                  <a:srgbClr val="7F0055"/>
                </a:solidFill>
                <a:latin typeface="Courier New"/>
              </a:rPr>
              <a:t>public</a:t>
            </a:r>
            <a:r>
              <a:rPr lang="en-US" sz="1200" b="1" dirty="0" smtClean="0">
                <a:solidFill>
                  <a:srgbClr val="000000"/>
                </a:solidFill>
                <a:latin typeface="Courier New"/>
              </a:rPr>
              <a:t> </a:t>
            </a:r>
            <a:r>
              <a:rPr lang="en-US" sz="1200" b="1" dirty="0" smtClean="0">
                <a:solidFill>
                  <a:srgbClr val="7F0055"/>
                </a:solidFill>
                <a:latin typeface="Courier New"/>
              </a:rPr>
              <a:t>void</a:t>
            </a:r>
            <a:r>
              <a:rPr lang="en-US" sz="1200" b="1" dirty="0" smtClean="0">
                <a:solidFill>
                  <a:srgbClr val="000000"/>
                </a:solidFill>
                <a:latin typeface="Courier New"/>
              </a:rPr>
              <a:t> </a:t>
            </a:r>
            <a:r>
              <a:rPr lang="en-US" sz="1200" b="1" dirty="0" err="1" smtClean="0">
                <a:solidFill>
                  <a:srgbClr val="000000"/>
                </a:solidFill>
                <a:latin typeface="Courier New"/>
              </a:rPr>
              <a:t>onCreate</a:t>
            </a:r>
            <a:r>
              <a:rPr lang="en-US" sz="1200" b="1" dirty="0" smtClean="0">
                <a:solidFill>
                  <a:srgbClr val="000000"/>
                </a:solidFill>
                <a:latin typeface="Courier New"/>
              </a:rPr>
              <a:t>(Bundle </a:t>
            </a:r>
            <a:r>
              <a:rPr lang="en-US" sz="1200" b="1" dirty="0" err="1" smtClean="0">
                <a:solidFill>
                  <a:srgbClr val="000000"/>
                </a:solidFill>
                <a:latin typeface="Courier New"/>
              </a:rPr>
              <a:t>savedInstanceState</a:t>
            </a:r>
            <a:r>
              <a:rPr lang="en-US" sz="1200" b="1" dirty="0" smtClean="0">
                <a:solidFill>
                  <a:srgbClr val="000000"/>
                </a:solidFill>
                <a:latin typeface="Courier New"/>
              </a:rPr>
              <a:t>) {</a:t>
            </a:r>
          </a:p>
          <a:p>
            <a:r>
              <a:rPr lang="en-US" sz="1200" dirty="0" smtClean="0">
                <a:solidFill>
                  <a:srgbClr val="000000"/>
                </a:solidFill>
                <a:latin typeface="Courier New"/>
              </a:rPr>
              <a:t>        </a:t>
            </a:r>
            <a:r>
              <a:rPr lang="en-US" sz="1200" b="1" dirty="0" err="1" smtClean="0">
                <a:solidFill>
                  <a:srgbClr val="7F0055"/>
                </a:solidFill>
                <a:latin typeface="Courier New"/>
              </a:rPr>
              <a:t>super</a:t>
            </a:r>
            <a:r>
              <a:rPr lang="en-US" sz="1200" b="1" dirty="0" err="1" smtClean="0">
                <a:solidFill>
                  <a:srgbClr val="000000"/>
                </a:solidFill>
                <a:latin typeface="Courier New"/>
              </a:rPr>
              <a:t>.onCreate</a:t>
            </a:r>
            <a:r>
              <a:rPr lang="en-US" sz="1200" b="1" dirty="0" smtClean="0">
                <a:solidFill>
                  <a:srgbClr val="000000"/>
                </a:solidFill>
                <a:latin typeface="Courier New"/>
              </a:rPr>
              <a:t>(</a:t>
            </a:r>
            <a:r>
              <a:rPr lang="en-US" sz="1200" b="1" dirty="0" err="1" smtClean="0">
                <a:solidFill>
                  <a:srgbClr val="000000"/>
                </a:solidFill>
                <a:latin typeface="Courier New"/>
              </a:rPr>
              <a:t>savedInstanceState</a:t>
            </a:r>
            <a:r>
              <a:rPr lang="en-US" sz="1200" b="1" dirty="0" smtClean="0">
                <a:solidFill>
                  <a:srgbClr val="000000"/>
                </a:solidFill>
                <a:latin typeface="Courier New"/>
              </a:rPr>
              <a:t>);</a:t>
            </a:r>
          </a:p>
          <a:p>
            <a:r>
              <a:rPr lang="en-US" sz="1200" dirty="0" smtClean="0">
                <a:solidFill>
                  <a:srgbClr val="000000"/>
                </a:solidFill>
                <a:latin typeface="Courier New"/>
              </a:rPr>
              <a:t>        </a:t>
            </a:r>
            <a:r>
              <a:rPr lang="en-US" sz="1200" dirty="0" err="1" smtClean="0">
                <a:solidFill>
                  <a:srgbClr val="000000"/>
                </a:solidFill>
                <a:latin typeface="Courier New"/>
              </a:rPr>
              <a:t>setContentView</a:t>
            </a:r>
            <a:r>
              <a:rPr lang="en-US" sz="1200" dirty="0" smtClean="0">
                <a:solidFill>
                  <a:srgbClr val="000000"/>
                </a:solidFill>
                <a:latin typeface="Courier New"/>
              </a:rPr>
              <a:t>(</a:t>
            </a:r>
            <a:r>
              <a:rPr lang="en-US" sz="1200" dirty="0" err="1" smtClean="0">
                <a:solidFill>
                  <a:srgbClr val="000000"/>
                </a:solidFill>
                <a:latin typeface="Courier New"/>
              </a:rPr>
              <a:t>R.layout.</a:t>
            </a:r>
            <a:r>
              <a:rPr lang="en-US" sz="1200" i="1" dirty="0" err="1" smtClean="0">
                <a:solidFill>
                  <a:srgbClr val="0000C0"/>
                </a:solidFill>
                <a:latin typeface="Courier New"/>
              </a:rPr>
              <a:t>main</a:t>
            </a:r>
            <a:r>
              <a:rPr lang="en-US" sz="1200" i="1" dirty="0" smtClean="0">
                <a:solidFill>
                  <a:srgbClr val="000000"/>
                </a:solidFill>
                <a:latin typeface="Courier New"/>
              </a:rPr>
              <a:t>);</a:t>
            </a:r>
          </a:p>
          <a:p>
            <a:endParaRPr lang="en-US" sz="1200" dirty="0" smtClean="0">
              <a:solidFill>
                <a:srgbClr val="000000"/>
              </a:solidFill>
              <a:latin typeface="Courier New"/>
            </a:endParaRPr>
          </a:p>
          <a:p>
            <a:r>
              <a:rPr lang="en-US" sz="1200" dirty="0" smtClean="0">
                <a:solidFill>
                  <a:srgbClr val="000000"/>
                </a:solidFill>
                <a:latin typeface="Courier New"/>
              </a:rPr>
              <a:t>        </a:t>
            </a:r>
            <a:r>
              <a:rPr lang="en-US" sz="1200" dirty="0" smtClean="0">
                <a:solidFill>
                  <a:srgbClr val="3F7F5F"/>
                </a:solidFill>
                <a:latin typeface="Courier New"/>
              </a:rPr>
              <a:t>//binding the UI's controls defined in "main.xml" to Java code</a:t>
            </a:r>
            <a:endParaRPr lang="en-US" sz="1200" dirty="0" smtClean="0">
              <a:solidFill>
                <a:srgbClr val="000000"/>
              </a:solidFill>
              <a:latin typeface="Courier New"/>
            </a:endParaRPr>
          </a:p>
          <a:p>
            <a:r>
              <a:rPr lang="en-US" sz="1200" dirty="0" smtClean="0">
                <a:solidFill>
                  <a:srgbClr val="000000"/>
                </a:solidFill>
                <a:latin typeface="Courier New"/>
              </a:rPr>
              <a:t>        </a:t>
            </a:r>
            <a:r>
              <a:rPr lang="en-US" sz="1200" dirty="0" err="1" smtClean="0">
                <a:solidFill>
                  <a:srgbClr val="0000C0"/>
                </a:solidFill>
                <a:latin typeface="Courier New"/>
              </a:rPr>
              <a:t>labelUserName</a:t>
            </a:r>
            <a:r>
              <a:rPr lang="en-US" sz="1200" dirty="0" smtClean="0">
                <a:solidFill>
                  <a:srgbClr val="000000"/>
                </a:solidFill>
                <a:latin typeface="Courier New"/>
              </a:rPr>
              <a:t> = (</a:t>
            </a:r>
            <a:r>
              <a:rPr lang="en-US" sz="1200" dirty="0" err="1" smtClean="0">
                <a:solidFill>
                  <a:srgbClr val="000000"/>
                </a:solidFill>
                <a:latin typeface="Courier New"/>
              </a:rPr>
              <a:t>TextView</a:t>
            </a:r>
            <a:r>
              <a:rPr lang="en-US" sz="1200" dirty="0" smtClean="0">
                <a:solidFill>
                  <a:srgbClr val="000000"/>
                </a:solidFill>
                <a:latin typeface="Courier New"/>
              </a:rPr>
              <a:t>) </a:t>
            </a:r>
            <a:r>
              <a:rPr lang="en-US" sz="1200" dirty="0" err="1" smtClean="0">
                <a:solidFill>
                  <a:srgbClr val="000000"/>
                </a:solidFill>
                <a:latin typeface="Courier New"/>
              </a:rPr>
              <a:t>findViewById</a:t>
            </a:r>
            <a:r>
              <a:rPr lang="en-US" sz="1200" dirty="0" smtClean="0">
                <a:solidFill>
                  <a:srgbClr val="000000"/>
                </a:solidFill>
                <a:latin typeface="Courier New"/>
              </a:rPr>
              <a:t>(</a:t>
            </a:r>
            <a:r>
              <a:rPr lang="en-US" sz="1200" dirty="0" err="1" smtClean="0">
                <a:solidFill>
                  <a:srgbClr val="000000"/>
                </a:solidFill>
                <a:latin typeface="Courier New"/>
              </a:rPr>
              <a:t>R.id.</a:t>
            </a:r>
            <a:r>
              <a:rPr lang="en-US" sz="1200" i="1" dirty="0" err="1" smtClean="0">
                <a:solidFill>
                  <a:srgbClr val="0000C0"/>
                </a:solidFill>
                <a:latin typeface="Courier New"/>
              </a:rPr>
              <a:t>labelUserName</a:t>
            </a:r>
            <a:r>
              <a:rPr lang="en-US" sz="1200" i="1" dirty="0" smtClean="0">
                <a:solidFill>
                  <a:srgbClr val="000000"/>
                </a:solidFill>
                <a:latin typeface="Courier New"/>
              </a:rPr>
              <a:t>);</a:t>
            </a:r>
          </a:p>
          <a:p>
            <a:r>
              <a:rPr lang="en-US" sz="1200" dirty="0" smtClean="0">
                <a:solidFill>
                  <a:srgbClr val="000000"/>
                </a:solidFill>
                <a:latin typeface="Courier New"/>
              </a:rPr>
              <a:t>        </a:t>
            </a:r>
            <a:r>
              <a:rPr lang="en-US" sz="1200" dirty="0" err="1" smtClean="0">
                <a:solidFill>
                  <a:srgbClr val="0000C0"/>
                </a:solidFill>
                <a:latin typeface="Courier New"/>
              </a:rPr>
              <a:t>txtUserName</a:t>
            </a:r>
            <a:r>
              <a:rPr lang="en-US" sz="1200" dirty="0" smtClean="0">
                <a:solidFill>
                  <a:srgbClr val="000000"/>
                </a:solidFill>
                <a:latin typeface="Courier New"/>
              </a:rPr>
              <a:t> = (</a:t>
            </a:r>
            <a:r>
              <a:rPr lang="en-US" sz="1200" dirty="0" err="1" smtClean="0">
                <a:solidFill>
                  <a:srgbClr val="000000"/>
                </a:solidFill>
                <a:latin typeface="Courier New"/>
              </a:rPr>
              <a:t>EditText</a:t>
            </a:r>
            <a:r>
              <a:rPr lang="en-US" sz="1200" dirty="0" smtClean="0">
                <a:solidFill>
                  <a:srgbClr val="000000"/>
                </a:solidFill>
                <a:latin typeface="Courier New"/>
              </a:rPr>
              <a:t>) </a:t>
            </a:r>
            <a:r>
              <a:rPr lang="en-US" sz="1200" dirty="0" err="1" smtClean="0">
                <a:solidFill>
                  <a:srgbClr val="000000"/>
                </a:solidFill>
                <a:latin typeface="Courier New"/>
              </a:rPr>
              <a:t>findViewById</a:t>
            </a:r>
            <a:r>
              <a:rPr lang="en-US" sz="1200" dirty="0" smtClean="0">
                <a:solidFill>
                  <a:srgbClr val="000000"/>
                </a:solidFill>
                <a:latin typeface="Courier New"/>
              </a:rPr>
              <a:t>(</a:t>
            </a:r>
            <a:r>
              <a:rPr lang="en-US" sz="1200" dirty="0" err="1" smtClean="0">
                <a:solidFill>
                  <a:srgbClr val="000000"/>
                </a:solidFill>
                <a:latin typeface="Courier New"/>
              </a:rPr>
              <a:t>R.id.</a:t>
            </a:r>
            <a:r>
              <a:rPr lang="en-US" sz="1200" i="1" dirty="0" err="1" smtClean="0">
                <a:solidFill>
                  <a:srgbClr val="0000C0"/>
                </a:solidFill>
                <a:latin typeface="Courier New"/>
              </a:rPr>
              <a:t>txtUserName</a:t>
            </a:r>
            <a:r>
              <a:rPr lang="en-US" sz="1200" i="1" dirty="0" smtClean="0">
                <a:solidFill>
                  <a:srgbClr val="000000"/>
                </a:solidFill>
                <a:latin typeface="Courier New"/>
              </a:rPr>
              <a:t>);        </a:t>
            </a:r>
          </a:p>
          <a:p>
            <a:r>
              <a:rPr lang="en-US" sz="1200" dirty="0" smtClean="0">
                <a:solidFill>
                  <a:srgbClr val="000000"/>
                </a:solidFill>
                <a:latin typeface="Courier New"/>
              </a:rPr>
              <a:t>        </a:t>
            </a:r>
            <a:r>
              <a:rPr lang="en-US" sz="1200" dirty="0" err="1" smtClean="0">
                <a:solidFill>
                  <a:srgbClr val="0000C0"/>
                </a:solidFill>
                <a:latin typeface="Courier New"/>
              </a:rPr>
              <a:t>btnBegin</a:t>
            </a:r>
            <a:r>
              <a:rPr lang="en-US" sz="1200" dirty="0" smtClean="0">
                <a:solidFill>
                  <a:srgbClr val="000000"/>
                </a:solidFill>
                <a:latin typeface="Courier New"/>
              </a:rPr>
              <a:t> = (Button) </a:t>
            </a:r>
            <a:r>
              <a:rPr lang="en-US" sz="1200" dirty="0" err="1" smtClean="0">
                <a:solidFill>
                  <a:srgbClr val="000000"/>
                </a:solidFill>
                <a:latin typeface="Courier New"/>
              </a:rPr>
              <a:t>findViewById</a:t>
            </a:r>
            <a:r>
              <a:rPr lang="en-US" sz="1200" dirty="0" smtClean="0">
                <a:solidFill>
                  <a:srgbClr val="000000"/>
                </a:solidFill>
                <a:latin typeface="Courier New"/>
              </a:rPr>
              <a:t>(</a:t>
            </a:r>
            <a:r>
              <a:rPr lang="en-US" sz="1200" dirty="0" err="1" smtClean="0">
                <a:solidFill>
                  <a:srgbClr val="000000"/>
                </a:solidFill>
                <a:latin typeface="Courier New"/>
              </a:rPr>
              <a:t>R.id.</a:t>
            </a:r>
            <a:r>
              <a:rPr lang="en-US" sz="1200" i="1" dirty="0" err="1" smtClean="0">
                <a:solidFill>
                  <a:srgbClr val="0000C0"/>
                </a:solidFill>
                <a:latin typeface="Courier New"/>
              </a:rPr>
              <a:t>btnBegin</a:t>
            </a:r>
            <a:r>
              <a:rPr lang="en-US" sz="1200" i="1" dirty="0" smtClean="0">
                <a:solidFill>
                  <a:srgbClr val="000000"/>
                </a:solidFill>
                <a:latin typeface="Courier New"/>
              </a:rPr>
              <a:t>);</a:t>
            </a:r>
            <a:endParaRPr lang="en-US" sz="1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39</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Example 1</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676400"/>
            <a:ext cx="7467600" cy="769441"/>
          </a:xfrm>
          <a:prstGeom prst="rect">
            <a:avLst/>
          </a:prstGeom>
          <a:noFill/>
        </p:spPr>
        <p:txBody>
          <a:bodyPr wrap="square" rtlCol="0">
            <a:spAutoFit/>
          </a:bodyPr>
          <a:lstStyle/>
          <a:p>
            <a:r>
              <a:rPr lang="en-US" sz="2200" dirty="0" smtClean="0"/>
              <a:t>Android’s Application  </a:t>
            </a:r>
            <a:r>
              <a:rPr lang="en-US" sz="1100" dirty="0" smtClean="0"/>
              <a:t>(2 of 2)</a:t>
            </a:r>
            <a:endParaRPr lang="en-US" sz="2200" dirty="0" smtClean="0"/>
          </a:p>
          <a:p>
            <a:endParaRPr lang="en-US" sz="2200" dirty="0"/>
          </a:p>
        </p:txBody>
      </p:sp>
      <p:sp>
        <p:nvSpPr>
          <p:cNvPr id="8" name="TextBox 7"/>
          <p:cNvSpPr txBox="1"/>
          <p:nvPr/>
        </p:nvSpPr>
        <p:spPr>
          <a:xfrm>
            <a:off x="457200" y="2057400"/>
            <a:ext cx="8305800" cy="4616648"/>
          </a:xfrm>
          <a:prstGeom prst="rect">
            <a:avLst/>
          </a:prstGeom>
          <a:solidFill>
            <a:schemeClr val="bg1">
              <a:lumMod val="95000"/>
            </a:schemeClr>
          </a:solidFill>
          <a:ln>
            <a:solidFill>
              <a:schemeClr val="bg1">
                <a:lumMod val="75000"/>
              </a:schemeClr>
            </a:solidFill>
          </a:ln>
        </p:spPr>
        <p:txBody>
          <a:bodyPr wrap="square" rtlCol="0">
            <a:spAutoFit/>
          </a:bodyPr>
          <a:lstStyle/>
          <a:p>
            <a:pPr defTabSz="365760"/>
            <a:r>
              <a:rPr lang="en-US" sz="1400" dirty="0" smtClean="0">
                <a:solidFill>
                  <a:srgbClr val="000000"/>
                </a:solidFill>
                <a:latin typeface="Courier New"/>
              </a:rPr>
              <a:t>       </a:t>
            </a:r>
            <a:r>
              <a:rPr lang="en-US" sz="1400" dirty="0" smtClean="0">
                <a:solidFill>
                  <a:srgbClr val="3F7F5F"/>
                </a:solidFill>
                <a:latin typeface="Courier New"/>
              </a:rPr>
              <a:t>//LISTENER: wiring the button widget to events-&amp;-code</a:t>
            </a:r>
            <a:endParaRPr lang="en-US" sz="1400" dirty="0" smtClean="0">
              <a:solidFill>
                <a:srgbClr val="000000"/>
              </a:solidFill>
              <a:latin typeface="Courier New"/>
            </a:endParaRPr>
          </a:p>
          <a:p>
            <a:pPr defTabSz="365760"/>
            <a:r>
              <a:rPr lang="en-US" sz="1400" dirty="0" smtClean="0">
                <a:solidFill>
                  <a:srgbClr val="000000"/>
                </a:solidFill>
                <a:latin typeface="Courier New"/>
              </a:rPr>
              <a:t>       </a:t>
            </a:r>
            <a:r>
              <a:rPr lang="en-US" sz="1400" dirty="0" err="1" smtClean="0">
                <a:solidFill>
                  <a:srgbClr val="0000C0"/>
                </a:solidFill>
                <a:latin typeface="Courier New"/>
              </a:rPr>
              <a:t>btnBegin</a:t>
            </a:r>
            <a:r>
              <a:rPr lang="en-US" sz="1400" dirty="0" err="1" smtClean="0">
                <a:solidFill>
                  <a:srgbClr val="000000"/>
                </a:solidFill>
                <a:latin typeface="Courier New"/>
              </a:rPr>
              <a:t>.setOnClickListener</a:t>
            </a:r>
            <a:r>
              <a:rPr lang="en-US" sz="1400" dirty="0" smtClean="0">
                <a:solidFill>
                  <a:srgbClr val="000000"/>
                </a:solidFill>
                <a:latin typeface="Courier New"/>
              </a:rPr>
              <a:t>(</a:t>
            </a:r>
            <a:r>
              <a:rPr lang="en-US" sz="1400" b="1" dirty="0" smtClean="0">
                <a:solidFill>
                  <a:srgbClr val="7F0055"/>
                </a:solidFill>
                <a:latin typeface="Courier New"/>
              </a:rPr>
              <a:t>new</a:t>
            </a:r>
            <a:r>
              <a:rPr lang="en-US" sz="1400" b="1" dirty="0" smtClean="0">
                <a:solidFill>
                  <a:srgbClr val="000000"/>
                </a:solidFill>
                <a:latin typeface="Courier New"/>
              </a:rPr>
              <a:t> </a:t>
            </a:r>
            <a:r>
              <a:rPr lang="en-US" sz="1400" b="1" dirty="0" err="1" smtClean="0">
                <a:solidFill>
                  <a:srgbClr val="000000"/>
                </a:solidFill>
                <a:latin typeface="Courier New"/>
              </a:rPr>
              <a:t>OnClickListener</a:t>
            </a:r>
            <a:r>
              <a:rPr lang="en-US" sz="1400" b="1" dirty="0" smtClean="0">
                <a:solidFill>
                  <a:srgbClr val="000000"/>
                </a:solidFill>
                <a:latin typeface="Courier New"/>
              </a:rPr>
              <a:t>() {</a:t>
            </a:r>
          </a:p>
          <a:p>
            <a:pPr defTabSz="365760"/>
            <a:r>
              <a:rPr lang="en-US" sz="1400" dirty="0" smtClean="0">
                <a:solidFill>
                  <a:srgbClr val="000000"/>
                </a:solidFill>
                <a:latin typeface="Courier New"/>
              </a:rPr>
              <a:t>		</a:t>
            </a:r>
            <a:r>
              <a:rPr lang="en-US" sz="1400" dirty="0" smtClean="0">
                <a:solidFill>
                  <a:srgbClr val="646464"/>
                </a:solidFill>
                <a:latin typeface="Courier New"/>
              </a:rPr>
              <a:t>@Override</a:t>
            </a:r>
            <a:endParaRPr lang="en-US" sz="1400" dirty="0" smtClean="0">
              <a:solidFill>
                <a:srgbClr val="000000"/>
              </a:solidFill>
              <a:latin typeface="Courier New"/>
            </a:endParaRPr>
          </a:p>
          <a:p>
            <a:pPr defTabSz="365760"/>
            <a:r>
              <a:rPr lang="en-US" sz="1400" dirty="0" smtClean="0">
                <a:solidFill>
                  <a:srgbClr val="000000"/>
                </a:solidFill>
                <a:latin typeface="Courier New"/>
              </a:rPr>
              <a:t>		</a:t>
            </a:r>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latin typeface="Courier New"/>
              </a:rPr>
              <a:t>onClick</a:t>
            </a:r>
            <a:r>
              <a:rPr lang="en-US" sz="1400" b="1" dirty="0" smtClean="0">
                <a:solidFill>
                  <a:srgbClr val="000000"/>
                </a:solidFill>
                <a:latin typeface="Courier New"/>
              </a:rPr>
              <a:t>(View v) {</a:t>
            </a:r>
          </a:p>
          <a:p>
            <a:pPr defTabSz="365760"/>
            <a:r>
              <a:rPr lang="en-US" sz="1400" dirty="0" smtClean="0">
                <a:solidFill>
                  <a:srgbClr val="000000"/>
                </a:solidFill>
                <a:latin typeface="Courier New"/>
              </a:rPr>
              <a:t>			String </a:t>
            </a:r>
            <a:r>
              <a:rPr lang="en-US" sz="1400" dirty="0" err="1" smtClean="0">
                <a:solidFill>
                  <a:srgbClr val="000000"/>
                </a:solidFill>
                <a:latin typeface="Courier New"/>
              </a:rPr>
              <a:t>userName</a:t>
            </a:r>
            <a:r>
              <a:rPr lang="en-US" sz="1400" dirty="0" smtClean="0">
                <a:solidFill>
                  <a:srgbClr val="000000"/>
                </a:solidFill>
                <a:latin typeface="Courier New"/>
              </a:rPr>
              <a:t> = </a:t>
            </a:r>
            <a:r>
              <a:rPr lang="en-US" sz="1400" dirty="0" err="1" smtClean="0">
                <a:solidFill>
                  <a:srgbClr val="0000C0"/>
                </a:solidFill>
                <a:latin typeface="Courier New"/>
              </a:rPr>
              <a:t>txtUserName</a:t>
            </a:r>
            <a:r>
              <a:rPr lang="en-US" sz="1400" dirty="0" err="1" smtClean="0">
                <a:solidFill>
                  <a:srgbClr val="000000"/>
                </a:solidFill>
                <a:latin typeface="Courier New"/>
              </a:rPr>
              <a:t>.getText</a:t>
            </a:r>
            <a:r>
              <a:rPr lang="en-US" sz="1400" dirty="0" smtClean="0">
                <a:solidFill>
                  <a:srgbClr val="000000"/>
                </a:solidFill>
                <a:latin typeface="Courier New"/>
              </a:rPr>
              <a:t>().</a:t>
            </a:r>
            <a:r>
              <a:rPr lang="en-US" sz="1400" dirty="0" err="1" smtClean="0">
                <a:solidFill>
                  <a:srgbClr val="000000"/>
                </a:solidFill>
                <a:latin typeface="Courier New"/>
              </a:rPr>
              <a:t>toString</a:t>
            </a:r>
            <a:r>
              <a:rPr lang="en-US" sz="1400" dirty="0" smtClean="0">
                <a:solidFill>
                  <a:srgbClr val="000000"/>
                </a:solidFill>
                <a:latin typeface="Courier New"/>
              </a:rPr>
              <a:t>();</a:t>
            </a:r>
          </a:p>
          <a:p>
            <a:pPr defTabSz="365760"/>
            <a:r>
              <a:rPr lang="pt-BR" sz="1400" dirty="0" smtClean="0">
                <a:solidFill>
                  <a:srgbClr val="000000"/>
                </a:solidFill>
                <a:latin typeface="Courier New"/>
              </a:rPr>
              <a:t>			</a:t>
            </a:r>
            <a:r>
              <a:rPr lang="pt-BR" sz="1400" b="1" dirty="0" smtClean="0">
                <a:solidFill>
                  <a:srgbClr val="7F0055"/>
                </a:solidFill>
                <a:latin typeface="Courier New"/>
              </a:rPr>
              <a:t>if</a:t>
            </a:r>
            <a:r>
              <a:rPr lang="pt-BR" sz="1400" b="1" dirty="0" smtClean="0">
                <a:solidFill>
                  <a:srgbClr val="000000"/>
                </a:solidFill>
                <a:latin typeface="Courier New"/>
              </a:rPr>
              <a:t> (userName.compareTo(</a:t>
            </a:r>
            <a:r>
              <a:rPr lang="pt-BR" sz="1400" b="1" dirty="0" smtClean="0">
                <a:solidFill>
                  <a:srgbClr val="2A00FF"/>
                </a:solidFill>
                <a:latin typeface="Courier New"/>
              </a:rPr>
              <a:t>"Maria Macarena"</a:t>
            </a:r>
            <a:r>
              <a:rPr lang="pt-BR" sz="1400" b="1" dirty="0" smtClean="0">
                <a:solidFill>
                  <a:srgbClr val="000000"/>
                </a:solidFill>
                <a:latin typeface="Courier New"/>
              </a:rPr>
              <a:t>)==0){</a:t>
            </a:r>
          </a:p>
          <a:p>
            <a:pPr defTabSz="365760"/>
            <a:r>
              <a:rPr lang="en-US" sz="1400" dirty="0" smtClean="0">
                <a:solidFill>
                  <a:srgbClr val="000000"/>
                </a:solidFill>
                <a:latin typeface="Courier New"/>
              </a:rPr>
              <a:t>				</a:t>
            </a:r>
            <a:r>
              <a:rPr lang="en-US" sz="1400" dirty="0" err="1" smtClean="0">
                <a:solidFill>
                  <a:srgbClr val="0000C0"/>
                </a:solidFill>
                <a:latin typeface="Courier New"/>
              </a:rPr>
              <a:t>labelUserName</a:t>
            </a:r>
            <a:r>
              <a:rPr lang="en-US" sz="1400" dirty="0" err="1" smtClean="0">
                <a:solidFill>
                  <a:srgbClr val="000000"/>
                </a:solidFill>
                <a:latin typeface="Courier New"/>
              </a:rPr>
              <a:t>.setText</a:t>
            </a:r>
            <a:r>
              <a:rPr lang="en-US" sz="1400" dirty="0" smtClean="0">
                <a:solidFill>
                  <a:srgbClr val="000000"/>
                </a:solidFill>
                <a:latin typeface="Courier New"/>
              </a:rPr>
              <a:t>(</a:t>
            </a:r>
            <a:r>
              <a:rPr lang="en-US" sz="1400" dirty="0" smtClean="0">
                <a:solidFill>
                  <a:srgbClr val="2A00FF"/>
                </a:solidFill>
                <a:latin typeface="Courier New"/>
              </a:rPr>
              <a:t>"OK, please wait..."</a:t>
            </a:r>
            <a:r>
              <a:rPr lang="en-US" sz="1400" dirty="0" smtClean="0">
                <a:solidFill>
                  <a:srgbClr val="000000"/>
                </a:solidFill>
                <a:latin typeface="Courier New"/>
              </a:rPr>
              <a:t>);</a:t>
            </a:r>
          </a:p>
          <a:p>
            <a:pPr defTabSz="365760"/>
            <a:r>
              <a:rPr lang="en-US" sz="1400" dirty="0" smtClean="0">
                <a:solidFill>
                  <a:srgbClr val="000000"/>
                </a:solidFill>
                <a:latin typeface="Courier New"/>
              </a:rPr>
              <a:t>				</a:t>
            </a:r>
            <a:r>
              <a:rPr lang="en-US" sz="1400" dirty="0" err="1" smtClean="0">
                <a:solidFill>
                  <a:srgbClr val="000000"/>
                </a:solidFill>
                <a:latin typeface="Courier New"/>
              </a:rPr>
              <a:t>Toast.</a:t>
            </a:r>
            <a:r>
              <a:rPr lang="en-US" sz="1400" i="1" dirty="0" err="1" smtClean="0">
                <a:solidFill>
                  <a:srgbClr val="000000"/>
                </a:solidFill>
                <a:latin typeface="Courier New"/>
              </a:rPr>
              <a:t>makeText</a:t>
            </a:r>
            <a:r>
              <a:rPr lang="en-US" sz="1400" i="1" dirty="0" smtClean="0">
                <a:solidFill>
                  <a:srgbClr val="000000"/>
                </a:solidFill>
                <a:latin typeface="Courier New"/>
              </a:rPr>
              <a:t>(</a:t>
            </a:r>
            <a:r>
              <a:rPr lang="en-US" sz="1400" i="1" dirty="0" err="1" smtClean="0">
                <a:solidFill>
                  <a:srgbClr val="000000"/>
                </a:solidFill>
                <a:latin typeface="Courier New"/>
              </a:rPr>
              <a:t>getApplicationContext</a:t>
            </a:r>
            <a:r>
              <a:rPr lang="en-US" sz="1400" i="1" dirty="0" smtClean="0">
                <a:solidFill>
                  <a:srgbClr val="000000"/>
                </a:solidFill>
                <a:latin typeface="Courier New"/>
              </a:rPr>
              <a:t>(), </a:t>
            </a:r>
          </a:p>
          <a:p>
            <a:pPr defTabSz="365760"/>
            <a:r>
              <a:rPr lang="en-US" sz="1400" dirty="0" smtClean="0">
                <a:solidFill>
                  <a:srgbClr val="000000"/>
                </a:solidFill>
                <a:latin typeface="Courier New"/>
              </a:rPr>
              <a:t>						</a:t>
            </a:r>
            <a:r>
              <a:rPr lang="en-US" sz="1400" dirty="0" smtClean="0">
                <a:solidFill>
                  <a:srgbClr val="2A00FF"/>
                </a:solidFill>
                <a:latin typeface="Courier New"/>
              </a:rPr>
              <a:t>"</a:t>
            </a:r>
            <a:r>
              <a:rPr lang="en-US" sz="1400" dirty="0" err="1" smtClean="0">
                <a:solidFill>
                  <a:srgbClr val="2A00FF"/>
                </a:solidFill>
                <a:latin typeface="Courier New"/>
              </a:rPr>
              <a:t>Bienvenido</a:t>
            </a:r>
            <a:r>
              <a:rPr lang="en-US" sz="1400" dirty="0" smtClean="0">
                <a:solidFill>
                  <a:srgbClr val="2A00FF"/>
                </a:solidFill>
                <a:latin typeface="Courier New"/>
              </a:rPr>
              <a:t> "</a:t>
            </a:r>
            <a:r>
              <a:rPr lang="en-US" sz="1400" dirty="0" smtClean="0">
                <a:solidFill>
                  <a:srgbClr val="000000"/>
                </a:solidFill>
                <a:latin typeface="Courier New"/>
              </a:rPr>
              <a:t> + </a:t>
            </a:r>
            <a:r>
              <a:rPr lang="en-US" sz="1400" dirty="0" err="1" smtClean="0">
                <a:solidFill>
                  <a:srgbClr val="000000"/>
                </a:solidFill>
                <a:latin typeface="Courier New"/>
              </a:rPr>
              <a:t>userName</a:t>
            </a:r>
            <a:r>
              <a:rPr lang="en-US" sz="1400" dirty="0" smtClean="0">
                <a:solidFill>
                  <a:srgbClr val="000000"/>
                </a:solidFill>
                <a:latin typeface="Courier New"/>
              </a:rPr>
              <a:t>, </a:t>
            </a:r>
          </a:p>
          <a:p>
            <a:pPr defTabSz="365760"/>
            <a:r>
              <a:rPr lang="en-US" sz="1400" dirty="0" smtClean="0">
                <a:solidFill>
                  <a:srgbClr val="000000"/>
                </a:solidFill>
                <a:latin typeface="Courier New"/>
              </a:rPr>
              <a:t>						</a:t>
            </a:r>
            <a:r>
              <a:rPr lang="en-US" sz="1400" dirty="0" err="1" smtClean="0">
                <a:solidFill>
                  <a:srgbClr val="000000"/>
                </a:solidFill>
                <a:latin typeface="Courier New"/>
              </a:rPr>
              <a:t>Toast.</a:t>
            </a:r>
            <a:r>
              <a:rPr lang="en-US" sz="1400" i="1" dirty="0" err="1" smtClean="0">
                <a:solidFill>
                  <a:srgbClr val="0000C0"/>
                </a:solidFill>
                <a:latin typeface="Courier New"/>
              </a:rPr>
              <a:t>LENGTH_SHORT</a:t>
            </a:r>
            <a:r>
              <a:rPr lang="en-US" sz="1400" i="1" dirty="0" smtClean="0">
                <a:solidFill>
                  <a:srgbClr val="000000"/>
                </a:solidFill>
                <a:latin typeface="Courier New"/>
              </a:rPr>
              <a:t>).show();</a:t>
            </a:r>
          </a:p>
          <a:p>
            <a:pPr defTabSz="365760"/>
            <a:r>
              <a:rPr lang="en-US" sz="1400" dirty="0" smtClean="0">
                <a:solidFill>
                  <a:srgbClr val="000000"/>
                </a:solidFill>
                <a:latin typeface="Courier New"/>
              </a:rPr>
              <a:t>			}</a:t>
            </a:r>
          </a:p>
          <a:p>
            <a:pPr defTabSz="365760"/>
            <a:r>
              <a:rPr lang="en-US" sz="1400" dirty="0" smtClean="0">
                <a:solidFill>
                  <a:srgbClr val="000000"/>
                </a:solidFill>
                <a:latin typeface="Courier New"/>
              </a:rPr>
              <a:t>			</a:t>
            </a:r>
            <a:r>
              <a:rPr lang="en-US" sz="1400" dirty="0" err="1" smtClean="0">
                <a:solidFill>
                  <a:srgbClr val="000000"/>
                </a:solidFill>
                <a:latin typeface="Courier New"/>
              </a:rPr>
              <a:t>Toast.</a:t>
            </a:r>
            <a:r>
              <a:rPr lang="en-US" sz="1400" i="1" dirty="0" err="1" smtClean="0">
                <a:solidFill>
                  <a:srgbClr val="000000"/>
                </a:solidFill>
                <a:latin typeface="Courier New"/>
              </a:rPr>
              <a:t>makeText</a:t>
            </a:r>
            <a:r>
              <a:rPr lang="en-US" sz="1400" i="1" dirty="0" smtClean="0">
                <a:solidFill>
                  <a:srgbClr val="000000"/>
                </a:solidFill>
                <a:latin typeface="Courier New"/>
              </a:rPr>
              <a:t>(</a:t>
            </a:r>
            <a:r>
              <a:rPr lang="en-US" sz="1400" i="1" dirty="0" err="1" smtClean="0">
                <a:solidFill>
                  <a:srgbClr val="000000"/>
                </a:solidFill>
                <a:latin typeface="Courier New"/>
              </a:rPr>
              <a:t>getApplicationContext</a:t>
            </a:r>
            <a:r>
              <a:rPr lang="en-US" sz="1400" i="1" dirty="0" smtClean="0">
                <a:solidFill>
                  <a:srgbClr val="000000"/>
                </a:solidFill>
                <a:latin typeface="Courier New"/>
              </a:rPr>
              <a:t>(), </a:t>
            </a:r>
          </a:p>
          <a:p>
            <a:pPr defTabSz="365760"/>
            <a:r>
              <a:rPr lang="en-US" sz="1400" dirty="0" smtClean="0">
                <a:solidFill>
                  <a:srgbClr val="000000"/>
                </a:solidFill>
                <a:latin typeface="Courier New"/>
              </a:rPr>
              <a:t>					</a:t>
            </a:r>
            <a:r>
              <a:rPr lang="en-US" sz="1400" dirty="0" smtClean="0">
                <a:solidFill>
                  <a:srgbClr val="2A00FF"/>
                </a:solidFill>
                <a:latin typeface="Courier New"/>
              </a:rPr>
              <a:t>"</a:t>
            </a:r>
            <a:r>
              <a:rPr lang="en-US" sz="1400" dirty="0" err="1" smtClean="0">
                <a:solidFill>
                  <a:srgbClr val="2A00FF"/>
                </a:solidFill>
                <a:latin typeface="Courier New"/>
              </a:rPr>
              <a:t>Bienvenido</a:t>
            </a:r>
            <a:r>
              <a:rPr lang="en-US" sz="1400" dirty="0" smtClean="0">
                <a:solidFill>
                  <a:srgbClr val="2A00FF"/>
                </a:solidFill>
                <a:latin typeface="Courier New"/>
              </a:rPr>
              <a:t> "</a:t>
            </a:r>
            <a:r>
              <a:rPr lang="en-US" sz="1400" dirty="0" smtClean="0">
                <a:solidFill>
                  <a:srgbClr val="000000"/>
                </a:solidFill>
                <a:latin typeface="Courier New"/>
              </a:rPr>
              <a:t> + </a:t>
            </a:r>
            <a:r>
              <a:rPr lang="en-US" sz="1400" dirty="0" err="1" smtClean="0">
                <a:solidFill>
                  <a:srgbClr val="000000"/>
                </a:solidFill>
                <a:latin typeface="Courier New"/>
              </a:rPr>
              <a:t>userName</a:t>
            </a:r>
            <a:r>
              <a:rPr lang="en-US" sz="1400" dirty="0" smtClean="0">
                <a:solidFill>
                  <a:srgbClr val="000000"/>
                </a:solidFill>
                <a:latin typeface="Courier New"/>
              </a:rPr>
              <a:t>, </a:t>
            </a:r>
          </a:p>
          <a:p>
            <a:pPr defTabSz="365760"/>
            <a:r>
              <a:rPr lang="en-US" sz="1400" dirty="0" smtClean="0">
                <a:solidFill>
                  <a:srgbClr val="000000"/>
                </a:solidFill>
                <a:latin typeface="Courier New"/>
              </a:rPr>
              <a:t>					</a:t>
            </a:r>
            <a:r>
              <a:rPr lang="en-US" sz="1400" dirty="0" err="1" smtClean="0">
                <a:solidFill>
                  <a:srgbClr val="000000"/>
                </a:solidFill>
                <a:latin typeface="Courier New"/>
              </a:rPr>
              <a:t>Toast.</a:t>
            </a:r>
            <a:r>
              <a:rPr lang="en-US" sz="1400" i="1" dirty="0" err="1" smtClean="0">
                <a:solidFill>
                  <a:srgbClr val="0000C0"/>
                </a:solidFill>
                <a:latin typeface="Courier New"/>
              </a:rPr>
              <a:t>LENGTH_SHORT</a:t>
            </a:r>
            <a:r>
              <a:rPr lang="en-US" sz="1400" i="1" dirty="0" smtClean="0">
                <a:solidFill>
                  <a:srgbClr val="000000"/>
                </a:solidFill>
                <a:latin typeface="Courier New"/>
              </a:rPr>
              <a:t>).show();</a:t>
            </a:r>
          </a:p>
          <a:p>
            <a:pPr defTabSz="365760"/>
            <a:r>
              <a:rPr lang="en-US" sz="1400" dirty="0" smtClean="0">
                <a:solidFill>
                  <a:srgbClr val="000000"/>
                </a:solidFill>
                <a:latin typeface="Courier New"/>
              </a:rPr>
              <a:t>		}</a:t>
            </a:r>
          </a:p>
          <a:p>
            <a:pPr defTabSz="365760"/>
            <a:r>
              <a:rPr lang="en-US" sz="1400" dirty="0" smtClean="0">
                <a:solidFill>
                  <a:srgbClr val="000000"/>
                </a:solidFill>
                <a:latin typeface="Courier New"/>
              </a:rPr>
              <a:t>        	</a:t>
            </a:r>
          </a:p>
          <a:p>
            <a:pPr defTabSz="365760"/>
            <a:r>
              <a:rPr lang="en-US" sz="1400" dirty="0" smtClean="0">
                <a:solidFill>
                  <a:srgbClr val="000000"/>
                </a:solidFill>
                <a:latin typeface="Courier New"/>
              </a:rPr>
              <a:t>        });</a:t>
            </a:r>
            <a:r>
              <a:rPr lang="en-US" sz="1400" dirty="0" smtClean="0">
                <a:solidFill>
                  <a:srgbClr val="3F7F5F"/>
                </a:solidFill>
                <a:latin typeface="Courier New"/>
              </a:rPr>
              <a:t>// </a:t>
            </a:r>
            <a:r>
              <a:rPr lang="en-US" sz="1400" dirty="0" err="1" smtClean="0">
                <a:solidFill>
                  <a:srgbClr val="3F7F5F"/>
                </a:solidFill>
                <a:latin typeface="Courier New"/>
              </a:rPr>
              <a:t>onClick</a:t>
            </a:r>
            <a:r>
              <a:rPr lang="en-US" sz="1400" dirty="0" smtClean="0">
                <a:solidFill>
                  <a:srgbClr val="3F7F5F"/>
                </a:solidFill>
                <a:latin typeface="Courier New"/>
              </a:rPr>
              <a:t>        </a:t>
            </a:r>
          </a:p>
          <a:p>
            <a:pPr defTabSz="365760"/>
            <a:endParaRPr lang="en-US" sz="1400" dirty="0" smtClean="0">
              <a:solidFill>
                <a:srgbClr val="000000"/>
              </a:solidFill>
              <a:latin typeface="Courier New"/>
            </a:endParaRPr>
          </a:p>
          <a:p>
            <a:pPr defTabSz="365760"/>
            <a:r>
              <a:rPr lang="en-US" sz="1400" dirty="0" smtClean="0">
                <a:solidFill>
                  <a:srgbClr val="000000"/>
                </a:solidFill>
                <a:latin typeface="Courier New"/>
              </a:rPr>
              <a:t>    }</a:t>
            </a:r>
            <a:r>
              <a:rPr lang="en-US" sz="1400" dirty="0" smtClean="0">
                <a:solidFill>
                  <a:srgbClr val="3F7F5F"/>
                </a:solidFill>
                <a:latin typeface="Courier New"/>
              </a:rPr>
              <a:t>//</a:t>
            </a:r>
            <a:r>
              <a:rPr lang="en-US" sz="1400" dirty="0" err="1" smtClean="0">
                <a:solidFill>
                  <a:srgbClr val="3F7F5F"/>
                </a:solidFill>
                <a:latin typeface="Courier New"/>
              </a:rPr>
              <a:t>onCreate</a:t>
            </a:r>
            <a:endParaRPr lang="en-US" sz="1400" dirty="0" smtClean="0">
              <a:solidFill>
                <a:srgbClr val="3F7F5F"/>
              </a:solidFill>
              <a:latin typeface="Courier New"/>
            </a:endParaRPr>
          </a:p>
          <a:p>
            <a:pPr defTabSz="365760"/>
            <a:r>
              <a:rPr lang="en-US" sz="1400" dirty="0" smtClean="0">
                <a:solidFill>
                  <a:srgbClr val="000000"/>
                </a:solidFill>
                <a:latin typeface="Courier New"/>
              </a:rPr>
              <a:t>    </a:t>
            </a:r>
          </a:p>
          <a:p>
            <a:pPr defTabSz="365760"/>
            <a:r>
              <a:rPr lang="en-US" sz="1400" dirty="0" smtClean="0">
                <a:solidFill>
                  <a:srgbClr val="000000"/>
                </a:solidFill>
                <a:latin typeface="Courier New"/>
              </a:rPr>
              <a:t>}</a:t>
            </a:r>
            <a:r>
              <a:rPr lang="en-US" sz="1400" dirty="0" smtClean="0">
                <a:solidFill>
                  <a:srgbClr val="3F7F5F"/>
                </a:solidFill>
                <a:latin typeface="Courier New"/>
              </a:rPr>
              <a:t>//class</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a:t>
            </a:fld>
            <a:endParaRPr lang="en-US"/>
          </a:p>
        </p:txBody>
      </p:sp>
      <p:sp>
        <p:nvSpPr>
          <p:cNvPr id="3" name="Title 1"/>
          <p:cNvSpPr txBox="1">
            <a:spLocks/>
          </p:cNvSpPr>
          <p:nvPr/>
        </p:nvSpPr>
        <p:spPr>
          <a:xfrm>
            <a:off x="457200" y="274638"/>
            <a:ext cx="7086600" cy="895429"/>
          </a:xfrm>
          <a:prstGeom prst="rect">
            <a:avLst/>
          </a:prstGeom>
        </p:spPr>
        <p:txBody>
          <a:bodyP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dirty="0" smtClean="0">
                <a:solidFill>
                  <a:schemeClr val="tx2">
                    <a:lumMod val="60000"/>
                    <a:lumOff val="40000"/>
                  </a:schemeClr>
                </a:solidFill>
              </a:rPr>
              <a:t>A brief sample of UI components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3077" name="Picture 5"/>
          <p:cNvPicPr>
            <a:picLocks noChangeAspect="1" noChangeArrowheads="1"/>
          </p:cNvPicPr>
          <p:nvPr/>
        </p:nvPicPr>
        <p:blipFill>
          <a:blip r:embed="rId2" cstate="print"/>
          <a:srcRect/>
          <a:stretch>
            <a:fillRect/>
          </a:stretch>
        </p:blipFill>
        <p:spPr bwMode="auto">
          <a:xfrm>
            <a:off x="609600" y="1828800"/>
            <a:ext cx="1978526" cy="2819400"/>
          </a:xfrm>
          <a:prstGeom prst="rect">
            <a:avLst/>
          </a:prstGeom>
          <a:noFill/>
          <a:ln w="9525">
            <a:noFill/>
            <a:miter lim="800000"/>
            <a:headEnd/>
            <a:tailEnd/>
          </a:ln>
        </p:spPr>
      </p:pic>
      <p:sp>
        <p:nvSpPr>
          <p:cNvPr id="13" name="TextBox 12"/>
          <p:cNvSpPr txBox="1"/>
          <p:nvPr/>
        </p:nvSpPr>
        <p:spPr>
          <a:xfrm>
            <a:off x="533400" y="4800600"/>
            <a:ext cx="2209800" cy="369332"/>
          </a:xfrm>
          <a:prstGeom prst="rect">
            <a:avLst/>
          </a:prstGeom>
          <a:noFill/>
        </p:spPr>
        <p:txBody>
          <a:bodyPr wrap="square" rtlCol="0">
            <a:spAutoFit/>
          </a:bodyPr>
          <a:lstStyle/>
          <a:p>
            <a:r>
              <a:rPr lang="en-US" b="1" dirty="0" smtClean="0"/>
              <a:t>Linear Layout</a:t>
            </a:r>
          </a:p>
        </p:txBody>
      </p:sp>
      <p:pic>
        <p:nvPicPr>
          <p:cNvPr id="3078" name="Picture 6"/>
          <p:cNvPicPr>
            <a:picLocks noChangeAspect="1" noChangeArrowheads="1"/>
          </p:cNvPicPr>
          <p:nvPr/>
        </p:nvPicPr>
        <p:blipFill>
          <a:blip r:embed="rId3" cstate="print"/>
          <a:srcRect/>
          <a:stretch>
            <a:fillRect/>
          </a:stretch>
        </p:blipFill>
        <p:spPr bwMode="auto">
          <a:xfrm>
            <a:off x="3352800" y="1828800"/>
            <a:ext cx="1981200" cy="2812892"/>
          </a:xfrm>
          <a:prstGeom prst="rect">
            <a:avLst/>
          </a:prstGeom>
          <a:noFill/>
          <a:ln w="9525">
            <a:noFill/>
            <a:miter lim="800000"/>
            <a:headEnd/>
            <a:tailEnd/>
          </a:ln>
        </p:spPr>
      </p:pic>
      <p:sp>
        <p:nvSpPr>
          <p:cNvPr id="15" name="TextBox 14"/>
          <p:cNvSpPr txBox="1"/>
          <p:nvPr/>
        </p:nvSpPr>
        <p:spPr>
          <a:xfrm>
            <a:off x="3276600" y="4800600"/>
            <a:ext cx="2895600" cy="369332"/>
          </a:xfrm>
          <a:prstGeom prst="rect">
            <a:avLst/>
          </a:prstGeom>
          <a:noFill/>
        </p:spPr>
        <p:txBody>
          <a:bodyPr wrap="square" rtlCol="0">
            <a:spAutoFit/>
          </a:bodyPr>
          <a:lstStyle/>
          <a:p>
            <a:r>
              <a:rPr lang="en-US" b="1" dirty="0" smtClean="0"/>
              <a:t>Relative Layout</a:t>
            </a:r>
          </a:p>
        </p:txBody>
      </p:sp>
      <p:sp>
        <p:nvSpPr>
          <p:cNvPr id="16" name="TextBox 15"/>
          <p:cNvSpPr txBox="1"/>
          <p:nvPr/>
        </p:nvSpPr>
        <p:spPr>
          <a:xfrm>
            <a:off x="6400800" y="4800600"/>
            <a:ext cx="2514600" cy="369332"/>
          </a:xfrm>
          <a:prstGeom prst="rect">
            <a:avLst/>
          </a:prstGeom>
          <a:noFill/>
        </p:spPr>
        <p:txBody>
          <a:bodyPr wrap="square" rtlCol="0">
            <a:spAutoFit/>
          </a:bodyPr>
          <a:lstStyle/>
          <a:p>
            <a:r>
              <a:rPr lang="en-US" b="1" dirty="0" smtClean="0"/>
              <a:t>Table Layout</a:t>
            </a:r>
            <a:r>
              <a:rPr lang="en-US" dirty="0" smtClean="0"/>
              <a:t>  </a:t>
            </a:r>
          </a:p>
        </p:txBody>
      </p:sp>
      <p:pic>
        <p:nvPicPr>
          <p:cNvPr id="3081" name="Picture 9"/>
          <p:cNvPicPr>
            <a:picLocks noChangeAspect="1" noChangeArrowheads="1"/>
          </p:cNvPicPr>
          <p:nvPr/>
        </p:nvPicPr>
        <p:blipFill>
          <a:blip r:embed="rId4" cstate="print"/>
          <a:srcRect/>
          <a:stretch>
            <a:fillRect/>
          </a:stretch>
        </p:blipFill>
        <p:spPr bwMode="auto">
          <a:xfrm>
            <a:off x="6477000" y="1835308"/>
            <a:ext cx="1981200" cy="2812892"/>
          </a:xfrm>
          <a:prstGeom prst="rect">
            <a:avLst/>
          </a:prstGeom>
          <a:noFill/>
          <a:ln w="9525">
            <a:noFill/>
            <a:miter lim="800000"/>
            <a:headEnd/>
            <a:tailEnd/>
          </a:ln>
        </p:spPr>
      </p:pic>
      <p:sp>
        <p:nvSpPr>
          <p:cNvPr id="19" name="TextBox 18"/>
          <p:cNvSpPr txBox="1"/>
          <p:nvPr/>
        </p:nvSpPr>
        <p:spPr>
          <a:xfrm>
            <a:off x="609600" y="1371600"/>
            <a:ext cx="3048000" cy="369332"/>
          </a:xfrm>
          <a:prstGeom prst="rect">
            <a:avLst/>
          </a:prstGeom>
          <a:noFill/>
        </p:spPr>
        <p:txBody>
          <a:bodyPr wrap="square" rtlCol="0">
            <a:spAutoFit/>
          </a:bodyPr>
          <a:lstStyle/>
          <a:p>
            <a:r>
              <a:rPr lang="en-US" b="1" dirty="0" smtClean="0">
                <a:solidFill>
                  <a:srgbClr val="C00000"/>
                </a:solidFill>
              </a:rPr>
              <a:t>Layouts</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40</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Example 1</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5" name="Picture 2"/>
          <p:cNvPicPr>
            <a:picLocks noChangeAspect="1" noChangeArrowheads="1"/>
          </p:cNvPicPr>
          <p:nvPr/>
        </p:nvPicPr>
        <p:blipFill>
          <a:blip r:embed="rId3"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09600" y="1371600"/>
            <a:ext cx="7467600" cy="1107996"/>
          </a:xfrm>
          <a:prstGeom prst="rect">
            <a:avLst/>
          </a:prstGeom>
          <a:noFill/>
        </p:spPr>
        <p:txBody>
          <a:bodyPr wrap="square" rtlCol="0">
            <a:spAutoFit/>
          </a:bodyPr>
          <a:lstStyle/>
          <a:p>
            <a:r>
              <a:rPr lang="en-US" sz="2200" b="1" dirty="0" smtClean="0"/>
              <a:t>Note: </a:t>
            </a:r>
          </a:p>
          <a:p>
            <a:r>
              <a:rPr lang="en-US" sz="2200" dirty="0" smtClean="0"/>
              <a:t>Another way of defining a Listener for multiple button widgets</a:t>
            </a:r>
          </a:p>
          <a:p>
            <a:endParaRPr lang="en-US" sz="2200" dirty="0"/>
          </a:p>
        </p:txBody>
      </p:sp>
      <p:graphicFrame>
        <p:nvGraphicFramePr>
          <p:cNvPr id="2049" name="Object 1"/>
          <p:cNvGraphicFramePr>
            <a:graphicFrameLocks noChangeAspect="1"/>
          </p:cNvGraphicFramePr>
          <p:nvPr/>
        </p:nvGraphicFramePr>
        <p:xfrm>
          <a:off x="685800" y="2209800"/>
          <a:ext cx="7467599" cy="5849938"/>
        </p:xfrm>
        <a:graphic>
          <a:graphicData uri="http://schemas.openxmlformats.org/presentationml/2006/ole">
            <mc:AlternateContent xmlns:mc="http://schemas.openxmlformats.org/markup-compatibility/2006">
              <mc:Choice xmlns:v="urn:schemas-microsoft-com:vml" Requires="v">
                <p:oleObj spid="_x0000_s2063" name="Document" r:id="rId4" imgW="8393897" imgH="5894790" progId="Word.Document.12">
                  <p:embed/>
                </p:oleObj>
              </mc:Choice>
              <mc:Fallback>
                <p:oleObj name="Document" r:id="rId4" imgW="8393897" imgH="5894790" progId="Word.Document.12">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209800"/>
                        <a:ext cx="7467599" cy="584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41</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CheckBox</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828800"/>
            <a:ext cx="5105400" cy="1938992"/>
          </a:xfrm>
          <a:prstGeom prst="rect">
            <a:avLst/>
          </a:prstGeom>
          <a:noFill/>
        </p:spPr>
        <p:txBody>
          <a:bodyPr wrap="square" rtlCol="0">
            <a:spAutoFit/>
          </a:bodyPr>
          <a:lstStyle/>
          <a:p>
            <a:r>
              <a:rPr lang="en-US" sz="2000" dirty="0" smtClean="0"/>
              <a:t>A checkbox is a specific type of two-states button that can be either </a:t>
            </a:r>
            <a:r>
              <a:rPr lang="en-US" sz="2000" i="1" dirty="0" smtClean="0">
                <a:solidFill>
                  <a:srgbClr val="C00000"/>
                </a:solidFill>
              </a:rPr>
              <a:t>checked</a:t>
            </a:r>
            <a:r>
              <a:rPr lang="en-US" sz="2000" dirty="0" smtClean="0"/>
              <a:t> or </a:t>
            </a:r>
            <a:r>
              <a:rPr lang="en-US" sz="2000" i="1" dirty="0" smtClean="0">
                <a:solidFill>
                  <a:srgbClr val="C00000"/>
                </a:solidFill>
              </a:rPr>
              <a:t>unchecked</a:t>
            </a:r>
            <a:r>
              <a:rPr lang="en-US" sz="2000" dirty="0" smtClean="0"/>
              <a:t>. </a:t>
            </a:r>
          </a:p>
          <a:p>
            <a:endParaRPr lang="en-US" sz="2000" dirty="0" smtClean="0"/>
          </a:p>
          <a:p>
            <a:r>
              <a:rPr lang="en-US" sz="2000" dirty="0" smtClean="0"/>
              <a:t>A example usage of a checkbox inside your activity would be the following: </a:t>
            </a:r>
          </a:p>
        </p:txBody>
      </p:sp>
      <p:pic>
        <p:nvPicPr>
          <p:cNvPr id="8" name="Picture 7" descr="device.png"/>
          <p:cNvPicPr>
            <a:picLocks noChangeAspect="1"/>
          </p:cNvPicPr>
          <p:nvPr/>
        </p:nvPicPr>
        <p:blipFill>
          <a:blip r:embed="rId3" cstate="print"/>
          <a:stretch>
            <a:fillRect/>
          </a:stretch>
        </p:blipFill>
        <p:spPr>
          <a:xfrm>
            <a:off x="5638800" y="1600200"/>
            <a:ext cx="3048000" cy="45720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42</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Example 2: </a:t>
            </a:r>
            <a:r>
              <a:rPr lang="en-US" sz="5900" b="1" dirty="0" err="1" smtClean="0">
                <a:solidFill>
                  <a:schemeClr val="tx2">
                    <a:lumMod val="60000"/>
                    <a:lumOff val="40000"/>
                  </a:schemeClr>
                </a:solidFill>
              </a:rPr>
              <a:t>CheckBox</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3"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304800" y="1828800"/>
            <a:ext cx="8077200" cy="400110"/>
          </a:xfrm>
          <a:prstGeom prst="rect">
            <a:avLst/>
          </a:prstGeom>
          <a:noFill/>
        </p:spPr>
        <p:txBody>
          <a:bodyPr wrap="square" rtlCol="0">
            <a:spAutoFit/>
          </a:bodyPr>
          <a:lstStyle/>
          <a:p>
            <a:r>
              <a:rPr lang="en-US" sz="2000" dirty="0" smtClean="0"/>
              <a:t>Complete code for the </a:t>
            </a:r>
            <a:r>
              <a:rPr lang="en-US" sz="2000" dirty="0" err="1" smtClean="0"/>
              <a:t>checkBox</a:t>
            </a:r>
            <a:r>
              <a:rPr lang="en-US" sz="2000" dirty="0" smtClean="0"/>
              <a:t> demo </a:t>
            </a:r>
            <a:r>
              <a:rPr lang="en-US" sz="1200" dirty="0" smtClean="0"/>
              <a:t>(1 of 3)</a:t>
            </a:r>
          </a:p>
        </p:txBody>
      </p:sp>
      <p:graphicFrame>
        <p:nvGraphicFramePr>
          <p:cNvPr id="62466" name="Object 2"/>
          <p:cNvGraphicFramePr>
            <a:graphicFrameLocks noChangeAspect="1"/>
          </p:cNvGraphicFramePr>
          <p:nvPr/>
        </p:nvGraphicFramePr>
        <p:xfrm>
          <a:off x="304800" y="2362200"/>
          <a:ext cx="8366125" cy="4456112"/>
        </p:xfrm>
        <a:graphic>
          <a:graphicData uri="http://schemas.openxmlformats.org/presentationml/2006/ole">
            <mc:AlternateContent xmlns:mc="http://schemas.openxmlformats.org/markup-compatibility/2006">
              <mc:Choice xmlns:v="urn:schemas-microsoft-com:vml" Requires="v">
                <p:oleObj spid="_x0000_s62480" name="Document" r:id="rId4" imgW="8385245" imgH="4450778" progId="Word.Document.12">
                  <p:embed/>
                </p:oleObj>
              </mc:Choice>
              <mc:Fallback>
                <p:oleObj name="Document" r:id="rId4" imgW="8385245" imgH="4450778"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362200"/>
                        <a:ext cx="8366125" cy="445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43</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Example 2: </a:t>
            </a:r>
            <a:r>
              <a:rPr lang="en-US" sz="5900" b="1" dirty="0" err="1" smtClean="0">
                <a:solidFill>
                  <a:schemeClr val="tx2">
                    <a:lumMod val="60000"/>
                    <a:lumOff val="40000"/>
                  </a:schemeClr>
                </a:solidFill>
              </a:rPr>
              <a:t>CheckBox</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3"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381000" y="1447800"/>
            <a:ext cx="8077200" cy="400110"/>
          </a:xfrm>
          <a:prstGeom prst="rect">
            <a:avLst/>
          </a:prstGeom>
          <a:noFill/>
        </p:spPr>
        <p:txBody>
          <a:bodyPr wrap="square" rtlCol="0">
            <a:spAutoFit/>
          </a:bodyPr>
          <a:lstStyle/>
          <a:p>
            <a:r>
              <a:rPr lang="en-US" sz="2000" dirty="0" smtClean="0"/>
              <a:t>Complete code for the </a:t>
            </a:r>
            <a:r>
              <a:rPr lang="en-US" sz="2000" dirty="0" err="1" smtClean="0"/>
              <a:t>checkBox</a:t>
            </a:r>
            <a:r>
              <a:rPr lang="en-US" sz="2000" dirty="0" smtClean="0"/>
              <a:t> demo </a:t>
            </a:r>
            <a:r>
              <a:rPr lang="en-US" sz="1200" dirty="0" smtClean="0"/>
              <a:t>(2 of 3)</a:t>
            </a:r>
          </a:p>
        </p:txBody>
      </p:sp>
      <p:graphicFrame>
        <p:nvGraphicFramePr>
          <p:cNvPr id="64514" name="Object 2"/>
          <p:cNvGraphicFramePr>
            <a:graphicFrameLocks noChangeAspect="1"/>
          </p:cNvGraphicFramePr>
          <p:nvPr/>
        </p:nvGraphicFramePr>
        <p:xfrm>
          <a:off x="385763" y="1982788"/>
          <a:ext cx="8328025" cy="3294062"/>
        </p:xfrm>
        <a:graphic>
          <a:graphicData uri="http://schemas.openxmlformats.org/presentationml/2006/ole">
            <mc:AlternateContent xmlns:mc="http://schemas.openxmlformats.org/markup-compatibility/2006">
              <mc:Choice xmlns:v="urn:schemas-microsoft-com:vml" Requires="v">
                <p:oleObj spid="_x0000_s64528" name="Document" r:id="rId4" imgW="8393897" imgH="3324140" progId="Word.Document.12">
                  <p:embed/>
                </p:oleObj>
              </mc:Choice>
              <mc:Fallback>
                <p:oleObj name="Document" r:id="rId4" imgW="8393897" imgH="332414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1982788"/>
                        <a:ext cx="8328025" cy="329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44</a:t>
            </a:fld>
            <a:endParaRPr lang="en-US"/>
          </a:p>
        </p:txBody>
      </p:sp>
      <p:sp>
        <p:nvSpPr>
          <p:cNvPr id="3" name="Title 1"/>
          <p:cNvSpPr txBox="1">
            <a:spLocks/>
          </p:cNvSpPr>
          <p:nvPr/>
        </p:nvSpPr>
        <p:spPr>
          <a:xfrm>
            <a:off x="457200" y="274638"/>
            <a:ext cx="7162800" cy="906522"/>
          </a:xfrm>
          <a:prstGeom prst="rect">
            <a:avLst/>
          </a:prstGeom>
        </p:spPr>
        <p:txBody>
          <a:bodyPr>
            <a:normAutofit fontScale="97500" lnSpcReduction="10000"/>
          </a:bodyPr>
          <a:lstStyle/>
          <a:p>
            <a:pPr algn="ctr">
              <a:spcBef>
                <a:spcPct val="0"/>
              </a:spcBef>
              <a:defRPr/>
            </a:pPr>
            <a:r>
              <a:rPr lang="en-US" sz="5900" b="1" dirty="0" smtClean="0">
                <a:solidFill>
                  <a:schemeClr val="tx2">
                    <a:lumMod val="60000"/>
                    <a:lumOff val="40000"/>
                  </a:schemeClr>
                </a:solidFill>
              </a:rPr>
              <a:t>Example 2: </a:t>
            </a:r>
            <a:r>
              <a:rPr lang="en-US" sz="5900" b="1" dirty="0" err="1" smtClean="0">
                <a:solidFill>
                  <a:schemeClr val="tx2">
                    <a:lumMod val="60000"/>
                    <a:lumOff val="40000"/>
                  </a:schemeClr>
                </a:solidFill>
              </a:rPr>
              <a:t>CheckBox</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3"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381000" y="1447800"/>
            <a:ext cx="8077200" cy="400110"/>
          </a:xfrm>
          <a:prstGeom prst="rect">
            <a:avLst/>
          </a:prstGeom>
          <a:noFill/>
        </p:spPr>
        <p:txBody>
          <a:bodyPr wrap="square" rtlCol="0">
            <a:spAutoFit/>
          </a:bodyPr>
          <a:lstStyle/>
          <a:p>
            <a:r>
              <a:rPr lang="en-US" sz="2000" dirty="0" smtClean="0"/>
              <a:t>Complete code for the </a:t>
            </a:r>
            <a:r>
              <a:rPr lang="en-US" sz="2000" dirty="0" err="1" smtClean="0"/>
              <a:t>checkBox</a:t>
            </a:r>
            <a:r>
              <a:rPr lang="en-US" sz="2000" dirty="0" smtClean="0"/>
              <a:t> demo </a:t>
            </a:r>
            <a:r>
              <a:rPr lang="en-US" sz="1200" dirty="0" smtClean="0"/>
              <a:t>(1 of 2)</a:t>
            </a:r>
          </a:p>
        </p:txBody>
      </p:sp>
      <p:graphicFrame>
        <p:nvGraphicFramePr>
          <p:cNvPr id="63489" name="Object 1"/>
          <p:cNvGraphicFramePr>
            <a:graphicFrameLocks noChangeAspect="1"/>
          </p:cNvGraphicFramePr>
          <p:nvPr/>
        </p:nvGraphicFramePr>
        <p:xfrm>
          <a:off x="385763" y="2114550"/>
          <a:ext cx="8328025" cy="3813175"/>
        </p:xfrm>
        <a:graphic>
          <a:graphicData uri="http://schemas.openxmlformats.org/presentationml/2006/ole">
            <mc:AlternateContent xmlns:mc="http://schemas.openxmlformats.org/markup-compatibility/2006">
              <mc:Choice xmlns:v="urn:schemas-microsoft-com:vml" Requires="v">
                <p:oleObj spid="_x0000_s63503" name="Document" r:id="rId4" imgW="8393897" imgH="3838342" progId="Word.Document.12">
                  <p:embed/>
                </p:oleObj>
              </mc:Choice>
              <mc:Fallback>
                <p:oleObj name="Document" r:id="rId4" imgW="8393897" imgH="3838342" progId="Word.Document.12">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2114550"/>
                        <a:ext cx="8328025" cy="38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1143000" y="2286000"/>
            <a:ext cx="4724400" cy="228600"/>
          </a:xfrm>
          <a:prstGeom prst="rect">
            <a:avLst/>
          </a:prstGeom>
          <a:solidFill>
            <a:srgbClr val="FFFF00">
              <a:alpha val="30000"/>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a:xfrm>
            <a:off x="6553200" y="6356350"/>
            <a:ext cx="2133600" cy="365125"/>
          </a:xfrm>
        </p:spPr>
        <p:txBody>
          <a:bodyPr/>
          <a:lstStyle/>
          <a:p>
            <a:fld id="{7967A042-E02F-4D13-9079-28240E5E6B49}" type="slidenum">
              <a:rPr lang="en-US" smtClean="0"/>
              <a:pPr/>
              <a:t>45</a:t>
            </a:fld>
            <a:endParaRPr lang="en-US"/>
          </a:p>
        </p:txBody>
      </p:sp>
      <p:sp>
        <p:nvSpPr>
          <p:cNvPr id="1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RadioButtons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1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1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1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TextBox 16"/>
          <p:cNvSpPr txBox="1"/>
          <p:nvPr/>
        </p:nvSpPr>
        <p:spPr>
          <a:xfrm>
            <a:off x="685800" y="1828800"/>
            <a:ext cx="8077200" cy="4093428"/>
          </a:xfrm>
          <a:prstGeom prst="rect">
            <a:avLst/>
          </a:prstGeom>
          <a:noFill/>
        </p:spPr>
        <p:txBody>
          <a:bodyPr wrap="square" rtlCol="0">
            <a:spAutoFit/>
          </a:bodyPr>
          <a:lstStyle/>
          <a:p>
            <a:pPr marL="457200" indent="-457200">
              <a:buFont typeface="Arial" pitchFamily="34" charset="0"/>
              <a:buChar char="•"/>
            </a:pPr>
            <a:r>
              <a:rPr lang="en-US" sz="2000" dirty="0" smtClean="0"/>
              <a:t>A radio button is a two-states button that can be either </a:t>
            </a:r>
            <a:r>
              <a:rPr lang="en-US" sz="2000" i="1" dirty="0" smtClean="0">
                <a:solidFill>
                  <a:srgbClr val="C00000"/>
                </a:solidFill>
              </a:rPr>
              <a:t>checked</a:t>
            </a:r>
            <a:r>
              <a:rPr lang="en-US" sz="2000" dirty="0" smtClean="0"/>
              <a:t> or </a:t>
            </a:r>
            <a:r>
              <a:rPr lang="en-US" sz="2000" i="1" dirty="0" smtClean="0">
                <a:solidFill>
                  <a:srgbClr val="C00000"/>
                </a:solidFill>
              </a:rPr>
              <a:t>unchecked</a:t>
            </a:r>
            <a:r>
              <a:rPr lang="en-US" sz="2000" dirty="0" smtClean="0"/>
              <a:t>. </a:t>
            </a:r>
          </a:p>
          <a:p>
            <a:pPr marL="457200" indent="-457200">
              <a:buFont typeface="Arial" pitchFamily="34" charset="0"/>
              <a:buChar char="•"/>
            </a:pPr>
            <a:r>
              <a:rPr lang="en-US" sz="2000" dirty="0" smtClean="0"/>
              <a:t>When the radio button is unchecked, the user can press or click it to check it. </a:t>
            </a:r>
          </a:p>
          <a:p>
            <a:pPr marL="457200" indent="-457200">
              <a:buFont typeface="Arial" pitchFamily="34" charset="0"/>
              <a:buChar char="•"/>
            </a:pPr>
            <a:r>
              <a:rPr lang="en-US" sz="2000" dirty="0" smtClean="0"/>
              <a:t>Radio buttons are normally used together in a </a:t>
            </a:r>
            <a:r>
              <a:rPr lang="en-US" sz="2000" b="1" dirty="0" err="1" smtClean="0"/>
              <a:t>RadioGroup</a:t>
            </a:r>
            <a:r>
              <a:rPr lang="en-US" sz="2000" dirty="0" smtClean="0"/>
              <a:t>. </a:t>
            </a:r>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When several radio buttons live inside a radio group, checking one radio button </a:t>
            </a:r>
            <a:r>
              <a:rPr lang="en-US" sz="2000" i="1" dirty="0" err="1" smtClean="0">
                <a:solidFill>
                  <a:srgbClr val="C00000"/>
                </a:solidFill>
              </a:rPr>
              <a:t>unchecks</a:t>
            </a:r>
            <a:r>
              <a:rPr lang="en-US" sz="2000" dirty="0" smtClean="0"/>
              <a:t> all the others.</a:t>
            </a:r>
          </a:p>
          <a:p>
            <a:pPr marL="457200" indent="-457200">
              <a:buFont typeface="Arial" pitchFamily="34" charset="0"/>
              <a:buChar char="•"/>
            </a:pPr>
            <a:r>
              <a:rPr lang="en-US" sz="2000" dirty="0" err="1" smtClean="0"/>
              <a:t>RadioButton</a:t>
            </a:r>
            <a:r>
              <a:rPr lang="en-US" sz="2000" dirty="0" smtClean="0"/>
              <a:t> inherits from … </a:t>
            </a:r>
            <a:r>
              <a:rPr lang="en-US" sz="2000" dirty="0" err="1" smtClean="0"/>
              <a:t>TextView</a:t>
            </a:r>
            <a:r>
              <a:rPr lang="en-US" sz="2000" dirty="0" smtClean="0"/>
              <a:t>. Hence, all the standard </a:t>
            </a:r>
            <a:r>
              <a:rPr lang="en-US" sz="2000" dirty="0" err="1" smtClean="0"/>
              <a:t>TextView</a:t>
            </a:r>
            <a:r>
              <a:rPr lang="en-US" sz="2000" dirty="0" smtClean="0"/>
              <a:t> properties for </a:t>
            </a:r>
            <a:r>
              <a:rPr lang="en-US" sz="2000" i="1" dirty="0" smtClean="0"/>
              <a:t>font face, style, color, </a:t>
            </a:r>
            <a:r>
              <a:rPr lang="en-US" sz="2000" dirty="0" smtClean="0"/>
              <a:t>etc. are available for controlling the look of radio buttons.</a:t>
            </a:r>
          </a:p>
          <a:p>
            <a:pPr marL="457200" indent="-457200">
              <a:buFont typeface="Arial" pitchFamily="34" charset="0"/>
              <a:buChar char="•"/>
            </a:pPr>
            <a:r>
              <a:rPr lang="en-US" sz="2000" dirty="0" smtClean="0"/>
              <a:t>Similarly, you can call </a:t>
            </a:r>
            <a:r>
              <a:rPr lang="en-US" sz="2000" b="1" i="1" dirty="0" err="1" smtClean="0">
                <a:solidFill>
                  <a:srgbClr val="0070C0"/>
                </a:solidFill>
              </a:rPr>
              <a:t>isChecked</a:t>
            </a:r>
            <a:r>
              <a:rPr lang="en-US" sz="2000" b="1" i="1" dirty="0" smtClean="0">
                <a:solidFill>
                  <a:srgbClr val="0070C0"/>
                </a:solidFill>
              </a:rPr>
              <a:t>() </a:t>
            </a:r>
            <a:r>
              <a:rPr lang="en-US" sz="2000" dirty="0" smtClean="0"/>
              <a:t>on a </a:t>
            </a:r>
            <a:r>
              <a:rPr lang="en-US" sz="2000" dirty="0" err="1" smtClean="0"/>
              <a:t>RadioButton</a:t>
            </a:r>
            <a:r>
              <a:rPr lang="en-US" sz="2000" dirty="0" smtClean="0"/>
              <a:t> to see if it is selected, </a:t>
            </a:r>
            <a:r>
              <a:rPr lang="en-US" sz="2000" b="1" dirty="0" smtClean="0">
                <a:solidFill>
                  <a:srgbClr val="0070C0"/>
                </a:solidFill>
              </a:rPr>
              <a:t>toggle() </a:t>
            </a:r>
            <a:r>
              <a:rPr lang="en-US" sz="2000" dirty="0" smtClean="0"/>
              <a:t>to select it, and so on, like you can with a </a:t>
            </a:r>
            <a:r>
              <a:rPr lang="en-US" sz="2000" dirty="0" err="1" smtClean="0"/>
              <a:t>CheckBox</a:t>
            </a:r>
            <a:r>
              <a:rPr lang="en-US" sz="2000" dirty="0"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a:xfrm>
            <a:off x="6553200" y="6356350"/>
            <a:ext cx="2133600" cy="365125"/>
          </a:xfrm>
        </p:spPr>
        <p:txBody>
          <a:bodyPr/>
          <a:lstStyle/>
          <a:p>
            <a:fld id="{7967A042-E02F-4D13-9079-28240E5E6B49}" type="slidenum">
              <a:rPr lang="en-US" smtClean="0"/>
              <a:pPr/>
              <a:t>46</a:t>
            </a:fld>
            <a:endParaRPr lang="en-US"/>
          </a:p>
        </p:txBody>
      </p:sp>
      <p:sp>
        <p:nvSpPr>
          <p:cNvPr id="9"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RadioButtons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10"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12"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TextBox 12"/>
          <p:cNvSpPr txBox="1"/>
          <p:nvPr/>
        </p:nvSpPr>
        <p:spPr>
          <a:xfrm>
            <a:off x="685800" y="1371600"/>
            <a:ext cx="8077200" cy="1015663"/>
          </a:xfrm>
          <a:prstGeom prst="rect">
            <a:avLst/>
          </a:prstGeom>
          <a:noFill/>
        </p:spPr>
        <p:txBody>
          <a:bodyPr wrap="square" rtlCol="0">
            <a:spAutoFit/>
          </a:bodyPr>
          <a:lstStyle/>
          <a:p>
            <a:pPr marL="457200" indent="-457200"/>
            <a:r>
              <a:rPr lang="en-US" sz="2000" b="1" dirty="0" smtClean="0"/>
              <a:t>Example</a:t>
            </a:r>
          </a:p>
          <a:p>
            <a:pPr marL="457200" indent="-457200"/>
            <a:r>
              <a:rPr lang="en-US" sz="2000" dirty="0" smtClean="0"/>
              <a:t>	We extend the previous example by adding a </a:t>
            </a:r>
            <a:r>
              <a:rPr lang="en-US" sz="2000" i="1" dirty="0" err="1" smtClean="0"/>
              <a:t>RadioGroup</a:t>
            </a:r>
            <a:r>
              <a:rPr lang="en-US" sz="2000" dirty="0" smtClean="0"/>
              <a:t> and three </a:t>
            </a:r>
            <a:r>
              <a:rPr lang="en-US" sz="2000" i="1" dirty="0" err="1" smtClean="0"/>
              <a:t>RadioButtons</a:t>
            </a:r>
            <a:r>
              <a:rPr lang="en-US" sz="2000" dirty="0" smtClean="0"/>
              <a:t>.  Only new XML and Java code is shown:</a:t>
            </a:r>
          </a:p>
        </p:txBody>
      </p:sp>
      <p:sp>
        <p:nvSpPr>
          <p:cNvPr id="14" name="TextBox 13"/>
          <p:cNvSpPr txBox="1"/>
          <p:nvPr/>
        </p:nvSpPr>
        <p:spPr>
          <a:xfrm>
            <a:off x="1143000" y="2382083"/>
            <a:ext cx="7162800" cy="4247317"/>
          </a:xfrm>
          <a:prstGeom prst="rect">
            <a:avLst/>
          </a:prstGeom>
          <a:solidFill>
            <a:schemeClr val="bg1">
              <a:lumMod val="95000"/>
            </a:schemeClr>
          </a:solidFill>
          <a:ln>
            <a:solidFill>
              <a:schemeClr val="accent1"/>
            </a:solidFill>
          </a:ln>
        </p:spPr>
        <p:txBody>
          <a:bodyPr wrap="square" numCol="2" rtlCol="0">
            <a:spAutoFit/>
          </a:bodyPr>
          <a:lstStyle/>
          <a:p>
            <a:r>
              <a:rPr lang="en-US" sz="1000" dirty="0" smtClean="0"/>
              <a:t>&lt;?xml version=</a:t>
            </a:r>
            <a:r>
              <a:rPr lang="en-US" sz="1000" i="1" dirty="0" smtClean="0"/>
              <a:t>"1.0"</a:t>
            </a:r>
            <a:r>
              <a:rPr lang="en-US" sz="1000" dirty="0" smtClean="0"/>
              <a:t> encoding=</a:t>
            </a:r>
            <a:r>
              <a:rPr lang="en-US" sz="1000" i="1" dirty="0" smtClean="0"/>
              <a:t>"utf-8"</a:t>
            </a:r>
            <a:r>
              <a:rPr lang="en-US" sz="1000" dirty="0" smtClean="0"/>
              <a:t>?&gt;</a:t>
            </a:r>
          </a:p>
          <a:p>
            <a:r>
              <a:rPr lang="en-US" sz="1000" dirty="0" smtClean="0"/>
              <a:t>&lt;</a:t>
            </a:r>
            <a:r>
              <a:rPr lang="en-US" sz="1000" dirty="0" err="1" smtClean="0"/>
              <a:t>LinearLayout</a:t>
            </a:r>
            <a:endParaRPr lang="en-US" sz="1000" dirty="0" smtClean="0"/>
          </a:p>
          <a:p>
            <a:r>
              <a:rPr lang="en-US" sz="1000" dirty="0" err="1" smtClean="0"/>
              <a:t>android:id</a:t>
            </a:r>
            <a:r>
              <a:rPr lang="en-US" sz="1000" dirty="0" smtClean="0"/>
              <a:t>=</a:t>
            </a:r>
            <a:r>
              <a:rPr lang="en-US" sz="1000" i="1" dirty="0" smtClean="0"/>
              <a:t>"@+id/</a:t>
            </a:r>
            <a:r>
              <a:rPr lang="en-US" sz="1000" i="1" dirty="0" err="1" smtClean="0"/>
              <a:t>myLinearLayout</a:t>
            </a:r>
            <a:r>
              <a:rPr lang="en-US" sz="1000" i="1" dirty="0" smtClean="0"/>
              <a:t>"</a:t>
            </a:r>
            <a:endParaRPr lang="en-US" sz="1000" dirty="0" smtClean="0"/>
          </a:p>
          <a:p>
            <a:r>
              <a:rPr lang="en-US" sz="1000" dirty="0" err="1" smtClean="0"/>
              <a:t>android:layout_width</a:t>
            </a:r>
            <a:r>
              <a:rPr lang="en-US" sz="1000" dirty="0" smtClean="0"/>
              <a:t>=</a:t>
            </a:r>
            <a:r>
              <a:rPr lang="en-US" sz="1000" i="1" dirty="0" smtClean="0"/>
              <a:t>"</a:t>
            </a:r>
            <a:r>
              <a:rPr lang="en-US" sz="1000" i="1" dirty="0" err="1" smtClean="0"/>
              <a:t>fill_parent</a:t>
            </a:r>
            <a:r>
              <a:rPr lang="en-US" sz="1000" i="1" dirty="0" smtClean="0"/>
              <a:t>"</a:t>
            </a:r>
            <a:endParaRPr lang="en-US" sz="1000" dirty="0" smtClean="0"/>
          </a:p>
          <a:p>
            <a:r>
              <a:rPr lang="en-US" sz="1000" dirty="0" err="1" smtClean="0"/>
              <a:t>android:layout_height</a:t>
            </a:r>
            <a:r>
              <a:rPr lang="en-US" sz="1000" dirty="0" smtClean="0"/>
              <a:t>=</a:t>
            </a:r>
            <a:r>
              <a:rPr lang="en-US" sz="1000" i="1" dirty="0" smtClean="0"/>
              <a:t>"</a:t>
            </a:r>
            <a:r>
              <a:rPr lang="en-US" sz="1000" i="1" dirty="0" err="1" smtClean="0"/>
              <a:t>fill_parent</a:t>
            </a:r>
            <a:r>
              <a:rPr lang="en-US" sz="1000" i="1" dirty="0" smtClean="0"/>
              <a:t>"</a:t>
            </a:r>
            <a:endParaRPr lang="en-US" sz="1000" dirty="0" smtClean="0"/>
          </a:p>
          <a:p>
            <a:r>
              <a:rPr lang="en-US" sz="1000" dirty="0" err="1" smtClean="0"/>
              <a:t>android:orientation</a:t>
            </a:r>
            <a:r>
              <a:rPr lang="en-US" sz="1000" dirty="0" smtClean="0"/>
              <a:t>=</a:t>
            </a:r>
            <a:r>
              <a:rPr lang="en-US" sz="1000" i="1" dirty="0" smtClean="0"/>
              <a:t>"vertical"</a:t>
            </a:r>
            <a:endParaRPr lang="en-US" sz="1000" dirty="0" smtClean="0"/>
          </a:p>
          <a:p>
            <a:r>
              <a:rPr lang="en-US" sz="1000" dirty="0" err="1" smtClean="0"/>
              <a:t>xmlns:android</a:t>
            </a:r>
            <a:r>
              <a:rPr lang="en-US" sz="1000" dirty="0" smtClean="0"/>
              <a:t>=</a:t>
            </a:r>
            <a:r>
              <a:rPr lang="en-US" sz="1000" i="1" dirty="0" smtClean="0"/>
              <a:t>"http://schemas.android.com/apk/res/android"</a:t>
            </a:r>
            <a:endParaRPr lang="en-US" sz="1000" dirty="0" smtClean="0"/>
          </a:p>
          <a:p>
            <a:r>
              <a:rPr lang="en-US" sz="1000" dirty="0" smtClean="0"/>
              <a:t>&gt; </a:t>
            </a:r>
          </a:p>
          <a:p>
            <a:endParaRPr lang="en-US" sz="1000" dirty="0" smtClean="0"/>
          </a:p>
          <a:p>
            <a:r>
              <a:rPr lang="en-US" sz="1000" b="1" dirty="0" smtClean="0"/>
              <a:t>&lt;</a:t>
            </a:r>
            <a:r>
              <a:rPr lang="en-US" sz="1000" b="1" dirty="0" err="1" smtClean="0"/>
              <a:t>RadioGroup</a:t>
            </a:r>
            <a:endParaRPr lang="en-US" sz="1000" b="1" dirty="0" smtClean="0"/>
          </a:p>
          <a:p>
            <a:r>
              <a:rPr lang="en-US" sz="1000" b="1" dirty="0" err="1" smtClean="0"/>
              <a:t>android:id</a:t>
            </a:r>
            <a:r>
              <a:rPr lang="en-US" sz="1000" b="1" dirty="0" smtClean="0"/>
              <a:t>=</a:t>
            </a:r>
            <a:r>
              <a:rPr lang="en-US" sz="1000" b="1" i="1" dirty="0" smtClean="0"/>
              <a:t>"@+id/</a:t>
            </a:r>
            <a:r>
              <a:rPr lang="en-US" sz="1000" b="1" i="1" dirty="0" err="1" smtClean="0"/>
              <a:t>radGroupCoffeeType</a:t>
            </a:r>
            <a:r>
              <a:rPr lang="en-US" sz="1000" b="1" i="1" dirty="0" smtClean="0"/>
              <a:t>"</a:t>
            </a:r>
            <a:endParaRPr lang="en-US" sz="1000" b="1" dirty="0" smtClean="0"/>
          </a:p>
          <a:p>
            <a:r>
              <a:rPr lang="en-US" sz="1000" dirty="0" err="1" smtClean="0"/>
              <a:t>android:layout_width</a:t>
            </a:r>
            <a:r>
              <a:rPr lang="en-US" sz="1000" dirty="0" smtClean="0"/>
              <a:t>=</a:t>
            </a:r>
            <a:r>
              <a:rPr lang="en-US" sz="1000" i="1" dirty="0" smtClean="0"/>
              <a:t>"</a:t>
            </a:r>
            <a:r>
              <a:rPr lang="en-US" sz="1000" i="1" dirty="0" err="1" smtClean="0"/>
              <a:t>fill_parent</a:t>
            </a:r>
            <a:r>
              <a:rPr lang="en-US" sz="1000" i="1" dirty="0" smtClean="0"/>
              <a:t>"</a:t>
            </a:r>
            <a:endParaRPr lang="en-US" sz="1000" dirty="0" smtClean="0"/>
          </a:p>
          <a:p>
            <a:r>
              <a:rPr lang="en-US" sz="1000" dirty="0" err="1" smtClean="0"/>
              <a:t>android:layout_height</a:t>
            </a:r>
            <a:r>
              <a:rPr lang="en-US" sz="1000" dirty="0" smtClean="0"/>
              <a:t>=</a:t>
            </a:r>
            <a:r>
              <a:rPr lang="en-US" sz="1000" i="1" dirty="0" smtClean="0"/>
              <a:t>"</a:t>
            </a:r>
            <a:r>
              <a:rPr lang="en-US" sz="1000" i="1" dirty="0" err="1" smtClean="0"/>
              <a:t>wrap_content</a:t>
            </a:r>
            <a:r>
              <a:rPr lang="en-US" sz="1000" i="1" dirty="0" smtClean="0"/>
              <a:t>"</a:t>
            </a:r>
            <a:endParaRPr lang="en-US" sz="1000" dirty="0" smtClean="0"/>
          </a:p>
          <a:p>
            <a:r>
              <a:rPr lang="en-US" sz="1000" dirty="0" err="1" smtClean="0"/>
              <a:t>android:orientation</a:t>
            </a:r>
            <a:r>
              <a:rPr lang="en-US" sz="1000" dirty="0" smtClean="0"/>
              <a:t>=</a:t>
            </a:r>
            <a:r>
              <a:rPr lang="en-US" sz="1000" i="1" dirty="0" smtClean="0"/>
              <a:t>"vertical"</a:t>
            </a:r>
            <a:endParaRPr lang="en-US" sz="1000" dirty="0" smtClean="0"/>
          </a:p>
          <a:p>
            <a:r>
              <a:rPr lang="en-US" sz="1000" dirty="0" smtClean="0"/>
              <a:t>&gt; </a:t>
            </a:r>
          </a:p>
          <a:p>
            <a:r>
              <a:rPr lang="en-US" sz="1000" dirty="0" smtClean="0"/>
              <a:t>&lt;</a:t>
            </a:r>
            <a:r>
              <a:rPr lang="en-US" sz="1000" dirty="0" err="1" smtClean="0"/>
              <a:t>TextView</a:t>
            </a:r>
            <a:endParaRPr lang="en-US" sz="1000" dirty="0" smtClean="0"/>
          </a:p>
          <a:p>
            <a:r>
              <a:rPr lang="en-US" sz="1000" dirty="0" err="1" smtClean="0"/>
              <a:t>android:id</a:t>
            </a:r>
            <a:r>
              <a:rPr lang="en-US" sz="1000" dirty="0" smtClean="0"/>
              <a:t>=</a:t>
            </a:r>
            <a:r>
              <a:rPr lang="en-US" sz="1000" i="1" dirty="0" smtClean="0"/>
              <a:t>"@+id/</a:t>
            </a:r>
            <a:r>
              <a:rPr lang="en-US" sz="1000" i="1" dirty="0" err="1" smtClean="0"/>
              <a:t>labelCoffeeType</a:t>
            </a:r>
            <a:r>
              <a:rPr lang="en-US" sz="1000" i="1" dirty="0" smtClean="0"/>
              <a:t>"</a:t>
            </a:r>
            <a:endParaRPr lang="en-US" sz="1000" dirty="0" smtClean="0"/>
          </a:p>
          <a:p>
            <a:r>
              <a:rPr lang="en-US" sz="1000" dirty="0" err="1" smtClean="0"/>
              <a:t>android:layout_width</a:t>
            </a:r>
            <a:r>
              <a:rPr lang="en-US" sz="1000" dirty="0" smtClean="0"/>
              <a:t>=</a:t>
            </a:r>
            <a:r>
              <a:rPr lang="en-US" sz="1000" i="1" dirty="0" smtClean="0"/>
              <a:t>"</a:t>
            </a:r>
            <a:r>
              <a:rPr lang="en-US" sz="1000" i="1" dirty="0" err="1" smtClean="0"/>
              <a:t>fill_parent</a:t>
            </a:r>
            <a:r>
              <a:rPr lang="en-US" sz="1000" i="1" dirty="0" smtClean="0"/>
              <a:t>"</a:t>
            </a:r>
            <a:endParaRPr lang="en-US" sz="1000" dirty="0" smtClean="0"/>
          </a:p>
          <a:p>
            <a:r>
              <a:rPr lang="en-US" sz="1000" dirty="0" err="1" smtClean="0"/>
              <a:t>android:layout_height</a:t>
            </a:r>
            <a:r>
              <a:rPr lang="en-US" sz="1000" dirty="0" smtClean="0"/>
              <a:t>=</a:t>
            </a:r>
            <a:r>
              <a:rPr lang="en-US" sz="1000" i="1" dirty="0" smtClean="0"/>
              <a:t>"</a:t>
            </a:r>
            <a:r>
              <a:rPr lang="en-US" sz="1000" i="1" dirty="0" err="1" smtClean="0"/>
              <a:t>wrap_content</a:t>
            </a:r>
            <a:r>
              <a:rPr lang="en-US" sz="1000" i="1" dirty="0" smtClean="0"/>
              <a:t>"</a:t>
            </a:r>
            <a:endParaRPr lang="en-US" sz="1000" dirty="0" smtClean="0"/>
          </a:p>
          <a:p>
            <a:r>
              <a:rPr lang="en-US" sz="1000" dirty="0" err="1" smtClean="0"/>
              <a:t>android:background</a:t>
            </a:r>
            <a:r>
              <a:rPr lang="en-US" sz="1000" dirty="0" smtClean="0"/>
              <a:t>=</a:t>
            </a:r>
            <a:r>
              <a:rPr lang="en-US" sz="1000" i="1" dirty="0" smtClean="0"/>
              <a:t>"#ff993300"</a:t>
            </a:r>
            <a:endParaRPr lang="en-US" sz="1000" dirty="0" smtClean="0"/>
          </a:p>
          <a:p>
            <a:r>
              <a:rPr lang="en-US" sz="1000" dirty="0" err="1" smtClean="0"/>
              <a:t>android:text</a:t>
            </a:r>
            <a:r>
              <a:rPr lang="en-US" sz="1000" dirty="0" smtClean="0"/>
              <a:t>=</a:t>
            </a:r>
            <a:r>
              <a:rPr lang="en-US" sz="1000" i="1" dirty="0" smtClean="0"/>
              <a:t>"What type of coffee?"</a:t>
            </a:r>
            <a:endParaRPr lang="en-US" sz="1000" dirty="0" smtClean="0"/>
          </a:p>
          <a:p>
            <a:r>
              <a:rPr lang="en-US" sz="1000" dirty="0" err="1" smtClean="0"/>
              <a:t>android:textStyle</a:t>
            </a:r>
            <a:r>
              <a:rPr lang="en-US" sz="1000" dirty="0" smtClean="0"/>
              <a:t>=</a:t>
            </a:r>
            <a:r>
              <a:rPr lang="en-US" sz="1000" i="1" dirty="0" smtClean="0"/>
              <a:t>"bold"</a:t>
            </a:r>
            <a:endParaRPr lang="en-US" sz="1000" dirty="0" smtClean="0"/>
          </a:p>
          <a:p>
            <a:r>
              <a:rPr lang="en-US" sz="1000" dirty="0" smtClean="0"/>
              <a:t>&gt; </a:t>
            </a:r>
          </a:p>
          <a:p>
            <a:r>
              <a:rPr lang="en-US" sz="1000" dirty="0" smtClean="0"/>
              <a:t>&lt;/</a:t>
            </a:r>
            <a:r>
              <a:rPr lang="en-US" sz="1000" dirty="0" err="1" smtClean="0"/>
              <a:t>TextView</a:t>
            </a:r>
            <a:r>
              <a:rPr lang="en-US" sz="1000" dirty="0" smtClean="0"/>
              <a:t>&gt;</a:t>
            </a:r>
          </a:p>
          <a:p>
            <a:endParaRPr lang="en-US" sz="1000" dirty="0" smtClean="0"/>
          </a:p>
          <a:p>
            <a:endParaRPr lang="en-US" sz="1000" dirty="0" smtClean="0"/>
          </a:p>
          <a:p>
            <a:endParaRPr lang="en-US" sz="1000" dirty="0" smtClean="0"/>
          </a:p>
          <a:p>
            <a:r>
              <a:rPr lang="en-US" sz="1000" dirty="0" smtClean="0"/>
              <a:t>&lt;</a:t>
            </a:r>
            <a:r>
              <a:rPr lang="en-US" sz="1000" b="1" dirty="0" err="1" smtClean="0"/>
              <a:t>RadioButton</a:t>
            </a:r>
            <a:endParaRPr lang="en-US" sz="1000" b="1" dirty="0" smtClean="0"/>
          </a:p>
          <a:p>
            <a:r>
              <a:rPr lang="en-US" sz="1000" b="1" dirty="0" err="1" smtClean="0"/>
              <a:t>android:id</a:t>
            </a:r>
            <a:r>
              <a:rPr lang="en-US" sz="1000" b="1" dirty="0" smtClean="0"/>
              <a:t>=</a:t>
            </a:r>
            <a:r>
              <a:rPr lang="en-US" sz="1000" b="1" i="1" dirty="0" smtClean="0"/>
              <a:t>"@+id/</a:t>
            </a:r>
            <a:r>
              <a:rPr lang="en-US" sz="1000" b="1" i="1" dirty="0" err="1" smtClean="0"/>
              <a:t>radDecaf</a:t>
            </a:r>
            <a:r>
              <a:rPr lang="en-US" sz="1000" b="1" i="1" dirty="0" smtClean="0"/>
              <a:t>"</a:t>
            </a:r>
            <a:endParaRPr lang="en-US" sz="1000" b="1" dirty="0" smtClean="0"/>
          </a:p>
          <a:p>
            <a:r>
              <a:rPr lang="en-US" sz="1000" dirty="0" err="1" smtClean="0"/>
              <a:t>android:layout_width</a:t>
            </a:r>
            <a:r>
              <a:rPr lang="en-US" sz="1000" dirty="0" smtClean="0"/>
              <a:t>=</a:t>
            </a:r>
            <a:r>
              <a:rPr lang="en-US" sz="1000" i="1" dirty="0" smtClean="0"/>
              <a:t>"</a:t>
            </a:r>
            <a:r>
              <a:rPr lang="en-US" sz="1000" i="1" dirty="0" err="1" smtClean="0"/>
              <a:t>fill_parent</a:t>
            </a:r>
            <a:r>
              <a:rPr lang="en-US" sz="1000" i="1" dirty="0" smtClean="0"/>
              <a:t>"</a:t>
            </a:r>
            <a:endParaRPr lang="en-US" sz="1000" dirty="0" smtClean="0"/>
          </a:p>
          <a:p>
            <a:r>
              <a:rPr lang="en-US" sz="1000" dirty="0" err="1" smtClean="0"/>
              <a:t>android:layout_height</a:t>
            </a:r>
            <a:r>
              <a:rPr lang="en-US" sz="1000" dirty="0" smtClean="0"/>
              <a:t>=</a:t>
            </a:r>
            <a:r>
              <a:rPr lang="en-US" sz="1000" i="1" dirty="0" smtClean="0"/>
              <a:t>"</a:t>
            </a:r>
            <a:r>
              <a:rPr lang="en-US" sz="1000" i="1" dirty="0" err="1" smtClean="0"/>
              <a:t>wrap_content</a:t>
            </a:r>
            <a:r>
              <a:rPr lang="en-US" sz="1000" i="1" dirty="0" smtClean="0"/>
              <a:t>"</a:t>
            </a:r>
            <a:endParaRPr lang="en-US" sz="1000" dirty="0" smtClean="0"/>
          </a:p>
          <a:p>
            <a:r>
              <a:rPr lang="en-US" sz="1000" dirty="0" err="1" smtClean="0"/>
              <a:t>android:text</a:t>
            </a:r>
            <a:r>
              <a:rPr lang="en-US" sz="1000" dirty="0" smtClean="0"/>
              <a:t>=</a:t>
            </a:r>
            <a:r>
              <a:rPr lang="en-US" sz="1000" i="1" dirty="0" smtClean="0"/>
              <a:t>"Decaf"</a:t>
            </a:r>
            <a:endParaRPr lang="en-US" sz="1000" dirty="0" smtClean="0"/>
          </a:p>
          <a:p>
            <a:r>
              <a:rPr lang="en-US" sz="1000" dirty="0" smtClean="0"/>
              <a:t>&gt; </a:t>
            </a:r>
          </a:p>
          <a:p>
            <a:r>
              <a:rPr lang="en-US" sz="1000" dirty="0" smtClean="0"/>
              <a:t>&lt;/</a:t>
            </a:r>
            <a:r>
              <a:rPr lang="en-US" sz="1000" dirty="0" err="1" smtClean="0"/>
              <a:t>RadioButton</a:t>
            </a:r>
            <a:r>
              <a:rPr lang="en-US" sz="1000" dirty="0" smtClean="0"/>
              <a:t>&gt;</a:t>
            </a:r>
          </a:p>
          <a:p>
            <a:r>
              <a:rPr lang="en-US" sz="1000" dirty="0" smtClean="0"/>
              <a:t>&lt;</a:t>
            </a:r>
            <a:r>
              <a:rPr lang="en-US" sz="1000" b="1" dirty="0" err="1" smtClean="0"/>
              <a:t>RadioButton</a:t>
            </a:r>
            <a:endParaRPr lang="en-US" sz="1000" b="1" dirty="0" smtClean="0"/>
          </a:p>
          <a:p>
            <a:r>
              <a:rPr lang="en-US" sz="1000" b="1" dirty="0" err="1" smtClean="0"/>
              <a:t>android:id</a:t>
            </a:r>
            <a:r>
              <a:rPr lang="en-US" sz="1000" b="1" dirty="0" smtClean="0"/>
              <a:t>=</a:t>
            </a:r>
            <a:r>
              <a:rPr lang="en-US" sz="1000" b="1" i="1" dirty="0" smtClean="0"/>
              <a:t>"@+id/</a:t>
            </a:r>
            <a:r>
              <a:rPr lang="en-US" sz="1000" b="1" i="1" dirty="0" err="1" smtClean="0"/>
              <a:t>radExpresso</a:t>
            </a:r>
            <a:r>
              <a:rPr lang="en-US" sz="1000" b="1" i="1" dirty="0" smtClean="0"/>
              <a:t>"</a:t>
            </a:r>
            <a:endParaRPr lang="en-US" sz="1000" b="1" dirty="0" smtClean="0"/>
          </a:p>
          <a:p>
            <a:r>
              <a:rPr lang="en-US" sz="1000" dirty="0" err="1" smtClean="0"/>
              <a:t>android:layout_width</a:t>
            </a:r>
            <a:r>
              <a:rPr lang="en-US" sz="1000" dirty="0" smtClean="0"/>
              <a:t>=</a:t>
            </a:r>
            <a:r>
              <a:rPr lang="en-US" sz="1000" i="1" dirty="0" smtClean="0"/>
              <a:t>"</a:t>
            </a:r>
            <a:r>
              <a:rPr lang="en-US" sz="1000" i="1" dirty="0" err="1" smtClean="0"/>
              <a:t>wrap_content</a:t>
            </a:r>
            <a:r>
              <a:rPr lang="en-US" sz="1000" i="1" dirty="0" smtClean="0"/>
              <a:t>"</a:t>
            </a:r>
            <a:endParaRPr lang="en-US" sz="1000" dirty="0" smtClean="0"/>
          </a:p>
          <a:p>
            <a:r>
              <a:rPr lang="en-US" sz="1000" dirty="0" err="1" smtClean="0"/>
              <a:t>android:layout_height</a:t>
            </a:r>
            <a:r>
              <a:rPr lang="en-US" sz="1000" dirty="0" smtClean="0"/>
              <a:t>=</a:t>
            </a:r>
            <a:r>
              <a:rPr lang="en-US" sz="1000" i="1" dirty="0" smtClean="0"/>
              <a:t>"</a:t>
            </a:r>
            <a:r>
              <a:rPr lang="en-US" sz="1000" i="1" dirty="0" err="1" smtClean="0"/>
              <a:t>wrap_content</a:t>
            </a:r>
            <a:r>
              <a:rPr lang="en-US" sz="1000" i="1" dirty="0" smtClean="0"/>
              <a:t>"</a:t>
            </a:r>
            <a:endParaRPr lang="en-US" sz="1000" dirty="0" smtClean="0"/>
          </a:p>
          <a:p>
            <a:r>
              <a:rPr lang="en-US" sz="1000" dirty="0" err="1" smtClean="0"/>
              <a:t>android:text</a:t>
            </a:r>
            <a:r>
              <a:rPr lang="en-US" sz="1000" dirty="0" smtClean="0"/>
              <a:t>=</a:t>
            </a:r>
            <a:r>
              <a:rPr lang="en-US" sz="1000" i="1" dirty="0" smtClean="0"/>
              <a:t>"</a:t>
            </a:r>
            <a:r>
              <a:rPr lang="en-US" sz="1000" i="1" dirty="0" err="1" smtClean="0"/>
              <a:t>Expresso</a:t>
            </a:r>
            <a:r>
              <a:rPr lang="en-US" sz="1000" i="1" dirty="0" smtClean="0"/>
              <a:t>"</a:t>
            </a:r>
            <a:endParaRPr lang="en-US" sz="1000" dirty="0" smtClean="0"/>
          </a:p>
          <a:p>
            <a:r>
              <a:rPr lang="en-US" sz="1000" dirty="0" smtClean="0"/>
              <a:t>&gt; </a:t>
            </a:r>
          </a:p>
          <a:p>
            <a:r>
              <a:rPr lang="en-US" sz="1000" dirty="0" smtClean="0"/>
              <a:t>&lt;/</a:t>
            </a:r>
            <a:r>
              <a:rPr lang="en-US" sz="1000" dirty="0" err="1" smtClean="0"/>
              <a:t>RadioButton</a:t>
            </a:r>
            <a:r>
              <a:rPr lang="en-US" sz="1000" dirty="0" smtClean="0"/>
              <a:t>&gt;</a:t>
            </a:r>
          </a:p>
          <a:p>
            <a:r>
              <a:rPr lang="en-US" sz="1000" dirty="0" smtClean="0"/>
              <a:t>&lt;</a:t>
            </a:r>
            <a:r>
              <a:rPr lang="en-US" sz="1000" b="1" dirty="0" err="1" smtClean="0"/>
              <a:t>RadioButton</a:t>
            </a:r>
            <a:endParaRPr lang="en-US" sz="1000" b="1" dirty="0" smtClean="0"/>
          </a:p>
          <a:p>
            <a:r>
              <a:rPr lang="en-US" sz="1000" b="1" dirty="0" err="1" smtClean="0"/>
              <a:t>android:id</a:t>
            </a:r>
            <a:r>
              <a:rPr lang="en-US" sz="1000" b="1" dirty="0" smtClean="0"/>
              <a:t>=</a:t>
            </a:r>
            <a:r>
              <a:rPr lang="en-US" sz="1000" b="1" i="1" dirty="0" smtClean="0"/>
              <a:t>"@+id/</a:t>
            </a:r>
            <a:r>
              <a:rPr lang="en-US" sz="1000" b="1" i="1" dirty="0" err="1" smtClean="0"/>
              <a:t>radColombian</a:t>
            </a:r>
            <a:r>
              <a:rPr lang="en-US" sz="1000" b="1" i="1" dirty="0" smtClean="0"/>
              <a:t>"</a:t>
            </a:r>
            <a:endParaRPr lang="en-US" sz="1000" b="1" dirty="0" smtClean="0"/>
          </a:p>
          <a:p>
            <a:r>
              <a:rPr lang="en-US" sz="1000" dirty="0" err="1" smtClean="0"/>
              <a:t>android:layout_width</a:t>
            </a:r>
            <a:r>
              <a:rPr lang="en-US" sz="1000" dirty="0" smtClean="0"/>
              <a:t>=</a:t>
            </a:r>
            <a:r>
              <a:rPr lang="en-US" sz="1000" i="1" dirty="0" smtClean="0"/>
              <a:t>"</a:t>
            </a:r>
            <a:r>
              <a:rPr lang="en-US" sz="1000" i="1" dirty="0" err="1" smtClean="0"/>
              <a:t>wrap_content</a:t>
            </a:r>
            <a:r>
              <a:rPr lang="en-US" sz="1000" i="1" dirty="0" smtClean="0"/>
              <a:t>"</a:t>
            </a:r>
            <a:endParaRPr lang="en-US" sz="1000" dirty="0" smtClean="0"/>
          </a:p>
          <a:p>
            <a:r>
              <a:rPr lang="en-US" sz="1000" dirty="0" err="1" smtClean="0"/>
              <a:t>android:layout_height</a:t>
            </a:r>
            <a:r>
              <a:rPr lang="en-US" sz="1000" dirty="0" smtClean="0"/>
              <a:t>=</a:t>
            </a:r>
            <a:r>
              <a:rPr lang="en-US" sz="1000" i="1" dirty="0" smtClean="0"/>
              <a:t>"</a:t>
            </a:r>
            <a:r>
              <a:rPr lang="en-US" sz="1000" i="1" dirty="0" err="1" smtClean="0"/>
              <a:t>wrap_content</a:t>
            </a:r>
            <a:r>
              <a:rPr lang="en-US" sz="1000" i="1" dirty="0" smtClean="0"/>
              <a:t>"</a:t>
            </a:r>
            <a:endParaRPr lang="en-US" sz="1000" dirty="0" smtClean="0"/>
          </a:p>
          <a:p>
            <a:r>
              <a:rPr lang="en-US" sz="1000" dirty="0" err="1" smtClean="0"/>
              <a:t>android:text</a:t>
            </a:r>
            <a:r>
              <a:rPr lang="en-US" sz="1000" dirty="0" smtClean="0"/>
              <a:t>=</a:t>
            </a:r>
            <a:r>
              <a:rPr lang="en-US" sz="1000" i="1" dirty="0" smtClean="0"/>
              <a:t>"Colombian"</a:t>
            </a:r>
            <a:endParaRPr lang="en-US" sz="1000" dirty="0" smtClean="0"/>
          </a:p>
          <a:p>
            <a:r>
              <a:rPr lang="en-US" sz="1000" dirty="0" smtClean="0"/>
              <a:t>&gt; </a:t>
            </a:r>
          </a:p>
          <a:p>
            <a:r>
              <a:rPr lang="en-US" sz="1000" dirty="0" smtClean="0"/>
              <a:t>&lt;/</a:t>
            </a:r>
            <a:r>
              <a:rPr lang="en-US" sz="1000" dirty="0" err="1" smtClean="0"/>
              <a:t>RadioButton</a:t>
            </a:r>
            <a:r>
              <a:rPr lang="en-US" sz="1000" dirty="0" smtClean="0"/>
              <a:t>&gt;</a:t>
            </a:r>
          </a:p>
          <a:p>
            <a:r>
              <a:rPr lang="en-US" sz="1000" dirty="0" smtClean="0"/>
              <a:t>&lt;/</a:t>
            </a:r>
            <a:r>
              <a:rPr lang="en-US" sz="1000" dirty="0" err="1" smtClean="0"/>
              <a:t>RadioGroup</a:t>
            </a:r>
            <a:r>
              <a:rPr lang="en-US" sz="1000" dirty="0" smtClean="0"/>
              <a:t>&gt;</a:t>
            </a:r>
          </a:p>
          <a:p>
            <a:r>
              <a:rPr lang="en-US" sz="1000" dirty="0" smtClean="0"/>
              <a:t> </a:t>
            </a:r>
          </a:p>
          <a:p>
            <a:r>
              <a:rPr lang="en-US" sz="1000" dirty="0" smtClean="0"/>
              <a:t>... </a:t>
            </a:r>
          </a:p>
          <a:p>
            <a:r>
              <a:rPr lang="en-US" sz="1000" dirty="0" smtClean="0"/>
              <a:t> </a:t>
            </a:r>
          </a:p>
          <a:p>
            <a:r>
              <a:rPr lang="en-US" sz="1000" dirty="0" smtClean="0"/>
              <a:t>&lt;/</a:t>
            </a:r>
            <a:r>
              <a:rPr lang="en-US" sz="1000" dirty="0" err="1" smtClean="0"/>
              <a:t>LinearLayout</a:t>
            </a:r>
            <a:r>
              <a:rPr lang="en-US" sz="1000" dirty="0" smtClean="0"/>
              <a:t>&gt;</a:t>
            </a:r>
            <a:endParaRPr lang="en-US" sz="1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47</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RadioButtons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828800"/>
            <a:ext cx="8077200" cy="400110"/>
          </a:xfrm>
          <a:prstGeom prst="rect">
            <a:avLst/>
          </a:prstGeom>
          <a:noFill/>
        </p:spPr>
        <p:txBody>
          <a:bodyPr wrap="square" rtlCol="0">
            <a:spAutoFit/>
          </a:bodyPr>
          <a:lstStyle/>
          <a:p>
            <a:pPr marL="457200" indent="-457200"/>
            <a:r>
              <a:rPr lang="en-US" sz="2000" dirty="0" smtClean="0"/>
              <a:t>Android Activity </a:t>
            </a:r>
            <a:r>
              <a:rPr lang="en-US" sz="1000" dirty="0" smtClean="0"/>
              <a:t>(1 of 3)</a:t>
            </a:r>
          </a:p>
        </p:txBody>
      </p:sp>
      <p:sp>
        <p:nvSpPr>
          <p:cNvPr id="8" name="TextBox 7"/>
          <p:cNvSpPr txBox="1"/>
          <p:nvPr/>
        </p:nvSpPr>
        <p:spPr>
          <a:xfrm>
            <a:off x="762000" y="2209800"/>
            <a:ext cx="7467600" cy="4401205"/>
          </a:xfrm>
          <a:prstGeom prst="rect">
            <a:avLst/>
          </a:prstGeom>
          <a:solidFill>
            <a:schemeClr val="bg1">
              <a:lumMod val="95000"/>
            </a:schemeClr>
          </a:solidFill>
          <a:ln>
            <a:solidFill>
              <a:schemeClr val="accent1"/>
            </a:solidFill>
          </a:ln>
        </p:spPr>
        <p:txBody>
          <a:bodyPr wrap="square" rtlCol="0">
            <a:spAutoFit/>
          </a:bodyPr>
          <a:lstStyle/>
          <a:p>
            <a:r>
              <a:rPr lang="en-US" sz="1400" b="1" dirty="0" smtClean="0">
                <a:solidFill>
                  <a:srgbClr val="7F0055"/>
                </a:solidFill>
                <a:latin typeface="Courier New"/>
              </a:rPr>
              <a:t>package</a:t>
            </a:r>
            <a:r>
              <a:rPr lang="en-US" sz="1400" b="1" dirty="0" smtClean="0">
                <a:solidFill>
                  <a:srgbClr val="000000"/>
                </a:solidFill>
                <a:latin typeface="Courier New"/>
              </a:rPr>
              <a:t> cis493.demoui;</a:t>
            </a:r>
          </a:p>
          <a:p>
            <a:r>
              <a:rPr lang="en-US" sz="1400" dirty="0" smtClean="0">
                <a:latin typeface="Courier New"/>
              </a:rPr>
              <a:t>// example using </a:t>
            </a:r>
            <a:r>
              <a:rPr lang="en-US" sz="1400" dirty="0" err="1" smtClean="0">
                <a:latin typeface="Courier New"/>
              </a:rPr>
              <a:t>RadioButtons</a:t>
            </a:r>
            <a:endParaRPr lang="en-US" sz="1400" dirty="0" smtClean="0">
              <a:latin typeface="Courier New"/>
            </a:endParaRPr>
          </a:p>
          <a:p>
            <a:r>
              <a:rPr lang="en-US" sz="1400" b="1" dirty="0" smtClean="0">
                <a:solidFill>
                  <a:srgbClr val="7F0055"/>
                </a:solidFill>
                <a:latin typeface="Courier New"/>
              </a:rPr>
              <a:t>import</a:t>
            </a:r>
            <a:r>
              <a:rPr lang="en-US" sz="1400" b="1" dirty="0" smtClean="0">
                <a:solidFill>
                  <a:srgbClr val="000000"/>
                </a:solidFill>
                <a:latin typeface="Courier New"/>
              </a:rPr>
              <a:t> </a:t>
            </a:r>
            <a:r>
              <a:rPr lang="en-US" sz="1400" b="1" dirty="0" err="1" smtClean="0">
                <a:solidFill>
                  <a:srgbClr val="000000"/>
                </a:solidFill>
                <a:latin typeface="Courier New"/>
              </a:rPr>
              <a:t>android.app.Activity</a:t>
            </a:r>
            <a:r>
              <a:rPr lang="en-US" sz="1400" b="1" dirty="0" smtClean="0">
                <a:solidFill>
                  <a:srgbClr val="000000"/>
                </a:solidFill>
                <a:latin typeface="Courier New"/>
              </a:rPr>
              <a:t>;</a:t>
            </a:r>
          </a:p>
          <a:p>
            <a:r>
              <a:rPr lang="en-US" sz="1400" b="1" dirty="0" smtClean="0">
                <a:solidFill>
                  <a:srgbClr val="7F0055"/>
                </a:solidFill>
                <a:latin typeface="Courier New"/>
              </a:rPr>
              <a:t>import</a:t>
            </a:r>
            <a:r>
              <a:rPr lang="en-US" sz="1400" b="1" dirty="0" smtClean="0">
                <a:solidFill>
                  <a:srgbClr val="000000"/>
                </a:solidFill>
                <a:latin typeface="Courier New"/>
              </a:rPr>
              <a:t> </a:t>
            </a:r>
            <a:r>
              <a:rPr lang="en-US" sz="1400" b="1" dirty="0" err="1" smtClean="0">
                <a:solidFill>
                  <a:srgbClr val="000000"/>
                </a:solidFill>
                <a:latin typeface="Courier New"/>
              </a:rPr>
              <a:t>android.os.Bundle</a:t>
            </a:r>
            <a:r>
              <a:rPr lang="en-US" sz="1400" b="1" dirty="0" smtClean="0">
                <a:solidFill>
                  <a:srgbClr val="000000"/>
                </a:solidFill>
                <a:latin typeface="Courier New"/>
              </a:rPr>
              <a:t>;</a:t>
            </a:r>
          </a:p>
          <a:p>
            <a:r>
              <a:rPr lang="en-US" sz="1400" b="1" dirty="0" smtClean="0">
                <a:solidFill>
                  <a:srgbClr val="7F0055"/>
                </a:solidFill>
                <a:latin typeface="Courier New"/>
              </a:rPr>
              <a:t>import</a:t>
            </a:r>
            <a:r>
              <a:rPr lang="en-US" sz="1400" b="1" dirty="0" smtClean="0">
                <a:solidFill>
                  <a:srgbClr val="000000"/>
                </a:solidFill>
                <a:latin typeface="Courier New"/>
              </a:rPr>
              <a:t> </a:t>
            </a:r>
            <a:r>
              <a:rPr lang="en-US" sz="1400" b="1" dirty="0" err="1" smtClean="0">
                <a:solidFill>
                  <a:srgbClr val="000000"/>
                </a:solidFill>
                <a:latin typeface="Courier New"/>
              </a:rPr>
              <a:t>android.view.View</a:t>
            </a:r>
            <a:r>
              <a:rPr lang="en-US" sz="1400" b="1" dirty="0" smtClean="0">
                <a:solidFill>
                  <a:srgbClr val="000000"/>
                </a:solidFill>
                <a:latin typeface="Courier New"/>
              </a:rPr>
              <a:t>;</a:t>
            </a:r>
          </a:p>
          <a:p>
            <a:r>
              <a:rPr lang="en-US" sz="1400" b="1" dirty="0" smtClean="0">
                <a:solidFill>
                  <a:srgbClr val="7F0055"/>
                </a:solidFill>
                <a:latin typeface="Courier New"/>
              </a:rPr>
              <a:t>import</a:t>
            </a:r>
            <a:r>
              <a:rPr lang="en-US" sz="1400" b="1" dirty="0" smtClean="0">
                <a:solidFill>
                  <a:srgbClr val="000000"/>
                </a:solidFill>
                <a:latin typeface="Courier New"/>
              </a:rPr>
              <a:t> </a:t>
            </a:r>
            <a:r>
              <a:rPr lang="en-US" sz="1400" b="1" dirty="0" err="1" smtClean="0">
                <a:solidFill>
                  <a:srgbClr val="000000"/>
                </a:solidFill>
                <a:latin typeface="Courier New"/>
              </a:rPr>
              <a:t>android.view.View.OnClickListener</a:t>
            </a:r>
            <a:r>
              <a:rPr lang="en-US" sz="1400" b="1" dirty="0" smtClean="0">
                <a:solidFill>
                  <a:srgbClr val="000000"/>
                </a:solidFill>
                <a:latin typeface="Courier New"/>
              </a:rPr>
              <a:t>;</a:t>
            </a:r>
          </a:p>
          <a:p>
            <a:r>
              <a:rPr lang="en-US" sz="1400" b="1" dirty="0" smtClean="0">
                <a:solidFill>
                  <a:srgbClr val="7F0055"/>
                </a:solidFill>
                <a:latin typeface="Courier New"/>
              </a:rPr>
              <a:t>import</a:t>
            </a:r>
            <a:r>
              <a:rPr lang="en-US" sz="1400" b="1" dirty="0" smtClean="0">
                <a:solidFill>
                  <a:srgbClr val="000000"/>
                </a:solidFill>
                <a:latin typeface="Courier New"/>
              </a:rPr>
              <a:t> </a:t>
            </a:r>
            <a:r>
              <a:rPr lang="en-US" sz="1400" b="1" dirty="0" err="1" smtClean="0">
                <a:solidFill>
                  <a:srgbClr val="000000"/>
                </a:solidFill>
                <a:latin typeface="Courier New"/>
              </a:rPr>
              <a:t>android.widget.Button</a:t>
            </a:r>
            <a:r>
              <a:rPr lang="en-US" sz="1400" b="1" dirty="0" smtClean="0">
                <a:solidFill>
                  <a:srgbClr val="000000"/>
                </a:solidFill>
                <a:latin typeface="Courier New"/>
              </a:rPr>
              <a:t>;</a:t>
            </a:r>
          </a:p>
          <a:p>
            <a:r>
              <a:rPr lang="en-US" sz="1400" b="1" dirty="0" smtClean="0">
                <a:solidFill>
                  <a:srgbClr val="7F0055"/>
                </a:solidFill>
                <a:latin typeface="Courier New"/>
              </a:rPr>
              <a:t>import</a:t>
            </a:r>
            <a:r>
              <a:rPr lang="en-US" sz="1400" b="1" dirty="0" smtClean="0">
                <a:solidFill>
                  <a:srgbClr val="000000"/>
                </a:solidFill>
                <a:latin typeface="Courier New"/>
              </a:rPr>
              <a:t> </a:t>
            </a:r>
            <a:r>
              <a:rPr lang="en-US" sz="1400" b="1" dirty="0" err="1" smtClean="0">
                <a:solidFill>
                  <a:srgbClr val="000000"/>
                </a:solidFill>
                <a:latin typeface="Courier New"/>
              </a:rPr>
              <a:t>android.widget.CheckBox</a:t>
            </a:r>
            <a:r>
              <a:rPr lang="en-US" sz="1400" b="1" dirty="0" smtClean="0">
                <a:solidFill>
                  <a:srgbClr val="000000"/>
                </a:solidFill>
                <a:latin typeface="Courier New"/>
              </a:rPr>
              <a:t>;</a:t>
            </a:r>
          </a:p>
          <a:p>
            <a:r>
              <a:rPr lang="en-US" sz="1400" b="1" dirty="0" smtClean="0">
                <a:solidFill>
                  <a:srgbClr val="7F0055"/>
                </a:solidFill>
                <a:latin typeface="Courier New"/>
              </a:rPr>
              <a:t>import</a:t>
            </a:r>
            <a:r>
              <a:rPr lang="en-US" sz="1400" b="1" dirty="0" smtClean="0">
                <a:solidFill>
                  <a:srgbClr val="000000"/>
                </a:solidFill>
                <a:latin typeface="Courier New"/>
              </a:rPr>
              <a:t> </a:t>
            </a:r>
            <a:r>
              <a:rPr lang="en-US" sz="1400" b="1" dirty="0" err="1" smtClean="0">
                <a:solidFill>
                  <a:srgbClr val="000000"/>
                </a:solidFill>
                <a:latin typeface="Courier New"/>
              </a:rPr>
              <a:t>android.widget.RadioButton</a:t>
            </a:r>
            <a:r>
              <a:rPr lang="en-US" sz="1400" b="1" dirty="0" smtClean="0">
                <a:solidFill>
                  <a:srgbClr val="000000"/>
                </a:solidFill>
                <a:latin typeface="Courier New"/>
              </a:rPr>
              <a:t>;</a:t>
            </a:r>
          </a:p>
          <a:p>
            <a:r>
              <a:rPr lang="en-US" sz="1400" b="1" dirty="0" smtClean="0">
                <a:solidFill>
                  <a:srgbClr val="7F0055"/>
                </a:solidFill>
                <a:latin typeface="Courier New"/>
              </a:rPr>
              <a:t>import</a:t>
            </a:r>
            <a:r>
              <a:rPr lang="en-US" sz="1400" b="1" dirty="0" smtClean="0">
                <a:solidFill>
                  <a:srgbClr val="000000"/>
                </a:solidFill>
                <a:latin typeface="Courier New"/>
              </a:rPr>
              <a:t> </a:t>
            </a:r>
            <a:r>
              <a:rPr lang="en-US" sz="1400" b="1" dirty="0" err="1" smtClean="0">
                <a:solidFill>
                  <a:srgbClr val="000000"/>
                </a:solidFill>
                <a:latin typeface="Courier New"/>
              </a:rPr>
              <a:t>android.widget.RadioGroup</a:t>
            </a:r>
            <a:r>
              <a:rPr lang="en-US" sz="1400" b="1" dirty="0" smtClean="0">
                <a:solidFill>
                  <a:srgbClr val="000000"/>
                </a:solidFill>
                <a:latin typeface="Courier New"/>
              </a:rPr>
              <a:t>;</a:t>
            </a:r>
          </a:p>
          <a:p>
            <a:r>
              <a:rPr lang="en-US" sz="1400" b="1" dirty="0" smtClean="0">
                <a:solidFill>
                  <a:srgbClr val="7F0055"/>
                </a:solidFill>
                <a:latin typeface="Courier New"/>
              </a:rPr>
              <a:t>import</a:t>
            </a:r>
            <a:r>
              <a:rPr lang="en-US" sz="1400" b="1" dirty="0" smtClean="0">
                <a:solidFill>
                  <a:srgbClr val="000000"/>
                </a:solidFill>
                <a:latin typeface="Courier New"/>
              </a:rPr>
              <a:t> </a:t>
            </a:r>
            <a:r>
              <a:rPr lang="en-US" sz="1400" b="1" dirty="0" err="1" smtClean="0">
                <a:solidFill>
                  <a:srgbClr val="000000"/>
                </a:solidFill>
                <a:latin typeface="Courier New"/>
              </a:rPr>
              <a:t>android.widget.Toast</a:t>
            </a:r>
            <a:r>
              <a:rPr lang="en-US" sz="1400" b="1" dirty="0" smtClean="0">
                <a:solidFill>
                  <a:srgbClr val="000000"/>
                </a:solidFill>
                <a:latin typeface="Courier New"/>
              </a:rPr>
              <a:t>;</a:t>
            </a:r>
          </a:p>
          <a:p>
            <a:endParaRPr lang="en-US" sz="1400" dirty="0" smtClean="0">
              <a:latin typeface="Courier New"/>
            </a:endParaRPr>
          </a:p>
          <a:p>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class</a:t>
            </a:r>
            <a:r>
              <a:rPr lang="en-US" sz="1400" b="1" dirty="0" smtClean="0">
                <a:solidFill>
                  <a:srgbClr val="000000"/>
                </a:solidFill>
                <a:latin typeface="Courier New"/>
              </a:rPr>
              <a:t> </a:t>
            </a:r>
            <a:r>
              <a:rPr lang="en-US" sz="1400" b="1" dirty="0" err="1" smtClean="0">
                <a:solidFill>
                  <a:srgbClr val="000000"/>
                </a:solidFill>
                <a:latin typeface="Courier New"/>
              </a:rPr>
              <a:t>AndDemoUI</a:t>
            </a:r>
            <a:r>
              <a:rPr lang="en-US" sz="1400" b="1" dirty="0" smtClean="0">
                <a:solidFill>
                  <a:srgbClr val="000000"/>
                </a:solidFill>
                <a:latin typeface="Courier New"/>
              </a:rPr>
              <a:t> </a:t>
            </a:r>
            <a:r>
              <a:rPr lang="en-US" sz="1400" b="1" dirty="0" smtClean="0">
                <a:solidFill>
                  <a:srgbClr val="7F0055"/>
                </a:solidFill>
                <a:latin typeface="Courier New"/>
              </a:rPr>
              <a:t>extends</a:t>
            </a:r>
            <a:r>
              <a:rPr lang="en-US" sz="1400" b="1" dirty="0" smtClean="0">
                <a:solidFill>
                  <a:srgbClr val="000000"/>
                </a:solidFill>
                <a:latin typeface="Courier New"/>
              </a:rPr>
              <a:t> Activity {</a:t>
            </a:r>
          </a:p>
          <a:p>
            <a:r>
              <a:rPr lang="en-US" sz="1400" dirty="0" smtClean="0">
                <a:solidFill>
                  <a:srgbClr val="000000"/>
                </a:solidFill>
                <a:latin typeface="Courier New"/>
              </a:rPr>
              <a:t>    </a:t>
            </a:r>
            <a:r>
              <a:rPr lang="en-US" sz="1400" dirty="0" err="1" smtClean="0">
                <a:solidFill>
                  <a:srgbClr val="000000"/>
                </a:solidFill>
                <a:latin typeface="Courier New"/>
              </a:rPr>
              <a:t>CheckBox</a:t>
            </a:r>
            <a:r>
              <a:rPr lang="en-US" sz="1400" dirty="0" smtClean="0">
                <a:solidFill>
                  <a:srgbClr val="000000"/>
                </a:solidFill>
                <a:latin typeface="Courier New"/>
              </a:rPr>
              <a:t> </a:t>
            </a:r>
            <a:r>
              <a:rPr lang="en-US" sz="1400" dirty="0" err="1" smtClean="0">
                <a:solidFill>
                  <a:srgbClr val="0000C0"/>
                </a:solidFill>
                <a:latin typeface="Courier New"/>
              </a:rPr>
              <a:t>chkCream</a:t>
            </a:r>
            <a:r>
              <a:rPr lang="en-US" sz="1400"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00"/>
                </a:solidFill>
                <a:latin typeface="Courier New"/>
              </a:rPr>
              <a:t>CheckBox</a:t>
            </a:r>
            <a:r>
              <a:rPr lang="en-US" sz="1400" dirty="0" smtClean="0">
                <a:solidFill>
                  <a:srgbClr val="000000"/>
                </a:solidFill>
                <a:latin typeface="Courier New"/>
              </a:rPr>
              <a:t> </a:t>
            </a:r>
            <a:r>
              <a:rPr lang="en-US" sz="1400" dirty="0" err="1" smtClean="0">
                <a:solidFill>
                  <a:srgbClr val="0000C0"/>
                </a:solidFill>
                <a:latin typeface="Courier New"/>
              </a:rPr>
              <a:t>chkSugar</a:t>
            </a:r>
            <a:r>
              <a:rPr lang="en-US" sz="1400" dirty="0" smtClean="0">
                <a:solidFill>
                  <a:srgbClr val="000000"/>
                </a:solidFill>
                <a:latin typeface="Courier New"/>
              </a:rPr>
              <a:t>;</a:t>
            </a:r>
          </a:p>
          <a:p>
            <a:r>
              <a:rPr lang="en-US" sz="1400" dirty="0" smtClean="0">
                <a:solidFill>
                  <a:srgbClr val="000000"/>
                </a:solidFill>
                <a:latin typeface="Courier New"/>
              </a:rPr>
              <a:t>    Button </a:t>
            </a:r>
            <a:r>
              <a:rPr lang="en-US" sz="1400" dirty="0" err="1" smtClean="0">
                <a:solidFill>
                  <a:srgbClr val="0000C0"/>
                </a:solidFill>
                <a:latin typeface="Courier New"/>
              </a:rPr>
              <a:t>btnPay</a:t>
            </a:r>
            <a:r>
              <a:rPr lang="en-US" sz="1400"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00"/>
                </a:solidFill>
                <a:latin typeface="Courier New"/>
              </a:rPr>
              <a:t>RadioGroup</a:t>
            </a:r>
            <a:r>
              <a:rPr lang="en-US" sz="1400" dirty="0" smtClean="0">
                <a:solidFill>
                  <a:srgbClr val="000000"/>
                </a:solidFill>
                <a:latin typeface="Courier New"/>
              </a:rPr>
              <a:t> </a:t>
            </a:r>
            <a:r>
              <a:rPr lang="en-US" sz="1400" dirty="0" err="1" smtClean="0">
                <a:solidFill>
                  <a:srgbClr val="0000C0"/>
                </a:solidFill>
                <a:latin typeface="Courier New"/>
              </a:rPr>
              <a:t>radCoffeeType</a:t>
            </a:r>
            <a:r>
              <a:rPr lang="en-US" sz="1400"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00"/>
                </a:solidFill>
                <a:latin typeface="Courier New"/>
              </a:rPr>
              <a:t>RadioButton</a:t>
            </a:r>
            <a:r>
              <a:rPr lang="en-US" sz="1400" dirty="0" smtClean="0">
                <a:solidFill>
                  <a:srgbClr val="000000"/>
                </a:solidFill>
                <a:latin typeface="Courier New"/>
              </a:rPr>
              <a:t> </a:t>
            </a:r>
            <a:r>
              <a:rPr lang="en-US" sz="1400" dirty="0" err="1" smtClean="0">
                <a:solidFill>
                  <a:srgbClr val="0000C0"/>
                </a:solidFill>
                <a:latin typeface="Courier New"/>
              </a:rPr>
              <a:t>radDecaf</a:t>
            </a:r>
            <a:r>
              <a:rPr lang="en-US" sz="1400"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00"/>
                </a:solidFill>
                <a:latin typeface="Courier New"/>
              </a:rPr>
              <a:t>RadioButton</a:t>
            </a:r>
            <a:r>
              <a:rPr lang="en-US" sz="1400" dirty="0" smtClean="0">
                <a:solidFill>
                  <a:srgbClr val="000000"/>
                </a:solidFill>
                <a:latin typeface="Courier New"/>
              </a:rPr>
              <a:t> </a:t>
            </a:r>
            <a:r>
              <a:rPr lang="en-US" sz="1400" dirty="0" err="1" smtClean="0">
                <a:solidFill>
                  <a:srgbClr val="0000C0"/>
                </a:solidFill>
                <a:latin typeface="Courier New"/>
              </a:rPr>
              <a:t>radExpresso</a:t>
            </a:r>
            <a:r>
              <a:rPr lang="en-US" sz="1400"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00"/>
                </a:solidFill>
                <a:latin typeface="Courier New"/>
              </a:rPr>
              <a:t>RadioButton</a:t>
            </a:r>
            <a:r>
              <a:rPr lang="en-US" sz="1400" dirty="0" smtClean="0">
                <a:solidFill>
                  <a:srgbClr val="000000"/>
                </a:solidFill>
                <a:latin typeface="Courier New"/>
              </a:rPr>
              <a:t> </a:t>
            </a:r>
            <a:r>
              <a:rPr lang="en-US" sz="1400" dirty="0" err="1" smtClean="0">
                <a:solidFill>
                  <a:srgbClr val="0000C0"/>
                </a:solidFill>
                <a:latin typeface="Courier New"/>
              </a:rPr>
              <a:t>radColombian</a:t>
            </a:r>
            <a:r>
              <a:rPr lang="en-US" sz="1400" dirty="0" smtClean="0">
                <a:solidFill>
                  <a:srgbClr val="000000"/>
                </a:solidFill>
                <a:latin typeface="Courier New"/>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48</a:t>
            </a:fld>
            <a:endParaRPr lang="en-US" dirty="0"/>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RadioButtons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828800"/>
            <a:ext cx="8077200" cy="400110"/>
          </a:xfrm>
          <a:prstGeom prst="rect">
            <a:avLst/>
          </a:prstGeom>
          <a:noFill/>
        </p:spPr>
        <p:txBody>
          <a:bodyPr wrap="square" rtlCol="0">
            <a:spAutoFit/>
          </a:bodyPr>
          <a:lstStyle/>
          <a:p>
            <a:pPr marL="457200" indent="-457200"/>
            <a:r>
              <a:rPr lang="en-US" sz="2000" dirty="0" smtClean="0"/>
              <a:t>Android Activity </a:t>
            </a:r>
            <a:r>
              <a:rPr lang="en-US" sz="1000" dirty="0" smtClean="0"/>
              <a:t>(2 of 3)</a:t>
            </a:r>
          </a:p>
        </p:txBody>
      </p:sp>
      <p:sp>
        <p:nvSpPr>
          <p:cNvPr id="9" name="TextBox 8"/>
          <p:cNvSpPr txBox="1"/>
          <p:nvPr/>
        </p:nvSpPr>
        <p:spPr>
          <a:xfrm>
            <a:off x="762000" y="2362200"/>
            <a:ext cx="8229600" cy="3323987"/>
          </a:xfrm>
          <a:prstGeom prst="rect">
            <a:avLst/>
          </a:prstGeom>
          <a:solidFill>
            <a:schemeClr val="bg1">
              <a:lumMod val="95000"/>
            </a:schemeClr>
          </a:solidFill>
          <a:ln>
            <a:solidFill>
              <a:schemeClr val="accent1"/>
            </a:solidFill>
          </a:ln>
        </p:spPr>
        <p:txBody>
          <a:bodyPr wrap="square" rtlCol="0">
            <a:spAutoFit/>
          </a:bodyPr>
          <a:lstStyle/>
          <a:p>
            <a:r>
              <a:rPr lang="en-US" sz="1400" dirty="0" smtClean="0">
                <a:solidFill>
                  <a:srgbClr val="000000"/>
                </a:solidFill>
                <a:latin typeface="Courier New"/>
              </a:rPr>
              <a:t> </a:t>
            </a:r>
            <a:r>
              <a:rPr lang="en-US" sz="1400" dirty="0" smtClean="0">
                <a:solidFill>
                  <a:srgbClr val="646464"/>
                </a:solidFill>
                <a:latin typeface="Courier New"/>
              </a:rPr>
              <a:t>@Override</a:t>
            </a:r>
          </a:p>
          <a:p>
            <a:r>
              <a:rPr lang="en-US" sz="1400" dirty="0" smtClean="0">
                <a:solidFill>
                  <a:srgbClr val="000000"/>
                </a:solidFill>
                <a:latin typeface="Courier New"/>
              </a:rPr>
              <a:t>    </a:t>
            </a:r>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latin typeface="Courier New"/>
              </a:rPr>
              <a:t>onCreate</a:t>
            </a:r>
            <a:r>
              <a:rPr lang="en-US" sz="1400" b="1" dirty="0" smtClean="0">
                <a:solidFill>
                  <a:srgbClr val="000000"/>
                </a:solidFill>
                <a:latin typeface="Courier New"/>
              </a:rPr>
              <a:t>(Bundle </a:t>
            </a:r>
            <a:r>
              <a:rPr lang="en-US" sz="1400" b="1" dirty="0" err="1" smtClean="0">
                <a:solidFill>
                  <a:srgbClr val="000000"/>
                </a:solidFill>
                <a:latin typeface="Courier New"/>
              </a:rPr>
              <a:t>savedInstanceState</a:t>
            </a:r>
            <a:r>
              <a:rPr lang="en-US" sz="1400" b="1" dirty="0" smtClean="0">
                <a:solidFill>
                  <a:srgbClr val="000000"/>
                </a:solidFill>
                <a:latin typeface="Courier New"/>
              </a:rPr>
              <a:t>) {</a:t>
            </a:r>
          </a:p>
          <a:p>
            <a:r>
              <a:rPr lang="en-US" sz="1400" dirty="0" smtClean="0">
                <a:solidFill>
                  <a:srgbClr val="000000"/>
                </a:solidFill>
                <a:latin typeface="Courier New"/>
              </a:rPr>
              <a:t>        </a:t>
            </a:r>
            <a:r>
              <a:rPr lang="en-US" sz="1400" b="1" dirty="0" err="1" smtClean="0">
                <a:solidFill>
                  <a:srgbClr val="7F0055"/>
                </a:solidFill>
                <a:latin typeface="Courier New"/>
              </a:rPr>
              <a:t>super</a:t>
            </a:r>
            <a:r>
              <a:rPr lang="en-US" sz="1400" b="1" dirty="0" err="1" smtClean="0">
                <a:solidFill>
                  <a:srgbClr val="000000"/>
                </a:solidFill>
                <a:latin typeface="Courier New"/>
              </a:rPr>
              <a:t>.onCreate</a:t>
            </a:r>
            <a:r>
              <a:rPr lang="en-US" sz="1400" b="1" dirty="0" smtClean="0">
                <a:solidFill>
                  <a:srgbClr val="000000"/>
                </a:solidFill>
                <a:latin typeface="Courier New"/>
              </a:rPr>
              <a:t>(</a:t>
            </a:r>
            <a:r>
              <a:rPr lang="en-US" sz="1400" b="1" dirty="0" err="1" smtClean="0">
                <a:solidFill>
                  <a:srgbClr val="000000"/>
                </a:solidFill>
                <a:latin typeface="Courier New"/>
              </a:rPr>
              <a:t>savedInstanceState</a:t>
            </a:r>
            <a:r>
              <a:rPr lang="en-US" sz="1400" b="1"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00"/>
                </a:solidFill>
                <a:latin typeface="Courier New"/>
              </a:rPr>
              <a:t>setContentView</a:t>
            </a:r>
            <a:r>
              <a:rPr lang="en-US" sz="1400" dirty="0" smtClean="0">
                <a:solidFill>
                  <a:srgbClr val="000000"/>
                </a:solidFill>
                <a:latin typeface="Courier New"/>
              </a:rPr>
              <a:t>(</a:t>
            </a:r>
            <a:r>
              <a:rPr lang="en-US" sz="1400" dirty="0" err="1" smtClean="0">
                <a:solidFill>
                  <a:srgbClr val="000000"/>
                </a:solidFill>
                <a:latin typeface="Courier New"/>
              </a:rPr>
              <a:t>R.layout.</a:t>
            </a:r>
            <a:r>
              <a:rPr lang="en-US" sz="1400" i="1" dirty="0" err="1" smtClean="0">
                <a:solidFill>
                  <a:srgbClr val="0000C0"/>
                </a:solidFill>
                <a:latin typeface="Courier New"/>
              </a:rPr>
              <a:t>main</a:t>
            </a:r>
            <a:r>
              <a:rPr lang="en-US" sz="1400" i="1" dirty="0" smtClean="0">
                <a:solidFill>
                  <a:srgbClr val="000000"/>
                </a:solidFill>
                <a:latin typeface="Courier New"/>
              </a:rPr>
              <a:t>);</a:t>
            </a:r>
          </a:p>
          <a:p>
            <a:r>
              <a:rPr lang="en-US" sz="1400" dirty="0" smtClean="0">
                <a:solidFill>
                  <a:srgbClr val="000000"/>
                </a:solidFill>
                <a:latin typeface="Courier New"/>
              </a:rPr>
              <a:t>        </a:t>
            </a:r>
            <a:r>
              <a:rPr lang="en-US" sz="1400" dirty="0" smtClean="0">
                <a:solidFill>
                  <a:srgbClr val="004000"/>
                </a:solidFill>
                <a:latin typeface="Courier New"/>
              </a:rPr>
              <a:t>//binding </a:t>
            </a:r>
            <a:r>
              <a:rPr lang="en-US" sz="1400" dirty="0" err="1" smtClean="0">
                <a:solidFill>
                  <a:srgbClr val="004000"/>
                </a:solidFill>
                <a:latin typeface="Courier New"/>
              </a:rPr>
              <a:t>XMl</a:t>
            </a:r>
            <a:r>
              <a:rPr lang="en-US" sz="1400" dirty="0" smtClean="0">
                <a:solidFill>
                  <a:srgbClr val="004000"/>
                </a:solidFill>
                <a:latin typeface="Courier New"/>
              </a:rPr>
              <a:t> controls to Java code</a:t>
            </a:r>
          </a:p>
          <a:p>
            <a:r>
              <a:rPr lang="en-US" sz="1400" dirty="0" smtClean="0">
                <a:solidFill>
                  <a:srgbClr val="000000"/>
                </a:solidFill>
                <a:latin typeface="Courier New"/>
              </a:rPr>
              <a:t>        </a:t>
            </a:r>
            <a:r>
              <a:rPr lang="en-US" sz="1400" dirty="0" err="1" smtClean="0">
                <a:solidFill>
                  <a:srgbClr val="0000C0"/>
                </a:solidFill>
                <a:latin typeface="Courier New"/>
              </a:rPr>
              <a:t>chkCream</a:t>
            </a:r>
            <a:r>
              <a:rPr lang="en-US" sz="1400" dirty="0" smtClean="0">
                <a:solidFill>
                  <a:srgbClr val="000000"/>
                </a:solidFill>
                <a:latin typeface="Courier New"/>
              </a:rPr>
              <a:t> = (</a:t>
            </a:r>
            <a:r>
              <a:rPr lang="en-US" sz="1400" dirty="0" err="1" smtClean="0">
                <a:solidFill>
                  <a:srgbClr val="000000"/>
                </a:solidFill>
                <a:latin typeface="Courier New"/>
              </a:rPr>
              <a:t>CheckBox</a:t>
            </a:r>
            <a:r>
              <a:rPr lang="en-US" sz="1400" dirty="0" smtClean="0">
                <a:solidFill>
                  <a:srgbClr val="000000"/>
                </a:solidFill>
                <a:latin typeface="Courier New"/>
              </a:rPr>
              <a:t>)</a:t>
            </a:r>
            <a:r>
              <a:rPr lang="en-US" sz="1400" dirty="0" err="1" smtClean="0">
                <a:solidFill>
                  <a:srgbClr val="000000"/>
                </a:solidFill>
                <a:latin typeface="Courier New"/>
              </a:rPr>
              <a:t>findViewById</a:t>
            </a:r>
            <a:r>
              <a:rPr lang="en-US" sz="1400" dirty="0" smtClean="0">
                <a:solidFill>
                  <a:srgbClr val="000000"/>
                </a:solidFill>
                <a:latin typeface="Courier New"/>
              </a:rPr>
              <a:t>(</a:t>
            </a:r>
            <a:r>
              <a:rPr lang="en-US" sz="1400" dirty="0" err="1" smtClean="0">
                <a:solidFill>
                  <a:srgbClr val="000000"/>
                </a:solidFill>
                <a:latin typeface="Courier New"/>
              </a:rPr>
              <a:t>R.id.</a:t>
            </a:r>
            <a:r>
              <a:rPr lang="en-US" sz="1400" i="1" dirty="0" err="1" smtClean="0">
                <a:solidFill>
                  <a:srgbClr val="0000C0"/>
                </a:solidFill>
                <a:latin typeface="Courier New"/>
              </a:rPr>
              <a:t>chkCream</a:t>
            </a:r>
            <a:r>
              <a:rPr lang="en-US" sz="1400" i="1"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C0"/>
                </a:solidFill>
                <a:latin typeface="Courier New"/>
              </a:rPr>
              <a:t>chkSugar</a:t>
            </a:r>
            <a:r>
              <a:rPr lang="en-US" sz="1400" dirty="0" smtClean="0">
                <a:solidFill>
                  <a:srgbClr val="000000"/>
                </a:solidFill>
                <a:latin typeface="Courier New"/>
              </a:rPr>
              <a:t> = (</a:t>
            </a:r>
            <a:r>
              <a:rPr lang="en-US" sz="1400" dirty="0" err="1" smtClean="0">
                <a:solidFill>
                  <a:srgbClr val="000000"/>
                </a:solidFill>
                <a:latin typeface="Courier New"/>
              </a:rPr>
              <a:t>CheckBox</a:t>
            </a:r>
            <a:r>
              <a:rPr lang="en-US" sz="1400" dirty="0" smtClean="0">
                <a:solidFill>
                  <a:srgbClr val="000000"/>
                </a:solidFill>
                <a:latin typeface="Courier New"/>
              </a:rPr>
              <a:t>)</a:t>
            </a:r>
            <a:r>
              <a:rPr lang="en-US" sz="1400" dirty="0" err="1" smtClean="0">
                <a:solidFill>
                  <a:srgbClr val="000000"/>
                </a:solidFill>
                <a:latin typeface="Courier New"/>
              </a:rPr>
              <a:t>findViewById</a:t>
            </a:r>
            <a:r>
              <a:rPr lang="en-US" sz="1400" dirty="0" smtClean="0">
                <a:solidFill>
                  <a:srgbClr val="000000"/>
                </a:solidFill>
                <a:latin typeface="Courier New"/>
              </a:rPr>
              <a:t>(</a:t>
            </a:r>
            <a:r>
              <a:rPr lang="en-US" sz="1400" dirty="0" err="1" smtClean="0">
                <a:solidFill>
                  <a:srgbClr val="000000"/>
                </a:solidFill>
                <a:latin typeface="Courier New"/>
              </a:rPr>
              <a:t>R.id.</a:t>
            </a:r>
            <a:r>
              <a:rPr lang="en-US" sz="1400" i="1" dirty="0" err="1" smtClean="0">
                <a:solidFill>
                  <a:srgbClr val="0000C0"/>
                </a:solidFill>
                <a:latin typeface="Courier New"/>
              </a:rPr>
              <a:t>chkSugar</a:t>
            </a:r>
            <a:r>
              <a:rPr lang="en-US" sz="1400" i="1"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C0"/>
                </a:solidFill>
                <a:latin typeface="Courier New"/>
              </a:rPr>
              <a:t>btnPay</a:t>
            </a:r>
            <a:r>
              <a:rPr lang="en-US" sz="1400" dirty="0" smtClean="0">
                <a:solidFill>
                  <a:srgbClr val="000000"/>
                </a:solidFill>
                <a:latin typeface="Courier New"/>
              </a:rPr>
              <a:t> = (Button) </a:t>
            </a:r>
            <a:r>
              <a:rPr lang="en-US" sz="1400" dirty="0" err="1" smtClean="0">
                <a:solidFill>
                  <a:srgbClr val="000000"/>
                </a:solidFill>
                <a:latin typeface="Courier New"/>
              </a:rPr>
              <a:t>findViewById</a:t>
            </a:r>
            <a:r>
              <a:rPr lang="en-US" sz="1400" dirty="0" smtClean="0">
                <a:solidFill>
                  <a:srgbClr val="000000"/>
                </a:solidFill>
                <a:latin typeface="Courier New"/>
              </a:rPr>
              <a:t>(</a:t>
            </a:r>
            <a:r>
              <a:rPr lang="en-US" sz="1400" dirty="0" err="1" smtClean="0">
                <a:solidFill>
                  <a:srgbClr val="000000"/>
                </a:solidFill>
                <a:latin typeface="Courier New"/>
              </a:rPr>
              <a:t>R.id.</a:t>
            </a:r>
            <a:r>
              <a:rPr lang="en-US" sz="1400" i="1" dirty="0" err="1" smtClean="0">
                <a:solidFill>
                  <a:srgbClr val="0000C0"/>
                </a:solidFill>
                <a:latin typeface="Courier New"/>
              </a:rPr>
              <a:t>btnPay</a:t>
            </a:r>
            <a:r>
              <a:rPr lang="en-US" sz="1400" i="1" dirty="0" smtClean="0">
                <a:solidFill>
                  <a:srgbClr val="000000"/>
                </a:solidFill>
                <a:latin typeface="Courier New"/>
              </a:rPr>
              <a:t>);</a:t>
            </a:r>
          </a:p>
          <a:p>
            <a:endParaRPr lang="en-US" sz="1400" i="1" dirty="0" smtClean="0">
              <a:solidFill>
                <a:srgbClr val="000000"/>
              </a:solidFill>
              <a:latin typeface="Courier New"/>
            </a:endParaRPr>
          </a:p>
          <a:p>
            <a:r>
              <a:rPr lang="en-US" sz="1400" dirty="0" smtClean="0">
                <a:solidFill>
                  <a:srgbClr val="000000"/>
                </a:solidFill>
                <a:latin typeface="Courier New"/>
              </a:rPr>
              <a:t>        </a:t>
            </a:r>
            <a:r>
              <a:rPr lang="en-US" sz="1400" dirty="0" err="1" smtClean="0">
                <a:solidFill>
                  <a:srgbClr val="0000C0"/>
                </a:solidFill>
                <a:latin typeface="Courier New"/>
              </a:rPr>
              <a:t>radCoffeeType</a:t>
            </a:r>
            <a:r>
              <a:rPr lang="en-US" sz="1400" dirty="0" smtClean="0">
                <a:solidFill>
                  <a:srgbClr val="000000"/>
                </a:solidFill>
                <a:latin typeface="Courier New"/>
              </a:rPr>
              <a:t> = (</a:t>
            </a:r>
            <a:r>
              <a:rPr lang="en-US" sz="1400" dirty="0" err="1" smtClean="0">
                <a:solidFill>
                  <a:srgbClr val="000000"/>
                </a:solidFill>
                <a:latin typeface="Courier New"/>
              </a:rPr>
              <a:t>RadioGroup</a:t>
            </a:r>
            <a:r>
              <a:rPr lang="en-US" sz="1400" dirty="0" smtClean="0">
                <a:solidFill>
                  <a:srgbClr val="000000"/>
                </a:solidFill>
                <a:latin typeface="Courier New"/>
              </a:rPr>
              <a:t>)</a:t>
            </a:r>
            <a:r>
              <a:rPr lang="en-US" sz="1400" dirty="0" err="1" smtClean="0">
                <a:solidFill>
                  <a:srgbClr val="000000"/>
                </a:solidFill>
                <a:latin typeface="Courier New"/>
              </a:rPr>
              <a:t>findViewById</a:t>
            </a:r>
            <a:r>
              <a:rPr lang="en-US" sz="1400" dirty="0" smtClean="0">
                <a:solidFill>
                  <a:srgbClr val="000000"/>
                </a:solidFill>
                <a:latin typeface="Courier New"/>
              </a:rPr>
              <a:t>(</a:t>
            </a:r>
            <a:r>
              <a:rPr lang="en-US" sz="1400" dirty="0" err="1" smtClean="0">
                <a:solidFill>
                  <a:srgbClr val="000000"/>
                </a:solidFill>
                <a:latin typeface="Courier New"/>
              </a:rPr>
              <a:t>R.id.</a:t>
            </a:r>
            <a:r>
              <a:rPr lang="en-US" sz="1400" i="1" dirty="0" err="1" smtClean="0">
                <a:solidFill>
                  <a:srgbClr val="0000C0"/>
                </a:solidFill>
                <a:latin typeface="Courier New"/>
              </a:rPr>
              <a:t>radGroupCoffeeType</a:t>
            </a:r>
            <a:r>
              <a:rPr lang="en-US" sz="1400" i="1"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C0"/>
                </a:solidFill>
                <a:latin typeface="Courier New"/>
              </a:rPr>
              <a:t>radDecaf</a:t>
            </a:r>
            <a:r>
              <a:rPr lang="en-US" sz="1400" dirty="0" smtClean="0">
                <a:solidFill>
                  <a:srgbClr val="000000"/>
                </a:solidFill>
                <a:latin typeface="Courier New"/>
              </a:rPr>
              <a:t> = (</a:t>
            </a:r>
            <a:r>
              <a:rPr lang="en-US" sz="1400" dirty="0" err="1" smtClean="0">
                <a:solidFill>
                  <a:srgbClr val="000000"/>
                </a:solidFill>
                <a:latin typeface="Courier New"/>
              </a:rPr>
              <a:t>RadioButton</a:t>
            </a:r>
            <a:r>
              <a:rPr lang="en-US" sz="1400" dirty="0" smtClean="0">
                <a:solidFill>
                  <a:srgbClr val="000000"/>
                </a:solidFill>
                <a:latin typeface="Courier New"/>
              </a:rPr>
              <a:t>)</a:t>
            </a:r>
            <a:r>
              <a:rPr lang="en-US" sz="1400" dirty="0" err="1" smtClean="0">
                <a:solidFill>
                  <a:srgbClr val="000000"/>
                </a:solidFill>
                <a:latin typeface="Courier New"/>
              </a:rPr>
              <a:t>findViewById</a:t>
            </a:r>
            <a:r>
              <a:rPr lang="en-US" sz="1400" dirty="0" smtClean="0">
                <a:solidFill>
                  <a:srgbClr val="000000"/>
                </a:solidFill>
                <a:latin typeface="Courier New"/>
              </a:rPr>
              <a:t>(</a:t>
            </a:r>
            <a:r>
              <a:rPr lang="en-US" sz="1400" dirty="0" err="1" smtClean="0">
                <a:solidFill>
                  <a:srgbClr val="000000"/>
                </a:solidFill>
                <a:latin typeface="Courier New"/>
              </a:rPr>
              <a:t>R.id.</a:t>
            </a:r>
            <a:r>
              <a:rPr lang="en-US" sz="1400" i="1" dirty="0" err="1" smtClean="0">
                <a:solidFill>
                  <a:srgbClr val="0000C0"/>
                </a:solidFill>
                <a:latin typeface="Courier New"/>
              </a:rPr>
              <a:t>radDecaf</a:t>
            </a:r>
            <a:r>
              <a:rPr lang="en-US" sz="1400" i="1"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C0"/>
                </a:solidFill>
                <a:latin typeface="Courier New"/>
              </a:rPr>
              <a:t>radExpresso</a:t>
            </a:r>
            <a:r>
              <a:rPr lang="en-US" sz="1400" dirty="0" smtClean="0">
                <a:solidFill>
                  <a:srgbClr val="000000"/>
                </a:solidFill>
                <a:latin typeface="Courier New"/>
              </a:rPr>
              <a:t> = (</a:t>
            </a:r>
            <a:r>
              <a:rPr lang="en-US" sz="1400" dirty="0" err="1" smtClean="0">
                <a:solidFill>
                  <a:srgbClr val="000000"/>
                </a:solidFill>
                <a:latin typeface="Courier New"/>
              </a:rPr>
              <a:t>RadioButton</a:t>
            </a:r>
            <a:r>
              <a:rPr lang="en-US" sz="1400" dirty="0" smtClean="0">
                <a:solidFill>
                  <a:srgbClr val="000000"/>
                </a:solidFill>
                <a:latin typeface="Courier New"/>
              </a:rPr>
              <a:t>)</a:t>
            </a:r>
            <a:r>
              <a:rPr lang="en-US" sz="1400" dirty="0" err="1" smtClean="0">
                <a:solidFill>
                  <a:srgbClr val="000000"/>
                </a:solidFill>
                <a:latin typeface="Courier New"/>
              </a:rPr>
              <a:t>findViewById</a:t>
            </a:r>
            <a:r>
              <a:rPr lang="en-US" sz="1400" dirty="0" smtClean="0">
                <a:solidFill>
                  <a:srgbClr val="000000"/>
                </a:solidFill>
                <a:latin typeface="Courier New"/>
              </a:rPr>
              <a:t>(</a:t>
            </a:r>
            <a:r>
              <a:rPr lang="en-US" sz="1400" dirty="0" err="1" smtClean="0">
                <a:solidFill>
                  <a:srgbClr val="000000"/>
                </a:solidFill>
                <a:latin typeface="Courier New"/>
              </a:rPr>
              <a:t>R.id.</a:t>
            </a:r>
            <a:r>
              <a:rPr lang="en-US" sz="1400" i="1" dirty="0" err="1" smtClean="0">
                <a:solidFill>
                  <a:srgbClr val="0000C0"/>
                </a:solidFill>
                <a:latin typeface="Courier New"/>
              </a:rPr>
              <a:t>radExpresso</a:t>
            </a:r>
            <a:r>
              <a:rPr lang="en-US" sz="1400" i="1" dirty="0" smtClean="0">
                <a:solidFill>
                  <a:srgbClr val="000000"/>
                </a:solidFill>
                <a:latin typeface="Courier New"/>
              </a:rPr>
              <a:t>);</a:t>
            </a:r>
          </a:p>
          <a:p>
            <a:r>
              <a:rPr lang="en-US" sz="1400" dirty="0" smtClean="0">
                <a:solidFill>
                  <a:srgbClr val="000000"/>
                </a:solidFill>
                <a:latin typeface="Courier New"/>
              </a:rPr>
              <a:t>        </a:t>
            </a:r>
            <a:r>
              <a:rPr lang="en-US" sz="1400" dirty="0" err="1" smtClean="0">
                <a:solidFill>
                  <a:srgbClr val="0000C0"/>
                </a:solidFill>
                <a:latin typeface="Courier New"/>
              </a:rPr>
              <a:t>radColombian</a:t>
            </a:r>
            <a:r>
              <a:rPr lang="en-US" sz="1400" dirty="0" smtClean="0">
                <a:solidFill>
                  <a:srgbClr val="000000"/>
                </a:solidFill>
                <a:latin typeface="Courier New"/>
              </a:rPr>
              <a:t> = (</a:t>
            </a:r>
            <a:r>
              <a:rPr lang="en-US" sz="1400" dirty="0" err="1" smtClean="0">
                <a:solidFill>
                  <a:srgbClr val="000000"/>
                </a:solidFill>
                <a:latin typeface="Courier New"/>
              </a:rPr>
              <a:t>RadioButton</a:t>
            </a:r>
            <a:r>
              <a:rPr lang="en-US" sz="1400" dirty="0" smtClean="0">
                <a:solidFill>
                  <a:srgbClr val="000000"/>
                </a:solidFill>
                <a:latin typeface="Courier New"/>
              </a:rPr>
              <a:t>)</a:t>
            </a:r>
            <a:r>
              <a:rPr lang="en-US" sz="1400" dirty="0" err="1" smtClean="0">
                <a:solidFill>
                  <a:srgbClr val="000000"/>
                </a:solidFill>
                <a:latin typeface="Courier New"/>
              </a:rPr>
              <a:t>findViewById</a:t>
            </a:r>
            <a:r>
              <a:rPr lang="en-US" sz="1400" dirty="0" smtClean="0">
                <a:solidFill>
                  <a:srgbClr val="000000"/>
                </a:solidFill>
                <a:latin typeface="Courier New"/>
              </a:rPr>
              <a:t>(</a:t>
            </a:r>
            <a:r>
              <a:rPr lang="en-US" sz="1400" dirty="0" err="1" smtClean="0">
                <a:solidFill>
                  <a:srgbClr val="000000"/>
                </a:solidFill>
                <a:latin typeface="Courier New"/>
              </a:rPr>
              <a:t>R.id.</a:t>
            </a:r>
            <a:r>
              <a:rPr lang="en-US" sz="1400" i="1" dirty="0" err="1" smtClean="0">
                <a:solidFill>
                  <a:srgbClr val="0000C0"/>
                </a:solidFill>
                <a:latin typeface="Courier New"/>
              </a:rPr>
              <a:t>radColombian</a:t>
            </a:r>
            <a:r>
              <a:rPr lang="en-US" sz="1400" i="1" dirty="0" smtClean="0">
                <a:solidFill>
                  <a:srgbClr val="000000"/>
                </a:solidFill>
                <a:latin typeface="Courier New"/>
              </a:rPr>
              <a:t>);</a:t>
            </a:r>
          </a:p>
          <a:p>
            <a:r>
              <a:rPr lang="en-US" sz="1400" dirty="0" smtClean="0">
                <a:solidFill>
                  <a:srgbClr val="000000"/>
                </a:solidFill>
                <a:latin typeface="Courier New"/>
              </a:rPr>
              <a:t>        </a:t>
            </a:r>
          </a:p>
          <a:p>
            <a:r>
              <a:rPr lang="en-US" sz="1400" dirty="0" smtClean="0">
                <a:solidFill>
                  <a:srgbClr val="000000"/>
                </a:solidFill>
                <a:latin typeface="Courier New"/>
              </a:rPr>
              <a:t>        </a:t>
            </a:r>
            <a:endParaRPr lang="en-US" sz="1400" dirty="0"/>
          </a:p>
        </p:txBody>
      </p:sp>
      <p:sp>
        <p:nvSpPr>
          <p:cNvPr id="10" name="Rectangle 9"/>
          <p:cNvSpPr/>
          <p:nvPr/>
        </p:nvSpPr>
        <p:spPr>
          <a:xfrm>
            <a:off x="1295400" y="4191000"/>
            <a:ext cx="7543800" cy="1143000"/>
          </a:xfrm>
          <a:prstGeom prst="rect">
            <a:avLst/>
          </a:prstGeom>
          <a:solidFill>
            <a:srgbClr val="FFFF00">
              <a:alpha val="30000"/>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49</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RadioButtons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TextBox 8"/>
          <p:cNvSpPr txBox="1"/>
          <p:nvPr/>
        </p:nvSpPr>
        <p:spPr>
          <a:xfrm>
            <a:off x="304800" y="1371600"/>
            <a:ext cx="8610600" cy="5257800"/>
          </a:xfrm>
          <a:prstGeom prst="rect">
            <a:avLst/>
          </a:prstGeom>
          <a:solidFill>
            <a:schemeClr val="bg1">
              <a:lumMod val="95000"/>
            </a:schemeClr>
          </a:solidFill>
          <a:ln>
            <a:solidFill>
              <a:schemeClr val="accent1"/>
            </a:solidFill>
          </a:ln>
        </p:spPr>
        <p:txBody>
          <a:bodyPr wrap="square" rtlCol="0">
            <a:spAutoFit/>
          </a:bodyPr>
          <a:lstStyle/>
          <a:p>
            <a:r>
              <a:rPr lang="en-US" sz="1300" dirty="0" smtClean="0">
                <a:solidFill>
                  <a:srgbClr val="000000"/>
                </a:solidFill>
                <a:latin typeface="Courier New"/>
              </a:rPr>
              <a:t>   </a:t>
            </a:r>
            <a:r>
              <a:rPr lang="en-US" sz="1300" dirty="0" smtClean="0">
                <a:solidFill>
                  <a:srgbClr val="004000"/>
                </a:solidFill>
                <a:latin typeface="Courier New"/>
              </a:rPr>
              <a:t>//LISTENER: wiring button-events-&amp;-code</a:t>
            </a:r>
          </a:p>
          <a:p>
            <a:r>
              <a:rPr lang="en-US" sz="1300" dirty="0" smtClean="0">
                <a:solidFill>
                  <a:srgbClr val="000000"/>
                </a:solidFill>
                <a:latin typeface="Courier New"/>
              </a:rPr>
              <a:t>   </a:t>
            </a:r>
            <a:r>
              <a:rPr lang="en-US" sz="1300" dirty="0" err="1" smtClean="0">
                <a:solidFill>
                  <a:srgbClr val="0000C0"/>
                </a:solidFill>
                <a:latin typeface="Courier New"/>
              </a:rPr>
              <a:t>btnPay</a:t>
            </a:r>
            <a:r>
              <a:rPr lang="en-US" sz="1300" dirty="0" err="1" smtClean="0">
                <a:solidFill>
                  <a:srgbClr val="000000"/>
                </a:solidFill>
                <a:latin typeface="Courier New"/>
              </a:rPr>
              <a:t>.setOnClickListener</a:t>
            </a:r>
            <a:r>
              <a:rPr lang="en-US" sz="1300" dirty="0" smtClean="0">
                <a:solidFill>
                  <a:srgbClr val="000000"/>
                </a:solidFill>
                <a:latin typeface="Courier New"/>
              </a:rPr>
              <a:t>(</a:t>
            </a:r>
            <a:r>
              <a:rPr lang="en-US" sz="1300" b="1" dirty="0" smtClean="0">
                <a:solidFill>
                  <a:srgbClr val="7F0055"/>
                </a:solidFill>
                <a:latin typeface="Courier New"/>
              </a:rPr>
              <a:t>new</a:t>
            </a:r>
            <a:r>
              <a:rPr lang="en-US" sz="1300" b="1" dirty="0" smtClean="0">
                <a:solidFill>
                  <a:srgbClr val="000000"/>
                </a:solidFill>
                <a:latin typeface="Courier New"/>
              </a:rPr>
              <a:t> </a:t>
            </a:r>
            <a:r>
              <a:rPr lang="en-US" sz="1300" b="1" dirty="0" err="1" smtClean="0">
                <a:solidFill>
                  <a:srgbClr val="000000"/>
                </a:solidFill>
                <a:latin typeface="Courier New"/>
              </a:rPr>
              <a:t>OnClickListener</a:t>
            </a:r>
            <a:r>
              <a:rPr lang="en-US" sz="1300" b="1" dirty="0" smtClean="0">
                <a:solidFill>
                  <a:srgbClr val="000000"/>
                </a:solidFill>
                <a:latin typeface="Courier New"/>
              </a:rPr>
              <a:t>() {</a:t>
            </a:r>
          </a:p>
          <a:p>
            <a:pPr lvl="1"/>
            <a:r>
              <a:rPr lang="en-US" sz="1300" dirty="0" smtClean="0">
                <a:solidFill>
                  <a:srgbClr val="646464"/>
                </a:solidFill>
                <a:latin typeface="Courier New"/>
              </a:rPr>
              <a:t>@Override</a:t>
            </a:r>
          </a:p>
          <a:p>
            <a:pPr lvl="1"/>
            <a:r>
              <a:rPr lang="en-US" sz="1300" b="1" dirty="0" smtClean="0">
                <a:solidFill>
                  <a:srgbClr val="7F0055"/>
                </a:solidFill>
                <a:latin typeface="Courier New"/>
              </a:rPr>
              <a:t>public</a:t>
            </a:r>
            <a:r>
              <a:rPr lang="en-US" sz="1300" b="1" dirty="0" smtClean="0">
                <a:solidFill>
                  <a:srgbClr val="000000"/>
                </a:solidFill>
                <a:latin typeface="Courier New"/>
              </a:rPr>
              <a:t> </a:t>
            </a:r>
            <a:r>
              <a:rPr lang="en-US" sz="1300" b="1" dirty="0" smtClean="0">
                <a:solidFill>
                  <a:srgbClr val="7F0055"/>
                </a:solidFill>
                <a:latin typeface="Courier New"/>
              </a:rPr>
              <a:t>void</a:t>
            </a:r>
            <a:r>
              <a:rPr lang="en-US" sz="1300" b="1" dirty="0" smtClean="0">
                <a:solidFill>
                  <a:srgbClr val="000000"/>
                </a:solidFill>
                <a:latin typeface="Courier New"/>
              </a:rPr>
              <a:t> </a:t>
            </a:r>
            <a:r>
              <a:rPr lang="en-US" sz="1300" b="1" dirty="0" err="1" smtClean="0">
                <a:solidFill>
                  <a:srgbClr val="000000"/>
                </a:solidFill>
                <a:latin typeface="Courier New"/>
              </a:rPr>
              <a:t>onClick</a:t>
            </a:r>
            <a:r>
              <a:rPr lang="en-US" sz="1300" b="1" dirty="0" smtClean="0">
                <a:solidFill>
                  <a:srgbClr val="000000"/>
                </a:solidFill>
                <a:latin typeface="Courier New"/>
              </a:rPr>
              <a:t>(View v) {</a:t>
            </a:r>
          </a:p>
          <a:p>
            <a:pPr lvl="1"/>
            <a:r>
              <a:rPr lang="en-US" sz="1300" dirty="0" smtClean="0">
                <a:solidFill>
                  <a:srgbClr val="000000"/>
                </a:solidFill>
                <a:latin typeface="Courier New"/>
              </a:rPr>
              <a:t>   String </a:t>
            </a:r>
            <a:r>
              <a:rPr lang="en-US" sz="1300" dirty="0" err="1" smtClean="0">
                <a:solidFill>
                  <a:srgbClr val="000000"/>
                </a:solidFill>
                <a:latin typeface="Courier New"/>
              </a:rPr>
              <a:t>msg</a:t>
            </a:r>
            <a:r>
              <a:rPr lang="en-US" sz="1300" dirty="0" smtClean="0">
                <a:solidFill>
                  <a:srgbClr val="000000"/>
                </a:solidFill>
                <a:latin typeface="Courier New"/>
              </a:rPr>
              <a:t> = </a:t>
            </a:r>
            <a:r>
              <a:rPr lang="en-US" sz="1300" dirty="0" smtClean="0">
                <a:solidFill>
                  <a:srgbClr val="2A00FF"/>
                </a:solidFill>
                <a:latin typeface="Courier New"/>
              </a:rPr>
              <a:t>"Coffee "</a:t>
            </a:r>
            <a:r>
              <a:rPr lang="en-US" sz="1300" dirty="0" smtClean="0">
                <a:solidFill>
                  <a:srgbClr val="000000"/>
                </a:solidFill>
                <a:latin typeface="Courier New"/>
              </a:rPr>
              <a:t>;</a:t>
            </a:r>
          </a:p>
          <a:p>
            <a:pPr lvl="1"/>
            <a:r>
              <a:rPr lang="en-US" sz="1300" b="1" dirty="0" smtClean="0">
                <a:solidFill>
                  <a:srgbClr val="7F0055"/>
                </a:solidFill>
                <a:latin typeface="Courier New"/>
              </a:rPr>
              <a:t>   if</a:t>
            </a:r>
            <a:r>
              <a:rPr lang="en-US" sz="1300" b="1" dirty="0" smtClean="0">
                <a:solidFill>
                  <a:srgbClr val="000000"/>
                </a:solidFill>
                <a:latin typeface="Courier New"/>
              </a:rPr>
              <a:t> (</a:t>
            </a:r>
            <a:r>
              <a:rPr lang="en-US" sz="1300" b="1" dirty="0" err="1" smtClean="0">
                <a:solidFill>
                  <a:srgbClr val="0000C0"/>
                </a:solidFill>
                <a:latin typeface="Courier New"/>
              </a:rPr>
              <a:t>chkCream</a:t>
            </a:r>
            <a:r>
              <a:rPr lang="en-US" sz="1300" b="1" dirty="0" err="1" smtClean="0">
                <a:solidFill>
                  <a:srgbClr val="000000"/>
                </a:solidFill>
                <a:latin typeface="Courier New"/>
              </a:rPr>
              <a:t>.isChecked</a:t>
            </a:r>
            <a:r>
              <a:rPr lang="en-US" sz="1300" b="1" dirty="0" smtClean="0">
                <a:solidFill>
                  <a:srgbClr val="000000"/>
                </a:solidFill>
                <a:latin typeface="Courier New"/>
              </a:rPr>
              <a:t>()) </a:t>
            </a:r>
          </a:p>
          <a:p>
            <a:pPr lvl="1"/>
            <a:r>
              <a:rPr lang="en-US" sz="1300" dirty="0" smtClean="0">
                <a:solidFill>
                  <a:srgbClr val="000000"/>
                </a:solidFill>
                <a:latin typeface="Courier New"/>
              </a:rPr>
              <a:t>	</a:t>
            </a:r>
            <a:r>
              <a:rPr lang="en-US" sz="1300" dirty="0" err="1" smtClean="0">
                <a:solidFill>
                  <a:srgbClr val="000000"/>
                </a:solidFill>
                <a:latin typeface="Courier New"/>
              </a:rPr>
              <a:t>msg</a:t>
            </a:r>
            <a:r>
              <a:rPr lang="en-US" sz="1300" dirty="0" smtClean="0">
                <a:solidFill>
                  <a:srgbClr val="000000"/>
                </a:solidFill>
                <a:latin typeface="Courier New"/>
              </a:rPr>
              <a:t> += </a:t>
            </a:r>
            <a:r>
              <a:rPr lang="en-US" sz="1300" dirty="0" smtClean="0">
                <a:solidFill>
                  <a:srgbClr val="2A00FF"/>
                </a:solidFill>
                <a:latin typeface="Courier New"/>
              </a:rPr>
              <a:t>" &amp; cream "</a:t>
            </a:r>
            <a:r>
              <a:rPr lang="en-US" sz="1300" dirty="0" smtClean="0">
                <a:solidFill>
                  <a:srgbClr val="000000"/>
                </a:solidFill>
                <a:latin typeface="Courier New"/>
              </a:rPr>
              <a:t>;</a:t>
            </a:r>
          </a:p>
          <a:p>
            <a:pPr lvl="1"/>
            <a:endParaRPr lang="en-US" sz="1300" dirty="0" smtClean="0">
              <a:solidFill>
                <a:srgbClr val="000000"/>
              </a:solidFill>
              <a:latin typeface="Courier New"/>
            </a:endParaRPr>
          </a:p>
          <a:p>
            <a:pPr lvl="1"/>
            <a:r>
              <a:rPr lang="en-US" sz="1300" b="1" dirty="0" smtClean="0">
                <a:solidFill>
                  <a:srgbClr val="7F0055"/>
                </a:solidFill>
                <a:latin typeface="Courier New"/>
              </a:rPr>
              <a:t>   if</a:t>
            </a:r>
            <a:r>
              <a:rPr lang="en-US" sz="1300" b="1" dirty="0" smtClean="0">
                <a:solidFill>
                  <a:srgbClr val="000000"/>
                </a:solidFill>
                <a:latin typeface="Courier New"/>
              </a:rPr>
              <a:t> (</a:t>
            </a:r>
            <a:r>
              <a:rPr lang="en-US" sz="1300" b="1" dirty="0" err="1" smtClean="0">
                <a:solidFill>
                  <a:srgbClr val="0000C0"/>
                </a:solidFill>
                <a:latin typeface="Courier New"/>
              </a:rPr>
              <a:t>chkSugar</a:t>
            </a:r>
            <a:r>
              <a:rPr lang="en-US" sz="1300" b="1" dirty="0" err="1" smtClean="0">
                <a:solidFill>
                  <a:srgbClr val="000000"/>
                </a:solidFill>
                <a:latin typeface="Courier New"/>
              </a:rPr>
              <a:t>.isChecked</a:t>
            </a:r>
            <a:r>
              <a:rPr lang="en-US" sz="1300" b="1" dirty="0" smtClean="0">
                <a:solidFill>
                  <a:srgbClr val="000000"/>
                </a:solidFill>
                <a:latin typeface="Courier New"/>
              </a:rPr>
              <a:t>())</a:t>
            </a:r>
          </a:p>
          <a:p>
            <a:pPr lvl="1"/>
            <a:r>
              <a:rPr lang="en-US" sz="1300" dirty="0" smtClean="0">
                <a:solidFill>
                  <a:srgbClr val="000000"/>
                </a:solidFill>
                <a:latin typeface="Courier New"/>
              </a:rPr>
              <a:t>	</a:t>
            </a:r>
            <a:r>
              <a:rPr lang="en-US" sz="1300" dirty="0" err="1" smtClean="0">
                <a:solidFill>
                  <a:srgbClr val="000000"/>
                </a:solidFill>
                <a:latin typeface="Courier New"/>
              </a:rPr>
              <a:t>msg</a:t>
            </a:r>
            <a:r>
              <a:rPr lang="en-US" sz="1300" dirty="0" smtClean="0">
                <a:solidFill>
                  <a:srgbClr val="000000"/>
                </a:solidFill>
                <a:latin typeface="Courier New"/>
              </a:rPr>
              <a:t> += </a:t>
            </a:r>
            <a:r>
              <a:rPr lang="en-US" sz="1300" dirty="0" smtClean="0">
                <a:solidFill>
                  <a:srgbClr val="2A00FF"/>
                </a:solidFill>
                <a:latin typeface="Courier New"/>
              </a:rPr>
              <a:t>" &amp; Sugar"</a:t>
            </a:r>
            <a:r>
              <a:rPr lang="en-US" sz="1300" dirty="0" smtClean="0">
                <a:solidFill>
                  <a:srgbClr val="000000"/>
                </a:solidFill>
                <a:latin typeface="Courier New"/>
              </a:rPr>
              <a:t>;</a:t>
            </a:r>
          </a:p>
          <a:p>
            <a:pPr lvl="1"/>
            <a:endParaRPr lang="en-US" sz="1300" dirty="0" smtClean="0">
              <a:latin typeface="Courier New"/>
            </a:endParaRPr>
          </a:p>
          <a:p>
            <a:pPr lvl="1"/>
            <a:r>
              <a:rPr lang="en-US" sz="1300" dirty="0" smtClean="0">
                <a:solidFill>
                  <a:srgbClr val="004000"/>
                </a:solidFill>
                <a:latin typeface="Courier New"/>
              </a:rPr>
              <a:t>   // get radio buttons ID number</a:t>
            </a:r>
          </a:p>
          <a:p>
            <a:pPr lvl="1"/>
            <a:r>
              <a:rPr lang="en-US" sz="1300" b="1" dirty="0" smtClean="0">
                <a:solidFill>
                  <a:srgbClr val="7F0055"/>
                </a:solidFill>
                <a:latin typeface="Courier New"/>
              </a:rPr>
              <a:t>   </a:t>
            </a:r>
            <a:r>
              <a:rPr lang="en-US" sz="1300" b="1" dirty="0" err="1" smtClean="0">
                <a:solidFill>
                  <a:srgbClr val="7F0055"/>
                </a:solidFill>
                <a:latin typeface="Courier New"/>
              </a:rPr>
              <a:t>int</a:t>
            </a:r>
            <a:r>
              <a:rPr lang="en-US" sz="1300" b="1" dirty="0" smtClean="0">
                <a:solidFill>
                  <a:srgbClr val="000000"/>
                </a:solidFill>
                <a:latin typeface="Courier New"/>
              </a:rPr>
              <a:t> </a:t>
            </a:r>
            <a:r>
              <a:rPr lang="en-US" sz="1300" b="1" dirty="0" err="1" smtClean="0">
                <a:solidFill>
                  <a:srgbClr val="000000"/>
                </a:solidFill>
                <a:latin typeface="Courier New"/>
              </a:rPr>
              <a:t>radioId</a:t>
            </a:r>
            <a:r>
              <a:rPr lang="en-US" sz="1300" b="1" dirty="0" smtClean="0">
                <a:solidFill>
                  <a:srgbClr val="000000"/>
                </a:solidFill>
                <a:latin typeface="Courier New"/>
              </a:rPr>
              <a:t> = </a:t>
            </a:r>
            <a:r>
              <a:rPr lang="en-US" sz="1300" b="1" dirty="0" err="1" smtClean="0">
                <a:solidFill>
                  <a:srgbClr val="0000C0"/>
                </a:solidFill>
                <a:latin typeface="Courier New"/>
              </a:rPr>
              <a:t>radCoffeeType</a:t>
            </a:r>
            <a:r>
              <a:rPr lang="en-US" sz="1300" b="1" dirty="0" err="1" smtClean="0">
                <a:solidFill>
                  <a:srgbClr val="000000"/>
                </a:solidFill>
                <a:latin typeface="Courier New"/>
              </a:rPr>
              <a:t>.getCheckedRadioButtonId</a:t>
            </a:r>
            <a:r>
              <a:rPr lang="en-US" sz="1300" b="1" dirty="0" smtClean="0">
                <a:solidFill>
                  <a:srgbClr val="000000"/>
                </a:solidFill>
                <a:latin typeface="Courier New"/>
              </a:rPr>
              <a:t>();</a:t>
            </a:r>
          </a:p>
          <a:p>
            <a:pPr lvl="1"/>
            <a:r>
              <a:rPr lang="en-US" sz="1300" dirty="0" smtClean="0">
                <a:solidFill>
                  <a:srgbClr val="004000"/>
                </a:solidFill>
                <a:latin typeface="Courier New"/>
              </a:rPr>
              <a:t>   // compare </a:t>
            </a:r>
            <a:r>
              <a:rPr lang="en-US" sz="1300" dirty="0" err="1" smtClean="0">
                <a:solidFill>
                  <a:srgbClr val="004000"/>
                </a:solidFill>
                <a:latin typeface="Courier New"/>
              </a:rPr>
              <a:t>selected's</a:t>
            </a:r>
            <a:r>
              <a:rPr lang="en-US" sz="1300" dirty="0" smtClean="0">
                <a:solidFill>
                  <a:srgbClr val="004000"/>
                </a:solidFill>
                <a:latin typeface="Courier New"/>
              </a:rPr>
              <a:t> Id with individual </a:t>
            </a:r>
            <a:r>
              <a:rPr lang="en-US" sz="1300" dirty="0" err="1" smtClean="0">
                <a:solidFill>
                  <a:srgbClr val="004000"/>
                </a:solidFill>
                <a:latin typeface="Courier New"/>
              </a:rPr>
              <a:t>RadioButtons</a:t>
            </a:r>
            <a:r>
              <a:rPr lang="en-US" sz="1300" dirty="0" smtClean="0">
                <a:solidFill>
                  <a:srgbClr val="004000"/>
                </a:solidFill>
                <a:latin typeface="Courier New"/>
              </a:rPr>
              <a:t> ID</a:t>
            </a:r>
          </a:p>
          <a:p>
            <a:pPr lvl="1"/>
            <a:r>
              <a:rPr lang="en-US" sz="1300" b="1" dirty="0" smtClean="0">
                <a:solidFill>
                  <a:srgbClr val="7F0055"/>
                </a:solidFill>
                <a:latin typeface="Courier New"/>
              </a:rPr>
              <a:t>   if</a:t>
            </a:r>
            <a:r>
              <a:rPr lang="en-US" sz="1300" b="1" dirty="0" smtClean="0">
                <a:solidFill>
                  <a:srgbClr val="000000"/>
                </a:solidFill>
                <a:latin typeface="Courier New"/>
              </a:rPr>
              <a:t> (</a:t>
            </a:r>
            <a:r>
              <a:rPr lang="en-US" sz="1300" b="1" dirty="0" err="1" smtClean="0">
                <a:solidFill>
                  <a:srgbClr val="0000C0"/>
                </a:solidFill>
                <a:latin typeface="Courier New"/>
              </a:rPr>
              <a:t>radColombian</a:t>
            </a:r>
            <a:r>
              <a:rPr lang="en-US" sz="1300" b="1" dirty="0" err="1" smtClean="0">
                <a:solidFill>
                  <a:srgbClr val="000000"/>
                </a:solidFill>
                <a:latin typeface="Courier New"/>
              </a:rPr>
              <a:t>.getId</a:t>
            </a:r>
            <a:r>
              <a:rPr lang="en-US" sz="1300" b="1" dirty="0" smtClean="0">
                <a:solidFill>
                  <a:srgbClr val="000000"/>
                </a:solidFill>
                <a:latin typeface="Courier New"/>
              </a:rPr>
              <a:t>()== </a:t>
            </a:r>
            <a:r>
              <a:rPr lang="en-US" sz="1300" b="1" dirty="0" err="1" smtClean="0">
                <a:solidFill>
                  <a:srgbClr val="000000"/>
                </a:solidFill>
                <a:latin typeface="Courier New"/>
              </a:rPr>
              <a:t>radioId</a:t>
            </a:r>
            <a:r>
              <a:rPr lang="en-US" sz="1300" b="1" dirty="0" smtClean="0">
                <a:solidFill>
                  <a:srgbClr val="000000"/>
                </a:solidFill>
                <a:latin typeface="Courier New"/>
              </a:rPr>
              <a:t>)</a:t>
            </a:r>
          </a:p>
          <a:p>
            <a:pPr lvl="1"/>
            <a:r>
              <a:rPr lang="en-US" sz="1300" dirty="0" smtClean="0">
                <a:solidFill>
                  <a:srgbClr val="000000"/>
                </a:solidFill>
                <a:latin typeface="Courier New"/>
              </a:rPr>
              <a:t>       </a:t>
            </a:r>
            <a:r>
              <a:rPr lang="en-US" sz="1300" dirty="0" err="1" smtClean="0">
                <a:solidFill>
                  <a:srgbClr val="000000"/>
                </a:solidFill>
                <a:latin typeface="Courier New"/>
              </a:rPr>
              <a:t>msg</a:t>
            </a:r>
            <a:r>
              <a:rPr lang="en-US" sz="1300" dirty="0" smtClean="0">
                <a:solidFill>
                  <a:srgbClr val="000000"/>
                </a:solidFill>
                <a:latin typeface="Courier New"/>
              </a:rPr>
              <a:t> = </a:t>
            </a:r>
            <a:r>
              <a:rPr lang="en-US" sz="1300" dirty="0" smtClean="0">
                <a:solidFill>
                  <a:srgbClr val="2A00FF"/>
                </a:solidFill>
                <a:latin typeface="Courier New"/>
              </a:rPr>
              <a:t>“Colombian " </a:t>
            </a:r>
            <a:r>
              <a:rPr lang="en-US" sz="1300" dirty="0" smtClean="0">
                <a:solidFill>
                  <a:srgbClr val="000000"/>
                </a:solidFill>
                <a:latin typeface="Courier New"/>
              </a:rPr>
              <a:t>+ </a:t>
            </a:r>
            <a:r>
              <a:rPr lang="en-US" sz="1300" dirty="0" err="1" smtClean="0">
                <a:solidFill>
                  <a:srgbClr val="000000"/>
                </a:solidFill>
                <a:latin typeface="Courier New"/>
              </a:rPr>
              <a:t>msg</a:t>
            </a:r>
            <a:r>
              <a:rPr lang="en-US" sz="1300" dirty="0" smtClean="0">
                <a:solidFill>
                  <a:srgbClr val="000000"/>
                </a:solidFill>
                <a:latin typeface="Courier New"/>
              </a:rPr>
              <a:t>;</a:t>
            </a:r>
          </a:p>
          <a:p>
            <a:pPr lvl="1"/>
            <a:r>
              <a:rPr lang="en-US" sz="1300" dirty="0" smtClean="0">
                <a:solidFill>
                  <a:srgbClr val="004000"/>
                </a:solidFill>
                <a:latin typeface="Courier New"/>
              </a:rPr>
              <a:t>   // similarly you may use .</a:t>
            </a:r>
            <a:r>
              <a:rPr lang="en-US" sz="1300" dirty="0" err="1" smtClean="0">
                <a:solidFill>
                  <a:srgbClr val="004000"/>
                </a:solidFill>
                <a:latin typeface="Courier New"/>
              </a:rPr>
              <a:t>isChecked</a:t>
            </a:r>
            <a:r>
              <a:rPr lang="en-US" sz="1300" dirty="0" smtClean="0">
                <a:solidFill>
                  <a:srgbClr val="004000"/>
                </a:solidFill>
                <a:latin typeface="Courier New"/>
              </a:rPr>
              <a:t>() on each </a:t>
            </a:r>
            <a:r>
              <a:rPr lang="en-US" sz="1300" dirty="0" err="1" smtClean="0">
                <a:solidFill>
                  <a:srgbClr val="004000"/>
                </a:solidFill>
                <a:latin typeface="Courier New"/>
              </a:rPr>
              <a:t>RadioButton</a:t>
            </a:r>
            <a:r>
              <a:rPr lang="en-US" sz="1300" dirty="0" smtClean="0">
                <a:solidFill>
                  <a:srgbClr val="004000"/>
                </a:solidFill>
                <a:latin typeface="Courier New"/>
              </a:rPr>
              <a:t> </a:t>
            </a:r>
          </a:p>
          <a:p>
            <a:pPr lvl="1"/>
            <a:r>
              <a:rPr lang="en-US" sz="1300" b="1" dirty="0" smtClean="0">
                <a:solidFill>
                  <a:srgbClr val="7F0055"/>
                </a:solidFill>
                <a:latin typeface="Courier New"/>
              </a:rPr>
              <a:t>   if</a:t>
            </a:r>
            <a:r>
              <a:rPr lang="en-US" sz="1300" b="1" dirty="0" smtClean="0">
                <a:solidFill>
                  <a:srgbClr val="000000"/>
                </a:solidFill>
                <a:latin typeface="Courier New"/>
              </a:rPr>
              <a:t> (</a:t>
            </a:r>
            <a:r>
              <a:rPr lang="en-US" sz="1300" b="1" dirty="0" err="1" smtClean="0">
                <a:solidFill>
                  <a:srgbClr val="0000C0"/>
                </a:solidFill>
                <a:latin typeface="Courier New"/>
              </a:rPr>
              <a:t>radExpresso</a:t>
            </a:r>
            <a:r>
              <a:rPr lang="en-US" sz="1300" b="1" dirty="0" err="1" smtClean="0">
                <a:solidFill>
                  <a:srgbClr val="000000"/>
                </a:solidFill>
                <a:latin typeface="Courier New"/>
              </a:rPr>
              <a:t>.isChecked</a:t>
            </a:r>
            <a:r>
              <a:rPr lang="en-US" sz="1300" b="1" dirty="0" smtClean="0">
                <a:solidFill>
                  <a:srgbClr val="000000"/>
                </a:solidFill>
                <a:latin typeface="Courier New"/>
              </a:rPr>
              <a:t>())</a:t>
            </a:r>
          </a:p>
          <a:p>
            <a:pPr lvl="1"/>
            <a:r>
              <a:rPr lang="en-US" sz="1300" dirty="0" smtClean="0">
                <a:solidFill>
                  <a:srgbClr val="000000"/>
                </a:solidFill>
                <a:latin typeface="Courier New"/>
              </a:rPr>
              <a:t>       </a:t>
            </a:r>
            <a:r>
              <a:rPr lang="en-US" sz="1300" dirty="0" err="1" smtClean="0">
                <a:solidFill>
                  <a:srgbClr val="000000"/>
                </a:solidFill>
                <a:latin typeface="Courier New"/>
              </a:rPr>
              <a:t>msg</a:t>
            </a:r>
            <a:r>
              <a:rPr lang="en-US" sz="1300" dirty="0" smtClean="0">
                <a:solidFill>
                  <a:srgbClr val="000000"/>
                </a:solidFill>
                <a:latin typeface="Courier New"/>
              </a:rPr>
              <a:t> = </a:t>
            </a:r>
            <a:r>
              <a:rPr lang="en-US" sz="1300" dirty="0" smtClean="0">
                <a:solidFill>
                  <a:srgbClr val="2A00FF"/>
                </a:solidFill>
                <a:latin typeface="Courier New"/>
              </a:rPr>
              <a:t>"</a:t>
            </a:r>
            <a:r>
              <a:rPr lang="en-US" sz="1300" dirty="0" err="1" smtClean="0">
                <a:solidFill>
                  <a:srgbClr val="2A00FF"/>
                </a:solidFill>
                <a:latin typeface="Courier New"/>
              </a:rPr>
              <a:t>Expresso</a:t>
            </a:r>
            <a:r>
              <a:rPr lang="en-US" sz="1300" dirty="0" smtClean="0">
                <a:solidFill>
                  <a:srgbClr val="2A00FF"/>
                </a:solidFill>
                <a:latin typeface="Courier New"/>
              </a:rPr>
              <a:t> " </a:t>
            </a:r>
            <a:r>
              <a:rPr lang="en-US" sz="1300" dirty="0" smtClean="0">
                <a:solidFill>
                  <a:srgbClr val="000000"/>
                </a:solidFill>
                <a:latin typeface="Courier New"/>
              </a:rPr>
              <a:t>+ </a:t>
            </a:r>
            <a:r>
              <a:rPr lang="en-US" sz="1300" dirty="0" err="1" smtClean="0">
                <a:solidFill>
                  <a:srgbClr val="000000"/>
                </a:solidFill>
                <a:latin typeface="Courier New"/>
              </a:rPr>
              <a:t>msg</a:t>
            </a:r>
            <a:r>
              <a:rPr lang="en-US" sz="1300" dirty="0" smtClean="0">
                <a:solidFill>
                  <a:srgbClr val="000000"/>
                </a:solidFill>
                <a:latin typeface="Courier New"/>
              </a:rPr>
              <a:t>;</a:t>
            </a:r>
          </a:p>
          <a:p>
            <a:pPr lvl="1"/>
            <a:endParaRPr lang="en-US" sz="1300" dirty="0" smtClean="0">
              <a:latin typeface="Courier New"/>
            </a:endParaRPr>
          </a:p>
          <a:p>
            <a:pPr lvl="1"/>
            <a:r>
              <a:rPr lang="en-US" sz="1300" dirty="0" smtClean="0">
                <a:solidFill>
                  <a:srgbClr val="000000"/>
                </a:solidFill>
                <a:latin typeface="Courier New"/>
              </a:rPr>
              <a:t>   </a:t>
            </a:r>
            <a:r>
              <a:rPr lang="en-US" sz="1300" dirty="0" err="1" smtClean="0">
                <a:solidFill>
                  <a:srgbClr val="000000"/>
                </a:solidFill>
                <a:latin typeface="Courier New"/>
              </a:rPr>
              <a:t>Toast.</a:t>
            </a:r>
            <a:r>
              <a:rPr lang="en-US" sz="1300" i="1" dirty="0" err="1" smtClean="0">
                <a:solidFill>
                  <a:srgbClr val="000000"/>
                </a:solidFill>
                <a:latin typeface="Courier New"/>
              </a:rPr>
              <a:t>makeText</a:t>
            </a:r>
            <a:r>
              <a:rPr lang="en-US" sz="1300" i="1" dirty="0" smtClean="0">
                <a:solidFill>
                  <a:srgbClr val="000000"/>
                </a:solidFill>
                <a:latin typeface="Courier New"/>
              </a:rPr>
              <a:t>(</a:t>
            </a:r>
            <a:r>
              <a:rPr lang="en-US" sz="1300" i="1" dirty="0" err="1" smtClean="0">
                <a:solidFill>
                  <a:srgbClr val="000000"/>
                </a:solidFill>
                <a:latin typeface="Courier New"/>
              </a:rPr>
              <a:t>getApplicationContext</a:t>
            </a:r>
            <a:r>
              <a:rPr lang="en-US" sz="1300" i="1" dirty="0" smtClean="0">
                <a:solidFill>
                  <a:srgbClr val="000000"/>
                </a:solidFill>
                <a:latin typeface="Courier New"/>
              </a:rPr>
              <a:t>(), </a:t>
            </a:r>
            <a:r>
              <a:rPr lang="en-US" sz="1300" dirty="0" err="1" smtClean="0">
                <a:solidFill>
                  <a:srgbClr val="000000"/>
                </a:solidFill>
                <a:latin typeface="Courier New"/>
              </a:rPr>
              <a:t>msg</a:t>
            </a:r>
            <a:r>
              <a:rPr lang="en-US" sz="1300" dirty="0" smtClean="0">
                <a:solidFill>
                  <a:srgbClr val="000000"/>
                </a:solidFill>
                <a:latin typeface="Courier New"/>
              </a:rPr>
              <a:t>, </a:t>
            </a:r>
            <a:r>
              <a:rPr lang="en-US" sz="1300" dirty="0" err="1" smtClean="0">
                <a:solidFill>
                  <a:srgbClr val="000000"/>
                </a:solidFill>
                <a:latin typeface="Courier New"/>
              </a:rPr>
              <a:t>Toast.</a:t>
            </a:r>
            <a:r>
              <a:rPr lang="en-US" sz="1300" i="1" dirty="0" err="1" smtClean="0">
                <a:solidFill>
                  <a:srgbClr val="0000C0"/>
                </a:solidFill>
                <a:latin typeface="Courier New"/>
              </a:rPr>
              <a:t>LENGTH_SHORT</a:t>
            </a:r>
            <a:r>
              <a:rPr lang="en-US" sz="1300" i="1" dirty="0" smtClean="0">
                <a:solidFill>
                  <a:srgbClr val="000000"/>
                </a:solidFill>
                <a:latin typeface="Courier New"/>
              </a:rPr>
              <a:t>).show();</a:t>
            </a:r>
          </a:p>
          <a:p>
            <a:pPr lvl="1"/>
            <a:r>
              <a:rPr lang="en-US" sz="1300" dirty="0" smtClean="0">
                <a:solidFill>
                  <a:srgbClr val="004000"/>
                </a:solidFill>
                <a:latin typeface="Courier New"/>
              </a:rPr>
              <a:t>   // go now and compute cost...</a:t>
            </a:r>
          </a:p>
          <a:p>
            <a:pPr lvl="1"/>
            <a:r>
              <a:rPr lang="en-US" sz="1300" dirty="0" smtClean="0">
                <a:solidFill>
                  <a:srgbClr val="000000"/>
                </a:solidFill>
                <a:latin typeface="Courier New"/>
              </a:rPr>
              <a:t>   }</a:t>
            </a:r>
            <a:r>
              <a:rPr lang="en-US" sz="1300" dirty="0" smtClean="0">
                <a:solidFill>
                  <a:srgbClr val="004000"/>
                </a:solidFill>
                <a:latin typeface="Courier New"/>
              </a:rPr>
              <a:t>// </a:t>
            </a:r>
            <a:r>
              <a:rPr lang="en-US" sz="1300" dirty="0" err="1" smtClean="0">
                <a:solidFill>
                  <a:srgbClr val="004000"/>
                </a:solidFill>
                <a:latin typeface="Courier New"/>
              </a:rPr>
              <a:t>onClick</a:t>
            </a:r>
            <a:r>
              <a:rPr lang="en-US" sz="1300" dirty="0" smtClean="0">
                <a:solidFill>
                  <a:srgbClr val="000000"/>
                </a:solidFill>
                <a:latin typeface="Courier New"/>
              </a:rPr>
              <a:t>        </a:t>
            </a:r>
          </a:p>
          <a:p>
            <a:pPr lvl="1"/>
            <a:r>
              <a:rPr lang="en-US" sz="1300" dirty="0" smtClean="0">
                <a:solidFill>
                  <a:srgbClr val="000000"/>
                </a:solidFill>
                <a:latin typeface="Courier New"/>
              </a:rPr>
              <a:t>   });</a:t>
            </a:r>
          </a:p>
          <a:p>
            <a:r>
              <a:rPr lang="en-US" sz="1300" dirty="0" smtClean="0">
                <a:solidFill>
                  <a:srgbClr val="000000"/>
                </a:solidFill>
                <a:latin typeface="Courier New"/>
              </a:rPr>
              <a:t> }</a:t>
            </a:r>
            <a:r>
              <a:rPr lang="en-US" sz="1300" dirty="0" smtClean="0">
                <a:solidFill>
                  <a:srgbClr val="004000"/>
                </a:solidFill>
                <a:latin typeface="Courier New"/>
              </a:rPr>
              <a:t>// </a:t>
            </a:r>
            <a:r>
              <a:rPr lang="en-US" sz="1300" dirty="0" err="1" smtClean="0">
                <a:solidFill>
                  <a:srgbClr val="004000"/>
                </a:solidFill>
                <a:latin typeface="Courier New"/>
              </a:rPr>
              <a:t>onCreate</a:t>
            </a:r>
            <a:endParaRPr lang="en-US" sz="1300" dirty="0" smtClean="0">
              <a:solidFill>
                <a:srgbClr val="004000"/>
              </a:solidFill>
              <a:latin typeface="Courier New"/>
            </a:endParaRPr>
          </a:p>
          <a:p>
            <a:r>
              <a:rPr lang="en-US" sz="1300" dirty="0" smtClean="0">
                <a:solidFill>
                  <a:srgbClr val="000000"/>
                </a:solidFill>
                <a:latin typeface="Courier New"/>
              </a:rPr>
              <a:t>}</a:t>
            </a:r>
            <a:r>
              <a:rPr lang="en-US" sz="1300" dirty="0" smtClean="0">
                <a:solidFill>
                  <a:srgbClr val="004000"/>
                </a:solidFill>
                <a:latin typeface="Courier New"/>
              </a:rPr>
              <a:t>// class</a:t>
            </a:r>
            <a:endParaRPr lang="en-US" sz="1300" dirty="0"/>
          </a:p>
        </p:txBody>
      </p:sp>
      <p:sp>
        <p:nvSpPr>
          <p:cNvPr id="10" name="Rectangle 9"/>
          <p:cNvSpPr/>
          <p:nvPr/>
        </p:nvSpPr>
        <p:spPr>
          <a:xfrm>
            <a:off x="457200" y="3505200"/>
            <a:ext cx="6934200" cy="1752600"/>
          </a:xfrm>
          <a:prstGeom prst="rect">
            <a:avLst/>
          </a:prstGeom>
          <a:solidFill>
            <a:srgbClr val="FFFF00">
              <a:alpha val="30000"/>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a:t>
            </a:fld>
            <a:endParaRPr lang="en-US"/>
          </a:p>
        </p:txBody>
      </p:sp>
      <p:sp>
        <p:nvSpPr>
          <p:cNvPr id="3" name="Title 1"/>
          <p:cNvSpPr txBox="1">
            <a:spLocks/>
          </p:cNvSpPr>
          <p:nvPr/>
        </p:nvSpPr>
        <p:spPr>
          <a:xfrm>
            <a:off x="457200" y="274638"/>
            <a:ext cx="7848600" cy="973136"/>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dirty="0" smtClean="0">
                <a:solidFill>
                  <a:schemeClr val="tx2">
                    <a:lumMod val="60000"/>
                    <a:lumOff val="40000"/>
                  </a:schemeClr>
                </a:solidFill>
              </a:rPr>
              <a:t>A brief sample of UI components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TextBox 12"/>
          <p:cNvSpPr txBox="1"/>
          <p:nvPr/>
        </p:nvSpPr>
        <p:spPr>
          <a:xfrm>
            <a:off x="381000" y="4724400"/>
            <a:ext cx="2209800" cy="369332"/>
          </a:xfrm>
          <a:prstGeom prst="rect">
            <a:avLst/>
          </a:prstGeom>
          <a:noFill/>
        </p:spPr>
        <p:txBody>
          <a:bodyPr wrap="square" rtlCol="0">
            <a:spAutoFit/>
          </a:bodyPr>
          <a:lstStyle/>
          <a:p>
            <a:r>
              <a:rPr lang="en-US" b="1" dirty="0" err="1" smtClean="0"/>
              <a:t>DatePicker</a:t>
            </a:r>
            <a:endParaRPr lang="en-US" b="1" dirty="0" smtClean="0"/>
          </a:p>
        </p:txBody>
      </p:sp>
      <p:sp>
        <p:nvSpPr>
          <p:cNvPr id="15" name="TextBox 14"/>
          <p:cNvSpPr txBox="1"/>
          <p:nvPr/>
        </p:nvSpPr>
        <p:spPr>
          <a:xfrm>
            <a:off x="3048000" y="4724400"/>
            <a:ext cx="2438400" cy="369332"/>
          </a:xfrm>
          <a:prstGeom prst="rect">
            <a:avLst/>
          </a:prstGeom>
          <a:noFill/>
        </p:spPr>
        <p:txBody>
          <a:bodyPr wrap="square" rtlCol="0">
            <a:spAutoFit/>
          </a:bodyPr>
          <a:lstStyle/>
          <a:p>
            <a:r>
              <a:rPr lang="en-US" b="1" dirty="0" smtClean="0"/>
              <a:t>Form Controls</a:t>
            </a:r>
          </a:p>
        </p:txBody>
      </p:sp>
      <p:pic>
        <p:nvPicPr>
          <p:cNvPr id="18434" name="Picture 2"/>
          <p:cNvPicPr>
            <a:picLocks noChangeAspect="1" noChangeArrowheads="1"/>
          </p:cNvPicPr>
          <p:nvPr/>
        </p:nvPicPr>
        <p:blipFill>
          <a:blip r:embed="rId2" cstate="print"/>
          <a:srcRect/>
          <a:stretch>
            <a:fillRect/>
          </a:stretch>
        </p:blipFill>
        <p:spPr bwMode="auto">
          <a:xfrm>
            <a:off x="457200" y="1828800"/>
            <a:ext cx="1905000" cy="2704704"/>
          </a:xfrm>
          <a:prstGeom prst="rect">
            <a:avLst/>
          </a:prstGeom>
          <a:noFill/>
          <a:ln w="9525">
            <a:noFill/>
            <a:miter lim="800000"/>
            <a:headEnd/>
            <a:tailEnd/>
          </a:ln>
        </p:spPr>
      </p:pic>
      <p:pic>
        <p:nvPicPr>
          <p:cNvPr id="18436" name="Picture 4" descr="http://developer.android.com/guide/tutorials/views/images/hello-formstuff.png">
            <a:hlinkClick r:id="rId3"/>
          </p:cNvPr>
          <p:cNvPicPr>
            <a:picLocks noChangeAspect="1" noChangeArrowheads="1"/>
          </p:cNvPicPr>
          <p:nvPr/>
        </p:nvPicPr>
        <p:blipFill>
          <a:blip r:embed="rId4" cstate="print"/>
          <a:srcRect/>
          <a:stretch>
            <a:fillRect/>
          </a:stretch>
        </p:blipFill>
        <p:spPr bwMode="auto">
          <a:xfrm>
            <a:off x="3200400" y="1857374"/>
            <a:ext cx="1905000" cy="2714626"/>
          </a:xfrm>
          <a:prstGeom prst="rect">
            <a:avLst/>
          </a:prstGeom>
          <a:noFill/>
        </p:spPr>
      </p:pic>
      <p:pic>
        <p:nvPicPr>
          <p:cNvPr id="18438" name="Picture 6" descr="http://developer.android.com/guide/tutorials/views/images/hello-gallery.png">
            <a:hlinkClick r:id="rId5"/>
          </p:cNvPr>
          <p:cNvPicPr>
            <a:picLocks noChangeAspect="1" noChangeArrowheads="1"/>
          </p:cNvPicPr>
          <p:nvPr/>
        </p:nvPicPr>
        <p:blipFill>
          <a:blip r:embed="rId6" cstate="print"/>
          <a:srcRect/>
          <a:stretch>
            <a:fillRect/>
          </a:stretch>
        </p:blipFill>
        <p:spPr bwMode="auto">
          <a:xfrm>
            <a:off x="5334000" y="1857374"/>
            <a:ext cx="1905000" cy="2714626"/>
          </a:xfrm>
          <a:prstGeom prst="rect">
            <a:avLst/>
          </a:prstGeom>
          <a:noFill/>
        </p:spPr>
      </p:pic>
      <p:pic>
        <p:nvPicPr>
          <p:cNvPr id="18440" name="Picture 8" descr="http://developer.android.com/guide/tutorials/views/images/hello-tabwidget.png">
            <a:hlinkClick r:id="rId7"/>
          </p:cNvPr>
          <p:cNvPicPr>
            <a:picLocks noChangeAspect="1" noChangeArrowheads="1"/>
          </p:cNvPicPr>
          <p:nvPr/>
        </p:nvPicPr>
        <p:blipFill>
          <a:blip r:embed="rId8" cstate="print"/>
          <a:srcRect/>
          <a:stretch>
            <a:fillRect/>
          </a:stretch>
        </p:blipFill>
        <p:spPr bwMode="auto">
          <a:xfrm>
            <a:off x="5715000" y="2924174"/>
            <a:ext cx="1905000" cy="2714626"/>
          </a:xfrm>
          <a:prstGeom prst="rect">
            <a:avLst/>
          </a:prstGeom>
          <a:noFill/>
          <a:ln>
            <a:solidFill>
              <a:schemeClr val="accent1"/>
            </a:solidFill>
          </a:ln>
        </p:spPr>
      </p:pic>
      <p:pic>
        <p:nvPicPr>
          <p:cNvPr id="18442" name="Picture 10" descr="http://developer.android.com/guide/tutorials/views/images/hello-spinner.png">
            <a:hlinkClick r:id="rId9"/>
          </p:cNvPr>
          <p:cNvPicPr>
            <a:picLocks noChangeAspect="1" noChangeArrowheads="1"/>
          </p:cNvPicPr>
          <p:nvPr/>
        </p:nvPicPr>
        <p:blipFill>
          <a:blip r:embed="rId10" cstate="print"/>
          <a:srcRect/>
          <a:stretch>
            <a:fillRect/>
          </a:stretch>
        </p:blipFill>
        <p:spPr bwMode="auto">
          <a:xfrm>
            <a:off x="6172200" y="3762374"/>
            <a:ext cx="1905000" cy="2714626"/>
          </a:xfrm>
          <a:prstGeom prst="rect">
            <a:avLst/>
          </a:prstGeom>
          <a:noFill/>
          <a:ln>
            <a:solidFill>
              <a:schemeClr val="accent1"/>
            </a:solidFill>
          </a:ln>
        </p:spPr>
      </p:pic>
      <p:sp>
        <p:nvSpPr>
          <p:cNvPr id="16" name="TextBox 15"/>
          <p:cNvSpPr txBox="1"/>
          <p:nvPr/>
        </p:nvSpPr>
        <p:spPr>
          <a:xfrm>
            <a:off x="7391400" y="2085974"/>
            <a:ext cx="1752600" cy="1754326"/>
          </a:xfrm>
          <a:prstGeom prst="rect">
            <a:avLst/>
          </a:prstGeom>
          <a:noFill/>
        </p:spPr>
        <p:txBody>
          <a:bodyPr wrap="square" rtlCol="0">
            <a:spAutoFit/>
          </a:bodyPr>
          <a:lstStyle/>
          <a:p>
            <a:r>
              <a:rPr lang="en-US" b="1" dirty="0" err="1" smtClean="0"/>
              <a:t>GalleryView</a:t>
            </a:r>
            <a:endParaRPr lang="en-US" b="1" dirty="0" smtClean="0"/>
          </a:p>
          <a:p>
            <a:endParaRPr lang="en-US" b="1" dirty="0" smtClean="0"/>
          </a:p>
          <a:p>
            <a:r>
              <a:rPr lang="en-US" b="1" dirty="0" smtClean="0"/>
              <a:t>     </a:t>
            </a:r>
            <a:r>
              <a:rPr lang="en-US" b="1" dirty="0" err="1" smtClean="0"/>
              <a:t>TabWidget</a:t>
            </a:r>
            <a:endParaRPr lang="en-US" b="1" dirty="0" smtClean="0"/>
          </a:p>
          <a:p>
            <a:endParaRPr lang="en-US" b="1" dirty="0" smtClean="0"/>
          </a:p>
          <a:p>
            <a:endParaRPr lang="en-US" b="1" dirty="0" smtClean="0"/>
          </a:p>
          <a:p>
            <a:r>
              <a:rPr lang="en-US" b="1" dirty="0" smtClean="0"/>
              <a:t>             Spinner</a:t>
            </a:r>
            <a:endParaRPr lang="en-US" sz="1600" dirty="0"/>
          </a:p>
        </p:txBody>
      </p:sp>
      <p:sp>
        <p:nvSpPr>
          <p:cNvPr id="17" name="TextBox 16"/>
          <p:cNvSpPr txBox="1"/>
          <p:nvPr/>
        </p:nvSpPr>
        <p:spPr>
          <a:xfrm>
            <a:off x="457200" y="1371600"/>
            <a:ext cx="2133600" cy="381000"/>
          </a:xfrm>
          <a:prstGeom prst="rect">
            <a:avLst/>
          </a:prstGeom>
          <a:noFill/>
        </p:spPr>
        <p:txBody>
          <a:bodyPr wrap="square" rtlCol="0">
            <a:spAutoFit/>
          </a:bodyPr>
          <a:lstStyle/>
          <a:p>
            <a:r>
              <a:rPr lang="en-US" b="1" dirty="0" smtClean="0">
                <a:solidFill>
                  <a:srgbClr val="C00000"/>
                </a:solidFill>
              </a:rPr>
              <a:t>Widgets</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50</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b="1" dirty="0" smtClean="0">
                <a:solidFill>
                  <a:schemeClr val="tx2">
                    <a:lumMod val="60000"/>
                    <a:lumOff val="40000"/>
                  </a:schemeClr>
                </a:solidFill>
              </a:rPr>
              <a:t>Basic Widgets:  </a:t>
            </a:r>
            <a:r>
              <a:rPr lang="en-US" sz="5900" b="1" dirty="0" err="1" smtClean="0">
                <a:solidFill>
                  <a:schemeClr val="tx2">
                    <a:lumMod val="60000"/>
                    <a:lumOff val="40000"/>
                  </a:schemeClr>
                </a:solidFill>
              </a:rPr>
              <a:t>RadioButtons</a:t>
            </a:r>
            <a:endParaRPr lang="en-US" sz="4400" b="1"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685800" y="1828800"/>
            <a:ext cx="2286000" cy="2092881"/>
          </a:xfrm>
          <a:prstGeom prst="rect">
            <a:avLst/>
          </a:prstGeom>
          <a:solidFill>
            <a:schemeClr val="bg1">
              <a:lumMod val="95000"/>
            </a:schemeClr>
          </a:solidFill>
        </p:spPr>
        <p:txBody>
          <a:bodyPr wrap="square" rtlCol="0">
            <a:spAutoFit/>
          </a:bodyPr>
          <a:lstStyle/>
          <a:p>
            <a:pPr marL="457200" indent="-457200"/>
            <a:r>
              <a:rPr lang="en-US" sz="2000" b="1" dirty="0" smtClean="0"/>
              <a:t>Example</a:t>
            </a:r>
          </a:p>
          <a:p>
            <a:pPr marL="457200" indent="-457200"/>
            <a:endParaRPr lang="en-US" sz="2000" dirty="0" smtClean="0"/>
          </a:p>
          <a:p>
            <a:pPr marL="457200" indent="-457200"/>
            <a:r>
              <a:rPr lang="en-US" dirty="0" smtClean="0"/>
              <a:t>	This UI uses </a:t>
            </a:r>
            <a:r>
              <a:rPr lang="en-US" i="1" dirty="0" err="1" smtClean="0"/>
              <a:t>RadioButtons</a:t>
            </a:r>
            <a:r>
              <a:rPr lang="en-US" dirty="0" smtClean="0"/>
              <a:t> and </a:t>
            </a:r>
          </a:p>
          <a:p>
            <a:pPr marL="457200" indent="-457200"/>
            <a:r>
              <a:rPr lang="en-US" dirty="0" smtClean="0"/>
              <a:t>	</a:t>
            </a:r>
            <a:r>
              <a:rPr lang="en-US" i="1" dirty="0" err="1" smtClean="0"/>
              <a:t>CheckBoxes</a:t>
            </a:r>
            <a:r>
              <a:rPr lang="en-US" dirty="0" smtClean="0"/>
              <a:t> </a:t>
            </a:r>
          </a:p>
          <a:p>
            <a:pPr marL="457200" indent="-457200"/>
            <a:r>
              <a:rPr lang="en-US" dirty="0" smtClean="0"/>
              <a:t>	to define choices</a:t>
            </a:r>
          </a:p>
        </p:txBody>
      </p:sp>
      <p:sp>
        <p:nvSpPr>
          <p:cNvPr id="9" name="Right Arrow 8"/>
          <p:cNvSpPr/>
          <p:nvPr/>
        </p:nvSpPr>
        <p:spPr>
          <a:xfrm>
            <a:off x="3200400" y="2590800"/>
            <a:ext cx="1524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RadioGroup</a:t>
            </a:r>
            <a:endParaRPr lang="en-US" sz="1400" dirty="0"/>
          </a:p>
        </p:txBody>
      </p:sp>
      <p:sp>
        <p:nvSpPr>
          <p:cNvPr id="10" name="Left Brace 9"/>
          <p:cNvSpPr/>
          <p:nvPr/>
        </p:nvSpPr>
        <p:spPr>
          <a:xfrm>
            <a:off x="4800600" y="2362200"/>
            <a:ext cx="762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Arrow 10"/>
          <p:cNvSpPr/>
          <p:nvPr/>
        </p:nvSpPr>
        <p:spPr>
          <a:xfrm>
            <a:off x="2971800" y="4267200"/>
            <a:ext cx="1981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Summary of choices</a:t>
            </a:r>
            <a:endParaRPr lang="en-US" sz="1400" dirty="0"/>
          </a:p>
        </p:txBody>
      </p:sp>
      <p:pic>
        <p:nvPicPr>
          <p:cNvPr id="12" name="Picture 11" descr="device.png"/>
          <p:cNvPicPr>
            <a:picLocks noChangeAspect="1"/>
          </p:cNvPicPr>
          <p:nvPr/>
        </p:nvPicPr>
        <p:blipFill>
          <a:blip r:embed="rId2" cstate="print"/>
          <a:stretch>
            <a:fillRect/>
          </a:stretch>
        </p:blipFill>
        <p:spPr>
          <a:xfrm>
            <a:off x="5029200" y="1752600"/>
            <a:ext cx="2438400" cy="365760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UI – Other Features</a:t>
            </a:r>
            <a:endParaRPr lang="en-US" dirty="0">
              <a:solidFill>
                <a:schemeClr val="tx2">
                  <a:lumMod val="60000"/>
                  <a:lumOff val="40000"/>
                </a:schemeClr>
              </a:solidFill>
            </a:endParaRPr>
          </a:p>
        </p:txBody>
      </p:sp>
      <p:pic>
        <p:nvPicPr>
          <p:cNvPr id="3074"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7967A042-E02F-4D13-9079-28240E5E6B49}" type="slidenum">
              <a:rPr lang="en-US" smtClean="0"/>
              <a:pPr/>
              <a:t>51</a:t>
            </a:fld>
            <a:endParaRPr lang="en-US"/>
          </a:p>
        </p:txBody>
      </p:sp>
      <p:sp>
        <p:nvSpPr>
          <p:cNvPr id="8" name="TextBox 7"/>
          <p:cNvSpPr txBox="1"/>
          <p:nvPr/>
        </p:nvSpPr>
        <p:spPr>
          <a:xfrm>
            <a:off x="533400" y="1981200"/>
            <a:ext cx="7924800" cy="4093428"/>
          </a:xfrm>
          <a:prstGeom prst="rect">
            <a:avLst/>
          </a:prstGeom>
          <a:noFill/>
        </p:spPr>
        <p:txBody>
          <a:bodyPr wrap="square" rtlCol="0">
            <a:spAutoFit/>
          </a:bodyPr>
          <a:lstStyle/>
          <a:p>
            <a:r>
              <a:rPr lang="en-US" sz="2000" dirty="0" smtClean="0"/>
              <a:t>All </a:t>
            </a:r>
            <a:r>
              <a:rPr lang="en-US" sz="2000" i="1" dirty="0" smtClean="0"/>
              <a:t>widgets</a:t>
            </a:r>
            <a:r>
              <a:rPr lang="en-US" sz="2000" dirty="0" smtClean="0"/>
              <a:t> extend </a:t>
            </a:r>
            <a:r>
              <a:rPr lang="en-US" sz="2000" b="1" dirty="0" smtClean="0"/>
              <a:t>View</a:t>
            </a:r>
            <a:r>
              <a:rPr lang="en-US" sz="2000" dirty="0" smtClean="0"/>
              <a:t> therefore they acquire a number of useful View properties and methods including:</a:t>
            </a:r>
          </a:p>
          <a:p>
            <a:endParaRPr lang="en-US" sz="2000" dirty="0" smtClean="0"/>
          </a:p>
          <a:p>
            <a:r>
              <a:rPr lang="en-US" sz="2000" b="1" dirty="0" smtClean="0"/>
              <a:t>XML Controls the focus sequence:</a:t>
            </a:r>
          </a:p>
          <a:p>
            <a:pPr lvl="1"/>
            <a:r>
              <a:rPr lang="en-US" sz="2000" dirty="0" err="1" smtClean="0">
                <a:solidFill>
                  <a:srgbClr val="C00000"/>
                </a:solidFill>
              </a:rPr>
              <a:t>android:visibility</a:t>
            </a:r>
            <a:endParaRPr lang="en-US" sz="2000" dirty="0" smtClean="0">
              <a:solidFill>
                <a:srgbClr val="C00000"/>
              </a:solidFill>
            </a:endParaRPr>
          </a:p>
          <a:p>
            <a:pPr lvl="1"/>
            <a:r>
              <a:rPr lang="en-US" sz="2000" dirty="0" err="1" smtClean="0">
                <a:solidFill>
                  <a:srgbClr val="C00000"/>
                </a:solidFill>
              </a:rPr>
              <a:t>Android:background</a:t>
            </a:r>
            <a:endParaRPr lang="en-US" sz="2000" dirty="0" smtClean="0">
              <a:solidFill>
                <a:srgbClr val="C00000"/>
              </a:solidFill>
            </a:endParaRPr>
          </a:p>
          <a:p>
            <a:pPr lvl="1"/>
            <a:endParaRPr lang="en-US" sz="2000" dirty="0" smtClean="0">
              <a:solidFill>
                <a:srgbClr val="C00000"/>
              </a:solidFill>
            </a:endParaRPr>
          </a:p>
          <a:p>
            <a:r>
              <a:rPr lang="en-US" sz="2000" b="1" dirty="0" smtClean="0"/>
              <a:t>Java methods</a:t>
            </a:r>
          </a:p>
          <a:p>
            <a:pPr lvl="1"/>
            <a:r>
              <a:rPr lang="en-US" sz="2000" dirty="0" err="1" smtClean="0">
                <a:solidFill>
                  <a:srgbClr val="C00000"/>
                </a:solidFill>
              </a:rPr>
              <a:t>myButton.requestFocus</a:t>
            </a:r>
            <a:r>
              <a:rPr lang="en-US" sz="2000" dirty="0" smtClean="0">
                <a:solidFill>
                  <a:srgbClr val="C00000"/>
                </a:solidFill>
              </a:rPr>
              <a:t>()</a:t>
            </a:r>
          </a:p>
          <a:p>
            <a:pPr lvl="1"/>
            <a:r>
              <a:rPr lang="en-US" sz="2000" dirty="0" err="1" smtClean="0">
                <a:solidFill>
                  <a:srgbClr val="C00000"/>
                </a:solidFill>
              </a:rPr>
              <a:t>myTextBox.isFocused</a:t>
            </a:r>
            <a:r>
              <a:rPr lang="en-US" sz="2000" dirty="0" smtClean="0">
                <a:solidFill>
                  <a:srgbClr val="C00000"/>
                </a:solidFill>
              </a:rPr>
              <a:t>()</a:t>
            </a:r>
          </a:p>
          <a:p>
            <a:pPr lvl="1"/>
            <a:r>
              <a:rPr lang="en-US" sz="2000" dirty="0" err="1" smtClean="0">
                <a:solidFill>
                  <a:srgbClr val="C00000"/>
                </a:solidFill>
              </a:rPr>
              <a:t>myWidget.setEnabled</a:t>
            </a:r>
            <a:r>
              <a:rPr lang="en-US" sz="2000" dirty="0" smtClean="0">
                <a:solidFill>
                  <a:srgbClr val="C00000"/>
                </a:solidFill>
              </a:rPr>
              <a:t>()</a:t>
            </a:r>
          </a:p>
          <a:p>
            <a:pPr lvl="1"/>
            <a:r>
              <a:rPr lang="en-US" sz="2000" dirty="0" err="1" smtClean="0">
                <a:solidFill>
                  <a:srgbClr val="C00000"/>
                </a:solidFill>
              </a:rPr>
              <a:t>myWidget.isEnabled</a:t>
            </a:r>
            <a:r>
              <a:rPr lang="en-US" sz="2000" dirty="0" smtClean="0">
                <a:solidFill>
                  <a:srgbClr val="C00000"/>
                </a:solidFill>
              </a:rPr>
              <a:t>()</a:t>
            </a: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0070C0"/>
                </a:solidFill>
              </a:rPr>
              <a:t>Android </a:t>
            </a:r>
            <a:br>
              <a:rPr lang="en-US" dirty="0" smtClean="0">
                <a:solidFill>
                  <a:srgbClr val="0070C0"/>
                </a:solidFill>
              </a:rPr>
            </a:br>
            <a:r>
              <a:rPr lang="en-US" dirty="0" smtClean="0">
                <a:solidFill>
                  <a:srgbClr val="0070C0"/>
                </a:solidFill>
              </a:rPr>
              <a:t>Basic XML Layouts</a:t>
            </a:r>
            <a:endParaRPr lang="en-US" dirty="0">
              <a:solidFill>
                <a:srgbClr val="0070C0"/>
              </a:solidFill>
            </a:endParaRPr>
          </a:p>
        </p:txBody>
      </p:sp>
      <p:pic>
        <p:nvPicPr>
          <p:cNvPr id="1030" name="Picture 6"/>
          <p:cNvPicPr>
            <a:picLocks noChangeAspect="1" noChangeArrowheads="1"/>
          </p:cNvPicPr>
          <p:nvPr/>
        </p:nvPicPr>
        <p:blipFill>
          <a:blip r:embed="rId2" cstate="print"/>
          <a:srcRect/>
          <a:stretch>
            <a:fillRect/>
          </a:stretch>
        </p:blipFill>
        <p:spPr bwMode="auto">
          <a:xfrm>
            <a:off x="1" y="0"/>
            <a:ext cx="860627" cy="2924175"/>
          </a:xfrm>
          <a:prstGeom prst="rect">
            <a:avLst/>
          </a:prstGeom>
          <a:noFill/>
          <a:ln w="9525">
            <a:noFill/>
            <a:miter lim="800000"/>
            <a:headEnd/>
            <a:tailEnd/>
          </a:ln>
        </p:spPr>
      </p:pic>
      <p:pic>
        <p:nvPicPr>
          <p:cNvPr id="9" name="Picture 6"/>
          <p:cNvPicPr>
            <a:picLocks noChangeAspect="1" noChangeArrowheads="1"/>
          </p:cNvPicPr>
          <p:nvPr/>
        </p:nvPicPr>
        <p:blipFill>
          <a:blip r:embed="rId2" cstate="print"/>
          <a:srcRect/>
          <a:stretch>
            <a:fillRect/>
          </a:stretch>
        </p:blipFill>
        <p:spPr bwMode="auto">
          <a:xfrm>
            <a:off x="0" y="2667000"/>
            <a:ext cx="860627" cy="2924175"/>
          </a:xfrm>
          <a:prstGeom prst="rect">
            <a:avLst/>
          </a:prstGeom>
          <a:noFill/>
          <a:ln w="9525">
            <a:noFill/>
            <a:miter lim="800000"/>
            <a:headEnd/>
            <a:tailEnd/>
          </a:ln>
        </p:spPr>
      </p:pic>
      <p:pic>
        <p:nvPicPr>
          <p:cNvPr id="1031" name="Picture 7"/>
          <p:cNvPicPr>
            <a:picLocks noChangeAspect="1" noChangeArrowheads="1"/>
          </p:cNvPicPr>
          <p:nvPr/>
        </p:nvPicPr>
        <p:blipFill>
          <a:blip r:embed="rId3" cstate="print"/>
          <a:srcRect/>
          <a:stretch>
            <a:fillRect/>
          </a:stretch>
        </p:blipFill>
        <p:spPr bwMode="auto">
          <a:xfrm>
            <a:off x="0" y="5562600"/>
            <a:ext cx="1727200" cy="1295400"/>
          </a:xfrm>
          <a:prstGeom prst="rect">
            <a:avLst/>
          </a:prstGeom>
          <a:noFill/>
          <a:ln w="9525">
            <a:noFill/>
            <a:miter lim="800000"/>
            <a:headEnd/>
            <a:tailEnd/>
          </a:ln>
        </p:spPr>
      </p:pic>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47087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53</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066800"/>
            <a:ext cx="8534400" cy="2800767"/>
          </a:xfrm>
          <a:prstGeom prst="rect">
            <a:avLst/>
          </a:prstGeom>
          <a:noFill/>
        </p:spPr>
        <p:txBody>
          <a:bodyPr wrap="square" rtlCol="0">
            <a:spAutoFit/>
          </a:bodyPr>
          <a:lstStyle/>
          <a:p>
            <a:pPr marL="457200" indent="-457200"/>
            <a:r>
              <a:rPr lang="en-US" sz="2400" b="1" dirty="0" smtClean="0">
                <a:solidFill>
                  <a:srgbClr val="0070C0"/>
                </a:solidFill>
              </a:rPr>
              <a:t>Designing Complex </a:t>
            </a:r>
            <a:r>
              <a:rPr lang="en-US" sz="2400" b="1" dirty="0" err="1" smtClean="0">
                <a:solidFill>
                  <a:srgbClr val="0070C0"/>
                </a:solidFill>
              </a:rPr>
              <a:t>Uis</a:t>
            </a:r>
            <a:endParaRPr lang="en-US" sz="2400" b="1" dirty="0" smtClean="0">
              <a:solidFill>
                <a:srgbClr val="0070C0"/>
              </a:solidFill>
            </a:endParaRPr>
          </a:p>
          <a:p>
            <a:pPr marL="457200" indent="-457200"/>
            <a:endParaRPr lang="en-US" sz="800" b="1" dirty="0" smtClean="0">
              <a:solidFill>
                <a:srgbClr val="0070C0"/>
              </a:solidFill>
            </a:endParaRPr>
          </a:p>
          <a:p>
            <a:pPr marL="457200" indent="-457200">
              <a:buFont typeface="Arial" pitchFamily="34" charset="0"/>
              <a:buChar char="•"/>
            </a:pPr>
            <a:r>
              <a:rPr lang="en-US" sz="2400" dirty="0" smtClean="0"/>
              <a:t>Arguably, </a:t>
            </a:r>
            <a:r>
              <a:rPr lang="en-US" sz="2400" b="1" dirty="0" err="1" smtClean="0"/>
              <a:t>LinearLayout</a:t>
            </a:r>
            <a:r>
              <a:rPr lang="en-US" sz="2400" dirty="0" smtClean="0"/>
              <a:t>  is the most common modeling tool. It offers a "box" model similar to the Java-Swing  </a:t>
            </a:r>
            <a:r>
              <a:rPr lang="en-US" sz="2400" i="1" dirty="0" smtClean="0"/>
              <a:t>Box-Layout</a:t>
            </a:r>
            <a:r>
              <a:rPr lang="en-US" sz="2400" dirty="0" smtClean="0"/>
              <a:t>. </a:t>
            </a:r>
          </a:p>
          <a:p>
            <a:pPr marL="457200" indent="-457200">
              <a:buFont typeface="Arial" pitchFamily="34" charset="0"/>
              <a:buChar char="•"/>
            </a:pPr>
            <a:endParaRPr lang="en-US" sz="2400" dirty="0" smtClean="0"/>
          </a:p>
          <a:p>
            <a:pPr marL="457200" indent="-457200">
              <a:buFont typeface="Arial" pitchFamily="34" charset="0"/>
              <a:buChar char="•"/>
            </a:pPr>
            <a:r>
              <a:rPr lang="en-US" sz="2400" dirty="0" smtClean="0"/>
              <a:t>Generally, complex UI designs result from the combination of simpler </a:t>
            </a:r>
            <a:r>
              <a:rPr lang="en-US" sz="2400" i="1" dirty="0" smtClean="0">
                <a:solidFill>
                  <a:srgbClr val="C00000"/>
                </a:solidFill>
              </a:rPr>
              <a:t>nested</a:t>
            </a:r>
            <a:r>
              <a:rPr lang="en-US" sz="2400" dirty="0" smtClean="0"/>
              <a:t> boxes that show their inner pieces using a </a:t>
            </a:r>
            <a:r>
              <a:rPr lang="en-US" sz="2400" i="1" dirty="0" smtClean="0"/>
              <a:t>horizontal</a:t>
            </a:r>
            <a:r>
              <a:rPr lang="en-US" sz="2400" dirty="0" smtClean="0"/>
              <a:t> or </a:t>
            </a:r>
            <a:r>
              <a:rPr lang="en-US" sz="2400" i="1" dirty="0" smtClean="0"/>
              <a:t>vertical</a:t>
            </a:r>
            <a:r>
              <a:rPr lang="en-US" sz="2400" dirty="0" smtClean="0"/>
              <a:t> orientation.</a:t>
            </a:r>
          </a:p>
        </p:txBody>
      </p:sp>
      <p:graphicFrame>
        <p:nvGraphicFramePr>
          <p:cNvPr id="12" name="Table 11"/>
          <p:cNvGraphicFramePr>
            <a:graphicFrameLocks noGrp="1"/>
          </p:cNvGraphicFramePr>
          <p:nvPr/>
        </p:nvGraphicFramePr>
        <p:xfrm>
          <a:off x="1524000" y="4084320"/>
          <a:ext cx="6096000" cy="246888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20000"/>
                    </a:ext>
                  </a:extLst>
                </a:gridCol>
              </a:tblGrid>
              <a:tr h="370840">
                <a:tc>
                  <a:txBody>
                    <a:bodyPr/>
                    <a:lstStyle/>
                    <a:p>
                      <a:endParaRPr lang="en-US" dirty="0" smtClean="0"/>
                    </a:p>
                    <a:p>
                      <a:endParaRPr lang="en-US" dirty="0"/>
                    </a:p>
                  </a:txBody>
                  <a:tcPr/>
                </a:tc>
                <a:extLst>
                  <a:ext uri="{0D108BD9-81ED-4DB2-BD59-A6C34878D82A}">
                    <a16:rowId xmlns:a16="http://schemas.microsoft.com/office/drawing/2014/main" val="10000"/>
                  </a:ext>
                </a:extLst>
              </a:tr>
              <a:tr h="370840">
                <a:tc>
                  <a:txBody>
                    <a:bodyPr/>
                    <a:lstStyle/>
                    <a:p>
                      <a:endParaRPr lang="en-US" dirty="0" smtClean="0"/>
                    </a:p>
                    <a:p>
                      <a:endParaRPr lang="en-US" dirty="0" smtClean="0"/>
                    </a:p>
                    <a:p>
                      <a:endParaRPr lang="en-US" dirty="0" smtClean="0"/>
                    </a:p>
                    <a:p>
                      <a:endParaRPr lang="en-US" dirty="0"/>
                    </a:p>
                  </a:txBody>
                  <a:tcPr/>
                </a:tc>
                <a:extLst>
                  <a:ext uri="{0D108BD9-81ED-4DB2-BD59-A6C34878D82A}">
                    <a16:rowId xmlns:a16="http://schemas.microsoft.com/office/drawing/2014/main" val="10001"/>
                  </a:ext>
                </a:extLst>
              </a:tr>
              <a:tr h="370840">
                <a:tc>
                  <a:txBody>
                    <a:bodyPr/>
                    <a:lstStyle/>
                    <a:p>
                      <a:endParaRPr lang="en-US" dirty="0" smtClean="0"/>
                    </a:p>
                    <a:p>
                      <a:endParaRPr lang="en-US" dirty="0"/>
                    </a:p>
                  </a:txBody>
                  <a:tcPr/>
                </a:tc>
                <a:extLst>
                  <a:ext uri="{0D108BD9-81ED-4DB2-BD59-A6C34878D82A}">
                    <a16:rowId xmlns:a16="http://schemas.microsoft.com/office/drawing/2014/main" val="10002"/>
                  </a:ext>
                </a:extLst>
              </a:tr>
            </a:tbl>
          </a:graphicData>
        </a:graphic>
      </p:graphicFrame>
      <p:cxnSp>
        <p:nvCxnSpPr>
          <p:cNvPr id="14" name="Straight Arrow Connector 13"/>
          <p:cNvCxnSpPr/>
          <p:nvPr/>
        </p:nvCxnSpPr>
        <p:spPr>
          <a:xfrm rot="5400000">
            <a:off x="761206" y="4616926"/>
            <a:ext cx="1066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1905000" y="4996180"/>
          <a:ext cx="5486400" cy="751840"/>
        </p:xfrm>
        <a:graphic>
          <a:graphicData uri="http://schemas.openxmlformats.org/drawingml/2006/table">
            <a:tbl>
              <a:tblPr firstRow="1" bandRow="1">
                <a:tableStyleId>{93296810-A885-4BE3-A3E7-6D5BEEA58F35}</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751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19" name="Straight Arrow Connector 18"/>
          <p:cNvCxnSpPr/>
          <p:nvPr/>
        </p:nvCxnSpPr>
        <p:spPr>
          <a:xfrm>
            <a:off x="1905000" y="4833620"/>
            <a:ext cx="1828800" cy="1588"/>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9097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54</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219200"/>
            <a:ext cx="8534400" cy="4216539"/>
          </a:xfrm>
          <a:prstGeom prst="rect">
            <a:avLst/>
          </a:prstGeom>
          <a:noFill/>
        </p:spPr>
        <p:txBody>
          <a:bodyPr wrap="square" rtlCol="0">
            <a:spAutoFit/>
          </a:bodyPr>
          <a:lstStyle/>
          <a:p>
            <a:endParaRPr lang="en-US" sz="2400" b="1" dirty="0" smtClean="0"/>
          </a:p>
          <a:p>
            <a:r>
              <a:rPr lang="en-US" sz="2400" b="1" dirty="0" smtClean="0"/>
              <a:t>Summary of Commonly-used Android containers  </a:t>
            </a:r>
          </a:p>
          <a:p>
            <a:endParaRPr lang="en-US" sz="2000" dirty="0" smtClean="0"/>
          </a:p>
          <a:p>
            <a:pPr marL="914400" lvl="1" indent="-457200">
              <a:buAutoNum type="arabicPeriod"/>
            </a:pPr>
            <a:r>
              <a:rPr lang="en-US" sz="2000" b="1" dirty="0" err="1" smtClean="0">
                <a:solidFill>
                  <a:srgbClr val="0070C0"/>
                </a:solidFill>
              </a:rPr>
              <a:t>LinearLayout</a:t>
            </a:r>
            <a:r>
              <a:rPr lang="en-US" sz="2000" dirty="0" smtClean="0"/>
              <a:t> (the box model), </a:t>
            </a:r>
          </a:p>
          <a:p>
            <a:pPr marL="914400" lvl="1" indent="-457200">
              <a:buAutoNum type="arabicPeriod"/>
            </a:pPr>
            <a:endParaRPr lang="en-US" sz="2000" dirty="0" smtClean="0"/>
          </a:p>
          <a:p>
            <a:pPr marL="914400" lvl="1" indent="-457200">
              <a:buAutoNum type="arabicPeriod"/>
            </a:pPr>
            <a:r>
              <a:rPr lang="en-US" sz="2000" b="1" dirty="0" err="1" smtClean="0">
                <a:solidFill>
                  <a:srgbClr val="0070C0"/>
                </a:solidFill>
              </a:rPr>
              <a:t>RelativeLayout</a:t>
            </a:r>
            <a:r>
              <a:rPr lang="en-US" sz="2000" b="1" dirty="0" smtClean="0"/>
              <a:t> </a:t>
            </a:r>
            <a:r>
              <a:rPr lang="en-US" sz="2000" dirty="0" smtClean="0"/>
              <a:t>(a rule-based model), and </a:t>
            </a:r>
          </a:p>
          <a:p>
            <a:pPr marL="914400" lvl="1" indent="-457200">
              <a:buAutoNum type="arabicPeriod"/>
            </a:pPr>
            <a:endParaRPr lang="en-US" sz="2000" dirty="0" smtClean="0"/>
          </a:p>
          <a:p>
            <a:pPr marL="914400" lvl="1" indent="-457200">
              <a:buAutoNum type="arabicPeriod"/>
            </a:pPr>
            <a:r>
              <a:rPr lang="en-US" sz="2000" b="1" dirty="0" err="1" smtClean="0">
                <a:solidFill>
                  <a:srgbClr val="0070C0"/>
                </a:solidFill>
              </a:rPr>
              <a:t>TableLayout</a:t>
            </a:r>
            <a:r>
              <a:rPr lang="en-US" sz="2000" dirty="0" smtClean="0"/>
              <a:t> (the grid model), along with </a:t>
            </a:r>
          </a:p>
          <a:p>
            <a:pPr marL="914400" lvl="1" indent="-457200">
              <a:buAutoNum type="arabicPeriod"/>
            </a:pPr>
            <a:endParaRPr lang="en-US" sz="2000" dirty="0" smtClean="0"/>
          </a:p>
          <a:p>
            <a:pPr marL="914400" lvl="1" indent="-457200">
              <a:buAutoNum type="arabicPeriod"/>
            </a:pPr>
            <a:r>
              <a:rPr lang="en-US" sz="2000" b="1" dirty="0" err="1" smtClean="0">
                <a:solidFill>
                  <a:srgbClr val="0070C0"/>
                </a:solidFill>
              </a:rPr>
              <a:t>ScrollView</a:t>
            </a:r>
            <a:r>
              <a:rPr lang="en-US" sz="2000" dirty="0" smtClean="0"/>
              <a:t>, a container designed to assist with implementing scrolling containers. </a:t>
            </a:r>
          </a:p>
          <a:p>
            <a:pPr marL="914400" lvl="1" indent="-457200">
              <a:buAutoNum type="arabicPeriod"/>
            </a:pPr>
            <a:endParaRPr lang="en-US" sz="2000" dirty="0" smtClean="0"/>
          </a:p>
          <a:p>
            <a:pPr marL="914400" lvl="1" indent="-457200">
              <a:buAutoNum type="arabicPeriod"/>
            </a:pPr>
            <a:r>
              <a:rPr lang="en-US" sz="2000" b="1" dirty="0" smtClean="0">
                <a:solidFill>
                  <a:srgbClr val="0070C0"/>
                </a:solidFill>
              </a:rPr>
              <a:t>Other</a:t>
            </a:r>
            <a:r>
              <a:rPr lang="en-US" sz="2000" dirty="0" smtClean="0"/>
              <a:t> (</a:t>
            </a:r>
            <a:r>
              <a:rPr lang="en-US" sz="2000" dirty="0" err="1" smtClean="0"/>
              <a:t>ListView</a:t>
            </a:r>
            <a:r>
              <a:rPr lang="en-US" sz="2000" dirty="0" smtClean="0"/>
              <a:t>, </a:t>
            </a:r>
            <a:r>
              <a:rPr lang="en-US" sz="2000" dirty="0" err="1" smtClean="0"/>
              <a:t>GridView</a:t>
            </a:r>
            <a:r>
              <a:rPr lang="en-US" sz="2000" dirty="0" smtClean="0"/>
              <a:t>, </a:t>
            </a:r>
            <a:r>
              <a:rPr lang="en-US" sz="2000" dirty="0" err="1" smtClean="0"/>
              <a:t>WebView</a:t>
            </a:r>
            <a:r>
              <a:rPr lang="en-US" sz="2000" dirty="0" smtClean="0"/>
              <a:t>, </a:t>
            </a:r>
            <a:r>
              <a:rPr lang="en-US" sz="2000" dirty="0" err="1" smtClean="0"/>
              <a:t>MapView</a:t>
            </a:r>
            <a:r>
              <a:rPr lang="en-US" sz="2000" dirty="0" smtClean="0"/>
              <a:t>,…) discussed later</a:t>
            </a:r>
          </a:p>
        </p:txBody>
      </p:sp>
    </p:spTree>
    <p:extLst>
      <p:ext uri="{BB962C8B-B14F-4D97-AF65-F5344CB8AC3E}">
        <p14:creationId xmlns:p14="http://schemas.microsoft.com/office/powerpoint/2010/main" val="22736580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55</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334631"/>
            <a:ext cx="8534400" cy="4955203"/>
          </a:xfrm>
          <a:prstGeom prst="rect">
            <a:avLst/>
          </a:prstGeom>
          <a:noFill/>
        </p:spPr>
        <p:txBody>
          <a:bodyPr wrap="square" rtlCol="0">
            <a:spAutoFit/>
          </a:bodyPr>
          <a:lstStyle/>
          <a:p>
            <a:pPr marL="457200" indent="-457200">
              <a:buAutoNum type="arabicPeriod"/>
            </a:pPr>
            <a:r>
              <a:rPr lang="en-US" sz="2800" b="1" dirty="0" smtClean="0">
                <a:solidFill>
                  <a:srgbClr val="0070C0"/>
                </a:solidFill>
              </a:rPr>
              <a:t>Linear Layout</a:t>
            </a:r>
          </a:p>
          <a:p>
            <a:endParaRPr lang="en-US" sz="2400" dirty="0" smtClean="0"/>
          </a:p>
          <a:p>
            <a:r>
              <a:rPr lang="en-US" sz="2400" dirty="0" err="1" smtClean="0"/>
              <a:t>LinearLayout</a:t>
            </a:r>
            <a:r>
              <a:rPr lang="en-US" sz="2400" dirty="0" smtClean="0"/>
              <a:t> is a </a:t>
            </a:r>
            <a:r>
              <a:rPr lang="en-US" sz="2400" i="1" dirty="0" smtClean="0"/>
              <a:t>box model </a:t>
            </a:r>
            <a:r>
              <a:rPr lang="en-US" sz="2400" dirty="0" smtClean="0"/>
              <a:t>– widgets or child containers are lined up in a </a:t>
            </a:r>
            <a:r>
              <a:rPr lang="en-US" sz="2400" i="1" dirty="0" smtClean="0"/>
              <a:t>column</a:t>
            </a:r>
            <a:r>
              <a:rPr lang="en-US" sz="2400" dirty="0" smtClean="0"/>
              <a:t> or </a:t>
            </a:r>
            <a:r>
              <a:rPr lang="en-US" sz="2400" i="1" dirty="0" smtClean="0"/>
              <a:t>row</a:t>
            </a:r>
            <a:r>
              <a:rPr lang="en-US" sz="2400" dirty="0" smtClean="0"/>
              <a:t>, one after the next.</a:t>
            </a:r>
          </a:p>
          <a:p>
            <a:endParaRPr lang="en-US" sz="2400" dirty="0" smtClean="0"/>
          </a:p>
          <a:p>
            <a:r>
              <a:rPr lang="en-US" sz="2400" dirty="0" smtClean="0"/>
              <a:t>To configure a </a:t>
            </a:r>
            <a:r>
              <a:rPr lang="en-US" sz="2400" dirty="0" err="1" smtClean="0"/>
              <a:t>LinearLayout</a:t>
            </a:r>
            <a:r>
              <a:rPr lang="en-US" sz="2400" dirty="0" smtClean="0"/>
              <a:t>, you have five main areas of control besides the container's contents: </a:t>
            </a:r>
          </a:p>
          <a:p>
            <a:pPr marL="914400" lvl="1" indent="-457200">
              <a:buFont typeface="Arial" pitchFamily="34" charset="0"/>
              <a:buChar char="•"/>
            </a:pPr>
            <a:r>
              <a:rPr lang="en-US" sz="2400" dirty="0" smtClean="0">
                <a:solidFill>
                  <a:srgbClr val="C00000"/>
                </a:solidFill>
              </a:rPr>
              <a:t>orientation, </a:t>
            </a:r>
          </a:p>
          <a:p>
            <a:pPr marL="914400" lvl="1" indent="-457200">
              <a:buFont typeface="Arial" pitchFamily="34" charset="0"/>
              <a:buChar char="•"/>
            </a:pPr>
            <a:r>
              <a:rPr lang="en-US" sz="2400" dirty="0" smtClean="0">
                <a:solidFill>
                  <a:srgbClr val="C00000"/>
                </a:solidFill>
              </a:rPr>
              <a:t>fill model, </a:t>
            </a:r>
          </a:p>
          <a:p>
            <a:pPr marL="914400" lvl="1" indent="-457200">
              <a:buFont typeface="Arial" pitchFamily="34" charset="0"/>
              <a:buChar char="•"/>
            </a:pPr>
            <a:r>
              <a:rPr lang="en-US" sz="2400" dirty="0" smtClean="0">
                <a:solidFill>
                  <a:srgbClr val="C00000"/>
                </a:solidFill>
              </a:rPr>
              <a:t>weight, </a:t>
            </a:r>
          </a:p>
          <a:p>
            <a:pPr marL="914400" lvl="1" indent="-457200">
              <a:buFont typeface="Arial" pitchFamily="34" charset="0"/>
              <a:buChar char="•"/>
            </a:pPr>
            <a:r>
              <a:rPr lang="en-US" sz="2400" dirty="0" smtClean="0">
                <a:solidFill>
                  <a:srgbClr val="C00000"/>
                </a:solidFill>
              </a:rPr>
              <a:t>gravity, </a:t>
            </a:r>
          </a:p>
          <a:p>
            <a:pPr marL="914400" lvl="1" indent="-457200">
              <a:buFont typeface="Arial" pitchFamily="34" charset="0"/>
              <a:buChar char="•"/>
            </a:pPr>
            <a:r>
              <a:rPr lang="en-US" sz="2400" dirty="0" smtClean="0">
                <a:solidFill>
                  <a:srgbClr val="C00000"/>
                </a:solidFill>
              </a:rPr>
              <a:t>padding , </a:t>
            </a:r>
          </a:p>
          <a:p>
            <a:pPr marL="914400" lvl="1" indent="-457200">
              <a:buFont typeface="Arial" pitchFamily="34" charset="0"/>
              <a:buChar char="•"/>
            </a:pPr>
            <a:r>
              <a:rPr lang="en-US" sz="2400" dirty="0" smtClean="0">
                <a:solidFill>
                  <a:srgbClr val="C00000"/>
                </a:solidFill>
              </a:rPr>
              <a:t>margin</a:t>
            </a:r>
            <a:endParaRPr lang="en-US" sz="2200" dirty="0">
              <a:solidFill>
                <a:srgbClr val="C00000"/>
              </a:solidFill>
            </a:endParaRPr>
          </a:p>
        </p:txBody>
      </p:sp>
    </p:spTree>
    <p:extLst>
      <p:ext uri="{BB962C8B-B14F-4D97-AF65-F5344CB8AC3E}">
        <p14:creationId xmlns:p14="http://schemas.microsoft.com/office/powerpoint/2010/main" val="11990839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56</a:t>
            </a:fld>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334631"/>
            <a:ext cx="8534400" cy="4124206"/>
          </a:xfrm>
          <a:prstGeom prst="rect">
            <a:avLst/>
          </a:prstGeom>
          <a:noFill/>
        </p:spPr>
        <p:txBody>
          <a:bodyPr wrap="square" rtlCol="0">
            <a:spAutoFit/>
          </a:bodyPr>
          <a:lstStyle/>
          <a:p>
            <a:pPr marL="457200" indent="-457200">
              <a:buAutoNum type="arabicPeriod"/>
            </a:pPr>
            <a:r>
              <a:rPr lang="en-US" sz="2200" b="1" dirty="0" smtClean="0"/>
              <a:t>Linear Layout</a:t>
            </a:r>
          </a:p>
          <a:p>
            <a:endParaRPr lang="en-US" sz="2400" dirty="0" smtClean="0"/>
          </a:p>
          <a:p>
            <a:r>
              <a:rPr lang="en-US" sz="2400" b="1" dirty="0" smtClean="0"/>
              <a:t>Orientation</a:t>
            </a:r>
          </a:p>
          <a:p>
            <a:r>
              <a:rPr lang="en-US" sz="2400" dirty="0" smtClean="0"/>
              <a:t>indicates whether the </a:t>
            </a:r>
            <a:r>
              <a:rPr lang="en-US" sz="2400" dirty="0" err="1" smtClean="0"/>
              <a:t>LinearLayout</a:t>
            </a:r>
            <a:r>
              <a:rPr lang="en-US" sz="2400" dirty="0" smtClean="0"/>
              <a:t> represents a </a:t>
            </a:r>
            <a:r>
              <a:rPr lang="en-US" sz="2400" i="1" dirty="0" smtClean="0"/>
              <a:t>row</a:t>
            </a:r>
            <a:r>
              <a:rPr lang="en-US" sz="2400" dirty="0" smtClean="0"/>
              <a:t> or a </a:t>
            </a:r>
            <a:r>
              <a:rPr lang="en-US" sz="2400" i="1" dirty="0" smtClean="0"/>
              <a:t>column</a:t>
            </a:r>
            <a:r>
              <a:rPr lang="en-US" sz="2400" dirty="0" smtClean="0"/>
              <a:t>. </a:t>
            </a:r>
          </a:p>
          <a:p>
            <a:endParaRPr lang="en-US" sz="2400" dirty="0" smtClean="0"/>
          </a:p>
          <a:p>
            <a:r>
              <a:rPr lang="en-US" sz="2400" dirty="0" smtClean="0"/>
              <a:t>Add the </a:t>
            </a:r>
            <a:r>
              <a:rPr lang="en-US" sz="2400" dirty="0" err="1" smtClean="0">
                <a:solidFill>
                  <a:srgbClr val="0060A8"/>
                </a:solidFill>
              </a:rPr>
              <a:t>android:orientation</a:t>
            </a:r>
            <a:r>
              <a:rPr lang="en-US" sz="2400" dirty="0" smtClean="0">
                <a:solidFill>
                  <a:srgbClr val="0060A8"/>
                </a:solidFill>
              </a:rPr>
              <a:t> </a:t>
            </a:r>
            <a:r>
              <a:rPr lang="en-US" sz="2400" dirty="0" smtClean="0"/>
              <a:t>property to your </a:t>
            </a:r>
            <a:r>
              <a:rPr lang="en-US" sz="2400" dirty="0" err="1" smtClean="0"/>
              <a:t>LinearLayout</a:t>
            </a:r>
            <a:endParaRPr lang="en-US" sz="2400" dirty="0" smtClean="0"/>
          </a:p>
          <a:p>
            <a:r>
              <a:rPr lang="en-US" sz="2400" dirty="0" smtClean="0"/>
              <a:t>element in your XML layout, setting the value to be </a:t>
            </a:r>
            <a:r>
              <a:rPr lang="en-US" sz="2400" b="1" dirty="0" smtClean="0">
                <a:solidFill>
                  <a:srgbClr val="C00000"/>
                </a:solidFill>
              </a:rPr>
              <a:t>horizontal</a:t>
            </a:r>
            <a:r>
              <a:rPr lang="en-US" sz="2400" dirty="0" smtClean="0"/>
              <a:t> for a row or </a:t>
            </a:r>
            <a:r>
              <a:rPr lang="en-US" sz="2400" b="1" dirty="0" smtClean="0">
                <a:solidFill>
                  <a:srgbClr val="C00000"/>
                </a:solidFill>
              </a:rPr>
              <a:t>vertical</a:t>
            </a:r>
            <a:r>
              <a:rPr lang="en-US" sz="2400" dirty="0" smtClean="0"/>
              <a:t> for a column.</a:t>
            </a:r>
          </a:p>
          <a:p>
            <a:endParaRPr lang="en-US" sz="2400" dirty="0" smtClean="0"/>
          </a:p>
          <a:p>
            <a:r>
              <a:rPr lang="en-US" sz="2400" dirty="0" smtClean="0"/>
              <a:t>The orientation can be modified at runtime by invoking </a:t>
            </a:r>
            <a:r>
              <a:rPr lang="en-US" sz="2400" i="1" dirty="0" err="1" smtClean="0">
                <a:solidFill>
                  <a:srgbClr val="0060A8"/>
                </a:solidFill>
              </a:rPr>
              <a:t>setOrientation</a:t>
            </a:r>
            <a:r>
              <a:rPr lang="en-US" sz="2400" i="1" dirty="0" smtClean="0">
                <a:solidFill>
                  <a:srgbClr val="0060A8"/>
                </a:solidFill>
              </a:rPr>
              <a:t>()</a:t>
            </a:r>
            <a:endParaRPr lang="en-US" sz="2200" b="1" i="1" dirty="0">
              <a:solidFill>
                <a:srgbClr val="0060A8"/>
              </a:solidFill>
            </a:endParaRPr>
          </a:p>
        </p:txBody>
      </p:sp>
      <p:sp>
        <p:nvSpPr>
          <p:cNvPr id="9"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39599614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57</a:t>
            </a:fld>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334631"/>
            <a:ext cx="8686800" cy="1200329"/>
          </a:xfrm>
          <a:prstGeom prst="rect">
            <a:avLst/>
          </a:prstGeom>
          <a:noFill/>
        </p:spPr>
        <p:txBody>
          <a:bodyPr wrap="square" rtlCol="0">
            <a:spAutoFit/>
          </a:bodyPr>
          <a:lstStyle/>
          <a:p>
            <a:pPr marL="457200" indent="-457200"/>
            <a:r>
              <a:rPr lang="en-US" sz="2200" b="1" dirty="0" smtClean="0"/>
              <a:t>1.1 	Linear Layout:  </a:t>
            </a:r>
            <a:r>
              <a:rPr lang="en-US" sz="2400" b="1" dirty="0" smtClean="0"/>
              <a:t>Orientation</a:t>
            </a:r>
          </a:p>
          <a:p>
            <a:r>
              <a:rPr lang="en-US" sz="2400" dirty="0" smtClean="0"/>
              <a:t>indicates whether the </a:t>
            </a:r>
            <a:r>
              <a:rPr lang="en-US" sz="2400" dirty="0" err="1" smtClean="0"/>
              <a:t>LinearLayout</a:t>
            </a:r>
            <a:r>
              <a:rPr lang="en-US" sz="2400" dirty="0" smtClean="0"/>
              <a:t> represents a </a:t>
            </a:r>
            <a:r>
              <a:rPr lang="en-US" sz="2400" i="1" dirty="0" smtClean="0">
                <a:solidFill>
                  <a:srgbClr val="0060A8"/>
                </a:solidFill>
              </a:rPr>
              <a:t>row</a:t>
            </a:r>
            <a:r>
              <a:rPr lang="en-US" sz="2400" dirty="0" smtClean="0"/>
              <a:t> (HORIZONTAL) or a </a:t>
            </a:r>
            <a:r>
              <a:rPr lang="en-US" sz="2400" i="1" dirty="0" smtClean="0">
                <a:solidFill>
                  <a:srgbClr val="0060A8"/>
                </a:solidFill>
              </a:rPr>
              <a:t>column </a:t>
            </a:r>
            <a:r>
              <a:rPr lang="en-US" sz="2400" dirty="0" smtClean="0"/>
              <a:t>(VERTICAL).</a:t>
            </a:r>
          </a:p>
        </p:txBody>
      </p:sp>
      <p:pic>
        <p:nvPicPr>
          <p:cNvPr id="10" name="Picture 9" descr="device.png"/>
          <p:cNvPicPr>
            <a:picLocks noChangeAspect="1"/>
          </p:cNvPicPr>
          <p:nvPr/>
        </p:nvPicPr>
        <p:blipFill>
          <a:blip r:embed="rId3" cstate="print"/>
          <a:stretch>
            <a:fillRect/>
          </a:stretch>
        </p:blipFill>
        <p:spPr>
          <a:xfrm>
            <a:off x="3352800" y="2895600"/>
            <a:ext cx="2438400" cy="3657600"/>
          </a:xfrm>
          <a:prstGeom prst="rect">
            <a:avLst/>
          </a:prstGeom>
          <a:ln>
            <a:solidFill>
              <a:schemeClr val="accent1"/>
            </a:solidFill>
          </a:ln>
        </p:spPr>
      </p:pic>
      <p:sp>
        <p:nvSpPr>
          <p:cNvPr id="11" name="TextBox 10"/>
          <p:cNvSpPr txBox="1"/>
          <p:nvPr/>
        </p:nvSpPr>
        <p:spPr>
          <a:xfrm>
            <a:off x="5943600" y="2514600"/>
            <a:ext cx="2971800" cy="4114800"/>
          </a:xfrm>
          <a:prstGeom prst="rect">
            <a:avLst/>
          </a:prstGeom>
          <a:solidFill>
            <a:schemeClr val="bg1">
              <a:lumMod val="95000"/>
            </a:schemeClr>
          </a:solidFill>
          <a:ln>
            <a:solidFill>
              <a:schemeClr val="accent1"/>
            </a:solidFill>
          </a:ln>
        </p:spPr>
        <p:txBody>
          <a:bodyPr wrap="square" rtlCol="0">
            <a:spAutoFit/>
          </a:bodyPr>
          <a:lstStyle/>
          <a:p>
            <a:r>
              <a:rPr lang="en-US" sz="700" dirty="0" smtClean="0"/>
              <a:t>&lt;?xml version=</a:t>
            </a:r>
            <a:r>
              <a:rPr lang="en-US" sz="700" i="1" dirty="0" smtClean="0"/>
              <a:t>"1.0" encoding="utf-8"?&gt;</a:t>
            </a:r>
          </a:p>
          <a:p>
            <a:r>
              <a:rPr lang="en-US" sz="700" dirty="0" smtClean="0"/>
              <a:t>&lt;</a:t>
            </a:r>
            <a:r>
              <a:rPr lang="en-US" sz="700" b="1" dirty="0" err="1" smtClean="0"/>
              <a:t>LinearLayout</a:t>
            </a:r>
            <a:endParaRPr lang="en-US" sz="700" b="1" dirty="0" smtClean="0"/>
          </a:p>
          <a:p>
            <a:r>
              <a:rPr lang="en-US" sz="700" dirty="0" err="1" smtClean="0"/>
              <a:t>android:id</a:t>
            </a:r>
            <a:r>
              <a:rPr lang="en-US" sz="700" dirty="0" smtClean="0"/>
              <a:t>=</a:t>
            </a:r>
            <a:r>
              <a:rPr lang="en-US" sz="700" i="1" dirty="0" smtClean="0"/>
              <a:t>"@+id/</a:t>
            </a:r>
            <a:r>
              <a:rPr lang="en-US" sz="700" i="1" dirty="0" err="1" smtClean="0"/>
              <a:t>myLinearLayout</a:t>
            </a:r>
            <a:r>
              <a:rPr lang="en-US" sz="700" i="1" dirty="0" smtClean="0"/>
              <a:t>"</a:t>
            </a:r>
          </a:p>
          <a:p>
            <a:r>
              <a:rPr lang="en-US" sz="700" dirty="0" err="1" smtClean="0"/>
              <a:t>android:layout_width</a:t>
            </a:r>
            <a:r>
              <a:rPr lang="en-US" sz="700" dirty="0" smtClean="0"/>
              <a:t>=</a:t>
            </a:r>
            <a:r>
              <a:rPr lang="en-US" sz="700" i="1" dirty="0" smtClean="0"/>
              <a:t>"</a:t>
            </a:r>
            <a:r>
              <a:rPr lang="en-US" sz="700" i="1" dirty="0" err="1" smtClean="0"/>
              <a:t>fill_parent</a:t>
            </a:r>
            <a:r>
              <a:rPr lang="en-US" sz="700" i="1" dirty="0" smtClean="0"/>
              <a:t>"</a:t>
            </a:r>
          </a:p>
          <a:p>
            <a:r>
              <a:rPr lang="en-US" sz="700" dirty="0" err="1" smtClean="0"/>
              <a:t>android:layout_height</a:t>
            </a:r>
            <a:r>
              <a:rPr lang="en-US" sz="700" dirty="0" smtClean="0"/>
              <a:t>=</a:t>
            </a:r>
            <a:r>
              <a:rPr lang="en-US" sz="700" i="1" dirty="0" smtClean="0"/>
              <a:t>"</a:t>
            </a:r>
            <a:r>
              <a:rPr lang="en-US" sz="700" i="1" dirty="0" err="1" smtClean="0"/>
              <a:t>fill_parent</a:t>
            </a:r>
            <a:r>
              <a:rPr lang="en-US" sz="700" i="1" dirty="0" smtClean="0"/>
              <a:t>"</a:t>
            </a:r>
          </a:p>
          <a:p>
            <a:r>
              <a:rPr lang="en-US" sz="700" dirty="0" err="1" smtClean="0"/>
              <a:t>android:background</a:t>
            </a:r>
            <a:r>
              <a:rPr lang="en-US" sz="700" dirty="0" smtClean="0"/>
              <a:t>=</a:t>
            </a:r>
            <a:r>
              <a:rPr lang="en-US" sz="700" i="1" dirty="0" smtClean="0"/>
              <a:t>"#ff0033cc"</a:t>
            </a:r>
          </a:p>
          <a:p>
            <a:r>
              <a:rPr lang="en-US" sz="700" dirty="0" err="1" smtClean="0"/>
              <a:t>android:padding</a:t>
            </a:r>
            <a:r>
              <a:rPr lang="en-US" sz="700" dirty="0" smtClean="0"/>
              <a:t>=</a:t>
            </a:r>
            <a:r>
              <a:rPr lang="en-US" sz="700" i="1" dirty="0" smtClean="0"/>
              <a:t>"4dip"</a:t>
            </a:r>
          </a:p>
          <a:p>
            <a:r>
              <a:rPr lang="en-US" sz="700" dirty="0" err="1" smtClean="0"/>
              <a:t>xmlns:android</a:t>
            </a:r>
            <a:r>
              <a:rPr lang="en-US" sz="700" dirty="0" smtClean="0"/>
              <a:t>=</a:t>
            </a:r>
            <a:r>
              <a:rPr lang="en-US" sz="700" i="1" dirty="0" smtClean="0"/>
              <a:t>"http://schemas.android.com/apk/res/android"</a:t>
            </a:r>
          </a:p>
          <a:p>
            <a:r>
              <a:rPr lang="en-US" sz="700" b="1" dirty="0" err="1" smtClean="0">
                <a:solidFill>
                  <a:srgbClr val="C00000"/>
                </a:solidFill>
              </a:rPr>
              <a:t>android:orientation</a:t>
            </a:r>
            <a:r>
              <a:rPr lang="en-US" sz="700" b="1" dirty="0" smtClean="0">
                <a:solidFill>
                  <a:srgbClr val="C00000"/>
                </a:solidFill>
              </a:rPr>
              <a:t>=</a:t>
            </a:r>
            <a:r>
              <a:rPr lang="en-US" sz="700" b="1" i="1" dirty="0" smtClean="0">
                <a:solidFill>
                  <a:srgbClr val="C00000"/>
                </a:solidFill>
              </a:rPr>
              <a:t>"horizontal"  </a:t>
            </a:r>
            <a:r>
              <a:rPr lang="en-US" sz="700" i="1" dirty="0" smtClean="0"/>
              <a:t>&gt;</a:t>
            </a:r>
          </a:p>
          <a:p>
            <a:r>
              <a:rPr lang="en-US" sz="700" dirty="0" smtClean="0"/>
              <a:t>&lt;</a:t>
            </a:r>
            <a:r>
              <a:rPr lang="en-US" sz="700" b="1" dirty="0" err="1" smtClean="0"/>
              <a:t>TextView</a:t>
            </a:r>
            <a:endParaRPr lang="en-US" sz="700" b="1" dirty="0" smtClean="0"/>
          </a:p>
          <a:p>
            <a:r>
              <a:rPr lang="en-US" sz="700" dirty="0" err="1" smtClean="0"/>
              <a:t>android:id</a:t>
            </a:r>
            <a:r>
              <a:rPr lang="en-US" sz="700" dirty="0" smtClean="0"/>
              <a:t>=</a:t>
            </a:r>
            <a:r>
              <a:rPr lang="en-US" sz="700" i="1" dirty="0" smtClean="0"/>
              <a:t>"@+id/</a:t>
            </a:r>
            <a:r>
              <a:rPr lang="en-US" sz="700" i="1" dirty="0" err="1" smtClean="0"/>
              <a:t>labelUserName</a:t>
            </a:r>
            <a:r>
              <a:rPr lang="en-US" sz="700" i="1" dirty="0" smtClean="0"/>
              <a:t>"</a:t>
            </a:r>
          </a:p>
          <a:p>
            <a:r>
              <a:rPr lang="en-US" sz="700" dirty="0" err="1" smtClean="0"/>
              <a:t>android:layout_width</a:t>
            </a:r>
            <a:r>
              <a:rPr lang="en-US" sz="700" dirty="0" smtClean="0"/>
              <a:t>=</a:t>
            </a:r>
            <a:r>
              <a:rPr lang="en-US" sz="700" i="1" dirty="0" smtClean="0"/>
              <a:t>"</a:t>
            </a:r>
            <a:r>
              <a:rPr lang="en-US" sz="700" i="1" dirty="0" err="1" smtClean="0"/>
              <a:t>wrap_content</a:t>
            </a:r>
            <a:r>
              <a:rPr lang="en-US" sz="700" i="1" dirty="0" smtClean="0"/>
              <a:t>"</a:t>
            </a:r>
          </a:p>
          <a:p>
            <a:r>
              <a:rPr lang="en-US" sz="700" dirty="0" err="1" smtClean="0"/>
              <a:t>android:layout_height</a:t>
            </a:r>
            <a:r>
              <a:rPr lang="en-US" sz="700" dirty="0" smtClean="0"/>
              <a:t>=</a:t>
            </a:r>
            <a:r>
              <a:rPr lang="en-US" sz="700" i="1" dirty="0" smtClean="0"/>
              <a:t>"</a:t>
            </a:r>
            <a:r>
              <a:rPr lang="en-US" sz="700" i="1" dirty="0" err="1" smtClean="0"/>
              <a:t>wrap_content</a:t>
            </a:r>
            <a:r>
              <a:rPr lang="en-US" sz="700" i="1" dirty="0" smtClean="0"/>
              <a:t>"</a:t>
            </a:r>
          </a:p>
          <a:p>
            <a:r>
              <a:rPr lang="en-US" sz="700" dirty="0" err="1" smtClean="0"/>
              <a:t>android:background</a:t>
            </a:r>
            <a:r>
              <a:rPr lang="en-US" sz="700" dirty="0" smtClean="0"/>
              <a:t>=</a:t>
            </a:r>
            <a:r>
              <a:rPr lang="en-US" sz="700" i="1" dirty="0" smtClean="0"/>
              <a:t>"#ffff0066"</a:t>
            </a:r>
          </a:p>
          <a:p>
            <a:r>
              <a:rPr lang="en-US" sz="700" dirty="0" err="1" smtClean="0"/>
              <a:t>android:text</a:t>
            </a:r>
            <a:r>
              <a:rPr lang="en-US" sz="700" dirty="0" smtClean="0"/>
              <a:t>=</a:t>
            </a:r>
            <a:r>
              <a:rPr lang="en-US" sz="700" i="1" dirty="0" smtClean="0"/>
              <a:t>"User Name"</a:t>
            </a:r>
          </a:p>
          <a:p>
            <a:r>
              <a:rPr lang="en-US" sz="700" dirty="0" err="1" smtClean="0"/>
              <a:t>android:textSize</a:t>
            </a:r>
            <a:r>
              <a:rPr lang="en-US" sz="700" dirty="0" smtClean="0"/>
              <a:t>=</a:t>
            </a:r>
            <a:r>
              <a:rPr lang="en-US" sz="700" i="1" dirty="0" smtClean="0"/>
              <a:t>"16sp"</a:t>
            </a:r>
          </a:p>
          <a:p>
            <a:r>
              <a:rPr lang="en-US" sz="700" dirty="0" err="1" smtClean="0"/>
              <a:t>android:textStyle</a:t>
            </a:r>
            <a:r>
              <a:rPr lang="en-US" sz="700" dirty="0" smtClean="0"/>
              <a:t>=</a:t>
            </a:r>
            <a:r>
              <a:rPr lang="en-US" sz="700" i="1" dirty="0" smtClean="0"/>
              <a:t>"bold"</a:t>
            </a:r>
          </a:p>
          <a:p>
            <a:r>
              <a:rPr lang="en-US" sz="700" dirty="0" err="1" smtClean="0"/>
              <a:t>android:textColor</a:t>
            </a:r>
            <a:r>
              <a:rPr lang="en-US" sz="700" dirty="0" smtClean="0"/>
              <a:t>=</a:t>
            </a:r>
            <a:r>
              <a:rPr lang="en-US" sz="700" i="1" dirty="0" smtClean="0"/>
              <a:t>"#ff000000"</a:t>
            </a:r>
          </a:p>
          <a:p>
            <a:r>
              <a:rPr lang="en-US" sz="700" dirty="0" smtClean="0"/>
              <a:t>&gt;</a:t>
            </a:r>
          </a:p>
          <a:p>
            <a:r>
              <a:rPr lang="en-US" sz="700" dirty="0" smtClean="0"/>
              <a:t>&lt;/</a:t>
            </a:r>
            <a:r>
              <a:rPr lang="en-US" sz="700" dirty="0" err="1" smtClean="0"/>
              <a:t>TextView</a:t>
            </a:r>
            <a:r>
              <a:rPr lang="en-US" sz="700" dirty="0" smtClean="0"/>
              <a:t>&gt;</a:t>
            </a:r>
          </a:p>
          <a:p>
            <a:r>
              <a:rPr lang="en-US" sz="700" dirty="0" smtClean="0"/>
              <a:t>&lt;</a:t>
            </a:r>
            <a:r>
              <a:rPr lang="en-US" sz="700" b="1" dirty="0" err="1" smtClean="0"/>
              <a:t>EditText</a:t>
            </a:r>
            <a:endParaRPr lang="en-US" sz="700" b="1" dirty="0" smtClean="0"/>
          </a:p>
          <a:p>
            <a:r>
              <a:rPr lang="en-US" sz="700" dirty="0" err="1" smtClean="0"/>
              <a:t>android:id</a:t>
            </a:r>
            <a:r>
              <a:rPr lang="en-US" sz="700" dirty="0" smtClean="0"/>
              <a:t>=</a:t>
            </a:r>
            <a:r>
              <a:rPr lang="en-US" sz="700" i="1" dirty="0" smtClean="0"/>
              <a:t>"@+id/</a:t>
            </a:r>
            <a:r>
              <a:rPr lang="en-US" sz="700" i="1" dirty="0" err="1" smtClean="0"/>
              <a:t>ediName</a:t>
            </a:r>
            <a:r>
              <a:rPr lang="en-US" sz="700" i="1" dirty="0" smtClean="0"/>
              <a:t>"</a:t>
            </a:r>
          </a:p>
          <a:p>
            <a:r>
              <a:rPr lang="en-US" sz="700" dirty="0" err="1" smtClean="0"/>
              <a:t>android:layout_width</a:t>
            </a:r>
            <a:r>
              <a:rPr lang="en-US" sz="700" dirty="0" smtClean="0"/>
              <a:t>=</a:t>
            </a:r>
            <a:r>
              <a:rPr lang="en-US" sz="700" i="1" dirty="0" smtClean="0"/>
              <a:t>"</a:t>
            </a:r>
            <a:r>
              <a:rPr lang="en-US" sz="700" i="1" dirty="0" err="1" smtClean="0"/>
              <a:t>wrap_content</a:t>
            </a:r>
            <a:r>
              <a:rPr lang="en-US" sz="700" i="1" dirty="0" smtClean="0"/>
              <a:t>"</a:t>
            </a:r>
          </a:p>
          <a:p>
            <a:r>
              <a:rPr lang="en-US" sz="700" dirty="0" err="1" smtClean="0"/>
              <a:t>android:layout_height</a:t>
            </a:r>
            <a:r>
              <a:rPr lang="en-US" sz="700" dirty="0" smtClean="0"/>
              <a:t>=</a:t>
            </a:r>
            <a:r>
              <a:rPr lang="en-US" sz="700" i="1" dirty="0" smtClean="0"/>
              <a:t>"</a:t>
            </a:r>
            <a:r>
              <a:rPr lang="en-US" sz="700" i="1" dirty="0" err="1" smtClean="0"/>
              <a:t>wrap_content</a:t>
            </a:r>
            <a:r>
              <a:rPr lang="en-US" sz="700" i="1" dirty="0" smtClean="0"/>
              <a:t>"</a:t>
            </a:r>
          </a:p>
          <a:p>
            <a:r>
              <a:rPr lang="en-US" sz="700" dirty="0" err="1" smtClean="0"/>
              <a:t>android:textSize</a:t>
            </a:r>
            <a:r>
              <a:rPr lang="en-US" sz="700" dirty="0" smtClean="0"/>
              <a:t>=</a:t>
            </a:r>
            <a:r>
              <a:rPr lang="en-US" sz="700" i="1" dirty="0" smtClean="0"/>
              <a:t>"18sp"</a:t>
            </a:r>
          </a:p>
          <a:p>
            <a:r>
              <a:rPr lang="en-US" sz="700" dirty="0" smtClean="0"/>
              <a:t>&gt;</a:t>
            </a:r>
          </a:p>
          <a:p>
            <a:r>
              <a:rPr lang="en-US" sz="700" dirty="0" smtClean="0"/>
              <a:t>&lt;/</a:t>
            </a:r>
            <a:r>
              <a:rPr lang="en-US" sz="700" dirty="0" err="1" smtClean="0"/>
              <a:t>EditText</a:t>
            </a:r>
            <a:r>
              <a:rPr lang="en-US" sz="700" dirty="0" smtClean="0"/>
              <a:t>&gt;</a:t>
            </a:r>
          </a:p>
          <a:p>
            <a:r>
              <a:rPr lang="en-US" sz="700" dirty="0" smtClean="0"/>
              <a:t>&lt;</a:t>
            </a:r>
            <a:r>
              <a:rPr lang="en-US" sz="700" b="1" dirty="0" smtClean="0"/>
              <a:t>Button</a:t>
            </a:r>
          </a:p>
          <a:p>
            <a:r>
              <a:rPr lang="en-US" sz="700" dirty="0" err="1" smtClean="0"/>
              <a:t>android:id</a:t>
            </a:r>
            <a:r>
              <a:rPr lang="en-US" sz="700" dirty="0" smtClean="0"/>
              <a:t>=</a:t>
            </a:r>
            <a:r>
              <a:rPr lang="en-US" sz="700" i="1" dirty="0" smtClean="0"/>
              <a:t>"@+id/</a:t>
            </a:r>
            <a:r>
              <a:rPr lang="en-US" sz="700" i="1" dirty="0" err="1" smtClean="0"/>
              <a:t>btnGo</a:t>
            </a:r>
            <a:r>
              <a:rPr lang="en-US" sz="700" i="1" dirty="0" smtClean="0"/>
              <a:t>"</a:t>
            </a:r>
          </a:p>
          <a:p>
            <a:r>
              <a:rPr lang="en-US" sz="700" dirty="0" err="1" smtClean="0"/>
              <a:t>android:layout_width</a:t>
            </a:r>
            <a:r>
              <a:rPr lang="en-US" sz="700" dirty="0" smtClean="0"/>
              <a:t>=</a:t>
            </a:r>
            <a:r>
              <a:rPr lang="en-US" sz="700" i="1" dirty="0" smtClean="0"/>
              <a:t>"</a:t>
            </a:r>
            <a:r>
              <a:rPr lang="en-US" sz="700" i="1" dirty="0" err="1" smtClean="0"/>
              <a:t>wrap_content</a:t>
            </a:r>
            <a:r>
              <a:rPr lang="en-US" sz="700" i="1" dirty="0" smtClean="0"/>
              <a:t>"</a:t>
            </a:r>
          </a:p>
          <a:p>
            <a:r>
              <a:rPr lang="en-US" sz="700" dirty="0" err="1" smtClean="0"/>
              <a:t>android:layout_height</a:t>
            </a:r>
            <a:r>
              <a:rPr lang="en-US" sz="700" dirty="0" smtClean="0"/>
              <a:t>=</a:t>
            </a:r>
            <a:r>
              <a:rPr lang="en-US" sz="700" i="1" dirty="0" smtClean="0"/>
              <a:t>"</a:t>
            </a:r>
            <a:r>
              <a:rPr lang="en-US" sz="700" i="1" dirty="0" err="1" smtClean="0"/>
              <a:t>wrap_content</a:t>
            </a:r>
            <a:r>
              <a:rPr lang="en-US" sz="700" i="1" dirty="0" smtClean="0"/>
              <a:t>"</a:t>
            </a:r>
          </a:p>
          <a:p>
            <a:r>
              <a:rPr lang="en-US" sz="700" dirty="0" err="1" smtClean="0"/>
              <a:t>android:text</a:t>
            </a:r>
            <a:r>
              <a:rPr lang="en-US" sz="700" dirty="0" smtClean="0"/>
              <a:t>=</a:t>
            </a:r>
            <a:r>
              <a:rPr lang="en-US" sz="700" i="1" dirty="0" smtClean="0"/>
              <a:t>"Go"</a:t>
            </a:r>
          </a:p>
          <a:p>
            <a:r>
              <a:rPr lang="en-US" sz="700" dirty="0" err="1" smtClean="0"/>
              <a:t>android:textStyle</a:t>
            </a:r>
            <a:r>
              <a:rPr lang="en-US" sz="700" dirty="0" smtClean="0"/>
              <a:t>=</a:t>
            </a:r>
            <a:r>
              <a:rPr lang="en-US" sz="700" i="1" dirty="0" smtClean="0"/>
              <a:t>"bold"</a:t>
            </a:r>
          </a:p>
          <a:p>
            <a:r>
              <a:rPr lang="en-US" sz="700" dirty="0" smtClean="0"/>
              <a:t>&gt;</a:t>
            </a:r>
          </a:p>
          <a:p>
            <a:r>
              <a:rPr lang="en-US" sz="700" dirty="0" smtClean="0"/>
              <a:t>&lt;/Button&gt;</a:t>
            </a:r>
          </a:p>
          <a:p>
            <a:r>
              <a:rPr lang="en-US" sz="700" dirty="0" smtClean="0"/>
              <a:t>&lt;/</a:t>
            </a:r>
            <a:r>
              <a:rPr lang="en-US" sz="700" dirty="0" err="1" smtClean="0"/>
              <a:t>LinearLayout</a:t>
            </a:r>
            <a:r>
              <a:rPr lang="en-US" sz="700" dirty="0" smtClean="0"/>
              <a:t>&gt;</a:t>
            </a:r>
            <a:endParaRPr lang="en-US" sz="700" dirty="0"/>
          </a:p>
        </p:txBody>
      </p:sp>
      <p:sp>
        <p:nvSpPr>
          <p:cNvPr id="13" name="Right Arrow 12"/>
          <p:cNvSpPr/>
          <p:nvPr/>
        </p:nvSpPr>
        <p:spPr>
          <a:xfrm>
            <a:off x="3505200" y="2514600"/>
            <a:ext cx="2057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horizontal</a:t>
            </a:r>
            <a:endParaRPr lang="en-US" sz="1400" b="1" dirty="0"/>
          </a:p>
        </p:txBody>
      </p:sp>
      <p:pic>
        <p:nvPicPr>
          <p:cNvPr id="14" name="Picture 13" descr="device.png"/>
          <p:cNvPicPr>
            <a:picLocks noChangeAspect="1"/>
          </p:cNvPicPr>
          <p:nvPr/>
        </p:nvPicPr>
        <p:blipFill>
          <a:blip r:embed="rId4" cstate="print"/>
          <a:stretch>
            <a:fillRect/>
          </a:stretch>
        </p:blipFill>
        <p:spPr>
          <a:xfrm>
            <a:off x="838200" y="2895600"/>
            <a:ext cx="2438400" cy="3657600"/>
          </a:xfrm>
          <a:prstGeom prst="rect">
            <a:avLst/>
          </a:prstGeom>
          <a:ln>
            <a:solidFill>
              <a:schemeClr val="accent1"/>
            </a:solidFill>
          </a:ln>
        </p:spPr>
      </p:pic>
      <p:sp>
        <p:nvSpPr>
          <p:cNvPr id="15" name="Down Arrow 14"/>
          <p:cNvSpPr/>
          <p:nvPr/>
        </p:nvSpPr>
        <p:spPr>
          <a:xfrm>
            <a:off x="228600" y="2895600"/>
            <a:ext cx="457200" cy="1828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vertical</a:t>
            </a:r>
            <a:endParaRPr lang="en-US" sz="1400" b="1" dirty="0"/>
          </a:p>
        </p:txBody>
      </p:sp>
      <p:sp>
        <p:nvSpPr>
          <p:cNvPr id="12"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12580689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58</a:t>
            </a:fld>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334631"/>
            <a:ext cx="8763000" cy="1631216"/>
          </a:xfrm>
          <a:prstGeom prst="rect">
            <a:avLst/>
          </a:prstGeom>
          <a:noFill/>
        </p:spPr>
        <p:txBody>
          <a:bodyPr wrap="square" rtlCol="0">
            <a:spAutoFit/>
          </a:bodyPr>
          <a:lstStyle/>
          <a:p>
            <a:pPr marL="457200" indent="-457200"/>
            <a:r>
              <a:rPr lang="en-US" sz="2000" b="1" dirty="0" smtClean="0"/>
              <a:t>1.2 	Linear Layout:  Fill Model</a:t>
            </a:r>
          </a:p>
          <a:p>
            <a:pPr marL="457200" indent="-457200">
              <a:buFont typeface="Arial" pitchFamily="34" charset="0"/>
              <a:buChar char="•"/>
            </a:pPr>
            <a:r>
              <a:rPr lang="en-US" sz="2000" dirty="0" smtClean="0"/>
              <a:t>Widgets have a "natural" size based on their accompanying text. </a:t>
            </a:r>
          </a:p>
          <a:p>
            <a:pPr marL="457200" indent="-457200">
              <a:buFont typeface="Arial" pitchFamily="34" charset="0"/>
              <a:buChar char="•"/>
            </a:pPr>
            <a:r>
              <a:rPr lang="en-US" sz="2000" dirty="0" smtClean="0"/>
              <a:t>When their combined sizes does not </a:t>
            </a:r>
            <a:r>
              <a:rPr lang="en-US" sz="2000" i="1" dirty="0" smtClean="0"/>
              <a:t>exactly</a:t>
            </a:r>
            <a:r>
              <a:rPr lang="en-US" sz="2000" dirty="0" smtClean="0"/>
              <a:t> match the width of the Android device's screen, we may have the issue of what to do with the remaining space.</a:t>
            </a:r>
          </a:p>
        </p:txBody>
      </p:sp>
      <p:pic>
        <p:nvPicPr>
          <p:cNvPr id="68610" name="Picture 2"/>
          <p:cNvPicPr>
            <a:picLocks noChangeAspect="1" noChangeArrowheads="1"/>
          </p:cNvPicPr>
          <p:nvPr/>
        </p:nvPicPr>
        <p:blipFill>
          <a:blip r:embed="rId3" cstate="print"/>
          <a:srcRect/>
          <a:stretch>
            <a:fillRect/>
          </a:stretch>
        </p:blipFill>
        <p:spPr bwMode="auto">
          <a:xfrm>
            <a:off x="1905000" y="3657599"/>
            <a:ext cx="4572000" cy="2981739"/>
          </a:xfrm>
          <a:prstGeom prst="rect">
            <a:avLst/>
          </a:prstGeom>
          <a:noFill/>
          <a:ln w="9525">
            <a:solidFill>
              <a:schemeClr val="accent1"/>
            </a:solidFill>
            <a:miter lim="800000"/>
            <a:headEnd/>
            <a:tailEnd/>
          </a:ln>
        </p:spPr>
      </p:pic>
      <p:cxnSp>
        <p:nvCxnSpPr>
          <p:cNvPr id="19" name="Straight Connector 18"/>
          <p:cNvCxnSpPr/>
          <p:nvPr/>
        </p:nvCxnSpPr>
        <p:spPr>
          <a:xfrm rot="5400000" flipH="1" flipV="1">
            <a:off x="2323306" y="3848100"/>
            <a:ext cx="17533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1104900" y="38481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05000" y="3122612"/>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1409700" y="41529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05000" y="3352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1447800" y="4572000"/>
            <a:ext cx="213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905000" y="35814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6134100" y="3314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24200" y="3352800"/>
            <a:ext cx="3429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3124200"/>
            <a:ext cx="1295400" cy="246221"/>
          </a:xfrm>
          <a:prstGeom prst="rect">
            <a:avLst/>
          </a:prstGeom>
          <a:noFill/>
        </p:spPr>
        <p:txBody>
          <a:bodyPr wrap="square" rtlCol="0">
            <a:spAutoFit/>
          </a:bodyPr>
          <a:lstStyle/>
          <a:p>
            <a:r>
              <a:rPr lang="en-US" sz="1000" b="1" i="1" dirty="0" smtClean="0">
                <a:solidFill>
                  <a:srgbClr val="C00000"/>
                </a:solidFill>
              </a:rPr>
              <a:t>empty screen space</a:t>
            </a:r>
            <a:endParaRPr lang="en-US" sz="1000" b="1" i="1" dirty="0">
              <a:solidFill>
                <a:srgbClr val="C00000"/>
              </a:solidFill>
            </a:endParaRPr>
          </a:p>
        </p:txBody>
      </p:sp>
      <p:sp>
        <p:nvSpPr>
          <p:cNvPr id="40" name="TextBox 39"/>
          <p:cNvSpPr txBox="1"/>
          <p:nvPr/>
        </p:nvSpPr>
        <p:spPr>
          <a:xfrm>
            <a:off x="2133600" y="2819400"/>
            <a:ext cx="990600" cy="246221"/>
          </a:xfrm>
          <a:prstGeom prst="rect">
            <a:avLst/>
          </a:prstGeom>
          <a:noFill/>
        </p:spPr>
        <p:txBody>
          <a:bodyPr wrap="square" rtlCol="0">
            <a:spAutoFit/>
          </a:bodyPr>
          <a:lstStyle/>
          <a:p>
            <a:r>
              <a:rPr lang="en-US" sz="1000" b="1" i="1" dirty="0" smtClean="0">
                <a:solidFill>
                  <a:srgbClr val="C00000"/>
                </a:solidFill>
              </a:rPr>
              <a:t>natural sizes</a:t>
            </a:r>
            <a:endParaRPr lang="en-US" sz="1000" b="1" i="1" dirty="0">
              <a:solidFill>
                <a:srgbClr val="C00000"/>
              </a:solidFill>
            </a:endParaRPr>
          </a:p>
        </p:txBody>
      </p:sp>
      <p:sp>
        <p:nvSpPr>
          <p:cNvPr id="20"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31014437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59</a:t>
            </a:fld>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334631"/>
            <a:ext cx="8686800" cy="4647426"/>
          </a:xfrm>
          <a:prstGeom prst="rect">
            <a:avLst/>
          </a:prstGeom>
          <a:noFill/>
        </p:spPr>
        <p:txBody>
          <a:bodyPr wrap="square" rtlCol="0">
            <a:spAutoFit/>
          </a:bodyPr>
          <a:lstStyle/>
          <a:p>
            <a:pPr marL="457200" indent="-457200"/>
            <a:r>
              <a:rPr lang="en-US" sz="2000" b="1" dirty="0" smtClean="0"/>
              <a:t>1.2 	Linear Layout:  Fill Model</a:t>
            </a:r>
          </a:p>
          <a:p>
            <a:endParaRPr lang="en-US" sz="2000" dirty="0" smtClean="0"/>
          </a:p>
          <a:p>
            <a:r>
              <a:rPr lang="en-US" sz="2000" dirty="0" smtClean="0"/>
              <a:t>All widgets inside a </a:t>
            </a:r>
            <a:r>
              <a:rPr lang="en-US" sz="2000" dirty="0" err="1" smtClean="0"/>
              <a:t>LinearLayout</a:t>
            </a:r>
            <a:r>
              <a:rPr lang="en-US" sz="2000" dirty="0" smtClean="0"/>
              <a:t> </a:t>
            </a:r>
            <a:r>
              <a:rPr lang="en-US" sz="2000" b="1" dirty="0" smtClean="0"/>
              <a:t>must</a:t>
            </a:r>
            <a:r>
              <a:rPr lang="en-US" sz="2000" dirty="0" smtClean="0"/>
              <a:t> supply dimensional attributes</a:t>
            </a:r>
          </a:p>
          <a:p>
            <a:r>
              <a:rPr lang="en-US" sz="2000" b="1" dirty="0" smtClean="0">
                <a:solidFill>
                  <a:srgbClr val="0070C0"/>
                </a:solidFill>
                <a:latin typeface="Courier New" pitchFamily="49" charset="0"/>
                <a:cs typeface="Courier New" pitchFamily="49" charset="0"/>
              </a:rPr>
              <a:t>	</a:t>
            </a:r>
            <a:r>
              <a:rPr lang="en-US" sz="2000" b="1" dirty="0" err="1" smtClean="0">
                <a:solidFill>
                  <a:srgbClr val="0070C0"/>
                </a:solidFill>
                <a:latin typeface="Courier New" pitchFamily="49" charset="0"/>
                <a:cs typeface="Courier New" pitchFamily="49" charset="0"/>
              </a:rPr>
              <a:t>android:layout_width</a:t>
            </a:r>
            <a:r>
              <a:rPr lang="en-US" sz="2000" dirty="0" smtClean="0"/>
              <a:t>   and   </a:t>
            </a:r>
            <a:r>
              <a:rPr lang="en-US" sz="2000" b="1" dirty="0" err="1" smtClean="0">
                <a:solidFill>
                  <a:srgbClr val="0070C0"/>
                </a:solidFill>
                <a:latin typeface="Courier New" pitchFamily="49" charset="0"/>
                <a:cs typeface="Courier New" pitchFamily="49" charset="0"/>
              </a:rPr>
              <a:t>android:layout_height</a:t>
            </a:r>
            <a:r>
              <a:rPr lang="en-US" sz="2000" dirty="0" smtClean="0"/>
              <a:t> </a:t>
            </a:r>
          </a:p>
          <a:p>
            <a:r>
              <a:rPr lang="en-US" sz="2000" dirty="0" smtClean="0"/>
              <a:t>to help address the issue of empty space. </a:t>
            </a:r>
          </a:p>
          <a:p>
            <a:endParaRPr lang="en-US" sz="2000" dirty="0" smtClean="0"/>
          </a:p>
          <a:p>
            <a:r>
              <a:rPr lang="en-US" sz="2000" dirty="0" smtClean="0"/>
              <a:t>Values used in defining height and width are:</a:t>
            </a:r>
          </a:p>
          <a:p>
            <a:endParaRPr lang="en-US" sz="2000" dirty="0" smtClean="0"/>
          </a:p>
          <a:p>
            <a:pPr marL="457200" indent="-457200">
              <a:buFont typeface="+mj-lt"/>
              <a:buAutoNum type="arabicPeriod"/>
            </a:pPr>
            <a:r>
              <a:rPr lang="en-US" sz="2000" dirty="0" smtClean="0"/>
              <a:t>Specific a </a:t>
            </a:r>
            <a:r>
              <a:rPr lang="en-US" sz="2000" i="1" dirty="0" smtClean="0"/>
              <a:t>particular dimension</a:t>
            </a:r>
            <a:r>
              <a:rPr lang="en-US" sz="2000" dirty="0" smtClean="0"/>
              <a:t>, such as </a:t>
            </a:r>
            <a:r>
              <a:rPr lang="en-US" sz="2000" b="1" dirty="0" smtClean="0">
                <a:solidFill>
                  <a:srgbClr val="C00000"/>
                </a:solidFill>
              </a:rPr>
              <a:t>125dip </a:t>
            </a:r>
            <a:r>
              <a:rPr lang="en-US" sz="2000" dirty="0" smtClean="0"/>
              <a:t>(device independent pixels)</a:t>
            </a:r>
          </a:p>
          <a:p>
            <a:pPr marL="457200" indent="-457200">
              <a:buFont typeface="+mj-lt"/>
              <a:buAutoNum type="arabicPeriod"/>
            </a:pPr>
            <a:endParaRPr lang="en-US" sz="800" dirty="0" smtClean="0"/>
          </a:p>
          <a:p>
            <a:pPr marL="457200" indent="-457200">
              <a:buFont typeface="+mj-lt"/>
              <a:buAutoNum type="arabicPeriod"/>
            </a:pPr>
            <a:r>
              <a:rPr lang="en-US" sz="2000" dirty="0" smtClean="0"/>
              <a:t>Provide </a:t>
            </a:r>
            <a:r>
              <a:rPr lang="en-US" sz="2000" b="1" dirty="0" err="1" smtClean="0">
                <a:solidFill>
                  <a:srgbClr val="C00000"/>
                </a:solidFill>
              </a:rPr>
              <a:t>wrap_content</a:t>
            </a:r>
            <a:r>
              <a:rPr lang="en-US" sz="2000" dirty="0" smtClean="0"/>
              <a:t>, which means the widget should fill up its natural space, unless that is too big, in which case Android can use </a:t>
            </a:r>
            <a:r>
              <a:rPr lang="en-US" sz="2000" b="1" dirty="0" smtClean="0"/>
              <a:t>word-wrap</a:t>
            </a:r>
            <a:r>
              <a:rPr lang="en-US" sz="2000" dirty="0" smtClean="0"/>
              <a:t> as needed to make it fit.</a:t>
            </a:r>
          </a:p>
          <a:p>
            <a:pPr marL="457200" indent="-457200">
              <a:buFont typeface="+mj-lt"/>
              <a:buAutoNum type="arabicPeriod"/>
            </a:pPr>
            <a:endParaRPr lang="en-US" sz="800" dirty="0" smtClean="0"/>
          </a:p>
          <a:p>
            <a:pPr marL="457200" indent="-457200">
              <a:buFont typeface="+mj-lt"/>
              <a:buAutoNum type="arabicPeriod"/>
            </a:pPr>
            <a:r>
              <a:rPr lang="en-US" sz="2000" dirty="0" smtClean="0"/>
              <a:t>Provide </a:t>
            </a:r>
            <a:r>
              <a:rPr lang="en-US" sz="2000" b="1" dirty="0" err="1" smtClean="0">
                <a:solidFill>
                  <a:srgbClr val="C00000"/>
                </a:solidFill>
              </a:rPr>
              <a:t>fill_parent</a:t>
            </a:r>
            <a:r>
              <a:rPr lang="en-US" sz="2000" dirty="0" smtClean="0"/>
              <a:t>, which means the widget should fill up all available space in its enclosing container, after all other widgets are taken care of.</a:t>
            </a:r>
            <a:endParaRPr lang="en-US" sz="2000" b="1" dirty="0" smtClean="0"/>
          </a:p>
        </p:txBody>
      </p:sp>
      <p:sp>
        <p:nvSpPr>
          <p:cNvPr id="9"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3946267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a:t>
            </a:fld>
            <a:endParaRPr lang="en-US" dirty="0"/>
          </a:p>
        </p:txBody>
      </p:sp>
      <p:sp>
        <p:nvSpPr>
          <p:cNvPr id="3" name="Title 1"/>
          <p:cNvSpPr txBox="1">
            <a:spLocks/>
          </p:cNvSpPr>
          <p:nvPr/>
        </p:nvSpPr>
        <p:spPr>
          <a:xfrm>
            <a:off x="457200" y="274638"/>
            <a:ext cx="7772400" cy="1068388"/>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spcBef>
                <a:spcPct val="0"/>
              </a:spcBef>
              <a:defRPr/>
            </a:pPr>
            <a:r>
              <a:rPr lang="en-US" sz="5900" dirty="0" smtClean="0">
                <a:solidFill>
                  <a:schemeClr val="tx2">
                    <a:lumMod val="60000"/>
                    <a:lumOff val="40000"/>
                  </a:schemeClr>
                </a:solidFill>
              </a:rPr>
              <a:t>A brief sample of UI components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TextBox 12"/>
          <p:cNvSpPr txBox="1"/>
          <p:nvPr/>
        </p:nvSpPr>
        <p:spPr>
          <a:xfrm>
            <a:off x="228600" y="4724400"/>
            <a:ext cx="2514600" cy="369332"/>
          </a:xfrm>
          <a:prstGeom prst="rect">
            <a:avLst/>
          </a:prstGeom>
          <a:noFill/>
        </p:spPr>
        <p:txBody>
          <a:bodyPr wrap="square" rtlCol="0">
            <a:spAutoFit/>
          </a:bodyPr>
          <a:lstStyle/>
          <a:p>
            <a:r>
              <a:rPr lang="en-US" b="1" dirty="0" err="1" smtClean="0"/>
              <a:t>AutoCompleteTextView</a:t>
            </a:r>
            <a:endParaRPr lang="en-US" b="1" dirty="0" smtClean="0"/>
          </a:p>
        </p:txBody>
      </p:sp>
      <p:sp>
        <p:nvSpPr>
          <p:cNvPr id="15" name="TextBox 14"/>
          <p:cNvSpPr txBox="1"/>
          <p:nvPr/>
        </p:nvSpPr>
        <p:spPr>
          <a:xfrm>
            <a:off x="3048000" y="4724400"/>
            <a:ext cx="2667000" cy="369332"/>
          </a:xfrm>
          <a:prstGeom prst="rect">
            <a:avLst/>
          </a:prstGeom>
          <a:noFill/>
        </p:spPr>
        <p:txBody>
          <a:bodyPr wrap="square" rtlCol="0">
            <a:spAutoFit/>
          </a:bodyPr>
          <a:lstStyle/>
          <a:p>
            <a:r>
              <a:rPr lang="en-US" b="1" dirty="0" err="1" smtClean="0"/>
              <a:t>ListView</a:t>
            </a:r>
            <a:endParaRPr lang="en-US" b="1" dirty="0" smtClean="0"/>
          </a:p>
        </p:txBody>
      </p:sp>
      <p:sp>
        <p:nvSpPr>
          <p:cNvPr id="16" name="TextBox 15"/>
          <p:cNvSpPr txBox="1"/>
          <p:nvPr/>
        </p:nvSpPr>
        <p:spPr>
          <a:xfrm>
            <a:off x="7467600" y="1524000"/>
            <a:ext cx="1371600" cy="369332"/>
          </a:xfrm>
          <a:prstGeom prst="rect">
            <a:avLst/>
          </a:prstGeom>
          <a:noFill/>
        </p:spPr>
        <p:txBody>
          <a:bodyPr wrap="square" rtlCol="0">
            <a:spAutoFit/>
          </a:bodyPr>
          <a:lstStyle/>
          <a:p>
            <a:r>
              <a:rPr lang="en-US" b="1" dirty="0" smtClean="0"/>
              <a:t> </a:t>
            </a:r>
            <a:r>
              <a:rPr lang="en-US" b="1" dirty="0" err="1" smtClean="0"/>
              <a:t>WebView</a:t>
            </a:r>
            <a:endParaRPr lang="en-US" b="1" dirty="0" smtClean="0"/>
          </a:p>
        </p:txBody>
      </p:sp>
      <p:pic>
        <p:nvPicPr>
          <p:cNvPr id="19458" name="Picture 2" descr="http://developer.android.com/guide/tutorials/views/images/hello-autocomplete.png">
            <a:hlinkClick r:id="rId2"/>
          </p:cNvPr>
          <p:cNvPicPr>
            <a:picLocks noChangeAspect="1" noChangeArrowheads="1"/>
          </p:cNvPicPr>
          <p:nvPr/>
        </p:nvPicPr>
        <p:blipFill>
          <a:blip r:embed="rId3" cstate="print"/>
          <a:srcRect/>
          <a:stretch>
            <a:fillRect/>
          </a:stretch>
        </p:blipFill>
        <p:spPr bwMode="auto">
          <a:xfrm>
            <a:off x="304800" y="1828800"/>
            <a:ext cx="1905000" cy="2714626"/>
          </a:xfrm>
          <a:prstGeom prst="rect">
            <a:avLst/>
          </a:prstGeom>
          <a:noFill/>
        </p:spPr>
      </p:pic>
      <p:pic>
        <p:nvPicPr>
          <p:cNvPr id="19460" name="Picture 4" descr="http://developer.android.com/guide/tutorials/views/images/hello-listview.png">
            <a:hlinkClick r:id="rId4"/>
          </p:cNvPr>
          <p:cNvPicPr>
            <a:picLocks noChangeAspect="1" noChangeArrowheads="1"/>
          </p:cNvPicPr>
          <p:nvPr/>
        </p:nvPicPr>
        <p:blipFill>
          <a:blip r:embed="rId5" cstate="print"/>
          <a:srcRect/>
          <a:stretch>
            <a:fillRect/>
          </a:stretch>
        </p:blipFill>
        <p:spPr bwMode="auto">
          <a:xfrm>
            <a:off x="3124200" y="1828800"/>
            <a:ext cx="1905000" cy="2714626"/>
          </a:xfrm>
          <a:prstGeom prst="rect">
            <a:avLst/>
          </a:prstGeom>
          <a:noFill/>
        </p:spPr>
      </p:pic>
      <p:pic>
        <p:nvPicPr>
          <p:cNvPr id="19462" name="Picture 6" descr="http://developer.android.com/guide/tutorials/views/images/hello-webview.png">
            <a:hlinkClick r:id="rId6"/>
          </p:cNvPr>
          <p:cNvPicPr>
            <a:picLocks noChangeAspect="1" noChangeArrowheads="1"/>
          </p:cNvPicPr>
          <p:nvPr/>
        </p:nvPicPr>
        <p:blipFill>
          <a:blip r:embed="rId7" cstate="print"/>
          <a:srcRect/>
          <a:stretch>
            <a:fillRect/>
          </a:stretch>
        </p:blipFill>
        <p:spPr bwMode="auto">
          <a:xfrm>
            <a:off x="5562600" y="1828800"/>
            <a:ext cx="1905000" cy="2714626"/>
          </a:xfrm>
          <a:prstGeom prst="rect">
            <a:avLst/>
          </a:prstGeom>
          <a:noFill/>
          <a:ln>
            <a:solidFill>
              <a:schemeClr val="accent1"/>
            </a:solidFill>
          </a:ln>
        </p:spPr>
      </p:pic>
      <p:pic>
        <p:nvPicPr>
          <p:cNvPr id="19464" name="Picture 8" descr="http://developer.android.com/guide/tutorials/views/images/hello-mapview.png">
            <a:hlinkClick r:id="rId8"/>
          </p:cNvPr>
          <p:cNvPicPr>
            <a:picLocks noChangeAspect="1" noChangeArrowheads="1"/>
          </p:cNvPicPr>
          <p:nvPr/>
        </p:nvPicPr>
        <p:blipFill>
          <a:blip r:embed="rId9" cstate="print"/>
          <a:srcRect/>
          <a:stretch>
            <a:fillRect/>
          </a:stretch>
        </p:blipFill>
        <p:spPr bwMode="auto">
          <a:xfrm>
            <a:off x="6172200" y="3962400"/>
            <a:ext cx="1905000" cy="2714626"/>
          </a:xfrm>
          <a:prstGeom prst="rect">
            <a:avLst/>
          </a:prstGeom>
          <a:noFill/>
        </p:spPr>
      </p:pic>
      <p:sp>
        <p:nvSpPr>
          <p:cNvPr id="18" name="TextBox 17"/>
          <p:cNvSpPr txBox="1"/>
          <p:nvPr/>
        </p:nvSpPr>
        <p:spPr>
          <a:xfrm>
            <a:off x="7543800" y="3505200"/>
            <a:ext cx="1371600" cy="369332"/>
          </a:xfrm>
          <a:prstGeom prst="rect">
            <a:avLst/>
          </a:prstGeom>
          <a:noFill/>
        </p:spPr>
        <p:txBody>
          <a:bodyPr wrap="square" rtlCol="0">
            <a:spAutoFit/>
          </a:bodyPr>
          <a:lstStyle/>
          <a:p>
            <a:r>
              <a:rPr lang="en-US" b="1" dirty="0" err="1" smtClean="0"/>
              <a:t>MapView</a:t>
            </a:r>
            <a:endParaRPr lang="en-US"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60</a:t>
            </a:fld>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334631"/>
            <a:ext cx="8686800" cy="400110"/>
          </a:xfrm>
          <a:prstGeom prst="rect">
            <a:avLst/>
          </a:prstGeom>
          <a:noFill/>
        </p:spPr>
        <p:txBody>
          <a:bodyPr wrap="square" rtlCol="0">
            <a:spAutoFit/>
          </a:bodyPr>
          <a:lstStyle/>
          <a:p>
            <a:pPr marL="457200" indent="-457200"/>
            <a:r>
              <a:rPr lang="en-US" sz="2000" b="1" dirty="0" smtClean="0"/>
              <a:t>1.2 	Linear Layout:  Fill Model</a:t>
            </a:r>
          </a:p>
        </p:txBody>
      </p:sp>
      <p:sp>
        <p:nvSpPr>
          <p:cNvPr id="9" name="TextBox 8"/>
          <p:cNvSpPr txBox="1"/>
          <p:nvPr/>
        </p:nvSpPr>
        <p:spPr>
          <a:xfrm>
            <a:off x="4343400" y="1066800"/>
            <a:ext cx="4495800" cy="5355312"/>
          </a:xfrm>
          <a:prstGeom prst="rect">
            <a:avLst/>
          </a:prstGeom>
          <a:solidFill>
            <a:schemeClr val="bg1">
              <a:lumMod val="95000"/>
            </a:schemeClr>
          </a:solidFill>
          <a:ln>
            <a:solidFill>
              <a:schemeClr val="accent1"/>
            </a:solidFill>
          </a:ln>
        </p:spPr>
        <p:txBody>
          <a:bodyPr wrap="square" rtlCol="0">
            <a:spAutoFit/>
          </a:bodyPr>
          <a:lstStyle/>
          <a:p>
            <a:r>
              <a:rPr lang="en-US" sz="900" dirty="0" smtClean="0">
                <a:solidFill>
                  <a:srgbClr val="008080"/>
                </a:solidFill>
                <a:latin typeface="Courier New"/>
              </a:rPr>
              <a:t>&lt;?</a:t>
            </a:r>
            <a:r>
              <a:rPr lang="en-US" sz="900" dirty="0" smtClean="0">
                <a:solidFill>
                  <a:srgbClr val="3F7F7F"/>
                </a:solidFill>
                <a:latin typeface="Courier New"/>
              </a:rPr>
              <a:t>xml </a:t>
            </a:r>
            <a:r>
              <a:rPr lang="en-US" sz="900" dirty="0" smtClean="0">
                <a:solidFill>
                  <a:srgbClr val="7F007F"/>
                </a:solidFill>
                <a:latin typeface="Courier New"/>
              </a:rPr>
              <a:t>version</a:t>
            </a:r>
            <a:r>
              <a:rPr lang="en-US" sz="900" dirty="0" smtClean="0">
                <a:solidFill>
                  <a:srgbClr val="000000"/>
                </a:solidFill>
                <a:latin typeface="Courier New"/>
              </a:rPr>
              <a:t>=</a:t>
            </a:r>
            <a:r>
              <a:rPr lang="en-US" sz="900" i="1" dirty="0" smtClean="0">
                <a:solidFill>
                  <a:srgbClr val="2A00FF"/>
                </a:solidFill>
                <a:latin typeface="Courier New"/>
              </a:rPr>
              <a:t>"1.0" </a:t>
            </a:r>
            <a:r>
              <a:rPr lang="en-US" sz="900" i="1" dirty="0" smtClean="0">
                <a:solidFill>
                  <a:srgbClr val="7F007F"/>
                </a:solidFill>
                <a:latin typeface="Courier New"/>
              </a:rPr>
              <a:t>encoding</a:t>
            </a:r>
            <a:r>
              <a:rPr lang="en-US" sz="900" i="1" dirty="0" smtClean="0">
                <a:solidFill>
                  <a:srgbClr val="000000"/>
                </a:solidFill>
                <a:latin typeface="Courier New"/>
              </a:rPr>
              <a:t>=</a:t>
            </a:r>
            <a:r>
              <a:rPr lang="en-US" sz="900" i="1" dirty="0" smtClean="0">
                <a:solidFill>
                  <a:srgbClr val="2A00FF"/>
                </a:solidFill>
                <a:latin typeface="Courier New"/>
              </a:rPr>
              <a:t>"utf-8"</a:t>
            </a:r>
            <a:r>
              <a:rPr lang="en-US" sz="900" i="1" dirty="0" smtClean="0">
                <a:solidFill>
                  <a:srgbClr val="008080"/>
                </a:solidFill>
                <a:latin typeface="Courier New"/>
              </a:rPr>
              <a:t>?&gt;</a:t>
            </a:r>
          </a:p>
          <a:p>
            <a:r>
              <a:rPr lang="en-US" sz="900" dirty="0" smtClean="0">
                <a:solidFill>
                  <a:srgbClr val="008080"/>
                </a:solidFill>
                <a:latin typeface="Courier New"/>
              </a:rPr>
              <a:t>&lt;</a:t>
            </a:r>
            <a:r>
              <a:rPr lang="en-US" sz="900" dirty="0" err="1" smtClean="0">
                <a:solidFill>
                  <a:srgbClr val="3F7F7F"/>
                </a:solidFill>
                <a:latin typeface="Courier New"/>
              </a:rPr>
              <a:t>LinearLayout</a:t>
            </a:r>
            <a:endParaRPr lang="en-US" sz="900" dirty="0" smtClean="0">
              <a:solidFill>
                <a:srgbClr val="3F7F7F"/>
              </a:solidFill>
              <a:latin typeface="Courier New"/>
            </a:endParaRPr>
          </a:p>
          <a:p>
            <a:r>
              <a:rPr lang="en-US" sz="900" dirty="0" err="1" smtClean="0">
                <a:solidFill>
                  <a:srgbClr val="7F007F"/>
                </a:solidFill>
                <a:latin typeface="Courier New"/>
              </a:rPr>
              <a:t>android:id</a:t>
            </a:r>
            <a:r>
              <a:rPr lang="en-US" sz="900" dirty="0" smtClean="0">
                <a:solidFill>
                  <a:srgbClr val="000000"/>
                </a:solidFill>
                <a:latin typeface="Courier New"/>
              </a:rPr>
              <a:t>=</a:t>
            </a:r>
            <a:r>
              <a:rPr lang="en-US" sz="900" i="1" dirty="0" smtClean="0">
                <a:solidFill>
                  <a:srgbClr val="2A00FF"/>
                </a:solidFill>
                <a:latin typeface="Courier New"/>
              </a:rPr>
              <a:t>"@+id/</a:t>
            </a:r>
            <a:r>
              <a:rPr lang="en-US" sz="900" i="1" dirty="0" err="1" smtClean="0">
                <a:solidFill>
                  <a:srgbClr val="2A00FF"/>
                </a:solidFill>
                <a:latin typeface="Courier New"/>
              </a:rPr>
              <a:t>myLinearLayout</a:t>
            </a:r>
            <a:r>
              <a:rPr lang="en-US" sz="900" i="1" dirty="0" smtClean="0">
                <a:solidFill>
                  <a:srgbClr val="2A00FF"/>
                </a:solidFill>
                <a:latin typeface="Courier New"/>
              </a:rPr>
              <a:t>"</a:t>
            </a:r>
          </a:p>
          <a:p>
            <a:r>
              <a:rPr lang="en-US" sz="900" dirty="0" err="1" smtClean="0">
                <a:solidFill>
                  <a:srgbClr val="7F007F"/>
                </a:solidFill>
                <a:latin typeface="Courier New"/>
              </a:rPr>
              <a:t>android:layout_width</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fill_parent</a:t>
            </a:r>
            <a:r>
              <a:rPr lang="en-US" sz="900" i="1" dirty="0" smtClean="0">
                <a:solidFill>
                  <a:srgbClr val="2A00FF"/>
                </a:solidFill>
                <a:latin typeface="Courier New"/>
              </a:rPr>
              <a:t>"</a:t>
            </a:r>
          </a:p>
          <a:p>
            <a:r>
              <a:rPr lang="en-US" sz="900" dirty="0" err="1" smtClean="0">
                <a:solidFill>
                  <a:srgbClr val="7F007F"/>
                </a:solidFill>
                <a:latin typeface="Courier New"/>
              </a:rPr>
              <a:t>android:layout_height</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fill_parent</a:t>
            </a:r>
            <a:r>
              <a:rPr lang="en-US" sz="900" i="1" dirty="0" smtClean="0">
                <a:solidFill>
                  <a:srgbClr val="2A00FF"/>
                </a:solidFill>
                <a:latin typeface="Courier New"/>
              </a:rPr>
              <a:t>"</a:t>
            </a:r>
          </a:p>
          <a:p>
            <a:r>
              <a:rPr lang="en-US" sz="900" dirty="0" err="1" smtClean="0">
                <a:solidFill>
                  <a:srgbClr val="7F007F"/>
                </a:solidFill>
                <a:latin typeface="Courier New"/>
              </a:rPr>
              <a:t>android:background</a:t>
            </a:r>
            <a:r>
              <a:rPr lang="en-US" sz="900" dirty="0" smtClean="0">
                <a:solidFill>
                  <a:srgbClr val="000000"/>
                </a:solidFill>
                <a:latin typeface="Courier New"/>
              </a:rPr>
              <a:t>=</a:t>
            </a:r>
            <a:r>
              <a:rPr lang="en-US" sz="900" i="1" dirty="0" smtClean="0">
                <a:solidFill>
                  <a:srgbClr val="2A00FF"/>
                </a:solidFill>
                <a:latin typeface="Courier New"/>
              </a:rPr>
              <a:t>"#ff0033cc"</a:t>
            </a:r>
          </a:p>
          <a:p>
            <a:r>
              <a:rPr lang="en-US" sz="900" dirty="0" err="1" smtClean="0">
                <a:solidFill>
                  <a:srgbClr val="7F007F"/>
                </a:solidFill>
                <a:latin typeface="Courier New"/>
              </a:rPr>
              <a:t>android:padding</a:t>
            </a:r>
            <a:r>
              <a:rPr lang="en-US" sz="900" dirty="0" smtClean="0">
                <a:solidFill>
                  <a:srgbClr val="000000"/>
                </a:solidFill>
                <a:latin typeface="Courier New"/>
              </a:rPr>
              <a:t>=</a:t>
            </a:r>
            <a:r>
              <a:rPr lang="en-US" sz="900" i="1" dirty="0" smtClean="0">
                <a:solidFill>
                  <a:srgbClr val="2A00FF"/>
                </a:solidFill>
                <a:latin typeface="Courier New"/>
              </a:rPr>
              <a:t>"4dip"</a:t>
            </a:r>
          </a:p>
          <a:p>
            <a:r>
              <a:rPr lang="en-US" sz="900" b="1" dirty="0" err="1" smtClean="0">
                <a:solidFill>
                  <a:srgbClr val="7F007F"/>
                </a:solidFill>
                <a:latin typeface="Courier New"/>
              </a:rPr>
              <a:t>android:orientation</a:t>
            </a:r>
            <a:r>
              <a:rPr lang="en-US" sz="900" b="1" dirty="0" smtClean="0">
                <a:solidFill>
                  <a:srgbClr val="000000"/>
                </a:solidFill>
                <a:latin typeface="Courier New"/>
              </a:rPr>
              <a:t>=</a:t>
            </a:r>
            <a:r>
              <a:rPr lang="en-US" sz="900" b="1" i="1" dirty="0" smtClean="0">
                <a:solidFill>
                  <a:srgbClr val="2A00FF"/>
                </a:solidFill>
                <a:latin typeface="Courier New"/>
              </a:rPr>
              <a:t>"vertical"</a:t>
            </a:r>
          </a:p>
          <a:p>
            <a:r>
              <a:rPr lang="en-US" sz="900" dirty="0" err="1" smtClean="0">
                <a:solidFill>
                  <a:srgbClr val="7F007F"/>
                </a:solidFill>
                <a:latin typeface="Courier New"/>
              </a:rPr>
              <a:t>xmlns:android</a:t>
            </a:r>
            <a:r>
              <a:rPr lang="en-US" sz="900" dirty="0" smtClean="0">
                <a:solidFill>
                  <a:srgbClr val="000000"/>
                </a:solidFill>
                <a:latin typeface="Courier New"/>
              </a:rPr>
              <a:t>=</a:t>
            </a:r>
            <a:r>
              <a:rPr lang="en-US" sz="900" i="1" dirty="0" smtClean="0">
                <a:solidFill>
                  <a:srgbClr val="2A00FF"/>
                </a:solidFill>
                <a:latin typeface="Courier New"/>
              </a:rPr>
              <a:t>"http://schemas.android.com/apk/res/android"</a:t>
            </a:r>
          </a:p>
          <a:p>
            <a:r>
              <a:rPr lang="en-US" sz="900" dirty="0" smtClean="0">
                <a:solidFill>
                  <a:srgbClr val="008080"/>
                </a:solidFill>
                <a:latin typeface="Courier New"/>
              </a:rPr>
              <a:t>&gt;</a:t>
            </a:r>
          </a:p>
          <a:p>
            <a:r>
              <a:rPr lang="en-US" sz="900" dirty="0" smtClean="0">
                <a:solidFill>
                  <a:srgbClr val="008080"/>
                </a:solidFill>
                <a:latin typeface="Courier New"/>
              </a:rPr>
              <a:t>&lt;</a:t>
            </a:r>
            <a:r>
              <a:rPr lang="en-US" sz="900" dirty="0" err="1" smtClean="0">
                <a:solidFill>
                  <a:srgbClr val="3F7F7F"/>
                </a:solidFill>
                <a:latin typeface="Courier New"/>
              </a:rPr>
              <a:t>TextView</a:t>
            </a:r>
            <a:endParaRPr lang="en-US" sz="900" dirty="0" smtClean="0">
              <a:solidFill>
                <a:srgbClr val="3F7F7F"/>
              </a:solidFill>
              <a:latin typeface="Courier New"/>
            </a:endParaRPr>
          </a:p>
          <a:p>
            <a:r>
              <a:rPr lang="en-US" sz="900" dirty="0" err="1" smtClean="0">
                <a:solidFill>
                  <a:srgbClr val="7F007F"/>
                </a:solidFill>
                <a:latin typeface="Courier New"/>
              </a:rPr>
              <a:t>android:id</a:t>
            </a:r>
            <a:r>
              <a:rPr lang="en-US" sz="900" dirty="0" smtClean="0">
                <a:solidFill>
                  <a:srgbClr val="000000"/>
                </a:solidFill>
                <a:latin typeface="Courier New"/>
              </a:rPr>
              <a:t>=</a:t>
            </a:r>
            <a:r>
              <a:rPr lang="en-US" sz="900" i="1" dirty="0" smtClean="0">
                <a:solidFill>
                  <a:srgbClr val="2A00FF"/>
                </a:solidFill>
                <a:latin typeface="Courier New"/>
              </a:rPr>
              <a:t>"@+id/</a:t>
            </a:r>
            <a:r>
              <a:rPr lang="en-US" sz="900" i="1" dirty="0" err="1" smtClean="0">
                <a:solidFill>
                  <a:srgbClr val="2A00FF"/>
                </a:solidFill>
                <a:latin typeface="Courier New"/>
              </a:rPr>
              <a:t>labelUserName</a:t>
            </a:r>
            <a:r>
              <a:rPr lang="en-US" sz="900" i="1" dirty="0" smtClean="0">
                <a:solidFill>
                  <a:srgbClr val="2A00FF"/>
                </a:solidFill>
                <a:latin typeface="Courier New"/>
              </a:rPr>
              <a:t>"</a:t>
            </a:r>
          </a:p>
          <a:p>
            <a:r>
              <a:rPr lang="en-US" sz="900" dirty="0" err="1" smtClean="0">
                <a:solidFill>
                  <a:srgbClr val="7F007F"/>
                </a:solidFill>
                <a:latin typeface="Courier New"/>
              </a:rPr>
              <a:t>android:layout_width</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fill_parent</a:t>
            </a:r>
            <a:r>
              <a:rPr lang="en-US" sz="900" i="1" dirty="0" smtClean="0">
                <a:solidFill>
                  <a:srgbClr val="2A00FF"/>
                </a:solidFill>
                <a:latin typeface="Courier New"/>
              </a:rPr>
              <a:t>"</a:t>
            </a:r>
          </a:p>
          <a:p>
            <a:r>
              <a:rPr lang="en-US" sz="900" dirty="0" err="1" smtClean="0">
                <a:solidFill>
                  <a:srgbClr val="7F007F"/>
                </a:solidFill>
                <a:latin typeface="Courier New"/>
              </a:rPr>
              <a:t>android:layout_height</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wrap_content</a:t>
            </a:r>
            <a:r>
              <a:rPr lang="en-US" sz="900" i="1" dirty="0" smtClean="0">
                <a:solidFill>
                  <a:srgbClr val="2A00FF"/>
                </a:solidFill>
                <a:latin typeface="Courier New"/>
              </a:rPr>
              <a:t>"</a:t>
            </a:r>
          </a:p>
          <a:p>
            <a:r>
              <a:rPr lang="en-US" sz="900" dirty="0" err="1" smtClean="0">
                <a:solidFill>
                  <a:srgbClr val="7F007F"/>
                </a:solidFill>
                <a:latin typeface="Courier New"/>
              </a:rPr>
              <a:t>android:background</a:t>
            </a:r>
            <a:r>
              <a:rPr lang="en-US" sz="900" dirty="0" smtClean="0">
                <a:solidFill>
                  <a:srgbClr val="000000"/>
                </a:solidFill>
                <a:latin typeface="Courier New"/>
              </a:rPr>
              <a:t>=</a:t>
            </a:r>
            <a:r>
              <a:rPr lang="en-US" sz="900" i="1" dirty="0" smtClean="0">
                <a:solidFill>
                  <a:srgbClr val="2A00FF"/>
                </a:solidFill>
                <a:latin typeface="Courier New"/>
              </a:rPr>
              <a:t>"#ffff0066"</a:t>
            </a:r>
          </a:p>
          <a:p>
            <a:r>
              <a:rPr lang="en-US" sz="900" dirty="0" err="1" smtClean="0">
                <a:solidFill>
                  <a:srgbClr val="7F007F"/>
                </a:solidFill>
                <a:latin typeface="Courier New"/>
              </a:rPr>
              <a:t>android:text</a:t>
            </a:r>
            <a:r>
              <a:rPr lang="en-US" sz="900" dirty="0" smtClean="0">
                <a:solidFill>
                  <a:srgbClr val="000000"/>
                </a:solidFill>
                <a:latin typeface="Courier New"/>
              </a:rPr>
              <a:t>=</a:t>
            </a:r>
            <a:r>
              <a:rPr lang="en-US" sz="900" i="1" dirty="0" smtClean="0">
                <a:solidFill>
                  <a:srgbClr val="2A00FF"/>
                </a:solidFill>
                <a:latin typeface="Courier New"/>
              </a:rPr>
              <a:t>"User Name"</a:t>
            </a:r>
          </a:p>
          <a:p>
            <a:r>
              <a:rPr lang="en-US" sz="900" dirty="0" err="1" smtClean="0">
                <a:solidFill>
                  <a:srgbClr val="7F007F"/>
                </a:solidFill>
                <a:latin typeface="Courier New"/>
              </a:rPr>
              <a:t>android:textSize</a:t>
            </a:r>
            <a:r>
              <a:rPr lang="en-US" sz="900" dirty="0" smtClean="0">
                <a:solidFill>
                  <a:srgbClr val="000000"/>
                </a:solidFill>
                <a:latin typeface="Courier New"/>
              </a:rPr>
              <a:t>=</a:t>
            </a:r>
            <a:r>
              <a:rPr lang="en-US" sz="900" i="1" dirty="0" smtClean="0">
                <a:solidFill>
                  <a:srgbClr val="2A00FF"/>
                </a:solidFill>
                <a:latin typeface="Courier New"/>
              </a:rPr>
              <a:t>"16sp"</a:t>
            </a:r>
          </a:p>
          <a:p>
            <a:r>
              <a:rPr lang="en-US" sz="900" dirty="0" err="1" smtClean="0">
                <a:solidFill>
                  <a:srgbClr val="7F007F"/>
                </a:solidFill>
                <a:latin typeface="Courier New"/>
              </a:rPr>
              <a:t>android:textStyle</a:t>
            </a:r>
            <a:r>
              <a:rPr lang="en-US" sz="900" dirty="0" smtClean="0">
                <a:solidFill>
                  <a:srgbClr val="000000"/>
                </a:solidFill>
                <a:latin typeface="Courier New"/>
              </a:rPr>
              <a:t>=</a:t>
            </a:r>
            <a:r>
              <a:rPr lang="en-US" sz="900" i="1" dirty="0" smtClean="0">
                <a:solidFill>
                  <a:srgbClr val="2A00FF"/>
                </a:solidFill>
                <a:latin typeface="Courier New"/>
              </a:rPr>
              <a:t>"bold"</a:t>
            </a:r>
          </a:p>
          <a:p>
            <a:r>
              <a:rPr lang="en-US" sz="900" dirty="0" err="1" smtClean="0">
                <a:solidFill>
                  <a:srgbClr val="7F007F"/>
                </a:solidFill>
                <a:latin typeface="Courier New"/>
              </a:rPr>
              <a:t>android:textColor</a:t>
            </a:r>
            <a:r>
              <a:rPr lang="en-US" sz="900" dirty="0" smtClean="0">
                <a:solidFill>
                  <a:srgbClr val="000000"/>
                </a:solidFill>
                <a:latin typeface="Courier New"/>
              </a:rPr>
              <a:t>=</a:t>
            </a:r>
            <a:r>
              <a:rPr lang="en-US" sz="900" i="1" dirty="0" smtClean="0">
                <a:solidFill>
                  <a:srgbClr val="2A00FF"/>
                </a:solidFill>
                <a:latin typeface="Courier New"/>
              </a:rPr>
              <a:t>"#ff000000"</a:t>
            </a:r>
          </a:p>
          <a:p>
            <a:r>
              <a:rPr lang="en-US" sz="900" dirty="0" smtClean="0">
                <a:solidFill>
                  <a:srgbClr val="008080"/>
                </a:solidFill>
                <a:latin typeface="Courier New"/>
              </a:rPr>
              <a:t>&gt;</a:t>
            </a:r>
          </a:p>
          <a:p>
            <a:r>
              <a:rPr lang="en-US" sz="900" dirty="0" smtClean="0">
                <a:solidFill>
                  <a:srgbClr val="008080"/>
                </a:solidFill>
                <a:latin typeface="Courier New"/>
              </a:rPr>
              <a:t>&lt;/</a:t>
            </a:r>
            <a:r>
              <a:rPr lang="en-US" sz="900" dirty="0" err="1" smtClean="0">
                <a:solidFill>
                  <a:srgbClr val="3F7F7F"/>
                </a:solidFill>
                <a:latin typeface="Courier New"/>
              </a:rPr>
              <a:t>TextView</a:t>
            </a:r>
            <a:r>
              <a:rPr lang="en-US" sz="900" dirty="0" smtClean="0">
                <a:solidFill>
                  <a:srgbClr val="008080"/>
                </a:solidFill>
                <a:latin typeface="Courier New"/>
              </a:rPr>
              <a:t>&gt;</a:t>
            </a:r>
          </a:p>
          <a:p>
            <a:r>
              <a:rPr lang="en-US" sz="900" dirty="0" smtClean="0">
                <a:solidFill>
                  <a:srgbClr val="008080"/>
                </a:solidFill>
                <a:latin typeface="Courier New"/>
              </a:rPr>
              <a:t>&lt;</a:t>
            </a:r>
            <a:r>
              <a:rPr lang="en-US" sz="900" dirty="0" err="1" smtClean="0">
                <a:solidFill>
                  <a:srgbClr val="3F7F7F"/>
                </a:solidFill>
                <a:latin typeface="Courier New"/>
              </a:rPr>
              <a:t>EditText</a:t>
            </a:r>
            <a:endParaRPr lang="en-US" sz="900" dirty="0" smtClean="0">
              <a:solidFill>
                <a:srgbClr val="3F7F7F"/>
              </a:solidFill>
              <a:latin typeface="Courier New"/>
            </a:endParaRPr>
          </a:p>
          <a:p>
            <a:r>
              <a:rPr lang="en-US" sz="900" dirty="0" err="1" smtClean="0">
                <a:solidFill>
                  <a:srgbClr val="7F007F"/>
                </a:solidFill>
                <a:latin typeface="Courier New"/>
              </a:rPr>
              <a:t>android:id</a:t>
            </a:r>
            <a:r>
              <a:rPr lang="en-US" sz="900" dirty="0" smtClean="0">
                <a:solidFill>
                  <a:srgbClr val="000000"/>
                </a:solidFill>
                <a:latin typeface="Courier New"/>
              </a:rPr>
              <a:t>=</a:t>
            </a:r>
            <a:r>
              <a:rPr lang="en-US" sz="900" i="1" dirty="0" smtClean="0">
                <a:solidFill>
                  <a:srgbClr val="2A00FF"/>
                </a:solidFill>
                <a:latin typeface="Courier New"/>
              </a:rPr>
              <a:t>"@+id/</a:t>
            </a:r>
            <a:r>
              <a:rPr lang="en-US" sz="900" i="1" dirty="0" err="1" smtClean="0">
                <a:solidFill>
                  <a:srgbClr val="2A00FF"/>
                </a:solidFill>
                <a:latin typeface="Courier New"/>
              </a:rPr>
              <a:t>ediName</a:t>
            </a:r>
            <a:r>
              <a:rPr lang="en-US" sz="900" i="1" dirty="0" smtClean="0">
                <a:solidFill>
                  <a:srgbClr val="2A00FF"/>
                </a:solidFill>
                <a:latin typeface="Courier New"/>
              </a:rPr>
              <a:t>"</a:t>
            </a:r>
          </a:p>
          <a:p>
            <a:r>
              <a:rPr lang="en-US" sz="900" dirty="0" err="1" smtClean="0">
                <a:solidFill>
                  <a:srgbClr val="7F007F"/>
                </a:solidFill>
                <a:latin typeface="Courier New"/>
              </a:rPr>
              <a:t>android:layout_width</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fill_parent</a:t>
            </a:r>
            <a:r>
              <a:rPr lang="en-US" sz="900" i="1" dirty="0" smtClean="0">
                <a:solidFill>
                  <a:srgbClr val="2A00FF"/>
                </a:solidFill>
                <a:latin typeface="Courier New"/>
              </a:rPr>
              <a:t>"</a:t>
            </a:r>
          </a:p>
          <a:p>
            <a:r>
              <a:rPr lang="en-US" sz="900" dirty="0" err="1" smtClean="0">
                <a:solidFill>
                  <a:srgbClr val="7F007F"/>
                </a:solidFill>
                <a:latin typeface="Courier New"/>
              </a:rPr>
              <a:t>android:layout_height</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wrap_content</a:t>
            </a:r>
            <a:r>
              <a:rPr lang="en-US" sz="900" i="1" dirty="0" smtClean="0">
                <a:solidFill>
                  <a:srgbClr val="2A00FF"/>
                </a:solidFill>
                <a:latin typeface="Courier New"/>
              </a:rPr>
              <a:t>"</a:t>
            </a:r>
          </a:p>
          <a:p>
            <a:r>
              <a:rPr lang="en-US" sz="900" dirty="0" err="1" smtClean="0">
                <a:solidFill>
                  <a:srgbClr val="7F007F"/>
                </a:solidFill>
                <a:latin typeface="Courier New"/>
              </a:rPr>
              <a:t>android:textSize</a:t>
            </a:r>
            <a:r>
              <a:rPr lang="en-US" sz="900" dirty="0" smtClean="0">
                <a:solidFill>
                  <a:srgbClr val="000000"/>
                </a:solidFill>
                <a:latin typeface="Courier New"/>
              </a:rPr>
              <a:t>=</a:t>
            </a:r>
            <a:r>
              <a:rPr lang="en-US" sz="900" i="1" dirty="0" smtClean="0">
                <a:solidFill>
                  <a:srgbClr val="2A00FF"/>
                </a:solidFill>
                <a:latin typeface="Courier New"/>
              </a:rPr>
              <a:t>"18sp"</a:t>
            </a:r>
          </a:p>
          <a:p>
            <a:r>
              <a:rPr lang="en-US" sz="900" dirty="0" smtClean="0">
                <a:solidFill>
                  <a:srgbClr val="008080"/>
                </a:solidFill>
                <a:latin typeface="Courier New"/>
              </a:rPr>
              <a:t>&gt;</a:t>
            </a:r>
          </a:p>
          <a:p>
            <a:r>
              <a:rPr lang="en-US" sz="900" dirty="0" smtClean="0">
                <a:solidFill>
                  <a:srgbClr val="008080"/>
                </a:solidFill>
                <a:latin typeface="Courier New"/>
              </a:rPr>
              <a:t>&lt;/</a:t>
            </a:r>
            <a:r>
              <a:rPr lang="en-US" sz="900" dirty="0" err="1" smtClean="0">
                <a:solidFill>
                  <a:srgbClr val="3F7F7F"/>
                </a:solidFill>
                <a:latin typeface="Courier New"/>
              </a:rPr>
              <a:t>EditText</a:t>
            </a:r>
            <a:r>
              <a:rPr lang="en-US" sz="900" dirty="0" smtClean="0">
                <a:solidFill>
                  <a:srgbClr val="008080"/>
                </a:solidFill>
                <a:latin typeface="Courier New"/>
              </a:rPr>
              <a:t>&gt;</a:t>
            </a:r>
          </a:p>
          <a:p>
            <a:r>
              <a:rPr lang="en-US" sz="900" dirty="0" smtClean="0">
                <a:solidFill>
                  <a:srgbClr val="008080"/>
                </a:solidFill>
                <a:latin typeface="Courier New"/>
              </a:rPr>
              <a:t>&lt;</a:t>
            </a:r>
            <a:r>
              <a:rPr lang="en-US" sz="900" dirty="0" smtClean="0">
                <a:solidFill>
                  <a:srgbClr val="3F7F7F"/>
                </a:solidFill>
                <a:latin typeface="Courier New"/>
              </a:rPr>
              <a:t>Button</a:t>
            </a:r>
          </a:p>
          <a:p>
            <a:r>
              <a:rPr lang="en-US" sz="900" dirty="0" err="1" smtClean="0">
                <a:solidFill>
                  <a:srgbClr val="7F007F"/>
                </a:solidFill>
                <a:latin typeface="Courier New"/>
              </a:rPr>
              <a:t>android:id</a:t>
            </a:r>
            <a:r>
              <a:rPr lang="en-US" sz="900" dirty="0" smtClean="0">
                <a:solidFill>
                  <a:srgbClr val="000000"/>
                </a:solidFill>
                <a:latin typeface="Courier New"/>
              </a:rPr>
              <a:t>=</a:t>
            </a:r>
            <a:r>
              <a:rPr lang="en-US" sz="900" i="1" dirty="0" smtClean="0">
                <a:solidFill>
                  <a:srgbClr val="2A00FF"/>
                </a:solidFill>
                <a:latin typeface="Courier New"/>
              </a:rPr>
              <a:t>"@+id/</a:t>
            </a:r>
            <a:r>
              <a:rPr lang="en-US" sz="900" i="1" dirty="0" err="1" smtClean="0">
                <a:solidFill>
                  <a:srgbClr val="2A00FF"/>
                </a:solidFill>
                <a:latin typeface="Courier New"/>
              </a:rPr>
              <a:t>btnGo</a:t>
            </a:r>
            <a:r>
              <a:rPr lang="en-US" sz="900" i="1" dirty="0" smtClean="0">
                <a:solidFill>
                  <a:srgbClr val="2A00FF"/>
                </a:solidFill>
                <a:latin typeface="Courier New"/>
              </a:rPr>
              <a:t>"</a:t>
            </a:r>
          </a:p>
          <a:p>
            <a:r>
              <a:rPr lang="en-US" sz="900" dirty="0" err="1" smtClean="0">
                <a:solidFill>
                  <a:srgbClr val="7F007F"/>
                </a:solidFill>
                <a:latin typeface="Courier New"/>
              </a:rPr>
              <a:t>android:layout_width</a:t>
            </a:r>
            <a:r>
              <a:rPr lang="en-US" sz="900" dirty="0" smtClean="0">
                <a:solidFill>
                  <a:srgbClr val="000000"/>
                </a:solidFill>
                <a:latin typeface="Courier New"/>
              </a:rPr>
              <a:t>=</a:t>
            </a:r>
            <a:r>
              <a:rPr lang="en-US" sz="900" i="1" dirty="0" smtClean="0">
                <a:solidFill>
                  <a:srgbClr val="2A00FF"/>
                </a:solidFill>
                <a:latin typeface="Courier New"/>
              </a:rPr>
              <a:t>"125dip"</a:t>
            </a:r>
          </a:p>
          <a:p>
            <a:r>
              <a:rPr lang="en-US" sz="900" dirty="0" err="1" smtClean="0">
                <a:solidFill>
                  <a:srgbClr val="7F007F"/>
                </a:solidFill>
                <a:latin typeface="Courier New"/>
              </a:rPr>
              <a:t>android:layout_height</a:t>
            </a:r>
            <a:r>
              <a:rPr lang="en-US" sz="900" dirty="0" smtClean="0">
                <a:solidFill>
                  <a:srgbClr val="000000"/>
                </a:solidFill>
                <a:latin typeface="Courier New"/>
              </a:rPr>
              <a:t>=</a:t>
            </a:r>
            <a:r>
              <a:rPr lang="en-US" sz="900" i="1" dirty="0" smtClean="0">
                <a:solidFill>
                  <a:srgbClr val="2A00FF"/>
                </a:solidFill>
                <a:latin typeface="Courier New"/>
              </a:rPr>
              <a:t>"</a:t>
            </a:r>
            <a:r>
              <a:rPr lang="en-US" sz="900" i="1" dirty="0" err="1" smtClean="0">
                <a:solidFill>
                  <a:srgbClr val="2A00FF"/>
                </a:solidFill>
                <a:latin typeface="Courier New"/>
              </a:rPr>
              <a:t>wrap_content</a:t>
            </a:r>
            <a:r>
              <a:rPr lang="en-US" sz="900" i="1" dirty="0" smtClean="0">
                <a:solidFill>
                  <a:srgbClr val="2A00FF"/>
                </a:solidFill>
                <a:latin typeface="Courier New"/>
              </a:rPr>
              <a:t>"</a:t>
            </a:r>
          </a:p>
          <a:p>
            <a:r>
              <a:rPr lang="en-US" sz="900" dirty="0" err="1" smtClean="0">
                <a:solidFill>
                  <a:srgbClr val="7F007F"/>
                </a:solidFill>
                <a:latin typeface="Courier New"/>
              </a:rPr>
              <a:t>android:text</a:t>
            </a:r>
            <a:r>
              <a:rPr lang="en-US" sz="900" dirty="0" smtClean="0">
                <a:solidFill>
                  <a:srgbClr val="000000"/>
                </a:solidFill>
                <a:latin typeface="Courier New"/>
              </a:rPr>
              <a:t>=</a:t>
            </a:r>
            <a:r>
              <a:rPr lang="en-US" sz="900" i="1" dirty="0" smtClean="0">
                <a:solidFill>
                  <a:srgbClr val="2A00FF"/>
                </a:solidFill>
                <a:latin typeface="Courier New"/>
              </a:rPr>
              <a:t>"Go"</a:t>
            </a:r>
          </a:p>
          <a:p>
            <a:r>
              <a:rPr lang="en-US" sz="900" dirty="0" err="1" smtClean="0">
                <a:solidFill>
                  <a:srgbClr val="7F007F"/>
                </a:solidFill>
                <a:latin typeface="Courier New"/>
              </a:rPr>
              <a:t>android:textStyle</a:t>
            </a:r>
            <a:r>
              <a:rPr lang="en-US" sz="900" dirty="0" smtClean="0">
                <a:solidFill>
                  <a:srgbClr val="000000"/>
                </a:solidFill>
                <a:latin typeface="Courier New"/>
              </a:rPr>
              <a:t>=</a:t>
            </a:r>
            <a:r>
              <a:rPr lang="en-US" sz="900" i="1" dirty="0" smtClean="0">
                <a:solidFill>
                  <a:srgbClr val="2A00FF"/>
                </a:solidFill>
                <a:latin typeface="Courier New"/>
              </a:rPr>
              <a:t>"bold"</a:t>
            </a:r>
          </a:p>
          <a:p>
            <a:r>
              <a:rPr lang="en-US" sz="900" dirty="0" smtClean="0">
                <a:solidFill>
                  <a:srgbClr val="008080"/>
                </a:solidFill>
                <a:latin typeface="Courier New"/>
              </a:rPr>
              <a:t>&gt;</a:t>
            </a:r>
          </a:p>
          <a:p>
            <a:r>
              <a:rPr lang="en-US" sz="900" dirty="0" smtClean="0">
                <a:solidFill>
                  <a:srgbClr val="008080"/>
                </a:solidFill>
                <a:latin typeface="Courier New"/>
              </a:rPr>
              <a:t>&lt;/</a:t>
            </a:r>
            <a:r>
              <a:rPr lang="en-US" sz="900" dirty="0" smtClean="0">
                <a:solidFill>
                  <a:srgbClr val="3F7F7F"/>
                </a:solidFill>
                <a:latin typeface="Courier New"/>
              </a:rPr>
              <a:t>Button</a:t>
            </a:r>
            <a:r>
              <a:rPr lang="en-US" sz="900" dirty="0" smtClean="0">
                <a:solidFill>
                  <a:srgbClr val="008080"/>
                </a:solidFill>
                <a:latin typeface="Courier New"/>
              </a:rPr>
              <a:t>&gt;</a:t>
            </a:r>
          </a:p>
          <a:p>
            <a:r>
              <a:rPr lang="en-US" sz="900" dirty="0" smtClean="0">
                <a:solidFill>
                  <a:srgbClr val="008080"/>
                </a:solidFill>
                <a:latin typeface="Courier New"/>
              </a:rPr>
              <a:t>&lt;/</a:t>
            </a:r>
            <a:r>
              <a:rPr lang="en-US" sz="900" dirty="0" err="1" smtClean="0">
                <a:solidFill>
                  <a:srgbClr val="3F7F7F"/>
                </a:solidFill>
                <a:latin typeface="Courier New"/>
              </a:rPr>
              <a:t>LinearLayout</a:t>
            </a:r>
            <a:r>
              <a:rPr lang="en-US" sz="900" dirty="0" smtClean="0">
                <a:solidFill>
                  <a:srgbClr val="008080"/>
                </a:solidFill>
                <a:latin typeface="Courier New"/>
              </a:rPr>
              <a:t>&gt;</a:t>
            </a:r>
          </a:p>
          <a:p>
            <a:endParaRPr lang="en-US" sz="900" dirty="0"/>
          </a:p>
        </p:txBody>
      </p:sp>
      <p:sp>
        <p:nvSpPr>
          <p:cNvPr id="14" name="Right Arrow 13"/>
          <p:cNvSpPr/>
          <p:nvPr/>
        </p:nvSpPr>
        <p:spPr>
          <a:xfrm rot="10067512" flipV="1">
            <a:off x="6568599" y="1769659"/>
            <a:ext cx="1637015" cy="320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Row-wise</a:t>
            </a:r>
            <a:endParaRPr lang="en-US" sz="1200" b="1" dirty="0"/>
          </a:p>
        </p:txBody>
      </p:sp>
      <p:sp>
        <p:nvSpPr>
          <p:cNvPr id="15" name="Right Arrow 14"/>
          <p:cNvSpPr/>
          <p:nvPr/>
        </p:nvSpPr>
        <p:spPr>
          <a:xfrm rot="10067512" flipV="1">
            <a:off x="6949599" y="2455459"/>
            <a:ext cx="1637015" cy="320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Use all the row</a:t>
            </a:r>
            <a:endParaRPr lang="en-US" sz="1200" b="1" dirty="0"/>
          </a:p>
        </p:txBody>
      </p:sp>
      <p:sp>
        <p:nvSpPr>
          <p:cNvPr id="16" name="Right Arrow 15"/>
          <p:cNvSpPr/>
          <p:nvPr/>
        </p:nvSpPr>
        <p:spPr>
          <a:xfrm rot="10067512" flipV="1">
            <a:off x="6416198" y="4893858"/>
            <a:ext cx="1637015" cy="320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Specific size: 125dip</a:t>
            </a:r>
            <a:endParaRPr lang="en-US" sz="1200" b="1" dirty="0"/>
          </a:p>
        </p:txBody>
      </p:sp>
      <p:pic>
        <p:nvPicPr>
          <p:cNvPr id="18" name="Picture 17" descr="device.png"/>
          <p:cNvPicPr>
            <a:picLocks noChangeAspect="1"/>
          </p:cNvPicPr>
          <p:nvPr/>
        </p:nvPicPr>
        <p:blipFill>
          <a:blip r:embed="rId3" cstate="print"/>
          <a:stretch>
            <a:fillRect/>
          </a:stretch>
        </p:blipFill>
        <p:spPr>
          <a:xfrm>
            <a:off x="685800" y="2743200"/>
            <a:ext cx="2438400" cy="3657600"/>
          </a:xfrm>
          <a:prstGeom prst="rect">
            <a:avLst/>
          </a:prstGeom>
          <a:ln>
            <a:solidFill>
              <a:schemeClr val="accent1"/>
            </a:solidFill>
          </a:ln>
        </p:spPr>
      </p:pic>
      <p:cxnSp>
        <p:nvCxnSpPr>
          <p:cNvPr id="20" name="Straight Connector 19"/>
          <p:cNvCxnSpPr/>
          <p:nvPr/>
        </p:nvCxnSpPr>
        <p:spPr>
          <a:xfrm rot="5400000" flipH="1" flipV="1">
            <a:off x="-75406" y="2971006"/>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85800" y="22098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762794" y="2971800"/>
            <a:ext cx="1675606" cy="79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14400" y="1981200"/>
            <a:ext cx="533400" cy="230832"/>
          </a:xfrm>
          <a:prstGeom prst="rect">
            <a:avLst/>
          </a:prstGeom>
          <a:noFill/>
        </p:spPr>
        <p:txBody>
          <a:bodyPr wrap="square" rtlCol="0">
            <a:spAutoFit/>
          </a:bodyPr>
          <a:lstStyle/>
          <a:p>
            <a:r>
              <a:rPr lang="en-US" sz="900" b="1" dirty="0" smtClean="0">
                <a:solidFill>
                  <a:srgbClr val="C00000"/>
                </a:solidFill>
              </a:rPr>
              <a:t>125 dip</a:t>
            </a:r>
            <a:endParaRPr lang="en-US" sz="900" b="1" dirty="0">
              <a:solidFill>
                <a:srgbClr val="C00000"/>
              </a:solidFill>
            </a:endParaRPr>
          </a:p>
        </p:txBody>
      </p:sp>
      <p:cxnSp>
        <p:nvCxnSpPr>
          <p:cNvPr id="31" name="Straight Connector 30"/>
          <p:cNvCxnSpPr/>
          <p:nvPr/>
        </p:nvCxnSpPr>
        <p:spPr>
          <a:xfrm rot="5400000" flipH="1" flipV="1">
            <a:off x="2590800" y="28956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5800" y="2438400"/>
            <a:ext cx="2514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2209800"/>
            <a:ext cx="1447800" cy="230832"/>
          </a:xfrm>
          <a:prstGeom prst="rect">
            <a:avLst/>
          </a:prstGeom>
          <a:noFill/>
        </p:spPr>
        <p:txBody>
          <a:bodyPr wrap="square" rtlCol="0">
            <a:spAutoFit/>
          </a:bodyPr>
          <a:lstStyle/>
          <a:p>
            <a:r>
              <a:rPr lang="en-US" sz="900" b="1" dirty="0" smtClean="0">
                <a:solidFill>
                  <a:srgbClr val="C00000"/>
                </a:solidFill>
              </a:rPr>
              <a:t>entire row (320 dip on G1)</a:t>
            </a:r>
            <a:endParaRPr lang="en-US" sz="900" b="1" dirty="0">
              <a:solidFill>
                <a:srgbClr val="C00000"/>
              </a:solidFill>
            </a:endParaRPr>
          </a:p>
        </p:txBody>
      </p:sp>
      <p:sp>
        <p:nvSpPr>
          <p:cNvPr id="35" name="TextBox 34"/>
          <p:cNvSpPr txBox="1"/>
          <p:nvPr/>
        </p:nvSpPr>
        <p:spPr>
          <a:xfrm>
            <a:off x="609600" y="6429345"/>
            <a:ext cx="2667000" cy="230832"/>
          </a:xfrm>
          <a:prstGeom prst="rect">
            <a:avLst/>
          </a:prstGeom>
          <a:noFill/>
        </p:spPr>
        <p:txBody>
          <a:bodyPr wrap="square" rtlCol="0">
            <a:spAutoFit/>
          </a:bodyPr>
          <a:lstStyle/>
          <a:p>
            <a:r>
              <a:rPr lang="en-US" sz="900" b="1" dirty="0" smtClean="0">
                <a:solidFill>
                  <a:srgbClr val="C00000"/>
                </a:solidFill>
              </a:rPr>
              <a:t>G1 phone resolution is:  320 x 480 dip (3.2 in). </a:t>
            </a:r>
            <a:endParaRPr lang="en-US" sz="900" b="1" dirty="0">
              <a:solidFill>
                <a:srgbClr val="C00000"/>
              </a:solidFill>
            </a:endParaRPr>
          </a:p>
        </p:txBody>
      </p:sp>
      <p:sp>
        <p:nvSpPr>
          <p:cNvPr id="21"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4472571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61</a:t>
            </a:fld>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334631"/>
            <a:ext cx="8686800" cy="1631216"/>
          </a:xfrm>
          <a:prstGeom prst="rect">
            <a:avLst/>
          </a:prstGeom>
          <a:noFill/>
        </p:spPr>
        <p:txBody>
          <a:bodyPr wrap="square" rtlCol="0">
            <a:spAutoFit/>
          </a:bodyPr>
          <a:lstStyle/>
          <a:p>
            <a:pPr marL="457200" indent="-457200"/>
            <a:r>
              <a:rPr lang="en-US" sz="2000" b="1" dirty="0" smtClean="0"/>
              <a:t>1.2 	Linear Layout:  Weight</a:t>
            </a:r>
          </a:p>
          <a:p>
            <a:r>
              <a:rPr lang="en-US" sz="2000" dirty="0" smtClean="0"/>
              <a:t>It is used to proportionally assign space to widgets in a view.</a:t>
            </a:r>
          </a:p>
          <a:p>
            <a:endParaRPr lang="en-US" sz="2000" dirty="0" smtClean="0"/>
          </a:p>
          <a:p>
            <a:r>
              <a:rPr lang="en-US" sz="2000" dirty="0" smtClean="0"/>
              <a:t>You set </a:t>
            </a:r>
            <a:r>
              <a:rPr lang="en-US" sz="2000" b="1" dirty="0" err="1" smtClean="0">
                <a:solidFill>
                  <a:srgbClr val="0070C0"/>
                </a:solidFill>
              </a:rPr>
              <a:t>android:layout_weight</a:t>
            </a:r>
            <a:r>
              <a:rPr lang="en-US" sz="2000" dirty="0" smtClean="0"/>
              <a:t> to a value (1, 2, 3, …) to indicates what proportion of the free space should go to that widget. </a:t>
            </a:r>
          </a:p>
        </p:txBody>
      </p:sp>
      <p:sp>
        <p:nvSpPr>
          <p:cNvPr id="21" name="TextBox 20"/>
          <p:cNvSpPr txBox="1"/>
          <p:nvPr/>
        </p:nvSpPr>
        <p:spPr>
          <a:xfrm>
            <a:off x="228600" y="3101876"/>
            <a:ext cx="4114800" cy="3693319"/>
          </a:xfrm>
          <a:prstGeom prst="rect">
            <a:avLst/>
          </a:prstGeom>
          <a:noFill/>
        </p:spPr>
        <p:txBody>
          <a:bodyPr wrap="square" rtlCol="0">
            <a:spAutoFit/>
          </a:bodyPr>
          <a:lstStyle/>
          <a:p>
            <a:r>
              <a:rPr lang="en-US" b="1" dirty="0" smtClean="0"/>
              <a:t>Example</a:t>
            </a:r>
          </a:p>
          <a:p>
            <a:r>
              <a:rPr lang="en-US" dirty="0" smtClean="0"/>
              <a:t>Both the </a:t>
            </a:r>
            <a:r>
              <a:rPr lang="en-US" i="1" dirty="0" err="1" smtClean="0"/>
              <a:t>TextView</a:t>
            </a:r>
            <a:r>
              <a:rPr lang="en-US" dirty="0" smtClean="0"/>
              <a:t> and the </a:t>
            </a:r>
            <a:r>
              <a:rPr lang="en-US" i="1" dirty="0" smtClean="0"/>
              <a:t>Button</a:t>
            </a:r>
            <a:r>
              <a:rPr lang="en-US" dirty="0" smtClean="0"/>
              <a:t> widgets have been set as in the previous example. Both have the additional property </a:t>
            </a:r>
            <a:r>
              <a:rPr lang="en-US" dirty="0" err="1" smtClean="0">
                <a:solidFill>
                  <a:srgbClr val="7F007F"/>
                </a:solidFill>
                <a:highlight>
                  <a:srgbClr val="E8F2FE"/>
                </a:highlight>
                <a:latin typeface="Courier New"/>
              </a:rPr>
              <a:t>android:layout_weight</a:t>
            </a:r>
            <a:r>
              <a:rPr lang="en-US" dirty="0" smtClean="0">
                <a:solidFill>
                  <a:srgbClr val="000000"/>
                </a:solidFill>
                <a:highlight>
                  <a:srgbClr val="E8F2FE"/>
                </a:highlight>
                <a:latin typeface="Courier New"/>
              </a:rPr>
              <a:t>=</a:t>
            </a:r>
            <a:r>
              <a:rPr lang="en-US" i="1" dirty="0" smtClean="0">
                <a:solidFill>
                  <a:srgbClr val="2A00FF"/>
                </a:solidFill>
                <a:highlight>
                  <a:srgbClr val="E8F2FE"/>
                </a:highlight>
                <a:latin typeface="Courier New"/>
              </a:rPr>
              <a:t>"1"</a:t>
            </a:r>
            <a:r>
              <a:rPr lang="en-US" dirty="0" smtClean="0"/>
              <a:t> whereas the </a:t>
            </a:r>
            <a:r>
              <a:rPr lang="en-US" dirty="0" err="1" smtClean="0"/>
              <a:t>EditText</a:t>
            </a:r>
            <a:r>
              <a:rPr lang="en-US" dirty="0" smtClean="0"/>
              <a:t> control has </a:t>
            </a:r>
            <a:r>
              <a:rPr lang="en-US" dirty="0" err="1" smtClean="0">
                <a:solidFill>
                  <a:srgbClr val="7F007F"/>
                </a:solidFill>
                <a:highlight>
                  <a:srgbClr val="E8F2FE"/>
                </a:highlight>
                <a:latin typeface="Courier New"/>
              </a:rPr>
              <a:t>android:layout_weight</a:t>
            </a:r>
            <a:r>
              <a:rPr lang="en-US" dirty="0" smtClean="0">
                <a:solidFill>
                  <a:srgbClr val="000000"/>
                </a:solidFill>
                <a:highlight>
                  <a:srgbClr val="E8F2FE"/>
                </a:highlight>
                <a:latin typeface="Courier New"/>
              </a:rPr>
              <a:t>=</a:t>
            </a:r>
            <a:r>
              <a:rPr lang="en-US" i="1" dirty="0" smtClean="0">
                <a:solidFill>
                  <a:srgbClr val="2A00FF"/>
                </a:solidFill>
                <a:highlight>
                  <a:srgbClr val="E8F2FE"/>
                </a:highlight>
                <a:latin typeface="Courier New"/>
              </a:rPr>
              <a:t>"2"</a:t>
            </a:r>
            <a:r>
              <a:rPr lang="en-US" dirty="0" smtClean="0"/>
              <a:t>  </a:t>
            </a:r>
          </a:p>
          <a:p>
            <a:endParaRPr lang="en-US" dirty="0" smtClean="0"/>
          </a:p>
          <a:p>
            <a:r>
              <a:rPr lang="en-US" i="1" dirty="0" smtClean="0"/>
              <a:t>Default value is 0</a:t>
            </a:r>
          </a:p>
          <a:p>
            <a:endParaRPr lang="en-US" dirty="0" smtClean="0"/>
          </a:p>
          <a:p>
            <a:endParaRPr lang="en-US" i="1" dirty="0" smtClean="0">
              <a:solidFill>
                <a:srgbClr val="2A00FF"/>
              </a:solidFill>
              <a:highlight>
                <a:srgbClr val="E8F2FE"/>
              </a:highlight>
              <a:latin typeface="Courier New"/>
            </a:endParaRPr>
          </a:p>
          <a:p>
            <a:endParaRPr lang="en-US" i="1" dirty="0" smtClean="0">
              <a:solidFill>
                <a:srgbClr val="2A00FF"/>
              </a:solidFill>
              <a:highlight>
                <a:srgbClr val="E8F2FE"/>
              </a:highlight>
              <a:latin typeface="Courier New"/>
            </a:endParaRPr>
          </a:p>
          <a:p>
            <a:endParaRPr lang="en-US" dirty="0"/>
          </a:p>
        </p:txBody>
      </p:sp>
      <p:pic>
        <p:nvPicPr>
          <p:cNvPr id="22" name="Picture 21" descr="device.png"/>
          <p:cNvPicPr>
            <a:picLocks noChangeAspect="1"/>
          </p:cNvPicPr>
          <p:nvPr/>
        </p:nvPicPr>
        <p:blipFill>
          <a:blip r:embed="rId3" cstate="print"/>
          <a:stretch>
            <a:fillRect/>
          </a:stretch>
        </p:blipFill>
        <p:spPr>
          <a:xfrm>
            <a:off x="4495800" y="2971800"/>
            <a:ext cx="2438400" cy="3657600"/>
          </a:xfrm>
          <a:prstGeom prst="rect">
            <a:avLst/>
          </a:prstGeom>
          <a:ln>
            <a:solidFill>
              <a:schemeClr val="accent1"/>
            </a:solidFill>
          </a:ln>
        </p:spPr>
      </p:pic>
      <p:sp>
        <p:nvSpPr>
          <p:cNvPr id="24" name="Right Brace 23"/>
          <p:cNvSpPr/>
          <p:nvPr/>
        </p:nvSpPr>
        <p:spPr>
          <a:xfrm>
            <a:off x="7010400" y="4038600"/>
            <a:ext cx="3048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7010400" y="3352800"/>
            <a:ext cx="3048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7010400" y="5867400"/>
            <a:ext cx="3048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7391400" y="4643735"/>
            <a:ext cx="1447800" cy="461665"/>
          </a:xfrm>
          <a:prstGeom prst="rect">
            <a:avLst/>
          </a:prstGeom>
          <a:noFill/>
        </p:spPr>
        <p:txBody>
          <a:bodyPr wrap="square" rtlCol="0">
            <a:spAutoFit/>
          </a:bodyPr>
          <a:lstStyle/>
          <a:p>
            <a:r>
              <a:rPr lang="en-US" sz="1200" b="1" dirty="0" smtClean="0">
                <a:solidFill>
                  <a:srgbClr val="C00000"/>
                </a:solidFill>
              </a:rPr>
              <a:t>Takes:   2 /(1+1+2)</a:t>
            </a:r>
          </a:p>
          <a:p>
            <a:r>
              <a:rPr lang="en-US" sz="1200" b="1" dirty="0" smtClean="0">
                <a:solidFill>
                  <a:srgbClr val="C00000"/>
                </a:solidFill>
              </a:rPr>
              <a:t>of the screen space</a:t>
            </a:r>
            <a:endParaRPr lang="en-US" sz="1200" b="1" dirty="0">
              <a:solidFill>
                <a:srgbClr val="C00000"/>
              </a:solidFill>
            </a:endParaRPr>
          </a:p>
        </p:txBody>
      </p:sp>
      <p:sp>
        <p:nvSpPr>
          <p:cNvPr id="1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35743745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62</a:t>
            </a:fld>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6781800" cy="2246769"/>
          </a:xfrm>
          <a:prstGeom prst="rect">
            <a:avLst/>
          </a:prstGeom>
          <a:noFill/>
        </p:spPr>
        <p:txBody>
          <a:bodyPr wrap="square" rtlCol="0">
            <a:spAutoFit/>
          </a:bodyPr>
          <a:lstStyle/>
          <a:p>
            <a:pPr marL="457200" indent="-457200"/>
            <a:r>
              <a:rPr lang="en-US" sz="2000" b="1" dirty="0" smtClean="0"/>
              <a:t>1.3 	Linear Layout:  Gravity</a:t>
            </a:r>
          </a:p>
          <a:p>
            <a:pPr marL="457200" indent="-457200">
              <a:buFont typeface="Arial" pitchFamily="34" charset="0"/>
              <a:buChar char="•"/>
            </a:pPr>
            <a:r>
              <a:rPr lang="en-US" sz="2000" dirty="0" smtClean="0"/>
              <a:t>It is used to indicate how a control will align on the screen.</a:t>
            </a:r>
          </a:p>
          <a:p>
            <a:pPr marL="457200" indent="-457200">
              <a:buFont typeface="Arial" pitchFamily="34" charset="0"/>
              <a:buChar char="•"/>
            </a:pPr>
            <a:r>
              <a:rPr lang="en-US" sz="2000" dirty="0" smtClean="0"/>
              <a:t>By default, widgets are left- and top-aligned.</a:t>
            </a:r>
          </a:p>
          <a:p>
            <a:pPr marL="457200" indent="-457200">
              <a:buFont typeface="Arial" pitchFamily="34" charset="0"/>
              <a:buChar char="•"/>
            </a:pPr>
            <a:r>
              <a:rPr lang="en-US" sz="2000" dirty="0" smtClean="0"/>
              <a:t>You may use the XML property</a:t>
            </a:r>
          </a:p>
          <a:p>
            <a:pPr marL="457200" indent="-457200"/>
            <a:r>
              <a:rPr lang="en-US" sz="2000" b="1" dirty="0" smtClean="0">
                <a:solidFill>
                  <a:srgbClr val="0070C0"/>
                </a:solidFill>
              </a:rPr>
              <a:t>	</a:t>
            </a:r>
            <a:r>
              <a:rPr lang="en-US" sz="2000" b="1" dirty="0" err="1" smtClean="0">
                <a:solidFill>
                  <a:srgbClr val="0070C0"/>
                </a:solidFill>
              </a:rPr>
              <a:t>android:layout_gravity</a:t>
            </a:r>
            <a:r>
              <a:rPr lang="en-US" sz="2000" b="1" dirty="0" smtClean="0">
                <a:solidFill>
                  <a:srgbClr val="0070C0"/>
                </a:solidFill>
              </a:rPr>
              <a:t>=“…”</a:t>
            </a:r>
          </a:p>
          <a:p>
            <a:pPr marL="457200" indent="-457200"/>
            <a:r>
              <a:rPr lang="en-US" sz="2000" b="1" dirty="0" smtClean="0">
                <a:solidFill>
                  <a:srgbClr val="0070C0"/>
                </a:solidFill>
              </a:rPr>
              <a:t>	</a:t>
            </a:r>
            <a:r>
              <a:rPr lang="en-US" sz="2000" dirty="0" smtClean="0"/>
              <a:t>to set other possible arrangements:</a:t>
            </a:r>
          </a:p>
          <a:p>
            <a:pPr marL="457200" indent="-457200"/>
            <a:r>
              <a:rPr lang="en-US" sz="2000" dirty="0" smtClean="0"/>
              <a:t>	</a:t>
            </a:r>
            <a:r>
              <a:rPr lang="en-US" sz="2000" i="1" dirty="0" smtClean="0">
                <a:solidFill>
                  <a:srgbClr val="C00000"/>
                </a:solidFill>
              </a:rPr>
              <a:t>left, center, right, top, bottom, </a:t>
            </a:r>
            <a:r>
              <a:rPr lang="en-US" sz="2000" dirty="0" smtClean="0"/>
              <a:t>etc</a:t>
            </a:r>
            <a:r>
              <a:rPr lang="en-US" sz="2000" i="1" dirty="0" smtClean="0">
                <a:solidFill>
                  <a:srgbClr val="C00000"/>
                </a:solidFill>
              </a:rPr>
              <a:t>.</a:t>
            </a:r>
          </a:p>
        </p:txBody>
      </p:sp>
      <p:pic>
        <p:nvPicPr>
          <p:cNvPr id="12" name="Picture 11" descr="device.png"/>
          <p:cNvPicPr>
            <a:picLocks noChangeAspect="1"/>
          </p:cNvPicPr>
          <p:nvPr/>
        </p:nvPicPr>
        <p:blipFill>
          <a:blip r:embed="rId3" cstate="print"/>
          <a:stretch>
            <a:fillRect/>
          </a:stretch>
        </p:blipFill>
        <p:spPr>
          <a:xfrm>
            <a:off x="4724400" y="2743200"/>
            <a:ext cx="2438400" cy="3657600"/>
          </a:xfrm>
          <a:prstGeom prst="rect">
            <a:avLst/>
          </a:prstGeom>
          <a:ln>
            <a:solidFill>
              <a:schemeClr val="accent1"/>
            </a:solidFill>
          </a:ln>
        </p:spPr>
      </p:pic>
      <p:sp>
        <p:nvSpPr>
          <p:cNvPr id="13" name="Right Arrow 12"/>
          <p:cNvSpPr/>
          <p:nvPr/>
        </p:nvSpPr>
        <p:spPr>
          <a:xfrm rot="10800000" flipV="1">
            <a:off x="7315200" y="3200400"/>
            <a:ext cx="1676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Button has </a:t>
            </a:r>
            <a:r>
              <a:rPr lang="en-US" sz="1400" b="1" dirty="0" smtClean="0"/>
              <a:t>right</a:t>
            </a:r>
            <a:r>
              <a:rPr lang="en-US" sz="1400" dirty="0" smtClean="0"/>
              <a:t> gravity</a:t>
            </a:r>
            <a:endParaRPr lang="en-US" sz="1400" dirty="0"/>
          </a:p>
        </p:txBody>
      </p:sp>
      <p:pic>
        <p:nvPicPr>
          <p:cNvPr id="69635" name="Picture 3"/>
          <p:cNvPicPr>
            <a:picLocks noChangeAspect="1" noChangeArrowheads="1"/>
          </p:cNvPicPr>
          <p:nvPr/>
        </p:nvPicPr>
        <p:blipFill>
          <a:blip r:embed="rId4" cstate="print"/>
          <a:srcRect/>
          <a:stretch>
            <a:fillRect/>
          </a:stretch>
        </p:blipFill>
        <p:spPr bwMode="auto">
          <a:xfrm>
            <a:off x="762000" y="3657600"/>
            <a:ext cx="2759323" cy="3149600"/>
          </a:xfrm>
          <a:prstGeom prst="rect">
            <a:avLst/>
          </a:prstGeom>
          <a:noFill/>
          <a:ln w="9525">
            <a:noFill/>
            <a:miter lim="800000"/>
            <a:headEnd/>
            <a:tailEnd/>
          </a:ln>
        </p:spPr>
      </p:pic>
      <p:cxnSp>
        <p:nvCxnSpPr>
          <p:cNvPr id="15" name="Straight Arrow Connector 14"/>
          <p:cNvCxnSpPr/>
          <p:nvPr/>
        </p:nvCxnSpPr>
        <p:spPr>
          <a:xfrm flipV="1">
            <a:off x="1295400" y="3962400"/>
            <a:ext cx="4800600" cy="6096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2019612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63</a:t>
            </a:fld>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001000" cy="4401205"/>
          </a:xfrm>
          <a:prstGeom prst="rect">
            <a:avLst/>
          </a:prstGeom>
          <a:noFill/>
        </p:spPr>
        <p:txBody>
          <a:bodyPr wrap="square" rtlCol="0">
            <a:spAutoFit/>
          </a:bodyPr>
          <a:lstStyle/>
          <a:p>
            <a:pPr marL="457200" indent="-457200"/>
            <a:r>
              <a:rPr lang="en-US" sz="2000" b="1" dirty="0" smtClean="0">
                <a:solidFill>
                  <a:srgbClr val="FF0000"/>
                </a:solidFill>
              </a:rPr>
              <a:t>1.3 	</a:t>
            </a:r>
            <a:r>
              <a:rPr lang="en-US" sz="2400" b="1" dirty="0" smtClean="0">
                <a:solidFill>
                  <a:srgbClr val="FF0000"/>
                </a:solidFill>
              </a:rPr>
              <a:t>CAUTION:  gravity vs. </a:t>
            </a:r>
            <a:r>
              <a:rPr lang="en-US" sz="2400" b="1" dirty="0" err="1" smtClean="0">
                <a:solidFill>
                  <a:srgbClr val="FF0000"/>
                </a:solidFill>
              </a:rPr>
              <a:t>layout_gravity</a:t>
            </a:r>
            <a:endParaRPr lang="en-US" sz="2000" b="1" dirty="0" smtClean="0">
              <a:solidFill>
                <a:srgbClr val="FF0000"/>
              </a:solidFill>
            </a:endParaRPr>
          </a:p>
          <a:p>
            <a:pPr marL="457200" indent="-457200"/>
            <a:endParaRPr lang="en-US" sz="2000" b="1" dirty="0" smtClean="0"/>
          </a:p>
          <a:p>
            <a:pPr marL="457200" indent="-457200"/>
            <a:r>
              <a:rPr lang="en-US" sz="2000" b="1" dirty="0" smtClean="0"/>
              <a:t>	</a:t>
            </a:r>
            <a:r>
              <a:rPr lang="en-US" sz="2000" dirty="0" smtClean="0"/>
              <a:t>The difference between:</a:t>
            </a:r>
          </a:p>
          <a:p>
            <a:pPr marL="457200" indent="-457200"/>
            <a:endParaRPr lang="en-US" sz="2000" dirty="0" smtClean="0"/>
          </a:p>
          <a:p>
            <a:pPr marL="914400" lvl="1" indent="-457200"/>
            <a:r>
              <a:rPr lang="en-US" sz="2000" b="1" dirty="0" smtClean="0"/>
              <a:t>	</a:t>
            </a:r>
            <a:r>
              <a:rPr lang="en-US" sz="2000" b="1" dirty="0" err="1" smtClean="0"/>
              <a:t>android:gravity</a:t>
            </a:r>
            <a:r>
              <a:rPr lang="en-US" sz="2000" b="1" dirty="0" smtClean="0"/>
              <a:t> </a:t>
            </a:r>
          </a:p>
          <a:p>
            <a:pPr marL="914400" lvl="1" indent="-457200"/>
            <a:r>
              <a:rPr lang="en-US" sz="2000" b="1" dirty="0" smtClean="0"/>
              <a:t>	</a:t>
            </a:r>
            <a:r>
              <a:rPr lang="en-US" sz="2000" dirty="0" smtClean="0"/>
              <a:t> specifies how to place the content of an object, both on the x- and y-axis, within the object itself. </a:t>
            </a:r>
          </a:p>
          <a:p>
            <a:pPr marL="914400" lvl="1" indent="-457200"/>
            <a:endParaRPr lang="en-US" sz="2000" dirty="0" smtClean="0"/>
          </a:p>
          <a:p>
            <a:pPr marL="914400" lvl="1" indent="-457200"/>
            <a:endParaRPr lang="en-US" sz="2000" dirty="0" smtClean="0"/>
          </a:p>
          <a:p>
            <a:pPr marL="914400" lvl="1" indent="-457200"/>
            <a:endParaRPr lang="en-US" sz="2000" dirty="0" smtClean="0"/>
          </a:p>
          <a:p>
            <a:pPr marL="914400" lvl="1" indent="-457200"/>
            <a:endParaRPr lang="en-US" sz="800" dirty="0" smtClean="0"/>
          </a:p>
          <a:p>
            <a:pPr marL="914400" lvl="1" indent="-457200"/>
            <a:endParaRPr lang="en-US" sz="800" dirty="0" smtClean="0"/>
          </a:p>
          <a:p>
            <a:pPr marL="914400" lvl="1" indent="-457200"/>
            <a:r>
              <a:rPr lang="en-US" sz="2000" b="1" dirty="0" smtClean="0"/>
              <a:t>	</a:t>
            </a:r>
            <a:r>
              <a:rPr lang="en-US" sz="2000" b="1" dirty="0" err="1" smtClean="0"/>
              <a:t>android:layout_gravity</a:t>
            </a:r>
            <a:r>
              <a:rPr lang="en-US" sz="2000" dirty="0" smtClean="0"/>
              <a:t> </a:t>
            </a:r>
          </a:p>
          <a:p>
            <a:pPr marL="914400" lvl="1" indent="-457200"/>
            <a:r>
              <a:rPr lang="en-US" sz="2000" dirty="0" smtClean="0"/>
              <a:t>	positions the view with respect to its parent (i.e. what the view is contained in).</a:t>
            </a:r>
            <a:endParaRPr lang="en-US" sz="2000" i="1" dirty="0" smtClean="0">
              <a:solidFill>
                <a:srgbClr val="C00000"/>
              </a:solidFill>
            </a:endParaRPr>
          </a:p>
        </p:txBody>
      </p:sp>
      <p:pic>
        <p:nvPicPr>
          <p:cNvPr id="3075" name="Picture 3" descr="C:\Documents and Settings\Administrator\Local Settings\Temporary Internet Files\Content.IE5\MCC1XLCY\MC900431529[1].png"/>
          <p:cNvPicPr>
            <a:picLocks noChangeAspect="1" noChangeArrowheads="1"/>
          </p:cNvPicPr>
          <p:nvPr/>
        </p:nvPicPr>
        <p:blipFill>
          <a:blip r:embed="rId3" cstate="print"/>
          <a:srcRect/>
          <a:stretch>
            <a:fillRect/>
          </a:stretch>
        </p:blipFill>
        <p:spPr bwMode="auto">
          <a:xfrm>
            <a:off x="7315200" y="685800"/>
            <a:ext cx="1435100" cy="1435100"/>
          </a:xfrm>
          <a:prstGeom prst="rect">
            <a:avLst/>
          </a:prstGeom>
          <a:noFill/>
        </p:spPr>
      </p:pic>
      <p:pic>
        <p:nvPicPr>
          <p:cNvPr id="3076" name="Picture 4"/>
          <p:cNvPicPr>
            <a:picLocks noChangeAspect="1" noChangeArrowheads="1"/>
          </p:cNvPicPr>
          <p:nvPr/>
        </p:nvPicPr>
        <p:blipFill>
          <a:blip r:embed="rId4" cstate="print"/>
          <a:srcRect/>
          <a:stretch>
            <a:fillRect/>
          </a:stretch>
        </p:blipFill>
        <p:spPr bwMode="auto">
          <a:xfrm>
            <a:off x="1219201" y="3733800"/>
            <a:ext cx="4648200" cy="793123"/>
          </a:xfrm>
          <a:prstGeom prst="rect">
            <a:avLst/>
          </a:prstGeom>
          <a:noFill/>
          <a:ln w="9525">
            <a:noFill/>
            <a:miter lim="800000"/>
            <a:headEnd/>
            <a:tailEnd/>
          </a:ln>
        </p:spPr>
      </p:pic>
      <p:sp>
        <p:nvSpPr>
          <p:cNvPr id="10" name="TextBox 9"/>
          <p:cNvSpPr txBox="1"/>
          <p:nvPr/>
        </p:nvSpPr>
        <p:spPr>
          <a:xfrm>
            <a:off x="4495800" y="3429000"/>
            <a:ext cx="3581400" cy="369332"/>
          </a:xfrm>
          <a:prstGeom prst="rect">
            <a:avLst/>
          </a:prstGeom>
          <a:noFill/>
        </p:spPr>
        <p:txBody>
          <a:bodyPr wrap="square" rtlCol="0">
            <a:spAutoFit/>
          </a:bodyPr>
          <a:lstStyle/>
          <a:p>
            <a:r>
              <a:rPr lang="en-US" dirty="0" err="1" smtClean="0">
                <a:solidFill>
                  <a:srgbClr val="7F007F"/>
                </a:solidFill>
                <a:highlight>
                  <a:srgbClr val="E8F2FE"/>
                </a:highlight>
                <a:latin typeface="Courier New"/>
              </a:rPr>
              <a:t>android:gravity</a:t>
            </a:r>
            <a:r>
              <a:rPr lang="en-US" dirty="0" smtClean="0">
                <a:solidFill>
                  <a:srgbClr val="000000"/>
                </a:solidFill>
                <a:highlight>
                  <a:srgbClr val="E8F2FE"/>
                </a:highlight>
                <a:latin typeface="Courier New"/>
              </a:rPr>
              <a:t>=</a:t>
            </a:r>
            <a:r>
              <a:rPr lang="en-US" i="1" dirty="0" smtClean="0">
                <a:solidFill>
                  <a:srgbClr val="2A00FF"/>
                </a:solidFill>
                <a:highlight>
                  <a:srgbClr val="E8F2FE"/>
                </a:highlight>
                <a:latin typeface="Courier New"/>
              </a:rPr>
              <a:t>"center"</a:t>
            </a:r>
            <a:endParaRPr lang="en-US" dirty="0"/>
          </a:p>
        </p:txBody>
      </p:sp>
      <p:sp>
        <p:nvSpPr>
          <p:cNvPr id="12" name="TextBox 11"/>
          <p:cNvSpPr txBox="1"/>
          <p:nvPr/>
        </p:nvSpPr>
        <p:spPr>
          <a:xfrm>
            <a:off x="4419600" y="5421868"/>
            <a:ext cx="4495800" cy="369332"/>
          </a:xfrm>
          <a:prstGeom prst="rect">
            <a:avLst/>
          </a:prstGeom>
          <a:noFill/>
        </p:spPr>
        <p:txBody>
          <a:bodyPr wrap="square" rtlCol="0">
            <a:spAutoFit/>
          </a:bodyPr>
          <a:lstStyle/>
          <a:p>
            <a:r>
              <a:rPr lang="en-US" dirty="0" err="1" smtClean="0">
                <a:solidFill>
                  <a:srgbClr val="7F007F"/>
                </a:solidFill>
                <a:highlight>
                  <a:srgbClr val="E8F2FE"/>
                </a:highlight>
                <a:latin typeface="Courier New"/>
              </a:rPr>
              <a:t>android:layout_gravity</a:t>
            </a:r>
            <a:r>
              <a:rPr lang="en-US" dirty="0" smtClean="0">
                <a:solidFill>
                  <a:srgbClr val="000000"/>
                </a:solidFill>
                <a:highlight>
                  <a:srgbClr val="E8F2FE"/>
                </a:highlight>
                <a:latin typeface="Courier New"/>
              </a:rPr>
              <a:t>=</a:t>
            </a:r>
            <a:r>
              <a:rPr lang="en-US" i="1" dirty="0" smtClean="0">
                <a:solidFill>
                  <a:srgbClr val="2A00FF"/>
                </a:solidFill>
                <a:highlight>
                  <a:srgbClr val="E8F2FE"/>
                </a:highlight>
                <a:latin typeface="Courier New"/>
              </a:rPr>
              <a:t>"center"</a:t>
            </a:r>
            <a:endParaRPr lang="en-US" dirty="0"/>
          </a:p>
        </p:txBody>
      </p:sp>
      <p:pic>
        <p:nvPicPr>
          <p:cNvPr id="3078" name="Picture 6"/>
          <p:cNvPicPr>
            <a:picLocks noChangeAspect="1" noChangeArrowheads="1"/>
          </p:cNvPicPr>
          <p:nvPr/>
        </p:nvPicPr>
        <p:blipFill>
          <a:blip r:embed="rId5" cstate="print"/>
          <a:srcRect/>
          <a:stretch>
            <a:fillRect/>
          </a:stretch>
        </p:blipFill>
        <p:spPr bwMode="auto">
          <a:xfrm>
            <a:off x="1295400" y="5715000"/>
            <a:ext cx="4572000" cy="685800"/>
          </a:xfrm>
          <a:prstGeom prst="rect">
            <a:avLst/>
          </a:prstGeom>
          <a:noFill/>
          <a:ln w="9525">
            <a:noFill/>
            <a:miter lim="800000"/>
            <a:headEnd/>
            <a:tailEnd/>
          </a:ln>
        </p:spPr>
      </p:pic>
      <p:sp>
        <p:nvSpPr>
          <p:cNvPr id="1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29367735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64</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382000" cy="3816429"/>
          </a:xfrm>
          <a:prstGeom prst="rect">
            <a:avLst/>
          </a:prstGeom>
          <a:noFill/>
        </p:spPr>
        <p:txBody>
          <a:bodyPr wrap="square" rtlCol="0">
            <a:spAutoFit/>
          </a:bodyPr>
          <a:lstStyle/>
          <a:p>
            <a:pPr marL="457200" indent="-457200"/>
            <a:r>
              <a:rPr lang="en-US" sz="2200" b="1" dirty="0" smtClean="0"/>
              <a:t>1.4 	Linear Layout:  Padding</a:t>
            </a:r>
          </a:p>
          <a:p>
            <a:pPr marL="457200" indent="-457200"/>
            <a:endParaRPr lang="en-US" sz="2000" dirty="0" smtClean="0"/>
          </a:p>
          <a:p>
            <a:pPr marL="457200" indent="-457200">
              <a:buFont typeface="Arial" pitchFamily="34" charset="0"/>
              <a:buChar char="•"/>
            </a:pPr>
            <a:r>
              <a:rPr lang="en-US" sz="2000" dirty="0" smtClean="0"/>
              <a:t>The padding specifies how much space there is between the boundaries of the widget's "cell" and the actual widget contents. </a:t>
            </a:r>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If you want to increase the </a:t>
            </a:r>
            <a:r>
              <a:rPr lang="en-US" sz="2000" i="1" dirty="0" smtClean="0"/>
              <a:t>internal</a:t>
            </a:r>
            <a:r>
              <a:rPr lang="en-US" sz="2000" dirty="0" smtClean="0"/>
              <a:t> whitespace between the edges of the and its contents, you will want to use the:</a:t>
            </a:r>
          </a:p>
          <a:p>
            <a:pPr marL="914400" lvl="1" indent="-457200">
              <a:buFont typeface="Arial" pitchFamily="34" charset="0"/>
              <a:buChar char="•"/>
            </a:pPr>
            <a:r>
              <a:rPr lang="en-US" sz="2000" dirty="0" smtClean="0"/>
              <a:t> </a:t>
            </a:r>
            <a:r>
              <a:rPr lang="en-US" sz="2000" b="1" dirty="0" err="1" smtClean="0">
                <a:solidFill>
                  <a:srgbClr val="0070C0"/>
                </a:solidFill>
              </a:rPr>
              <a:t>android:padding</a:t>
            </a:r>
            <a:r>
              <a:rPr lang="en-US" sz="2000" dirty="0" smtClean="0"/>
              <a:t> property </a:t>
            </a:r>
          </a:p>
          <a:p>
            <a:pPr marL="914400" lvl="1" indent="-457200">
              <a:buFont typeface="Arial" pitchFamily="34" charset="0"/>
              <a:buChar char="•"/>
            </a:pPr>
            <a:r>
              <a:rPr lang="en-US" sz="2000" dirty="0" smtClean="0"/>
              <a:t>or by calling </a:t>
            </a:r>
            <a:r>
              <a:rPr lang="en-US" sz="2000" i="1" dirty="0" err="1" smtClean="0">
                <a:solidFill>
                  <a:srgbClr val="0070C0"/>
                </a:solidFill>
              </a:rPr>
              <a:t>setPadding</a:t>
            </a:r>
            <a:r>
              <a:rPr lang="en-US" sz="2000" dirty="0" smtClean="0"/>
              <a:t>() at runtime on the widget's Java object.</a:t>
            </a:r>
          </a:p>
          <a:p>
            <a:pPr marL="457200" indent="-457200">
              <a:buFont typeface="Arial" pitchFamily="34" charset="0"/>
              <a:buChar char="•"/>
            </a:pPr>
            <a:endParaRPr lang="en-US" sz="2000" dirty="0" smtClean="0"/>
          </a:p>
          <a:p>
            <a:endParaRPr lang="en-US" sz="2000" dirty="0" smtClean="0"/>
          </a:p>
          <a:p>
            <a:r>
              <a:rPr lang="en-US" sz="2000" b="1" dirty="0" smtClean="0"/>
              <a:t>Note: </a:t>
            </a:r>
            <a:r>
              <a:rPr lang="en-US" sz="2000" dirty="0" smtClean="0"/>
              <a:t>Padding is analogous to the margins on a word processing document.</a:t>
            </a:r>
            <a:endParaRPr lang="en-US" sz="2000" i="1" dirty="0" smtClean="0">
              <a:solidFill>
                <a:srgbClr val="C00000"/>
              </a:solidFill>
            </a:endParaRPr>
          </a:p>
        </p:txBody>
      </p:sp>
    </p:spTree>
    <p:extLst>
      <p:ext uri="{BB962C8B-B14F-4D97-AF65-F5344CB8AC3E}">
        <p14:creationId xmlns:p14="http://schemas.microsoft.com/office/powerpoint/2010/main" val="30910815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65</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382000" cy="707886"/>
          </a:xfrm>
          <a:prstGeom prst="rect">
            <a:avLst/>
          </a:prstGeom>
          <a:noFill/>
        </p:spPr>
        <p:txBody>
          <a:bodyPr wrap="square" rtlCol="0">
            <a:spAutoFit/>
          </a:bodyPr>
          <a:lstStyle/>
          <a:p>
            <a:pPr marL="457200" indent="-457200"/>
            <a:r>
              <a:rPr lang="en-US" sz="2000" b="1" dirty="0" smtClean="0"/>
              <a:t>1.3 	Linear Layout:  Padding  and </a:t>
            </a:r>
            <a:r>
              <a:rPr lang="en-US" sz="2000" b="1" dirty="0" err="1" smtClean="0"/>
              <a:t>Marging</a:t>
            </a:r>
            <a:endParaRPr lang="en-US" sz="2000" b="1" dirty="0" smtClean="0"/>
          </a:p>
          <a:p>
            <a:pPr marL="457200" indent="-457200"/>
            <a:endParaRPr lang="en-US" sz="2000" i="1" dirty="0" smtClean="0">
              <a:solidFill>
                <a:srgbClr val="C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997789" y="1914524"/>
            <a:ext cx="6546011" cy="4605380"/>
          </a:xfrm>
          <a:prstGeom prst="rect">
            <a:avLst/>
          </a:prstGeom>
          <a:noFill/>
          <a:ln w="9525">
            <a:noFill/>
            <a:miter lim="800000"/>
            <a:headEnd/>
            <a:tailEnd/>
          </a:ln>
        </p:spPr>
      </p:pic>
    </p:spTree>
    <p:extLst>
      <p:ext uri="{BB962C8B-B14F-4D97-AF65-F5344CB8AC3E}">
        <p14:creationId xmlns:p14="http://schemas.microsoft.com/office/powerpoint/2010/main" val="9879501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66</a:t>
            </a:fld>
            <a:endParaRPr lang="en-US" dirty="0"/>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382000" cy="1015663"/>
          </a:xfrm>
          <a:prstGeom prst="rect">
            <a:avLst/>
          </a:prstGeom>
          <a:noFill/>
        </p:spPr>
        <p:txBody>
          <a:bodyPr wrap="square" rtlCol="0">
            <a:spAutoFit/>
          </a:bodyPr>
          <a:lstStyle/>
          <a:p>
            <a:pPr marL="457200" indent="-457200"/>
            <a:r>
              <a:rPr lang="en-US" sz="2000" b="1" dirty="0" smtClean="0"/>
              <a:t>1.3 	Linear Layout: Internal Margins Using Padding</a:t>
            </a:r>
            <a:endParaRPr lang="en-US" sz="2000" dirty="0" smtClean="0"/>
          </a:p>
          <a:p>
            <a:pPr marL="457200" indent="-457200"/>
            <a:r>
              <a:rPr lang="en-US" sz="2000" b="1" dirty="0" smtClean="0"/>
              <a:t>Example:</a:t>
            </a:r>
          </a:p>
          <a:p>
            <a:pPr marL="457200" indent="-457200"/>
            <a:r>
              <a:rPr lang="en-US" sz="2000" dirty="0" smtClean="0"/>
              <a:t>The </a:t>
            </a:r>
            <a:r>
              <a:rPr lang="en-US" sz="2000" dirty="0" err="1" smtClean="0"/>
              <a:t>EditText</a:t>
            </a:r>
            <a:r>
              <a:rPr lang="en-US" sz="2000" dirty="0" smtClean="0"/>
              <a:t> box has been changed to display 30dip of padding all around</a:t>
            </a:r>
            <a:endParaRPr lang="en-US" sz="2000" i="1" dirty="0" smtClean="0">
              <a:solidFill>
                <a:srgbClr val="C00000"/>
              </a:solidFill>
            </a:endParaRPr>
          </a:p>
        </p:txBody>
      </p:sp>
      <p:pic>
        <p:nvPicPr>
          <p:cNvPr id="7" name="Picture 6" descr="device.png"/>
          <p:cNvPicPr>
            <a:picLocks noChangeAspect="1"/>
          </p:cNvPicPr>
          <p:nvPr/>
        </p:nvPicPr>
        <p:blipFill>
          <a:blip r:embed="rId3" cstate="print"/>
          <a:stretch>
            <a:fillRect/>
          </a:stretch>
        </p:blipFill>
        <p:spPr>
          <a:xfrm>
            <a:off x="381000" y="2514600"/>
            <a:ext cx="2438400" cy="3657600"/>
          </a:xfrm>
          <a:prstGeom prst="rect">
            <a:avLst/>
          </a:prstGeom>
          <a:ln>
            <a:solidFill>
              <a:schemeClr val="accent1"/>
            </a:solidFill>
          </a:ln>
        </p:spPr>
      </p:pic>
      <p:pic>
        <p:nvPicPr>
          <p:cNvPr id="9" name="Picture 8" descr="device2.png"/>
          <p:cNvPicPr>
            <a:picLocks noChangeAspect="1"/>
          </p:cNvPicPr>
          <p:nvPr/>
        </p:nvPicPr>
        <p:blipFill>
          <a:blip r:embed="rId4" cstate="print"/>
          <a:stretch>
            <a:fillRect/>
          </a:stretch>
        </p:blipFill>
        <p:spPr>
          <a:xfrm>
            <a:off x="3124200" y="2514600"/>
            <a:ext cx="2438400" cy="3657600"/>
          </a:xfrm>
          <a:prstGeom prst="rect">
            <a:avLst/>
          </a:prstGeom>
          <a:ln>
            <a:solidFill>
              <a:schemeClr val="accent1"/>
            </a:solidFill>
          </a:ln>
        </p:spPr>
      </p:pic>
      <p:sp>
        <p:nvSpPr>
          <p:cNvPr id="10" name="TextBox 9"/>
          <p:cNvSpPr txBox="1"/>
          <p:nvPr/>
        </p:nvSpPr>
        <p:spPr>
          <a:xfrm>
            <a:off x="5638800" y="2727573"/>
            <a:ext cx="3352800" cy="2123658"/>
          </a:xfrm>
          <a:prstGeom prst="rect">
            <a:avLst/>
          </a:prstGeom>
          <a:solidFill>
            <a:schemeClr val="bg1">
              <a:lumMod val="95000"/>
            </a:schemeClr>
          </a:solidFill>
          <a:ln>
            <a:solidFill>
              <a:schemeClr val="accent1"/>
            </a:solidFill>
          </a:ln>
        </p:spPr>
        <p:txBody>
          <a:bodyPr wrap="square" rtlCol="0">
            <a:spAutoFit/>
          </a:bodyPr>
          <a:lstStyle/>
          <a:p>
            <a:endParaRPr lang="en-US" sz="1100" dirty="0" smtClean="0"/>
          </a:p>
          <a:p>
            <a:r>
              <a:rPr lang="en-US" sz="1100" dirty="0" smtClean="0">
                <a:solidFill>
                  <a:srgbClr val="008080"/>
                </a:solidFill>
                <a:latin typeface="Courier New"/>
              </a:rPr>
              <a:t>&lt;</a:t>
            </a:r>
            <a:r>
              <a:rPr lang="en-US" sz="1100" dirty="0" err="1" smtClean="0">
                <a:solidFill>
                  <a:srgbClr val="3F7F7F"/>
                </a:solidFill>
                <a:latin typeface="Courier New"/>
              </a:rPr>
              <a:t>EditText</a:t>
            </a:r>
            <a:endParaRPr lang="en-US" sz="1100" dirty="0" smtClean="0">
              <a:solidFill>
                <a:srgbClr val="3F7F7F"/>
              </a:solidFill>
              <a:latin typeface="Courier New"/>
            </a:endParaRPr>
          </a:p>
          <a:p>
            <a:r>
              <a:rPr lang="en-US" sz="1100" dirty="0" err="1" smtClean="0">
                <a:solidFill>
                  <a:srgbClr val="7F007F"/>
                </a:solidFill>
                <a:latin typeface="Courier New"/>
              </a:rPr>
              <a:t>android:id</a:t>
            </a:r>
            <a:r>
              <a:rPr lang="en-US" sz="1100" dirty="0" smtClean="0">
                <a:solidFill>
                  <a:srgbClr val="000000"/>
                </a:solidFill>
                <a:latin typeface="Courier New"/>
              </a:rPr>
              <a:t>=</a:t>
            </a:r>
            <a:r>
              <a:rPr lang="en-US" sz="1100" i="1" dirty="0" smtClean="0">
                <a:solidFill>
                  <a:srgbClr val="2A00FF"/>
                </a:solidFill>
                <a:latin typeface="Courier New"/>
              </a:rPr>
              <a:t>"@+id/</a:t>
            </a:r>
            <a:r>
              <a:rPr lang="en-US" sz="1100" i="1" dirty="0" err="1" smtClean="0">
                <a:solidFill>
                  <a:srgbClr val="2A00FF"/>
                </a:solidFill>
                <a:latin typeface="Courier New"/>
              </a:rPr>
              <a:t>ediName</a:t>
            </a:r>
            <a:r>
              <a:rPr lang="en-US" sz="1100" i="1" dirty="0" smtClean="0">
                <a:solidFill>
                  <a:srgbClr val="2A00FF"/>
                </a:solidFill>
                <a:latin typeface="Courier New"/>
              </a:rPr>
              <a:t>"</a:t>
            </a:r>
          </a:p>
          <a:p>
            <a:r>
              <a:rPr lang="en-US" sz="1100" dirty="0" err="1" smtClean="0">
                <a:solidFill>
                  <a:srgbClr val="7F007F"/>
                </a:solidFill>
                <a:latin typeface="Courier New"/>
              </a:rPr>
              <a:t>android:layout_width</a:t>
            </a:r>
            <a:r>
              <a:rPr lang="en-US" sz="1100" dirty="0" smtClean="0">
                <a:solidFill>
                  <a:srgbClr val="000000"/>
                </a:solidFill>
                <a:latin typeface="Courier New"/>
              </a:rPr>
              <a:t>=</a:t>
            </a:r>
            <a:r>
              <a:rPr lang="en-US" sz="1100" i="1" dirty="0" smtClean="0">
                <a:solidFill>
                  <a:srgbClr val="2A00FF"/>
                </a:solidFill>
                <a:latin typeface="Courier New"/>
              </a:rPr>
              <a:t>"</a:t>
            </a:r>
            <a:r>
              <a:rPr lang="en-US" sz="1100" i="1" dirty="0" err="1" smtClean="0">
                <a:solidFill>
                  <a:srgbClr val="2A00FF"/>
                </a:solidFill>
                <a:latin typeface="Courier New"/>
              </a:rPr>
              <a:t>fill_parent</a:t>
            </a:r>
            <a:r>
              <a:rPr lang="en-US" sz="1100" i="1" dirty="0" smtClean="0">
                <a:solidFill>
                  <a:srgbClr val="2A00FF"/>
                </a:solidFill>
                <a:latin typeface="Courier New"/>
              </a:rPr>
              <a:t>"</a:t>
            </a:r>
          </a:p>
          <a:p>
            <a:r>
              <a:rPr lang="en-US" sz="1100" dirty="0" err="1" smtClean="0">
                <a:solidFill>
                  <a:srgbClr val="7F007F"/>
                </a:solidFill>
                <a:latin typeface="Courier New"/>
              </a:rPr>
              <a:t>android:layout_height</a:t>
            </a:r>
            <a:r>
              <a:rPr lang="en-US" sz="1100" dirty="0" smtClean="0">
                <a:solidFill>
                  <a:srgbClr val="000000"/>
                </a:solidFill>
                <a:latin typeface="Courier New"/>
              </a:rPr>
              <a:t>=</a:t>
            </a:r>
            <a:r>
              <a:rPr lang="en-US" sz="1100" i="1" dirty="0" smtClean="0">
                <a:solidFill>
                  <a:srgbClr val="2A00FF"/>
                </a:solidFill>
                <a:latin typeface="Courier New"/>
              </a:rPr>
              <a:t>"</a:t>
            </a:r>
            <a:r>
              <a:rPr lang="en-US" sz="1100" i="1" dirty="0" err="1" smtClean="0">
                <a:solidFill>
                  <a:srgbClr val="2A00FF"/>
                </a:solidFill>
                <a:latin typeface="Courier New"/>
              </a:rPr>
              <a:t>wrap_content</a:t>
            </a:r>
            <a:r>
              <a:rPr lang="en-US" sz="1100" i="1" dirty="0" smtClean="0">
                <a:solidFill>
                  <a:srgbClr val="2A00FF"/>
                </a:solidFill>
                <a:latin typeface="Courier New"/>
              </a:rPr>
              <a:t>"</a:t>
            </a:r>
          </a:p>
          <a:p>
            <a:r>
              <a:rPr lang="en-US" sz="1100" dirty="0" err="1" smtClean="0">
                <a:solidFill>
                  <a:srgbClr val="7F007F"/>
                </a:solidFill>
                <a:latin typeface="Courier New"/>
              </a:rPr>
              <a:t>android:textSize</a:t>
            </a:r>
            <a:r>
              <a:rPr lang="en-US" sz="1100" dirty="0" smtClean="0">
                <a:solidFill>
                  <a:srgbClr val="000000"/>
                </a:solidFill>
                <a:latin typeface="Courier New"/>
              </a:rPr>
              <a:t>=</a:t>
            </a:r>
            <a:r>
              <a:rPr lang="en-US" sz="1100" i="1" dirty="0" smtClean="0">
                <a:solidFill>
                  <a:srgbClr val="2A00FF"/>
                </a:solidFill>
                <a:latin typeface="Courier New"/>
              </a:rPr>
              <a:t>"18sp" </a:t>
            </a:r>
          </a:p>
          <a:p>
            <a:endParaRPr lang="en-US" sz="1100" i="1" dirty="0" smtClean="0">
              <a:solidFill>
                <a:srgbClr val="2A00FF"/>
              </a:solidFill>
              <a:latin typeface="Courier New"/>
            </a:endParaRPr>
          </a:p>
          <a:p>
            <a:r>
              <a:rPr lang="en-US" sz="1100" dirty="0" err="1" smtClean="0">
                <a:solidFill>
                  <a:srgbClr val="7F007F"/>
                </a:solidFill>
                <a:latin typeface="Courier New"/>
              </a:rPr>
              <a:t>android:padding</a:t>
            </a:r>
            <a:r>
              <a:rPr lang="en-US" sz="1100" dirty="0" smtClean="0">
                <a:solidFill>
                  <a:srgbClr val="000000"/>
                </a:solidFill>
                <a:latin typeface="Courier New"/>
              </a:rPr>
              <a:t>=</a:t>
            </a:r>
            <a:r>
              <a:rPr lang="en-US" sz="1100" i="1" dirty="0" smtClean="0">
                <a:solidFill>
                  <a:srgbClr val="2A00FF"/>
                </a:solidFill>
                <a:latin typeface="Courier New"/>
              </a:rPr>
              <a:t>"30dip“</a:t>
            </a:r>
          </a:p>
          <a:p>
            <a:endParaRPr lang="en-US" sz="1100" i="1" dirty="0" smtClean="0">
              <a:solidFill>
                <a:srgbClr val="2A00FF"/>
              </a:solidFill>
              <a:latin typeface="Courier New"/>
            </a:endParaRPr>
          </a:p>
          <a:p>
            <a:r>
              <a:rPr lang="en-US" sz="1100" i="1" dirty="0" smtClean="0">
                <a:solidFill>
                  <a:srgbClr val="008080"/>
                </a:solidFill>
                <a:latin typeface="Courier New"/>
              </a:rPr>
              <a:t>&gt;</a:t>
            </a:r>
          </a:p>
          <a:p>
            <a:r>
              <a:rPr lang="en-US" sz="1100" dirty="0" smtClean="0">
                <a:solidFill>
                  <a:srgbClr val="008080"/>
                </a:solidFill>
                <a:latin typeface="Courier New"/>
              </a:rPr>
              <a:t>&lt;/</a:t>
            </a:r>
            <a:r>
              <a:rPr lang="en-US" sz="1100" dirty="0" err="1" smtClean="0">
                <a:solidFill>
                  <a:srgbClr val="3F7F7F"/>
                </a:solidFill>
                <a:latin typeface="Courier New"/>
              </a:rPr>
              <a:t>EditText</a:t>
            </a:r>
            <a:r>
              <a:rPr lang="en-US" sz="1100" dirty="0" smtClean="0">
                <a:solidFill>
                  <a:srgbClr val="008080"/>
                </a:solidFill>
                <a:latin typeface="Courier New"/>
              </a:rPr>
              <a:t>&gt;</a:t>
            </a:r>
          </a:p>
          <a:p>
            <a:r>
              <a:rPr lang="en-US" sz="1100" dirty="0" smtClean="0">
                <a:solidFill>
                  <a:srgbClr val="008080"/>
                </a:solidFill>
                <a:latin typeface="Courier New"/>
              </a:rPr>
              <a:t>...</a:t>
            </a:r>
            <a:endParaRPr lang="en-US" sz="1100" dirty="0"/>
          </a:p>
        </p:txBody>
      </p:sp>
    </p:spTree>
    <p:extLst>
      <p:ext uri="{BB962C8B-B14F-4D97-AF65-F5344CB8AC3E}">
        <p14:creationId xmlns:p14="http://schemas.microsoft.com/office/powerpoint/2010/main" val="36010089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67</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7" name="TextBox 6"/>
          <p:cNvSpPr txBox="1"/>
          <p:nvPr/>
        </p:nvSpPr>
        <p:spPr>
          <a:xfrm>
            <a:off x="228600" y="1334631"/>
            <a:ext cx="8382000" cy="1015663"/>
          </a:xfrm>
          <a:prstGeom prst="rect">
            <a:avLst/>
          </a:prstGeom>
          <a:noFill/>
        </p:spPr>
        <p:txBody>
          <a:bodyPr wrap="square" rtlCol="0">
            <a:spAutoFit/>
          </a:bodyPr>
          <a:lstStyle/>
          <a:p>
            <a:pPr marL="457200" indent="-457200"/>
            <a:r>
              <a:rPr lang="en-US" sz="2000" b="1" dirty="0" smtClean="0"/>
              <a:t>1.4 	Linear Layout:  (External) </a:t>
            </a:r>
            <a:r>
              <a:rPr lang="en-US" sz="2000" b="1" dirty="0" err="1" smtClean="0"/>
              <a:t>Marging</a:t>
            </a:r>
            <a:endParaRPr lang="en-US" sz="2000" dirty="0" smtClean="0"/>
          </a:p>
          <a:p>
            <a:pPr marL="457200" indent="-457200">
              <a:buFont typeface="Arial" pitchFamily="34" charset="0"/>
              <a:buChar char="•"/>
            </a:pPr>
            <a:r>
              <a:rPr lang="en-US" sz="2000" dirty="0" smtClean="0"/>
              <a:t>By default, widgets are tightly packed next to each other. </a:t>
            </a:r>
          </a:p>
          <a:p>
            <a:pPr marL="457200" indent="-457200">
              <a:buFont typeface="Arial" pitchFamily="34" charset="0"/>
              <a:buChar char="•"/>
            </a:pPr>
            <a:r>
              <a:rPr lang="en-US" sz="2000" dirty="0" smtClean="0"/>
              <a:t>To increase space between them use the </a:t>
            </a:r>
            <a:r>
              <a:rPr lang="en-US" sz="2000" b="1" dirty="0" err="1" smtClean="0"/>
              <a:t>android:layout_margin</a:t>
            </a:r>
            <a:r>
              <a:rPr lang="en-US" sz="2000" b="1" dirty="0" smtClean="0"/>
              <a:t> </a:t>
            </a:r>
            <a:r>
              <a:rPr lang="en-US" sz="2000" dirty="0" smtClean="0"/>
              <a:t>attribute</a:t>
            </a:r>
          </a:p>
        </p:txBody>
      </p:sp>
      <p:pic>
        <p:nvPicPr>
          <p:cNvPr id="8" name="Picture 7" descr="device.png"/>
          <p:cNvPicPr>
            <a:picLocks noChangeAspect="1"/>
          </p:cNvPicPr>
          <p:nvPr/>
        </p:nvPicPr>
        <p:blipFill>
          <a:blip r:embed="rId3" cstate="print"/>
          <a:stretch>
            <a:fillRect/>
          </a:stretch>
        </p:blipFill>
        <p:spPr>
          <a:xfrm>
            <a:off x="381000" y="2514600"/>
            <a:ext cx="2438400" cy="3657600"/>
          </a:xfrm>
          <a:prstGeom prst="rect">
            <a:avLst/>
          </a:prstGeom>
          <a:ln>
            <a:solidFill>
              <a:schemeClr val="accent1"/>
            </a:solidFill>
          </a:ln>
        </p:spPr>
      </p:pic>
      <p:sp>
        <p:nvSpPr>
          <p:cNvPr id="9" name="TextBox 8"/>
          <p:cNvSpPr txBox="1"/>
          <p:nvPr/>
        </p:nvSpPr>
        <p:spPr>
          <a:xfrm>
            <a:off x="5562600" y="4038600"/>
            <a:ext cx="3352800" cy="2123658"/>
          </a:xfrm>
          <a:prstGeom prst="rect">
            <a:avLst/>
          </a:prstGeom>
          <a:solidFill>
            <a:schemeClr val="bg1">
              <a:lumMod val="95000"/>
            </a:schemeClr>
          </a:solidFill>
          <a:ln>
            <a:solidFill>
              <a:schemeClr val="accent1"/>
            </a:solidFill>
          </a:ln>
        </p:spPr>
        <p:txBody>
          <a:bodyPr wrap="square" rtlCol="0">
            <a:spAutoFit/>
          </a:bodyPr>
          <a:lstStyle/>
          <a:p>
            <a:endParaRPr lang="en-US" sz="1100" dirty="0" smtClean="0"/>
          </a:p>
          <a:p>
            <a:r>
              <a:rPr lang="en-US" sz="1100" dirty="0" smtClean="0">
                <a:solidFill>
                  <a:srgbClr val="008080"/>
                </a:solidFill>
                <a:latin typeface="Courier New"/>
              </a:rPr>
              <a:t>&lt;</a:t>
            </a:r>
            <a:r>
              <a:rPr lang="en-US" sz="1100" dirty="0" err="1" smtClean="0">
                <a:solidFill>
                  <a:srgbClr val="3F7F7F"/>
                </a:solidFill>
                <a:latin typeface="Courier New"/>
              </a:rPr>
              <a:t>EditText</a:t>
            </a:r>
            <a:endParaRPr lang="en-US" sz="1100" dirty="0" smtClean="0">
              <a:solidFill>
                <a:srgbClr val="3F7F7F"/>
              </a:solidFill>
              <a:latin typeface="Courier New"/>
            </a:endParaRPr>
          </a:p>
          <a:p>
            <a:r>
              <a:rPr lang="en-US" sz="1100" dirty="0" err="1" smtClean="0">
                <a:solidFill>
                  <a:srgbClr val="7F007F"/>
                </a:solidFill>
                <a:latin typeface="Courier New"/>
              </a:rPr>
              <a:t>android:id</a:t>
            </a:r>
            <a:r>
              <a:rPr lang="en-US" sz="1100" dirty="0" smtClean="0">
                <a:solidFill>
                  <a:srgbClr val="000000"/>
                </a:solidFill>
                <a:latin typeface="Courier New"/>
              </a:rPr>
              <a:t>=</a:t>
            </a:r>
            <a:r>
              <a:rPr lang="en-US" sz="1100" i="1" dirty="0" smtClean="0">
                <a:solidFill>
                  <a:srgbClr val="2A00FF"/>
                </a:solidFill>
                <a:latin typeface="Courier New"/>
              </a:rPr>
              <a:t>"@+id/</a:t>
            </a:r>
            <a:r>
              <a:rPr lang="en-US" sz="1100" i="1" dirty="0" err="1" smtClean="0">
                <a:solidFill>
                  <a:srgbClr val="2A00FF"/>
                </a:solidFill>
                <a:latin typeface="Courier New"/>
              </a:rPr>
              <a:t>ediName</a:t>
            </a:r>
            <a:r>
              <a:rPr lang="en-US" sz="1100" i="1" dirty="0" smtClean="0">
                <a:solidFill>
                  <a:srgbClr val="2A00FF"/>
                </a:solidFill>
                <a:latin typeface="Courier New"/>
              </a:rPr>
              <a:t>"</a:t>
            </a:r>
          </a:p>
          <a:p>
            <a:r>
              <a:rPr lang="en-US" sz="1100" dirty="0" err="1" smtClean="0">
                <a:solidFill>
                  <a:srgbClr val="7F007F"/>
                </a:solidFill>
                <a:latin typeface="Courier New"/>
              </a:rPr>
              <a:t>android:layout_width</a:t>
            </a:r>
            <a:r>
              <a:rPr lang="en-US" sz="1100" dirty="0" smtClean="0">
                <a:solidFill>
                  <a:srgbClr val="000000"/>
                </a:solidFill>
                <a:latin typeface="Courier New"/>
              </a:rPr>
              <a:t>=</a:t>
            </a:r>
            <a:r>
              <a:rPr lang="en-US" sz="1100" i="1" dirty="0" smtClean="0">
                <a:solidFill>
                  <a:srgbClr val="2A00FF"/>
                </a:solidFill>
                <a:latin typeface="Courier New"/>
              </a:rPr>
              <a:t>"</a:t>
            </a:r>
            <a:r>
              <a:rPr lang="en-US" sz="1100" i="1" dirty="0" err="1" smtClean="0">
                <a:solidFill>
                  <a:srgbClr val="2A00FF"/>
                </a:solidFill>
                <a:latin typeface="Courier New"/>
              </a:rPr>
              <a:t>fill_parent</a:t>
            </a:r>
            <a:r>
              <a:rPr lang="en-US" sz="1100" i="1" dirty="0" smtClean="0">
                <a:solidFill>
                  <a:srgbClr val="2A00FF"/>
                </a:solidFill>
                <a:latin typeface="Courier New"/>
              </a:rPr>
              <a:t>"</a:t>
            </a:r>
          </a:p>
          <a:p>
            <a:r>
              <a:rPr lang="en-US" sz="1100" dirty="0" err="1" smtClean="0">
                <a:solidFill>
                  <a:srgbClr val="7F007F"/>
                </a:solidFill>
                <a:latin typeface="Courier New"/>
              </a:rPr>
              <a:t>android:layout_height</a:t>
            </a:r>
            <a:r>
              <a:rPr lang="en-US" sz="1100" dirty="0" smtClean="0">
                <a:solidFill>
                  <a:srgbClr val="000000"/>
                </a:solidFill>
                <a:latin typeface="Courier New"/>
              </a:rPr>
              <a:t>=</a:t>
            </a:r>
            <a:r>
              <a:rPr lang="en-US" sz="1100" i="1" dirty="0" smtClean="0">
                <a:solidFill>
                  <a:srgbClr val="2A00FF"/>
                </a:solidFill>
                <a:latin typeface="Courier New"/>
              </a:rPr>
              <a:t>"</a:t>
            </a:r>
            <a:r>
              <a:rPr lang="en-US" sz="1100" i="1" dirty="0" err="1" smtClean="0">
                <a:solidFill>
                  <a:srgbClr val="2A00FF"/>
                </a:solidFill>
                <a:latin typeface="Courier New"/>
              </a:rPr>
              <a:t>wrap_content</a:t>
            </a:r>
            <a:r>
              <a:rPr lang="en-US" sz="1100" i="1" dirty="0" smtClean="0">
                <a:solidFill>
                  <a:srgbClr val="2A00FF"/>
                </a:solidFill>
                <a:latin typeface="Courier New"/>
              </a:rPr>
              <a:t>"</a:t>
            </a:r>
          </a:p>
          <a:p>
            <a:r>
              <a:rPr lang="en-US" sz="1100" dirty="0" err="1" smtClean="0">
                <a:solidFill>
                  <a:srgbClr val="7F007F"/>
                </a:solidFill>
                <a:latin typeface="Courier New"/>
              </a:rPr>
              <a:t>android:textSize</a:t>
            </a:r>
            <a:r>
              <a:rPr lang="en-US" sz="1100" dirty="0" smtClean="0">
                <a:solidFill>
                  <a:srgbClr val="000000"/>
                </a:solidFill>
                <a:latin typeface="Courier New"/>
              </a:rPr>
              <a:t>=</a:t>
            </a:r>
            <a:r>
              <a:rPr lang="en-US" sz="1100" i="1" dirty="0" smtClean="0">
                <a:solidFill>
                  <a:srgbClr val="2A00FF"/>
                </a:solidFill>
                <a:latin typeface="Courier New"/>
              </a:rPr>
              <a:t>"18sp" </a:t>
            </a:r>
          </a:p>
          <a:p>
            <a:endParaRPr lang="en-US" sz="1100" i="1" dirty="0" smtClean="0">
              <a:solidFill>
                <a:srgbClr val="2A00FF"/>
              </a:solidFill>
              <a:latin typeface="Courier New"/>
            </a:endParaRPr>
          </a:p>
          <a:p>
            <a:r>
              <a:rPr lang="en-US" sz="1100" dirty="0" err="1" smtClean="0">
                <a:solidFill>
                  <a:srgbClr val="7F007F"/>
                </a:solidFill>
                <a:latin typeface="Courier New"/>
              </a:rPr>
              <a:t>android:layout_margin</a:t>
            </a:r>
            <a:r>
              <a:rPr lang="en-US" sz="1100" dirty="0" smtClean="0">
                <a:solidFill>
                  <a:srgbClr val="000000"/>
                </a:solidFill>
                <a:latin typeface="Courier New"/>
              </a:rPr>
              <a:t>=</a:t>
            </a:r>
            <a:r>
              <a:rPr lang="en-US" sz="1100" i="1" dirty="0" smtClean="0">
                <a:solidFill>
                  <a:srgbClr val="2A00FF"/>
                </a:solidFill>
                <a:latin typeface="Courier New"/>
              </a:rPr>
              <a:t>“6dip“</a:t>
            </a:r>
          </a:p>
          <a:p>
            <a:endParaRPr lang="en-US" sz="1100" i="1" dirty="0" smtClean="0">
              <a:solidFill>
                <a:srgbClr val="2A00FF"/>
              </a:solidFill>
              <a:latin typeface="Courier New"/>
            </a:endParaRPr>
          </a:p>
          <a:p>
            <a:r>
              <a:rPr lang="en-US" sz="1100" i="1" dirty="0" smtClean="0">
                <a:solidFill>
                  <a:srgbClr val="008080"/>
                </a:solidFill>
                <a:latin typeface="Courier New"/>
              </a:rPr>
              <a:t>&gt;</a:t>
            </a:r>
          </a:p>
          <a:p>
            <a:r>
              <a:rPr lang="en-US" sz="1100" dirty="0" smtClean="0">
                <a:solidFill>
                  <a:srgbClr val="008080"/>
                </a:solidFill>
                <a:latin typeface="Courier New"/>
              </a:rPr>
              <a:t>&lt;/</a:t>
            </a:r>
            <a:r>
              <a:rPr lang="en-US" sz="1100" dirty="0" err="1" smtClean="0">
                <a:solidFill>
                  <a:srgbClr val="3F7F7F"/>
                </a:solidFill>
                <a:latin typeface="Courier New"/>
              </a:rPr>
              <a:t>EditText</a:t>
            </a:r>
            <a:r>
              <a:rPr lang="en-US" sz="1100" dirty="0" smtClean="0">
                <a:solidFill>
                  <a:srgbClr val="008080"/>
                </a:solidFill>
                <a:latin typeface="Courier New"/>
              </a:rPr>
              <a:t>&gt;</a:t>
            </a:r>
          </a:p>
          <a:p>
            <a:r>
              <a:rPr lang="en-US" sz="1100" dirty="0" smtClean="0">
                <a:solidFill>
                  <a:srgbClr val="008080"/>
                </a:solidFill>
                <a:latin typeface="Courier New"/>
              </a:rPr>
              <a:t>...</a:t>
            </a:r>
            <a:endParaRPr lang="en-US" sz="1100" dirty="0"/>
          </a:p>
        </p:txBody>
      </p:sp>
      <p:pic>
        <p:nvPicPr>
          <p:cNvPr id="10" name="Picture 9" descr="device.png"/>
          <p:cNvPicPr>
            <a:picLocks noChangeAspect="1"/>
          </p:cNvPicPr>
          <p:nvPr/>
        </p:nvPicPr>
        <p:blipFill>
          <a:blip r:embed="rId4" cstate="print"/>
          <a:stretch>
            <a:fillRect/>
          </a:stretch>
        </p:blipFill>
        <p:spPr>
          <a:xfrm>
            <a:off x="3048000" y="2514600"/>
            <a:ext cx="2438400" cy="3657600"/>
          </a:xfrm>
          <a:prstGeom prst="rect">
            <a:avLst/>
          </a:prstGeom>
        </p:spPr>
      </p:pic>
      <p:sp>
        <p:nvSpPr>
          <p:cNvPr id="11" name="Right Arrow 10"/>
          <p:cNvSpPr/>
          <p:nvPr/>
        </p:nvSpPr>
        <p:spPr>
          <a:xfrm rot="10800000" flipV="1">
            <a:off x="5562600" y="2743200"/>
            <a:ext cx="2438400" cy="762000"/>
          </a:xfrm>
          <a:prstGeom prst="righ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2060"/>
                </a:solidFill>
              </a:rPr>
              <a:t>Increased inter-widget space</a:t>
            </a:r>
            <a:endParaRPr lang="en-US" sz="1200" dirty="0">
              <a:solidFill>
                <a:srgbClr val="002060"/>
              </a:solidFill>
            </a:endParaRPr>
          </a:p>
        </p:txBody>
      </p:sp>
    </p:spTree>
    <p:extLst>
      <p:ext uri="{BB962C8B-B14F-4D97-AF65-F5344CB8AC3E}">
        <p14:creationId xmlns:p14="http://schemas.microsoft.com/office/powerpoint/2010/main" val="31273654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68</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382000" cy="2000548"/>
          </a:xfrm>
          <a:prstGeom prst="rect">
            <a:avLst/>
          </a:prstGeom>
          <a:noFill/>
        </p:spPr>
        <p:txBody>
          <a:bodyPr wrap="square" rtlCol="0">
            <a:spAutoFit/>
          </a:bodyPr>
          <a:lstStyle/>
          <a:p>
            <a:pPr marL="457200" indent="-457200"/>
            <a:r>
              <a:rPr lang="en-US" sz="2400" b="1" dirty="0" smtClean="0"/>
              <a:t>2. Relative Layout</a:t>
            </a:r>
          </a:p>
          <a:p>
            <a:endParaRPr lang="en-US" sz="2000" dirty="0" smtClean="0"/>
          </a:p>
          <a:p>
            <a:r>
              <a:rPr lang="en-US" sz="2000" b="1" dirty="0" err="1" smtClean="0">
                <a:solidFill>
                  <a:srgbClr val="0070C0"/>
                </a:solidFill>
              </a:rPr>
              <a:t>RelativeLayout</a:t>
            </a:r>
            <a:r>
              <a:rPr lang="en-US" sz="2000" dirty="0" smtClean="0"/>
              <a:t> places widgets based on their relationship to other widgets in the container and the parent container. </a:t>
            </a:r>
          </a:p>
          <a:p>
            <a:endParaRPr lang="en-US" sz="2000" dirty="0" smtClean="0"/>
          </a:p>
          <a:p>
            <a:pPr marL="457200" indent="-457200"/>
            <a:endParaRPr lang="en-US" sz="2000" i="1" dirty="0" smtClean="0">
              <a:solidFill>
                <a:srgbClr val="C00000"/>
              </a:solidFill>
            </a:endParaRPr>
          </a:p>
        </p:txBody>
      </p:sp>
      <p:grpSp>
        <p:nvGrpSpPr>
          <p:cNvPr id="14" name="Group 13"/>
          <p:cNvGrpSpPr/>
          <p:nvPr/>
        </p:nvGrpSpPr>
        <p:grpSpPr>
          <a:xfrm>
            <a:off x="304800" y="2819400"/>
            <a:ext cx="4876800" cy="2362200"/>
            <a:chOff x="2209800" y="2971800"/>
            <a:chExt cx="4876800" cy="2362200"/>
          </a:xfrm>
        </p:grpSpPr>
        <p:sp>
          <p:nvSpPr>
            <p:cNvPr id="7" name="Rectangle 6"/>
            <p:cNvSpPr/>
            <p:nvPr/>
          </p:nvSpPr>
          <p:spPr>
            <a:xfrm>
              <a:off x="2209800" y="2971800"/>
              <a:ext cx="48768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3124200"/>
              <a:ext cx="4343400" cy="609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C00000"/>
                  </a:solidFill>
                </a:rPr>
                <a:t>A</a:t>
              </a:r>
              <a:endParaRPr lang="en-US" b="1" dirty="0">
                <a:solidFill>
                  <a:srgbClr val="C00000"/>
                </a:solidFill>
              </a:endParaRPr>
            </a:p>
          </p:txBody>
        </p:sp>
        <p:sp>
          <p:nvSpPr>
            <p:cNvPr id="10" name="Rounded Rectangle 9"/>
            <p:cNvSpPr/>
            <p:nvPr/>
          </p:nvSpPr>
          <p:spPr>
            <a:xfrm>
              <a:off x="5334000" y="4038600"/>
              <a:ext cx="13716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C00000"/>
                  </a:solidFill>
                </a:rPr>
                <a:t>C</a:t>
              </a:r>
              <a:endParaRPr lang="en-US" b="1" dirty="0">
                <a:solidFill>
                  <a:srgbClr val="C00000"/>
                </a:solidFill>
              </a:endParaRPr>
            </a:p>
          </p:txBody>
        </p:sp>
        <p:sp>
          <p:nvSpPr>
            <p:cNvPr id="13" name="Rounded Rectangle 12"/>
            <p:cNvSpPr/>
            <p:nvPr/>
          </p:nvSpPr>
          <p:spPr>
            <a:xfrm>
              <a:off x="3886200" y="4038600"/>
              <a:ext cx="13716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C00000"/>
                  </a:solidFill>
                </a:rPr>
                <a:t>B</a:t>
              </a:r>
              <a:endParaRPr lang="en-US" b="1" dirty="0">
                <a:solidFill>
                  <a:srgbClr val="C00000"/>
                </a:solidFill>
              </a:endParaRPr>
            </a:p>
          </p:txBody>
        </p:sp>
      </p:grpSp>
      <p:sp>
        <p:nvSpPr>
          <p:cNvPr id="15" name="TextBox 14"/>
          <p:cNvSpPr txBox="1"/>
          <p:nvPr/>
        </p:nvSpPr>
        <p:spPr>
          <a:xfrm>
            <a:off x="5334000" y="2819400"/>
            <a:ext cx="3048000" cy="1200329"/>
          </a:xfrm>
          <a:prstGeom prst="rect">
            <a:avLst/>
          </a:prstGeom>
          <a:noFill/>
        </p:spPr>
        <p:txBody>
          <a:bodyPr wrap="square" rtlCol="0">
            <a:spAutoFit/>
          </a:bodyPr>
          <a:lstStyle/>
          <a:p>
            <a:r>
              <a:rPr lang="en-US" b="1" dirty="0" smtClean="0"/>
              <a:t>Example</a:t>
            </a:r>
            <a:r>
              <a:rPr lang="en-US" dirty="0" smtClean="0"/>
              <a:t>:</a:t>
            </a:r>
          </a:p>
          <a:p>
            <a:r>
              <a:rPr lang="en-US" dirty="0" smtClean="0"/>
              <a:t>A is by the parent’s top</a:t>
            </a:r>
          </a:p>
          <a:p>
            <a:r>
              <a:rPr lang="en-US" dirty="0" smtClean="0"/>
              <a:t>C is below A, to its right</a:t>
            </a:r>
          </a:p>
          <a:p>
            <a:r>
              <a:rPr lang="en-US" dirty="0" smtClean="0"/>
              <a:t>B is below A, to the left of C</a:t>
            </a:r>
            <a:endParaRPr lang="en-US" dirty="0"/>
          </a:p>
        </p:txBody>
      </p:sp>
    </p:spTree>
    <p:extLst>
      <p:ext uri="{BB962C8B-B14F-4D97-AF65-F5344CB8AC3E}">
        <p14:creationId xmlns:p14="http://schemas.microsoft.com/office/powerpoint/2010/main" val="33283114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8600" y="2438400"/>
            <a:ext cx="8534400" cy="38862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967A042-E02F-4D13-9079-28240E5E6B49}" type="slidenum">
              <a:rPr lang="en-US" smtClean="0"/>
              <a:pPr/>
              <a:t>69</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382000" cy="1077218"/>
          </a:xfrm>
          <a:prstGeom prst="rect">
            <a:avLst/>
          </a:prstGeom>
          <a:noFill/>
        </p:spPr>
        <p:txBody>
          <a:bodyPr wrap="square" rtlCol="0">
            <a:spAutoFit/>
          </a:bodyPr>
          <a:lstStyle/>
          <a:p>
            <a:pPr marL="457200" indent="-457200"/>
            <a:r>
              <a:rPr lang="en-US" sz="2400" b="1" dirty="0" smtClean="0"/>
              <a:t>2. Relative Layout - Referring to the container</a:t>
            </a:r>
          </a:p>
          <a:p>
            <a:r>
              <a:rPr lang="en-US" sz="2000" dirty="0" smtClean="0"/>
              <a:t>Some positioning XML (</a:t>
            </a:r>
            <a:r>
              <a:rPr lang="en-US" sz="2000" dirty="0" err="1" smtClean="0"/>
              <a:t>boolean</a:t>
            </a:r>
            <a:r>
              <a:rPr lang="en-US" sz="2000" dirty="0" smtClean="0"/>
              <a:t>) properties mapping a widget according to its location </a:t>
            </a:r>
            <a:r>
              <a:rPr lang="en-US" sz="2000" b="1" dirty="0" smtClean="0"/>
              <a:t>respect to the parent’s place</a:t>
            </a:r>
            <a:r>
              <a:rPr lang="en-US" sz="2000" dirty="0" smtClean="0"/>
              <a:t> are:</a:t>
            </a:r>
            <a:endParaRPr lang="en-US" sz="2000" i="1" dirty="0" smtClean="0">
              <a:solidFill>
                <a:srgbClr val="C00000"/>
              </a:solidFill>
            </a:endParaRPr>
          </a:p>
        </p:txBody>
      </p:sp>
      <p:sp>
        <p:nvSpPr>
          <p:cNvPr id="9" name="Rectangle 8"/>
          <p:cNvSpPr/>
          <p:nvPr/>
        </p:nvSpPr>
        <p:spPr>
          <a:xfrm>
            <a:off x="304800" y="2506682"/>
            <a:ext cx="8229600" cy="4216539"/>
          </a:xfrm>
          <a:prstGeom prst="rect">
            <a:avLst/>
          </a:prstGeom>
        </p:spPr>
        <p:txBody>
          <a:bodyPr wrap="square">
            <a:spAutoFit/>
          </a:bodyPr>
          <a:lstStyle/>
          <a:p>
            <a:pPr marL="342900" indent="-342900">
              <a:buFont typeface="Arial" pitchFamily="34" charset="0"/>
              <a:buChar char="•"/>
            </a:pPr>
            <a:r>
              <a:rPr lang="en-US" sz="1600" b="1" dirty="0" err="1" smtClean="0">
                <a:solidFill>
                  <a:srgbClr val="0070C0"/>
                </a:solidFill>
              </a:rPr>
              <a:t>android:layout_alignParentTop</a:t>
            </a:r>
            <a:r>
              <a:rPr lang="en-US" sz="1600" b="1" dirty="0" smtClean="0">
                <a:solidFill>
                  <a:srgbClr val="0070C0"/>
                </a:solidFill>
              </a:rPr>
              <a:t> </a:t>
            </a:r>
            <a:r>
              <a:rPr lang="en-US" sz="1600" dirty="0" smtClean="0"/>
              <a:t>says the widget's top should align with the top of the container</a:t>
            </a:r>
          </a:p>
          <a:p>
            <a:pPr marL="342900" indent="-342900">
              <a:buFont typeface="Arial" pitchFamily="34" charset="0"/>
              <a:buChar char="•"/>
            </a:pPr>
            <a:r>
              <a:rPr lang="en-US" sz="1600" b="1" dirty="0" err="1" smtClean="0">
                <a:solidFill>
                  <a:srgbClr val="0070C0"/>
                </a:solidFill>
              </a:rPr>
              <a:t>android:layout_alignParentBottom</a:t>
            </a:r>
            <a:r>
              <a:rPr lang="en-US" sz="1600" dirty="0" smtClean="0"/>
              <a:t> the widget's bottom should align with the bottom of the container</a:t>
            </a:r>
          </a:p>
          <a:p>
            <a:pPr marL="342900" indent="-342900">
              <a:buFont typeface="Arial" pitchFamily="34" charset="0"/>
              <a:buChar char="•"/>
            </a:pPr>
            <a:r>
              <a:rPr lang="en-US" sz="1600" b="1" dirty="0" err="1" smtClean="0">
                <a:solidFill>
                  <a:srgbClr val="0070C0"/>
                </a:solidFill>
              </a:rPr>
              <a:t>android:layout_alignParentLeft</a:t>
            </a:r>
            <a:r>
              <a:rPr lang="en-US" sz="1600" dirty="0" smtClean="0"/>
              <a:t> the widget's left side should align with the left side of the container</a:t>
            </a:r>
          </a:p>
          <a:p>
            <a:pPr marL="342900" indent="-342900">
              <a:buFont typeface="Arial" pitchFamily="34" charset="0"/>
              <a:buChar char="•"/>
            </a:pPr>
            <a:r>
              <a:rPr lang="en-US" sz="1600" b="1" dirty="0" err="1" smtClean="0">
                <a:solidFill>
                  <a:srgbClr val="0070C0"/>
                </a:solidFill>
              </a:rPr>
              <a:t>android:layout_alignParentRight</a:t>
            </a:r>
            <a:r>
              <a:rPr lang="en-US" sz="1600" dirty="0" smtClean="0"/>
              <a:t> the widget's right side should align with the right side of the container</a:t>
            </a:r>
          </a:p>
          <a:p>
            <a:pPr marL="342900" indent="-342900">
              <a:buFont typeface="Arial" pitchFamily="34" charset="0"/>
              <a:buChar char="•"/>
            </a:pPr>
            <a:endParaRPr lang="en-US" sz="1600" dirty="0" smtClean="0"/>
          </a:p>
          <a:p>
            <a:pPr marL="342900" indent="-342900">
              <a:buFont typeface="Arial" pitchFamily="34" charset="0"/>
              <a:buChar char="•"/>
            </a:pPr>
            <a:r>
              <a:rPr lang="en-US" sz="1600" b="1" dirty="0" err="1" smtClean="0">
                <a:solidFill>
                  <a:srgbClr val="0070C0"/>
                </a:solidFill>
              </a:rPr>
              <a:t>android:layout_centerInParent</a:t>
            </a:r>
            <a:r>
              <a:rPr lang="en-US" sz="1600" dirty="0" smtClean="0"/>
              <a:t> the widget should be positioned both horizontally and vertically at the center of the container</a:t>
            </a:r>
          </a:p>
          <a:p>
            <a:pPr marL="342900" indent="-342900">
              <a:buFont typeface="Arial" pitchFamily="34" charset="0"/>
              <a:buChar char="•"/>
            </a:pPr>
            <a:r>
              <a:rPr lang="en-US" sz="1600" b="1" dirty="0" err="1" smtClean="0">
                <a:solidFill>
                  <a:srgbClr val="0070C0"/>
                </a:solidFill>
              </a:rPr>
              <a:t>android:layout_centerHorizontal</a:t>
            </a:r>
            <a:r>
              <a:rPr lang="en-US" sz="1600" dirty="0" smtClean="0"/>
              <a:t> the widget should be positioned horizontally at the center of the container</a:t>
            </a:r>
          </a:p>
          <a:p>
            <a:pPr marL="342900" indent="-342900">
              <a:buFont typeface="Arial" pitchFamily="34" charset="0"/>
              <a:buChar char="•"/>
            </a:pPr>
            <a:r>
              <a:rPr lang="en-US" sz="1600" b="1" dirty="0" err="1" smtClean="0">
                <a:solidFill>
                  <a:srgbClr val="0070C0"/>
                </a:solidFill>
              </a:rPr>
              <a:t>android:layout_centerVertical</a:t>
            </a:r>
            <a:r>
              <a:rPr lang="en-US" sz="1600" dirty="0" smtClean="0"/>
              <a:t> the widget should be positioned vertically at the center of the container</a:t>
            </a:r>
          </a:p>
          <a:p>
            <a:pPr marL="342900" indent="-342900">
              <a:buFont typeface="Arial" pitchFamily="34" charset="0"/>
              <a:buChar char="•"/>
            </a:pPr>
            <a:endParaRPr lang="en-US" sz="1400" dirty="0" smtClean="0"/>
          </a:p>
          <a:p>
            <a:pPr marL="342900" indent="-342900">
              <a:buFont typeface="Arial" pitchFamily="34" charset="0"/>
              <a:buChar char="•"/>
            </a:pPr>
            <a:endParaRPr lang="en-US" sz="1400" dirty="0" smtClean="0"/>
          </a:p>
        </p:txBody>
      </p:sp>
    </p:spTree>
    <p:extLst>
      <p:ext uri="{BB962C8B-B14F-4D97-AF65-F5344CB8AC3E}">
        <p14:creationId xmlns:p14="http://schemas.microsoft.com/office/powerpoint/2010/main" val="4045367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dirty="0" smtClean="0">
                <a:solidFill>
                  <a:schemeClr val="tx2">
                    <a:lumMod val="60000"/>
                    <a:lumOff val="40000"/>
                  </a:schemeClr>
                </a:solidFill>
              </a:rPr>
              <a:t>What is an XML Layout?</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1219200"/>
          </a:xfrm>
          <a:prstGeom prst="rect">
            <a:avLst/>
          </a:prstGeom>
        </p:spPr>
        <p:txBody>
          <a:bodyPr>
            <a:noAutofit/>
          </a:bodyPr>
          <a:lstStyle/>
          <a:p>
            <a:r>
              <a:rPr lang="en-US" sz="2400" dirty="0" smtClean="0"/>
              <a:t>An </a:t>
            </a:r>
            <a:r>
              <a:rPr lang="en-US" sz="2400" b="1" dirty="0" smtClean="0"/>
              <a:t>XML-based layout </a:t>
            </a:r>
            <a:r>
              <a:rPr lang="en-US" sz="2400" dirty="0" smtClean="0"/>
              <a:t>is a specification of the various UI components (widgets) and the relationships to each other – and to their containers – all written in XML format.</a:t>
            </a:r>
          </a:p>
          <a:p>
            <a:endParaRPr lang="en-US" sz="2400" dirty="0" smtClean="0"/>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extBox 7"/>
          <p:cNvSpPr txBox="1"/>
          <p:nvPr/>
        </p:nvSpPr>
        <p:spPr>
          <a:xfrm>
            <a:off x="457200" y="3200400"/>
            <a:ext cx="3352800" cy="2462213"/>
          </a:xfrm>
          <a:prstGeom prst="rect">
            <a:avLst/>
          </a:prstGeom>
          <a:noFill/>
        </p:spPr>
        <p:txBody>
          <a:bodyPr wrap="square" rtlCol="0">
            <a:spAutoFit/>
          </a:bodyPr>
          <a:lstStyle/>
          <a:p>
            <a:r>
              <a:rPr lang="en-US" sz="2200" dirty="0" smtClean="0"/>
              <a:t>Android considers XML-based layouts to be </a:t>
            </a:r>
            <a:r>
              <a:rPr lang="en-US" sz="2200" b="1" i="1" dirty="0" smtClean="0">
                <a:solidFill>
                  <a:srgbClr val="0070C0"/>
                </a:solidFill>
              </a:rPr>
              <a:t>resources</a:t>
            </a:r>
            <a:r>
              <a:rPr lang="en-US" sz="2200" dirty="0" smtClean="0"/>
              <a:t>, and as such layout files are stored in the </a:t>
            </a:r>
            <a:r>
              <a:rPr lang="en-US" sz="2200" b="1" dirty="0" smtClean="0">
                <a:solidFill>
                  <a:srgbClr val="0070C0"/>
                </a:solidFill>
              </a:rPr>
              <a:t>res/layout</a:t>
            </a:r>
            <a:r>
              <a:rPr lang="en-US" sz="2200" dirty="0" smtClean="0"/>
              <a:t> directory inside your Android project.</a:t>
            </a:r>
          </a:p>
          <a:p>
            <a:endParaRPr lang="en-US" sz="2200" dirty="0"/>
          </a:p>
        </p:txBody>
      </p:sp>
      <p:pic>
        <p:nvPicPr>
          <p:cNvPr id="1027" name="Picture 3"/>
          <p:cNvPicPr>
            <a:picLocks noChangeAspect="1" noChangeArrowheads="1"/>
          </p:cNvPicPr>
          <p:nvPr/>
        </p:nvPicPr>
        <p:blipFill>
          <a:blip r:embed="rId2" cstate="print"/>
          <a:srcRect/>
          <a:stretch>
            <a:fillRect/>
          </a:stretch>
        </p:blipFill>
        <p:spPr bwMode="auto">
          <a:xfrm>
            <a:off x="3886200" y="2857500"/>
            <a:ext cx="4660900" cy="35433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819400"/>
            <a:ext cx="8534400" cy="29718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967A042-E02F-4D13-9079-28240E5E6B49}" type="slidenum">
              <a:rPr lang="en-US" smtClean="0"/>
              <a:pPr/>
              <a:t>70</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382000" cy="5186035"/>
          </a:xfrm>
          <a:prstGeom prst="rect">
            <a:avLst/>
          </a:prstGeom>
          <a:noFill/>
        </p:spPr>
        <p:txBody>
          <a:bodyPr wrap="square" rtlCol="0">
            <a:spAutoFit/>
          </a:bodyPr>
          <a:lstStyle/>
          <a:p>
            <a:pPr marL="457200" indent="-457200"/>
            <a:r>
              <a:rPr lang="en-US" sz="2400" b="1" dirty="0" smtClean="0"/>
              <a:t>2. Relative Layout – Referring to other widgets</a:t>
            </a:r>
          </a:p>
          <a:p>
            <a:endParaRPr lang="en-US" sz="2000" dirty="0" smtClean="0"/>
          </a:p>
          <a:p>
            <a:r>
              <a:rPr lang="en-US" sz="2000" dirty="0" smtClean="0"/>
              <a:t>The following properties manage positioning of a widget </a:t>
            </a:r>
            <a:r>
              <a:rPr lang="en-US" sz="2000" b="1" dirty="0" smtClean="0"/>
              <a:t>respect to other widgets:</a:t>
            </a:r>
          </a:p>
          <a:p>
            <a:endParaRPr lang="en-US" sz="2000" dirty="0" smtClean="0"/>
          </a:p>
          <a:p>
            <a:pPr marL="457200" indent="-457200">
              <a:buFont typeface="Arial" pitchFamily="34" charset="0"/>
              <a:buChar char="•"/>
            </a:pPr>
            <a:r>
              <a:rPr lang="en-US" sz="1900" b="1" dirty="0" err="1" smtClean="0">
                <a:solidFill>
                  <a:srgbClr val="0070C0"/>
                </a:solidFill>
              </a:rPr>
              <a:t>android:layout_above</a:t>
            </a:r>
            <a:r>
              <a:rPr lang="en-US" sz="1900" b="1" dirty="0" smtClean="0"/>
              <a:t> </a:t>
            </a:r>
            <a:r>
              <a:rPr lang="en-US" sz="1900" dirty="0" smtClean="0"/>
              <a:t>indicates that the widget should be placed above the widget referenced in the property </a:t>
            </a:r>
          </a:p>
          <a:p>
            <a:pPr marL="457200" indent="-457200">
              <a:buFont typeface="Arial" pitchFamily="34" charset="0"/>
              <a:buChar char="•"/>
            </a:pPr>
            <a:endParaRPr lang="en-US" sz="800" dirty="0" smtClean="0"/>
          </a:p>
          <a:p>
            <a:pPr marL="457200" indent="-457200">
              <a:buFont typeface="Arial" pitchFamily="34" charset="0"/>
              <a:buChar char="•"/>
            </a:pPr>
            <a:r>
              <a:rPr lang="en-US" sz="1900" b="1" dirty="0" err="1" smtClean="0">
                <a:solidFill>
                  <a:srgbClr val="0070C0"/>
                </a:solidFill>
              </a:rPr>
              <a:t>android:layout_below</a:t>
            </a:r>
            <a:r>
              <a:rPr lang="en-US" sz="1900" b="1" dirty="0" smtClean="0"/>
              <a:t> </a:t>
            </a:r>
            <a:r>
              <a:rPr lang="en-US" sz="1900" dirty="0" smtClean="0"/>
              <a:t>indicates that the widget should be placed below the widget referenced in the property</a:t>
            </a:r>
          </a:p>
          <a:p>
            <a:pPr marL="457200" indent="-457200">
              <a:buFont typeface="Arial" pitchFamily="34" charset="0"/>
              <a:buChar char="•"/>
            </a:pPr>
            <a:endParaRPr lang="en-US" sz="800" dirty="0" smtClean="0"/>
          </a:p>
          <a:p>
            <a:pPr marL="457200" indent="-457200">
              <a:buFont typeface="Arial" pitchFamily="34" charset="0"/>
              <a:buChar char="•"/>
            </a:pPr>
            <a:r>
              <a:rPr lang="en-US" sz="1900" b="1" dirty="0" err="1" smtClean="0">
                <a:solidFill>
                  <a:srgbClr val="0070C0"/>
                </a:solidFill>
              </a:rPr>
              <a:t>android:layout_toLeftOf</a:t>
            </a:r>
            <a:r>
              <a:rPr lang="en-US" sz="1900" b="1" dirty="0" smtClean="0">
                <a:solidFill>
                  <a:srgbClr val="0070C0"/>
                </a:solidFill>
              </a:rPr>
              <a:t> </a:t>
            </a:r>
            <a:r>
              <a:rPr lang="en-US" sz="1900" dirty="0" smtClean="0"/>
              <a:t>indicates that the widget should be placed to the left of the widget referenced in the property</a:t>
            </a:r>
          </a:p>
          <a:p>
            <a:pPr marL="457200" indent="-457200">
              <a:buFont typeface="Arial" pitchFamily="34" charset="0"/>
              <a:buChar char="•"/>
            </a:pPr>
            <a:endParaRPr lang="en-US" sz="800" dirty="0" smtClean="0"/>
          </a:p>
          <a:p>
            <a:pPr marL="457200" indent="-457200">
              <a:buFont typeface="Arial" pitchFamily="34" charset="0"/>
              <a:buChar char="•"/>
            </a:pPr>
            <a:r>
              <a:rPr lang="en-US" sz="1900" b="1" dirty="0" err="1" smtClean="0">
                <a:solidFill>
                  <a:srgbClr val="0070C0"/>
                </a:solidFill>
              </a:rPr>
              <a:t>android:layout_toRightOf</a:t>
            </a:r>
            <a:r>
              <a:rPr lang="en-US" sz="1900" b="1" dirty="0" smtClean="0">
                <a:solidFill>
                  <a:srgbClr val="0070C0"/>
                </a:solidFill>
              </a:rPr>
              <a:t> </a:t>
            </a:r>
            <a:r>
              <a:rPr lang="en-US" sz="1900" dirty="0" smtClean="0"/>
              <a:t>indicates that the widget should be placed to the right of the widget referenced in the property</a:t>
            </a:r>
          </a:p>
          <a:p>
            <a:endParaRPr lang="en-US" sz="2000" dirty="0" smtClean="0"/>
          </a:p>
          <a:p>
            <a:pPr marL="457200" indent="-457200"/>
            <a:endParaRPr lang="en-US" sz="2000" i="1" dirty="0" smtClean="0">
              <a:solidFill>
                <a:srgbClr val="C00000"/>
              </a:solidFill>
            </a:endParaRPr>
          </a:p>
        </p:txBody>
      </p:sp>
    </p:spTree>
    <p:extLst>
      <p:ext uri="{BB962C8B-B14F-4D97-AF65-F5344CB8AC3E}">
        <p14:creationId xmlns:p14="http://schemas.microsoft.com/office/powerpoint/2010/main" val="23216188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905000"/>
            <a:ext cx="8534400" cy="41910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967A042-E02F-4D13-9079-28240E5E6B49}" type="slidenum">
              <a:rPr lang="en-US" smtClean="0"/>
              <a:pPr/>
              <a:t>71</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382000" cy="5262979"/>
          </a:xfrm>
          <a:prstGeom prst="rect">
            <a:avLst/>
          </a:prstGeom>
          <a:noFill/>
        </p:spPr>
        <p:txBody>
          <a:bodyPr wrap="square" rtlCol="0">
            <a:spAutoFit/>
          </a:bodyPr>
          <a:lstStyle/>
          <a:p>
            <a:pPr marL="457200" indent="-457200"/>
            <a:r>
              <a:rPr lang="en-US" sz="2400" b="1" dirty="0" smtClean="0"/>
              <a:t>2. Relative Layout – Referring to other widgets – cont.</a:t>
            </a:r>
          </a:p>
          <a:p>
            <a:endParaRPr lang="en-US" sz="2000" dirty="0" smtClean="0"/>
          </a:p>
          <a:p>
            <a:pPr marL="457200" indent="-457200">
              <a:buFont typeface="Arial" pitchFamily="34" charset="0"/>
              <a:buChar char="•"/>
            </a:pPr>
            <a:r>
              <a:rPr lang="en-US" b="1" dirty="0" err="1" smtClean="0">
                <a:solidFill>
                  <a:srgbClr val="0070C0"/>
                </a:solidFill>
              </a:rPr>
              <a:t>android:layout_alignTop</a:t>
            </a:r>
            <a:r>
              <a:rPr lang="en-US" dirty="0" smtClean="0"/>
              <a:t> indicates that the widget's top should be aligned with the top of the widget referenced in the property</a:t>
            </a:r>
          </a:p>
          <a:p>
            <a:pPr marL="457200" indent="-457200">
              <a:buFont typeface="Arial" pitchFamily="34" charset="0"/>
              <a:buChar char="•"/>
            </a:pPr>
            <a:endParaRPr lang="en-US" dirty="0" smtClean="0"/>
          </a:p>
          <a:p>
            <a:pPr marL="457200" indent="-457200">
              <a:buFont typeface="Arial" pitchFamily="34" charset="0"/>
              <a:buChar char="•"/>
            </a:pPr>
            <a:r>
              <a:rPr lang="en-US" b="1" dirty="0" err="1" smtClean="0">
                <a:solidFill>
                  <a:srgbClr val="0070C0"/>
                </a:solidFill>
              </a:rPr>
              <a:t>android:layout_alignBottom</a:t>
            </a:r>
            <a:r>
              <a:rPr lang="en-US" b="1" dirty="0" smtClean="0">
                <a:solidFill>
                  <a:srgbClr val="0070C0"/>
                </a:solidFill>
              </a:rPr>
              <a:t> </a:t>
            </a:r>
            <a:r>
              <a:rPr lang="en-US" dirty="0" smtClean="0"/>
              <a:t>indicates that the widget's bottom should be aligned with the bottom of the widget referenced in the property</a:t>
            </a:r>
          </a:p>
          <a:p>
            <a:pPr marL="457200" indent="-457200">
              <a:buFont typeface="Arial" pitchFamily="34" charset="0"/>
              <a:buChar char="•"/>
            </a:pPr>
            <a:endParaRPr lang="en-US" dirty="0" smtClean="0"/>
          </a:p>
          <a:p>
            <a:pPr marL="457200" indent="-457200">
              <a:buFont typeface="Arial" pitchFamily="34" charset="0"/>
              <a:buChar char="•"/>
            </a:pPr>
            <a:r>
              <a:rPr lang="en-US" b="1" dirty="0" err="1" smtClean="0">
                <a:solidFill>
                  <a:srgbClr val="0070C0"/>
                </a:solidFill>
              </a:rPr>
              <a:t>android:layout_alignLeft</a:t>
            </a:r>
            <a:r>
              <a:rPr lang="en-US" b="1" dirty="0" smtClean="0">
                <a:solidFill>
                  <a:srgbClr val="0070C0"/>
                </a:solidFill>
              </a:rPr>
              <a:t> </a:t>
            </a:r>
            <a:r>
              <a:rPr lang="en-US" dirty="0" smtClean="0"/>
              <a:t>indicates that the widget's left should be aligned with the left of the widget referenced in the property</a:t>
            </a:r>
          </a:p>
          <a:p>
            <a:pPr marL="457200" indent="-457200">
              <a:buFont typeface="Arial" pitchFamily="34" charset="0"/>
              <a:buChar char="•"/>
            </a:pPr>
            <a:endParaRPr lang="en-US" dirty="0" smtClean="0"/>
          </a:p>
          <a:p>
            <a:pPr marL="457200" indent="-457200">
              <a:buFont typeface="Arial" pitchFamily="34" charset="0"/>
              <a:buChar char="•"/>
            </a:pPr>
            <a:r>
              <a:rPr lang="en-US" b="1" dirty="0" err="1" smtClean="0">
                <a:solidFill>
                  <a:srgbClr val="0070C0"/>
                </a:solidFill>
              </a:rPr>
              <a:t>android:layout_alignRight</a:t>
            </a:r>
            <a:r>
              <a:rPr lang="en-US" b="1" dirty="0" smtClean="0">
                <a:solidFill>
                  <a:srgbClr val="0070C0"/>
                </a:solidFill>
              </a:rPr>
              <a:t> </a:t>
            </a:r>
            <a:r>
              <a:rPr lang="en-US" dirty="0" smtClean="0"/>
              <a:t>indicates that the widget's right should be aligned with the right of the widget referenced in the property</a:t>
            </a:r>
          </a:p>
          <a:p>
            <a:pPr marL="457200" indent="-457200">
              <a:buFont typeface="Arial" pitchFamily="34" charset="0"/>
              <a:buChar char="•"/>
            </a:pPr>
            <a:endParaRPr lang="en-US" dirty="0" smtClean="0"/>
          </a:p>
          <a:p>
            <a:pPr marL="457200" indent="-457200">
              <a:buFont typeface="Arial" pitchFamily="34" charset="0"/>
              <a:buChar char="•"/>
            </a:pPr>
            <a:r>
              <a:rPr lang="en-US" b="1" dirty="0" err="1" smtClean="0">
                <a:solidFill>
                  <a:srgbClr val="0070C0"/>
                </a:solidFill>
              </a:rPr>
              <a:t>android:layout_alignBaseline</a:t>
            </a:r>
            <a:r>
              <a:rPr lang="en-US" b="1" dirty="0" smtClean="0">
                <a:solidFill>
                  <a:srgbClr val="0070C0"/>
                </a:solidFill>
              </a:rPr>
              <a:t> </a:t>
            </a:r>
            <a:r>
              <a:rPr lang="en-US" dirty="0" smtClean="0"/>
              <a:t>indicates that the baselines of the two widgets should be aligned</a:t>
            </a:r>
          </a:p>
          <a:p>
            <a:endParaRPr lang="en-US" sz="2000" dirty="0" smtClean="0"/>
          </a:p>
          <a:p>
            <a:pPr marL="457200" indent="-457200"/>
            <a:endParaRPr lang="en-US" sz="2000" i="1" dirty="0" smtClean="0">
              <a:solidFill>
                <a:srgbClr val="C00000"/>
              </a:solidFill>
            </a:endParaRPr>
          </a:p>
        </p:txBody>
      </p:sp>
    </p:spTree>
    <p:extLst>
      <p:ext uri="{BB962C8B-B14F-4D97-AF65-F5344CB8AC3E}">
        <p14:creationId xmlns:p14="http://schemas.microsoft.com/office/powerpoint/2010/main" val="8345180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72</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382000" cy="4370427"/>
          </a:xfrm>
          <a:prstGeom prst="rect">
            <a:avLst/>
          </a:prstGeom>
          <a:noFill/>
        </p:spPr>
        <p:txBody>
          <a:bodyPr wrap="square" rtlCol="0">
            <a:spAutoFit/>
          </a:bodyPr>
          <a:lstStyle/>
          <a:p>
            <a:pPr marL="457200" indent="-457200"/>
            <a:r>
              <a:rPr lang="en-US" sz="2400" b="1" dirty="0" smtClean="0">
                <a:solidFill>
                  <a:srgbClr val="0070C0"/>
                </a:solidFill>
              </a:rPr>
              <a:t>2. Relative Layout – Referring to other widgets</a:t>
            </a:r>
          </a:p>
          <a:p>
            <a:endParaRPr lang="en-US" sz="2000" dirty="0" smtClean="0"/>
          </a:p>
          <a:p>
            <a:r>
              <a:rPr lang="en-US" sz="2000" dirty="0" smtClean="0"/>
              <a:t>In order to use Relative Notation in Properties you need to consistently:</a:t>
            </a:r>
          </a:p>
          <a:p>
            <a:pPr marL="457200" indent="-457200">
              <a:buFont typeface="+mj-lt"/>
              <a:buAutoNum type="arabicPeriod"/>
            </a:pPr>
            <a:endParaRPr lang="en-US" sz="2000" dirty="0" smtClean="0"/>
          </a:p>
          <a:p>
            <a:pPr marL="457200" indent="-457200">
              <a:buFont typeface="+mj-lt"/>
              <a:buAutoNum type="arabicPeriod"/>
            </a:pPr>
            <a:r>
              <a:rPr lang="en-US" sz="2000" dirty="0" smtClean="0"/>
              <a:t>Put identifiers (</a:t>
            </a:r>
            <a:r>
              <a:rPr lang="en-US" sz="2000" b="1" dirty="0" err="1" smtClean="0">
                <a:solidFill>
                  <a:srgbClr val="7F007F"/>
                </a:solidFill>
                <a:latin typeface="Courier New"/>
              </a:rPr>
              <a:t>android:id</a:t>
            </a:r>
            <a:r>
              <a:rPr lang="en-US" sz="2000" b="1" dirty="0" smtClean="0">
                <a:solidFill>
                  <a:srgbClr val="0070C0"/>
                </a:solidFill>
              </a:rPr>
              <a:t> </a:t>
            </a:r>
            <a:r>
              <a:rPr lang="en-US" sz="2000" dirty="0" smtClean="0"/>
              <a:t>attributes) on </a:t>
            </a:r>
            <a:r>
              <a:rPr lang="en-US" sz="2000" i="1" dirty="0" smtClean="0"/>
              <a:t>all elements</a:t>
            </a:r>
            <a:r>
              <a:rPr lang="en-US" sz="2000" dirty="0" smtClean="0"/>
              <a:t> that you will need to address. </a:t>
            </a:r>
          </a:p>
          <a:p>
            <a:pPr marL="457200" indent="-457200">
              <a:buFont typeface="+mj-lt"/>
              <a:buAutoNum type="arabicPeriod"/>
            </a:pPr>
            <a:endParaRPr lang="en-US" sz="2000" dirty="0" smtClean="0"/>
          </a:p>
          <a:p>
            <a:pPr marL="457200" indent="-457200">
              <a:buFont typeface="+mj-lt"/>
              <a:buAutoNum type="arabicPeriod"/>
            </a:pPr>
            <a:r>
              <a:rPr lang="en-US" sz="2000" dirty="0" smtClean="0"/>
              <a:t>Syntax is</a:t>
            </a:r>
            <a:r>
              <a:rPr lang="en-US" sz="2400" dirty="0" smtClean="0"/>
              <a:t>:  </a:t>
            </a:r>
            <a:r>
              <a:rPr lang="en-US" sz="2400" b="1" dirty="0" smtClean="0">
                <a:solidFill>
                  <a:srgbClr val="C00000"/>
                </a:solidFill>
              </a:rPr>
              <a:t>@+id/...</a:t>
            </a:r>
            <a:r>
              <a:rPr lang="en-US" sz="2400" b="1" dirty="0" smtClean="0"/>
              <a:t>  </a:t>
            </a:r>
            <a:r>
              <a:rPr lang="en-US" sz="2000" dirty="0" smtClean="0"/>
              <a:t>(for instance an </a:t>
            </a:r>
            <a:r>
              <a:rPr lang="en-US" sz="2000" dirty="0" err="1" smtClean="0"/>
              <a:t>EditText</a:t>
            </a:r>
            <a:r>
              <a:rPr lang="en-US" sz="2000" dirty="0" smtClean="0"/>
              <a:t> box could be XML called:  </a:t>
            </a:r>
            <a:r>
              <a:rPr lang="en-US" sz="2400" b="1" dirty="0" err="1" smtClean="0">
                <a:solidFill>
                  <a:srgbClr val="7F007F"/>
                </a:solidFill>
                <a:latin typeface="Courier New"/>
              </a:rPr>
              <a:t>android:id</a:t>
            </a:r>
            <a:r>
              <a:rPr lang="en-US" sz="2400" b="1" dirty="0" smtClean="0">
                <a:solidFill>
                  <a:srgbClr val="000000"/>
                </a:solidFill>
                <a:latin typeface="Courier New"/>
              </a:rPr>
              <a:t>=</a:t>
            </a:r>
            <a:r>
              <a:rPr lang="en-US" sz="2400" b="1" i="1" dirty="0" smtClean="0">
                <a:solidFill>
                  <a:srgbClr val="2A00FF"/>
                </a:solidFill>
                <a:latin typeface="Courier New"/>
              </a:rPr>
              <a:t>"@+id/</a:t>
            </a:r>
            <a:r>
              <a:rPr lang="en-US" sz="2400" b="1" i="1" dirty="0" err="1" smtClean="0">
                <a:solidFill>
                  <a:srgbClr val="2A00FF"/>
                </a:solidFill>
                <a:latin typeface="Courier New"/>
              </a:rPr>
              <a:t>ediUserName</a:t>
            </a:r>
            <a:r>
              <a:rPr lang="en-US" sz="2400" b="1" i="1" dirty="0" smtClean="0">
                <a:solidFill>
                  <a:srgbClr val="2A00FF"/>
                </a:solidFill>
                <a:latin typeface="Courier New"/>
              </a:rPr>
              <a:t>"</a:t>
            </a:r>
            <a:r>
              <a:rPr lang="en-US" sz="2400" dirty="0" smtClean="0">
                <a:latin typeface="Courier New"/>
              </a:rPr>
              <a:t>)</a:t>
            </a:r>
          </a:p>
          <a:p>
            <a:pPr marL="457200" indent="-457200">
              <a:buFont typeface="+mj-lt"/>
              <a:buAutoNum type="arabicPeriod"/>
            </a:pPr>
            <a:endParaRPr lang="en-US" sz="2000" i="1" dirty="0" smtClean="0">
              <a:solidFill>
                <a:srgbClr val="2A00FF"/>
              </a:solidFill>
              <a:latin typeface="Courier New"/>
            </a:endParaRPr>
          </a:p>
          <a:p>
            <a:pPr marL="457200" indent="-457200">
              <a:buFont typeface="+mj-lt"/>
              <a:buAutoNum type="arabicPeriod"/>
            </a:pPr>
            <a:r>
              <a:rPr lang="en-US" sz="2000" dirty="0" smtClean="0"/>
              <a:t>Reference other widgets using the same identifier value (</a:t>
            </a:r>
            <a:r>
              <a:rPr lang="en-US" sz="2000" b="1" dirty="0" smtClean="0">
                <a:solidFill>
                  <a:srgbClr val="C00000"/>
                </a:solidFill>
              </a:rPr>
              <a:t>@+id/...</a:t>
            </a:r>
            <a:r>
              <a:rPr lang="en-US" sz="2000" dirty="0" smtClean="0"/>
              <a:t>) already given to a widget. For instance a control below the </a:t>
            </a:r>
            <a:r>
              <a:rPr lang="en-US" sz="2000" dirty="0" err="1" smtClean="0"/>
              <a:t>EditText</a:t>
            </a:r>
            <a:r>
              <a:rPr lang="en-US" sz="2000" dirty="0" smtClean="0"/>
              <a:t> box could say:  </a:t>
            </a:r>
            <a:r>
              <a:rPr lang="en-US" sz="2400" b="1" dirty="0" err="1" smtClean="0">
                <a:solidFill>
                  <a:srgbClr val="7F007F"/>
                </a:solidFill>
                <a:latin typeface="Courier New"/>
              </a:rPr>
              <a:t>android:layout_below</a:t>
            </a:r>
            <a:r>
              <a:rPr lang="en-US" sz="2400" b="1" dirty="0" smtClean="0">
                <a:solidFill>
                  <a:srgbClr val="000000"/>
                </a:solidFill>
                <a:latin typeface="Courier New"/>
              </a:rPr>
              <a:t>=</a:t>
            </a:r>
            <a:r>
              <a:rPr lang="en-US" sz="2400" b="1" i="1" dirty="0" smtClean="0">
                <a:solidFill>
                  <a:srgbClr val="2A00FF"/>
                </a:solidFill>
                <a:latin typeface="Courier New"/>
              </a:rPr>
              <a:t>"@+id/</a:t>
            </a:r>
            <a:r>
              <a:rPr lang="en-US" sz="2400" b="1" i="1" dirty="0" err="1" smtClean="0">
                <a:solidFill>
                  <a:srgbClr val="2A00FF"/>
                </a:solidFill>
                <a:latin typeface="Courier New"/>
              </a:rPr>
              <a:t>ediUserName</a:t>
            </a:r>
            <a:r>
              <a:rPr lang="en-US" sz="2400" b="1" i="1" dirty="0" smtClean="0">
                <a:solidFill>
                  <a:srgbClr val="2A00FF"/>
                </a:solidFill>
                <a:latin typeface="Courier New"/>
              </a:rPr>
              <a:t>" </a:t>
            </a:r>
          </a:p>
        </p:txBody>
      </p:sp>
    </p:spTree>
    <p:extLst>
      <p:ext uri="{BB962C8B-B14F-4D97-AF65-F5344CB8AC3E}">
        <p14:creationId xmlns:p14="http://schemas.microsoft.com/office/powerpoint/2010/main" val="5523883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73</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382000" cy="461665"/>
          </a:xfrm>
          <a:prstGeom prst="rect">
            <a:avLst/>
          </a:prstGeom>
          <a:noFill/>
        </p:spPr>
        <p:txBody>
          <a:bodyPr wrap="square" rtlCol="0">
            <a:spAutoFit/>
          </a:bodyPr>
          <a:lstStyle/>
          <a:p>
            <a:pPr marL="457200" indent="-457200"/>
            <a:r>
              <a:rPr lang="en-US" sz="2400" b="1" dirty="0" smtClean="0"/>
              <a:t>2. Relative Layout – Example</a:t>
            </a:r>
          </a:p>
        </p:txBody>
      </p:sp>
      <p:sp>
        <p:nvSpPr>
          <p:cNvPr id="9" name="TextBox 8"/>
          <p:cNvSpPr txBox="1"/>
          <p:nvPr/>
        </p:nvSpPr>
        <p:spPr>
          <a:xfrm>
            <a:off x="304800" y="1905000"/>
            <a:ext cx="8458200" cy="4708981"/>
          </a:xfrm>
          <a:prstGeom prst="rect">
            <a:avLst/>
          </a:prstGeom>
          <a:solidFill>
            <a:schemeClr val="bg1">
              <a:lumMod val="95000"/>
            </a:schemeClr>
          </a:solidFill>
          <a:ln>
            <a:solidFill>
              <a:schemeClr val="accent1"/>
            </a:solidFill>
          </a:ln>
        </p:spPr>
        <p:txBody>
          <a:bodyPr wrap="square" numCol="2" rtlCol="0">
            <a:spAutoFit/>
          </a:bodyPr>
          <a:lstStyle/>
          <a:p>
            <a:r>
              <a:rPr lang="en-US" sz="1000" dirty="0" smtClean="0">
                <a:solidFill>
                  <a:srgbClr val="008080"/>
                </a:solidFill>
                <a:latin typeface="Courier New"/>
              </a:rPr>
              <a:t>&lt;?</a:t>
            </a:r>
            <a:r>
              <a:rPr lang="en-US" sz="1000" dirty="0" smtClean="0">
                <a:solidFill>
                  <a:srgbClr val="3F7F7F"/>
                </a:solidFill>
                <a:latin typeface="Courier New"/>
              </a:rPr>
              <a:t>xml </a:t>
            </a:r>
            <a:r>
              <a:rPr lang="en-US" sz="1000" dirty="0" smtClean="0">
                <a:solidFill>
                  <a:srgbClr val="7F007F"/>
                </a:solidFill>
                <a:latin typeface="Courier New"/>
              </a:rPr>
              <a:t>version</a:t>
            </a:r>
            <a:r>
              <a:rPr lang="en-US" sz="1000" dirty="0" smtClean="0">
                <a:solidFill>
                  <a:srgbClr val="000000"/>
                </a:solidFill>
                <a:latin typeface="Courier New"/>
              </a:rPr>
              <a:t>=</a:t>
            </a:r>
            <a:r>
              <a:rPr lang="en-US" sz="1000" i="1" dirty="0" smtClean="0">
                <a:solidFill>
                  <a:srgbClr val="2A00FF"/>
                </a:solidFill>
                <a:latin typeface="Courier New"/>
              </a:rPr>
              <a:t>"1.0" </a:t>
            </a:r>
            <a:r>
              <a:rPr lang="en-US" sz="1000" i="1" dirty="0" smtClean="0">
                <a:solidFill>
                  <a:srgbClr val="7F007F"/>
                </a:solidFill>
                <a:latin typeface="Courier New"/>
              </a:rPr>
              <a:t>encoding</a:t>
            </a:r>
            <a:r>
              <a:rPr lang="en-US" sz="1000" i="1" dirty="0" smtClean="0">
                <a:solidFill>
                  <a:srgbClr val="000000"/>
                </a:solidFill>
                <a:latin typeface="Courier New"/>
              </a:rPr>
              <a:t>=</a:t>
            </a:r>
            <a:r>
              <a:rPr lang="en-US" sz="1000" i="1" dirty="0" smtClean="0">
                <a:solidFill>
                  <a:srgbClr val="2A00FF"/>
                </a:solidFill>
                <a:latin typeface="Courier New"/>
              </a:rPr>
              <a:t>"utf-8"</a:t>
            </a:r>
            <a:r>
              <a:rPr lang="en-US" sz="1000" i="1" dirty="0" smtClean="0">
                <a:solidFill>
                  <a:srgbClr val="008080"/>
                </a:solidFill>
                <a:latin typeface="Courier New"/>
              </a:rPr>
              <a:t>?&gt;</a:t>
            </a:r>
          </a:p>
          <a:p>
            <a:r>
              <a:rPr lang="en-US" sz="1000" dirty="0" smtClean="0">
                <a:solidFill>
                  <a:srgbClr val="008080"/>
                </a:solidFill>
                <a:latin typeface="Courier New"/>
              </a:rPr>
              <a:t>&lt;</a:t>
            </a:r>
            <a:r>
              <a:rPr lang="en-US" sz="1000" dirty="0" err="1" smtClean="0">
                <a:solidFill>
                  <a:srgbClr val="3F7F7F"/>
                </a:solidFill>
                <a:latin typeface="Courier New"/>
              </a:rPr>
              <a:t>RelativeLayout</a:t>
            </a:r>
            <a:endParaRPr lang="en-US" sz="1000" dirty="0" smtClean="0">
              <a:solidFill>
                <a:srgbClr val="3F7F7F"/>
              </a:solidFill>
              <a:latin typeface="Courier New"/>
            </a:endParaRPr>
          </a:p>
          <a:p>
            <a:r>
              <a:rPr lang="en-US" sz="1000" b="1" dirty="0" err="1" smtClean="0">
                <a:solidFill>
                  <a:srgbClr val="7F007F"/>
                </a:solidFill>
                <a:latin typeface="Courier New"/>
              </a:rPr>
              <a:t>android:id</a:t>
            </a:r>
            <a:r>
              <a:rPr lang="en-US" sz="1000" b="1" dirty="0" smtClean="0">
                <a:solidFill>
                  <a:srgbClr val="000000"/>
                </a:solidFill>
                <a:latin typeface="Courier New"/>
              </a:rPr>
              <a:t>=</a:t>
            </a:r>
            <a:r>
              <a:rPr lang="en-US" sz="1000" b="1" i="1" dirty="0" smtClean="0">
                <a:solidFill>
                  <a:srgbClr val="2A00FF"/>
                </a:solidFill>
                <a:latin typeface="Courier New"/>
              </a:rPr>
              <a:t>"@+id/</a:t>
            </a:r>
            <a:r>
              <a:rPr lang="en-US" sz="1000" b="1" i="1" dirty="0" err="1" smtClean="0">
                <a:solidFill>
                  <a:srgbClr val="2A00FF"/>
                </a:solidFill>
                <a:latin typeface="Courier New"/>
              </a:rPr>
              <a:t>myRelativeLayout</a:t>
            </a:r>
            <a:r>
              <a:rPr lang="en-US" sz="1000" b="1" i="1" dirty="0" smtClean="0">
                <a:solidFill>
                  <a:srgbClr val="2A00FF"/>
                </a:solidFill>
                <a:latin typeface="Courier New"/>
              </a:rPr>
              <a:t>"</a:t>
            </a:r>
          </a:p>
          <a:p>
            <a:r>
              <a:rPr lang="en-US" sz="1000" dirty="0" err="1" smtClean="0">
                <a:solidFill>
                  <a:srgbClr val="7F007F"/>
                </a:solidFill>
                <a:latin typeface="Courier New"/>
              </a:rPr>
              <a:t>android:layout_width</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fill_parent</a:t>
            </a:r>
            <a:r>
              <a:rPr lang="en-US" sz="1000" i="1" dirty="0" smtClean="0">
                <a:solidFill>
                  <a:srgbClr val="2A00FF"/>
                </a:solidFill>
                <a:latin typeface="Courier New"/>
              </a:rPr>
              <a:t>"</a:t>
            </a:r>
          </a:p>
          <a:p>
            <a:r>
              <a:rPr lang="en-US" sz="1000" dirty="0" err="1" smtClean="0">
                <a:solidFill>
                  <a:srgbClr val="7F007F"/>
                </a:solidFill>
                <a:latin typeface="Courier New"/>
              </a:rPr>
              <a:t>android:layout_height</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fill_parent</a:t>
            </a:r>
            <a:r>
              <a:rPr lang="en-US" sz="1000" i="1" dirty="0" smtClean="0">
                <a:solidFill>
                  <a:srgbClr val="2A00FF"/>
                </a:solidFill>
                <a:latin typeface="Courier New"/>
              </a:rPr>
              <a:t>"</a:t>
            </a:r>
          </a:p>
          <a:p>
            <a:r>
              <a:rPr lang="en-US" sz="1000" dirty="0" err="1" smtClean="0">
                <a:solidFill>
                  <a:srgbClr val="7F007F"/>
                </a:solidFill>
                <a:latin typeface="Courier New"/>
              </a:rPr>
              <a:t>android:background</a:t>
            </a:r>
            <a:r>
              <a:rPr lang="en-US" sz="1000" dirty="0" smtClean="0">
                <a:solidFill>
                  <a:srgbClr val="000000"/>
                </a:solidFill>
                <a:latin typeface="Courier New"/>
              </a:rPr>
              <a:t>=</a:t>
            </a:r>
            <a:r>
              <a:rPr lang="en-US" sz="1000" i="1" dirty="0" smtClean="0">
                <a:solidFill>
                  <a:srgbClr val="2A00FF"/>
                </a:solidFill>
                <a:latin typeface="Courier New"/>
              </a:rPr>
              <a:t>"#ff000099"</a:t>
            </a:r>
          </a:p>
          <a:p>
            <a:r>
              <a:rPr lang="en-US" sz="1000" dirty="0" err="1" smtClean="0">
                <a:solidFill>
                  <a:srgbClr val="7F007F"/>
                </a:solidFill>
                <a:latin typeface="Courier New"/>
              </a:rPr>
              <a:t>xmlns:android</a:t>
            </a:r>
            <a:r>
              <a:rPr lang="en-US" sz="1000" dirty="0" smtClean="0">
                <a:solidFill>
                  <a:srgbClr val="000000"/>
                </a:solidFill>
                <a:latin typeface="Courier New"/>
              </a:rPr>
              <a:t>=</a:t>
            </a:r>
            <a:r>
              <a:rPr lang="en-US" sz="1000" i="1" dirty="0" smtClean="0">
                <a:solidFill>
                  <a:srgbClr val="2A00FF"/>
                </a:solidFill>
                <a:latin typeface="Courier New"/>
              </a:rPr>
              <a:t>"http://schemas.android.com/apk/res/android"</a:t>
            </a:r>
            <a:r>
              <a:rPr lang="en-US" sz="1000" i="1" dirty="0" smtClean="0">
                <a:solidFill>
                  <a:srgbClr val="008080"/>
                </a:solidFill>
                <a:latin typeface="Courier New"/>
              </a:rPr>
              <a:t>&gt;</a:t>
            </a:r>
          </a:p>
          <a:p>
            <a:endParaRPr lang="en-US" sz="1000" i="1" dirty="0" smtClean="0">
              <a:solidFill>
                <a:srgbClr val="008080"/>
              </a:solidFill>
              <a:latin typeface="Courier New"/>
            </a:endParaRPr>
          </a:p>
          <a:p>
            <a:r>
              <a:rPr lang="en-US" sz="1000" dirty="0" smtClean="0">
                <a:solidFill>
                  <a:srgbClr val="008080"/>
                </a:solidFill>
                <a:latin typeface="Courier New"/>
              </a:rPr>
              <a:t>&lt;</a:t>
            </a:r>
            <a:r>
              <a:rPr lang="en-US" sz="1000" dirty="0" err="1" smtClean="0">
                <a:solidFill>
                  <a:srgbClr val="3F7F7F"/>
                </a:solidFill>
                <a:latin typeface="Courier New"/>
              </a:rPr>
              <a:t>TextView</a:t>
            </a:r>
            <a:endParaRPr lang="en-US" sz="1000" dirty="0" smtClean="0">
              <a:solidFill>
                <a:srgbClr val="3F7F7F"/>
              </a:solidFill>
              <a:latin typeface="Courier New"/>
            </a:endParaRPr>
          </a:p>
          <a:p>
            <a:r>
              <a:rPr lang="en-US" sz="1000" b="1" dirty="0" err="1" smtClean="0">
                <a:solidFill>
                  <a:srgbClr val="7F007F"/>
                </a:solidFill>
                <a:latin typeface="Courier New"/>
              </a:rPr>
              <a:t>android:id</a:t>
            </a:r>
            <a:r>
              <a:rPr lang="en-US" sz="1000" b="1" dirty="0" smtClean="0">
                <a:solidFill>
                  <a:srgbClr val="000000"/>
                </a:solidFill>
                <a:latin typeface="Courier New"/>
              </a:rPr>
              <a:t>=</a:t>
            </a:r>
            <a:r>
              <a:rPr lang="en-US" sz="1000" b="1" i="1" dirty="0" smtClean="0">
                <a:solidFill>
                  <a:srgbClr val="2A00FF"/>
                </a:solidFill>
                <a:latin typeface="Courier New"/>
              </a:rPr>
              <a:t>"@+id/</a:t>
            </a:r>
            <a:r>
              <a:rPr lang="en-US" sz="1000" b="1" i="1" dirty="0" err="1" smtClean="0">
                <a:solidFill>
                  <a:srgbClr val="2A00FF"/>
                </a:solidFill>
                <a:latin typeface="Courier New"/>
              </a:rPr>
              <a:t>lblUserName</a:t>
            </a:r>
            <a:r>
              <a:rPr lang="en-US" sz="1000" b="1" i="1" dirty="0" smtClean="0">
                <a:solidFill>
                  <a:srgbClr val="2A00FF"/>
                </a:solidFill>
                <a:latin typeface="Courier New"/>
              </a:rPr>
              <a:t>"</a:t>
            </a:r>
          </a:p>
          <a:p>
            <a:r>
              <a:rPr lang="en-US" sz="1000" dirty="0" err="1" smtClean="0">
                <a:solidFill>
                  <a:srgbClr val="7F007F"/>
                </a:solidFill>
                <a:latin typeface="Courier New"/>
              </a:rPr>
              <a:t>android:layout_width</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fill_parent</a:t>
            </a:r>
            <a:r>
              <a:rPr lang="en-US" sz="1000" i="1" dirty="0" smtClean="0">
                <a:solidFill>
                  <a:srgbClr val="2A00FF"/>
                </a:solidFill>
                <a:latin typeface="Courier New"/>
              </a:rPr>
              <a:t>"</a:t>
            </a:r>
          </a:p>
          <a:p>
            <a:r>
              <a:rPr lang="en-US" sz="1000" dirty="0" err="1" smtClean="0">
                <a:solidFill>
                  <a:srgbClr val="7F007F"/>
                </a:solidFill>
                <a:latin typeface="Courier New"/>
              </a:rPr>
              <a:t>android:layout_height</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wrap_content</a:t>
            </a:r>
            <a:r>
              <a:rPr lang="en-US" sz="1000" i="1" dirty="0" smtClean="0">
                <a:solidFill>
                  <a:srgbClr val="2A00FF"/>
                </a:solidFill>
                <a:latin typeface="Courier New"/>
              </a:rPr>
              <a:t>"</a:t>
            </a:r>
          </a:p>
          <a:p>
            <a:r>
              <a:rPr lang="en-US" sz="1000" dirty="0" err="1" smtClean="0">
                <a:solidFill>
                  <a:srgbClr val="7F007F"/>
                </a:solidFill>
                <a:latin typeface="Courier New"/>
              </a:rPr>
              <a:t>android:background</a:t>
            </a:r>
            <a:r>
              <a:rPr lang="en-US" sz="1000" dirty="0" smtClean="0">
                <a:solidFill>
                  <a:srgbClr val="000000"/>
                </a:solidFill>
                <a:latin typeface="Courier New"/>
              </a:rPr>
              <a:t>=</a:t>
            </a:r>
            <a:r>
              <a:rPr lang="en-US" sz="1000" i="1" dirty="0" smtClean="0">
                <a:solidFill>
                  <a:srgbClr val="2A00FF"/>
                </a:solidFill>
                <a:latin typeface="Courier New"/>
              </a:rPr>
              <a:t>"#ffff0066"</a:t>
            </a:r>
          </a:p>
          <a:p>
            <a:r>
              <a:rPr lang="en-US" sz="1000" dirty="0" err="1" smtClean="0">
                <a:solidFill>
                  <a:srgbClr val="7F007F"/>
                </a:solidFill>
                <a:latin typeface="Courier New"/>
              </a:rPr>
              <a:t>android:text</a:t>
            </a:r>
            <a:r>
              <a:rPr lang="en-US" sz="1000" dirty="0" smtClean="0">
                <a:solidFill>
                  <a:srgbClr val="000000"/>
                </a:solidFill>
                <a:latin typeface="Courier New"/>
              </a:rPr>
              <a:t>=</a:t>
            </a:r>
            <a:r>
              <a:rPr lang="en-US" sz="1000" i="1" dirty="0" smtClean="0">
                <a:solidFill>
                  <a:srgbClr val="2A00FF"/>
                </a:solidFill>
                <a:latin typeface="Courier New"/>
              </a:rPr>
              <a:t>"User Name"</a:t>
            </a:r>
          </a:p>
          <a:p>
            <a:r>
              <a:rPr lang="en-US" sz="1000" dirty="0" err="1" smtClean="0">
                <a:solidFill>
                  <a:srgbClr val="7F007F"/>
                </a:solidFill>
                <a:latin typeface="Courier New"/>
              </a:rPr>
              <a:t>android:textStyle</a:t>
            </a:r>
            <a:r>
              <a:rPr lang="en-US" sz="1000" dirty="0" smtClean="0">
                <a:solidFill>
                  <a:srgbClr val="000000"/>
                </a:solidFill>
                <a:latin typeface="Courier New"/>
              </a:rPr>
              <a:t>=</a:t>
            </a:r>
            <a:r>
              <a:rPr lang="en-US" sz="1000" i="1" dirty="0" smtClean="0">
                <a:solidFill>
                  <a:srgbClr val="2A00FF"/>
                </a:solidFill>
                <a:latin typeface="Courier New"/>
              </a:rPr>
              <a:t>"bold"</a:t>
            </a:r>
          </a:p>
          <a:p>
            <a:r>
              <a:rPr lang="en-US" sz="1000" dirty="0" err="1" smtClean="0">
                <a:solidFill>
                  <a:srgbClr val="7F007F"/>
                </a:solidFill>
                <a:latin typeface="Courier New"/>
              </a:rPr>
              <a:t>android:textColor</a:t>
            </a:r>
            <a:r>
              <a:rPr lang="en-US" sz="1000" dirty="0" smtClean="0">
                <a:solidFill>
                  <a:srgbClr val="000000"/>
                </a:solidFill>
                <a:latin typeface="Courier New"/>
              </a:rPr>
              <a:t>=</a:t>
            </a:r>
            <a:r>
              <a:rPr lang="en-US" sz="1000" i="1" dirty="0" smtClean="0">
                <a:solidFill>
                  <a:srgbClr val="2A00FF"/>
                </a:solidFill>
                <a:latin typeface="Courier New"/>
              </a:rPr>
              <a:t>"#ff000000"</a:t>
            </a:r>
          </a:p>
          <a:p>
            <a:r>
              <a:rPr lang="en-US" sz="1000" dirty="0" err="1" smtClean="0">
                <a:solidFill>
                  <a:srgbClr val="7F007F"/>
                </a:solidFill>
                <a:highlight>
                  <a:srgbClr val="FFFF00"/>
                </a:highlight>
                <a:latin typeface="Courier New"/>
              </a:rPr>
              <a:t>android:layout_alignParentTop</a:t>
            </a:r>
            <a:r>
              <a:rPr lang="en-US" sz="1000" dirty="0" smtClean="0">
                <a:solidFill>
                  <a:srgbClr val="000000"/>
                </a:solidFill>
                <a:highlight>
                  <a:srgbClr val="FFFF00"/>
                </a:highlight>
                <a:latin typeface="Courier New"/>
              </a:rPr>
              <a:t>=</a:t>
            </a:r>
            <a:r>
              <a:rPr lang="en-US" sz="1000" i="1" dirty="0" smtClean="0">
                <a:solidFill>
                  <a:srgbClr val="2A00FF"/>
                </a:solidFill>
                <a:highlight>
                  <a:srgbClr val="FFFF00"/>
                </a:highlight>
                <a:latin typeface="Courier New"/>
              </a:rPr>
              <a:t>"true"</a:t>
            </a:r>
          </a:p>
          <a:p>
            <a:r>
              <a:rPr lang="en-US" sz="1000" dirty="0" err="1" smtClean="0">
                <a:solidFill>
                  <a:srgbClr val="7F007F"/>
                </a:solidFill>
                <a:highlight>
                  <a:srgbClr val="FFFF00"/>
                </a:highlight>
                <a:latin typeface="Courier New"/>
              </a:rPr>
              <a:t>android:layout_alignParentLeft</a:t>
            </a:r>
            <a:r>
              <a:rPr lang="en-US" sz="1000" dirty="0" smtClean="0">
                <a:solidFill>
                  <a:srgbClr val="000000"/>
                </a:solidFill>
                <a:highlight>
                  <a:srgbClr val="FFFF00"/>
                </a:highlight>
                <a:latin typeface="Courier New"/>
              </a:rPr>
              <a:t>=</a:t>
            </a:r>
            <a:r>
              <a:rPr lang="en-US" sz="1000" i="1" dirty="0" smtClean="0">
                <a:solidFill>
                  <a:srgbClr val="2A00FF"/>
                </a:solidFill>
                <a:highlight>
                  <a:srgbClr val="FFFF00"/>
                </a:highlight>
                <a:latin typeface="Courier New"/>
              </a:rPr>
              <a:t>"true"</a:t>
            </a:r>
            <a:r>
              <a:rPr lang="en-US" sz="1000" i="1" dirty="0" smtClean="0">
                <a:solidFill>
                  <a:srgbClr val="008080"/>
                </a:solidFill>
                <a:highlight>
                  <a:srgbClr val="FFFF00"/>
                </a:highlight>
                <a:latin typeface="Courier New"/>
              </a:rPr>
              <a:t>&gt;</a:t>
            </a:r>
          </a:p>
          <a:p>
            <a:r>
              <a:rPr lang="en-US" sz="1000" dirty="0" smtClean="0">
                <a:solidFill>
                  <a:srgbClr val="008080"/>
                </a:solidFill>
                <a:latin typeface="Courier New"/>
              </a:rPr>
              <a:t>&lt;/</a:t>
            </a:r>
            <a:r>
              <a:rPr lang="en-US" sz="1000" dirty="0" err="1" smtClean="0">
                <a:solidFill>
                  <a:srgbClr val="3F7F7F"/>
                </a:solidFill>
                <a:latin typeface="Courier New"/>
              </a:rPr>
              <a:t>TextView</a:t>
            </a:r>
            <a:r>
              <a:rPr lang="en-US" sz="1000" dirty="0" smtClean="0">
                <a:solidFill>
                  <a:srgbClr val="008080"/>
                </a:solidFill>
                <a:latin typeface="Courier New"/>
              </a:rPr>
              <a:t>&gt;</a:t>
            </a:r>
          </a:p>
          <a:p>
            <a:endParaRPr lang="en-US" sz="1000" dirty="0" smtClean="0">
              <a:solidFill>
                <a:srgbClr val="008080"/>
              </a:solidFill>
              <a:latin typeface="Courier New"/>
            </a:endParaRPr>
          </a:p>
          <a:p>
            <a:endParaRPr lang="en-US" sz="1000" dirty="0" smtClean="0">
              <a:solidFill>
                <a:srgbClr val="008080"/>
              </a:solidFill>
              <a:latin typeface="Courier New"/>
            </a:endParaRPr>
          </a:p>
          <a:p>
            <a:endParaRPr lang="en-US" sz="1000" dirty="0" smtClean="0">
              <a:solidFill>
                <a:srgbClr val="008080"/>
              </a:solidFill>
              <a:latin typeface="Courier New"/>
            </a:endParaRPr>
          </a:p>
          <a:p>
            <a:endParaRPr lang="en-US" sz="1000" dirty="0" smtClean="0">
              <a:solidFill>
                <a:srgbClr val="008080"/>
              </a:solidFill>
              <a:latin typeface="Courier New"/>
            </a:endParaRPr>
          </a:p>
          <a:p>
            <a:endParaRPr lang="en-US" sz="1000" dirty="0" smtClean="0">
              <a:solidFill>
                <a:srgbClr val="008080"/>
              </a:solidFill>
              <a:latin typeface="Courier New"/>
            </a:endParaRPr>
          </a:p>
          <a:p>
            <a:endParaRPr lang="en-US" sz="1000" dirty="0" smtClean="0">
              <a:solidFill>
                <a:srgbClr val="008080"/>
              </a:solidFill>
              <a:latin typeface="Courier New"/>
            </a:endParaRPr>
          </a:p>
          <a:p>
            <a:endParaRPr lang="en-US" sz="1000" dirty="0" smtClean="0">
              <a:solidFill>
                <a:srgbClr val="008080"/>
              </a:solidFill>
              <a:latin typeface="Courier New"/>
            </a:endParaRPr>
          </a:p>
          <a:p>
            <a:endParaRPr lang="en-US" sz="1000" dirty="0" smtClean="0">
              <a:solidFill>
                <a:srgbClr val="008080"/>
              </a:solidFill>
              <a:latin typeface="Courier New"/>
            </a:endParaRPr>
          </a:p>
          <a:p>
            <a:endParaRPr lang="en-US" sz="1000" dirty="0" smtClean="0">
              <a:solidFill>
                <a:srgbClr val="008080"/>
              </a:solidFill>
              <a:latin typeface="Courier New"/>
            </a:endParaRPr>
          </a:p>
          <a:p>
            <a:endParaRPr lang="en-US" sz="1000" dirty="0" smtClean="0">
              <a:solidFill>
                <a:srgbClr val="008080"/>
              </a:solidFill>
              <a:latin typeface="Courier New"/>
            </a:endParaRPr>
          </a:p>
          <a:p>
            <a:r>
              <a:rPr lang="en-US" sz="1000" dirty="0" smtClean="0">
                <a:solidFill>
                  <a:srgbClr val="008080"/>
                </a:solidFill>
                <a:latin typeface="Courier New"/>
              </a:rPr>
              <a:t>&lt;</a:t>
            </a:r>
            <a:r>
              <a:rPr lang="en-US" sz="1000" dirty="0" err="1" smtClean="0">
                <a:solidFill>
                  <a:srgbClr val="3F7F7F"/>
                </a:solidFill>
                <a:latin typeface="Courier New"/>
              </a:rPr>
              <a:t>EditText</a:t>
            </a:r>
            <a:endParaRPr lang="en-US" sz="1000" dirty="0" smtClean="0">
              <a:solidFill>
                <a:srgbClr val="3F7F7F"/>
              </a:solidFill>
              <a:latin typeface="Courier New"/>
            </a:endParaRPr>
          </a:p>
          <a:p>
            <a:r>
              <a:rPr lang="en-US" sz="1000" b="1" dirty="0" err="1" smtClean="0">
                <a:solidFill>
                  <a:srgbClr val="7F007F"/>
                </a:solidFill>
                <a:latin typeface="Courier New"/>
              </a:rPr>
              <a:t>android:id</a:t>
            </a:r>
            <a:r>
              <a:rPr lang="en-US" sz="1000" b="1" dirty="0" smtClean="0">
                <a:solidFill>
                  <a:srgbClr val="000000"/>
                </a:solidFill>
                <a:latin typeface="Courier New"/>
              </a:rPr>
              <a:t>=</a:t>
            </a:r>
            <a:r>
              <a:rPr lang="en-US" sz="1000" b="1" i="1" dirty="0" smtClean="0">
                <a:solidFill>
                  <a:srgbClr val="2A00FF"/>
                </a:solidFill>
                <a:latin typeface="Courier New"/>
              </a:rPr>
              <a:t>"@+id/</a:t>
            </a:r>
            <a:r>
              <a:rPr lang="en-US" sz="1000" b="1" i="1" dirty="0" err="1" smtClean="0">
                <a:solidFill>
                  <a:srgbClr val="2A00FF"/>
                </a:solidFill>
                <a:latin typeface="Courier New"/>
              </a:rPr>
              <a:t>ediUserName</a:t>
            </a:r>
            <a:r>
              <a:rPr lang="en-US" sz="1000" b="1" i="1" dirty="0" smtClean="0">
                <a:solidFill>
                  <a:srgbClr val="2A00FF"/>
                </a:solidFill>
                <a:latin typeface="Courier New"/>
              </a:rPr>
              <a:t>"</a:t>
            </a:r>
          </a:p>
          <a:p>
            <a:r>
              <a:rPr lang="en-US" sz="1000" dirty="0" err="1" smtClean="0">
                <a:solidFill>
                  <a:srgbClr val="7F007F"/>
                </a:solidFill>
                <a:latin typeface="Courier New"/>
              </a:rPr>
              <a:t>android:layout_width</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fill_parent</a:t>
            </a:r>
            <a:r>
              <a:rPr lang="en-US" sz="1000" i="1" dirty="0" smtClean="0">
                <a:solidFill>
                  <a:srgbClr val="2A00FF"/>
                </a:solidFill>
                <a:latin typeface="Courier New"/>
              </a:rPr>
              <a:t>"</a:t>
            </a:r>
          </a:p>
          <a:p>
            <a:r>
              <a:rPr lang="en-US" sz="1000" dirty="0" err="1" smtClean="0">
                <a:solidFill>
                  <a:srgbClr val="7F007F"/>
                </a:solidFill>
                <a:latin typeface="Courier New"/>
              </a:rPr>
              <a:t>android:layout_height</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wrap_content</a:t>
            </a:r>
            <a:r>
              <a:rPr lang="en-US" sz="1000" i="1" dirty="0" smtClean="0">
                <a:solidFill>
                  <a:srgbClr val="2A00FF"/>
                </a:solidFill>
                <a:latin typeface="Courier New"/>
              </a:rPr>
              <a:t>"</a:t>
            </a:r>
          </a:p>
          <a:p>
            <a:r>
              <a:rPr lang="en-US" sz="1000" dirty="0" err="1" smtClean="0">
                <a:solidFill>
                  <a:srgbClr val="7F007F"/>
                </a:solidFill>
                <a:highlight>
                  <a:srgbClr val="FFFF00"/>
                </a:highlight>
                <a:latin typeface="Courier New"/>
              </a:rPr>
              <a:t>android:layout_below</a:t>
            </a:r>
            <a:r>
              <a:rPr lang="en-US" sz="1000" dirty="0" smtClean="0">
                <a:solidFill>
                  <a:srgbClr val="000000"/>
                </a:solidFill>
                <a:highlight>
                  <a:srgbClr val="FFFF00"/>
                </a:highlight>
                <a:latin typeface="Courier New"/>
              </a:rPr>
              <a:t>=</a:t>
            </a:r>
            <a:r>
              <a:rPr lang="en-US" sz="1000" i="1" dirty="0" smtClean="0">
                <a:solidFill>
                  <a:srgbClr val="2A00FF"/>
                </a:solidFill>
                <a:highlight>
                  <a:srgbClr val="FFFF00"/>
                </a:highlight>
                <a:latin typeface="Courier New"/>
              </a:rPr>
              <a:t>"@+id/</a:t>
            </a:r>
            <a:r>
              <a:rPr lang="en-US" sz="1000" i="1" dirty="0" err="1" smtClean="0">
                <a:solidFill>
                  <a:srgbClr val="2A00FF"/>
                </a:solidFill>
                <a:highlight>
                  <a:srgbClr val="FFFF00"/>
                </a:highlight>
                <a:latin typeface="Courier New"/>
              </a:rPr>
              <a:t>lblUserName</a:t>
            </a:r>
            <a:r>
              <a:rPr lang="en-US" sz="1000" i="1" dirty="0" smtClean="0">
                <a:solidFill>
                  <a:srgbClr val="2A00FF"/>
                </a:solidFill>
                <a:highlight>
                  <a:srgbClr val="FFFF00"/>
                </a:highlight>
                <a:latin typeface="Courier New"/>
              </a:rPr>
              <a:t>"</a:t>
            </a:r>
          </a:p>
          <a:p>
            <a:r>
              <a:rPr lang="en-US" sz="1000" dirty="0" err="1" smtClean="0">
                <a:solidFill>
                  <a:srgbClr val="7F007F"/>
                </a:solidFill>
                <a:highlight>
                  <a:srgbClr val="FFFF00"/>
                </a:highlight>
                <a:latin typeface="Courier New"/>
              </a:rPr>
              <a:t>android:layout_alignParentLeft</a:t>
            </a:r>
            <a:r>
              <a:rPr lang="en-US" sz="1000" dirty="0" smtClean="0">
                <a:solidFill>
                  <a:srgbClr val="000000"/>
                </a:solidFill>
                <a:highlight>
                  <a:srgbClr val="FFFF00"/>
                </a:highlight>
                <a:latin typeface="Courier New"/>
              </a:rPr>
              <a:t>=</a:t>
            </a:r>
            <a:r>
              <a:rPr lang="en-US" sz="1000" i="1" dirty="0" smtClean="0">
                <a:solidFill>
                  <a:srgbClr val="2A00FF"/>
                </a:solidFill>
                <a:highlight>
                  <a:srgbClr val="FFFF00"/>
                </a:highlight>
                <a:latin typeface="Courier New"/>
              </a:rPr>
              <a:t>"true"</a:t>
            </a:r>
          </a:p>
          <a:p>
            <a:r>
              <a:rPr lang="en-US" sz="1000" dirty="0" err="1" smtClean="0">
                <a:solidFill>
                  <a:srgbClr val="7F007F"/>
                </a:solidFill>
                <a:highlight>
                  <a:srgbClr val="FFFF00"/>
                </a:highlight>
                <a:latin typeface="Courier New"/>
              </a:rPr>
              <a:t>android:layout_alignLeft</a:t>
            </a:r>
            <a:r>
              <a:rPr lang="en-US" sz="1000" dirty="0" smtClean="0">
                <a:solidFill>
                  <a:srgbClr val="000000"/>
                </a:solidFill>
                <a:highlight>
                  <a:srgbClr val="FFFF00"/>
                </a:highlight>
                <a:latin typeface="Courier New"/>
              </a:rPr>
              <a:t>=</a:t>
            </a:r>
            <a:r>
              <a:rPr lang="en-US" sz="1000" i="1" dirty="0" smtClean="0">
                <a:solidFill>
                  <a:srgbClr val="2A00FF"/>
                </a:solidFill>
                <a:highlight>
                  <a:srgbClr val="FFFF00"/>
                </a:highlight>
                <a:latin typeface="Courier New"/>
              </a:rPr>
              <a:t>"@+id/</a:t>
            </a:r>
            <a:r>
              <a:rPr lang="en-US" sz="1000" i="1" dirty="0" err="1" smtClean="0">
                <a:solidFill>
                  <a:srgbClr val="2A00FF"/>
                </a:solidFill>
                <a:highlight>
                  <a:srgbClr val="FFFF00"/>
                </a:highlight>
                <a:latin typeface="Courier New"/>
              </a:rPr>
              <a:t>myRelativeLayout</a:t>
            </a:r>
            <a:r>
              <a:rPr lang="en-US" sz="1000" i="1" dirty="0" smtClean="0">
                <a:solidFill>
                  <a:srgbClr val="2A00FF"/>
                </a:solidFill>
                <a:highlight>
                  <a:srgbClr val="FFFF00"/>
                </a:highlight>
                <a:latin typeface="Courier New"/>
              </a:rPr>
              <a:t>" </a:t>
            </a:r>
          </a:p>
          <a:p>
            <a:r>
              <a:rPr lang="en-US" sz="1000" dirty="0" err="1" smtClean="0">
                <a:solidFill>
                  <a:srgbClr val="7F007F"/>
                </a:solidFill>
                <a:latin typeface="Courier New"/>
              </a:rPr>
              <a:t>android:padding</a:t>
            </a:r>
            <a:r>
              <a:rPr lang="en-US" sz="1000" dirty="0" smtClean="0">
                <a:solidFill>
                  <a:srgbClr val="000000"/>
                </a:solidFill>
                <a:latin typeface="Courier New"/>
              </a:rPr>
              <a:t>=</a:t>
            </a:r>
            <a:r>
              <a:rPr lang="en-US" sz="1000" i="1" dirty="0" smtClean="0">
                <a:solidFill>
                  <a:srgbClr val="2A00FF"/>
                </a:solidFill>
                <a:latin typeface="Courier New"/>
              </a:rPr>
              <a:t>"20dip"</a:t>
            </a:r>
            <a:r>
              <a:rPr lang="en-US" sz="1000" i="1" dirty="0" smtClean="0">
                <a:solidFill>
                  <a:srgbClr val="008080"/>
                </a:solidFill>
                <a:latin typeface="Courier New"/>
              </a:rPr>
              <a:t>&gt;</a:t>
            </a:r>
          </a:p>
          <a:p>
            <a:r>
              <a:rPr lang="en-US" sz="1000" dirty="0" smtClean="0">
                <a:solidFill>
                  <a:srgbClr val="008080"/>
                </a:solidFill>
                <a:latin typeface="Courier New"/>
              </a:rPr>
              <a:t>&lt;/</a:t>
            </a:r>
            <a:r>
              <a:rPr lang="en-US" sz="1000" dirty="0" err="1" smtClean="0">
                <a:solidFill>
                  <a:srgbClr val="3F7F7F"/>
                </a:solidFill>
                <a:latin typeface="Courier New"/>
              </a:rPr>
              <a:t>EditText</a:t>
            </a:r>
            <a:r>
              <a:rPr lang="en-US" sz="1000" dirty="0" smtClean="0">
                <a:solidFill>
                  <a:srgbClr val="008080"/>
                </a:solidFill>
                <a:latin typeface="Courier New"/>
              </a:rPr>
              <a:t>&gt;</a:t>
            </a:r>
          </a:p>
          <a:p>
            <a:endParaRPr lang="en-US" sz="1000" dirty="0" smtClean="0">
              <a:solidFill>
                <a:srgbClr val="008080"/>
              </a:solidFill>
              <a:latin typeface="Courier New"/>
            </a:endParaRPr>
          </a:p>
          <a:p>
            <a:r>
              <a:rPr lang="en-US" sz="1000" dirty="0" smtClean="0">
                <a:solidFill>
                  <a:srgbClr val="008080"/>
                </a:solidFill>
                <a:latin typeface="Courier New"/>
              </a:rPr>
              <a:t>&lt;</a:t>
            </a:r>
            <a:r>
              <a:rPr lang="en-US" sz="1000" dirty="0" smtClean="0">
                <a:solidFill>
                  <a:srgbClr val="3F7F7F"/>
                </a:solidFill>
                <a:latin typeface="Courier New"/>
              </a:rPr>
              <a:t>Button </a:t>
            </a:r>
          </a:p>
          <a:p>
            <a:r>
              <a:rPr lang="en-US" sz="1000" b="1" dirty="0" err="1" smtClean="0">
                <a:solidFill>
                  <a:srgbClr val="7F007F"/>
                </a:solidFill>
                <a:latin typeface="Courier New"/>
              </a:rPr>
              <a:t>android:id</a:t>
            </a:r>
            <a:r>
              <a:rPr lang="en-US" sz="1000" b="1" dirty="0" smtClean="0">
                <a:solidFill>
                  <a:srgbClr val="000000"/>
                </a:solidFill>
                <a:latin typeface="Courier New"/>
              </a:rPr>
              <a:t>=</a:t>
            </a:r>
            <a:r>
              <a:rPr lang="en-US" sz="1000" b="1" i="1" dirty="0" smtClean="0">
                <a:solidFill>
                  <a:srgbClr val="2A00FF"/>
                </a:solidFill>
                <a:latin typeface="Courier New"/>
              </a:rPr>
              <a:t>"@+id/</a:t>
            </a:r>
            <a:r>
              <a:rPr lang="en-US" sz="1000" b="1" i="1" dirty="0" err="1" smtClean="0">
                <a:solidFill>
                  <a:srgbClr val="2A00FF"/>
                </a:solidFill>
                <a:latin typeface="Courier New"/>
              </a:rPr>
              <a:t>btnGo</a:t>
            </a:r>
            <a:r>
              <a:rPr lang="en-US" sz="1000" b="1" i="1" dirty="0" smtClean="0">
                <a:solidFill>
                  <a:srgbClr val="2A00FF"/>
                </a:solidFill>
                <a:latin typeface="Courier New"/>
              </a:rPr>
              <a:t>"</a:t>
            </a:r>
          </a:p>
          <a:p>
            <a:r>
              <a:rPr lang="en-US" sz="1000" dirty="0" err="1" smtClean="0">
                <a:solidFill>
                  <a:srgbClr val="7F007F"/>
                </a:solidFill>
                <a:latin typeface="Courier New"/>
              </a:rPr>
              <a:t>android:layout_width</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wrap_content</a:t>
            </a:r>
            <a:r>
              <a:rPr lang="en-US" sz="1000" i="1" dirty="0" smtClean="0">
                <a:solidFill>
                  <a:srgbClr val="2A00FF"/>
                </a:solidFill>
                <a:latin typeface="Courier New"/>
              </a:rPr>
              <a:t>" </a:t>
            </a:r>
          </a:p>
          <a:p>
            <a:r>
              <a:rPr lang="en-US" sz="1000" dirty="0" err="1" smtClean="0">
                <a:solidFill>
                  <a:srgbClr val="7F007F"/>
                </a:solidFill>
                <a:latin typeface="Courier New"/>
              </a:rPr>
              <a:t>android:layout_height</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wrap_content</a:t>
            </a:r>
            <a:r>
              <a:rPr lang="en-US" sz="1000" i="1" dirty="0" smtClean="0">
                <a:solidFill>
                  <a:srgbClr val="2A00FF"/>
                </a:solidFill>
                <a:latin typeface="Courier New"/>
              </a:rPr>
              <a:t>" </a:t>
            </a:r>
          </a:p>
          <a:p>
            <a:r>
              <a:rPr lang="en-US" sz="1000" dirty="0" err="1" smtClean="0">
                <a:solidFill>
                  <a:srgbClr val="7F007F"/>
                </a:solidFill>
                <a:highlight>
                  <a:srgbClr val="FFFF00"/>
                </a:highlight>
                <a:latin typeface="Courier New"/>
              </a:rPr>
              <a:t>android:layout_below</a:t>
            </a:r>
            <a:r>
              <a:rPr lang="en-US" sz="1000" dirty="0" smtClean="0">
                <a:solidFill>
                  <a:srgbClr val="000000"/>
                </a:solidFill>
                <a:highlight>
                  <a:srgbClr val="FFFF00"/>
                </a:highlight>
                <a:latin typeface="Courier New"/>
              </a:rPr>
              <a:t>=</a:t>
            </a:r>
            <a:r>
              <a:rPr lang="en-US" sz="1000" i="1" dirty="0" smtClean="0">
                <a:solidFill>
                  <a:srgbClr val="2A00FF"/>
                </a:solidFill>
                <a:highlight>
                  <a:srgbClr val="FFFF00"/>
                </a:highlight>
                <a:latin typeface="Courier New"/>
              </a:rPr>
              <a:t>"@+id/</a:t>
            </a:r>
            <a:r>
              <a:rPr lang="en-US" sz="1000" i="1" dirty="0" err="1" smtClean="0">
                <a:solidFill>
                  <a:srgbClr val="2A00FF"/>
                </a:solidFill>
                <a:highlight>
                  <a:srgbClr val="FFFF00"/>
                </a:highlight>
                <a:latin typeface="Courier New"/>
              </a:rPr>
              <a:t>ediUserName</a:t>
            </a:r>
            <a:r>
              <a:rPr lang="en-US" sz="1000" i="1" dirty="0" smtClean="0">
                <a:solidFill>
                  <a:srgbClr val="2A00FF"/>
                </a:solidFill>
                <a:highlight>
                  <a:srgbClr val="FFFF00"/>
                </a:highlight>
                <a:latin typeface="Courier New"/>
              </a:rPr>
              <a:t>" </a:t>
            </a:r>
          </a:p>
          <a:p>
            <a:r>
              <a:rPr lang="en-US" sz="1000" dirty="0" err="1" smtClean="0">
                <a:solidFill>
                  <a:srgbClr val="7F007F"/>
                </a:solidFill>
                <a:highlight>
                  <a:srgbClr val="FFFF00"/>
                </a:highlight>
                <a:latin typeface="Courier New"/>
              </a:rPr>
              <a:t>android:layout_alignRight</a:t>
            </a:r>
            <a:r>
              <a:rPr lang="en-US" sz="1000" dirty="0" smtClean="0">
                <a:solidFill>
                  <a:srgbClr val="000000"/>
                </a:solidFill>
                <a:highlight>
                  <a:srgbClr val="FFFF00"/>
                </a:highlight>
                <a:latin typeface="Courier New"/>
              </a:rPr>
              <a:t>=</a:t>
            </a:r>
            <a:r>
              <a:rPr lang="en-US" sz="1000" i="1" dirty="0" smtClean="0">
                <a:solidFill>
                  <a:srgbClr val="2A00FF"/>
                </a:solidFill>
                <a:highlight>
                  <a:srgbClr val="FFFF00"/>
                </a:highlight>
                <a:latin typeface="Courier New"/>
              </a:rPr>
              <a:t>"@+id/</a:t>
            </a:r>
            <a:r>
              <a:rPr lang="en-US" sz="1000" i="1" dirty="0" err="1" smtClean="0">
                <a:solidFill>
                  <a:srgbClr val="2A00FF"/>
                </a:solidFill>
                <a:highlight>
                  <a:srgbClr val="FFFF00"/>
                </a:highlight>
                <a:latin typeface="Courier New"/>
              </a:rPr>
              <a:t>ediUserName</a:t>
            </a:r>
            <a:r>
              <a:rPr lang="en-US" sz="1000" i="1" dirty="0" smtClean="0">
                <a:solidFill>
                  <a:srgbClr val="2A00FF"/>
                </a:solidFill>
                <a:highlight>
                  <a:srgbClr val="FFFF00"/>
                </a:highlight>
                <a:latin typeface="Courier New"/>
              </a:rPr>
              <a:t>" </a:t>
            </a:r>
          </a:p>
          <a:p>
            <a:r>
              <a:rPr lang="en-US" sz="1000" dirty="0" err="1" smtClean="0">
                <a:solidFill>
                  <a:srgbClr val="7F007F"/>
                </a:solidFill>
                <a:latin typeface="Courier New"/>
              </a:rPr>
              <a:t>android:text</a:t>
            </a:r>
            <a:r>
              <a:rPr lang="en-US" sz="1000" dirty="0" smtClean="0">
                <a:solidFill>
                  <a:srgbClr val="000000"/>
                </a:solidFill>
                <a:latin typeface="Courier New"/>
              </a:rPr>
              <a:t>=</a:t>
            </a:r>
            <a:r>
              <a:rPr lang="en-US" sz="1000" i="1" dirty="0" smtClean="0">
                <a:solidFill>
                  <a:srgbClr val="2A00FF"/>
                </a:solidFill>
                <a:latin typeface="Courier New"/>
              </a:rPr>
              <a:t>"Go"  </a:t>
            </a:r>
          </a:p>
          <a:p>
            <a:r>
              <a:rPr lang="en-US" sz="1000" dirty="0" err="1" smtClean="0">
                <a:solidFill>
                  <a:srgbClr val="7F007F"/>
                </a:solidFill>
                <a:latin typeface="Courier New"/>
              </a:rPr>
              <a:t>android:textStyle</a:t>
            </a:r>
            <a:r>
              <a:rPr lang="en-US" sz="1000" dirty="0" smtClean="0">
                <a:solidFill>
                  <a:srgbClr val="000000"/>
                </a:solidFill>
                <a:latin typeface="Courier New"/>
              </a:rPr>
              <a:t>=</a:t>
            </a:r>
            <a:r>
              <a:rPr lang="en-US" sz="1000" i="1" dirty="0" smtClean="0">
                <a:solidFill>
                  <a:srgbClr val="2A00FF"/>
                </a:solidFill>
                <a:latin typeface="Courier New"/>
              </a:rPr>
              <a:t>"bold"</a:t>
            </a:r>
            <a:r>
              <a:rPr lang="en-US" sz="1000" i="1" dirty="0" smtClean="0">
                <a:solidFill>
                  <a:srgbClr val="008080"/>
                </a:solidFill>
                <a:latin typeface="Courier New"/>
              </a:rPr>
              <a:t>&gt;</a:t>
            </a:r>
          </a:p>
          <a:p>
            <a:r>
              <a:rPr lang="en-US" sz="1000" dirty="0" smtClean="0">
                <a:solidFill>
                  <a:srgbClr val="008080"/>
                </a:solidFill>
                <a:latin typeface="Courier New"/>
              </a:rPr>
              <a:t>&lt;/</a:t>
            </a:r>
            <a:r>
              <a:rPr lang="en-US" sz="1000" dirty="0" smtClean="0">
                <a:solidFill>
                  <a:srgbClr val="3F7F7F"/>
                </a:solidFill>
                <a:latin typeface="Courier New"/>
              </a:rPr>
              <a:t>Button</a:t>
            </a:r>
            <a:r>
              <a:rPr lang="en-US" sz="1000" dirty="0" smtClean="0">
                <a:solidFill>
                  <a:srgbClr val="008080"/>
                </a:solidFill>
                <a:latin typeface="Courier New"/>
              </a:rPr>
              <a:t>&gt;</a:t>
            </a:r>
          </a:p>
          <a:p>
            <a:endParaRPr lang="en-US" sz="1000" dirty="0" smtClean="0">
              <a:solidFill>
                <a:srgbClr val="008080"/>
              </a:solidFill>
              <a:latin typeface="Courier New"/>
            </a:endParaRPr>
          </a:p>
          <a:p>
            <a:r>
              <a:rPr lang="en-US" sz="1000" dirty="0" smtClean="0">
                <a:solidFill>
                  <a:srgbClr val="008080"/>
                </a:solidFill>
                <a:latin typeface="Courier New"/>
              </a:rPr>
              <a:t>&lt;</a:t>
            </a:r>
            <a:r>
              <a:rPr lang="en-US" sz="1000" dirty="0" smtClean="0">
                <a:solidFill>
                  <a:srgbClr val="3F7F7F"/>
                </a:solidFill>
                <a:latin typeface="Courier New"/>
              </a:rPr>
              <a:t>Button </a:t>
            </a:r>
          </a:p>
          <a:p>
            <a:r>
              <a:rPr lang="en-US" sz="1000" b="1" dirty="0" err="1" smtClean="0">
                <a:solidFill>
                  <a:srgbClr val="7F007F"/>
                </a:solidFill>
                <a:latin typeface="Courier New"/>
              </a:rPr>
              <a:t>android:id</a:t>
            </a:r>
            <a:r>
              <a:rPr lang="en-US" sz="1000" b="1" dirty="0" smtClean="0">
                <a:solidFill>
                  <a:srgbClr val="000000"/>
                </a:solidFill>
                <a:latin typeface="Courier New"/>
              </a:rPr>
              <a:t>=</a:t>
            </a:r>
            <a:r>
              <a:rPr lang="en-US" sz="1000" b="1" i="1" dirty="0" smtClean="0">
                <a:solidFill>
                  <a:srgbClr val="2A00FF"/>
                </a:solidFill>
                <a:latin typeface="Courier New"/>
              </a:rPr>
              <a:t>"@+id/</a:t>
            </a:r>
            <a:r>
              <a:rPr lang="en-US" sz="1000" b="1" i="1" dirty="0" err="1" smtClean="0">
                <a:solidFill>
                  <a:srgbClr val="2A00FF"/>
                </a:solidFill>
                <a:latin typeface="Courier New"/>
              </a:rPr>
              <a:t>btnCancel</a:t>
            </a:r>
            <a:r>
              <a:rPr lang="en-US" sz="1000" b="1" i="1" dirty="0" smtClean="0">
                <a:solidFill>
                  <a:srgbClr val="2A00FF"/>
                </a:solidFill>
                <a:latin typeface="Courier New"/>
              </a:rPr>
              <a:t>" </a:t>
            </a:r>
          </a:p>
          <a:p>
            <a:r>
              <a:rPr lang="en-US" sz="1000" dirty="0" err="1" smtClean="0">
                <a:solidFill>
                  <a:srgbClr val="7F007F"/>
                </a:solidFill>
                <a:latin typeface="Courier New"/>
              </a:rPr>
              <a:t>android:layout_width</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wrap_content</a:t>
            </a:r>
            <a:r>
              <a:rPr lang="en-US" sz="1000" i="1" dirty="0" smtClean="0">
                <a:solidFill>
                  <a:srgbClr val="2A00FF"/>
                </a:solidFill>
                <a:latin typeface="Courier New"/>
              </a:rPr>
              <a:t>" </a:t>
            </a:r>
          </a:p>
          <a:p>
            <a:r>
              <a:rPr lang="en-US" sz="1000" dirty="0" err="1" smtClean="0">
                <a:solidFill>
                  <a:srgbClr val="7F007F"/>
                </a:solidFill>
                <a:latin typeface="Courier New"/>
              </a:rPr>
              <a:t>android:layout_height</a:t>
            </a:r>
            <a:r>
              <a:rPr lang="en-US" sz="1000" dirty="0" smtClean="0">
                <a:solidFill>
                  <a:srgbClr val="000000"/>
                </a:solidFill>
                <a:latin typeface="Courier New"/>
              </a:rPr>
              <a:t>=</a:t>
            </a:r>
            <a:r>
              <a:rPr lang="en-US" sz="1000" i="1" dirty="0" smtClean="0">
                <a:solidFill>
                  <a:srgbClr val="2A00FF"/>
                </a:solidFill>
                <a:latin typeface="Courier New"/>
              </a:rPr>
              <a:t>"</a:t>
            </a:r>
            <a:r>
              <a:rPr lang="en-US" sz="1000" i="1" dirty="0" err="1" smtClean="0">
                <a:solidFill>
                  <a:srgbClr val="2A00FF"/>
                </a:solidFill>
                <a:latin typeface="Courier New"/>
              </a:rPr>
              <a:t>wrap_content</a:t>
            </a:r>
            <a:r>
              <a:rPr lang="en-US" sz="1000" i="1" dirty="0" smtClean="0">
                <a:solidFill>
                  <a:srgbClr val="2A00FF"/>
                </a:solidFill>
                <a:latin typeface="Courier New"/>
              </a:rPr>
              <a:t>" </a:t>
            </a:r>
          </a:p>
          <a:p>
            <a:r>
              <a:rPr lang="en-US" sz="1000" dirty="0" err="1" smtClean="0">
                <a:solidFill>
                  <a:srgbClr val="7F007F"/>
                </a:solidFill>
                <a:highlight>
                  <a:srgbClr val="FFFF00"/>
                </a:highlight>
                <a:latin typeface="Courier New"/>
              </a:rPr>
              <a:t>android:layout_toLeftOf</a:t>
            </a:r>
            <a:r>
              <a:rPr lang="en-US" sz="1000" dirty="0" smtClean="0">
                <a:solidFill>
                  <a:srgbClr val="000000"/>
                </a:solidFill>
                <a:highlight>
                  <a:srgbClr val="FFFF00"/>
                </a:highlight>
                <a:latin typeface="Courier New"/>
              </a:rPr>
              <a:t>=</a:t>
            </a:r>
            <a:r>
              <a:rPr lang="en-US" sz="1000" i="1" dirty="0" smtClean="0">
                <a:solidFill>
                  <a:srgbClr val="2A00FF"/>
                </a:solidFill>
                <a:highlight>
                  <a:srgbClr val="FFFF00"/>
                </a:highlight>
                <a:latin typeface="Courier New"/>
              </a:rPr>
              <a:t>"@+id/</a:t>
            </a:r>
            <a:r>
              <a:rPr lang="en-US" sz="1000" i="1" dirty="0" err="1" smtClean="0">
                <a:solidFill>
                  <a:srgbClr val="2A00FF"/>
                </a:solidFill>
                <a:highlight>
                  <a:srgbClr val="FFFF00"/>
                </a:highlight>
                <a:latin typeface="Courier New"/>
              </a:rPr>
              <a:t>btnGo</a:t>
            </a:r>
            <a:r>
              <a:rPr lang="en-US" sz="1000" i="1" dirty="0" smtClean="0">
                <a:solidFill>
                  <a:srgbClr val="2A00FF"/>
                </a:solidFill>
                <a:highlight>
                  <a:srgbClr val="FFFF00"/>
                </a:highlight>
                <a:latin typeface="Courier New"/>
              </a:rPr>
              <a:t>" </a:t>
            </a:r>
          </a:p>
          <a:p>
            <a:r>
              <a:rPr lang="en-US" sz="1000" dirty="0" err="1" smtClean="0">
                <a:solidFill>
                  <a:srgbClr val="7F007F"/>
                </a:solidFill>
                <a:highlight>
                  <a:srgbClr val="FFFF00"/>
                </a:highlight>
                <a:latin typeface="Courier New"/>
              </a:rPr>
              <a:t>android:layout_below</a:t>
            </a:r>
            <a:r>
              <a:rPr lang="en-US" sz="1000" dirty="0" smtClean="0">
                <a:solidFill>
                  <a:srgbClr val="000000"/>
                </a:solidFill>
                <a:highlight>
                  <a:srgbClr val="FFFF00"/>
                </a:highlight>
                <a:latin typeface="Courier New"/>
              </a:rPr>
              <a:t>=</a:t>
            </a:r>
            <a:r>
              <a:rPr lang="en-US" sz="1000" i="1" dirty="0" smtClean="0">
                <a:solidFill>
                  <a:srgbClr val="2A00FF"/>
                </a:solidFill>
                <a:highlight>
                  <a:srgbClr val="FFFF00"/>
                </a:highlight>
                <a:latin typeface="Courier New"/>
              </a:rPr>
              <a:t>"@+id/</a:t>
            </a:r>
            <a:r>
              <a:rPr lang="en-US" sz="1000" i="1" dirty="0" err="1" smtClean="0">
                <a:solidFill>
                  <a:srgbClr val="2A00FF"/>
                </a:solidFill>
                <a:highlight>
                  <a:srgbClr val="FFFF00"/>
                </a:highlight>
                <a:latin typeface="Courier New"/>
              </a:rPr>
              <a:t>ediUserName</a:t>
            </a:r>
            <a:r>
              <a:rPr lang="en-US" sz="1000" i="1" dirty="0" smtClean="0">
                <a:solidFill>
                  <a:srgbClr val="2A00FF"/>
                </a:solidFill>
                <a:highlight>
                  <a:srgbClr val="FFFF00"/>
                </a:highlight>
                <a:latin typeface="Courier New"/>
              </a:rPr>
              <a:t>" </a:t>
            </a:r>
          </a:p>
          <a:p>
            <a:r>
              <a:rPr lang="en-US" sz="1000" dirty="0" err="1" smtClean="0">
                <a:solidFill>
                  <a:srgbClr val="7F007F"/>
                </a:solidFill>
                <a:latin typeface="Courier New"/>
              </a:rPr>
              <a:t>android:text</a:t>
            </a:r>
            <a:r>
              <a:rPr lang="en-US" sz="1000" dirty="0" smtClean="0">
                <a:solidFill>
                  <a:srgbClr val="000000"/>
                </a:solidFill>
                <a:latin typeface="Courier New"/>
              </a:rPr>
              <a:t>=</a:t>
            </a:r>
            <a:r>
              <a:rPr lang="en-US" sz="1000" i="1" dirty="0" smtClean="0">
                <a:solidFill>
                  <a:srgbClr val="2A00FF"/>
                </a:solidFill>
                <a:latin typeface="Courier New"/>
              </a:rPr>
              <a:t>"Cancel" </a:t>
            </a:r>
          </a:p>
          <a:p>
            <a:r>
              <a:rPr lang="en-US" sz="1000" dirty="0" err="1" smtClean="0">
                <a:solidFill>
                  <a:srgbClr val="7F007F"/>
                </a:solidFill>
                <a:latin typeface="Courier New"/>
              </a:rPr>
              <a:t>android:textStyle</a:t>
            </a:r>
            <a:r>
              <a:rPr lang="en-US" sz="1000" dirty="0" smtClean="0">
                <a:solidFill>
                  <a:srgbClr val="000000"/>
                </a:solidFill>
                <a:latin typeface="Courier New"/>
              </a:rPr>
              <a:t>=</a:t>
            </a:r>
            <a:r>
              <a:rPr lang="en-US" sz="1000" i="1" dirty="0" smtClean="0">
                <a:solidFill>
                  <a:srgbClr val="2A00FF"/>
                </a:solidFill>
                <a:latin typeface="Courier New"/>
              </a:rPr>
              <a:t>"bold"</a:t>
            </a:r>
            <a:r>
              <a:rPr lang="en-US" sz="1000" i="1" dirty="0" smtClean="0">
                <a:solidFill>
                  <a:srgbClr val="008080"/>
                </a:solidFill>
                <a:latin typeface="Courier New"/>
              </a:rPr>
              <a:t>&gt;</a:t>
            </a:r>
          </a:p>
          <a:p>
            <a:r>
              <a:rPr lang="en-US" sz="1000" dirty="0" smtClean="0">
                <a:solidFill>
                  <a:srgbClr val="008080"/>
                </a:solidFill>
                <a:latin typeface="Courier New"/>
              </a:rPr>
              <a:t>&lt;/</a:t>
            </a:r>
            <a:r>
              <a:rPr lang="en-US" sz="1000" dirty="0" smtClean="0">
                <a:solidFill>
                  <a:srgbClr val="3F7F7F"/>
                </a:solidFill>
                <a:latin typeface="Courier New"/>
              </a:rPr>
              <a:t>Button</a:t>
            </a:r>
            <a:r>
              <a:rPr lang="en-US" sz="1000" dirty="0" smtClean="0">
                <a:solidFill>
                  <a:srgbClr val="008080"/>
                </a:solidFill>
                <a:latin typeface="Courier New"/>
              </a:rPr>
              <a:t>&gt;</a:t>
            </a:r>
          </a:p>
          <a:p>
            <a:r>
              <a:rPr lang="en-US" sz="1000" dirty="0" smtClean="0">
                <a:solidFill>
                  <a:srgbClr val="008080"/>
                </a:solidFill>
                <a:latin typeface="Courier New"/>
              </a:rPr>
              <a:t>&lt;/</a:t>
            </a:r>
            <a:r>
              <a:rPr lang="en-US" sz="1000" dirty="0" err="1" smtClean="0">
                <a:solidFill>
                  <a:srgbClr val="3F7F7F"/>
                </a:solidFill>
                <a:latin typeface="Courier New"/>
              </a:rPr>
              <a:t>RelativeLayout</a:t>
            </a:r>
            <a:r>
              <a:rPr lang="en-US" sz="1000" dirty="0" smtClean="0">
                <a:solidFill>
                  <a:srgbClr val="008080"/>
                </a:solidFill>
                <a:latin typeface="Courier New"/>
              </a:rPr>
              <a:t>&gt;</a:t>
            </a:r>
          </a:p>
        </p:txBody>
      </p:sp>
      <p:pic>
        <p:nvPicPr>
          <p:cNvPr id="71682" name="Picture 2"/>
          <p:cNvPicPr>
            <a:picLocks noChangeAspect="1" noChangeArrowheads="1"/>
          </p:cNvPicPr>
          <p:nvPr/>
        </p:nvPicPr>
        <p:blipFill>
          <a:blip r:embed="rId3" cstate="print"/>
          <a:srcRect/>
          <a:stretch>
            <a:fillRect/>
          </a:stretch>
        </p:blipFill>
        <p:spPr bwMode="auto">
          <a:xfrm>
            <a:off x="1517650" y="4953000"/>
            <a:ext cx="2597150" cy="1827244"/>
          </a:xfrm>
          <a:prstGeom prst="rect">
            <a:avLst/>
          </a:prstGeom>
          <a:noFill/>
          <a:ln w="9525">
            <a:solidFill>
              <a:schemeClr val="accent1"/>
            </a:solid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266642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74</a:t>
            </a:fld>
            <a:endParaRPr lang="en-US"/>
          </a:p>
        </p:txBody>
      </p:sp>
      <p:sp>
        <p:nvSpPr>
          <p:cNvPr id="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1200329"/>
          </a:xfrm>
          <a:prstGeom prst="rect">
            <a:avLst/>
          </a:prstGeom>
          <a:noFill/>
        </p:spPr>
        <p:txBody>
          <a:bodyPr wrap="square" rtlCol="0">
            <a:spAutoFit/>
          </a:bodyPr>
          <a:lstStyle/>
          <a:p>
            <a:pPr marL="457200" indent="-457200"/>
            <a:r>
              <a:rPr lang="en-US" sz="2400" b="1" dirty="0" smtClean="0"/>
              <a:t>2. Relative Layout – Comment </a:t>
            </a:r>
            <a:r>
              <a:rPr lang="en-US" dirty="0" smtClean="0"/>
              <a:t>(as of Aug. 2009)</a:t>
            </a:r>
            <a:endParaRPr lang="en-US" sz="2400" dirty="0" smtClean="0"/>
          </a:p>
          <a:p>
            <a:pPr marL="457200" indent="-457200"/>
            <a:r>
              <a:rPr lang="en-US" sz="2400" dirty="0" smtClean="0"/>
              <a:t>Use the </a:t>
            </a:r>
            <a:r>
              <a:rPr lang="en-US" sz="2400" b="1" dirty="0" smtClean="0"/>
              <a:t>Eclipse ADT Layout Editor</a:t>
            </a:r>
            <a:r>
              <a:rPr lang="en-US" sz="2400" dirty="0" smtClean="0"/>
              <a:t> for laying out </a:t>
            </a:r>
            <a:r>
              <a:rPr lang="en-US" sz="2400" i="1" dirty="0" err="1" smtClean="0"/>
              <a:t>RelativeLayouts</a:t>
            </a:r>
            <a:r>
              <a:rPr lang="en-US" sz="2400" dirty="0" smtClean="0"/>
              <a:t>. </a:t>
            </a:r>
          </a:p>
          <a:p>
            <a:pPr marL="457200" indent="-457200"/>
            <a:r>
              <a:rPr lang="en-US" sz="2400" i="1" dirty="0" err="1" smtClean="0">
                <a:solidFill>
                  <a:srgbClr val="0070C0"/>
                </a:solidFill>
              </a:rPr>
              <a:t>DroidDraw</a:t>
            </a:r>
            <a:r>
              <a:rPr lang="en-US" sz="2400" dirty="0" smtClean="0"/>
              <a:t> is of very little help in this respect.</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381000" y="2590800"/>
            <a:ext cx="6705600" cy="4133850"/>
          </a:xfrm>
          <a:prstGeom prst="rect">
            <a:avLst/>
          </a:prstGeom>
          <a:noFill/>
          <a:ln w="9525">
            <a:solidFill>
              <a:schemeClr val="accent1"/>
            </a:solidFill>
            <a:miter lim="800000"/>
            <a:headEnd/>
            <a:tailEnd/>
          </a:ln>
        </p:spPr>
      </p:pic>
      <p:sp>
        <p:nvSpPr>
          <p:cNvPr id="10" name="Right Arrow 9"/>
          <p:cNvSpPr/>
          <p:nvPr/>
        </p:nvSpPr>
        <p:spPr>
          <a:xfrm flipH="1">
            <a:off x="3352800" y="4343400"/>
            <a:ext cx="838200" cy="3810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715000" y="3733800"/>
            <a:ext cx="838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66633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75</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3416320"/>
          </a:xfrm>
          <a:prstGeom prst="rect">
            <a:avLst/>
          </a:prstGeom>
          <a:noFill/>
        </p:spPr>
        <p:txBody>
          <a:bodyPr wrap="square" rtlCol="0">
            <a:spAutoFit/>
          </a:bodyPr>
          <a:lstStyle/>
          <a:p>
            <a:pPr marL="457200" indent="-457200"/>
            <a:r>
              <a:rPr lang="en-US" sz="2400" b="1" dirty="0" smtClean="0">
                <a:solidFill>
                  <a:srgbClr val="0070C0"/>
                </a:solidFill>
              </a:rPr>
              <a:t>3. Table Layout</a:t>
            </a:r>
          </a:p>
          <a:p>
            <a:pPr marL="457200" indent="-457200"/>
            <a:endParaRPr lang="en-US" sz="2400" b="1" dirty="0" smtClean="0"/>
          </a:p>
          <a:p>
            <a:pPr marL="457200" indent="-457200">
              <a:buFont typeface="+mj-lt"/>
              <a:buAutoNum type="arabicPeriod"/>
            </a:pPr>
            <a:r>
              <a:rPr lang="en-US" sz="2400" dirty="0" smtClean="0"/>
              <a:t>Android's </a:t>
            </a:r>
            <a:r>
              <a:rPr lang="en-US" sz="2400" b="1" dirty="0" err="1" smtClean="0">
                <a:solidFill>
                  <a:srgbClr val="0070C0"/>
                </a:solidFill>
              </a:rPr>
              <a:t>TableLayout</a:t>
            </a:r>
            <a:r>
              <a:rPr lang="en-US" sz="2400" dirty="0" smtClean="0"/>
              <a:t> allows you to position your widgets in a </a:t>
            </a:r>
            <a:r>
              <a:rPr lang="en-US" sz="2400" i="1" dirty="0" smtClean="0">
                <a:solidFill>
                  <a:srgbClr val="C00000"/>
                </a:solidFill>
              </a:rPr>
              <a:t>grid </a:t>
            </a:r>
            <a:r>
              <a:rPr lang="en-US" sz="2400" dirty="0" smtClean="0"/>
              <a:t>made of identifiable </a:t>
            </a:r>
            <a:r>
              <a:rPr lang="en-US" sz="2400" i="1" dirty="0" smtClean="0"/>
              <a:t>rows</a:t>
            </a:r>
            <a:r>
              <a:rPr lang="en-US" sz="2400" dirty="0" smtClean="0"/>
              <a:t> and </a:t>
            </a:r>
            <a:r>
              <a:rPr lang="en-US" sz="2400" i="1" dirty="0" smtClean="0"/>
              <a:t>columns</a:t>
            </a:r>
            <a:r>
              <a:rPr lang="en-US" sz="2400" dirty="0" smtClean="0"/>
              <a:t>.</a:t>
            </a:r>
          </a:p>
          <a:p>
            <a:pPr marL="457200" indent="-457200">
              <a:buFont typeface="+mj-lt"/>
              <a:buAutoNum type="arabicPeriod"/>
            </a:pPr>
            <a:r>
              <a:rPr lang="en-US" sz="2400" dirty="0" smtClean="0"/>
              <a:t>Columns might </a:t>
            </a:r>
            <a:r>
              <a:rPr lang="en-US" sz="2400" i="1" dirty="0" smtClean="0"/>
              <a:t>shrink</a:t>
            </a:r>
            <a:r>
              <a:rPr lang="en-US" sz="2400" dirty="0" smtClean="0"/>
              <a:t> or </a:t>
            </a:r>
            <a:r>
              <a:rPr lang="en-US" sz="2400" i="1" dirty="0" smtClean="0"/>
              <a:t>stretch</a:t>
            </a:r>
            <a:r>
              <a:rPr lang="en-US" sz="2400" dirty="0" smtClean="0"/>
              <a:t> to accommodate their contents. </a:t>
            </a:r>
          </a:p>
          <a:p>
            <a:pPr marL="457200" indent="-457200">
              <a:buFont typeface="+mj-lt"/>
              <a:buAutoNum type="arabicPeriod"/>
            </a:pPr>
            <a:r>
              <a:rPr lang="en-US" sz="2400" dirty="0" err="1" smtClean="0"/>
              <a:t>TableLayout</a:t>
            </a:r>
            <a:r>
              <a:rPr lang="en-US" sz="2400" dirty="0" smtClean="0"/>
              <a:t> works in conjunction with </a:t>
            </a:r>
            <a:r>
              <a:rPr lang="en-US" sz="2400" i="1" dirty="0" err="1" smtClean="0">
                <a:solidFill>
                  <a:srgbClr val="0070C0"/>
                </a:solidFill>
              </a:rPr>
              <a:t>TableRow</a:t>
            </a:r>
            <a:r>
              <a:rPr lang="en-US" sz="2400" dirty="0" smtClean="0"/>
              <a:t>. </a:t>
            </a:r>
          </a:p>
          <a:p>
            <a:pPr marL="457200" indent="-457200">
              <a:buFont typeface="+mj-lt"/>
              <a:buAutoNum type="arabicPeriod"/>
            </a:pPr>
            <a:r>
              <a:rPr lang="en-US" sz="2400" dirty="0" err="1" smtClean="0"/>
              <a:t>TableLayout</a:t>
            </a:r>
            <a:r>
              <a:rPr lang="en-US" sz="2400" dirty="0" smtClean="0"/>
              <a:t> controls the overall behavior of the container, with the widgets themselves positioned into one or more </a:t>
            </a:r>
            <a:r>
              <a:rPr lang="en-US" sz="2400" i="1" dirty="0" err="1" smtClean="0"/>
              <a:t>TableRow</a:t>
            </a:r>
            <a:r>
              <a:rPr lang="en-US" sz="2400" dirty="0" smtClean="0"/>
              <a:t> containers, one per row in the grid.</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aphicFrame>
        <p:nvGraphicFramePr>
          <p:cNvPr id="9" name="Table 8"/>
          <p:cNvGraphicFramePr>
            <a:graphicFrameLocks noGrp="1"/>
          </p:cNvGraphicFramePr>
          <p:nvPr/>
        </p:nvGraphicFramePr>
        <p:xfrm>
          <a:off x="5410200" y="4495800"/>
          <a:ext cx="3352800" cy="146304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247650">
                <a:tc gridSpan="2">
                  <a:txBody>
                    <a:bodyPr/>
                    <a:lstStyle/>
                    <a:p>
                      <a:endParaRPr lang="en-US" dirty="0">
                        <a:ln>
                          <a:solidFill>
                            <a:schemeClr val="bg1">
                              <a:lumMod val="85000"/>
                            </a:schemeClr>
                          </a:solidFill>
                        </a:ln>
                      </a:endParaRPr>
                    </a:p>
                  </a:txBody>
                  <a:tcPr/>
                </a:tc>
                <a:tc hMerge="1">
                  <a:txBody>
                    <a:bodyPr/>
                    <a:lstStyle/>
                    <a:p>
                      <a:endParaRPr lang="en-US" dirty="0"/>
                    </a:p>
                  </a:txBody>
                  <a:tcPr/>
                </a:tc>
                <a:extLst>
                  <a:ext uri="{0D108BD9-81ED-4DB2-BD59-A6C34878D82A}">
                    <a16:rowId xmlns:a16="http://schemas.microsoft.com/office/drawing/2014/main" val="10000"/>
                  </a:ext>
                </a:extLst>
              </a:tr>
              <a:tr h="247650">
                <a:tc>
                  <a:txBody>
                    <a:bodyPr/>
                    <a:lstStyle/>
                    <a:p>
                      <a:endParaRPr lang="en-US" dirty="0">
                        <a:ln>
                          <a:solidFill>
                            <a:schemeClr val="bg1">
                              <a:lumMod val="85000"/>
                            </a:schemeClr>
                          </a:solidFill>
                        </a:ln>
                      </a:endParaRPr>
                    </a:p>
                  </a:txBody>
                  <a:tcPr/>
                </a:tc>
                <a:tc>
                  <a:txBody>
                    <a:bodyPr/>
                    <a:lstStyle/>
                    <a:p>
                      <a:endParaRPr lang="en-US" dirty="0">
                        <a:ln>
                          <a:solidFill>
                            <a:schemeClr val="bg1">
                              <a:lumMod val="85000"/>
                            </a:schemeClr>
                          </a:solidFill>
                        </a:ln>
                      </a:endParaRPr>
                    </a:p>
                  </a:txBody>
                  <a:tcPr/>
                </a:tc>
                <a:extLst>
                  <a:ext uri="{0D108BD9-81ED-4DB2-BD59-A6C34878D82A}">
                    <a16:rowId xmlns:a16="http://schemas.microsoft.com/office/drawing/2014/main" val="10001"/>
                  </a:ext>
                </a:extLst>
              </a:tr>
              <a:tr h="247650">
                <a:tc>
                  <a:txBody>
                    <a:bodyPr/>
                    <a:lstStyle/>
                    <a:p>
                      <a:endParaRPr lang="en-US" dirty="0">
                        <a:ln>
                          <a:solidFill>
                            <a:schemeClr val="bg1">
                              <a:lumMod val="85000"/>
                            </a:schemeClr>
                          </a:solidFill>
                        </a:ln>
                      </a:endParaRPr>
                    </a:p>
                  </a:txBody>
                  <a:tcPr/>
                </a:tc>
                <a:tc>
                  <a:txBody>
                    <a:bodyPr/>
                    <a:lstStyle/>
                    <a:p>
                      <a:endParaRPr lang="en-US" dirty="0">
                        <a:ln>
                          <a:solidFill>
                            <a:schemeClr val="bg1">
                              <a:lumMod val="85000"/>
                            </a:schemeClr>
                          </a:solidFill>
                        </a:ln>
                      </a:endParaRPr>
                    </a:p>
                  </a:txBody>
                  <a:tcPr/>
                </a:tc>
                <a:extLst>
                  <a:ext uri="{0D108BD9-81ED-4DB2-BD59-A6C34878D82A}">
                    <a16:rowId xmlns:a16="http://schemas.microsoft.com/office/drawing/2014/main" val="10002"/>
                  </a:ext>
                </a:extLst>
              </a:tr>
              <a:tr h="247650">
                <a:tc>
                  <a:txBody>
                    <a:bodyPr/>
                    <a:lstStyle/>
                    <a:p>
                      <a:endParaRPr lang="en-US">
                        <a:ln>
                          <a:solidFill>
                            <a:schemeClr val="bg1">
                              <a:lumMod val="85000"/>
                            </a:schemeClr>
                          </a:solidFill>
                        </a:ln>
                      </a:endParaRPr>
                    </a:p>
                  </a:txBody>
                  <a:tcPr/>
                </a:tc>
                <a:tc>
                  <a:txBody>
                    <a:bodyPr/>
                    <a:lstStyle/>
                    <a:p>
                      <a:endParaRPr lang="en-US" dirty="0">
                        <a:ln>
                          <a:solidFill>
                            <a:schemeClr val="bg1">
                              <a:lumMod val="85000"/>
                            </a:schemeClr>
                          </a:solidFill>
                        </a:ln>
                      </a:endParaRPr>
                    </a:p>
                  </a:txBody>
                  <a:tcPr/>
                </a:tc>
                <a:extLst>
                  <a:ext uri="{0D108BD9-81ED-4DB2-BD59-A6C34878D82A}">
                    <a16:rowId xmlns:a16="http://schemas.microsoft.com/office/drawing/2014/main" val="10003"/>
                  </a:ext>
                </a:extLst>
              </a:tr>
            </a:tbl>
          </a:graphicData>
        </a:graphic>
      </p:graphicFrame>
      <p:sp>
        <p:nvSpPr>
          <p:cNvPr id="10"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2167271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76</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4585871"/>
          </a:xfrm>
          <a:prstGeom prst="rect">
            <a:avLst/>
          </a:prstGeom>
          <a:noFill/>
        </p:spPr>
        <p:txBody>
          <a:bodyPr wrap="square" rtlCol="0">
            <a:spAutoFit/>
          </a:bodyPr>
          <a:lstStyle/>
          <a:p>
            <a:pPr marL="457200" indent="-457200"/>
            <a:r>
              <a:rPr lang="en-US" sz="2800" b="1" dirty="0" smtClean="0"/>
              <a:t>3. Table Layout</a:t>
            </a:r>
          </a:p>
          <a:p>
            <a:pPr marL="457200" indent="-457200"/>
            <a:endParaRPr lang="en-US" sz="2400" b="1" dirty="0" smtClean="0"/>
          </a:p>
          <a:p>
            <a:r>
              <a:rPr lang="en-US" sz="2400" i="1" dirty="0" smtClean="0"/>
              <a:t>Rows are declared by you </a:t>
            </a:r>
            <a:r>
              <a:rPr lang="en-US" sz="2400" dirty="0" smtClean="0"/>
              <a:t>by putting widgets as children of a </a:t>
            </a:r>
            <a:r>
              <a:rPr lang="en-US" sz="2400" b="1" dirty="0" err="1" smtClean="0">
                <a:solidFill>
                  <a:srgbClr val="0070C0"/>
                </a:solidFill>
              </a:rPr>
              <a:t>TableRow</a:t>
            </a:r>
            <a:r>
              <a:rPr lang="en-US" sz="2400" dirty="0" smtClean="0"/>
              <a:t> inside the overall </a:t>
            </a:r>
            <a:r>
              <a:rPr lang="en-US" sz="2400" i="1" dirty="0" err="1" smtClean="0"/>
              <a:t>TableLayout</a:t>
            </a:r>
            <a:r>
              <a:rPr lang="en-US" sz="2400" dirty="0" smtClean="0"/>
              <a:t>. </a:t>
            </a:r>
          </a:p>
          <a:p>
            <a:endParaRPr lang="en-US" sz="2400" dirty="0" smtClean="0"/>
          </a:p>
          <a:p>
            <a:r>
              <a:rPr lang="en-US" sz="2400" dirty="0" smtClean="0"/>
              <a:t>The</a:t>
            </a:r>
            <a:r>
              <a:rPr lang="en-US" sz="2400" dirty="0" smtClean="0">
                <a:solidFill>
                  <a:srgbClr val="C00000"/>
                </a:solidFill>
              </a:rPr>
              <a:t> </a:t>
            </a:r>
            <a:r>
              <a:rPr lang="en-US" sz="2400" i="1" dirty="0" smtClean="0">
                <a:solidFill>
                  <a:srgbClr val="C00000"/>
                </a:solidFill>
              </a:rPr>
              <a:t>number of columns is determined by Android </a:t>
            </a:r>
            <a:r>
              <a:rPr lang="en-US" sz="2400" dirty="0" smtClean="0"/>
              <a:t>( you control the number of columns in an indirect way).</a:t>
            </a:r>
          </a:p>
          <a:p>
            <a:endParaRPr lang="en-US" sz="2400" dirty="0" smtClean="0"/>
          </a:p>
          <a:p>
            <a:r>
              <a:rPr lang="en-US" sz="2400" dirty="0" smtClean="0"/>
              <a:t>So if you have three rows, one with two widgets, one with three widgets, and one with four widgets, there will be at least four columns.</a:t>
            </a:r>
          </a:p>
          <a:p>
            <a:endParaRPr lang="en-US" sz="2400" dirty="0" smtClean="0"/>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aphicFrame>
        <p:nvGraphicFramePr>
          <p:cNvPr id="7" name="Table 6"/>
          <p:cNvGraphicFramePr>
            <a:graphicFrameLocks noGrp="1"/>
          </p:cNvGraphicFramePr>
          <p:nvPr/>
        </p:nvGraphicFramePr>
        <p:xfrm>
          <a:off x="1295400" y="5486400"/>
          <a:ext cx="6096000" cy="111252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gridSpan="2">
                  <a:txBody>
                    <a:bodyPr/>
                    <a:lstStyle/>
                    <a:p>
                      <a:r>
                        <a:rPr lang="en-US" dirty="0" smtClean="0"/>
                        <a:t>0</a:t>
                      </a:r>
                      <a:endParaRPr lang="en-US" dirty="0"/>
                    </a:p>
                  </a:txBody>
                  <a:tcPr/>
                </a:tc>
                <a:tc hMerge="1">
                  <a:txBody>
                    <a:bodyPr/>
                    <a:lstStyle/>
                    <a:p>
                      <a:endParaRPr lang="en-US" dirty="0"/>
                    </a:p>
                  </a:txBody>
                  <a:tcPr/>
                </a:tc>
                <a:tc gridSpan="2">
                  <a:txBody>
                    <a:bodyPr/>
                    <a:lstStyle/>
                    <a:p>
                      <a:r>
                        <a:rPr lang="en-US" dirty="0" smtClean="0"/>
                        <a:t>1</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gridSpan="2">
                  <a:txBody>
                    <a:bodyPr/>
                    <a:lstStyle/>
                    <a:p>
                      <a:r>
                        <a:rPr lang="en-US" dirty="0" smtClean="0"/>
                        <a:t>0</a:t>
                      </a:r>
                      <a:endParaRPr lang="en-US" dirty="0"/>
                    </a:p>
                  </a:txBody>
                  <a:tcPr>
                    <a:solidFill>
                      <a:schemeClr val="accent5">
                        <a:lumMod val="20000"/>
                        <a:lumOff val="80000"/>
                      </a:schemeClr>
                    </a:solidFill>
                  </a:tcPr>
                </a:tc>
                <a:tc hMerge="1">
                  <a:txBody>
                    <a:bodyPr/>
                    <a:lstStyle/>
                    <a:p>
                      <a:endParaRPr lang="en-US" dirty="0"/>
                    </a:p>
                  </a:txBody>
                  <a:tcPr/>
                </a:tc>
                <a:tc>
                  <a:txBody>
                    <a:bodyPr/>
                    <a:lstStyle/>
                    <a:p>
                      <a:r>
                        <a:rPr lang="en-US" dirty="0" smtClean="0"/>
                        <a:t>1</a:t>
                      </a:r>
                      <a:endParaRPr lang="en-US" dirty="0"/>
                    </a:p>
                  </a:txBody>
                  <a:tcPr>
                    <a:solidFill>
                      <a:schemeClr val="accent5">
                        <a:lumMod val="20000"/>
                        <a:lumOff val="80000"/>
                      </a:schemeClr>
                    </a:solidFill>
                  </a:tcPr>
                </a:tc>
                <a:tc>
                  <a:txBody>
                    <a:bodyPr/>
                    <a:lstStyle/>
                    <a:p>
                      <a:r>
                        <a:rPr lang="en-US" dirty="0" smtClean="0"/>
                        <a:t>2</a:t>
                      </a:r>
                      <a:endParaRPr lang="en-US" dirty="0"/>
                    </a:p>
                  </a:txBody>
                  <a:tcPr>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0002"/>
                  </a:ext>
                </a:extLst>
              </a:tr>
            </a:tbl>
          </a:graphicData>
        </a:graphic>
      </p:graphicFrame>
      <p:sp>
        <p:nvSpPr>
          <p:cNvPr id="9"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35954980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77</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2308324"/>
          </a:xfrm>
          <a:prstGeom prst="rect">
            <a:avLst/>
          </a:prstGeom>
          <a:noFill/>
        </p:spPr>
        <p:txBody>
          <a:bodyPr wrap="square" rtlCol="0">
            <a:spAutoFit/>
          </a:bodyPr>
          <a:lstStyle/>
          <a:p>
            <a:pPr marL="457200" indent="-457200"/>
            <a:r>
              <a:rPr lang="en-US" sz="2800" b="1" dirty="0" smtClean="0">
                <a:solidFill>
                  <a:srgbClr val="0070C0"/>
                </a:solidFill>
              </a:rPr>
              <a:t>3. Table Layout</a:t>
            </a:r>
          </a:p>
          <a:p>
            <a:endParaRPr lang="en-US" sz="2000" dirty="0" smtClean="0"/>
          </a:p>
          <a:p>
            <a:r>
              <a:rPr lang="en-US" sz="2400" dirty="0" smtClean="0"/>
              <a:t>However, a single widget can take up more than one column by including the </a:t>
            </a:r>
            <a:r>
              <a:rPr lang="en-US" sz="2400" b="1" dirty="0" err="1" smtClean="0">
                <a:solidFill>
                  <a:srgbClr val="0070C0"/>
                </a:solidFill>
              </a:rPr>
              <a:t>android:layout_span</a:t>
            </a:r>
            <a:r>
              <a:rPr lang="en-US" sz="2400" dirty="0" smtClean="0"/>
              <a:t> property, indicating the number of  columns the widget spans (this is similar to the </a:t>
            </a:r>
            <a:r>
              <a:rPr lang="en-US" sz="2400" b="1" dirty="0" err="1" smtClean="0"/>
              <a:t>colspan</a:t>
            </a:r>
            <a:r>
              <a:rPr lang="en-US" sz="2400" dirty="0" smtClean="0"/>
              <a:t> attribute one finds in table cells in </a:t>
            </a:r>
            <a:r>
              <a:rPr lang="en-US" sz="2400" b="1" dirty="0" smtClean="0"/>
              <a:t>HTML</a:t>
            </a:r>
            <a:r>
              <a:rPr lang="en-US" sz="2400" dirty="0" smtClean="0"/>
              <a:t>)</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p:cNvSpPr txBox="1"/>
          <p:nvPr/>
        </p:nvSpPr>
        <p:spPr>
          <a:xfrm>
            <a:off x="381000" y="3776008"/>
            <a:ext cx="7239000" cy="1938992"/>
          </a:xfrm>
          <a:prstGeom prst="rect">
            <a:avLst/>
          </a:prstGeom>
          <a:solidFill>
            <a:schemeClr val="bg1">
              <a:lumMod val="95000"/>
            </a:schemeClr>
          </a:solidFill>
          <a:ln>
            <a:solidFill>
              <a:schemeClr val="accent1"/>
            </a:solidFill>
          </a:ln>
        </p:spPr>
        <p:txBody>
          <a:bodyPr wrap="square" rtlCol="0">
            <a:spAutoFit/>
          </a:bodyPr>
          <a:lstStyle/>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TableRow</a:t>
            </a:r>
            <a:r>
              <a:rPr lang="en-US" sz="2000" dirty="0" smtClean="0">
                <a:latin typeface="Courier New" pitchFamily="49" charset="0"/>
                <a:cs typeface="Courier New" pitchFamily="49" charset="0"/>
              </a:rPr>
              <a:t>&gt;</a:t>
            </a:r>
          </a:p>
          <a:p>
            <a:pPr lvl="1"/>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TextView</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android:text</a:t>
            </a:r>
            <a:r>
              <a:rPr lang="en-US" sz="2000" dirty="0" smtClean="0">
                <a:latin typeface="Courier New" pitchFamily="49" charset="0"/>
                <a:cs typeface="Courier New" pitchFamily="49" charset="0"/>
              </a:rPr>
              <a:t>="URL:" /&gt;</a:t>
            </a:r>
          </a:p>
          <a:p>
            <a:pPr lvl="1"/>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EditText</a:t>
            </a:r>
            <a:endParaRPr lang="en-US" sz="2000" dirty="0" smtClean="0">
              <a:latin typeface="Courier New" pitchFamily="49" charset="0"/>
              <a:cs typeface="Courier New" pitchFamily="49" charset="0"/>
            </a:endParaRPr>
          </a:p>
          <a:p>
            <a:pPr lvl="1"/>
            <a:r>
              <a:rPr lang="en-US" sz="2000" dirty="0" err="1" smtClean="0">
                <a:latin typeface="Courier New" pitchFamily="49" charset="0"/>
                <a:cs typeface="Courier New" pitchFamily="49" charset="0"/>
              </a:rPr>
              <a:t>android:id</a:t>
            </a:r>
            <a:r>
              <a:rPr lang="en-US" sz="2000" dirty="0" smtClean="0">
                <a:latin typeface="Courier New" pitchFamily="49" charset="0"/>
                <a:cs typeface="Courier New" pitchFamily="49" charset="0"/>
              </a:rPr>
              <a:t>="@+id/entry"</a:t>
            </a:r>
          </a:p>
          <a:p>
            <a:pPr lvl="1"/>
            <a:r>
              <a:rPr lang="en-US" sz="2000" b="1" dirty="0" err="1" smtClean="0">
                <a:solidFill>
                  <a:srgbClr val="C00000"/>
                </a:solidFill>
                <a:latin typeface="Courier New" pitchFamily="49" charset="0"/>
                <a:cs typeface="Courier New" pitchFamily="49" charset="0"/>
              </a:rPr>
              <a:t>android:layout_span</a:t>
            </a:r>
            <a:r>
              <a:rPr lang="en-US" sz="2000" b="1" dirty="0" smtClean="0">
                <a:solidFill>
                  <a:srgbClr val="C00000"/>
                </a:solidFill>
                <a:latin typeface="Courier New" pitchFamily="49" charset="0"/>
                <a:cs typeface="Courier New" pitchFamily="49" charset="0"/>
              </a:rPr>
              <a:t>="3" </a:t>
            </a:r>
            <a:r>
              <a:rPr lang="en-US" sz="2000" dirty="0" smtClean="0">
                <a:latin typeface="Courier New" pitchFamily="49" charset="0"/>
                <a:cs typeface="Courier New" pitchFamily="49" charset="0"/>
              </a:rPr>
              <a:t>/&gt;</a:t>
            </a:r>
          </a:p>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TableRow</a:t>
            </a:r>
            <a:r>
              <a:rPr lang="en-US" sz="2000" dirty="0" smtClean="0">
                <a:latin typeface="Courier New" pitchFamily="49" charset="0"/>
                <a:cs typeface="Courier New" pitchFamily="49" charset="0"/>
              </a:rPr>
              <a:t>&gt;</a:t>
            </a:r>
          </a:p>
        </p:txBody>
      </p:sp>
      <p:sp>
        <p:nvSpPr>
          <p:cNvPr id="9"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33949790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78</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2585323"/>
          </a:xfrm>
          <a:prstGeom prst="rect">
            <a:avLst/>
          </a:prstGeom>
          <a:noFill/>
        </p:spPr>
        <p:txBody>
          <a:bodyPr wrap="square" rtlCol="0">
            <a:spAutoFit/>
          </a:bodyPr>
          <a:lstStyle/>
          <a:p>
            <a:pPr marL="457200" indent="-457200"/>
            <a:r>
              <a:rPr lang="en-US" sz="2800" b="1" dirty="0" smtClean="0">
                <a:solidFill>
                  <a:srgbClr val="0070C0"/>
                </a:solidFill>
              </a:rPr>
              <a:t>3. Table Layout</a:t>
            </a:r>
          </a:p>
          <a:p>
            <a:pPr marL="457200" indent="-457200"/>
            <a:endParaRPr lang="en-US" sz="2400" b="1" dirty="0" smtClean="0"/>
          </a:p>
          <a:p>
            <a:r>
              <a:rPr lang="en-US" sz="2200" dirty="0" smtClean="0"/>
              <a:t>Ordinarily, widgets are put into the first available column of each row.</a:t>
            </a:r>
          </a:p>
          <a:p>
            <a:endParaRPr lang="en-US" sz="2200" dirty="0" smtClean="0"/>
          </a:p>
          <a:p>
            <a:r>
              <a:rPr lang="en-US" sz="2200" dirty="0" smtClean="0"/>
              <a:t>In the example below, the label (“</a:t>
            </a:r>
            <a:r>
              <a:rPr lang="en-US" sz="2200" i="1" dirty="0" smtClean="0"/>
              <a:t>URL</a:t>
            </a:r>
            <a:r>
              <a:rPr lang="en-US" sz="2200" dirty="0" smtClean="0"/>
              <a:t>”) would go in the first column (</a:t>
            </a:r>
            <a:r>
              <a:rPr lang="en-US" sz="2000" i="1" dirty="0" smtClean="0"/>
              <a:t>column 0, as columns are counted starting from 0</a:t>
            </a:r>
            <a:r>
              <a:rPr lang="en-US" sz="2200" dirty="0" smtClean="0"/>
              <a:t>), and the </a:t>
            </a:r>
            <a:r>
              <a:rPr lang="en-US" sz="2200" dirty="0" err="1" smtClean="0"/>
              <a:t>TextField</a:t>
            </a:r>
            <a:r>
              <a:rPr lang="en-US" sz="2200" dirty="0" smtClean="0"/>
              <a:t> would go into a spanned set of three columns (columns 1 through 3).</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aphicFrame>
        <p:nvGraphicFramePr>
          <p:cNvPr id="7" name="Table 6"/>
          <p:cNvGraphicFramePr>
            <a:graphicFrameLocks noGrp="1"/>
          </p:cNvGraphicFramePr>
          <p:nvPr/>
        </p:nvGraphicFramePr>
        <p:xfrm>
          <a:off x="838200" y="4800600"/>
          <a:ext cx="6781800" cy="1600200"/>
        </p:xfrm>
        <a:graphic>
          <a:graphicData uri="http://schemas.openxmlformats.org/drawingml/2006/table">
            <a:tbl>
              <a:tblPr firstRow="1" bandRow="1">
                <a:tableStyleId>{69CF1AB2-1976-4502-BF36-3FF5EA218861}</a:tableStyleId>
              </a:tblPr>
              <a:tblGrid>
                <a:gridCol w="11303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2260600">
                  <a:extLst>
                    <a:ext uri="{9D8B030D-6E8A-4147-A177-3AD203B41FA5}">
                      <a16:colId xmlns:a16="http://schemas.microsoft.com/office/drawing/2014/main" val="20002"/>
                    </a:ext>
                  </a:extLst>
                </a:gridCol>
                <a:gridCol w="2260600">
                  <a:extLst>
                    <a:ext uri="{9D8B030D-6E8A-4147-A177-3AD203B41FA5}">
                      <a16:colId xmlns:a16="http://schemas.microsoft.com/office/drawing/2014/main" val="20003"/>
                    </a:ext>
                  </a:extLst>
                </a:gridCol>
              </a:tblGrid>
              <a:tr h="685800">
                <a:tc>
                  <a:txBody>
                    <a:bodyPr/>
                    <a:lstStyle/>
                    <a:p>
                      <a:r>
                        <a:rPr lang="en-US" b="1" dirty="0" smtClean="0"/>
                        <a:t>Label</a:t>
                      </a:r>
                      <a:r>
                        <a:rPr lang="en-US" b="0" dirty="0" smtClean="0"/>
                        <a:t> (URL)</a:t>
                      </a:r>
                    </a:p>
                  </a:txBody>
                  <a:tcPr/>
                </a:tc>
                <a:tc>
                  <a:txBody>
                    <a:bodyPr/>
                    <a:lstStyle/>
                    <a:p>
                      <a:r>
                        <a:rPr lang="en-US" b="1" dirty="0" err="1" smtClean="0"/>
                        <a:t>EditText</a:t>
                      </a:r>
                      <a:endParaRPr lang="en-US"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EditText</a:t>
                      </a:r>
                      <a:r>
                        <a:rPr lang="en-US" b="1" dirty="0" smtClean="0"/>
                        <a:t>-span</a:t>
                      </a:r>
                    </a:p>
                    <a:p>
                      <a:endParaRPr lang="en-US" b="1" dirty="0" smtClean="0"/>
                    </a:p>
                  </a:txBody>
                  <a:tcPr/>
                </a:tc>
                <a:tc>
                  <a:txBody>
                    <a:bodyPr/>
                    <a:lstStyle/>
                    <a:p>
                      <a:r>
                        <a:rPr lang="en-US" b="1" dirty="0" err="1" smtClean="0"/>
                        <a:t>EditText</a:t>
                      </a:r>
                      <a:r>
                        <a:rPr lang="en-US" b="1" dirty="0" smtClean="0"/>
                        <a:t>-span</a:t>
                      </a:r>
                    </a:p>
                    <a:p>
                      <a:endParaRPr lang="en-US" sz="1600" b="0" i="1" dirty="0" smtClean="0">
                        <a:solidFill>
                          <a:srgbClr val="0070C0"/>
                        </a:solidFill>
                      </a:endParaRPr>
                    </a:p>
                  </a:txBody>
                  <a:tcPr/>
                </a:tc>
                <a:extLst>
                  <a:ext uri="{0D108BD9-81ED-4DB2-BD59-A6C34878D82A}">
                    <a16:rowId xmlns:a16="http://schemas.microsoft.com/office/drawing/2014/main" val="10000"/>
                  </a:ext>
                </a:extLst>
              </a:tr>
              <a:tr h="76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dirty="0" smtClean="0">
                          <a:solidFill>
                            <a:srgbClr val="0070C0"/>
                          </a:solidFill>
                        </a:rPr>
                        <a:t>Column 0</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dirty="0" smtClean="0">
                          <a:solidFill>
                            <a:srgbClr val="0070C0"/>
                          </a:solidFill>
                        </a:rPr>
                        <a:t>Column 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dirty="0" smtClean="0">
                          <a:solidFill>
                            <a:srgbClr val="0070C0"/>
                          </a:solidFill>
                        </a:rPr>
                        <a:t>Column 2</a:t>
                      </a:r>
                      <a:endParaRPr lang="en-US" dirty="0" smtClean="0"/>
                    </a:p>
                    <a:p>
                      <a:r>
                        <a:rPr lang="en-US" dirty="0" smtClean="0"/>
                        <a:t>Button</a:t>
                      </a:r>
                    </a:p>
                    <a:p>
                      <a:r>
                        <a:rPr lang="en-US" b="1" dirty="0" smtClean="0"/>
                        <a:t>Cancel</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dirty="0" smtClean="0">
                          <a:solidFill>
                            <a:srgbClr val="0070C0"/>
                          </a:solidFill>
                        </a:rPr>
                        <a:t>Column 3</a:t>
                      </a:r>
                      <a:endParaRPr lang="en-US" dirty="0" smtClean="0"/>
                    </a:p>
                    <a:p>
                      <a:r>
                        <a:rPr lang="en-US" dirty="0" smtClean="0"/>
                        <a:t>Button</a:t>
                      </a:r>
                    </a:p>
                    <a:p>
                      <a:r>
                        <a:rPr lang="en-US" b="1" dirty="0" smtClean="0"/>
                        <a:t>OK</a:t>
                      </a:r>
                    </a:p>
                  </a:txBody>
                  <a:tcPr/>
                </a:tc>
                <a:extLst>
                  <a:ext uri="{0D108BD9-81ED-4DB2-BD59-A6C34878D82A}">
                    <a16:rowId xmlns:a16="http://schemas.microsoft.com/office/drawing/2014/main" val="10001"/>
                  </a:ext>
                </a:extLst>
              </a:tr>
            </a:tbl>
          </a:graphicData>
        </a:graphic>
      </p:graphicFrame>
      <p:cxnSp>
        <p:nvCxnSpPr>
          <p:cNvPr id="10" name="Straight Arrow Connector 9"/>
          <p:cNvCxnSpPr/>
          <p:nvPr/>
        </p:nvCxnSpPr>
        <p:spPr>
          <a:xfrm>
            <a:off x="2133600" y="4572000"/>
            <a:ext cx="5410200" cy="1588"/>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0400" y="4114800"/>
            <a:ext cx="4953000" cy="369332"/>
          </a:xfrm>
          <a:prstGeom prst="rect">
            <a:avLst/>
          </a:prstGeom>
          <a:noFill/>
        </p:spPr>
        <p:txBody>
          <a:bodyPr wrap="square" rtlCol="0">
            <a:spAutoFit/>
          </a:bodyPr>
          <a:lstStyle/>
          <a:p>
            <a:r>
              <a:rPr lang="en-US" b="1" dirty="0" err="1" smtClean="0">
                <a:solidFill>
                  <a:srgbClr val="C00000"/>
                </a:solidFill>
                <a:latin typeface="Courier New" pitchFamily="49" charset="0"/>
                <a:cs typeface="Courier New" pitchFamily="49" charset="0"/>
              </a:rPr>
              <a:t>android:layout_span</a:t>
            </a:r>
            <a:r>
              <a:rPr lang="en-US" b="1" dirty="0" smtClean="0">
                <a:solidFill>
                  <a:srgbClr val="C00000"/>
                </a:solidFill>
                <a:latin typeface="Courier New" pitchFamily="49" charset="0"/>
                <a:cs typeface="Courier New" pitchFamily="49" charset="0"/>
              </a:rPr>
              <a:t>="3"</a:t>
            </a:r>
            <a:endParaRPr lang="en-US" dirty="0">
              <a:solidFill>
                <a:srgbClr val="C00000"/>
              </a:solidFill>
            </a:endParaRPr>
          </a:p>
        </p:txBody>
      </p:sp>
      <p:sp>
        <p:nvSpPr>
          <p:cNvPr id="16" name="TextBox 15"/>
          <p:cNvSpPr txBox="1"/>
          <p:nvPr/>
        </p:nvSpPr>
        <p:spPr>
          <a:xfrm>
            <a:off x="3810000" y="6412468"/>
            <a:ext cx="3733800" cy="369332"/>
          </a:xfrm>
          <a:prstGeom prst="rect">
            <a:avLst/>
          </a:prstGeom>
          <a:noFill/>
        </p:spPr>
        <p:txBody>
          <a:bodyPr wrap="square" rtlCol="0">
            <a:spAutoFit/>
          </a:bodyPr>
          <a:lstStyle/>
          <a:p>
            <a:r>
              <a:rPr lang="en-US" b="1" dirty="0" err="1" smtClean="0">
                <a:solidFill>
                  <a:srgbClr val="C00000"/>
                </a:solidFill>
                <a:latin typeface="Courier New" pitchFamily="49" charset="0"/>
                <a:cs typeface="Courier New" pitchFamily="49" charset="0"/>
              </a:rPr>
              <a:t>android:layout_columns</a:t>
            </a:r>
            <a:r>
              <a:rPr lang="en-US" b="1" dirty="0" smtClean="0">
                <a:solidFill>
                  <a:srgbClr val="C00000"/>
                </a:solidFill>
                <a:latin typeface="Courier New" pitchFamily="49" charset="0"/>
                <a:cs typeface="Courier New" pitchFamily="49" charset="0"/>
              </a:rPr>
              <a:t>="2"</a:t>
            </a:r>
            <a:endParaRPr lang="en-US" dirty="0">
              <a:solidFill>
                <a:srgbClr val="C00000"/>
              </a:solidFill>
            </a:endParaRPr>
          </a:p>
        </p:txBody>
      </p:sp>
      <p:cxnSp>
        <p:nvCxnSpPr>
          <p:cNvPr id="18" name="Straight Arrow Connector 17"/>
          <p:cNvCxnSpPr/>
          <p:nvPr/>
        </p:nvCxnSpPr>
        <p:spPr>
          <a:xfrm rot="10800000">
            <a:off x="3200400" y="6477000"/>
            <a:ext cx="5334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10088581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0" y="2819400"/>
            <a:ext cx="3546923" cy="231858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967A042-E02F-4D13-9079-28240E5E6B49}" type="slidenum">
              <a:rPr lang="en-US" smtClean="0"/>
              <a:pPr/>
              <a:t>79</a:t>
            </a:fld>
            <a:endParaRPr lang="en-US"/>
          </a:p>
        </p:txBody>
      </p:sp>
      <p:pic>
        <p:nvPicPr>
          <p:cNvPr id="8" name="Picture 7"/>
          <p:cNvPicPr>
            <a:picLocks noChangeAspect="1" noChangeArrowheads="1"/>
          </p:cNvPicPr>
          <p:nvPr/>
        </p:nvPicPr>
        <p:blipFill>
          <a:blip r:embed="rId3"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2667000" cy="954107"/>
          </a:xfrm>
          <a:prstGeom prst="rect">
            <a:avLst/>
          </a:prstGeom>
          <a:noFill/>
        </p:spPr>
        <p:txBody>
          <a:bodyPr wrap="square" rtlCol="0">
            <a:spAutoFit/>
          </a:bodyPr>
          <a:lstStyle/>
          <a:p>
            <a:pPr marL="457200" indent="-457200"/>
            <a:r>
              <a:rPr lang="en-US" sz="2800" b="1" dirty="0" smtClean="0"/>
              <a:t>3. Table Layout – </a:t>
            </a:r>
          </a:p>
          <a:p>
            <a:pPr marL="457200" indent="-457200"/>
            <a:r>
              <a:rPr lang="en-US" sz="2800" b="1" dirty="0" smtClean="0"/>
              <a:t>Example</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p:cNvSpPr txBox="1"/>
          <p:nvPr/>
        </p:nvSpPr>
        <p:spPr>
          <a:xfrm>
            <a:off x="3276600" y="838200"/>
            <a:ext cx="5715000" cy="5816977"/>
          </a:xfrm>
          <a:prstGeom prst="rect">
            <a:avLst/>
          </a:prstGeom>
          <a:solidFill>
            <a:schemeClr val="bg1">
              <a:lumMod val="95000"/>
            </a:schemeClr>
          </a:solidFill>
          <a:ln>
            <a:solidFill>
              <a:schemeClr val="accent1"/>
            </a:solidFill>
          </a:ln>
        </p:spPr>
        <p:txBody>
          <a:bodyPr wrap="square" rtlCol="0">
            <a:spAutoFit/>
          </a:bodyPr>
          <a:lstStyle/>
          <a:p>
            <a:endParaRPr lang="en-US" sz="1200" dirty="0" smtClean="0">
              <a:latin typeface="Times New Roman"/>
            </a:endParaRPr>
          </a:p>
          <a:p>
            <a:r>
              <a:rPr lang="en-US" sz="1200" dirty="0" smtClean="0">
                <a:solidFill>
                  <a:srgbClr val="008080"/>
                </a:solidFill>
                <a:latin typeface="Courier New"/>
              </a:rPr>
              <a:t>&lt;?</a:t>
            </a:r>
            <a:r>
              <a:rPr lang="en-US" sz="1200" dirty="0" smtClean="0">
                <a:solidFill>
                  <a:srgbClr val="3F7F7F"/>
                </a:solidFill>
                <a:latin typeface="Courier New"/>
              </a:rPr>
              <a:t>xml </a:t>
            </a:r>
            <a:r>
              <a:rPr lang="en-US" sz="1200" dirty="0" smtClean="0">
                <a:solidFill>
                  <a:srgbClr val="7F007F"/>
                </a:solidFill>
                <a:latin typeface="Courier New"/>
              </a:rPr>
              <a:t>version</a:t>
            </a:r>
            <a:r>
              <a:rPr lang="en-US" sz="1200" dirty="0" smtClean="0">
                <a:solidFill>
                  <a:srgbClr val="000000"/>
                </a:solidFill>
                <a:latin typeface="Courier New"/>
              </a:rPr>
              <a:t>=</a:t>
            </a:r>
            <a:r>
              <a:rPr lang="en-US" sz="1200" i="1" dirty="0" smtClean="0">
                <a:solidFill>
                  <a:srgbClr val="2A00FF"/>
                </a:solidFill>
                <a:latin typeface="Courier New"/>
              </a:rPr>
              <a:t>"1.0" </a:t>
            </a:r>
            <a:r>
              <a:rPr lang="en-US" sz="1200" i="1" dirty="0" smtClean="0">
                <a:solidFill>
                  <a:srgbClr val="7F007F"/>
                </a:solidFill>
                <a:latin typeface="Courier New"/>
              </a:rPr>
              <a:t>encoding</a:t>
            </a:r>
            <a:r>
              <a:rPr lang="en-US" sz="1200" i="1" dirty="0" smtClean="0">
                <a:solidFill>
                  <a:srgbClr val="000000"/>
                </a:solidFill>
                <a:latin typeface="Courier New"/>
              </a:rPr>
              <a:t>=</a:t>
            </a:r>
            <a:r>
              <a:rPr lang="en-US" sz="1200" i="1" dirty="0" smtClean="0">
                <a:solidFill>
                  <a:srgbClr val="2A00FF"/>
                </a:solidFill>
                <a:latin typeface="Courier New"/>
              </a:rPr>
              <a:t>"utf-8"</a:t>
            </a:r>
            <a:r>
              <a:rPr lang="en-US" sz="1200" i="1" dirty="0" smtClean="0">
                <a:solidFill>
                  <a:srgbClr val="008080"/>
                </a:solidFill>
                <a:latin typeface="Courier New"/>
              </a:rPr>
              <a:t>?&gt;</a:t>
            </a:r>
          </a:p>
          <a:p>
            <a:r>
              <a:rPr lang="en-US" sz="1200" dirty="0" smtClean="0">
                <a:solidFill>
                  <a:srgbClr val="008080"/>
                </a:solidFill>
                <a:latin typeface="Courier New"/>
              </a:rPr>
              <a:t>&lt;</a:t>
            </a:r>
            <a:r>
              <a:rPr lang="en-US" sz="1200" dirty="0" err="1" smtClean="0">
                <a:solidFill>
                  <a:srgbClr val="3F7F7F"/>
                </a:solidFill>
                <a:latin typeface="Courier New"/>
              </a:rPr>
              <a:t>TableLayout</a:t>
            </a:r>
            <a:endParaRPr lang="en-US" sz="1200" dirty="0" smtClean="0">
              <a:solidFill>
                <a:srgbClr val="3F7F7F"/>
              </a:solidFill>
              <a:latin typeface="Courier New"/>
            </a:endParaRPr>
          </a:p>
          <a:p>
            <a:r>
              <a:rPr lang="en-US" sz="1200" dirty="0" err="1" smtClean="0">
                <a:solidFill>
                  <a:srgbClr val="7F007F"/>
                </a:solidFill>
                <a:latin typeface="Courier New"/>
              </a:rPr>
              <a:t>android:id</a:t>
            </a:r>
            <a:r>
              <a:rPr lang="en-US" sz="1200" dirty="0" smtClean="0">
                <a:solidFill>
                  <a:srgbClr val="000000"/>
                </a:solidFill>
                <a:latin typeface="Courier New"/>
              </a:rPr>
              <a:t>=</a:t>
            </a:r>
            <a:r>
              <a:rPr lang="en-US" sz="1200" i="1" dirty="0" smtClean="0">
                <a:solidFill>
                  <a:srgbClr val="2A00FF"/>
                </a:solidFill>
                <a:latin typeface="Courier New"/>
              </a:rPr>
              <a:t>"@+id/</a:t>
            </a:r>
            <a:r>
              <a:rPr lang="en-US" sz="1200" i="1" dirty="0" err="1" smtClean="0">
                <a:solidFill>
                  <a:srgbClr val="2A00FF"/>
                </a:solidFill>
                <a:latin typeface="Courier New"/>
              </a:rPr>
              <a:t>myTableLayout</a:t>
            </a:r>
            <a:r>
              <a:rPr lang="en-US" sz="1200" i="1" dirty="0" smtClean="0">
                <a:solidFill>
                  <a:srgbClr val="2A00FF"/>
                </a:solidFill>
                <a:latin typeface="Courier New"/>
              </a:rPr>
              <a:t>"</a:t>
            </a:r>
          </a:p>
          <a:p>
            <a:r>
              <a:rPr lang="en-US" sz="1200" dirty="0" err="1" smtClean="0">
                <a:solidFill>
                  <a:srgbClr val="7F007F"/>
                </a:solidFill>
                <a:latin typeface="Courier New"/>
              </a:rPr>
              <a:t>android:layout_width</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fill_parent</a:t>
            </a:r>
            <a:r>
              <a:rPr lang="en-US" sz="1200" i="1" dirty="0" smtClean="0">
                <a:solidFill>
                  <a:srgbClr val="2A00FF"/>
                </a:solidFill>
                <a:latin typeface="Courier New"/>
              </a:rPr>
              <a:t>"</a:t>
            </a:r>
          </a:p>
          <a:p>
            <a:r>
              <a:rPr lang="en-US" sz="1200" dirty="0" err="1" smtClean="0">
                <a:solidFill>
                  <a:srgbClr val="7F007F"/>
                </a:solidFill>
                <a:latin typeface="Courier New"/>
              </a:rPr>
              <a:t>android:layout_height</a:t>
            </a:r>
            <a:r>
              <a:rPr lang="en-US" sz="1200" dirty="0" smtClean="0">
                <a:solidFill>
                  <a:srgbClr val="000000"/>
                </a:solidFill>
                <a:latin typeface="Courier New"/>
              </a:rPr>
              <a:t>=</a:t>
            </a:r>
            <a:r>
              <a:rPr lang="en-US" sz="1200" i="1" dirty="0" smtClean="0">
                <a:solidFill>
                  <a:srgbClr val="2A00FF"/>
                </a:solidFill>
                <a:latin typeface="Courier New"/>
              </a:rPr>
              <a:t>"</a:t>
            </a:r>
            <a:r>
              <a:rPr lang="en-US" sz="1200" i="1" dirty="0" err="1" smtClean="0">
                <a:solidFill>
                  <a:srgbClr val="2A00FF"/>
                </a:solidFill>
                <a:latin typeface="Courier New"/>
              </a:rPr>
              <a:t>fill_parent</a:t>
            </a:r>
            <a:r>
              <a:rPr lang="en-US" sz="1200" i="1" dirty="0" smtClean="0">
                <a:solidFill>
                  <a:srgbClr val="2A00FF"/>
                </a:solidFill>
                <a:latin typeface="Courier New"/>
              </a:rPr>
              <a:t>"</a:t>
            </a:r>
          </a:p>
          <a:p>
            <a:r>
              <a:rPr lang="en-US" sz="1200" dirty="0" err="1" smtClean="0">
                <a:solidFill>
                  <a:srgbClr val="7F007F"/>
                </a:solidFill>
                <a:latin typeface="Courier New"/>
              </a:rPr>
              <a:t>android:background</a:t>
            </a:r>
            <a:r>
              <a:rPr lang="en-US" sz="1200" dirty="0" smtClean="0">
                <a:solidFill>
                  <a:srgbClr val="000000"/>
                </a:solidFill>
                <a:latin typeface="Courier New"/>
              </a:rPr>
              <a:t>=</a:t>
            </a:r>
            <a:r>
              <a:rPr lang="en-US" sz="1200" i="1" dirty="0" smtClean="0">
                <a:solidFill>
                  <a:srgbClr val="2A00FF"/>
                </a:solidFill>
                <a:latin typeface="Courier New"/>
              </a:rPr>
              <a:t>"#ff0033cc"</a:t>
            </a:r>
          </a:p>
          <a:p>
            <a:r>
              <a:rPr lang="en-US" sz="1200" dirty="0" err="1" smtClean="0">
                <a:solidFill>
                  <a:srgbClr val="7F007F"/>
                </a:solidFill>
                <a:latin typeface="Courier New"/>
              </a:rPr>
              <a:t>android:orientation</a:t>
            </a:r>
            <a:r>
              <a:rPr lang="en-US" sz="1200" dirty="0" smtClean="0">
                <a:solidFill>
                  <a:srgbClr val="000000"/>
                </a:solidFill>
                <a:latin typeface="Courier New"/>
              </a:rPr>
              <a:t>=</a:t>
            </a:r>
            <a:r>
              <a:rPr lang="en-US" sz="1200" i="1" dirty="0" smtClean="0">
                <a:solidFill>
                  <a:srgbClr val="2A00FF"/>
                </a:solidFill>
                <a:latin typeface="Courier New"/>
              </a:rPr>
              <a:t>"vertical"</a:t>
            </a:r>
          </a:p>
          <a:p>
            <a:r>
              <a:rPr lang="en-US" sz="1200" dirty="0" err="1" smtClean="0">
                <a:solidFill>
                  <a:srgbClr val="7F007F"/>
                </a:solidFill>
                <a:latin typeface="Courier New"/>
              </a:rPr>
              <a:t>xmlns:android</a:t>
            </a:r>
            <a:r>
              <a:rPr lang="en-US" sz="1200" dirty="0" smtClean="0">
                <a:solidFill>
                  <a:srgbClr val="000000"/>
                </a:solidFill>
                <a:latin typeface="Courier New"/>
              </a:rPr>
              <a:t>=</a:t>
            </a:r>
            <a:r>
              <a:rPr lang="en-US" sz="1200" i="1" dirty="0" smtClean="0">
                <a:solidFill>
                  <a:srgbClr val="2A00FF"/>
                </a:solidFill>
                <a:latin typeface="Courier New"/>
              </a:rPr>
              <a:t>"http://schemas.android.com/apk/res/android"</a:t>
            </a:r>
          </a:p>
          <a:p>
            <a:r>
              <a:rPr lang="en-US" sz="1200" dirty="0" smtClean="0">
                <a:solidFill>
                  <a:srgbClr val="008080"/>
                </a:solidFill>
                <a:latin typeface="Courier New"/>
              </a:rPr>
              <a:t>&gt;</a:t>
            </a:r>
          </a:p>
          <a:p>
            <a:r>
              <a:rPr lang="en-US" sz="1200" b="1" dirty="0" smtClean="0">
                <a:solidFill>
                  <a:srgbClr val="008080"/>
                </a:solidFill>
                <a:latin typeface="Courier New"/>
              </a:rPr>
              <a:t>&lt;</a:t>
            </a:r>
            <a:r>
              <a:rPr lang="en-US" sz="1200" b="1" dirty="0" err="1" smtClean="0">
                <a:solidFill>
                  <a:srgbClr val="3F7F7F"/>
                </a:solidFill>
                <a:latin typeface="Courier New"/>
              </a:rPr>
              <a:t>TableRow</a:t>
            </a:r>
            <a:r>
              <a:rPr lang="en-US" sz="1200" b="1" dirty="0" smtClean="0">
                <a:solidFill>
                  <a:srgbClr val="008080"/>
                </a:solidFill>
                <a:latin typeface="Courier New"/>
              </a:rPr>
              <a:t>&gt;</a:t>
            </a:r>
          </a:p>
          <a:p>
            <a:r>
              <a:rPr lang="en-US" sz="1200" dirty="0" smtClean="0">
                <a:solidFill>
                  <a:srgbClr val="008080"/>
                </a:solidFill>
                <a:latin typeface="Courier New"/>
              </a:rPr>
              <a:t>&lt;</a:t>
            </a:r>
            <a:r>
              <a:rPr lang="en-US" sz="1200" dirty="0" err="1" smtClean="0">
                <a:solidFill>
                  <a:srgbClr val="3F7F7F"/>
                </a:solidFill>
                <a:latin typeface="Courier New"/>
              </a:rPr>
              <a:t>TextView</a:t>
            </a:r>
            <a:endParaRPr lang="en-US" sz="1200" dirty="0" smtClean="0">
              <a:solidFill>
                <a:srgbClr val="3F7F7F"/>
              </a:solidFill>
              <a:latin typeface="Courier New"/>
            </a:endParaRPr>
          </a:p>
          <a:p>
            <a:r>
              <a:rPr lang="en-US" sz="1200" dirty="0" err="1" smtClean="0">
                <a:solidFill>
                  <a:srgbClr val="7F007F"/>
                </a:solidFill>
                <a:latin typeface="Courier New"/>
              </a:rPr>
              <a:t>android:text</a:t>
            </a:r>
            <a:r>
              <a:rPr lang="en-US" sz="1200" dirty="0" smtClean="0">
                <a:solidFill>
                  <a:srgbClr val="000000"/>
                </a:solidFill>
                <a:latin typeface="Courier New"/>
              </a:rPr>
              <a:t>=</a:t>
            </a:r>
            <a:r>
              <a:rPr lang="en-US" sz="1200" i="1" dirty="0" smtClean="0">
                <a:solidFill>
                  <a:srgbClr val="2A00FF"/>
                </a:solidFill>
                <a:latin typeface="Courier New"/>
              </a:rPr>
              <a:t>"URL:" </a:t>
            </a:r>
            <a:r>
              <a:rPr lang="en-US" sz="1200" i="1" dirty="0" smtClean="0">
                <a:solidFill>
                  <a:srgbClr val="008080"/>
                </a:solidFill>
                <a:latin typeface="Courier New"/>
              </a:rPr>
              <a:t>/&gt;</a:t>
            </a:r>
          </a:p>
          <a:p>
            <a:r>
              <a:rPr lang="en-US" sz="1200" dirty="0" smtClean="0">
                <a:solidFill>
                  <a:srgbClr val="008080"/>
                </a:solidFill>
                <a:latin typeface="Courier New"/>
              </a:rPr>
              <a:t>&lt;</a:t>
            </a:r>
            <a:r>
              <a:rPr lang="en-US" sz="1200" dirty="0" err="1" smtClean="0">
                <a:solidFill>
                  <a:srgbClr val="3F7F7F"/>
                </a:solidFill>
                <a:latin typeface="Courier New"/>
              </a:rPr>
              <a:t>EditText</a:t>
            </a:r>
            <a:r>
              <a:rPr lang="en-US" sz="1200" dirty="0" smtClean="0">
                <a:solidFill>
                  <a:srgbClr val="3F7F7F"/>
                </a:solidFill>
                <a:latin typeface="Courier New"/>
              </a:rPr>
              <a:t> </a:t>
            </a:r>
            <a:r>
              <a:rPr lang="en-US" sz="1200" dirty="0" err="1" smtClean="0">
                <a:solidFill>
                  <a:srgbClr val="7F007F"/>
                </a:solidFill>
                <a:latin typeface="Courier New"/>
              </a:rPr>
              <a:t>android:id</a:t>
            </a:r>
            <a:r>
              <a:rPr lang="en-US" sz="1200" dirty="0" smtClean="0">
                <a:solidFill>
                  <a:srgbClr val="000000"/>
                </a:solidFill>
                <a:latin typeface="Courier New"/>
              </a:rPr>
              <a:t>=</a:t>
            </a:r>
            <a:r>
              <a:rPr lang="en-US" sz="1200" i="1" dirty="0" smtClean="0">
                <a:solidFill>
                  <a:srgbClr val="2A00FF"/>
                </a:solidFill>
                <a:latin typeface="Courier New"/>
              </a:rPr>
              <a:t>"@+id/</a:t>
            </a:r>
            <a:r>
              <a:rPr lang="en-US" sz="1200" i="1" dirty="0" err="1" smtClean="0">
                <a:solidFill>
                  <a:srgbClr val="2A00FF"/>
                </a:solidFill>
                <a:latin typeface="Courier New"/>
              </a:rPr>
              <a:t>ediUrl</a:t>
            </a:r>
            <a:r>
              <a:rPr lang="en-US" sz="1200" i="1" dirty="0" smtClean="0">
                <a:solidFill>
                  <a:srgbClr val="2A00FF"/>
                </a:solidFill>
                <a:latin typeface="Courier New"/>
              </a:rPr>
              <a:t>"</a:t>
            </a:r>
          </a:p>
          <a:p>
            <a:r>
              <a:rPr lang="en-US" sz="1200" dirty="0" err="1" smtClean="0">
                <a:solidFill>
                  <a:srgbClr val="7F007F"/>
                </a:solidFill>
                <a:latin typeface="Courier New"/>
              </a:rPr>
              <a:t>android:layout_span</a:t>
            </a:r>
            <a:r>
              <a:rPr lang="en-US" sz="1200" dirty="0" smtClean="0">
                <a:solidFill>
                  <a:srgbClr val="000000"/>
                </a:solidFill>
                <a:latin typeface="Courier New"/>
              </a:rPr>
              <a:t>=</a:t>
            </a:r>
            <a:r>
              <a:rPr lang="en-US" sz="1200" i="1" dirty="0" smtClean="0">
                <a:solidFill>
                  <a:srgbClr val="2A00FF"/>
                </a:solidFill>
                <a:latin typeface="Courier New"/>
              </a:rPr>
              <a:t>"3"</a:t>
            </a:r>
            <a:r>
              <a:rPr lang="en-US" sz="1200" i="1" dirty="0" smtClean="0">
                <a:solidFill>
                  <a:srgbClr val="008080"/>
                </a:solidFill>
                <a:latin typeface="Courier New"/>
              </a:rPr>
              <a:t>/&gt;  </a:t>
            </a:r>
          </a:p>
          <a:p>
            <a:r>
              <a:rPr lang="en-US" sz="1200" dirty="0" smtClean="0">
                <a:solidFill>
                  <a:srgbClr val="008080"/>
                </a:solidFill>
                <a:latin typeface="Courier New"/>
              </a:rPr>
              <a:t>&lt;/</a:t>
            </a:r>
            <a:r>
              <a:rPr lang="en-US" sz="1200" dirty="0" err="1" smtClean="0">
                <a:solidFill>
                  <a:srgbClr val="3F7F7F"/>
                </a:solidFill>
                <a:latin typeface="Courier New"/>
              </a:rPr>
              <a:t>TableRow</a:t>
            </a:r>
            <a:r>
              <a:rPr lang="en-US" sz="1200" dirty="0" smtClean="0">
                <a:solidFill>
                  <a:srgbClr val="008080"/>
                </a:solidFill>
                <a:latin typeface="Courier New"/>
              </a:rPr>
              <a:t>&gt;</a:t>
            </a:r>
          </a:p>
          <a:p>
            <a:r>
              <a:rPr lang="en-US" sz="1200" dirty="0" smtClean="0">
                <a:solidFill>
                  <a:srgbClr val="008080"/>
                </a:solidFill>
                <a:latin typeface="Courier New"/>
              </a:rPr>
              <a:t>&lt;</a:t>
            </a:r>
            <a:r>
              <a:rPr lang="en-US" sz="1200" dirty="0" smtClean="0">
                <a:solidFill>
                  <a:srgbClr val="3F7F7F"/>
                </a:solidFill>
                <a:latin typeface="Courier New"/>
              </a:rPr>
              <a:t>View</a:t>
            </a:r>
          </a:p>
          <a:p>
            <a:r>
              <a:rPr lang="en-US" sz="1200" dirty="0" err="1" smtClean="0">
                <a:solidFill>
                  <a:srgbClr val="7F007F"/>
                </a:solidFill>
                <a:latin typeface="Courier New"/>
              </a:rPr>
              <a:t>android:layout_height</a:t>
            </a:r>
            <a:r>
              <a:rPr lang="en-US" sz="1200" dirty="0" smtClean="0">
                <a:solidFill>
                  <a:srgbClr val="000000"/>
                </a:solidFill>
                <a:latin typeface="Courier New"/>
              </a:rPr>
              <a:t>=</a:t>
            </a:r>
            <a:r>
              <a:rPr lang="en-US" sz="1200" i="1" dirty="0" smtClean="0">
                <a:solidFill>
                  <a:srgbClr val="2A00FF"/>
                </a:solidFill>
                <a:latin typeface="Courier New"/>
              </a:rPr>
              <a:t>"3dip"</a:t>
            </a:r>
          </a:p>
          <a:p>
            <a:r>
              <a:rPr lang="en-US" sz="1200" dirty="0" err="1" smtClean="0">
                <a:solidFill>
                  <a:srgbClr val="7F007F"/>
                </a:solidFill>
                <a:latin typeface="Courier New"/>
              </a:rPr>
              <a:t>android:background</a:t>
            </a:r>
            <a:r>
              <a:rPr lang="en-US" sz="1200" dirty="0" smtClean="0">
                <a:solidFill>
                  <a:srgbClr val="000000"/>
                </a:solidFill>
                <a:latin typeface="Courier New"/>
              </a:rPr>
              <a:t>=</a:t>
            </a:r>
            <a:r>
              <a:rPr lang="en-US" sz="1200" i="1" dirty="0" smtClean="0">
                <a:solidFill>
                  <a:srgbClr val="2A00FF"/>
                </a:solidFill>
                <a:latin typeface="Courier New"/>
              </a:rPr>
              <a:t>"#0000FF" </a:t>
            </a:r>
            <a:r>
              <a:rPr lang="en-US" sz="1200" i="1" dirty="0" smtClean="0">
                <a:solidFill>
                  <a:srgbClr val="008080"/>
                </a:solidFill>
                <a:latin typeface="Courier New"/>
              </a:rPr>
              <a:t>/&gt;</a:t>
            </a:r>
          </a:p>
          <a:p>
            <a:r>
              <a:rPr lang="en-US" sz="1200" b="1" dirty="0" smtClean="0">
                <a:solidFill>
                  <a:srgbClr val="008080"/>
                </a:solidFill>
                <a:latin typeface="Courier New"/>
              </a:rPr>
              <a:t>&lt;</a:t>
            </a:r>
            <a:r>
              <a:rPr lang="en-US" sz="1200" b="1" dirty="0" err="1" smtClean="0">
                <a:solidFill>
                  <a:srgbClr val="3F7F7F"/>
                </a:solidFill>
                <a:latin typeface="Courier New"/>
              </a:rPr>
              <a:t>TableRow</a:t>
            </a:r>
            <a:r>
              <a:rPr lang="en-US" sz="1200" b="1" dirty="0" smtClean="0">
                <a:solidFill>
                  <a:srgbClr val="008080"/>
                </a:solidFill>
                <a:latin typeface="Courier New"/>
              </a:rPr>
              <a:t>&gt;</a:t>
            </a:r>
          </a:p>
          <a:p>
            <a:r>
              <a:rPr lang="en-US" sz="1200" dirty="0" smtClean="0">
                <a:solidFill>
                  <a:srgbClr val="008080"/>
                </a:solidFill>
                <a:latin typeface="Courier New"/>
              </a:rPr>
              <a:t>&lt;</a:t>
            </a:r>
            <a:r>
              <a:rPr lang="en-US" sz="1200" dirty="0" smtClean="0">
                <a:solidFill>
                  <a:srgbClr val="3F7F7F"/>
                </a:solidFill>
                <a:latin typeface="Courier New"/>
              </a:rPr>
              <a:t>Button </a:t>
            </a:r>
            <a:r>
              <a:rPr lang="en-US" sz="1200" dirty="0" err="1" smtClean="0">
                <a:solidFill>
                  <a:srgbClr val="7F007F"/>
                </a:solidFill>
                <a:latin typeface="Courier New"/>
              </a:rPr>
              <a:t>android:id</a:t>
            </a:r>
            <a:r>
              <a:rPr lang="en-US" sz="1200" dirty="0" smtClean="0">
                <a:solidFill>
                  <a:srgbClr val="000000"/>
                </a:solidFill>
                <a:latin typeface="Courier New"/>
              </a:rPr>
              <a:t>=</a:t>
            </a:r>
            <a:r>
              <a:rPr lang="en-US" sz="1200" i="1" dirty="0" smtClean="0">
                <a:solidFill>
                  <a:srgbClr val="2A00FF"/>
                </a:solidFill>
                <a:latin typeface="Courier New"/>
              </a:rPr>
              <a:t>"@+id/cancel"</a:t>
            </a:r>
          </a:p>
          <a:p>
            <a:r>
              <a:rPr lang="en-US" sz="1200" dirty="0" err="1" smtClean="0">
                <a:solidFill>
                  <a:srgbClr val="7F007F"/>
                </a:solidFill>
                <a:latin typeface="Courier New"/>
              </a:rPr>
              <a:t>android:layout_column</a:t>
            </a:r>
            <a:r>
              <a:rPr lang="en-US" sz="1200" dirty="0" smtClean="0">
                <a:solidFill>
                  <a:srgbClr val="000000"/>
                </a:solidFill>
                <a:latin typeface="Courier New"/>
              </a:rPr>
              <a:t>=</a:t>
            </a:r>
            <a:r>
              <a:rPr lang="en-US" sz="1200" i="1" dirty="0" smtClean="0">
                <a:solidFill>
                  <a:srgbClr val="2A00FF"/>
                </a:solidFill>
                <a:latin typeface="Courier New"/>
              </a:rPr>
              <a:t>"2"</a:t>
            </a:r>
          </a:p>
          <a:p>
            <a:r>
              <a:rPr lang="en-US" sz="1200" dirty="0" err="1" smtClean="0">
                <a:solidFill>
                  <a:srgbClr val="7F007F"/>
                </a:solidFill>
                <a:latin typeface="Courier New"/>
              </a:rPr>
              <a:t>android:text</a:t>
            </a:r>
            <a:r>
              <a:rPr lang="en-US" sz="1200" dirty="0" smtClean="0">
                <a:solidFill>
                  <a:srgbClr val="000000"/>
                </a:solidFill>
                <a:latin typeface="Courier New"/>
              </a:rPr>
              <a:t>=</a:t>
            </a:r>
            <a:r>
              <a:rPr lang="en-US" sz="1200" i="1" dirty="0" smtClean="0">
                <a:solidFill>
                  <a:srgbClr val="2A00FF"/>
                </a:solidFill>
                <a:latin typeface="Courier New"/>
              </a:rPr>
              <a:t>"Cancel" </a:t>
            </a:r>
            <a:r>
              <a:rPr lang="en-US" sz="1200" i="1" dirty="0" smtClean="0">
                <a:solidFill>
                  <a:srgbClr val="008080"/>
                </a:solidFill>
                <a:latin typeface="Courier New"/>
              </a:rPr>
              <a:t>/&gt;</a:t>
            </a:r>
          </a:p>
          <a:p>
            <a:r>
              <a:rPr lang="en-US" sz="1200" dirty="0" smtClean="0">
                <a:solidFill>
                  <a:srgbClr val="008080"/>
                </a:solidFill>
                <a:latin typeface="Courier New"/>
              </a:rPr>
              <a:t>&lt;</a:t>
            </a:r>
            <a:r>
              <a:rPr lang="en-US" sz="1200" dirty="0" smtClean="0">
                <a:solidFill>
                  <a:srgbClr val="3F7F7F"/>
                </a:solidFill>
                <a:latin typeface="Courier New"/>
              </a:rPr>
              <a:t>Button </a:t>
            </a:r>
            <a:r>
              <a:rPr lang="en-US" sz="1200" dirty="0" err="1" smtClean="0">
                <a:solidFill>
                  <a:srgbClr val="7F007F"/>
                </a:solidFill>
                <a:latin typeface="Courier New"/>
              </a:rPr>
              <a:t>android:id</a:t>
            </a:r>
            <a:r>
              <a:rPr lang="en-US" sz="1200" dirty="0" smtClean="0">
                <a:solidFill>
                  <a:srgbClr val="000000"/>
                </a:solidFill>
                <a:latin typeface="Courier New"/>
              </a:rPr>
              <a:t>=</a:t>
            </a:r>
            <a:r>
              <a:rPr lang="en-US" sz="1200" i="1" dirty="0" smtClean="0">
                <a:solidFill>
                  <a:srgbClr val="2A00FF"/>
                </a:solidFill>
                <a:latin typeface="Courier New"/>
              </a:rPr>
              <a:t>"@+id/ok"</a:t>
            </a:r>
          </a:p>
          <a:p>
            <a:r>
              <a:rPr lang="en-US" sz="1200" dirty="0" err="1" smtClean="0">
                <a:solidFill>
                  <a:srgbClr val="7F007F"/>
                </a:solidFill>
                <a:latin typeface="Courier New"/>
              </a:rPr>
              <a:t>android:text</a:t>
            </a:r>
            <a:r>
              <a:rPr lang="en-US" sz="1200" dirty="0" smtClean="0">
                <a:solidFill>
                  <a:srgbClr val="000000"/>
                </a:solidFill>
                <a:latin typeface="Courier New"/>
              </a:rPr>
              <a:t>=</a:t>
            </a:r>
            <a:r>
              <a:rPr lang="en-US" sz="1200" i="1" dirty="0" smtClean="0">
                <a:solidFill>
                  <a:srgbClr val="2A00FF"/>
                </a:solidFill>
                <a:latin typeface="Courier New"/>
              </a:rPr>
              <a:t>"OK" </a:t>
            </a:r>
            <a:r>
              <a:rPr lang="en-US" sz="1200" i="1" dirty="0" smtClean="0">
                <a:solidFill>
                  <a:srgbClr val="008080"/>
                </a:solidFill>
                <a:latin typeface="Courier New"/>
              </a:rPr>
              <a:t>/&gt;</a:t>
            </a:r>
          </a:p>
          <a:p>
            <a:r>
              <a:rPr lang="en-US" sz="1200" dirty="0" smtClean="0">
                <a:solidFill>
                  <a:srgbClr val="008080"/>
                </a:solidFill>
                <a:latin typeface="Courier New"/>
              </a:rPr>
              <a:t>&lt;/</a:t>
            </a:r>
            <a:r>
              <a:rPr lang="en-US" sz="1200" dirty="0" err="1" smtClean="0">
                <a:solidFill>
                  <a:srgbClr val="3F7F7F"/>
                </a:solidFill>
                <a:latin typeface="Courier New"/>
              </a:rPr>
              <a:t>TableRow</a:t>
            </a:r>
            <a:r>
              <a:rPr lang="en-US" sz="1200" dirty="0" smtClean="0">
                <a:solidFill>
                  <a:srgbClr val="008080"/>
                </a:solidFill>
                <a:latin typeface="Courier New"/>
              </a:rPr>
              <a:t>&gt;</a:t>
            </a:r>
          </a:p>
          <a:p>
            <a:r>
              <a:rPr lang="en-US" sz="1200" dirty="0" smtClean="0">
                <a:solidFill>
                  <a:srgbClr val="008080"/>
                </a:solidFill>
                <a:latin typeface="Courier New"/>
              </a:rPr>
              <a:t>&lt;</a:t>
            </a:r>
            <a:r>
              <a:rPr lang="en-US" sz="1200" dirty="0" smtClean="0">
                <a:solidFill>
                  <a:srgbClr val="3F7F7F"/>
                </a:solidFill>
                <a:latin typeface="Courier New"/>
              </a:rPr>
              <a:t>View</a:t>
            </a:r>
          </a:p>
          <a:p>
            <a:r>
              <a:rPr lang="en-US" sz="1200" dirty="0" err="1" smtClean="0">
                <a:solidFill>
                  <a:srgbClr val="7F007F"/>
                </a:solidFill>
                <a:latin typeface="Courier New"/>
              </a:rPr>
              <a:t>android:layout_height</a:t>
            </a:r>
            <a:r>
              <a:rPr lang="en-US" sz="1200" dirty="0" smtClean="0">
                <a:solidFill>
                  <a:srgbClr val="000000"/>
                </a:solidFill>
                <a:latin typeface="Courier New"/>
              </a:rPr>
              <a:t>=</a:t>
            </a:r>
            <a:r>
              <a:rPr lang="en-US" sz="1200" i="1" dirty="0" smtClean="0">
                <a:solidFill>
                  <a:srgbClr val="2A00FF"/>
                </a:solidFill>
                <a:latin typeface="Courier New"/>
              </a:rPr>
              <a:t>"3dip"</a:t>
            </a:r>
          </a:p>
          <a:p>
            <a:r>
              <a:rPr lang="en-US" sz="1200" dirty="0" err="1" smtClean="0">
                <a:solidFill>
                  <a:srgbClr val="7F007F"/>
                </a:solidFill>
                <a:latin typeface="Courier New"/>
              </a:rPr>
              <a:t>android:background</a:t>
            </a:r>
            <a:r>
              <a:rPr lang="en-US" sz="1200" dirty="0" smtClean="0">
                <a:solidFill>
                  <a:srgbClr val="000000"/>
                </a:solidFill>
                <a:latin typeface="Courier New"/>
              </a:rPr>
              <a:t>=</a:t>
            </a:r>
            <a:r>
              <a:rPr lang="en-US" sz="1200" i="1" dirty="0" smtClean="0">
                <a:solidFill>
                  <a:srgbClr val="2A00FF"/>
                </a:solidFill>
                <a:latin typeface="Courier New"/>
              </a:rPr>
              <a:t>"#0000FF" </a:t>
            </a:r>
            <a:r>
              <a:rPr lang="en-US" sz="1200" i="1" dirty="0" smtClean="0">
                <a:solidFill>
                  <a:srgbClr val="008080"/>
                </a:solidFill>
                <a:latin typeface="Courier New"/>
              </a:rPr>
              <a:t>/&gt;</a:t>
            </a:r>
          </a:p>
          <a:p>
            <a:endParaRPr lang="en-US" sz="1200" dirty="0" smtClean="0">
              <a:latin typeface="Courier New"/>
            </a:endParaRPr>
          </a:p>
          <a:p>
            <a:r>
              <a:rPr lang="en-US" sz="1200" dirty="0" smtClean="0">
                <a:solidFill>
                  <a:srgbClr val="008080"/>
                </a:solidFill>
                <a:latin typeface="Courier New"/>
              </a:rPr>
              <a:t>&lt;/</a:t>
            </a:r>
            <a:r>
              <a:rPr lang="en-US" sz="1200" dirty="0" err="1" smtClean="0">
                <a:solidFill>
                  <a:srgbClr val="3F7F7F"/>
                </a:solidFill>
                <a:latin typeface="Courier New"/>
              </a:rPr>
              <a:t>TableLayout</a:t>
            </a:r>
            <a:r>
              <a:rPr lang="en-US" sz="1200" dirty="0" smtClean="0">
                <a:solidFill>
                  <a:srgbClr val="008080"/>
                </a:solidFill>
                <a:latin typeface="Courier New"/>
              </a:rPr>
              <a:t>&gt;</a:t>
            </a:r>
          </a:p>
        </p:txBody>
      </p:sp>
      <p:sp>
        <p:nvSpPr>
          <p:cNvPr id="12" name="Right Arrow 11"/>
          <p:cNvSpPr/>
          <p:nvPr/>
        </p:nvSpPr>
        <p:spPr>
          <a:xfrm rot="10800000" flipV="1">
            <a:off x="6324600" y="4572000"/>
            <a:ext cx="2362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Skip columns: 0, 1</a:t>
            </a:r>
            <a:endParaRPr lang="en-US" dirty="0"/>
          </a:p>
        </p:txBody>
      </p:sp>
      <p:sp>
        <p:nvSpPr>
          <p:cNvPr id="13" name="Right Arrow 12"/>
          <p:cNvSpPr/>
          <p:nvPr/>
        </p:nvSpPr>
        <p:spPr>
          <a:xfrm rot="10800000" flipV="1">
            <a:off x="6477000" y="3276600"/>
            <a:ext cx="2514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Strech</a:t>
            </a:r>
            <a:r>
              <a:rPr lang="en-US" dirty="0" smtClean="0"/>
              <a:t> up to column 3</a:t>
            </a:r>
            <a:endParaRPr lang="en-US" dirty="0"/>
          </a:p>
        </p:txBody>
      </p:sp>
      <p:sp>
        <p:nvSpPr>
          <p:cNvPr id="14" name="TextBox 13"/>
          <p:cNvSpPr txBox="1"/>
          <p:nvPr/>
        </p:nvSpPr>
        <p:spPr>
          <a:xfrm>
            <a:off x="152400" y="5562600"/>
            <a:ext cx="2667000" cy="738664"/>
          </a:xfrm>
          <a:prstGeom prst="rect">
            <a:avLst/>
          </a:prstGeom>
          <a:noFill/>
        </p:spPr>
        <p:txBody>
          <a:bodyPr wrap="square" rtlCol="0">
            <a:spAutoFit/>
          </a:bodyPr>
          <a:lstStyle/>
          <a:p>
            <a:r>
              <a:rPr lang="en-US" sz="1400" b="1" dirty="0" smtClean="0"/>
              <a:t>Note to the reader:</a:t>
            </a:r>
          </a:p>
          <a:p>
            <a:r>
              <a:rPr lang="en-US" sz="1400" dirty="0" smtClean="0"/>
              <a:t>Experiment changing </a:t>
            </a:r>
          </a:p>
          <a:p>
            <a:r>
              <a:rPr lang="en-US" sz="1400" dirty="0" err="1" smtClean="0"/>
              <a:t>layout_span</a:t>
            </a:r>
            <a:r>
              <a:rPr lang="en-US" sz="1400" dirty="0" smtClean="0"/>
              <a:t> to 1, 2, 3</a:t>
            </a:r>
            <a:endParaRPr lang="en-US" sz="1400" dirty="0"/>
          </a:p>
        </p:txBody>
      </p:sp>
      <p:sp>
        <p:nvSpPr>
          <p:cNvPr id="15"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2809095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8</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dirty="0" smtClean="0">
                <a:solidFill>
                  <a:schemeClr val="tx2">
                    <a:lumMod val="60000"/>
                    <a:lumOff val="40000"/>
                  </a:schemeClr>
                </a:solidFill>
              </a:rPr>
              <a:t>Android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extBox 7"/>
          <p:cNvSpPr txBox="1"/>
          <p:nvPr/>
        </p:nvSpPr>
        <p:spPr>
          <a:xfrm>
            <a:off x="762000" y="1752600"/>
            <a:ext cx="7772400" cy="400110"/>
          </a:xfrm>
          <a:prstGeom prst="rect">
            <a:avLst/>
          </a:prstGeom>
          <a:noFill/>
        </p:spPr>
        <p:txBody>
          <a:bodyPr wrap="square" rtlCol="0">
            <a:spAutoFit/>
          </a:bodyPr>
          <a:lstStyle/>
          <a:p>
            <a:pPr marL="342900" indent="-342900"/>
            <a:r>
              <a:rPr lang="en-US" sz="2000" dirty="0" smtClean="0"/>
              <a:t>Each element in the XML Layout is either a </a:t>
            </a:r>
            <a:r>
              <a:rPr lang="en-US" sz="2000" b="1" i="1" dirty="0" smtClean="0"/>
              <a:t>View</a:t>
            </a:r>
            <a:r>
              <a:rPr lang="en-US" sz="2000" dirty="0" smtClean="0"/>
              <a:t> or </a:t>
            </a:r>
            <a:r>
              <a:rPr lang="en-US" sz="2000" b="1" i="1" dirty="0" err="1" smtClean="0"/>
              <a:t>ViewGroup</a:t>
            </a:r>
            <a:r>
              <a:rPr lang="en-US" sz="2000" dirty="0" smtClean="0"/>
              <a:t> object </a:t>
            </a:r>
            <a:endParaRPr lang="en-US" sz="2000" dirty="0"/>
          </a:p>
        </p:txBody>
      </p:sp>
      <p:pic>
        <p:nvPicPr>
          <p:cNvPr id="10" name="Picture 9" descr="viewgroup.png"/>
          <p:cNvPicPr>
            <a:picLocks noChangeAspect="1"/>
          </p:cNvPicPr>
          <p:nvPr/>
        </p:nvPicPr>
        <p:blipFill>
          <a:blip r:embed="rId3" cstate="print"/>
          <a:stretch>
            <a:fillRect/>
          </a:stretch>
        </p:blipFill>
        <p:spPr>
          <a:xfrm>
            <a:off x="2743200" y="2362200"/>
            <a:ext cx="5521069" cy="3733800"/>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80</a:t>
            </a:fld>
            <a:endParaRPr lang="en-US" dirty="0"/>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4955203"/>
          </a:xfrm>
          <a:prstGeom prst="rect">
            <a:avLst/>
          </a:prstGeom>
          <a:noFill/>
        </p:spPr>
        <p:txBody>
          <a:bodyPr wrap="square" rtlCol="0">
            <a:spAutoFit/>
          </a:bodyPr>
          <a:lstStyle/>
          <a:p>
            <a:pPr marL="457200" indent="-457200"/>
            <a:r>
              <a:rPr lang="en-US" sz="2800" b="1" dirty="0" smtClean="0"/>
              <a:t>3. Table Layout</a:t>
            </a:r>
          </a:p>
          <a:p>
            <a:pPr marL="457200" indent="-457200"/>
            <a:endParaRPr lang="en-US" sz="2400" b="1" dirty="0" smtClean="0"/>
          </a:p>
          <a:p>
            <a:r>
              <a:rPr lang="en-US" sz="2400" dirty="0" smtClean="0"/>
              <a:t>By default, each column will be sized according to the "</a:t>
            </a:r>
            <a:r>
              <a:rPr lang="en-US" sz="2400" i="1" dirty="0" smtClean="0"/>
              <a:t>natural</a:t>
            </a:r>
            <a:r>
              <a:rPr lang="en-US" sz="2400" dirty="0" smtClean="0"/>
              <a:t>" size of the widest widget in that column.</a:t>
            </a:r>
          </a:p>
          <a:p>
            <a:endParaRPr lang="en-US" sz="2400" dirty="0" smtClean="0"/>
          </a:p>
          <a:p>
            <a:r>
              <a:rPr lang="en-US" sz="2400" dirty="0" smtClean="0"/>
              <a:t>If your content is narrower than the available space,  you can use the </a:t>
            </a:r>
            <a:r>
              <a:rPr lang="en-US" sz="2400" i="1" dirty="0" err="1" smtClean="0">
                <a:solidFill>
                  <a:srgbClr val="0070C0"/>
                </a:solidFill>
              </a:rPr>
              <a:t>TableLayout</a:t>
            </a:r>
            <a:r>
              <a:rPr lang="en-US" sz="2400" dirty="0" smtClean="0"/>
              <a:t> property:</a:t>
            </a:r>
          </a:p>
          <a:p>
            <a:r>
              <a:rPr lang="en-US" sz="2400" b="1" dirty="0" smtClean="0">
                <a:solidFill>
                  <a:srgbClr val="0070C0"/>
                </a:solidFill>
              </a:rPr>
              <a:t>	</a:t>
            </a:r>
          </a:p>
          <a:p>
            <a:r>
              <a:rPr lang="en-US" sz="2400" b="1" dirty="0" smtClean="0">
                <a:solidFill>
                  <a:srgbClr val="0070C0"/>
                </a:solidFill>
              </a:rPr>
              <a:t>	</a:t>
            </a:r>
            <a:r>
              <a:rPr lang="en-US" sz="2400" b="1" dirty="0" err="1" smtClean="0">
                <a:solidFill>
                  <a:srgbClr val="0070C0"/>
                </a:solidFill>
              </a:rPr>
              <a:t>android:stretchColumns</a:t>
            </a:r>
            <a:r>
              <a:rPr lang="en-US" sz="2400" b="1" dirty="0" smtClean="0">
                <a:solidFill>
                  <a:srgbClr val="0070C0"/>
                </a:solidFill>
              </a:rPr>
              <a:t> =“…”</a:t>
            </a:r>
          </a:p>
          <a:p>
            <a:endParaRPr lang="en-US" sz="2400" dirty="0" smtClean="0"/>
          </a:p>
          <a:p>
            <a:r>
              <a:rPr lang="en-US" sz="2400" dirty="0" smtClean="0"/>
              <a:t>Its value should be a single column number (0-based) or a comma-delimited list of column numbers. Those columns will be stretched to take up any available space yet on the row. </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Rectangle 6"/>
          <p:cNvSpPr/>
          <p:nvPr/>
        </p:nvSpPr>
        <p:spPr>
          <a:xfrm>
            <a:off x="533400" y="4191000"/>
            <a:ext cx="5486400" cy="762000"/>
          </a:xfrm>
          <a:prstGeom prst="rect">
            <a:avLst/>
          </a:prstGeom>
          <a:solidFill>
            <a:srgbClr val="FFFF00">
              <a:alpha val="3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13312574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81</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1261884"/>
          </a:xfrm>
          <a:prstGeom prst="rect">
            <a:avLst/>
          </a:prstGeom>
          <a:noFill/>
        </p:spPr>
        <p:txBody>
          <a:bodyPr wrap="square" rtlCol="0">
            <a:spAutoFit/>
          </a:bodyPr>
          <a:lstStyle/>
          <a:p>
            <a:pPr marL="457200" indent="-457200"/>
            <a:r>
              <a:rPr lang="en-US" sz="2800" b="1" dirty="0" smtClean="0"/>
              <a:t>3. Table Layout</a:t>
            </a:r>
          </a:p>
          <a:p>
            <a:pPr marL="457200" indent="-457200"/>
            <a:r>
              <a:rPr lang="en-US" sz="2400" dirty="0" smtClean="0"/>
              <a:t>	In our running example we stretch columns 2, 3, and 4 to fill the rest of the row.</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p:cNvSpPr txBox="1"/>
          <p:nvPr/>
        </p:nvSpPr>
        <p:spPr>
          <a:xfrm>
            <a:off x="304800" y="2819400"/>
            <a:ext cx="8305800" cy="3231654"/>
          </a:xfrm>
          <a:prstGeom prst="rect">
            <a:avLst/>
          </a:prstGeom>
          <a:solidFill>
            <a:schemeClr val="bg1">
              <a:lumMod val="95000"/>
            </a:schemeClr>
          </a:solidFill>
          <a:ln>
            <a:solidFill>
              <a:schemeClr val="accent1"/>
            </a:solidFill>
          </a:ln>
        </p:spPr>
        <p:txBody>
          <a:bodyPr wrap="square" rtlCol="0">
            <a:spAutoFit/>
          </a:bodyPr>
          <a:lstStyle/>
          <a:p>
            <a:r>
              <a:rPr lang="en-US" dirty="0" smtClean="0">
                <a:solidFill>
                  <a:srgbClr val="008080"/>
                </a:solidFill>
                <a:latin typeface="Courier New"/>
              </a:rPr>
              <a:t>...</a:t>
            </a:r>
          </a:p>
          <a:p>
            <a:r>
              <a:rPr lang="en-US" dirty="0" smtClean="0">
                <a:solidFill>
                  <a:srgbClr val="008080"/>
                </a:solidFill>
                <a:latin typeface="Courier New"/>
              </a:rPr>
              <a:t>&lt;</a:t>
            </a:r>
            <a:r>
              <a:rPr lang="en-US" dirty="0" err="1" smtClean="0">
                <a:solidFill>
                  <a:srgbClr val="3F7F7F"/>
                </a:solidFill>
                <a:latin typeface="Courier New"/>
              </a:rPr>
              <a:t>TableLayout</a:t>
            </a:r>
            <a:endParaRPr lang="en-US" dirty="0" smtClean="0">
              <a:solidFill>
                <a:srgbClr val="3F7F7F"/>
              </a:solidFill>
              <a:latin typeface="Courier New"/>
            </a:endParaRPr>
          </a:p>
          <a:p>
            <a:r>
              <a:rPr lang="en-US" dirty="0" err="1" smtClean="0">
                <a:solidFill>
                  <a:srgbClr val="7F007F"/>
                </a:solidFill>
                <a:latin typeface="Courier New"/>
              </a:rPr>
              <a:t>android:id</a:t>
            </a:r>
            <a:r>
              <a:rPr lang="en-US" dirty="0" smtClean="0">
                <a:solidFill>
                  <a:srgbClr val="000000"/>
                </a:solidFill>
                <a:latin typeface="Courier New"/>
              </a:rPr>
              <a:t>=</a:t>
            </a:r>
            <a:r>
              <a:rPr lang="en-US" i="1" dirty="0" smtClean="0">
                <a:solidFill>
                  <a:srgbClr val="2A00FF"/>
                </a:solidFill>
                <a:latin typeface="Courier New"/>
              </a:rPr>
              <a:t>"@+id/</a:t>
            </a:r>
            <a:r>
              <a:rPr lang="en-US" i="1" dirty="0" err="1" smtClean="0">
                <a:solidFill>
                  <a:srgbClr val="2A00FF"/>
                </a:solidFill>
                <a:latin typeface="Courier New"/>
              </a:rPr>
              <a:t>myTableLayout</a:t>
            </a:r>
            <a:r>
              <a:rPr lang="en-US" i="1" dirty="0" smtClean="0">
                <a:solidFill>
                  <a:srgbClr val="2A00FF"/>
                </a:solidFill>
                <a:latin typeface="Courier New"/>
              </a:rPr>
              <a:t>"</a:t>
            </a:r>
          </a:p>
          <a:p>
            <a:r>
              <a:rPr lang="en-US" dirty="0" err="1" smtClean="0">
                <a:solidFill>
                  <a:srgbClr val="7F007F"/>
                </a:solidFill>
                <a:latin typeface="Courier New"/>
              </a:rPr>
              <a:t>android:layout_width</a:t>
            </a:r>
            <a:r>
              <a:rPr lang="en-US" dirty="0" smtClean="0">
                <a:solidFill>
                  <a:srgbClr val="000000"/>
                </a:solidFill>
                <a:latin typeface="Courier New"/>
              </a:rPr>
              <a:t>=</a:t>
            </a:r>
            <a:r>
              <a:rPr lang="en-US" i="1" dirty="0" smtClean="0">
                <a:solidFill>
                  <a:srgbClr val="2A00FF"/>
                </a:solidFill>
                <a:latin typeface="Courier New"/>
              </a:rPr>
              <a:t>"</a:t>
            </a:r>
            <a:r>
              <a:rPr lang="en-US" i="1" dirty="0" err="1" smtClean="0">
                <a:solidFill>
                  <a:srgbClr val="2A00FF"/>
                </a:solidFill>
                <a:latin typeface="Courier New"/>
              </a:rPr>
              <a:t>fill_parent</a:t>
            </a:r>
            <a:r>
              <a:rPr lang="en-US" i="1" dirty="0" smtClean="0">
                <a:solidFill>
                  <a:srgbClr val="2A00FF"/>
                </a:solidFill>
                <a:latin typeface="Courier New"/>
              </a:rPr>
              <a:t>"</a:t>
            </a:r>
          </a:p>
          <a:p>
            <a:r>
              <a:rPr lang="en-US" dirty="0" err="1" smtClean="0">
                <a:solidFill>
                  <a:srgbClr val="7F007F"/>
                </a:solidFill>
                <a:latin typeface="Courier New"/>
              </a:rPr>
              <a:t>android:layout_height</a:t>
            </a:r>
            <a:r>
              <a:rPr lang="en-US" dirty="0" smtClean="0">
                <a:solidFill>
                  <a:srgbClr val="000000"/>
                </a:solidFill>
                <a:latin typeface="Courier New"/>
              </a:rPr>
              <a:t>=</a:t>
            </a:r>
            <a:r>
              <a:rPr lang="en-US" i="1" dirty="0" smtClean="0">
                <a:solidFill>
                  <a:srgbClr val="2A00FF"/>
                </a:solidFill>
                <a:latin typeface="Courier New"/>
              </a:rPr>
              <a:t>"</a:t>
            </a:r>
            <a:r>
              <a:rPr lang="en-US" i="1" dirty="0" err="1" smtClean="0">
                <a:solidFill>
                  <a:srgbClr val="2A00FF"/>
                </a:solidFill>
                <a:latin typeface="Courier New"/>
              </a:rPr>
              <a:t>fill_parent</a:t>
            </a:r>
            <a:r>
              <a:rPr lang="en-US" i="1" dirty="0" smtClean="0">
                <a:solidFill>
                  <a:srgbClr val="2A00FF"/>
                </a:solidFill>
                <a:latin typeface="Courier New"/>
              </a:rPr>
              <a:t>"</a:t>
            </a:r>
          </a:p>
          <a:p>
            <a:r>
              <a:rPr lang="en-US" dirty="0" err="1" smtClean="0">
                <a:solidFill>
                  <a:srgbClr val="7F007F"/>
                </a:solidFill>
                <a:latin typeface="Courier New"/>
              </a:rPr>
              <a:t>android:background</a:t>
            </a:r>
            <a:r>
              <a:rPr lang="en-US" dirty="0" smtClean="0">
                <a:solidFill>
                  <a:srgbClr val="000000"/>
                </a:solidFill>
                <a:latin typeface="Courier New"/>
              </a:rPr>
              <a:t>=</a:t>
            </a:r>
            <a:r>
              <a:rPr lang="en-US" i="1" dirty="0" smtClean="0">
                <a:solidFill>
                  <a:srgbClr val="2A00FF"/>
                </a:solidFill>
                <a:latin typeface="Courier New"/>
              </a:rPr>
              <a:t>"#ff0033cc"</a:t>
            </a:r>
          </a:p>
          <a:p>
            <a:r>
              <a:rPr lang="en-US" dirty="0" err="1" smtClean="0">
                <a:solidFill>
                  <a:srgbClr val="7F007F"/>
                </a:solidFill>
                <a:latin typeface="Courier New"/>
              </a:rPr>
              <a:t>android:orientation</a:t>
            </a:r>
            <a:r>
              <a:rPr lang="en-US" dirty="0" smtClean="0">
                <a:solidFill>
                  <a:srgbClr val="000000"/>
                </a:solidFill>
                <a:latin typeface="Courier New"/>
              </a:rPr>
              <a:t>=</a:t>
            </a:r>
            <a:r>
              <a:rPr lang="en-US" i="1" dirty="0" smtClean="0">
                <a:solidFill>
                  <a:srgbClr val="2A00FF"/>
                </a:solidFill>
                <a:latin typeface="Courier New"/>
              </a:rPr>
              <a:t>"vertical"</a:t>
            </a:r>
          </a:p>
          <a:p>
            <a:r>
              <a:rPr lang="en-US" dirty="0" err="1" smtClean="0">
                <a:solidFill>
                  <a:srgbClr val="7F007F"/>
                </a:solidFill>
                <a:highlight>
                  <a:srgbClr val="FFFF00"/>
                </a:highlight>
                <a:latin typeface="Courier New"/>
              </a:rPr>
              <a:t>android:stretchColumns</a:t>
            </a:r>
            <a:r>
              <a:rPr lang="en-US" dirty="0" smtClean="0">
                <a:solidFill>
                  <a:srgbClr val="7F007F"/>
                </a:solidFill>
                <a:highlight>
                  <a:srgbClr val="FFFF00"/>
                </a:highlight>
                <a:latin typeface="Courier New"/>
              </a:rPr>
              <a:t> </a:t>
            </a:r>
            <a:r>
              <a:rPr lang="en-US" dirty="0" smtClean="0">
                <a:solidFill>
                  <a:srgbClr val="000000"/>
                </a:solidFill>
                <a:highlight>
                  <a:srgbClr val="FFFF00"/>
                </a:highlight>
                <a:latin typeface="Courier New"/>
              </a:rPr>
              <a:t>=</a:t>
            </a:r>
            <a:r>
              <a:rPr lang="en-US" i="1" dirty="0" smtClean="0">
                <a:solidFill>
                  <a:srgbClr val="2A00FF"/>
                </a:solidFill>
                <a:highlight>
                  <a:srgbClr val="FFFF00"/>
                </a:highlight>
                <a:latin typeface="Courier New"/>
              </a:rPr>
              <a:t>"2,3,4"</a:t>
            </a:r>
          </a:p>
          <a:p>
            <a:r>
              <a:rPr lang="en-US" dirty="0" err="1" smtClean="0">
                <a:solidFill>
                  <a:srgbClr val="7F007F"/>
                </a:solidFill>
                <a:latin typeface="Courier New"/>
              </a:rPr>
              <a:t>xmlns:android</a:t>
            </a:r>
            <a:r>
              <a:rPr lang="en-US" dirty="0" smtClean="0">
                <a:solidFill>
                  <a:srgbClr val="000000"/>
                </a:solidFill>
                <a:latin typeface="Courier New"/>
              </a:rPr>
              <a:t>=</a:t>
            </a:r>
            <a:r>
              <a:rPr lang="en-US" i="1" dirty="0" smtClean="0">
                <a:solidFill>
                  <a:srgbClr val="2A00FF"/>
                </a:solidFill>
                <a:latin typeface="Courier New"/>
              </a:rPr>
              <a:t>"http://schemas.android.com/apk/res/android"</a:t>
            </a:r>
          </a:p>
          <a:p>
            <a:r>
              <a:rPr lang="en-US" dirty="0" smtClean="0">
                <a:solidFill>
                  <a:srgbClr val="008080"/>
                </a:solidFill>
                <a:latin typeface="Courier New"/>
              </a:rPr>
              <a:t>&gt;</a:t>
            </a:r>
          </a:p>
          <a:p>
            <a:r>
              <a:rPr lang="en-US" sz="2400" dirty="0" smtClean="0">
                <a:solidFill>
                  <a:srgbClr val="008080"/>
                </a:solidFill>
                <a:latin typeface="Courier New"/>
              </a:rPr>
              <a:t>...</a:t>
            </a:r>
            <a:endParaRPr lang="en-US" sz="2400" dirty="0" smtClean="0">
              <a:solidFill>
                <a:srgbClr val="008080"/>
              </a:solidFill>
              <a:latin typeface="Times New Roman"/>
            </a:endParaRPr>
          </a:p>
        </p:txBody>
      </p:sp>
      <p:pic>
        <p:nvPicPr>
          <p:cNvPr id="2050" name="Picture 2"/>
          <p:cNvPicPr>
            <a:picLocks noChangeAspect="1" noChangeArrowheads="1"/>
          </p:cNvPicPr>
          <p:nvPr/>
        </p:nvPicPr>
        <p:blipFill>
          <a:blip r:embed="rId3" cstate="print"/>
          <a:srcRect/>
          <a:stretch>
            <a:fillRect/>
          </a:stretch>
        </p:blipFill>
        <p:spPr bwMode="auto">
          <a:xfrm>
            <a:off x="5562600" y="2362200"/>
            <a:ext cx="3251200" cy="1854200"/>
          </a:xfrm>
          <a:prstGeom prst="rect">
            <a:avLst/>
          </a:prstGeom>
          <a:noFill/>
          <a:ln w="9525">
            <a:solidFill>
              <a:schemeClr val="accent1"/>
            </a:solidFill>
            <a:miter lim="800000"/>
            <a:headEnd/>
            <a:tailEnd/>
          </a:ln>
        </p:spPr>
      </p:pic>
      <p:sp>
        <p:nvSpPr>
          <p:cNvPr id="10" name="TextBox 9"/>
          <p:cNvSpPr txBox="1"/>
          <p:nvPr/>
        </p:nvSpPr>
        <p:spPr>
          <a:xfrm>
            <a:off x="304800" y="6172200"/>
            <a:ext cx="7467600" cy="369332"/>
          </a:xfrm>
          <a:prstGeom prst="rect">
            <a:avLst/>
          </a:prstGeom>
          <a:noFill/>
        </p:spPr>
        <p:txBody>
          <a:bodyPr wrap="square" rtlCol="0">
            <a:spAutoFit/>
          </a:bodyPr>
          <a:lstStyle/>
          <a:p>
            <a:r>
              <a:rPr lang="en-US" b="1" i="1" dirty="0" smtClean="0">
                <a:solidFill>
                  <a:srgbClr val="C00000"/>
                </a:solidFill>
              </a:rPr>
              <a:t>TODO</a:t>
            </a:r>
            <a:r>
              <a:rPr lang="en-US" i="1" dirty="0" smtClean="0">
                <a:solidFill>
                  <a:srgbClr val="C00000"/>
                </a:solidFill>
              </a:rPr>
              <a:t>: try to stretch one column at the time 1, then 2, and so on.</a:t>
            </a:r>
            <a:endParaRPr lang="en-US" i="1" dirty="0">
              <a:solidFill>
                <a:srgbClr val="C00000"/>
              </a:solidFill>
            </a:endParaRPr>
          </a:p>
        </p:txBody>
      </p:sp>
      <p:sp>
        <p:nvSpPr>
          <p:cNvPr id="12"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14530880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82</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4216539"/>
          </a:xfrm>
          <a:prstGeom prst="rect">
            <a:avLst/>
          </a:prstGeom>
          <a:noFill/>
        </p:spPr>
        <p:txBody>
          <a:bodyPr wrap="square" rtlCol="0">
            <a:spAutoFit/>
          </a:bodyPr>
          <a:lstStyle/>
          <a:p>
            <a:pPr marL="457200" indent="-457200"/>
            <a:r>
              <a:rPr lang="en-US" sz="2800" b="1" dirty="0" smtClean="0">
                <a:solidFill>
                  <a:srgbClr val="0070C0"/>
                </a:solidFill>
              </a:rPr>
              <a:t>4. </a:t>
            </a:r>
            <a:r>
              <a:rPr lang="en-US" sz="2800" b="1" dirty="0" err="1" smtClean="0">
                <a:solidFill>
                  <a:srgbClr val="0070C0"/>
                </a:solidFill>
              </a:rPr>
              <a:t>ScrollView</a:t>
            </a:r>
            <a:r>
              <a:rPr lang="en-US" sz="2800" b="1" dirty="0" smtClean="0">
                <a:solidFill>
                  <a:srgbClr val="0070C0"/>
                </a:solidFill>
              </a:rPr>
              <a:t> Layout</a:t>
            </a:r>
          </a:p>
          <a:p>
            <a:pPr marL="457200" indent="-457200"/>
            <a:endParaRPr lang="en-US" sz="2400" b="1" dirty="0" smtClean="0"/>
          </a:p>
          <a:p>
            <a:r>
              <a:rPr lang="en-US" sz="2400" dirty="0" smtClean="0"/>
              <a:t>When we have more data than what can be shown on a single screen you may use the </a:t>
            </a:r>
            <a:r>
              <a:rPr lang="en-US" sz="2400" b="1" dirty="0" err="1" smtClean="0">
                <a:solidFill>
                  <a:srgbClr val="0070C0"/>
                </a:solidFill>
              </a:rPr>
              <a:t>ScrollView</a:t>
            </a:r>
            <a:r>
              <a:rPr lang="en-US" sz="2400" dirty="0" smtClean="0"/>
              <a:t> control.</a:t>
            </a:r>
          </a:p>
          <a:p>
            <a:endParaRPr lang="en-US" sz="2400" dirty="0" smtClean="0"/>
          </a:p>
          <a:p>
            <a:r>
              <a:rPr lang="en-US" sz="2400" dirty="0" smtClean="0"/>
              <a:t>It provides a sliding or scrolling access to the data. This way the user can only see part of your layout at one time, but the rest is available via scrolling. </a:t>
            </a:r>
          </a:p>
          <a:p>
            <a:endParaRPr lang="en-US" sz="2400" dirty="0" smtClean="0"/>
          </a:p>
          <a:p>
            <a:r>
              <a:rPr lang="en-US" sz="2400" dirty="0" smtClean="0"/>
              <a:t>This is similar to browsing a large web page that forces the user to scroll up the page to see the bottom part of the form.</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41624351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83</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523220"/>
          </a:xfrm>
          <a:prstGeom prst="rect">
            <a:avLst/>
          </a:prstGeom>
          <a:noFill/>
        </p:spPr>
        <p:txBody>
          <a:bodyPr wrap="square" rtlCol="0">
            <a:spAutoFit/>
          </a:bodyPr>
          <a:lstStyle/>
          <a:p>
            <a:pPr marL="457200" indent="-457200"/>
            <a:r>
              <a:rPr lang="en-US" sz="2800" b="1" dirty="0" smtClean="0">
                <a:solidFill>
                  <a:srgbClr val="0070C0"/>
                </a:solidFill>
              </a:rPr>
              <a:t>4. Example </a:t>
            </a:r>
            <a:r>
              <a:rPr lang="en-US" sz="2800" b="1" dirty="0" err="1" smtClean="0">
                <a:solidFill>
                  <a:srgbClr val="0070C0"/>
                </a:solidFill>
              </a:rPr>
              <a:t>ScrollView</a:t>
            </a:r>
            <a:r>
              <a:rPr lang="en-US" sz="2800" b="1" dirty="0" smtClean="0">
                <a:solidFill>
                  <a:srgbClr val="0070C0"/>
                </a:solidFill>
              </a:rPr>
              <a:t> Layout</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p:cNvSpPr txBox="1"/>
          <p:nvPr/>
        </p:nvSpPr>
        <p:spPr>
          <a:xfrm>
            <a:off x="381000" y="1828801"/>
            <a:ext cx="8382000" cy="4893647"/>
          </a:xfrm>
          <a:prstGeom prst="rect">
            <a:avLst/>
          </a:prstGeom>
          <a:solidFill>
            <a:schemeClr val="bg1">
              <a:lumMod val="95000"/>
            </a:schemeClr>
          </a:solidFill>
          <a:ln w="3175">
            <a:solidFill>
              <a:schemeClr val="bg1">
                <a:lumMod val="75000"/>
              </a:schemeClr>
            </a:solidFill>
          </a:ln>
        </p:spPr>
        <p:txBody>
          <a:bodyPr wrap="square" numCol="2" rtlCol="0">
            <a:spAutoFit/>
          </a:bodyPr>
          <a:lstStyle/>
          <a:p>
            <a:pPr defTabSz="182880"/>
            <a:r>
              <a:rPr lang="en-US" sz="800" dirty="0" smtClean="0">
                <a:solidFill>
                  <a:srgbClr val="008080"/>
                </a:solidFill>
                <a:latin typeface="Courier New"/>
              </a:rPr>
              <a:t>&lt;?</a:t>
            </a:r>
            <a:r>
              <a:rPr lang="en-US" sz="800" dirty="0" smtClean="0">
                <a:solidFill>
                  <a:srgbClr val="3F7F7F"/>
                </a:solidFill>
                <a:latin typeface="Courier New"/>
              </a:rPr>
              <a:t>xml</a:t>
            </a:r>
            <a:r>
              <a:rPr lang="en-US" sz="800" dirty="0" smtClean="0">
                <a:solidFill>
                  <a:srgbClr val="000000"/>
                </a:solidFill>
                <a:latin typeface="Courier New"/>
              </a:rPr>
              <a:t> </a:t>
            </a:r>
            <a:r>
              <a:rPr lang="en-US" sz="800" dirty="0" smtClean="0">
                <a:solidFill>
                  <a:srgbClr val="7F007F"/>
                </a:solidFill>
                <a:latin typeface="Courier New"/>
              </a:rPr>
              <a:t>version</a:t>
            </a:r>
            <a:r>
              <a:rPr lang="en-US" sz="800" dirty="0" smtClean="0">
                <a:solidFill>
                  <a:srgbClr val="000000"/>
                </a:solidFill>
                <a:latin typeface="Courier New"/>
              </a:rPr>
              <a:t>=</a:t>
            </a:r>
            <a:r>
              <a:rPr lang="en-US" sz="800" i="1" dirty="0" smtClean="0">
                <a:solidFill>
                  <a:srgbClr val="2A00FF"/>
                </a:solidFill>
                <a:latin typeface="Courier New"/>
              </a:rPr>
              <a:t>"1.0"</a:t>
            </a:r>
            <a:r>
              <a:rPr lang="en-US" sz="800" i="1" dirty="0" smtClean="0">
                <a:solidFill>
                  <a:srgbClr val="000000"/>
                </a:solidFill>
                <a:latin typeface="Courier New"/>
              </a:rPr>
              <a:t> </a:t>
            </a:r>
            <a:r>
              <a:rPr lang="en-US" sz="800" i="1" dirty="0" smtClean="0">
                <a:solidFill>
                  <a:srgbClr val="7F007F"/>
                </a:solidFill>
                <a:latin typeface="Courier New"/>
              </a:rPr>
              <a:t>encoding</a:t>
            </a:r>
            <a:r>
              <a:rPr lang="en-US" sz="800" i="1" dirty="0" smtClean="0">
                <a:solidFill>
                  <a:srgbClr val="000000"/>
                </a:solidFill>
                <a:latin typeface="Courier New"/>
              </a:rPr>
              <a:t>=</a:t>
            </a:r>
            <a:r>
              <a:rPr lang="en-US" sz="800" i="1" dirty="0" smtClean="0">
                <a:solidFill>
                  <a:srgbClr val="2A00FF"/>
                </a:solidFill>
                <a:latin typeface="Courier New"/>
              </a:rPr>
              <a:t>"utf-8"</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err="1" smtClean="0">
                <a:solidFill>
                  <a:srgbClr val="3F7F7F"/>
                </a:solidFill>
                <a:latin typeface="Courier New"/>
              </a:rPr>
              <a:t>ScrollView</a:t>
            </a:r>
            <a:endParaRPr lang="en-US" sz="800" dirty="0" smtClean="0">
              <a:solidFill>
                <a:srgbClr val="3F7F7F"/>
              </a:solidFill>
              <a:latin typeface="Courier New"/>
            </a:endParaRPr>
          </a:p>
          <a:p>
            <a:pPr defTabSz="182880"/>
            <a:r>
              <a:rPr lang="en-US" sz="800" dirty="0" err="1" smtClean="0">
                <a:solidFill>
                  <a:srgbClr val="7F007F"/>
                </a:solidFill>
                <a:latin typeface="Courier New"/>
              </a:rPr>
              <a:t>android:id</a:t>
            </a:r>
            <a:r>
              <a:rPr lang="en-US" sz="800" dirty="0" smtClean="0">
                <a:solidFill>
                  <a:srgbClr val="000000"/>
                </a:solidFill>
                <a:latin typeface="Courier New"/>
              </a:rPr>
              <a:t>=</a:t>
            </a:r>
            <a:r>
              <a:rPr lang="en-US" sz="800" i="1" dirty="0" smtClean="0">
                <a:solidFill>
                  <a:srgbClr val="2A00FF"/>
                </a:solidFill>
                <a:latin typeface="Courier New"/>
              </a:rPr>
              <a:t>"@+id/myScrollView1"</a:t>
            </a:r>
          </a:p>
          <a:p>
            <a:pPr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defTabSz="182880"/>
            <a:r>
              <a:rPr lang="en-US" sz="800" dirty="0" err="1" smtClean="0">
                <a:solidFill>
                  <a:srgbClr val="7F007F"/>
                </a:solidFill>
                <a:latin typeface="Courier New"/>
              </a:rPr>
              <a:t>android:background</a:t>
            </a:r>
            <a:r>
              <a:rPr lang="en-US" sz="800" dirty="0" smtClean="0">
                <a:solidFill>
                  <a:srgbClr val="000000"/>
                </a:solidFill>
                <a:latin typeface="Courier New"/>
              </a:rPr>
              <a:t>=</a:t>
            </a:r>
            <a:r>
              <a:rPr lang="en-US" sz="800" i="1" dirty="0" smtClean="0">
                <a:solidFill>
                  <a:srgbClr val="2A00FF"/>
                </a:solidFill>
                <a:latin typeface="Courier New"/>
              </a:rPr>
              <a:t>"#ff009999"</a:t>
            </a:r>
          </a:p>
          <a:p>
            <a:pPr defTabSz="182880"/>
            <a:r>
              <a:rPr lang="en-US" sz="800" dirty="0" err="1" smtClean="0">
                <a:solidFill>
                  <a:srgbClr val="7F007F"/>
                </a:solidFill>
                <a:latin typeface="Courier New"/>
              </a:rPr>
              <a:t>xmlns:android</a:t>
            </a:r>
            <a:r>
              <a:rPr lang="en-US" sz="800" dirty="0" smtClean="0">
                <a:solidFill>
                  <a:srgbClr val="000000"/>
                </a:solidFill>
                <a:latin typeface="Courier New"/>
              </a:rPr>
              <a:t>=</a:t>
            </a:r>
            <a:r>
              <a:rPr lang="en-US" sz="800" i="1" dirty="0" smtClean="0">
                <a:solidFill>
                  <a:srgbClr val="2A00FF"/>
                </a:solidFill>
                <a:latin typeface="Courier New"/>
              </a:rPr>
              <a:t>"http://schemas.android.com/apk/res/android"</a:t>
            </a:r>
          </a:p>
          <a:p>
            <a:pPr defTabSz="182880"/>
            <a:r>
              <a:rPr lang="en-US" sz="800"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err="1" smtClean="0">
                <a:solidFill>
                  <a:srgbClr val="3F7F7F"/>
                </a:solidFill>
                <a:latin typeface="Courier New"/>
              </a:rPr>
              <a:t>LinearLayout</a:t>
            </a:r>
            <a:endParaRPr lang="en-US" sz="800" dirty="0" smtClean="0">
              <a:solidFill>
                <a:srgbClr val="3F7F7F"/>
              </a:solidFill>
              <a:latin typeface="Courier New"/>
            </a:endParaRPr>
          </a:p>
          <a:p>
            <a:pPr defTabSz="182880"/>
            <a:r>
              <a:rPr lang="en-US" sz="800" dirty="0" err="1" smtClean="0">
                <a:solidFill>
                  <a:srgbClr val="7F007F"/>
                </a:solidFill>
                <a:latin typeface="Courier New"/>
              </a:rPr>
              <a:t>android:id</a:t>
            </a:r>
            <a:r>
              <a:rPr lang="en-US" sz="800" dirty="0" smtClean="0">
                <a:solidFill>
                  <a:srgbClr val="000000"/>
                </a:solidFill>
                <a:latin typeface="Courier New"/>
              </a:rPr>
              <a:t>=</a:t>
            </a:r>
            <a:r>
              <a:rPr lang="en-US" sz="800" i="1" dirty="0" smtClean="0">
                <a:solidFill>
                  <a:srgbClr val="2A00FF"/>
                </a:solidFill>
                <a:latin typeface="Courier New"/>
              </a:rPr>
              <a:t>"@+id/</a:t>
            </a:r>
            <a:r>
              <a:rPr lang="en-US" sz="800" i="1" dirty="0" err="1" smtClean="0">
                <a:solidFill>
                  <a:srgbClr val="2A00FF"/>
                </a:solidFill>
                <a:latin typeface="Courier New"/>
              </a:rPr>
              <a:t>myLinearLayoutVertical</a:t>
            </a:r>
            <a:r>
              <a:rPr lang="en-US" sz="800" i="1" dirty="0" smtClean="0">
                <a:solidFill>
                  <a:srgbClr val="2A00FF"/>
                </a:solidFill>
                <a:latin typeface="Courier New"/>
              </a:rPr>
              <a:t>"</a:t>
            </a:r>
          </a:p>
          <a:p>
            <a:pPr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defTabSz="182880"/>
            <a:r>
              <a:rPr lang="en-US" sz="800" dirty="0" err="1" smtClean="0">
                <a:solidFill>
                  <a:srgbClr val="7F007F"/>
                </a:solidFill>
                <a:latin typeface="Courier New"/>
              </a:rPr>
              <a:t>android:orientation</a:t>
            </a:r>
            <a:r>
              <a:rPr lang="en-US" sz="800" dirty="0" smtClean="0">
                <a:solidFill>
                  <a:srgbClr val="000000"/>
                </a:solidFill>
                <a:latin typeface="Courier New"/>
              </a:rPr>
              <a:t>=</a:t>
            </a:r>
            <a:r>
              <a:rPr lang="en-US" sz="800" i="1" dirty="0" smtClean="0">
                <a:solidFill>
                  <a:srgbClr val="2A00FF"/>
                </a:solidFill>
                <a:latin typeface="Courier New"/>
              </a:rPr>
              <a:t>"vertical"</a:t>
            </a:r>
          </a:p>
          <a:p>
            <a:pPr defTabSz="182880"/>
            <a:r>
              <a:rPr lang="en-US" sz="800" dirty="0" smtClean="0">
                <a:solidFill>
                  <a:srgbClr val="008080"/>
                </a:solidFill>
                <a:latin typeface="Courier New"/>
              </a:rPr>
              <a:t>&gt;</a:t>
            </a:r>
          </a:p>
          <a:p>
            <a:pPr defTabSz="182880"/>
            <a:endParaRPr lang="en-US" sz="800" dirty="0" smtClean="0">
              <a:solidFill>
                <a:srgbClr val="008080"/>
              </a:solidFill>
              <a:latin typeface="Courier New"/>
            </a:endParaRPr>
          </a:p>
          <a:p>
            <a:pPr defTabSz="182880"/>
            <a:r>
              <a:rPr lang="en-US" sz="800" dirty="0" smtClean="0">
                <a:solidFill>
                  <a:srgbClr val="008080"/>
                </a:solidFill>
                <a:latin typeface="Courier New"/>
              </a:rPr>
              <a:t>&lt;</a:t>
            </a:r>
            <a:r>
              <a:rPr lang="en-US" sz="800" dirty="0" err="1" smtClean="0">
                <a:solidFill>
                  <a:srgbClr val="3F7F7F"/>
                </a:solidFill>
                <a:latin typeface="Courier New"/>
              </a:rPr>
              <a:t>LinearLayout</a:t>
            </a:r>
            <a:endParaRPr lang="en-US" sz="800" dirty="0" smtClean="0">
              <a:solidFill>
                <a:srgbClr val="3F7F7F"/>
              </a:solidFill>
              <a:latin typeface="Courier New"/>
            </a:endParaRPr>
          </a:p>
          <a:p>
            <a:pPr defTabSz="182880"/>
            <a:r>
              <a:rPr lang="en-US" sz="800" dirty="0" err="1" smtClean="0">
                <a:solidFill>
                  <a:srgbClr val="7F007F"/>
                </a:solidFill>
                <a:latin typeface="Courier New"/>
              </a:rPr>
              <a:t>android:id</a:t>
            </a:r>
            <a:r>
              <a:rPr lang="en-US" sz="800" dirty="0" smtClean="0">
                <a:solidFill>
                  <a:srgbClr val="000000"/>
                </a:solidFill>
                <a:latin typeface="Courier New"/>
              </a:rPr>
              <a:t>=</a:t>
            </a:r>
            <a:r>
              <a:rPr lang="en-US" sz="800" i="1" dirty="0" smtClean="0">
                <a:solidFill>
                  <a:srgbClr val="2A00FF"/>
                </a:solidFill>
                <a:latin typeface="Courier New"/>
              </a:rPr>
              <a:t>"@+id/myLinearLayoutHorizontal1"</a:t>
            </a:r>
          </a:p>
          <a:p>
            <a:pPr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defTabSz="182880"/>
            <a:r>
              <a:rPr lang="en-US" sz="800" dirty="0" err="1" smtClean="0">
                <a:solidFill>
                  <a:srgbClr val="7F007F"/>
                </a:solidFill>
                <a:latin typeface="Courier New"/>
              </a:rPr>
              <a:t>android:orientation</a:t>
            </a:r>
            <a:r>
              <a:rPr lang="en-US" sz="800" dirty="0" smtClean="0">
                <a:solidFill>
                  <a:srgbClr val="000000"/>
                </a:solidFill>
                <a:latin typeface="Courier New"/>
              </a:rPr>
              <a:t>=</a:t>
            </a:r>
            <a:r>
              <a:rPr lang="en-US" sz="800" i="1" dirty="0" smtClean="0">
                <a:solidFill>
                  <a:srgbClr val="2A00FF"/>
                </a:solidFill>
                <a:latin typeface="Courier New"/>
              </a:rPr>
              <a:t>"horizontal"</a:t>
            </a:r>
          </a:p>
          <a:p>
            <a:pPr defTabSz="182880"/>
            <a:r>
              <a:rPr lang="en-US" sz="800"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err="1" smtClean="0">
                <a:solidFill>
                  <a:srgbClr val="3F7F7F"/>
                </a:solidFill>
                <a:latin typeface="Courier New"/>
              </a:rPr>
              <a:t>ImageView</a:t>
            </a:r>
            <a:endParaRPr lang="en-US" sz="800" dirty="0" smtClean="0">
              <a:solidFill>
                <a:srgbClr val="3F7F7F"/>
              </a:solidFill>
              <a:latin typeface="Courier New"/>
            </a:endParaRPr>
          </a:p>
          <a:p>
            <a:pPr lvl="1" defTabSz="182880"/>
            <a:r>
              <a:rPr lang="en-US" sz="800" dirty="0" err="1" smtClean="0">
                <a:solidFill>
                  <a:srgbClr val="7F007F"/>
                </a:solidFill>
                <a:latin typeface="Courier New"/>
              </a:rPr>
              <a:t>android:id</a:t>
            </a:r>
            <a:r>
              <a:rPr lang="en-US" sz="800" dirty="0" smtClean="0">
                <a:solidFill>
                  <a:srgbClr val="000000"/>
                </a:solidFill>
                <a:latin typeface="Courier New"/>
              </a:rPr>
              <a:t>=</a:t>
            </a:r>
            <a:r>
              <a:rPr lang="en-US" sz="800" i="1" dirty="0" smtClean="0">
                <a:solidFill>
                  <a:srgbClr val="2A00FF"/>
                </a:solidFill>
                <a:latin typeface="Courier New"/>
              </a:rPr>
              <a:t>"@+id/</a:t>
            </a:r>
            <a:r>
              <a:rPr lang="en-US" sz="800" i="1" dirty="0" err="1" smtClean="0">
                <a:solidFill>
                  <a:srgbClr val="2A00FF"/>
                </a:solidFill>
                <a:latin typeface="Courier New"/>
              </a:rPr>
              <a:t>myPicture</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wrap_content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wrap_content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android:src</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drawable</a:t>
            </a:r>
            <a:r>
              <a:rPr lang="en-US" sz="800" i="1" dirty="0" smtClean="0">
                <a:solidFill>
                  <a:srgbClr val="2A00FF"/>
                </a:solidFill>
                <a:latin typeface="Courier New"/>
              </a:rPr>
              <a:t>/icon"</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err="1" smtClean="0">
                <a:solidFill>
                  <a:srgbClr val="3F7F7F"/>
                </a:solidFill>
                <a:latin typeface="Courier New"/>
              </a:rPr>
              <a:t>TextView</a:t>
            </a:r>
            <a:endParaRPr lang="en-US" sz="800" dirty="0" smtClean="0">
              <a:solidFill>
                <a:srgbClr val="3F7F7F"/>
              </a:solidFill>
              <a:latin typeface="Courier New"/>
            </a:endParaRPr>
          </a:p>
          <a:p>
            <a:pPr lvl="1" defTabSz="182880"/>
            <a:r>
              <a:rPr lang="en-US" sz="800" dirty="0" err="1" smtClean="0">
                <a:solidFill>
                  <a:srgbClr val="7F007F"/>
                </a:solidFill>
                <a:latin typeface="Courier New"/>
              </a:rPr>
              <a:t>android:id</a:t>
            </a:r>
            <a:r>
              <a:rPr lang="en-US" sz="800" dirty="0" smtClean="0">
                <a:solidFill>
                  <a:srgbClr val="000000"/>
                </a:solidFill>
                <a:latin typeface="Courier New"/>
              </a:rPr>
              <a:t>=</a:t>
            </a:r>
            <a:r>
              <a:rPr lang="en-US" sz="800" i="1" dirty="0" smtClean="0">
                <a:solidFill>
                  <a:srgbClr val="2A00FF"/>
                </a:solidFill>
                <a:latin typeface="Courier New"/>
              </a:rPr>
              <a:t>"@+id/textView1"</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wrap_content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android:text</a:t>
            </a:r>
            <a:r>
              <a:rPr lang="en-US" sz="800" dirty="0" smtClean="0">
                <a:solidFill>
                  <a:srgbClr val="000000"/>
                </a:solidFill>
                <a:latin typeface="Courier New"/>
              </a:rPr>
              <a:t>=</a:t>
            </a:r>
            <a:r>
              <a:rPr lang="en-US" sz="800" i="1" dirty="0" smtClean="0">
                <a:solidFill>
                  <a:srgbClr val="2A00FF"/>
                </a:solidFill>
                <a:latin typeface="Courier New"/>
              </a:rPr>
              <a:t>"Line1"</a:t>
            </a:r>
          </a:p>
          <a:p>
            <a:pPr lvl="1" defTabSz="182880"/>
            <a:r>
              <a:rPr lang="en-US" sz="800" dirty="0" err="1" smtClean="0">
                <a:solidFill>
                  <a:srgbClr val="7F007F"/>
                </a:solidFill>
                <a:latin typeface="Courier New"/>
              </a:rPr>
              <a:t>android:textSize</a:t>
            </a:r>
            <a:r>
              <a:rPr lang="en-US" sz="800" dirty="0" smtClean="0">
                <a:solidFill>
                  <a:srgbClr val="000000"/>
                </a:solidFill>
                <a:latin typeface="Courier New"/>
              </a:rPr>
              <a:t>=</a:t>
            </a:r>
            <a:r>
              <a:rPr lang="en-US" sz="800" i="1" dirty="0" smtClean="0">
                <a:solidFill>
                  <a:srgbClr val="2A00FF"/>
                </a:solidFill>
                <a:latin typeface="Courier New"/>
              </a:rPr>
              <a:t>"70dip"</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err="1" smtClean="0">
                <a:solidFill>
                  <a:srgbClr val="3F7F7F"/>
                </a:solidFill>
                <a:latin typeface="Courier New"/>
              </a:rPr>
              <a:t>LinearLayout</a:t>
            </a:r>
            <a:r>
              <a:rPr lang="en-US" sz="800" dirty="0" smtClean="0">
                <a:solidFill>
                  <a:srgbClr val="008080"/>
                </a:solidFill>
                <a:latin typeface="Courier New"/>
              </a:rPr>
              <a:t>&gt;</a:t>
            </a:r>
          </a:p>
          <a:p>
            <a:pPr defTabSz="182880"/>
            <a:endParaRPr lang="en-US" sz="800" dirty="0" smtClean="0">
              <a:latin typeface="Courier New"/>
            </a:endParaRPr>
          </a:p>
          <a:p>
            <a:pPr defTabSz="182880"/>
            <a:r>
              <a:rPr lang="en-US" sz="800" dirty="0" smtClean="0">
                <a:solidFill>
                  <a:srgbClr val="008080"/>
                </a:solidFill>
                <a:latin typeface="Courier New"/>
              </a:rPr>
              <a:t>&lt;</a:t>
            </a:r>
            <a:r>
              <a:rPr lang="en-US" sz="800" dirty="0" smtClean="0">
                <a:solidFill>
                  <a:srgbClr val="3F7F7F"/>
                </a:solidFill>
                <a:latin typeface="Courier New"/>
              </a:rPr>
              <a:t>View</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"6dip"</a:t>
            </a:r>
          </a:p>
          <a:p>
            <a:pPr lvl="1" defTabSz="182880"/>
            <a:r>
              <a:rPr lang="en-US" sz="800" dirty="0" err="1" smtClean="0">
                <a:solidFill>
                  <a:srgbClr val="7F007F"/>
                </a:solidFill>
                <a:latin typeface="Courier New"/>
              </a:rPr>
              <a:t>android:background</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ffccffcc</a:t>
            </a:r>
            <a:r>
              <a:rPr lang="en-US" sz="800" i="1" dirty="0" smtClean="0">
                <a:solidFill>
                  <a:srgbClr val="2A00FF"/>
                </a:solidFill>
                <a:latin typeface="Courier New"/>
              </a:rPr>
              <a:t>"</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endParaRPr lang="en-US" sz="800" dirty="0" smtClean="0">
              <a:latin typeface="Courier New"/>
            </a:endParaRPr>
          </a:p>
          <a:p>
            <a:pPr defTabSz="182880"/>
            <a:r>
              <a:rPr lang="en-US" sz="800" dirty="0" smtClean="0">
                <a:solidFill>
                  <a:srgbClr val="008080"/>
                </a:solidFill>
                <a:latin typeface="Courier New"/>
              </a:rPr>
              <a:t>&lt;</a:t>
            </a:r>
            <a:r>
              <a:rPr lang="en-US" sz="800" dirty="0" err="1" smtClean="0">
                <a:solidFill>
                  <a:srgbClr val="3F7F7F"/>
                </a:solidFill>
                <a:latin typeface="Courier New"/>
              </a:rPr>
              <a:t>TextView</a:t>
            </a:r>
            <a:endParaRPr lang="en-US" sz="800" dirty="0" smtClean="0">
              <a:solidFill>
                <a:srgbClr val="3F7F7F"/>
              </a:solidFill>
              <a:latin typeface="Courier New"/>
            </a:endParaRPr>
          </a:p>
          <a:p>
            <a:pPr lvl="1" defTabSz="182880"/>
            <a:r>
              <a:rPr lang="en-US" sz="800" dirty="0" err="1" smtClean="0">
                <a:solidFill>
                  <a:srgbClr val="7F007F"/>
                </a:solidFill>
                <a:latin typeface="Courier New"/>
              </a:rPr>
              <a:t>android:id</a:t>
            </a:r>
            <a:r>
              <a:rPr lang="en-US" sz="800" dirty="0" smtClean="0">
                <a:solidFill>
                  <a:srgbClr val="000000"/>
                </a:solidFill>
                <a:latin typeface="Courier New"/>
              </a:rPr>
              <a:t>=</a:t>
            </a:r>
            <a:r>
              <a:rPr lang="en-US" sz="800" i="1" dirty="0" smtClean="0">
                <a:solidFill>
                  <a:srgbClr val="2A00FF"/>
                </a:solidFill>
                <a:latin typeface="Courier New"/>
              </a:rPr>
              <a:t>"@+id/textView2"</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wrap_content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android:text</a:t>
            </a:r>
            <a:r>
              <a:rPr lang="en-US" sz="800" dirty="0" smtClean="0">
                <a:solidFill>
                  <a:srgbClr val="000000"/>
                </a:solidFill>
                <a:latin typeface="Courier New"/>
              </a:rPr>
              <a:t>=</a:t>
            </a:r>
            <a:r>
              <a:rPr lang="en-US" sz="800" i="1" dirty="0" smtClean="0">
                <a:solidFill>
                  <a:srgbClr val="2A00FF"/>
                </a:solidFill>
                <a:latin typeface="Courier New"/>
              </a:rPr>
              <a:t>"Line2"</a:t>
            </a:r>
          </a:p>
          <a:p>
            <a:pPr lvl="1" defTabSz="182880"/>
            <a:r>
              <a:rPr lang="en-US" sz="800" dirty="0" err="1" smtClean="0">
                <a:solidFill>
                  <a:srgbClr val="7F007F"/>
                </a:solidFill>
                <a:latin typeface="Courier New"/>
              </a:rPr>
              <a:t>android:textSize</a:t>
            </a:r>
            <a:r>
              <a:rPr lang="en-US" sz="800" dirty="0" smtClean="0">
                <a:solidFill>
                  <a:srgbClr val="000000"/>
                </a:solidFill>
                <a:latin typeface="Courier New"/>
              </a:rPr>
              <a:t>=</a:t>
            </a:r>
            <a:r>
              <a:rPr lang="en-US" sz="800" i="1" dirty="0" smtClean="0">
                <a:solidFill>
                  <a:srgbClr val="2A00FF"/>
                </a:solidFill>
                <a:latin typeface="Courier New"/>
              </a:rPr>
              <a:t>"70dip"</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smtClean="0">
                <a:solidFill>
                  <a:srgbClr val="3F7F7F"/>
                </a:solidFill>
                <a:latin typeface="Courier New"/>
              </a:rPr>
              <a:t>View</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"6dip"</a:t>
            </a:r>
          </a:p>
          <a:p>
            <a:pPr lvl="1" defTabSz="182880"/>
            <a:r>
              <a:rPr lang="en-US" sz="800" dirty="0" err="1" smtClean="0">
                <a:solidFill>
                  <a:srgbClr val="7F007F"/>
                </a:solidFill>
                <a:latin typeface="Courier New"/>
              </a:rPr>
              <a:t>android:background</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ffccffcc</a:t>
            </a:r>
            <a:r>
              <a:rPr lang="en-US" sz="800" i="1" dirty="0" smtClean="0">
                <a:solidFill>
                  <a:srgbClr val="2A00FF"/>
                </a:solidFill>
                <a:latin typeface="Courier New"/>
              </a:rPr>
              <a:t>"</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err="1" smtClean="0">
                <a:solidFill>
                  <a:srgbClr val="3F7F7F"/>
                </a:solidFill>
                <a:latin typeface="Courier New"/>
              </a:rPr>
              <a:t>TextView</a:t>
            </a:r>
            <a:endParaRPr lang="en-US" sz="800" dirty="0" smtClean="0">
              <a:solidFill>
                <a:srgbClr val="3F7F7F"/>
              </a:solidFill>
              <a:latin typeface="Courier New"/>
            </a:endParaRPr>
          </a:p>
          <a:p>
            <a:pPr lvl="1" defTabSz="182880"/>
            <a:r>
              <a:rPr lang="en-US" sz="800" dirty="0" err="1" smtClean="0">
                <a:solidFill>
                  <a:srgbClr val="7F007F"/>
                </a:solidFill>
                <a:latin typeface="Courier New"/>
              </a:rPr>
              <a:t>android:id</a:t>
            </a:r>
            <a:r>
              <a:rPr lang="en-US" sz="800" dirty="0" smtClean="0">
                <a:solidFill>
                  <a:srgbClr val="000000"/>
                </a:solidFill>
                <a:latin typeface="Courier New"/>
              </a:rPr>
              <a:t>=</a:t>
            </a:r>
            <a:r>
              <a:rPr lang="en-US" sz="800" i="1" dirty="0" smtClean="0">
                <a:solidFill>
                  <a:srgbClr val="2A00FF"/>
                </a:solidFill>
                <a:latin typeface="Courier New"/>
              </a:rPr>
              <a:t>"@+id/textView3"</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wrap_content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android:text</a:t>
            </a:r>
            <a:r>
              <a:rPr lang="en-US" sz="800" dirty="0" smtClean="0">
                <a:solidFill>
                  <a:srgbClr val="000000"/>
                </a:solidFill>
                <a:latin typeface="Courier New"/>
              </a:rPr>
              <a:t>=</a:t>
            </a:r>
            <a:r>
              <a:rPr lang="en-US" sz="800" i="1" dirty="0" smtClean="0">
                <a:solidFill>
                  <a:srgbClr val="2A00FF"/>
                </a:solidFill>
                <a:latin typeface="Courier New"/>
              </a:rPr>
              <a:t>"Line3"</a:t>
            </a:r>
          </a:p>
          <a:p>
            <a:pPr lvl="1" defTabSz="182880"/>
            <a:r>
              <a:rPr lang="en-US" sz="800" dirty="0" err="1" smtClean="0">
                <a:solidFill>
                  <a:srgbClr val="7F007F"/>
                </a:solidFill>
                <a:latin typeface="Courier New"/>
              </a:rPr>
              <a:t>android:textSize</a:t>
            </a:r>
            <a:r>
              <a:rPr lang="en-US" sz="800" dirty="0" smtClean="0">
                <a:solidFill>
                  <a:srgbClr val="000000"/>
                </a:solidFill>
                <a:latin typeface="Courier New"/>
              </a:rPr>
              <a:t>=</a:t>
            </a:r>
            <a:r>
              <a:rPr lang="en-US" sz="800" i="1" dirty="0" smtClean="0">
                <a:solidFill>
                  <a:srgbClr val="2A00FF"/>
                </a:solidFill>
                <a:latin typeface="Courier New"/>
              </a:rPr>
              <a:t>"70dip"</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smtClean="0">
                <a:solidFill>
                  <a:srgbClr val="3F7F7F"/>
                </a:solidFill>
                <a:latin typeface="Courier New"/>
              </a:rPr>
              <a:t>View</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"6dip"</a:t>
            </a:r>
          </a:p>
          <a:p>
            <a:pPr lvl="1" defTabSz="182880"/>
            <a:r>
              <a:rPr lang="en-US" sz="800" dirty="0" err="1" smtClean="0">
                <a:solidFill>
                  <a:srgbClr val="7F007F"/>
                </a:solidFill>
                <a:latin typeface="Courier New"/>
              </a:rPr>
              <a:t>android:background</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ffccffcc</a:t>
            </a:r>
            <a:r>
              <a:rPr lang="en-US" sz="800" i="1" dirty="0" smtClean="0">
                <a:solidFill>
                  <a:srgbClr val="2A00FF"/>
                </a:solidFill>
                <a:latin typeface="Courier New"/>
              </a:rPr>
              <a:t>"</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err="1" smtClean="0">
                <a:solidFill>
                  <a:srgbClr val="3F7F7F"/>
                </a:solidFill>
                <a:latin typeface="Courier New"/>
              </a:rPr>
              <a:t>TextView</a:t>
            </a:r>
            <a:endParaRPr lang="en-US" sz="800" dirty="0" smtClean="0">
              <a:solidFill>
                <a:srgbClr val="3F7F7F"/>
              </a:solidFill>
              <a:latin typeface="Courier New"/>
            </a:endParaRPr>
          </a:p>
          <a:p>
            <a:pPr lvl="1" defTabSz="182880"/>
            <a:r>
              <a:rPr lang="en-US" sz="800" dirty="0" err="1" smtClean="0">
                <a:solidFill>
                  <a:srgbClr val="7F007F"/>
                </a:solidFill>
                <a:latin typeface="Courier New"/>
              </a:rPr>
              <a:t>android:id</a:t>
            </a:r>
            <a:r>
              <a:rPr lang="en-US" sz="800" dirty="0" smtClean="0">
                <a:solidFill>
                  <a:srgbClr val="000000"/>
                </a:solidFill>
                <a:latin typeface="Courier New"/>
              </a:rPr>
              <a:t>=</a:t>
            </a:r>
            <a:r>
              <a:rPr lang="en-US" sz="800" i="1" dirty="0" smtClean="0">
                <a:solidFill>
                  <a:srgbClr val="2A00FF"/>
                </a:solidFill>
                <a:latin typeface="Courier New"/>
              </a:rPr>
              <a:t>"@+id/textView4"</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wrap_content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android:text</a:t>
            </a:r>
            <a:r>
              <a:rPr lang="en-US" sz="800" dirty="0" smtClean="0">
                <a:solidFill>
                  <a:srgbClr val="000000"/>
                </a:solidFill>
                <a:latin typeface="Courier New"/>
              </a:rPr>
              <a:t>=</a:t>
            </a:r>
            <a:r>
              <a:rPr lang="en-US" sz="800" i="1" dirty="0" smtClean="0">
                <a:solidFill>
                  <a:srgbClr val="2A00FF"/>
                </a:solidFill>
                <a:latin typeface="Courier New"/>
              </a:rPr>
              <a:t>"Line4"</a:t>
            </a:r>
          </a:p>
          <a:p>
            <a:pPr lvl="1" defTabSz="182880"/>
            <a:r>
              <a:rPr lang="en-US" sz="800" dirty="0" err="1" smtClean="0">
                <a:solidFill>
                  <a:srgbClr val="7F007F"/>
                </a:solidFill>
                <a:latin typeface="Courier New"/>
              </a:rPr>
              <a:t>android:textSize</a:t>
            </a:r>
            <a:r>
              <a:rPr lang="en-US" sz="800" dirty="0" smtClean="0">
                <a:solidFill>
                  <a:srgbClr val="000000"/>
                </a:solidFill>
                <a:latin typeface="Courier New"/>
              </a:rPr>
              <a:t>=</a:t>
            </a:r>
            <a:r>
              <a:rPr lang="en-US" sz="800" i="1" dirty="0" smtClean="0">
                <a:solidFill>
                  <a:srgbClr val="2A00FF"/>
                </a:solidFill>
                <a:latin typeface="Courier New"/>
              </a:rPr>
              <a:t>"70dip"</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smtClean="0">
                <a:solidFill>
                  <a:srgbClr val="3F7F7F"/>
                </a:solidFill>
                <a:latin typeface="Courier New"/>
              </a:rPr>
              <a:t>View</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"6dip"</a:t>
            </a:r>
          </a:p>
          <a:p>
            <a:pPr lvl="1" defTabSz="182880"/>
            <a:r>
              <a:rPr lang="en-US" sz="800" dirty="0" err="1" smtClean="0">
                <a:solidFill>
                  <a:srgbClr val="7F007F"/>
                </a:solidFill>
                <a:latin typeface="Courier New"/>
              </a:rPr>
              <a:t>android:background</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ffccffcc</a:t>
            </a:r>
            <a:r>
              <a:rPr lang="en-US" sz="800" i="1" dirty="0" smtClean="0">
                <a:solidFill>
                  <a:srgbClr val="2A00FF"/>
                </a:solidFill>
                <a:latin typeface="Courier New"/>
              </a:rPr>
              <a:t>"</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err="1" smtClean="0">
                <a:solidFill>
                  <a:srgbClr val="3F7F7F"/>
                </a:solidFill>
                <a:latin typeface="Courier New"/>
              </a:rPr>
              <a:t>TextView</a:t>
            </a:r>
            <a:endParaRPr lang="en-US" sz="800" dirty="0" smtClean="0">
              <a:solidFill>
                <a:srgbClr val="3F7F7F"/>
              </a:solidFill>
              <a:latin typeface="Courier New"/>
            </a:endParaRPr>
          </a:p>
          <a:p>
            <a:pPr lvl="1" defTabSz="182880"/>
            <a:r>
              <a:rPr lang="en-US" sz="800" dirty="0" err="1" smtClean="0">
                <a:solidFill>
                  <a:srgbClr val="7F007F"/>
                </a:solidFill>
                <a:latin typeface="Courier New"/>
              </a:rPr>
              <a:t>android:id</a:t>
            </a:r>
            <a:r>
              <a:rPr lang="en-US" sz="800" dirty="0" smtClean="0">
                <a:solidFill>
                  <a:srgbClr val="000000"/>
                </a:solidFill>
                <a:latin typeface="Courier New"/>
              </a:rPr>
              <a:t>=</a:t>
            </a:r>
            <a:r>
              <a:rPr lang="en-US" sz="800" i="1" dirty="0" smtClean="0">
                <a:solidFill>
                  <a:srgbClr val="2A00FF"/>
                </a:solidFill>
                <a:latin typeface="Courier New"/>
              </a:rPr>
              <a:t>"@+id/textView5"</a:t>
            </a:r>
          </a:p>
          <a:p>
            <a:pPr lvl="1" defTabSz="182880"/>
            <a:r>
              <a:rPr lang="en-US" sz="800" dirty="0" err="1" smtClean="0">
                <a:solidFill>
                  <a:srgbClr val="7F007F"/>
                </a:solidFill>
                <a:latin typeface="Courier New"/>
              </a:rPr>
              <a:t>android:layout_width</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fill_parent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android:layout_height</a:t>
            </a:r>
            <a:r>
              <a:rPr lang="en-US" sz="800" dirty="0" smtClean="0">
                <a:solidFill>
                  <a:srgbClr val="000000"/>
                </a:solidFill>
                <a:latin typeface="Courier New"/>
              </a:rPr>
              <a:t>=</a:t>
            </a:r>
            <a:r>
              <a:rPr lang="en-US" sz="800" i="1" dirty="0" smtClean="0">
                <a:solidFill>
                  <a:srgbClr val="2A00FF"/>
                </a:solidFill>
                <a:latin typeface="Courier New"/>
              </a:rPr>
              <a:t>"</a:t>
            </a:r>
            <a:r>
              <a:rPr lang="en-US" sz="800" i="1" dirty="0" err="1" smtClean="0">
                <a:solidFill>
                  <a:srgbClr val="2A00FF"/>
                </a:solidFill>
                <a:latin typeface="Courier New"/>
              </a:rPr>
              <a:t>wrap_content</a:t>
            </a:r>
            <a:r>
              <a:rPr lang="en-US" sz="800" i="1" dirty="0" smtClean="0">
                <a:solidFill>
                  <a:srgbClr val="2A00FF"/>
                </a:solidFill>
                <a:latin typeface="Courier New"/>
              </a:rPr>
              <a:t>"</a:t>
            </a:r>
          </a:p>
          <a:p>
            <a:pPr lvl="1" defTabSz="182880"/>
            <a:r>
              <a:rPr lang="en-US" sz="800" dirty="0" err="1" smtClean="0">
                <a:solidFill>
                  <a:srgbClr val="7F007F"/>
                </a:solidFill>
                <a:latin typeface="Courier New"/>
              </a:rPr>
              <a:t>android:text</a:t>
            </a:r>
            <a:r>
              <a:rPr lang="en-US" sz="800" dirty="0" smtClean="0">
                <a:solidFill>
                  <a:srgbClr val="000000"/>
                </a:solidFill>
                <a:latin typeface="Courier New"/>
              </a:rPr>
              <a:t>=</a:t>
            </a:r>
            <a:r>
              <a:rPr lang="en-US" sz="800" i="1" dirty="0" smtClean="0">
                <a:solidFill>
                  <a:srgbClr val="2A00FF"/>
                </a:solidFill>
                <a:latin typeface="Courier New"/>
              </a:rPr>
              <a:t>"Line5"</a:t>
            </a:r>
          </a:p>
          <a:p>
            <a:pPr lvl="1" defTabSz="182880"/>
            <a:r>
              <a:rPr lang="en-US" sz="800" dirty="0" err="1" smtClean="0">
                <a:solidFill>
                  <a:srgbClr val="7F007F"/>
                </a:solidFill>
                <a:latin typeface="Courier New"/>
              </a:rPr>
              <a:t>android:textSize</a:t>
            </a:r>
            <a:r>
              <a:rPr lang="en-US" sz="800" dirty="0" smtClean="0">
                <a:solidFill>
                  <a:srgbClr val="000000"/>
                </a:solidFill>
                <a:latin typeface="Courier New"/>
              </a:rPr>
              <a:t>=</a:t>
            </a:r>
            <a:r>
              <a:rPr lang="en-US" sz="800" i="1" dirty="0" smtClean="0">
                <a:solidFill>
                  <a:srgbClr val="2A00FF"/>
                </a:solidFill>
                <a:latin typeface="Courier New"/>
              </a:rPr>
              <a:t>"70dip"</a:t>
            </a:r>
            <a:r>
              <a:rPr lang="en-US" sz="800" i="1" dirty="0" smtClean="0">
                <a:solidFill>
                  <a:srgbClr val="000000"/>
                </a:solidFill>
                <a:latin typeface="Courier New"/>
              </a:rPr>
              <a:t> </a:t>
            </a:r>
            <a:r>
              <a:rPr lang="en-US" sz="800" i="1" dirty="0" smtClean="0">
                <a:solidFill>
                  <a:srgbClr val="008080"/>
                </a:solidFill>
                <a:latin typeface="Courier New"/>
              </a:rPr>
              <a:t>/&gt;</a:t>
            </a:r>
          </a:p>
          <a:p>
            <a:pPr defTabSz="182880"/>
            <a:r>
              <a:rPr lang="en-US" sz="800" dirty="0" smtClean="0">
                <a:solidFill>
                  <a:srgbClr val="008080"/>
                </a:solidFill>
                <a:latin typeface="Courier New"/>
              </a:rPr>
              <a:t>&lt;/</a:t>
            </a:r>
            <a:r>
              <a:rPr lang="en-US" sz="800" dirty="0" err="1" smtClean="0">
                <a:solidFill>
                  <a:srgbClr val="3F7F7F"/>
                </a:solidFill>
                <a:latin typeface="Courier New"/>
              </a:rPr>
              <a:t>LinearLayout</a:t>
            </a:r>
            <a:r>
              <a:rPr lang="en-US" sz="800" dirty="0" smtClean="0">
                <a:solidFill>
                  <a:srgbClr val="008080"/>
                </a:solidFill>
                <a:latin typeface="Courier New"/>
              </a:rPr>
              <a:t>&gt;</a:t>
            </a:r>
          </a:p>
          <a:p>
            <a:pPr defTabSz="182880"/>
            <a:endParaRPr lang="en-US" sz="800" dirty="0" smtClean="0">
              <a:solidFill>
                <a:srgbClr val="008080"/>
              </a:solidFill>
              <a:latin typeface="Courier New"/>
            </a:endParaRPr>
          </a:p>
          <a:p>
            <a:pPr defTabSz="182880"/>
            <a:r>
              <a:rPr lang="en-US" sz="800" dirty="0" smtClean="0">
                <a:solidFill>
                  <a:srgbClr val="008080"/>
                </a:solidFill>
                <a:latin typeface="Courier New"/>
              </a:rPr>
              <a:t>&lt;/</a:t>
            </a:r>
            <a:r>
              <a:rPr lang="en-US" sz="800" dirty="0" err="1" smtClean="0">
                <a:solidFill>
                  <a:srgbClr val="3F7F7F"/>
                </a:solidFill>
                <a:latin typeface="Courier New"/>
              </a:rPr>
              <a:t>ScrollView</a:t>
            </a:r>
            <a:r>
              <a:rPr lang="en-US" sz="800" dirty="0" smtClean="0">
                <a:solidFill>
                  <a:srgbClr val="008080"/>
                </a:solidFill>
                <a:latin typeface="Courier New"/>
              </a:rPr>
              <a:t>&gt;</a:t>
            </a:r>
            <a:endParaRPr lang="en-US" sz="800" dirty="0"/>
          </a:p>
        </p:txBody>
      </p:sp>
      <p:sp>
        <p:nvSpPr>
          <p:cNvPr id="9"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38524016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84</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334631"/>
            <a:ext cx="8610600" cy="523220"/>
          </a:xfrm>
          <a:prstGeom prst="rect">
            <a:avLst/>
          </a:prstGeom>
          <a:noFill/>
        </p:spPr>
        <p:txBody>
          <a:bodyPr wrap="square" rtlCol="0">
            <a:spAutoFit/>
          </a:bodyPr>
          <a:lstStyle/>
          <a:p>
            <a:pPr marL="457200" indent="-457200"/>
            <a:r>
              <a:rPr lang="en-US" sz="2800" b="1" dirty="0" smtClean="0">
                <a:solidFill>
                  <a:srgbClr val="0070C0"/>
                </a:solidFill>
              </a:rPr>
              <a:t>4. Example </a:t>
            </a:r>
            <a:r>
              <a:rPr lang="en-US" sz="2800" b="1" dirty="0" err="1" smtClean="0">
                <a:solidFill>
                  <a:srgbClr val="0070C0"/>
                </a:solidFill>
              </a:rPr>
              <a:t>ScrollView</a:t>
            </a:r>
            <a:r>
              <a:rPr lang="en-US" sz="2800" b="1" dirty="0" smtClean="0">
                <a:solidFill>
                  <a:srgbClr val="0070C0"/>
                </a:solidFill>
              </a:rPr>
              <a:t> Layout</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descr="device.png"/>
          <p:cNvPicPr>
            <a:picLocks noChangeAspect="1"/>
          </p:cNvPicPr>
          <p:nvPr/>
        </p:nvPicPr>
        <p:blipFill>
          <a:blip r:embed="rId3" cstate="print"/>
          <a:stretch>
            <a:fillRect/>
          </a:stretch>
        </p:blipFill>
        <p:spPr>
          <a:xfrm>
            <a:off x="2590800" y="2209800"/>
            <a:ext cx="2438400" cy="3657600"/>
          </a:xfrm>
          <a:prstGeom prst="rect">
            <a:avLst/>
          </a:prstGeom>
          <a:ln w="76200">
            <a:solidFill>
              <a:schemeClr val="tx2">
                <a:lumMod val="20000"/>
                <a:lumOff val="80000"/>
              </a:schemeClr>
            </a:solidFill>
          </a:ln>
        </p:spPr>
      </p:pic>
      <p:sp>
        <p:nvSpPr>
          <p:cNvPr id="10" name="Line Callout 2 9"/>
          <p:cNvSpPr/>
          <p:nvPr/>
        </p:nvSpPr>
        <p:spPr>
          <a:xfrm>
            <a:off x="5791200" y="4114800"/>
            <a:ext cx="1219200" cy="228600"/>
          </a:xfrm>
          <a:prstGeom prst="borderCallout2">
            <a:avLst>
              <a:gd name="adj1" fmla="val 18750"/>
              <a:gd name="adj2" fmla="val -8333"/>
              <a:gd name="adj3" fmla="val 18750"/>
              <a:gd name="adj4" fmla="val -16667"/>
              <a:gd name="adj5" fmla="val 339366"/>
              <a:gd name="adj6" fmla="val -55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Scroller</a:t>
            </a:r>
            <a:endParaRPr lang="en-US" dirty="0"/>
          </a:p>
        </p:txBody>
      </p:sp>
      <p:cxnSp>
        <p:nvCxnSpPr>
          <p:cNvPr id="13" name="Straight Arrow Connector 12"/>
          <p:cNvCxnSpPr/>
          <p:nvPr/>
        </p:nvCxnSpPr>
        <p:spPr>
          <a:xfrm rot="5400000" flipH="1" flipV="1">
            <a:off x="6820694" y="4304506"/>
            <a:ext cx="685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Line Callout 2 13"/>
          <p:cNvSpPr/>
          <p:nvPr/>
        </p:nvSpPr>
        <p:spPr>
          <a:xfrm>
            <a:off x="5791200" y="2514600"/>
            <a:ext cx="3124200" cy="990600"/>
          </a:xfrm>
          <a:prstGeom prst="borderCallout2">
            <a:avLst>
              <a:gd name="adj1" fmla="val 18750"/>
              <a:gd name="adj2" fmla="val -8333"/>
              <a:gd name="adj3" fmla="val 18750"/>
              <a:gd name="adj4" fmla="val -16667"/>
              <a:gd name="adj5" fmla="val 61157"/>
              <a:gd name="adj6" fmla="val -373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Combining an </a:t>
            </a:r>
          </a:p>
          <a:p>
            <a:r>
              <a:rPr lang="en-US" dirty="0" smtClean="0"/>
              <a:t> </a:t>
            </a:r>
            <a:r>
              <a:rPr lang="en-US" dirty="0" err="1" smtClean="0"/>
              <a:t>ImageView</a:t>
            </a:r>
            <a:r>
              <a:rPr lang="en-US" dirty="0" smtClean="0"/>
              <a:t> &amp; </a:t>
            </a:r>
            <a:r>
              <a:rPr lang="en-US" dirty="0" err="1" smtClean="0"/>
              <a:t>TextView</a:t>
            </a:r>
            <a:endParaRPr lang="en-US" dirty="0" smtClean="0"/>
          </a:p>
          <a:p>
            <a:r>
              <a:rPr lang="en-US" dirty="0" smtClean="0"/>
              <a:t> in a horizontal </a:t>
            </a:r>
            <a:r>
              <a:rPr lang="en-US" sz="2000" dirty="0" smtClean="0"/>
              <a:t>Linear</a:t>
            </a:r>
            <a:r>
              <a:rPr lang="en-US" dirty="0" smtClean="0"/>
              <a:t> Layout</a:t>
            </a:r>
            <a:endParaRPr lang="en-US" dirty="0"/>
          </a:p>
        </p:txBody>
      </p:sp>
      <p:sp>
        <p:nvSpPr>
          <p:cNvPr id="15" name="Line Callout 2 14"/>
          <p:cNvSpPr/>
          <p:nvPr/>
        </p:nvSpPr>
        <p:spPr>
          <a:xfrm flipH="1">
            <a:off x="533400" y="3048000"/>
            <a:ext cx="1143000" cy="609600"/>
          </a:xfrm>
          <a:prstGeom prst="borderCallout2">
            <a:avLst>
              <a:gd name="adj1" fmla="val 18750"/>
              <a:gd name="adj2" fmla="val -8333"/>
              <a:gd name="adj3" fmla="val 18750"/>
              <a:gd name="adj4" fmla="val -16667"/>
              <a:gd name="adj5" fmla="val 96082"/>
              <a:gd name="adj6" fmla="val -711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Simple </a:t>
            </a:r>
            <a:r>
              <a:rPr lang="en-US" dirty="0" err="1" smtClean="0"/>
              <a:t>TextView</a:t>
            </a:r>
            <a:endParaRPr lang="en-US" dirty="0"/>
          </a:p>
        </p:txBody>
      </p:sp>
      <p:sp>
        <p:nvSpPr>
          <p:cNvPr id="12"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18706570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85</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295400"/>
            <a:ext cx="4114800" cy="4708981"/>
          </a:xfrm>
          <a:prstGeom prst="rect">
            <a:avLst/>
          </a:prstGeom>
          <a:noFill/>
        </p:spPr>
        <p:txBody>
          <a:bodyPr wrap="square" rtlCol="0">
            <a:spAutoFit/>
          </a:bodyPr>
          <a:lstStyle/>
          <a:p>
            <a:pPr marL="457200" indent="-457200"/>
            <a:r>
              <a:rPr lang="en-US" sz="2800" b="1" dirty="0" smtClean="0"/>
              <a:t>5. Miscellaneous.</a:t>
            </a:r>
          </a:p>
          <a:p>
            <a:pPr marL="457200" indent="-457200"/>
            <a:r>
              <a:rPr lang="en-US" sz="2800" b="1" dirty="0" smtClean="0"/>
              <a:t> Absolute Layout</a:t>
            </a:r>
          </a:p>
          <a:p>
            <a:pPr marL="457200" indent="-457200"/>
            <a:endParaRPr lang="en-US" sz="2800" b="1" dirty="0" smtClean="0"/>
          </a:p>
          <a:p>
            <a:pPr marL="457200" indent="-457200">
              <a:buFont typeface="Arial" pitchFamily="34" charset="0"/>
              <a:buChar char="•"/>
            </a:pPr>
            <a:r>
              <a:rPr lang="en-US" sz="2400" dirty="0" smtClean="0"/>
              <a:t>A layout that lets you specify exact locations (x/y coordinates) of its children. </a:t>
            </a:r>
          </a:p>
          <a:p>
            <a:pPr marL="457200" indent="-457200">
              <a:buFont typeface="Arial" pitchFamily="34" charset="0"/>
              <a:buChar char="•"/>
            </a:pPr>
            <a:endParaRPr lang="en-US" sz="2400" dirty="0" smtClean="0"/>
          </a:p>
          <a:p>
            <a:pPr marL="457200" indent="-457200">
              <a:buFont typeface="Arial" pitchFamily="34" charset="0"/>
              <a:buChar char="•"/>
            </a:pPr>
            <a:r>
              <a:rPr lang="en-US" sz="2400" dirty="0" smtClean="0"/>
              <a:t>Absolute layouts are </a:t>
            </a:r>
            <a:r>
              <a:rPr lang="en-US" sz="2400" i="1" dirty="0" smtClean="0"/>
              <a:t>less flexible </a:t>
            </a:r>
            <a:r>
              <a:rPr lang="en-US" sz="2400" dirty="0" smtClean="0"/>
              <a:t>and harder to maintain than other types of layouts without absolute positioning. </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4648199" y="1600200"/>
            <a:ext cx="4171627" cy="2895600"/>
          </a:xfrm>
          <a:prstGeom prst="rect">
            <a:avLst/>
          </a:prstGeom>
          <a:noFill/>
          <a:ln w="9525">
            <a:solidFill>
              <a:schemeClr val="accent1"/>
            </a:solidFill>
            <a:miter lim="800000"/>
            <a:headEnd/>
            <a:tailEnd/>
          </a:ln>
        </p:spPr>
      </p:pic>
      <p:sp>
        <p:nvSpPr>
          <p:cNvPr id="9"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33177552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86</a:t>
            </a:fld>
            <a:endParaRPr lang="en-US"/>
          </a:p>
        </p:txBody>
      </p:sp>
      <p:pic>
        <p:nvPicPr>
          <p:cNvPr id="8" name="Picture 7"/>
          <p:cNvPicPr>
            <a:picLocks noChangeAspect="1" noChangeArrowheads="1"/>
          </p:cNvPicPr>
          <p:nvPr/>
        </p:nvPicPr>
        <p:blipFill>
          <a:blip r:embed="rId2" cstate="print"/>
          <a:srcRect/>
          <a:stretch>
            <a:fillRect/>
          </a:stretch>
        </p:blipFill>
        <p:spPr bwMode="auto">
          <a:xfrm>
            <a:off x="76200" y="57150"/>
            <a:ext cx="1041400" cy="781050"/>
          </a:xfrm>
          <a:prstGeom prst="rect">
            <a:avLst/>
          </a:prstGeom>
          <a:noFill/>
          <a:ln w="9525">
            <a:noFill/>
            <a:miter lim="800000"/>
            <a:headEnd/>
            <a:tailEnd/>
          </a:ln>
        </p:spPr>
      </p:pic>
      <p:sp>
        <p:nvSpPr>
          <p:cNvPr id="11" name="TextBox 10"/>
          <p:cNvSpPr txBox="1"/>
          <p:nvPr/>
        </p:nvSpPr>
        <p:spPr>
          <a:xfrm>
            <a:off x="228600" y="1295400"/>
            <a:ext cx="8534400" cy="523220"/>
          </a:xfrm>
          <a:prstGeom prst="rect">
            <a:avLst/>
          </a:prstGeom>
          <a:noFill/>
        </p:spPr>
        <p:txBody>
          <a:bodyPr wrap="square" rtlCol="0">
            <a:spAutoFit/>
          </a:bodyPr>
          <a:lstStyle/>
          <a:p>
            <a:pPr marL="457200" indent="-457200"/>
            <a:r>
              <a:rPr lang="en-US" sz="2800" b="1" dirty="0" smtClean="0"/>
              <a:t>5. Miscellaneous Absolute Layout  </a:t>
            </a:r>
            <a:r>
              <a:rPr lang="en-US" sz="2800" dirty="0" smtClean="0"/>
              <a:t>(cont.)</a:t>
            </a:r>
            <a:endParaRPr lang="en-US" sz="2800" b="1" dirty="0" smtClean="0"/>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extBox 8"/>
          <p:cNvSpPr txBox="1"/>
          <p:nvPr/>
        </p:nvSpPr>
        <p:spPr>
          <a:xfrm>
            <a:off x="381000" y="1905000"/>
            <a:ext cx="8382000" cy="4800600"/>
          </a:xfrm>
          <a:prstGeom prst="rect">
            <a:avLst/>
          </a:prstGeom>
          <a:solidFill>
            <a:schemeClr val="bg1">
              <a:lumMod val="95000"/>
            </a:schemeClr>
          </a:solidFill>
          <a:ln>
            <a:solidFill>
              <a:schemeClr val="accent1"/>
            </a:solidFill>
          </a:ln>
        </p:spPr>
        <p:txBody>
          <a:bodyPr wrap="square" numCol="2" rtlCol="0">
            <a:spAutoFit/>
          </a:bodyPr>
          <a:lstStyle/>
          <a:p>
            <a:r>
              <a:rPr lang="en-US" sz="1300" dirty="0" smtClean="0">
                <a:solidFill>
                  <a:srgbClr val="008080"/>
                </a:solidFill>
                <a:latin typeface="Courier New"/>
              </a:rPr>
              <a:t>&lt;?</a:t>
            </a:r>
            <a:r>
              <a:rPr lang="en-US" sz="1300" dirty="0" smtClean="0">
                <a:solidFill>
                  <a:srgbClr val="3F7F7F"/>
                </a:solidFill>
                <a:latin typeface="Courier New"/>
              </a:rPr>
              <a:t>xml </a:t>
            </a:r>
            <a:r>
              <a:rPr lang="en-US" sz="1300" dirty="0" smtClean="0">
                <a:solidFill>
                  <a:srgbClr val="7F007F"/>
                </a:solidFill>
                <a:latin typeface="Courier New"/>
              </a:rPr>
              <a:t>version</a:t>
            </a:r>
            <a:r>
              <a:rPr lang="en-US" sz="1300" dirty="0" smtClean="0">
                <a:solidFill>
                  <a:srgbClr val="000000"/>
                </a:solidFill>
                <a:latin typeface="Courier New"/>
              </a:rPr>
              <a:t>=</a:t>
            </a:r>
            <a:r>
              <a:rPr lang="en-US" sz="1300" i="1" dirty="0" smtClean="0">
                <a:solidFill>
                  <a:srgbClr val="2A00FF"/>
                </a:solidFill>
                <a:latin typeface="Courier New"/>
              </a:rPr>
              <a:t>"1.0" </a:t>
            </a:r>
            <a:r>
              <a:rPr lang="en-US" sz="1300" i="1" dirty="0" smtClean="0">
                <a:solidFill>
                  <a:srgbClr val="7F007F"/>
                </a:solidFill>
                <a:latin typeface="Courier New"/>
              </a:rPr>
              <a:t>encoding</a:t>
            </a:r>
            <a:r>
              <a:rPr lang="en-US" sz="1300" i="1" dirty="0" smtClean="0">
                <a:solidFill>
                  <a:srgbClr val="000000"/>
                </a:solidFill>
                <a:latin typeface="Courier New"/>
              </a:rPr>
              <a:t>=</a:t>
            </a:r>
            <a:r>
              <a:rPr lang="en-US" sz="1300" i="1" dirty="0" smtClean="0">
                <a:solidFill>
                  <a:srgbClr val="2A00FF"/>
                </a:solidFill>
                <a:latin typeface="Courier New"/>
              </a:rPr>
              <a:t>"utf-8"</a:t>
            </a:r>
            <a:r>
              <a:rPr lang="en-US" sz="1300" i="1" dirty="0" smtClean="0">
                <a:solidFill>
                  <a:srgbClr val="008080"/>
                </a:solidFill>
                <a:latin typeface="Courier New"/>
              </a:rPr>
              <a:t>?&gt;</a:t>
            </a:r>
          </a:p>
          <a:p>
            <a:r>
              <a:rPr lang="en-US" sz="1300" dirty="0" smtClean="0">
                <a:solidFill>
                  <a:srgbClr val="008080"/>
                </a:solidFill>
                <a:highlight>
                  <a:srgbClr val="FFFF00"/>
                </a:highlight>
                <a:latin typeface="Courier New"/>
              </a:rPr>
              <a:t>&lt;</a:t>
            </a:r>
            <a:r>
              <a:rPr lang="en-US" sz="1300" dirty="0" err="1" smtClean="0">
                <a:solidFill>
                  <a:srgbClr val="3F7F7F"/>
                </a:solidFill>
                <a:highlight>
                  <a:srgbClr val="FFFF00"/>
                </a:highlight>
                <a:latin typeface="Courier New"/>
              </a:rPr>
              <a:t>AbsoluteLayout</a:t>
            </a:r>
            <a:endParaRPr lang="en-US" sz="1300" dirty="0" smtClean="0">
              <a:solidFill>
                <a:srgbClr val="3F7F7F"/>
              </a:solidFill>
              <a:highlight>
                <a:srgbClr val="FFFF00"/>
              </a:highlight>
              <a:latin typeface="Courier New"/>
            </a:endParaRPr>
          </a:p>
          <a:p>
            <a:r>
              <a:rPr lang="en-US" sz="1300" dirty="0" err="1" smtClean="0">
                <a:solidFill>
                  <a:srgbClr val="7F007F"/>
                </a:solidFill>
                <a:latin typeface="Courier New"/>
              </a:rPr>
              <a:t>android:id</a:t>
            </a:r>
            <a:r>
              <a:rPr lang="en-US" sz="1300" dirty="0" smtClean="0">
                <a:solidFill>
                  <a:srgbClr val="000000"/>
                </a:solidFill>
                <a:latin typeface="Courier New"/>
              </a:rPr>
              <a:t>=</a:t>
            </a:r>
            <a:r>
              <a:rPr lang="en-US" sz="1300" i="1" dirty="0" smtClean="0">
                <a:solidFill>
                  <a:srgbClr val="2A00FF"/>
                </a:solidFill>
                <a:latin typeface="Courier New"/>
              </a:rPr>
              <a:t>"@+id/</a:t>
            </a:r>
            <a:r>
              <a:rPr lang="en-US" sz="1300" i="1" dirty="0" err="1" smtClean="0">
                <a:solidFill>
                  <a:srgbClr val="2A00FF"/>
                </a:solidFill>
                <a:latin typeface="Courier New"/>
              </a:rPr>
              <a:t>myLinearLayout</a:t>
            </a:r>
            <a:r>
              <a:rPr lang="en-US" sz="1300" i="1" dirty="0" smtClean="0">
                <a:solidFill>
                  <a:srgbClr val="2A00FF"/>
                </a:solidFill>
                <a:latin typeface="Courier New"/>
              </a:rPr>
              <a:t>"</a:t>
            </a:r>
          </a:p>
          <a:p>
            <a:r>
              <a:rPr lang="en-US" sz="1300" dirty="0" err="1" smtClean="0">
                <a:solidFill>
                  <a:srgbClr val="7F007F"/>
                </a:solidFill>
                <a:latin typeface="Courier New"/>
              </a:rPr>
              <a:t>android:layout_width</a:t>
            </a:r>
            <a:r>
              <a:rPr lang="en-US" sz="1300" dirty="0" smtClean="0">
                <a:solidFill>
                  <a:srgbClr val="000000"/>
                </a:solidFill>
                <a:latin typeface="Courier New"/>
              </a:rPr>
              <a:t>=</a:t>
            </a:r>
            <a:r>
              <a:rPr lang="en-US" sz="1300" i="1" dirty="0" smtClean="0">
                <a:solidFill>
                  <a:srgbClr val="2A00FF"/>
                </a:solidFill>
                <a:latin typeface="Courier New"/>
              </a:rPr>
              <a:t>"</a:t>
            </a:r>
            <a:r>
              <a:rPr lang="en-US" sz="1300" i="1" dirty="0" err="1" smtClean="0">
                <a:solidFill>
                  <a:srgbClr val="2A00FF"/>
                </a:solidFill>
                <a:latin typeface="Courier New"/>
              </a:rPr>
              <a:t>fill_parent</a:t>
            </a:r>
            <a:r>
              <a:rPr lang="en-US" sz="1300" i="1" dirty="0" smtClean="0">
                <a:solidFill>
                  <a:srgbClr val="2A00FF"/>
                </a:solidFill>
                <a:latin typeface="Courier New"/>
              </a:rPr>
              <a:t>"</a:t>
            </a:r>
          </a:p>
          <a:p>
            <a:r>
              <a:rPr lang="en-US" sz="1300" dirty="0" err="1" smtClean="0">
                <a:solidFill>
                  <a:srgbClr val="7F007F"/>
                </a:solidFill>
                <a:latin typeface="Courier New"/>
              </a:rPr>
              <a:t>android:layout_height</a:t>
            </a:r>
            <a:r>
              <a:rPr lang="en-US" sz="1300" dirty="0" smtClean="0">
                <a:solidFill>
                  <a:srgbClr val="000000"/>
                </a:solidFill>
                <a:latin typeface="Courier New"/>
              </a:rPr>
              <a:t>=</a:t>
            </a:r>
            <a:r>
              <a:rPr lang="en-US" sz="1300" i="1" dirty="0" smtClean="0">
                <a:solidFill>
                  <a:srgbClr val="2A00FF"/>
                </a:solidFill>
                <a:latin typeface="Courier New"/>
              </a:rPr>
              <a:t>"</a:t>
            </a:r>
            <a:r>
              <a:rPr lang="en-US" sz="1300" i="1" dirty="0" err="1" smtClean="0">
                <a:solidFill>
                  <a:srgbClr val="2A00FF"/>
                </a:solidFill>
                <a:latin typeface="Courier New"/>
              </a:rPr>
              <a:t>fill_parent</a:t>
            </a:r>
            <a:r>
              <a:rPr lang="en-US" sz="1300" i="1" dirty="0" smtClean="0">
                <a:solidFill>
                  <a:srgbClr val="2A00FF"/>
                </a:solidFill>
                <a:latin typeface="Courier New"/>
              </a:rPr>
              <a:t>"</a:t>
            </a:r>
          </a:p>
          <a:p>
            <a:r>
              <a:rPr lang="en-US" sz="1300" dirty="0" err="1" smtClean="0">
                <a:solidFill>
                  <a:srgbClr val="7F007F"/>
                </a:solidFill>
                <a:latin typeface="Courier New"/>
              </a:rPr>
              <a:t>android:background</a:t>
            </a:r>
            <a:r>
              <a:rPr lang="en-US" sz="1300" dirty="0" smtClean="0">
                <a:solidFill>
                  <a:srgbClr val="000000"/>
                </a:solidFill>
                <a:latin typeface="Courier New"/>
              </a:rPr>
              <a:t>=</a:t>
            </a:r>
            <a:r>
              <a:rPr lang="en-US" sz="1300" i="1" dirty="0" smtClean="0">
                <a:solidFill>
                  <a:srgbClr val="2A00FF"/>
                </a:solidFill>
                <a:latin typeface="Courier New"/>
              </a:rPr>
              <a:t>"#ff0033cc"</a:t>
            </a:r>
          </a:p>
          <a:p>
            <a:r>
              <a:rPr lang="en-US" sz="1300" dirty="0" err="1" smtClean="0">
                <a:solidFill>
                  <a:srgbClr val="7F007F"/>
                </a:solidFill>
                <a:latin typeface="Courier New"/>
              </a:rPr>
              <a:t>android:padding</a:t>
            </a:r>
            <a:r>
              <a:rPr lang="en-US" sz="1300" dirty="0" smtClean="0">
                <a:solidFill>
                  <a:srgbClr val="000000"/>
                </a:solidFill>
                <a:latin typeface="Courier New"/>
              </a:rPr>
              <a:t>=</a:t>
            </a:r>
            <a:r>
              <a:rPr lang="en-US" sz="1300" i="1" dirty="0" smtClean="0">
                <a:solidFill>
                  <a:srgbClr val="2A00FF"/>
                </a:solidFill>
                <a:latin typeface="Courier New"/>
              </a:rPr>
              <a:t>"4dip"</a:t>
            </a:r>
          </a:p>
          <a:p>
            <a:r>
              <a:rPr lang="en-US" sz="1300" dirty="0" err="1" smtClean="0">
                <a:solidFill>
                  <a:srgbClr val="7F007F"/>
                </a:solidFill>
                <a:latin typeface="Courier New"/>
              </a:rPr>
              <a:t>xmlns:android</a:t>
            </a:r>
            <a:r>
              <a:rPr lang="en-US" sz="1300" dirty="0" smtClean="0">
                <a:solidFill>
                  <a:srgbClr val="000000"/>
                </a:solidFill>
                <a:latin typeface="Courier New"/>
              </a:rPr>
              <a:t>=</a:t>
            </a:r>
            <a:r>
              <a:rPr lang="en-US" sz="1300" i="1" dirty="0" smtClean="0">
                <a:solidFill>
                  <a:srgbClr val="2A00FF"/>
                </a:solidFill>
                <a:latin typeface="Courier New"/>
              </a:rPr>
              <a:t>"http://schemas.android.com/apk/res/android"</a:t>
            </a:r>
          </a:p>
          <a:p>
            <a:r>
              <a:rPr lang="en-US" sz="1300" dirty="0" smtClean="0">
                <a:solidFill>
                  <a:srgbClr val="008080"/>
                </a:solidFill>
                <a:latin typeface="Courier New"/>
              </a:rPr>
              <a:t>&gt;</a:t>
            </a:r>
          </a:p>
          <a:p>
            <a:endParaRPr lang="en-US" sz="1300" dirty="0" smtClean="0">
              <a:latin typeface="Courier New"/>
            </a:endParaRPr>
          </a:p>
          <a:p>
            <a:r>
              <a:rPr lang="en-US" sz="1300" dirty="0" smtClean="0">
                <a:solidFill>
                  <a:srgbClr val="008080"/>
                </a:solidFill>
                <a:latin typeface="Courier New"/>
              </a:rPr>
              <a:t>&lt;</a:t>
            </a:r>
            <a:r>
              <a:rPr lang="en-US" sz="1300" dirty="0" err="1" smtClean="0">
                <a:solidFill>
                  <a:srgbClr val="3F7F7F"/>
                </a:solidFill>
                <a:latin typeface="Courier New"/>
              </a:rPr>
              <a:t>TextView</a:t>
            </a:r>
            <a:endParaRPr lang="en-US" sz="1300" dirty="0" smtClean="0">
              <a:solidFill>
                <a:srgbClr val="3F7F7F"/>
              </a:solidFill>
              <a:latin typeface="Courier New"/>
            </a:endParaRPr>
          </a:p>
          <a:p>
            <a:r>
              <a:rPr lang="en-US" sz="1300" dirty="0" err="1" smtClean="0">
                <a:solidFill>
                  <a:srgbClr val="7F007F"/>
                </a:solidFill>
                <a:latin typeface="Courier New"/>
              </a:rPr>
              <a:t>android:id</a:t>
            </a:r>
            <a:r>
              <a:rPr lang="en-US" sz="1300" dirty="0" smtClean="0">
                <a:solidFill>
                  <a:srgbClr val="000000"/>
                </a:solidFill>
                <a:latin typeface="Courier New"/>
              </a:rPr>
              <a:t>=</a:t>
            </a:r>
            <a:r>
              <a:rPr lang="en-US" sz="1300" i="1" dirty="0" smtClean="0">
                <a:solidFill>
                  <a:srgbClr val="2A00FF"/>
                </a:solidFill>
                <a:latin typeface="Courier New"/>
              </a:rPr>
              <a:t>"@+id/</a:t>
            </a:r>
            <a:r>
              <a:rPr lang="en-US" sz="1300" i="1" dirty="0" err="1" smtClean="0">
                <a:solidFill>
                  <a:srgbClr val="2A00FF"/>
                </a:solidFill>
                <a:latin typeface="Courier New"/>
              </a:rPr>
              <a:t>tvUserName</a:t>
            </a:r>
            <a:r>
              <a:rPr lang="en-US" sz="1300" i="1" dirty="0" smtClean="0">
                <a:solidFill>
                  <a:srgbClr val="2A00FF"/>
                </a:solidFill>
                <a:latin typeface="Courier New"/>
              </a:rPr>
              <a:t>"</a:t>
            </a:r>
          </a:p>
          <a:p>
            <a:r>
              <a:rPr lang="en-US" sz="1300" dirty="0" err="1" smtClean="0">
                <a:solidFill>
                  <a:srgbClr val="7F007F"/>
                </a:solidFill>
                <a:latin typeface="Courier New"/>
              </a:rPr>
              <a:t>android:layout_width</a:t>
            </a:r>
            <a:r>
              <a:rPr lang="en-US" sz="1300" dirty="0" smtClean="0">
                <a:solidFill>
                  <a:srgbClr val="000000"/>
                </a:solidFill>
                <a:latin typeface="Courier New"/>
              </a:rPr>
              <a:t>=</a:t>
            </a:r>
            <a:r>
              <a:rPr lang="en-US" sz="1300" i="1" dirty="0" smtClean="0">
                <a:solidFill>
                  <a:srgbClr val="2A00FF"/>
                </a:solidFill>
                <a:latin typeface="Courier New"/>
              </a:rPr>
              <a:t>"</a:t>
            </a:r>
            <a:r>
              <a:rPr lang="en-US" sz="1300" i="1" dirty="0" err="1" smtClean="0">
                <a:solidFill>
                  <a:srgbClr val="2A00FF"/>
                </a:solidFill>
                <a:latin typeface="Courier New"/>
              </a:rPr>
              <a:t>fill_parent</a:t>
            </a:r>
            <a:r>
              <a:rPr lang="en-US" sz="1300" i="1" dirty="0" smtClean="0">
                <a:solidFill>
                  <a:srgbClr val="2A00FF"/>
                </a:solidFill>
                <a:latin typeface="Courier New"/>
              </a:rPr>
              <a:t>"</a:t>
            </a:r>
          </a:p>
          <a:p>
            <a:r>
              <a:rPr lang="en-US" sz="1300" dirty="0" err="1" smtClean="0">
                <a:solidFill>
                  <a:srgbClr val="7F007F"/>
                </a:solidFill>
                <a:latin typeface="Courier New"/>
              </a:rPr>
              <a:t>android:layout_height</a:t>
            </a:r>
            <a:r>
              <a:rPr lang="en-US" sz="1300" dirty="0" smtClean="0">
                <a:solidFill>
                  <a:srgbClr val="000000"/>
                </a:solidFill>
                <a:latin typeface="Courier New"/>
              </a:rPr>
              <a:t>=</a:t>
            </a:r>
            <a:r>
              <a:rPr lang="en-US" sz="1300" i="1" dirty="0" smtClean="0">
                <a:solidFill>
                  <a:srgbClr val="2A00FF"/>
                </a:solidFill>
                <a:latin typeface="Courier New"/>
              </a:rPr>
              <a:t>"</a:t>
            </a:r>
            <a:r>
              <a:rPr lang="en-US" sz="1300" i="1" dirty="0" err="1" smtClean="0">
                <a:solidFill>
                  <a:srgbClr val="2A00FF"/>
                </a:solidFill>
                <a:latin typeface="Courier New"/>
              </a:rPr>
              <a:t>wrap_content</a:t>
            </a:r>
            <a:r>
              <a:rPr lang="en-US" sz="1300" i="1" dirty="0" smtClean="0">
                <a:solidFill>
                  <a:srgbClr val="2A00FF"/>
                </a:solidFill>
                <a:latin typeface="Courier New"/>
              </a:rPr>
              <a:t>"</a:t>
            </a:r>
          </a:p>
          <a:p>
            <a:r>
              <a:rPr lang="en-US" sz="1300" dirty="0" err="1" smtClean="0">
                <a:solidFill>
                  <a:srgbClr val="7F007F"/>
                </a:solidFill>
                <a:latin typeface="Courier New"/>
              </a:rPr>
              <a:t>android:background</a:t>
            </a:r>
            <a:r>
              <a:rPr lang="en-US" sz="1300" dirty="0" smtClean="0">
                <a:solidFill>
                  <a:srgbClr val="000000"/>
                </a:solidFill>
                <a:latin typeface="Courier New"/>
              </a:rPr>
              <a:t>=</a:t>
            </a:r>
            <a:r>
              <a:rPr lang="en-US" sz="1300" i="1" dirty="0" smtClean="0">
                <a:solidFill>
                  <a:srgbClr val="2A00FF"/>
                </a:solidFill>
                <a:latin typeface="Courier New"/>
              </a:rPr>
              <a:t>"#ffff0066"</a:t>
            </a:r>
          </a:p>
          <a:p>
            <a:r>
              <a:rPr lang="en-US" sz="1300" dirty="0" err="1" smtClean="0">
                <a:solidFill>
                  <a:srgbClr val="7F007F"/>
                </a:solidFill>
                <a:latin typeface="Courier New"/>
              </a:rPr>
              <a:t>android:text</a:t>
            </a:r>
            <a:r>
              <a:rPr lang="en-US" sz="1300" dirty="0" smtClean="0">
                <a:solidFill>
                  <a:srgbClr val="000000"/>
                </a:solidFill>
                <a:latin typeface="Courier New"/>
              </a:rPr>
              <a:t>=</a:t>
            </a:r>
            <a:r>
              <a:rPr lang="en-US" sz="1300" i="1" dirty="0" smtClean="0">
                <a:solidFill>
                  <a:srgbClr val="2A00FF"/>
                </a:solidFill>
                <a:latin typeface="Courier New"/>
              </a:rPr>
              <a:t>"User Name"</a:t>
            </a:r>
          </a:p>
          <a:p>
            <a:r>
              <a:rPr lang="en-US" sz="1300" dirty="0" err="1" smtClean="0">
                <a:solidFill>
                  <a:srgbClr val="7F007F"/>
                </a:solidFill>
                <a:latin typeface="Courier New"/>
              </a:rPr>
              <a:t>android:textSize</a:t>
            </a:r>
            <a:r>
              <a:rPr lang="en-US" sz="1300" dirty="0" smtClean="0">
                <a:solidFill>
                  <a:srgbClr val="000000"/>
                </a:solidFill>
                <a:latin typeface="Courier New"/>
              </a:rPr>
              <a:t>=</a:t>
            </a:r>
            <a:r>
              <a:rPr lang="en-US" sz="1300" i="1" dirty="0" smtClean="0">
                <a:solidFill>
                  <a:srgbClr val="2A00FF"/>
                </a:solidFill>
                <a:latin typeface="Courier New"/>
              </a:rPr>
              <a:t>"16sp"</a:t>
            </a:r>
          </a:p>
          <a:p>
            <a:r>
              <a:rPr lang="en-US" sz="1300" dirty="0" err="1" smtClean="0">
                <a:solidFill>
                  <a:srgbClr val="7F007F"/>
                </a:solidFill>
                <a:latin typeface="Courier New"/>
              </a:rPr>
              <a:t>android:textStyle</a:t>
            </a:r>
            <a:r>
              <a:rPr lang="en-US" sz="1300" dirty="0" smtClean="0">
                <a:solidFill>
                  <a:srgbClr val="000000"/>
                </a:solidFill>
                <a:latin typeface="Courier New"/>
              </a:rPr>
              <a:t>=</a:t>
            </a:r>
            <a:r>
              <a:rPr lang="en-US" sz="1300" i="1" dirty="0" smtClean="0">
                <a:solidFill>
                  <a:srgbClr val="2A00FF"/>
                </a:solidFill>
                <a:latin typeface="Courier New"/>
              </a:rPr>
              <a:t>"bold"</a:t>
            </a:r>
          </a:p>
          <a:p>
            <a:r>
              <a:rPr lang="en-US" sz="1300" dirty="0" err="1" smtClean="0">
                <a:solidFill>
                  <a:srgbClr val="7F007F"/>
                </a:solidFill>
                <a:latin typeface="Courier New"/>
              </a:rPr>
              <a:t>android:textColor</a:t>
            </a:r>
            <a:r>
              <a:rPr lang="en-US" sz="1300" dirty="0" smtClean="0">
                <a:solidFill>
                  <a:srgbClr val="000000"/>
                </a:solidFill>
                <a:latin typeface="Courier New"/>
              </a:rPr>
              <a:t>=</a:t>
            </a:r>
            <a:r>
              <a:rPr lang="en-US" sz="1300" i="1" dirty="0" smtClean="0">
                <a:solidFill>
                  <a:srgbClr val="2A00FF"/>
                </a:solidFill>
                <a:latin typeface="Courier New"/>
              </a:rPr>
              <a:t>"#ff000000"</a:t>
            </a:r>
          </a:p>
          <a:p>
            <a:r>
              <a:rPr lang="en-US" sz="1300" dirty="0" err="1" smtClean="0">
                <a:solidFill>
                  <a:srgbClr val="7F007F"/>
                </a:solidFill>
                <a:highlight>
                  <a:srgbClr val="FFFF00"/>
                </a:highlight>
                <a:latin typeface="Courier New"/>
              </a:rPr>
              <a:t>android:layout_x</a:t>
            </a:r>
            <a:r>
              <a:rPr lang="en-US" sz="1300" dirty="0" smtClean="0">
                <a:solidFill>
                  <a:srgbClr val="000000"/>
                </a:solidFill>
                <a:highlight>
                  <a:srgbClr val="FFFF00"/>
                </a:highlight>
                <a:latin typeface="Courier New"/>
              </a:rPr>
              <a:t>=</a:t>
            </a:r>
            <a:r>
              <a:rPr lang="en-US" sz="1300" i="1" dirty="0" smtClean="0">
                <a:solidFill>
                  <a:srgbClr val="2A00FF"/>
                </a:solidFill>
                <a:highlight>
                  <a:srgbClr val="FFFF00"/>
                </a:highlight>
                <a:latin typeface="Courier New"/>
              </a:rPr>
              <a:t>"0dip"</a:t>
            </a:r>
          </a:p>
          <a:p>
            <a:r>
              <a:rPr lang="en-US" sz="1300" dirty="0" err="1" smtClean="0">
                <a:solidFill>
                  <a:srgbClr val="7F007F"/>
                </a:solidFill>
                <a:highlight>
                  <a:srgbClr val="FFFF00"/>
                </a:highlight>
                <a:latin typeface="Courier New"/>
              </a:rPr>
              <a:t>android:layout_y</a:t>
            </a:r>
            <a:r>
              <a:rPr lang="en-US" sz="1300" dirty="0" smtClean="0">
                <a:solidFill>
                  <a:srgbClr val="000000"/>
                </a:solidFill>
                <a:highlight>
                  <a:srgbClr val="FFFF00"/>
                </a:highlight>
                <a:latin typeface="Courier New"/>
              </a:rPr>
              <a:t>=</a:t>
            </a:r>
            <a:r>
              <a:rPr lang="en-US" sz="1300" i="1" dirty="0" smtClean="0">
                <a:solidFill>
                  <a:srgbClr val="2A00FF"/>
                </a:solidFill>
                <a:highlight>
                  <a:srgbClr val="FFFF00"/>
                </a:highlight>
                <a:latin typeface="Courier New"/>
              </a:rPr>
              <a:t>"10dip"</a:t>
            </a:r>
          </a:p>
          <a:p>
            <a:r>
              <a:rPr lang="en-US" sz="1300" dirty="0" smtClean="0">
                <a:solidFill>
                  <a:srgbClr val="008080"/>
                </a:solidFill>
                <a:latin typeface="Courier New"/>
              </a:rPr>
              <a:t>&gt;</a:t>
            </a:r>
          </a:p>
          <a:p>
            <a:endParaRPr lang="en-US" sz="1300" dirty="0" smtClean="0">
              <a:latin typeface="Courier New"/>
            </a:endParaRPr>
          </a:p>
          <a:p>
            <a:endParaRPr lang="en-US" sz="1300" dirty="0" smtClean="0">
              <a:latin typeface="Courier New"/>
            </a:endParaRPr>
          </a:p>
          <a:p>
            <a:r>
              <a:rPr lang="en-US" sz="1300" dirty="0" smtClean="0">
                <a:solidFill>
                  <a:srgbClr val="008080"/>
                </a:solidFill>
                <a:latin typeface="Courier New"/>
              </a:rPr>
              <a:t>&lt;/</a:t>
            </a:r>
            <a:r>
              <a:rPr lang="en-US" sz="1300" dirty="0" err="1" smtClean="0">
                <a:solidFill>
                  <a:srgbClr val="3F7F7F"/>
                </a:solidFill>
                <a:latin typeface="Courier New"/>
              </a:rPr>
              <a:t>TextView</a:t>
            </a:r>
            <a:r>
              <a:rPr lang="en-US" sz="1300" dirty="0" smtClean="0">
                <a:solidFill>
                  <a:srgbClr val="008080"/>
                </a:solidFill>
                <a:latin typeface="Courier New"/>
              </a:rPr>
              <a:t>&gt;</a:t>
            </a:r>
          </a:p>
          <a:p>
            <a:r>
              <a:rPr lang="en-US" sz="1300" dirty="0" smtClean="0">
                <a:solidFill>
                  <a:srgbClr val="008080"/>
                </a:solidFill>
                <a:latin typeface="Courier New"/>
              </a:rPr>
              <a:t>&lt;</a:t>
            </a:r>
            <a:r>
              <a:rPr lang="en-US" sz="1300" dirty="0" err="1" smtClean="0">
                <a:solidFill>
                  <a:srgbClr val="3F7F7F"/>
                </a:solidFill>
                <a:latin typeface="Courier New"/>
              </a:rPr>
              <a:t>EditText</a:t>
            </a:r>
            <a:endParaRPr lang="en-US" sz="1300" dirty="0" smtClean="0">
              <a:solidFill>
                <a:srgbClr val="3F7F7F"/>
              </a:solidFill>
              <a:latin typeface="Courier New"/>
            </a:endParaRPr>
          </a:p>
          <a:p>
            <a:r>
              <a:rPr lang="en-US" sz="1300" dirty="0" err="1" smtClean="0">
                <a:solidFill>
                  <a:srgbClr val="7F007F"/>
                </a:solidFill>
                <a:latin typeface="Courier New"/>
              </a:rPr>
              <a:t>android:id</a:t>
            </a:r>
            <a:r>
              <a:rPr lang="en-US" sz="1300" dirty="0" smtClean="0">
                <a:solidFill>
                  <a:srgbClr val="000000"/>
                </a:solidFill>
                <a:latin typeface="Courier New"/>
              </a:rPr>
              <a:t>=</a:t>
            </a:r>
            <a:r>
              <a:rPr lang="en-US" sz="1300" i="1" dirty="0" smtClean="0">
                <a:solidFill>
                  <a:srgbClr val="2A00FF"/>
                </a:solidFill>
                <a:latin typeface="Courier New"/>
              </a:rPr>
              <a:t>"@+id/</a:t>
            </a:r>
            <a:r>
              <a:rPr lang="en-US" sz="1300" i="1" dirty="0" err="1" smtClean="0">
                <a:solidFill>
                  <a:srgbClr val="2A00FF"/>
                </a:solidFill>
                <a:latin typeface="Courier New"/>
              </a:rPr>
              <a:t>etName</a:t>
            </a:r>
            <a:r>
              <a:rPr lang="en-US" sz="1300" i="1" dirty="0" smtClean="0">
                <a:solidFill>
                  <a:srgbClr val="2A00FF"/>
                </a:solidFill>
                <a:latin typeface="Courier New"/>
              </a:rPr>
              <a:t>"</a:t>
            </a:r>
          </a:p>
          <a:p>
            <a:r>
              <a:rPr lang="en-US" sz="1300" dirty="0" err="1" smtClean="0">
                <a:solidFill>
                  <a:srgbClr val="7F007F"/>
                </a:solidFill>
                <a:latin typeface="Courier New"/>
              </a:rPr>
              <a:t>android:layout_width</a:t>
            </a:r>
            <a:r>
              <a:rPr lang="en-US" sz="1300" dirty="0" smtClean="0">
                <a:solidFill>
                  <a:srgbClr val="000000"/>
                </a:solidFill>
                <a:latin typeface="Courier New"/>
              </a:rPr>
              <a:t>=</a:t>
            </a:r>
            <a:r>
              <a:rPr lang="en-US" sz="1300" i="1" dirty="0" smtClean="0">
                <a:solidFill>
                  <a:srgbClr val="2A00FF"/>
                </a:solidFill>
                <a:latin typeface="Courier New"/>
              </a:rPr>
              <a:t>"</a:t>
            </a:r>
            <a:r>
              <a:rPr lang="en-US" sz="1300" i="1" dirty="0" err="1" smtClean="0">
                <a:solidFill>
                  <a:srgbClr val="2A00FF"/>
                </a:solidFill>
                <a:latin typeface="Courier New"/>
              </a:rPr>
              <a:t>fill_parent</a:t>
            </a:r>
            <a:r>
              <a:rPr lang="en-US" sz="1300" i="1" dirty="0" smtClean="0">
                <a:solidFill>
                  <a:srgbClr val="2A00FF"/>
                </a:solidFill>
                <a:latin typeface="Courier New"/>
              </a:rPr>
              <a:t>"</a:t>
            </a:r>
          </a:p>
          <a:p>
            <a:r>
              <a:rPr lang="en-US" sz="1300" dirty="0" err="1" smtClean="0">
                <a:solidFill>
                  <a:srgbClr val="7F007F"/>
                </a:solidFill>
                <a:latin typeface="Courier New"/>
              </a:rPr>
              <a:t>android:layout_height</a:t>
            </a:r>
            <a:r>
              <a:rPr lang="en-US" sz="1300" dirty="0" smtClean="0">
                <a:solidFill>
                  <a:srgbClr val="000000"/>
                </a:solidFill>
                <a:latin typeface="Courier New"/>
              </a:rPr>
              <a:t>=</a:t>
            </a:r>
            <a:r>
              <a:rPr lang="en-US" sz="1300" i="1" dirty="0" smtClean="0">
                <a:solidFill>
                  <a:srgbClr val="2A00FF"/>
                </a:solidFill>
                <a:latin typeface="Courier New"/>
              </a:rPr>
              <a:t>"</a:t>
            </a:r>
            <a:r>
              <a:rPr lang="en-US" sz="1300" i="1" dirty="0" err="1" smtClean="0">
                <a:solidFill>
                  <a:srgbClr val="2A00FF"/>
                </a:solidFill>
                <a:latin typeface="Courier New"/>
              </a:rPr>
              <a:t>wrap_content</a:t>
            </a:r>
            <a:r>
              <a:rPr lang="en-US" sz="1300" i="1" dirty="0" smtClean="0">
                <a:solidFill>
                  <a:srgbClr val="2A00FF"/>
                </a:solidFill>
                <a:latin typeface="Courier New"/>
              </a:rPr>
              <a:t>"</a:t>
            </a:r>
          </a:p>
          <a:p>
            <a:r>
              <a:rPr lang="en-US" sz="1300" dirty="0" err="1" smtClean="0">
                <a:solidFill>
                  <a:srgbClr val="7F007F"/>
                </a:solidFill>
                <a:latin typeface="Courier New"/>
              </a:rPr>
              <a:t>android:textSize</a:t>
            </a:r>
            <a:r>
              <a:rPr lang="en-US" sz="1300" dirty="0" smtClean="0">
                <a:solidFill>
                  <a:srgbClr val="000000"/>
                </a:solidFill>
                <a:latin typeface="Courier New"/>
              </a:rPr>
              <a:t>=</a:t>
            </a:r>
            <a:r>
              <a:rPr lang="en-US" sz="1300" i="1" dirty="0" smtClean="0">
                <a:solidFill>
                  <a:srgbClr val="2A00FF"/>
                </a:solidFill>
                <a:latin typeface="Courier New"/>
              </a:rPr>
              <a:t>"18sp"</a:t>
            </a:r>
          </a:p>
          <a:p>
            <a:r>
              <a:rPr lang="en-US" sz="1300" dirty="0" err="1" smtClean="0">
                <a:solidFill>
                  <a:srgbClr val="7F007F"/>
                </a:solidFill>
                <a:highlight>
                  <a:srgbClr val="FFFF00"/>
                </a:highlight>
                <a:latin typeface="Courier New"/>
              </a:rPr>
              <a:t>android:layout_x</a:t>
            </a:r>
            <a:r>
              <a:rPr lang="en-US" sz="1300" dirty="0" smtClean="0">
                <a:solidFill>
                  <a:srgbClr val="000000"/>
                </a:solidFill>
                <a:highlight>
                  <a:srgbClr val="FFFF00"/>
                </a:highlight>
                <a:latin typeface="Courier New"/>
              </a:rPr>
              <a:t>=</a:t>
            </a:r>
            <a:r>
              <a:rPr lang="en-US" sz="1300" i="1" dirty="0" smtClean="0">
                <a:solidFill>
                  <a:srgbClr val="2A00FF"/>
                </a:solidFill>
                <a:highlight>
                  <a:srgbClr val="FFFF00"/>
                </a:highlight>
                <a:latin typeface="Courier New"/>
              </a:rPr>
              <a:t>"0dip"</a:t>
            </a:r>
          </a:p>
          <a:p>
            <a:r>
              <a:rPr lang="en-US" sz="1300" dirty="0" err="1" smtClean="0">
                <a:solidFill>
                  <a:srgbClr val="7F007F"/>
                </a:solidFill>
                <a:highlight>
                  <a:srgbClr val="FFFF00"/>
                </a:highlight>
                <a:latin typeface="Courier New"/>
              </a:rPr>
              <a:t>android:layout_y</a:t>
            </a:r>
            <a:r>
              <a:rPr lang="en-US" sz="1300" dirty="0" smtClean="0">
                <a:solidFill>
                  <a:srgbClr val="000000"/>
                </a:solidFill>
                <a:highlight>
                  <a:srgbClr val="FFFF00"/>
                </a:highlight>
                <a:latin typeface="Courier New"/>
              </a:rPr>
              <a:t>=</a:t>
            </a:r>
            <a:r>
              <a:rPr lang="en-US" sz="1300" i="1" dirty="0" smtClean="0">
                <a:solidFill>
                  <a:srgbClr val="2A00FF"/>
                </a:solidFill>
                <a:highlight>
                  <a:srgbClr val="FFFF00"/>
                </a:highlight>
                <a:latin typeface="Courier New"/>
              </a:rPr>
              <a:t>"38dip"</a:t>
            </a:r>
          </a:p>
          <a:p>
            <a:r>
              <a:rPr lang="en-US" sz="1300" dirty="0" smtClean="0">
                <a:solidFill>
                  <a:srgbClr val="008080"/>
                </a:solidFill>
                <a:latin typeface="Courier New"/>
              </a:rPr>
              <a:t>&gt;</a:t>
            </a:r>
          </a:p>
          <a:p>
            <a:r>
              <a:rPr lang="en-US" sz="1300" dirty="0" smtClean="0">
                <a:solidFill>
                  <a:srgbClr val="008080"/>
                </a:solidFill>
                <a:latin typeface="Courier New"/>
              </a:rPr>
              <a:t>&lt;/</a:t>
            </a:r>
            <a:r>
              <a:rPr lang="en-US" sz="1300" dirty="0" err="1" smtClean="0">
                <a:solidFill>
                  <a:srgbClr val="3F7F7F"/>
                </a:solidFill>
                <a:latin typeface="Courier New"/>
              </a:rPr>
              <a:t>EditText</a:t>
            </a:r>
            <a:r>
              <a:rPr lang="en-US" sz="1300" dirty="0" smtClean="0">
                <a:solidFill>
                  <a:srgbClr val="008080"/>
                </a:solidFill>
                <a:latin typeface="Courier New"/>
              </a:rPr>
              <a:t>&gt;</a:t>
            </a:r>
          </a:p>
          <a:p>
            <a:endParaRPr lang="en-US" sz="1300" dirty="0" smtClean="0">
              <a:latin typeface="Courier New"/>
            </a:endParaRPr>
          </a:p>
          <a:p>
            <a:r>
              <a:rPr lang="en-US" sz="1300" dirty="0" smtClean="0">
                <a:solidFill>
                  <a:srgbClr val="008080"/>
                </a:solidFill>
                <a:latin typeface="Courier New"/>
              </a:rPr>
              <a:t>&lt;</a:t>
            </a:r>
            <a:r>
              <a:rPr lang="en-US" sz="1300" dirty="0" smtClean="0">
                <a:solidFill>
                  <a:srgbClr val="3F7F7F"/>
                </a:solidFill>
                <a:latin typeface="Courier New"/>
              </a:rPr>
              <a:t>Button </a:t>
            </a:r>
          </a:p>
          <a:p>
            <a:r>
              <a:rPr lang="en-US" sz="1300" dirty="0" err="1" smtClean="0">
                <a:solidFill>
                  <a:srgbClr val="7F007F"/>
                </a:solidFill>
                <a:highlight>
                  <a:srgbClr val="FFFF00"/>
                </a:highlight>
                <a:latin typeface="Courier New"/>
              </a:rPr>
              <a:t>android:layout_width</a:t>
            </a:r>
            <a:r>
              <a:rPr lang="en-US" sz="1300" dirty="0" smtClean="0">
                <a:solidFill>
                  <a:srgbClr val="7F007F"/>
                </a:solidFill>
                <a:highlight>
                  <a:srgbClr val="FFFF00"/>
                </a:highlight>
                <a:latin typeface="Courier New"/>
              </a:rPr>
              <a:t>="120dip" </a:t>
            </a:r>
          </a:p>
          <a:p>
            <a:r>
              <a:rPr lang="en-US" sz="1300" dirty="0" err="1" smtClean="0">
                <a:solidFill>
                  <a:srgbClr val="7F007F"/>
                </a:solidFill>
                <a:latin typeface="Courier New"/>
              </a:rPr>
              <a:t>android:text</a:t>
            </a:r>
            <a:r>
              <a:rPr lang="en-US" sz="1300" dirty="0" smtClean="0">
                <a:solidFill>
                  <a:srgbClr val="000000"/>
                </a:solidFill>
                <a:latin typeface="Courier New"/>
              </a:rPr>
              <a:t>=</a:t>
            </a:r>
            <a:r>
              <a:rPr lang="en-US" sz="1300" i="1" dirty="0" smtClean="0">
                <a:solidFill>
                  <a:srgbClr val="2A00FF"/>
                </a:solidFill>
                <a:latin typeface="Courier New"/>
              </a:rPr>
              <a:t>"Go" </a:t>
            </a:r>
          </a:p>
          <a:p>
            <a:r>
              <a:rPr lang="en-US" sz="1300" dirty="0" err="1" smtClean="0">
                <a:solidFill>
                  <a:srgbClr val="7F007F"/>
                </a:solidFill>
                <a:latin typeface="Courier New"/>
              </a:rPr>
              <a:t>android:layout_height</a:t>
            </a:r>
            <a:r>
              <a:rPr lang="en-US" sz="1300" dirty="0" smtClean="0">
                <a:solidFill>
                  <a:srgbClr val="000000"/>
                </a:solidFill>
                <a:latin typeface="Courier New"/>
              </a:rPr>
              <a:t>=</a:t>
            </a:r>
            <a:r>
              <a:rPr lang="en-US" sz="1300" i="1" dirty="0" smtClean="0">
                <a:solidFill>
                  <a:srgbClr val="2A00FF"/>
                </a:solidFill>
                <a:latin typeface="Courier New"/>
              </a:rPr>
              <a:t>"</a:t>
            </a:r>
            <a:r>
              <a:rPr lang="en-US" sz="1300" i="1" dirty="0" err="1" smtClean="0">
                <a:solidFill>
                  <a:srgbClr val="2A00FF"/>
                </a:solidFill>
                <a:latin typeface="Courier New"/>
              </a:rPr>
              <a:t>wrap_content</a:t>
            </a:r>
            <a:r>
              <a:rPr lang="en-US" sz="1300" i="1" dirty="0" smtClean="0">
                <a:solidFill>
                  <a:srgbClr val="2A00FF"/>
                </a:solidFill>
                <a:latin typeface="Courier New"/>
              </a:rPr>
              <a:t>" </a:t>
            </a:r>
          </a:p>
          <a:p>
            <a:r>
              <a:rPr lang="en-US" sz="1300" dirty="0" err="1" smtClean="0">
                <a:solidFill>
                  <a:srgbClr val="7F007F"/>
                </a:solidFill>
                <a:latin typeface="Courier New"/>
              </a:rPr>
              <a:t>android:textStyle</a:t>
            </a:r>
            <a:r>
              <a:rPr lang="en-US" sz="1300" dirty="0" smtClean="0">
                <a:solidFill>
                  <a:srgbClr val="000000"/>
                </a:solidFill>
                <a:latin typeface="Courier New"/>
              </a:rPr>
              <a:t>=</a:t>
            </a:r>
            <a:r>
              <a:rPr lang="en-US" sz="1300" i="1" dirty="0" smtClean="0">
                <a:solidFill>
                  <a:srgbClr val="2A00FF"/>
                </a:solidFill>
                <a:latin typeface="Courier New"/>
              </a:rPr>
              <a:t>"bold" </a:t>
            </a:r>
          </a:p>
          <a:p>
            <a:r>
              <a:rPr lang="en-US" sz="1300" dirty="0" err="1" smtClean="0">
                <a:solidFill>
                  <a:srgbClr val="7F007F"/>
                </a:solidFill>
                <a:latin typeface="Courier New"/>
              </a:rPr>
              <a:t>android:id</a:t>
            </a:r>
            <a:r>
              <a:rPr lang="en-US" sz="1300" dirty="0" smtClean="0">
                <a:solidFill>
                  <a:srgbClr val="000000"/>
                </a:solidFill>
                <a:latin typeface="Courier New"/>
              </a:rPr>
              <a:t>=</a:t>
            </a:r>
            <a:r>
              <a:rPr lang="en-US" sz="1300" i="1" dirty="0" smtClean="0">
                <a:solidFill>
                  <a:srgbClr val="2A00FF"/>
                </a:solidFill>
                <a:latin typeface="Courier New"/>
              </a:rPr>
              <a:t>"@+id/</a:t>
            </a:r>
            <a:r>
              <a:rPr lang="en-US" sz="1300" i="1" dirty="0" err="1" smtClean="0">
                <a:solidFill>
                  <a:srgbClr val="2A00FF"/>
                </a:solidFill>
                <a:latin typeface="Courier New"/>
              </a:rPr>
              <a:t>btnGo</a:t>
            </a:r>
            <a:r>
              <a:rPr lang="en-US" sz="1300" i="1" dirty="0" smtClean="0">
                <a:solidFill>
                  <a:srgbClr val="2A00FF"/>
                </a:solidFill>
                <a:latin typeface="Courier New"/>
              </a:rPr>
              <a:t>" </a:t>
            </a:r>
          </a:p>
          <a:p>
            <a:r>
              <a:rPr lang="en-US" sz="1300" dirty="0" err="1" smtClean="0">
                <a:solidFill>
                  <a:srgbClr val="7F007F"/>
                </a:solidFill>
                <a:highlight>
                  <a:srgbClr val="FFFF00"/>
                </a:highlight>
                <a:latin typeface="Courier New"/>
              </a:rPr>
              <a:t>android:layout_x</a:t>
            </a:r>
            <a:r>
              <a:rPr lang="en-US" sz="1300" dirty="0" smtClean="0">
                <a:solidFill>
                  <a:srgbClr val="000000"/>
                </a:solidFill>
                <a:highlight>
                  <a:srgbClr val="FFFF00"/>
                </a:highlight>
                <a:latin typeface="Courier New"/>
              </a:rPr>
              <a:t>=</a:t>
            </a:r>
            <a:r>
              <a:rPr lang="en-US" sz="1300" i="1" dirty="0" smtClean="0">
                <a:solidFill>
                  <a:srgbClr val="2A00FF"/>
                </a:solidFill>
                <a:highlight>
                  <a:srgbClr val="FFFF00"/>
                </a:highlight>
                <a:latin typeface="Courier New"/>
              </a:rPr>
              <a:t>"100dip" </a:t>
            </a:r>
          </a:p>
          <a:p>
            <a:r>
              <a:rPr lang="en-US" sz="1300" dirty="0" err="1" smtClean="0">
                <a:solidFill>
                  <a:srgbClr val="7F007F"/>
                </a:solidFill>
                <a:highlight>
                  <a:srgbClr val="FFFF00"/>
                </a:highlight>
                <a:latin typeface="Courier New"/>
              </a:rPr>
              <a:t>android:layout_y</a:t>
            </a:r>
            <a:r>
              <a:rPr lang="en-US" sz="1300" dirty="0" smtClean="0">
                <a:solidFill>
                  <a:srgbClr val="000000"/>
                </a:solidFill>
                <a:highlight>
                  <a:srgbClr val="FFFF00"/>
                </a:highlight>
                <a:latin typeface="Courier New"/>
              </a:rPr>
              <a:t>=</a:t>
            </a:r>
            <a:r>
              <a:rPr lang="en-US" sz="1300" i="1" dirty="0" smtClean="0">
                <a:solidFill>
                  <a:srgbClr val="2A00FF"/>
                </a:solidFill>
                <a:highlight>
                  <a:srgbClr val="FFFF00"/>
                </a:highlight>
                <a:latin typeface="Courier New"/>
              </a:rPr>
              <a:t>"170dip"  </a:t>
            </a:r>
            <a:r>
              <a:rPr lang="en-US" sz="1300" i="1" dirty="0" smtClean="0">
                <a:solidFill>
                  <a:srgbClr val="008080"/>
                </a:solidFill>
                <a:highlight>
                  <a:srgbClr val="FFFF00"/>
                </a:highlight>
                <a:latin typeface="Courier New"/>
              </a:rPr>
              <a:t>/&gt;</a:t>
            </a:r>
          </a:p>
          <a:p>
            <a:r>
              <a:rPr lang="en-US" sz="1300" dirty="0" smtClean="0">
                <a:solidFill>
                  <a:srgbClr val="008080"/>
                </a:solidFill>
                <a:latin typeface="Courier New"/>
              </a:rPr>
              <a:t>&lt;/</a:t>
            </a:r>
            <a:r>
              <a:rPr lang="en-US" sz="1300" dirty="0" err="1" smtClean="0">
                <a:solidFill>
                  <a:srgbClr val="3F7F7F"/>
                </a:solidFill>
                <a:latin typeface="Courier New"/>
              </a:rPr>
              <a:t>AbsoluteLayout</a:t>
            </a:r>
            <a:r>
              <a:rPr lang="en-US" sz="1300" dirty="0" smtClean="0">
                <a:solidFill>
                  <a:srgbClr val="008080"/>
                </a:solidFill>
                <a:latin typeface="Courier New"/>
              </a:rPr>
              <a:t>&gt;</a:t>
            </a:r>
            <a:endParaRPr lang="en-US" sz="1300" dirty="0" smtClean="0">
              <a:solidFill>
                <a:srgbClr val="008080"/>
              </a:solidFill>
              <a:latin typeface="Times New Roman"/>
            </a:endParaRPr>
          </a:p>
        </p:txBody>
      </p:sp>
      <p:sp>
        <p:nvSpPr>
          <p:cNvPr id="10" name="Right Arrow 9"/>
          <p:cNvSpPr/>
          <p:nvPr/>
        </p:nvSpPr>
        <p:spPr>
          <a:xfrm rot="9273054" flipV="1">
            <a:off x="7086600" y="3900152"/>
            <a:ext cx="1828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Button location</a:t>
            </a:r>
            <a:endParaRPr lang="en-US" sz="1200" b="1" dirty="0"/>
          </a:p>
        </p:txBody>
      </p:sp>
      <p:sp>
        <p:nvSpPr>
          <p:cNvPr id="12" name="Title 1"/>
          <p:cNvSpPr txBox="1">
            <a:spLocks/>
          </p:cNvSpPr>
          <p:nvPr/>
        </p:nvSpPr>
        <p:spPr>
          <a:xfrm>
            <a:off x="304800" y="46038"/>
            <a:ext cx="8229600" cy="868362"/>
          </a:xfrm>
          <a:prstGeom prst="rect">
            <a:avLst/>
          </a:prstGeom>
        </p:spPr>
        <p:txBody>
          <a:bodyPr tIns="0">
            <a:normAutofit fontScale="75000" lnSpcReduction="20000"/>
          </a:bodyPr>
          <a:lstStyle/>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Basic XML Layouts - Containers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val="38806386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967A042-E02F-4D13-9079-28240E5E6B49}" type="slidenum">
              <a:rPr lang="en-US" smtClean="0"/>
              <a:pPr/>
              <a:t>87</a:t>
            </a:fld>
            <a:endParaRPr lang="en-US"/>
          </a:p>
        </p:txBody>
      </p:sp>
      <p:sp>
        <p:nvSpPr>
          <p:cNvPr id="8" name="TextBox 7"/>
          <p:cNvSpPr txBox="1"/>
          <p:nvPr/>
        </p:nvSpPr>
        <p:spPr>
          <a:xfrm>
            <a:off x="533400" y="1981200"/>
            <a:ext cx="7924800" cy="769441"/>
          </a:xfrm>
          <a:prstGeom prst="rect">
            <a:avLst/>
          </a:prstGeom>
          <a:noFill/>
        </p:spPr>
        <p:txBody>
          <a:bodyPr wrap="square" rtlCol="0">
            <a:spAutoFit/>
          </a:bodyPr>
          <a:lstStyle/>
          <a:p>
            <a:pPr algn="ctr"/>
            <a:r>
              <a:rPr lang="en-US" sz="4400" b="1" dirty="0" smtClean="0">
                <a:solidFill>
                  <a:srgbClr val="FF0000"/>
                </a:solidFill>
              </a:rPr>
              <a:t>Questions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9</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2">
                  <a:lumMod val="60000"/>
                  <a:lumOff val="40000"/>
                </a:schemeClr>
              </a:solidFill>
              <a:effectLst/>
              <a:uLnTx/>
              <a:uFillTx/>
              <a:latin typeface="+mj-lt"/>
              <a:ea typeface="+mj-ea"/>
              <a:cs typeface="+mj-cs"/>
            </a:endParaRPr>
          </a:p>
          <a:p>
            <a:pPr algn="ctr">
              <a:spcBef>
                <a:spcPct val="0"/>
              </a:spcBef>
              <a:defRPr/>
            </a:pPr>
            <a:r>
              <a:rPr lang="en-US" sz="5900" dirty="0" smtClean="0">
                <a:solidFill>
                  <a:schemeClr val="tx2">
                    <a:lumMod val="60000"/>
                    <a:lumOff val="40000"/>
                  </a:schemeClr>
                </a:solidFill>
              </a:rPr>
              <a:t>Android Layouts</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4" name="Content Placeholder 2"/>
          <p:cNvSpPr txBox="1">
            <a:spLocks/>
          </p:cNvSpPr>
          <p:nvPr/>
        </p:nvSpPr>
        <p:spPr>
          <a:xfrm>
            <a:off x="304800" y="1600200"/>
            <a:ext cx="8534400" cy="4724400"/>
          </a:xfrm>
          <a:prstGeom prst="rect">
            <a:avLst/>
          </a:prstGeom>
        </p:spPr>
        <p:txBody>
          <a:bodyPr>
            <a:noAutofit/>
          </a:bodyPr>
          <a:lstStyle/>
          <a:p>
            <a:pPr marL="457200" marR="0" lvl="0" indent="-4572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7754458" y="0"/>
            <a:ext cx="138954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TextBox 10"/>
          <p:cNvSpPr txBox="1"/>
          <p:nvPr/>
        </p:nvSpPr>
        <p:spPr>
          <a:xfrm>
            <a:off x="762000" y="6172200"/>
            <a:ext cx="6019800" cy="246221"/>
          </a:xfrm>
          <a:prstGeom prst="rect">
            <a:avLst/>
          </a:prstGeom>
          <a:noFill/>
        </p:spPr>
        <p:txBody>
          <a:bodyPr wrap="square" rtlCol="0">
            <a:spAutoFit/>
          </a:bodyPr>
          <a:lstStyle/>
          <a:p>
            <a:r>
              <a:rPr lang="en-US" sz="1000" i="1" dirty="0" smtClean="0"/>
              <a:t>See: Android – Application Development, by R. Rogers et al. O’Reilly Pub. 2009, ISBN 978-0-596-52147-0</a:t>
            </a:r>
            <a:endParaRPr lang="en-US" sz="1000" i="1" dirty="0"/>
          </a:p>
        </p:txBody>
      </p:sp>
      <p:pic>
        <p:nvPicPr>
          <p:cNvPr id="10" name="Picture 9" descr="device.png"/>
          <p:cNvPicPr>
            <a:picLocks noChangeAspect="1"/>
          </p:cNvPicPr>
          <p:nvPr/>
        </p:nvPicPr>
        <p:blipFill>
          <a:blip r:embed="rId3" cstate="print"/>
          <a:stretch>
            <a:fillRect/>
          </a:stretch>
        </p:blipFill>
        <p:spPr>
          <a:xfrm>
            <a:off x="1447800" y="2286000"/>
            <a:ext cx="2438400" cy="3657600"/>
          </a:xfrm>
          <a:prstGeom prst="rect">
            <a:avLst/>
          </a:prstGeom>
          <a:ln>
            <a:solidFill>
              <a:schemeClr val="accent1"/>
            </a:solidFill>
          </a:ln>
        </p:spPr>
      </p:pic>
      <p:pic>
        <p:nvPicPr>
          <p:cNvPr id="66562" name="Picture 2"/>
          <p:cNvPicPr>
            <a:picLocks noChangeAspect="1" noChangeArrowheads="1"/>
          </p:cNvPicPr>
          <p:nvPr/>
        </p:nvPicPr>
        <p:blipFill>
          <a:blip r:embed="rId4" cstate="print"/>
          <a:srcRect/>
          <a:stretch>
            <a:fillRect/>
          </a:stretch>
        </p:blipFill>
        <p:spPr bwMode="auto">
          <a:xfrm>
            <a:off x="4343400" y="1379619"/>
            <a:ext cx="4364005" cy="4754481"/>
          </a:xfrm>
          <a:prstGeom prst="rect">
            <a:avLst/>
          </a:prstGeom>
          <a:noFill/>
          <a:ln w="9525">
            <a:noFill/>
            <a:miter lim="800000"/>
            <a:headEnd/>
            <a:tailEnd/>
          </a:ln>
        </p:spPr>
      </p:pic>
      <p:sp>
        <p:nvSpPr>
          <p:cNvPr id="9" name="TextBox 8"/>
          <p:cNvSpPr txBox="1"/>
          <p:nvPr/>
        </p:nvSpPr>
        <p:spPr>
          <a:xfrm>
            <a:off x="609600" y="1447800"/>
            <a:ext cx="7924800" cy="461665"/>
          </a:xfrm>
          <a:prstGeom prst="rect">
            <a:avLst/>
          </a:prstGeom>
          <a:noFill/>
        </p:spPr>
        <p:txBody>
          <a:bodyPr wrap="square" rtlCol="0">
            <a:spAutoFit/>
          </a:bodyPr>
          <a:lstStyle/>
          <a:p>
            <a:r>
              <a:rPr lang="en-US" sz="2400" b="1" dirty="0" smtClean="0"/>
              <a:t>Example:  Display UI Hierarchy</a:t>
            </a:r>
          </a:p>
        </p:txBody>
      </p:sp>
      <p:sp>
        <p:nvSpPr>
          <p:cNvPr id="12" name="Left Arrow 11"/>
          <p:cNvSpPr/>
          <p:nvPr/>
        </p:nvSpPr>
        <p:spPr>
          <a:xfrm>
            <a:off x="7391400" y="3657600"/>
            <a:ext cx="1066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vertical</a:t>
            </a:r>
            <a:endParaRPr lang="en-US" sz="1100" b="1" dirty="0"/>
          </a:p>
        </p:txBody>
      </p:sp>
      <p:sp>
        <p:nvSpPr>
          <p:cNvPr id="13" name="Left Arrow 12"/>
          <p:cNvSpPr/>
          <p:nvPr/>
        </p:nvSpPr>
        <p:spPr>
          <a:xfrm rot="10800000" flipV="1">
            <a:off x="4114801" y="4724399"/>
            <a:ext cx="914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Horizontal 1</a:t>
            </a:r>
            <a:endParaRPr lang="en-US" sz="1100" b="1" dirty="0"/>
          </a:p>
        </p:txBody>
      </p:sp>
      <p:sp>
        <p:nvSpPr>
          <p:cNvPr id="14" name="Left Arrow 13"/>
          <p:cNvSpPr/>
          <p:nvPr/>
        </p:nvSpPr>
        <p:spPr>
          <a:xfrm rot="10800000" flipV="1">
            <a:off x="6248400" y="5105399"/>
            <a:ext cx="914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Horizontal 2</a:t>
            </a:r>
            <a:endParaRPr lang="en-US" sz="1100" b="1" dirty="0"/>
          </a:p>
        </p:txBody>
      </p:sp>
      <p:sp>
        <p:nvSpPr>
          <p:cNvPr id="15" name="TextBox 14"/>
          <p:cNvSpPr txBox="1"/>
          <p:nvPr/>
        </p:nvSpPr>
        <p:spPr>
          <a:xfrm>
            <a:off x="7620000" y="1752600"/>
            <a:ext cx="1524000" cy="646331"/>
          </a:xfrm>
          <a:prstGeom prst="rect">
            <a:avLst/>
          </a:prstGeom>
          <a:noFill/>
        </p:spPr>
        <p:txBody>
          <a:bodyPr wrap="square" rtlCol="0">
            <a:spAutoFit/>
          </a:bodyPr>
          <a:lstStyle/>
          <a:p>
            <a:r>
              <a:rPr lang="en-US" dirty="0" smtClean="0"/>
              <a:t>Using SDK older than r8.</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1-Android-Getting-Started</Template>
  <TotalTime>5922</TotalTime>
  <Words>6717</Words>
  <Application>Microsoft Office PowerPoint</Application>
  <PresentationFormat>On-screen Show (4:3)</PresentationFormat>
  <Paragraphs>1748</Paragraphs>
  <Slides>87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4" baseType="lpstr">
      <vt:lpstr>宋体</vt:lpstr>
      <vt:lpstr>Arial</vt:lpstr>
      <vt:lpstr>Calibri</vt:lpstr>
      <vt:lpstr>Courier New</vt:lpstr>
      <vt:lpstr>Times New Roman</vt:lpstr>
      <vt:lpstr>Office Theme</vt:lpstr>
      <vt:lpstr>Document</vt:lpstr>
      <vt:lpstr>Basic widgets and layouts</vt:lpstr>
      <vt:lpstr>Android – User Interfaces Using XML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UI – Other Features</vt:lpstr>
      <vt:lpstr>Android  Basic XML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Windows User</cp:lastModifiedBy>
  <cp:revision>317</cp:revision>
  <dcterms:created xsi:type="dcterms:W3CDTF">2009-06-10T00:38:22Z</dcterms:created>
  <dcterms:modified xsi:type="dcterms:W3CDTF">2019-08-06T15:12:03Z</dcterms:modified>
</cp:coreProperties>
</file>