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94"/>
  </p:notesMasterIdLst>
  <p:sldIdLst>
    <p:sldId id="466" r:id="rId2"/>
    <p:sldId id="256" r:id="rId3"/>
    <p:sldId id="265" r:id="rId4"/>
    <p:sldId id="266" r:id="rId5"/>
    <p:sldId id="267" r:id="rId6"/>
    <p:sldId id="268" r:id="rId7"/>
    <p:sldId id="273" r:id="rId8"/>
    <p:sldId id="274" r:id="rId9"/>
    <p:sldId id="275" r:id="rId10"/>
    <p:sldId id="269" r:id="rId11"/>
    <p:sldId id="331" r:id="rId12"/>
    <p:sldId id="332" r:id="rId13"/>
    <p:sldId id="271" r:id="rId14"/>
    <p:sldId id="272" r:id="rId15"/>
    <p:sldId id="287" r:id="rId16"/>
    <p:sldId id="288" r:id="rId17"/>
    <p:sldId id="289" r:id="rId18"/>
    <p:sldId id="286" r:id="rId19"/>
    <p:sldId id="291" r:id="rId20"/>
    <p:sldId id="276" r:id="rId21"/>
    <p:sldId id="293" r:id="rId22"/>
    <p:sldId id="294" r:id="rId23"/>
    <p:sldId id="308" r:id="rId24"/>
    <p:sldId id="321" r:id="rId25"/>
    <p:sldId id="322" r:id="rId26"/>
    <p:sldId id="323" r:id="rId27"/>
    <p:sldId id="325" r:id="rId28"/>
    <p:sldId id="324" r:id="rId29"/>
    <p:sldId id="326" r:id="rId30"/>
    <p:sldId id="329" r:id="rId31"/>
    <p:sldId id="319" r:id="rId32"/>
    <p:sldId id="309" r:id="rId33"/>
    <p:sldId id="310" r:id="rId34"/>
    <p:sldId id="317" r:id="rId35"/>
    <p:sldId id="311" r:id="rId36"/>
    <p:sldId id="312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0" r:id="rId52"/>
    <p:sldId id="381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434" r:id="rId63"/>
    <p:sldId id="435" r:id="rId64"/>
    <p:sldId id="436" r:id="rId65"/>
    <p:sldId id="437" r:id="rId66"/>
    <p:sldId id="438" r:id="rId67"/>
    <p:sldId id="439" r:id="rId68"/>
    <p:sldId id="440" r:id="rId69"/>
    <p:sldId id="441" r:id="rId70"/>
    <p:sldId id="442" r:id="rId71"/>
    <p:sldId id="443" r:id="rId72"/>
    <p:sldId id="444" r:id="rId73"/>
    <p:sldId id="445" r:id="rId74"/>
    <p:sldId id="446" r:id="rId75"/>
    <p:sldId id="447" r:id="rId76"/>
    <p:sldId id="448" r:id="rId77"/>
    <p:sldId id="449" r:id="rId78"/>
    <p:sldId id="450" r:id="rId79"/>
    <p:sldId id="451" r:id="rId80"/>
    <p:sldId id="452" r:id="rId81"/>
    <p:sldId id="453" r:id="rId82"/>
    <p:sldId id="454" r:id="rId83"/>
    <p:sldId id="455" r:id="rId84"/>
    <p:sldId id="456" r:id="rId85"/>
    <p:sldId id="457" r:id="rId86"/>
    <p:sldId id="458" r:id="rId87"/>
    <p:sldId id="459" r:id="rId88"/>
    <p:sldId id="460" r:id="rId89"/>
    <p:sldId id="461" r:id="rId90"/>
    <p:sldId id="462" r:id="rId91"/>
    <p:sldId id="463" r:id="rId92"/>
    <p:sldId id="464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1FBE4-56C0-47D7-B906-1319BD82D4B1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6427-4B89-4869-AD7F-4EE0EAB82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D848-5FF4-453E-9FBE-6E972F836038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9173-95CF-438A-B4A1-DC443357F96C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A73-F668-4FB3-BA8D-CC5480664D10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DEF9-AA33-4F37-BF3B-9E3E394F82B3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B82D-88B3-43FF-8284-B41754C9E227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2223-399B-4107-A243-9259AB7371F1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BFFC-C7B5-4104-A753-4C2946DBBED1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2E9F-CCB3-4A9A-90B7-05F5E373733B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7EDD-9D37-49AE-9A8C-6ED3A3E20022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607-6676-4285-9F64-BCFBB4CB9B89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7B3C-04DF-4F26-9298-7FDAB1068745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78AAC-F3F5-4181-BE35-602017ED542A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wmf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wmf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Advanced widgets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Thai </a:t>
            </a:r>
            <a:r>
              <a:rPr lang="en-US" altLang="zh-CN" dirty="0" err="1" smtClean="0"/>
              <a:t>Duy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Quy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59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b="1" dirty="0" smtClean="0">
                <a:solidFill>
                  <a:srgbClr val="0070C0"/>
                </a:solidFill>
              </a:rPr>
              <a:t>Observations on Example1.</a:t>
            </a:r>
            <a:endParaRPr lang="en-US" sz="2800" dirty="0" smtClean="0">
              <a:solidFill>
                <a:srgbClr val="0070C0"/>
              </a:solidFill>
            </a:endParaRPr>
          </a:p>
          <a:p>
            <a:endParaRPr lang="en-US" sz="800" dirty="0" smtClean="0"/>
          </a:p>
          <a:p>
            <a:r>
              <a:rPr lang="en-US" sz="2400" dirty="0" smtClean="0"/>
              <a:t>This example uses a number of predefined Android components. </a:t>
            </a:r>
          </a:p>
          <a:p>
            <a:endParaRPr lang="en-US" sz="8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In the XML layout we reference a built-in </a:t>
            </a:r>
            <a:r>
              <a:rPr lang="en-US" sz="2400" i="1" dirty="0" err="1" smtClean="0"/>
              <a:t>ListView</a:t>
            </a:r>
            <a:r>
              <a:rPr lang="en-US" sz="2400" dirty="0" smtClean="0"/>
              <a:t> widget called </a:t>
            </a:r>
            <a:r>
              <a:rPr lang="en-US" sz="2400" b="1" i="1" dirty="0" err="1" smtClean="0">
                <a:solidFill>
                  <a:srgbClr val="C00000"/>
                </a:solidFill>
                <a:latin typeface="Courier New"/>
              </a:rPr>
              <a:t>android:id</a:t>
            </a:r>
            <a:r>
              <a:rPr lang="en-US" sz="2400" b="1" i="1" dirty="0" smtClean="0">
                <a:solidFill>
                  <a:srgbClr val="C00000"/>
                </a:solidFill>
                <a:latin typeface="Courier New"/>
              </a:rPr>
              <a:t>/list </a:t>
            </a:r>
          </a:p>
          <a:p>
            <a:pPr marL="914400" lvl="1" indent="-457200"/>
            <a:r>
              <a:rPr lang="en-US" sz="2400" dirty="0" smtClean="0"/>
              <a:t>	(includes: multiple lines, black /orange background, light-gray separator line, </a:t>
            </a:r>
            <a:r>
              <a:rPr lang="en-US" sz="2400" dirty="0" err="1" smtClean="0"/>
              <a:t>horiz</a:t>
            </a:r>
            <a:r>
              <a:rPr lang="en-US" sz="2400" dirty="0" smtClean="0"/>
              <a:t>/vert. scroll-bar)</a:t>
            </a:r>
          </a:p>
          <a:p>
            <a:pPr marL="457200" indent="-457200">
              <a:buAutoNum type="arabicPeriod"/>
            </a:pPr>
            <a:endParaRPr lang="en-US" sz="800" dirty="0" smtClean="0"/>
          </a:p>
          <a:p>
            <a:pPr marL="457200" indent="-457200">
              <a:buAutoNum type="arabicPeriod"/>
            </a:pPr>
            <a:endParaRPr lang="en-US" sz="8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Later in the setting of the </a:t>
            </a:r>
            <a:r>
              <a:rPr lang="en-US" sz="2400" dirty="0" err="1" smtClean="0"/>
              <a:t>ArrayAdapter</a:t>
            </a:r>
            <a:r>
              <a:rPr lang="en-US" sz="2400" dirty="0" smtClean="0"/>
              <a:t> we use  </a:t>
            </a:r>
            <a:r>
              <a:rPr lang="en-US" sz="2400" b="1" dirty="0" smtClean="0">
                <a:solidFill>
                  <a:srgbClr val="C00000"/>
                </a:solidFill>
                <a:latin typeface="Courier New"/>
              </a:rPr>
              <a:t>android.R.layout.</a:t>
            </a:r>
            <a:r>
              <a:rPr lang="en-US" sz="2400" b="1" i="1" dirty="0" smtClean="0">
                <a:solidFill>
                  <a:srgbClr val="C00000"/>
                </a:solidFill>
                <a:latin typeface="Courier New"/>
              </a:rPr>
              <a:t>simple_list_item_1</a:t>
            </a:r>
            <a:r>
              <a:rPr lang="en-US" sz="2400" i="1" dirty="0" smtClean="0">
                <a:solidFill>
                  <a:srgbClr val="C00000"/>
                </a:solidFill>
                <a:latin typeface="Courier New"/>
              </a:rPr>
              <a:t> </a:t>
            </a:r>
          </a:p>
          <a:p>
            <a:pPr marL="457200" indent="-457200"/>
            <a:r>
              <a:rPr lang="en-US" sz="2400" i="1" dirty="0" smtClean="0">
                <a:solidFill>
                  <a:srgbClr val="C00000"/>
                </a:solidFill>
                <a:latin typeface="Courier New"/>
              </a:rPr>
              <a:t>		</a:t>
            </a:r>
            <a:r>
              <a:rPr lang="en-US" sz="2400" dirty="0" smtClean="0"/>
              <a:t>(indicates how to display a single line of data)</a:t>
            </a:r>
          </a:p>
          <a:p>
            <a:pPr marL="457200" indent="-457200"/>
            <a:endParaRPr lang="en-US" sz="2400" i="1" dirty="0" smtClean="0">
              <a:solidFill>
                <a:srgbClr val="0000C0"/>
              </a:solidFill>
              <a:latin typeface="Courier New"/>
            </a:endParaRPr>
          </a:p>
          <a:p>
            <a:pPr marL="457200" indent="-457200"/>
            <a:r>
              <a:rPr lang="en-US" sz="2400" i="1" dirty="0" smtClean="0">
                <a:solidFill>
                  <a:srgbClr val="0000C0"/>
                </a:solidFill>
                <a:latin typeface="Courier New"/>
              </a:rPr>
              <a:t>	</a:t>
            </a:r>
            <a:endParaRPr lang="en-US" dirty="0" smtClean="0"/>
          </a:p>
        </p:txBody>
      </p:sp>
      <p:pic>
        <p:nvPicPr>
          <p:cNvPr id="3074" name="Picture 2" descr="C:\Android\platforms\android-1.5\data\res\drawable\ic_search_category_defaul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914400"/>
            <a:ext cx="1066800" cy="1066800"/>
          </a:xfrm>
          <a:prstGeom prst="rect">
            <a:avLst/>
          </a:prstGeom>
          <a:noFill/>
        </p:spPr>
      </p:pic>
      <p:pic>
        <p:nvPicPr>
          <p:cNvPr id="3075" name="Picture 3" descr="C:\Android\platforms\android-1.5\data\res\drawable\ic_menu_vie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08925" y="304800"/>
            <a:ext cx="1235075" cy="123507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686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b="1" dirty="0" smtClean="0">
                <a:solidFill>
                  <a:srgbClr val="0070C0"/>
                </a:solidFill>
              </a:rPr>
              <a:t>A Variation on Example1.</a:t>
            </a:r>
            <a:endParaRPr lang="en-US" sz="2800" dirty="0" smtClean="0">
              <a:solidFill>
                <a:srgbClr val="0070C0"/>
              </a:solidFill>
            </a:endParaRPr>
          </a:p>
          <a:p>
            <a:endParaRPr lang="en-US" sz="800" dirty="0" smtClean="0"/>
          </a:p>
          <a:p>
            <a:r>
              <a:rPr lang="en-US" sz="2100" dirty="0" smtClean="0"/>
              <a:t>You may use a common Activity instead of a </a:t>
            </a:r>
            <a:r>
              <a:rPr lang="en-US" sz="2100" dirty="0" err="1" smtClean="0"/>
              <a:t>ListActivity</a:t>
            </a:r>
            <a:r>
              <a:rPr lang="en-US" sz="2100" dirty="0" smtClean="0"/>
              <a:t>.  Define a custom </a:t>
            </a:r>
            <a:r>
              <a:rPr lang="en-US" sz="2100" dirty="0" err="1" smtClean="0"/>
              <a:t>ListView</a:t>
            </a:r>
            <a:r>
              <a:rPr lang="en-US" sz="2100" dirty="0" smtClean="0"/>
              <a:t>  (other than </a:t>
            </a:r>
            <a:r>
              <a:rPr lang="en-US" sz="2100" b="1" dirty="0" smtClean="0"/>
              <a:t>@</a:t>
            </a:r>
            <a:r>
              <a:rPr lang="en-US" sz="2100" b="1" dirty="0" err="1" smtClean="0"/>
              <a:t>android:id</a:t>
            </a:r>
            <a:r>
              <a:rPr lang="en-US" sz="2100" b="1" dirty="0" smtClean="0"/>
              <a:t>/list</a:t>
            </a:r>
            <a:r>
              <a:rPr lang="en-US" sz="2100" dirty="0" smtClean="0"/>
              <a:t>). Set the adapter to your new  </a:t>
            </a:r>
            <a:r>
              <a:rPr lang="en-US" sz="2100" dirty="0" err="1" smtClean="0"/>
              <a:t>ListView</a:t>
            </a:r>
            <a:r>
              <a:rPr lang="en-US" sz="2100" dirty="0" smtClean="0"/>
              <a:t>.</a:t>
            </a:r>
          </a:p>
        </p:txBody>
      </p:sp>
      <p:pic>
        <p:nvPicPr>
          <p:cNvPr id="46083" name="Picture 3" descr="C:\Documents and Settings\Administrator\Local Settings\Temporary Internet Files\Content.IE5\QET7S3GG\MC900433211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76374"/>
            <a:ext cx="1508125" cy="117635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04800" y="2937570"/>
            <a:ext cx="7924800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Main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Activity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ListView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myListView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myListView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ListView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(R.id.</a:t>
            </a:r>
            <a:r>
              <a:rPr lang="en-US" sz="1400" i="1" dirty="0" smtClean="0">
                <a:solidFill>
                  <a:srgbClr val="0000C0"/>
                </a:solidFill>
                <a:latin typeface="Courier New"/>
              </a:rPr>
              <a:t>ListView01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String[] items={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"this"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"is"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a"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"really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"really2"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    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"really3"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"really4"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"really5"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"silly"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"list"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ArrayAdapter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&lt;String&gt; ad =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ArrayAdapter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&lt;String&gt;(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                         android.R.layout.</a:t>
            </a:r>
            <a:r>
              <a:rPr lang="en-US" sz="1400" i="1" dirty="0" smtClean="0">
                <a:solidFill>
                  <a:srgbClr val="0000C0"/>
                </a:solidFill>
                <a:latin typeface="Courier New"/>
              </a:rPr>
              <a:t>simple_list_item_1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                         items);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myListView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.setAdapter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(ad);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dirty="0"/>
          </a:p>
        </p:txBody>
      </p:sp>
      <p:pic>
        <p:nvPicPr>
          <p:cNvPr id="12" name="Picture 11" descr="finger-pointing-black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938873">
            <a:off x="4219158" y="2261335"/>
            <a:ext cx="1728788" cy="15763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686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b="1" dirty="0" smtClean="0">
                <a:solidFill>
                  <a:srgbClr val="0070C0"/>
                </a:solidFill>
              </a:rPr>
              <a:t>A Variation on Example1 (</a:t>
            </a:r>
            <a:r>
              <a:rPr lang="en-US" sz="2000" i="1" dirty="0" smtClean="0">
                <a:solidFill>
                  <a:srgbClr val="0070C0"/>
                </a:solidFill>
              </a:rPr>
              <a:t>cont.</a:t>
            </a:r>
            <a:r>
              <a:rPr lang="en-US" sz="2800" b="1" dirty="0" smtClean="0">
                <a:solidFill>
                  <a:srgbClr val="0070C0"/>
                </a:solidFill>
              </a:rPr>
              <a:t>)</a:t>
            </a:r>
            <a:endParaRPr lang="en-US" sz="2800" dirty="0" smtClean="0">
              <a:solidFill>
                <a:srgbClr val="0070C0"/>
              </a:solidFill>
            </a:endParaRPr>
          </a:p>
          <a:p>
            <a:endParaRPr lang="en-US" sz="800" dirty="0" smtClean="0"/>
          </a:p>
          <a:p>
            <a:r>
              <a:rPr lang="en-US" sz="2100" dirty="0" smtClean="0"/>
              <a:t>To provide a listener to the </a:t>
            </a:r>
            <a:r>
              <a:rPr lang="en-US" sz="2100" dirty="0" err="1" smtClean="0"/>
              <a:t>ListView</a:t>
            </a:r>
            <a:r>
              <a:rPr lang="en-US" sz="2100" dirty="0" smtClean="0"/>
              <a:t> control add the following fragment to the </a:t>
            </a:r>
            <a:r>
              <a:rPr lang="en-US" sz="2100" dirty="0" err="1" smtClean="0"/>
              <a:t>onCreate</a:t>
            </a:r>
            <a:r>
              <a:rPr lang="en-US" sz="2100" dirty="0" smtClean="0"/>
              <a:t> method.</a:t>
            </a:r>
          </a:p>
        </p:txBody>
      </p:sp>
      <p:pic>
        <p:nvPicPr>
          <p:cNvPr id="46083" name="Picture 3" descr="C:\Documents and Settings\Administrator\Local Settings\Temporary Internet Files\Content.IE5\QET7S3GG\MC900433211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76374"/>
            <a:ext cx="1508125" cy="117635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04800" y="2937570"/>
            <a:ext cx="8610600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rgbClr val="0000C0"/>
              </a:solidFill>
              <a:latin typeface="Courier New"/>
            </a:endParaRPr>
          </a:p>
          <a:p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myListView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.setOnItemClickListener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OnItemClickListener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/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onItemClick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AdapterView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&lt;?&gt;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av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, View v,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position,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id) {</a:t>
            </a:r>
          </a:p>
          <a:p>
            <a:pPr lvl="2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String text =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"\n 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av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: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av.toString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</a:t>
            </a:r>
          </a:p>
          <a:p>
            <a:pPr lvl="2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    +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"\n v: 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v.toString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</a:t>
            </a:r>
          </a:p>
          <a:p>
            <a:pPr lvl="2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    +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"\n pos:"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position</a:t>
            </a:r>
          </a:p>
          <a:p>
            <a:pPr lvl="2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    +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"\n id: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id</a:t>
            </a:r>
          </a:p>
          <a:p>
            <a:pPr lvl="2"/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	   + </a:t>
            </a:r>
            <a:r>
              <a:rPr lang="en-US" sz="14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"\n data:"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+ items[position];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/>
            <a:endParaRPr lang="en-US" sz="1400" dirty="0" smtClean="0">
              <a:latin typeface="Courier New"/>
            </a:endParaRPr>
          </a:p>
          <a:p>
            <a:pPr lvl="2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getApplicationContext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(), text, 1).show();</a:t>
            </a:r>
          </a:p>
          <a:p>
            <a:pPr lvl="1"/>
            <a:endParaRPr lang="en-US" sz="1400" dirty="0" smtClean="0">
              <a:latin typeface="Courier New"/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});</a:t>
            </a:r>
          </a:p>
          <a:p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b="1" dirty="0" smtClean="0"/>
              <a:t>Spin Control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In Android, the </a:t>
            </a:r>
            <a:r>
              <a:rPr lang="en-US" sz="2400" b="1" dirty="0" smtClean="0">
                <a:solidFill>
                  <a:srgbClr val="C00000"/>
                </a:solidFill>
              </a:rPr>
              <a:t>Spinner</a:t>
            </a:r>
            <a:r>
              <a:rPr lang="en-US" sz="2400" dirty="0" smtClean="0"/>
              <a:t> is the equivalent of the </a:t>
            </a:r>
            <a:r>
              <a:rPr lang="en-US" sz="2400" i="1" dirty="0" smtClean="0"/>
              <a:t>drop-down</a:t>
            </a:r>
            <a:r>
              <a:rPr lang="en-US" sz="2400" dirty="0" smtClean="0"/>
              <a:t> selector.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As with </a:t>
            </a:r>
            <a:r>
              <a:rPr lang="en-US" sz="2400" dirty="0" err="1" smtClean="0"/>
              <a:t>ListView</a:t>
            </a:r>
            <a:r>
              <a:rPr lang="en-US" sz="2400" dirty="0" smtClean="0"/>
              <a:t>, you provide the adapter for linking data to  child views using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setAdapter</a:t>
            </a:r>
            <a:r>
              <a:rPr lang="en-US" sz="2400" i="1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Add a listener object to capture selections made from the list with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setOnItemSelectedListener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Use the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setDropDownViewResource</a:t>
            </a:r>
            <a:r>
              <a:rPr lang="en-US" sz="2400" i="1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 method to supply the  resource ID of the multi-line selection list view to use.</a:t>
            </a:r>
          </a:p>
          <a:p>
            <a:endParaRPr lang="en-US" sz="2400" b="1" dirty="0" smtClean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599" y="1219200"/>
            <a:ext cx="330430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e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752600"/>
            <a:ext cx="2438400" cy="3657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b="1" dirty="0" smtClean="0"/>
              <a:t>Example 2. Using the Spinner</a:t>
            </a:r>
            <a:endParaRPr lang="en-US" sz="2800" dirty="0" smtClean="0"/>
          </a:p>
        </p:txBody>
      </p:sp>
      <p:sp>
        <p:nvSpPr>
          <p:cNvPr id="13" name="Left Arrow 12"/>
          <p:cNvSpPr/>
          <p:nvPr/>
        </p:nvSpPr>
        <p:spPr>
          <a:xfrm>
            <a:off x="2984808" y="2362200"/>
            <a:ext cx="1447800" cy="45720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Click here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4991656" y="5257800"/>
            <a:ext cx="2438400" cy="53340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Select this option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flipH="1">
            <a:off x="7467600" y="1371600"/>
            <a:ext cx="1600200" cy="11430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Selected value</a:t>
            </a:r>
            <a:endParaRPr lang="en-US" dirty="0"/>
          </a:p>
        </p:txBody>
      </p:sp>
      <p:pic>
        <p:nvPicPr>
          <p:cNvPr id="17" name="Picture 16" descr="device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3048000"/>
            <a:ext cx="2438400" cy="36576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8" name="Picture 17" descr="device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3000" y="1447800"/>
            <a:ext cx="2438400" cy="36576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b="1" dirty="0" smtClean="0"/>
              <a:t>Example 2. Using the Spinner</a:t>
            </a:r>
            <a:endParaRPr lang="en-US" sz="28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33400" y="1828800"/>
            <a:ext cx="79248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2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2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endParaRPr lang="en-US" sz="12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myLinearLayout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"vertical"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1200" b="1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"@+id/selection"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"#ff0033cc"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"14pt"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android:textStyle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"bold"</a:t>
            </a: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smtClean="0">
                <a:solidFill>
                  <a:srgbClr val="3F7F7F"/>
                </a:solidFill>
                <a:latin typeface="Courier New"/>
              </a:rPr>
              <a:t>Spinner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"@+id/spinner"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Spinner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en-US" sz="1200" dirty="0"/>
          </a:p>
        </p:txBody>
      </p:sp>
      <p:sp>
        <p:nvSpPr>
          <p:cNvPr id="17" name="Left Arrow 16"/>
          <p:cNvSpPr/>
          <p:nvPr/>
        </p:nvSpPr>
        <p:spPr>
          <a:xfrm>
            <a:off x="3962400" y="5029200"/>
            <a:ext cx="2895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choose the name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b="1" dirty="0" smtClean="0"/>
              <a:t>Example 2. Using the Spinner</a:t>
            </a:r>
            <a:endParaRPr lang="en-US" sz="28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7200" y="1828800"/>
            <a:ext cx="79248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cis493.selectionwidgets;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android.app.Activity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android.os.Bundle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android.view.View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android.widget.AdapterView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android.widget.ArrayAdapter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android.widget.Spinner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android.widget.TextView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ArrayAdapterDemo2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Activity 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implements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AdapterView.OnItemSelectedListener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selection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String[] </a:t>
            </a:r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items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= {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"this"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"is"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"a"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		  "really"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"really2"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"really3"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		  "really4"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"really5"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"silly"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"list"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200" dirty="0" smtClean="0">
              <a:latin typeface="Courier New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572000" y="31242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486400" y="32766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b="1" dirty="0" smtClean="0"/>
              <a:t>Example 2. Using the Spinner</a:t>
            </a:r>
            <a:endParaRPr lang="en-US" sz="28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33400" y="1676401"/>
            <a:ext cx="792480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(Bundle icicle) {</a:t>
            </a:r>
          </a:p>
          <a:p>
            <a:pPr lvl="1"/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(icicle);</a:t>
            </a:r>
          </a:p>
          <a:p>
            <a:pPr lvl="2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endParaRPr lang="en-US" sz="1200" i="1" dirty="0" smtClean="0">
              <a:solidFill>
                <a:srgbClr val="000000"/>
              </a:solidFill>
              <a:latin typeface="Courier New"/>
            </a:endParaRPr>
          </a:p>
          <a:p>
            <a:pPr lvl="2"/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selection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selection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endParaRPr lang="en-US" sz="1200" dirty="0" smtClean="0">
              <a:latin typeface="Courier New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Spinner spin = (Spinner)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spinner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spin.setOnItemSelectedListener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2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// bind array to UI control to show one-line</a:t>
            </a:r>
            <a:endParaRPr lang="en-US" sz="1200" dirty="0" smtClean="0">
              <a:latin typeface="Courier New"/>
            </a:endParaRPr>
          </a:p>
          <a:p>
            <a:pPr lvl="2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ArrayAdapter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&lt;String&gt;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aa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ArrayAdapter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&lt;String&gt;(</a:t>
            </a:r>
          </a:p>
          <a:p>
            <a:pPr lvl="2"/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	this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android.R.layout.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simple_spinner_item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items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2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// showing the drop-down multi-line window</a:t>
            </a:r>
            <a:endParaRPr lang="en-US" sz="1200" dirty="0" smtClean="0">
              <a:latin typeface="Courier New"/>
            </a:endParaRPr>
          </a:p>
          <a:p>
            <a:pPr lvl="2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aa.setDropDownViewResource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android.R.layout.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simple_spinner_dropdown_item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2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// associate GUI spinner and adapter</a:t>
            </a:r>
            <a:endParaRPr lang="en-US" sz="1200" i="1" dirty="0" smtClean="0">
              <a:solidFill>
                <a:srgbClr val="000000"/>
              </a:solidFill>
              <a:latin typeface="Courier New"/>
            </a:endParaRPr>
          </a:p>
          <a:p>
            <a:pPr lvl="2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spin.setAdapter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aa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sz="1200" dirty="0" smtClean="0">
                <a:latin typeface="Courier New"/>
              </a:rPr>
              <a:t>// ////////////////////////////////////////////////////////////////////</a:t>
            </a: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onItemSelected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</a:t>
            </a:r>
          </a:p>
          <a:p>
            <a:pPr lvl="1"/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AdapterView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&lt;?&gt; parent, View v, </a:t>
            </a:r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position,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id) {</a:t>
            </a:r>
          </a:p>
          <a:p>
            <a:pPr lvl="1"/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	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selection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.setText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items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[position]);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200" dirty="0" smtClean="0">
              <a:latin typeface="Courier New"/>
            </a:endParaRP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onNothingSelected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AdapterView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&lt;?&gt; parent) {</a:t>
            </a:r>
          </a:p>
          <a:p>
            <a:pPr lvl="1"/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	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selection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.setText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200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514600"/>
            <a:ext cx="20193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hape 9"/>
          <p:cNvCxnSpPr>
            <a:stCxn id="18433" idx="2"/>
          </p:cNvCxnSpPr>
          <p:nvPr/>
        </p:nvCxnSpPr>
        <p:spPr>
          <a:xfrm rot="5400000">
            <a:off x="7121525" y="2149475"/>
            <a:ext cx="330200" cy="16192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V="1">
            <a:off x="6926580" y="4046220"/>
            <a:ext cx="929640" cy="609600"/>
          </a:xfrm>
          <a:prstGeom prst="bentConnector3">
            <a:avLst>
              <a:gd name="adj1" fmla="val 645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3505200"/>
            <a:ext cx="1295399" cy="160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Arrow Connector 25"/>
          <p:cNvCxnSpPr/>
          <p:nvPr/>
        </p:nvCxnSpPr>
        <p:spPr>
          <a:xfrm rot="10800000">
            <a:off x="6781800" y="44196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6096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3200" b="1" dirty="0" err="1" smtClean="0">
                <a:solidFill>
                  <a:srgbClr val="0070C0"/>
                </a:solidFill>
              </a:rPr>
              <a:t>GridView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/>
            <a:endParaRPr lang="en-US" sz="2400" dirty="0" smtClean="0"/>
          </a:p>
          <a:p>
            <a:r>
              <a:rPr lang="en-US" sz="2400" dirty="0" err="1" smtClean="0"/>
              <a:t>GridView</a:t>
            </a:r>
            <a:r>
              <a:rPr lang="en-US" sz="2400" dirty="0" smtClean="0"/>
              <a:t> is a </a:t>
            </a:r>
            <a:r>
              <a:rPr lang="en-US" sz="2400" dirty="0" err="1" smtClean="0"/>
              <a:t>ViewGroup</a:t>
            </a:r>
            <a:r>
              <a:rPr lang="en-US" sz="2400" dirty="0" smtClean="0"/>
              <a:t> that displays items in a two-dimensional, scrollable grid. </a:t>
            </a:r>
          </a:p>
          <a:p>
            <a:endParaRPr lang="en-US" sz="2400" dirty="0" smtClean="0"/>
          </a:p>
          <a:p>
            <a:r>
              <a:rPr lang="en-US" sz="2400" dirty="0" smtClean="0"/>
              <a:t>The grid items are automatically inserted to the layout using a </a:t>
            </a:r>
            <a:r>
              <a:rPr lang="en-US" sz="2400" dirty="0" err="1" smtClean="0"/>
              <a:t>ListAdapter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9" name="Picture 8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3810000"/>
            <a:ext cx="1778000" cy="2667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 descr="de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0800" y="1295400"/>
            <a:ext cx="1752600" cy="26289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err="1" smtClean="0"/>
              <a:t>GridView</a:t>
            </a:r>
            <a:endParaRPr lang="en-US" sz="2400" dirty="0" smtClean="0"/>
          </a:p>
          <a:p>
            <a:r>
              <a:rPr lang="en-US" sz="2000" dirty="0" smtClean="0"/>
              <a:t>Some properties used to determine the number of columns and their sizes: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0070C0"/>
                </a:solidFill>
              </a:rPr>
              <a:t>android:numColumns</a:t>
            </a:r>
            <a:r>
              <a:rPr lang="en-US" sz="2000" dirty="0" smtClean="0"/>
              <a:t> spells out how many columns there are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0070C0"/>
                </a:solidFill>
              </a:rPr>
              <a:t>android:verticalSpacing</a:t>
            </a:r>
            <a:r>
              <a:rPr lang="en-US" sz="2000" dirty="0" smtClean="0"/>
              <a:t> and its counterpart </a:t>
            </a:r>
            <a:r>
              <a:rPr lang="en-US" sz="2000" b="1" dirty="0" err="1" smtClean="0">
                <a:solidFill>
                  <a:srgbClr val="0070C0"/>
                </a:solidFill>
              </a:rPr>
              <a:t>android:horizontalSpacing</a:t>
            </a:r>
            <a:r>
              <a:rPr lang="en-US" sz="2000" dirty="0" smtClean="0"/>
              <a:t> indicate how much whitespace there should be between items in the grid.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0070C0"/>
                </a:solidFill>
              </a:rPr>
              <a:t>android:columnWidth</a:t>
            </a:r>
            <a:r>
              <a:rPr lang="en-US" sz="2000" dirty="0" smtClean="0"/>
              <a:t> indicates how many pixels wide each column should be.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0070C0"/>
                </a:solidFill>
              </a:rPr>
              <a:t>android:stretchMode</a:t>
            </a:r>
            <a:r>
              <a:rPr lang="en-US" sz="2000" dirty="0" smtClean="0"/>
              <a:t> indicates, for grids with </a:t>
            </a:r>
            <a:r>
              <a:rPr lang="en-US" sz="2000" i="1" dirty="0" err="1" smtClean="0"/>
              <a:t>auto_fit</a:t>
            </a:r>
            <a:r>
              <a:rPr lang="en-US" sz="2000" dirty="0" smtClean="0"/>
              <a:t> for </a:t>
            </a:r>
            <a:r>
              <a:rPr lang="en-US" sz="2000" i="1" dirty="0" err="1" smtClean="0"/>
              <a:t>android:numColumns</a:t>
            </a:r>
            <a:r>
              <a:rPr lang="en-US" sz="2000" dirty="0" smtClean="0"/>
              <a:t>, what should happen for any available space not taken up by columns or spacing .</a:t>
            </a:r>
          </a:p>
          <a:p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Android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Selection Widgets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86062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7000"/>
            <a:ext cx="86062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62600"/>
            <a:ext cx="172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smtClean="0"/>
              <a:t>Example 3.  </a:t>
            </a:r>
            <a:r>
              <a:rPr lang="en-US" sz="2400" b="1" dirty="0" err="1" smtClean="0"/>
              <a:t>GridView</a:t>
            </a: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04800" y="1676400"/>
            <a:ext cx="82296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1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1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1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1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1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endParaRPr lang="en-US" sz="11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100" dirty="0" smtClean="0">
                <a:latin typeface="Courier New"/>
              </a:rPr>
              <a:t>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1100" dirty="0" smtClean="0">
                <a:latin typeface="Courier New"/>
              </a:rPr>
              <a:t>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"vertical"</a:t>
            </a:r>
          </a:p>
          <a:p>
            <a:r>
              <a:rPr lang="en-US" sz="1100" dirty="0" smtClean="0">
                <a:latin typeface="Courier New"/>
              </a:rPr>
              <a:t>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latin typeface="Courier New"/>
              </a:rPr>
              <a:t>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latin typeface="Courier New"/>
              </a:rPr>
              <a:t>    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100" b="1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1100" b="1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100" dirty="0" smtClean="0">
                <a:latin typeface="Courier New"/>
              </a:rPr>
              <a:t>    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"@+id/selection"</a:t>
            </a:r>
          </a:p>
          <a:p>
            <a:r>
              <a:rPr lang="en-US" sz="1100" dirty="0" smtClean="0">
                <a:latin typeface="Courier New"/>
              </a:rPr>
              <a:t>    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latin typeface="Courier New"/>
              </a:rPr>
              <a:t>    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latin typeface="Courier New"/>
              </a:rPr>
              <a:t>    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"#ff0033cc"</a:t>
            </a:r>
          </a:p>
          <a:p>
            <a:r>
              <a:rPr lang="en-US" sz="1100" dirty="0" smtClean="0">
                <a:solidFill>
                  <a:srgbClr val="7F007F"/>
                </a:solidFill>
                <a:latin typeface="Courier New"/>
              </a:rPr>
              <a:t>	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"14pt"</a:t>
            </a:r>
          </a:p>
          <a:p>
            <a:r>
              <a:rPr lang="en-US" sz="1100" dirty="0" smtClean="0">
                <a:solidFill>
                  <a:srgbClr val="7F007F"/>
                </a:solidFill>
                <a:latin typeface="Courier New"/>
              </a:rPr>
              <a:t> 	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android:textStyle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"bold"</a:t>
            </a:r>
          </a:p>
          <a:p>
            <a:r>
              <a:rPr lang="en-US" sz="1100" dirty="0" smtClean="0">
                <a:latin typeface="Courier New"/>
              </a:rPr>
              <a:t>        </a:t>
            </a:r>
          </a:p>
          <a:p>
            <a:r>
              <a:rPr lang="en-US" sz="1100" dirty="0" smtClean="0">
                <a:latin typeface="Courier New"/>
              </a:rPr>
              <a:t>        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100" b="1" dirty="0" err="1" smtClean="0">
                <a:solidFill>
                  <a:srgbClr val="3F7F7F"/>
                </a:solidFill>
                <a:latin typeface="Courier New"/>
              </a:rPr>
              <a:t>GridView</a:t>
            </a:r>
            <a:endParaRPr lang="en-US" sz="1100" b="1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100" dirty="0" smtClean="0">
                <a:latin typeface="Courier New"/>
              </a:rPr>
              <a:t>    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"@+id/grid“</a:t>
            </a:r>
          </a:p>
          <a:p>
            <a:r>
              <a:rPr lang="en-US" sz="1100" dirty="0" smtClean="0">
                <a:highlight>
                  <a:srgbClr val="E8F2FE"/>
                </a:highlight>
                <a:latin typeface="Courier New"/>
              </a:rPr>
              <a:t>        </a:t>
            </a:r>
            <a:r>
              <a:rPr lang="en-US" sz="1100" dirty="0" err="1" smtClean="0">
                <a:solidFill>
                  <a:srgbClr val="7F007F"/>
                </a:solidFill>
                <a:highlight>
                  <a:srgbClr val="E8F2FE"/>
                </a:highlight>
                <a:latin typeface="Courier New"/>
              </a:rPr>
              <a:t>android:background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"#ff0000ff"</a:t>
            </a:r>
            <a:endParaRPr lang="en-US" sz="1100" i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1100" dirty="0" smtClean="0">
                <a:latin typeface="Courier New"/>
              </a:rPr>
              <a:t>    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100" dirty="0" smtClean="0">
                <a:latin typeface="Courier New"/>
              </a:rPr>
              <a:t>    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latin typeface="Courier New"/>
              </a:rPr>
              <a:t>    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android:verticalSpacing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"35px"</a:t>
            </a:r>
          </a:p>
          <a:p>
            <a:r>
              <a:rPr lang="en-US" sz="1100" dirty="0" smtClean="0">
                <a:latin typeface="Courier New"/>
              </a:rPr>
              <a:t>    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android:horizontalSpacing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"5px"</a:t>
            </a:r>
          </a:p>
          <a:p>
            <a:r>
              <a:rPr lang="en-US" sz="1100" dirty="0" smtClean="0">
                <a:latin typeface="Courier New"/>
              </a:rPr>
              <a:t>    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android:numColumns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auto_fit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latin typeface="Courier New"/>
              </a:rPr>
              <a:t>    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android:columnWidth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"100px"</a:t>
            </a:r>
          </a:p>
          <a:p>
            <a:r>
              <a:rPr lang="en-US" sz="1100" dirty="0" smtClean="0">
                <a:latin typeface="Courier New"/>
              </a:rPr>
              <a:t>    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android:stretchMode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columnWidth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latin typeface="Courier New"/>
              </a:rPr>
              <a:t>    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android:gravity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"center"</a:t>
            </a:r>
          </a:p>
          <a:p>
            <a:r>
              <a:rPr lang="en-US" sz="1100" dirty="0" smtClean="0">
                <a:latin typeface="Courier New"/>
              </a:rPr>
              <a:t>        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en-US" sz="1100" dirty="0"/>
          </a:p>
        </p:txBody>
      </p:sp>
      <p:sp>
        <p:nvSpPr>
          <p:cNvPr id="11" name="Left Arrow 10"/>
          <p:cNvSpPr/>
          <p:nvPr/>
        </p:nvSpPr>
        <p:spPr>
          <a:xfrm>
            <a:off x="3124200" y="4419600"/>
            <a:ext cx="1066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9144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smtClean="0"/>
              <a:t>Example 3.  </a:t>
            </a:r>
            <a:r>
              <a:rPr lang="en-US" sz="2400" b="1" dirty="0" err="1" smtClean="0"/>
              <a:t>GridView</a:t>
            </a: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04800" y="1676400"/>
            <a:ext cx="8229600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cis493.selectionwidgets;</a:t>
            </a:r>
          </a:p>
          <a:p>
            <a:r>
              <a:rPr lang="en-US" sz="1400" dirty="0" smtClean="0">
                <a:latin typeface="Courier New"/>
              </a:rPr>
              <a:t>// using a </a:t>
            </a:r>
            <a:r>
              <a:rPr lang="en-US" sz="1400" dirty="0" err="1" smtClean="0">
                <a:latin typeface="Courier New"/>
              </a:rPr>
              <a:t>gridview</a:t>
            </a:r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android.app.Activity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android.os.Bundle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android.widget.AdapterView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android.widget.ArrayAdapter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android.widget.GridView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android.widget.TextView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ArrayAdapterDemo3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Activity 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                    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implements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AdapterView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dirty="0" smtClean="0"/>
              <a:t> </a:t>
            </a:r>
            <a:r>
              <a:rPr lang="en-US" sz="1400" dirty="0" err="1" smtClean="0"/>
              <a:t>OnItemClickListener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selection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String[]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items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{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"this"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"is"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"a"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lvl="1"/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		   "really"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"really2"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"really3"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lvl="1"/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		   "really4"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"really5"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"silly"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"list"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pPr lvl="1"/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endParaRPr lang="en-US" sz="1400" dirty="0" smtClean="0">
              <a:latin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smtClean="0"/>
              <a:t>Example 3.  </a:t>
            </a:r>
            <a:r>
              <a:rPr lang="en-US" sz="2400" b="1" dirty="0" err="1" smtClean="0"/>
              <a:t>GridView</a:t>
            </a: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04800" y="1676401"/>
            <a:ext cx="8229600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(Bundle icicle) {</a:t>
            </a:r>
          </a:p>
          <a:p>
            <a:pPr lvl="1"/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(icicle);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selection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selection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endParaRPr lang="en-US" sz="1400" dirty="0" smtClean="0">
              <a:latin typeface="Courier New"/>
            </a:endParaRP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GridView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gv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GridView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grid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endParaRPr lang="en-US" sz="1400" dirty="0" smtClean="0">
              <a:latin typeface="Courier New"/>
            </a:endParaRP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ArrayAdapter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&lt;String&gt;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aa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ArrayAdapter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&lt;String&gt;(</a:t>
            </a:r>
          </a:p>
          <a:p>
            <a:pPr lvl="8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lvl="8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android.R.layout.</a:t>
            </a:r>
            <a:r>
              <a:rPr lang="en-US" sz="1400" i="1" dirty="0" smtClean="0">
                <a:solidFill>
                  <a:srgbClr val="0000C0"/>
                </a:solidFill>
                <a:latin typeface="Courier New"/>
              </a:rPr>
              <a:t>simple_list_item_1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lvl="8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items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);</a:t>
            </a:r>
            <a:endParaRPr lang="en-US" sz="1400" dirty="0" smtClean="0">
              <a:latin typeface="Courier New"/>
            </a:endParaRP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gv.setAdapter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aa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gv.setOnItemClickListener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onItemClick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AdapterView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&lt;?&gt; parent, View v, 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		      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position,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id) {</a:t>
            </a:r>
          </a:p>
          <a:p>
            <a:pPr lvl="1"/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selection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.setText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items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[position]);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class</a:t>
            </a:r>
            <a:endParaRPr lang="en-US" sz="1300" dirty="0"/>
          </a:p>
        </p:txBody>
      </p:sp>
      <p:pic>
        <p:nvPicPr>
          <p:cNvPr id="11" name="Picture 10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200" y="762000"/>
            <a:ext cx="1524000" cy="228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1524000"/>
            <a:ext cx="80772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GridView</a:t>
            </a:r>
            <a:endParaRPr lang="en-US" sz="28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A –perhaps-- more interesting version of the </a:t>
            </a:r>
            <a:r>
              <a:rPr lang="en-US" sz="2400" b="1" dirty="0" err="1" smtClean="0">
                <a:solidFill>
                  <a:srgbClr val="0070C0"/>
                </a:solidFill>
              </a:rPr>
              <a:t>GridView</a:t>
            </a:r>
            <a:r>
              <a:rPr lang="en-US" sz="2400" dirty="0" smtClean="0"/>
              <a:t> control uses images instead of text.</a:t>
            </a:r>
          </a:p>
          <a:p>
            <a:endParaRPr lang="en-US" sz="2400" dirty="0" smtClean="0"/>
          </a:p>
          <a:p>
            <a:r>
              <a:rPr lang="en-US" sz="2400" dirty="0" smtClean="0"/>
              <a:t>The programmer must supply an </a:t>
            </a:r>
            <a:r>
              <a:rPr lang="en-US" sz="2400" b="1" dirty="0" err="1" smtClean="0">
                <a:solidFill>
                  <a:srgbClr val="0070C0"/>
                </a:solidFill>
              </a:rPr>
              <a:t>ImageAdapter</a:t>
            </a:r>
            <a:r>
              <a:rPr lang="en-US" sz="2400" dirty="0" smtClean="0"/>
              <a:t> to indicate what to do when an individual image is selected/clicked.</a:t>
            </a:r>
          </a:p>
          <a:p>
            <a:endParaRPr lang="en-US" sz="2400" dirty="0" smtClean="0"/>
          </a:p>
          <a:p>
            <a:r>
              <a:rPr lang="en-US" sz="2400" dirty="0" smtClean="0"/>
              <a:t>The following example illustrates how to use this control.</a:t>
            </a:r>
          </a:p>
          <a:p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2057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1524000"/>
            <a:ext cx="51054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GridView</a:t>
            </a:r>
            <a:endParaRPr lang="en-US" sz="2800" dirty="0" smtClean="0"/>
          </a:p>
          <a:p>
            <a:endParaRPr lang="en-US" sz="2400" b="1" dirty="0" smtClean="0"/>
          </a:p>
          <a:p>
            <a:r>
              <a:rPr lang="en-US" sz="2200" dirty="0" smtClean="0"/>
              <a:t>A –perhaps-- more interesting version of the </a:t>
            </a:r>
            <a:r>
              <a:rPr lang="en-US" sz="2200" b="1" dirty="0" err="1" smtClean="0">
                <a:solidFill>
                  <a:srgbClr val="0070C0"/>
                </a:solidFill>
              </a:rPr>
              <a:t>GridView</a:t>
            </a:r>
            <a:r>
              <a:rPr lang="en-US" sz="2200" dirty="0" smtClean="0"/>
              <a:t> control uses images instead of text.</a:t>
            </a:r>
          </a:p>
          <a:p>
            <a:endParaRPr lang="en-US" sz="2200" dirty="0" smtClean="0"/>
          </a:p>
          <a:p>
            <a:r>
              <a:rPr lang="en-US" sz="2200" dirty="0" smtClean="0"/>
              <a:t>The programmer must supply a modified </a:t>
            </a:r>
            <a:r>
              <a:rPr lang="en-US" sz="2200" b="1" dirty="0" err="1" smtClean="0">
                <a:solidFill>
                  <a:srgbClr val="0070C0"/>
                </a:solidFill>
              </a:rPr>
              <a:t>BaseAdapter</a:t>
            </a:r>
            <a:r>
              <a:rPr lang="en-US" sz="2200" dirty="0" smtClean="0"/>
              <a:t> to indicate what to do when an individual image is selected/clicked.</a:t>
            </a:r>
          </a:p>
          <a:p>
            <a:endParaRPr lang="en-US" sz="2200" dirty="0" smtClean="0"/>
          </a:p>
          <a:p>
            <a:r>
              <a:rPr lang="en-US" sz="2200" dirty="0" smtClean="0"/>
              <a:t>The following example illustrates how to use this control.</a:t>
            </a:r>
          </a:p>
          <a:p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2057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devic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3276600"/>
            <a:ext cx="1985010" cy="296608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Picture 11" descr="device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6400" y="838200"/>
            <a:ext cx="1981200" cy="294195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14" name="Elbow Connector 13"/>
          <p:cNvCxnSpPr/>
          <p:nvPr/>
        </p:nvCxnSpPr>
        <p:spPr>
          <a:xfrm rot="16200000" flipH="1">
            <a:off x="7391400" y="2362200"/>
            <a:ext cx="9144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1960" y="990600"/>
            <a:ext cx="8229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GridView</a:t>
            </a:r>
            <a:endParaRPr lang="en-US" sz="2800" dirty="0" smtClean="0"/>
          </a:p>
          <a:p>
            <a:endParaRPr lang="en-US" sz="800" b="1" dirty="0" smtClean="0"/>
          </a:p>
          <a:p>
            <a:r>
              <a:rPr lang="en-US" sz="2200" dirty="0" smtClean="0"/>
              <a:t>main.xml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0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0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0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0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0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0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0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endParaRPr lang="en-US" sz="1000" dirty="0" smtClean="0">
              <a:latin typeface="Courier New"/>
            </a:endParaRPr>
          </a:p>
          <a:p>
            <a:endParaRPr lang="en-US" sz="1000" dirty="0" smtClean="0">
              <a:latin typeface="Courier New"/>
            </a:endParaRPr>
          </a:p>
          <a:p>
            <a:r>
              <a:rPr lang="en-US" sz="1000" dirty="0" smtClean="0">
                <a:latin typeface="Courier New"/>
              </a:rPr>
              <a:t>    </a:t>
            </a:r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"vertical"</a:t>
            </a:r>
          </a:p>
          <a:p>
            <a:r>
              <a:rPr lang="en-US" sz="1000" dirty="0" smtClean="0">
                <a:latin typeface="Courier New"/>
              </a:rPr>
              <a:t>    </a:t>
            </a:r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000" dirty="0" smtClean="0">
                <a:latin typeface="Courier New"/>
              </a:rPr>
              <a:t>    </a:t>
            </a:r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000" dirty="0" smtClean="0">
                <a:latin typeface="Courier New"/>
              </a:rPr>
              <a:t>    </a:t>
            </a:r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0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000" dirty="0" smtClean="0">
                <a:solidFill>
                  <a:srgbClr val="3F7F7F"/>
                </a:solidFill>
                <a:latin typeface="Courier New"/>
              </a:rPr>
              <a:t>  </a:t>
            </a:r>
          </a:p>
          <a:p>
            <a:r>
              <a:rPr lang="en-US" sz="1000" dirty="0" smtClean="0">
                <a:latin typeface="Courier New"/>
              </a:rPr>
              <a:t>    </a:t>
            </a:r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000" i="1" dirty="0" err="1" smtClean="0">
                <a:solidFill>
                  <a:srgbClr val="2A00FF"/>
                </a:solidFill>
                <a:latin typeface="Courier New"/>
              </a:rPr>
              <a:t>tvMsg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000" dirty="0" smtClean="0">
                <a:latin typeface="Courier New"/>
              </a:rPr>
              <a:t>    </a:t>
            </a:r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000" dirty="0" smtClean="0">
                <a:latin typeface="Courier New"/>
              </a:rPr>
              <a:t>    </a:t>
            </a:r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000" dirty="0" smtClean="0">
                <a:latin typeface="Courier New"/>
              </a:rPr>
              <a:t>    </a:t>
            </a:r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"#ff0000ff"</a:t>
            </a:r>
          </a:p>
          <a:p>
            <a:r>
              <a:rPr lang="en-US" sz="1000" dirty="0" smtClean="0">
                <a:latin typeface="Courier New"/>
              </a:rPr>
              <a:t>    </a:t>
            </a:r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0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000" dirty="0" smtClean="0">
                <a:solidFill>
                  <a:srgbClr val="3F7F7F"/>
                </a:solidFill>
                <a:latin typeface="Courier New"/>
              </a:rPr>
              <a:t>  </a:t>
            </a:r>
          </a:p>
          <a:p>
            <a:r>
              <a:rPr lang="en-US" sz="1000" dirty="0" smtClean="0">
                <a:latin typeface="Courier New"/>
              </a:rPr>
              <a:t>    </a:t>
            </a:r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000" dirty="0" smtClean="0">
                <a:latin typeface="Courier New"/>
              </a:rPr>
              <a:t>    </a:t>
            </a:r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"3px" </a:t>
            </a:r>
          </a:p>
          <a:p>
            <a:r>
              <a:rPr lang="en-US" sz="1000" dirty="0" smtClean="0">
                <a:latin typeface="Courier New"/>
              </a:rPr>
              <a:t>    </a:t>
            </a:r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"#</a:t>
            </a:r>
            <a:r>
              <a:rPr lang="en-US" sz="1000" i="1" dirty="0" err="1" smtClean="0">
                <a:solidFill>
                  <a:srgbClr val="2A00FF"/>
                </a:solidFill>
                <a:latin typeface="Courier New"/>
              </a:rPr>
              <a:t>ffffffff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000" dirty="0" smtClean="0">
                <a:latin typeface="Courier New"/>
              </a:rPr>
              <a:t>    </a:t>
            </a:r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/&gt;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000" dirty="0" smtClean="0">
                <a:solidFill>
                  <a:srgbClr val="008080"/>
                </a:solidFill>
                <a:highlight>
                  <a:srgbClr val="FFFF00"/>
                </a:highlight>
                <a:latin typeface="Courier New"/>
              </a:rPr>
              <a:t>&lt;</a:t>
            </a:r>
            <a:r>
              <a:rPr lang="en-US" sz="1000" dirty="0" err="1" smtClean="0">
                <a:solidFill>
                  <a:srgbClr val="3F7F7F"/>
                </a:solidFill>
                <a:highlight>
                  <a:srgbClr val="FFFF00"/>
                </a:highlight>
                <a:latin typeface="Courier New"/>
              </a:rPr>
              <a:t>GridView</a:t>
            </a:r>
            <a:r>
              <a:rPr lang="en-US" sz="1000" dirty="0" smtClean="0">
                <a:solidFill>
                  <a:srgbClr val="3F7F7F"/>
                </a:solidFill>
                <a:highlight>
                  <a:srgbClr val="FFFF00"/>
                </a:highlight>
                <a:latin typeface="Courier New"/>
              </a:rPr>
              <a:t>     </a:t>
            </a:r>
          </a:p>
          <a:p>
            <a:r>
              <a:rPr lang="en-US" sz="1000" dirty="0" smtClean="0">
                <a:latin typeface="Courier New"/>
              </a:rPr>
              <a:t>	</a:t>
            </a:r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"@</a:t>
            </a:r>
            <a:r>
              <a:rPr lang="en-US" sz="1000" i="1" dirty="0" smtClean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+id/</a:t>
            </a:r>
            <a:r>
              <a:rPr lang="en-US" sz="1000" i="1" dirty="0" err="1" smtClean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gridview</a:t>
            </a:r>
            <a:r>
              <a:rPr lang="en-US" sz="1000" i="1" dirty="0" smtClean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    </a:t>
            </a:r>
          </a:p>
          <a:p>
            <a:r>
              <a:rPr lang="en-US" sz="1000" dirty="0" smtClean="0">
                <a:latin typeface="Courier New"/>
              </a:rPr>
              <a:t>	</a:t>
            </a:r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     </a:t>
            </a:r>
          </a:p>
          <a:p>
            <a:r>
              <a:rPr lang="en-US" sz="1000" dirty="0" smtClean="0">
                <a:latin typeface="Courier New"/>
              </a:rPr>
              <a:t>	</a:t>
            </a:r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    </a:t>
            </a:r>
          </a:p>
          <a:p>
            <a:r>
              <a:rPr lang="en-US" sz="1000" dirty="0" smtClean="0">
                <a:latin typeface="Courier New"/>
              </a:rPr>
              <a:t>	</a:t>
            </a:r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android:numColumns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 smtClean="0">
                <a:solidFill>
                  <a:srgbClr val="2A00FF"/>
                </a:solidFill>
                <a:latin typeface="Courier New"/>
              </a:rPr>
              <a:t>auto_fit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000" dirty="0" smtClean="0">
                <a:latin typeface="Courier New"/>
              </a:rPr>
              <a:t>	</a:t>
            </a:r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android:verticalSpacing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"10dp"    </a:t>
            </a:r>
          </a:p>
          <a:p>
            <a:r>
              <a:rPr lang="en-US" sz="1000" dirty="0" smtClean="0">
                <a:latin typeface="Courier New"/>
              </a:rPr>
              <a:t>	</a:t>
            </a:r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android:horizontalSpacing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"10dp"    </a:t>
            </a:r>
          </a:p>
          <a:p>
            <a:r>
              <a:rPr lang="en-US" sz="1000" dirty="0" smtClean="0">
                <a:latin typeface="Courier New"/>
              </a:rPr>
              <a:t>	</a:t>
            </a:r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android:columnWidth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"90dp"    </a:t>
            </a:r>
          </a:p>
          <a:p>
            <a:r>
              <a:rPr lang="en-US" sz="1000" dirty="0" smtClean="0">
                <a:latin typeface="Courier New"/>
              </a:rPr>
              <a:t>	</a:t>
            </a:r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android:stretchMode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 smtClean="0">
                <a:solidFill>
                  <a:srgbClr val="2A00FF"/>
                </a:solidFill>
                <a:latin typeface="Courier New"/>
              </a:rPr>
              <a:t>columnWidth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    </a:t>
            </a:r>
          </a:p>
          <a:p>
            <a:r>
              <a:rPr lang="en-US" sz="1000" dirty="0" smtClean="0">
                <a:latin typeface="Courier New"/>
              </a:rPr>
              <a:t>	</a:t>
            </a:r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android:gravity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"center"  </a:t>
            </a:r>
          </a:p>
          <a:p>
            <a:r>
              <a:rPr lang="en-US" sz="1000" dirty="0" smtClean="0">
                <a:latin typeface="Courier New"/>
              </a:rPr>
              <a:t>	</a:t>
            </a:r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"#ff777777" </a:t>
            </a:r>
            <a:r>
              <a:rPr lang="en-US" sz="1000" i="1" dirty="0" smtClean="0">
                <a:solidFill>
                  <a:srgbClr val="008080"/>
                </a:solidFill>
                <a:latin typeface="Courier New"/>
              </a:rPr>
              <a:t>/&gt;</a:t>
            </a:r>
            <a:r>
              <a:rPr lang="en-US" sz="1000" i="1" dirty="0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0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2057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4191000" y="4800600"/>
            <a:ext cx="3810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evic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200" y="3581400"/>
            <a:ext cx="1905000" cy="297180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1960" y="914400"/>
            <a:ext cx="8229600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GridView</a:t>
            </a:r>
            <a:endParaRPr lang="en-US" sz="2800" dirty="0" smtClean="0"/>
          </a:p>
          <a:p>
            <a:endParaRPr lang="en-US" sz="800" b="1" dirty="0" smtClean="0"/>
          </a:p>
          <a:p>
            <a:r>
              <a:rPr lang="en-US" sz="2200" b="1" dirty="0" smtClean="0"/>
              <a:t>solo_picture.xml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1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1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1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1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1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1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1100" dirty="0" smtClean="0">
                <a:latin typeface="Courier New"/>
              </a:rPr>
              <a:t>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"vertical"</a:t>
            </a:r>
            <a:endParaRPr lang="en-US" sz="1100" dirty="0" smtClean="0">
              <a:latin typeface="Courier New"/>
            </a:endParaRPr>
          </a:p>
          <a:p>
            <a:r>
              <a:rPr lang="en-US" sz="1100" dirty="0" smtClean="0">
                <a:latin typeface="Courier New"/>
              </a:rPr>
              <a:t>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latin typeface="Courier New"/>
              </a:rPr>
              <a:t>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latin typeface="Courier New"/>
              </a:rPr>
              <a:t>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"#ff005500" </a:t>
            </a:r>
            <a:r>
              <a:rPr lang="en-US" sz="1100" dirty="0" smtClean="0">
                <a:latin typeface="Courier New"/>
              </a:rPr>
              <a:t> 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100" dirty="0" smtClean="0">
                <a:solidFill>
                  <a:srgbClr val="3F7F7F"/>
                </a:solidFill>
                <a:latin typeface="Courier New"/>
              </a:rPr>
              <a:t>  </a:t>
            </a:r>
          </a:p>
          <a:p>
            <a:r>
              <a:rPr lang="en-US" sz="1100" dirty="0" smtClean="0">
                <a:latin typeface="Courier New"/>
              </a:rPr>
              <a:t>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tvSoloMsg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latin typeface="Courier New"/>
              </a:rPr>
              <a:t>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100" dirty="0" smtClean="0">
                <a:latin typeface="Courier New"/>
              </a:rPr>
              <a:t>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100" dirty="0" smtClean="0">
                <a:latin typeface="Courier New"/>
              </a:rPr>
              <a:t>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"#ff0000ff"  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100" dirty="0" smtClean="0">
                <a:solidFill>
                  <a:srgbClr val="3F7F7F"/>
                </a:solidFill>
                <a:latin typeface="Courier New"/>
              </a:rPr>
              <a:t>  </a:t>
            </a:r>
          </a:p>
          <a:p>
            <a:r>
              <a:rPr lang="en-US" sz="1100" dirty="0" smtClean="0">
                <a:latin typeface="Courier New"/>
              </a:rPr>
              <a:t>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100" dirty="0" smtClean="0">
                <a:latin typeface="Courier New"/>
              </a:rPr>
              <a:t>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"3px" </a:t>
            </a:r>
          </a:p>
          <a:p>
            <a:r>
              <a:rPr lang="en-US" sz="1100" dirty="0" smtClean="0">
                <a:latin typeface="Courier New"/>
              </a:rPr>
              <a:t>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"#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ffffffff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/&gt;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100" dirty="0" smtClean="0">
                <a:solidFill>
                  <a:srgbClr val="008080"/>
                </a:solidFill>
                <a:highlight>
                  <a:srgbClr val="FFFF00"/>
                </a:highlight>
                <a:latin typeface="Courier New"/>
              </a:rPr>
              <a:t>&lt;</a:t>
            </a:r>
            <a:r>
              <a:rPr lang="en-US" sz="1100" dirty="0" err="1" smtClean="0">
                <a:solidFill>
                  <a:srgbClr val="3F7F7F"/>
                </a:solidFill>
                <a:highlight>
                  <a:srgbClr val="FFFF00"/>
                </a:highlight>
                <a:latin typeface="Courier New"/>
              </a:rPr>
              <a:t>ImageView</a:t>
            </a:r>
            <a:r>
              <a:rPr lang="en-US" sz="1100" dirty="0" smtClean="0">
                <a:solidFill>
                  <a:srgbClr val="3F7F7F"/>
                </a:solidFill>
                <a:highlight>
                  <a:srgbClr val="FFFF00"/>
                </a:highlight>
                <a:latin typeface="Courier New"/>
              </a:rPr>
              <a:t> </a:t>
            </a:r>
          </a:p>
          <a:p>
            <a:r>
              <a:rPr lang="en-US" sz="1100" dirty="0" smtClean="0">
                <a:solidFill>
                  <a:srgbClr val="7F007F"/>
                </a:solidFill>
                <a:latin typeface="Courier New"/>
              </a:rPr>
              <a:t>	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smtClean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@+id/</a:t>
            </a:r>
            <a:r>
              <a:rPr lang="en-US" sz="1100" i="1" dirty="0" err="1" smtClean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imgSoloPhoto</a:t>
            </a:r>
            <a:r>
              <a:rPr lang="en-US" sz="1100" i="1" dirty="0" smtClean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 </a:t>
            </a:r>
          </a:p>
          <a:p>
            <a:r>
              <a:rPr lang="en-US" sz="1100" dirty="0" smtClean="0">
                <a:solidFill>
                  <a:srgbClr val="7F007F"/>
                </a:solidFill>
                <a:latin typeface="Courier New"/>
              </a:rPr>
              <a:t>	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100" dirty="0" smtClean="0">
                <a:solidFill>
                  <a:srgbClr val="7F007F"/>
                </a:solidFill>
                <a:latin typeface="Courier New"/>
              </a:rPr>
              <a:t>	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solidFill>
                  <a:srgbClr val="7F007F"/>
                </a:solidFill>
                <a:latin typeface="Courier New"/>
              </a:rPr>
              <a:t>	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android:layout_gravity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center|fill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solidFill>
                  <a:srgbClr val="7F007F"/>
                </a:solidFill>
                <a:latin typeface="Courier New"/>
              </a:rPr>
              <a:t>	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android:layout_weight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"2“  /</a:t>
            </a:r>
            <a:r>
              <a:rPr lang="en-US" sz="11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100" dirty="0" smtClean="0">
                <a:solidFill>
                  <a:srgbClr val="3F7F7F"/>
                </a:solidFill>
                <a:latin typeface="Courier New"/>
              </a:rPr>
              <a:t>Button </a:t>
            </a:r>
          </a:p>
          <a:p>
            <a:r>
              <a:rPr lang="en-US" sz="1100" dirty="0" smtClean="0">
                <a:solidFill>
                  <a:srgbClr val="7F007F"/>
                </a:solidFill>
                <a:latin typeface="Courier New"/>
              </a:rPr>
              <a:t>	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"Back" </a:t>
            </a:r>
          </a:p>
          <a:p>
            <a:r>
              <a:rPr lang="en-US" sz="1100" dirty="0" smtClean="0">
                <a:solidFill>
                  <a:srgbClr val="7F007F"/>
                </a:solidFill>
                <a:latin typeface="Courier New"/>
              </a:rPr>
              <a:t>	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btnBack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100" dirty="0" smtClean="0">
                <a:solidFill>
                  <a:srgbClr val="7F007F"/>
                </a:solidFill>
                <a:latin typeface="Courier New"/>
              </a:rPr>
              <a:t>	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100" dirty="0" smtClean="0">
                <a:solidFill>
                  <a:srgbClr val="7F007F"/>
                </a:solidFill>
                <a:latin typeface="Courier New"/>
              </a:rPr>
              <a:t>	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solidFill>
                  <a:srgbClr val="7F007F"/>
                </a:solidFill>
                <a:latin typeface="Courier New"/>
              </a:rPr>
              <a:t>	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android:layout_gravity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center_horizontal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 /</a:t>
            </a:r>
            <a:r>
              <a:rPr lang="en-US" sz="11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en-US" sz="1100" i="1" dirty="0" smtClean="0">
              <a:solidFill>
                <a:srgbClr val="2A00FF"/>
              </a:solidFill>
              <a:latin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2057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devic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200" y="3200400"/>
            <a:ext cx="1981200" cy="274320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sp>
        <p:nvSpPr>
          <p:cNvPr id="12" name="Right Brace 11"/>
          <p:cNvSpPr/>
          <p:nvPr/>
        </p:nvSpPr>
        <p:spPr>
          <a:xfrm>
            <a:off x="4572000" y="4572000"/>
            <a:ext cx="1524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876800" y="4419600"/>
            <a:ext cx="1524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1960" y="1066800"/>
            <a:ext cx="82296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GridView</a:t>
            </a:r>
            <a:r>
              <a:rPr lang="en-US" sz="2800" b="1" dirty="0" smtClean="0"/>
              <a:t> (again…)</a:t>
            </a:r>
            <a:endParaRPr lang="en-US" sz="2800" dirty="0" smtClean="0"/>
          </a:p>
          <a:p>
            <a:endParaRPr lang="en-US" sz="800" b="1" dirty="0" smtClean="0"/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cis493.matos;</a:t>
            </a:r>
          </a:p>
          <a:p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/* --------------------------------------------------------------------------</a:t>
            </a:r>
          </a:p>
          <a:p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   References:</a:t>
            </a:r>
          </a:p>
          <a:p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   Website on which you could make free thumbnails:</a:t>
            </a:r>
          </a:p>
          <a:p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   http:  www.makeathumbnail.com/thumbnail.php</a:t>
            </a:r>
          </a:p>
          <a:p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   --------------------------------------------------------------------------</a:t>
            </a:r>
          </a:p>
          <a:p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   GOAL: displaying a number of pictures in a </a:t>
            </a:r>
            <a:r>
              <a:rPr lang="en-US" sz="1000" dirty="0" err="1" smtClean="0">
                <a:solidFill>
                  <a:srgbClr val="3F7F5F"/>
                </a:solidFill>
                <a:latin typeface="Courier New"/>
              </a:rPr>
              <a:t>GridView</a:t>
            </a:r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. Example taken from:</a:t>
            </a:r>
          </a:p>
          <a:p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   http:  developer.android.com/guide/tutorials/views/hello-gridview.html  </a:t>
            </a:r>
          </a:p>
          <a:p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   --------------------------------------------------------------------------</a:t>
            </a:r>
          </a:p>
          <a:p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   Reference: http://developer.android.com/guide/practices/screens_support.html</a:t>
            </a:r>
          </a:p>
          <a:p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  </a:t>
            </a:r>
          </a:p>
          <a:p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   </a:t>
            </a:r>
            <a:r>
              <a:rPr lang="en-US" sz="1000" dirty="0" err="1" smtClean="0">
                <a:solidFill>
                  <a:srgbClr val="3F7F5F"/>
                </a:solidFill>
                <a:latin typeface="Courier New"/>
              </a:rPr>
              <a:t>px</a:t>
            </a:r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	Pixels - corresponds to actual pixels on the screen. </a:t>
            </a:r>
          </a:p>
          <a:p>
            <a:endParaRPr lang="en-US" sz="1000" dirty="0" smtClean="0">
              <a:latin typeface="Courier New"/>
            </a:endParaRPr>
          </a:p>
          <a:p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   </a:t>
            </a:r>
            <a:r>
              <a:rPr lang="en-US" sz="1000" dirty="0" err="1" smtClean="0">
                <a:solidFill>
                  <a:srgbClr val="3F7F5F"/>
                </a:solidFill>
                <a:latin typeface="Courier New"/>
              </a:rPr>
              <a:t>dp</a:t>
            </a:r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	Density-independent Pixels (dip) - an abstract unit that is based on the </a:t>
            </a:r>
          </a:p>
          <a:p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	physical density of the screen. These units are relative to a </a:t>
            </a:r>
          </a:p>
          <a:p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	160 dpi screen, so one </a:t>
            </a:r>
            <a:r>
              <a:rPr lang="en-US" sz="1000" dirty="0" err="1" smtClean="0">
                <a:solidFill>
                  <a:srgbClr val="3F7F5F"/>
                </a:solidFill>
                <a:latin typeface="Courier New"/>
              </a:rPr>
              <a:t>dp</a:t>
            </a:r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 is one pixel on a 160 dpi screen. </a:t>
            </a:r>
          </a:p>
          <a:p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--------------------------------------------------------------------------------</a:t>
            </a:r>
          </a:p>
          <a:p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 */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android.app.Activity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android.content.Context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android.os.Bundle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android.view.View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android.view.ViewGroup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android.view.View.OnClickListener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android.widget.AdapterView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android.widget.BaseAdapter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android.widget.Button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android.widget.GridView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android.widget.ImageView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android.widget.TextView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android.widget.Toast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android.widget.AdapterView.OnItemClickListener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000" dirty="0" smtClean="0">
              <a:latin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2057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1960" y="1066800"/>
            <a:ext cx="82296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GridView</a:t>
            </a:r>
            <a:r>
              <a:rPr lang="en-US" sz="2800" b="1" dirty="0" smtClean="0"/>
              <a:t> (again…)</a:t>
            </a:r>
            <a:endParaRPr lang="en-US" sz="2800" dirty="0" smtClean="0"/>
          </a:p>
          <a:p>
            <a:endParaRPr lang="en-US" sz="800" b="1" dirty="0" smtClean="0"/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GridViewAct1 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Activity 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OnItemClickListener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tvMsg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GridView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gridview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tvSoloMsg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Integer[] 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mThumbIds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ImageView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ivSoloPicture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Button 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btnBack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Bundle 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myMemoryBundle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 err="1" smtClean="0">
                <a:solidFill>
                  <a:srgbClr val="0000C0"/>
                </a:solidFill>
                <a:highlight>
                  <a:srgbClr val="FFFF00"/>
                </a:highlight>
                <a:latin typeface="Courier New"/>
              </a:rPr>
              <a:t>myMemoryBundle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savedInstanceState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000" i="1" dirty="0" err="1" smtClean="0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0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tvMsg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)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000" i="1" dirty="0" err="1" smtClean="0">
                <a:solidFill>
                  <a:srgbClr val="0000C0"/>
                </a:solidFill>
                <a:latin typeface="Courier New"/>
              </a:rPr>
              <a:t>tvMsg</a:t>
            </a:r>
            <a:r>
              <a:rPr lang="en-US" sz="1000" i="1" dirty="0" smtClean="0">
                <a:solidFill>
                  <a:srgbClr val="000000"/>
                </a:solidFill>
                <a:latin typeface="Courier New"/>
              </a:rPr>
              <a:t>);    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//initialize array of images with a few pictures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mThumbIds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Integer[]  {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	R.drawable.</a:t>
            </a:r>
            <a:r>
              <a:rPr lang="en-US" sz="1000" i="1" dirty="0" smtClean="0">
                <a:solidFill>
                  <a:srgbClr val="0000C0"/>
                </a:solidFill>
                <a:latin typeface="Courier New"/>
              </a:rPr>
              <a:t>gallery_photo_1</a:t>
            </a:r>
            <a:r>
              <a:rPr lang="en-US" sz="1000" i="1" dirty="0" smtClean="0">
                <a:solidFill>
                  <a:srgbClr val="000000"/>
                </a:solidFill>
                <a:latin typeface="Courier New"/>
              </a:rPr>
              <a:t>, R.drawable.</a:t>
            </a:r>
            <a:r>
              <a:rPr lang="en-US" sz="1000" i="1" dirty="0" smtClean="0">
                <a:solidFill>
                  <a:srgbClr val="0000C0"/>
                </a:solidFill>
                <a:latin typeface="Courier New"/>
              </a:rPr>
              <a:t>gallery_photo_2</a:t>
            </a:r>
            <a:r>
              <a:rPr lang="en-US" sz="1000" i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	R.drawable.</a:t>
            </a:r>
            <a:r>
              <a:rPr lang="en-US" sz="1000" i="1" dirty="0" smtClean="0">
                <a:solidFill>
                  <a:srgbClr val="0000C0"/>
                </a:solidFill>
                <a:latin typeface="Courier New"/>
              </a:rPr>
              <a:t>gallery_photo_3</a:t>
            </a:r>
            <a:r>
              <a:rPr lang="en-US" sz="1000" i="1" dirty="0" smtClean="0">
                <a:solidFill>
                  <a:srgbClr val="000000"/>
                </a:solidFill>
                <a:latin typeface="Courier New"/>
              </a:rPr>
              <a:t>, R.drawable.</a:t>
            </a:r>
            <a:r>
              <a:rPr lang="en-US" sz="1000" i="1" dirty="0" smtClean="0">
                <a:solidFill>
                  <a:srgbClr val="0000C0"/>
                </a:solidFill>
                <a:latin typeface="Courier New"/>
              </a:rPr>
              <a:t>gallery_photo_4</a:t>
            </a:r>
            <a:r>
              <a:rPr lang="en-US" sz="1000" i="1" dirty="0" smtClean="0">
                <a:solidFill>
                  <a:srgbClr val="000000"/>
                </a:solidFill>
                <a:latin typeface="Courier New"/>
              </a:rPr>
              <a:t>,        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	R.drawable.</a:t>
            </a:r>
            <a:r>
              <a:rPr lang="en-US" sz="1000" i="1" dirty="0" smtClean="0">
                <a:solidFill>
                  <a:srgbClr val="0000C0"/>
                </a:solidFill>
                <a:latin typeface="Courier New"/>
              </a:rPr>
              <a:t>gallery_photo_5</a:t>
            </a:r>
            <a:r>
              <a:rPr lang="en-US" sz="1000" i="1" dirty="0" smtClean="0">
                <a:solidFill>
                  <a:srgbClr val="000000"/>
                </a:solidFill>
                <a:latin typeface="Courier New"/>
              </a:rPr>
              <a:t>, R.drawable.</a:t>
            </a:r>
            <a:r>
              <a:rPr lang="en-US" sz="1000" i="1" dirty="0" smtClean="0">
                <a:solidFill>
                  <a:srgbClr val="0000C0"/>
                </a:solidFill>
                <a:latin typeface="Courier New"/>
              </a:rPr>
              <a:t>gallery_photo_6</a:t>
            </a:r>
            <a:r>
              <a:rPr lang="en-US" sz="1000" i="1" dirty="0" smtClean="0">
                <a:solidFill>
                  <a:srgbClr val="000000"/>
                </a:solidFill>
                <a:latin typeface="Courier New"/>
              </a:rPr>
              <a:t>,        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	R.drawable.</a:t>
            </a:r>
            <a:r>
              <a:rPr lang="en-US" sz="1000" i="1" dirty="0" smtClean="0">
                <a:solidFill>
                  <a:srgbClr val="0000C0"/>
                </a:solidFill>
                <a:latin typeface="Courier New"/>
              </a:rPr>
              <a:t>gallery_photo_7</a:t>
            </a:r>
            <a:r>
              <a:rPr lang="en-US" sz="1000" i="1" dirty="0" smtClean="0">
                <a:solidFill>
                  <a:srgbClr val="000000"/>
                </a:solidFill>
                <a:latin typeface="Courier New"/>
              </a:rPr>
              <a:t>, R.drawable.</a:t>
            </a:r>
            <a:r>
              <a:rPr lang="en-US" sz="1000" i="1" dirty="0" smtClean="0">
                <a:solidFill>
                  <a:srgbClr val="0000C0"/>
                </a:solidFill>
                <a:latin typeface="Courier New"/>
              </a:rPr>
              <a:t>gallery_photo_8</a:t>
            </a:r>
            <a:r>
              <a:rPr lang="en-US" sz="1000" i="1" dirty="0" smtClean="0">
                <a:solidFill>
                  <a:srgbClr val="000000"/>
                </a:solidFill>
                <a:latin typeface="Courier New"/>
              </a:rPr>
              <a:t>         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	};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gridview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GridView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000" i="1" dirty="0" err="1" smtClean="0">
                <a:solidFill>
                  <a:srgbClr val="0000C0"/>
                </a:solidFill>
                <a:latin typeface="Courier New"/>
              </a:rPr>
              <a:t>gridview</a:t>
            </a:r>
            <a:r>
              <a:rPr lang="en-US" sz="1000" i="1" dirty="0" smtClean="0">
                <a:solidFill>
                  <a:srgbClr val="000000"/>
                </a:solidFill>
                <a:latin typeface="Courier New"/>
              </a:rPr>
              <a:t>);     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gridview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.setAdapter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ImageAdapter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gridview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.setOnItemClickListener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}</a:t>
            </a:r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000" dirty="0" err="1" smtClean="0">
                <a:solidFill>
                  <a:srgbClr val="3F7F5F"/>
                </a:solidFill>
                <a:latin typeface="Courier New"/>
              </a:rPr>
              <a:t>onCreate</a:t>
            </a:r>
            <a:endParaRPr lang="en-US" sz="1000" dirty="0" smtClean="0">
              <a:solidFill>
                <a:srgbClr val="3F7F5F"/>
              </a:solidFill>
              <a:latin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2057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838200"/>
            <a:ext cx="2133600" cy="3810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1960" y="990601"/>
            <a:ext cx="8229600" cy="58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GridView</a:t>
            </a:r>
            <a:r>
              <a:rPr lang="en-US" sz="2800" b="1" dirty="0" smtClean="0"/>
              <a:t> (again…)</a:t>
            </a:r>
            <a:endParaRPr lang="en-US" sz="2800" dirty="0" smtClean="0"/>
          </a:p>
          <a:p>
            <a:endParaRPr lang="en-US" sz="800" b="1" dirty="0" smtClean="0"/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// this nested class could also be placed as a separated class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ImageAdapter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BaseAdapter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 {      	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Context </a:t>
            </a:r>
            <a:r>
              <a:rPr lang="en-US" sz="1000" b="1" dirty="0" err="1" smtClean="0">
                <a:solidFill>
                  <a:srgbClr val="0000C0"/>
                </a:solidFill>
                <a:latin typeface="Courier New"/>
              </a:rPr>
              <a:t>mContext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ImageAdapter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(Context c) {    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mContext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= c;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}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getCount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() {    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C0"/>
                </a:solidFill>
                <a:latin typeface="Courier New"/>
              </a:rPr>
              <a:t>mThumbIds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000" b="1" dirty="0" err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}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Object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getItem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position) {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0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0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i="1" dirty="0" err="1" smtClean="0">
                <a:solidFill>
                  <a:srgbClr val="000000"/>
                </a:solidFill>
                <a:latin typeface="Courier New"/>
              </a:rPr>
              <a:t>getApplicationContext</a:t>
            </a:r>
            <a:r>
              <a:rPr lang="en-US" sz="1000" i="1" dirty="0" smtClean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"Pos: "</a:t>
            </a:r>
            <a:r>
              <a:rPr lang="en-US" sz="1000" i="1" dirty="0" smtClean="0">
                <a:solidFill>
                  <a:srgbClr val="000000"/>
                </a:solidFill>
                <a:latin typeface="Courier New"/>
              </a:rPr>
              <a:t> + position, 1).show();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}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getItemId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position) {    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0;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}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</a:t>
            </a:r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// create a new </a:t>
            </a:r>
            <a:r>
              <a:rPr lang="en-US" sz="1000" dirty="0" err="1" smtClean="0">
                <a:solidFill>
                  <a:srgbClr val="3F7F5F"/>
                </a:solidFill>
                <a:latin typeface="Courier New"/>
              </a:rPr>
              <a:t>ImageView</a:t>
            </a:r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 for each item referenced by the Adapter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View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getView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position, View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convertView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ViewGroup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parent) {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ImageView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imageView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;    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convertView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== 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) {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	</a:t>
            </a:r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// if it's not recycled, initialize some attributes        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	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imageView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ImageView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b="1" dirty="0" err="1" smtClean="0">
                <a:solidFill>
                  <a:srgbClr val="0000C0"/>
                </a:solidFill>
                <a:latin typeface="Courier New"/>
              </a:rPr>
              <a:t>mContext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);        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	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imageView.setLayoutParams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GridView.LayoutParams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(85, 85));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	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imageView.setScaleType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ImageView.ScaleType.</a:t>
            </a:r>
            <a:r>
              <a:rPr lang="en-US" sz="1000" i="1" dirty="0" err="1" smtClean="0">
                <a:solidFill>
                  <a:srgbClr val="0000C0"/>
                </a:solidFill>
                <a:latin typeface="Courier New"/>
              </a:rPr>
              <a:t>CENTER_CROP</a:t>
            </a:r>
            <a:r>
              <a:rPr lang="en-US" sz="10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	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imageView.setPadding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(8, 8, 8, 8);        }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{        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	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imageView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ImageView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convertView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;    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	}    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imageView.setImageResource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mThumbIds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[position]);    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imageView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	}    </a:t>
            </a:r>
          </a:p>
          <a:p>
            <a:endParaRPr lang="en-US" sz="1000" dirty="0" smtClean="0">
              <a:latin typeface="Courier New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	}</a:t>
            </a:r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1000" dirty="0" err="1" smtClean="0">
                <a:solidFill>
                  <a:srgbClr val="3F7F5F"/>
                </a:solidFill>
                <a:latin typeface="Courier New"/>
              </a:rPr>
              <a:t>ImageAdapter</a:t>
            </a:r>
            <a:endParaRPr lang="en-US" sz="10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2057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90000" lnSpcReduction="20000"/>
          </a:bodyPr>
          <a:lstStyle/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RadioButtons</a:t>
            </a:r>
            <a:r>
              <a:rPr lang="en-US" sz="2400" dirty="0" smtClean="0"/>
              <a:t> and </a:t>
            </a:r>
            <a:r>
              <a:rPr lang="en-US" sz="2400" dirty="0" err="1" smtClean="0"/>
              <a:t>CheckButtons</a:t>
            </a:r>
            <a:r>
              <a:rPr lang="en-US" sz="2400" dirty="0" smtClean="0"/>
              <a:t> are suitable for selecting from a </a:t>
            </a:r>
            <a:r>
              <a:rPr lang="en-US" sz="2400" i="1" dirty="0" smtClean="0"/>
              <a:t>small</a:t>
            </a:r>
            <a:r>
              <a:rPr lang="en-US" sz="2400" dirty="0" smtClean="0"/>
              <a:t> set of options.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When the pool of choices is larger other widgets are more appropriate, those include classic UI controls such as: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</a:rPr>
              <a:t>listboxes</a:t>
            </a:r>
            <a:r>
              <a:rPr lang="en-US" sz="2400" i="1" dirty="0" smtClean="0">
                <a:solidFill>
                  <a:srgbClr val="C00000"/>
                </a:solidFill>
              </a:rPr>
              <a:t>, </a:t>
            </a:r>
            <a:r>
              <a:rPr lang="en-US" sz="2400" i="1" dirty="0" err="1" smtClean="0">
                <a:solidFill>
                  <a:srgbClr val="C00000"/>
                </a:solidFill>
              </a:rPr>
              <a:t>comboboxes</a:t>
            </a:r>
            <a:r>
              <a:rPr lang="en-US" sz="2400" i="1" dirty="0" smtClean="0">
                <a:solidFill>
                  <a:srgbClr val="C00000"/>
                </a:solidFill>
              </a:rPr>
              <a:t>, drop-down lists, picture galleries</a:t>
            </a:r>
            <a:r>
              <a:rPr lang="en-US" sz="2400" dirty="0" smtClean="0"/>
              <a:t>, etc.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Android </a:t>
            </a:r>
            <a:r>
              <a:rPr lang="en-US" sz="2400" b="1" i="1" dirty="0" smtClean="0">
                <a:solidFill>
                  <a:srgbClr val="C00000"/>
                </a:solidFill>
              </a:rPr>
              <a:t>data adapter</a:t>
            </a:r>
            <a:r>
              <a:rPr lang="en-US" sz="2400" b="1" dirty="0" smtClean="0"/>
              <a:t> </a:t>
            </a:r>
            <a:r>
              <a:rPr lang="en-US" sz="2400" dirty="0" smtClean="0"/>
              <a:t>provides a common interface to </a:t>
            </a:r>
            <a:r>
              <a:rPr lang="en-US" sz="2400" i="1" dirty="0" smtClean="0"/>
              <a:t>selection lists</a:t>
            </a:r>
            <a:r>
              <a:rPr lang="en-US" sz="2400" dirty="0" smtClean="0"/>
              <a:t> ranging from small arrays to large database contents.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C00000"/>
                </a:solidFill>
              </a:rPr>
              <a:t>Selection views </a:t>
            </a:r>
            <a:r>
              <a:rPr lang="en-US" sz="2400" dirty="0" smtClean="0"/>
              <a:t>– widgets for presenting lists of choices – are handed an adapter to supply the actual choices.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914400"/>
            <a:ext cx="82296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GridView</a:t>
            </a:r>
            <a:r>
              <a:rPr lang="en-US" sz="2800" b="1" dirty="0" smtClean="0"/>
              <a:t> (again…)</a:t>
            </a:r>
            <a:endParaRPr lang="en-US" sz="2800" dirty="0" smtClean="0"/>
          </a:p>
          <a:p>
            <a:endParaRPr lang="en-US" sz="800" b="1" dirty="0" smtClean="0"/>
          </a:p>
          <a:p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            // a picture in the gallery view has been clicked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0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onItemClick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(</a:t>
            </a:r>
            <a:r>
              <a:rPr lang="en-US" sz="1000" b="1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AdapterView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&lt;?&gt; parent, View v, </a:t>
            </a:r>
            <a:r>
              <a:rPr lang="en-US" sz="1000" b="1" dirty="0" err="1" smtClean="0">
                <a:solidFill>
                  <a:srgbClr val="7F0055"/>
                </a:solidFill>
                <a:highlight>
                  <a:srgbClr val="FFFF00"/>
                </a:highlight>
                <a:latin typeface="Courier New"/>
              </a:rPr>
              <a:t>int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 position, </a:t>
            </a:r>
            <a:r>
              <a:rPr lang="en-US" sz="1000" b="1" dirty="0" smtClean="0">
                <a:solidFill>
                  <a:srgbClr val="7F0055"/>
                </a:solidFill>
                <a:highlight>
                  <a:srgbClr val="FFFF00"/>
                </a:highlight>
                <a:latin typeface="Courier New"/>
              </a:rPr>
              <a:t>long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 id) {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tvMsg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.setText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dirty="0" smtClean="0">
                <a:solidFill>
                  <a:srgbClr val="2A00FF"/>
                </a:solidFill>
                <a:latin typeface="Courier New"/>
              </a:rPr>
              <a:t>"Position: "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+ position +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	      </a:t>
            </a:r>
            <a:r>
              <a:rPr lang="en-US" sz="1000" dirty="0" smtClean="0">
                <a:solidFill>
                  <a:srgbClr val="2A00FF"/>
                </a:solidFill>
                <a:latin typeface="Courier New"/>
              </a:rPr>
              <a:t>"  </a:t>
            </a:r>
            <a:r>
              <a:rPr lang="en-US" sz="1000" dirty="0" err="1" smtClean="0">
                <a:solidFill>
                  <a:srgbClr val="2A00FF"/>
                </a:solidFill>
                <a:latin typeface="Courier New"/>
              </a:rPr>
              <a:t>R.drawable.gallery_photo</a:t>
            </a:r>
            <a:r>
              <a:rPr lang="en-US" sz="1000" dirty="0" smtClean="0">
                <a:solidFill>
                  <a:srgbClr val="2A00FF"/>
                </a:solidFill>
                <a:latin typeface="Courier New"/>
              </a:rPr>
              <a:t>_"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+ (position+1) 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// show selected picture in an individual view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showScreen2(position);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}    		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//////////////////////////////////////////////////////////////////////////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showScreen2(</a:t>
            </a:r>
            <a:r>
              <a:rPr lang="en-US" sz="1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position){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// show the selected picture as a single frame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000" i="1" dirty="0" err="1" smtClean="0">
                <a:solidFill>
                  <a:srgbClr val="0000C0"/>
                </a:solidFill>
                <a:latin typeface="Courier New"/>
              </a:rPr>
              <a:t>solo_picture</a:t>
            </a:r>
            <a:r>
              <a:rPr lang="en-US" sz="10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tvSoloMsg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000" i="1" dirty="0" err="1" smtClean="0">
                <a:solidFill>
                  <a:srgbClr val="0000C0"/>
                </a:solidFill>
                <a:latin typeface="Courier New"/>
              </a:rPr>
              <a:t>tvSoloMsg</a:t>
            </a:r>
            <a:r>
              <a:rPr lang="en-US" sz="10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ivSoloPicture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ImageView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000" i="1" dirty="0" err="1" smtClean="0">
                <a:solidFill>
                  <a:srgbClr val="0000C0"/>
                </a:solidFill>
                <a:latin typeface="Courier New"/>
              </a:rPr>
              <a:t>imgSoloPhoto</a:t>
            </a:r>
            <a:r>
              <a:rPr lang="en-US" sz="10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tvSoloMsg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.setText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dirty="0" smtClean="0">
                <a:solidFill>
                  <a:srgbClr val="2A00FF"/>
                </a:solidFill>
                <a:latin typeface="Courier New"/>
              </a:rPr>
              <a:t>"image "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+ position);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ivSoloPicture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.setImageResource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mThumbIds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[position]);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btnBack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= (Button)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000" i="1" dirty="0" err="1" smtClean="0">
                <a:solidFill>
                  <a:srgbClr val="0000C0"/>
                </a:solidFill>
                <a:latin typeface="Courier New"/>
              </a:rPr>
              <a:t>btnBack</a:t>
            </a:r>
            <a:r>
              <a:rPr lang="en-US" sz="10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btnBack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.setOnClickListener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OnClickListener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	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0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(View v) {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		</a:t>
            </a:r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// redraw the main screen beginning the whole app.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		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dirty="0" err="1" smtClean="0">
                <a:solidFill>
                  <a:srgbClr val="0000C0"/>
                </a:solidFill>
                <a:latin typeface="Courier New"/>
              </a:rPr>
              <a:t>myMemoryBundle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	}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});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}</a:t>
            </a:r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//showScreen2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	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//////////////////////////////////////////////////////////////////////////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 }</a:t>
            </a:r>
            <a:r>
              <a:rPr lang="en-US" sz="1000" dirty="0" smtClean="0">
                <a:solidFill>
                  <a:srgbClr val="3F7F5F"/>
                </a:solidFill>
                <a:latin typeface="Courier New"/>
              </a:rPr>
              <a:t>// GridViewAct1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057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1524000"/>
            <a:ext cx="8077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Customized Lists</a:t>
            </a:r>
            <a:endParaRPr lang="en-US" sz="28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Android provides predefined row layouts for displaying simple lists. However, you may want more control in situations such as:</a:t>
            </a:r>
          </a:p>
          <a:p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Not every row uses the same layout (e.g., some have one line of text, others have two)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You need to configure the widgets in the rows (e.g., different icons for different cases)</a:t>
            </a:r>
          </a:p>
          <a:p>
            <a:endParaRPr lang="en-US" sz="2400" dirty="0" smtClean="0"/>
          </a:p>
          <a:p>
            <a:r>
              <a:rPr lang="en-US" sz="2400" dirty="0" smtClean="0"/>
              <a:t>In those cases, the better option is to </a:t>
            </a:r>
            <a:r>
              <a:rPr lang="en-US" sz="2400" i="1" dirty="0" smtClean="0">
                <a:solidFill>
                  <a:srgbClr val="0070C0"/>
                </a:solidFill>
              </a:rPr>
              <a:t>create your own subclass of your desired Adapter.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2057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1524000"/>
            <a:ext cx="8077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Customized Lists</a:t>
            </a:r>
            <a:endParaRPr lang="en-US" sz="28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In order to subclass your desired Adapter, you need to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override </a:t>
            </a:r>
            <a:r>
              <a:rPr lang="en-US" sz="2200" b="1" dirty="0" err="1" smtClean="0">
                <a:solidFill>
                  <a:srgbClr val="0070C0"/>
                </a:solidFill>
              </a:rPr>
              <a:t>getView</a:t>
            </a:r>
            <a:r>
              <a:rPr lang="en-US" sz="2200" b="1" dirty="0" smtClean="0">
                <a:solidFill>
                  <a:srgbClr val="0070C0"/>
                </a:solidFill>
              </a:rPr>
              <a:t>(), </a:t>
            </a:r>
            <a:r>
              <a:rPr lang="en-US" sz="2200" dirty="0" smtClean="0"/>
              <a:t>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construct your rows yourself. 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i="1" dirty="0" err="1" smtClean="0"/>
              <a:t>getView</a:t>
            </a:r>
            <a:r>
              <a:rPr lang="en-US" sz="2400" i="1" dirty="0" smtClean="0"/>
              <a:t>()</a:t>
            </a:r>
            <a:r>
              <a:rPr lang="en-US" sz="2400" dirty="0" smtClean="0"/>
              <a:t> method is responsible for returning a View, representing the row for the supplied position of the adapter.</a:t>
            </a:r>
          </a:p>
          <a:p>
            <a:endParaRPr lang="en-US" sz="2400" dirty="0" smtClean="0"/>
          </a:p>
          <a:p>
            <a:r>
              <a:rPr lang="en-US" sz="2400" b="1" dirty="0" smtClean="0"/>
              <a:t>Example</a:t>
            </a:r>
            <a:r>
              <a:rPr lang="en-US" sz="2400" dirty="0" smtClean="0"/>
              <a:t>:  Modify </a:t>
            </a:r>
            <a:r>
              <a:rPr lang="en-US" sz="2400" i="1" dirty="0" err="1" smtClean="0"/>
              <a:t>getView</a:t>
            </a:r>
            <a:r>
              <a:rPr lang="en-US" sz="2400" i="1" dirty="0" smtClean="0"/>
              <a:t>()</a:t>
            </a:r>
            <a:r>
              <a:rPr lang="en-US" sz="2400" dirty="0" smtClean="0"/>
              <a:t>, so we can have different icons for different rows in a list – in this case, one icon for short words and one for long words.</a:t>
            </a:r>
          </a:p>
          <a:p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2057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15240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Customized Lists – Example:  main.xml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2057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2057400"/>
            <a:ext cx="5562600" cy="4493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1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1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1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1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1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endParaRPr lang="en-US" sz="11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"@+id/widget28"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"vertical"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11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"@+id/selection"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"#ff0033cc"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"20px"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android:textStyle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"bold"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android:textColor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"#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ffffffff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ListView</a:t>
            </a:r>
            <a:endParaRPr lang="en-US" sz="11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"@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android:id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/list"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ListView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en-US" sz="1100" dirty="0"/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2819400" y="3124200"/>
            <a:ext cx="3581400" cy="533400"/>
          </a:xfrm>
          <a:prstGeom prst="bentConnector3">
            <a:avLst>
              <a:gd name="adj1" fmla="val 27898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6248400" y="3352800"/>
            <a:ext cx="152400" cy="2971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/>
          <p:nvPr/>
        </p:nvCxnSpPr>
        <p:spPr>
          <a:xfrm rot="10800000" flipV="1">
            <a:off x="2971800" y="4876799"/>
            <a:ext cx="3124200" cy="457200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3200" y="2667000"/>
            <a:ext cx="2438400" cy="3657600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15240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Customized Lists – Example:  myrow.xml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2057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2057400"/>
            <a:ext cx="6477000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xml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"1.0"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"horizontal"</a:t>
            </a: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ImageView</a:t>
            </a:r>
            <a:endParaRPr lang="en-US" sz="12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"@+id/icon"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"22px"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android:paddingLeft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"2px"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android:paddingRight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"2px"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android:paddingTop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"2px"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android:src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"@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drawable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/ok"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12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"@+id/label"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"40sp"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en-US" sz="1200" dirty="0"/>
          </a:p>
        </p:txBody>
      </p:sp>
      <p:sp>
        <p:nvSpPr>
          <p:cNvPr id="14" name="Right Brace 13"/>
          <p:cNvSpPr/>
          <p:nvPr/>
        </p:nvSpPr>
        <p:spPr>
          <a:xfrm rot="16200000" flipH="1">
            <a:off x="6934200" y="2438401"/>
            <a:ext cx="228599" cy="26670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16200000" flipH="1">
            <a:off x="5257800" y="3581401"/>
            <a:ext cx="228599" cy="3810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0800000" flipV="1">
            <a:off x="4495800" y="4038600"/>
            <a:ext cx="2514600" cy="1143000"/>
          </a:xfrm>
          <a:prstGeom prst="bentConnector3">
            <a:avLst>
              <a:gd name="adj1" fmla="val -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3429000" y="3505200"/>
            <a:ext cx="19050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971800"/>
            <a:ext cx="32131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15240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Customized Lists</a:t>
            </a:r>
            <a:endParaRPr lang="en-US" sz="2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57200" y="2057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981200"/>
            <a:ext cx="8229600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cis493.demoui;</a:t>
            </a:r>
          </a:p>
          <a:p>
            <a:endParaRPr lang="en-US" sz="13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import ...</a:t>
            </a:r>
          </a:p>
          <a:p>
            <a:endParaRPr lang="en-US" sz="13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AndDemoUI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ListActivity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dirty="0" smtClean="0">
                <a:solidFill>
                  <a:srgbClr val="0000C0"/>
                </a:solidFill>
                <a:latin typeface="Courier New"/>
              </a:rPr>
              <a:t>selection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  String[] </a:t>
            </a:r>
            <a:r>
              <a:rPr lang="en-US" sz="1300" dirty="0" smtClean="0">
                <a:solidFill>
                  <a:srgbClr val="0000C0"/>
                </a:solidFill>
                <a:latin typeface="Courier New"/>
              </a:rPr>
              <a:t>items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= { </a:t>
            </a:r>
            <a:r>
              <a:rPr lang="en-US" sz="1300" dirty="0" smtClean="0">
                <a:solidFill>
                  <a:srgbClr val="2A00FF"/>
                </a:solidFill>
                <a:latin typeface="Courier New"/>
              </a:rPr>
              <a:t>"this"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300" dirty="0" smtClean="0">
                <a:solidFill>
                  <a:srgbClr val="2A00FF"/>
                </a:solidFill>
                <a:latin typeface="Courier New"/>
              </a:rPr>
              <a:t>"is"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300" dirty="0" smtClean="0">
                <a:solidFill>
                  <a:srgbClr val="2A00FF"/>
                </a:solidFill>
                <a:latin typeface="Courier New"/>
              </a:rPr>
              <a:t>"a"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300" dirty="0" smtClean="0">
                <a:solidFill>
                  <a:srgbClr val="2A00FF"/>
                </a:solidFill>
                <a:latin typeface="Courier New"/>
              </a:rPr>
              <a:t>"really"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300" dirty="0" smtClean="0">
                <a:solidFill>
                  <a:srgbClr val="2A00FF"/>
                </a:solidFill>
                <a:latin typeface="Courier New"/>
              </a:rPr>
              <a:t>"really2"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r>
              <a:rPr lang="en-US" sz="1300" dirty="0" smtClean="0">
                <a:solidFill>
                  <a:srgbClr val="2A00FF"/>
                </a:solidFill>
                <a:latin typeface="Courier New"/>
              </a:rPr>
              <a:t>		  "really3"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300" dirty="0" smtClean="0">
                <a:solidFill>
                  <a:srgbClr val="2A00FF"/>
                </a:solidFill>
                <a:latin typeface="Courier New"/>
              </a:rPr>
              <a:t>"really4"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300" dirty="0" smtClean="0">
                <a:solidFill>
                  <a:srgbClr val="2A00FF"/>
                </a:solidFill>
                <a:latin typeface="Courier New"/>
              </a:rPr>
              <a:t>"really5"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300" dirty="0" smtClean="0">
                <a:solidFill>
                  <a:srgbClr val="2A00FF"/>
                </a:solidFill>
                <a:latin typeface="Courier New"/>
              </a:rPr>
              <a:t>"silly"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300" dirty="0" smtClean="0">
                <a:solidFill>
                  <a:srgbClr val="2A00FF"/>
                </a:solidFill>
                <a:latin typeface="Courier New"/>
              </a:rPr>
              <a:t>"list"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en-US" sz="1300" dirty="0" smtClean="0">
                <a:solidFill>
                  <a:srgbClr val="646464"/>
                </a:solidFill>
                <a:latin typeface="Courier New"/>
              </a:rPr>
              <a:t>   @Override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   public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(Bundle icicle) {</a:t>
            </a:r>
          </a:p>
          <a:p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3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(icicle);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300" i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setListAdapter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IconicAdapter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endParaRPr lang="en-US" sz="13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300" dirty="0" smtClean="0">
                <a:solidFill>
                  <a:srgbClr val="0000C0"/>
                </a:solidFill>
                <a:latin typeface="Courier New"/>
              </a:rPr>
              <a:t>	selection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selection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300" dirty="0" smtClean="0">
              <a:latin typeface="Courier New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   public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onListItemClick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ListView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parent, View v, </a:t>
            </a:r>
            <a:r>
              <a:rPr lang="en-US" sz="13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position, 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id) {</a:t>
            </a:r>
          </a:p>
          <a:p>
            <a:r>
              <a:rPr lang="en-US" sz="1300" dirty="0" smtClean="0">
                <a:solidFill>
                  <a:srgbClr val="0000C0"/>
                </a:solidFill>
                <a:latin typeface="Courier New"/>
              </a:rPr>
              <a:t>	</a:t>
            </a:r>
            <a:r>
              <a:rPr lang="en-US" sz="1300" dirty="0" err="1" smtClean="0">
                <a:solidFill>
                  <a:srgbClr val="0000C0"/>
                </a:solidFill>
                <a:latin typeface="Courier New"/>
              </a:rPr>
              <a:t>selection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.setText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smtClean="0">
                <a:solidFill>
                  <a:srgbClr val="0000C0"/>
                </a:solidFill>
                <a:latin typeface="Courier New"/>
              </a:rPr>
              <a:t>items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[position]);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  }</a:t>
            </a:r>
            <a:endParaRPr 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914400"/>
            <a:ext cx="3505200" cy="1615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latin typeface="Courier New"/>
              </a:rPr>
              <a:t>android.app.Activity</a:t>
            </a:r>
            <a:r>
              <a:rPr lang="en-US" sz="9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9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latin typeface="Courier New"/>
              </a:rPr>
              <a:t>android.os.Bundle</a:t>
            </a:r>
            <a:r>
              <a:rPr lang="en-US" sz="9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9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latin typeface="Courier New"/>
              </a:rPr>
              <a:t>android.app.ListActivity</a:t>
            </a:r>
            <a:r>
              <a:rPr lang="en-US" sz="9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9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latin typeface="Courier New"/>
              </a:rPr>
              <a:t>android.view.View</a:t>
            </a:r>
            <a:r>
              <a:rPr lang="en-US" sz="9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9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latin typeface="Courier New"/>
              </a:rPr>
              <a:t>android.view.ViewGroup</a:t>
            </a:r>
            <a:r>
              <a:rPr lang="en-US" sz="9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9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latin typeface="Courier New"/>
              </a:rPr>
              <a:t>android.view.LayoutInflater</a:t>
            </a:r>
            <a:r>
              <a:rPr lang="en-US" sz="9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9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latin typeface="Courier New"/>
              </a:rPr>
              <a:t>android.widget.ArrayAdapter</a:t>
            </a:r>
            <a:r>
              <a:rPr lang="en-US" sz="9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9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latin typeface="Courier New"/>
              </a:rPr>
              <a:t>android.widget.ImageView</a:t>
            </a:r>
            <a:r>
              <a:rPr lang="en-US" sz="9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9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latin typeface="Courier New"/>
              </a:rPr>
              <a:t>android.widget.ListView</a:t>
            </a:r>
            <a:r>
              <a:rPr lang="en-US" sz="9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9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latin typeface="Courier New"/>
              </a:rPr>
              <a:t>android.widget.TextView</a:t>
            </a:r>
            <a:r>
              <a:rPr lang="en-US" sz="9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900" dirty="0"/>
          </a:p>
        </p:txBody>
      </p:sp>
      <p:cxnSp>
        <p:nvCxnSpPr>
          <p:cNvPr id="16" name="Elbow Connector 15"/>
          <p:cNvCxnSpPr/>
          <p:nvPr/>
        </p:nvCxnSpPr>
        <p:spPr>
          <a:xfrm rot="10800000" flipV="1">
            <a:off x="1981200" y="1676400"/>
            <a:ext cx="29718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Arrow 19"/>
          <p:cNvSpPr/>
          <p:nvPr/>
        </p:nvSpPr>
        <p:spPr>
          <a:xfrm>
            <a:off x="5486400" y="4495800"/>
            <a:ext cx="1524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1905000"/>
            <a:ext cx="8229600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  class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IconicAdapter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ArrayAdapter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lvl="1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Activity </a:t>
            </a:r>
            <a:r>
              <a:rPr lang="en-US" sz="1300" dirty="0" smtClean="0">
                <a:solidFill>
                  <a:srgbClr val="0000C0"/>
                </a:solidFill>
                <a:latin typeface="Courier New"/>
              </a:rPr>
              <a:t>context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300" dirty="0" smtClean="0">
              <a:latin typeface="Courier New"/>
            </a:endParaRPr>
          </a:p>
          <a:p>
            <a:pPr lvl="1"/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IconicAdapter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(Activity context) {</a:t>
            </a:r>
          </a:p>
          <a:p>
            <a:pPr lvl="2"/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(context,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300" b="1" i="1" dirty="0" err="1" smtClean="0">
                <a:solidFill>
                  <a:srgbClr val="0000C0"/>
                </a:solidFill>
                <a:latin typeface="Courier New"/>
              </a:rPr>
              <a:t>myrow</a:t>
            </a:r>
            <a:r>
              <a:rPr lang="en-US" sz="13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300" b="1" i="1" dirty="0" smtClean="0">
                <a:solidFill>
                  <a:srgbClr val="0000C0"/>
                </a:solidFill>
                <a:latin typeface="Courier New"/>
              </a:rPr>
              <a:t>items</a:t>
            </a:r>
            <a:r>
              <a:rPr lang="en-US" sz="13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3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urier New"/>
              </a:rPr>
              <a:t>context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= context;</a:t>
            </a:r>
          </a:p>
          <a:p>
            <a:pPr lvl="1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endParaRPr lang="en-US" sz="1300" dirty="0" smtClean="0">
              <a:latin typeface="Courier New"/>
            </a:endParaRPr>
          </a:p>
          <a:p>
            <a:pPr lvl="1"/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View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getView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position, View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convertView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ViewGroup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parent) {</a:t>
            </a:r>
          </a:p>
          <a:p>
            <a:pPr lvl="2"/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LayoutInflater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inflater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300" dirty="0" err="1" smtClean="0">
                <a:solidFill>
                  <a:srgbClr val="0000C0"/>
                </a:solidFill>
                <a:latin typeface="Courier New"/>
              </a:rPr>
              <a:t>context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.getLayoutInflater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View row = 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inflater.inflate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myrow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300" b="1" i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3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label = 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row.findViewById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label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ImageView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icon = 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ImageView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row.findViewById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icon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1300" dirty="0" smtClean="0">
              <a:latin typeface="Courier New"/>
            </a:endParaRPr>
          </a:p>
          <a:p>
            <a:pPr lvl="2"/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label.setText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smtClean="0">
                <a:solidFill>
                  <a:srgbClr val="0000C0"/>
                </a:solidFill>
                <a:latin typeface="Courier New"/>
              </a:rPr>
              <a:t>items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[position]);</a:t>
            </a:r>
          </a:p>
          <a:p>
            <a:pPr lvl="2"/>
            <a:endParaRPr lang="en-US" sz="1300" dirty="0" smtClean="0">
              <a:latin typeface="Courier New"/>
            </a:endParaRPr>
          </a:p>
          <a:p>
            <a:pPr lvl="2"/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300" b="1" dirty="0" smtClean="0">
                <a:solidFill>
                  <a:srgbClr val="0000C0"/>
                </a:solidFill>
                <a:latin typeface="Courier New"/>
              </a:rPr>
              <a:t>items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[position].length() &gt; 4) </a:t>
            </a:r>
          </a:p>
          <a:p>
            <a:pPr lvl="2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icon.setImageResource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R.drawable.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delete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else</a:t>
            </a:r>
          </a:p>
          <a:p>
            <a:pPr lvl="2"/>
            <a:r>
              <a:rPr lang="en-US" sz="1300" dirty="0" smtClean="0">
                <a:latin typeface="Courier New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icon.setImageResource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R.drawable.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ok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1300" dirty="0" smtClean="0">
              <a:latin typeface="Courier New"/>
            </a:endParaRPr>
          </a:p>
          <a:p>
            <a:pPr lvl="2"/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(row);</a:t>
            </a:r>
          </a:p>
          <a:p>
            <a:pPr lvl="1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}//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getView</a:t>
            </a:r>
            <a:endParaRPr lang="en-US" sz="1300" dirty="0" smtClean="0">
              <a:solidFill>
                <a:srgbClr val="000000"/>
              </a:solidFill>
              <a:latin typeface="Courier New"/>
            </a:endParaRPr>
          </a:p>
          <a:p>
            <a:pPr lvl="1"/>
            <a:endParaRPr lang="en-US" sz="13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 }//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IconicAdapter</a:t>
            </a:r>
            <a:endParaRPr lang="en-US" sz="1300" dirty="0" smtClean="0">
              <a:solidFill>
                <a:srgbClr val="000000"/>
              </a:solidFill>
              <a:latin typeface="Courier New"/>
            </a:endParaRPr>
          </a:p>
          <a:p>
            <a:endParaRPr lang="en-US" sz="13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}//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AndDemoUI</a:t>
            </a:r>
            <a:endParaRPr lang="en-US" sz="1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13716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Customized Lists</a:t>
            </a:r>
            <a:endParaRPr lang="en-US" sz="2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57200" y="2057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0" y="3276600"/>
            <a:ext cx="7696200" cy="2667000"/>
          </a:xfrm>
          <a:prstGeom prst="rect">
            <a:avLst/>
          </a:prstGeom>
          <a:solidFill>
            <a:srgbClr val="FFFF00">
              <a:alpha val="3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Android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Using Menus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86062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7000"/>
            <a:ext cx="86062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62600"/>
            <a:ext cx="172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98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Menus usually increase the functionality of an app by providing additional operations on a small overlapping panel.</a:t>
            </a:r>
          </a:p>
          <a:p>
            <a:endParaRPr lang="en-US" sz="2800" dirty="0" smtClean="0"/>
          </a:p>
          <a:p>
            <a:r>
              <a:rPr lang="en-US" sz="2800" dirty="0" smtClean="0"/>
              <a:t>Android provides two types of menu known as: 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options menu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0070C0"/>
                </a:solidFill>
              </a:rPr>
              <a:t>context menu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b="1" i="1" dirty="0" smtClean="0">
                <a:solidFill>
                  <a:srgbClr val="C00000"/>
                </a:solidFill>
              </a:rPr>
              <a:t>options menu </a:t>
            </a:r>
            <a:r>
              <a:rPr lang="en-US" sz="2800" dirty="0" smtClean="0"/>
              <a:t>is triggered by pressing the hardware </a:t>
            </a:r>
            <a:r>
              <a:rPr lang="en-US" sz="2800" b="1" dirty="0" smtClean="0">
                <a:solidFill>
                  <a:srgbClr val="0070C0"/>
                </a:solidFill>
              </a:rPr>
              <a:t>Menu</a:t>
            </a:r>
            <a:r>
              <a:rPr lang="en-US" sz="2800" dirty="0" smtClean="0"/>
              <a:t> button on the device, while 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b="1" i="1" dirty="0" smtClean="0">
                <a:solidFill>
                  <a:srgbClr val="C00000"/>
                </a:solidFill>
              </a:rPr>
              <a:t>context menu </a:t>
            </a:r>
            <a:r>
              <a:rPr lang="en-US" sz="2800" dirty="0" smtClean="0"/>
              <a:t>is raised by a </a:t>
            </a:r>
            <a:r>
              <a:rPr lang="en-US" sz="2800" i="1" dirty="0" smtClean="0"/>
              <a:t>tap-and-hold </a:t>
            </a:r>
            <a:r>
              <a:rPr lang="en-US" sz="2800" dirty="0" smtClean="0"/>
              <a:t>on the widget associated to the menu.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e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914400"/>
            <a:ext cx="2438400" cy="365760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0668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r>
              <a:rPr lang="en-US" sz="2400" dirty="0" smtClean="0"/>
              <a:t>: Using an </a:t>
            </a:r>
            <a:r>
              <a:rPr lang="en-US" sz="2400" b="1" i="1" dirty="0" smtClean="0">
                <a:solidFill>
                  <a:srgbClr val="0070C0"/>
                </a:solidFill>
              </a:rPr>
              <a:t>option menu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1676400"/>
            <a:ext cx="2361906" cy="376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1676400" y="4724400"/>
            <a:ext cx="13716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4724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</a:t>
            </a:r>
            <a:r>
              <a:rPr lang="en-US" b="1" dirty="0" smtClean="0"/>
              <a:t>Menu </a:t>
            </a:r>
          </a:p>
          <a:p>
            <a:r>
              <a:rPr lang="en-US" dirty="0" smtClean="0"/>
              <a:t>button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657600"/>
            <a:ext cx="8382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32766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Options </a:t>
            </a:r>
          </a:p>
          <a:p>
            <a:r>
              <a:rPr lang="en-US" dirty="0" smtClean="0"/>
              <a:t>available  in </a:t>
            </a:r>
          </a:p>
          <a:p>
            <a:r>
              <a:rPr lang="en-US" dirty="0" smtClean="0"/>
              <a:t>this context</a:t>
            </a:r>
            <a:endParaRPr lang="en-US" dirty="0"/>
          </a:p>
        </p:txBody>
      </p:sp>
      <p:pic>
        <p:nvPicPr>
          <p:cNvPr id="18" name="Picture 17" descr="devic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5000" y="2590800"/>
            <a:ext cx="2438400" cy="3657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7467600" y="57150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>
            <a:off x="5334000" y="5257800"/>
            <a:ext cx="198119" cy="9906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495800" y="5791200"/>
            <a:ext cx="762000" cy="76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600" y="57912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 max of six  entries per menu. Excess will be displayed as part of the </a:t>
            </a:r>
            <a:r>
              <a:rPr lang="en-US" b="1" dirty="0" smtClean="0"/>
              <a:t>More</a:t>
            </a:r>
            <a:r>
              <a:rPr lang="en-US" dirty="0" smtClean="0"/>
              <a:t> option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7429500" y="4305300"/>
            <a:ext cx="2057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90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 smtClean="0"/>
              <a:t>Displaying/Selecting Options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381000" y="2895600"/>
            <a:ext cx="1295400" cy="1828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2667000" y="4800600"/>
            <a:ext cx="13716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2033993">
            <a:off x="1828800" y="4569655"/>
            <a:ext cx="762000" cy="3048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104900"/>
            <a:ext cx="24130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ight Arrow 13"/>
          <p:cNvSpPr/>
          <p:nvPr/>
        </p:nvSpPr>
        <p:spPr>
          <a:xfrm rot="19491059">
            <a:off x="4035494" y="4582158"/>
            <a:ext cx="1435747" cy="24268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302617">
            <a:off x="3064174" y="2528371"/>
            <a:ext cx="2128958" cy="461705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Selection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7924800" y="1600200"/>
            <a:ext cx="304800" cy="281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52600" y="4114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Raw data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962400" y="41148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Formatted &amp; bound</a:t>
            </a:r>
          </a:p>
          <a:p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20" name="Line Callout 3 19"/>
          <p:cNvSpPr/>
          <p:nvPr/>
        </p:nvSpPr>
        <p:spPr>
          <a:xfrm>
            <a:off x="6096000" y="5638800"/>
            <a:ext cx="2209800" cy="609600"/>
          </a:xfrm>
          <a:prstGeom prst="borderCallout3">
            <a:avLst>
              <a:gd name="adj1" fmla="val -1503"/>
              <a:gd name="adj2" fmla="val 100049"/>
              <a:gd name="adj3" fmla="val -44541"/>
              <a:gd name="adj4" fmla="val 114294"/>
              <a:gd name="adj5" fmla="val -217722"/>
              <a:gd name="adj6" fmla="val 116347"/>
              <a:gd name="adj7" fmla="val -409822"/>
              <a:gd name="adj8" fmla="val 9895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Destination layout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Holding a </a:t>
            </a:r>
            <a:r>
              <a:rPr lang="en-US" sz="1600" b="1" dirty="0" err="1" smtClean="0">
                <a:solidFill>
                  <a:srgbClr val="0070C0"/>
                </a:solidFill>
              </a:rPr>
              <a:t>ListView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29697" name="Picture 1" descr="C:\Documents and Settings\Administrator\Local Settings\Temporary Internet Files\Content.IE5\XP9UAIBT\MC90038360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1752600"/>
            <a:ext cx="933450" cy="14556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600200"/>
            <a:ext cx="50101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Using an </a:t>
            </a:r>
            <a:r>
              <a:rPr lang="en-US" sz="2400" b="1" i="1" dirty="0" smtClean="0">
                <a:solidFill>
                  <a:srgbClr val="0070C0"/>
                </a:solidFill>
              </a:rPr>
              <a:t>option menu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6096000" y="4572000"/>
            <a:ext cx="2286000" cy="304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53200" y="5867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</a:t>
            </a:r>
            <a:r>
              <a:rPr lang="en-US" b="1" dirty="0" smtClean="0"/>
              <a:t>Menu </a:t>
            </a:r>
          </a:p>
          <a:p>
            <a:r>
              <a:rPr lang="en-US" dirty="0" smtClean="0"/>
              <a:t>button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62200" y="4343400"/>
            <a:ext cx="15240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19200" y="38862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Five available </a:t>
            </a:r>
          </a:p>
          <a:p>
            <a:r>
              <a:rPr lang="en-US" dirty="0" smtClean="0"/>
              <a:t>Options in </a:t>
            </a:r>
          </a:p>
          <a:p>
            <a:r>
              <a:rPr lang="en-US" dirty="0" smtClean="0"/>
              <a:t>this context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914400"/>
            <a:ext cx="1986332" cy="29718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: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Dealing with SMS (text-messages) by using the built-in  </a:t>
            </a:r>
            <a:r>
              <a:rPr lang="en-US" sz="2400" i="1" dirty="0" smtClean="0"/>
              <a:t>Messaging</a:t>
            </a:r>
            <a:r>
              <a:rPr lang="en-US" sz="2400" dirty="0" smtClean="0"/>
              <a:t> app’s</a:t>
            </a:r>
          </a:p>
          <a:p>
            <a:r>
              <a:rPr lang="en-US" sz="2400" b="1" i="1" dirty="0" smtClean="0">
                <a:solidFill>
                  <a:srgbClr val="0070C0"/>
                </a:solidFill>
              </a:rPr>
              <a:t>context menu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7800" y="20968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 options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24000" y="5562600"/>
            <a:ext cx="15240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200" y="5193268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Tap-&amp;-Hold</a:t>
            </a:r>
            <a:endParaRPr lang="en-US" b="1" dirty="0"/>
          </a:p>
        </p:txBody>
      </p:sp>
      <p:pic>
        <p:nvPicPr>
          <p:cNvPr id="15" name="Picture 14" descr="devic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4600" y="2286000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2895600"/>
            <a:ext cx="2457302" cy="36576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 flipH="1" flipV="1">
            <a:off x="4457700" y="3771900"/>
            <a:ext cx="274320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Observation:</a:t>
            </a:r>
          </a:p>
          <a:p>
            <a:endParaRPr lang="en-US" sz="2400" i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Option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Context</a:t>
            </a:r>
            <a:r>
              <a:rPr lang="en-US" sz="2400" dirty="0" smtClean="0"/>
              <a:t> Menus may include:</a:t>
            </a:r>
          </a:p>
          <a:p>
            <a:endParaRPr lang="en-US" sz="24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/>
              <a:t>Text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/>
              <a:t>Icons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/>
              <a:t>Radio Buttons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/>
              <a:t>Check Boxes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/>
              <a:t>Sub-menus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/>
              <a:t>Short-cut keys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1</a:t>
            </a:r>
            <a:r>
              <a:rPr lang="en-US" sz="2400" dirty="0" smtClean="0"/>
              <a:t>: Using an </a:t>
            </a:r>
            <a:r>
              <a:rPr lang="en-US" sz="2400" b="1" dirty="0" smtClean="0">
                <a:solidFill>
                  <a:srgbClr val="0070C0"/>
                </a:solidFill>
              </a:rPr>
              <a:t>Option Menu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48006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Click on </a:t>
            </a:r>
            <a:r>
              <a:rPr lang="en-US" b="1" dirty="0" smtClean="0"/>
              <a:t>Menu</a:t>
            </a:r>
            <a:r>
              <a:rPr lang="en-US" dirty="0" smtClean="0"/>
              <a:t> button to see size options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828800" y="5410200"/>
            <a:ext cx="685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38800" y="598306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choosing option: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50 points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16764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application the </a:t>
            </a:r>
          </a:p>
          <a:p>
            <a:r>
              <a:rPr lang="en-US" dirty="0" smtClean="0"/>
              <a:t>Option menu offers </a:t>
            </a:r>
          </a:p>
          <a:p>
            <a:r>
              <a:rPr lang="en-US" dirty="0" smtClean="0"/>
              <a:t>a way of changing the </a:t>
            </a:r>
          </a:p>
          <a:p>
            <a:r>
              <a:rPr lang="en-US" dirty="0" smtClean="0"/>
              <a:t>text size (on both </a:t>
            </a:r>
          </a:p>
          <a:p>
            <a:r>
              <a:rPr lang="en-US" dirty="0" err="1" smtClean="0"/>
              <a:t>EditText</a:t>
            </a:r>
            <a:r>
              <a:rPr lang="en-US" dirty="0" smtClean="0"/>
              <a:t> boxes)</a:t>
            </a:r>
            <a:endParaRPr lang="en-US" dirty="0"/>
          </a:p>
        </p:txBody>
      </p:sp>
      <p:pic>
        <p:nvPicPr>
          <p:cNvPr id="21" name="Picture 20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20574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2590800" y="4648200"/>
            <a:ext cx="27432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device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2600" y="20574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device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7620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1</a:t>
            </a:r>
            <a:r>
              <a:rPr lang="en-US" sz="2400" dirty="0" smtClean="0"/>
              <a:t>: Using an </a:t>
            </a:r>
            <a:r>
              <a:rPr lang="en-US" sz="2400" b="1" dirty="0" smtClean="0">
                <a:solidFill>
                  <a:srgbClr val="0070C0"/>
                </a:solidFill>
              </a:rPr>
              <a:t>Option Menu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59436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Click the </a:t>
            </a:r>
            <a:r>
              <a:rPr lang="en-US" b="1" dirty="0" smtClean="0"/>
              <a:t>More </a:t>
            </a:r>
            <a:r>
              <a:rPr lang="en-US" dirty="0" smtClean="0"/>
              <a:t>button to see additional options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598306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Additional choices of the Option menu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676400"/>
            <a:ext cx="228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 to six options will</a:t>
            </a:r>
          </a:p>
          <a:p>
            <a:r>
              <a:rPr lang="en-US" dirty="0" smtClean="0"/>
              <a:t>Be displayed on the </a:t>
            </a:r>
          </a:p>
          <a:p>
            <a:r>
              <a:rPr lang="en-US" dirty="0" smtClean="0"/>
              <a:t>Option menu.</a:t>
            </a:r>
          </a:p>
          <a:p>
            <a:endParaRPr lang="en-US" dirty="0" smtClean="0"/>
          </a:p>
          <a:p>
            <a:r>
              <a:rPr lang="en-US" dirty="0" smtClean="0"/>
              <a:t>If there are more than six options pushing the </a:t>
            </a:r>
            <a:r>
              <a:rPr lang="en-US" b="1" dirty="0" smtClean="0"/>
              <a:t>More </a:t>
            </a:r>
            <a:r>
              <a:rPr lang="en-US" dirty="0" smtClean="0"/>
              <a:t>button will show the rest</a:t>
            </a:r>
            <a:endParaRPr lang="en-US" dirty="0"/>
          </a:p>
        </p:txBody>
      </p:sp>
      <p:pic>
        <p:nvPicPr>
          <p:cNvPr id="16" name="Picture 15" descr="de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3200" y="20574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2590800" y="4648200"/>
            <a:ext cx="27432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4114800" y="56388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devic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20574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1" name="Straight Arrow Connector 20"/>
          <p:cNvCxnSpPr>
            <a:stCxn id="17" idx="3"/>
          </p:cNvCxnSpPr>
          <p:nvPr/>
        </p:nvCxnSpPr>
        <p:spPr>
          <a:xfrm>
            <a:off x="5334000" y="5219700"/>
            <a:ext cx="685800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14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1</a:t>
            </a:r>
            <a:r>
              <a:rPr lang="en-US" sz="2400" dirty="0" smtClean="0"/>
              <a:t>: Using a </a:t>
            </a:r>
            <a:r>
              <a:rPr lang="en-US" sz="2400" b="1" dirty="0" smtClean="0">
                <a:solidFill>
                  <a:srgbClr val="0070C0"/>
                </a:solidFill>
              </a:rPr>
              <a:t>Context Menu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6600" y="26670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Long-press a textbox to invoke its Context Menu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2954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view could have an associated </a:t>
            </a:r>
          </a:p>
          <a:p>
            <a:r>
              <a:rPr lang="en-US" dirty="0" smtClean="0"/>
              <a:t>Context Menu</a:t>
            </a:r>
            <a:endParaRPr lang="en-US" dirty="0"/>
          </a:p>
        </p:txBody>
      </p:sp>
      <p:pic>
        <p:nvPicPr>
          <p:cNvPr id="18" name="Picture 17" descr="devic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2860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Picture 21" descr="de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8382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9" name="Straight Arrow Connector 18"/>
          <p:cNvCxnSpPr/>
          <p:nvPr/>
        </p:nvCxnSpPr>
        <p:spPr>
          <a:xfrm flipV="1">
            <a:off x="2667000" y="2362200"/>
            <a:ext cx="20574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device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8400" y="27432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>
            <a:off x="2362200" y="3352800"/>
            <a:ext cx="38100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14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1</a:t>
            </a:r>
            <a:r>
              <a:rPr lang="en-US" sz="2400" dirty="0" smtClean="0"/>
              <a:t>: Using </a:t>
            </a:r>
            <a:r>
              <a:rPr lang="en-US" sz="2400" b="1" dirty="0" smtClean="0">
                <a:solidFill>
                  <a:srgbClr val="0070C0"/>
                </a:solidFill>
              </a:rPr>
              <a:t>Option and Context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1295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 shows two text boxes. Menus are used to change text’s  size, color, and style.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676400"/>
            <a:ext cx="7772400" cy="4893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2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2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1200" dirty="0" smtClean="0">
                <a:latin typeface="Courier New"/>
              </a:rPr>
              <a:t>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"vertical"</a:t>
            </a:r>
          </a:p>
          <a:p>
            <a:r>
              <a:rPr lang="en-US" sz="1200" dirty="0" smtClean="0">
                <a:latin typeface="Courier New"/>
              </a:rPr>
              <a:t>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smtClean="0">
                <a:latin typeface="Courier New"/>
              </a:rPr>
              <a:t>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“ </a:t>
            </a:r>
            <a:r>
              <a:rPr lang="en-US" sz="1200" dirty="0" smtClean="0">
                <a:latin typeface="Courier New"/>
              </a:rPr>
              <a:t>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"@+id/etMessage1"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"Hello world"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android:layout_margin</a:t>
            </a:r>
            <a:r>
              <a:rPr lang="en-US" sz="1200" dirty="0" smtClean="0">
                <a:solidFill>
                  <a:srgbClr val="7F007F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"5dp" 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"@+id/etMessage2"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Hola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mundo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android:layout_margin</a:t>
            </a:r>
            <a:r>
              <a:rPr lang="en-US" sz="1200" dirty="0" smtClean="0">
                <a:solidFill>
                  <a:srgbClr val="7F007F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"5dp" 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"Press the MENU key, or \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nLong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-press text-boxes"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android:layout_gravity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"center" 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en-US" sz="1200" dirty="0"/>
          </a:p>
        </p:txBody>
      </p:sp>
      <p:pic>
        <p:nvPicPr>
          <p:cNvPr id="15" name="Picture 14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2438400"/>
            <a:ext cx="1600200" cy="240030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0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14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1</a:t>
            </a:r>
            <a:r>
              <a:rPr lang="en-US" sz="2400" dirty="0" smtClean="0"/>
              <a:t>: Using </a:t>
            </a:r>
            <a:r>
              <a:rPr lang="en-US" sz="2400" b="1" dirty="0" smtClean="0">
                <a:solidFill>
                  <a:srgbClr val="0070C0"/>
                </a:solidFill>
              </a:rPr>
              <a:t>Option and Context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1295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 shows two text boxes. Menus are used to change text’s  size, color, and style.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676400"/>
            <a:ext cx="7772400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cis493.matos.menu;</a:t>
            </a:r>
          </a:p>
          <a:p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using Menus (Option &amp; Context) 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android.app.Activity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 …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Menu1Act1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Activity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Integer[]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arrayPointSize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{10, 20, 30, 40, 50};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(R.id.</a:t>
            </a:r>
            <a:r>
              <a:rPr lang="en-US" sz="1400" i="1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(R.id.</a:t>
            </a:r>
            <a:r>
              <a:rPr lang="en-US" sz="1400" i="1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you may register an individual context menu for each view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registerForContextMenu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registerForContextMenu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}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onCreate</a:t>
            </a:r>
            <a:endParaRPr lang="en-US" sz="1400" dirty="0"/>
          </a:p>
        </p:txBody>
      </p:sp>
      <p:sp>
        <p:nvSpPr>
          <p:cNvPr id="10" name="Right Arrow 9"/>
          <p:cNvSpPr/>
          <p:nvPr/>
        </p:nvSpPr>
        <p:spPr>
          <a:xfrm>
            <a:off x="228600" y="5334000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14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1</a:t>
            </a:r>
            <a:r>
              <a:rPr lang="en-US" sz="2400" dirty="0" smtClean="0"/>
              <a:t>: Using </a:t>
            </a:r>
            <a:r>
              <a:rPr lang="en-US" sz="2400" b="1" dirty="0" smtClean="0">
                <a:solidFill>
                  <a:srgbClr val="0070C0"/>
                </a:solidFill>
              </a:rPr>
              <a:t>Option and Context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1295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 shows two text boxes. Menus are used to change text’s  size, color, and style.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676400"/>
            <a:ext cx="7772400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set the option menu for the current activity </a:t>
            </a:r>
          </a:p>
          <a:p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onCreateOptionsMenu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(Menu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only one Option menu per activity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populateMyFirstMenu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(menu);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.onCreateOptionsMenu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(menu);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detect what view is calling and create its context menu</a:t>
            </a:r>
          </a:p>
          <a:p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onCreateContextMenu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ContextMenu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menu, View v,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		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ContextMenuInfo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menuInfo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/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.onCreateContextMenu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(menu, v,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menuInfo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decide what context menu needs to be made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v.getId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 == </a:t>
            </a:r>
            <a:r>
              <a:rPr lang="en-US" sz="1400" b="1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.getId())</a:t>
            </a:r>
          </a:p>
          <a:p>
            <a:pPr lvl="2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create a menu for etMessage1 box</a:t>
            </a:r>
          </a:p>
          <a:p>
            <a:pPr lvl="2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populateMyFirstMenu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(menu);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v.getId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 == </a:t>
            </a:r>
            <a:r>
              <a:rPr lang="en-US" sz="1400" b="1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.getId()){</a:t>
            </a:r>
          </a:p>
          <a:p>
            <a:pPr lvl="2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create a menu for etMessage2 box</a:t>
            </a:r>
          </a:p>
          <a:p>
            <a:pPr lvl="2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populateMySecondMenu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(menu);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onCreateContextMenu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14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1</a:t>
            </a:r>
            <a:r>
              <a:rPr lang="en-US" sz="2400" dirty="0" smtClean="0"/>
              <a:t>: Using </a:t>
            </a:r>
            <a:r>
              <a:rPr lang="en-US" sz="2400" b="1" dirty="0" smtClean="0">
                <a:solidFill>
                  <a:srgbClr val="0070C0"/>
                </a:solidFill>
              </a:rPr>
              <a:t>Option and Context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1295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 shows two text boxes. Menus are used to change text’s  size, color, and style.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676400"/>
            <a:ext cx="7772400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populateMyFirstMenu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(Menu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 lvl="1"/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0;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order= 0;</a:t>
            </a:r>
          </a:p>
          <a:p>
            <a:pPr lvl="1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//arguments: 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, 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optionId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, order, title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1, 1,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"10 points"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2, 2,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"20 points"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3, 3,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"30 points"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4, 4,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"40 points"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5, 5,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"50 points"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endParaRPr lang="en-US" sz="1400" dirty="0" smtClean="0">
              <a:latin typeface="Courier New"/>
            </a:endParaRP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6, 8,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"Red text"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7, 7,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"Green Text"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8, 6,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"Blue text"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populateMyMenu</a:t>
            </a:r>
            <a:endParaRPr lang="en-US" sz="1400" dirty="0" smtClean="0">
              <a:solidFill>
                <a:srgbClr val="3F7F5F"/>
              </a:solidFill>
              <a:latin typeface="Courier New"/>
            </a:endParaRPr>
          </a:p>
          <a:p>
            <a:endParaRPr lang="en-US" sz="1400" dirty="0" smtClean="0">
              <a:latin typeface="Courier New"/>
            </a:endParaRP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populateMySecondMenu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(Menu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 lvl="1"/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0;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order= 0;</a:t>
            </a:r>
          </a:p>
          <a:p>
            <a:pPr lvl="1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//arguments: 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, 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optionId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, order, title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 9, 1,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"Bold"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10, 2,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"Italic"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11, 3,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"Normal"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populateMySecondMenu</a:t>
            </a:r>
            <a:endParaRPr lang="en-US" sz="1400" dirty="0" smtClean="0">
              <a:solidFill>
                <a:srgbClr val="3F7F5F"/>
              </a:solidFill>
              <a:latin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90000" lnSpcReduction="20000"/>
          </a:bodyPr>
          <a:lstStyle/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ArrayAdapter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simplest adapter is </a:t>
            </a:r>
            <a:r>
              <a:rPr lang="en-US" sz="2000" b="1" dirty="0" err="1" smtClean="0">
                <a:solidFill>
                  <a:srgbClr val="0070C0"/>
                </a:solidFill>
              </a:rPr>
              <a:t>ArrayAdapter</a:t>
            </a:r>
            <a:r>
              <a:rPr lang="en-US" sz="2000" b="1" dirty="0" smtClean="0">
                <a:solidFill>
                  <a:srgbClr val="0070C0"/>
                </a:solidFill>
              </a:rPr>
              <a:t>. </a:t>
            </a:r>
            <a:r>
              <a:rPr lang="en-US" sz="2000" dirty="0" smtClean="0"/>
              <a:t> You just wrap one around a Java array or </a:t>
            </a:r>
            <a:r>
              <a:rPr lang="en-US" sz="2000" dirty="0" err="1" smtClean="0"/>
              <a:t>java.util.List</a:t>
            </a:r>
            <a:r>
              <a:rPr lang="en-US" sz="2000" dirty="0" smtClean="0"/>
              <a:t> instance  from inside a </a:t>
            </a:r>
            <a:r>
              <a:rPr lang="en-US" sz="2000" b="1" dirty="0" err="1" smtClean="0"/>
              <a:t>ListActivity</a:t>
            </a:r>
            <a:r>
              <a:rPr lang="en-US" sz="2000" dirty="0" smtClean="0"/>
              <a:t> (caution: not an Activity…).</a:t>
            </a:r>
          </a:p>
          <a:p>
            <a:endParaRPr lang="en-US" dirty="0" smtClean="0"/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String[] items={"this", "is", 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a","really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 "silly", "list"};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ArrayAdapter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&lt;String&gt;(this,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  android.R.layout.simple_list_item_1,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  items);</a:t>
            </a:r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i="1" dirty="0" err="1" smtClean="0"/>
              <a:t>ArrayAdapter</a:t>
            </a:r>
            <a:r>
              <a:rPr lang="en-US" sz="2000" dirty="0" smtClean="0"/>
              <a:t> constructor takes three parameters: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b="1" i="1" dirty="0" smtClean="0"/>
              <a:t>Context</a:t>
            </a:r>
            <a:r>
              <a:rPr lang="en-US" sz="2000" dirty="0" smtClean="0"/>
              <a:t> to use (typically </a:t>
            </a:r>
            <a:r>
              <a:rPr lang="en-US" sz="2000" b="1" dirty="0" smtClean="0">
                <a:solidFill>
                  <a:srgbClr val="C00000"/>
                </a:solidFill>
              </a:rPr>
              <a:t>this</a:t>
            </a:r>
            <a:r>
              <a:rPr lang="en-US" sz="2000" dirty="0" smtClean="0"/>
              <a:t> will be your activity instance)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 resource ID of a </a:t>
            </a:r>
            <a:r>
              <a:rPr lang="en-US" sz="2000" b="1" dirty="0" smtClean="0"/>
              <a:t>UI destination</a:t>
            </a:r>
            <a:r>
              <a:rPr lang="en-US" sz="2000" dirty="0" smtClean="0"/>
              <a:t> </a:t>
            </a:r>
            <a:r>
              <a:rPr lang="en-US" sz="2000" i="1" dirty="0" smtClean="0"/>
              <a:t>view</a:t>
            </a:r>
            <a:r>
              <a:rPr lang="en-US" sz="2000" dirty="0" smtClean="0"/>
              <a:t> to use ( usually a </a:t>
            </a:r>
            <a:r>
              <a:rPr lang="en-US" sz="2000" dirty="0" err="1" smtClean="0"/>
              <a:t>ListView</a:t>
            </a:r>
            <a:r>
              <a:rPr lang="en-US" sz="2000" dirty="0" smtClean="0"/>
              <a:t> , such as the built-in system resource : </a:t>
            </a:r>
            <a:r>
              <a:rPr lang="en-US" sz="2000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android.R.layout.simple_list_item_1</a:t>
            </a:r>
            <a:r>
              <a:rPr lang="en-US" sz="2000" dirty="0" smtClean="0"/>
              <a:t>  shown above)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 actual </a:t>
            </a:r>
            <a:r>
              <a:rPr lang="en-US" sz="2000" b="1" dirty="0" smtClean="0"/>
              <a:t>source</a:t>
            </a:r>
            <a:r>
              <a:rPr lang="en-US" sz="2000" dirty="0" smtClean="0"/>
              <a:t> array or list of </a:t>
            </a:r>
            <a:r>
              <a:rPr lang="en-US" sz="2000" b="1" i="1" dirty="0" smtClean="0">
                <a:solidFill>
                  <a:srgbClr val="C00000"/>
                </a:solidFill>
              </a:rPr>
              <a:t>items</a:t>
            </a:r>
            <a:r>
              <a:rPr lang="en-US" sz="2000" dirty="0" smtClean="0"/>
              <a:t> to show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228600" y="2438400"/>
            <a:ext cx="8610600" cy="1371600"/>
          </a:xfrm>
          <a:prstGeom prst="flowChartProcess">
            <a:avLst/>
          </a:prstGeom>
          <a:solidFill>
            <a:srgbClr val="FFFF00">
              <a:alpha val="30000"/>
            </a:srgb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14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1</a:t>
            </a:r>
            <a:r>
              <a:rPr lang="en-US" sz="2400" dirty="0" smtClean="0"/>
              <a:t>: Using </a:t>
            </a:r>
            <a:r>
              <a:rPr lang="en-US" sz="2400" b="1" dirty="0" smtClean="0">
                <a:solidFill>
                  <a:srgbClr val="0070C0"/>
                </a:solidFill>
              </a:rPr>
              <a:t>Option and Context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1295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 shows two text boxes. Menus are used to change text’s  size, color, and style.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676400"/>
            <a:ext cx="7772400" cy="366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called whenever an item in your context menu is selected</a:t>
            </a:r>
          </a:p>
          <a:p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</a:t>
            </a:r>
            <a:r>
              <a:rPr lang="en-US" sz="1400" dirty="0" smtClean="0">
                <a:solidFill>
                  <a:srgbClr val="646464"/>
                </a:solidFill>
                <a:highlight>
                  <a:srgbClr val="D4D4D4"/>
                </a:highlight>
                <a:latin typeface="Courier New"/>
              </a:rPr>
              <a:t>Override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onContextItemSelected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item) {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applyMenuOption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(item) || </a:t>
            </a:r>
          </a:p>
          <a:p>
            <a:pPr lvl="1"/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.onContextItemSelected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(item) );</a:t>
            </a: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400" dirty="0" smtClean="0">
              <a:latin typeface="Courier New"/>
            </a:endParaRP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called whenever an item in your options menu is selected</a:t>
            </a:r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</a:t>
            </a:r>
            <a:r>
              <a:rPr lang="en-US" sz="1400" dirty="0" smtClean="0">
                <a:solidFill>
                  <a:srgbClr val="646464"/>
                </a:solidFill>
                <a:highlight>
                  <a:srgbClr val="D4D4D4"/>
                </a:highlight>
                <a:latin typeface="Courier New"/>
              </a:rPr>
              <a:t>Override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onOptionsItemSelected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item) {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applyMenuOption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(item) || </a:t>
            </a:r>
          </a:p>
          <a:p>
            <a:pPr lvl="1"/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.onOptionsItemSelected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(item) );</a:t>
            </a: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pPr lvl="1"/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867400"/>
            <a:ext cx="77724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dirty="0" smtClean="0"/>
              <a:t> event observers of the type </a:t>
            </a:r>
            <a:r>
              <a:rPr lang="en-US" i="1" dirty="0" err="1" smtClean="0"/>
              <a:t>onEvent</a:t>
            </a:r>
            <a:r>
              <a:rPr lang="en-US" i="1" dirty="0" smtClean="0"/>
              <a:t>(</a:t>
            </a:r>
            <a:r>
              <a:rPr lang="en-US" dirty="0" smtClean="0"/>
              <a:t>. . . )  by convention return </a:t>
            </a:r>
            <a:r>
              <a:rPr lang="en-US" b="1" dirty="0" smtClean="0"/>
              <a:t>true</a:t>
            </a:r>
            <a:r>
              <a:rPr lang="en-US" dirty="0" smtClean="0"/>
              <a:t> to indicate the triggered event has been consumed by the method, when </a:t>
            </a:r>
            <a:r>
              <a:rPr lang="en-US" b="1" dirty="0" smtClean="0"/>
              <a:t>false</a:t>
            </a:r>
            <a:r>
              <a:rPr lang="en-US" dirty="0" smtClean="0"/>
              <a:t> is returned the event is still alive and could be consumed by others.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14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1</a:t>
            </a:r>
            <a:r>
              <a:rPr lang="en-US" sz="2400" dirty="0" smtClean="0"/>
              <a:t>: Using </a:t>
            </a:r>
            <a:r>
              <a:rPr lang="en-US" sz="2400" b="1" dirty="0" smtClean="0">
                <a:solidFill>
                  <a:srgbClr val="0070C0"/>
                </a:solidFill>
              </a:rPr>
              <a:t>Option and Context Menu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1295400"/>
            <a:ext cx="7772400" cy="5555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apply the action associated to selected item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applyMenuOption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item){</a:t>
            </a:r>
          </a:p>
          <a:p>
            <a:pPr lvl="1"/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item.getItemId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();  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</a:rPr>
              <a:t>// 1, 2, 3, ...11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String strMsg2 = </a:t>
            </a:r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.getText().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/>
            <a:endParaRPr lang="en-US" sz="700" dirty="0" smtClean="0">
              <a:latin typeface="Courier New"/>
            </a:endParaRP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&lt;= 5) { </a:t>
            </a:r>
          </a:p>
          <a:p>
            <a:pPr lvl="2"/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first five option are for setting text size</a:t>
            </a:r>
          </a:p>
          <a:p>
            <a:pPr lvl="2"/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newPointSize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dirty="0" err="1" smtClean="0">
                <a:solidFill>
                  <a:srgbClr val="0000C0"/>
                </a:solidFill>
                <a:latin typeface="Courier New"/>
              </a:rPr>
              <a:t>arrayPointSize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- 1];</a:t>
            </a:r>
          </a:p>
          <a:p>
            <a:pPr lvl="2"/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.setTextSize(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newPointSize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.setTextSize(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newPointSize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lvl="2"/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either change color on box text1 or style on text2</a:t>
            </a:r>
          </a:p>
          <a:p>
            <a:pPr lvl="2"/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== 6)</a:t>
            </a:r>
            <a:endParaRPr lang="en-US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               etMessage1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.setTextColor(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color.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background_dark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 | </a:t>
            </a:r>
            <a:r>
              <a:rPr lang="en-US" sz="1200" i="1" dirty="0" err="1" smtClean="0">
                <a:solidFill>
                  <a:srgbClr val="000000"/>
                </a:solidFill>
                <a:latin typeface="Courier New"/>
              </a:rPr>
              <a:t>Color.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RED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lvl="3"/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.setTextColor(0xffff0000);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red</a:t>
            </a:r>
          </a:p>
          <a:p>
            <a:pPr lvl="2"/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== 7)</a:t>
            </a:r>
          </a:p>
          <a:p>
            <a:pPr lvl="3"/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.setTextColor(0xff00ff00);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green</a:t>
            </a:r>
          </a:p>
          <a:p>
            <a:pPr lvl="2"/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== 8)</a:t>
            </a:r>
          </a:p>
          <a:p>
            <a:pPr lvl="3"/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.setTextColor(0xff0000ff);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blue</a:t>
            </a:r>
          </a:p>
          <a:p>
            <a:pPr lvl="2"/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== 9)</a:t>
            </a:r>
          </a:p>
          <a:p>
            <a:pPr lvl="3"/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.setText(beautify(strMsg2,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"BOLD"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));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//bold</a:t>
            </a:r>
          </a:p>
          <a:p>
            <a:pPr lvl="2"/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== 10)</a:t>
            </a:r>
          </a:p>
          <a:p>
            <a:pPr lvl="3"/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.setText(beautify(strMsg2,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"ITALIC"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));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//italic</a:t>
            </a:r>
          </a:p>
          <a:p>
            <a:pPr lvl="2"/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== 11)</a:t>
            </a:r>
          </a:p>
          <a:p>
            <a:pPr lvl="3"/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.setText(beautify(strMsg2,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"NORMAL"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));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//normal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applyMenuOption</a:t>
            </a:r>
            <a:endParaRPr lang="en-US" sz="1200" dirty="0" smtClean="0">
              <a:solidFill>
                <a:srgbClr val="3F7F5F"/>
              </a:solidFill>
              <a:latin typeface="Courier New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7467600" y="3733800"/>
            <a:ext cx="838200" cy="457200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14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1</a:t>
            </a:r>
            <a:r>
              <a:rPr lang="en-US" sz="2400" dirty="0" smtClean="0"/>
              <a:t>: Using </a:t>
            </a:r>
            <a:r>
              <a:rPr lang="en-US" sz="2400" b="1" dirty="0" smtClean="0">
                <a:solidFill>
                  <a:srgbClr val="0070C0"/>
                </a:solidFill>
              </a:rPr>
              <a:t>Option and Context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1295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 shows two text boxes. Menus are used to change text’s  size, color, and style.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676400"/>
            <a:ext cx="8382000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changing text style using HTML formatting</a:t>
            </a:r>
          </a:p>
          <a:p>
            <a:pPr lvl="1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Spanned is text to which you could add formatting features  </a:t>
            </a:r>
          </a:p>
          <a:p>
            <a:pPr lvl="1"/>
            <a:endParaRPr lang="en-US" sz="1400" dirty="0" smtClean="0">
              <a:solidFill>
                <a:srgbClr val="3F7F5F"/>
              </a:solidFill>
              <a:latin typeface="Courier New"/>
            </a:endParaRP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Spanned beautify (String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originalText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, String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selectedStyle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 lvl="2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Spanned answer =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selectedStyle.equals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"BOLD"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lvl="3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answer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Html.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fromHtml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"&lt;b&gt;"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originalText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 +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"&lt;/b"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selectedStyle.equals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"ITALIC"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lvl="3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answer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Html.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fromHtml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"&lt;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i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&gt;"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originalText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 +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"&lt;/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i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&gt;"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selectedStyle.equals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"NORMAL"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lvl="3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answer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Html.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fromHtml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"&lt;normal&gt;"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originalText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 +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"&lt;/normal"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endParaRPr lang="en-US" sz="1400" dirty="0" smtClean="0">
              <a:latin typeface="Courier New"/>
            </a:endParaRPr>
          </a:p>
          <a:p>
            <a:pPr lvl="2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answer;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//beautify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//Menu1Act1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4495800"/>
            <a:ext cx="8610600" cy="167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Comments on Creating an </a:t>
            </a:r>
            <a:r>
              <a:rPr lang="en-US" sz="2400" b="1" dirty="0" smtClean="0">
                <a:solidFill>
                  <a:srgbClr val="0070C0"/>
                </a:solidFill>
              </a:rPr>
              <a:t>Option &amp; Context Menu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1752600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Step1.</a:t>
            </a:r>
          </a:p>
          <a:p>
            <a:r>
              <a:rPr lang="en-US" dirty="0" smtClean="0"/>
              <a:t>Indicate which widget(s) on your activity have context menus. To do this, call 	</a:t>
            </a:r>
            <a:r>
              <a:rPr lang="en-US" b="1" dirty="0" err="1" smtClean="0">
                <a:solidFill>
                  <a:srgbClr val="0070C0"/>
                </a:solidFill>
              </a:rPr>
              <a:t>registerForContextMenu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i="1" dirty="0" err="1" smtClean="0">
                <a:solidFill>
                  <a:srgbClr val="0070C0"/>
                </a:solidFill>
              </a:rPr>
              <a:t>theWidget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supplying the View that is the widget needing a context menu.</a:t>
            </a:r>
          </a:p>
          <a:p>
            <a:endParaRPr lang="en-US" dirty="0" smtClean="0"/>
          </a:p>
          <a:p>
            <a:r>
              <a:rPr lang="en-US" b="1" dirty="0" smtClean="0"/>
              <a:t>Step2.</a:t>
            </a:r>
          </a:p>
          <a:p>
            <a:r>
              <a:rPr lang="en-US" dirty="0" smtClean="0"/>
              <a:t>Implement </a:t>
            </a:r>
            <a:r>
              <a:rPr lang="en-US" b="1" dirty="0" err="1" smtClean="0">
                <a:solidFill>
                  <a:srgbClr val="0070C0"/>
                </a:solidFill>
              </a:rPr>
              <a:t>onCreateContextMenu</a:t>
            </a:r>
            <a:r>
              <a:rPr lang="en-US" b="1" dirty="0" smtClean="0">
                <a:solidFill>
                  <a:srgbClr val="0070C0"/>
                </a:solidFill>
              </a:rPr>
              <a:t>(…)</a:t>
            </a:r>
            <a:r>
              <a:rPr lang="en-US" dirty="0" smtClean="0"/>
              <a:t>, populate your menu adding text, icons, etc. to the different options.</a:t>
            </a:r>
            <a:r>
              <a:rPr lang="en-US" i="1" dirty="0" smtClean="0"/>
              <a:t> </a:t>
            </a:r>
            <a:r>
              <a:rPr lang="en-US" dirty="0" smtClean="0"/>
              <a:t> Use  input </a:t>
            </a:r>
            <a:r>
              <a:rPr lang="en-US" b="1" dirty="0" smtClean="0"/>
              <a:t>menu</a:t>
            </a:r>
            <a:r>
              <a:rPr lang="en-US" dirty="0" smtClean="0"/>
              <a:t> parameter to determine which menu to build  (assuming your activity has more than one).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i="1" dirty="0" err="1" smtClean="0"/>
              <a:t>onCreateContextMenu</a:t>
            </a:r>
            <a:r>
              <a:rPr lang="en-US" i="1" dirty="0" smtClean="0"/>
              <a:t>()</a:t>
            </a:r>
            <a:r>
              <a:rPr lang="en-US" dirty="0" smtClean="0"/>
              <a:t> method gets the </a:t>
            </a:r>
            <a:r>
              <a:rPr lang="en-US" i="1" dirty="0" err="1" smtClean="0">
                <a:solidFill>
                  <a:srgbClr val="0070C0"/>
                </a:solidFill>
              </a:rPr>
              <a:t>ContextMenu</a:t>
            </a:r>
            <a:r>
              <a:rPr lang="en-US" dirty="0" smtClean="0"/>
              <a:t> itself, the </a:t>
            </a:r>
            <a:r>
              <a:rPr lang="en-US" i="1" dirty="0" smtClean="0">
                <a:solidFill>
                  <a:srgbClr val="0070C0"/>
                </a:solidFill>
              </a:rPr>
              <a:t>View</a:t>
            </a:r>
            <a:r>
              <a:rPr lang="en-US" i="1" dirty="0" smtClean="0"/>
              <a:t>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context menu is associated with, and a </a:t>
            </a:r>
            <a:r>
              <a:rPr lang="en-US" i="1" dirty="0" err="1" smtClean="0">
                <a:solidFill>
                  <a:srgbClr val="0070C0"/>
                </a:solidFill>
              </a:rPr>
              <a:t>ContextMenu.ContextMenuInfo</a:t>
            </a:r>
            <a:r>
              <a:rPr lang="en-US" dirty="0" smtClean="0"/>
              <a:t>, which</a:t>
            </a:r>
          </a:p>
          <a:p>
            <a:r>
              <a:rPr lang="en-US" dirty="0" smtClean="0"/>
              <a:t>tells you which item in the list the user did the tap-and-hold over, in case</a:t>
            </a:r>
          </a:p>
          <a:p>
            <a:r>
              <a:rPr lang="en-US" dirty="0" smtClean="0"/>
              <a:t>you want to customize the context menu based on that information </a:t>
            </a:r>
          </a:p>
          <a:p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Comments on Creating an </a:t>
            </a:r>
            <a:r>
              <a:rPr lang="en-US" sz="2400" b="1" dirty="0" smtClean="0">
                <a:solidFill>
                  <a:srgbClr val="0070C0"/>
                </a:solidFill>
              </a:rPr>
              <a:t>Option &amp; Context Menu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1752600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i="1" dirty="0" err="1" smtClean="0">
                <a:solidFill>
                  <a:srgbClr val="0070C0"/>
                </a:solidFill>
              </a:rPr>
              <a:t>onCreateContextMenu</a:t>
            </a:r>
            <a:r>
              <a:rPr lang="en-US" sz="2400" i="1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 is called each time the context menu is requested.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Unlike the </a:t>
            </a:r>
            <a:r>
              <a:rPr lang="en-US" sz="2400" i="1" dirty="0" smtClean="0"/>
              <a:t>options menu </a:t>
            </a:r>
            <a:r>
              <a:rPr lang="en-US" sz="2400" dirty="0" smtClean="0"/>
              <a:t>(which is only built once per activity), </a:t>
            </a:r>
            <a:r>
              <a:rPr lang="en-US" sz="2400" i="1" dirty="0" smtClean="0"/>
              <a:t>context menus </a:t>
            </a:r>
            <a:r>
              <a:rPr lang="en-US" sz="2400" dirty="0" smtClean="0"/>
              <a:t>are discarded once they are used or dismissed.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To find out when a context menu choice was chosen, implement </a:t>
            </a:r>
            <a:r>
              <a:rPr lang="en-US" sz="2400" i="1" dirty="0" err="1" smtClean="0">
                <a:solidFill>
                  <a:srgbClr val="0070C0"/>
                </a:solidFill>
              </a:rPr>
              <a:t>onContextItemSelected</a:t>
            </a:r>
            <a:r>
              <a:rPr lang="en-US" sz="2400" i="1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 on the activity.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829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Comments on Creating an </a:t>
            </a:r>
            <a:r>
              <a:rPr lang="en-US" sz="2400" b="1" dirty="0" smtClean="0">
                <a:solidFill>
                  <a:srgbClr val="0070C0"/>
                </a:solidFill>
              </a:rPr>
              <a:t>Option &amp; Context Menu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1752600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Example1 the event observers: </a:t>
            </a:r>
          </a:p>
          <a:p>
            <a:pPr lvl="1"/>
            <a:r>
              <a:rPr lang="en-US" i="1" dirty="0" err="1" smtClean="0">
                <a:solidFill>
                  <a:srgbClr val="0070C0"/>
                </a:solidFill>
              </a:rPr>
              <a:t>onOptionsItemSelected</a:t>
            </a:r>
            <a:r>
              <a:rPr lang="en-US" i="1" dirty="0" smtClean="0">
                <a:solidFill>
                  <a:srgbClr val="0070C0"/>
                </a:solidFill>
              </a:rPr>
              <a:t>()</a:t>
            </a:r>
            <a:r>
              <a:rPr lang="en-US" dirty="0" smtClean="0"/>
              <a:t> (for options menu selections) and </a:t>
            </a:r>
          </a:p>
          <a:p>
            <a:pPr lvl="1"/>
            <a:r>
              <a:rPr lang="en-US" i="1" dirty="0" err="1" smtClean="0">
                <a:solidFill>
                  <a:srgbClr val="0070C0"/>
                </a:solidFill>
              </a:rPr>
              <a:t>onContextItemSelected</a:t>
            </a:r>
            <a:r>
              <a:rPr lang="en-US" i="1" dirty="0" smtClean="0">
                <a:solidFill>
                  <a:srgbClr val="0070C0"/>
                </a:solidFill>
              </a:rPr>
              <a:t>()</a:t>
            </a:r>
            <a:r>
              <a:rPr lang="en-US" dirty="0" smtClean="0"/>
              <a:t> (for context menu selections) </a:t>
            </a:r>
          </a:p>
          <a:p>
            <a:endParaRPr lang="en-US" dirty="0" smtClean="0"/>
          </a:p>
          <a:p>
            <a:r>
              <a:rPr lang="en-US" dirty="0" smtClean="0"/>
              <a:t>delegate on the </a:t>
            </a:r>
            <a:r>
              <a:rPr lang="en-US" b="1" i="1" dirty="0" err="1" smtClean="0">
                <a:solidFill>
                  <a:srgbClr val="0070C0"/>
                </a:solidFill>
              </a:rPr>
              <a:t>applyMenuChoice</a:t>
            </a:r>
            <a:r>
              <a:rPr lang="en-US" b="1" dirty="0" smtClean="0">
                <a:solidFill>
                  <a:srgbClr val="0070C0"/>
                </a:solidFill>
              </a:rPr>
              <a:t>(…) </a:t>
            </a:r>
            <a:r>
              <a:rPr lang="en-US" dirty="0" smtClean="0"/>
              <a:t>method the performing of the actions associated to the choices made by the user.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733800"/>
            <a:ext cx="8153400" cy="25237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defTabSz="365760"/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lvl="1" defTabSz="365760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onOptionsItemSelected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item) {</a:t>
            </a:r>
          </a:p>
          <a:p>
            <a:pPr lvl="1" defTabSz="365760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	return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applyMenuChoice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(item) );</a:t>
            </a:r>
          </a:p>
          <a:p>
            <a:pPr lvl="1" defTabSz="36576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 defTabSz="365760"/>
            <a:endParaRPr lang="en-US" sz="1400" dirty="0" smtClean="0">
              <a:latin typeface="Courier New"/>
            </a:endParaRPr>
          </a:p>
          <a:p>
            <a:pPr lvl="1" defTabSz="365760"/>
            <a:endParaRPr lang="en-US" sz="1400" dirty="0" smtClean="0">
              <a:latin typeface="Courier New"/>
            </a:endParaRPr>
          </a:p>
          <a:p>
            <a:pPr lvl="1" defTabSz="365760"/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lvl="1" defTabSz="365760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onContextItemSelected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item) {</a:t>
            </a:r>
          </a:p>
          <a:p>
            <a:pPr lvl="1" defTabSz="365760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	return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applyMenuChoice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(item));</a:t>
            </a:r>
          </a:p>
          <a:p>
            <a:pPr lvl="1" defTabSz="36576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2</a:t>
            </a:r>
            <a:r>
              <a:rPr lang="en-US" sz="2400" dirty="0" smtClean="0"/>
              <a:t>: Enhancing </a:t>
            </a:r>
            <a:r>
              <a:rPr lang="en-US" sz="2400" b="1" dirty="0" smtClean="0">
                <a:solidFill>
                  <a:srgbClr val="0070C0"/>
                </a:solidFill>
              </a:rPr>
              <a:t>Option/Context Menu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0" y="621166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</a:t>
            </a:r>
            <a:r>
              <a:rPr lang="en-US" b="1" dirty="0" err="1" smtClean="0"/>
              <a:t>SubMenu</a:t>
            </a:r>
            <a:r>
              <a:rPr lang="en-US" b="1" dirty="0" smtClean="0"/>
              <a:t> </a:t>
            </a:r>
            <a:r>
              <a:rPr lang="en-US" dirty="0" smtClean="0"/>
              <a:t>to see additional options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6764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extension of the previous example adds </a:t>
            </a:r>
            <a:r>
              <a:rPr lang="en-US" b="1" dirty="0" smtClean="0"/>
              <a:t>icons</a:t>
            </a:r>
            <a:r>
              <a:rPr lang="en-US" dirty="0" smtClean="0"/>
              <a:t> and </a:t>
            </a:r>
            <a:r>
              <a:rPr lang="en-US" b="1" dirty="0" smtClean="0"/>
              <a:t>links</a:t>
            </a:r>
            <a:r>
              <a:rPr lang="en-US" dirty="0" smtClean="0"/>
              <a:t> to the Option Menu entries, as well as a </a:t>
            </a:r>
            <a:r>
              <a:rPr lang="en-US" b="1" dirty="0" smtClean="0"/>
              <a:t>sub-menu list </a:t>
            </a:r>
            <a:r>
              <a:rPr lang="en-US" dirty="0" smtClean="0"/>
              <a:t>tied to one the option menu buttons.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10400" y="16258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70C0"/>
                </a:solidFill>
              </a:rPr>
              <a:t>Extending Example1. </a:t>
            </a:r>
            <a:endParaRPr lang="en-US" sz="1400" i="1" dirty="0">
              <a:solidFill>
                <a:srgbClr val="0070C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752599"/>
            <a:ext cx="6172200" cy="442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Arrow Connector 22"/>
          <p:cNvCxnSpPr/>
          <p:nvPr/>
        </p:nvCxnSpPr>
        <p:spPr>
          <a:xfrm rot="10800000">
            <a:off x="5181600" y="4572000"/>
            <a:ext cx="9906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5181600" y="4724400"/>
            <a:ext cx="16002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de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3733800"/>
            <a:ext cx="1981200" cy="29718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cxnSp>
        <p:nvCxnSpPr>
          <p:cNvPr id="41" name="Straight Arrow Connector 40"/>
          <p:cNvCxnSpPr/>
          <p:nvPr/>
        </p:nvCxnSpPr>
        <p:spPr>
          <a:xfrm rot="10800000">
            <a:off x="1905000" y="4648200"/>
            <a:ext cx="1447800" cy="914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86400" y="42672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Keyboard shortcuts / links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1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2</a:t>
            </a:r>
            <a:r>
              <a:rPr lang="en-US" sz="2400" dirty="0" smtClean="0"/>
              <a:t>: Enhancing </a:t>
            </a:r>
            <a:r>
              <a:rPr lang="en-US" sz="2400" b="1" dirty="0" smtClean="0">
                <a:solidFill>
                  <a:srgbClr val="0070C0"/>
                </a:solidFill>
              </a:rPr>
              <a:t>Option/Context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16764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extension of the previous example adds </a:t>
            </a:r>
            <a:r>
              <a:rPr lang="en-US" b="1" dirty="0" smtClean="0"/>
              <a:t>icons</a:t>
            </a:r>
            <a:r>
              <a:rPr lang="en-US" dirty="0" smtClean="0"/>
              <a:t> and </a:t>
            </a:r>
            <a:r>
              <a:rPr lang="en-US" b="1" dirty="0" smtClean="0"/>
              <a:t>links</a:t>
            </a:r>
            <a:r>
              <a:rPr lang="en-US" dirty="0" smtClean="0"/>
              <a:t> to the Option Menu entries, as well as a </a:t>
            </a:r>
            <a:r>
              <a:rPr lang="en-US" b="1" dirty="0" smtClean="0"/>
              <a:t>sub-menu list </a:t>
            </a:r>
            <a:r>
              <a:rPr lang="en-US" dirty="0" smtClean="0"/>
              <a:t>tied to one the option menu buttons.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10400" y="16258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70C0"/>
                </a:solidFill>
              </a:rPr>
              <a:t>Extending Example1. </a:t>
            </a:r>
            <a:endParaRPr lang="en-US" sz="1400" i="1" dirty="0">
              <a:solidFill>
                <a:srgbClr val="0070C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952266"/>
            <a:ext cx="4048723" cy="290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600200"/>
            <a:ext cx="330554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/>
          <p:nvPr/>
        </p:nvCxnSpPr>
        <p:spPr>
          <a:xfrm rot="10800000">
            <a:off x="6477000" y="3429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86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2</a:t>
            </a:r>
            <a:r>
              <a:rPr lang="en-US" sz="2400" dirty="0" smtClean="0"/>
              <a:t>: Enhancing </a:t>
            </a:r>
            <a:r>
              <a:rPr lang="en-US" sz="2400" b="1" dirty="0" smtClean="0">
                <a:solidFill>
                  <a:srgbClr val="0070C0"/>
                </a:solidFill>
              </a:rPr>
              <a:t>Option/Context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1676400"/>
            <a:ext cx="8991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populateMyFirstMenu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(Menu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menu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 lvl="1"/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 0; </a:t>
            </a:r>
          </a:p>
          <a:p>
            <a:pPr lvl="1"/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//arguments: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groupId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,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optionId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, order, title</a:t>
            </a: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item1 =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1, 1,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"10 points"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item2 =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2, 2,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"20 points"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item3 =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3, 3,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"30 points"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item4 =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4, 4,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"40 points"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MenuItem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 item5 =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menu.add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groupId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, 5, 5, "50 points");</a:t>
            </a:r>
          </a:p>
          <a:p>
            <a:pPr lvl="1"/>
            <a:endParaRPr lang="en-US" sz="1200" dirty="0" smtClean="0">
              <a:latin typeface="Courier New"/>
            </a:endParaRP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item6 =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6, 8,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"Red text"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item7 =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7, 7,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"Green Text"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item8 =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8, 6,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"Blue text"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endParaRPr lang="en-US" sz="1200" dirty="0" smtClean="0">
              <a:latin typeface="Courier New"/>
            </a:endParaRPr>
          </a:p>
          <a:p>
            <a:pPr lvl="1"/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//set icons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item1.setIcon(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R.drawable.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uno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item2.setIcon(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R.drawable.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dos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item3.setIcon(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R.drawable.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tres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item4.setIcon(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R.drawable.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cuatro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endParaRPr lang="en-US" sz="1200" dirty="0" smtClean="0">
              <a:latin typeface="Courier New"/>
            </a:endParaRPr>
          </a:p>
          <a:p>
            <a:pPr lvl="1"/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shortcuts using device’s keyboard-keypad</a:t>
            </a:r>
          </a:p>
          <a:p>
            <a:pPr lvl="1"/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on a G1 open slide open the keyboard and</a:t>
            </a:r>
          </a:p>
          <a:p>
            <a:pPr lvl="1"/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type letter u (same as pressing menu UNO)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item1.setShortcut(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'1'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'1'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item2.setShortcut(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'2'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'2'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item3.setShortcut(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'3'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'3'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item4.setShortcut(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'4'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'4'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  </a:t>
            </a:r>
          </a:p>
          <a:p>
            <a:pPr lvl="1"/>
            <a:endParaRPr lang="en-US" sz="1200" dirty="0" smtClean="0">
              <a:latin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0400" y="16258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70C0"/>
                </a:solidFill>
              </a:rPr>
              <a:t>Extending Example1. </a:t>
            </a:r>
            <a:endParaRPr lang="en-US" sz="1400" i="1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24400" y="4038600"/>
            <a:ext cx="426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Figures used in this example  were taken from:</a:t>
            </a:r>
          </a:p>
          <a:p>
            <a:r>
              <a:rPr lang="en-US" sz="1200" dirty="0" smtClean="0"/>
              <a:t>C:\android-sdk-windows\platforms\android-4\data\res\drawable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248400" y="1271826"/>
            <a:ext cx="2514600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Replace the method </a:t>
            </a:r>
          </a:p>
          <a:p>
            <a:r>
              <a:rPr lang="en-US" sz="1600" b="1" dirty="0" err="1" smtClean="0"/>
              <a:t>populateMyFirstMenu</a:t>
            </a:r>
            <a:endParaRPr lang="en-US" sz="1600" b="1" dirty="0" smtClean="0"/>
          </a:p>
          <a:p>
            <a:r>
              <a:rPr lang="en-US" sz="1600" dirty="0" smtClean="0"/>
              <a:t>with the following code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5867400" y="3048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3810000" y="4267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178" name="Picture 2" descr="C:\android-sdk-windows\platforms\android-4\data\res\drawable\emo_im_coo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4572000"/>
            <a:ext cx="254000" cy="254000"/>
          </a:xfrm>
          <a:prstGeom prst="rect">
            <a:avLst/>
          </a:prstGeom>
          <a:noFill/>
        </p:spPr>
      </p:pic>
      <p:pic>
        <p:nvPicPr>
          <p:cNvPr id="50179" name="Picture 3" descr="C:\android-sdk-windows\platforms\android-4\data\res\drawable\emo_im_hap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3000" y="4572000"/>
            <a:ext cx="254000" cy="254000"/>
          </a:xfrm>
          <a:prstGeom prst="rect">
            <a:avLst/>
          </a:prstGeom>
          <a:noFill/>
        </p:spPr>
      </p:pic>
      <p:pic>
        <p:nvPicPr>
          <p:cNvPr id="50180" name="Picture 4" descr="C:\android-sdk-windows\platforms\android-4\data\res\drawable\emo_im_laugh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92900" y="4572000"/>
            <a:ext cx="254000" cy="254000"/>
          </a:xfrm>
          <a:prstGeom prst="rect">
            <a:avLst/>
          </a:prstGeom>
          <a:noFill/>
        </p:spPr>
      </p:pic>
      <p:pic>
        <p:nvPicPr>
          <p:cNvPr id="50181" name="Picture 5" descr="C:\android-sdk-windows\platforms\android-4\data\res\drawable\emo_im_kiss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2800" y="4572000"/>
            <a:ext cx="254000" cy="254000"/>
          </a:xfrm>
          <a:prstGeom prst="rect">
            <a:avLst/>
          </a:prstGeom>
          <a:noFill/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62600" y="5533902"/>
            <a:ext cx="2057400" cy="109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 rot="10800000" flipV="1">
            <a:off x="3505200" y="5411788"/>
            <a:ext cx="2057400" cy="6842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53200" y="28194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Remove this line from previous version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9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86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2</a:t>
            </a:r>
            <a:r>
              <a:rPr lang="en-US" sz="2400" dirty="0" smtClean="0"/>
              <a:t>: Enhancing </a:t>
            </a:r>
            <a:r>
              <a:rPr lang="en-US" sz="2400" b="1" dirty="0" smtClean="0">
                <a:solidFill>
                  <a:srgbClr val="0070C0"/>
                </a:solidFill>
              </a:rPr>
              <a:t>Option/Context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1676400"/>
            <a:ext cx="8991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200" dirty="0" smtClean="0">
              <a:latin typeface="Courier New"/>
            </a:endParaRPr>
          </a:p>
          <a:p>
            <a:pPr lvl="1"/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adding a sub-menu as fifth entry of this menu</a:t>
            </a:r>
          </a:p>
          <a:p>
            <a:pPr lvl="1"/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.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addSubMenu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int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groupId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,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int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itemId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,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int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 order,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CharSequence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 title)</a:t>
            </a:r>
          </a:p>
          <a:p>
            <a:pPr lvl="1"/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smGroupId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 0; 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</a:rPr>
              <a:t>// don't care, same as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</a:rPr>
              <a:t>Menu.NONE</a:t>
            </a:r>
            <a:endParaRPr lang="en-US" sz="1200" b="1" dirty="0" smtClean="0">
              <a:solidFill>
                <a:srgbClr val="3F7F5F"/>
              </a:solidFill>
              <a:latin typeface="Courier New"/>
            </a:endParaRPr>
          </a:p>
          <a:p>
            <a:pPr lvl="1"/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smItemId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 5;  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</a:rPr>
              <a:t>// fifth element</a:t>
            </a:r>
          </a:p>
          <a:p>
            <a:pPr lvl="1"/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smOrder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 5;   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</a:rPr>
              <a:t>// don't care, same as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</a:rPr>
              <a:t>Menu.NONE</a:t>
            </a:r>
            <a:endParaRPr lang="en-US" sz="1200" b="1" dirty="0" smtClean="0">
              <a:solidFill>
                <a:srgbClr val="3F7F5F"/>
              </a:solidFill>
              <a:latin typeface="Courier New"/>
            </a:endParaRP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SubMenu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mySubMenu5 = 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menu.addSubMenu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smGroupId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smItemId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smOrder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"Sub-Menu-CINCO"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mySubMenu5.setHeaderIcon(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R.drawable.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btn_rating_star_on_pressed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mySubMenu5.setIcon(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R.drawable.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cinco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.add(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int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groupId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,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int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itemId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,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int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 order,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CharSequence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 title)</a:t>
            </a:r>
          </a:p>
          <a:p>
            <a:pPr lvl="1"/>
            <a:endParaRPr lang="en-US" sz="1200" dirty="0" smtClean="0">
              <a:latin typeface="Courier New"/>
            </a:endParaRP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sub51 = mySubMenu5.add(smGroupId,5,1,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"Sub Menu 5-1"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sub52 = mySubMenu5.add(smGroupId,5,2,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"Sub Menu 5-2"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sub53 = mySubMenu5.add(smGroupId,5,3,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"Sub Menu 5-3"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populateMyFirstMenu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010400" y="16258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70C0"/>
                </a:solidFill>
              </a:rPr>
              <a:t>Extending Example1. </a:t>
            </a:r>
            <a:endParaRPr lang="en-US" sz="1400" i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762000"/>
            <a:ext cx="251460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Continuation…</a:t>
            </a:r>
          </a:p>
          <a:p>
            <a:r>
              <a:rPr lang="en-US" sz="1400" dirty="0" smtClean="0"/>
              <a:t>Replace the method </a:t>
            </a:r>
          </a:p>
          <a:p>
            <a:r>
              <a:rPr lang="en-US" sz="1400" b="1" dirty="0" err="1" smtClean="0"/>
              <a:t>populateMyFirstMenu</a:t>
            </a:r>
            <a:endParaRPr lang="en-US" sz="1400" b="1" dirty="0" smtClean="0"/>
          </a:p>
          <a:p>
            <a:r>
              <a:rPr lang="en-US" sz="1400" dirty="0" smtClean="0"/>
              <a:t>with the following code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5486400" y="4572000"/>
            <a:ext cx="12954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Picture 20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0" y="3429000"/>
            <a:ext cx="1981200" cy="29718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66000" y="1752600"/>
            <a:ext cx="1778000" cy="121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>
          <a:xfrm rot="10800000" flipV="1">
            <a:off x="6248400" y="24384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Picture 2" descr="C:\Documents and Settings\Administrator\Local Settings\Temporary Internet Files\Content.IE5\GUIW0JFP\MC900197588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533400"/>
            <a:ext cx="1547050" cy="53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16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smtClean="0"/>
              <a:t>Example 1: A simple list  </a:t>
            </a:r>
            <a:r>
              <a:rPr lang="en-US" sz="1400" dirty="0" smtClean="0"/>
              <a:t>(1 of 4)</a:t>
            </a:r>
            <a:endParaRPr lang="en-US" sz="2400" dirty="0" smtClean="0"/>
          </a:p>
          <a:p>
            <a:r>
              <a:rPr lang="en-US" dirty="0" smtClean="0"/>
              <a:t>Instead of </a:t>
            </a:r>
            <a:r>
              <a:rPr lang="en-US" i="1" dirty="0" smtClean="0">
                <a:solidFill>
                  <a:srgbClr val="0070C0"/>
                </a:solidFill>
              </a:rPr>
              <a:t>Activity</a:t>
            </a:r>
            <a:r>
              <a:rPr lang="en-US" dirty="0" smtClean="0"/>
              <a:t> we will use a </a:t>
            </a:r>
            <a:r>
              <a:rPr lang="en-US" i="1" dirty="0" err="1" smtClean="0">
                <a:solidFill>
                  <a:srgbClr val="0070C0"/>
                </a:solidFill>
              </a:rPr>
              <a:t>ListActivity</a:t>
            </a:r>
            <a:r>
              <a:rPr lang="en-US" dirty="0" smtClean="0"/>
              <a:t> which is an Android class specializing in</a:t>
            </a:r>
          </a:p>
          <a:p>
            <a:r>
              <a:rPr lang="en-US" dirty="0" smtClean="0"/>
              <a:t> the use of </a:t>
            </a:r>
            <a:r>
              <a:rPr lang="en-US" dirty="0" err="1" smtClean="0"/>
              <a:t>ListViews</a:t>
            </a:r>
            <a:r>
              <a:rPr lang="en-US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286000"/>
            <a:ext cx="82296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2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2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endParaRPr lang="en-US" sz="1200" b="1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1200" dirty="0" smtClean="0">
                <a:latin typeface="Courier New"/>
              </a:rPr>
              <a:t>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"vertical"</a:t>
            </a:r>
          </a:p>
          <a:p>
            <a:r>
              <a:rPr lang="en-US" sz="1200" dirty="0" smtClean="0">
                <a:latin typeface="Courier New"/>
              </a:rPr>
              <a:t>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200" dirty="0" smtClean="0">
                <a:latin typeface="Courier New"/>
              </a:rPr>
              <a:t>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1200" b="1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smtClean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@+id/selection"</a:t>
            </a:r>
          </a:p>
          <a:p>
            <a:r>
              <a:rPr lang="en-US" sz="1200" dirty="0" smtClean="0"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smtClean="0"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200" dirty="0" smtClean="0"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"#ff0000cc" </a:t>
            </a:r>
          </a:p>
          <a:p>
            <a:r>
              <a:rPr lang="en-US" sz="1200" dirty="0" smtClean="0"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android:textStyle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"bold“ 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            &lt;!--   Here is the list. Since we are using a </a:t>
            </a:r>
            <a:r>
              <a:rPr lang="en-US" sz="1200" dirty="0" err="1" smtClean="0">
                <a:solidFill>
                  <a:srgbClr val="C00000"/>
                </a:solidFill>
              </a:rPr>
              <a:t>ListActivity</a:t>
            </a:r>
            <a:r>
              <a:rPr lang="en-US" sz="1200" dirty="0" smtClean="0">
                <a:solidFill>
                  <a:srgbClr val="C00000"/>
                </a:solidFill>
              </a:rPr>
              <a:t>, we  have to call it "@</a:t>
            </a:r>
            <a:r>
              <a:rPr lang="en-US" sz="1200" dirty="0" err="1" smtClean="0">
                <a:solidFill>
                  <a:srgbClr val="C00000"/>
                </a:solidFill>
              </a:rPr>
              <a:t>android:id</a:t>
            </a:r>
            <a:r>
              <a:rPr lang="en-US" sz="1200" dirty="0" smtClean="0">
                <a:solidFill>
                  <a:srgbClr val="C00000"/>
                </a:solidFill>
              </a:rPr>
              <a:t>/list" so  </a:t>
            </a:r>
            <a:r>
              <a:rPr lang="en-US" sz="1200" dirty="0" err="1" smtClean="0">
                <a:solidFill>
                  <a:srgbClr val="C00000"/>
                </a:solidFill>
              </a:rPr>
              <a:t>ListActivity</a:t>
            </a:r>
            <a:r>
              <a:rPr lang="en-US" sz="1200" dirty="0" smtClean="0">
                <a:solidFill>
                  <a:srgbClr val="C00000"/>
                </a:solidFill>
              </a:rPr>
              <a:t> will find it --&gt;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err="1" smtClean="0">
                <a:solidFill>
                  <a:srgbClr val="3F7F7F"/>
                </a:solidFill>
                <a:latin typeface="Courier New"/>
              </a:rPr>
              <a:t>ListView</a:t>
            </a:r>
            <a:endParaRPr lang="en-US" sz="1200" b="1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smtClean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@</a:t>
            </a:r>
            <a:r>
              <a:rPr lang="en-US" sz="1200" i="1" dirty="0" err="1" smtClean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android:id</a:t>
            </a:r>
            <a:r>
              <a:rPr lang="en-US" sz="1200" i="1" dirty="0" smtClean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/list"</a:t>
            </a:r>
          </a:p>
          <a:p>
            <a:r>
              <a:rPr lang="en-US" sz="1200" dirty="0" smtClean="0"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200" dirty="0" smtClean="0"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smtClean="0"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android:drawSelectorOnTop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"false"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endParaRPr lang="en-US" sz="1200" dirty="0" smtClean="0">
              <a:solidFill>
                <a:srgbClr val="00808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smtClean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@</a:t>
            </a:r>
            <a:r>
              <a:rPr lang="en-US" sz="1200" i="1" dirty="0" err="1" smtClean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android:id</a:t>
            </a:r>
            <a:r>
              <a:rPr lang="en-US" sz="1200" i="1" dirty="0" smtClean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/empty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smtClean="0">
                <a:latin typeface="Courier New"/>
              </a:rPr>
              <a:t> 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smtClean="0">
                <a:latin typeface="Courier New"/>
              </a:rPr>
              <a:t> 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smtClean="0">
                <a:latin typeface="Courier New"/>
              </a:rPr>
              <a:t>     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"Empty set"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/&gt;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1200" dirty="0" smtClean="0">
              <a:solidFill>
                <a:srgbClr val="00808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</p:txBody>
      </p:sp>
      <p:sp>
        <p:nvSpPr>
          <p:cNvPr id="10" name="Left Arrow 9"/>
          <p:cNvSpPr/>
          <p:nvPr/>
        </p:nvSpPr>
        <p:spPr>
          <a:xfrm>
            <a:off x="4648200" y="4800600"/>
            <a:ext cx="34290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Android’s built-in list layout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4876800" y="5638800"/>
            <a:ext cx="31242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on empty lists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86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2</a:t>
            </a:r>
            <a:r>
              <a:rPr lang="en-US" sz="2400" dirty="0" smtClean="0"/>
              <a:t>: Enhancing </a:t>
            </a:r>
            <a:r>
              <a:rPr lang="en-US" sz="2400" b="1" dirty="0" smtClean="0">
                <a:solidFill>
                  <a:srgbClr val="0070C0"/>
                </a:solidFill>
              </a:rPr>
              <a:t>Option/Context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1676400"/>
            <a:ext cx="8991600" cy="4985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applyMenuOption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item){</a:t>
            </a:r>
          </a:p>
          <a:p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item.getItemId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(); </a:t>
            </a:r>
            <a:r>
              <a:rPr lang="en-US" sz="1400" b="1" dirty="0" smtClean="0">
                <a:solidFill>
                  <a:srgbClr val="3F7F5F"/>
                </a:solidFill>
                <a:latin typeface="Courier New"/>
              </a:rPr>
              <a:t>//1, 2, 3, ...11</a:t>
            </a:r>
          </a:p>
          <a:p>
            <a:pPr lvl="1"/>
            <a:endParaRPr lang="en-US" sz="1400" b="1" dirty="0" smtClean="0">
              <a:solidFill>
                <a:srgbClr val="3F7F5F"/>
              </a:solidFill>
              <a:latin typeface="Courier New"/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String strMsg2 =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.getText().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/>
            <a:endParaRPr lang="en-US" sz="1400" dirty="0" smtClean="0">
              <a:latin typeface="Courier New"/>
            </a:endParaRP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&lt; 5) { </a:t>
            </a:r>
          </a:p>
          <a:p>
            <a:pPr lvl="2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first four options are for setting text size</a:t>
            </a:r>
          </a:p>
          <a:p>
            <a:pPr lvl="2"/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newPointSize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err="1" smtClean="0">
                <a:solidFill>
                  <a:srgbClr val="0000C0"/>
                </a:solidFill>
                <a:latin typeface="Courier New"/>
              </a:rPr>
              <a:t>arrayPointSize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- 1];</a:t>
            </a:r>
          </a:p>
          <a:p>
            <a:pPr lvl="2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.setTextSize(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newPointSize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.setTextSize(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newPointSize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== 5) {</a:t>
            </a:r>
          </a:p>
          <a:p>
            <a:pPr lvl="2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the sub-menu (attached to 5th item) is processed here</a:t>
            </a:r>
          </a:p>
          <a:p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	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.setText (</a:t>
            </a:r>
          </a:p>
          <a:p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		    "You have selected: \n"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item.getTitle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    	  +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"\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nId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: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		  +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 order: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item.getOrder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 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either change color on text1 or style on text2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== 6)</a:t>
            </a:r>
          </a:p>
          <a:p>
            <a:pPr lvl="2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.setTextColor(0xffff0000);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red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10400" y="16258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70C0"/>
                </a:solidFill>
              </a:rPr>
              <a:t>Extending Example1. </a:t>
            </a:r>
            <a:endParaRPr lang="en-US" sz="1400" i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762000"/>
            <a:ext cx="251460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Continuation…</a:t>
            </a:r>
          </a:p>
          <a:p>
            <a:r>
              <a:rPr lang="en-US" sz="1400" dirty="0" smtClean="0"/>
              <a:t>Replace the method </a:t>
            </a:r>
          </a:p>
          <a:p>
            <a:r>
              <a:rPr lang="en-US" sz="1400" b="1" dirty="0" err="1" smtClean="0"/>
              <a:t>applyMenuOption</a:t>
            </a:r>
            <a:endParaRPr lang="en-US" sz="1400" b="1" dirty="0" smtClean="0"/>
          </a:p>
          <a:p>
            <a:r>
              <a:rPr lang="en-US" sz="1400" dirty="0" smtClean="0"/>
              <a:t>with the following code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6553201" y="4267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7315200" y="3200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15200" y="3276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Same as before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315200" y="40386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Take care of sub-menu here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91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86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2</a:t>
            </a:r>
            <a:r>
              <a:rPr lang="en-US" sz="2400" dirty="0" smtClean="0"/>
              <a:t>: Enhancing </a:t>
            </a:r>
            <a:r>
              <a:rPr lang="en-US" sz="2400" b="1" dirty="0" smtClean="0">
                <a:solidFill>
                  <a:srgbClr val="0070C0"/>
                </a:solidFill>
              </a:rPr>
              <a:t>Option/Context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1676400"/>
            <a:ext cx="8991600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== 7)</a:t>
            </a:r>
          </a:p>
          <a:p>
            <a:pPr lvl="2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.setTextColor(0xff00ff00);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green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== 8)</a:t>
            </a:r>
          </a:p>
          <a:p>
            <a:pPr lvl="2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.setTextColor(0xff0000ff);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blue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== 9)</a:t>
            </a:r>
          </a:p>
          <a:p>
            <a:pPr lvl="2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.setText(beautify(strMsg2,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"BOLD"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));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//bold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== 10)</a:t>
            </a:r>
          </a:p>
          <a:p>
            <a:pPr lvl="2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.setText(beautify(strMsg2,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"ITALIC"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));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//italic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== 11)</a:t>
            </a:r>
          </a:p>
          <a:p>
            <a:pPr lvl="2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.setText(beautify(strMsg2,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"NORMAL"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));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//normal</a:t>
            </a:r>
          </a:p>
          <a:p>
            <a:pPr lvl="2"/>
            <a:endParaRPr lang="en-US" sz="1400" dirty="0" smtClean="0">
              <a:solidFill>
                <a:srgbClr val="3F7F5F"/>
              </a:solidFill>
              <a:latin typeface="Courier New"/>
            </a:endParaRP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/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applyMenuOption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10400" y="16258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70C0"/>
                </a:solidFill>
              </a:rPr>
              <a:t>Extending Example1. </a:t>
            </a:r>
            <a:endParaRPr lang="en-US" sz="1400" i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762000"/>
            <a:ext cx="251460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Continuation…</a:t>
            </a:r>
          </a:p>
          <a:p>
            <a:r>
              <a:rPr lang="en-US" sz="1400" dirty="0" smtClean="0"/>
              <a:t>Replace the method </a:t>
            </a:r>
          </a:p>
          <a:p>
            <a:r>
              <a:rPr lang="en-US" sz="1400" b="1" dirty="0" err="1" smtClean="0"/>
              <a:t>applyMenuOption</a:t>
            </a:r>
            <a:endParaRPr lang="en-US" sz="1400" b="1" dirty="0" smtClean="0"/>
          </a:p>
          <a:p>
            <a:r>
              <a:rPr lang="en-US" sz="1400" dirty="0" smtClean="0"/>
              <a:t>with the following code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79248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01000" y="20574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Same as before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2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Android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Dialog Boxes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sz="2200" dirty="0" err="1" smtClean="0">
                <a:solidFill>
                  <a:srgbClr val="0070C0"/>
                </a:solidFill>
              </a:rPr>
              <a:t>AlertDialog</a:t>
            </a:r>
            <a:r>
              <a:rPr lang="en-US" sz="2200" dirty="0" smtClean="0">
                <a:solidFill>
                  <a:srgbClr val="0070C0"/>
                </a:solidFill>
              </a:rPr>
              <a:t> - Toast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733800"/>
            <a:ext cx="6400800" cy="1752600"/>
          </a:xfrm>
        </p:spPr>
        <p:txBody>
          <a:bodyPr>
            <a:normAutofit/>
          </a:bodyPr>
          <a:lstStyle/>
          <a:p>
            <a:pPr algn="l"/>
            <a:endParaRPr lang="en-US" sz="1200" dirty="0" smtClean="0"/>
          </a:p>
          <a:p>
            <a:pPr algn="l"/>
            <a:endParaRPr lang="en-US" sz="1200" dirty="0"/>
          </a:p>
          <a:p>
            <a:pPr algn="l"/>
            <a:endParaRPr lang="en-US" sz="1200" dirty="0" smtClean="0"/>
          </a:p>
          <a:p>
            <a:pPr algn="l"/>
            <a:r>
              <a:rPr lang="en-US" sz="1200" dirty="0" smtClean="0"/>
              <a:t>Notes are based on: </a:t>
            </a:r>
          </a:p>
          <a:p>
            <a:pPr lvl="1" algn="l"/>
            <a:r>
              <a:rPr lang="en-US" sz="1050" dirty="0" smtClean="0"/>
              <a:t>Android Developers </a:t>
            </a:r>
          </a:p>
          <a:p>
            <a:pPr lvl="1" algn="l"/>
            <a:r>
              <a:rPr lang="en-US" sz="1050" dirty="0" smtClean="0"/>
              <a:t>http://developer.android.com/index.html</a:t>
            </a:r>
            <a:endParaRPr lang="en-US" sz="105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86062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7000"/>
            <a:ext cx="86062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62600"/>
            <a:ext cx="172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629400" y="2286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i="1" dirty="0" smtClean="0">
                <a:solidFill>
                  <a:srgbClr val="0070C0"/>
                </a:solidFill>
                <a:latin typeface="Bookman Old Style" pitchFamily="18" charset="0"/>
              </a:rPr>
              <a:t>11</a:t>
            </a:r>
            <a:endParaRPr lang="en-US" sz="6000" i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3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Android provides two primitive forms of dialog boxes:</a:t>
            </a:r>
          </a:p>
          <a:p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b="1" dirty="0" err="1" smtClean="0"/>
              <a:t>AlertDialog</a:t>
            </a:r>
            <a:r>
              <a:rPr lang="en-US" sz="2400" dirty="0" smtClean="0"/>
              <a:t> boxes, and</a:t>
            </a:r>
          </a:p>
          <a:p>
            <a:pPr marL="457200" indent="-457200">
              <a:buAutoNum type="arabicPeriod"/>
            </a:pPr>
            <a:r>
              <a:rPr lang="en-US" sz="2400" b="1" dirty="0" smtClean="0"/>
              <a:t>Toast  </a:t>
            </a:r>
            <a:r>
              <a:rPr lang="en-US" sz="2400" dirty="0" smtClean="0"/>
              <a:t>controls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/>
            <a:r>
              <a:rPr lang="en-US" sz="2400" dirty="0" smtClean="0"/>
              <a:t>	</a:t>
            </a:r>
          </a:p>
        </p:txBody>
      </p:sp>
      <p:pic>
        <p:nvPicPr>
          <p:cNvPr id="9" name="Picture 8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9144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 descr="de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6600" y="3048000"/>
            <a:ext cx="2438400" cy="3657600"/>
          </a:xfrm>
          <a:prstGeom prst="rect">
            <a:avLst/>
          </a:prstGeom>
          <a:ln>
            <a:solidFill>
              <a:srgbClr val="0060A8"/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 flipV="1">
            <a:off x="3657600" y="1905000"/>
            <a:ext cx="1981200" cy="609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71600" y="3124200"/>
            <a:ext cx="1524000" cy="609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AlertDialog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5943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err="1" smtClean="0">
                <a:solidFill>
                  <a:srgbClr val="C00000"/>
                </a:solidFill>
              </a:rPr>
              <a:t>AlertDialog</a:t>
            </a:r>
            <a:r>
              <a:rPr lang="en-US" sz="2400" dirty="0" smtClean="0"/>
              <a:t> is an </a:t>
            </a:r>
            <a:r>
              <a:rPr lang="en-US" sz="2400" i="1" dirty="0" smtClean="0"/>
              <a:t>almost</a:t>
            </a:r>
            <a:r>
              <a:rPr lang="en-US" sz="2400" dirty="0" smtClean="0"/>
              <a:t> </a:t>
            </a:r>
            <a:r>
              <a:rPr lang="en-US" sz="2400" i="1" dirty="0" smtClean="0"/>
              <a:t>modal</a:t>
            </a:r>
            <a:r>
              <a:rPr lang="en-US" sz="2400" dirty="0" smtClean="0"/>
              <a:t> screen that</a:t>
            </a:r>
          </a:p>
          <a:p>
            <a:endParaRPr lang="en-US" sz="2400" dirty="0" smtClean="0"/>
          </a:p>
          <a:p>
            <a:pPr marL="914400" lvl="1" indent="-457200">
              <a:buAutoNum type="arabicParenBoth"/>
            </a:pPr>
            <a:r>
              <a:rPr lang="en-US" sz="2400" dirty="0" smtClean="0"/>
              <a:t>presents a brief message to the user typically shown as a small floating window that partially obscures the underlying view, and </a:t>
            </a:r>
          </a:p>
          <a:p>
            <a:pPr marL="914400" lvl="1" indent="-457200">
              <a:buAutoNum type="arabicParenBoth"/>
            </a:pPr>
            <a:endParaRPr lang="en-US" sz="2400" dirty="0" smtClean="0"/>
          </a:p>
          <a:p>
            <a:pPr marL="914400" lvl="1" indent="-457200">
              <a:buAutoNum type="arabicParenBoth"/>
            </a:pPr>
            <a:r>
              <a:rPr lang="en-US" sz="2400" dirty="0" smtClean="0"/>
              <a:t>collects a simple answer (usually by clicking an option button) .</a:t>
            </a:r>
          </a:p>
        </p:txBody>
      </p:sp>
      <p:pic>
        <p:nvPicPr>
          <p:cNvPr id="8" name="Picture 7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13716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57200" y="5562600"/>
            <a:ext cx="75438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modal</a:t>
            </a:r>
            <a:r>
              <a:rPr lang="en-US" dirty="0" smtClean="0"/>
              <a:t> view remains on the screen waiting for user’s input. The rest of the  application is on hold. It has to be dismissed by an explicit user’s 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752600"/>
            <a:ext cx="86106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AlertDialog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77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Warning !!!</a:t>
            </a:r>
            <a:endParaRPr lang="en-US" sz="2400" b="1" dirty="0" smtClean="0"/>
          </a:p>
          <a:p>
            <a:endParaRPr lang="en-US" sz="2400" b="1" dirty="0" smtClean="0"/>
          </a:p>
          <a:p>
            <a:pPr marL="457200" indent="-457200"/>
            <a:r>
              <a:rPr lang="en-US" sz="2400" dirty="0" smtClean="0"/>
              <a:t>An </a:t>
            </a:r>
            <a:r>
              <a:rPr lang="en-US" sz="2400" i="1" dirty="0" err="1" smtClean="0"/>
              <a:t>AlertDialog</a:t>
            </a:r>
            <a:r>
              <a:rPr lang="en-US" sz="2400" dirty="0" smtClean="0"/>
              <a:t> is </a:t>
            </a:r>
            <a:r>
              <a:rPr lang="en-US" sz="2400" b="1" dirty="0" smtClean="0"/>
              <a:t>NOT</a:t>
            </a:r>
            <a:r>
              <a:rPr lang="en-US" sz="2400" dirty="0" smtClean="0"/>
              <a:t> a typical </a:t>
            </a:r>
            <a:r>
              <a:rPr lang="en-US" sz="2400" i="1" dirty="0" err="1" smtClean="0"/>
              <a:t>inputBox</a:t>
            </a:r>
            <a:r>
              <a:rPr lang="en-US" sz="2400" dirty="0" smtClean="0"/>
              <a:t> (as in .NET)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Why?</a:t>
            </a:r>
          </a:p>
          <a:p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i="1" dirty="0" err="1" smtClean="0"/>
              <a:t>AlertDialog</a:t>
            </a:r>
            <a:r>
              <a:rPr lang="en-US" sz="2400" dirty="0" smtClean="0"/>
              <a:t> box is modal as it needs user intervention to be terminated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However</a:t>
            </a:r>
          </a:p>
          <a:p>
            <a:r>
              <a:rPr lang="en-US" sz="2400" dirty="0" smtClean="0"/>
              <a:t>it </a:t>
            </a:r>
            <a:r>
              <a:rPr lang="en-US" sz="2400" i="1" dirty="0" smtClean="0"/>
              <a:t>does not stop the main thread </a:t>
            </a:r>
            <a:r>
              <a:rPr lang="en-US" sz="2400" dirty="0" smtClean="0"/>
              <a:t>(code following the call to show the </a:t>
            </a:r>
            <a:r>
              <a:rPr lang="en-US" sz="2400" i="1" dirty="0" err="1" smtClean="0"/>
              <a:t>DialogAlert</a:t>
            </a:r>
            <a:r>
              <a:rPr lang="en-US" sz="2400" dirty="0" smtClean="0"/>
              <a:t> box is executed without waiting for the user’s input)</a:t>
            </a:r>
          </a:p>
          <a:p>
            <a:endParaRPr lang="en-US" sz="2400" dirty="0" smtClean="0"/>
          </a:p>
        </p:txBody>
      </p:sp>
      <p:pic>
        <p:nvPicPr>
          <p:cNvPr id="1026" name="Picture 2" descr="C:\WINDOWS\pchealth\helpctr\System\images\warnin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990600"/>
            <a:ext cx="576262" cy="576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296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AlertDialog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1650" y="2381250"/>
            <a:ext cx="30607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Callout 1 11"/>
          <p:cNvSpPr/>
          <p:nvPr/>
        </p:nvSpPr>
        <p:spPr>
          <a:xfrm>
            <a:off x="6324600" y="2362200"/>
            <a:ext cx="1524000" cy="457200"/>
          </a:xfrm>
          <a:prstGeom prst="borderCallout1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Title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3810000" y="1600200"/>
            <a:ext cx="1524000" cy="457200"/>
          </a:xfrm>
          <a:prstGeom prst="borderCallout1">
            <a:avLst>
              <a:gd name="adj1" fmla="val 18750"/>
              <a:gd name="adj2" fmla="val -8333"/>
              <a:gd name="adj3" fmla="val 246829"/>
              <a:gd name="adj4" fmla="val -31169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Icon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 flipH="1">
            <a:off x="762000" y="5791200"/>
            <a:ext cx="1600200" cy="685800"/>
          </a:xfrm>
          <a:prstGeom prst="borderCallout1">
            <a:avLst>
              <a:gd name="adj1" fmla="val 18750"/>
              <a:gd name="adj2" fmla="val -8333"/>
              <a:gd name="adj3" fmla="val -236754"/>
              <a:gd name="adj4" fmla="val -52619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Positive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Button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 flipH="1">
            <a:off x="2819400" y="5410200"/>
            <a:ext cx="1600200" cy="685800"/>
          </a:xfrm>
          <a:prstGeom prst="borderCallout1">
            <a:avLst>
              <a:gd name="adj1" fmla="val 46611"/>
              <a:gd name="adj2" fmla="val -6627"/>
              <a:gd name="adj3" fmla="val -161132"/>
              <a:gd name="adj4" fmla="val -18504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Neutral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Button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6400800" y="3733800"/>
            <a:ext cx="1524000" cy="838200"/>
          </a:xfrm>
          <a:prstGeom prst="borderCallout1">
            <a:avLst>
              <a:gd name="adj1" fmla="val 18750"/>
              <a:gd name="adj2" fmla="val -8333"/>
              <a:gd name="adj3" fmla="val 53884"/>
              <a:gd name="adj4" fmla="val -38333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Negative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Button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Line Callout 1 18"/>
          <p:cNvSpPr/>
          <p:nvPr/>
        </p:nvSpPr>
        <p:spPr>
          <a:xfrm flipH="1">
            <a:off x="457200" y="3886200"/>
            <a:ext cx="1600200" cy="685800"/>
          </a:xfrm>
          <a:prstGeom prst="borderCallout1">
            <a:avLst>
              <a:gd name="adj1" fmla="val 18750"/>
              <a:gd name="adj2" fmla="val -8333"/>
              <a:gd name="adj3" fmla="val -65610"/>
              <a:gd name="adj4" fmla="val -69677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Message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79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AlertDialog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r>
              <a:rPr lang="en-US" sz="2400" dirty="0" smtClean="0"/>
              <a:t>: A simple Dialog Box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676400"/>
            <a:ext cx="8001000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 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"@+id/LinearLayout01"</a:t>
            </a: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"http://schemas.android.com/apk/res/android" </a:t>
            </a: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"horizontal"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Button </a:t>
            </a:r>
          </a:p>
          <a:p>
            <a:r>
              <a:rPr lang="en-US" sz="1400" dirty="0" smtClean="0">
                <a:latin typeface="Courier New"/>
              </a:rPr>
              <a:t>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"GO" </a:t>
            </a:r>
          </a:p>
          <a:p>
            <a:r>
              <a:rPr lang="en-US" sz="1400" dirty="0" smtClean="0">
                <a:latin typeface="Courier New"/>
              </a:rPr>
              <a:t>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btnGo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400" dirty="0" smtClean="0">
                <a:latin typeface="Courier New"/>
              </a:rPr>
              <a:t>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400" dirty="0" smtClean="0">
                <a:latin typeface="Courier New"/>
              </a:rPr>
              <a:t>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Button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 </a:t>
            </a:r>
          </a:p>
          <a:p>
            <a:r>
              <a:rPr lang="en-US" sz="1400" dirty="0" smtClean="0">
                <a:latin typeface="Courier New"/>
              </a:rPr>
              <a:t>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android:hint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"click the button" </a:t>
            </a:r>
          </a:p>
          <a:p>
            <a:r>
              <a:rPr lang="en-US" sz="1400" dirty="0" smtClean="0">
                <a:latin typeface="Courier New"/>
              </a:rPr>
              <a:t>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txtMsg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latin typeface="Courier New"/>
              </a:rPr>
              <a:t>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400" dirty="0" smtClean="0">
                <a:latin typeface="Courier New"/>
              </a:rPr>
              <a:t>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en-US" sz="1400" dirty="0"/>
          </a:p>
        </p:txBody>
      </p:sp>
      <p:pic>
        <p:nvPicPr>
          <p:cNvPr id="10" name="Picture 9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3048000"/>
            <a:ext cx="2032000" cy="304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45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AlertDialog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 A simple dialog box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752600"/>
            <a:ext cx="8458200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cis493.selectionwidgets;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android.app.Activity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android.app.AlertDialog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android.content.DialogInterface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android.os.Bundle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android.view.View.OnClickListener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android.widget.Button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android.widget.EditText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AndDemoUI1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Activity {</a:t>
            </a:r>
          </a:p>
          <a:p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Button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btnGo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String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dirty="0" smtClean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00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AlertDialog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 A simple dialog box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752600"/>
            <a:ext cx="84582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=  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btnGo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= (Button)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btnGo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btnGo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.setOnClickListener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OnClickListener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12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lvl="2"/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(View arg0) {</a:t>
            </a:r>
          </a:p>
          <a:p>
            <a:pPr lvl="2"/>
            <a:endParaRPr lang="en-US" sz="1200" b="1" dirty="0" smtClean="0">
              <a:solidFill>
                <a:srgbClr val="000000"/>
              </a:solidFill>
              <a:latin typeface="Courier New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AlertDialog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dialBox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createDialogBox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dialBox.show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 WARNING: (in general...)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 after showing a dialog you should have NO more code. Let the buttons of      </a:t>
            </a:r>
          </a:p>
          <a:p>
            <a:pPr lvl="2"/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    // the dialog box handle the rest of the logic. For instance, in this 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 example a modal dialog box is displayed (once shown you can not do </a:t>
            </a:r>
          </a:p>
          <a:p>
            <a:pPr lvl="2"/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    // anything to the parent until the child is closed) however the code in </a:t>
            </a:r>
          </a:p>
          <a:p>
            <a:pPr lvl="2"/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    // the parent continues to execute after the show() method is 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 called.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.setText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"I am here!"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}    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});</a:t>
            </a:r>
          </a:p>
          <a:p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}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</a:t>
            </a:r>
            <a:r>
              <a:rPr lang="en-US" sz="1200" dirty="0" err="1" smtClean="0">
                <a:solidFill>
                  <a:srgbClr val="004000"/>
                </a:solidFill>
                <a:latin typeface="Courier New"/>
              </a:rPr>
              <a:t>onCreate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76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smtClean="0"/>
              <a:t>Example 1 : A simple list </a:t>
            </a:r>
            <a:r>
              <a:rPr lang="en-US" sz="1400" dirty="0" smtClean="0"/>
              <a:t>(2 of 4)</a:t>
            </a: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1000" y="1676400"/>
            <a:ext cx="8229600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cis493.selectionwidgets;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android.app.ListActivity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android.os.Bundle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android.widget.ArrayAdapter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android.widget.ListView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android.widget.TextView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ArrayAdapterDemo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ListActivity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selection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String[]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items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{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"this"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"is"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"a"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"really"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		   "really2"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"really3"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"really4"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		   "really5"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"silly"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"list"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dirty="0" smtClean="0">
              <a:solidFill>
                <a:srgbClr val="00B05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B050"/>
                </a:solidFill>
                <a:latin typeface="Courier New"/>
              </a:rPr>
              <a:t>   // next time try an empty list such as: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dirty="0" smtClean="0">
                <a:solidFill>
                  <a:srgbClr val="00B050"/>
                </a:solidFill>
                <a:latin typeface="Courier New"/>
              </a:rPr>
              <a:t>// String[] items = {};</a:t>
            </a:r>
          </a:p>
          <a:p>
            <a:endParaRPr lang="en-US" sz="1400" dirty="0" smtClean="0">
              <a:latin typeface="Courier New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6172200" y="4114800"/>
            <a:ext cx="19812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800600" y="2819400"/>
            <a:ext cx="457200" cy="762000"/>
          </a:xfrm>
          <a:prstGeom prst="downArrow">
            <a:avLst/>
          </a:prstGeom>
          <a:solidFill>
            <a:srgbClr val="FFFF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3400" y="6245423"/>
            <a:ext cx="716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NOTE</a:t>
            </a:r>
            <a:r>
              <a:rPr lang="en-US" sz="1400" i="1" dirty="0" smtClean="0"/>
              <a:t>:  The </a:t>
            </a:r>
            <a:r>
              <a:rPr lang="en-US" sz="1400" b="1" i="1" dirty="0" err="1" smtClean="0"/>
              <a:t>ListActivity</a:t>
            </a:r>
            <a:r>
              <a:rPr lang="en-US" sz="1400" i="1" dirty="0" smtClean="0"/>
              <a:t> class is implicitly bound to an object identified by  </a:t>
            </a:r>
            <a:r>
              <a:rPr lang="en-US" sz="1400" b="1" i="1" dirty="0" smtClean="0"/>
              <a:t>@</a:t>
            </a:r>
            <a:r>
              <a:rPr lang="en-US" sz="1400" b="1" i="1" dirty="0" err="1" smtClean="0"/>
              <a:t>android:id</a:t>
            </a:r>
            <a:r>
              <a:rPr lang="en-US" sz="1400" b="1" i="1" dirty="0" smtClean="0"/>
              <a:t>/list  </a:t>
            </a:r>
            <a:endParaRPr lang="en-US" sz="1400" b="1" i="1" dirty="0"/>
          </a:p>
        </p:txBody>
      </p:sp>
      <p:pic>
        <p:nvPicPr>
          <p:cNvPr id="26627" name="Picture 3" descr="C:\Documents and Settings\Administrator\Local Settings\Temporary Internet Files\Content.IE5\9N0CWEHY\MC90036317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448515" flipH="1">
            <a:off x="5436770" y="2609094"/>
            <a:ext cx="1511684" cy="837999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AlertDialog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 A simple dialog box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733014"/>
            <a:ext cx="80772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AlertDialog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createDialogBox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AlertDialog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myQuittingDialogBox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= 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AlertDialog.Builder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) </a:t>
            </a:r>
          </a:p>
          <a:p>
            <a:endParaRPr lang="en-US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//set message, title, and icon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.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setTitle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"Terminator"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.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setMessage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"Are you sure that you want to quit?"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.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setIcon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R.drawable.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ic_menu_end_conversation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//set three option buttons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.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setPositiveButton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"Yes"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DialogInterface.OnClickListener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() { 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DialogInterface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dialog, </a:t>
            </a:r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whichButton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) { 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    	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//whatever should be done when answering "YES" goes here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	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"YES 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Integer.</a:t>
            </a:r>
            <a:r>
              <a:rPr lang="en-US" sz="1200" i="1" dirty="0" err="1" smtClean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i="1" dirty="0" err="1" smtClean="0">
                <a:solidFill>
                  <a:srgbClr val="000000"/>
                </a:solidFill>
                <a:latin typeface="Courier New"/>
              </a:rPr>
              <a:t>whichButton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	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.setText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}          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})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</a:t>
            </a:r>
            <a:r>
              <a:rPr lang="en-US" sz="1200" dirty="0" err="1" smtClean="0">
                <a:solidFill>
                  <a:srgbClr val="004000"/>
                </a:solidFill>
                <a:latin typeface="Courier New"/>
              </a:rPr>
              <a:t>setPositiveButton</a:t>
            </a:r>
            <a:endParaRPr lang="en-US" sz="1200" dirty="0" smtClean="0">
              <a:solidFill>
                <a:srgbClr val="004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</p:txBody>
      </p:sp>
      <p:pic>
        <p:nvPicPr>
          <p:cNvPr id="10" name="Picture 9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990600"/>
            <a:ext cx="1676400" cy="2514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867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AlertDialog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 A simple dialog box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712416"/>
            <a:ext cx="8077200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.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setNeutralButton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urier New"/>
              </a:rPr>
              <a:t>Cancel"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DialogInterface.OnClickListener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DialogInterface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dialog, </a:t>
            </a:r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whichButton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     	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//whatever should be done when answering "CANCEL" goes here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	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"CANCEL 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Integer.</a:t>
            </a:r>
            <a:r>
              <a:rPr lang="en-US" sz="1200" i="1" dirty="0" err="1" smtClean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i="1" dirty="0" err="1" smtClean="0">
                <a:solidFill>
                  <a:srgbClr val="000000"/>
                </a:solidFill>
                <a:latin typeface="Courier New"/>
              </a:rPr>
              <a:t>whichButton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	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.setText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}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</a:t>
            </a:r>
            <a:r>
              <a:rPr lang="en-US" sz="1200" dirty="0" err="1" smtClean="0">
                <a:solidFill>
                  <a:srgbClr val="004000"/>
                </a:solidFill>
                <a:latin typeface="Courier New"/>
              </a:rPr>
              <a:t>OnClick</a:t>
            </a:r>
            <a:endParaRPr lang="en-US" sz="1200" dirty="0" smtClean="0">
              <a:solidFill>
                <a:srgbClr val="004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})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</a:t>
            </a:r>
            <a:r>
              <a:rPr lang="en-US" sz="1200" dirty="0" err="1" smtClean="0">
                <a:solidFill>
                  <a:srgbClr val="004000"/>
                </a:solidFill>
                <a:latin typeface="Courier New"/>
              </a:rPr>
              <a:t>setNeutralButton</a:t>
            </a:r>
            <a:endParaRPr lang="en-US" sz="1200" dirty="0" smtClean="0">
              <a:solidFill>
                <a:srgbClr val="004000"/>
              </a:solidFill>
              <a:latin typeface="Courier New"/>
            </a:endParaRP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.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setNegativeButton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"NO"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DialogInterface.OnClickListener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() { 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DialogInterface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dialog, </a:t>
            </a:r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whichButton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) { 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   	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//whatever should be done when answering "NO" goes here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	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"NO 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Integer.</a:t>
            </a:r>
            <a:r>
              <a:rPr lang="en-US" sz="1200" i="1" dirty="0" err="1" smtClean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i="1" dirty="0" err="1" smtClean="0">
                <a:solidFill>
                  <a:srgbClr val="000000"/>
                </a:solidFill>
                <a:latin typeface="Courier New"/>
              </a:rPr>
              <a:t>whichButton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	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.setText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}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})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</a:t>
            </a:r>
            <a:r>
              <a:rPr lang="en-US" sz="1200" dirty="0" err="1" smtClean="0">
                <a:solidFill>
                  <a:srgbClr val="004000"/>
                </a:solidFill>
                <a:latin typeface="Courier New"/>
              </a:rPr>
              <a:t>setNegativeButton</a:t>
            </a:r>
            <a:endParaRPr lang="en-US" sz="1200" dirty="0" smtClean="0">
              <a:solidFill>
                <a:srgbClr val="004000"/>
              </a:solidFill>
              <a:latin typeface="Courier New"/>
            </a:endParaRP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.create();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.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return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myQuittingDialogBox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200" b="1" dirty="0" smtClean="0">
              <a:solidFill>
                <a:srgbClr val="000000"/>
              </a:solidFill>
              <a:latin typeface="Courier New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}//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createDialogBox</a:t>
            </a:r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}// class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073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AlertDialog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 A simple </a:t>
            </a:r>
            <a:r>
              <a:rPr lang="en-US" sz="2400" dirty="0" err="1" smtClean="0"/>
              <a:t>AlertDialog</a:t>
            </a:r>
            <a:r>
              <a:rPr lang="en-US" sz="2400" dirty="0" smtClean="0"/>
              <a:t> box</a:t>
            </a:r>
          </a:p>
        </p:txBody>
      </p:sp>
      <p:pic>
        <p:nvPicPr>
          <p:cNvPr id="9" name="Picture 8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1676400"/>
            <a:ext cx="3276600" cy="49149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Line Callout 2 9"/>
          <p:cNvSpPr/>
          <p:nvPr/>
        </p:nvSpPr>
        <p:spPr>
          <a:xfrm>
            <a:off x="6172200" y="1828800"/>
            <a:ext cx="1752600" cy="1143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604"/>
              <a:gd name="adj6" fmla="val -42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text is set right after showing the dialog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9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e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1143000"/>
            <a:ext cx="2438400" cy="3657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419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70C0"/>
                </a:solidFill>
              </a:rPr>
              <a:t>Toast</a:t>
            </a:r>
            <a:r>
              <a:rPr lang="en-US" sz="2400" dirty="0" smtClean="0"/>
              <a:t> is a transient view containing a quick little message for the user. </a:t>
            </a:r>
          </a:p>
          <a:p>
            <a:endParaRPr lang="en-US" sz="2400" dirty="0" smtClean="0"/>
          </a:p>
          <a:p>
            <a:r>
              <a:rPr lang="en-US" sz="2400" dirty="0" smtClean="0"/>
              <a:t>They appear as a floating view over the application. </a:t>
            </a:r>
          </a:p>
          <a:p>
            <a:endParaRPr lang="en-US" sz="2400" dirty="0" smtClean="0"/>
          </a:p>
          <a:p>
            <a:r>
              <a:rPr lang="en-US" sz="2400" i="1" dirty="0" smtClean="0">
                <a:solidFill>
                  <a:srgbClr val="C00000"/>
                </a:solidFill>
              </a:rPr>
              <a:t>They never receive focus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43400" y="2133600"/>
            <a:ext cx="2362200" cy="1828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3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 A simple Toast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981200"/>
            <a:ext cx="84582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 context,  message,  duration ).show();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2819400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Context</a:t>
            </a:r>
            <a:r>
              <a:rPr lang="en-US" dirty="0" smtClean="0"/>
              <a:t>:		A reference to the view’s environment (what is around me…)</a:t>
            </a:r>
          </a:p>
          <a:p>
            <a:endParaRPr lang="en-US" dirty="0" smtClean="0"/>
          </a:p>
          <a:p>
            <a:r>
              <a:rPr lang="en-US" i="1" dirty="0" smtClean="0"/>
              <a:t>Message</a:t>
            </a:r>
            <a:r>
              <a:rPr lang="en-US" dirty="0" smtClean="0"/>
              <a:t>:		The thing you want to say</a:t>
            </a:r>
          </a:p>
          <a:p>
            <a:endParaRPr lang="en-US" dirty="0" smtClean="0"/>
          </a:p>
          <a:p>
            <a:r>
              <a:rPr lang="en-US" i="1" dirty="0" smtClean="0"/>
              <a:t>Duration</a:t>
            </a:r>
            <a:r>
              <a:rPr lang="en-US" dirty="0" smtClean="0"/>
              <a:t>:		SHORT or LONG exposure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 A simple Toast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676400"/>
            <a:ext cx="7620000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cis493.dialogboxes;</a:t>
            </a:r>
          </a:p>
          <a:p>
            <a:endParaRPr lang="en-US" sz="1600" dirty="0" smtClean="0">
              <a:latin typeface="Courier New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android.app.Activity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android.os.Bundle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android.widget.Toast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600" dirty="0" smtClean="0">
              <a:latin typeface="Courier New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ToastDemo1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Activity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3F5FBF"/>
                </a:solidFill>
                <a:latin typeface="Courier New"/>
              </a:rPr>
              <a:t>/** Called when the activity is first created. */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</a:p>
          <a:p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getApplicationContext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(), </a:t>
            </a:r>
          </a:p>
          <a:p>
            <a:r>
              <a:rPr lang="es-ES" sz="1600" dirty="0" smtClean="0">
                <a:solidFill>
                  <a:srgbClr val="000000"/>
                </a:solidFill>
                <a:latin typeface="Courier New"/>
              </a:rPr>
              <a:t>        	</a:t>
            </a:r>
            <a:r>
              <a:rPr lang="es-ES" sz="1600" dirty="0" smtClean="0">
                <a:solidFill>
                  <a:srgbClr val="2A00FF"/>
                </a:solidFill>
                <a:latin typeface="Courier New"/>
              </a:rPr>
              <a:t>"Saludos amigos \n Hasta la vista"</a:t>
            </a:r>
            <a:r>
              <a:rPr lang="es-ES" sz="160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LENGTH_LONG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).show();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/>
          </a:p>
        </p:txBody>
      </p:sp>
      <p:pic>
        <p:nvPicPr>
          <p:cNvPr id="10" name="Picture 9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609600"/>
            <a:ext cx="1473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5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1143000"/>
            <a:ext cx="8534400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As an aside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Context</a:t>
            </a:r>
            <a:r>
              <a:rPr lang="en-US" sz="2400" dirty="0" smtClean="0"/>
              <a:t>:		</a:t>
            </a:r>
          </a:p>
          <a:p>
            <a:r>
              <a:rPr lang="en-US" sz="2400" dirty="0" smtClean="0"/>
              <a:t>	</a:t>
            </a:r>
            <a:r>
              <a:rPr lang="en-US" dirty="0" smtClean="0"/>
              <a:t>On Android a Context is mostly used to load and access resources. </a:t>
            </a:r>
          </a:p>
          <a:p>
            <a:endParaRPr lang="en-US" dirty="0" smtClean="0"/>
          </a:p>
          <a:p>
            <a:r>
              <a:rPr lang="en-US" dirty="0" smtClean="0"/>
              <a:t>	All widgets receive a Context parameter in their constructor. </a:t>
            </a:r>
          </a:p>
          <a:p>
            <a:endParaRPr lang="en-US" dirty="0" smtClean="0"/>
          </a:p>
          <a:p>
            <a:r>
              <a:rPr lang="en-US" dirty="0" smtClean="0"/>
              <a:t>	In a regular Android application, you usually have two kinds of Context, 		</a:t>
            </a:r>
            <a:r>
              <a:rPr lang="en-US" i="1" dirty="0" smtClean="0"/>
              <a:t>Activity</a:t>
            </a:r>
            <a:r>
              <a:rPr lang="en-US" dirty="0" smtClean="0"/>
              <a:t> and </a:t>
            </a:r>
            <a:r>
              <a:rPr lang="en-US" i="1" dirty="0" smtClean="0"/>
              <a:t>Application</a:t>
            </a:r>
            <a:r>
              <a:rPr lang="en-US" dirty="0" smtClean="0"/>
              <a:t>. The first one is typically passed to classes </a:t>
            </a:r>
          </a:p>
          <a:p>
            <a:r>
              <a:rPr lang="en-US" dirty="0" smtClean="0"/>
              <a:t>	and methods that need a Context. </a:t>
            </a:r>
          </a:p>
          <a:p>
            <a:endParaRPr lang="en-US" dirty="0" smtClean="0"/>
          </a:p>
          <a:p>
            <a:r>
              <a:rPr lang="en-US" dirty="0" smtClean="0"/>
              <a:t>	Views have a reference to the entire activity and therefore to anything your </a:t>
            </a:r>
          </a:p>
          <a:p>
            <a:r>
              <a:rPr lang="en-US" dirty="0" smtClean="0"/>
              <a:t>	activity is holding onto; usually the entire View hierarchy and all its resources.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11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Customizing a Toast View</a:t>
            </a:r>
          </a:p>
          <a:p>
            <a:endParaRPr lang="en-US" sz="2400" dirty="0" smtClean="0"/>
          </a:p>
          <a:p>
            <a:r>
              <a:rPr lang="en-US" sz="2400" dirty="0" smtClean="0"/>
              <a:t>By default Toast views are displayed at the center-bottom of the screen. </a:t>
            </a:r>
          </a:p>
          <a:p>
            <a:endParaRPr lang="en-US" sz="2400" dirty="0" smtClean="0"/>
          </a:p>
          <a:p>
            <a:r>
              <a:rPr lang="en-US" sz="2400" dirty="0" smtClean="0"/>
              <a:t>However the user may change the placement of a Toast view by using either of the following methods: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setGravity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gravity,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xOffset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yOffset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dirty="0" smtClean="0"/>
              <a:t>Set the location at which the notification should appear on the screen.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setMargin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(float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horizontalMargin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float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verticalMargin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dirty="0" smtClean="0"/>
              <a:t>Set the margins of the view.</a:t>
            </a:r>
            <a:r>
              <a:rPr lang="en-US" sz="2400" dirty="0" smtClean="0"/>
              <a:t>	</a:t>
            </a:r>
          </a:p>
        </p:txBody>
      </p:sp>
      <p:pic>
        <p:nvPicPr>
          <p:cNvPr id="3077" name="Picture 5" descr="C:\Documents and Settings\Administrator\Local Settings\Temporary Internet Files\Content.IE5\QET7S3GG\MC90019887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738189"/>
            <a:ext cx="862013" cy="881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82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3200400"/>
            <a:ext cx="86106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Customizing a Toast View</a:t>
            </a:r>
          </a:p>
          <a:p>
            <a:endParaRPr lang="en-US" sz="2400" dirty="0" smtClean="0"/>
          </a:p>
          <a:p>
            <a:r>
              <a:rPr lang="en-US" sz="2400" dirty="0" smtClean="0"/>
              <a:t>The following method uses offset values based on the pixel resolution of the actual device. For instance, the G1 phone screen contains 360x480 pixels.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setGravity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gravity,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xOffset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yOffset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/>
              <a:t>Gravity</a:t>
            </a:r>
            <a:r>
              <a:rPr lang="en-US" sz="2000" dirty="0" smtClean="0"/>
              <a:t>: 	Overall placement. Typical values include: </a:t>
            </a:r>
            <a:r>
              <a:rPr lang="en-US" sz="2000" i="1" dirty="0" err="1" smtClean="0"/>
              <a:t>Gravity.CENTER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Gravity.TOP</a:t>
            </a:r>
            <a:r>
              <a:rPr lang="en-US" sz="2000" i="1" dirty="0" smtClean="0"/>
              <a:t>, </a:t>
            </a:r>
          </a:p>
          <a:p>
            <a:r>
              <a:rPr lang="en-US" sz="2000" i="1" dirty="0" smtClean="0"/>
              <a:t>	</a:t>
            </a:r>
            <a:r>
              <a:rPr lang="en-US" sz="2000" i="1" dirty="0" err="1" smtClean="0"/>
              <a:t>Gravity.BOTTOM</a:t>
            </a:r>
            <a:r>
              <a:rPr lang="en-US" sz="2000" i="1" dirty="0" smtClean="0"/>
              <a:t>, …</a:t>
            </a:r>
          </a:p>
          <a:p>
            <a:endParaRPr lang="en-US" sz="2000" i="1" dirty="0" smtClean="0"/>
          </a:p>
          <a:p>
            <a:r>
              <a:rPr lang="en-US" sz="2000" b="1" dirty="0" err="1" smtClean="0"/>
              <a:t>xOffset</a:t>
            </a:r>
            <a:r>
              <a:rPr lang="en-US" sz="2000" dirty="0" smtClean="0"/>
              <a:t>:	 Assume </a:t>
            </a:r>
            <a:r>
              <a:rPr lang="en-US" sz="2000" dirty="0" err="1" smtClean="0"/>
              <a:t>Gravity.CENTER</a:t>
            </a:r>
            <a:r>
              <a:rPr lang="en-US" sz="2000" dirty="0" smtClean="0"/>
              <a:t> placement on a G1 phone.  The 		</a:t>
            </a:r>
            <a:r>
              <a:rPr lang="en-US" sz="2000" i="1" dirty="0" err="1" smtClean="0"/>
              <a:t>xOffset</a:t>
            </a:r>
            <a:r>
              <a:rPr lang="en-US" sz="2000" dirty="0" smtClean="0"/>
              <a:t> range is  -160,…,0,…160 (left, center, right)</a:t>
            </a:r>
          </a:p>
          <a:p>
            <a:endParaRPr lang="en-US" sz="2000" dirty="0" smtClean="0"/>
          </a:p>
          <a:p>
            <a:pPr defTabSz="182880"/>
            <a:r>
              <a:rPr lang="en-US" sz="2000" b="1" dirty="0" err="1" smtClean="0"/>
              <a:t>yOffset</a:t>
            </a:r>
            <a:r>
              <a:rPr lang="en-US" sz="2000" dirty="0" smtClean="0"/>
              <a:t>:	The range on a G1 is: -240,…,0,…240 (top, center, 	bottom)</a:t>
            </a:r>
          </a:p>
        </p:txBody>
      </p:sp>
      <p:pic>
        <p:nvPicPr>
          <p:cNvPr id="10" name="Picture 5" descr="C:\Documents and Settings\Administrator\Local Settings\Temporary Internet Files\Content.IE5\QET7S3GG\MC90019887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738189"/>
            <a:ext cx="862013" cy="881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5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3505200"/>
            <a:ext cx="8915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Customizing the Toast View</a:t>
            </a:r>
          </a:p>
          <a:p>
            <a:endParaRPr lang="en-US" sz="2400" dirty="0" smtClean="0"/>
          </a:p>
          <a:p>
            <a:r>
              <a:rPr lang="en-US" sz="2000" dirty="0" smtClean="0"/>
              <a:t>A second method to place a Toast is </a:t>
            </a:r>
            <a:r>
              <a:rPr lang="en-US" sz="2000" b="1" i="1" dirty="0" err="1" smtClean="0"/>
              <a:t>setMargin</a:t>
            </a:r>
            <a:r>
              <a:rPr lang="en-US" sz="2000" dirty="0" smtClean="0"/>
              <a:t>. The screen is considered to have a center point where horizontal and vertical center lines meet. There is 50%  of the screen to each side of that center point (top, </a:t>
            </a:r>
            <a:r>
              <a:rPr lang="en-US" sz="2000" dirty="0" err="1" smtClean="0"/>
              <a:t>botton</a:t>
            </a:r>
            <a:r>
              <a:rPr lang="en-US" sz="2000" dirty="0" smtClean="0"/>
              <a:t>, left, right). Margins are expressed as a value between: -50,…, 0, …, 50.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setMargin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(float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horizontalMargin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float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verticalMargin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b="1" dirty="0" smtClean="0"/>
              <a:t>Note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The pair of margins (-50, -50) represent the upper-left corner of the screen,</a:t>
            </a:r>
          </a:p>
          <a:p>
            <a:r>
              <a:rPr lang="en-US" sz="2000" dirty="0" smtClean="0"/>
              <a:t>(0, 0) is the center, and (50, 50) the lower-right corner. </a:t>
            </a:r>
          </a:p>
          <a:p>
            <a:endParaRPr lang="en-US" sz="2400" dirty="0" smtClean="0"/>
          </a:p>
        </p:txBody>
      </p:sp>
      <p:pic>
        <p:nvPicPr>
          <p:cNvPr id="10" name="Picture 5" descr="C:\Documents and Settings\Administrator\Local Settings\Temporary Internet Files\Content.IE5\QET7S3GG\MC90019887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738189"/>
            <a:ext cx="862013" cy="881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42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smtClean="0"/>
              <a:t>Example 1: A simple list </a:t>
            </a:r>
            <a:r>
              <a:rPr lang="en-US" sz="1400" dirty="0" smtClean="0"/>
              <a:t>(3 of  4)</a:t>
            </a: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1000" y="1676400"/>
            <a:ext cx="8229600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    @Override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	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i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setListAdapter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ArrayAdapter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&lt;String&gt;(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		  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	      android.R.layout.</a:t>
            </a:r>
            <a:r>
              <a:rPr lang="en-US" sz="1400" i="1" dirty="0" smtClean="0">
                <a:solidFill>
                  <a:srgbClr val="0000C0"/>
                </a:solidFill>
                <a:latin typeface="Courier New"/>
              </a:rPr>
              <a:t>simple_list_item_1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		      items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	selection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selection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    @Override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    protected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onListItemClick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ListView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l, View v, 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       			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position,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id)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.onListItemClick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(l, v, position, id);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String text =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 position:"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position +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 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items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[position];</a:t>
            </a:r>
          </a:p>
          <a:p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	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selection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.setText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(text);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dirty="0" smtClean="0">
              <a:solidFill>
                <a:srgbClr val="008080"/>
              </a:solidFill>
              <a:latin typeface="Courier New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6705600" y="4419600"/>
            <a:ext cx="20574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Selection listener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6705600" y="2590800"/>
            <a:ext cx="20574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 adapter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 Changing the placement of a Toast view.</a:t>
            </a:r>
          </a:p>
        </p:txBody>
      </p:sp>
      <p:pic>
        <p:nvPicPr>
          <p:cNvPr id="9" name="Picture 8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828800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Picture 9" descr="device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0400" y="1828800"/>
            <a:ext cx="2438400" cy="36576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Picture 10" descr="device1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9800" y="1828800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04800" y="55626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setGravity</a:t>
            </a:r>
            <a:r>
              <a:rPr lang="en-US" b="1" dirty="0" smtClean="0"/>
              <a:t>(…)</a:t>
            </a:r>
            <a:r>
              <a:rPr lang="en-US" dirty="0" smtClean="0"/>
              <a:t> method with  </a:t>
            </a:r>
            <a:r>
              <a:rPr lang="en-US" dirty="0" err="1" smtClean="0"/>
              <a:t>Gravity.CENTER</a:t>
            </a:r>
            <a:r>
              <a:rPr lang="en-US" dirty="0" smtClean="0"/>
              <a:t>, and x and y offsets of (resp.):</a:t>
            </a:r>
          </a:p>
          <a:p>
            <a:r>
              <a:rPr lang="en-US" dirty="0" smtClean="0"/>
              <a:t>0, 0		(center)</a:t>
            </a:r>
          </a:p>
          <a:p>
            <a:r>
              <a:rPr lang="en-US" dirty="0" smtClean="0"/>
              <a:t>-160, -240	(top-left)</a:t>
            </a:r>
          </a:p>
          <a:p>
            <a:r>
              <a:rPr lang="en-US" dirty="0" smtClean="0"/>
              <a:t>160, 240		(right-bottom)</a:t>
            </a:r>
            <a:endParaRPr lang="en-US" dirty="0"/>
          </a:p>
        </p:txBody>
      </p:sp>
      <p:pic>
        <p:nvPicPr>
          <p:cNvPr id="13" name="Picture 5" descr="C:\Documents and Settings\Administrator\Local Settings\Temporary Internet Files\Content.IE5\QET7S3GG\MC900198872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24800" y="738189"/>
            <a:ext cx="862013" cy="881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05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838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 Changing the placement of a Toast view.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1227177"/>
            <a:ext cx="8382000" cy="5478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2" rtlCol="0">
            <a:spAutoFit/>
          </a:bodyPr>
          <a:lstStyle/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7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7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7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7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7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TableLayout</a:t>
            </a:r>
            <a:endParaRPr lang="en-US" sz="7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myTableLayout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"#ff0000ff"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"vertical"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android:stretchColumns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"1,2"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endParaRPr lang="en-US" sz="7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"@+id/myRow1"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"horizontal"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7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myCaption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"#ff009999"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"Testing Toast - 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Gravity.CENTER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  320x480 pixels"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"20sp"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android:gravity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"center"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android:layout_span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"2" 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endParaRPr lang="en-US" sz="7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"@+id/myRow1"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"#ff0000ff"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android:padding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"10px"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"horizontal"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7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xLabel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 X offset: 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"18sp"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endParaRPr lang="en-US" sz="7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xBox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"0"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"18sp"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android:inputType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numberSigned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endParaRPr lang="en-US" sz="7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"@+id/myRow2"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"#ff0000ff"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android:padding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"10px"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"horizontal"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7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yLabel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 Y offset: 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"18sp"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endParaRPr lang="en-US" sz="7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yBox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"0"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"18sp"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android:inputType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numberSigned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endParaRPr lang="en-US" sz="7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"@+id/myRow3"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"#ff0000ff"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android:padding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"10px"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"horizontal"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700" dirty="0" smtClean="0">
                <a:solidFill>
                  <a:srgbClr val="3F7F7F"/>
                </a:solidFill>
                <a:latin typeface="Courier New"/>
              </a:rPr>
              <a:t>Button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"@+id/btn1"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 Show Toast 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android:layout_span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"2"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700" dirty="0" smtClean="0">
                <a:solidFill>
                  <a:srgbClr val="3F7F7F"/>
                </a:solidFill>
                <a:latin typeface="Courier New"/>
              </a:rPr>
              <a:t>Button</a:t>
            </a:r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TableLayout</a:t>
            </a:r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5239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 Changing the placement of a Toast view.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600200"/>
            <a:ext cx="7848600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cis493.dialogboxes;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android.app.Activity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android.os.Bundle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android.view.Gravity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android.view.View.OnClickListener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android.widget.Button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android.widget.EditText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android.widget.Toast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ToastDemo1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Activity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xBox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yBox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Button  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btn1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(R.layout.</a:t>
            </a:r>
            <a:r>
              <a:rPr lang="en-US" sz="1400" i="1" dirty="0" smtClean="0">
                <a:solidFill>
                  <a:srgbClr val="0000C0"/>
                </a:solidFill>
                <a:latin typeface="Courier New"/>
              </a:rPr>
              <a:t>main2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xBox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xBox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yBox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yBox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59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 Changing the placement of a Toast view.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600200"/>
            <a:ext cx="7848600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btn1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(Button)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(R.id.</a:t>
            </a:r>
            <a:r>
              <a:rPr lang="en-US" sz="1400" i="1" dirty="0" smtClean="0">
                <a:solidFill>
                  <a:srgbClr val="0000C0"/>
                </a:solidFill>
                <a:latin typeface="Courier New"/>
              </a:rPr>
              <a:t>btn1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btn1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.setOnClickListener(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OnClickListener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/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(View v)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lvl="3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Toast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myToast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       </a:t>
            </a:r>
          </a:p>
          <a:p>
            <a:pPr lvl="4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getApplicationContext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(), </a:t>
            </a:r>
          </a:p>
          <a:p>
            <a:pPr lvl="4"/>
            <a:r>
              <a:rPr lang="es-ES" sz="1400" dirty="0" smtClean="0">
                <a:solidFill>
                  <a:srgbClr val="2A00FF"/>
                </a:solidFill>
                <a:latin typeface="Courier New"/>
              </a:rPr>
              <a:t>"Saludos amigos \n Hasta la vista"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lvl="4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LENGTH_LONG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3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myToast.setGravity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Gravity.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CENTER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lvl="5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Integer.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valueOf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xBox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.getText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().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()), </a:t>
            </a:r>
          </a:p>
          <a:p>
            <a:pPr lvl="5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Integer.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valueOf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yBox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.getText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().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()) );</a:t>
            </a:r>
          </a:p>
          <a:p>
            <a:pPr lvl="3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myToast.show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3"/>
            <a:endParaRPr lang="en-US" sz="1400" dirty="0" smtClean="0">
              <a:latin typeface="Courier New"/>
            </a:endParaRPr>
          </a:p>
          <a:p>
            <a:pPr lvl="3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NumberFormatException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e) {</a:t>
            </a:r>
          </a:p>
          <a:p>
            <a:pPr lvl="4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getApplicationContext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(), </a:t>
            </a:r>
          </a:p>
          <a:p>
            <a:pPr lvl="4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e.getMessage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(), </a:t>
            </a:r>
          </a:p>
          <a:p>
            <a:pPr lvl="4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LENGTH_LONG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).show();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}//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onClick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}); // listener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}//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}// class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640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r>
              <a:rPr lang="en-US" sz="2400" b="1" dirty="0" smtClean="0">
                <a:solidFill>
                  <a:srgbClr val="0070C0"/>
                </a:solidFill>
              </a:rPr>
              <a:t>Showing Fancy Toast views.</a:t>
            </a:r>
          </a:p>
          <a:p>
            <a:endParaRPr lang="en-US" sz="2400" dirty="0" smtClean="0"/>
          </a:p>
          <a:p>
            <a:r>
              <a:rPr lang="en-US" sz="2400" dirty="0" smtClean="0"/>
              <a:t>Toasts could be modified to display a custom combination of color/shape/text/background. </a:t>
            </a:r>
          </a:p>
          <a:p>
            <a:endParaRPr lang="en-US" sz="2400" dirty="0" smtClean="0"/>
          </a:p>
          <a:p>
            <a:r>
              <a:rPr lang="en-US" sz="2400" dirty="0" smtClean="0"/>
              <a:t>You need to follow the next steps:</a:t>
            </a:r>
          </a:p>
          <a:p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Define the XML layout of the new custom view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Make sure there is a </a:t>
            </a:r>
            <a:r>
              <a:rPr lang="en-US" sz="2000" i="1" dirty="0" err="1" smtClean="0">
                <a:solidFill>
                  <a:srgbClr val="0070C0"/>
                </a:solidFill>
              </a:rPr>
              <a:t>TextView</a:t>
            </a:r>
            <a:r>
              <a:rPr lang="en-US" sz="2000" dirty="0" smtClean="0"/>
              <a:t> named: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Additionally you could attach an </a:t>
            </a:r>
            <a:r>
              <a:rPr lang="en-US" sz="2000" dirty="0" smtClean="0">
                <a:solidFill>
                  <a:srgbClr val="0070C0"/>
                </a:solidFill>
              </a:rPr>
              <a:t>android: background</a:t>
            </a:r>
            <a:r>
              <a:rPr lang="en-US" sz="2000" dirty="0" smtClean="0"/>
              <a:t> to the 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.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The background could be a figure (such as a </a:t>
            </a:r>
            <a:r>
              <a:rPr lang="en-US" sz="2000" i="1" dirty="0" smtClean="0"/>
              <a:t>.</a:t>
            </a:r>
            <a:r>
              <a:rPr lang="en-US" sz="2000" i="1" dirty="0" err="1" smtClean="0"/>
              <a:t>png</a:t>
            </a:r>
            <a:r>
              <a:rPr lang="en-US" sz="2000" i="1" dirty="0" smtClean="0"/>
              <a:t> </a:t>
            </a:r>
            <a:r>
              <a:rPr lang="en-US" sz="2000" dirty="0" smtClean="0"/>
              <a:t>file) or an XML defined shape (see next example).</a:t>
            </a:r>
          </a:p>
          <a:p>
            <a:pPr marL="457200" indent="-457200">
              <a:buAutoNum type="arabicPeriod"/>
            </a:pPr>
            <a:endParaRPr lang="en-US" sz="2400" dirty="0" smtClean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1752600"/>
            <a:ext cx="838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" y="6096000"/>
            <a:ext cx="762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Example taken from:</a:t>
            </a:r>
          </a:p>
          <a:p>
            <a:r>
              <a:rPr lang="en-US" sz="1000" dirty="0" smtClean="0"/>
              <a:t>http://hustleplay.wordpress.com/2009/07/23/replicating-default-android-toast/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57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r>
              <a:rPr lang="en-US" sz="2400" b="1" dirty="0" smtClean="0">
                <a:solidFill>
                  <a:srgbClr val="0070C0"/>
                </a:solidFill>
              </a:rPr>
              <a:t>Showing Fancy Toast views.</a:t>
            </a:r>
          </a:p>
          <a:p>
            <a:r>
              <a:rPr lang="en-US" sz="2400" dirty="0" smtClean="0"/>
              <a:t>Let’s begin with the application’s </a:t>
            </a:r>
            <a:r>
              <a:rPr lang="en-US" sz="2400" dirty="0" smtClean="0">
                <a:solidFill>
                  <a:srgbClr val="0070C0"/>
                </a:solidFill>
              </a:rPr>
              <a:t>main</a:t>
            </a:r>
            <a:r>
              <a:rPr lang="en-US" sz="2400" dirty="0" smtClean="0"/>
              <a:t> layout.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2209800"/>
            <a:ext cx="7010400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noProof="1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400" b="1" noProof="1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400" b="1" i="1" noProof="1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400" b="1" i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400" b="1" i="1" noProof="1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1400" b="1" noProof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noProof="1" smtClean="0">
                <a:solidFill>
                  <a:srgbClr val="3F7F7F"/>
                </a:solidFill>
                <a:latin typeface="Courier New"/>
              </a:rPr>
              <a:t>LinearLayout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"vertical"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"fill_parent"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"fill_parent"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"#777"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noProof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noProof="1" smtClean="0">
                <a:solidFill>
                  <a:srgbClr val="3F7F7F"/>
                </a:solidFill>
                <a:latin typeface="Courier New"/>
              </a:rPr>
              <a:t>TextView  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"fill_parent" 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"wrap_content" 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'"Testing Custom TOAST"'</a:t>
            </a:r>
            <a:r>
              <a:rPr lang="en-US" sz="1400" b="1" i="1" noProof="1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b="1" noProof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noProof="1" smtClean="0">
                <a:solidFill>
                  <a:srgbClr val="3F7F7F"/>
                </a:solidFill>
                <a:latin typeface="Courier New"/>
              </a:rPr>
              <a:t>Button 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"wrap_content" 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"wrap_content" 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"@+id/btnShowToast" 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 Show Custom - Normal  Toast "</a:t>
            </a:r>
            <a:r>
              <a:rPr lang="en-US" sz="1400" b="1" i="1" noProof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noProof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noProof="1" smtClean="0">
                <a:solidFill>
                  <a:srgbClr val="3F7F7F"/>
                </a:solidFill>
                <a:latin typeface="Courier New"/>
              </a:rPr>
              <a:t>Button</a:t>
            </a:r>
            <a:r>
              <a:rPr lang="en-US" sz="1400" b="1" noProof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noProof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noProof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400" b="1" noProof="1" smtClean="0">
                <a:solidFill>
                  <a:srgbClr val="008080"/>
                </a:solidFill>
                <a:latin typeface="Courier New"/>
              </a:rPr>
              <a:t>&gt;</a:t>
            </a:r>
            <a:endParaRPr lang="en-US" sz="1400" b="1" noProof="1"/>
          </a:p>
        </p:txBody>
      </p:sp>
      <p:pic>
        <p:nvPicPr>
          <p:cNvPr id="13" name="Picture 12" descr="devic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3124200"/>
            <a:ext cx="2032000" cy="304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44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r>
              <a:rPr lang="en-US" sz="2400" b="1" dirty="0" smtClean="0">
                <a:solidFill>
                  <a:srgbClr val="0070C0"/>
                </a:solidFill>
              </a:rPr>
              <a:t>Showing Fancy Toast views.</a:t>
            </a:r>
          </a:p>
          <a:p>
            <a:r>
              <a:rPr lang="en-US" sz="2400" dirty="0" smtClean="0"/>
              <a:t>Now we create our </a:t>
            </a:r>
            <a:r>
              <a:rPr lang="en-US" sz="2400" dirty="0" smtClean="0">
                <a:solidFill>
                  <a:srgbClr val="0070C0"/>
                </a:solidFill>
              </a:rPr>
              <a:t>custom</a:t>
            </a:r>
            <a:r>
              <a:rPr lang="en-US" sz="2400" dirty="0" smtClean="0"/>
              <a:t> Toast layout (called: </a:t>
            </a:r>
            <a:r>
              <a:rPr lang="en-US" sz="2400" i="1" dirty="0" smtClean="0"/>
              <a:t>my_toast_layout.xml</a:t>
            </a:r>
            <a:r>
              <a:rPr lang="en-US" sz="2400" dirty="0" smtClean="0"/>
              <a:t>.   It must contain a </a:t>
            </a:r>
            <a:r>
              <a:rPr lang="en-US" sz="2400" dirty="0" err="1" smtClean="0"/>
              <a:t>TextView</a:t>
            </a:r>
            <a:r>
              <a:rPr lang="en-US" sz="2400" dirty="0" smtClean="0"/>
              <a:t> called ‘</a:t>
            </a:r>
            <a:r>
              <a:rPr lang="en-US" sz="2400" i="1" dirty="0" smtClean="0"/>
              <a:t>text</a:t>
            </a:r>
            <a:r>
              <a:rPr lang="en-US" sz="2400" dirty="0" smtClean="0"/>
              <a:t>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2514600"/>
            <a:ext cx="8229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4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my_toast_layout_root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"horizontal"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android:padding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"10dp"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  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"@+id/text"    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android:padding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"20dp"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drawable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/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my_border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</p:txBody>
      </p:sp>
      <p:sp>
        <p:nvSpPr>
          <p:cNvPr id="10" name="Left Arrow 9"/>
          <p:cNvSpPr/>
          <p:nvPr/>
        </p:nvSpPr>
        <p:spPr>
          <a:xfrm>
            <a:off x="5257800" y="5105400"/>
            <a:ext cx="2438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background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3581400" y="4038600"/>
            <a:ext cx="2438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Required </a:t>
            </a:r>
            <a:r>
              <a:rPr lang="en-US" dirty="0" err="1" smtClean="0"/>
              <a:t>TextView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r>
              <a:rPr lang="en-US" sz="2400" b="1" dirty="0" smtClean="0">
                <a:solidFill>
                  <a:srgbClr val="0070C0"/>
                </a:solidFill>
              </a:rPr>
              <a:t>Showing Fancy Toast views.</a:t>
            </a:r>
          </a:p>
          <a:p>
            <a:r>
              <a:rPr lang="en-US" sz="2400" dirty="0" smtClean="0"/>
              <a:t>Finally we take care of the optional background element (</a:t>
            </a:r>
            <a:r>
              <a:rPr lang="en-US" sz="2400" i="1" dirty="0" smtClean="0"/>
              <a:t>my_border.xml</a:t>
            </a:r>
            <a:r>
              <a:rPr lang="en-US" sz="2400" dirty="0" smtClean="0"/>
              <a:t>). In this example we define a &lt;shape&gt; (but it could be any .</a:t>
            </a:r>
            <a:r>
              <a:rPr lang="en-US" sz="2400" dirty="0" err="1" smtClean="0"/>
              <a:t>png</a:t>
            </a:r>
            <a:r>
              <a:rPr lang="en-US" sz="2400" dirty="0" smtClean="0"/>
              <a:t> image). This XML (or image) is saved in the folder: </a:t>
            </a:r>
            <a:r>
              <a:rPr lang="en-US" sz="2400" dirty="0" smtClean="0">
                <a:solidFill>
                  <a:srgbClr val="0070C0"/>
                </a:solidFill>
              </a:rPr>
              <a:t>/res/</a:t>
            </a:r>
            <a:r>
              <a:rPr lang="en-US" sz="2400" dirty="0" err="1" smtClean="0">
                <a:solidFill>
                  <a:srgbClr val="0070C0"/>
                </a:solidFill>
              </a:rPr>
              <a:t>drawable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04800" y="3406676"/>
            <a:ext cx="8229600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6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6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6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"UTF-8" </a:t>
            </a:r>
            <a:r>
              <a:rPr lang="en-US" sz="16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600" dirty="0" smtClean="0">
                <a:solidFill>
                  <a:srgbClr val="3F7F7F"/>
                </a:solidFill>
                <a:latin typeface="Courier New"/>
              </a:rPr>
              <a:t>shape	</a:t>
            </a:r>
          </a:p>
          <a:p>
            <a:r>
              <a:rPr lang="en-US" sz="1600" dirty="0" smtClean="0">
                <a:solidFill>
                  <a:srgbClr val="3F7F7F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1600" dirty="0" smtClean="0">
                <a:solidFill>
                  <a:srgbClr val="7F007F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7F007F"/>
                </a:solidFill>
                <a:latin typeface="Courier New"/>
              </a:rPr>
              <a:t>android:shape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"rectangle"</a:t>
            </a:r>
            <a:r>
              <a:rPr lang="en-US" sz="16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Courier New"/>
              </a:rPr>
              <a:t>  &lt;</a:t>
            </a:r>
            <a:r>
              <a:rPr lang="en-US" sz="1600" dirty="0" smtClean="0">
                <a:solidFill>
                  <a:srgbClr val="3F7F7F"/>
                </a:solidFill>
                <a:latin typeface="Courier New"/>
              </a:rPr>
              <a:t>stroke  </a:t>
            </a:r>
            <a:r>
              <a:rPr lang="en-US" sz="1600" dirty="0" err="1" smtClean="0">
                <a:solidFill>
                  <a:srgbClr val="7F007F"/>
                </a:solidFill>
                <a:latin typeface="Courier New"/>
              </a:rPr>
              <a:t>android:width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"2dp" </a:t>
            </a:r>
            <a:r>
              <a:rPr lang="en-US" sz="1600" i="1" dirty="0" err="1" smtClean="0">
                <a:solidFill>
                  <a:srgbClr val="7F007F"/>
                </a:solidFill>
                <a:latin typeface="Courier New"/>
              </a:rPr>
              <a:t>android:color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"#ffffff00" </a:t>
            </a:r>
            <a:r>
              <a:rPr lang="en-US" sz="16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Courier New"/>
              </a:rPr>
              <a:t>  &lt;</a:t>
            </a:r>
            <a:r>
              <a:rPr lang="en-US" sz="1600" dirty="0" smtClean="0">
                <a:solidFill>
                  <a:srgbClr val="3F7F7F"/>
                </a:solidFill>
                <a:latin typeface="Courier New"/>
              </a:rPr>
              <a:t>solid   </a:t>
            </a:r>
            <a:r>
              <a:rPr lang="en-US" sz="1600" dirty="0" err="1" smtClean="0">
                <a:solidFill>
                  <a:srgbClr val="7F007F"/>
                </a:solidFill>
                <a:latin typeface="Courier New"/>
              </a:rPr>
              <a:t>android:color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"#ff990000" </a:t>
            </a:r>
            <a:r>
              <a:rPr lang="en-US" sz="16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Courier New"/>
              </a:rPr>
              <a:t>  &lt;</a:t>
            </a:r>
            <a:r>
              <a:rPr lang="en-US" sz="1600" dirty="0" smtClean="0">
                <a:solidFill>
                  <a:srgbClr val="3F7F7F"/>
                </a:solidFill>
                <a:latin typeface="Courier New"/>
              </a:rPr>
              <a:t>padding </a:t>
            </a:r>
            <a:r>
              <a:rPr lang="en-US" sz="1600" dirty="0" err="1" smtClean="0">
                <a:solidFill>
                  <a:srgbClr val="7F007F"/>
                </a:solidFill>
                <a:latin typeface="Courier New"/>
              </a:rPr>
              <a:t>android:left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"10dp"  </a:t>
            </a:r>
            <a:r>
              <a:rPr lang="en-US" sz="1600" i="1" dirty="0" err="1" smtClean="0">
                <a:solidFill>
                  <a:srgbClr val="7F007F"/>
                </a:solidFill>
                <a:latin typeface="Courier New"/>
              </a:rPr>
              <a:t>android:top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"4dp" </a:t>
            </a:r>
          </a:p>
          <a:p>
            <a:r>
              <a:rPr lang="en-US" sz="1600" dirty="0" smtClean="0">
                <a:latin typeface="Courier New"/>
              </a:rPr>
              <a:t>           </a:t>
            </a:r>
            <a:r>
              <a:rPr lang="en-US" sz="1600" dirty="0" err="1" smtClean="0">
                <a:solidFill>
                  <a:srgbClr val="7F007F"/>
                </a:solidFill>
                <a:latin typeface="Courier New"/>
              </a:rPr>
              <a:t>android:right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"10dp" </a:t>
            </a:r>
            <a:r>
              <a:rPr lang="en-US" sz="1600" i="1" dirty="0" err="1" smtClean="0">
                <a:solidFill>
                  <a:srgbClr val="7F007F"/>
                </a:solidFill>
                <a:latin typeface="Courier New"/>
              </a:rPr>
              <a:t>android:bottom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"4dp" </a:t>
            </a:r>
            <a:r>
              <a:rPr lang="en-US" sz="16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Courier New"/>
              </a:rPr>
              <a:t>  &lt;</a:t>
            </a:r>
            <a:r>
              <a:rPr lang="en-US" sz="1600" dirty="0" smtClean="0">
                <a:solidFill>
                  <a:srgbClr val="3F7F7F"/>
                </a:solidFill>
                <a:latin typeface="Courier New"/>
              </a:rPr>
              <a:t>corners </a:t>
            </a:r>
            <a:r>
              <a:rPr lang="en-US" sz="1600" dirty="0" err="1" smtClean="0">
                <a:solidFill>
                  <a:srgbClr val="7F007F"/>
                </a:solidFill>
                <a:latin typeface="Courier New"/>
              </a:rPr>
              <a:t>android:radius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"15dp" </a:t>
            </a:r>
            <a:r>
              <a:rPr lang="en-US" sz="16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600" dirty="0" smtClean="0">
                <a:solidFill>
                  <a:srgbClr val="3F7F7F"/>
                </a:solidFill>
                <a:latin typeface="Courier New"/>
              </a:rPr>
              <a:t>shape</a:t>
            </a:r>
            <a:r>
              <a:rPr lang="en-US" sz="16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5943600" y="5562600"/>
            <a:ext cx="2133600" cy="914400"/>
          </a:xfrm>
          <a:prstGeom prst="flowChartAlternate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Alternate Process 12"/>
          <p:cNvSpPr/>
          <p:nvPr/>
        </p:nvSpPr>
        <p:spPr>
          <a:xfrm>
            <a:off x="6019800" y="5638800"/>
            <a:ext cx="1981200" cy="762000"/>
          </a:xfrm>
          <a:prstGeom prst="flowChartAlternateProcess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r>
              <a:rPr lang="en-US" sz="2400" b="1" dirty="0" smtClean="0">
                <a:solidFill>
                  <a:srgbClr val="0070C0"/>
                </a:solidFill>
              </a:rPr>
              <a:t>Showing Fancy Toast views.</a:t>
            </a:r>
          </a:p>
          <a:p>
            <a:r>
              <a:rPr lang="en-US" sz="2400" dirty="0" smtClean="0"/>
              <a:t>Testing the application</a:t>
            </a:r>
          </a:p>
        </p:txBody>
      </p:sp>
      <p:pic>
        <p:nvPicPr>
          <p:cNvPr id="9" name="Picture 8" descr="devic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2209800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Picture 16" descr="de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2209800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1447800" y="5943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Toast displayed with our custom layout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29200" y="5943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Toast displayed using standard 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r>
              <a:rPr lang="en-US" sz="2400" b="1" dirty="0" smtClean="0">
                <a:solidFill>
                  <a:srgbClr val="0070C0"/>
                </a:solidFill>
              </a:rPr>
              <a:t>Showing Fancy Toast views.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784152"/>
            <a:ext cx="7848600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cis493.dialogboxes;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android.app.Activity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android.os.Bundle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android.view.Gravity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android.view.LayoutInflater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android.view.ViewGroup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android.view.View.OnClickListener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android.widget.Button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android.widget.TextView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android.widget.Toast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ToastDemo2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Activity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dirty="0" smtClean="0">
              <a:latin typeface="Courier New"/>
            </a:endParaRPr>
          </a:p>
          <a:p>
            <a:endParaRPr lang="en-US" sz="1400" dirty="0" smtClean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81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e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3124200"/>
            <a:ext cx="2438400" cy="3657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6. Android – UI – Selection Widgets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smtClean="0"/>
              <a:t>Example 1: A simple list </a:t>
            </a:r>
            <a:r>
              <a:rPr lang="en-US" sz="1400" dirty="0" smtClean="0"/>
              <a:t>(4 of 4)</a:t>
            </a:r>
            <a:endParaRPr lang="en-US" sz="2400" dirty="0" smtClean="0"/>
          </a:p>
        </p:txBody>
      </p:sp>
      <p:sp>
        <p:nvSpPr>
          <p:cNvPr id="10" name="Left Arrow 9"/>
          <p:cNvSpPr/>
          <p:nvPr/>
        </p:nvSpPr>
        <p:spPr>
          <a:xfrm>
            <a:off x="5523944" y="3962400"/>
            <a:ext cx="3505200" cy="1524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you click here</a:t>
            </a:r>
          </a:p>
          <a:p>
            <a:pPr algn="ctr"/>
            <a:r>
              <a:rPr lang="en-US" dirty="0" smtClean="0"/>
              <a:t>background flashes orange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5600144" y="1905000"/>
            <a:ext cx="2057400" cy="990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Selection seen </a:t>
            </a:r>
          </a:p>
          <a:p>
            <a:pPr algn="ctr"/>
            <a:r>
              <a:rPr lang="en-US" dirty="0" smtClean="0"/>
              <a:t>by the listener</a:t>
            </a:r>
            <a:endParaRPr lang="en-US" dirty="0"/>
          </a:p>
        </p:txBody>
      </p:sp>
      <p:pic>
        <p:nvPicPr>
          <p:cNvPr id="13" name="Picture 12" descr="de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47344" y="1752600"/>
            <a:ext cx="3200400" cy="48006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1295400" y="2771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0668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r>
              <a:rPr lang="en-US" sz="2400" b="1" dirty="0" smtClean="0">
                <a:solidFill>
                  <a:srgbClr val="0070C0"/>
                </a:solidFill>
              </a:rPr>
              <a:t>Showing Fancy Toast views.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1524000"/>
            <a:ext cx="7848600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Button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btnShowToast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(Button)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btnShowToast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btnShowToast.setOnClickListener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OnClickListener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/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(View v) {</a:t>
            </a:r>
          </a:p>
          <a:p>
            <a:pPr lvl="1"/>
            <a:r>
              <a:rPr lang="en-US" sz="1400" dirty="0" smtClean="0">
                <a:solidFill>
                  <a:srgbClr val="004000"/>
                </a:solidFill>
                <a:latin typeface="Courier New"/>
              </a:rPr>
              <a:t>	//custom made TOAST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LayoutInflater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inflater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getLayoutInflater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View layout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inflater.inflate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	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my_toast_layout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		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ViewGroup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my_toast_layout_root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text =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layout.findViewById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Toast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Toast(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getApplicationContext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text.setText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Hola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mundo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\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nI'm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a fancy Toast"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toast.setGravity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Gravity.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CENTER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, 0, 0);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toast.setDuration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LENGTH_SHORT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toast.setView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(layout);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toast.show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        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400" dirty="0" smtClean="0">
                <a:solidFill>
                  <a:srgbClr val="004000"/>
                </a:solidFill>
                <a:latin typeface="Courier New"/>
              </a:rPr>
              <a:t>// normal TOAST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getApplicationContext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(), 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	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Hola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mundo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\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nnow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I am quite normal"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LENGTH_SHORT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).show();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}        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});    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dirty="0"/>
          </a:p>
        </p:txBody>
      </p:sp>
      <p:sp>
        <p:nvSpPr>
          <p:cNvPr id="9" name="Left Arrow 8"/>
          <p:cNvSpPr/>
          <p:nvPr/>
        </p:nvSpPr>
        <p:spPr>
          <a:xfrm>
            <a:off x="6400800" y="2667000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r>
              <a:rPr lang="en-US" sz="2400" b="1" dirty="0" smtClean="0">
                <a:solidFill>
                  <a:srgbClr val="0070C0"/>
                </a:solidFill>
              </a:rPr>
              <a:t>Showing Fancy Toast views.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1600200"/>
            <a:ext cx="78486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As an aside: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Inflating a View</a:t>
            </a:r>
          </a:p>
          <a:p>
            <a:r>
              <a:rPr lang="en-US" dirty="0" smtClean="0"/>
              <a:t>You may want occasionally to modify the way Android renders a particular view (perhaps a different color, style, or shape).</a:t>
            </a:r>
          </a:p>
          <a:p>
            <a:endParaRPr lang="en-US" dirty="0" smtClean="0"/>
          </a:p>
          <a:p>
            <a:r>
              <a:rPr lang="en-US" dirty="0" smtClean="0"/>
              <a:t>Once the Hierarchy View has been displayed, you can take any terminal node and </a:t>
            </a:r>
            <a:r>
              <a:rPr lang="en-US" b="1" dirty="0" smtClean="0"/>
              <a:t>extend it</a:t>
            </a:r>
            <a:r>
              <a:rPr lang="en-US" dirty="0" smtClean="0"/>
              <a:t> by inflating a custom ‘</a:t>
            </a:r>
            <a:r>
              <a:rPr lang="en-US" i="1" dirty="0" smtClean="0"/>
              <a:t>view sub-tree</a:t>
            </a:r>
            <a:r>
              <a:rPr lang="en-US" dirty="0" smtClean="0"/>
              <a:t>’.  Also, by using layout inflation we  may draw a new Hierarchy on top of the existing screen.</a:t>
            </a:r>
          </a:p>
          <a:p>
            <a:endParaRPr lang="en-US" dirty="0" smtClean="0"/>
          </a:p>
          <a:p>
            <a:r>
              <a:rPr lang="en-US" dirty="0" smtClean="0"/>
              <a:t>In our example, our customized rendition of a Toast box (including a colorful background) is defined in an XML file. Depicting the image of the custom Toast is accomplished by inflating the XML layout spec.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71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r>
              <a:rPr lang="en-US" sz="2400" b="1" dirty="0" smtClean="0">
                <a:solidFill>
                  <a:srgbClr val="0070C0"/>
                </a:solidFill>
              </a:rPr>
              <a:t>Showing Fancy Toast views.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1600201"/>
            <a:ext cx="830580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As an aside: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Inflating a View</a:t>
            </a:r>
          </a:p>
          <a:p>
            <a:r>
              <a:rPr lang="en-US" dirty="0" err="1" smtClean="0"/>
              <a:t>Syntaxt</a:t>
            </a:r>
            <a:r>
              <a:rPr lang="en-US" dirty="0" smtClean="0"/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View inflate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resource,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ViewGroup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root) </a:t>
            </a:r>
          </a:p>
          <a:p>
            <a:pPr lvl="1"/>
            <a:r>
              <a:rPr lang="en-US" sz="1600" dirty="0" smtClean="0"/>
              <a:t>Inflate a new view hierarchy from the specified xml resource. </a:t>
            </a:r>
          </a:p>
          <a:p>
            <a:r>
              <a:rPr lang="en-US" sz="1600" b="1" dirty="0" smtClean="0"/>
              <a:t>Parameters</a:t>
            </a:r>
          </a:p>
          <a:p>
            <a:pPr lvl="1"/>
            <a:r>
              <a:rPr lang="en-US" sz="1600" dirty="0" smtClean="0"/>
              <a:t>resource ID for an XML layout resource to load,  root: optional view to be the parent of the generated hierarchy.</a:t>
            </a:r>
          </a:p>
          <a:p>
            <a:r>
              <a:rPr lang="en-US" sz="1600" b="1" dirty="0" smtClean="0"/>
              <a:t>Returns</a:t>
            </a:r>
          </a:p>
          <a:p>
            <a:pPr lvl="1"/>
            <a:r>
              <a:rPr lang="en-US" sz="1600" dirty="0" smtClean="0"/>
              <a:t>The root View of the inflated hierarchy. If root was supplied, this is the root View; otherwise it is the root of the inflated XML file. 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LayoutInflater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inflater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getLayoutInflater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View layout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inflater.inflate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		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400" b="1" i="1" dirty="0" err="1" smtClean="0">
                <a:solidFill>
                  <a:srgbClr val="0000C0"/>
                </a:solidFill>
                <a:latin typeface="Courier New"/>
              </a:rPr>
              <a:t>my_toast_layout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		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ViewGroup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400" b="1" i="1" dirty="0" err="1" smtClean="0">
                <a:solidFill>
                  <a:srgbClr val="0000C0"/>
                </a:solidFill>
                <a:latin typeface="Courier New"/>
              </a:rPr>
              <a:t>my_toast_layout_root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text =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layout.findViewById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400" b="1" i="1" dirty="0" err="1" smtClean="0">
                <a:solidFill>
                  <a:srgbClr val="0000C0"/>
                </a:solidFill>
                <a:latin typeface="Courier New"/>
              </a:rPr>
              <a:t>text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1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52400" y="4876800"/>
            <a:ext cx="8382000" cy="1371600"/>
          </a:xfrm>
          <a:prstGeom prst="roundRect">
            <a:avLst/>
          </a:prstGeom>
          <a:solidFill>
            <a:schemeClr val="bg1">
              <a:lumMod val="8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8706</TotalTime>
  <Words>7646</Words>
  <Application>Microsoft Office PowerPoint</Application>
  <PresentationFormat>On-screen Show (4:3)</PresentationFormat>
  <Paragraphs>2017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宋体</vt:lpstr>
      <vt:lpstr>Arial</vt:lpstr>
      <vt:lpstr>Bookman Old Style</vt:lpstr>
      <vt:lpstr>Calibri</vt:lpstr>
      <vt:lpstr>Courier New</vt:lpstr>
      <vt:lpstr>Office Theme</vt:lpstr>
      <vt:lpstr>Advanced widgets</vt:lpstr>
      <vt:lpstr>Android  Selection Widgets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Android  Using Menus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Android  Dialog Boxes AlertDialog - Toast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V.Matos</dc:creator>
  <cp:lastModifiedBy>Windows User</cp:lastModifiedBy>
  <cp:revision>380</cp:revision>
  <dcterms:created xsi:type="dcterms:W3CDTF">2009-06-10T00:38:22Z</dcterms:created>
  <dcterms:modified xsi:type="dcterms:W3CDTF">2019-08-06T15:14:06Z</dcterms:modified>
</cp:coreProperties>
</file>