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100"/>
  </p:notesMasterIdLst>
  <p:sldIdLst>
    <p:sldId id="445" r:id="rId2"/>
    <p:sldId id="446" r:id="rId3"/>
    <p:sldId id="447" r:id="rId4"/>
    <p:sldId id="448" r:id="rId5"/>
    <p:sldId id="449" r:id="rId6"/>
    <p:sldId id="450" r:id="rId7"/>
    <p:sldId id="451" r:id="rId8"/>
    <p:sldId id="256" r:id="rId9"/>
    <p:sldId id="365" r:id="rId10"/>
    <p:sldId id="337" r:id="rId11"/>
    <p:sldId id="328" r:id="rId12"/>
    <p:sldId id="325" r:id="rId13"/>
    <p:sldId id="343" r:id="rId14"/>
    <p:sldId id="331" r:id="rId15"/>
    <p:sldId id="334" r:id="rId16"/>
    <p:sldId id="335" r:id="rId17"/>
    <p:sldId id="359" r:id="rId18"/>
    <p:sldId id="360" r:id="rId19"/>
    <p:sldId id="361" r:id="rId20"/>
    <p:sldId id="362" r:id="rId21"/>
    <p:sldId id="363" r:id="rId22"/>
    <p:sldId id="338" r:id="rId23"/>
    <p:sldId id="333" r:id="rId24"/>
    <p:sldId id="346" r:id="rId25"/>
    <p:sldId id="347" r:id="rId26"/>
    <p:sldId id="348" r:id="rId27"/>
    <p:sldId id="349" r:id="rId28"/>
    <p:sldId id="345" r:id="rId29"/>
    <p:sldId id="368" r:id="rId30"/>
    <p:sldId id="369" r:id="rId31"/>
    <p:sldId id="370" r:id="rId32"/>
    <p:sldId id="371" r:id="rId33"/>
    <p:sldId id="372" r:id="rId34"/>
    <p:sldId id="375" r:id="rId35"/>
    <p:sldId id="376" r:id="rId36"/>
    <p:sldId id="377" r:id="rId37"/>
    <p:sldId id="378" r:id="rId38"/>
    <p:sldId id="379" r:id="rId39"/>
    <p:sldId id="380" r:id="rId40"/>
    <p:sldId id="381" r:id="rId41"/>
    <p:sldId id="382" r:id="rId42"/>
    <p:sldId id="383" r:id="rId43"/>
    <p:sldId id="385" r:id="rId44"/>
    <p:sldId id="386" r:id="rId45"/>
    <p:sldId id="387" r:id="rId46"/>
    <p:sldId id="388" r:id="rId47"/>
    <p:sldId id="389" r:id="rId48"/>
    <p:sldId id="390" r:id="rId49"/>
    <p:sldId id="391" r:id="rId50"/>
    <p:sldId id="392" r:id="rId51"/>
    <p:sldId id="393" r:id="rId52"/>
    <p:sldId id="394" r:id="rId53"/>
    <p:sldId id="395" r:id="rId54"/>
    <p:sldId id="396" r:id="rId55"/>
    <p:sldId id="397" r:id="rId56"/>
    <p:sldId id="398" r:id="rId57"/>
    <p:sldId id="399" r:id="rId58"/>
    <p:sldId id="400" r:id="rId59"/>
    <p:sldId id="401" r:id="rId60"/>
    <p:sldId id="402" r:id="rId61"/>
    <p:sldId id="403" r:id="rId62"/>
    <p:sldId id="404" r:id="rId63"/>
    <p:sldId id="409" r:id="rId64"/>
    <p:sldId id="410" r:id="rId65"/>
    <p:sldId id="411" r:id="rId66"/>
    <p:sldId id="412" r:id="rId67"/>
    <p:sldId id="413" r:id="rId68"/>
    <p:sldId id="414" r:id="rId69"/>
    <p:sldId id="415" r:id="rId70"/>
    <p:sldId id="416" r:id="rId71"/>
    <p:sldId id="417" r:id="rId72"/>
    <p:sldId id="418" r:id="rId73"/>
    <p:sldId id="419" r:id="rId74"/>
    <p:sldId id="420" r:id="rId75"/>
    <p:sldId id="421" r:id="rId76"/>
    <p:sldId id="422" r:id="rId77"/>
    <p:sldId id="423" r:id="rId78"/>
    <p:sldId id="424" r:id="rId79"/>
    <p:sldId id="425" r:id="rId80"/>
    <p:sldId id="426" r:id="rId81"/>
    <p:sldId id="427" r:id="rId82"/>
    <p:sldId id="428" r:id="rId83"/>
    <p:sldId id="429" r:id="rId84"/>
    <p:sldId id="430" r:id="rId85"/>
    <p:sldId id="431" r:id="rId86"/>
    <p:sldId id="432" r:id="rId87"/>
    <p:sldId id="433" r:id="rId88"/>
    <p:sldId id="434" r:id="rId89"/>
    <p:sldId id="435" r:id="rId90"/>
    <p:sldId id="436" r:id="rId91"/>
    <p:sldId id="437" r:id="rId92"/>
    <p:sldId id="438" r:id="rId93"/>
    <p:sldId id="439" r:id="rId94"/>
    <p:sldId id="440" r:id="rId95"/>
    <p:sldId id="441" r:id="rId96"/>
    <p:sldId id="442" r:id="rId97"/>
    <p:sldId id="443" r:id="rId98"/>
    <p:sldId id="444" r:id="rId99"/>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87" autoAdjust="0"/>
  </p:normalViewPr>
  <p:slideViewPr>
    <p:cSldViewPr>
      <p:cViewPr varScale="1">
        <p:scale>
          <a:sx n="66" d="100"/>
          <a:sy n="66" d="100"/>
        </p:scale>
        <p:origin x="142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D6F1FBE4-56C0-47D7-B906-1319BD82D4B1}" type="datetimeFigureOut">
              <a:rPr lang="en-US" smtClean="0"/>
              <a:pPr/>
              <a:t>8/6/2019</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1F9A6427-4B89-4869-AD7F-4EE0EAB82301}" type="slidenum">
              <a:rPr lang="en-US" smtClean="0"/>
              <a:pPr/>
              <a:t>‹#›</a:t>
            </a:fld>
            <a:endParaRPr lang="en-US"/>
          </a:p>
        </p:txBody>
      </p:sp>
    </p:spTree>
    <p:extLst>
      <p:ext uri="{BB962C8B-B14F-4D97-AF65-F5344CB8AC3E}">
        <p14:creationId xmlns:p14="http://schemas.microsoft.com/office/powerpoint/2010/main" val="115696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JSF Page Navigation</a:t>
            </a:r>
          </a:p>
        </p:txBody>
      </p:sp>
      <p:sp>
        <p:nvSpPr>
          <p:cNvPr id="5" name="Rectangle 7"/>
          <p:cNvSpPr>
            <a:spLocks noGrp="1" noChangeArrowheads="1"/>
          </p:cNvSpPr>
          <p:nvPr>
            <p:ph type="sldNum" sz="quarter" idx="5"/>
          </p:nvPr>
        </p:nvSpPr>
        <p:spPr>
          <a:ln/>
        </p:spPr>
        <p:txBody>
          <a:bodyPr/>
          <a:lstStyle/>
          <a:p>
            <a:fld id="{220F55DC-8AB8-4A70-855C-06C8B5ABF791}" type="slidenum">
              <a:rPr lang="en-US"/>
              <a:pPr/>
              <a:t>38</a:t>
            </a:fld>
            <a:endParaRPr lang="en-US" dirty="0"/>
          </a:p>
        </p:txBody>
      </p:sp>
      <p:sp>
        <p:nvSpPr>
          <p:cNvPr id="1634306" name="Rectangle 2"/>
          <p:cNvSpPr>
            <a:spLocks noGrp="1" noRot="1" noChangeAspect="1" noChangeArrowheads="1" noTextEdit="1"/>
          </p:cNvSpPr>
          <p:nvPr>
            <p:ph type="sldImg"/>
          </p:nvPr>
        </p:nvSpPr>
        <p:spPr>
          <a:ln/>
        </p:spPr>
      </p:sp>
      <p:sp>
        <p:nvSpPr>
          <p:cNvPr id="1634307" name="Rectangle 3"/>
          <p:cNvSpPr>
            <a:spLocks noGrp="1" noChangeArrowheads="1"/>
          </p:cNvSpPr>
          <p:nvPr>
            <p:ph type="body" idx="1"/>
          </p:nvPr>
        </p:nvSpPr>
        <p:spPr>
          <a:ln/>
        </p:spPr>
        <p:txBody>
          <a:bodyPr/>
          <a:lstStyle/>
          <a:p>
            <a:endParaRPr lang="en-US" dirty="0"/>
          </a:p>
        </p:txBody>
      </p:sp>
    </p:spTree>
    <p:extLst>
      <p:ext uri="{BB962C8B-B14F-4D97-AF65-F5344CB8AC3E}">
        <p14:creationId xmlns:p14="http://schemas.microsoft.com/office/powerpoint/2010/main" val="107208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JSF Page Navigation</a:t>
            </a:r>
          </a:p>
        </p:txBody>
      </p:sp>
      <p:sp>
        <p:nvSpPr>
          <p:cNvPr id="5" name="Rectangle 7"/>
          <p:cNvSpPr>
            <a:spLocks noGrp="1" noChangeArrowheads="1"/>
          </p:cNvSpPr>
          <p:nvPr>
            <p:ph type="sldNum" sz="quarter" idx="5"/>
          </p:nvPr>
        </p:nvSpPr>
        <p:spPr>
          <a:ln/>
        </p:spPr>
        <p:txBody>
          <a:bodyPr/>
          <a:lstStyle/>
          <a:p>
            <a:fld id="{220F55DC-8AB8-4A70-855C-06C8B5ABF791}" type="slidenum">
              <a:rPr lang="en-US"/>
              <a:pPr/>
              <a:t>63</a:t>
            </a:fld>
            <a:endParaRPr lang="en-US" dirty="0"/>
          </a:p>
        </p:txBody>
      </p:sp>
      <p:sp>
        <p:nvSpPr>
          <p:cNvPr id="1634306" name="Rectangle 2"/>
          <p:cNvSpPr>
            <a:spLocks noGrp="1" noRot="1" noChangeAspect="1" noChangeArrowheads="1" noTextEdit="1"/>
          </p:cNvSpPr>
          <p:nvPr>
            <p:ph type="sldImg"/>
          </p:nvPr>
        </p:nvSpPr>
        <p:spPr>
          <a:ln/>
        </p:spPr>
      </p:sp>
      <p:sp>
        <p:nvSpPr>
          <p:cNvPr id="1634307" name="Rectangle 3"/>
          <p:cNvSpPr>
            <a:spLocks noGrp="1" noChangeArrowheads="1"/>
          </p:cNvSpPr>
          <p:nvPr>
            <p:ph type="body" idx="1"/>
          </p:nvPr>
        </p:nvSpPr>
        <p:spPr>
          <a:ln/>
        </p:spPr>
        <p:txBody>
          <a:bodyPr/>
          <a:lstStyle/>
          <a:p>
            <a:endParaRPr lang="en-US" dirty="0"/>
          </a:p>
        </p:txBody>
      </p:sp>
    </p:spTree>
    <p:extLst>
      <p:ext uri="{BB962C8B-B14F-4D97-AF65-F5344CB8AC3E}">
        <p14:creationId xmlns:p14="http://schemas.microsoft.com/office/powerpoint/2010/main" val="2242069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95D848-5FF4-453E-9FBE-6E972F836038}" type="datetime1">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F9173-95CF-438A-B4A1-DC443357F96C}" type="datetime1">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11AA73-F668-4FB3-BA8D-CC5480664D10}" type="datetime1">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08DEF9-AA33-4F37-BF3B-9E3E394F82B3}" type="datetime1">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40B82D-88B3-43FF-8284-B41754C9E227}" type="datetime1">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352223-399B-4107-A243-9259AB7371F1}" type="datetime1">
              <a:rPr lang="en-US" smtClean="0"/>
              <a:pPr/>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26BFFC-C7B5-4104-A753-4C2946DBBED1}" type="datetime1">
              <a:rPr lang="en-US" smtClean="0"/>
              <a:pPr/>
              <a:t>8/6/2019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FA2E9F-CCB3-4A9A-90B7-05F5E373733B}" type="datetime1">
              <a:rPr lang="en-US" smtClean="0"/>
              <a:pPr/>
              <a:t>8/6/2019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67EDD-9D37-49AE-9A8C-6ED3A3E20022}" type="datetime1">
              <a:rPr lang="en-US" smtClean="0"/>
              <a:pPr/>
              <a:t>8/6/2019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7BF607-6676-4285-9F64-BCFBB4CB9B89}" type="datetime1">
              <a:rPr lang="en-US" smtClean="0"/>
              <a:pPr/>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DC7B3C-04DF-4F26-9298-7FDAB1068745}" type="datetime1">
              <a:rPr lang="en-US" smtClean="0"/>
              <a:pPr/>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A78AAC-F3F5-4181-BE35-602017ED542A}" type="datetime1">
              <a:rPr lang="en-US" smtClean="0"/>
              <a:pPr/>
              <a:t>8/6/2019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67A042-E02F-4D13-9079-28240E5E6B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hyperlink" Target="http://schemas.android.com/apk/res/android"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rgbClr val="0070C0"/>
                </a:solidFill>
              </a:rPr>
              <a:t>Android </a:t>
            </a:r>
            <a:br>
              <a:rPr lang="en-US" dirty="0" smtClean="0">
                <a:solidFill>
                  <a:srgbClr val="0070C0"/>
                </a:solidFill>
              </a:rPr>
            </a:br>
            <a:r>
              <a:rPr lang="en-US" dirty="0" smtClean="0">
                <a:solidFill>
                  <a:srgbClr val="0070C0"/>
                </a:solidFill>
              </a:rPr>
              <a:t>Custom </a:t>
            </a:r>
            <a:r>
              <a:rPr lang="en-US" dirty="0" err="1" smtClean="0">
                <a:solidFill>
                  <a:srgbClr val="0070C0"/>
                </a:solidFill>
              </a:rPr>
              <a:t>Drawable</a:t>
            </a:r>
            <a:r>
              <a:rPr lang="en-US" dirty="0" smtClean="0">
                <a:solidFill>
                  <a:srgbClr val="0070C0"/>
                </a:solidFill>
              </a:rPr>
              <a:t/>
            </a:r>
            <a:br>
              <a:rPr lang="en-US" dirty="0" smtClean="0">
                <a:solidFill>
                  <a:srgbClr val="0070C0"/>
                </a:solidFill>
              </a:rPr>
            </a:br>
            <a:r>
              <a:rPr lang="en-US" sz="2000" dirty="0" smtClean="0">
                <a:solidFill>
                  <a:srgbClr val="0070C0"/>
                </a:solidFill>
              </a:rPr>
              <a:t/>
            </a:r>
            <a:br>
              <a:rPr lang="en-US" sz="2000" dirty="0" smtClean="0">
                <a:solidFill>
                  <a:srgbClr val="0070C0"/>
                </a:solidFill>
              </a:rPr>
            </a:br>
            <a:endParaRPr lang="en-US" dirty="0">
              <a:solidFill>
                <a:srgbClr val="0070C0"/>
              </a:solidFill>
            </a:endParaRPr>
          </a:p>
        </p:txBody>
      </p:sp>
      <p:pic>
        <p:nvPicPr>
          <p:cNvPr id="1030" name="Picture 6"/>
          <p:cNvPicPr>
            <a:picLocks noChangeAspect="1" noChangeArrowheads="1"/>
          </p:cNvPicPr>
          <p:nvPr/>
        </p:nvPicPr>
        <p:blipFill>
          <a:blip r:embed="rId2" cstate="print"/>
          <a:srcRect/>
          <a:stretch>
            <a:fillRect/>
          </a:stretch>
        </p:blipFill>
        <p:spPr bwMode="auto">
          <a:xfrm>
            <a:off x="1" y="0"/>
            <a:ext cx="860627" cy="2924175"/>
          </a:xfrm>
          <a:prstGeom prst="rect">
            <a:avLst/>
          </a:prstGeom>
          <a:noFill/>
          <a:ln w="9525">
            <a:noFill/>
            <a:miter lim="800000"/>
            <a:headEnd/>
            <a:tailEnd/>
          </a:ln>
        </p:spPr>
      </p:pic>
      <p:pic>
        <p:nvPicPr>
          <p:cNvPr id="9" name="Picture 6"/>
          <p:cNvPicPr>
            <a:picLocks noChangeAspect="1" noChangeArrowheads="1"/>
          </p:cNvPicPr>
          <p:nvPr/>
        </p:nvPicPr>
        <p:blipFill>
          <a:blip r:embed="rId2" cstate="print"/>
          <a:srcRect/>
          <a:stretch>
            <a:fillRect/>
          </a:stretch>
        </p:blipFill>
        <p:spPr bwMode="auto">
          <a:xfrm>
            <a:off x="0" y="2667000"/>
            <a:ext cx="860627" cy="2924175"/>
          </a:xfrm>
          <a:prstGeom prst="rect">
            <a:avLst/>
          </a:prstGeom>
          <a:noFill/>
          <a:ln w="9525">
            <a:noFill/>
            <a:miter lim="800000"/>
            <a:headEnd/>
            <a:tailEnd/>
          </a:ln>
        </p:spPr>
      </p:pic>
      <p:pic>
        <p:nvPicPr>
          <p:cNvPr id="1031" name="Picture 7"/>
          <p:cNvPicPr>
            <a:picLocks noChangeAspect="1" noChangeArrowheads="1"/>
          </p:cNvPicPr>
          <p:nvPr/>
        </p:nvPicPr>
        <p:blipFill>
          <a:blip r:embed="rId3" cstate="print"/>
          <a:srcRect/>
          <a:stretch>
            <a:fillRect/>
          </a:stretch>
        </p:blipFill>
        <p:spPr bwMode="auto">
          <a:xfrm>
            <a:off x="0" y="5562600"/>
            <a:ext cx="1727200" cy="1295400"/>
          </a:xfrm>
          <a:prstGeom prst="rect">
            <a:avLst/>
          </a:prstGeom>
          <a:noFill/>
          <a:ln w="9525">
            <a:noFill/>
            <a:miter lim="800000"/>
            <a:headEnd/>
            <a:tailEnd/>
          </a:ln>
        </p:spPr>
      </p:pic>
    </p:spTree>
    <p:extLst>
      <p:ext uri="{BB962C8B-B14F-4D97-AF65-F5344CB8AC3E}">
        <p14:creationId xmlns:p14="http://schemas.microsoft.com/office/powerpoint/2010/main" val="35182316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10</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20" name="Content Placeholder 2"/>
          <p:cNvSpPr txBox="1">
            <a:spLocks/>
          </p:cNvSpPr>
          <p:nvPr/>
        </p:nvSpPr>
        <p:spPr>
          <a:xfrm>
            <a:off x="304800" y="1600200"/>
            <a:ext cx="8534400" cy="4648200"/>
          </a:xfrm>
          <a:prstGeom prst="rect">
            <a:avLst/>
          </a:prstGeom>
        </p:spPr>
        <p:txBody>
          <a:bodyPr>
            <a:noAutofit/>
          </a:bodyPr>
          <a:lstStyle/>
          <a:p>
            <a:pPr lvl="0" defTabSz="365760"/>
            <a:r>
              <a:rPr lang="de-DE" sz="2800" b="1" dirty="0" smtClean="0">
                <a:solidFill>
                  <a:srgbClr val="0070C0"/>
                </a:solidFill>
              </a:rPr>
              <a:t>Handler Class</a:t>
            </a:r>
          </a:p>
          <a:p>
            <a:endParaRPr lang="en-US" sz="2000" dirty="0" smtClean="0"/>
          </a:p>
          <a:p>
            <a:endParaRPr lang="en-US" sz="2000" dirty="0" smtClean="0"/>
          </a:p>
          <a:p>
            <a:r>
              <a:rPr lang="en-US" sz="2000" dirty="0" smtClean="0"/>
              <a:t>There are two main uses for a Handler: </a:t>
            </a:r>
          </a:p>
          <a:p>
            <a:endParaRPr lang="en-US" sz="2000" dirty="0" smtClean="0"/>
          </a:p>
          <a:p>
            <a:pPr marL="457200" indent="-457200">
              <a:buAutoNum type="arabicParenBoth"/>
            </a:pPr>
            <a:r>
              <a:rPr lang="en-US" sz="2000" dirty="0" smtClean="0"/>
              <a:t>to schedule messages and </a:t>
            </a:r>
            <a:r>
              <a:rPr lang="en-US" sz="2000" dirty="0" err="1" smtClean="0"/>
              <a:t>runnables</a:t>
            </a:r>
            <a:r>
              <a:rPr lang="en-US" sz="2000" dirty="0" smtClean="0"/>
              <a:t> to be executed as some point in the future; and </a:t>
            </a:r>
          </a:p>
          <a:p>
            <a:pPr marL="457200" indent="-457200">
              <a:buAutoNum type="arabicParenBoth"/>
            </a:pPr>
            <a:endParaRPr lang="en-US" sz="2000" dirty="0" smtClean="0"/>
          </a:p>
          <a:p>
            <a:pPr marL="457200" indent="-457200">
              <a:buAutoNum type="arabicParenBoth"/>
            </a:pPr>
            <a:r>
              <a:rPr lang="en-US" sz="2000" dirty="0" smtClean="0"/>
              <a:t>to </a:t>
            </a:r>
            <a:r>
              <a:rPr lang="en-US" sz="2000" dirty="0" err="1" smtClean="0"/>
              <a:t>enqueue</a:t>
            </a:r>
            <a:r>
              <a:rPr lang="en-US" sz="2000" dirty="0" smtClean="0"/>
              <a:t> an action to be performed on another thread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11</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 name="Picture 2"/>
          <p:cNvPicPr>
            <a:picLocks noChangeAspect="1" noChangeArrowheads="1"/>
          </p:cNvPicPr>
          <p:nvPr/>
        </p:nvPicPr>
        <p:blipFill>
          <a:blip r:embed="rId3" cstate="print"/>
          <a:srcRect/>
          <a:stretch>
            <a:fillRect/>
          </a:stretch>
        </p:blipFill>
        <p:spPr bwMode="auto">
          <a:xfrm>
            <a:off x="152400" y="871538"/>
            <a:ext cx="8839200" cy="5114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12</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graphicFrame>
        <p:nvGraphicFramePr>
          <p:cNvPr id="7" name="Table 6"/>
          <p:cNvGraphicFramePr>
            <a:graphicFrameLocks noGrp="1"/>
          </p:cNvGraphicFramePr>
          <p:nvPr/>
        </p:nvGraphicFramePr>
        <p:xfrm>
          <a:off x="304800" y="1143000"/>
          <a:ext cx="8610600" cy="5029200"/>
        </p:xfrm>
        <a:graphic>
          <a:graphicData uri="http://schemas.openxmlformats.org/drawingml/2006/table">
            <a:tbl>
              <a:tblPr/>
              <a:tblGrid>
                <a:gridCol w="4305300">
                  <a:extLst>
                    <a:ext uri="{9D8B030D-6E8A-4147-A177-3AD203B41FA5}">
                      <a16:colId xmlns:a16="http://schemas.microsoft.com/office/drawing/2014/main" val="20000"/>
                    </a:ext>
                  </a:extLst>
                </a:gridCol>
                <a:gridCol w="4305300">
                  <a:extLst>
                    <a:ext uri="{9D8B030D-6E8A-4147-A177-3AD203B41FA5}">
                      <a16:colId xmlns:a16="http://schemas.microsoft.com/office/drawing/2014/main" val="20001"/>
                    </a:ext>
                  </a:extLst>
                </a:gridCol>
              </a:tblGrid>
              <a:tr h="398493">
                <a:tc>
                  <a:txBody>
                    <a:bodyPr/>
                    <a:lstStyle/>
                    <a:p>
                      <a:pPr marL="0" marR="0">
                        <a:lnSpc>
                          <a:spcPct val="115000"/>
                        </a:lnSpc>
                        <a:spcBef>
                          <a:spcPts val="0"/>
                        </a:spcBef>
                        <a:spcAft>
                          <a:spcPts val="0"/>
                        </a:spcAft>
                      </a:pPr>
                      <a:r>
                        <a:rPr lang="en-US" sz="1800" b="1" dirty="0">
                          <a:latin typeface="Calibri"/>
                          <a:ea typeface="Calibri"/>
                          <a:cs typeface="Times New Roman"/>
                        </a:rPr>
                        <a:t>Main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US" sz="1800" b="1" dirty="0">
                          <a:latin typeface="Calibri"/>
                          <a:ea typeface="Calibri"/>
                          <a:cs typeface="Times New Roman"/>
                        </a:rPr>
                        <a:t>Background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4630707">
                <a:tc>
                  <a:txBody>
                    <a:bodyPr/>
                    <a:lstStyle/>
                    <a:p>
                      <a:pPr marL="0" marR="0">
                        <a:spcBef>
                          <a:spcPts val="0"/>
                        </a:spcBef>
                        <a:spcAft>
                          <a:spcPts val="0"/>
                        </a:spcAft>
                        <a:tabLst>
                          <a:tab pos="228600" algn="l"/>
                          <a:tab pos="685800" algn="l"/>
                        </a:tabLst>
                      </a:pPr>
                      <a:endParaRPr lang="en-US" sz="1300" b="1" dirty="0" smtClean="0">
                        <a:latin typeface="Consolas" pitchFamily="49" charset="0"/>
                        <a:ea typeface="Calibri"/>
                      </a:endParaRPr>
                    </a:p>
                    <a:p>
                      <a:pPr marL="0" marR="0">
                        <a:spcBef>
                          <a:spcPts val="0"/>
                        </a:spcBef>
                        <a:spcAft>
                          <a:spcPts val="0"/>
                        </a:spcAft>
                        <a:tabLst>
                          <a:tab pos="228600" algn="l"/>
                          <a:tab pos="685800" algn="l"/>
                        </a:tabLst>
                      </a:pPr>
                      <a:r>
                        <a:rPr lang="en-US" sz="1300" b="1" dirty="0" smtClean="0">
                          <a:latin typeface="Consolas" pitchFamily="49" charset="0"/>
                          <a:ea typeface="Calibri"/>
                        </a:rPr>
                        <a:t>...</a:t>
                      </a:r>
                      <a:endParaRPr lang="en-US" sz="1300" dirty="0">
                        <a:latin typeface="Consolas" pitchFamily="49" charset="0"/>
                        <a:ea typeface="Calibri"/>
                      </a:endParaRPr>
                    </a:p>
                    <a:p>
                      <a:pPr marL="0" marR="0">
                        <a:spcBef>
                          <a:spcPts val="0"/>
                        </a:spcBef>
                        <a:spcAft>
                          <a:spcPts val="0"/>
                        </a:spcAft>
                        <a:tabLst>
                          <a:tab pos="228600" algn="l"/>
                          <a:tab pos="685800" algn="l"/>
                        </a:tabLst>
                      </a:pPr>
                      <a:r>
                        <a:rPr lang="en-US" sz="1300" b="1" dirty="0">
                          <a:latin typeface="Consolas" pitchFamily="49" charset="0"/>
                          <a:ea typeface="Calibri"/>
                        </a:rPr>
                        <a:t>Handler</a:t>
                      </a:r>
                      <a:r>
                        <a:rPr lang="en-US" sz="1300" dirty="0">
                          <a:latin typeface="Consolas" pitchFamily="49" charset="0"/>
                          <a:ea typeface="Calibri"/>
                        </a:rPr>
                        <a:t> </a:t>
                      </a:r>
                      <a:r>
                        <a:rPr lang="en-US" sz="1300" b="1" dirty="0" err="1">
                          <a:solidFill>
                            <a:srgbClr val="943634"/>
                          </a:solidFill>
                          <a:highlight>
                            <a:srgbClr val="FFFF00"/>
                          </a:highlight>
                          <a:latin typeface="Consolas" pitchFamily="49" charset="0"/>
                          <a:ea typeface="Calibri"/>
                        </a:rPr>
                        <a:t>myHandler</a:t>
                      </a:r>
                      <a:r>
                        <a:rPr lang="en-US" sz="1300" dirty="0">
                          <a:latin typeface="Consolas" pitchFamily="49" charset="0"/>
                          <a:ea typeface="Calibri"/>
                        </a:rPr>
                        <a:t> = new </a:t>
                      </a:r>
                      <a:r>
                        <a:rPr lang="en-US" sz="1300" b="1" dirty="0">
                          <a:latin typeface="Consolas" pitchFamily="49" charset="0"/>
                          <a:ea typeface="Calibri"/>
                        </a:rPr>
                        <a:t>Handler</a:t>
                      </a:r>
                      <a:r>
                        <a:rPr lang="en-US" sz="1300" dirty="0">
                          <a:latin typeface="Consolas" pitchFamily="49" charset="0"/>
                          <a:ea typeface="Calibri"/>
                        </a:rPr>
                        <a:t>() </a:t>
                      </a:r>
                      <a:r>
                        <a:rPr lang="en-US" sz="1300" dirty="0" smtClean="0">
                          <a:latin typeface="Consolas" pitchFamily="49" charset="0"/>
                          <a:ea typeface="Calibri"/>
                        </a:rPr>
                        <a:t>{</a:t>
                      </a:r>
                    </a:p>
                    <a:p>
                      <a:pPr marL="0" marR="0">
                        <a:spcBef>
                          <a:spcPts val="0"/>
                        </a:spcBef>
                        <a:spcAft>
                          <a:spcPts val="0"/>
                        </a:spcAft>
                        <a:tabLst>
                          <a:tab pos="228600" algn="l"/>
                          <a:tab pos="685800" algn="l"/>
                        </a:tabLst>
                      </a:pPr>
                      <a:endParaRPr lang="en-US" sz="1300" dirty="0">
                        <a:latin typeface="Consolas" pitchFamily="49" charset="0"/>
                        <a:ea typeface="Calibri"/>
                      </a:endParaRPr>
                    </a:p>
                    <a:p>
                      <a:pPr marL="0" marR="0">
                        <a:spcBef>
                          <a:spcPts val="0"/>
                        </a:spcBef>
                        <a:spcAft>
                          <a:spcPts val="0"/>
                        </a:spcAft>
                        <a:tabLst>
                          <a:tab pos="228600" algn="l"/>
                          <a:tab pos="685800" algn="l"/>
                        </a:tabLst>
                      </a:pPr>
                      <a:r>
                        <a:rPr lang="en-US" sz="1300" dirty="0">
                          <a:latin typeface="Consolas" pitchFamily="49" charset="0"/>
                          <a:ea typeface="Calibri"/>
                        </a:rPr>
                        <a:t>  @Override</a:t>
                      </a:r>
                    </a:p>
                    <a:p>
                      <a:pPr marL="0" marR="0">
                        <a:spcBef>
                          <a:spcPts val="0"/>
                        </a:spcBef>
                        <a:spcAft>
                          <a:spcPts val="0"/>
                        </a:spcAft>
                        <a:tabLst>
                          <a:tab pos="228600" algn="l"/>
                          <a:tab pos="685800" algn="l"/>
                        </a:tabLst>
                      </a:pPr>
                      <a:r>
                        <a:rPr lang="en-US" sz="1300" dirty="0">
                          <a:latin typeface="Consolas" pitchFamily="49" charset="0"/>
                          <a:ea typeface="Calibri"/>
                        </a:rPr>
                        <a:t>  public void </a:t>
                      </a:r>
                      <a:r>
                        <a:rPr lang="en-US" sz="1300" b="1" dirty="0" err="1">
                          <a:latin typeface="Consolas" pitchFamily="49" charset="0"/>
                          <a:ea typeface="Calibri"/>
                        </a:rPr>
                        <a:t>handleMessage</a:t>
                      </a:r>
                      <a:r>
                        <a:rPr lang="en-US" sz="1300" dirty="0">
                          <a:latin typeface="Consolas" pitchFamily="49" charset="0"/>
                          <a:ea typeface="Calibri"/>
                        </a:rPr>
                        <a:t>(Message </a:t>
                      </a:r>
                      <a:r>
                        <a:rPr lang="en-US" sz="1300" dirty="0" err="1">
                          <a:highlight>
                            <a:srgbClr val="00FFFF"/>
                          </a:highlight>
                          <a:latin typeface="Consolas" pitchFamily="49" charset="0"/>
                          <a:ea typeface="Calibri"/>
                        </a:rPr>
                        <a:t>msg</a:t>
                      </a:r>
                      <a:r>
                        <a:rPr lang="en-US" sz="1300" dirty="0">
                          <a:latin typeface="Consolas" pitchFamily="49" charset="0"/>
                          <a:ea typeface="Calibri"/>
                        </a:rPr>
                        <a:t>) </a:t>
                      </a:r>
                      <a:r>
                        <a:rPr lang="en-US" sz="1300" dirty="0" smtClean="0">
                          <a:latin typeface="Consolas" pitchFamily="49" charset="0"/>
                          <a:ea typeface="Calibri"/>
                        </a:rPr>
                        <a:t>{</a:t>
                      </a:r>
                    </a:p>
                    <a:p>
                      <a:pPr marL="0" marR="0">
                        <a:spcBef>
                          <a:spcPts val="0"/>
                        </a:spcBef>
                        <a:spcAft>
                          <a:spcPts val="0"/>
                        </a:spcAft>
                        <a:tabLst>
                          <a:tab pos="228600" algn="l"/>
                          <a:tab pos="685800" algn="l"/>
                        </a:tabLst>
                      </a:pPr>
                      <a:endParaRPr lang="en-US" sz="1300" dirty="0">
                        <a:latin typeface="Consolas" pitchFamily="49" charset="0"/>
                        <a:ea typeface="Calibri"/>
                      </a:endParaRPr>
                    </a:p>
                    <a:p>
                      <a:pPr marL="0" marR="0">
                        <a:spcBef>
                          <a:spcPts val="0"/>
                        </a:spcBef>
                        <a:spcAft>
                          <a:spcPts val="0"/>
                        </a:spcAft>
                        <a:tabLst>
                          <a:tab pos="228600" algn="l"/>
                          <a:tab pos="685800" algn="l"/>
                        </a:tabLst>
                      </a:pPr>
                      <a:r>
                        <a:rPr lang="en-US" sz="1300" dirty="0">
                          <a:solidFill>
                            <a:schemeClr val="accent3">
                              <a:lumMod val="75000"/>
                            </a:schemeClr>
                          </a:solidFill>
                          <a:latin typeface="Consolas" pitchFamily="49" charset="0"/>
                          <a:ea typeface="Calibri"/>
                        </a:rPr>
                        <a:t>     // do something with the message...</a:t>
                      </a:r>
                    </a:p>
                    <a:p>
                      <a:pPr marL="0" marR="0">
                        <a:spcBef>
                          <a:spcPts val="0"/>
                        </a:spcBef>
                        <a:spcAft>
                          <a:spcPts val="0"/>
                        </a:spcAft>
                        <a:tabLst>
                          <a:tab pos="228600" algn="l"/>
                          <a:tab pos="685800" algn="l"/>
                        </a:tabLst>
                      </a:pPr>
                      <a:r>
                        <a:rPr lang="en-US" sz="1300" dirty="0">
                          <a:solidFill>
                            <a:schemeClr val="accent3">
                              <a:lumMod val="75000"/>
                            </a:schemeClr>
                          </a:solidFill>
                          <a:latin typeface="Consolas" pitchFamily="49" charset="0"/>
                          <a:ea typeface="Calibri"/>
                        </a:rPr>
                        <a:t>     // update GUI if needed!</a:t>
                      </a:r>
                    </a:p>
                    <a:p>
                      <a:pPr marL="0" marR="0">
                        <a:spcBef>
                          <a:spcPts val="0"/>
                        </a:spcBef>
                        <a:spcAft>
                          <a:spcPts val="0"/>
                        </a:spcAft>
                        <a:tabLst>
                          <a:tab pos="228600" algn="l"/>
                          <a:tab pos="685800" algn="l"/>
                        </a:tabLst>
                      </a:pPr>
                      <a:r>
                        <a:rPr lang="en-US" sz="1300" dirty="0">
                          <a:latin typeface="Consolas" pitchFamily="49" charset="0"/>
                          <a:ea typeface="Calibri"/>
                        </a:rPr>
                        <a:t>     ...</a:t>
                      </a:r>
                    </a:p>
                    <a:p>
                      <a:pPr marL="0" marR="0">
                        <a:spcBef>
                          <a:spcPts val="0"/>
                        </a:spcBef>
                        <a:spcAft>
                          <a:spcPts val="0"/>
                        </a:spcAft>
                        <a:tabLst>
                          <a:tab pos="228600" algn="l"/>
                          <a:tab pos="685800" algn="l"/>
                        </a:tabLst>
                      </a:pPr>
                      <a:r>
                        <a:rPr lang="en-US" sz="1300" dirty="0">
                          <a:latin typeface="Consolas" pitchFamily="49" charset="0"/>
                          <a:ea typeface="Calibri"/>
                        </a:rPr>
                        <a:t>  }//</a:t>
                      </a:r>
                      <a:r>
                        <a:rPr lang="en-US" sz="1300" dirty="0" err="1">
                          <a:latin typeface="Consolas" pitchFamily="49" charset="0"/>
                          <a:ea typeface="Calibri"/>
                        </a:rPr>
                        <a:t>handleMessage</a:t>
                      </a:r>
                      <a:endParaRPr lang="en-US" sz="1300" dirty="0">
                        <a:latin typeface="Consolas" pitchFamily="49" charset="0"/>
                        <a:ea typeface="Calibri"/>
                      </a:endParaRPr>
                    </a:p>
                    <a:p>
                      <a:pPr marL="0" marR="0">
                        <a:spcBef>
                          <a:spcPts val="0"/>
                        </a:spcBef>
                        <a:spcAft>
                          <a:spcPts val="0"/>
                        </a:spcAft>
                        <a:tabLst>
                          <a:tab pos="228600" algn="l"/>
                          <a:tab pos="685800" algn="l"/>
                        </a:tabLst>
                      </a:pPr>
                      <a:endParaRPr lang="en-US" sz="1300" dirty="0" smtClean="0">
                        <a:latin typeface="Consolas" pitchFamily="49" charset="0"/>
                        <a:ea typeface="Calibri"/>
                      </a:endParaRPr>
                    </a:p>
                    <a:p>
                      <a:pPr marL="0" marR="0">
                        <a:spcBef>
                          <a:spcPts val="0"/>
                        </a:spcBef>
                        <a:spcAft>
                          <a:spcPts val="0"/>
                        </a:spcAft>
                        <a:tabLst>
                          <a:tab pos="228600" algn="l"/>
                          <a:tab pos="685800" algn="l"/>
                        </a:tabLst>
                      </a:pPr>
                      <a:r>
                        <a:rPr lang="en-US" sz="1300" dirty="0" smtClean="0">
                          <a:latin typeface="Consolas" pitchFamily="49" charset="0"/>
                          <a:ea typeface="Calibri"/>
                        </a:rPr>
                        <a:t>};//</a:t>
                      </a:r>
                      <a:r>
                        <a:rPr lang="en-US" sz="1300" dirty="0" err="1">
                          <a:latin typeface="Consolas" pitchFamily="49" charset="0"/>
                          <a:ea typeface="Calibri"/>
                        </a:rPr>
                        <a:t>myHandler</a:t>
                      </a:r>
                      <a:endParaRPr lang="en-US" sz="1300" dirty="0">
                        <a:latin typeface="Consolas" pitchFamily="49" charset="0"/>
                        <a:ea typeface="Calibri"/>
                      </a:endParaRPr>
                    </a:p>
                    <a:p>
                      <a:pPr marL="0" marR="0">
                        <a:spcBef>
                          <a:spcPts val="0"/>
                        </a:spcBef>
                        <a:spcAft>
                          <a:spcPts val="0"/>
                        </a:spcAft>
                        <a:tabLst>
                          <a:tab pos="228600" algn="l"/>
                          <a:tab pos="685800" algn="l"/>
                        </a:tabLst>
                      </a:pPr>
                      <a:endParaRPr lang="en-US" sz="1300" dirty="0" smtClean="0">
                        <a:latin typeface="Consolas" pitchFamily="49" charset="0"/>
                        <a:ea typeface="Calibri"/>
                      </a:endParaRPr>
                    </a:p>
                    <a:p>
                      <a:pPr marL="0" marR="0">
                        <a:spcBef>
                          <a:spcPts val="0"/>
                        </a:spcBef>
                        <a:spcAft>
                          <a:spcPts val="0"/>
                        </a:spcAft>
                        <a:tabLst>
                          <a:tab pos="228600" algn="l"/>
                          <a:tab pos="685800" algn="l"/>
                        </a:tabLst>
                      </a:pPr>
                      <a:r>
                        <a:rPr lang="en-US" sz="1300" dirty="0" smtClean="0">
                          <a:latin typeface="Consolas" pitchFamily="49" charset="0"/>
                          <a:ea typeface="Calibri"/>
                        </a:rPr>
                        <a:t>...</a:t>
                      </a:r>
                      <a:endParaRPr lang="en-US" sz="1300" dirty="0">
                        <a:latin typeface="Consolas" pitchFamily="49" charset="0"/>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228600" algn="l"/>
                          <a:tab pos="685800" algn="l"/>
                        </a:tabLst>
                      </a:pPr>
                      <a:endParaRPr lang="en-US" sz="1300" b="1" dirty="0" smtClean="0">
                        <a:latin typeface="Consolas" pitchFamily="49" charset="0"/>
                        <a:ea typeface="Calibri"/>
                        <a:cs typeface="Times New Roman"/>
                      </a:endParaRPr>
                    </a:p>
                    <a:p>
                      <a:pPr marL="0" marR="0">
                        <a:spcBef>
                          <a:spcPts val="0"/>
                        </a:spcBef>
                        <a:spcAft>
                          <a:spcPts val="0"/>
                        </a:spcAft>
                        <a:tabLst>
                          <a:tab pos="228600" algn="l"/>
                          <a:tab pos="685800" algn="l"/>
                        </a:tabLst>
                      </a:pPr>
                      <a:r>
                        <a:rPr lang="en-US" sz="1300" b="1" dirty="0" smtClean="0">
                          <a:latin typeface="Consolas" pitchFamily="49" charset="0"/>
                          <a:ea typeface="Calibri"/>
                          <a:cs typeface="Times New Roman"/>
                        </a:rPr>
                        <a:t>...</a:t>
                      </a:r>
                      <a:endParaRPr lang="en-US" sz="1300" dirty="0">
                        <a:latin typeface="Consolas" pitchFamily="49" charset="0"/>
                        <a:ea typeface="Calibri"/>
                      </a:endParaRPr>
                    </a:p>
                    <a:p>
                      <a:pPr marL="0" marR="0">
                        <a:spcBef>
                          <a:spcPts val="0"/>
                        </a:spcBef>
                        <a:spcAft>
                          <a:spcPts val="0"/>
                        </a:spcAft>
                        <a:tabLst>
                          <a:tab pos="228600" algn="l"/>
                          <a:tab pos="685800" algn="l"/>
                        </a:tabLst>
                      </a:pPr>
                      <a:r>
                        <a:rPr lang="en-US" sz="1300" b="1" dirty="0">
                          <a:latin typeface="Consolas" pitchFamily="49" charset="0"/>
                          <a:ea typeface="Calibri"/>
                        </a:rPr>
                        <a:t>Thread</a:t>
                      </a:r>
                      <a:r>
                        <a:rPr lang="en-US" sz="1300" dirty="0">
                          <a:latin typeface="Consolas" pitchFamily="49" charset="0"/>
                          <a:ea typeface="Calibri"/>
                        </a:rPr>
                        <a:t> </a:t>
                      </a:r>
                      <a:r>
                        <a:rPr lang="en-US" sz="1300" dirty="0" err="1">
                          <a:latin typeface="Consolas" pitchFamily="49" charset="0"/>
                          <a:ea typeface="Calibri"/>
                        </a:rPr>
                        <a:t>backgJob</a:t>
                      </a:r>
                      <a:r>
                        <a:rPr lang="en-US" sz="1300" dirty="0">
                          <a:latin typeface="Consolas" pitchFamily="49" charset="0"/>
                          <a:ea typeface="Calibri"/>
                        </a:rPr>
                        <a:t> = new </a:t>
                      </a:r>
                      <a:r>
                        <a:rPr lang="en-US" sz="1300" b="1" dirty="0">
                          <a:latin typeface="Consolas" pitchFamily="49" charset="0"/>
                          <a:ea typeface="Calibri"/>
                        </a:rPr>
                        <a:t>Thread</a:t>
                      </a:r>
                      <a:r>
                        <a:rPr lang="en-US" sz="1300" dirty="0">
                          <a:latin typeface="Consolas" pitchFamily="49" charset="0"/>
                          <a:ea typeface="Calibri"/>
                        </a:rPr>
                        <a:t> (new </a:t>
                      </a:r>
                      <a:r>
                        <a:rPr lang="en-US" sz="1300" dirty="0" err="1">
                          <a:latin typeface="Consolas" pitchFamily="49" charset="0"/>
                          <a:ea typeface="Calibri"/>
                        </a:rPr>
                        <a:t>Runnable</a:t>
                      </a:r>
                      <a:r>
                        <a:rPr lang="en-US" sz="1300" dirty="0">
                          <a:latin typeface="Consolas" pitchFamily="49" charset="0"/>
                          <a:ea typeface="Calibri"/>
                        </a:rPr>
                        <a:t> (){</a:t>
                      </a:r>
                    </a:p>
                    <a:p>
                      <a:pPr marL="0" marR="0">
                        <a:spcBef>
                          <a:spcPts val="0"/>
                        </a:spcBef>
                        <a:spcAft>
                          <a:spcPts val="0"/>
                        </a:spcAft>
                        <a:tabLst>
                          <a:tab pos="228600" algn="l"/>
                          <a:tab pos="685800" algn="l"/>
                        </a:tabLst>
                      </a:pPr>
                      <a:endParaRPr lang="en-US" sz="1300" dirty="0" smtClean="0">
                        <a:latin typeface="Consolas" pitchFamily="49" charset="0"/>
                        <a:ea typeface="Calibri"/>
                      </a:endParaRPr>
                    </a:p>
                    <a:p>
                      <a:pPr marL="0" marR="0">
                        <a:spcBef>
                          <a:spcPts val="0"/>
                        </a:spcBef>
                        <a:spcAft>
                          <a:spcPts val="0"/>
                        </a:spcAft>
                        <a:tabLst>
                          <a:tab pos="228600" algn="l"/>
                          <a:tab pos="685800" algn="l"/>
                        </a:tabLst>
                      </a:pPr>
                      <a:r>
                        <a:rPr lang="en-US" sz="1300" dirty="0" smtClean="0">
                          <a:latin typeface="Consolas" pitchFamily="49" charset="0"/>
                          <a:ea typeface="Calibri"/>
                        </a:rPr>
                        <a:t>   </a:t>
                      </a:r>
                      <a:r>
                        <a:rPr lang="en-US" sz="1300" dirty="0">
                          <a:latin typeface="Consolas" pitchFamily="49" charset="0"/>
                          <a:ea typeface="Calibri"/>
                        </a:rPr>
                        <a:t>@Override</a:t>
                      </a:r>
                    </a:p>
                    <a:p>
                      <a:pPr marL="0" marR="0">
                        <a:spcBef>
                          <a:spcPts val="0"/>
                        </a:spcBef>
                        <a:spcAft>
                          <a:spcPts val="0"/>
                        </a:spcAft>
                        <a:tabLst>
                          <a:tab pos="228600" algn="l"/>
                          <a:tab pos="685800" algn="l"/>
                        </a:tabLst>
                      </a:pPr>
                      <a:r>
                        <a:rPr lang="en-US" sz="1300" dirty="0">
                          <a:latin typeface="Consolas" pitchFamily="49" charset="0"/>
                          <a:ea typeface="Calibri"/>
                        </a:rPr>
                        <a:t>   public void </a:t>
                      </a:r>
                      <a:r>
                        <a:rPr lang="en-US" sz="1300" b="1" dirty="0">
                          <a:latin typeface="Consolas" pitchFamily="49" charset="0"/>
                          <a:ea typeface="Calibri"/>
                        </a:rPr>
                        <a:t>run() {</a:t>
                      </a:r>
                      <a:endParaRPr lang="en-US" sz="1300" dirty="0">
                        <a:latin typeface="Consolas" pitchFamily="49" charset="0"/>
                        <a:ea typeface="Calibri"/>
                      </a:endParaRPr>
                    </a:p>
                    <a:p>
                      <a:pPr marL="0" marR="0">
                        <a:spcBef>
                          <a:spcPts val="0"/>
                        </a:spcBef>
                        <a:spcAft>
                          <a:spcPts val="0"/>
                        </a:spcAft>
                        <a:tabLst>
                          <a:tab pos="228600" algn="l"/>
                          <a:tab pos="685800" algn="l"/>
                        </a:tabLst>
                      </a:pPr>
                      <a:r>
                        <a:rPr lang="en-US" sz="1300" dirty="0">
                          <a:latin typeface="Consolas" pitchFamily="49" charset="0"/>
                          <a:ea typeface="Calibri"/>
                        </a:rPr>
                        <a:t>	 </a:t>
                      </a:r>
                      <a:r>
                        <a:rPr lang="en-US" sz="1300" dirty="0">
                          <a:solidFill>
                            <a:schemeClr val="accent3">
                              <a:lumMod val="75000"/>
                            </a:schemeClr>
                          </a:solidFill>
                          <a:latin typeface="Consolas" pitchFamily="49" charset="0"/>
                          <a:ea typeface="Calibri"/>
                        </a:rPr>
                        <a:t>//...do some busy work here ...</a:t>
                      </a:r>
                    </a:p>
                    <a:p>
                      <a:pPr marL="0" marR="0">
                        <a:spcBef>
                          <a:spcPts val="0"/>
                        </a:spcBef>
                        <a:spcAft>
                          <a:spcPts val="0"/>
                        </a:spcAft>
                        <a:tabLst>
                          <a:tab pos="228600" algn="l"/>
                          <a:tab pos="685800" algn="l"/>
                        </a:tabLst>
                      </a:pPr>
                      <a:r>
                        <a:rPr lang="en-US" sz="1300" dirty="0">
                          <a:solidFill>
                            <a:schemeClr val="accent3">
                              <a:lumMod val="75000"/>
                            </a:schemeClr>
                          </a:solidFill>
                          <a:latin typeface="Consolas" pitchFamily="49" charset="0"/>
                          <a:ea typeface="Calibri"/>
                        </a:rPr>
                        <a:t>	 //get a token to be added to </a:t>
                      </a:r>
                    </a:p>
                    <a:p>
                      <a:pPr marL="0" marR="0">
                        <a:spcBef>
                          <a:spcPts val="0"/>
                        </a:spcBef>
                        <a:spcAft>
                          <a:spcPts val="0"/>
                        </a:spcAft>
                        <a:tabLst>
                          <a:tab pos="228600" algn="l"/>
                          <a:tab pos="685800" algn="l"/>
                        </a:tabLst>
                      </a:pPr>
                      <a:r>
                        <a:rPr lang="en-US" sz="1300" dirty="0">
                          <a:solidFill>
                            <a:schemeClr val="accent3">
                              <a:lumMod val="75000"/>
                            </a:schemeClr>
                          </a:solidFill>
                          <a:latin typeface="Consolas" pitchFamily="49" charset="0"/>
                          <a:ea typeface="Calibri"/>
                        </a:rPr>
                        <a:t>   </a:t>
                      </a:r>
                      <a:r>
                        <a:rPr lang="en-US" sz="1300" baseline="0" dirty="0" smtClean="0">
                          <a:solidFill>
                            <a:schemeClr val="accent3">
                              <a:lumMod val="75000"/>
                            </a:schemeClr>
                          </a:solidFill>
                          <a:latin typeface="Consolas" pitchFamily="49" charset="0"/>
                          <a:ea typeface="Calibri"/>
                        </a:rPr>
                        <a:t> </a:t>
                      </a:r>
                      <a:r>
                        <a:rPr lang="en-US" sz="1300" dirty="0" smtClean="0">
                          <a:solidFill>
                            <a:schemeClr val="accent3">
                              <a:lumMod val="75000"/>
                            </a:schemeClr>
                          </a:solidFill>
                          <a:latin typeface="Consolas" pitchFamily="49" charset="0"/>
                          <a:ea typeface="Calibri"/>
                        </a:rPr>
                        <a:t>//</a:t>
                      </a:r>
                      <a:r>
                        <a:rPr lang="en-US" sz="1300" dirty="0">
                          <a:solidFill>
                            <a:schemeClr val="accent3">
                              <a:lumMod val="75000"/>
                            </a:schemeClr>
                          </a:solidFill>
                          <a:latin typeface="Consolas" pitchFamily="49" charset="0"/>
                          <a:ea typeface="Calibri"/>
                        </a:rPr>
                        <a:t>the main's message queue</a:t>
                      </a:r>
                    </a:p>
                    <a:p>
                      <a:pPr marL="0" marR="0">
                        <a:spcBef>
                          <a:spcPts val="0"/>
                        </a:spcBef>
                        <a:spcAft>
                          <a:spcPts val="0"/>
                        </a:spcAft>
                        <a:tabLst>
                          <a:tab pos="228600" algn="l"/>
                          <a:tab pos="685800" algn="l"/>
                        </a:tabLst>
                      </a:pPr>
                      <a:r>
                        <a:rPr lang="en-US" sz="1300" b="1" dirty="0">
                          <a:latin typeface="Consolas" pitchFamily="49" charset="0"/>
                          <a:ea typeface="Calibri"/>
                        </a:rPr>
                        <a:t>	 Message </a:t>
                      </a:r>
                      <a:r>
                        <a:rPr lang="en-US" sz="1300" b="1" dirty="0" err="1">
                          <a:latin typeface="Consolas" pitchFamily="49" charset="0"/>
                          <a:ea typeface="Calibri"/>
                        </a:rPr>
                        <a:t>msg</a:t>
                      </a:r>
                      <a:r>
                        <a:rPr lang="en-US" sz="1300" b="1" dirty="0">
                          <a:latin typeface="Consolas" pitchFamily="49" charset="0"/>
                          <a:ea typeface="Calibri"/>
                        </a:rPr>
                        <a:t> = </a:t>
                      </a:r>
                      <a:r>
                        <a:rPr lang="en-US" sz="1300" b="1" dirty="0" err="1">
                          <a:solidFill>
                            <a:srgbClr val="943634"/>
                          </a:solidFill>
                          <a:highlight>
                            <a:srgbClr val="FFFF00"/>
                          </a:highlight>
                          <a:latin typeface="Consolas" pitchFamily="49" charset="0"/>
                          <a:ea typeface="Calibri"/>
                        </a:rPr>
                        <a:t>myHandler</a:t>
                      </a:r>
                      <a:r>
                        <a:rPr lang="en-US" sz="1300" b="1" dirty="0" err="1">
                          <a:latin typeface="Consolas" pitchFamily="49" charset="0"/>
                          <a:ea typeface="Calibri"/>
                        </a:rPr>
                        <a:t>.obtainMessage</a:t>
                      </a:r>
                      <a:r>
                        <a:rPr lang="en-US" sz="1300" b="1" dirty="0">
                          <a:latin typeface="Consolas" pitchFamily="49" charset="0"/>
                          <a:ea typeface="Calibri"/>
                        </a:rPr>
                        <a:t>();</a:t>
                      </a:r>
                      <a:endParaRPr lang="en-US" sz="1300" dirty="0">
                        <a:latin typeface="Consolas" pitchFamily="49" charset="0"/>
                        <a:ea typeface="Calibri"/>
                      </a:endParaRPr>
                    </a:p>
                    <a:p>
                      <a:pPr marL="0" marR="0">
                        <a:spcBef>
                          <a:spcPts val="0"/>
                        </a:spcBef>
                        <a:spcAft>
                          <a:spcPts val="0"/>
                        </a:spcAft>
                        <a:tabLst>
                          <a:tab pos="228600" algn="l"/>
                          <a:tab pos="685800" algn="l"/>
                        </a:tabLst>
                      </a:pPr>
                      <a:r>
                        <a:rPr lang="en-US" sz="1300" dirty="0">
                          <a:latin typeface="Consolas" pitchFamily="49" charset="0"/>
                          <a:ea typeface="Calibri"/>
                        </a:rPr>
                        <a:t>     ...</a:t>
                      </a:r>
                    </a:p>
                    <a:p>
                      <a:pPr marL="0" marR="0">
                        <a:spcBef>
                          <a:spcPts val="0"/>
                        </a:spcBef>
                        <a:spcAft>
                          <a:spcPts val="0"/>
                        </a:spcAft>
                        <a:tabLst>
                          <a:tab pos="228600" algn="l"/>
                          <a:tab pos="685800" algn="l"/>
                        </a:tabLst>
                      </a:pPr>
                      <a:r>
                        <a:rPr lang="en-US" sz="1300" dirty="0">
                          <a:latin typeface="Consolas" pitchFamily="49" charset="0"/>
                          <a:ea typeface="Calibri"/>
                        </a:rPr>
                        <a:t>	 </a:t>
                      </a:r>
                      <a:r>
                        <a:rPr lang="en-US" sz="1300" baseline="0" dirty="0" smtClean="0">
                          <a:latin typeface="Consolas" pitchFamily="49" charset="0"/>
                          <a:ea typeface="Calibri"/>
                        </a:rPr>
                        <a:t> </a:t>
                      </a:r>
                      <a:r>
                        <a:rPr lang="en-US" sz="1300" dirty="0" smtClean="0">
                          <a:solidFill>
                            <a:schemeClr val="accent3">
                              <a:lumMod val="75000"/>
                            </a:schemeClr>
                          </a:solidFill>
                          <a:latin typeface="Consolas" pitchFamily="49" charset="0"/>
                          <a:ea typeface="Calibri"/>
                        </a:rPr>
                        <a:t>//</a:t>
                      </a:r>
                      <a:r>
                        <a:rPr lang="en-US" sz="1300" dirty="0">
                          <a:solidFill>
                            <a:schemeClr val="accent3">
                              <a:lumMod val="75000"/>
                            </a:schemeClr>
                          </a:solidFill>
                          <a:latin typeface="Consolas" pitchFamily="49" charset="0"/>
                          <a:ea typeface="Calibri"/>
                        </a:rPr>
                        <a:t>deliver message to the </a:t>
                      </a:r>
                    </a:p>
                    <a:p>
                      <a:pPr marL="0" marR="0">
                        <a:spcBef>
                          <a:spcPts val="0"/>
                        </a:spcBef>
                        <a:spcAft>
                          <a:spcPts val="0"/>
                        </a:spcAft>
                        <a:tabLst>
                          <a:tab pos="228600" algn="l"/>
                          <a:tab pos="685800" algn="l"/>
                        </a:tabLst>
                      </a:pPr>
                      <a:r>
                        <a:rPr lang="en-US" sz="1300" dirty="0">
                          <a:solidFill>
                            <a:schemeClr val="accent3">
                              <a:lumMod val="75000"/>
                            </a:schemeClr>
                          </a:solidFill>
                          <a:latin typeface="Consolas" pitchFamily="49" charset="0"/>
                          <a:ea typeface="Calibri"/>
                        </a:rPr>
                        <a:t>   </a:t>
                      </a:r>
                      <a:r>
                        <a:rPr lang="en-US" sz="1300" baseline="0" dirty="0" smtClean="0">
                          <a:solidFill>
                            <a:schemeClr val="accent3">
                              <a:lumMod val="75000"/>
                            </a:schemeClr>
                          </a:solidFill>
                          <a:latin typeface="Consolas" pitchFamily="49" charset="0"/>
                          <a:ea typeface="Calibri"/>
                        </a:rPr>
                        <a:t> </a:t>
                      </a:r>
                      <a:r>
                        <a:rPr lang="en-US" sz="1300" dirty="0" smtClean="0">
                          <a:solidFill>
                            <a:schemeClr val="accent3">
                              <a:lumMod val="75000"/>
                            </a:schemeClr>
                          </a:solidFill>
                          <a:latin typeface="Consolas" pitchFamily="49" charset="0"/>
                          <a:ea typeface="Calibri"/>
                        </a:rPr>
                        <a:t>//</a:t>
                      </a:r>
                      <a:r>
                        <a:rPr lang="en-US" sz="1300" dirty="0">
                          <a:solidFill>
                            <a:schemeClr val="accent3">
                              <a:lumMod val="75000"/>
                            </a:schemeClr>
                          </a:solidFill>
                          <a:latin typeface="Consolas" pitchFamily="49" charset="0"/>
                          <a:ea typeface="Calibri"/>
                        </a:rPr>
                        <a:t>main's message-queue</a:t>
                      </a:r>
                    </a:p>
                    <a:p>
                      <a:pPr marL="0" marR="0">
                        <a:spcBef>
                          <a:spcPts val="0"/>
                        </a:spcBef>
                        <a:spcAft>
                          <a:spcPts val="0"/>
                        </a:spcAft>
                        <a:tabLst>
                          <a:tab pos="228600" algn="l"/>
                          <a:tab pos="685800" algn="l"/>
                        </a:tabLst>
                      </a:pPr>
                      <a:r>
                        <a:rPr lang="en-US" sz="1300" b="1" dirty="0">
                          <a:latin typeface="Consolas" pitchFamily="49" charset="0"/>
                          <a:ea typeface="Calibri"/>
                        </a:rPr>
                        <a:t>	 </a:t>
                      </a:r>
                      <a:r>
                        <a:rPr lang="en-US" sz="1300" b="1" dirty="0" err="1">
                          <a:solidFill>
                            <a:srgbClr val="943634"/>
                          </a:solidFill>
                          <a:highlight>
                            <a:srgbClr val="FFFF00"/>
                          </a:highlight>
                          <a:latin typeface="Consolas" pitchFamily="49" charset="0"/>
                          <a:ea typeface="Calibri"/>
                        </a:rPr>
                        <a:t>myHandler</a:t>
                      </a:r>
                      <a:r>
                        <a:rPr lang="en-US" sz="1300" b="1" dirty="0" err="1">
                          <a:latin typeface="Consolas" pitchFamily="49" charset="0"/>
                          <a:ea typeface="Calibri"/>
                        </a:rPr>
                        <a:t>.sendMessage</a:t>
                      </a:r>
                      <a:r>
                        <a:rPr lang="en-US" sz="1300" b="1" dirty="0">
                          <a:latin typeface="Consolas" pitchFamily="49" charset="0"/>
                          <a:ea typeface="Calibri"/>
                        </a:rPr>
                        <a:t>(</a:t>
                      </a:r>
                      <a:r>
                        <a:rPr lang="en-US" sz="1300" b="1" dirty="0" err="1">
                          <a:highlight>
                            <a:srgbClr val="00FFFF"/>
                          </a:highlight>
                          <a:latin typeface="Consolas" pitchFamily="49" charset="0"/>
                          <a:ea typeface="Calibri"/>
                        </a:rPr>
                        <a:t>msg</a:t>
                      </a:r>
                      <a:r>
                        <a:rPr lang="en-US" sz="1300" b="1" dirty="0">
                          <a:latin typeface="Consolas" pitchFamily="49" charset="0"/>
                          <a:ea typeface="Calibri"/>
                        </a:rPr>
                        <a:t>);	</a:t>
                      </a:r>
                      <a:endParaRPr lang="en-US" sz="1300" dirty="0" smtClean="0">
                        <a:latin typeface="Consolas" pitchFamily="49" charset="0"/>
                        <a:ea typeface="Calibri"/>
                      </a:endParaRPr>
                    </a:p>
                    <a:p>
                      <a:pPr marL="0" marR="0">
                        <a:spcBef>
                          <a:spcPts val="0"/>
                        </a:spcBef>
                        <a:spcAft>
                          <a:spcPts val="0"/>
                        </a:spcAft>
                        <a:tabLst>
                          <a:tab pos="228600" algn="l"/>
                          <a:tab pos="685800" algn="l"/>
                        </a:tabLst>
                      </a:pPr>
                      <a:r>
                        <a:rPr lang="en-US" sz="1300" dirty="0" smtClean="0">
                          <a:latin typeface="Consolas" pitchFamily="49" charset="0"/>
                          <a:ea typeface="Calibri"/>
                        </a:rPr>
                        <a:t>   </a:t>
                      </a:r>
                      <a:r>
                        <a:rPr lang="en-US" sz="1300" dirty="0">
                          <a:latin typeface="Consolas" pitchFamily="49" charset="0"/>
                          <a:ea typeface="Calibri"/>
                        </a:rPr>
                        <a:t>}//run	</a:t>
                      </a:r>
                      <a:endParaRPr lang="en-US" sz="1300" dirty="0" smtClean="0">
                        <a:latin typeface="Consolas" pitchFamily="49" charset="0"/>
                        <a:ea typeface="Calibri"/>
                      </a:endParaRPr>
                    </a:p>
                    <a:p>
                      <a:pPr marL="0" marR="0">
                        <a:spcBef>
                          <a:spcPts val="0"/>
                        </a:spcBef>
                        <a:spcAft>
                          <a:spcPts val="0"/>
                        </a:spcAft>
                        <a:tabLst>
                          <a:tab pos="228600" algn="l"/>
                          <a:tab pos="685800" algn="l"/>
                        </a:tabLst>
                      </a:pPr>
                      <a:r>
                        <a:rPr lang="en-US" sz="1300" dirty="0">
                          <a:latin typeface="Consolas" pitchFamily="49" charset="0"/>
                          <a:ea typeface="Calibri"/>
                        </a:rPr>
                        <a:t>			</a:t>
                      </a:r>
                    </a:p>
                    <a:p>
                      <a:pPr marL="0" marR="0">
                        <a:spcBef>
                          <a:spcPts val="0"/>
                        </a:spcBef>
                        <a:spcAft>
                          <a:spcPts val="0"/>
                        </a:spcAft>
                        <a:tabLst>
                          <a:tab pos="228600" algn="l"/>
                          <a:tab pos="685800" algn="l"/>
                        </a:tabLst>
                      </a:pPr>
                      <a:r>
                        <a:rPr lang="en-US" sz="1300" dirty="0">
                          <a:latin typeface="Consolas" pitchFamily="49" charset="0"/>
                          <a:ea typeface="Calibri"/>
                        </a:rPr>
                        <a:t>});//Thread</a:t>
                      </a:r>
                    </a:p>
                    <a:p>
                      <a:pPr marL="0" marR="0">
                        <a:spcBef>
                          <a:spcPts val="0"/>
                        </a:spcBef>
                        <a:spcAft>
                          <a:spcPts val="0"/>
                        </a:spcAft>
                        <a:tabLst>
                          <a:tab pos="228600" algn="l"/>
                          <a:tab pos="685800" algn="l"/>
                        </a:tabLst>
                      </a:pPr>
                      <a:r>
                        <a:rPr lang="en-US" sz="1300" dirty="0">
                          <a:latin typeface="Consolas" pitchFamily="49" charset="0"/>
                          <a:ea typeface="Calibri"/>
                        </a:rPr>
                        <a:t>		</a:t>
                      </a:r>
                    </a:p>
                    <a:p>
                      <a:pPr marL="0" marR="0">
                        <a:spcBef>
                          <a:spcPts val="0"/>
                        </a:spcBef>
                        <a:spcAft>
                          <a:spcPts val="0"/>
                        </a:spcAft>
                        <a:tabLst>
                          <a:tab pos="228600" algn="l"/>
                          <a:tab pos="685800" algn="l"/>
                        </a:tabLst>
                      </a:pPr>
                      <a:r>
                        <a:rPr lang="en-US" sz="1300" dirty="0">
                          <a:solidFill>
                            <a:schemeClr val="accent3">
                              <a:lumMod val="75000"/>
                            </a:schemeClr>
                          </a:solidFill>
                          <a:latin typeface="Consolas" pitchFamily="49" charset="0"/>
                          <a:ea typeface="Calibri"/>
                        </a:rPr>
                        <a:t>//this call executes the parallel thread	</a:t>
                      </a:r>
                    </a:p>
                    <a:p>
                      <a:pPr marL="0" marR="0">
                        <a:spcBef>
                          <a:spcPts val="0"/>
                        </a:spcBef>
                        <a:spcAft>
                          <a:spcPts val="0"/>
                        </a:spcAft>
                        <a:tabLst>
                          <a:tab pos="228600" algn="l"/>
                          <a:tab pos="685800" algn="l"/>
                        </a:tabLst>
                      </a:pPr>
                      <a:r>
                        <a:rPr lang="en-US" sz="1300" b="1" dirty="0" err="1">
                          <a:latin typeface="Consolas" pitchFamily="49" charset="0"/>
                          <a:ea typeface="Calibri"/>
                        </a:rPr>
                        <a:t>backgroundJob.start</a:t>
                      </a:r>
                      <a:r>
                        <a:rPr lang="en-US" sz="1300" b="1" dirty="0">
                          <a:latin typeface="Consolas" pitchFamily="49" charset="0"/>
                          <a:ea typeface="Calibri"/>
                        </a:rPr>
                        <a:t>();</a:t>
                      </a:r>
                      <a:endParaRPr lang="en-US" sz="1300" dirty="0">
                        <a:latin typeface="Consolas" pitchFamily="49" charset="0"/>
                        <a:ea typeface="Calibri"/>
                      </a:endParaRPr>
                    </a:p>
                    <a:p>
                      <a:pPr marL="0" marR="0">
                        <a:spcBef>
                          <a:spcPts val="0"/>
                        </a:spcBef>
                        <a:spcAft>
                          <a:spcPts val="0"/>
                        </a:spcAft>
                        <a:tabLst>
                          <a:tab pos="228600" algn="l"/>
                          <a:tab pos="685800" algn="l"/>
                        </a:tabLst>
                      </a:pPr>
                      <a:r>
                        <a:rPr lang="en-US" sz="1300" dirty="0">
                          <a:latin typeface="Consolas" pitchFamily="49" charset="0"/>
                          <a:ea typeface="Calibri"/>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TextBox 8"/>
          <p:cNvSpPr txBox="1"/>
          <p:nvPr/>
        </p:nvSpPr>
        <p:spPr>
          <a:xfrm>
            <a:off x="2971800" y="762000"/>
            <a:ext cx="3124200" cy="369332"/>
          </a:xfrm>
          <a:prstGeom prst="rect">
            <a:avLst/>
          </a:prstGeom>
          <a:solidFill>
            <a:srgbClr val="FFFF00"/>
          </a:solidFill>
          <a:ln>
            <a:solidFill>
              <a:schemeClr val="bg1">
                <a:lumMod val="85000"/>
              </a:schemeClr>
            </a:solidFill>
          </a:ln>
        </p:spPr>
        <p:txBody>
          <a:bodyPr wrap="square" rtlCol="0">
            <a:spAutoFit/>
          </a:bodyPr>
          <a:lstStyle/>
          <a:p>
            <a:pPr algn="ctr"/>
            <a:r>
              <a:rPr lang="en-US" dirty="0" smtClean="0"/>
              <a:t>Using Messages</a:t>
            </a:r>
            <a:endParaRPr lang="en-US" dirty="0"/>
          </a:p>
        </p:txBody>
      </p:sp>
      <p:sp>
        <p:nvSpPr>
          <p:cNvPr id="10" name="Rectangle 9"/>
          <p:cNvSpPr/>
          <p:nvPr/>
        </p:nvSpPr>
        <p:spPr>
          <a:xfrm>
            <a:off x="457200" y="2209800"/>
            <a:ext cx="4038600" cy="1600200"/>
          </a:xfrm>
          <a:prstGeom prst="rect">
            <a:avLst/>
          </a:pr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1" name="Rectangle 10"/>
          <p:cNvSpPr/>
          <p:nvPr/>
        </p:nvSpPr>
        <p:spPr>
          <a:xfrm>
            <a:off x="4800600" y="2209800"/>
            <a:ext cx="4038600" cy="2362200"/>
          </a:xfrm>
          <a:prstGeom prst="rect">
            <a:avLst/>
          </a:pr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13</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graphicFrame>
        <p:nvGraphicFramePr>
          <p:cNvPr id="7" name="Table 6"/>
          <p:cNvGraphicFramePr>
            <a:graphicFrameLocks noGrp="1"/>
          </p:cNvGraphicFramePr>
          <p:nvPr/>
        </p:nvGraphicFramePr>
        <p:xfrm>
          <a:off x="304800" y="1171227"/>
          <a:ext cx="8610600" cy="5305773"/>
        </p:xfrm>
        <a:graphic>
          <a:graphicData uri="http://schemas.openxmlformats.org/drawingml/2006/table">
            <a:tbl>
              <a:tblPr/>
              <a:tblGrid>
                <a:gridCol w="4305300">
                  <a:extLst>
                    <a:ext uri="{9D8B030D-6E8A-4147-A177-3AD203B41FA5}">
                      <a16:colId xmlns:a16="http://schemas.microsoft.com/office/drawing/2014/main" val="20000"/>
                    </a:ext>
                  </a:extLst>
                </a:gridCol>
                <a:gridCol w="4305300">
                  <a:extLst>
                    <a:ext uri="{9D8B030D-6E8A-4147-A177-3AD203B41FA5}">
                      <a16:colId xmlns:a16="http://schemas.microsoft.com/office/drawing/2014/main" val="20001"/>
                    </a:ext>
                  </a:extLst>
                </a:gridCol>
              </a:tblGrid>
              <a:tr h="398493">
                <a:tc>
                  <a:txBody>
                    <a:bodyPr/>
                    <a:lstStyle/>
                    <a:p>
                      <a:pPr marL="0" marR="0">
                        <a:lnSpc>
                          <a:spcPct val="115000"/>
                        </a:lnSpc>
                        <a:spcBef>
                          <a:spcPts val="0"/>
                        </a:spcBef>
                        <a:spcAft>
                          <a:spcPts val="0"/>
                        </a:spcAft>
                      </a:pPr>
                      <a:r>
                        <a:rPr lang="en-US" sz="1800" b="1" dirty="0">
                          <a:latin typeface="Calibri"/>
                          <a:ea typeface="Calibri"/>
                          <a:cs typeface="Times New Roman"/>
                        </a:rPr>
                        <a:t>Main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US" sz="1800" b="1" dirty="0">
                          <a:latin typeface="Calibri"/>
                          <a:ea typeface="Calibri"/>
                          <a:cs typeface="Times New Roman"/>
                        </a:rPr>
                        <a:t>Background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4861560">
                <a:tc>
                  <a:txBody>
                    <a:bodyPr/>
                    <a:lstStyle/>
                    <a:p>
                      <a:pPr marL="0" marR="0" defTabSz="137160">
                        <a:spcBef>
                          <a:spcPts val="0"/>
                        </a:spcBef>
                        <a:spcAft>
                          <a:spcPts val="0"/>
                        </a:spcAft>
                        <a:tabLst>
                          <a:tab pos="228600" algn="l"/>
                          <a:tab pos="685800" algn="l"/>
                        </a:tabLst>
                      </a:pPr>
                      <a:endParaRPr lang="en-US" sz="1400" b="1" dirty="0" smtClean="0">
                        <a:latin typeface="Consolas" pitchFamily="49" charset="0"/>
                        <a:ea typeface="Calibri"/>
                      </a:endParaRPr>
                    </a:p>
                    <a:p>
                      <a:pPr marR="0" algn="l" defTabSz="137160" rtl="0"/>
                      <a:r>
                        <a:rPr lang="en-US" sz="1400" b="1" baseline="0" dirty="0" smtClean="0">
                          <a:solidFill>
                            <a:srgbClr val="7F0055"/>
                          </a:solidFill>
                          <a:latin typeface="Courier New"/>
                        </a:rPr>
                        <a:t> ...</a:t>
                      </a:r>
                      <a:r>
                        <a:rPr lang="en-US" sz="1400" b="1" baseline="0" dirty="0" smtClean="0">
                          <a:solidFill>
                            <a:srgbClr val="000000"/>
                          </a:solidFill>
                          <a:latin typeface="Courier New"/>
                        </a:rPr>
                        <a:t>	</a:t>
                      </a:r>
                    </a:p>
                    <a:p>
                      <a:pPr marR="0" algn="l" defTabSz="137160" rtl="0"/>
                      <a:r>
                        <a:rPr lang="en-US" sz="1400" baseline="0" dirty="0" smtClean="0">
                          <a:solidFill>
                            <a:srgbClr val="000000"/>
                          </a:solidFill>
                          <a:latin typeface="Courier New"/>
                        </a:rPr>
                        <a:t> Handler     </a:t>
                      </a:r>
                      <a:r>
                        <a:rPr lang="en-US" sz="1400" baseline="0" dirty="0" err="1" smtClean="0">
                          <a:solidFill>
                            <a:srgbClr val="0000C0"/>
                          </a:solidFill>
                          <a:latin typeface="Courier New"/>
                        </a:rPr>
                        <a:t>myHandler</a:t>
                      </a:r>
                      <a:r>
                        <a:rPr lang="en-US" sz="1400" baseline="0" dirty="0" smtClean="0">
                          <a:solidFill>
                            <a:srgbClr val="000000"/>
                          </a:solidFill>
                          <a:latin typeface="Courier New"/>
                        </a:rPr>
                        <a:t> = </a:t>
                      </a:r>
                      <a:r>
                        <a:rPr lang="en-US" sz="1400" b="1" baseline="0" dirty="0" smtClean="0">
                          <a:solidFill>
                            <a:srgbClr val="7F0055"/>
                          </a:solidFill>
                          <a:latin typeface="Courier New"/>
                        </a:rPr>
                        <a:t>new</a:t>
                      </a:r>
                      <a:r>
                        <a:rPr lang="en-US" sz="1400" b="1" baseline="0" dirty="0" smtClean="0">
                          <a:solidFill>
                            <a:srgbClr val="000000"/>
                          </a:solidFill>
                          <a:latin typeface="Courier New"/>
                        </a:rPr>
                        <a:t> Handler();</a:t>
                      </a:r>
                    </a:p>
                    <a:p>
                      <a:pPr marR="0" algn="l" defTabSz="137160" rtl="0"/>
                      <a:r>
                        <a:rPr lang="en-US" sz="1400" baseline="0" dirty="0" smtClean="0">
                          <a:solidFill>
                            <a:srgbClr val="000000"/>
                          </a:solidFill>
                          <a:latin typeface="Courier New"/>
                        </a:rPr>
                        <a:t> </a:t>
                      </a:r>
                      <a:r>
                        <a:rPr lang="en-US" sz="1400" baseline="0" dirty="0" smtClean="0">
                          <a:solidFill>
                            <a:srgbClr val="646464"/>
                          </a:solidFill>
                          <a:latin typeface="Courier New"/>
                        </a:rPr>
                        <a:t>@Override</a:t>
                      </a:r>
                    </a:p>
                    <a:p>
                      <a:pPr marR="0" algn="l" defTabSz="137160" rtl="0"/>
                      <a:r>
                        <a:rPr lang="en-US" sz="1400" b="1" baseline="0" dirty="0" smtClean="0">
                          <a:solidFill>
                            <a:srgbClr val="7F0055"/>
                          </a:solidFill>
                          <a:latin typeface="Courier New"/>
                        </a:rPr>
                        <a:t> public</a:t>
                      </a:r>
                      <a:r>
                        <a:rPr lang="en-US" sz="1400" b="1" baseline="0" dirty="0" smtClean="0">
                          <a:solidFill>
                            <a:srgbClr val="000000"/>
                          </a:solidFill>
                          <a:latin typeface="Courier New"/>
                        </a:rPr>
                        <a:t> </a:t>
                      </a:r>
                      <a:r>
                        <a:rPr lang="en-US" sz="1400" b="1" baseline="0" dirty="0" smtClean="0">
                          <a:solidFill>
                            <a:srgbClr val="7F0055"/>
                          </a:solidFill>
                          <a:latin typeface="Courier New"/>
                        </a:rPr>
                        <a:t>void</a:t>
                      </a:r>
                      <a:r>
                        <a:rPr lang="en-US" sz="1400" b="1" baseline="0" dirty="0" smtClean="0">
                          <a:solidFill>
                            <a:srgbClr val="000000"/>
                          </a:solidFill>
                          <a:latin typeface="Courier New"/>
                        </a:rPr>
                        <a:t> </a:t>
                      </a:r>
                      <a:r>
                        <a:rPr lang="en-US" sz="1400" b="1" baseline="0" dirty="0" err="1" smtClean="0">
                          <a:solidFill>
                            <a:srgbClr val="000000"/>
                          </a:solidFill>
                          <a:latin typeface="Courier New"/>
                        </a:rPr>
                        <a:t>onCreate</a:t>
                      </a:r>
                      <a:r>
                        <a:rPr lang="en-US" sz="1400" b="1" baseline="0" dirty="0" smtClean="0">
                          <a:solidFill>
                            <a:srgbClr val="000000"/>
                          </a:solidFill>
                          <a:latin typeface="Courier New"/>
                        </a:rPr>
                        <a:t>(</a:t>
                      </a:r>
                    </a:p>
                    <a:p>
                      <a:pPr marR="0" algn="l" defTabSz="137160" rtl="0"/>
                      <a:r>
                        <a:rPr lang="en-US" sz="1400" b="1" baseline="0" dirty="0" smtClean="0">
                          <a:solidFill>
                            <a:srgbClr val="000000"/>
                          </a:solidFill>
                          <a:latin typeface="Courier New"/>
                        </a:rPr>
                        <a:t>           Bundle </a:t>
                      </a:r>
                      <a:r>
                        <a:rPr lang="en-US" sz="1400" b="1" baseline="0" dirty="0" err="1" smtClean="0">
                          <a:solidFill>
                            <a:srgbClr val="000000"/>
                          </a:solidFill>
                          <a:latin typeface="Courier New"/>
                        </a:rPr>
                        <a:t>savedInstanceState</a:t>
                      </a:r>
                      <a:r>
                        <a:rPr lang="en-US" sz="1400" b="1" baseline="0" dirty="0" smtClean="0">
                          <a:solidFill>
                            <a:srgbClr val="000000"/>
                          </a:solidFill>
                          <a:latin typeface="Courier New"/>
                        </a:rPr>
                        <a:t>) {</a:t>
                      </a:r>
                    </a:p>
                    <a:p>
                      <a:pPr marR="0" algn="l" defTabSz="137160" rtl="0"/>
                      <a:r>
                        <a:rPr lang="en-US" sz="1400" b="1" baseline="0" dirty="0" smtClean="0">
                          <a:solidFill>
                            <a:srgbClr val="7F0055"/>
                          </a:solidFill>
                          <a:latin typeface="Courier New"/>
                        </a:rPr>
                        <a:t>	 ...</a:t>
                      </a:r>
                      <a:r>
                        <a:rPr lang="en-US" sz="1400" b="1" baseline="0" dirty="0" smtClean="0">
                          <a:solidFill>
                            <a:srgbClr val="000000"/>
                          </a:solidFill>
                          <a:latin typeface="Courier New"/>
                        </a:rPr>
                        <a:t>        </a:t>
                      </a:r>
                    </a:p>
                    <a:p>
                      <a:pPr marR="0" algn="l" defTabSz="137160" rtl="0"/>
                      <a:r>
                        <a:rPr lang="en-US" sz="1400" baseline="0" dirty="0" smtClean="0">
                          <a:solidFill>
                            <a:srgbClr val="000000"/>
                          </a:solidFill>
                          <a:latin typeface="Courier New"/>
                        </a:rPr>
                        <a:t>  Thread myThread1 = </a:t>
                      </a:r>
                    </a:p>
                    <a:p>
                      <a:pPr marR="0" algn="l" defTabSz="137160" rtl="0"/>
                      <a:r>
                        <a:rPr lang="en-US" sz="1400" b="1" baseline="0" dirty="0" smtClean="0">
                          <a:solidFill>
                            <a:srgbClr val="000000"/>
                          </a:solidFill>
                          <a:latin typeface="Courier New"/>
                        </a:rPr>
                        <a:t>          </a:t>
                      </a:r>
                      <a:r>
                        <a:rPr lang="en-US" sz="1400" b="1" baseline="0" dirty="0" smtClean="0">
                          <a:solidFill>
                            <a:srgbClr val="7F0055"/>
                          </a:solidFill>
                          <a:latin typeface="Courier New"/>
                        </a:rPr>
                        <a:t>new</a:t>
                      </a:r>
                      <a:r>
                        <a:rPr lang="en-US" sz="1400" b="1" baseline="0" dirty="0" smtClean="0">
                          <a:solidFill>
                            <a:srgbClr val="000000"/>
                          </a:solidFill>
                          <a:latin typeface="Courier New"/>
                        </a:rPr>
                        <a:t> Thread(</a:t>
                      </a:r>
                      <a:r>
                        <a:rPr lang="en-US" sz="1400" b="1" baseline="0" dirty="0" err="1" smtClean="0">
                          <a:solidFill>
                            <a:srgbClr val="0000C0"/>
                          </a:solidFill>
                          <a:latin typeface="Courier New"/>
                        </a:rPr>
                        <a:t>backgroundTask</a:t>
                      </a:r>
                      <a:r>
                        <a:rPr lang="en-US" sz="1400" b="1" baseline="0" dirty="0" smtClean="0">
                          <a:solidFill>
                            <a:srgbClr val="000000"/>
                          </a:solidFill>
                          <a:latin typeface="Courier New"/>
                        </a:rPr>
                        <a:t>, </a:t>
                      </a:r>
                      <a:br>
                        <a:rPr lang="en-US" sz="1400" b="1" baseline="0" dirty="0" smtClean="0">
                          <a:solidFill>
                            <a:srgbClr val="000000"/>
                          </a:solidFill>
                          <a:latin typeface="Courier New"/>
                        </a:rPr>
                      </a:br>
                      <a:r>
                        <a:rPr lang="en-US" sz="1400" b="1" baseline="0" dirty="0" smtClean="0">
                          <a:solidFill>
                            <a:srgbClr val="000000"/>
                          </a:solidFill>
                          <a:latin typeface="Courier New"/>
                        </a:rPr>
                        <a:t>                     </a:t>
                      </a:r>
                      <a:r>
                        <a:rPr lang="en-US" sz="1400" b="1" baseline="0" dirty="0" smtClean="0">
                          <a:solidFill>
                            <a:srgbClr val="2A00FF"/>
                          </a:solidFill>
                          <a:latin typeface="Courier New"/>
                        </a:rPr>
                        <a:t>"backAlias1"</a:t>
                      </a:r>
                      <a:r>
                        <a:rPr lang="en-US" sz="1400" b="1" baseline="0" dirty="0" smtClean="0">
                          <a:solidFill>
                            <a:srgbClr val="000000"/>
                          </a:solidFill>
                          <a:latin typeface="Courier New"/>
                        </a:rPr>
                        <a:t>);</a:t>
                      </a:r>
                    </a:p>
                    <a:p>
                      <a:pPr marR="0" algn="l" defTabSz="137160" rtl="0"/>
                      <a:r>
                        <a:rPr lang="en-US" sz="1400" baseline="0" dirty="0" smtClean="0">
                          <a:solidFill>
                            <a:srgbClr val="000000"/>
                          </a:solidFill>
                          <a:latin typeface="Courier New"/>
                        </a:rPr>
                        <a:t>	 myThread1.start();</a:t>
                      </a:r>
                    </a:p>
                    <a:p>
                      <a:pPr marR="0" algn="l" defTabSz="137160" rtl="0"/>
                      <a:r>
                        <a:rPr lang="en-US" sz="1400" baseline="0" dirty="0" smtClean="0">
                          <a:latin typeface="Courier New"/>
                        </a:rPr>
                        <a:t>	</a:t>
                      </a:r>
                    </a:p>
                    <a:p>
                      <a:pPr marR="0" algn="l" defTabSz="137160" rtl="0"/>
                      <a:r>
                        <a:rPr lang="en-US" sz="1400" baseline="0" dirty="0" smtClean="0">
                          <a:solidFill>
                            <a:srgbClr val="000000"/>
                          </a:solidFill>
                          <a:latin typeface="Courier New"/>
                        </a:rPr>
                        <a:t> }</a:t>
                      </a:r>
                      <a:r>
                        <a:rPr lang="en-US" sz="1400" baseline="0" dirty="0" smtClean="0">
                          <a:solidFill>
                            <a:srgbClr val="004000"/>
                          </a:solidFill>
                          <a:latin typeface="Courier New"/>
                        </a:rPr>
                        <a:t>//</a:t>
                      </a:r>
                      <a:r>
                        <a:rPr lang="en-US" sz="1400" baseline="0" dirty="0" err="1" smtClean="0">
                          <a:solidFill>
                            <a:srgbClr val="004000"/>
                          </a:solidFill>
                          <a:latin typeface="Courier New"/>
                        </a:rPr>
                        <a:t>onCreate</a:t>
                      </a:r>
                      <a:endParaRPr lang="en-US" sz="1400" baseline="0" dirty="0" smtClean="0">
                        <a:solidFill>
                          <a:srgbClr val="004000"/>
                        </a:solidFill>
                        <a:latin typeface="Courier New"/>
                      </a:endParaRPr>
                    </a:p>
                    <a:p>
                      <a:pPr marR="0" algn="l" defTabSz="137160" rtl="0"/>
                      <a:r>
                        <a:rPr lang="en-US" sz="1400" baseline="0" dirty="0" smtClean="0">
                          <a:solidFill>
                            <a:srgbClr val="000000"/>
                          </a:solidFill>
                          <a:latin typeface="Courier New"/>
                        </a:rPr>
                        <a:t>    </a:t>
                      </a:r>
                    </a:p>
                    <a:p>
                      <a:pPr marR="0" algn="l" defTabSz="137160" rtl="0"/>
                      <a:r>
                        <a:rPr lang="en-US" sz="1400" baseline="0" dirty="0" smtClean="0">
                          <a:latin typeface="Courier New"/>
                        </a:rPr>
                        <a:t> ...</a:t>
                      </a:r>
                    </a:p>
                    <a:p>
                      <a:pPr marR="0" algn="l" defTabSz="137160" rtl="0"/>
                      <a:r>
                        <a:rPr lang="en-US" sz="1400" baseline="0" dirty="0" smtClean="0">
                          <a:latin typeface="Courier New"/>
                        </a:rPr>
                        <a:t> </a:t>
                      </a:r>
                      <a:r>
                        <a:rPr lang="en-US" sz="1400" baseline="0" dirty="0" smtClean="0">
                          <a:solidFill>
                            <a:schemeClr val="accent3">
                              <a:lumMod val="75000"/>
                            </a:schemeClr>
                          </a:solidFill>
                          <a:latin typeface="Courier New"/>
                        </a:rPr>
                        <a:t>//this is the foreground </a:t>
                      </a:r>
                      <a:r>
                        <a:rPr lang="en-US" sz="1400" baseline="0" dirty="0" err="1" smtClean="0">
                          <a:solidFill>
                            <a:schemeClr val="accent3">
                              <a:lumMod val="75000"/>
                            </a:schemeClr>
                          </a:solidFill>
                          <a:latin typeface="Courier New"/>
                        </a:rPr>
                        <a:t>runnable</a:t>
                      </a:r>
                      <a:endParaRPr lang="en-US" sz="1400" baseline="0" dirty="0" smtClean="0">
                        <a:solidFill>
                          <a:schemeClr val="accent3">
                            <a:lumMod val="75000"/>
                          </a:schemeClr>
                        </a:solidFill>
                        <a:latin typeface="Courier New"/>
                      </a:endParaRPr>
                    </a:p>
                    <a:p>
                      <a:pPr marR="0" algn="l" defTabSz="137160" rtl="0"/>
                      <a:r>
                        <a:rPr lang="en-US" sz="1400" b="1" baseline="0" dirty="0" smtClean="0">
                          <a:solidFill>
                            <a:srgbClr val="7F0055"/>
                          </a:solidFill>
                          <a:latin typeface="Courier New"/>
                        </a:rPr>
                        <a:t> private</a:t>
                      </a:r>
                      <a:r>
                        <a:rPr lang="en-US" sz="1400" b="1" baseline="0" dirty="0" smtClean="0">
                          <a:solidFill>
                            <a:srgbClr val="000000"/>
                          </a:solidFill>
                          <a:latin typeface="Courier New"/>
                        </a:rPr>
                        <a:t> </a:t>
                      </a:r>
                      <a:r>
                        <a:rPr lang="en-US" sz="1400" b="1" baseline="0" dirty="0" err="1" smtClean="0">
                          <a:solidFill>
                            <a:srgbClr val="000000"/>
                          </a:solidFill>
                          <a:latin typeface="Courier New"/>
                        </a:rPr>
                        <a:t>Runnable</a:t>
                      </a:r>
                      <a:r>
                        <a:rPr lang="en-US" sz="1400" b="1" baseline="0" dirty="0" smtClean="0">
                          <a:solidFill>
                            <a:srgbClr val="000000"/>
                          </a:solidFill>
                          <a:latin typeface="Courier New"/>
                        </a:rPr>
                        <a:t> </a:t>
                      </a:r>
                      <a:r>
                        <a:rPr lang="en-US" sz="1400" b="1" baseline="0" dirty="0" err="1" smtClean="0">
                          <a:solidFill>
                            <a:srgbClr val="0000C0"/>
                          </a:solidFill>
                          <a:latin typeface="Courier New"/>
                        </a:rPr>
                        <a:t>foregroundTask</a:t>
                      </a:r>
                      <a:r>
                        <a:rPr lang="en-US" sz="1400" b="1" baseline="0" dirty="0" smtClean="0">
                          <a:solidFill>
                            <a:srgbClr val="000000"/>
                          </a:solidFill>
                          <a:latin typeface="Courier New"/>
                        </a:rPr>
                        <a:t> </a:t>
                      </a:r>
                    </a:p>
                    <a:p>
                      <a:pPr marR="0" algn="l" defTabSz="137160" rtl="0"/>
                      <a:r>
                        <a:rPr lang="en-US" sz="1400" b="1" baseline="0" dirty="0" smtClean="0">
                          <a:solidFill>
                            <a:srgbClr val="000000"/>
                          </a:solidFill>
                          <a:latin typeface="Courier New"/>
                        </a:rPr>
                        <a:t>    = </a:t>
                      </a:r>
                      <a:r>
                        <a:rPr lang="en-US" sz="1400" b="1" baseline="0" dirty="0" smtClean="0">
                          <a:solidFill>
                            <a:srgbClr val="7F0055"/>
                          </a:solidFill>
                          <a:latin typeface="Courier New"/>
                        </a:rPr>
                        <a:t>new</a:t>
                      </a:r>
                      <a:r>
                        <a:rPr lang="en-US" sz="1400" b="1" baseline="0" dirty="0" smtClean="0">
                          <a:solidFill>
                            <a:srgbClr val="000000"/>
                          </a:solidFill>
                          <a:latin typeface="Courier New"/>
                        </a:rPr>
                        <a:t> </a:t>
                      </a:r>
                      <a:r>
                        <a:rPr lang="en-US" sz="1400" b="1" baseline="0" dirty="0" err="1" smtClean="0">
                          <a:solidFill>
                            <a:srgbClr val="000000"/>
                          </a:solidFill>
                          <a:latin typeface="Courier New"/>
                        </a:rPr>
                        <a:t>Runnable</a:t>
                      </a:r>
                      <a:r>
                        <a:rPr lang="en-US" sz="1400" b="1" baseline="0" dirty="0" smtClean="0">
                          <a:solidFill>
                            <a:srgbClr val="000000"/>
                          </a:solidFill>
                          <a:latin typeface="Courier New"/>
                        </a:rPr>
                        <a:t>() {</a:t>
                      </a:r>
                    </a:p>
                    <a:p>
                      <a:pPr marR="0" algn="l" defTabSz="137160" rtl="0"/>
                      <a:r>
                        <a:rPr lang="en-US" sz="1400" baseline="0" dirty="0" smtClean="0">
                          <a:solidFill>
                            <a:srgbClr val="000000"/>
                          </a:solidFill>
                          <a:latin typeface="Courier New"/>
                        </a:rPr>
                        <a:t>		</a:t>
                      </a:r>
                      <a:r>
                        <a:rPr lang="en-US" sz="1400" baseline="0" dirty="0" smtClean="0">
                          <a:solidFill>
                            <a:srgbClr val="646464"/>
                          </a:solidFill>
                          <a:latin typeface="Courier New"/>
                        </a:rPr>
                        <a:t>@Override</a:t>
                      </a:r>
                    </a:p>
                    <a:p>
                      <a:pPr marR="0" algn="l" defTabSz="137160" rtl="0"/>
                      <a:r>
                        <a:rPr lang="en-US" sz="1400" baseline="0" dirty="0" smtClean="0">
                          <a:solidFill>
                            <a:srgbClr val="000000"/>
                          </a:solidFill>
                          <a:latin typeface="Courier New"/>
                        </a:rPr>
                        <a:t>		</a:t>
                      </a:r>
                      <a:r>
                        <a:rPr lang="en-US" sz="1400" b="1" baseline="0" dirty="0" smtClean="0">
                          <a:solidFill>
                            <a:srgbClr val="7F0055"/>
                          </a:solidFill>
                          <a:latin typeface="Courier New"/>
                        </a:rPr>
                        <a:t>public</a:t>
                      </a:r>
                      <a:r>
                        <a:rPr lang="en-US" sz="1400" b="1" baseline="0" dirty="0" smtClean="0">
                          <a:solidFill>
                            <a:srgbClr val="000000"/>
                          </a:solidFill>
                          <a:latin typeface="Courier New"/>
                        </a:rPr>
                        <a:t> </a:t>
                      </a:r>
                      <a:r>
                        <a:rPr lang="en-US" sz="1400" b="1" baseline="0" dirty="0" smtClean="0">
                          <a:solidFill>
                            <a:srgbClr val="7F0055"/>
                          </a:solidFill>
                          <a:latin typeface="Courier New"/>
                        </a:rPr>
                        <a:t>void</a:t>
                      </a:r>
                      <a:r>
                        <a:rPr lang="en-US" sz="1400" b="1" baseline="0" dirty="0" smtClean="0">
                          <a:solidFill>
                            <a:srgbClr val="000000"/>
                          </a:solidFill>
                          <a:latin typeface="Courier New"/>
                        </a:rPr>
                        <a:t> run() {</a:t>
                      </a:r>
                    </a:p>
                    <a:p>
                      <a:pPr marR="0" algn="l" defTabSz="137160" rtl="0"/>
                      <a:r>
                        <a:rPr lang="en-US" sz="1400" baseline="0" dirty="0" smtClean="0">
                          <a:solidFill>
                            <a:srgbClr val="000000"/>
                          </a:solidFill>
                          <a:latin typeface="Courier New"/>
                        </a:rPr>
                        <a:t>		 </a:t>
                      </a:r>
                      <a:r>
                        <a:rPr lang="en-US" sz="1400" baseline="0" dirty="0" smtClean="0">
                          <a:solidFill>
                            <a:schemeClr val="accent3">
                              <a:lumMod val="75000"/>
                            </a:schemeClr>
                          </a:solidFill>
                          <a:latin typeface="Courier New"/>
                        </a:rPr>
                        <a:t>// work on the UI if needed</a:t>
                      </a:r>
                    </a:p>
                    <a:p>
                      <a:pPr marR="0" algn="l" defTabSz="137160" rtl="0"/>
                      <a:r>
                        <a:rPr lang="en-US" sz="1400" baseline="0" dirty="0" smtClean="0">
                          <a:solidFill>
                            <a:srgbClr val="000000"/>
                          </a:solidFill>
                          <a:latin typeface="Courier New"/>
                        </a:rPr>
                        <a:t> }</a:t>
                      </a:r>
                    </a:p>
                    <a:p>
                      <a:pPr marR="0" algn="l" defTabSz="137160" rtl="0"/>
                      <a:r>
                        <a:rPr lang="en-US" sz="1400" baseline="0" dirty="0" smtClean="0">
                          <a:solidFill>
                            <a:srgbClr val="000000"/>
                          </a:solidFill>
                          <a:latin typeface="Courier New"/>
                        </a:rPr>
                        <a:t> ...    </a:t>
                      </a:r>
                      <a:endParaRPr lang="en-US" sz="1400" dirty="0">
                        <a:latin typeface="Consolas" pitchFamily="49" charset="0"/>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defTabSz="137160"/>
                      <a:endParaRPr lang="en-US" sz="1400" baseline="0" dirty="0" smtClean="0">
                        <a:solidFill>
                          <a:srgbClr val="004000"/>
                        </a:solidFill>
                        <a:latin typeface="Courier New"/>
                      </a:endParaRPr>
                    </a:p>
                    <a:p>
                      <a:pPr defTabSz="137160"/>
                      <a:endParaRPr lang="en-US" sz="1400" baseline="0" dirty="0" smtClean="0">
                        <a:solidFill>
                          <a:srgbClr val="004000"/>
                        </a:solidFill>
                        <a:latin typeface="Courier New"/>
                      </a:endParaRPr>
                    </a:p>
                    <a:p>
                      <a:pPr defTabSz="137160"/>
                      <a:r>
                        <a:rPr lang="en-US" sz="1400" baseline="0" dirty="0" smtClean="0">
                          <a:solidFill>
                            <a:schemeClr val="accent3">
                              <a:lumMod val="75000"/>
                            </a:schemeClr>
                          </a:solidFill>
                          <a:latin typeface="Courier New"/>
                        </a:rPr>
                        <a:t>// this is the "</a:t>
                      </a:r>
                      <a:r>
                        <a:rPr lang="en-US" sz="1400" baseline="0" dirty="0" err="1" smtClean="0">
                          <a:solidFill>
                            <a:schemeClr val="accent3">
                              <a:lumMod val="75000"/>
                            </a:schemeClr>
                          </a:solidFill>
                          <a:latin typeface="Courier New"/>
                        </a:rPr>
                        <a:t>Runnable</a:t>
                      </a:r>
                      <a:r>
                        <a:rPr lang="en-US" sz="1400" baseline="0" dirty="0" smtClean="0">
                          <a:solidFill>
                            <a:schemeClr val="accent3">
                              <a:lumMod val="75000"/>
                            </a:schemeClr>
                          </a:solidFill>
                          <a:latin typeface="Courier New"/>
                        </a:rPr>
                        <a:t>" object </a:t>
                      </a:r>
                    </a:p>
                    <a:p>
                      <a:pPr defTabSz="137160"/>
                      <a:r>
                        <a:rPr lang="en-US" sz="1400" baseline="0" dirty="0" smtClean="0">
                          <a:solidFill>
                            <a:schemeClr val="accent3">
                              <a:lumMod val="75000"/>
                            </a:schemeClr>
                          </a:solidFill>
                          <a:latin typeface="Courier New"/>
                        </a:rPr>
                        <a:t>// that executes the background thread</a:t>
                      </a:r>
                    </a:p>
                    <a:p>
                      <a:pPr defTabSz="137160"/>
                      <a:endParaRPr lang="en-US" sz="1400" baseline="0" dirty="0" smtClean="0">
                        <a:solidFill>
                          <a:schemeClr val="accent3">
                            <a:lumMod val="75000"/>
                          </a:schemeClr>
                        </a:solidFill>
                        <a:latin typeface="Courier New"/>
                      </a:endParaRPr>
                    </a:p>
                    <a:p>
                      <a:pPr marR="0" algn="l" defTabSz="137160" rtl="0"/>
                      <a:r>
                        <a:rPr lang="en-US" sz="1400" b="0" baseline="0" dirty="0" smtClean="0">
                          <a:solidFill>
                            <a:srgbClr val="000000"/>
                          </a:solidFill>
                          <a:latin typeface="Courier New"/>
                        </a:rPr>
                        <a:t> </a:t>
                      </a:r>
                      <a:r>
                        <a:rPr lang="en-US" sz="1400" b="1" baseline="0" dirty="0" smtClean="0">
                          <a:solidFill>
                            <a:srgbClr val="7F0055"/>
                          </a:solidFill>
                          <a:latin typeface="Courier New"/>
                        </a:rPr>
                        <a:t>private</a:t>
                      </a:r>
                      <a:r>
                        <a:rPr lang="en-US" sz="1400" b="1" baseline="0" dirty="0" smtClean="0">
                          <a:solidFill>
                            <a:srgbClr val="000000"/>
                          </a:solidFill>
                          <a:latin typeface="Courier New"/>
                        </a:rPr>
                        <a:t> </a:t>
                      </a:r>
                      <a:r>
                        <a:rPr lang="en-US" sz="1400" b="1" baseline="0" dirty="0" err="1" smtClean="0">
                          <a:solidFill>
                            <a:srgbClr val="000000"/>
                          </a:solidFill>
                          <a:latin typeface="Courier New"/>
                        </a:rPr>
                        <a:t>Runnable</a:t>
                      </a:r>
                      <a:r>
                        <a:rPr lang="en-US" sz="1400" b="1" baseline="0" dirty="0" smtClean="0">
                          <a:solidFill>
                            <a:srgbClr val="000000"/>
                          </a:solidFill>
                          <a:latin typeface="Courier New"/>
                        </a:rPr>
                        <a:t> </a:t>
                      </a:r>
                      <a:r>
                        <a:rPr lang="en-US" sz="1400" b="1" baseline="0" dirty="0" err="1" smtClean="0">
                          <a:solidFill>
                            <a:srgbClr val="0000C0"/>
                          </a:solidFill>
                          <a:latin typeface="Courier New"/>
                        </a:rPr>
                        <a:t>backgroundTask</a:t>
                      </a:r>
                      <a:r>
                        <a:rPr lang="en-US" sz="1400" b="1" baseline="0" dirty="0" smtClean="0">
                          <a:solidFill>
                            <a:srgbClr val="000000"/>
                          </a:solidFill>
                          <a:latin typeface="Courier New"/>
                        </a:rPr>
                        <a:t> </a:t>
                      </a:r>
                    </a:p>
                    <a:p>
                      <a:pPr marR="0" algn="l" defTabSz="137160" rtl="0"/>
                      <a:r>
                        <a:rPr lang="en-US" sz="1400" b="1" baseline="0" dirty="0" smtClean="0">
                          <a:solidFill>
                            <a:srgbClr val="000000"/>
                          </a:solidFill>
                          <a:latin typeface="Courier New"/>
                        </a:rPr>
                        <a:t>                  = </a:t>
                      </a:r>
                      <a:r>
                        <a:rPr lang="en-US" sz="1400" b="1" baseline="0" dirty="0" smtClean="0">
                          <a:solidFill>
                            <a:srgbClr val="7F0055"/>
                          </a:solidFill>
                          <a:latin typeface="Courier New"/>
                        </a:rPr>
                        <a:t>new</a:t>
                      </a:r>
                      <a:r>
                        <a:rPr lang="en-US" sz="1400" b="1" baseline="0" dirty="0" smtClean="0">
                          <a:solidFill>
                            <a:srgbClr val="000000"/>
                          </a:solidFill>
                          <a:latin typeface="Courier New"/>
                        </a:rPr>
                        <a:t> </a:t>
                      </a:r>
                      <a:r>
                        <a:rPr lang="en-US" sz="1400" b="1" baseline="0" dirty="0" err="1" smtClean="0">
                          <a:solidFill>
                            <a:srgbClr val="000000"/>
                          </a:solidFill>
                          <a:latin typeface="Courier New"/>
                        </a:rPr>
                        <a:t>Runnable</a:t>
                      </a:r>
                      <a:r>
                        <a:rPr lang="en-US" sz="1400" b="1" baseline="0" dirty="0" smtClean="0">
                          <a:solidFill>
                            <a:srgbClr val="000000"/>
                          </a:solidFill>
                          <a:latin typeface="Courier New"/>
                        </a:rPr>
                        <a:t> () {</a:t>
                      </a:r>
                    </a:p>
                    <a:p>
                      <a:pPr marR="0" algn="l" defTabSz="137160" rtl="0"/>
                      <a:r>
                        <a:rPr lang="en-US" sz="1400" baseline="0" dirty="0" smtClean="0">
                          <a:solidFill>
                            <a:srgbClr val="000000"/>
                          </a:solidFill>
                          <a:latin typeface="Courier New"/>
                        </a:rPr>
                        <a:t>		</a:t>
                      </a:r>
                      <a:r>
                        <a:rPr lang="en-US" sz="1400" baseline="0" dirty="0" smtClean="0">
                          <a:solidFill>
                            <a:srgbClr val="646464"/>
                          </a:solidFill>
                          <a:latin typeface="Courier New"/>
                        </a:rPr>
                        <a:t>@Override</a:t>
                      </a:r>
                    </a:p>
                    <a:p>
                      <a:pPr marR="0" algn="l" defTabSz="137160" rtl="0"/>
                      <a:r>
                        <a:rPr lang="en-US" sz="1400" baseline="0" dirty="0" smtClean="0">
                          <a:solidFill>
                            <a:srgbClr val="000000"/>
                          </a:solidFill>
                          <a:latin typeface="Courier New"/>
                        </a:rPr>
                        <a:t>		</a:t>
                      </a:r>
                      <a:r>
                        <a:rPr lang="en-US" sz="1400" b="1" baseline="0" dirty="0" smtClean="0">
                          <a:solidFill>
                            <a:srgbClr val="7F0055"/>
                          </a:solidFill>
                          <a:latin typeface="Courier New"/>
                        </a:rPr>
                        <a:t>public</a:t>
                      </a:r>
                      <a:r>
                        <a:rPr lang="en-US" sz="1400" b="1" baseline="0" dirty="0" smtClean="0">
                          <a:solidFill>
                            <a:srgbClr val="000000"/>
                          </a:solidFill>
                          <a:latin typeface="Courier New"/>
                        </a:rPr>
                        <a:t> </a:t>
                      </a:r>
                      <a:r>
                        <a:rPr lang="en-US" sz="1400" b="1" baseline="0" dirty="0" smtClean="0">
                          <a:solidFill>
                            <a:srgbClr val="7F0055"/>
                          </a:solidFill>
                          <a:latin typeface="Courier New"/>
                        </a:rPr>
                        <a:t>void</a:t>
                      </a:r>
                      <a:r>
                        <a:rPr lang="en-US" sz="1400" b="1" baseline="0" dirty="0" smtClean="0">
                          <a:solidFill>
                            <a:srgbClr val="000000"/>
                          </a:solidFill>
                          <a:latin typeface="Courier New"/>
                        </a:rPr>
                        <a:t> run() {</a:t>
                      </a:r>
                    </a:p>
                    <a:p>
                      <a:pPr marR="0" algn="l" defTabSz="137160" rtl="0"/>
                      <a:r>
                        <a:rPr lang="en-US" sz="1400" baseline="0" dirty="0" smtClean="0">
                          <a:solidFill>
                            <a:srgbClr val="000000"/>
                          </a:solidFill>
                          <a:latin typeface="Courier New"/>
                        </a:rPr>
                        <a:t>			 </a:t>
                      </a:r>
                      <a:r>
                        <a:rPr lang="en-US" sz="1400" i="1" baseline="0" dirty="0" smtClean="0">
                          <a:solidFill>
                            <a:srgbClr val="000000"/>
                          </a:solidFill>
                          <a:latin typeface="Courier New"/>
                        </a:rPr>
                        <a:t>.</a:t>
                      </a:r>
                      <a:r>
                        <a:rPr lang="en-US" sz="1400" i="1" baseline="0" dirty="0" smtClean="0">
                          <a:solidFill>
                            <a:schemeClr val="accent3">
                              <a:lumMod val="75000"/>
                            </a:schemeClr>
                          </a:solidFill>
                          <a:latin typeface="Courier New"/>
                        </a:rPr>
                        <a:t>.. Do some background work here</a:t>
                      </a:r>
                    </a:p>
                    <a:p>
                      <a:pPr marR="0" algn="l" defTabSz="137160" rtl="0"/>
                      <a:r>
                        <a:rPr lang="en-US" sz="1400" baseline="0" dirty="0" smtClean="0">
                          <a:solidFill>
                            <a:srgbClr val="000000"/>
                          </a:solidFill>
                          <a:latin typeface="Courier New"/>
                        </a:rPr>
                        <a:t>			 </a:t>
                      </a:r>
                      <a:r>
                        <a:rPr lang="en-US" sz="1400" baseline="0" dirty="0" smtClean="0">
                          <a:solidFill>
                            <a:srgbClr val="0000C0"/>
                          </a:solidFill>
                          <a:latin typeface="Courier New"/>
                        </a:rPr>
                        <a:t>myHandler</a:t>
                      </a:r>
                      <a:r>
                        <a:rPr lang="en-US" sz="1400" baseline="0" dirty="0" smtClean="0">
                          <a:solidFill>
                            <a:srgbClr val="000000"/>
                          </a:solidFill>
                          <a:latin typeface="Courier New"/>
                        </a:rPr>
                        <a:t>.</a:t>
                      </a:r>
                      <a:r>
                        <a:rPr lang="en-US" sz="1400" b="1" baseline="0" dirty="0" smtClean="0">
                          <a:solidFill>
                            <a:srgbClr val="000000"/>
                          </a:solidFill>
                          <a:latin typeface="Courier New"/>
                        </a:rPr>
                        <a:t>post</a:t>
                      </a:r>
                      <a:r>
                        <a:rPr lang="en-US" sz="1400" baseline="0" dirty="0" smtClean="0">
                          <a:solidFill>
                            <a:srgbClr val="000000"/>
                          </a:solidFill>
                          <a:latin typeface="Courier New"/>
                        </a:rPr>
                        <a:t>(</a:t>
                      </a:r>
                      <a:r>
                        <a:rPr lang="en-US" sz="1400" baseline="0" dirty="0" err="1" smtClean="0">
                          <a:solidFill>
                            <a:srgbClr val="0000C0"/>
                          </a:solidFill>
                          <a:latin typeface="Courier New"/>
                        </a:rPr>
                        <a:t>foregroundTask</a:t>
                      </a:r>
                      <a:r>
                        <a:rPr lang="en-US" sz="1400" baseline="0" dirty="0" smtClean="0">
                          <a:solidFill>
                            <a:srgbClr val="000000"/>
                          </a:solidFill>
                          <a:latin typeface="Courier New"/>
                        </a:rPr>
                        <a:t>);</a:t>
                      </a:r>
                    </a:p>
                    <a:p>
                      <a:pPr marR="0" algn="l" defTabSz="137160" rtl="0"/>
                      <a:r>
                        <a:rPr lang="en-US" sz="1400" baseline="0" dirty="0" smtClean="0">
                          <a:solidFill>
                            <a:srgbClr val="000000"/>
                          </a:solidFill>
                          <a:latin typeface="Courier New"/>
                        </a:rPr>
                        <a:t>			</a:t>
                      </a:r>
                    </a:p>
                    <a:p>
                      <a:pPr marR="0" algn="l" defTabSz="137160" rtl="0"/>
                      <a:r>
                        <a:rPr lang="en-US" sz="1400" baseline="0" dirty="0" smtClean="0">
                          <a:solidFill>
                            <a:srgbClr val="000000"/>
                          </a:solidFill>
                          <a:latin typeface="Courier New"/>
                        </a:rPr>
                        <a:t>		}</a:t>
                      </a:r>
                      <a:r>
                        <a:rPr lang="en-US" sz="1400" baseline="0" dirty="0" smtClean="0">
                          <a:solidFill>
                            <a:srgbClr val="004000"/>
                          </a:solidFill>
                          <a:latin typeface="Courier New"/>
                        </a:rPr>
                        <a:t>//run    	</a:t>
                      </a:r>
                    </a:p>
                    <a:p>
                      <a:pPr marR="0" algn="l" defTabSz="137160" rtl="0"/>
                      <a:endParaRPr lang="en-US" sz="1400" baseline="0" dirty="0" smtClean="0">
                        <a:solidFill>
                          <a:srgbClr val="004000"/>
                        </a:solidFill>
                        <a:latin typeface="Courier New"/>
                      </a:endParaRPr>
                    </a:p>
                    <a:p>
                      <a:pPr marR="0" algn="l" defTabSz="137160" rtl="0"/>
                      <a:r>
                        <a:rPr lang="en-US" sz="1400" baseline="0" dirty="0" smtClean="0">
                          <a:solidFill>
                            <a:srgbClr val="000000"/>
                          </a:solidFill>
                          <a:latin typeface="Courier New"/>
                        </a:rPr>
                        <a:t> };</a:t>
                      </a:r>
                      <a:r>
                        <a:rPr lang="en-US" sz="1400" baseline="0" dirty="0" smtClean="0">
                          <a:solidFill>
                            <a:srgbClr val="004000"/>
                          </a:solidFill>
                          <a:latin typeface="Courier New"/>
                        </a:rPr>
                        <a:t>//</a:t>
                      </a:r>
                      <a:r>
                        <a:rPr lang="en-US" sz="1400" b="1" baseline="0" dirty="0" err="1" smtClean="0">
                          <a:solidFill>
                            <a:srgbClr val="0000C0"/>
                          </a:solidFill>
                          <a:latin typeface="Courier New"/>
                        </a:rPr>
                        <a:t>backgroundTask</a:t>
                      </a:r>
                      <a:r>
                        <a:rPr lang="en-US" sz="1400" b="1" baseline="0" dirty="0" smtClean="0">
                          <a:solidFill>
                            <a:srgbClr val="000000"/>
                          </a:solidFill>
                          <a:latin typeface="Courier New"/>
                        </a:rPr>
                        <a:t> </a:t>
                      </a:r>
                      <a:endParaRPr lang="en-US" sz="1400" b="1" dirty="0" smtClean="0">
                        <a:latin typeface="Consolas" pitchFamily="49"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TextBox 8"/>
          <p:cNvSpPr txBox="1"/>
          <p:nvPr/>
        </p:nvSpPr>
        <p:spPr>
          <a:xfrm>
            <a:off x="2971800" y="762000"/>
            <a:ext cx="3124200" cy="369332"/>
          </a:xfrm>
          <a:prstGeom prst="rect">
            <a:avLst/>
          </a:prstGeom>
          <a:solidFill>
            <a:srgbClr val="FFFF00"/>
          </a:solidFill>
          <a:ln>
            <a:solidFill>
              <a:schemeClr val="bg1">
                <a:lumMod val="85000"/>
              </a:schemeClr>
            </a:solidFill>
          </a:ln>
        </p:spPr>
        <p:txBody>
          <a:bodyPr wrap="square" rtlCol="0">
            <a:spAutoFit/>
          </a:bodyPr>
          <a:lstStyle/>
          <a:p>
            <a:pPr algn="ctr"/>
            <a:r>
              <a:rPr lang="en-US" dirty="0" smtClean="0"/>
              <a:t>Using Post</a:t>
            </a:r>
            <a:endParaRPr lang="en-US" dirty="0"/>
          </a:p>
        </p:txBody>
      </p:sp>
      <p:sp>
        <p:nvSpPr>
          <p:cNvPr id="10" name="Rectangle 9"/>
          <p:cNvSpPr/>
          <p:nvPr/>
        </p:nvSpPr>
        <p:spPr>
          <a:xfrm>
            <a:off x="457200" y="1981200"/>
            <a:ext cx="4038600" cy="228600"/>
          </a:xfrm>
          <a:prstGeom prst="rect">
            <a:avLst/>
          </a:pr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 y="4724400"/>
            <a:ext cx="4038600" cy="1524000"/>
          </a:xfrm>
          <a:prstGeom prst="rect">
            <a:avLst/>
          </a:pr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24400" y="2438400"/>
            <a:ext cx="4038600" cy="2438400"/>
          </a:xfrm>
          <a:prstGeom prst="rect">
            <a:avLst/>
          </a:pr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14</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6" name="Picture 5"/>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7" name="Content Placeholder 2"/>
          <p:cNvSpPr txBox="1">
            <a:spLocks/>
          </p:cNvSpPr>
          <p:nvPr/>
        </p:nvSpPr>
        <p:spPr>
          <a:xfrm>
            <a:off x="304800" y="1600200"/>
            <a:ext cx="8534400" cy="4648200"/>
          </a:xfrm>
          <a:prstGeom prst="rect">
            <a:avLst/>
          </a:prstGeom>
        </p:spPr>
        <p:txBody>
          <a:bodyPr>
            <a:noAutofit/>
          </a:bodyPr>
          <a:lstStyle/>
          <a:p>
            <a:pPr lvl="0" defTabSz="365760"/>
            <a:r>
              <a:rPr lang="de-DE" sz="2800" b="1" dirty="0" smtClean="0">
                <a:solidFill>
                  <a:srgbClr val="0070C0"/>
                </a:solidFill>
              </a:rPr>
              <a:t>Messages</a:t>
            </a:r>
            <a:endParaRPr lang="en-US" sz="2000" dirty="0" smtClean="0"/>
          </a:p>
          <a:p>
            <a:endParaRPr lang="en-US" sz="2000" dirty="0" smtClean="0"/>
          </a:p>
          <a:p>
            <a:r>
              <a:rPr lang="en-US" sz="2000" dirty="0" smtClean="0"/>
              <a:t>To send a Message to a Handler, the thread must first invoke </a:t>
            </a:r>
            <a:r>
              <a:rPr lang="en-US" sz="2000" dirty="0" err="1" smtClean="0">
                <a:solidFill>
                  <a:srgbClr val="C00000"/>
                </a:solidFill>
              </a:rPr>
              <a:t>obtainMessage</a:t>
            </a:r>
            <a:r>
              <a:rPr lang="en-US" sz="2000" dirty="0" smtClean="0">
                <a:solidFill>
                  <a:srgbClr val="C00000"/>
                </a:solidFill>
              </a:rPr>
              <a:t>() </a:t>
            </a:r>
            <a:r>
              <a:rPr lang="en-US" sz="2000" dirty="0" smtClean="0"/>
              <a:t>to get the Message object out of the pool. </a:t>
            </a:r>
          </a:p>
          <a:p>
            <a:endParaRPr lang="en-US" sz="2000" dirty="0" smtClean="0"/>
          </a:p>
          <a:p>
            <a:r>
              <a:rPr lang="en-US" sz="2000" dirty="0" smtClean="0"/>
              <a:t>There are a few forms of </a:t>
            </a:r>
            <a:r>
              <a:rPr lang="en-US" sz="2000" b="1" dirty="0" err="1" smtClean="0">
                <a:solidFill>
                  <a:srgbClr val="C00000"/>
                </a:solidFill>
              </a:rPr>
              <a:t>obtainMessage</a:t>
            </a:r>
            <a:r>
              <a:rPr lang="en-US" sz="2000" b="1" dirty="0" smtClean="0">
                <a:solidFill>
                  <a:srgbClr val="C00000"/>
                </a:solidFill>
              </a:rPr>
              <a:t>()</a:t>
            </a:r>
            <a:r>
              <a:rPr lang="en-US" sz="2000" dirty="0" smtClean="0"/>
              <a:t>, allowing you to just create an empty Message object, or messages holding arguments</a:t>
            </a:r>
          </a:p>
          <a:p>
            <a:endParaRPr lang="en-US" sz="2000" dirty="0" smtClean="0"/>
          </a:p>
          <a:p>
            <a:r>
              <a:rPr lang="en-US" sz="2000" b="1" dirty="0" smtClean="0"/>
              <a:t>Example</a:t>
            </a:r>
          </a:p>
          <a:p>
            <a:r>
              <a:rPr lang="en-US" sz="2000" dirty="0" smtClean="0">
                <a:solidFill>
                  <a:schemeClr val="accent3">
                    <a:lumMod val="75000"/>
                  </a:schemeClr>
                </a:solidFill>
              </a:rPr>
              <a:t>	//  thread 1 produces some local data</a:t>
            </a:r>
          </a:p>
          <a:p>
            <a:r>
              <a:rPr lang="en-US" sz="2000" dirty="0" smtClean="0"/>
              <a:t>	String </a:t>
            </a:r>
            <a:r>
              <a:rPr lang="en-US" sz="2000" dirty="0" err="1" smtClean="0"/>
              <a:t>localData</a:t>
            </a:r>
            <a:r>
              <a:rPr lang="en-US" sz="2000" dirty="0" smtClean="0"/>
              <a:t> = “Greeting from thread 1”;</a:t>
            </a:r>
          </a:p>
          <a:p>
            <a:r>
              <a:rPr lang="en-US" sz="2000" dirty="0" smtClean="0">
                <a:solidFill>
                  <a:schemeClr val="accent3">
                    <a:lumMod val="75000"/>
                  </a:schemeClr>
                </a:solidFill>
              </a:rPr>
              <a:t>	//  thread 1 requests a message &amp; adds </a:t>
            </a:r>
            <a:r>
              <a:rPr lang="en-US" sz="2000" dirty="0" err="1" smtClean="0">
                <a:solidFill>
                  <a:schemeClr val="accent3">
                    <a:lumMod val="75000"/>
                  </a:schemeClr>
                </a:solidFill>
              </a:rPr>
              <a:t>localData</a:t>
            </a:r>
            <a:r>
              <a:rPr lang="en-US" sz="2000" dirty="0" smtClean="0">
                <a:solidFill>
                  <a:schemeClr val="accent3">
                    <a:lumMod val="75000"/>
                  </a:schemeClr>
                </a:solidFill>
              </a:rPr>
              <a:t> to it</a:t>
            </a:r>
            <a:r>
              <a:rPr lang="en-US" sz="2000" dirty="0" smtClean="0"/>
              <a:t> </a:t>
            </a:r>
          </a:p>
          <a:p>
            <a:r>
              <a:rPr lang="en-US" sz="2000" dirty="0" smtClean="0"/>
              <a:t>	</a:t>
            </a:r>
            <a:r>
              <a:rPr lang="en-US" sz="2000" b="1" dirty="0" smtClean="0"/>
              <a:t>Message</a:t>
            </a:r>
            <a:r>
              <a:rPr lang="en-US" sz="2000" dirty="0" smtClean="0"/>
              <a:t> mgs = </a:t>
            </a:r>
            <a:r>
              <a:rPr lang="en-US" sz="2000" dirty="0" err="1" smtClean="0"/>
              <a:t>myHandler.</a:t>
            </a:r>
            <a:r>
              <a:rPr lang="en-US" sz="2000" b="1" dirty="0" err="1" smtClean="0"/>
              <a:t>obtainMessage</a:t>
            </a:r>
            <a:r>
              <a:rPr lang="en-US" sz="2000" b="1" dirty="0" smtClean="0"/>
              <a:t> </a:t>
            </a:r>
            <a:r>
              <a:rPr lang="en-US" sz="2000" dirty="0" smtClean="0"/>
              <a:t>(1, </a:t>
            </a:r>
            <a:r>
              <a:rPr lang="en-US" sz="2000" dirty="0" err="1" smtClean="0"/>
              <a:t>localData</a:t>
            </a:r>
            <a:r>
              <a:rPr lang="en-US" sz="2000" dirty="0" smtClean="0"/>
              <a:t>);</a:t>
            </a:r>
          </a:p>
          <a:p>
            <a:endParaRPr lang="en-US"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15</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6" name="Picture 5"/>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7" name="Content Placeholder 2"/>
          <p:cNvSpPr txBox="1">
            <a:spLocks/>
          </p:cNvSpPr>
          <p:nvPr/>
        </p:nvSpPr>
        <p:spPr>
          <a:xfrm>
            <a:off x="304800" y="1371600"/>
            <a:ext cx="8534400" cy="4648200"/>
          </a:xfrm>
          <a:prstGeom prst="rect">
            <a:avLst/>
          </a:prstGeom>
        </p:spPr>
        <p:txBody>
          <a:bodyPr>
            <a:noAutofit/>
          </a:bodyPr>
          <a:lstStyle/>
          <a:p>
            <a:pPr lvl="0" defTabSz="365760"/>
            <a:r>
              <a:rPr lang="de-DE" sz="2800" b="1" dirty="0" smtClean="0">
                <a:solidFill>
                  <a:srgbClr val="0070C0"/>
                </a:solidFill>
              </a:rPr>
              <a:t>sendMessage Methods</a:t>
            </a:r>
            <a:endParaRPr lang="en-US" sz="2000" dirty="0" smtClean="0"/>
          </a:p>
          <a:p>
            <a:r>
              <a:rPr lang="en-US" sz="2000" dirty="0" smtClean="0"/>
              <a:t>You deliver the message using one of the </a:t>
            </a:r>
            <a:r>
              <a:rPr lang="en-US" sz="2000" b="1" dirty="0" err="1" smtClean="0">
                <a:solidFill>
                  <a:srgbClr val="C00000"/>
                </a:solidFill>
              </a:rPr>
              <a:t>sendMessage</a:t>
            </a:r>
            <a:r>
              <a:rPr lang="en-US" sz="2000" b="1" dirty="0" smtClean="0">
                <a:solidFill>
                  <a:srgbClr val="C00000"/>
                </a:solidFill>
              </a:rPr>
              <a:t>...()</a:t>
            </a:r>
            <a:r>
              <a:rPr lang="en-US" sz="2000" dirty="0" smtClean="0">
                <a:solidFill>
                  <a:srgbClr val="C00000"/>
                </a:solidFill>
              </a:rPr>
              <a:t> </a:t>
            </a:r>
            <a:r>
              <a:rPr lang="en-US" sz="2000" dirty="0" smtClean="0"/>
              <a:t>family of methods, such as …</a:t>
            </a:r>
          </a:p>
          <a:p>
            <a:endParaRPr lang="en-US" sz="2000" dirty="0" smtClean="0"/>
          </a:p>
          <a:p>
            <a:r>
              <a:rPr lang="en-US" sz="2000" dirty="0" smtClean="0"/>
              <a:t>• </a:t>
            </a:r>
            <a:r>
              <a:rPr lang="en-US" sz="2000" b="1" dirty="0" err="1" smtClean="0">
                <a:solidFill>
                  <a:srgbClr val="C00000"/>
                </a:solidFill>
              </a:rPr>
              <a:t>sendMessage</a:t>
            </a:r>
            <a:r>
              <a:rPr lang="en-US" sz="2000" dirty="0" smtClean="0">
                <a:solidFill>
                  <a:srgbClr val="C00000"/>
                </a:solidFill>
              </a:rPr>
              <a:t>() </a:t>
            </a:r>
            <a:r>
              <a:rPr lang="en-US" sz="2000" dirty="0" smtClean="0"/>
              <a:t>puts the message at the end of the queue immediately</a:t>
            </a:r>
          </a:p>
          <a:p>
            <a:endParaRPr lang="en-US" sz="2000" dirty="0" smtClean="0"/>
          </a:p>
          <a:p>
            <a:r>
              <a:rPr lang="en-US" sz="2000" dirty="0" smtClean="0"/>
              <a:t>•</a:t>
            </a:r>
            <a:r>
              <a:rPr lang="en-US" sz="2000" dirty="0" smtClean="0">
                <a:solidFill>
                  <a:srgbClr val="C00000"/>
                </a:solidFill>
              </a:rPr>
              <a:t> </a:t>
            </a:r>
            <a:r>
              <a:rPr lang="en-US" sz="2000" b="1" dirty="0" err="1" smtClean="0">
                <a:solidFill>
                  <a:srgbClr val="C00000"/>
                </a:solidFill>
              </a:rPr>
              <a:t>sendMessageAtFrontOfQueue</a:t>
            </a:r>
            <a:r>
              <a:rPr lang="en-US" sz="2000" dirty="0" smtClean="0">
                <a:solidFill>
                  <a:srgbClr val="C00000"/>
                </a:solidFill>
              </a:rPr>
              <a:t>() </a:t>
            </a:r>
            <a:r>
              <a:rPr lang="en-US" sz="2000" dirty="0" smtClean="0"/>
              <a:t>puts the message at the front of the queue</a:t>
            </a:r>
          </a:p>
          <a:p>
            <a:r>
              <a:rPr lang="en-US" sz="2000" dirty="0" smtClean="0"/>
              <a:t>immediately (versus the back, as is the default), so your message takes</a:t>
            </a:r>
          </a:p>
          <a:p>
            <a:r>
              <a:rPr lang="en-US" sz="2000" dirty="0" smtClean="0"/>
              <a:t>priority over all others</a:t>
            </a:r>
          </a:p>
          <a:p>
            <a:endParaRPr lang="en-US" sz="2000" dirty="0" smtClean="0"/>
          </a:p>
          <a:p>
            <a:r>
              <a:rPr lang="en-US" sz="2000" dirty="0" smtClean="0"/>
              <a:t>• </a:t>
            </a:r>
            <a:r>
              <a:rPr lang="en-US" sz="2000" b="1" dirty="0" err="1" smtClean="0">
                <a:solidFill>
                  <a:srgbClr val="C00000"/>
                </a:solidFill>
              </a:rPr>
              <a:t>sendMessageAtTime</a:t>
            </a:r>
            <a:r>
              <a:rPr lang="en-US" sz="2000" dirty="0" smtClean="0">
                <a:solidFill>
                  <a:srgbClr val="C00000"/>
                </a:solidFill>
              </a:rPr>
              <a:t>()</a:t>
            </a:r>
            <a:r>
              <a:rPr lang="en-US" sz="2000" dirty="0" smtClean="0"/>
              <a:t> puts the message on the queue at the stated</a:t>
            </a:r>
          </a:p>
          <a:p>
            <a:r>
              <a:rPr lang="en-US" sz="2000" dirty="0" smtClean="0"/>
              <a:t>time, expressed in the form of milliseconds based on system uptime</a:t>
            </a:r>
          </a:p>
          <a:p>
            <a:r>
              <a:rPr lang="en-US" sz="2000" dirty="0" smtClean="0"/>
              <a:t>(</a:t>
            </a:r>
            <a:r>
              <a:rPr lang="en-US" sz="2000" dirty="0" err="1" smtClean="0"/>
              <a:t>SystemClock.uptimeMillis</a:t>
            </a:r>
            <a:r>
              <a:rPr lang="en-US" sz="2000" dirty="0" smtClean="0"/>
              <a:t>())</a:t>
            </a:r>
          </a:p>
          <a:p>
            <a:endParaRPr lang="en-US" sz="2000" dirty="0" smtClean="0"/>
          </a:p>
          <a:p>
            <a:r>
              <a:rPr lang="en-US" sz="2000" dirty="0" smtClean="0"/>
              <a:t>• </a:t>
            </a:r>
            <a:r>
              <a:rPr lang="en-US" sz="2000" b="1" dirty="0" err="1" smtClean="0">
                <a:solidFill>
                  <a:srgbClr val="C00000"/>
                </a:solidFill>
              </a:rPr>
              <a:t>sendMessageDelayed</a:t>
            </a:r>
            <a:r>
              <a:rPr lang="en-US" sz="2000" dirty="0" smtClean="0">
                <a:solidFill>
                  <a:srgbClr val="C00000"/>
                </a:solidFill>
              </a:rPr>
              <a:t>() </a:t>
            </a:r>
            <a:r>
              <a:rPr lang="en-US" sz="2000" dirty="0" smtClean="0"/>
              <a:t>puts the message on the queue after a delay,</a:t>
            </a:r>
          </a:p>
          <a:p>
            <a:r>
              <a:rPr lang="en-US" sz="2000" dirty="0" smtClean="0"/>
              <a:t>expressed in milliseconds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16</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6" name="Picture 5"/>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7" name="Content Placeholder 2"/>
          <p:cNvSpPr txBox="1">
            <a:spLocks/>
          </p:cNvSpPr>
          <p:nvPr/>
        </p:nvSpPr>
        <p:spPr>
          <a:xfrm>
            <a:off x="304800" y="1600200"/>
            <a:ext cx="8534400" cy="4648200"/>
          </a:xfrm>
          <a:prstGeom prst="rect">
            <a:avLst/>
          </a:prstGeom>
        </p:spPr>
        <p:txBody>
          <a:bodyPr>
            <a:noAutofit/>
          </a:bodyPr>
          <a:lstStyle/>
          <a:p>
            <a:pPr lvl="0" defTabSz="365760"/>
            <a:r>
              <a:rPr lang="de-DE" sz="2800" b="1" dirty="0" smtClean="0">
                <a:solidFill>
                  <a:srgbClr val="0070C0"/>
                </a:solidFill>
              </a:rPr>
              <a:t>Processing Messages</a:t>
            </a:r>
            <a:endParaRPr lang="en-US" sz="2000" dirty="0" smtClean="0"/>
          </a:p>
          <a:p>
            <a:r>
              <a:rPr lang="en-US" sz="2000" dirty="0" smtClean="0"/>
              <a:t>To process messages sent by the background threads, your Handler needs to implement the listener</a:t>
            </a:r>
          </a:p>
          <a:p>
            <a:endParaRPr lang="en-US" sz="2000" dirty="0" smtClean="0"/>
          </a:p>
          <a:p>
            <a:r>
              <a:rPr lang="en-US" sz="2000" dirty="0" smtClean="0"/>
              <a:t>	</a:t>
            </a:r>
            <a:r>
              <a:rPr lang="en-US" sz="2000" b="1" dirty="0" err="1" smtClean="0">
                <a:solidFill>
                  <a:srgbClr val="C00000"/>
                </a:solidFill>
              </a:rPr>
              <a:t>handleMessage</a:t>
            </a:r>
            <a:r>
              <a:rPr lang="en-US" sz="2000" b="1" dirty="0" smtClean="0">
                <a:solidFill>
                  <a:srgbClr val="C00000"/>
                </a:solidFill>
              </a:rPr>
              <a:t>( . . . ) </a:t>
            </a:r>
          </a:p>
          <a:p>
            <a:endParaRPr lang="en-US" sz="2000" dirty="0" smtClean="0"/>
          </a:p>
          <a:p>
            <a:r>
              <a:rPr lang="en-US" sz="2000" dirty="0" smtClean="0"/>
              <a:t>which will be called with each message that appears on the message queue. </a:t>
            </a:r>
          </a:p>
          <a:p>
            <a:endParaRPr lang="en-US" sz="2000" dirty="0" smtClean="0"/>
          </a:p>
          <a:p>
            <a:r>
              <a:rPr lang="en-US" sz="2000" dirty="0" smtClean="0"/>
              <a:t>There, the handler can update the UI as needed. However, it should still do that work quickly, as other UI work is suspended until the Handler is done.</a:t>
            </a:r>
          </a:p>
          <a:p>
            <a:endParaRPr lang="en-US" sz="2000"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17</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9" name="Content Placeholder 2"/>
          <p:cNvSpPr txBox="1">
            <a:spLocks/>
          </p:cNvSpPr>
          <p:nvPr/>
        </p:nvSpPr>
        <p:spPr>
          <a:xfrm>
            <a:off x="228600" y="1004445"/>
            <a:ext cx="8839200" cy="1447800"/>
          </a:xfrm>
          <a:prstGeom prst="rect">
            <a:avLst/>
          </a:prstGeom>
        </p:spPr>
        <p:txBody>
          <a:bodyPr>
            <a:noAutofit/>
          </a:bodyPr>
          <a:lstStyle/>
          <a:p>
            <a:pPr lvl="0" defTabSz="365760"/>
            <a:r>
              <a:rPr lang="en-US" sz="2800" b="1" dirty="0" smtClean="0">
                <a:solidFill>
                  <a:srgbClr val="0070C0"/>
                </a:solidFill>
              </a:rPr>
              <a:t>Example 1. Progress Bar – Using Message Passing</a:t>
            </a:r>
            <a:endParaRPr lang="en-US" sz="2000" dirty="0" smtClean="0"/>
          </a:p>
          <a:p>
            <a:r>
              <a:rPr lang="en-US" sz="2000" dirty="0" smtClean="0"/>
              <a:t>The main thread displays a horizontal and a circular </a:t>
            </a:r>
            <a:r>
              <a:rPr lang="en-US" sz="2000" i="1" dirty="0" smtClean="0"/>
              <a:t>progress bar widget </a:t>
            </a:r>
            <a:r>
              <a:rPr lang="en-US" sz="2000" dirty="0" smtClean="0"/>
              <a:t>showing the progress of a slow background operation. Some random data is periodically sent from the background thread and the messages are displayed in the main view.</a:t>
            </a:r>
            <a:endParaRPr lang="en-US" sz="2000" b="1" dirty="0" smtClean="0"/>
          </a:p>
        </p:txBody>
      </p:sp>
      <p:sp>
        <p:nvSpPr>
          <p:cNvPr id="13" name="TextBox 12"/>
          <p:cNvSpPr txBox="1"/>
          <p:nvPr/>
        </p:nvSpPr>
        <p:spPr>
          <a:xfrm>
            <a:off x="457200" y="2438400"/>
            <a:ext cx="8382000" cy="3962400"/>
          </a:xfrm>
          <a:prstGeom prst="rect">
            <a:avLst/>
          </a:prstGeom>
          <a:solidFill>
            <a:schemeClr val="bg1">
              <a:lumMod val="95000"/>
            </a:schemeClr>
          </a:solidFill>
        </p:spPr>
        <p:txBody>
          <a:bodyPr wrap="square" numCol="2" rtlCol="0">
            <a:spAutoFit/>
          </a:bodyPr>
          <a:lstStyle/>
          <a:p>
            <a:r>
              <a:rPr lang="en-US" sz="900" dirty="0" smtClean="0">
                <a:solidFill>
                  <a:srgbClr val="008080"/>
                </a:solidFill>
                <a:latin typeface="Courier New"/>
              </a:rPr>
              <a:t>&lt;?</a:t>
            </a:r>
            <a:r>
              <a:rPr lang="en-US" sz="900" dirty="0" smtClean="0">
                <a:solidFill>
                  <a:srgbClr val="3F7F7F"/>
                </a:solidFill>
                <a:latin typeface="Courier New"/>
              </a:rPr>
              <a:t>xml </a:t>
            </a:r>
            <a:r>
              <a:rPr lang="en-US" sz="900" dirty="0" smtClean="0">
                <a:solidFill>
                  <a:srgbClr val="7F007F"/>
                </a:solidFill>
                <a:latin typeface="Courier New"/>
              </a:rPr>
              <a:t>version</a:t>
            </a:r>
            <a:r>
              <a:rPr lang="en-US" sz="900" dirty="0" smtClean="0">
                <a:solidFill>
                  <a:srgbClr val="000000"/>
                </a:solidFill>
                <a:latin typeface="Courier New"/>
              </a:rPr>
              <a:t>=</a:t>
            </a:r>
            <a:r>
              <a:rPr lang="en-US" sz="900" i="1" dirty="0" smtClean="0">
                <a:solidFill>
                  <a:srgbClr val="2A00FF"/>
                </a:solidFill>
                <a:latin typeface="Courier New"/>
              </a:rPr>
              <a:t>"1.0" </a:t>
            </a:r>
            <a:r>
              <a:rPr lang="en-US" sz="900" i="1" dirty="0" smtClean="0">
                <a:solidFill>
                  <a:srgbClr val="7F007F"/>
                </a:solidFill>
                <a:latin typeface="Courier New"/>
              </a:rPr>
              <a:t>encoding</a:t>
            </a:r>
            <a:r>
              <a:rPr lang="en-US" sz="900" i="1" dirty="0" smtClean="0">
                <a:solidFill>
                  <a:srgbClr val="000000"/>
                </a:solidFill>
                <a:latin typeface="Courier New"/>
              </a:rPr>
              <a:t>=</a:t>
            </a:r>
            <a:r>
              <a:rPr lang="en-US" sz="900" i="1" dirty="0" smtClean="0">
                <a:solidFill>
                  <a:srgbClr val="2A00FF"/>
                </a:solidFill>
                <a:latin typeface="Courier New"/>
              </a:rPr>
              <a:t>"utf-8"</a:t>
            </a:r>
            <a:r>
              <a:rPr lang="en-US" sz="900" i="1" dirty="0" smtClean="0">
                <a:solidFill>
                  <a:srgbClr val="008080"/>
                </a:solidFill>
                <a:latin typeface="Courier New"/>
              </a:rPr>
              <a:t>?&gt;</a:t>
            </a:r>
          </a:p>
          <a:p>
            <a:r>
              <a:rPr lang="en-US" sz="900" dirty="0" smtClean="0">
                <a:solidFill>
                  <a:srgbClr val="008080"/>
                </a:solidFill>
                <a:latin typeface="Courier New"/>
              </a:rPr>
              <a:t>&lt;</a:t>
            </a:r>
            <a:r>
              <a:rPr lang="en-US" sz="900" dirty="0" err="1" smtClean="0">
                <a:solidFill>
                  <a:srgbClr val="3F7F7F"/>
                </a:solidFill>
                <a:latin typeface="Courier New"/>
              </a:rPr>
              <a:t>LinearLayout</a:t>
            </a:r>
            <a:endParaRPr lang="en-US" sz="900" dirty="0" smtClean="0">
              <a:solidFill>
                <a:srgbClr val="3F7F7F"/>
              </a:solidFill>
              <a:latin typeface="Courier New"/>
            </a:endParaRPr>
          </a:p>
          <a:p>
            <a:r>
              <a:rPr lang="en-US" sz="900" dirty="0" err="1" smtClean="0">
                <a:solidFill>
                  <a:srgbClr val="7F007F"/>
                </a:solidFill>
                <a:latin typeface="Courier New"/>
              </a:rPr>
              <a:t>android:id</a:t>
            </a:r>
            <a:r>
              <a:rPr lang="en-US" sz="900" dirty="0" smtClean="0">
                <a:solidFill>
                  <a:srgbClr val="000000"/>
                </a:solidFill>
                <a:latin typeface="Courier New"/>
              </a:rPr>
              <a:t>=</a:t>
            </a:r>
            <a:r>
              <a:rPr lang="en-US" sz="900" i="1" dirty="0" smtClean="0">
                <a:solidFill>
                  <a:srgbClr val="2A00FF"/>
                </a:solidFill>
                <a:latin typeface="Courier New"/>
              </a:rPr>
              <a:t>"@+id/widget28"</a:t>
            </a:r>
          </a:p>
          <a:p>
            <a:r>
              <a:rPr lang="en-US" sz="900" dirty="0" err="1" smtClean="0">
                <a:solidFill>
                  <a:srgbClr val="7F007F"/>
                </a:solidFill>
                <a:latin typeface="Courier New"/>
              </a:rPr>
              <a:t>android:layout_width</a:t>
            </a:r>
            <a:r>
              <a:rPr lang="en-US" sz="900" dirty="0" smtClean="0">
                <a:solidFill>
                  <a:srgbClr val="000000"/>
                </a:solidFill>
                <a:latin typeface="Courier New"/>
              </a:rPr>
              <a:t>=</a:t>
            </a:r>
            <a:r>
              <a:rPr lang="en-US" sz="900" i="1" dirty="0" smtClean="0">
                <a:solidFill>
                  <a:srgbClr val="2A00FF"/>
                </a:solidFill>
                <a:latin typeface="Courier New"/>
              </a:rPr>
              <a:t>"</a:t>
            </a:r>
            <a:r>
              <a:rPr lang="en-US" sz="900" i="1" dirty="0" err="1" smtClean="0">
                <a:solidFill>
                  <a:srgbClr val="2A00FF"/>
                </a:solidFill>
                <a:latin typeface="Courier New"/>
              </a:rPr>
              <a:t>fill_parent</a:t>
            </a:r>
            <a:r>
              <a:rPr lang="en-US" sz="900" i="1" dirty="0" smtClean="0">
                <a:solidFill>
                  <a:srgbClr val="2A00FF"/>
                </a:solidFill>
                <a:latin typeface="Courier New"/>
              </a:rPr>
              <a:t>"</a:t>
            </a:r>
          </a:p>
          <a:p>
            <a:r>
              <a:rPr lang="en-US" sz="900" dirty="0" err="1" smtClean="0">
                <a:solidFill>
                  <a:srgbClr val="7F007F"/>
                </a:solidFill>
                <a:latin typeface="Courier New"/>
              </a:rPr>
              <a:t>android:layout_height</a:t>
            </a:r>
            <a:r>
              <a:rPr lang="en-US" sz="900" dirty="0" smtClean="0">
                <a:solidFill>
                  <a:srgbClr val="000000"/>
                </a:solidFill>
                <a:latin typeface="Courier New"/>
              </a:rPr>
              <a:t>=</a:t>
            </a:r>
            <a:r>
              <a:rPr lang="en-US" sz="900" i="1" dirty="0" smtClean="0">
                <a:solidFill>
                  <a:srgbClr val="2A00FF"/>
                </a:solidFill>
                <a:latin typeface="Courier New"/>
              </a:rPr>
              <a:t>"</a:t>
            </a:r>
            <a:r>
              <a:rPr lang="en-US" sz="900" i="1" dirty="0" err="1" smtClean="0">
                <a:solidFill>
                  <a:srgbClr val="2A00FF"/>
                </a:solidFill>
                <a:latin typeface="Courier New"/>
              </a:rPr>
              <a:t>fill_parent</a:t>
            </a:r>
            <a:r>
              <a:rPr lang="en-US" sz="900" i="1" dirty="0" smtClean="0">
                <a:solidFill>
                  <a:srgbClr val="2A00FF"/>
                </a:solidFill>
                <a:latin typeface="Courier New"/>
              </a:rPr>
              <a:t>"</a:t>
            </a:r>
          </a:p>
          <a:p>
            <a:r>
              <a:rPr lang="en-US" sz="900" dirty="0" err="1" smtClean="0">
                <a:solidFill>
                  <a:srgbClr val="7F007F"/>
                </a:solidFill>
                <a:latin typeface="Courier New"/>
              </a:rPr>
              <a:t>android:background</a:t>
            </a:r>
            <a:r>
              <a:rPr lang="en-US" sz="900" dirty="0" smtClean="0">
                <a:solidFill>
                  <a:srgbClr val="000000"/>
                </a:solidFill>
                <a:latin typeface="Courier New"/>
              </a:rPr>
              <a:t>=</a:t>
            </a:r>
            <a:r>
              <a:rPr lang="en-US" sz="900" i="1" dirty="0" smtClean="0">
                <a:solidFill>
                  <a:srgbClr val="2A00FF"/>
                </a:solidFill>
                <a:latin typeface="Courier New"/>
              </a:rPr>
              <a:t>"#ff009999"</a:t>
            </a:r>
          </a:p>
          <a:p>
            <a:r>
              <a:rPr lang="en-US" sz="900" dirty="0" err="1" smtClean="0">
                <a:solidFill>
                  <a:srgbClr val="7F007F"/>
                </a:solidFill>
                <a:latin typeface="Courier New"/>
              </a:rPr>
              <a:t>android:orientation</a:t>
            </a:r>
            <a:r>
              <a:rPr lang="en-US" sz="900" dirty="0" smtClean="0">
                <a:solidFill>
                  <a:srgbClr val="000000"/>
                </a:solidFill>
                <a:latin typeface="Courier New"/>
              </a:rPr>
              <a:t>=</a:t>
            </a:r>
            <a:r>
              <a:rPr lang="en-US" sz="900" i="1" dirty="0" smtClean="0">
                <a:solidFill>
                  <a:srgbClr val="2A00FF"/>
                </a:solidFill>
                <a:latin typeface="Courier New"/>
              </a:rPr>
              <a:t>"vertical"</a:t>
            </a:r>
          </a:p>
          <a:p>
            <a:r>
              <a:rPr lang="en-US" sz="900" dirty="0" err="1" smtClean="0">
                <a:solidFill>
                  <a:srgbClr val="7F007F"/>
                </a:solidFill>
                <a:latin typeface="Courier New"/>
              </a:rPr>
              <a:t>xmlns:android</a:t>
            </a:r>
            <a:r>
              <a:rPr lang="en-US" sz="900" dirty="0" smtClean="0">
                <a:solidFill>
                  <a:srgbClr val="000000"/>
                </a:solidFill>
                <a:latin typeface="Courier New"/>
              </a:rPr>
              <a:t>=</a:t>
            </a:r>
            <a:r>
              <a:rPr lang="en-US" sz="900" i="1" dirty="0" smtClean="0">
                <a:solidFill>
                  <a:srgbClr val="2A00FF"/>
                </a:solidFill>
                <a:latin typeface="Courier New"/>
              </a:rPr>
              <a:t>"http://schemas.android.com/apk/res/android"</a:t>
            </a:r>
          </a:p>
          <a:p>
            <a:r>
              <a:rPr lang="en-US" sz="900" dirty="0" smtClean="0">
                <a:solidFill>
                  <a:srgbClr val="008080"/>
                </a:solidFill>
                <a:latin typeface="Courier New"/>
              </a:rPr>
              <a:t>&gt;</a:t>
            </a:r>
          </a:p>
          <a:p>
            <a:r>
              <a:rPr lang="en-US" sz="900" dirty="0" smtClean="0">
                <a:solidFill>
                  <a:srgbClr val="008080"/>
                </a:solidFill>
                <a:latin typeface="Courier New"/>
              </a:rPr>
              <a:t>&lt;</a:t>
            </a:r>
            <a:r>
              <a:rPr lang="en-US" sz="900" dirty="0" err="1" smtClean="0">
                <a:solidFill>
                  <a:srgbClr val="3F7F7F"/>
                </a:solidFill>
                <a:latin typeface="Courier New"/>
              </a:rPr>
              <a:t>TextView</a:t>
            </a:r>
            <a:endParaRPr lang="en-US" sz="900" dirty="0" smtClean="0">
              <a:solidFill>
                <a:srgbClr val="3F7F7F"/>
              </a:solidFill>
              <a:latin typeface="Courier New"/>
            </a:endParaRPr>
          </a:p>
          <a:p>
            <a:pPr lvl="1"/>
            <a:r>
              <a:rPr lang="en-US" sz="900" dirty="0" err="1" smtClean="0">
                <a:solidFill>
                  <a:srgbClr val="7F007F"/>
                </a:solidFill>
                <a:latin typeface="Courier New"/>
              </a:rPr>
              <a:t>android:id</a:t>
            </a:r>
            <a:r>
              <a:rPr lang="en-US" sz="900" dirty="0" smtClean="0">
                <a:solidFill>
                  <a:srgbClr val="000000"/>
                </a:solidFill>
                <a:latin typeface="Courier New"/>
              </a:rPr>
              <a:t>=</a:t>
            </a:r>
            <a:r>
              <a:rPr lang="en-US" sz="900" i="1" dirty="0" smtClean="0">
                <a:solidFill>
                  <a:srgbClr val="2A00FF"/>
                </a:solidFill>
                <a:latin typeface="Courier New"/>
              </a:rPr>
              <a:t>"@+id/TextView01"</a:t>
            </a:r>
          </a:p>
          <a:p>
            <a:pPr lvl="1"/>
            <a:r>
              <a:rPr lang="en-US" sz="900" dirty="0" err="1" smtClean="0">
                <a:solidFill>
                  <a:srgbClr val="7F007F"/>
                </a:solidFill>
                <a:latin typeface="Courier New"/>
              </a:rPr>
              <a:t>android:layout_width</a:t>
            </a:r>
            <a:r>
              <a:rPr lang="en-US" sz="900" dirty="0" smtClean="0">
                <a:solidFill>
                  <a:srgbClr val="000000"/>
                </a:solidFill>
                <a:latin typeface="Courier New"/>
              </a:rPr>
              <a:t>=</a:t>
            </a:r>
            <a:r>
              <a:rPr lang="en-US" sz="900" i="1" dirty="0" smtClean="0">
                <a:solidFill>
                  <a:srgbClr val="2A00FF"/>
                </a:solidFill>
                <a:latin typeface="Courier New"/>
              </a:rPr>
              <a:t>"</a:t>
            </a:r>
            <a:r>
              <a:rPr lang="en-US" sz="900" i="1" dirty="0" err="1" smtClean="0">
                <a:solidFill>
                  <a:srgbClr val="2A00FF"/>
                </a:solidFill>
                <a:latin typeface="Courier New"/>
              </a:rPr>
              <a:t>fill_parent</a:t>
            </a:r>
            <a:r>
              <a:rPr lang="en-US" sz="900" i="1" dirty="0" smtClean="0">
                <a:solidFill>
                  <a:srgbClr val="2A00FF"/>
                </a:solidFill>
                <a:latin typeface="Courier New"/>
              </a:rPr>
              <a:t>"</a:t>
            </a:r>
          </a:p>
          <a:p>
            <a:pPr lvl="1"/>
            <a:r>
              <a:rPr lang="en-US" sz="900" dirty="0" err="1" smtClean="0">
                <a:solidFill>
                  <a:srgbClr val="7F007F"/>
                </a:solidFill>
                <a:latin typeface="Courier New"/>
              </a:rPr>
              <a:t>android:layout_height</a:t>
            </a:r>
            <a:r>
              <a:rPr lang="en-US" sz="900" dirty="0" smtClean="0">
                <a:solidFill>
                  <a:srgbClr val="000000"/>
                </a:solidFill>
                <a:latin typeface="Courier New"/>
              </a:rPr>
              <a:t>=</a:t>
            </a:r>
            <a:r>
              <a:rPr lang="en-US" sz="900" i="1" dirty="0" smtClean="0">
                <a:solidFill>
                  <a:srgbClr val="2A00FF"/>
                </a:solidFill>
                <a:latin typeface="Courier New"/>
              </a:rPr>
              <a:t>"</a:t>
            </a:r>
            <a:r>
              <a:rPr lang="en-US" sz="900" i="1" dirty="0" err="1" smtClean="0">
                <a:solidFill>
                  <a:srgbClr val="2A00FF"/>
                </a:solidFill>
                <a:latin typeface="Courier New"/>
              </a:rPr>
              <a:t>wrap_content</a:t>
            </a:r>
            <a:r>
              <a:rPr lang="en-US" sz="900" i="1" dirty="0" smtClean="0">
                <a:solidFill>
                  <a:srgbClr val="2A00FF"/>
                </a:solidFill>
                <a:latin typeface="Courier New"/>
              </a:rPr>
              <a:t>"</a:t>
            </a:r>
          </a:p>
          <a:p>
            <a:pPr lvl="1"/>
            <a:r>
              <a:rPr lang="en-US" sz="900" dirty="0" err="1" smtClean="0">
                <a:solidFill>
                  <a:srgbClr val="7F007F"/>
                </a:solidFill>
                <a:latin typeface="Courier New"/>
              </a:rPr>
              <a:t>android:text</a:t>
            </a:r>
            <a:r>
              <a:rPr lang="en-US" sz="900" dirty="0" smtClean="0">
                <a:solidFill>
                  <a:srgbClr val="000000"/>
                </a:solidFill>
                <a:latin typeface="Courier New"/>
              </a:rPr>
              <a:t>=</a:t>
            </a:r>
            <a:r>
              <a:rPr lang="en-US" sz="900" i="1" dirty="0" smtClean="0">
                <a:solidFill>
                  <a:srgbClr val="2A00FF"/>
                </a:solidFill>
                <a:latin typeface="Courier New"/>
              </a:rPr>
              <a:t>"Working ...."</a:t>
            </a:r>
          </a:p>
          <a:p>
            <a:pPr lvl="1"/>
            <a:r>
              <a:rPr lang="en-US" sz="900" dirty="0" err="1" smtClean="0">
                <a:solidFill>
                  <a:srgbClr val="7F007F"/>
                </a:solidFill>
                <a:latin typeface="Courier New"/>
              </a:rPr>
              <a:t>android:textSize</a:t>
            </a:r>
            <a:r>
              <a:rPr lang="en-US" sz="900" dirty="0" smtClean="0">
                <a:solidFill>
                  <a:srgbClr val="000000"/>
                </a:solidFill>
                <a:latin typeface="Courier New"/>
              </a:rPr>
              <a:t>=</a:t>
            </a:r>
            <a:r>
              <a:rPr lang="en-US" sz="900" i="1" dirty="0" smtClean="0">
                <a:solidFill>
                  <a:srgbClr val="2A00FF"/>
                </a:solidFill>
                <a:latin typeface="Courier New"/>
              </a:rPr>
              <a:t>"18sp"</a:t>
            </a:r>
          </a:p>
          <a:p>
            <a:pPr lvl="1"/>
            <a:r>
              <a:rPr lang="en-US" sz="900" dirty="0" err="1" smtClean="0">
                <a:solidFill>
                  <a:srgbClr val="7F007F"/>
                </a:solidFill>
                <a:latin typeface="Courier New"/>
              </a:rPr>
              <a:t>android:textStyle</a:t>
            </a:r>
            <a:r>
              <a:rPr lang="en-US" sz="900" dirty="0" smtClean="0">
                <a:solidFill>
                  <a:srgbClr val="000000"/>
                </a:solidFill>
                <a:latin typeface="Courier New"/>
              </a:rPr>
              <a:t>=</a:t>
            </a:r>
            <a:r>
              <a:rPr lang="en-US" sz="900" i="1" dirty="0" smtClean="0">
                <a:solidFill>
                  <a:srgbClr val="2A00FF"/>
                </a:solidFill>
                <a:latin typeface="Courier New"/>
              </a:rPr>
              <a:t>"bold"  </a:t>
            </a:r>
            <a:r>
              <a:rPr lang="en-US" sz="900" i="1" dirty="0" smtClean="0">
                <a:solidFill>
                  <a:srgbClr val="008080"/>
                </a:solidFill>
                <a:latin typeface="Courier New"/>
              </a:rPr>
              <a:t>/&gt;</a:t>
            </a:r>
          </a:p>
          <a:p>
            <a:r>
              <a:rPr lang="en-US" sz="900" dirty="0" smtClean="0">
                <a:solidFill>
                  <a:srgbClr val="008080"/>
                </a:solidFill>
                <a:latin typeface="Courier New"/>
              </a:rPr>
              <a:t>&lt;</a:t>
            </a:r>
            <a:r>
              <a:rPr lang="en-US" sz="900" dirty="0" err="1" smtClean="0">
                <a:solidFill>
                  <a:srgbClr val="3F7F7F"/>
                </a:solidFill>
                <a:latin typeface="Courier New"/>
              </a:rPr>
              <a:t>ProgressBar</a:t>
            </a:r>
            <a:endParaRPr lang="en-US" sz="900" dirty="0" smtClean="0">
              <a:solidFill>
                <a:srgbClr val="3F7F7F"/>
              </a:solidFill>
              <a:latin typeface="Courier New"/>
            </a:endParaRPr>
          </a:p>
          <a:p>
            <a:pPr lvl="1"/>
            <a:r>
              <a:rPr lang="en-US" sz="900" dirty="0" err="1" smtClean="0">
                <a:solidFill>
                  <a:srgbClr val="7F007F"/>
                </a:solidFill>
                <a:latin typeface="Courier New"/>
              </a:rPr>
              <a:t>android:id</a:t>
            </a:r>
            <a:r>
              <a:rPr lang="en-US" sz="900" dirty="0" smtClean="0">
                <a:solidFill>
                  <a:srgbClr val="000000"/>
                </a:solidFill>
                <a:latin typeface="Courier New"/>
              </a:rPr>
              <a:t>=</a:t>
            </a:r>
            <a:r>
              <a:rPr lang="en-US" sz="900" i="1" dirty="0" smtClean="0">
                <a:solidFill>
                  <a:srgbClr val="2A00FF"/>
                </a:solidFill>
                <a:latin typeface="Courier New"/>
              </a:rPr>
              <a:t>"@+id/progress"</a:t>
            </a:r>
          </a:p>
          <a:p>
            <a:pPr lvl="1"/>
            <a:r>
              <a:rPr lang="en-US" sz="900" dirty="0" err="1" smtClean="0">
                <a:solidFill>
                  <a:srgbClr val="7F007F"/>
                </a:solidFill>
                <a:latin typeface="Courier New"/>
              </a:rPr>
              <a:t>android:layout_width</a:t>
            </a:r>
            <a:r>
              <a:rPr lang="en-US" sz="900" dirty="0" smtClean="0">
                <a:solidFill>
                  <a:srgbClr val="000000"/>
                </a:solidFill>
                <a:latin typeface="Courier New"/>
              </a:rPr>
              <a:t>=</a:t>
            </a:r>
            <a:r>
              <a:rPr lang="en-US" sz="900" i="1" dirty="0" smtClean="0">
                <a:solidFill>
                  <a:srgbClr val="2A00FF"/>
                </a:solidFill>
                <a:latin typeface="Courier New"/>
              </a:rPr>
              <a:t>"</a:t>
            </a:r>
            <a:r>
              <a:rPr lang="en-US" sz="900" i="1" dirty="0" err="1" smtClean="0">
                <a:solidFill>
                  <a:srgbClr val="2A00FF"/>
                </a:solidFill>
                <a:latin typeface="Courier New"/>
              </a:rPr>
              <a:t>fill_parent</a:t>
            </a:r>
            <a:r>
              <a:rPr lang="en-US" sz="900" i="1" dirty="0" smtClean="0">
                <a:solidFill>
                  <a:srgbClr val="2A00FF"/>
                </a:solidFill>
                <a:latin typeface="Courier New"/>
              </a:rPr>
              <a:t>"</a:t>
            </a:r>
          </a:p>
          <a:p>
            <a:pPr lvl="1"/>
            <a:r>
              <a:rPr lang="en-US" sz="900" dirty="0" err="1" smtClean="0">
                <a:solidFill>
                  <a:srgbClr val="7F007F"/>
                </a:solidFill>
                <a:latin typeface="Courier New"/>
              </a:rPr>
              <a:t>android:layout_height</a:t>
            </a:r>
            <a:r>
              <a:rPr lang="en-US" sz="900" dirty="0" smtClean="0">
                <a:solidFill>
                  <a:srgbClr val="000000"/>
                </a:solidFill>
                <a:latin typeface="Courier New"/>
              </a:rPr>
              <a:t>=</a:t>
            </a:r>
            <a:r>
              <a:rPr lang="en-US" sz="900" i="1" dirty="0" smtClean="0">
                <a:solidFill>
                  <a:srgbClr val="2A00FF"/>
                </a:solidFill>
                <a:latin typeface="Courier New"/>
              </a:rPr>
              <a:t>"</a:t>
            </a:r>
            <a:r>
              <a:rPr lang="en-US" sz="900" i="1" dirty="0" err="1" smtClean="0">
                <a:solidFill>
                  <a:srgbClr val="2A00FF"/>
                </a:solidFill>
                <a:latin typeface="Courier New"/>
              </a:rPr>
              <a:t>wrap_content</a:t>
            </a:r>
            <a:r>
              <a:rPr lang="en-US" sz="900" i="1" dirty="0" smtClean="0">
                <a:solidFill>
                  <a:srgbClr val="2A00FF"/>
                </a:solidFill>
                <a:latin typeface="Courier New"/>
              </a:rPr>
              <a:t>"</a:t>
            </a:r>
          </a:p>
          <a:p>
            <a:pPr lvl="1"/>
            <a:r>
              <a:rPr lang="en-US" sz="900" dirty="0" smtClean="0">
                <a:solidFill>
                  <a:srgbClr val="7F007F"/>
                </a:solidFill>
                <a:latin typeface="Courier New"/>
              </a:rPr>
              <a:t>style</a:t>
            </a:r>
            <a:r>
              <a:rPr lang="en-US" sz="900" dirty="0" smtClean="0">
                <a:solidFill>
                  <a:srgbClr val="000000"/>
                </a:solidFill>
                <a:latin typeface="Courier New"/>
              </a:rPr>
              <a:t>=</a:t>
            </a:r>
            <a:r>
              <a:rPr lang="en-US" sz="900" i="1" dirty="0" smtClean="0">
                <a:solidFill>
                  <a:srgbClr val="2A00FF"/>
                </a:solidFill>
                <a:latin typeface="Courier New"/>
              </a:rPr>
              <a:t>"?</a:t>
            </a:r>
            <a:r>
              <a:rPr lang="en-US" sz="900" i="1" dirty="0" err="1" smtClean="0">
                <a:solidFill>
                  <a:srgbClr val="2A00FF"/>
                </a:solidFill>
                <a:latin typeface="Courier New"/>
              </a:rPr>
              <a:t>android:attr</a:t>
            </a:r>
            <a:r>
              <a:rPr lang="en-US" sz="900" i="1" dirty="0" smtClean="0">
                <a:solidFill>
                  <a:srgbClr val="2A00FF"/>
                </a:solidFill>
                <a:latin typeface="Courier New"/>
              </a:rPr>
              <a:t>/</a:t>
            </a:r>
            <a:r>
              <a:rPr lang="en-US" sz="900" i="1" dirty="0" err="1" smtClean="0">
                <a:solidFill>
                  <a:srgbClr val="2A00FF"/>
                </a:solidFill>
                <a:latin typeface="Courier New"/>
              </a:rPr>
              <a:t>progressBarStyleHorizontal</a:t>
            </a:r>
            <a:r>
              <a:rPr lang="en-US" sz="900" i="1" dirty="0" smtClean="0">
                <a:solidFill>
                  <a:srgbClr val="2A00FF"/>
                </a:solidFill>
                <a:latin typeface="Courier New"/>
              </a:rPr>
              <a:t>" </a:t>
            </a:r>
            <a:r>
              <a:rPr lang="en-US" sz="900" i="1" dirty="0" smtClean="0">
                <a:solidFill>
                  <a:srgbClr val="008080"/>
                </a:solidFill>
                <a:latin typeface="Courier New"/>
              </a:rPr>
              <a:t>/&gt;</a:t>
            </a:r>
          </a:p>
          <a:p>
            <a:endParaRPr lang="en-US" sz="900" dirty="0" smtClean="0">
              <a:latin typeface="Courier New"/>
            </a:endParaRPr>
          </a:p>
          <a:p>
            <a:r>
              <a:rPr lang="en-US" sz="900" dirty="0" smtClean="0">
                <a:solidFill>
                  <a:srgbClr val="008080"/>
                </a:solidFill>
                <a:latin typeface="Courier New"/>
              </a:rPr>
              <a:t>&lt;</a:t>
            </a:r>
            <a:r>
              <a:rPr lang="en-US" sz="900" dirty="0" err="1" smtClean="0">
                <a:solidFill>
                  <a:srgbClr val="3F7F7F"/>
                </a:solidFill>
                <a:latin typeface="Courier New"/>
              </a:rPr>
              <a:t>ProgressBar</a:t>
            </a:r>
            <a:endParaRPr lang="en-US" sz="900" dirty="0" smtClean="0">
              <a:solidFill>
                <a:srgbClr val="3F7F7F"/>
              </a:solidFill>
              <a:latin typeface="Courier New"/>
            </a:endParaRPr>
          </a:p>
          <a:p>
            <a:pPr lvl="1"/>
            <a:r>
              <a:rPr lang="en-US" sz="900" dirty="0" err="1" smtClean="0">
                <a:solidFill>
                  <a:srgbClr val="7F007F"/>
                </a:solidFill>
                <a:latin typeface="Courier New"/>
              </a:rPr>
              <a:t>android:id</a:t>
            </a:r>
            <a:r>
              <a:rPr lang="en-US" sz="900" dirty="0" smtClean="0">
                <a:solidFill>
                  <a:srgbClr val="000000"/>
                </a:solidFill>
                <a:latin typeface="Courier New"/>
              </a:rPr>
              <a:t>=</a:t>
            </a:r>
            <a:r>
              <a:rPr lang="en-US" sz="900" i="1" dirty="0" smtClean="0">
                <a:solidFill>
                  <a:srgbClr val="2A00FF"/>
                </a:solidFill>
                <a:latin typeface="Courier New"/>
              </a:rPr>
              <a:t>"@+id/progress2"</a:t>
            </a:r>
          </a:p>
          <a:p>
            <a:pPr lvl="1"/>
            <a:r>
              <a:rPr lang="en-US" sz="900" dirty="0" err="1" smtClean="0">
                <a:solidFill>
                  <a:srgbClr val="7F007F"/>
                </a:solidFill>
                <a:latin typeface="Courier New"/>
              </a:rPr>
              <a:t>android:layout_width</a:t>
            </a:r>
            <a:r>
              <a:rPr lang="en-US" sz="900" dirty="0" smtClean="0">
                <a:solidFill>
                  <a:srgbClr val="000000"/>
                </a:solidFill>
                <a:latin typeface="Courier New"/>
              </a:rPr>
              <a:t>=</a:t>
            </a:r>
            <a:r>
              <a:rPr lang="en-US" sz="900" i="1" dirty="0" smtClean="0">
                <a:solidFill>
                  <a:srgbClr val="2A00FF"/>
                </a:solidFill>
                <a:latin typeface="Courier New"/>
              </a:rPr>
              <a:t>"</a:t>
            </a:r>
            <a:r>
              <a:rPr lang="en-US" sz="900" i="1" dirty="0" err="1" smtClean="0">
                <a:solidFill>
                  <a:srgbClr val="2A00FF"/>
                </a:solidFill>
                <a:latin typeface="Courier New"/>
              </a:rPr>
              <a:t>wrap_content</a:t>
            </a:r>
            <a:r>
              <a:rPr lang="en-US" sz="900" i="1" dirty="0" smtClean="0">
                <a:solidFill>
                  <a:srgbClr val="2A00FF"/>
                </a:solidFill>
                <a:latin typeface="Courier New"/>
              </a:rPr>
              <a:t>"</a:t>
            </a:r>
          </a:p>
          <a:p>
            <a:pPr lvl="1"/>
            <a:r>
              <a:rPr lang="en-US" sz="900" dirty="0" err="1" smtClean="0">
                <a:solidFill>
                  <a:srgbClr val="7F007F"/>
                </a:solidFill>
                <a:latin typeface="Courier New"/>
              </a:rPr>
              <a:t>android:layout_height</a:t>
            </a:r>
            <a:r>
              <a:rPr lang="en-US" sz="900" dirty="0" smtClean="0">
                <a:solidFill>
                  <a:srgbClr val="000000"/>
                </a:solidFill>
                <a:latin typeface="Courier New"/>
              </a:rPr>
              <a:t>=</a:t>
            </a:r>
            <a:r>
              <a:rPr lang="en-US" sz="900" i="1" dirty="0" smtClean="0">
                <a:solidFill>
                  <a:srgbClr val="2A00FF"/>
                </a:solidFill>
                <a:latin typeface="Courier New"/>
              </a:rPr>
              <a:t>"</a:t>
            </a:r>
            <a:r>
              <a:rPr lang="en-US" sz="900" i="1" dirty="0" err="1" smtClean="0">
                <a:solidFill>
                  <a:srgbClr val="2A00FF"/>
                </a:solidFill>
                <a:latin typeface="Courier New"/>
              </a:rPr>
              <a:t>wrap_content</a:t>
            </a:r>
            <a:r>
              <a:rPr lang="en-US" sz="900" i="1" dirty="0" smtClean="0">
                <a:solidFill>
                  <a:srgbClr val="2A00FF"/>
                </a:solidFill>
                <a:latin typeface="Courier New"/>
              </a:rPr>
              <a:t>" </a:t>
            </a:r>
            <a:r>
              <a:rPr lang="en-US" sz="900" i="1" dirty="0" smtClean="0">
                <a:solidFill>
                  <a:srgbClr val="008080"/>
                </a:solidFill>
                <a:latin typeface="Courier New"/>
              </a:rPr>
              <a:t>/&gt;</a:t>
            </a:r>
          </a:p>
          <a:p>
            <a:endParaRPr lang="en-US" sz="900" dirty="0" smtClean="0">
              <a:latin typeface="Courier New"/>
            </a:endParaRPr>
          </a:p>
          <a:p>
            <a:endParaRPr lang="en-US" sz="900" dirty="0" smtClean="0">
              <a:latin typeface="Courier New"/>
            </a:endParaRPr>
          </a:p>
          <a:p>
            <a:r>
              <a:rPr lang="en-US" sz="900" dirty="0" smtClean="0">
                <a:solidFill>
                  <a:srgbClr val="008080"/>
                </a:solidFill>
                <a:latin typeface="Courier New"/>
              </a:rPr>
              <a:t>&lt;</a:t>
            </a:r>
            <a:r>
              <a:rPr lang="en-US" sz="900" dirty="0" err="1" smtClean="0">
                <a:solidFill>
                  <a:srgbClr val="3F7F7F"/>
                </a:solidFill>
                <a:latin typeface="Courier New"/>
              </a:rPr>
              <a:t>TextView</a:t>
            </a:r>
            <a:endParaRPr lang="en-US" sz="900" dirty="0" smtClean="0">
              <a:solidFill>
                <a:srgbClr val="3F7F7F"/>
              </a:solidFill>
              <a:latin typeface="Courier New"/>
            </a:endParaRPr>
          </a:p>
          <a:p>
            <a:pPr lvl="1"/>
            <a:r>
              <a:rPr lang="en-US" sz="900" dirty="0" err="1" smtClean="0">
                <a:solidFill>
                  <a:srgbClr val="7F007F"/>
                </a:solidFill>
                <a:latin typeface="Courier New"/>
              </a:rPr>
              <a:t>android:id</a:t>
            </a:r>
            <a:r>
              <a:rPr lang="en-US" sz="900" dirty="0" smtClean="0">
                <a:solidFill>
                  <a:srgbClr val="000000"/>
                </a:solidFill>
                <a:latin typeface="Courier New"/>
              </a:rPr>
              <a:t>=</a:t>
            </a:r>
            <a:r>
              <a:rPr lang="en-US" sz="900" i="1" dirty="0" smtClean="0">
                <a:solidFill>
                  <a:srgbClr val="2A00FF"/>
                </a:solidFill>
                <a:latin typeface="Courier New"/>
              </a:rPr>
              <a:t>"@+id/TextView02"</a:t>
            </a:r>
          </a:p>
          <a:p>
            <a:pPr lvl="1"/>
            <a:r>
              <a:rPr lang="en-US" sz="900" dirty="0" err="1" smtClean="0">
                <a:solidFill>
                  <a:srgbClr val="7F007F"/>
                </a:solidFill>
                <a:latin typeface="Courier New"/>
              </a:rPr>
              <a:t>android:layout_width</a:t>
            </a:r>
            <a:r>
              <a:rPr lang="en-US" sz="900" dirty="0" smtClean="0">
                <a:solidFill>
                  <a:srgbClr val="000000"/>
                </a:solidFill>
                <a:latin typeface="Courier New"/>
              </a:rPr>
              <a:t>=</a:t>
            </a:r>
            <a:r>
              <a:rPr lang="en-US" sz="900" i="1" dirty="0" smtClean="0">
                <a:solidFill>
                  <a:srgbClr val="2A00FF"/>
                </a:solidFill>
                <a:latin typeface="Courier New"/>
              </a:rPr>
              <a:t>"</a:t>
            </a:r>
            <a:r>
              <a:rPr lang="en-US" sz="900" i="1" dirty="0" err="1" smtClean="0">
                <a:solidFill>
                  <a:srgbClr val="2A00FF"/>
                </a:solidFill>
                <a:latin typeface="Courier New"/>
              </a:rPr>
              <a:t>fill_parent</a:t>
            </a:r>
            <a:r>
              <a:rPr lang="en-US" sz="900" i="1" dirty="0" smtClean="0">
                <a:solidFill>
                  <a:srgbClr val="2A00FF"/>
                </a:solidFill>
                <a:latin typeface="Courier New"/>
              </a:rPr>
              <a:t>"</a:t>
            </a:r>
          </a:p>
          <a:p>
            <a:pPr lvl="1"/>
            <a:r>
              <a:rPr lang="en-US" sz="900" dirty="0" err="1" smtClean="0">
                <a:solidFill>
                  <a:srgbClr val="7F007F"/>
                </a:solidFill>
                <a:latin typeface="Courier New"/>
              </a:rPr>
              <a:t>android:layout_height</a:t>
            </a:r>
            <a:r>
              <a:rPr lang="en-US" sz="900" dirty="0" smtClean="0">
                <a:solidFill>
                  <a:srgbClr val="000000"/>
                </a:solidFill>
                <a:latin typeface="Courier New"/>
              </a:rPr>
              <a:t>=</a:t>
            </a:r>
            <a:r>
              <a:rPr lang="en-US" sz="900" i="1" dirty="0" smtClean="0">
                <a:solidFill>
                  <a:srgbClr val="2A00FF"/>
                </a:solidFill>
                <a:latin typeface="Courier New"/>
              </a:rPr>
              <a:t>"</a:t>
            </a:r>
            <a:r>
              <a:rPr lang="en-US" sz="900" i="1" dirty="0" err="1" smtClean="0">
                <a:solidFill>
                  <a:srgbClr val="2A00FF"/>
                </a:solidFill>
                <a:latin typeface="Courier New"/>
              </a:rPr>
              <a:t>wrap_content</a:t>
            </a:r>
            <a:r>
              <a:rPr lang="en-US" sz="900" i="1" dirty="0" smtClean="0">
                <a:solidFill>
                  <a:srgbClr val="2A00FF"/>
                </a:solidFill>
                <a:latin typeface="Courier New"/>
              </a:rPr>
              <a:t>"</a:t>
            </a:r>
          </a:p>
          <a:p>
            <a:pPr lvl="1"/>
            <a:r>
              <a:rPr lang="en-US" sz="900" dirty="0" err="1" smtClean="0">
                <a:solidFill>
                  <a:srgbClr val="7F007F"/>
                </a:solidFill>
                <a:latin typeface="Courier New"/>
              </a:rPr>
              <a:t>android:text</a:t>
            </a:r>
            <a:r>
              <a:rPr lang="en-US" sz="900" dirty="0" smtClean="0">
                <a:solidFill>
                  <a:srgbClr val="000000"/>
                </a:solidFill>
                <a:latin typeface="Courier New"/>
              </a:rPr>
              <a:t>=</a:t>
            </a:r>
            <a:r>
              <a:rPr lang="en-US" sz="900" i="1" dirty="0" smtClean="0">
                <a:solidFill>
                  <a:srgbClr val="2A00FF"/>
                </a:solidFill>
                <a:latin typeface="Courier New"/>
              </a:rPr>
              <a:t>"returned from thread..."</a:t>
            </a:r>
          </a:p>
          <a:p>
            <a:pPr lvl="1"/>
            <a:r>
              <a:rPr lang="en-US" sz="900" dirty="0" err="1" smtClean="0">
                <a:solidFill>
                  <a:srgbClr val="7F007F"/>
                </a:solidFill>
                <a:latin typeface="Courier New"/>
              </a:rPr>
              <a:t>android:textSize</a:t>
            </a:r>
            <a:r>
              <a:rPr lang="en-US" sz="900" dirty="0" smtClean="0">
                <a:solidFill>
                  <a:srgbClr val="000000"/>
                </a:solidFill>
                <a:latin typeface="Courier New"/>
              </a:rPr>
              <a:t>=</a:t>
            </a:r>
            <a:r>
              <a:rPr lang="en-US" sz="900" i="1" dirty="0" smtClean="0">
                <a:solidFill>
                  <a:srgbClr val="2A00FF"/>
                </a:solidFill>
                <a:latin typeface="Courier New"/>
              </a:rPr>
              <a:t>"14sp"</a:t>
            </a:r>
          </a:p>
          <a:p>
            <a:pPr lvl="1"/>
            <a:r>
              <a:rPr lang="en-US" sz="900" dirty="0" err="1" smtClean="0">
                <a:solidFill>
                  <a:srgbClr val="7F007F"/>
                </a:solidFill>
                <a:latin typeface="Courier New"/>
              </a:rPr>
              <a:t>android:background</a:t>
            </a:r>
            <a:r>
              <a:rPr lang="en-US" sz="900" dirty="0" smtClean="0">
                <a:solidFill>
                  <a:srgbClr val="000000"/>
                </a:solidFill>
                <a:latin typeface="Courier New"/>
              </a:rPr>
              <a:t>=</a:t>
            </a:r>
            <a:r>
              <a:rPr lang="en-US" sz="900" i="1" dirty="0" smtClean="0">
                <a:solidFill>
                  <a:srgbClr val="2A00FF"/>
                </a:solidFill>
                <a:latin typeface="Courier New"/>
              </a:rPr>
              <a:t>"#ff0000ff"</a:t>
            </a:r>
          </a:p>
          <a:p>
            <a:pPr lvl="1"/>
            <a:r>
              <a:rPr lang="en-US" sz="900" dirty="0" err="1" smtClean="0">
                <a:solidFill>
                  <a:srgbClr val="7F007F"/>
                </a:solidFill>
                <a:latin typeface="Courier New"/>
              </a:rPr>
              <a:t>android:textStyle</a:t>
            </a:r>
            <a:r>
              <a:rPr lang="en-US" sz="900" dirty="0" smtClean="0">
                <a:solidFill>
                  <a:srgbClr val="000000"/>
                </a:solidFill>
                <a:latin typeface="Courier New"/>
              </a:rPr>
              <a:t>=</a:t>
            </a:r>
            <a:r>
              <a:rPr lang="en-US" sz="900" i="1" dirty="0" smtClean="0">
                <a:solidFill>
                  <a:srgbClr val="2A00FF"/>
                </a:solidFill>
                <a:latin typeface="Courier New"/>
              </a:rPr>
              <a:t>"bold"</a:t>
            </a:r>
          </a:p>
          <a:p>
            <a:pPr lvl="1"/>
            <a:r>
              <a:rPr lang="en-US" sz="900" dirty="0" err="1" smtClean="0">
                <a:solidFill>
                  <a:srgbClr val="7F007F"/>
                </a:solidFill>
                <a:latin typeface="Courier New"/>
              </a:rPr>
              <a:t>android:layout_margin</a:t>
            </a:r>
            <a:r>
              <a:rPr lang="en-US" sz="900" dirty="0" smtClean="0">
                <a:solidFill>
                  <a:srgbClr val="000000"/>
                </a:solidFill>
                <a:latin typeface="Courier New"/>
              </a:rPr>
              <a:t>=</a:t>
            </a:r>
            <a:r>
              <a:rPr lang="en-US" sz="900" i="1" dirty="0" smtClean="0">
                <a:solidFill>
                  <a:srgbClr val="2A00FF"/>
                </a:solidFill>
                <a:latin typeface="Courier New"/>
              </a:rPr>
              <a:t>"7px"</a:t>
            </a:r>
            <a:r>
              <a:rPr lang="en-US" sz="900" i="1" dirty="0" smtClean="0">
                <a:solidFill>
                  <a:srgbClr val="008080"/>
                </a:solidFill>
                <a:latin typeface="Courier New"/>
              </a:rPr>
              <a:t>/&gt;</a:t>
            </a:r>
          </a:p>
          <a:p>
            <a:endParaRPr lang="en-US" sz="900" dirty="0" smtClean="0">
              <a:latin typeface="Courier New"/>
            </a:endParaRPr>
          </a:p>
          <a:p>
            <a:r>
              <a:rPr lang="en-US" sz="900" dirty="0" smtClean="0">
                <a:solidFill>
                  <a:srgbClr val="008080"/>
                </a:solidFill>
                <a:latin typeface="Courier New"/>
              </a:rPr>
              <a:t>&lt;/</a:t>
            </a:r>
            <a:r>
              <a:rPr lang="en-US" sz="900" dirty="0" err="1" smtClean="0">
                <a:solidFill>
                  <a:srgbClr val="3F7F7F"/>
                </a:solidFill>
                <a:latin typeface="Courier New"/>
              </a:rPr>
              <a:t>LinearLayout</a:t>
            </a:r>
            <a:r>
              <a:rPr lang="en-US" sz="900" dirty="0" smtClean="0">
                <a:solidFill>
                  <a:srgbClr val="008080"/>
                </a:solidFill>
                <a:latin typeface="Courier New"/>
              </a:rPr>
              <a:t>&gt;</a:t>
            </a:r>
          </a:p>
          <a:p>
            <a:endParaRPr lang="en-US" sz="900" dirty="0"/>
          </a:p>
        </p:txBody>
      </p:sp>
      <p:pic>
        <p:nvPicPr>
          <p:cNvPr id="14" name="Picture 13" descr="device.png"/>
          <p:cNvPicPr>
            <a:picLocks noChangeAspect="1"/>
          </p:cNvPicPr>
          <p:nvPr/>
        </p:nvPicPr>
        <p:blipFill>
          <a:blip r:embed="rId3" cstate="print"/>
          <a:stretch>
            <a:fillRect/>
          </a:stretch>
        </p:blipFill>
        <p:spPr>
          <a:xfrm>
            <a:off x="6172200" y="3771900"/>
            <a:ext cx="1955800" cy="29337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18</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9" name="Content Placeholder 2"/>
          <p:cNvSpPr txBox="1">
            <a:spLocks/>
          </p:cNvSpPr>
          <p:nvPr/>
        </p:nvSpPr>
        <p:spPr>
          <a:xfrm>
            <a:off x="228600" y="1004445"/>
            <a:ext cx="8839200" cy="443355"/>
          </a:xfrm>
          <a:prstGeom prst="rect">
            <a:avLst/>
          </a:prstGeom>
        </p:spPr>
        <p:txBody>
          <a:bodyPr>
            <a:noAutofit/>
          </a:bodyPr>
          <a:lstStyle/>
          <a:p>
            <a:pPr lvl="0" defTabSz="365760"/>
            <a:r>
              <a:rPr lang="en-US" sz="2800" b="1" dirty="0" smtClean="0">
                <a:solidFill>
                  <a:srgbClr val="0070C0"/>
                </a:solidFill>
              </a:rPr>
              <a:t>Example 1. Progress Bar – Using Message Passing</a:t>
            </a:r>
            <a:endParaRPr lang="en-US" sz="2000" dirty="0" smtClean="0"/>
          </a:p>
        </p:txBody>
      </p:sp>
      <p:sp>
        <p:nvSpPr>
          <p:cNvPr id="13" name="TextBox 12"/>
          <p:cNvSpPr txBox="1"/>
          <p:nvPr/>
        </p:nvSpPr>
        <p:spPr>
          <a:xfrm>
            <a:off x="457200" y="1447800"/>
            <a:ext cx="8382000" cy="4708981"/>
          </a:xfrm>
          <a:prstGeom prst="rect">
            <a:avLst/>
          </a:prstGeom>
          <a:solidFill>
            <a:schemeClr val="bg1">
              <a:lumMod val="95000"/>
            </a:schemeClr>
          </a:solidFill>
        </p:spPr>
        <p:txBody>
          <a:bodyPr wrap="square" numCol="1" rtlCol="0">
            <a:spAutoFit/>
          </a:bodyPr>
          <a:lstStyle/>
          <a:p>
            <a:r>
              <a:rPr lang="en-US" sz="1200" dirty="0" smtClean="0">
                <a:solidFill>
                  <a:srgbClr val="3F7F5F"/>
                </a:solidFill>
                <a:latin typeface="Courier New"/>
              </a:rPr>
              <a:t>// Multi-threading example using message passing </a:t>
            </a:r>
          </a:p>
          <a:p>
            <a:r>
              <a:rPr lang="en-US" sz="1200" b="1" dirty="0" smtClean="0">
                <a:solidFill>
                  <a:srgbClr val="7F0055"/>
                </a:solidFill>
                <a:latin typeface="Courier New"/>
              </a:rPr>
              <a:t>package</a:t>
            </a:r>
            <a:r>
              <a:rPr lang="en-US" sz="1200" b="1" dirty="0" smtClean="0">
                <a:solidFill>
                  <a:srgbClr val="000000"/>
                </a:solidFill>
                <a:latin typeface="Courier New"/>
              </a:rPr>
              <a:t> cis493.threads;</a:t>
            </a:r>
          </a:p>
          <a:p>
            <a:endParaRPr lang="en-US" sz="1200" dirty="0" smtClean="0">
              <a:latin typeface="Courier New"/>
            </a:endParaRP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java.util.Random</a:t>
            </a:r>
            <a:r>
              <a:rPr lang="en-US" sz="1200" b="1" dirty="0" smtClean="0">
                <a:solidFill>
                  <a:srgbClr val="000000"/>
                </a:solidFill>
                <a:latin typeface="Courier New"/>
              </a:rPr>
              <a:t>;</a:t>
            </a:r>
          </a:p>
          <a:p>
            <a:endParaRPr lang="en-US" sz="1200" dirty="0" smtClean="0">
              <a:latin typeface="Courier New"/>
            </a:endParaRP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android.app.Activity</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android.os.Bundle</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android.os.Handler</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android.os.Message</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android.view.View</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android.widget.ProgressBar</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android.widget.TextView</a:t>
            </a:r>
            <a:r>
              <a:rPr lang="en-US" sz="1200" b="1" dirty="0" smtClean="0">
                <a:solidFill>
                  <a:srgbClr val="000000"/>
                </a:solidFill>
                <a:latin typeface="Courier New"/>
              </a:rPr>
              <a:t>;</a:t>
            </a:r>
          </a:p>
          <a:p>
            <a:endParaRPr lang="en-US" sz="1200" dirty="0" smtClean="0">
              <a:latin typeface="Courier New"/>
            </a:endParaRPr>
          </a:p>
          <a:p>
            <a:r>
              <a:rPr lang="en-US" sz="1200" b="1" dirty="0" smtClean="0">
                <a:solidFill>
                  <a:srgbClr val="7F0055"/>
                </a:solidFill>
                <a:latin typeface="Courier New"/>
              </a:rPr>
              <a:t>public</a:t>
            </a:r>
            <a:r>
              <a:rPr lang="en-US" sz="1200" b="1" dirty="0" smtClean="0">
                <a:solidFill>
                  <a:srgbClr val="000000"/>
                </a:solidFill>
                <a:latin typeface="Courier New"/>
              </a:rPr>
              <a:t> </a:t>
            </a:r>
            <a:r>
              <a:rPr lang="en-US" sz="1200" b="1" dirty="0" smtClean="0">
                <a:solidFill>
                  <a:srgbClr val="7F0055"/>
                </a:solidFill>
                <a:latin typeface="Courier New"/>
              </a:rPr>
              <a:t>class</a:t>
            </a:r>
            <a:r>
              <a:rPr lang="en-US" sz="1200" b="1" dirty="0" smtClean="0">
                <a:solidFill>
                  <a:srgbClr val="000000"/>
                </a:solidFill>
                <a:latin typeface="Courier New"/>
              </a:rPr>
              <a:t> ThreadDemo1ProgressBar </a:t>
            </a:r>
            <a:r>
              <a:rPr lang="en-US" sz="1200" b="1" dirty="0" smtClean="0">
                <a:solidFill>
                  <a:srgbClr val="7F0055"/>
                </a:solidFill>
                <a:latin typeface="Courier New"/>
              </a:rPr>
              <a:t>extends</a:t>
            </a:r>
            <a:r>
              <a:rPr lang="en-US" sz="1200" b="1" dirty="0" smtClean="0">
                <a:solidFill>
                  <a:srgbClr val="000000"/>
                </a:solidFill>
                <a:latin typeface="Courier New"/>
              </a:rPr>
              <a:t> Activity {</a:t>
            </a:r>
          </a:p>
          <a:p>
            <a:r>
              <a:rPr lang="en-US" sz="1200" dirty="0" err="1" smtClean="0">
                <a:solidFill>
                  <a:srgbClr val="000000"/>
                </a:solidFill>
                <a:latin typeface="Courier New"/>
              </a:rPr>
              <a:t>ProgressBar</a:t>
            </a:r>
            <a:r>
              <a:rPr lang="en-US" sz="1200" dirty="0" smtClean="0">
                <a:solidFill>
                  <a:srgbClr val="000000"/>
                </a:solidFill>
                <a:latin typeface="Courier New"/>
              </a:rPr>
              <a:t> </a:t>
            </a:r>
            <a:r>
              <a:rPr lang="en-US" sz="1200" dirty="0" smtClean="0">
                <a:solidFill>
                  <a:srgbClr val="0000C0"/>
                </a:solidFill>
                <a:latin typeface="Courier New"/>
              </a:rPr>
              <a:t>bar1</a:t>
            </a:r>
            <a:r>
              <a:rPr lang="en-US" sz="1200" dirty="0" smtClean="0">
                <a:solidFill>
                  <a:srgbClr val="000000"/>
                </a:solidFill>
                <a:latin typeface="Courier New"/>
              </a:rPr>
              <a:t>;</a:t>
            </a:r>
          </a:p>
          <a:p>
            <a:r>
              <a:rPr lang="en-US" sz="1200" dirty="0" err="1" smtClean="0">
                <a:solidFill>
                  <a:srgbClr val="000000"/>
                </a:solidFill>
                <a:latin typeface="Courier New"/>
              </a:rPr>
              <a:t>ProgressBar</a:t>
            </a:r>
            <a:r>
              <a:rPr lang="en-US" sz="1200" dirty="0" smtClean="0">
                <a:solidFill>
                  <a:srgbClr val="000000"/>
                </a:solidFill>
                <a:latin typeface="Courier New"/>
              </a:rPr>
              <a:t> </a:t>
            </a:r>
            <a:r>
              <a:rPr lang="en-US" sz="1200" dirty="0" smtClean="0">
                <a:solidFill>
                  <a:srgbClr val="0000C0"/>
                </a:solidFill>
                <a:latin typeface="Courier New"/>
              </a:rPr>
              <a:t>bar2</a:t>
            </a:r>
            <a:r>
              <a:rPr lang="en-US" sz="1200" dirty="0" smtClean="0">
                <a:solidFill>
                  <a:srgbClr val="000000"/>
                </a:solidFill>
                <a:latin typeface="Courier New"/>
              </a:rPr>
              <a:t>;</a:t>
            </a:r>
          </a:p>
          <a:p>
            <a:r>
              <a:rPr lang="en-US" sz="1200" dirty="0" err="1" smtClean="0">
                <a:solidFill>
                  <a:srgbClr val="000000"/>
                </a:solidFill>
                <a:latin typeface="Courier New"/>
              </a:rPr>
              <a:t>TextView</a:t>
            </a:r>
            <a:r>
              <a:rPr lang="en-US" sz="1200" dirty="0" smtClean="0">
                <a:solidFill>
                  <a:srgbClr val="000000"/>
                </a:solidFill>
                <a:latin typeface="Courier New"/>
              </a:rPr>
              <a:t> </a:t>
            </a:r>
            <a:r>
              <a:rPr lang="en-US" sz="1200" dirty="0" err="1" smtClean="0">
                <a:solidFill>
                  <a:srgbClr val="0000C0"/>
                </a:solidFill>
                <a:latin typeface="Courier New"/>
              </a:rPr>
              <a:t>msgWorking</a:t>
            </a:r>
            <a:r>
              <a:rPr lang="en-US" sz="1200" dirty="0" smtClean="0">
                <a:solidFill>
                  <a:srgbClr val="000000"/>
                </a:solidFill>
                <a:latin typeface="Courier New"/>
              </a:rPr>
              <a:t>;</a:t>
            </a:r>
          </a:p>
          <a:p>
            <a:r>
              <a:rPr lang="en-US" sz="1200" dirty="0" err="1" smtClean="0">
                <a:solidFill>
                  <a:srgbClr val="000000"/>
                </a:solidFill>
                <a:latin typeface="Courier New"/>
              </a:rPr>
              <a:t>TextView</a:t>
            </a:r>
            <a:r>
              <a:rPr lang="en-US" sz="1200" dirty="0" smtClean="0">
                <a:solidFill>
                  <a:srgbClr val="000000"/>
                </a:solidFill>
                <a:latin typeface="Courier New"/>
              </a:rPr>
              <a:t> </a:t>
            </a:r>
            <a:r>
              <a:rPr lang="en-US" sz="1200" dirty="0" err="1" smtClean="0">
                <a:solidFill>
                  <a:srgbClr val="0000C0"/>
                </a:solidFill>
                <a:latin typeface="Courier New"/>
              </a:rPr>
              <a:t>msgReturned</a:t>
            </a:r>
            <a:r>
              <a:rPr lang="en-US" sz="1200" dirty="0" smtClean="0">
                <a:solidFill>
                  <a:srgbClr val="000000"/>
                </a:solidFill>
                <a:latin typeface="Courier New"/>
              </a:rPr>
              <a:t>;</a:t>
            </a:r>
          </a:p>
          <a:p>
            <a:endParaRPr lang="en-US" sz="1200" dirty="0" smtClean="0">
              <a:latin typeface="Courier New"/>
            </a:endParaRPr>
          </a:p>
          <a:p>
            <a:r>
              <a:rPr lang="en-US" sz="1200" b="1" dirty="0" err="1" smtClean="0">
                <a:solidFill>
                  <a:srgbClr val="7F0055"/>
                </a:solidFill>
                <a:latin typeface="Courier New"/>
              </a:rPr>
              <a:t>boolean</a:t>
            </a:r>
            <a:r>
              <a:rPr lang="en-US" sz="1200" b="1" dirty="0" smtClean="0">
                <a:solidFill>
                  <a:srgbClr val="000000"/>
                </a:solidFill>
                <a:latin typeface="Courier New"/>
              </a:rPr>
              <a:t> </a:t>
            </a:r>
            <a:r>
              <a:rPr lang="en-US" sz="1200" b="1" dirty="0" err="1" smtClean="0">
                <a:solidFill>
                  <a:srgbClr val="0000C0"/>
                </a:solidFill>
                <a:latin typeface="Courier New"/>
              </a:rPr>
              <a:t>isRunning</a:t>
            </a:r>
            <a:r>
              <a:rPr lang="en-US" sz="1200" b="1" dirty="0" smtClean="0">
                <a:solidFill>
                  <a:srgbClr val="000000"/>
                </a:solidFill>
                <a:latin typeface="Courier New"/>
              </a:rPr>
              <a:t> = </a:t>
            </a:r>
            <a:r>
              <a:rPr lang="en-US" sz="1200" b="1" dirty="0" smtClean="0">
                <a:solidFill>
                  <a:srgbClr val="7F0055"/>
                </a:solidFill>
                <a:latin typeface="Courier New"/>
              </a:rPr>
              <a:t>false</a:t>
            </a:r>
            <a:r>
              <a:rPr lang="en-US" sz="1200" b="1" dirty="0" smtClean="0">
                <a:solidFill>
                  <a:srgbClr val="000000"/>
                </a:solidFill>
                <a:latin typeface="Courier New"/>
              </a:rPr>
              <a:t>;</a:t>
            </a:r>
          </a:p>
          <a:p>
            <a:r>
              <a:rPr lang="en-US" sz="1200" b="1" dirty="0" smtClean="0">
                <a:solidFill>
                  <a:srgbClr val="7F0055"/>
                </a:solidFill>
                <a:latin typeface="Courier New"/>
              </a:rPr>
              <a:t>final</a:t>
            </a:r>
            <a:r>
              <a:rPr lang="en-US" sz="1200" b="1" dirty="0" smtClean="0">
                <a:solidFill>
                  <a:srgbClr val="000000"/>
                </a:solidFill>
                <a:latin typeface="Courier New"/>
              </a:rPr>
              <a:t> </a:t>
            </a:r>
            <a:r>
              <a:rPr lang="en-US" sz="1200" b="1" dirty="0" err="1" smtClean="0">
                <a:solidFill>
                  <a:srgbClr val="7F0055"/>
                </a:solidFill>
                <a:latin typeface="Courier New"/>
              </a:rPr>
              <a:t>int</a:t>
            </a:r>
            <a:r>
              <a:rPr lang="en-US" sz="1200" b="1" dirty="0" smtClean="0">
                <a:solidFill>
                  <a:srgbClr val="000000"/>
                </a:solidFill>
                <a:latin typeface="Courier New"/>
              </a:rPr>
              <a:t> </a:t>
            </a:r>
            <a:r>
              <a:rPr lang="en-US" sz="1200" b="1" dirty="0" smtClean="0">
                <a:solidFill>
                  <a:srgbClr val="0000C0"/>
                </a:solidFill>
                <a:latin typeface="Courier New"/>
              </a:rPr>
              <a:t>MAX_SEC</a:t>
            </a:r>
            <a:r>
              <a:rPr lang="en-US" sz="1200" b="1" dirty="0" smtClean="0">
                <a:solidFill>
                  <a:srgbClr val="000000"/>
                </a:solidFill>
                <a:latin typeface="Courier New"/>
              </a:rPr>
              <a:t> =  60; </a:t>
            </a:r>
            <a:r>
              <a:rPr lang="en-US" sz="1200" b="1" dirty="0" smtClean="0">
                <a:solidFill>
                  <a:srgbClr val="3F7F5F"/>
                </a:solidFill>
                <a:latin typeface="Courier New"/>
              </a:rPr>
              <a:t>// (seconds) lifetime for background thread</a:t>
            </a:r>
          </a:p>
          <a:p>
            <a:endParaRPr lang="en-US" sz="1200" dirty="0" smtClean="0">
              <a:latin typeface="Courier New"/>
            </a:endParaRPr>
          </a:p>
          <a:p>
            <a:r>
              <a:rPr lang="en-US" sz="1200" dirty="0" smtClean="0">
                <a:solidFill>
                  <a:srgbClr val="000000"/>
                </a:solidFill>
                <a:latin typeface="Courier New"/>
              </a:rPr>
              <a:t>String </a:t>
            </a:r>
            <a:r>
              <a:rPr lang="en-US" sz="1200" dirty="0" err="1" smtClean="0">
                <a:solidFill>
                  <a:srgbClr val="0000C0"/>
                </a:solidFill>
                <a:latin typeface="Courier New"/>
              </a:rPr>
              <a:t>strTest</a:t>
            </a:r>
            <a:r>
              <a:rPr lang="en-US" sz="1200" dirty="0" smtClean="0">
                <a:solidFill>
                  <a:srgbClr val="000000"/>
                </a:solidFill>
                <a:latin typeface="Courier New"/>
              </a:rPr>
              <a:t> = </a:t>
            </a:r>
            <a:r>
              <a:rPr lang="en-US" sz="1200" dirty="0" smtClean="0">
                <a:solidFill>
                  <a:srgbClr val="2A00FF"/>
                </a:solidFill>
                <a:latin typeface="Courier New"/>
              </a:rPr>
              <a:t>"global value seen by all threads "</a:t>
            </a:r>
            <a:r>
              <a:rPr lang="en-US" sz="1200" dirty="0" smtClean="0">
                <a:solidFill>
                  <a:srgbClr val="000000"/>
                </a:solidFill>
                <a:latin typeface="Courier New"/>
              </a:rPr>
              <a:t>;</a:t>
            </a:r>
          </a:p>
          <a:p>
            <a:r>
              <a:rPr lang="en-US" sz="1200" b="1" dirty="0" err="1" smtClean="0">
                <a:solidFill>
                  <a:srgbClr val="7F0055"/>
                </a:solidFill>
                <a:latin typeface="Courier New"/>
              </a:rPr>
              <a:t>int</a:t>
            </a:r>
            <a:r>
              <a:rPr lang="en-US" sz="1200" b="1" dirty="0" smtClean="0">
                <a:solidFill>
                  <a:srgbClr val="000000"/>
                </a:solidFill>
                <a:latin typeface="Courier New"/>
              </a:rPr>
              <a:t> </a:t>
            </a:r>
            <a:r>
              <a:rPr lang="en-US" sz="1200" b="1" dirty="0" err="1" smtClean="0">
                <a:solidFill>
                  <a:srgbClr val="0000C0"/>
                </a:solidFill>
                <a:latin typeface="Courier New"/>
              </a:rPr>
              <a:t>intTest</a:t>
            </a:r>
            <a:r>
              <a:rPr lang="en-US" sz="1200" b="1" dirty="0" smtClean="0">
                <a:solidFill>
                  <a:srgbClr val="000000"/>
                </a:solidFill>
                <a:latin typeface="Courier New"/>
              </a:rPr>
              <a:t> = 0;</a:t>
            </a:r>
          </a:p>
          <a:p>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228600"/>
            <a:fld id="{7967A042-E02F-4D13-9079-28240E5E6B49}" type="slidenum">
              <a:rPr lang="en-US" smtClean="0"/>
              <a:pPr defTabSz="228600"/>
              <a:t>19</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2286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2286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2286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2286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defTabSz="228600">
              <a:spcBef>
                <a:spcPct val="0"/>
              </a:spcBef>
              <a:defRPr/>
            </a:pPr>
            <a:r>
              <a:rPr lang="en-US" sz="1100" dirty="0" smtClean="0">
                <a:solidFill>
                  <a:schemeClr val="tx2">
                    <a:lumMod val="60000"/>
                    <a:lumOff val="40000"/>
                  </a:schemeClr>
                </a:solidFill>
              </a:rPr>
              <a:t>                                      13. Android – Multi-Threading</a:t>
            </a:r>
          </a:p>
          <a:p>
            <a:pPr defTabSz="228600">
              <a:spcBef>
                <a:spcPct val="0"/>
              </a:spcBef>
              <a:defRPr/>
            </a:pPr>
            <a:endParaRPr lang="en-US" sz="1100" dirty="0" smtClean="0">
              <a:solidFill>
                <a:schemeClr val="tx2">
                  <a:lumMod val="60000"/>
                  <a:lumOff val="40000"/>
                </a:schemeClr>
              </a:solidFill>
            </a:endParaRPr>
          </a:p>
          <a:p>
            <a:pPr algn="ctr" defTabSz="228600">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2286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2286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2286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9" name="Content Placeholder 2"/>
          <p:cNvSpPr txBox="1">
            <a:spLocks/>
          </p:cNvSpPr>
          <p:nvPr/>
        </p:nvSpPr>
        <p:spPr>
          <a:xfrm>
            <a:off x="228600" y="1004445"/>
            <a:ext cx="8839200" cy="443355"/>
          </a:xfrm>
          <a:prstGeom prst="rect">
            <a:avLst/>
          </a:prstGeom>
        </p:spPr>
        <p:txBody>
          <a:bodyPr>
            <a:noAutofit/>
          </a:bodyPr>
          <a:lstStyle/>
          <a:p>
            <a:pPr lvl="0" defTabSz="228600"/>
            <a:r>
              <a:rPr lang="en-US" sz="2800" b="1" dirty="0" smtClean="0">
                <a:solidFill>
                  <a:srgbClr val="0070C0"/>
                </a:solidFill>
              </a:rPr>
              <a:t>Example 1. Progress Bar – Using Message Passing</a:t>
            </a:r>
            <a:endParaRPr lang="en-US" sz="2000" dirty="0" smtClean="0"/>
          </a:p>
        </p:txBody>
      </p:sp>
      <p:sp>
        <p:nvSpPr>
          <p:cNvPr id="13" name="TextBox 12"/>
          <p:cNvSpPr txBox="1"/>
          <p:nvPr/>
        </p:nvSpPr>
        <p:spPr>
          <a:xfrm>
            <a:off x="457200" y="1447800"/>
            <a:ext cx="8382000" cy="5078313"/>
          </a:xfrm>
          <a:prstGeom prst="rect">
            <a:avLst/>
          </a:prstGeom>
          <a:solidFill>
            <a:schemeClr val="bg1">
              <a:lumMod val="95000"/>
            </a:schemeClr>
          </a:solidFill>
        </p:spPr>
        <p:txBody>
          <a:bodyPr wrap="square" numCol="1" rtlCol="0">
            <a:spAutoFit/>
          </a:bodyPr>
          <a:lstStyle/>
          <a:p>
            <a:pPr defTabSz="228600"/>
            <a:r>
              <a:rPr lang="en-US" sz="1200" dirty="0" smtClean="0">
                <a:solidFill>
                  <a:srgbClr val="000000"/>
                </a:solidFill>
                <a:latin typeface="Courier New"/>
              </a:rPr>
              <a:t>Handler </a:t>
            </a:r>
            <a:r>
              <a:rPr lang="en-US" sz="1200" dirty="0" err="1" smtClean="0">
                <a:solidFill>
                  <a:srgbClr val="0000C0"/>
                </a:solidFill>
                <a:latin typeface="Courier New"/>
              </a:rPr>
              <a:t>handler</a:t>
            </a:r>
            <a:r>
              <a:rPr lang="en-US" sz="1200" dirty="0" smtClean="0">
                <a:solidFill>
                  <a:srgbClr val="000000"/>
                </a:solidFill>
                <a:latin typeface="Courier New"/>
              </a:rPr>
              <a:t> = </a:t>
            </a:r>
            <a:r>
              <a:rPr lang="en-US" sz="1200" b="1" dirty="0" smtClean="0">
                <a:solidFill>
                  <a:srgbClr val="7F0055"/>
                </a:solidFill>
                <a:latin typeface="Courier New"/>
              </a:rPr>
              <a:t>new</a:t>
            </a:r>
            <a:r>
              <a:rPr lang="en-US" sz="1200" b="1" dirty="0" smtClean="0">
                <a:solidFill>
                  <a:srgbClr val="000000"/>
                </a:solidFill>
                <a:latin typeface="Courier New"/>
              </a:rPr>
              <a:t> Handler() {</a:t>
            </a:r>
          </a:p>
          <a:p>
            <a:pPr lvl="1" defTabSz="228600"/>
            <a:r>
              <a:rPr lang="en-US" sz="1200" dirty="0" smtClean="0">
                <a:solidFill>
                  <a:srgbClr val="646464"/>
                </a:solidFill>
                <a:latin typeface="Courier New"/>
              </a:rPr>
              <a:t>@Override</a:t>
            </a:r>
          </a:p>
          <a:p>
            <a:pPr lvl="1" defTabSz="228600"/>
            <a:r>
              <a:rPr lang="en-US" sz="1200" b="1" dirty="0" smtClean="0">
                <a:solidFill>
                  <a:srgbClr val="7F0055"/>
                </a:solidFill>
                <a:latin typeface="Courier New"/>
              </a:rPr>
              <a:t>public</a:t>
            </a:r>
            <a:r>
              <a:rPr lang="en-US" sz="1200" b="1" dirty="0" smtClean="0">
                <a:solidFill>
                  <a:srgbClr val="000000"/>
                </a:solidFill>
                <a:latin typeface="Courier New"/>
              </a:rPr>
              <a:t> </a:t>
            </a:r>
            <a:r>
              <a:rPr lang="en-US" sz="1200" b="1" dirty="0" smtClean="0">
                <a:solidFill>
                  <a:srgbClr val="7F0055"/>
                </a:solidFill>
                <a:latin typeface="Courier New"/>
              </a:rPr>
              <a:t>void</a:t>
            </a:r>
            <a:r>
              <a:rPr lang="en-US" sz="1200" b="1" dirty="0" smtClean="0">
                <a:solidFill>
                  <a:srgbClr val="000000"/>
                </a:solidFill>
                <a:latin typeface="Courier New"/>
              </a:rPr>
              <a:t> </a:t>
            </a:r>
            <a:r>
              <a:rPr lang="en-US" sz="1200" b="1" dirty="0" err="1" smtClean="0">
                <a:solidFill>
                  <a:srgbClr val="000000"/>
                </a:solidFill>
                <a:latin typeface="Courier New"/>
              </a:rPr>
              <a:t>handleMessage</a:t>
            </a:r>
            <a:r>
              <a:rPr lang="en-US" sz="1200" b="1" dirty="0" smtClean="0">
                <a:solidFill>
                  <a:srgbClr val="000000"/>
                </a:solidFill>
                <a:latin typeface="Courier New"/>
              </a:rPr>
              <a:t>(Message </a:t>
            </a:r>
            <a:r>
              <a:rPr lang="en-US" sz="1200" b="1" dirty="0" err="1" smtClean="0">
                <a:solidFill>
                  <a:srgbClr val="000000"/>
                </a:solidFill>
                <a:latin typeface="Courier New"/>
              </a:rPr>
              <a:t>msg</a:t>
            </a:r>
            <a:r>
              <a:rPr lang="en-US" sz="1200" b="1" dirty="0" smtClean="0">
                <a:solidFill>
                  <a:srgbClr val="000000"/>
                </a:solidFill>
                <a:latin typeface="Courier New"/>
              </a:rPr>
              <a:t>) {</a:t>
            </a:r>
          </a:p>
          <a:p>
            <a:pPr lvl="2" defTabSz="228600"/>
            <a:r>
              <a:rPr lang="en-US" sz="1200" dirty="0" smtClean="0">
                <a:solidFill>
                  <a:srgbClr val="000000"/>
                </a:solidFill>
                <a:latin typeface="Courier New"/>
              </a:rPr>
              <a:t>String </a:t>
            </a:r>
            <a:r>
              <a:rPr lang="en-US" sz="1200" dirty="0" err="1" smtClean="0">
                <a:solidFill>
                  <a:srgbClr val="000000"/>
                </a:solidFill>
                <a:latin typeface="Courier New"/>
              </a:rPr>
              <a:t>returnedValue</a:t>
            </a:r>
            <a:r>
              <a:rPr lang="en-US" sz="1200" dirty="0" smtClean="0">
                <a:solidFill>
                  <a:srgbClr val="000000"/>
                </a:solidFill>
                <a:latin typeface="Courier New"/>
              </a:rPr>
              <a:t> = (String)msg.</a:t>
            </a:r>
            <a:r>
              <a:rPr lang="en-US" sz="1200" dirty="0" smtClean="0">
                <a:solidFill>
                  <a:srgbClr val="0000C0"/>
                </a:solidFill>
                <a:latin typeface="Courier New"/>
              </a:rPr>
              <a:t>obj</a:t>
            </a:r>
            <a:r>
              <a:rPr lang="en-US" sz="1200" dirty="0" smtClean="0">
                <a:solidFill>
                  <a:srgbClr val="000000"/>
                </a:solidFill>
                <a:latin typeface="Courier New"/>
              </a:rPr>
              <a:t>;</a:t>
            </a:r>
          </a:p>
          <a:p>
            <a:pPr lvl="2" defTabSz="228600"/>
            <a:r>
              <a:rPr lang="en-US" sz="1200" dirty="0" smtClean="0">
                <a:solidFill>
                  <a:srgbClr val="3F7F5F"/>
                </a:solidFill>
                <a:latin typeface="Courier New"/>
              </a:rPr>
              <a:t>//do something with the value sent by the background thread here ...</a:t>
            </a:r>
          </a:p>
          <a:p>
            <a:pPr lvl="2" defTabSz="228600"/>
            <a:r>
              <a:rPr lang="en-US" sz="1200" dirty="0" err="1" smtClean="0">
                <a:solidFill>
                  <a:srgbClr val="0000C0"/>
                </a:solidFill>
                <a:latin typeface="Courier New"/>
              </a:rPr>
              <a:t>msgReturned</a:t>
            </a:r>
            <a:r>
              <a:rPr lang="en-US" sz="1200" dirty="0" err="1" smtClean="0">
                <a:solidFill>
                  <a:srgbClr val="000000"/>
                </a:solidFill>
                <a:latin typeface="Courier New"/>
              </a:rPr>
              <a:t>.setText</a:t>
            </a:r>
            <a:r>
              <a:rPr lang="en-US" sz="1200" dirty="0" smtClean="0">
                <a:solidFill>
                  <a:srgbClr val="000000"/>
                </a:solidFill>
                <a:latin typeface="Courier New"/>
              </a:rPr>
              <a:t>(</a:t>
            </a:r>
            <a:r>
              <a:rPr lang="en-US" sz="1200" dirty="0" smtClean="0">
                <a:solidFill>
                  <a:srgbClr val="2A00FF"/>
                </a:solidFill>
                <a:latin typeface="Courier New"/>
              </a:rPr>
              <a:t>"returned by background thread: \n\n"</a:t>
            </a:r>
            <a:r>
              <a:rPr lang="en-US" sz="1200" dirty="0" smtClean="0">
                <a:solidFill>
                  <a:srgbClr val="000000"/>
                </a:solidFill>
                <a:latin typeface="Courier New"/>
              </a:rPr>
              <a:t> </a:t>
            </a:r>
          </a:p>
          <a:p>
            <a:pPr lvl="2" defTabSz="228600"/>
            <a:r>
              <a:rPr lang="en-US" sz="1200" dirty="0" smtClean="0">
                <a:solidFill>
                  <a:srgbClr val="000000"/>
                </a:solidFill>
                <a:latin typeface="Courier New"/>
              </a:rPr>
              <a:t>       + </a:t>
            </a:r>
            <a:r>
              <a:rPr lang="en-US" sz="1200" dirty="0" err="1" smtClean="0">
                <a:solidFill>
                  <a:srgbClr val="000000"/>
                </a:solidFill>
                <a:latin typeface="Courier New"/>
              </a:rPr>
              <a:t>returnedValue</a:t>
            </a:r>
            <a:r>
              <a:rPr lang="en-US" sz="1200" dirty="0" smtClean="0">
                <a:solidFill>
                  <a:srgbClr val="000000"/>
                </a:solidFill>
                <a:latin typeface="Courier New"/>
              </a:rPr>
              <a:t>);</a:t>
            </a:r>
          </a:p>
          <a:p>
            <a:pPr lvl="2" defTabSz="228600"/>
            <a:r>
              <a:rPr lang="en-US" sz="1200" dirty="0" smtClean="0">
                <a:solidFill>
                  <a:srgbClr val="0000C0"/>
                </a:solidFill>
                <a:latin typeface="Courier New"/>
              </a:rPr>
              <a:t>bar1</a:t>
            </a:r>
            <a:r>
              <a:rPr lang="en-US" sz="1200" dirty="0" smtClean="0">
                <a:solidFill>
                  <a:srgbClr val="000000"/>
                </a:solidFill>
                <a:latin typeface="Courier New"/>
              </a:rPr>
              <a:t>.incrementProgressBy(2);</a:t>
            </a:r>
          </a:p>
          <a:p>
            <a:pPr lvl="2" defTabSz="228600"/>
            <a:endParaRPr lang="en-US" sz="1200" dirty="0" smtClean="0">
              <a:latin typeface="Courier New"/>
            </a:endParaRPr>
          </a:p>
          <a:p>
            <a:pPr lvl="2" defTabSz="228600"/>
            <a:r>
              <a:rPr lang="en-US" sz="1200" dirty="0" smtClean="0">
                <a:solidFill>
                  <a:srgbClr val="3F7F5F"/>
                </a:solidFill>
                <a:latin typeface="Courier New"/>
              </a:rPr>
              <a:t>//testing thread’s termination</a:t>
            </a:r>
          </a:p>
          <a:p>
            <a:pPr lvl="2" defTabSz="228600"/>
            <a:r>
              <a:rPr lang="en-US" sz="1200" b="1" dirty="0" smtClean="0">
                <a:solidFill>
                  <a:srgbClr val="7F0055"/>
                </a:solidFill>
                <a:latin typeface="Courier New"/>
              </a:rPr>
              <a:t>if</a:t>
            </a:r>
            <a:r>
              <a:rPr lang="en-US" sz="1200" b="1" dirty="0" smtClean="0">
                <a:solidFill>
                  <a:srgbClr val="000000"/>
                </a:solidFill>
                <a:latin typeface="Courier New"/>
              </a:rPr>
              <a:t> (</a:t>
            </a:r>
            <a:r>
              <a:rPr lang="en-US" sz="1200" b="1" dirty="0" smtClean="0">
                <a:solidFill>
                  <a:srgbClr val="0000C0"/>
                </a:solidFill>
                <a:latin typeface="Courier New"/>
              </a:rPr>
              <a:t>bar1</a:t>
            </a:r>
            <a:r>
              <a:rPr lang="en-US" sz="1200" b="1" dirty="0" smtClean="0">
                <a:solidFill>
                  <a:srgbClr val="000000"/>
                </a:solidFill>
                <a:latin typeface="Courier New"/>
              </a:rPr>
              <a:t>.getProgress() == </a:t>
            </a:r>
            <a:r>
              <a:rPr lang="en-US" sz="1200" b="1" dirty="0" smtClean="0">
                <a:solidFill>
                  <a:srgbClr val="0000C0"/>
                </a:solidFill>
                <a:latin typeface="Courier New"/>
              </a:rPr>
              <a:t>MAX_SEC</a:t>
            </a:r>
            <a:r>
              <a:rPr lang="en-US" sz="1200" b="1" dirty="0" smtClean="0">
                <a:solidFill>
                  <a:srgbClr val="000000"/>
                </a:solidFill>
                <a:latin typeface="Courier New"/>
              </a:rPr>
              <a:t>){</a:t>
            </a:r>
          </a:p>
          <a:p>
            <a:pPr lvl="3" defTabSz="228600"/>
            <a:r>
              <a:rPr lang="en-US" sz="1200" dirty="0" err="1" smtClean="0">
                <a:solidFill>
                  <a:srgbClr val="0000C0"/>
                </a:solidFill>
                <a:latin typeface="Courier New"/>
              </a:rPr>
              <a:t>msgReturned</a:t>
            </a:r>
            <a:r>
              <a:rPr lang="en-US" sz="1200" dirty="0" err="1" smtClean="0">
                <a:solidFill>
                  <a:srgbClr val="000000"/>
                </a:solidFill>
                <a:latin typeface="Courier New"/>
              </a:rPr>
              <a:t>.setText</a:t>
            </a:r>
            <a:r>
              <a:rPr lang="en-US" sz="1200" dirty="0" smtClean="0">
                <a:solidFill>
                  <a:srgbClr val="000000"/>
                </a:solidFill>
                <a:latin typeface="Courier New"/>
              </a:rPr>
              <a:t>(</a:t>
            </a:r>
            <a:r>
              <a:rPr lang="en-US" sz="1200" dirty="0" smtClean="0">
                <a:solidFill>
                  <a:srgbClr val="2A00FF"/>
                </a:solidFill>
                <a:latin typeface="Courier New"/>
              </a:rPr>
              <a:t>"Done \n back thread has been stopped"</a:t>
            </a:r>
            <a:r>
              <a:rPr lang="en-US" sz="1200" dirty="0" smtClean="0">
                <a:solidFill>
                  <a:srgbClr val="000000"/>
                </a:solidFill>
                <a:latin typeface="Courier New"/>
              </a:rPr>
              <a:t>);</a:t>
            </a:r>
          </a:p>
          <a:p>
            <a:pPr lvl="3" defTabSz="228600"/>
            <a:r>
              <a:rPr lang="en-US" sz="1200" dirty="0" err="1" smtClean="0">
                <a:solidFill>
                  <a:srgbClr val="0000C0"/>
                </a:solidFill>
                <a:latin typeface="Courier New"/>
              </a:rPr>
              <a:t>isRunning</a:t>
            </a:r>
            <a:r>
              <a:rPr lang="en-US" sz="1200" dirty="0" smtClean="0">
                <a:solidFill>
                  <a:srgbClr val="000000"/>
                </a:solidFill>
                <a:latin typeface="Courier New"/>
              </a:rPr>
              <a:t> = </a:t>
            </a:r>
            <a:r>
              <a:rPr lang="en-US" sz="1200" b="1" dirty="0" smtClean="0">
                <a:solidFill>
                  <a:srgbClr val="7F0055"/>
                </a:solidFill>
                <a:latin typeface="Courier New"/>
              </a:rPr>
              <a:t>false</a:t>
            </a:r>
            <a:r>
              <a:rPr lang="en-US" sz="1200" b="1" dirty="0" smtClean="0">
                <a:solidFill>
                  <a:srgbClr val="000000"/>
                </a:solidFill>
                <a:latin typeface="Courier New"/>
              </a:rPr>
              <a:t>;</a:t>
            </a:r>
          </a:p>
          <a:p>
            <a:pPr lvl="2" defTabSz="228600"/>
            <a:r>
              <a:rPr lang="en-US" sz="1200" dirty="0" smtClean="0">
                <a:solidFill>
                  <a:srgbClr val="000000"/>
                </a:solidFill>
                <a:latin typeface="Courier New"/>
              </a:rPr>
              <a:t>}</a:t>
            </a:r>
            <a:endParaRPr lang="en-US" sz="1200" dirty="0" smtClean="0">
              <a:latin typeface="Courier New"/>
            </a:endParaRPr>
          </a:p>
          <a:p>
            <a:pPr lvl="2" defTabSz="228600"/>
            <a:r>
              <a:rPr lang="en-US" sz="1200" b="1" dirty="0" smtClean="0">
                <a:solidFill>
                  <a:srgbClr val="7F0055"/>
                </a:solidFill>
                <a:latin typeface="Courier New"/>
              </a:rPr>
              <a:t>if</a:t>
            </a:r>
            <a:r>
              <a:rPr lang="en-US" sz="1200" b="1" dirty="0" smtClean="0">
                <a:solidFill>
                  <a:srgbClr val="000000"/>
                </a:solidFill>
                <a:latin typeface="Courier New"/>
              </a:rPr>
              <a:t> (</a:t>
            </a:r>
            <a:r>
              <a:rPr lang="en-US" sz="1200" b="1" dirty="0" smtClean="0">
                <a:solidFill>
                  <a:srgbClr val="0000C0"/>
                </a:solidFill>
                <a:latin typeface="Courier New"/>
              </a:rPr>
              <a:t>bar1</a:t>
            </a:r>
            <a:r>
              <a:rPr lang="en-US" sz="1200" b="1" dirty="0" smtClean="0">
                <a:solidFill>
                  <a:srgbClr val="000000"/>
                </a:solidFill>
                <a:latin typeface="Courier New"/>
              </a:rPr>
              <a:t>.getProgress() == </a:t>
            </a:r>
            <a:r>
              <a:rPr lang="en-US" sz="1200" b="1" dirty="0" smtClean="0">
                <a:solidFill>
                  <a:srgbClr val="0000C0"/>
                </a:solidFill>
                <a:latin typeface="Courier New"/>
              </a:rPr>
              <a:t>bar1</a:t>
            </a:r>
            <a:r>
              <a:rPr lang="en-US" sz="1200" b="1" dirty="0" smtClean="0">
                <a:solidFill>
                  <a:srgbClr val="000000"/>
                </a:solidFill>
                <a:latin typeface="Courier New"/>
              </a:rPr>
              <a:t>.getMax()){</a:t>
            </a:r>
          </a:p>
          <a:p>
            <a:pPr lvl="3" defTabSz="228600"/>
            <a:r>
              <a:rPr lang="en-US" sz="1200" dirty="0" err="1" smtClean="0">
                <a:solidFill>
                  <a:srgbClr val="0000C0"/>
                </a:solidFill>
                <a:latin typeface="Courier New"/>
              </a:rPr>
              <a:t>msgWorking</a:t>
            </a:r>
            <a:r>
              <a:rPr lang="en-US" sz="1200" dirty="0" err="1" smtClean="0">
                <a:solidFill>
                  <a:srgbClr val="000000"/>
                </a:solidFill>
                <a:latin typeface="Courier New"/>
              </a:rPr>
              <a:t>.setText</a:t>
            </a:r>
            <a:r>
              <a:rPr lang="en-US" sz="1200" dirty="0" smtClean="0">
                <a:solidFill>
                  <a:srgbClr val="000000"/>
                </a:solidFill>
                <a:latin typeface="Courier New"/>
              </a:rPr>
              <a:t>(</a:t>
            </a:r>
            <a:r>
              <a:rPr lang="en-US" sz="1200" dirty="0" smtClean="0">
                <a:solidFill>
                  <a:srgbClr val="2A00FF"/>
                </a:solidFill>
                <a:latin typeface="Courier New"/>
              </a:rPr>
              <a:t>"Done"</a:t>
            </a:r>
            <a:r>
              <a:rPr lang="en-US" sz="1200" dirty="0" smtClean="0">
                <a:solidFill>
                  <a:srgbClr val="000000"/>
                </a:solidFill>
                <a:latin typeface="Courier New"/>
              </a:rPr>
              <a:t>);</a:t>
            </a:r>
          </a:p>
          <a:p>
            <a:pPr lvl="3" defTabSz="228600"/>
            <a:r>
              <a:rPr lang="en-US" sz="1200" dirty="0" smtClean="0">
                <a:solidFill>
                  <a:srgbClr val="0000C0"/>
                </a:solidFill>
                <a:latin typeface="Courier New"/>
              </a:rPr>
              <a:t>bar1</a:t>
            </a:r>
            <a:r>
              <a:rPr lang="en-US" sz="1200" dirty="0" smtClean="0">
                <a:solidFill>
                  <a:srgbClr val="000000"/>
                </a:solidFill>
                <a:latin typeface="Courier New"/>
              </a:rPr>
              <a:t>.setVisibility(</a:t>
            </a:r>
            <a:r>
              <a:rPr lang="en-US" sz="1200" dirty="0" err="1" smtClean="0">
                <a:solidFill>
                  <a:srgbClr val="000000"/>
                </a:solidFill>
                <a:latin typeface="Courier New"/>
              </a:rPr>
              <a:t>View.</a:t>
            </a:r>
            <a:r>
              <a:rPr lang="en-US" sz="1200" i="1" dirty="0" err="1" smtClean="0">
                <a:solidFill>
                  <a:srgbClr val="0000C0"/>
                </a:solidFill>
                <a:latin typeface="Courier New"/>
              </a:rPr>
              <a:t>INVISIBLE</a:t>
            </a:r>
            <a:r>
              <a:rPr lang="en-US" sz="1200" i="1" dirty="0" smtClean="0">
                <a:solidFill>
                  <a:srgbClr val="000000"/>
                </a:solidFill>
                <a:latin typeface="Courier New"/>
              </a:rPr>
              <a:t>);</a:t>
            </a:r>
          </a:p>
          <a:p>
            <a:pPr lvl="3" defTabSz="228600"/>
            <a:r>
              <a:rPr lang="en-US" sz="1200" dirty="0" smtClean="0">
                <a:solidFill>
                  <a:srgbClr val="0000C0"/>
                </a:solidFill>
                <a:latin typeface="Courier New"/>
              </a:rPr>
              <a:t>bar2</a:t>
            </a:r>
            <a:r>
              <a:rPr lang="en-US" sz="1200" dirty="0" smtClean="0">
                <a:solidFill>
                  <a:srgbClr val="000000"/>
                </a:solidFill>
                <a:latin typeface="Courier New"/>
              </a:rPr>
              <a:t>.setVisibility(</a:t>
            </a:r>
            <a:r>
              <a:rPr lang="en-US" sz="1200" dirty="0" err="1" smtClean="0">
                <a:solidFill>
                  <a:srgbClr val="000000"/>
                </a:solidFill>
                <a:latin typeface="Courier New"/>
              </a:rPr>
              <a:t>View.</a:t>
            </a:r>
            <a:r>
              <a:rPr lang="en-US" sz="1200" i="1" dirty="0" err="1" smtClean="0">
                <a:solidFill>
                  <a:srgbClr val="0000C0"/>
                </a:solidFill>
                <a:latin typeface="Courier New"/>
              </a:rPr>
              <a:t>INVISIBLE</a:t>
            </a:r>
            <a:r>
              <a:rPr lang="en-US" sz="1200" i="1" dirty="0" smtClean="0">
                <a:solidFill>
                  <a:srgbClr val="000000"/>
                </a:solidFill>
                <a:latin typeface="Courier New"/>
              </a:rPr>
              <a:t>);</a:t>
            </a:r>
          </a:p>
          <a:p>
            <a:pPr lvl="3" defTabSz="228600"/>
            <a:r>
              <a:rPr lang="en-US" sz="1200" dirty="0" smtClean="0">
                <a:solidFill>
                  <a:srgbClr val="0000C0"/>
                </a:solidFill>
                <a:latin typeface="Courier New"/>
              </a:rPr>
              <a:t>bar1</a:t>
            </a:r>
            <a:r>
              <a:rPr lang="en-US" sz="1200" dirty="0" smtClean="0">
                <a:solidFill>
                  <a:srgbClr val="000000"/>
                </a:solidFill>
                <a:latin typeface="Courier New"/>
              </a:rPr>
              <a:t>.getLayoutParams().</a:t>
            </a:r>
            <a:r>
              <a:rPr lang="en-US" sz="1200" dirty="0" smtClean="0">
                <a:solidFill>
                  <a:srgbClr val="0000C0"/>
                </a:solidFill>
                <a:latin typeface="Courier New"/>
              </a:rPr>
              <a:t>height </a:t>
            </a:r>
            <a:r>
              <a:rPr lang="en-US" sz="1200" dirty="0" smtClean="0">
                <a:solidFill>
                  <a:srgbClr val="000000"/>
                </a:solidFill>
                <a:latin typeface="Courier New"/>
              </a:rPr>
              <a:t>= 0;</a:t>
            </a:r>
          </a:p>
          <a:p>
            <a:pPr lvl="3" defTabSz="228600"/>
            <a:r>
              <a:rPr lang="en-US" sz="1200" dirty="0" smtClean="0">
                <a:solidFill>
                  <a:srgbClr val="0000C0"/>
                </a:solidFill>
                <a:latin typeface="Courier New"/>
              </a:rPr>
              <a:t>bar2</a:t>
            </a:r>
            <a:r>
              <a:rPr lang="en-US" sz="1200" dirty="0" smtClean="0">
                <a:solidFill>
                  <a:srgbClr val="000000"/>
                </a:solidFill>
                <a:latin typeface="Courier New"/>
              </a:rPr>
              <a:t>.getLayoutParams().</a:t>
            </a:r>
            <a:r>
              <a:rPr lang="en-US" sz="1200" dirty="0" smtClean="0">
                <a:solidFill>
                  <a:srgbClr val="0000C0"/>
                </a:solidFill>
                <a:latin typeface="Courier New"/>
              </a:rPr>
              <a:t>height </a:t>
            </a:r>
            <a:r>
              <a:rPr lang="en-US" sz="1200" dirty="0" smtClean="0">
                <a:solidFill>
                  <a:srgbClr val="000000"/>
                </a:solidFill>
                <a:latin typeface="Courier New"/>
              </a:rPr>
              <a:t>= 0;</a:t>
            </a:r>
            <a:endParaRPr lang="en-US" sz="1200" i="1" dirty="0" smtClean="0">
              <a:solidFill>
                <a:srgbClr val="000000"/>
              </a:solidFill>
              <a:latin typeface="Courier New"/>
            </a:endParaRPr>
          </a:p>
          <a:p>
            <a:pPr lvl="2" defTabSz="228600"/>
            <a:r>
              <a:rPr lang="en-US" sz="1200" dirty="0" smtClean="0">
                <a:solidFill>
                  <a:srgbClr val="000000"/>
                </a:solidFill>
                <a:latin typeface="Courier New"/>
              </a:rPr>
              <a:t>}</a:t>
            </a:r>
          </a:p>
          <a:p>
            <a:pPr lvl="2" defTabSz="228600"/>
            <a:r>
              <a:rPr lang="en-US" sz="1200" b="1" dirty="0" smtClean="0">
                <a:solidFill>
                  <a:srgbClr val="7F0055"/>
                </a:solidFill>
                <a:latin typeface="Courier New"/>
              </a:rPr>
              <a:t>else</a:t>
            </a:r>
            <a:r>
              <a:rPr lang="en-US" sz="1200" b="1" dirty="0" smtClean="0">
                <a:solidFill>
                  <a:srgbClr val="000000"/>
                </a:solidFill>
                <a:latin typeface="Courier New"/>
              </a:rPr>
              <a:t> {</a:t>
            </a:r>
          </a:p>
          <a:p>
            <a:pPr lvl="3" defTabSz="228600"/>
            <a:r>
              <a:rPr lang="en-US" sz="1200" dirty="0" err="1" smtClean="0">
                <a:solidFill>
                  <a:srgbClr val="0000C0"/>
                </a:solidFill>
                <a:latin typeface="Courier New"/>
              </a:rPr>
              <a:t>msgWorking</a:t>
            </a:r>
            <a:r>
              <a:rPr lang="en-US" sz="1200" dirty="0" err="1" smtClean="0">
                <a:solidFill>
                  <a:srgbClr val="000000"/>
                </a:solidFill>
                <a:latin typeface="Courier New"/>
              </a:rPr>
              <a:t>.setText</a:t>
            </a:r>
            <a:r>
              <a:rPr lang="en-US" sz="1200" dirty="0" smtClean="0">
                <a:solidFill>
                  <a:srgbClr val="000000"/>
                </a:solidFill>
                <a:latin typeface="Courier New"/>
              </a:rPr>
              <a:t>(</a:t>
            </a:r>
            <a:r>
              <a:rPr lang="en-US" sz="1200" dirty="0" smtClean="0">
                <a:solidFill>
                  <a:srgbClr val="2A00FF"/>
                </a:solidFill>
                <a:latin typeface="Courier New"/>
              </a:rPr>
              <a:t>"Working..."</a:t>
            </a:r>
            <a:r>
              <a:rPr lang="en-US" sz="1200" dirty="0" smtClean="0">
                <a:solidFill>
                  <a:srgbClr val="000000"/>
                </a:solidFill>
                <a:latin typeface="Courier New"/>
              </a:rPr>
              <a:t> +</a:t>
            </a:r>
          </a:p>
          <a:p>
            <a:pPr lvl="3" defTabSz="228600"/>
            <a:r>
              <a:rPr lang="en-US" sz="1200" dirty="0" smtClean="0">
                <a:solidFill>
                  <a:srgbClr val="0000C0"/>
                </a:solidFill>
                <a:latin typeface="Courier New"/>
              </a:rPr>
              <a:t>bar1</a:t>
            </a:r>
            <a:r>
              <a:rPr lang="en-US" sz="1200" dirty="0" smtClean="0">
                <a:solidFill>
                  <a:srgbClr val="000000"/>
                </a:solidFill>
                <a:latin typeface="Courier New"/>
              </a:rPr>
              <a:t>.getProgress() );</a:t>
            </a:r>
          </a:p>
          <a:p>
            <a:pPr lvl="2" defTabSz="228600"/>
            <a:r>
              <a:rPr lang="en-US" sz="1200" dirty="0" smtClean="0">
                <a:solidFill>
                  <a:srgbClr val="000000"/>
                </a:solidFill>
                <a:latin typeface="Courier New"/>
              </a:rPr>
              <a:t>}</a:t>
            </a:r>
            <a:endParaRPr lang="en-US" sz="1200" dirty="0" smtClean="0">
              <a:latin typeface="Courier New"/>
            </a:endParaRPr>
          </a:p>
          <a:p>
            <a:pPr lvl="1" defTabSz="228600"/>
            <a:r>
              <a:rPr lang="en-US" sz="1200" dirty="0" smtClean="0">
                <a:solidFill>
                  <a:srgbClr val="000000"/>
                </a:solidFill>
                <a:latin typeface="Courier New"/>
              </a:rPr>
              <a:t>}</a:t>
            </a:r>
          </a:p>
          <a:p>
            <a:pPr defTabSz="228600"/>
            <a:r>
              <a:rPr lang="en-US" sz="1200" dirty="0" smtClean="0">
                <a:solidFill>
                  <a:srgbClr val="000000"/>
                </a:solidFill>
                <a:latin typeface="Courier New"/>
              </a:rPr>
              <a:t>}; </a:t>
            </a:r>
            <a:r>
              <a:rPr lang="en-US" sz="1200" dirty="0" smtClean="0">
                <a:solidFill>
                  <a:srgbClr val="3F7F5F"/>
                </a:solidFill>
                <a:latin typeface="Courier New"/>
              </a:rPr>
              <a:t>//handler</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a:t>
            </a:fld>
            <a:endParaRPr lang="en-US"/>
          </a:p>
        </p:txBody>
      </p:sp>
      <p:sp>
        <p:nvSpPr>
          <p:cNvPr id="3" name="Title 1"/>
          <p:cNvSpPr txBox="1">
            <a:spLocks/>
          </p:cNvSpPr>
          <p:nvPr/>
        </p:nvSpPr>
        <p:spPr>
          <a:xfrm>
            <a:off x="1295400" y="46038"/>
            <a:ext cx="7772400" cy="868362"/>
          </a:xfrm>
          <a:prstGeom prst="rect">
            <a:avLst/>
          </a:prstGeom>
        </p:spPr>
        <p:txBody>
          <a:bodyPr tIns="0">
            <a:normAutofit fontScale="75000" lnSpcReduction="20000"/>
          </a:bodyPr>
          <a:lstStyle/>
          <a:p>
            <a:pPr>
              <a:spcBef>
                <a:spcPct val="0"/>
              </a:spcBef>
              <a:defRPr/>
            </a:pPr>
            <a:r>
              <a:rPr lang="en-US" sz="5900" dirty="0" smtClean="0">
                <a:solidFill>
                  <a:schemeClr val="tx2">
                    <a:lumMod val="60000"/>
                    <a:lumOff val="40000"/>
                  </a:schemeClr>
                </a:solidFill>
              </a:rPr>
              <a:t>Custom </a:t>
            </a:r>
            <a:r>
              <a:rPr lang="en-US" sz="5900" dirty="0">
                <a:solidFill>
                  <a:schemeClr val="tx2">
                    <a:lumMod val="60000"/>
                    <a:lumOff val="40000"/>
                  </a:schemeClr>
                </a:solidFill>
              </a:rPr>
              <a:t>Button Shape in Android</a:t>
            </a:r>
          </a:p>
          <a:p>
            <a:pPr algn="ctr">
              <a:spcBef>
                <a:spcPct val="0"/>
              </a:spcBef>
              <a:defRPr/>
            </a:pP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0" name="Content Placeholder 2"/>
          <p:cNvSpPr txBox="1">
            <a:spLocks/>
          </p:cNvSpPr>
          <p:nvPr/>
        </p:nvSpPr>
        <p:spPr>
          <a:xfrm>
            <a:off x="304800" y="1219200"/>
            <a:ext cx="8534400" cy="5105400"/>
          </a:xfrm>
          <a:prstGeom prst="rect">
            <a:avLst/>
          </a:prstGeom>
        </p:spPr>
        <p:txBody>
          <a:bodyPr>
            <a:noAutofit/>
          </a:bodyPr>
          <a:lstStyle/>
          <a:p>
            <a:pPr marL="285750" lvl="0" indent="-285750">
              <a:buFont typeface="Arial" panose="020B0604020202020204" pitchFamily="34" charset="0"/>
              <a:buChar char="•"/>
            </a:pPr>
            <a:r>
              <a:rPr lang="en-US" sz="2400" dirty="0"/>
              <a:t>Android provide many of standard views such as Button, </a:t>
            </a:r>
            <a:r>
              <a:rPr lang="en-US" sz="2400" dirty="0" err="1"/>
              <a:t>TextView</a:t>
            </a:r>
            <a:r>
              <a:rPr lang="en-US" sz="2400" dirty="0"/>
              <a:t> and </a:t>
            </a:r>
            <a:r>
              <a:rPr lang="en-US" sz="2400" dirty="0" err="1" smtClean="0"/>
              <a:t>ImageView</a:t>
            </a:r>
            <a:endParaRPr lang="en-US" sz="2400" dirty="0" smtClean="0"/>
          </a:p>
          <a:p>
            <a:pPr marL="285750" indent="-285750" fontAlgn="base">
              <a:buFont typeface="Arial" panose="020B0604020202020204" pitchFamily="34" charset="0"/>
              <a:buChar char="•"/>
            </a:pPr>
            <a:r>
              <a:rPr lang="en-US" sz="2400" dirty="0" smtClean="0"/>
              <a:t>Using </a:t>
            </a:r>
            <a:r>
              <a:rPr lang="en-US" sz="2400" dirty="0"/>
              <a:t>Shape </a:t>
            </a:r>
            <a:r>
              <a:rPr lang="en-US" sz="2400" dirty="0" err="1"/>
              <a:t>drawable</a:t>
            </a:r>
            <a:r>
              <a:rPr lang="en-US" sz="2400" dirty="0"/>
              <a:t> we can create custom shapes. Shape </a:t>
            </a:r>
            <a:r>
              <a:rPr lang="en-US" sz="2400" dirty="0" err="1"/>
              <a:t>drawables</a:t>
            </a:r>
            <a:r>
              <a:rPr lang="en-US" sz="2400" dirty="0"/>
              <a:t> provide this basic shapes: </a:t>
            </a:r>
            <a:r>
              <a:rPr lang="en-US" sz="2400" b="1" dirty="0"/>
              <a:t>Rectangle, Oval, Line, and Ring</a:t>
            </a:r>
            <a:r>
              <a:rPr lang="en-US" sz="2400" dirty="0"/>
              <a:t>. </a:t>
            </a:r>
            <a:endParaRPr lang="en-US" sz="2400" dirty="0" smtClean="0"/>
          </a:p>
          <a:p>
            <a:pPr marL="285750" indent="-285750" fontAlgn="base">
              <a:buFont typeface="Arial" panose="020B0604020202020204" pitchFamily="34" charset="0"/>
              <a:buChar char="•"/>
            </a:pPr>
            <a:r>
              <a:rPr lang="en-US" sz="2400" dirty="0" smtClean="0"/>
              <a:t>This </a:t>
            </a:r>
            <a:r>
              <a:rPr lang="en-US" sz="2400" dirty="0"/>
              <a:t>all shapes have this below </a:t>
            </a:r>
            <a:r>
              <a:rPr lang="en-US" sz="2400" dirty="0" smtClean="0"/>
              <a:t>attributes: </a:t>
            </a:r>
            <a:endParaRPr lang="en-US" sz="2400" dirty="0"/>
          </a:p>
          <a:p>
            <a:pPr marL="742950" lvl="1" indent="-285750" fontAlgn="base">
              <a:buFont typeface="Arial" panose="020B0604020202020204" pitchFamily="34" charset="0"/>
              <a:buChar char="•"/>
            </a:pPr>
            <a:r>
              <a:rPr lang="en-US" sz="2400" b="1" i="1" dirty="0" smtClean="0"/>
              <a:t>gradient:</a:t>
            </a:r>
            <a:r>
              <a:rPr lang="en-US" sz="2400" dirty="0"/>
              <a:t> For gradient </a:t>
            </a:r>
            <a:r>
              <a:rPr lang="en-US" sz="2400" dirty="0" smtClean="0"/>
              <a:t>backgrounds</a:t>
            </a:r>
          </a:p>
          <a:p>
            <a:pPr marL="742950" lvl="1" indent="-285750" fontAlgn="base">
              <a:buFont typeface="Arial" panose="020B0604020202020204" pitchFamily="34" charset="0"/>
              <a:buChar char="•"/>
            </a:pPr>
            <a:r>
              <a:rPr lang="en-US" sz="2400" b="1" i="1" dirty="0" smtClean="0"/>
              <a:t>solid:</a:t>
            </a:r>
            <a:r>
              <a:rPr lang="en-US" sz="2400" dirty="0"/>
              <a:t> For solid background </a:t>
            </a:r>
            <a:r>
              <a:rPr lang="en-US" sz="2400" dirty="0" smtClean="0"/>
              <a:t>color</a:t>
            </a:r>
          </a:p>
          <a:p>
            <a:pPr marL="742950" lvl="1" indent="-285750" fontAlgn="base">
              <a:buFont typeface="Arial" panose="020B0604020202020204" pitchFamily="34" charset="0"/>
              <a:buChar char="•"/>
            </a:pPr>
            <a:r>
              <a:rPr lang="en-US" sz="2400" b="1" i="1" dirty="0" smtClean="0"/>
              <a:t>padding:</a:t>
            </a:r>
            <a:r>
              <a:rPr lang="en-US" sz="2400" dirty="0"/>
              <a:t> For padding between the edge of the shape and its </a:t>
            </a:r>
            <a:r>
              <a:rPr lang="en-US" sz="2400" dirty="0" smtClean="0"/>
              <a:t>contents</a:t>
            </a:r>
          </a:p>
          <a:p>
            <a:pPr marL="742950" lvl="1" indent="-285750" fontAlgn="base">
              <a:buFont typeface="Arial" panose="020B0604020202020204" pitchFamily="34" charset="0"/>
              <a:buChar char="•"/>
            </a:pPr>
            <a:r>
              <a:rPr lang="en-US" sz="2400" b="1" i="1" dirty="0" smtClean="0"/>
              <a:t>size:</a:t>
            </a:r>
            <a:r>
              <a:rPr lang="en-US" sz="2400" dirty="0"/>
              <a:t> For the width and </a:t>
            </a:r>
            <a:r>
              <a:rPr lang="en-US" sz="2400" dirty="0" smtClean="0"/>
              <a:t>height</a:t>
            </a:r>
          </a:p>
          <a:p>
            <a:pPr marL="742950" lvl="1" indent="-285750" fontAlgn="base">
              <a:buFont typeface="Arial" panose="020B0604020202020204" pitchFamily="34" charset="0"/>
              <a:buChar char="•"/>
            </a:pPr>
            <a:r>
              <a:rPr lang="en-US" sz="2400" b="1" i="1" dirty="0" smtClean="0"/>
              <a:t>stroke:</a:t>
            </a:r>
            <a:r>
              <a:rPr lang="en-US" sz="2400" dirty="0"/>
              <a:t> For a stroke line around the edge of the </a:t>
            </a:r>
            <a:r>
              <a:rPr lang="en-US" sz="2400" dirty="0" smtClean="0"/>
              <a:t>shape</a:t>
            </a:r>
          </a:p>
          <a:p>
            <a:pPr marL="285750" indent="-285750" fontAlgn="base">
              <a:buFont typeface="Arial" panose="020B0604020202020204" pitchFamily="34" charset="0"/>
              <a:buChar char="•"/>
            </a:pPr>
            <a:r>
              <a:rPr lang="en-US" sz="2400" dirty="0"/>
              <a:t>Let’s see simple example for button shape. Make this xml files in </a:t>
            </a:r>
            <a:r>
              <a:rPr lang="en-US" sz="2400" dirty="0" err="1"/>
              <a:t>drawable</a:t>
            </a:r>
            <a:r>
              <a:rPr lang="en-US" sz="2400" dirty="0"/>
              <a:t> </a:t>
            </a:r>
            <a:r>
              <a:rPr lang="en-US" sz="2400" dirty="0" smtClean="0"/>
              <a:t>folders, set to button  by background attribute.</a:t>
            </a:r>
            <a:endParaRPr lang="en-US" sz="2400" dirty="0"/>
          </a:p>
          <a:p>
            <a:pPr lvl="0"/>
            <a:endParaRPr lang="en-US" sz="2000" dirty="0" smtClean="0"/>
          </a:p>
        </p:txBody>
      </p:sp>
    </p:spTree>
    <p:extLst>
      <p:ext uri="{BB962C8B-B14F-4D97-AF65-F5344CB8AC3E}">
        <p14:creationId xmlns:p14="http://schemas.microsoft.com/office/powerpoint/2010/main" val="11482709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20</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9" name="Content Placeholder 2"/>
          <p:cNvSpPr txBox="1">
            <a:spLocks/>
          </p:cNvSpPr>
          <p:nvPr/>
        </p:nvSpPr>
        <p:spPr>
          <a:xfrm>
            <a:off x="228600" y="1004445"/>
            <a:ext cx="8839200" cy="443355"/>
          </a:xfrm>
          <a:prstGeom prst="rect">
            <a:avLst/>
          </a:prstGeom>
        </p:spPr>
        <p:txBody>
          <a:bodyPr>
            <a:noAutofit/>
          </a:bodyPr>
          <a:lstStyle/>
          <a:p>
            <a:pPr lvl="0" defTabSz="365760"/>
            <a:r>
              <a:rPr lang="en-US" sz="2800" b="1" dirty="0" smtClean="0">
                <a:solidFill>
                  <a:srgbClr val="0070C0"/>
                </a:solidFill>
              </a:rPr>
              <a:t>Example 1. Progress Bar – Using Message Passing</a:t>
            </a:r>
            <a:endParaRPr lang="en-US" sz="2000" dirty="0" smtClean="0"/>
          </a:p>
        </p:txBody>
      </p:sp>
      <p:sp>
        <p:nvSpPr>
          <p:cNvPr id="13" name="TextBox 12"/>
          <p:cNvSpPr txBox="1"/>
          <p:nvPr/>
        </p:nvSpPr>
        <p:spPr>
          <a:xfrm>
            <a:off x="457200" y="1447800"/>
            <a:ext cx="8382000" cy="5078313"/>
          </a:xfrm>
          <a:prstGeom prst="rect">
            <a:avLst/>
          </a:prstGeom>
          <a:solidFill>
            <a:schemeClr val="bg1">
              <a:lumMod val="95000"/>
            </a:schemeClr>
          </a:solidFill>
        </p:spPr>
        <p:txBody>
          <a:bodyPr wrap="square" numCol="1" rtlCol="0">
            <a:spAutoFit/>
          </a:bodyPr>
          <a:lstStyle/>
          <a:p>
            <a:r>
              <a:rPr lang="en-US" sz="1200" dirty="0" smtClean="0">
                <a:solidFill>
                  <a:srgbClr val="646464"/>
                </a:solidFill>
                <a:latin typeface="Courier New"/>
              </a:rPr>
              <a:t>@Override</a:t>
            </a:r>
          </a:p>
          <a:p>
            <a:r>
              <a:rPr lang="en-US" sz="1200" b="1" dirty="0" smtClean="0">
                <a:solidFill>
                  <a:srgbClr val="7F0055"/>
                </a:solidFill>
                <a:latin typeface="Courier New"/>
              </a:rPr>
              <a:t>public</a:t>
            </a:r>
            <a:r>
              <a:rPr lang="en-US" sz="1200" b="1" dirty="0" smtClean="0">
                <a:solidFill>
                  <a:srgbClr val="000000"/>
                </a:solidFill>
                <a:latin typeface="Courier New"/>
              </a:rPr>
              <a:t> </a:t>
            </a:r>
            <a:r>
              <a:rPr lang="en-US" sz="1200" b="1" dirty="0" smtClean="0">
                <a:solidFill>
                  <a:srgbClr val="7F0055"/>
                </a:solidFill>
                <a:latin typeface="Courier New"/>
              </a:rPr>
              <a:t>void</a:t>
            </a:r>
            <a:r>
              <a:rPr lang="en-US" sz="1200" b="1" dirty="0" smtClean="0">
                <a:solidFill>
                  <a:srgbClr val="000000"/>
                </a:solidFill>
                <a:latin typeface="Courier New"/>
              </a:rPr>
              <a:t> </a:t>
            </a:r>
            <a:r>
              <a:rPr lang="en-US" sz="1200" b="1" dirty="0" err="1" smtClean="0">
                <a:solidFill>
                  <a:srgbClr val="000000"/>
                </a:solidFill>
                <a:latin typeface="Courier New"/>
              </a:rPr>
              <a:t>onCreate</a:t>
            </a:r>
            <a:r>
              <a:rPr lang="en-US" sz="1200" b="1" dirty="0" smtClean="0">
                <a:solidFill>
                  <a:srgbClr val="000000"/>
                </a:solidFill>
                <a:latin typeface="Courier New"/>
              </a:rPr>
              <a:t>(Bundle icicle) {</a:t>
            </a:r>
          </a:p>
          <a:p>
            <a:endParaRPr lang="en-US" sz="1200" b="1" dirty="0" smtClean="0">
              <a:solidFill>
                <a:srgbClr val="000000"/>
              </a:solidFill>
              <a:latin typeface="Courier New"/>
            </a:endParaRPr>
          </a:p>
          <a:p>
            <a:pPr lvl="1"/>
            <a:r>
              <a:rPr lang="en-US" sz="1200" b="1" dirty="0" err="1" smtClean="0">
                <a:solidFill>
                  <a:srgbClr val="7F0055"/>
                </a:solidFill>
                <a:latin typeface="Courier New"/>
              </a:rPr>
              <a:t>super</a:t>
            </a:r>
            <a:r>
              <a:rPr lang="en-US" sz="1200" b="1" dirty="0" err="1" smtClean="0">
                <a:solidFill>
                  <a:srgbClr val="000000"/>
                </a:solidFill>
                <a:latin typeface="Courier New"/>
              </a:rPr>
              <a:t>.onCreate</a:t>
            </a:r>
            <a:r>
              <a:rPr lang="en-US" sz="1200" b="1" dirty="0" smtClean="0">
                <a:solidFill>
                  <a:srgbClr val="000000"/>
                </a:solidFill>
                <a:latin typeface="Courier New"/>
              </a:rPr>
              <a:t>(icicle);</a:t>
            </a:r>
          </a:p>
          <a:p>
            <a:pPr lvl="1"/>
            <a:r>
              <a:rPr lang="en-US" sz="1200" dirty="0" err="1" smtClean="0">
                <a:solidFill>
                  <a:srgbClr val="000000"/>
                </a:solidFill>
                <a:latin typeface="Courier New"/>
              </a:rPr>
              <a:t>setContentView</a:t>
            </a:r>
            <a:r>
              <a:rPr lang="en-US" sz="1200" dirty="0" smtClean="0">
                <a:solidFill>
                  <a:srgbClr val="000000"/>
                </a:solidFill>
                <a:latin typeface="Courier New"/>
              </a:rPr>
              <a:t>(</a:t>
            </a:r>
            <a:r>
              <a:rPr lang="en-US" sz="1200" dirty="0" err="1" smtClean="0">
                <a:solidFill>
                  <a:srgbClr val="000000"/>
                </a:solidFill>
                <a:latin typeface="Courier New"/>
              </a:rPr>
              <a:t>R.layout.</a:t>
            </a:r>
            <a:r>
              <a:rPr lang="en-US" sz="1200" i="1" dirty="0" err="1" smtClean="0">
                <a:solidFill>
                  <a:srgbClr val="0000C0"/>
                </a:solidFill>
                <a:latin typeface="Courier New"/>
              </a:rPr>
              <a:t>main</a:t>
            </a:r>
            <a:r>
              <a:rPr lang="en-US" sz="1200" i="1" dirty="0" smtClean="0">
                <a:solidFill>
                  <a:srgbClr val="000000"/>
                </a:solidFill>
                <a:latin typeface="Courier New"/>
              </a:rPr>
              <a:t>);</a:t>
            </a:r>
          </a:p>
          <a:p>
            <a:pPr lvl="1"/>
            <a:endParaRPr lang="en-US" sz="1200" i="1" dirty="0" smtClean="0">
              <a:solidFill>
                <a:srgbClr val="000000"/>
              </a:solidFill>
              <a:latin typeface="Courier New"/>
            </a:endParaRPr>
          </a:p>
          <a:p>
            <a:pPr lvl="1"/>
            <a:r>
              <a:rPr lang="en-US" sz="1200" dirty="0" smtClean="0">
                <a:solidFill>
                  <a:srgbClr val="0000C0"/>
                </a:solidFill>
                <a:latin typeface="Courier New"/>
              </a:rPr>
              <a:t>bar1</a:t>
            </a:r>
            <a:r>
              <a:rPr lang="en-US" sz="1200" dirty="0" smtClean="0">
                <a:solidFill>
                  <a:srgbClr val="000000"/>
                </a:solidFill>
                <a:latin typeface="Courier New"/>
              </a:rPr>
              <a:t> = (</a:t>
            </a:r>
            <a:r>
              <a:rPr lang="en-US" sz="1200" dirty="0" err="1" smtClean="0">
                <a:solidFill>
                  <a:srgbClr val="000000"/>
                </a:solidFill>
                <a:latin typeface="Courier New"/>
              </a:rPr>
              <a:t>ProgressBar</a:t>
            </a:r>
            <a:r>
              <a:rPr lang="en-US" sz="1200" dirty="0" smtClean="0">
                <a:solidFill>
                  <a:srgbClr val="000000"/>
                </a:solidFill>
                <a:latin typeface="Courier New"/>
              </a:rPr>
              <a:t>) </a:t>
            </a:r>
            <a:r>
              <a:rPr lang="en-US" sz="1200" dirty="0" err="1" smtClean="0">
                <a:solidFill>
                  <a:srgbClr val="000000"/>
                </a:solidFill>
                <a:latin typeface="Courier New"/>
              </a:rPr>
              <a:t>findViewById</a:t>
            </a:r>
            <a:r>
              <a:rPr lang="en-US" sz="1200" dirty="0" smtClean="0">
                <a:solidFill>
                  <a:srgbClr val="000000"/>
                </a:solidFill>
                <a:latin typeface="Courier New"/>
              </a:rPr>
              <a:t>(</a:t>
            </a:r>
            <a:r>
              <a:rPr lang="en-US" sz="1200" dirty="0" err="1" smtClean="0">
                <a:solidFill>
                  <a:srgbClr val="000000"/>
                </a:solidFill>
                <a:latin typeface="Courier New"/>
              </a:rPr>
              <a:t>R.id.</a:t>
            </a:r>
            <a:r>
              <a:rPr lang="en-US" sz="1200" i="1" dirty="0" err="1" smtClean="0">
                <a:solidFill>
                  <a:srgbClr val="0000C0"/>
                </a:solidFill>
                <a:latin typeface="Courier New"/>
              </a:rPr>
              <a:t>progress</a:t>
            </a:r>
            <a:r>
              <a:rPr lang="en-US" sz="1200" i="1" dirty="0" smtClean="0">
                <a:solidFill>
                  <a:srgbClr val="000000"/>
                </a:solidFill>
                <a:latin typeface="Courier New"/>
              </a:rPr>
              <a:t>);</a:t>
            </a:r>
          </a:p>
          <a:p>
            <a:pPr lvl="1"/>
            <a:r>
              <a:rPr lang="en-US" sz="1200" dirty="0" smtClean="0">
                <a:solidFill>
                  <a:srgbClr val="0000C0"/>
                </a:solidFill>
                <a:latin typeface="Courier New"/>
              </a:rPr>
              <a:t>bar2</a:t>
            </a:r>
            <a:r>
              <a:rPr lang="en-US" sz="1200" dirty="0" smtClean="0">
                <a:solidFill>
                  <a:srgbClr val="000000"/>
                </a:solidFill>
                <a:latin typeface="Courier New"/>
              </a:rPr>
              <a:t> = (</a:t>
            </a:r>
            <a:r>
              <a:rPr lang="en-US" sz="1200" dirty="0" err="1" smtClean="0">
                <a:solidFill>
                  <a:srgbClr val="000000"/>
                </a:solidFill>
                <a:latin typeface="Courier New"/>
              </a:rPr>
              <a:t>ProgressBar</a:t>
            </a:r>
            <a:r>
              <a:rPr lang="en-US" sz="1200" dirty="0" smtClean="0">
                <a:solidFill>
                  <a:srgbClr val="000000"/>
                </a:solidFill>
                <a:latin typeface="Courier New"/>
              </a:rPr>
              <a:t>) </a:t>
            </a:r>
            <a:r>
              <a:rPr lang="en-US" sz="1200" dirty="0" err="1" smtClean="0">
                <a:solidFill>
                  <a:srgbClr val="000000"/>
                </a:solidFill>
                <a:latin typeface="Courier New"/>
              </a:rPr>
              <a:t>findViewById</a:t>
            </a:r>
            <a:r>
              <a:rPr lang="en-US" sz="1200" dirty="0" smtClean="0">
                <a:solidFill>
                  <a:srgbClr val="000000"/>
                </a:solidFill>
                <a:latin typeface="Courier New"/>
              </a:rPr>
              <a:t>(R.id.</a:t>
            </a:r>
            <a:r>
              <a:rPr lang="en-US" sz="1200" i="1" dirty="0" smtClean="0">
                <a:solidFill>
                  <a:srgbClr val="0000C0"/>
                </a:solidFill>
                <a:latin typeface="Courier New"/>
              </a:rPr>
              <a:t>progress2</a:t>
            </a:r>
            <a:r>
              <a:rPr lang="en-US" sz="1200" i="1" dirty="0" smtClean="0">
                <a:solidFill>
                  <a:srgbClr val="000000"/>
                </a:solidFill>
                <a:latin typeface="Courier New"/>
              </a:rPr>
              <a:t>);</a:t>
            </a:r>
          </a:p>
          <a:p>
            <a:r>
              <a:rPr lang="en-US" sz="1200" dirty="0" smtClean="0">
                <a:solidFill>
                  <a:srgbClr val="0000C0"/>
                </a:solidFill>
                <a:latin typeface="Courier New"/>
              </a:rPr>
              <a:t>     bar1</a:t>
            </a:r>
            <a:r>
              <a:rPr lang="en-US" sz="1200" dirty="0" smtClean="0">
                <a:solidFill>
                  <a:srgbClr val="000000"/>
                </a:solidFill>
                <a:latin typeface="Courier New"/>
              </a:rPr>
              <a:t>.setMax(</a:t>
            </a:r>
            <a:r>
              <a:rPr lang="en-US" sz="1200" dirty="0" smtClean="0">
                <a:solidFill>
                  <a:srgbClr val="0000C0"/>
                </a:solidFill>
                <a:latin typeface="Courier New"/>
              </a:rPr>
              <a:t>MAX_SEC</a:t>
            </a:r>
            <a:r>
              <a:rPr lang="en-US" sz="1200" dirty="0" smtClean="0">
                <a:solidFill>
                  <a:srgbClr val="000000"/>
                </a:solidFill>
                <a:latin typeface="Courier New"/>
              </a:rPr>
              <a:t>);</a:t>
            </a:r>
            <a:endParaRPr lang="en-US" dirty="0" smtClean="0">
              <a:latin typeface="Courier New"/>
            </a:endParaRPr>
          </a:p>
          <a:p>
            <a:r>
              <a:rPr lang="en-US" sz="1200" dirty="0" smtClean="0">
                <a:solidFill>
                  <a:srgbClr val="0000C0"/>
                </a:solidFill>
                <a:latin typeface="Courier New"/>
              </a:rPr>
              <a:t>     bar1</a:t>
            </a:r>
            <a:r>
              <a:rPr lang="en-US" sz="1200" dirty="0" smtClean="0">
                <a:solidFill>
                  <a:srgbClr val="000000"/>
                </a:solidFill>
                <a:latin typeface="Courier New"/>
              </a:rPr>
              <a:t>.setProgress(0);</a:t>
            </a:r>
          </a:p>
          <a:p>
            <a:pPr lvl="1"/>
            <a:endParaRPr lang="en-US" sz="1200" dirty="0" smtClean="0">
              <a:latin typeface="Courier New"/>
            </a:endParaRPr>
          </a:p>
          <a:p>
            <a:pPr lvl="1"/>
            <a:r>
              <a:rPr lang="en-US" sz="1200" dirty="0" err="1" smtClean="0">
                <a:solidFill>
                  <a:srgbClr val="0000C0"/>
                </a:solidFill>
                <a:latin typeface="Courier New"/>
              </a:rPr>
              <a:t>msgWorking</a:t>
            </a:r>
            <a:r>
              <a:rPr lang="en-US" sz="1200" dirty="0" smtClean="0">
                <a:solidFill>
                  <a:srgbClr val="000000"/>
                </a:solidFill>
                <a:latin typeface="Courier New"/>
              </a:rPr>
              <a:t> = (</a:t>
            </a:r>
            <a:r>
              <a:rPr lang="en-US" sz="1200" dirty="0" err="1" smtClean="0">
                <a:solidFill>
                  <a:srgbClr val="000000"/>
                </a:solidFill>
                <a:latin typeface="Courier New"/>
              </a:rPr>
              <a:t>TextView</a:t>
            </a:r>
            <a:r>
              <a:rPr lang="en-US" sz="1200" dirty="0" smtClean="0">
                <a:solidFill>
                  <a:srgbClr val="000000"/>
                </a:solidFill>
                <a:latin typeface="Courier New"/>
              </a:rPr>
              <a:t>)</a:t>
            </a:r>
            <a:r>
              <a:rPr lang="en-US" sz="1200" dirty="0" err="1" smtClean="0">
                <a:solidFill>
                  <a:srgbClr val="000000"/>
                </a:solidFill>
                <a:latin typeface="Courier New"/>
              </a:rPr>
              <a:t>findViewById</a:t>
            </a:r>
            <a:r>
              <a:rPr lang="en-US" sz="1200" dirty="0" smtClean="0">
                <a:solidFill>
                  <a:srgbClr val="000000"/>
                </a:solidFill>
                <a:latin typeface="Courier New"/>
              </a:rPr>
              <a:t>(R.id.</a:t>
            </a:r>
            <a:r>
              <a:rPr lang="en-US" sz="1200" i="1" dirty="0" smtClean="0">
                <a:solidFill>
                  <a:srgbClr val="0000C0"/>
                </a:solidFill>
                <a:latin typeface="Courier New"/>
              </a:rPr>
              <a:t>TextView01</a:t>
            </a:r>
            <a:r>
              <a:rPr lang="en-US" sz="1200" i="1" dirty="0" smtClean="0">
                <a:solidFill>
                  <a:srgbClr val="000000"/>
                </a:solidFill>
                <a:latin typeface="Courier New"/>
              </a:rPr>
              <a:t>);</a:t>
            </a:r>
          </a:p>
          <a:p>
            <a:pPr lvl="1"/>
            <a:r>
              <a:rPr lang="en-US" sz="1200" dirty="0" err="1" smtClean="0">
                <a:solidFill>
                  <a:srgbClr val="0000C0"/>
                </a:solidFill>
                <a:latin typeface="Courier New"/>
              </a:rPr>
              <a:t>msgReturned</a:t>
            </a:r>
            <a:r>
              <a:rPr lang="en-US" sz="1200" dirty="0" smtClean="0">
                <a:solidFill>
                  <a:srgbClr val="000000"/>
                </a:solidFill>
                <a:latin typeface="Courier New"/>
              </a:rPr>
              <a:t> = (</a:t>
            </a:r>
            <a:r>
              <a:rPr lang="en-US" sz="1200" dirty="0" err="1" smtClean="0">
                <a:solidFill>
                  <a:srgbClr val="000000"/>
                </a:solidFill>
                <a:latin typeface="Courier New"/>
              </a:rPr>
              <a:t>TextView</a:t>
            </a:r>
            <a:r>
              <a:rPr lang="en-US" sz="1200" dirty="0" smtClean="0">
                <a:solidFill>
                  <a:srgbClr val="000000"/>
                </a:solidFill>
                <a:latin typeface="Courier New"/>
              </a:rPr>
              <a:t>)</a:t>
            </a:r>
            <a:r>
              <a:rPr lang="en-US" sz="1200" dirty="0" err="1" smtClean="0">
                <a:solidFill>
                  <a:srgbClr val="000000"/>
                </a:solidFill>
                <a:latin typeface="Courier New"/>
              </a:rPr>
              <a:t>findViewById</a:t>
            </a:r>
            <a:r>
              <a:rPr lang="en-US" sz="1200" dirty="0" smtClean="0">
                <a:solidFill>
                  <a:srgbClr val="000000"/>
                </a:solidFill>
                <a:latin typeface="Courier New"/>
              </a:rPr>
              <a:t>(R.id.</a:t>
            </a:r>
            <a:r>
              <a:rPr lang="en-US" sz="1200" i="1" dirty="0" smtClean="0">
                <a:solidFill>
                  <a:srgbClr val="0000C0"/>
                </a:solidFill>
                <a:latin typeface="Courier New"/>
              </a:rPr>
              <a:t>TextView02</a:t>
            </a:r>
            <a:r>
              <a:rPr lang="en-US" sz="1200" i="1" dirty="0" smtClean="0">
                <a:solidFill>
                  <a:srgbClr val="000000"/>
                </a:solidFill>
                <a:latin typeface="Courier New"/>
              </a:rPr>
              <a:t>);</a:t>
            </a:r>
          </a:p>
          <a:p>
            <a:pPr lvl="1"/>
            <a:endParaRPr lang="en-US" sz="1200" dirty="0" smtClean="0">
              <a:latin typeface="Courier New"/>
            </a:endParaRPr>
          </a:p>
          <a:p>
            <a:pPr lvl="1"/>
            <a:r>
              <a:rPr lang="en-US" sz="1200" dirty="0" err="1" smtClean="0">
                <a:solidFill>
                  <a:srgbClr val="0000C0"/>
                </a:solidFill>
                <a:latin typeface="Courier New"/>
              </a:rPr>
              <a:t>strTest</a:t>
            </a:r>
            <a:r>
              <a:rPr lang="en-US" sz="1200" dirty="0" smtClean="0">
                <a:solidFill>
                  <a:srgbClr val="000000"/>
                </a:solidFill>
                <a:latin typeface="Courier New"/>
              </a:rPr>
              <a:t> += </a:t>
            </a:r>
            <a:r>
              <a:rPr lang="en-US" sz="1200" dirty="0" smtClean="0">
                <a:solidFill>
                  <a:srgbClr val="2A00FF"/>
                </a:solidFill>
                <a:latin typeface="Courier New"/>
              </a:rPr>
              <a:t>"-01"</a:t>
            </a:r>
            <a:r>
              <a:rPr lang="en-US" sz="1200" dirty="0" smtClean="0">
                <a:solidFill>
                  <a:srgbClr val="000000"/>
                </a:solidFill>
                <a:latin typeface="Courier New"/>
              </a:rPr>
              <a:t>; </a:t>
            </a:r>
            <a:r>
              <a:rPr lang="en-US" sz="1200" dirty="0" smtClean="0">
                <a:solidFill>
                  <a:srgbClr val="3F7F5F"/>
                </a:solidFill>
                <a:latin typeface="Courier New"/>
              </a:rPr>
              <a:t>// slightly change the global string </a:t>
            </a:r>
          </a:p>
          <a:p>
            <a:pPr lvl="1"/>
            <a:r>
              <a:rPr lang="en-US" sz="1200" dirty="0" err="1" smtClean="0">
                <a:solidFill>
                  <a:srgbClr val="0000C0"/>
                </a:solidFill>
                <a:latin typeface="Courier New"/>
              </a:rPr>
              <a:t>intTest</a:t>
            </a:r>
            <a:r>
              <a:rPr lang="en-US" sz="1200" dirty="0" smtClean="0">
                <a:solidFill>
                  <a:srgbClr val="000000"/>
                </a:solidFill>
                <a:latin typeface="Courier New"/>
              </a:rPr>
              <a:t> = 1;</a:t>
            </a:r>
          </a:p>
          <a:p>
            <a:endParaRPr lang="en-US" sz="1200" dirty="0" smtClean="0">
              <a:latin typeface="Courier New"/>
            </a:endParaRPr>
          </a:p>
          <a:p>
            <a:r>
              <a:rPr lang="en-US" sz="1200" dirty="0" smtClean="0">
                <a:solidFill>
                  <a:srgbClr val="000000"/>
                </a:solidFill>
                <a:latin typeface="Courier New"/>
              </a:rPr>
              <a:t>}</a:t>
            </a:r>
            <a:r>
              <a:rPr lang="en-US" sz="1200" dirty="0" smtClean="0">
                <a:solidFill>
                  <a:srgbClr val="3F7F5F"/>
                </a:solidFill>
                <a:latin typeface="Courier New"/>
              </a:rPr>
              <a:t>//</a:t>
            </a:r>
            <a:r>
              <a:rPr lang="en-US" sz="1200" dirty="0" err="1" smtClean="0">
                <a:solidFill>
                  <a:srgbClr val="3F7F5F"/>
                </a:solidFill>
                <a:latin typeface="Courier New"/>
              </a:rPr>
              <a:t>onCreate</a:t>
            </a:r>
            <a:endParaRPr lang="en-US" sz="1200" dirty="0" smtClean="0">
              <a:solidFill>
                <a:srgbClr val="3F7F5F"/>
              </a:solidFill>
              <a:latin typeface="Courier New"/>
            </a:endParaRPr>
          </a:p>
          <a:p>
            <a:endParaRPr lang="en-US" sz="1200" dirty="0" smtClean="0">
              <a:solidFill>
                <a:srgbClr val="3F7F5F"/>
              </a:solidFill>
              <a:latin typeface="Courier New"/>
            </a:endParaRPr>
          </a:p>
          <a:p>
            <a:endParaRPr lang="en-US" sz="1200" dirty="0" smtClean="0">
              <a:solidFill>
                <a:srgbClr val="3F7F5F"/>
              </a:solidFill>
              <a:latin typeface="Courier New"/>
            </a:endParaRPr>
          </a:p>
          <a:p>
            <a:endParaRPr lang="en-US" sz="1200" dirty="0" smtClean="0">
              <a:solidFill>
                <a:srgbClr val="3F7F5F"/>
              </a:solidFill>
              <a:latin typeface="Courier New"/>
            </a:endParaRPr>
          </a:p>
          <a:p>
            <a:r>
              <a:rPr lang="en-US" sz="1200" b="1" dirty="0" smtClean="0">
                <a:solidFill>
                  <a:srgbClr val="7F0055"/>
                </a:solidFill>
                <a:latin typeface="Courier New"/>
              </a:rPr>
              <a:t>public</a:t>
            </a:r>
            <a:r>
              <a:rPr lang="en-US" sz="1200" b="1" dirty="0" smtClean="0">
                <a:solidFill>
                  <a:srgbClr val="000000"/>
                </a:solidFill>
                <a:latin typeface="Courier New"/>
              </a:rPr>
              <a:t> </a:t>
            </a:r>
            <a:r>
              <a:rPr lang="en-US" sz="1200" b="1" dirty="0" smtClean="0">
                <a:solidFill>
                  <a:srgbClr val="7F0055"/>
                </a:solidFill>
                <a:latin typeface="Courier New"/>
              </a:rPr>
              <a:t>void</a:t>
            </a:r>
            <a:r>
              <a:rPr lang="en-US" sz="1200" b="1" dirty="0" smtClean="0">
                <a:solidFill>
                  <a:srgbClr val="000000"/>
                </a:solidFill>
                <a:latin typeface="Courier New"/>
              </a:rPr>
              <a:t> </a:t>
            </a:r>
            <a:r>
              <a:rPr lang="en-US" sz="1200" b="1" dirty="0" err="1" smtClean="0">
                <a:solidFill>
                  <a:srgbClr val="000000"/>
                </a:solidFill>
                <a:latin typeface="Courier New"/>
              </a:rPr>
              <a:t>onStop</a:t>
            </a:r>
            <a:r>
              <a:rPr lang="en-US" sz="1200" b="1" dirty="0" smtClean="0">
                <a:solidFill>
                  <a:srgbClr val="000000"/>
                </a:solidFill>
                <a:latin typeface="Courier New"/>
              </a:rPr>
              <a:t>() {</a:t>
            </a:r>
          </a:p>
          <a:p>
            <a:endParaRPr lang="en-US" sz="1200" b="1" dirty="0" smtClean="0">
              <a:solidFill>
                <a:srgbClr val="000000"/>
              </a:solidFill>
              <a:latin typeface="Courier New"/>
            </a:endParaRPr>
          </a:p>
          <a:p>
            <a:pPr lvl="1"/>
            <a:r>
              <a:rPr lang="en-US" sz="1200" b="1" dirty="0" err="1" smtClean="0">
                <a:solidFill>
                  <a:srgbClr val="7F0055"/>
                </a:solidFill>
                <a:latin typeface="Courier New"/>
              </a:rPr>
              <a:t>super</a:t>
            </a:r>
            <a:r>
              <a:rPr lang="en-US" sz="1200" b="1" dirty="0" err="1" smtClean="0">
                <a:solidFill>
                  <a:srgbClr val="000000"/>
                </a:solidFill>
                <a:latin typeface="Courier New"/>
              </a:rPr>
              <a:t>.onStop</a:t>
            </a:r>
            <a:r>
              <a:rPr lang="en-US" sz="1200" b="1" dirty="0" smtClean="0">
                <a:solidFill>
                  <a:srgbClr val="000000"/>
                </a:solidFill>
                <a:latin typeface="Courier New"/>
              </a:rPr>
              <a:t>();</a:t>
            </a:r>
          </a:p>
          <a:p>
            <a:pPr lvl="1"/>
            <a:r>
              <a:rPr lang="en-US" sz="1200" dirty="0" err="1" smtClean="0">
                <a:solidFill>
                  <a:srgbClr val="0000C0"/>
                </a:solidFill>
                <a:latin typeface="Courier New"/>
              </a:rPr>
              <a:t>isRunning</a:t>
            </a:r>
            <a:r>
              <a:rPr lang="en-US" sz="1200" dirty="0" smtClean="0">
                <a:solidFill>
                  <a:srgbClr val="000000"/>
                </a:solidFill>
                <a:latin typeface="Courier New"/>
              </a:rPr>
              <a:t> = </a:t>
            </a:r>
            <a:r>
              <a:rPr lang="en-US" sz="1200" b="1" dirty="0" smtClean="0">
                <a:solidFill>
                  <a:srgbClr val="7F0055"/>
                </a:solidFill>
                <a:latin typeface="Courier New"/>
              </a:rPr>
              <a:t>false</a:t>
            </a:r>
            <a:r>
              <a:rPr lang="en-US" sz="1200" b="1" dirty="0" smtClean="0">
                <a:solidFill>
                  <a:srgbClr val="000000"/>
                </a:solidFill>
                <a:latin typeface="Courier New"/>
              </a:rPr>
              <a:t>;</a:t>
            </a:r>
          </a:p>
          <a:p>
            <a:r>
              <a:rPr lang="en-US" sz="1200" dirty="0" smtClean="0">
                <a:solidFill>
                  <a:srgbClr val="000000"/>
                </a:solidFill>
                <a:latin typeface="Courier New"/>
              </a:rPr>
              <a:t>}</a:t>
            </a:r>
            <a:endParaRPr lang="en-US" sz="1200" dirty="0" smtClean="0">
              <a:solidFill>
                <a:srgbClr val="3F7F5F"/>
              </a:solidFill>
              <a:latin typeface="Courier New"/>
            </a:endParaRPr>
          </a:p>
          <a:p>
            <a:endParaRPr lang="en-US" sz="1200" dirty="0" smtClean="0">
              <a:latin typeface="Courier New"/>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21</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9" name="Content Placeholder 2"/>
          <p:cNvSpPr txBox="1">
            <a:spLocks/>
          </p:cNvSpPr>
          <p:nvPr/>
        </p:nvSpPr>
        <p:spPr>
          <a:xfrm>
            <a:off x="228600" y="838200"/>
            <a:ext cx="8839200" cy="443355"/>
          </a:xfrm>
          <a:prstGeom prst="rect">
            <a:avLst/>
          </a:prstGeom>
        </p:spPr>
        <p:txBody>
          <a:bodyPr>
            <a:noAutofit/>
          </a:bodyPr>
          <a:lstStyle/>
          <a:p>
            <a:pPr lvl="0" defTabSz="365760"/>
            <a:r>
              <a:rPr lang="en-US" sz="2800" b="1" dirty="0" smtClean="0">
                <a:solidFill>
                  <a:srgbClr val="0070C0"/>
                </a:solidFill>
              </a:rPr>
              <a:t>Example 1. Progress Bar – Using Message Passing</a:t>
            </a:r>
            <a:endParaRPr lang="en-US" sz="2000" dirty="0" smtClean="0"/>
          </a:p>
        </p:txBody>
      </p:sp>
      <p:sp>
        <p:nvSpPr>
          <p:cNvPr id="13" name="TextBox 12"/>
          <p:cNvSpPr txBox="1"/>
          <p:nvPr/>
        </p:nvSpPr>
        <p:spPr>
          <a:xfrm>
            <a:off x="457200" y="1281557"/>
            <a:ext cx="8382000" cy="5576444"/>
          </a:xfrm>
          <a:prstGeom prst="rect">
            <a:avLst/>
          </a:prstGeom>
          <a:solidFill>
            <a:schemeClr val="bg1">
              <a:lumMod val="95000"/>
            </a:schemeClr>
          </a:solidFill>
        </p:spPr>
        <p:txBody>
          <a:bodyPr wrap="square" numCol="1" rtlCol="0">
            <a:spAutoFit/>
          </a:bodyPr>
          <a:lstStyle/>
          <a:p>
            <a:r>
              <a:rPr lang="en-US" sz="1000" b="1" dirty="0" smtClean="0">
                <a:solidFill>
                  <a:srgbClr val="7F0055"/>
                </a:solidFill>
                <a:latin typeface="Courier New"/>
              </a:rPr>
              <a:t>  public</a:t>
            </a:r>
            <a:r>
              <a:rPr lang="en-US" sz="1000" b="1" dirty="0" smtClean="0">
                <a:solidFill>
                  <a:srgbClr val="000000"/>
                </a:solidFill>
                <a:latin typeface="Courier New"/>
              </a:rPr>
              <a:t> </a:t>
            </a:r>
            <a:r>
              <a:rPr lang="en-US" sz="1000" b="1" dirty="0" smtClean="0">
                <a:solidFill>
                  <a:srgbClr val="7F0055"/>
                </a:solidFill>
                <a:latin typeface="Courier New"/>
              </a:rPr>
              <a:t>void</a:t>
            </a:r>
            <a:r>
              <a:rPr lang="en-US" sz="1000" b="1" dirty="0" smtClean="0">
                <a:solidFill>
                  <a:srgbClr val="000000"/>
                </a:solidFill>
                <a:latin typeface="Courier New"/>
              </a:rPr>
              <a:t> </a:t>
            </a:r>
            <a:r>
              <a:rPr lang="en-US" sz="1000" b="1" dirty="0" err="1" smtClean="0">
                <a:solidFill>
                  <a:srgbClr val="000000"/>
                </a:solidFill>
                <a:latin typeface="Courier New"/>
              </a:rPr>
              <a:t>onStart</a:t>
            </a:r>
            <a:r>
              <a:rPr lang="en-US" sz="1000" b="1" dirty="0" smtClean="0">
                <a:solidFill>
                  <a:srgbClr val="000000"/>
                </a:solidFill>
                <a:latin typeface="Courier New"/>
              </a:rPr>
              <a:t>() {</a:t>
            </a:r>
          </a:p>
          <a:p>
            <a:pPr lvl="1"/>
            <a:r>
              <a:rPr lang="en-US" sz="1000" b="1" dirty="0" err="1" smtClean="0">
                <a:solidFill>
                  <a:srgbClr val="7F0055"/>
                </a:solidFill>
                <a:latin typeface="Courier New"/>
              </a:rPr>
              <a:t>super</a:t>
            </a:r>
            <a:r>
              <a:rPr lang="en-US" sz="1000" b="1" dirty="0" err="1" smtClean="0">
                <a:solidFill>
                  <a:srgbClr val="000000"/>
                </a:solidFill>
                <a:latin typeface="Courier New"/>
              </a:rPr>
              <a:t>.onStart</a:t>
            </a:r>
            <a:r>
              <a:rPr lang="en-US" sz="1000" b="1" dirty="0" smtClean="0">
                <a:solidFill>
                  <a:srgbClr val="000000"/>
                </a:solidFill>
                <a:latin typeface="Courier New"/>
              </a:rPr>
              <a:t>();</a:t>
            </a:r>
          </a:p>
          <a:p>
            <a:pPr lvl="1"/>
            <a:r>
              <a:rPr lang="en-US" sz="1000" dirty="0" smtClean="0">
                <a:solidFill>
                  <a:srgbClr val="3F7F5F"/>
                </a:solidFill>
                <a:latin typeface="Courier New"/>
              </a:rPr>
              <a:t>// bar1.setProgress(0);</a:t>
            </a:r>
          </a:p>
          <a:p>
            <a:pPr lvl="1"/>
            <a:r>
              <a:rPr lang="en-US" sz="1000" dirty="0" smtClean="0">
                <a:solidFill>
                  <a:srgbClr val="000000"/>
                </a:solidFill>
                <a:latin typeface="Courier New"/>
              </a:rPr>
              <a:t>Thread background = </a:t>
            </a:r>
            <a:r>
              <a:rPr lang="en-US" sz="1000" b="1" dirty="0" smtClean="0">
                <a:solidFill>
                  <a:srgbClr val="7F0055"/>
                </a:solidFill>
                <a:latin typeface="Courier New"/>
              </a:rPr>
              <a:t>new</a:t>
            </a:r>
            <a:r>
              <a:rPr lang="en-US" sz="1000" b="1" dirty="0" smtClean="0">
                <a:solidFill>
                  <a:srgbClr val="000000"/>
                </a:solidFill>
                <a:latin typeface="Courier New"/>
              </a:rPr>
              <a:t> Thread(</a:t>
            </a:r>
            <a:r>
              <a:rPr lang="en-US" sz="1000" b="1" dirty="0" smtClean="0">
                <a:solidFill>
                  <a:srgbClr val="7F0055"/>
                </a:solidFill>
                <a:latin typeface="Courier New"/>
              </a:rPr>
              <a:t>new</a:t>
            </a:r>
            <a:r>
              <a:rPr lang="en-US" sz="1000" b="1" dirty="0" smtClean="0">
                <a:solidFill>
                  <a:srgbClr val="000000"/>
                </a:solidFill>
                <a:latin typeface="Courier New"/>
              </a:rPr>
              <a:t> </a:t>
            </a:r>
            <a:r>
              <a:rPr lang="en-US" sz="1000" b="1" dirty="0" err="1" smtClean="0">
                <a:solidFill>
                  <a:srgbClr val="000000"/>
                </a:solidFill>
                <a:latin typeface="Courier New"/>
              </a:rPr>
              <a:t>Runnable</a:t>
            </a:r>
            <a:r>
              <a:rPr lang="en-US" sz="1000" b="1" dirty="0" smtClean="0">
                <a:solidFill>
                  <a:srgbClr val="000000"/>
                </a:solidFill>
                <a:latin typeface="Courier New"/>
              </a:rPr>
              <a:t>() {</a:t>
            </a:r>
          </a:p>
          <a:p>
            <a:pPr lvl="3"/>
            <a:r>
              <a:rPr lang="en-US" sz="1000" b="1" dirty="0" smtClean="0">
                <a:solidFill>
                  <a:srgbClr val="7F0055"/>
                </a:solidFill>
                <a:latin typeface="Courier New"/>
              </a:rPr>
              <a:t>public</a:t>
            </a:r>
            <a:r>
              <a:rPr lang="en-US" sz="1000" b="1" dirty="0" smtClean="0">
                <a:solidFill>
                  <a:srgbClr val="000000"/>
                </a:solidFill>
                <a:latin typeface="Courier New"/>
              </a:rPr>
              <a:t> </a:t>
            </a:r>
            <a:r>
              <a:rPr lang="en-US" sz="1000" b="1" dirty="0" smtClean="0">
                <a:solidFill>
                  <a:srgbClr val="7F0055"/>
                </a:solidFill>
                <a:latin typeface="Courier New"/>
              </a:rPr>
              <a:t>void</a:t>
            </a:r>
            <a:r>
              <a:rPr lang="en-US" sz="1000" b="1" dirty="0" smtClean="0">
                <a:solidFill>
                  <a:srgbClr val="000000"/>
                </a:solidFill>
                <a:latin typeface="Courier New"/>
              </a:rPr>
              <a:t> run() {</a:t>
            </a:r>
          </a:p>
          <a:p>
            <a:pPr lvl="3"/>
            <a:r>
              <a:rPr lang="en-US" sz="1000" b="1" dirty="0" smtClean="0">
                <a:solidFill>
                  <a:srgbClr val="7F0055"/>
                </a:solidFill>
                <a:latin typeface="Courier New"/>
              </a:rPr>
              <a:t>try</a:t>
            </a:r>
            <a:r>
              <a:rPr lang="en-US" sz="1000" b="1" dirty="0" smtClean="0">
                <a:solidFill>
                  <a:srgbClr val="000000"/>
                </a:solidFill>
                <a:latin typeface="Courier New"/>
              </a:rPr>
              <a:t> {</a:t>
            </a:r>
          </a:p>
          <a:p>
            <a:pPr lvl="4"/>
            <a:r>
              <a:rPr lang="nn-NO" sz="1000" b="1" dirty="0" smtClean="0">
                <a:solidFill>
                  <a:srgbClr val="7F0055"/>
                </a:solidFill>
                <a:latin typeface="Courier New"/>
              </a:rPr>
              <a:t>for</a:t>
            </a:r>
            <a:r>
              <a:rPr lang="nn-NO" sz="1000" b="1" dirty="0" smtClean="0">
                <a:solidFill>
                  <a:srgbClr val="000000"/>
                </a:solidFill>
                <a:latin typeface="Courier New"/>
              </a:rPr>
              <a:t> (</a:t>
            </a:r>
            <a:r>
              <a:rPr lang="nn-NO" sz="1000" b="1" dirty="0" smtClean="0">
                <a:solidFill>
                  <a:srgbClr val="7F0055"/>
                </a:solidFill>
                <a:latin typeface="Courier New"/>
              </a:rPr>
              <a:t>int</a:t>
            </a:r>
            <a:r>
              <a:rPr lang="nn-NO" sz="1000" b="1" dirty="0" smtClean="0">
                <a:solidFill>
                  <a:srgbClr val="000000"/>
                </a:solidFill>
                <a:latin typeface="Courier New"/>
              </a:rPr>
              <a:t> i = 0; i &lt; </a:t>
            </a:r>
            <a:r>
              <a:rPr lang="nn-NO" sz="1000" b="1" dirty="0" smtClean="0">
                <a:solidFill>
                  <a:srgbClr val="0000C0"/>
                </a:solidFill>
                <a:latin typeface="Courier New"/>
              </a:rPr>
              <a:t>MAX_SEC</a:t>
            </a:r>
            <a:r>
              <a:rPr lang="nn-NO" sz="1000" b="1" dirty="0" smtClean="0">
                <a:solidFill>
                  <a:srgbClr val="000000"/>
                </a:solidFill>
                <a:latin typeface="Courier New"/>
              </a:rPr>
              <a:t> &amp;&amp; </a:t>
            </a:r>
            <a:r>
              <a:rPr lang="nn-NO" sz="1000" b="1" dirty="0" smtClean="0">
                <a:solidFill>
                  <a:srgbClr val="0000C0"/>
                </a:solidFill>
                <a:latin typeface="Courier New"/>
              </a:rPr>
              <a:t>isRunning</a:t>
            </a:r>
            <a:r>
              <a:rPr lang="nn-NO" sz="1000" b="1" dirty="0" smtClean="0">
                <a:solidFill>
                  <a:srgbClr val="000000"/>
                </a:solidFill>
                <a:latin typeface="Courier New"/>
              </a:rPr>
              <a:t>; i++) {</a:t>
            </a:r>
          </a:p>
          <a:p>
            <a:pPr lvl="5"/>
            <a:r>
              <a:rPr lang="en-US" sz="1000" dirty="0" smtClean="0">
                <a:solidFill>
                  <a:srgbClr val="3F7F5F"/>
                </a:solidFill>
                <a:latin typeface="Courier New"/>
              </a:rPr>
              <a:t>//try a Toast method here (will not work!)</a:t>
            </a:r>
          </a:p>
          <a:p>
            <a:pPr lvl="5"/>
            <a:r>
              <a:rPr lang="en-US" sz="1000" dirty="0" smtClean="0">
                <a:solidFill>
                  <a:srgbClr val="3F7F5F"/>
                </a:solidFill>
                <a:latin typeface="Courier New"/>
              </a:rPr>
              <a:t>//fake busy </a:t>
            </a:r>
            <a:r>
              <a:rPr lang="en-US" sz="1000" dirty="0" err="1" smtClean="0">
                <a:solidFill>
                  <a:srgbClr val="3F7F5F"/>
                </a:solidFill>
                <a:latin typeface="Courier New"/>
              </a:rPr>
              <a:t>busy</a:t>
            </a:r>
            <a:r>
              <a:rPr lang="en-US" sz="1000" dirty="0" smtClean="0">
                <a:solidFill>
                  <a:srgbClr val="3F7F5F"/>
                </a:solidFill>
                <a:latin typeface="Courier New"/>
              </a:rPr>
              <a:t> work here</a:t>
            </a:r>
          </a:p>
          <a:p>
            <a:pPr lvl="5"/>
            <a:r>
              <a:rPr lang="en-US" sz="1000" dirty="0" err="1" smtClean="0">
                <a:solidFill>
                  <a:srgbClr val="000000"/>
                </a:solidFill>
                <a:latin typeface="Courier New"/>
              </a:rPr>
              <a:t>Thread.</a:t>
            </a:r>
            <a:r>
              <a:rPr lang="en-US" sz="1000" i="1" dirty="0" err="1" smtClean="0">
                <a:solidFill>
                  <a:srgbClr val="000000"/>
                </a:solidFill>
                <a:latin typeface="Courier New"/>
              </a:rPr>
              <a:t>sleep</a:t>
            </a:r>
            <a:r>
              <a:rPr lang="en-US" sz="1000" i="1" dirty="0" smtClean="0">
                <a:solidFill>
                  <a:srgbClr val="000000"/>
                </a:solidFill>
                <a:latin typeface="Courier New"/>
              </a:rPr>
              <a:t>(1000);  </a:t>
            </a:r>
            <a:r>
              <a:rPr lang="en-US" sz="1000" i="1" dirty="0" smtClean="0">
                <a:solidFill>
                  <a:srgbClr val="3F7F5F"/>
                </a:solidFill>
                <a:latin typeface="Courier New"/>
              </a:rPr>
              <a:t>//one second at a time</a:t>
            </a:r>
          </a:p>
          <a:p>
            <a:pPr lvl="5"/>
            <a:r>
              <a:rPr lang="en-US" sz="1000" dirty="0" smtClean="0">
                <a:solidFill>
                  <a:srgbClr val="000000"/>
                </a:solidFill>
                <a:latin typeface="Courier New"/>
              </a:rPr>
              <a:t>Random </a:t>
            </a:r>
            <a:r>
              <a:rPr lang="en-US" sz="1000" dirty="0" err="1" smtClean="0">
                <a:solidFill>
                  <a:srgbClr val="000000"/>
                </a:solidFill>
                <a:latin typeface="Courier New"/>
              </a:rPr>
              <a:t>rnd</a:t>
            </a:r>
            <a:r>
              <a:rPr lang="en-US" sz="1000" dirty="0" smtClean="0">
                <a:solidFill>
                  <a:srgbClr val="000000"/>
                </a:solidFill>
                <a:latin typeface="Courier New"/>
              </a:rPr>
              <a:t> = </a:t>
            </a:r>
            <a:r>
              <a:rPr lang="en-US" sz="1000" b="1" dirty="0" smtClean="0">
                <a:solidFill>
                  <a:srgbClr val="7F0055"/>
                </a:solidFill>
                <a:latin typeface="Courier New"/>
              </a:rPr>
              <a:t>new</a:t>
            </a:r>
            <a:r>
              <a:rPr lang="en-US" sz="1000" b="1" dirty="0" smtClean="0">
                <a:solidFill>
                  <a:srgbClr val="000000"/>
                </a:solidFill>
                <a:latin typeface="Courier New"/>
              </a:rPr>
              <a:t> Random();</a:t>
            </a:r>
          </a:p>
          <a:p>
            <a:pPr lvl="5"/>
            <a:endParaRPr lang="en-US" sz="800" dirty="0" smtClean="0">
              <a:latin typeface="Courier New"/>
            </a:endParaRPr>
          </a:p>
          <a:p>
            <a:pPr lvl="5"/>
            <a:r>
              <a:rPr lang="en-US" sz="1000" dirty="0" smtClean="0">
                <a:solidFill>
                  <a:srgbClr val="3F7F5F"/>
                </a:solidFill>
                <a:latin typeface="Courier New"/>
              </a:rPr>
              <a:t>// this is a locally generated value</a:t>
            </a:r>
          </a:p>
          <a:p>
            <a:pPr lvl="5"/>
            <a:r>
              <a:rPr lang="en-US" sz="1000" dirty="0" smtClean="0">
                <a:solidFill>
                  <a:srgbClr val="000000"/>
                </a:solidFill>
                <a:latin typeface="Courier New"/>
              </a:rPr>
              <a:t>String data = </a:t>
            </a:r>
            <a:r>
              <a:rPr lang="en-US" sz="1000" dirty="0" smtClean="0">
                <a:solidFill>
                  <a:srgbClr val="2A00FF"/>
                </a:solidFill>
                <a:latin typeface="Courier New"/>
              </a:rPr>
              <a:t>"Thread Value: "</a:t>
            </a:r>
            <a:r>
              <a:rPr lang="en-US" sz="1000" dirty="0" smtClean="0">
                <a:solidFill>
                  <a:srgbClr val="000000"/>
                </a:solidFill>
                <a:latin typeface="Courier New"/>
              </a:rPr>
              <a:t> + (</a:t>
            </a:r>
            <a:r>
              <a:rPr lang="en-US" sz="1000" b="1" dirty="0" err="1" smtClean="0">
                <a:solidFill>
                  <a:srgbClr val="7F0055"/>
                </a:solidFill>
                <a:latin typeface="Courier New"/>
              </a:rPr>
              <a:t>int</a:t>
            </a:r>
            <a:r>
              <a:rPr lang="en-US" sz="1000" b="1" dirty="0" smtClean="0">
                <a:solidFill>
                  <a:srgbClr val="000000"/>
                </a:solidFill>
                <a:latin typeface="Courier New"/>
              </a:rPr>
              <a:t>) </a:t>
            </a:r>
            <a:r>
              <a:rPr lang="en-US" sz="1000" b="1" dirty="0" err="1" smtClean="0">
                <a:solidFill>
                  <a:srgbClr val="000000"/>
                </a:solidFill>
                <a:latin typeface="Courier New"/>
              </a:rPr>
              <a:t>rnd.nextInt</a:t>
            </a:r>
            <a:r>
              <a:rPr lang="en-US" sz="1000" b="1" dirty="0" smtClean="0">
                <a:solidFill>
                  <a:srgbClr val="000000"/>
                </a:solidFill>
                <a:latin typeface="Courier New"/>
              </a:rPr>
              <a:t>(101);</a:t>
            </a:r>
          </a:p>
          <a:p>
            <a:pPr lvl="5"/>
            <a:endParaRPr lang="en-US" sz="800" dirty="0" smtClean="0">
              <a:latin typeface="Courier New"/>
            </a:endParaRPr>
          </a:p>
          <a:p>
            <a:pPr lvl="5"/>
            <a:r>
              <a:rPr lang="en-US" sz="1000" dirty="0" smtClean="0">
                <a:solidFill>
                  <a:srgbClr val="3F7F5F"/>
                </a:solidFill>
                <a:latin typeface="Courier New"/>
              </a:rPr>
              <a:t>//we can see and change (global) class variables</a:t>
            </a:r>
          </a:p>
          <a:p>
            <a:pPr lvl="5"/>
            <a:r>
              <a:rPr lang="en-US" sz="1000" dirty="0" smtClean="0">
                <a:solidFill>
                  <a:srgbClr val="000000"/>
                </a:solidFill>
                <a:latin typeface="Courier New"/>
              </a:rPr>
              <a:t>data += </a:t>
            </a:r>
            <a:r>
              <a:rPr lang="en-US" sz="1000" dirty="0" smtClean="0">
                <a:solidFill>
                  <a:srgbClr val="2A00FF"/>
                </a:solidFill>
                <a:latin typeface="Courier New"/>
              </a:rPr>
              <a:t>"\n"</a:t>
            </a:r>
            <a:r>
              <a:rPr lang="en-US" sz="1000" dirty="0" smtClean="0">
                <a:solidFill>
                  <a:srgbClr val="000000"/>
                </a:solidFill>
                <a:latin typeface="Courier New"/>
              </a:rPr>
              <a:t> + </a:t>
            </a:r>
            <a:r>
              <a:rPr lang="en-US" sz="1000" dirty="0" err="1" smtClean="0">
                <a:solidFill>
                  <a:srgbClr val="0000C0"/>
                </a:solidFill>
                <a:latin typeface="Courier New"/>
              </a:rPr>
              <a:t>strTest</a:t>
            </a:r>
            <a:r>
              <a:rPr lang="en-US" sz="1000" dirty="0" smtClean="0">
                <a:solidFill>
                  <a:srgbClr val="000000"/>
                </a:solidFill>
                <a:latin typeface="Courier New"/>
              </a:rPr>
              <a:t> + </a:t>
            </a:r>
            <a:r>
              <a:rPr lang="en-US" sz="1000" dirty="0" smtClean="0">
                <a:solidFill>
                  <a:srgbClr val="2A00FF"/>
                </a:solidFill>
                <a:latin typeface="Courier New"/>
              </a:rPr>
              <a:t>" "</a:t>
            </a:r>
            <a:r>
              <a:rPr lang="en-US" sz="1000" dirty="0" smtClean="0">
                <a:solidFill>
                  <a:srgbClr val="000000"/>
                </a:solidFill>
                <a:latin typeface="Courier New"/>
              </a:rPr>
              <a:t> + </a:t>
            </a:r>
            <a:r>
              <a:rPr lang="en-US" sz="1000" dirty="0" err="1" smtClean="0">
                <a:solidFill>
                  <a:srgbClr val="0000C0"/>
                </a:solidFill>
                <a:latin typeface="Courier New"/>
              </a:rPr>
              <a:t>intTest</a:t>
            </a:r>
            <a:r>
              <a:rPr lang="en-US" sz="1000" dirty="0" smtClean="0">
                <a:solidFill>
                  <a:srgbClr val="000000"/>
                </a:solidFill>
                <a:latin typeface="Courier New"/>
              </a:rPr>
              <a:t>;</a:t>
            </a:r>
          </a:p>
          <a:p>
            <a:pPr lvl="5"/>
            <a:r>
              <a:rPr lang="en-US" sz="1000" dirty="0" err="1" smtClean="0">
                <a:solidFill>
                  <a:srgbClr val="0000C0"/>
                </a:solidFill>
                <a:latin typeface="Courier New"/>
              </a:rPr>
              <a:t>intTest</a:t>
            </a:r>
            <a:r>
              <a:rPr lang="en-US" sz="1000" dirty="0" smtClean="0">
                <a:solidFill>
                  <a:srgbClr val="000000"/>
                </a:solidFill>
                <a:latin typeface="Courier New"/>
              </a:rPr>
              <a:t>++;</a:t>
            </a:r>
          </a:p>
          <a:p>
            <a:pPr lvl="5"/>
            <a:endParaRPr lang="en-US" sz="800" dirty="0" smtClean="0">
              <a:latin typeface="Courier New"/>
            </a:endParaRPr>
          </a:p>
          <a:p>
            <a:pPr lvl="5"/>
            <a:r>
              <a:rPr lang="en-US" sz="1000" dirty="0" smtClean="0">
                <a:solidFill>
                  <a:srgbClr val="3F7F5F"/>
                </a:solidFill>
                <a:latin typeface="Courier New"/>
              </a:rPr>
              <a:t>//request a message token and put some data in it </a:t>
            </a:r>
          </a:p>
          <a:p>
            <a:pPr lvl="5"/>
            <a:r>
              <a:rPr lang="en-US" sz="1000" dirty="0" smtClean="0">
                <a:solidFill>
                  <a:srgbClr val="000000"/>
                </a:solidFill>
                <a:latin typeface="Courier New"/>
              </a:rPr>
              <a:t>Message </a:t>
            </a:r>
            <a:r>
              <a:rPr lang="en-US" sz="1000" dirty="0" err="1" smtClean="0">
                <a:solidFill>
                  <a:srgbClr val="000000"/>
                </a:solidFill>
                <a:latin typeface="Courier New"/>
              </a:rPr>
              <a:t>msg</a:t>
            </a:r>
            <a:r>
              <a:rPr lang="en-US" sz="1000" dirty="0" smtClean="0">
                <a:solidFill>
                  <a:srgbClr val="000000"/>
                </a:solidFill>
                <a:latin typeface="Courier New"/>
              </a:rPr>
              <a:t> = </a:t>
            </a:r>
            <a:r>
              <a:rPr lang="en-US" sz="1000" dirty="0" err="1" smtClean="0">
                <a:solidFill>
                  <a:srgbClr val="0000C0"/>
                </a:solidFill>
                <a:latin typeface="Courier New"/>
              </a:rPr>
              <a:t>handler</a:t>
            </a:r>
            <a:r>
              <a:rPr lang="en-US" sz="1000" dirty="0" err="1" smtClean="0">
                <a:solidFill>
                  <a:srgbClr val="000000"/>
                </a:solidFill>
                <a:latin typeface="Courier New"/>
              </a:rPr>
              <a:t>.obtainMessage</a:t>
            </a:r>
            <a:r>
              <a:rPr lang="en-US" sz="1000" dirty="0" smtClean="0">
                <a:solidFill>
                  <a:srgbClr val="000000"/>
                </a:solidFill>
                <a:latin typeface="Courier New"/>
              </a:rPr>
              <a:t>(1, (String)data);</a:t>
            </a:r>
          </a:p>
          <a:p>
            <a:pPr lvl="5"/>
            <a:endParaRPr lang="en-US" sz="800" dirty="0" smtClean="0">
              <a:latin typeface="Courier New"/>
            </a:endParaRPr>
          </a:p>
          <a:p>
            <a:pPr lvl="5"/>
            <a:r>
              <a:rPr lang="en-US" sz="1000" dirty="0" smtClean="0">
                <a:solidFill>
                  <a:srgbClr val="3F7F5F"/>
                </a:solidFill>
                <a:latin typeface="Courier New"/>
              </a:rPr>
              <a:t>// if thread is still alive send the message</a:t>
            </a:r>
          </a:p>
          <a:p>
            <a:pPr lvl="5"/>
            <a:r>
              <a:rPr lang="en-US" sz="1000" b="1" dirty="0" smtClean="0">
                <a:solidFill>
                  <a:srgbClr val="7F0055"/>
                </a:solidFill>
                <a:latin typeface="Courier New"/>
              </a:rPr>
              <a:t>if</a:t>
            </a:r>
            <a:r>
              <a:rPr lang="en-US" sz="1000" b="1" dirty="0" smtClean="0">
                <a:solidFill>
                  <a:srgbClr val="000000"/>
                </a:solidFill>
                <a:latin typeface="Courier New"/>
              </a:rPr>
              <a:t> (</a:t>
            </a:r>
            <a:r>
              <a:rPr lang="en-US" sz="1000" b="1" dirty="0" err="1" smtClean="0">
                <a:solidFill>
                  <a:srgbClr val="0000C0"/>
                </a:solidFill>
                <a:latin typeface="Courier New"/>
              </a:rPr>
              <a:t>isRunning</a:t>
            </a:r>
            <a:r>
              <a:rPr lang="en-US" sz="1000" b="1" dirty="0" smtClean="0">
                <a:solidFill>
                  <a:srgbClr val="000000"/>
                </a:solidFill>
                <a:latin typeface="Courier New"/>
              </a:rPr>
              <a:t>) {</a:t>
            </a:r>
          </a:p>
          <a:p>
            <a:pPr lvl="6"/>
            <a:r>
              <a:rPr lang="en-US" sz="1000" dirty="0" err="1" smtClean="0">
                <a:solidFill>
                  <a:srgbClr val="0000C0"/>
                </a:solidFill>
                <a:latin typeface="Courier New"/>
              </a:rPr>
              <a:t>handler</a:t>
            </a:r>
            <a:r>
              <a:rPr lang="en-US" sz="1000" dirty="0" err="1" smtClean="0">
                <a:solidFill>
                  <a:srgbClr val="000000"/>
                </a:solidFill>
                <a:latin typeface="Courier New"/>
              </a:rPr>
              <a:t>.sendMessage</a:t>
            </a:r>
            <a:r>
              <a:rPr lang="en-US" sz="1000" dirty="0" smtClean="0">
                <a:solidFill>
                  <a:srgbClr val="000000"/>
                </a:solidFill>
                <a:latin typeface="Courier New"/>
              </a:rPr>
              <a:t>(</a:t>
            </a:r>
            <a:r>
              <a:rPr lang="en-US" sz="1000" dirty="0" err="1" smtClean="0">
                <a:solidFill>
                  <a:srgbClr val="000000"/>
                </a:solidFill>
                <a:latin typeface="Courier New"/>
              </a:rPr>
              <a:t>msg</a:t>
            </a:r>
            <a:r>
              <a:rPr lang="en-US" sz="1000" dirty="0" smtClean="0">
                <a:solidFill>
                  <a:srgbClr val="000000"/>
                </a:solidFill>
                <a:latin typeface="Courier New"/>
              </a:rPr>
              <a:t>);</a:t>
            </a:r>
          </a:p>
          <a:p>
            <a:pPr lvl="5"/>
            <a:r>
              <a:rPr lang="en-US" sz="1000" dirty="0" smtClean="0">
                <a:solidFill>
                  <a:srgbClr val="000000"/>
                </a:solidFill>
                <a:latin typeface="Courier New"/>
              </a:rPr>
              <a:t>}</a:t>
            </a:r>
          </a:p>
          <a:p>
            <a:pPr lvl="4"/>
            <a:r>
              <a:rPr lang="en-US" sz="1000" dirty="0" smtClean="0">
                <a:solidFill>
                  <a:srgbClr val="000000"/>
                </a:solidFill>
                <a:latin typeface="Courier New"/>
              </a:rPr>
              <a:t>}</a:t>
            </a:r>
          </a:p>
          <a:p>
            <a:pPr lvl="3"/>
            <a:r>
              <a:rPr lang="en-US" sz="1000" dirty="0" smtClean="0">
                <a:solidFill>
                  <a:srgbClr val="000000"/>
                </a:solidFill>
                <a:latin typeface="Courier New"/>
              </a:rPr>
              <a:t>} </a:t>
            </a:r>
            <a:r>
              <a:rPr lang="en-US" sz="1000" b="1" dirty="0" smtClean="0">
                <a:solidFill>
                  <a:srgbClr val="7F0055"/>
                </a:solidFill>
                <a:latin typeface="Courier New"/>
              </a:rPr>
              <a:t>catch</a:t>
            </a:r>
            <a:r>
              <a:rPr lang="en-US" sz="1000" b="1" dirty="0" smtClean="0">
                <a:solidFill>
                  <a:srgbClr val="000000"/>
                </a:solidFill>
                <a:latin typeface="Courier New"/>
              </a:rPr>
              <a:t> (</a:t>
            </a:r>
            <a:r>
              <a:rPr lang="en-US" sz="1000" b="1" dirty="0" err="1" smtClean="0">
                <a:solidFill>
                  <a:srgbClr val="000000"/>
                </a:solidFill>
                <a:latin typeface="Courier New"/>
              </a:rPr>
              <a:t>Throwable</a:t>
            </a:r>
            <a:r>
              <a:rPr lang="en-US" sz="1000" b="1" dirty="0" smtClean="0">
                <a:solidFill>
                  <a:srgbClr val="000000"/>
                </a:solidFill>
                <a:latin typeface="Courier New"/>
              </a:rPr>
              <a:t> t) {</a:t>
            </a:r>
          </a:p>
          <a:p>
            <a:pPr lvl="4"/>
            <a:r>
              <a:rPr lang="en-US" sz="1000" dirty="0" smtClean="0">
                <a:solidFill>
                  <a:srgbClr val="3F7F5F"/>
                </a:solidFill>
                <a:latin typeface="Courier New"/>
              </a:rPr>
              <a:t>// just end the background thread</a:t>
            </a:r>
          </a:p>
          <a:p>
            <a:pPr lvl="3"/>
            <a:r>
              <a:rPr lang="en-US" sz="1000" dirty="0" smtClean="0">
                <a:solidFill>
                  <a:srgbClr val="000000"/>
                </a:solidFill>
                <a:latin typeface="Courier New"/>
              </a:rPr>
              <a:t>}</a:t>
            </a:r>
          </a:p>
          <a:p>
            <a:pPr lvl="3"/>
            <a:r>
              <a:rPr lang="en-US" sz="1000" dirty="0" smtClean="0">
                <a:latin typeface="Courier New"/>
              </a:rPr>
              <a:t>}</a:t>
            </a:r>
            <a:r>
              <a:rPr lang="en-US" sz="1000" dirty="0" smtClean="0">
                <a:solidFill>
                  <a:srgbClr val="3F7F5F"/>
                </a:solidFill>
                <a:latin typeface="Courier New"/>
              </a:rPr>
              <a:t>//run</a:t>
            </a:r>
          </a:p>
          <a:p>
            <a:pPr lvl="2"/>
            <a:r>
              <a:rPr lang="en-US" sz="1000" dirty="0" smtClean="0">
                <a:solidFill>
                  <a:srgbClr val="3F7F5F"/>
                </a:solidFill>
                <a:latin typeface="Courier New"/>
              </a:rPr>
              <a:t>});//background</a:t>
            </a:r>
          </a:p>
          <a:p>
            <a:pPr lvl="1"/>
            <a:r>
              <a:rPr lang="en-US" sz="1000" dirty="0" err="1" smtClean="0">
                <a:solidFill>
                  <a:srgbClr val="0000C0"/>
                </a:solidFill>
                <a:latin typeface="Courier New"/>
              </a:rPr>
              <a:t>isRunning</a:t>
            </a:r>
            <a:r>
              <a:rPr lang="en-US" sz="1000" dirty="0" smtClean="0">
                <a:solidFill>
                  <a:srgbClr val="000000"/>
                </a:solidFill>
                <a:latin typeface="Courier New"/>
              </a:rPr>
              <a:t> = </a:t>
            </a:r>
            <a:r>
              <a:rPr lang="en-US" sz="1000" b="1" dirty="0" smtClean="0">
                <a:solidFill>
                  <a:srgbClr val="7F0055"/>
                </a:solidFill>
                <a:latin typeface="Courier New"/>
              </a:rPr>
              <a:t>true</a:t>
            </a:r>
            <a:r>
              <a:rPr lang="en-US" sz="1000" b="1" dirty="0" smtClean="0">
                <a:solidFill>
                  <a:srgbClr val="000000"/>
                </a:solidFill>
                <a:latin typeface="Courier New"/>
              </a:rPr>
              <a:t>;</a:t>
            </a:r>
          </a:p>
          <a:p>
            <a:pPr lvl="1"/>
            <a:r>
              <a:rPr lang="en-US" sz="1000" dirty="0" err="1" smtClean="0">
                <a:solidFill>
                  <a:srgbClr val="000000"/>
                </a:solidFill>
                <a:latin typeface="Courier New"/>
              </a:rPr>
              <a:t>background.start</a:t>
            </a:r>
            <a:r>
              <a:rPr lang="en-US" sz="1000" dirty="0" smtClean="0">
                <a:solidFill>
                  <a:srgbClr val="000000"/>
                </a:solidFill>
                <a:latin typeface="Courier New"/>
              </a:rPr>
              <a:t>();</a:t>
            </a:r>
          </a:p>
          <a:p>
            <a:r>
              <a:rPr lang="en-US" sz="1000" dirty="0" smtClean="0">
                <a:solidFill>
                  <a:srgbClr val="000000"/>
                </a:solidFill>
                <a:latin typeface="Courier New"/>
              </a:rPr>
              <a:t>  }</a:t>
            </a:r>
            <a:r>
              <a:rPr lang="en-US" sz="1000" dirty="0" smtClean="0">
                <a:solidFill>
                  <a:srgbClr val="3F7F5F"/>
                </a:solidFill>
                <a:latin typeface="Courier New"/>
              </a:rPr>
              <a:t>//</a:t>
            </a:r>
            <a:r>
              <a:rPr lang="en-US" sz="1000" dirty="0" err="1" smtClean="0">
                <a:solidFill>
                  <a:srgbClr val="3F7F5F"/>
                </a:solidFill>
                <a:latin typeface="Courier New"/>
              </a:rPr>
              <a:t>onStart</a:t>
            </a:r>
            <a:endParaRPr lang="en-US" sz="1000" dirty="0" smtClean="0">
              <a:solidFill>
                <a:srgbClr val="3F7F5F"/>
              </a:solidFill>
              <a:latin typeface="Courier New"/>
            </a:endParaRPr>
          </a:p>
          <a:p>
            <a:r>
              <a:rPr lang="en-US" sz="1000" dirty="0" smtClean="0">
                <a:solidFill>
                  <a:srgbClr val="3F7F5F"/>
                </a:solidFill>
                <a:latin typeface="Courier New"/>
              </a:rPr>
              <a:t>} //class</a:t>
            </a:r>
            <a:endParaRPr lang="en-US" sz="1000" dirty="0" smtClean="0">
              <a:latin typeface="Courier New"/>
            </a:endParaRPr>
          </a:p>
        </p:txBody>
      </p:sp>
      <p:sp>
        <p:nvSpPr>
          <p:cNvPr id="11" name="Right Arrow 10"/>
          <p:cNvSpPr/>
          <p:nvPr/>
        </p:nvSpPr>
        <p:spPr>
          <a:xfrm>
            <a:off x="1981200" y="48768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p:cNvSpPr/>
          <p:nvPr/>
        </p:nvSpPr>
        <p:spPr>
          <a:xfrm>
            <a:off x="2590800" y="6229344"/>
            <a:ext cx="4572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1752600" y="42672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22</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6" name="Picture 5"/>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7" name="Content Placeholder 2"/>
          <p:cNvSpPr txBox="1">
            <a:spLocks/>
          </p:cNvSpPr>
          <p:nvPr/>
        </p:nvSpPr>
        <p:spPr>
          <a:xfrm>
            <a:off x="304800" y="1600200"/>
            <a:ext cx="8534400" cy="1752600"/>
          </a:xfrm>
          <a:prstGeom prst="rect">
            <a:avLst/>
          </a:prstGeom>
        </p:spPr>
        <p:txBody>
          <a:bodyPr>
            <a:noAutofit/>
          </a:bodyPr>
          <a:lstStyle/>
          <a:p>
            <a:pPr lvl="0" defTabSz="365760"/>
            <a:r>
              <a:rPr lang="de-DE" sz="2800" b="1" dirty="0" smtClean="0">
                <a:solidFill>
                  <a:srgbClr val="0070C0"/>
                </a:solidFill>
              </a:rPr>
              <a:t>Example 2. Using Handler post(...) Method</a:t>
            </a:r>
            <a:endParaRPr lang="en-US" sz="2000" dirty="0" smtClean="0"/>
          </a:p>
          <a:p>
            <a:r>
              <a:rPr lang="en-US" sz="2000" dirty="0" smtClean="0"/>
              <a:t>We will try the same problem presented earlier (a slow background task and a responsive foreground UI) this time using the posting mechanism to execute foreground </a:t>
            </a:r>
            <a:r>
              <a:rPr lang="en-US" sz="2000" i="1" dirty="0" err="1" smtClean="0"/>
              <a:t>runnables</a:t>
            </a:r>
            <a:r>
              <a:rPr lang="en-US" sz="2000" dirty="0" smtClean="0"/>
              <a:t>.</a:t>
            </a:r>
          </a:p>
        </p:txBody>
      </p:sp>
      <p:pic>
        <p:nvPicPr>
          <p:cNvPr id="8" name="Picture 7" descr="device.png"/>
          <p:cNvPicPr>
            <a:picLocks noChangeAspect="1"/>
          </p:cNvPicPr>
          <p:nvPr/>
        </p:nvPicPr>
        <p:blipFill>
          <a:blip r:embed="rId3" cstate="print"/>
          <a:stretch>
            <a:fillRect/>
          </a:stretch>
        </p:blipFill>
        <p:spPr>
          <a:xfrm>
            <a:off x="304800" y="3048000"/>
            <a:ext cx="2438400" cy="3657600"/>
          </a:xfrm>
          <a:prstGeom prst="rect">
            <a:avLst/>
          </a:prstGeom>
          <a:ln w="3175">
            <a:solidFill>
              <a:schemeClr val="bg1">
                <a:lumMod val="75000"/>
              </a:schemeClr>
            </a:solidFill>
          </a:ln>
        </p:spPr>
      </p:pic>
      <p:pic>
        <p:nvPicPr>
          <p:cNvPr id="9" name="Picture 8" descr="device1.png"/>
          <p:cNvPicPr>
            <a:picLocks noChangeAspect="1"/>
          </p:cNvPicPr>
          <p:nvPr/>
        </p:nvPicPr>
        <p:blipFill>
          <a:blip r:embed="rId4" cstate="print"/>
          <a:stretch>
            <a:fillRect/>
          </a:stretch>
        </p:blipFill>
        <p:spPr>
          <a:xfrm>
            <a:off x="2971800" y="3048000"/>
            <a:ext cx="2438400" cy="3657600"/>
          </a:xfrm>
          <a:prstGeom prst="rect">
            <a:avLst/>
          </a:prstGeom>
          <a:ln>
            <a:solidFill>
              <a:schemeClr val="bg1">
                <a:lumMod val="75000"/>
              </a:schemeClr>
            </a:solidFill>
          </a:ln>
        </p:spPr>
      </p:pic>
      <p:pic>
        <p:nvPicPr>
          <p:cNvPr id="10" name="Picture 9" descr="device1b.png"/>
          <p:cNvPicPr>
            <a:picLocks noChangeAspect="1"/>
          </p:cNvPicPr>
          <p:nvPr/>
        </p:nvPicPr>
        <p:blipFill>
          <a:blip r:embed="rId5" cstate="print"/>
          <a:stretch>
            <a:fillRect/>
          </a:stretch>
        </p:blipFill>
        <p:spPr>
          <a:xfrm>
            <a:off x="5638800" y="3048000"/>
            <a:ext cx="2438400" cy="3657600"/>
          </a:xfrm>
          <a:prstGeom prst="rect">
            <a:avLst/>
          </a:prstGeom>
          <a:ln>
            <a:solidFill>
              <a:schemeClr val="bg1">
                <a:lumMod val="75000"/>
              </a:schemeClr>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23</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6" name="Picture 5"/>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7" name="Content Placeholder 2"/>
          <p:cNvSpPr txBox="1">
            <a:spLocks/>
          </p:cNvSpPr>
          <p:nvPr/>
        </p:nvSpPr>
        <p:spPr>
          <a:xfrm>
            <a:off x="304800" y="990600"/>
            <a:ext cx="8534400" cy="533400"/>
          </a:xfrm>
          <a:prstGeom prst="rect">
            <a:avLst/>
          </a:prstGeom>
        </p:spPr>
        <p:txBody>
          <a:bodyPr>
            <a:noAutofit/>
          </a:bodyPr>
          <a:lstStyle/>
          <a:p>
            <a:pPr lvl="0" defTabSz="365760"/>
            <a:r>
              <a:rPr lang="de-DE" sz="2800" b="1" dirty="0" smtClean="0">
                <a:solidFill>
                  <a:srgbClr val="0070C0"/>
                </a:solidFill>
              </a:rPr>
              <a:t>Example2. Using Handler post(...) Method</a:t>
            </a:r>
            <a:endParaRPr lang="en-US" sz="2000" dirty="0" smtClean="0"/>
          </a:p>
        </p:txBody>
      </p:sp>
      <p:sp>
        <p:nvSpPr>
          <p:cNvPr id="8" name="TextBox 7"/>
          <p:cNvSpPr txBox="1"/>
          <p:nvPr/>
        </p:nvSpPr>
        <p:spPr>
          <a:xfrm>
            <a:off x="457200" y="1524000"/>
            <a:ext cx="7772400" cy="5216813"/>
          </a:xfrm>
          <a:prstGeom prst="rect">
            <a:avLst/>
          </a:prstGeom>
          <a:solidFill>
            <a:schemeClr val="bg1">
              <a:lumMod val="95000"/>
            </a:schemeClr>
          </a:solidFill>
          <a:ln>
            <a:solidFill>
              <a:schemeClr val="bg1">
                <a:lumMod val="75000"/>
              </a:schemeClr>
            </a:solidFill>
          </a:ln>
        </p:spPr>
        <p:txBody>
          <a:bodyPr wrap="square" rtlCol="0">
            <a:spAutoFit/>
          </a:bodyPr>
          <a:lstStyle/>
          <a:p>
            <a:pPr defTabSz="365760"/>
            <a:r>
              <a:rPr lang="en-US" sz="900" dirty="0" smtClean="0">
                <a:latin typeface="Consolas" pitchFamily="49" charset="0"/>
              </a:rPr>
              <a:t>&lt;?xml version="1.0" encoding="utf-8"?&gt;</a:t>
            </a:r>
          </a:p>
          <a:p>
            <a:pPr defTabSz="365760"/>
            <a:r>
              <a:rPr lang="en-US" sz="900" dirty="0" smtClean="0">
                <a:latin typeface="Consolas" pitchFamily="49" charset="0"/>
              </a:rPr>
              <a:t>&lt;</a:t>
            </a:r>
            <a:r>
              <a:rPr lang="en-US" sz="900" dirty="0" err="1" smtClean="0">
                <a:latin typeface="Consolas" pitchFamily="49" charset="0"/>
              </a:rPr>
              <a:t>LinearLayout</a:t>
            </a:r>
            <a:endParaRPr lang="en-US" sz="900" dirty="0" smtClean="0">
              <a:latin typeface="Consolas" pitchFamily="49" charset="0"/>
            </a:endParaRPr>
          </a:p>
          <a:p>
            <a:pPr lvl="1" defTabSz="365760"/>
            <a:r>
              <a:rPr lang="en-US" sz="900" dirty="0" err="1" smtClean="0">
                <a:latin typeface="Consolas" pitchFamily="49" charset="0"/>
              </a:rPr>
              <a:t>android:id</a:t>
            </a:r>
            <a:r>
              <a:rPr lang="en-US" sz="900" dirty="0" smtClean="0">
                <a:latin typeface="Consolas" pitchFamily="49" charset="0"/>
              </a:rPr>
              <a:t>="@+id/linearLayout1"</a:t>
            </a:r>
          </a:p>
          <a:p>
            <a:pPr lvl="1" defTabSz="365760"/>
            <a:r>
              <a:rPr lang="en-US" sz="900" dirty="0" err="1" smtClean="0">
                <a:latin typeface="Consolas" pitchFamily="49" charset="0"/>
              </a:rPr>
              <a:t>android:layout_width</a:t>
            </a:r>
            <a:r>
              <a:rPr lang="en-US" sz="900" dirty="0" smtClean="0">
                <a:latin typeface="Consolas" pitchFamily="49" charset="0"/>
              </a:rPr>
              <a:t>="</a:t>
            </a:r>
            <a:r>
              <a:rPr lang="en-US" sz="900" dirty="0" err="1" smtClean="0">
                <a:latin typeface="Consolas" pitchFamily="49" charset="0"/>
              </a:rPr>
              <a:t>fill_parent</a:t>
            </a:r>
            <a:r>
              <a:rPr lang="en-US" sz="900" dirty="0" smtClean="0">
                <a:latin typeface="Consolas" pitchFamily="49" charset="0"/>
              </a:rPr>
              <a:t>"</a:t>
            </a:r>
          </a:p>
          <a:p>
            <a:pPr lvl="1" defTabSz="365760"/>
            <a:r>
              <a:rPr lang="en-US" sz="900" dirty="0" err="1" smtClean="0">
                <a:latin typeface="Consolas" pitchFamily="49" charset="0"/>
              </a:rPr>
              <a:t>android:layout_height</a:t>
            </a:r>
            <a:r>
              <a:rPr lang="en-US" sz="900" dirty="0" smtClean="0">
                <a:latin typeface="Consolas" pitchFamily="49" charset="0"/>
              </a:rPr>
              <a:t>="</a:t>
            </a:r>
            <a:r>
              <a:rPr lang="en-US" sz="900" dirty="0" err="1" smtClean="0">
                <a:latin typeface="Consolas" pitchFamily="49" charset="0"/>
              </a:rPr>
              <a:t>fill_parent</a:t>
            </a:r>
            <a:r>
              <a:rPr lang="en-US" sz="900" dirty="0" smtClean="0">
                <a:latin typeface="Consolas" pitchFamily="49" charset="0"/>
              </a:rPr>
              <a:t>"</a:t>
            </a:r>
          </a:p>
          <a:p>
            <a:pPr lvl="1" defTabSz="365760"/>
            <a:r>
              <a:rPr lang="en-US" sz="900" dirty="0" err="1" smtClean="0">
                <a:latin typeface="Consolas" pitchFamily="49" charset="0"/>
              </a:rPr>
              <a:t>android:background</a:t>
            </a:r>
            <a:r>
              <a:rPr lang="en-US" sz="900" dirty="0" smtClean="0">
                <a:latin typeface="Consolas" pitchFamily="49" charset="0"/>
              </a:rPr>
              <a:t>="#ff009999"</a:t>
            </a:r>
          </a:p>
          <a:p>
            <a:pPr lvl="1" defTabSz="365760"/>
            <a:r>
              <a:rPr lang="en-US" sz="900" dirty="0" err="1" smtClean="0">
                <a:latin typeface="Consolas" pitchFamily="49" charset="0"/>
              </a:rPr>
              <a:t>android:orientation</a:t>
            </a:r>
            <a:r>
              <a:rPr lang="en-US" sz="900" dirty="0" smtClean="0">
                <a:latin typeface="Consolas" pitchFamily="49" charset="0"/>
              </a:rPr>
              <a:t>="vertical"</a:t>
            </a:r>
          </a:p>
          <a:p>
            <a:pPr lvl="1" defTabSz="365760"/>
            <a:r>
              <a:rPr lang="en-US" sz="900" dirty="0" err="1" smtClean="0">
                <a:latin typeface="Consolas" pitchFamily="49" charset="0"/>
              </a:rPr>
              <a:t>xmlns:android</a:t>
            </a:r>
            <a:r>
              <a:rPr lang="en-US" sz="900" dirty="0" smtClean="0">
                <a:latin typeface="Consolas" pitchFamily="49" charset="0"/>
              </a:rPr>
              <a:t>=</a:t>
            </a:r>
            <a:r>
              <a:rPr lang="en-US" sz="900" dirty="0" smtClean="0">
                <a:latin typeface="Consolas" pitchFamily="49" charset="0"/>
                <a:hlinkClick r:id="rId3"/>
              </a:rPr>
              <a:t>http://schemas.android.com/apk/res/android</a:t>
            </a:r>
            <a:r>
              <a:rPr lang="en-US" sz="900" dirty="0" smtClean="0">
                <a:latin typeface="Consolas" pitchFamily="49" charset="0"/>
              </a:rPr>
              <a:t> &gt;</a:t>
            </a:r>
          </a:p>
          <a:p>
            <a:pPr defTabSz="365760"/>
            <a:r>
              <a:rPr lang="en-US" sz="900" dirty="0" smtClean="0">
                <a:latin typeface="Consolas" pitchFamily="49" charset="0"/>
              </a:rPr>
              <a:t>&lt;</a:t>
            </a:r>
            <a:r>
              <a:rPr lang="en-US" sz="900" dirty="0" err="1" smtClean="0">
                <a:latin typeface="Consolas" pitchFamily="49" charset="0"/>
              </a:rPr>
              <a:t>TextView</a:t>
            </a:r>
            <a:endParaRPr lang="en-US" sz="900" dirty="0" smtClean="0">
              <a:latin typeface="Consolas" pitchFamily="49" charset="0"/>
            </a:endParaRPr>
          </a:p>
          <a:p>
            <a:pPr lvl="1" defTabSz="365760"/>
            <a:r>
              <a:rPr lang="en-US" sz="900" dirty="0" err="1" smtClean="0">
                <a:latin typeface="Consolas" pitchFamily="49" charset="0"/>
              </a:rPr>
              <a:t>android:id</a:t>
            </a:r>
            <a:r>
              <a:rPr lang="en-US" sz="900" dirty="0" smtClean="0">
                <a:latin typeface="Consolas" pitchFamily="49" charset="0"/>
              </a:rPr>
              <a:t>="@+id/</a:t>
            </a:r>
            <a:r>
              <a:rPr lang="en-US" sz="900" dirty="0" err="1" smtClean="0">
                <a:latin typeface="Consolas" pitchFamily="49" charset="0"/>
              </a:rPr>
              <a:t>lblTopCaption</a:t>
            </a:r>
            <a:r>
              <a:rPr lang="en-US" sz="900" dirty="0" smtClean="0">
                <a:latin typeface="Consolas" pitchFamily="49" charset="0"/>
              </a:rPr>
              <a:t>"</a:t>
            </a:r>
          </a:p>
          <a:p>
            <a:pPr lvl="1" defTabSz="365760"/>
            <a:r>
              <a:rPr lang="en-US" sz="900" dirty="0" err="1" smtClean="0">
                <a:latin typeface="Consolas" pitchFamily="49" charset="0"/>
              </a:rPr>
              <a:t>android:layout_width</a:t>
            </a:r>
            <a:r>
              <a:rPr lang="en-US" sz="900" dirty="0" smtClean="0">
                <a:latin typeface="Consolas" pitchFamily="49" charset="0"/>
              </a:rPr>
              <a:t>="</a:t>
            </a:r>
            <a:r>
              <a:rPr lang="en-US" sz="900" dirty="0" err="1" smtClean="0">
                <a:latin typeface="Consolas" pitchFamily="49" charset="0"/>
              </a:rPr>
              <a:t>fill_parent</a:t>
            </a:r>
            <a:r>
              <a:rPr lang="en-US" sz="900" dirty="0" smtClean="0">
                <a:latin typeface="Consolas" pitchFamily="49" charset="0"/>
              </a:rPr>
              <a:t>"</a:t>
            </a:r>
          </a:p>
          <a:p>
            <a:pPr lvl="1" defTabSz="365760"/>
            <a:r>
              <a:rPr lang="en-US" sz="900" dirty="0" err="1" smtClean="0">
                <a:latin typeface="Consolas" pitchFamily="49" charset="0"/>
              </a:rPr>
              <a:t>android:layout_height</a:t>
            </a:r>
            <a:r>
              <a:rPr lang="en-US" sz="900" dirty="0" smtClean="0">
                <a:latin typeface="Consolas" pitchFamily="49" charset="0"/>
              </a:rPr>
              <a:t>="</a:t>
            </a:r>
            <a:r>
              <a:rPr lang="en-US" sz="900" dirty="0" err="1" smtClean="0">
                <a:latin typeface="Consolas" pitchFamily="49" charset="0"/>
              </a:rPr>
              <a:t>wrap_content</a:t>
            </a:r>
            <a:r>
              <a:rPr lang="en-US" sz="900" dirty="0" smtClean="0">
                <a:latin typeface="Consolas" pitchFamily="49" charset="0"/>
              </a:rPr>
              <a:t>"</a:t>
            </a:r>
          </a:p>
          <a:p>
            <a:pPr lvl="1" defTabSz="365760"/>
            <a:r>
              <a:rPr lang="en-US" sz="900" dirty="0" err="1" smtClean="0">
                <a:latin typeface="Consolas" pitchFamily="49" charset="0"/>
              </a:rPr>
              <a:t>android:padding</a:t>
            </a:r>
            <a:r>
              <a:rPr lang="en-US" sz="900" dirty="0" smtClean="0">
                <a:latin typeface="Consolas" pitchFamily="49" charset="0"/>
              </a:rPr>
              <a:t>="2px"</a:t>
            </a:r>
          </a:p>
          <a:p>
            <a:pPr lvl="1" defTabSz="365760"/>
            <a:r>
              <a:rPr lang="en-US" sz="900" dirty="0" err="1" smtClean="0">
                <a:latin typeface="Consolas" pitchFamily="49" charset="0"/>
              </a:rPr>
              <a:t>android:text</a:t>
            </a:r>
            <a:r>
              <a:rPr lang="en-US" sz="900" dirty="0" smtClean="0">
                <a:latin typeface="Consolas" pitchFamily="49" charset="0"/>
              </a:rPr>
              <a:t>="Some important data is being collected now. Patience please..."</a:t>
            </a:r>
          </a:p>
          <a:p>
            <a:pPr lvl="1" defTabSz="365760"/>
            <a:r>
              <a:rPr lang="en-US" sz="900" dirty="0" err="1" smtClean="0">
                <a:latin typeface="Consolas" pitchFamily="49" charset="0"/>
              </a:rPr>
              <a:t>android:textSize</a:t>
            </a:r>
            <a:r>
              <a:rPr lang="en-US" sz="900" dirty="0" smtClean="0">
                <a:latin typeface="Consolas" pitchFamily="49" charset="0"/>
              </a:rPr>
              <a:t>="16sp"</a:t>
            </a:r>
          </a:p>
          <a:p>
            <a:pPr lvl="1" defTabSz="365760"/>
            <a:r>
              <a:rPr lang="en-US" sz="900" dirty="0" err="1" smtClean="0">
                <a:latin typeface="Consolas" pitchFamily="49" charset="0"/>
              </a:rPr>
              <a:t>android:textStyle</a:t>
            </a:r>
            <a:r>
              <a:rPr lang="en-US" sz="900" dirty="0" smtClean="0">
                <a:latin typeface="Consolas" pitchFamily="49" charset="0"/>
              </a:rPr>
              <a:t>="bold"  /&gt;</a:t>
            </a:r>
          </a:p>
          <a:p>
            <a:pPr defTabSz="365760"/>
            <a:r>
              <a:rPr lang="en-US" sz="900" dirty="0" smtClean="0">
                <a:latin typeface="Consolas" pitchFamily="49" charset="0"/>
              </a:rPr>
              <a:t>&lt;</a:t>
            </a:r>
            <a:r>
              <a:rPr lang="en-US" sz="900" dirty="0" err="1" smtClean="0">
                <a:latin typeface="Consolas" pitchFamily="49" charset="0"/>
              </a:rPr>
              <a:t>ProgressBar</a:t>
            </a:r>
            <a:endParaRPr lang="en-US" sz="900" dirty="0" smtClean="0">
              <a:latin typeface="Consolas" pitchFamily="49" charset="0"/>
            </a:endParaRPr>
          </a:p>
          <a:p>
            <a:pPr lvl="1" defTabSz="365760"/>
            <a:r>
              <a:rPr lang="en-US" sz="900" dirty="0" err="1" smtClean="0">
                <a:latin typeface="Consolas" pitchFamily="49" charset="0"/>
              </a:rPr>
              <a:t>android:id</a:t>
            </a:r>
            <a:r>
              <a:rPr lang="en-US" sz="900" dirty="0" smtClean="0">
                <a:latin typeface="Consolas" pitchFamily="49" charset="0"/>
              </a:rPr>
              <a:t>="@+id/</a:t>
            </a:r>
            <a:r>
              <a:rPr lang="en-US" sz="900" dirty="0" err="1" smtClean="0">
                <a:latin typeface="Consolas" pitchFamily="49" charset="0"/>
              </a:rPr>
              <a:t>myBar</a:t>
            </a:r>
            <a:r>
              <a:rPr lang="en-US" sz="900" dirty="0" smtClean="0">
                <a:latin typeface="Consolas" pitchFamily="49" charset="0"/>
              </a:rPr>
              <a:t>"</a:t>
            </a:r>
          </a:p>
          <a:p>
            <a:pPr lvl="1" defTabSz="365760"/>
            <a:r>
              <a:rPr lang="en-US" sz="900" dirty="0" smtClean="0">
                <a:latin typeface="Consolas" pitchFamily="49" charset="0"/>
              </a:rPr>
              <a:t>style="?</a:t>
            </a:r>
            <a:r>
              <a:rPr lang="en-US" sz="900" dirty="0" err="1" smtClean="0">
                <a:latin typeface="Consolas" pitchFamily="49" charset="0"/>
              </a:rPr>
              <a:t>android:attr</a:t>
            </a:r>
            <a:r>
              <a:rPr lang="en-US" sz="900" dirty="0" smtClean="0">
                <a:latin typeface="Consolas" pitchFamily="49" charset="0"/>
              </a:rPr>
              <a:t>/</a:t>
            </a:r>
            <a:r>
              <a:rPr lang="en-US" sz="900" dirty="0" err="1" smtClean="0">
                <a:latin typeface="Consolas" pitchFamily="49" charset="0"/>
              </a:rPr>
              <a:t>progressBarStyleHorizontal</a:t>
            </a:r>
            <a:r>
              <a:rPr lang="en-US" sz="900" dirty="0" smtClean="0">
                <a:latin typeface="Consolas" pitchFamily="49" charset="0"/>
              </a:rPr>
              <a:t>"</a:t>
            </a:r>
          </a:p>
          <a:p>
            <a:pPr lvl="1" defTabSz="365760"/>
            <a:r>
              <a:rPr lang="en-US" sz="900" dirty="0" err="1" smtClean="0">
                <a:latin typeface="Consolas" pitchFamily="49" charset="0"/>
              </a:rPr>
              <a:t>android:layout_width</a:t>
            </a:r>
            <a:r>
              <a:rPr lang="en-US" sz="900" dirty="0" smtClean="0">
                <a:latin typeface="Consolas" pitchFamily="49" charset="0"/>
              </a:rPr>
              <a:t>="</a:t>
            </a:r>
            <a:r>
              <a:rPr lang="en-US" sz="900" dirty="0" err="1" smtClean="0">
                <a:latin typeface="Consolas" pitchFamily="49" charset="0"/>
              </a:rPr>
              <a:t>fill_parent</a:t>
            </a:r>
            <a:r>
              <a:rPr lang="en-US" sz="900" dirty="0" smtClean="0">
                <a:latin typeface="Consolas" pitchFamily="49" charset="0"/>
              </a:rPr>
              <a:t>"</a:t>
            </a:r>
          </a:p>
          <a:p>
            <a:pPr lvl="1" defTabSz="365760"/>
            <a:r>
              <a:rPr lang="en-US" sz="900" dirty="0" err="1" smtClean="0">
                <a:latin typeface="Consolas" pitchFamily="49" charset="0"/>
              </a:rPr>
              <a:t>android:layout_height</a:t>
            </a:r>
            <a:r>
              <a:rPr lang="en-US" sz="900" dirty="0" smtClean="0">
                <a:latin typeface="Consolas" pitchFamily="49" charset="0"/>
              </a:rPr>
              <a:t>="</a:t>
            </a:r>
            <a:r>
              <a:rPr lang="en-US" sz="900" dirty="0" err="1" smtClean="0">
                <a:latin typeface="Consolas" pitchFamily="49" charset="0"/>
              </a:rPr>
              <a:t>wrap_content</a:t>
            </a:r>
            <a:r>
              <a:rPr lang="en-US" sz="900" dirty="0" smtClean="0">
                <a:latin typeface="Consolas" pitchFamily="49" charset="0"/>
              </a:rPr>
              <a:t>" /&gt;</a:t>
            </a:r>
          </a:p>
          <a:p>
            <a:pPr defTabSz="365760"/>
            <a:r>
              <a:rPr lang="en-US" sz="900" dirty="0" smtClean="0">
                <a:latin typeface="Consolas" pitchFamily="49" charset="0"/>
              </a:rPr>
              <a:t>&lt;</a:t>
            </a:r>
            <a:r>
              <a:rPr lang="en-US" sz="900" dirty="0" err="1" smtClean="0">
                <a:latin typeface="Consolas" pitchFamily="49" charset="0"/>
              </a:rPr>
              <a:t>EditText</a:t>
            </a:r>
            <a:endParaRPr lang="en-US" sz="900" dirty="0" smtClean="0">
              <a:latin typeface="Consolas" pitchFamily="49" charset="0"/>
            </a:endParaRPr>
          </a:p>
          <a:p>
            <a:pPr lvl="1" defTabSz="365760"/>
            <a:r>
              <a:rPr lang="en-US" sz="900" dirty="0" err="1" smtClean="0">
                <a:latin typeface="Consolas" pitchFamily="49" charset="0"/>
              </a:rPr>
              <a:t>android:id</a:t>
            </a:r>
            <a:r>
              <a:rPr lang="en-US" sz="900" dirty="0" smtClean="0">
                <a:latin typeface="Consolas" pitchFamily="49" charset="0"/>
              </a:rPr>
              <a:t>="@+id/txtBox1"</a:t>
            </a:r>
          </a:p>
          <a:p>
            <a:pPr lvl="1" defTabSz="365760"/>
            <a:r>
              <a:rPr lang="en-US" sz="900" dirty="0" err="1" smtClean="0">
                <a:latin typeface="Consolas" pitchFamily="49" charset="0"/>
              </a:rPr>
              <a:t>android:layout_width</a:t>
            </a:r>
            <a:r>
              <a:rPr lang="en-US" sz="900" dirty="0" smtClean="0">
                <a:latin typeface="Consolas" pitchFamily="49" charset="0"/>
              </a:rPr>
              <a:t>="</a:t>
            </a:r>
            <a:r>
              <a:rPr lang="en-US" sz="900" dirty="0" err="1" smtClean="0">
                <a:latin typeface="Consolas" pitchFamily="49" charset="0"/>
              </a:rPr>
              <a:t>fill_parent</a:t>
            </a:r>
            <a:r>
              <a:rPr lang="en-US" sz="900" dirty="0" smtClean="0">
                <a:latin typeface="Consolas" pitchFamily="49" charset="0"/>
              </a:rPr>
              <a:t>"</a:t>
            </a:r>
          </a:p>
          <a:p>
            <a:pPr lvl="1" defTabSz="365760"/>
            <a:r>
              <a:rPr lang="en-US" sz="900" dirty="0" err="1" smtClean="0">
                <a:latin typeface="Consolas" pitchFamily="49" charset="0"/>
              </a:rPr>
              <a:t>android:layout_height</a:t>
            </a:r>
            <a:r>
              <a:rPr lang="en-US" sz="900" dirty="0" smtClean="0">
                <a:latin typeface="Consolas" pitchFamily="49" charset="0"/>
              </a:rPr>
              <a:t>="78px"</a:t>
            </a:r>
          </a:p>
          <a:p>
            <a:pPr lvl="1" defTabSz="365760"/>
            <a:r>
              <a:rPr lang="en-US" sz="900" dirty="0" err="1" smtClean="0">
                <a:latin typeface="Consolas" pitchFamily="49" charset="0"/>
              </a:rPr>
              <a:t>android:layout_marginLeft</a:t>
            </a:r>
            <a:r>
              <a:rPr lang="en-US" sz="900" dirty="0" smtClean="0">
                <a:latin typeface="Consolas" pitchFamily="49" charset="0"/>
              </a:rPr>
              <a:t>="20px"</a:t>
            </a:r>
          </a:p>
          <a:p>
            <a:pPr lvl="1" defTabSz="365760"/>
            <a:r>
              <a:rPr lang="en-US" sz="900" dirty="0" err="1" smtClean="0">
                <a:latin typeface="Consolas" pitchFamily="49" charset="0"/>
              </a:rPr>
              <a:t>android:layout_marginRight</a:t>
            </a:r>
            <a:r>
              <a:rPr lang="en-US" sz="900" dirty="0" smtClean="0">
                <a:latin typeface="Consolas" pitchFamily="49" charset="0"/>
              </a:rPr>
              <a:t>="20px"</a:t>
            </a:r>
          </a:p>
          <a:p>
            <a:pPr lvl="1" defTabSz="365760"/>
            <a:r>
              <a:rPr lang="en-US" sz="900" dirty="0" err="1" smtClean="0">
                <a:latin typeface="Consolas" pitchFamily="49" charset="0"/>
              </a:rPr>
              <a:t>android:textSize</a:t>
            </a:r>
            <a:r>
              <a:rPr lang="en-US" sz="900" dirty="0" smtClean="0">
                <a:latin typeface="Consolas" pitchFamily="49" charset="0"/>
              </a:rPr>
              <a:t>="18sp" </a:t>
            </a:r>
            <a:r>
              <a:rPr lang="en-US" sz="900" dirty="0" err="1" smtClean="0">
                <a:latin typeface="Consolas" pitchFamily="49" charset="0"/>
              </a:rPr>
              <a:t>android:layout_marginTop</a:t>
            </a:r>
            <a:r>
              <a:rPr lang="en-US" sz="900" dirty="0" smtClean="0">
                <a:latin typeface="Consolas" pitchFamily="49" charset="0"/>
              </a:rPr>
              <a:t>="10px"  /&gt;</a:t>
            </a:r>
          </a:p>
          <a:p>
            <a:pPr defTabSz="365760"/>
            <a:r>
              <a:rPr lang="en-US" sz="900" dirty="0" smtClean="0">
                <a:latin typeface="Consolas" pitchFamily="49" charset="0"/>
              </a:rPr>
              <a:t>&lt;Button</a:t>
            </a:r>
          </a:p>
          <a:p>
            <a:pPr lvl="1" defTabSz="365760"/>
            <a:r>
              <a:rPr lang="en-US" sz="900" dirty="0" err="1" smtClean="0">
                <a:latin typeface="Consolas" pitchFamily="49" charset="0"/>
              </a:rPr>
              <a:t>android:id</a:t>
            </a:r>
            <a:r>
              <a:rPr lang="en-US" sz="900" dirty="0" smtClean="0">
                <a:latin typeface="Consolas" pitchFamily="49" charset="0"/>
              </a:rPr>
              <a:t>="@+id/</a:t>
            </a:r>
            <a:r>
              <a:rPr lang="en-US" sz="900" dirty="0" err="1" smtClean="0">
                <a:latin typeface="Consolas" pitchFamily="49" charset="0"/>
              </a:rPr>
              <a:t>btnDoSomething</a:t>
            </a:r>
            <a:r>
              <a:rPr lang="en-US" sz="900" dirty="0" smtClean="0">
                <a:latin typeface="Consolas" pitchFamily="49" charset="0"/>
              </a:rPr>
              <a:t>"</a:t>
            </a:r>
          </a:p>
          <a:p>
            <a:pPr lvl="1" defTabSz="365760"/>
            <a:r>
              <a:rPr lang="en-US" sz="900" dirty="0" err="1" smtClean="0">
                <a:latin typeface="Consolas" pitchFamily="49" charset="0"/>
              </a:rPr>
              <a:t>android:layout_width</a:t>
            </a:r>
            <a:r>
              <a:rPr lang="en-US" sz="900" dirty="0" smtClean="0">
                <a:latin typeface="Consolas" pitchFamily="49" charset="0"/>
              </a:rPr>
              <a:t>="</a:t>
            </a:r>
            <a:r>
              <a:rPr lang="en-US" sz="900" dirty="0" err="1" smtClean="0">
                <a:latin typeface="Consolas" pitchFamily="49" charset="0"/>
              </a:rPr>
              <a:t>wrap_content</a:t>
            </a:r>
            <a:r>
              <a:rPr lang="en-US" sz="900" dirty="0" smtClean="0">
                <a:latin typeface="Consolas" pitchFamily="49" charset="0"/>
              </a:rPr>
              <a:t>"</a:t>
            </a:r>
          </a:p>
          <a:p>
            <a:pPr lvl="1" defTabSz="365760"/>
            <a:r>
              <a:rPr lang="en-US" sz="900" dirty="0" err="1" smtClean="0">
                <a:latin typeface="Consolas" pitchFamily="49" charset="0"/>
              </a:rPr>
              <a:t>android:layout_height</a:t>
            </a:r>
            <a:r>
              <a:rPr lang="en-US" sz="900" dirty="0" smtClean="0">
                <a:latin typeface="Consolas" pitchFamily="49" charset="0"/>
              </a:rPr>
              <a:t>="</a:t>
            </a:r>
            <a:r>
              <a:rPr lang="en-US" sz="900" dirty="0" err="1" smtClean="0">
                <a:latin typeface="Consolas" pitchFamily="49" charset="0"/>
              </a:rPr>
              <a:t>wrap_content</a:t>
            </a:r>
            <a:r>
              <a:rPr lang="en-US" sz="900" dirty="0" smtClean="0">
                <a:latin typeface="Consolas" pitchFamily="49" charset="0"/>
              </a:rPr>
              <a:t>"</a:t>
            </a:r>
          </a:p>
          <a:p>
            <a:pPr lvl="1" defTabSz="365760"/>
            <a:r>
              <a:rPr lang="en-US" sz="900" dirty="0" err="1" smtClean="0">
                <a:latin typeface="Consolas" pitchFamily="49" charset="0"/>
              </a:rPr>
              <a:t>android:padding</a:t>
            </a:r>
            <a:r>
              <a:rPr lang="en-US" sz="900" dirty="0" smtClean="0">
                <a:latin typeface="Consolas" pitchFamily="49" charset="0"/>
              </a:rPr>
              <a:t>="4px"</a:t>
            </a:r>
          </a:p>
          <a:p>
            <a:pPr lvl="1" defTabSz="365760"/>
            <a:r>
              <a:rPr lang="en-US" sz="900" dirty="0" err="1" smtClean="0">
                <a:latin typeface="Consolas" pitchFamily="49" charset="0"/>
              </a:rPr>
              <a:t>android:layout_marginLeft</a:t>
            </a:r>
            <a:r>
              <a:rPr lang="en-US" sz="900" dirty="0" smtClean="0">
                <a:latin typeface="Consolas" pitchFamily="49" charset="0"/>
              </a:rPr>
              <a:t>="20px"</a:t>
            </a:r>
          </a:p>
          <a:p>
            <a:pPr lvl="1" defTabSz="365760"/>
            <a:r>
              <a:rPr lang="en-US" sz="900" dirty="0" err="1" smtClean="0">
                <a:latin typeface="Consolas" pitchFamily="49" charset="0"/>
              </a:rPr>
              <a:t>android:text</a:t>
            </a:r>
            <a:r>
              <a:rPr lang="en-US" sz="900" dirty="0" smtClean="0">
                <a:latin typeface="Consolas" pitchFamily="49" charset="0"/>
              </a:rPr>
              <a:t>="Do Something" /&gt;</a:t>
            </a:r>
          </a:p>
          <a:p>
            <a:pPr defTabSz="365760"/>
            <a:r>
              <a:rPr lang="en-US" sz="900" dirty="0" smtClean="0">
                <a:latin typeface="Consolas" pitchFamily="49" charset="0"/>
              </a:rPr>
              <a:t>&lt;/</a:t>
            </a:r>
            <a:r>
              <a:rPr lang="en-US" sz="900" dirty="0" err="1" smtClean="0">
                <a:latin typeface="Consolas" pitchFamily="49" charset="0"/>
              </a:rPr>
              <a:t>LinearLayout</a:t>
            </a:r>
            <a:r>
              <a:rPr lang="en-US" sz="900" dirty="0" smtClean="0">
                <a:latin typeface="Consolas" pitchFamily="49" charset="0"/>
              </a:rPr>
              <a:t>&gt;</a:t>
            </a:r>
            <a:endParaRPr lang="en-US" sz="900" dirty="0">
              <a:latin typeface="Consolas"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24</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6" name="Picture 5"/>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7" name="Content Placeholder 2"/>
          <p:cNvSpPr txBox="1">
            <a:spLocks/>
          </p:cNvSpPr>
          <p:nvPr/>
        </p:nvSpPr>
        <p:spPr>
          <a:xfrm>
            <a:off x="304800" y="990600"/>
            <a:ext cx="8534400" cy="533400"/>
          </a:xfrm>
          <a:prstGeom prst="rect">
            <a:avLst/>
          </a:prstGeom>
        </p:spPr>
        <p:txBody>
          <a:bodyPr>
            <a:noAutofit/>
          </a:bodyPr>
          <a:lstStyle/>
          <a:p>
            <a:pPr lvl="0" defTabSz="365760"/>
            <a:r>
              <a:rPr lang="de-DE" sz="2800" b="1" dirty="0" smtClean="0">
                <a:solidFill>
                  <a:srgbClr val="0070C0"/>
                </a:solidFill>
              </a:rPr>
              <a:t>Example2. Using Handler post(...) Method</a:t>
            </a:r>
            <a:endParaRPr lang="en-US" sz="2000" dirty="0" smtClean="0"/>
          </a:p>
        </p:txBody>
      </p:sp>
      <p:sp>
        <p:nvSpPr>
          <p:cNvPr id="8" name="TextBox 7"/>
          <p:cNvSpPr txBox="1"/>
          <p:nvPr/>
        </p:nvSpPr>
        <p:spPr>
          <a:xfrm>
            <a:off x="457200" y="1524000"/>
            <a:ext cx="7772400" cy="4893647"/>
          </a:xfrm>
          <a:prstGeom prst="rect">
            <a:avLst/>
          </a:prstGeom>
          <a:solidFill>
            <a:schemeClr val="bg1">
              <a:lumMod val="95000"/>
            </a:schemeClr>
          </a:solidFill>
          <a:ln>
            <a:solidFill>
              <a:schemeClr val="bg1">
                <a:lumMod val="75000"/>
              </a:schemeClr>
            </a:solidFill>
          </a:ln>
        </p:spPr>
        <p:txBody>
          <a:bodyPr wrap="square" rtlCol="0">
            <a:spAutoFit/>
          </a:bodyPr>
          <a:lstStyle/>
          <a:p>
            <a:r>
              <a:rPr lang="en-US" sz="1200" dirty="0" smtClean="0">
                <a:solidFill>
                  <a:srgbClr val="004000"/>
                </a:solidFill>
                <a:latin typeface="Courier New"/>
              </a:rPr>
              <a:t>// using Handler post(...) method to execute foreground </a:t>
            </a:r>
            <a:r>
              <a:rPr lang="en-US" sz="1200" dirty="0" err="1" smtClean="0">
                <a:solidFill>
                  <a:srgbClr val="004000"/>
                </a:solidFill>
                <a:latin typeface="Courier New"/>
              </a:rPr>
              <a:t>runnables</a:t>
            </a:r>
            <a:endParaRPr lang="en-US" sz="1200" dirty="0" smtClean="0">
              <a:solidFill>
                <a:srgbClr val="004000"/>
              </a:solidFill>
              <a:latin typeface="Courier New"/>
            </a:endParaRPr>
          </a:p>
          <a:p>
            <a:endParaRPr lang="en-US" sz="1200" dirty="0" smtClean="0">
              <a:latin typeface="Courier New"/>
            </a:endParaRPr>
          </a:p>
          <a:p>
            <a:r>
              <a:rPr lang="en-US" sz="1200" b="1" dirty="0" smtClean="0">
                <a:solidFill>
                  <a:srgbClr val="7F0055"/>
                </a:solidFill>
                <a:latin typeface="Courier New"/>
              </a:rPr>
              <a:t>package</a:t>
            </a:r>
            <a:r>
              <a:rPr lang="en-US" sz="1200" b="1" dirty="0" smtClean="0">
                <a:solidFill>
                  <a:srgbClr val="000000"/>
                </a:solidFill>
                <a:latin typeface="Courier New"/>
              </a:rPr>
              <a:t> cis493.threads;</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android.app.Activity</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android.os.Bundle</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android.os.Handler</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android.text.Editable</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android.view.View</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android.view.View.OnClickListener</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android.widget.Button</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android.widget.EditText</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android.widget.ProgressBar</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android.widget.TextView</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android.widget.Toast</a:t>
            </a:r>
            <a:r>
              <a:rPr lang="en-US" sz="1200" b="1" dirty="0" smtClean="0">
                <a:solidFill>
                  <a:srgbClr val="000000"/>
                </a:solidFill>
                <a:latin typeface="Courier New"/>
              </a:rPr>
              <a:t>;</a:t>
            </a:r>
          </a:p>
          <a:p>
            <a:endParaRPr lang="en-US" sz="1200" dirty="0" smtClean="0">
              <a:latin typeface="Courier New"/>
            </a:endParaRPr>
          </a:p>
          <a:p>
            <a:r>
              <a:rPr lang="en-US" sz="1200" b="1" dirty="0" smtClean="0">
                <a:solidFill>
                  <a:srgbClr val="7F0055"/>
                </a:solidFill>
                <a:latin typeface="Courier New"/>
              </a:rPr>
              <a:t>public</a:t>
            </a:r>
            <a:r>
              <a:rPr lang="en-US" sz="1200" b="1" dirty="0" smtClean="0">
                <a:solidFill>
                  <a:srgbClr val="000000"/>
                </a:solidFill>
                <a:latin typeface="Courier New"/>
              </a:rPr>
              <a:t> </a:t>
            </a:r>
            <a:r>
              <a:rPr lang="en-US" sz="1200" b="1" dirty="0" smtClean="0">
                <a:solidFill>
                  <a:srgbClr val="7F0055"/>
                </a:solidFill>
                <a:latin typeface="Courier New"/>
              </a:rPr>
              <a:t>class</a:t>
            </a:r>
            <a:r>
              <a:rPr lang="en-US" sz="1200" b="1" dirty="0" smtClean="0">
                <a:solidFill>
                  <a:srgbClr val="000000"/>
                </a:solidFill>
                <a:latin typeface="Courier New"/>
              </a:rPr>
              <a:t> </a:t>
            </a:r>
            <a:r>
              <a:rPr lang="en-US" sz="1200" b="1" dirty="0" err="1" smtClean="0">
                <a:solidFill>
                  <a:srgbClr val="000000"/>
                </a:solidFill>
                <a:latin typeface="Courier New"/>
              </a:rPr>
              <a:t>ThreadsPosting</a:t>
            </a:r>
            <a:r>
              <a:rPr lang="en-US" sz="1200" b="1" dirty="0" smtClean="0">
                <a:solidFill>
                  <a:srgbClr val="000000"/>
                </a:solidFill>
                <a:latin typeface="Courier New"/>
              </a:rPr>
              <a:t> </a:t>
            </a:r>
            <a:r>
              <a:rPr lang="en-US" sz="1200" b="1" dirty="0" smtClean="0">
                <a:solidFill>
                  <a:srgbClr val="7F0055"/>
                </a:solidFill>
                <a:latin typeface="Courier New"/>
              </a:rPr>
              <a:t>extends</a:t>
            </a:r>
            <a:r>
              <a:rPr lang="en-US" sz="1200" b="1" dirty="0" smtClean="0">
                <a:solidFill>
                  <a:srgbClr val="000000"/>
                </a:solidFill>
                <a:latin typeface="Courier New"/>
              </a:rPr>
              <a:t> Activity {</a:t>
            </a:r>
          </a:p>
          <a:p>
            <a:endParaRPr lang="en-US" sz="1200" b="1" dirty="0" smtClean="0">
              <a:solidFill>
                <a:srgbClr val="000000"/>
              </a:solidFill>
              <a:latin typeface="Courier New"/>
            </a:endParaRPr>
          </a:p>
          <a:p>
            <a:r>
              <a:rPr lang="en-US" sz="1200" dirty="0" err="1" smtClean="0">
                <a:solidFill>
                  <a:srgbClr val="000000"/>
                </a:solidFill>
                <a:latin typeface="Courier New"/>
              </a:rPr>
              <a:t>ProgressBar</a:t>
            </a:r>
            <a:r>
              <a:rPr lang="en-US" sz="1200" dirty="0" smtClean="0">
                <a:solidFill>
                  <a:srgbClr val="000000"/>
                </a:solidFill>
                <a:latin typeface="Courier New"/>
              </a:rPr>
              <a:t> </a:t>
            </a:r>
            <a:r>
              <a:rPr lang="en-US" sz="1200" dirty="0" err="1" smtClean="0">
                <a:solidFill>
                  <a:srgbClr val="0000C0"/>
                </a:solidFill>
                <a:latin typeface="Courier New"/>
              </a:rPr>
              <a:t>myBar</a:t>
            </a:r>
            <a:r>
              <a:rPr lang="en-US" sz="1200" dirty="0" smtClean="0">
                <a:solidFill>
                  <a:srgbClr val="000000"/>
                </a:solidFill>
                <a:latin typeface="Courier New"/>
              </a:rPr>
              <a:t>;</a:t>
            </a:r>
          </a:p>
          <a:p>
            <a:r>
              <a:rPr lang="en-US" sz="1200" dirty="0" err="1" smtClean="0">
                <a:solidFill>
                  <a:srgbClr val="000000"/>
                </a:solidFill>
                <a:latin typeface="Courier New"/>
              </a:rPr>
              <a:t>TextView</a:t>
            </a:r>
            <a:r>
              <a:rPr lang="en-US" sz="1200" dirty="0" smtClean="0">
                <a:solidFill>
                  <a:srgbClr val="000000"/>
                </a:solidFill>
                <a:latin typeface="Courier New"/>
              </a:rPr>
              <a:t>    </a:t>
            </a:r>
            <a:r>
              <a:rPr lang="en-US" sz="1200" dirty="0" err="1" smtClean="0">
                <a:solidFill>
                  <a:srgbClr val="0000C0"/>
                </a:solidFill>
                <a:latin typeface="Courier New"/>
              </a:rPr>
              <a:t>lblTopCaption</a:t>
            </a:r>
            <a:r>
              <a:rPr lang="en-US" sz="1200" dirty="0" smtClean="0">
                <a:solidFill>
                  <a:srgbClr val="000000"/>
                </a:solidFill>
                <a:latin typeface="Courier New"/>
              </a:rPr>
              <a:t>;</a:t>
            </a:r>
          </a:p>
          <a:p>
            <a:r>
              <a:rPr lang="en-US" sz="1200" dirty="0" err="1" smtClean="0">
                <a:solidFill>
                  <a:srgbClr val="000000"/>
                </a:solidFill>
                <a:latin typeface="Courier New"/>
              </a:rPr>
              <a:t>EditText</a:t>
            </a:r>
            <a:r>
              <a:rPr lang="en-US" sz="1200" dirty="0" smtClean="0">
                <a:solidFill>
                  <a:srgbClr val="000000"/>
                </a:solidFill>
                <a:latin typeface="Courier New"/>
              </a:rPr>
              <a:t>    </a:t>
            </a:r>
            <a:r>
              <a:rPr lang="en-US" sz="1200" dirty="0" smtClean="0">
                <a:solidFill>
                  <a:srgbClr val="0000C0"/>
                </a:solidFill>
                <a:latin typeface="Courier New"/>
              </a:rPr>
              <a:t>txtBox1</a:t>
            </a:r>
            <a:r>
              <a:rPr lang="en-US" sz="1200" dirty="0" smtClean="0">
                <a:solidFill>
                  <a:srgbClr val="000000"/>
                </a:solidFill>
                <a:latin typeface="Courier New"/>
              </a:rPr>
              <a:t>;</a:t>
            </a:r>
          </a:p>
          <a:p>
            <a:r>
              <a:rPr lang="en-US" sz="1200" dirty="0" smtClean="0">
                <a:solidFill>
                  <a:srgbClr val="000000"/>
                </a:solidFill>
                <a:latin typeface="Courier New"/>
              </a:rPr>
              <a:t>Button      </a:t>
            </a:r>
            <a:r>
              <a:rPr lang="en-US" sz="1200" dirty="0" err="1" smtClean="0">
                <a:solidFill>
                  <a:srgbClr val="0000C0"/>
                </a:solidFill>
                <a:latin typeface="Courier New"/>
              </a:rPr>
              <a:t>btnDoSomething</a:t>
            </a:r>
            <a:r>
              <a:rPr lang="en-US" sz="1200" dirty="0" smtClean="0">
                <a:solidFill>
                  <a:srgbClr val="000000"/>
                </a:solidFill>
                <a:latin typeface="Courier New"/>
              </a:rPr>
              <a:t>;</a:t>
            </a:r>
          </a:p>
          <a:p>
            <a:r>
              <a:rPr lang="en-US" sz="1200" b="1" dirty="0" err="1" smtClean="0">
                <a:solidFill>
                  <a:srgbClr val="7F0055"/>
                </a:solidFill>
                <a:latin typeface="Courier New"/>
              </a:rPr>
              <a:t>int</a:t>
            </a:r>
            <a:r>
              <a:rPr lang="en-US" sz="1200" b="1" dirty="0" smtClean="0">
                <a:solidFill>
                  <a:srgbClr val="000000"/>
                </a:solidFill>
                <a:latin typeface="Courier New"/>
              </a:rPr>
              <a:t> 	  </a:t>
            </a:r>
            <a:r>
              <a:rPr lang="en-US" sz="1200" b="1" dirty="0" err="1" smtClean="0">
                <a:solidFill>
                  <a:srgbClr val="0000C0"/>
                </a:solidFill>
                <a:latin typeface="Courier New"/>
              </a:rPr>
              <a:t>accum</a:t>
            </a:r>
            <a:r>
              <a:rPr lang="en-US" sz="1200" b="1" dirty="0" smtClean="0">
                <a:solidFill>
                  <a:srgbClr val="000000"/>
                </a:solidFill>
                <a:latin typeface="Courier New"/>
              </a:rPr>
              <a:t> = 0;</a:t>
            </a:r>
          </a:p>
          <a:p>
            <a:r>
              <a:rPr lang="en-US" sz="1200" b="1" dirty="0" smtClean="0">
                <a:solidFill>
                  <a:srgbClr val="7F0055"/>
                </a:solidFill>
                <a:latin typeface="Courier New"/>
              </a:rPr>
              <a:t>long</a:t>
            </a:r>
            <a:r>
              <a:rPr lang="en-US" sz="1200" b="1" dirty="0" smtClean="0">
                <a:solidFill>
                  <a:srgbClr val="000000"/>
                </a:solidFill>
                <a:latin typeface="Courier New"/>
              </a:rPr>
              <a:t> 	  </a:t>
            </a:r>
            <a:r>
              <a:rPr lang="en-US" sz="1200" b="1" dirty="0" err="1" smtClean="0">
                <a:solidFill>
                  <a:srgbClr val="0000C0"/>
                </a:solidFill>
                <a:latin typeface="Courier New"/>
              </a:rPr>
              <a:t>startingMills</a:t>
            </a:r>
            <a:r>
              <a:rPr lang="en-US" sz="1200" b="1" dirty="0" smtClean="0">
                <a:solidFill>
                  <a:srgbClr val="000000"/>
                </a:solidFill>
                <a:latin typeface="Courier New"/>
              </a:rPr>
              <a:t> = </a:t>
            </a:r>
            <a:r>
              <a:rPr lang="en-US" sz="1200" b="1" dirty="0" err="1" smtClean="0">
                <a:solidFill>
                  <a:srgbClr val="000000"/>
                </a:solidFill>
                <a:latin typeface="Courier New"/>
              </a:rPr>
              <a:t>System.</a:t>
            </a:r>
            <a:r>
              <a:rPr lang="en-US" sz="1200" b="1" i="1" dirty="0" err="1" smtClean="0">
                <a:solidFill>
                  <a:srgbClr val="000000"/>
                </a:solidFill>
                <a:latin typeface="Courier New"/>
              </a:rPr>
              <a:t>currentTimeMillis</a:t>
            </a:r>
            <a:r>
              <a:rPr lang="en-US" sz="1200" b="1" i="1" dirty="0" smtClean="0">
                <a:solidFill>
                  <a:srgbClr val="000000"/>
                </a:solidFill>
                <a:latin typeface="Courier New"/>
              </a:rPr>
              <a:t>();</a:t>
            </a:r>
            <a:r>
              <a:rPr lang="en-US" sz="1200" b="1" i="1" dirty="0" smtClean="0">
                <a:solidFill>
                  <a:srgbClr val="7F0055"/>
                </a:solidFill>
                <a:latin typeface="Courier New"/>
              </a:rPr>
              <a:t> </a:t>
            </a:r>
          </a:p>
          <a:p>
            <a:r>
              <a:rPr lang="en-US" sz="1200" dirty="0" smtClean="0">
                <a:solidFill>
                  <a:srgbClr val="000000"/>
                </a:solidFill>
                <a:latin typeface="Courier New"/>
              </a:rPr>
              <a:t>String      </a:t>
            </a:r>
            <a:r>
              <a:rPr lang="en-US" sz="1200" dirty="0" smtClean="0">
                <a:solidFill>
                  <a:srgbClr val="0000C0"/>
                </a:solidFill>
                <a:latin typeface="Courier New"/>
              </a:rPr>
              <a:t>PATIENCE</a:t>
            </a:r>
            <a:r>
              <a:rPr lang="en-US" sz="1200" dirty="0" smtClean="0">
                <a:solidFill>
                  <a:srgbClr val="000000"/>
                </a:solidFill>
                <a:latin typeface="Courier New"/>
              </a:rPr>
              <a:t> = </a:t>
            </a:r>
            <a:r>
              <a:rPr lang="en-US" sz="1200" dirty="0" smtClean="0">
                <a:solidFill>
                  <a:srgbClr val="2A00FF"/>
                </a:solidFill>
                <a:latin typeface="Courier New"/>
              </a:rPr>
              <a:t>"Some important data is being collected now. "</a:t>
            </a:r>
            <a:r>
              <a:rPr lang="en-US" sz="1200" dirty="0" smtClean="0">
                <a:solidFill>
                  <a:srgbClr val="000000"/>
                </a:solidFill>
                <a:latin typeface="Courier New"/>
              </a:rPr>
              <a:t> + </a:t>
            </a:r>
          </a:p>
          <a:p>
            <a:r>
              <a:rPr lang="en-US" sz="1200" dirty="0" smtClean="0">
                <a:solidFill>
                  <a:srgbClr val="000000"/>
                </a:solidFill>
                <a:latin typeface="Courier New"/>
              </a:rPr>
              <a:t>                       </a:t>
            </a:r>
            <a:r>
              <a:rPr lang="en-US" sz="1200" dirty="0" smtClean="0">
                <a:solidFill>
                  <a:srgbClr val="2A00FF"/>
                </a:solidFill>
                <a:latin typeface="Courier New"/>
              </a:rPr>
              <a:t>"\</a:t>
            </a:r>
            <a:r>
              <a:rPr lang="en-US" sz="1200" dirty="0" err="1" smtClean="0">
                <a:solidFill>
                  <a:srgbClr val="2A00FF"/>
                </a:solidFill>
                <a:latin typeface="Courier New"/>
              </a:rPr>
              <a:t>nPlease</a:t>
            </a:r>
            <a:r>
              <a:rPr lang="en-US" sz="1200" dirty="0" smtClean="0">
                <a:solidFill>
                  <a:srgbClr val="2A00FF"/>
                </a:solidFill>
                <a:latin typeface="Courier New"/>
              </a:rPr>
              <a:t> be patient. “</a:t>
            </a:r>
            <a:r>
              <a:rPr lang="en-US" sz="1200" dirty="0" smtClean="0">
                <a:solidFill>
                  <a:srgbClr val="000000"/>
                </a:solidFill>
                <a:latin typeface="Courier New"/>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25</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6" name="Picture 5"/>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7" name="Content Placeholder 2"/>
          <p:cNvSpPr txBox="1">
            <a:spLocks/>
          </p:cNvSpPr>
          <p:nvPr/>
        </p:nvSpPr>
        <p:spPr>
          <a:xfrm>
            <a:off x="304800" y="990600"/>
            <a:ext cx="8534400" cy="533400"/>
          </a:xfrm>
          <a:prstGeom prst="rect">
            <a:avLst/>
          </a:prstGeom>
        </p:spPr>
        <p:txBody>
          <a:bodyPr>
            <a:noAutofit/>
          </a:bodyPr>
          <a:lstStyle/>
          <a:p>
            <a:pPr lvl="0" defTabSz="365760"/>
            <a:r>
              <a:rPr lang="de-DE" sz="2800" b="1" dirty="0" smtClean="0">
                <a:solidFill>
                  <a:srgbClr val="0070C0"/>
                </a:solidFill>
              </a:rPr>
              <a:t>Example2. Using Handler post(...) Method</a:t>
            </a:r>
            <a:endParaRPr lang="en-US" sz="2000" dirty="0" smtClean="0"/>
          </a:p>
        </p:txBody>
      </p:sp>
      <p:sp>
        <p:nvSpPr>
          <p:cNvPr id="8" name="TextBox 7"/>
          <p:cNvSpPr txBox="1"/>
          <p:nvPr/>
        </p:nvSpPr>
        <p:spPr>
          <a:xfrm>
            <a:off x="457200" y="1524000"/>
            <a:ext cx="7772400" cy="4708981"/>
          </a:xfrm>
          <a:prstGeom prst="rect">
            <a:avLst/>
          </a:prstGeom>
          <a:solidFill>
            <a:schemeClr val="bg1">
              <a:lumMod val="95000"/>
            </a:schemeClr>
          </a:solidFill>
          <a:ln>
            <a:solidFill>
              <a:schemeClr val="bg1">
                <a:lumMod val="75000"/>
              </a:schemeClr>
            </a:solidFill>
          </a:ln>
        </p:spPr>
        <p:txBody>
          <a:bodyPr wrap="square" rtlCol="0">
            <a:spAutoFit/>
          </a:bodyPr>
          <a:lstStyle/>
          <a:p>
            <a:pPr defTabSz="365760"/>
            <a:r>
              <a:rPr lang="en-US" sz="1200" dirty="0" smtClean="0">
                <a:solidFill>
                  <a:srgbClr val="000000"/>
                </a:solidFill>
                <a:latin typeface="Courier New"/>
              </a:rPr>
              <a:t>Handler     </a:t>
            </a:r>
            <a:r>
              <a:rPr lang="en-US" sz="1200" dirty="0" err="1" smtClean="0">
                <a:solidFill>
                  <a:srgbClr val="0000C0"/>
                </a:solidFill>
                <a:latin typeface="Courier New"/>
              </a:rPr>
              <a:t>myHandler</a:t>
            </a:r>
            <a:r>
              <a:rPr lang="en-US" sz="1200" dirty="0" smtClean="0">
                <a:solidFill>
                  <a:srgbClr val="000000"/>
                </a:solidFill>
                <a:latin typeface="Courier New"/>
              </a:rPr>
              <a:t> = </a:t>
            </a:r>
            <a:r>
              <a:rPr lang="en-US" sz="1200" b="1" dirty="0" smtClean="0">
                <a:solidFill>
                  <a:srgbClr val="7F0055"/>
                </a:solidFill>
                <a:latin typeface="Courier New"/>
              </a:rPr>
              <a:t>new</a:t>
            </a:r>
            <a:r>
              <a:rPr lang="en-US" sz="1200" b="1" dirty="0" smtClean="0">
                <a:solidFill>
                  <a:srgbClr val="000000"/>
                </a:solidFill>
                <a:latin typeface="Courier New"/>
              </a:rPr>
              <a:t> Handler();</a:t>
            </a:r>
          </a:p>
          <a:p>
            <a:pPr defTabSz="365760"/>
            <a:endParaRPr lang="en-US" sz="1200" dirty="0" smtClean="0">
              <a:latin typeface="Courier New"/>
            </a:endParaRPr>
          </a:p>
          <a:p>
            <a:pPr defTabSz="365760"/>
            <a:r>
              <a:rPr lang="en-US" sz="1200" dirty="0" smtClean="0">
                <a:solidFill>
                  <a:srgbClr val="646464"/>
                </a:solidFill>
                <a:latin typeface="Courier New"/>
              </a:rPr>
              <a:t>@Override</a:t>
            </a:r>
          </a:p>
          <a:p>
            <a:pPr defTabSz="365760"/>
            <a:r>
              <a:rPr lang="en-US" sz="1200" dirty="0" smtClean="0">
                <a:solidFill>
                  <a:srgbClr val="000000"/>
                </a:solidFill>
                <a:latin typeface="Courier New"/>
              </a:rPr>
              <a:t>    </a:t>
            </a:r>
            <a:r>
              <a:rPr lang="en-US" sz="1200" b="1" dirty="0" smtClean="0">
                <a:solidFill>
                  <a:srgbClr val="7F0055"/>
                </a:solidFill>
                <a:latin typeface="Courier New"/>
              </a:rPr>
              <a:t>public</a:t>
            </a:r>
            <a:r>
              <a:rPr lang="en-US" sz="1200" b="1" dirty="0" smtClean="0">
                <a:solidFill>
                  <a:srgbClr val="000000"/>
                </a:solidFill>
                <a:latin typeface="Courier New"/>
              </a:rPr>
              <a:t> </a:t>
            </a:r>
            <a:r>
              <a:rPr lang="en-US" sz="1200" b="1" dirty="0" smtClean="0">
                <a:solidFill>
                  <a:srgbClr val="7F0055"/>
                </a:solidFill>
                <a:latin typeface="Courier New"/>
              </a:rPr>
              <a:t>void</a:t>
            </a:r>
            <a:r>
              <a:rPr lang="en-US" sz="1200" b="1" dirty="0" smtClean="0">
                <a:solidFill>
                  <a:srgbClr val="000000"/>
                </a:solidFill>
                <a:latin typeface="Courier New"/>
              </a:rPr>
              <a:t> </a:t>
            </a:r>
            <a:r>
              <a:rPr lang="en-US" sz="1200" b="1" dirty="0" err="1" smtClean="0">
                <a:solidFill>
                  <a:srgbClr val="000000"/>
                </a:solidFill>
                <a:latin typeface="Courier New"/>
              </a:rPr>
              <a:t>onCreate</a:t>
            </a:r>
            <a:r>
              <a:rPr lang="en-US" sz="1200" b="1" dirty="0" smtClean="0">
                <a:solidFill>
                  <a:srgbClr val="000000"/>
                </a:solidFill>
                <a:latin typeface="Courier New"/>
              </a:rPr>
              <a:t>(Bundle </a:t>
            </a:r>
            <a:r>
              <a:rPr lang="en-US" sz="1200" b="1" dirty="0" err="1" smtClean="0">
                <a:solidFill>
                  <a:srgbClr val="000000"/>
                </a:solidFill>
                <a:latin typeface="Courier New"/>
              </a:rPr>
              <a:t>savedInstanceState</a:t>
            </a:r>
            <a:r>
              <a:rPr lang="en-US" sz="1200" b="1" dirty="0" smtClean="0">
                <a:solidFill>
                  <a:srgbClr val="000000"/>
                </a:solidFill>
                <a:latin typeface="Courier New"/>
              </a:rPr>
              <a:t>) {</a:t>
            </a:r>
          </a:p>
          <a:p>
            <a:pPr defTabSz="365760"/>
            <a:r>
              <a:rPr lang="en-US" sz="1200" dirty="0" smtClean="0">
                <a:solidFill>
                  <a:srgbClr val="000000"/>
                </a:solidFill>
                <a:latin typeface="Courier New"/>
              </a:rPr>
              <a:t>        </a:t>
            </a:r>
            <a:r>
              <a:rPr lang="en-US" sz="1200" b="1" dirty="0" err="1" smtClean="0">
                <a:solidFill>
                  <a:srgbClr val="7F0055"/>
                </a:solidFill>
                <a:latin typeface="Courier New"/>
              </a:rPr>
              <a:t>super</a:t>
            </a:r>
            <a:r>
              <a:rPr lang="en-US" sz="1200" b="1" dirty="0" err="1" smtClean="0">
                <a:solidFill>
                  <a:srgbClr val="000000"/>
                </a:solidFill>
                <a:latin typeface="Courier New"/>
              </a:rPr>
              <a:t>.onCreate</a:t>
            </a:r>
            <a:r>
              <a:rPr lang="en-US" sz="1200" b="1" dirty="0" smtClean="0">
                <a:solidFill>
                  <a:srgbClr val="000000"/>
                </a:solidFill>
                <a:latin typeface="Courier New"/>
              </a:rPr>
              <a:t>(</a:t>
            </a:r>
            <a:r>
              <a:rPr lang="en-US" sz="1200" b="1" dirty="0" err="1" smtClean="0">
                <a:solidFill>
                  <a:srgbClr val="000000"/>
                </a:solidFill>
                <a:latin typeface="Courier New"/>
              </a:rPr>
              <a:t>savedInstanceState</a:t>
            </a:r>
            <a:r>
              <a:rPr lang="en-US" sz="1200" b="1" dirty="0" smtClean="0">
                <a:solidFill>
                  <a:srgbClr val="000000"/>
                </a:solidFill>
                <a:latin typeface="Courier New"/>
              </a:rPr>
              <a:t>);</a:t>
            </a:r>
          </a:p>
          <a:p>
            <a:pPr defTabSz="365760"/>
            <a:r>
              <a:rPr lang="en-US" sz="1200" dirty="0" smtClean="0">
                <a:solidFill>
                  <a:srgbClr val="000000"/>
                </a:solidFill>
                <a:latin typeface="Courier New"/>
              </a:rPr>
              <a:t>        </a:t>
            </a:r>
            <a:r>
              <a:rPr lang="en-US" sz="1200" dirty="0" err="1" smtClean="0">
                <a:solidFill>
                  <a:srgbClr val="000000"/>
                </a:solidFill>
                <a:latin typeface="Courier New"/>
              </a:rPr>
              <a:t>setContentView</a:t>
            </a:r>
            <a:r>
              <a:rPr lang="en-US" sz="1200" dirty="0" smtClean="0">
                <a:solidFill>
                  <a:srgbClr val="000000"/>
                </a:solidFill>
                <a:latin typeface="Courier New"/>
              </a:rPr>
              <a:t>(</a:t>
            </a:r>
            <a:r>
              <a:rPr lang="en-US" sz="1200" dirty="0" err="1" smtClean="0">
                <a:solidFill>
                  <a:srgbClr val="000000"/>
                </a:solidFill>
                <a:latin typeface="Courier New"/>
              </a:rPr>
              <a:t>R.layout.</a:t>
            </a:r>
            <a:r>
              <a:rPr lang="en-US" sz="1200" i="1" dirty="0" err="1" smtClean="0">
                <a:solidFill>
                  <a:srgbClr val="0000C0"/>
                </a:solidFill>
                <a:latin typeface="Courier New"/>
              </a:rPr>
              <a:t>main</a:t>
            </a:r>
            <a:r>
              <a:rPr lang="en-US" sz="1200" i="1" dirty="0" smtClean="0">
                <a:solidFill>
                  <a:srgbClr val="000000"/>
                </a:solidFill>
                <a:latin typeface="Courier New"/>
              </a:rPr>
              <a:t>);        </a:t>
            </a:r>
          </a:p>
          <a:p>
            <a:pPr defTabSz="365760"/>
            <a:r>
              <a:rPr lang="en-US" sz="1200" dirty="0" smtClean="0">
                <a:solidFill>
                  <a:srgbClr val="000000"/>
                </a:solidFill>
                <a:latin typeface="Courier New"/>
              </a:rPr>
              <a:t>        </a:t>
            </a:r>
            <a:r>
              <a:rPr lang="en-US" sz="1200" dirty="0" err="1" smtClean="0">
                <a:solidFill>
                  <a:srgbClr val="0000C0"/>
                </a:solidFill>
                <a:latin typeface="Courier New"/>
              </a:rPr>
              <a:t>lblTopCaption</a:t>
            </a:r>
            <a:r>
              <a:rPr lang="en-US" sz="1200" dirty="0" smtClean="0">
                <a:solidFill>
                  <a:srgbClr val="000000"/>
                </a:solidFill>
                <a:latin typeface="Courier New"/>
              </a:rPr>
              <a:t> = (</a:t>
            </a:r>
            <a:r>
              <a:rPr lang="en-US" sz="1200" dirty="0" err="1" smtClean="0">
                <a:solidFill>
                  <a:srgbClr val="000000"/>
                </a:solidFill>
                <a:latin typeface="Courier New"/>
              </a:rPr>
              <a:t>TextView</a:t>
            </a:r>
            <a:r>
              <a:rPr lang="en-US" sz="1200" dirty="0" smtClean="0">
                <a:solidFill>
                  <a:srgbClr val="000000"/>
                </a:solidFill>
                <a:latin typeface="Courier New"/>
              </a:rPr>
              <a:t>)</a:t>
            </a:r>
            <a:r>
              <a:rPr lang="en-US" sz="1200" dirty="0" err="1" smtClean="0">
                <a:solidFill>
                  <a:srgbClr val="000000"/>
                </a:solidFill>
                <a:latin typeface="Courier New"/>
              </a:rPr>
              <a:t>findViewById</a:t>
            </a:r>
            <a:r>
              <a:rPr lang="en-US" sz="1200" dirty="0" smtClean="0">
                <a:solidFill>
                  <a:srgbClr val="000000"/>
                </a:solidFill>
                <a:latin typeface="Courier New"/>
              </a:rPr>
              <a:t>(</a:t>
            </a:r>
            <a:r>
              <a:rPr lang="en-US" sz="1200" dirty="0" err="1" smtClean="0">
                <a:solidFill>
                  <a:srgbClr val="000000"/>
                </a:solidFill>
                <a:latin typeface="Courier New"/>
              </a:rPr>
              <a:t>R.id.</a:t>
            </a:r>
            <a:r>
              <a:rPr lang="en-US" sz="1200" i="1" dirty="0" err="1" smtClean="0">
                <a:solidFill>
                  <a:srgbClr val="0000C0"/>
                </a:solidFill>
                <a:latin typeface="Courier New"/>
              </a:rPr>
              <a:t>lblTopCaption</a:t>
            </a:r>
            <a:r>
              <a:rPr lang="en-US" sz="1200" i="1" dirty="0" smtClean="0">
                <a:solidFill>
                  <a:srgbClr val="000000"/>
                </a:solidFill>
                <a:latin typeface="Courier New"/>
              </a:rPr>
              <a:t>);</a:t>
            </a:r>
          </a:p>
          <a:p>
            <a:pPr defTabSz="365760"/>
            <a:r>
              <a:rPr lang="en-US" sz="1200" dirty="0" smtClean="0">
                <a:solidFill>
                  <a:srgbClr val="000000"/>
                </a:solidFill>
                <a:latin typeface="Courier New"/>
              </a:rPr>
              <a:t>        </a:t>
            </a:r>
          </a:p>
          <a:p>
            <a:pPr defTabSz="365760"/>
            <a:r>
              <a:rPr lang="en-US" sz="1200" dirty="0" smtClean="0">
                <a:solidFill>
                  <a:srgbClr val="000000"/>
                </a:solidFill>
                <a:latin typeface="Courier New"/>
              </a:rPr>
              <a:t>        </a:t>
            </a:r>
            <a:r>
              <a:rPr lang="en-US" sz="1200" dirty="0" err="1" smtClean="0">
                <a:solidFill>
                  <a:srgbClr val="0000C0"/>
                </a:solidFill>
                <a:latin typeface="Courier New"/>
              </a:rPr>
              <a:t>myBar</a:t>
            </a:r>
            <a:r>
              <a:rPr lang="en-US" sz="1200" dirty="0" smtClean="0">
                <a:solidFill>
                  <a:srgbClr val="000000"/>
                </a:solidFill>
                <a:latin typeface="Courier New"/>
              </a:rPr>
              <a:t> = (</a:t>
            </a:r>
            <a:r>
              <a:rPr lang="en-US" sz="1200" dirty="0" err="1" smtClean="0">
                <a:solidFill>
                  <a:srgbClr val="000000"/>
                </a:solidFill>
                <a:latin typeface="Courier New"/>
              </a:rPr>
              <a:t>ProgressBar</a:t>
            </a:r>
            <a:r>
              <a:rPr lang="en-US" sz="1200" dirty="0" smtClean="0">
                <a:solidFill>
                  <a:srgbClr val="000000"/>
                </a:solidFill>
                <a:latin typeface="Courier New"/>
              </a:rPr>
              <a:t>) </a:t>
            </a:r>
            <a:r>
              <a:rPr lang="en-US" sz="1200" dirty="0" err="1" smtClean="0">
                <a:solidFill>
                  <a:srgbClr val="000000"/>
                </a:solidFill>
                <a:latin typeface="Courier New"/>
              </a:rPr>
              <a:t>findViewById</a:t>
            </a:r>
            <a:r>
              <a:rPr lang="en-US" sz="1200" dirty="0" smtClean="0">
                <a:solidFill>
                  <a:srgbClr val="000000"/>
                </a:solidFill>
                <a:latin typeface="Courier New"/>
              </a:rPr>
              <a:t>(</a:t>
            </a:r>
            <a:r>
              <a:rPr lang="en-US" sz="1200" dirty="0" err="1" smtClean="0">
                <a:solidFill>
                  <a:srgbClr val="000000"/>
                </a:solidFill>
                <a:latin typeface="Courier New"/>
              </a:rPr>
              <a:t>R.id.</a:t>
            </a:r>
            <a:r>
              <a:rPr lang="en-US" sz="1200" i="1" dirty="0" err="1" smtClean="0">
                <a:solidFill>
                  <a:srgbClr val="0000C0"/>
                </a:solidFill>
                <a:latin typeface="Courier New"/>
              </a:rPr>
              <a:t>myBar</a:t>
            </a:r>
            <a:r>
              <a:rPr lang="en-US" sz="1200" i="1" dirty="0" smtClean="0">
                <a:solidFill>
                  <a:srgbClr val="000000"/>
                </a:solidFill>
                <a:latin typeface="Courier New"/>
              </a:rPr>
              <a:t>);</a:t>
            </a:r>
          </a:p>
          <a:p>
            <a:pPr defTabSz="365760"/>
            <a:r>
              <a:rPr lang="en-US" sz="1200" dirty="0" smtClean="0">
                <a:solidFill>
                  <a:srgbClr val="000000"/>
                </a:solidFill>
                <a:latin typeface="Courier New"/>
              </a:rPr>
              <a:t>        </a:t>
            </a:r>
            <a:r>
              <a:rPr lang="en-US" sz="1200" dirty="0" err="1" smtClean="0">
                <a:solidFill>
                  <a:srgbClr val="0000C0"/>
                </a:solidFill>
                <a:latin typeface="Courier New"/>
              </a:rPr>
              <a:t>myBar</a:t>
            </a:r>
            <a:r>
              <a:rPr lang="en-US" sz="1200" dirty="0" err="1" smtClean="0">
                <a:solidFill>
                  <a:srgbClr val="000000"/>
                </a:solidFill>
                <a:latin typeface="Courier New"/>
              </a:rPr>
              <a:t>.setMax</a:t>
            </a:r>
            <a:r>
              <a:rPr lang="en-US" sz="1200" dirty="0" smtClean="0">
                <a:solidFill>
                  <a:srgbClr val="000000"/>
                </a:solidFill>
                <a:latin typeface="Courier New"/>
              </a:rPr>
              <a:t>(100);</a:t>
            </a:r>
          </a:p>
          <a:p>
            <a:pPr defTabSz="365760"/>
            <a:r>
              <a:rPr lang="en-US" sz="1200" dirty="0" smtClean="0">
                <a:solidFill>
                  <a:srgbClr val="000000"/>
                </a:solidFill>
                <a:latin typeface="Courier New"/>
              </a:rPr>
              <a:t>        </a:t>
            </a:r>
          </a:p>
          <a:p>
            <a:pPr defTabSz="365760"/>
            <a:r>
              <a:rPr lang="en-US" sz="1200" dirty="0" smtClean="0">
                <a:solidFill>
                  <a:srgbClr val="000000"/>
                </a:solidFill>
                <a:latin typeface="Courier New"/>
              </a:rPr>
              <a:t>        </a:t>
            </a:r>
            <a:r>
              <a:rPr lang="en-US" sz="1200" dirty="0" smtClean="0">
                <a:solidFill>
                  <a:srgbClr val="0000C0"/>
                </a:solidFill>
                <a:latin typeface="Courier New"/>
              </a:rPr>
              <a:t>txtBox1</a:t>
            </a:r>
            <a:r>
              <a:rPr lang="en-US" sz="1200" dirty="0" smtClean="0">
                <a:solidFill>
                  <a:srgbClr val="000000"/>
                </a:solidFill>
                <a:latin typeface="Courier New"/>
              </a:rPr>
              <a:t> = (</a:t>
            </a:r>
            <a:r>
              <a:rPr lang="en-US" sz="1200" dirty="0" err="1" smtClean="0">
                <a:solidFill>
                  <a:srgbClr val="000000"/>
                </a:solidFill>
                <a:latin typeface="Courier New"/>
              </a:rPr>
              <a:t>EditText</a:t>
            </a:r>
            <a:r>
              <a:rPr lang="en-US" sz="1200" dirty="0" smtClean="0">
                <a:solidFill>
                  <a:srgbClr val="000000"/>
                </a:solidFill>
                <a:latin typeface="Courier New"/>
              </a:rPr>
              <a:t>) </a:t>
            </a:r>
            <a:r>
              <a:rPr lang="en-US" sz="1200" dirty="0" err="1" smtClean="0">
                <a:solidFill>
                  <a:srgbClr val="000000"/>
                </a:solidFill>
                <a:latin typeface="Courier New"/>
              </a:rPr>
              <a:t>findViewById</a:t>
            </a:r>
            <a:r>
              <a:rPr lang="en-US" sz="1200" dirty="0" smtClean="0">
                <a:solidFill>
                  <a:srgbClr val="000000"/>
                </a:solidFill>
                <a:latin typeface="Courier New"/>
              </a:rPr>
              <a:t>(R.id.</a:t>
            </a:r>
            <a:r>
              <a:rPr lang="en-US" sz="1200" i="1" dirty="0" smtClean="0">
                <a:solidFill>
                  <a:srgbClr val="0000C0"/>
                </a:solidFill>
                <a:latin typeface="Courier New"/>
              </a:rPr>
              <a:t>txtBox1</a:t>
            </a:r>
            <a:r>
              <a:rPr lang="en-US" sz="1200" i="1" dirty="0" smtClean="0">
                <a:solidFill>
                  <a:srgbClr val="000000"/>
                </a:solidFill>
                <a:latin typeface="Courier New"/>
              </a:rPr>
              <a:t>);</a:t>
            </a:r>
          </a:p>
          <a:p>
            <a:pPr defTabSz="365760"/>
            <a:r>
              <a:rPr lang="en-US" sz="1200" dirty="0" smtClean="0">
                <a:solidFill>
                  <a:srgbClr val="000000"/>
                </a:solidFill>
                <a:latin typeface="Courier New"/>
              </a:rPr>
              <a:t>        </a:t>
            </a:r>
            <a:r>
              <a:rPr lang="en-US" sz="1200" dirty="0" smtClean="0">
                <a:solidFill>
                  <a:srgbClr val="0000C0"/>
                </a:solidFill>
                <a:latin typeface="Courier New"/>
              </a:rPr>
              <a:t>txtBox1</a:t>
            </a:r>
            <a:r>
              <a:rPr lang="en-US" sz="1200" dirty="0" smtClean="0">
                <a:solidFill>
                  <a:srgbClr val="000000"/>
                </a:solidFill>
                <a:latin typeface="Courier New"/>
              </a:rPr>
              <a:t>.setHint(</a:t>
            </a:r>
            <a:r>
              <a:rPr lang="en-US" sz="1200" dirty="0" smtClean="0">
                <a:solidFill>
                  <a:srgbClr val="2A00FF"/>
                </a:solidFill>
                <a:latin typeface="Courier New"/>
              </a:rPr>
              <a:t>"Foreground distraction. Enter some data here"</a:t>
            </a:r>
            <a:r>
              <a:rPr lang="en-US" sz="1200" dirty="0" smtClean="0">
                <a:solidFill>
                  <a:srgbClr val="000000"/>
                </a:solidFill>
                <a:latin typeface="Courier New"/>
              </a:rPr>
              <a:t>); </a:t>
            </a:r>
          </a:p>
          <a:p>
            <a:pPr defTabSz="365760"/>
            <a:r>
              <a:rPr lang="en-US" sz="1200" dirty="0" smtClean="0">
                <a:solidFill>
                  <a:srgbClr val="000000"/>
                </a:solidFill>
                <a:latin typeface="Courier New"/>
              </a:rPr>
              <a:t>        </a:t>
            </a:r>
          </a:p>
          <a:p>
            <a:pPr defTabSz="365760"/>
            <a:r>
              <a:rPr lang="en-US" sz="1200" dirty="0" smtClean="0">
                <a:solidFill>
                  <a:srgbClr val="000000"/>
                </a:solidFill>
                <a:latin typeface="Courier New"/>
              </a:rPr>
              <a:t>        </a:t>
            </a:r>
            <a:r>
              <a:rPr lang="en-US" sz="1200" dirty="0" err="1" smtClean="0">
                <a:solidFill>
                  <a:srgbClr val="0000C0"/>
                </a:solidFill>
                <a:latin typeface="Courier New"/>
              </a:rPr>
              <a:t>btnDoSomething</a:t>
            </a:r>
            <a:r>
              <a:rPr lang="en-US" sz="1200" dirty="0" smtClean="0">
                <a:solidFill>
                  <a:srgbClr val="000000"/>
                </a:solidFill>
                <a:latin typeface="Courier New"/>
              </a:rPr>
              <a:t> = (Button)</a:t>
            </a:r>
            <a:r>
              <a:rPr lang="en-US" sz="1200" dirty="0" err="1" smtClean="0">
                <a:solidFill>
                  <a:srgbClr val="000000"/>
                </a:solidFill>
                <a:latin typeface="Courier New"/>
              </a:rPr>
              <a:t>findViewById</a:t>
            </a:r>
            <a:r>
              <a:rPr lang="en-US" sz="1200" dirty="0" smtClean="0">
                <a:solidFill>
                  <a:srgbClr val="000000"/>
                </a:solidFill>
                <a:latin typeface="Courier New"/>
              </a:rPr>
              <a:t>(</a:t>
            </a:r>
            <a:r>
              <a:rPr lang="en-US" sz="1200" dirty="0" err="1" smtClean="0">
                <a:solidFill>
                  <a:srgbClr val="000000"/>
                </a:solidFill>
                <a:latin typeface="Courier New"/>
              </a:rPr>
              <a:t>R.id.</a:t>
            </a:r>
            <a:r>
              <a:rPr lang="en-US" sz="1200" i="1" dirty="0" err="1" smtClean="0">
                <a:solidFill>
                  <a:srgbClr val="0000C0"/>
                </a:solidFill>
                <a:latin typeface="Courier New"/>
              </a:rPr>
              <a:t>btnDoSomething</a:t>
            </a:r>
            <a:r>
              <a:rPr lang="en-US" sz="1200" i="1" dirty="0" smtClean="0">
                <a:solidFill>
                  <a:srgbClr val="000000"/>
                </a:solidFill>
                <a:latin typeface="Courier New"/>
              </a:rPr>
              <a:t>);</a:t>
            </a:r>
          </a:p>
          <a:p>
            <a:pPr defTabSz="365760"/>
            <a:r>
              <a:rPr lang="en-US" sz="1200" dirty="0" smtClean="0">
                <a:solidFill>
                  <a:srgbClr val="000000"/>
                </a:solidFill>
                <a:latin typeface="Courier New"/>
              </a:rPr>
              <a:t>        </a:t>
            </a:r>
            <a:r>
              <a:rPr lang="en-US" sz="1200" dirty="0" err="1" smtClean="0">
                <a:solidFill>
                  <a:srgbClr val="0000C0"/>
                </a:solidFill>
                <a:latin typeface="Courier New"/>
              </a:rPr>
              <a:t>btnDoSomething</a:t>
            </a:r>
            <a:r>
              <a:rPr lang="en-US" sz="1200" dirty="0" err="1" smtClean="0">
                <a:solidFill>
                  <a:srgbClr val="000000"/>
                </a:solidFill>
                <a:latin typeface="Courier New"/>
              </a:rPr>
              <a:t>.setOnClickListener</a:t>
            </a:r>
            <a:r>
              <a:rPr lang="en-US" sz="1200" dirty="0" smtClean="0">
                <a:solidFill>
                  <a:srgbClr val="000000"/>
                </a:solidFill>
                <a:latin typeface="Courier New"/>
              </a:rPr>
              <a:t>(</a:t>
            </a:r>
            <a:r>
              <a:rPr lang="en-US" sz="1200" b="1" dirty="0" smtClean="0">
                <a:solidFill>
                  <a:srgbClr val="7F0055"/>
                </a:solidFill>
                <a:latin typeface="Courier New"/>
              </a:rPr>
              <a:t>new</a:t>
            </a:r>
            <a:r>
              <a:rPr lang="en-US" sz="1200" b="1" dirty="0" smtClean="0">
                <a:solidFill>
                  <a:srgbClr val="000000"/>
                </a:solidFill>
                <a:latin typeface="Courier New"/>
              </a:rPr>
              <a:t> </a:t>
            </a:r>
            <a:r>
              <a:rPr lang="en-US" sz="1200" b="1" dirty="0" err="1" smtClean="0">
                <a:solidFill>
                  <a:srgbClr val="000000"/>
                </a:solidFill>
                <a:latin typeface="Courier New"/>
              </a:rPr>
              <a:t>OnClickListener</a:t>
            </a:r>
            <a:r>
              <a:rPr lang="en-US" sz="1200" b="1" dirty="0" smtClean="0">
                <a:solidFill>
                  <a:srgbClr val="000000"/>
                </a:solidFill>
                <a:latin typeface="Courier New"/>
              </a:rPr>
              <a:t>() {</a:t>
            </a:r>
          </a:p>
          <a:p>
            <a:pPr lvl="2" defTabSz="365760"/>
            <a:r>
              <a:rPr lang="en-US" sz="1200" dirty="0" smtClean="0">
                <a:solidFill>
                  <a:srgbClr val="646464"/>
                </a:solidFill>
                <a:latin typeface="Courier New"/>
              </a:rPr>
              <a:t>@Override</a:t>
            </a:r>
          </a:p>
          <a:p>
            <a:pPr lvl="2" defTabSz="365760"/>
            <a:r>
              <a:rPr lang="en-US" sz="1200" b="1" dirty="0" smtClean="0">
                <a:solidFill>
                  <a:srgbClr val="7F0055"/>
                </a:solidFill>
                <a:latin typeface="Courier New"/>
              </a:rPr>
              <a:t>public</a:t>
            </a:r>
            <a:r>
              <a:rPr lang="en-US" sz="1200" b="1" dirty="0" smtClean="0">
                <a:solidFill>
                  <a:srgbClr val="000000"/>
                </a:solidFill>
                <a:latin typeface="Courier New"/>
              </a:rPr>
              <a:t> </a:t>
            </a:r>
            <a:r>
              <a:rPr lang="en-US" sz="1200" b="1" dirty="0" smtClean="0">
                <a:solidFill>
                  <a:srgbClr val="7F0055"/>
                </a:solidFill>
                <a:latin typeface="Courier New"/>
              </a:rPr>
              <a:t>void</a:t>
            </a:r>
            <a:r>
              <a:rPr lang="en-US" sz="1200" b="1" dirty="0" smtClean="0">
                <a:solidFill>
                  <a:srgbClr val="000000"/>
                </a:solidFill>
                <a:latin typeface="Courier New"/>
              </a:rPr>
              <a:t> </a:t>
            </a:r>
            <a:r>
              <a:rPr lang="en-US" sz="1200" b="1" dirty="0" err="1" smtClean="0">
                <a:solidFill>
                  <a:srgbClr val="000000"/>
                </a:solidFill>
                <a:latin typeface="Courier New"/>
              </a:rPr>
              <a:t>onClick</a:t>
            </a:r>
            <a:r>
              <a:rPr lang="en-US" sz="1200" b="1" dirty="0" smtClean="0">
                <a:solidFill>
                  <a:srgbClr val="000000"/>
                </a:solidFill>
                <a:latin typeface="Courier New"/>
              </a:rPr>
              <a:t>(View v) {</a:t>
            </a:r>
          </a:p>
          <a:p>
            <a:pPr lvl="3" defTabSz="365760"/>
            <a:r>
              <a:rPr lang="en-US" sz="1200" dirty="0" smtClean="0">
                <a:solidFill>
                  <a:srgbClr val="000000"/>
                </a:solidFill>
                <a:latin typeface="Courier New"/>
              </a:rPr>
              <a:t>Editable txt = </a:t>
            </a:r>
            <a:r>
              <a:rPr lang="en-US" sz="1200" dirty="0" smtClean="0">
                <a:solidFill>
                  <a:srgbClr val="0000C0"/>
                </a:solidFill>
                <a:latin typeface="Courier New"/>
              </a:rPr>
              <a:t>txtBox1</a:t>
            </a:r>
            <a:r>
              <a:rPr lang="en-US" sz="1200" dirty="0" smtClean="0">
                <a:solidFill>
                  <a:srgbClr val="000000"/>
                </a:solidFill>
                <a:latin typeface="Courier New"/>
              </a:rPr>
              <a:t>.getText();</a:t>
            </a:r>
          </a:p>
          <a:p>
            <a:pPr lvl="3" defTabSz="365760"/>
            <a:r>
              <a:rPr lang="en-US" sz="1200" dirty="0" err="1" smtClean="0">
                <a:solidFill>
                  <a:srgbClr val="000000"/>
                </a:solidFill>
                <a:latin typeface="Courier New"/>
              </a:rPr>
              <a:t>Toast.</a:t>
            </a:r>
            <a:r>
              <a:rPr lang="en-US" sz="1200" i="1" dirty="0" err="1" smtClean="0">
                <a:solidFill>
                  <a:srgbClr val="000000"/>
                </a:solidFill>
                <a:latin typeface="Courier New"/>
              </a:rPr>
              <a:t>makeText</a:t>
            </a:r>
            <a:r>
              <a:rPr lang="en-US" sz="1200" i="1" dirty="0" smtClean="0">
                <a:solidFill>
                  <a:srgbClr val="000000"/>
                </a:solidFill>
                <a:latin typeface="Courier New"/>
              </a:rPr>
              <a:t>(</a:t>
            </a:r>
            <a:r>
              <a:rPr lang="en-US" sz="1200" i="1" dirty="0" err="1" smtClean="0">
                <a:solidFill>
                  <a:srgbClr val="000000"/>
                </a:solidFill>
                <a:latin typeface="Courier New"/>
              </a:rPr>
              <a:t>getBaseContext</a:t>
            </a:r>
            <a:r>
              <a:rPr lang="en-US" sz="1200" i="1" dirty="0" smtClean="0">
                <a:solidFill>
                  <a:srgbClr val="000000"/>
                </a:solidFill>
                <a:latin typeface="Courier New"/>
              </a:rPr>
              <a:t>(), </a:t>
            </a:r>
            <a:r>
              <a:rPr lang="en-US" sz="1200" dirty="0" smtClean="0">
                <a:solidFill>
                  <a:srgbClr val="2A00FF"/>
                </a:solidFill>
                <a:latin typeface="Courier New"/>
              </a:rPr>
              <a:t>"You said &gt;&gt; "</a:t>
            </a:r>
            <a:r>
              <a:rPr lang="en-US" sz="1200" dirty="0" smtClean="0">
                <a:solidFill>
                  <a:srgbClr val="000000"/>
                </a:solidFill>
                <a:latin typeface="Courier New"/>
              </a:rPr>
              <a:t> + txt, 1).show();</a:t>
            </a:r>
          </a:p>
          <a:p>
            <a:pPr lvl="2" defTabSz="365760"/>
            <a:r>
              <a:rPr lang="en-US" sz="1200" dirty="0" smtClean="0">
                <a:solidFill>
                  <a:srgbClr val="000000"/>
                </a:solidFill>
                <a:latin typeface="Courier New"/>
              </a:rPr>
              <a:t>}</a:t>
            </a:r>
            <a:r>
              <a:rPr lang="en-US" sz="1200" dirty="0" smtClean="0">
                <a:solidFill>
                  <a:srgbClr val="004000"/>
                </a:solidFill>
                <a:latin typeface="Courier New"/>
              </a:rPr>
              <a:t>//</a:t>
            </a:r>
            <a:r>
              <a:rPr lang="en-US" sz="1200" dirty="0" err="1" smtClean="0">
                <a:solidFill>
                  <a:srgbClr val="004000"/>
                </a:solidFill>
                <a:latin typeface="Courier New"/>
              </a:rPr>
              <a:t>onClick</a:t>
            </a:r>
            <a:r>
              <a:rPr lang="en-US" sz="1200" dirty="0" smtClean="0">
                <a:solidFill>
                  <a:srgbClr val="004000"/>
                </a:solidFill>
                <a:latin typeface="Courier New"/>
              </a:rPr>
              <a:t> </a:t>
            </a:r>
          </a:p>
          <a:p>
            <a:pPr lvl="2" defTabSz="365760"/>
            <a:r>
              <a:rPr lang="en-US" sz="1200" dirty="0" smtClean="0">
                <a:solidFill>
                  <a:srgbClr val="004000"/>
                </a:solidFill>
                <a:latin typeface="Courier New"/>
              </a:rPr>
              <a:t>       </a:t>
            </a:r>
          </a:p>
          <a:p>
            <a:pPr lvl="1" defTabSz="365760"/>
            <a:r>
              <a:rPr lang="en-US" sz="1200" dirty="0" smtClean="0">
                <a:solidFill>
                  <a:srgbClr val="004000"/>
                </a:solidFill>
                <a:latin typeface="Courier New"/>
              </a:rPr>
              <a:t>   </a:t>
            </a:r>
            <a:r>
              <a:rPr lang="en-US" sz="1200" dirty="0" smtClean="0">
                <a:solidFill>
                  <a:srgbClr val="000000"/>
                </a:solidFill>
                <a:latin typeface="Courier New"/>
              </a:rPr>
              <a:t>});</a:t>
            </a:r>
            <a:r>
              <a:rPr lang="en-US" sz="1200" dirty="0" smtClean="0">
                <a:solidFill>
                  <a:srgbClr val="004000"/>
                </a:solidFill>
                <a:latin typeface="Courier New"/>
              </a:rPr>
              <a:t>//</a:t>
            </a:r>
            <a:r>
              <a:rPr lang="en-US" sz="1200" dirty="0" err="1" smtClean="0">
                <a:solidFill>
                  <a:srgbClr val="004000"/>
                </a:solidFill>
                <a:latin typeface="Courier New"/>
              </a:rPr>
              <a:t>setOnClickListener</a:t>
            </a:r>
            <a:endParaRPr lang="en-US" sz="1200" dirty="0" smtClean="0">
              <a:solidFill>
                <a:srgbClr val="004000"/>
              </a:solidFill>
              <a:latin typeface="Courier New"/>
            </a:endParaRPr>
          </a:p>
          <a:p>
            <a:pPr defTabSz="365760"/>
            <a:r>
              <a:rPr lang="en-US" sz="1200" dirty="0" smtClean="0">
                <a:solidFill>
                  <a:srgbClr val="000000"/>
                </a:solidFill>
                <a:latin typeface="Courier New"/>
              </a:rPr>
              <a:t>        </a:t>
            </a:r>
          </a:p>
          <a:p>
            <a:pPr defTabSz="365760"/>
            <a:r>
              <a:rPr lang="en-US" sz="1200" dirty="0" smtClean="0">
                <a:solidFill>
                  <a:srgbClr val="000000"/>
                </a:solidFill>
                <a:latin typeface="Courier New"/>
              </a:rPr>
              <a:t>    }</a:t>
            </a:r>
            <a:r>
              <a:rPr lang="en-US" sz="1200" dirty="0" smtClean="0">
                <a:solidFill>
                  <a:srgbClr val="004000"/>
                </a:solidFill>
                <a:latin typeface="Courier New"/>
              </a:rPr>
              <a:t>//</a:t>
            </a:r>
            <a:r>
              <a:rPr lang="en-US" sz="1200" dirty="0" err="1" smtClean="0">
                <a:solidFill>
                  <a:srgbClr val="004000"/>
                </a:solidFill>
                <a:latin typeface="Courier New"/>
              </a:rPr>
              <a:t>onCreate</a:t>
            </a:r>
            <a:endParaRPr lang="en-US" sz="1200" dirty="0" smtClean="0">
              <a:solidFill>
                <a:srgbClr val="004000"/>
              </a:solidFill>
              <a:latin typeface="Courier New"/>
            </a:endParaRPr>
          </a:p>
        </p:txBody>
      </p:sp>
      <p:sp>
        <p:nvSpPr>
          <p:cNvPr id="9" name="Left Arrow 8"/>
          <p:cNvSpPr/>
          <p:nvPr/>
        </p:nvSpPr>
        <p:spPr>
          <a:xfrm>
            <a:off x="4114800" y="1600200"/>
            <a:ext cx="9144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26</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6" name="Picture 5"/>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7" name="Content Placeholder 2"/>
          <p:cNvSpPr txBox="1">
            <a:spLocks/>
          </p:cNvSpPr>
          <p:nvPr/>
        </p:nvSpPr>
        <p:spPr>
          <a:xfrm>
            <a:off x="304800" y="990600"/>
            <a:ext cx="8534400" cy="533400"/>
          </a:xfrm>
          <a:prstGeom prst="rect">
            <a:avLst/>
          </a:prstGeom>
        </p:spPr>
        <p:txBody>
          <a:bodyPr>
            <a:noAutofit/>
          </a:bodyPr>
          <a:lstStyle/>
          <a:p>
            <a:pPr lvl="0" defTabSz="365760"/>
            <a:r>
              <a:rPr lang="de-DE" sz="2800" b="1" dirty="0" smtClean="0">
                <a:solidFill>
                  <a:srgbClr val="0070C0"/>
                </a:solidFill>
              </a:rPr>
              <a:t>Example2. Using Handler post(...) Method</a:t>
            </a:r>
            <a:endParaRPr lang="en-US" sz="2000" dirty="0" smtClean="0"/>
          </a:p>
        </p:txBody>
      </p:sp>
      <p:sp>
        <p:nvSpPr>
          <p:cNvPr id="8" name="TextBox 7"/>
          <p:cNvSpPr txBox="1"/>
          <p:nvPr/>
        </p:nvSpPr>
        <p:spPr>
          <a:xfrm>
            <a:off x="457200" y="1524000"/>
            <a:ext cx="7772400" cy="5262979"/>
          </a:xfrm>
          <a:prstGeom prst="rect">
            <a:avLst/>
          </a:prstGeom>
          <a:solidFill>
            <a:schemeClr val="bg1">
              <a:lumMod val="95000"/>
            </a:schemeClr>
          </a:solidFill>
          <a:ln>
            <a:solidFill>
              <a:schemeClr val="bg1">
                <a:lumMod val="75000"/>
              </a:schemeClr>
            </a:solidFill>
          </a:ln>
        </p:spPr>
        <p:txBody>
          <a:bodyPr wrap="square" rtlCol="0">
            <a:spAutoFit/>
          </a:bodyPr>
          <a:lstStyle/>
          <a:p>
            <a:pPr defTabSz="365760"/>
            <a:r>
              <a:rPr lang="en-US" sz="1200" dirty="0" smtClean="0">
                <a:solidFill>
                  <a:srgbClr val="000000"/>
                </a:solidFill>
                <a:latin typeface="Courier New"/>
              </a:rPr>
              <a:t>    </a:t>
            </a:r>
            <a:r>
              <a:rPr lang="en-US" sz="1200" dirty="0" smtClean="0">
                <a:solidFill>
                  <a:srgbClr val="646464"/>
                </a:solidFill>
                <a:latin typeface="Courier New"/>
              </a:rPr>
              <a:t>@Override</a:t>
            </a:r>
          </a:p>
          <a:p>
            <a:pPr defTabSz="365760"/>
            <a:r>
              <a:rPr lang="en-US" sz="1200" b="1" dirty="0" smtClean="0">
                <a:solidFill>
                  <a:srgbClr val="7F0055"/>
                </a:solidFill>
                <a:latin typeface="Courier New"/>
              </a:rPr>
              <a:t>	protected</a:t>
            </a:r>
            <a:r>
              <a:rPr lang="en-US" sz="1200" b="1" dirty="0" smtClean="0">
                <a:solidFill>
                  <a:srgbClr val="000000"/>
                </a:solidFill>
                <a:latin typeface="Courier New"/>
              </a:rPr>
              <a:t> </a:t>
            </a:r>
            <a:r>
              <a:rPr lang="en-US" sz="1200" b="1" dirty="0" smtClean="0">
                <a:solidFill>
                  <a:srgbClr val="7F0055"/>
                </a:solidFill>
                <a:latin typeface="Courier New"/>
              </a:rPr>
              <a:t>void</a:t>
            </a:r>
            <a:r>
              <a:rPr lang="en-US" sz="1200" b="1" dirty="0" smtClean="0">
                <a:solidFill>
                  <a:srgbClr val="000000"/>
                </a:solidFill>
                <a:latin typeface="Courier New"/>
              </a:rPr>
              <a:t> </a:t>
            </a:r>
            <a:r>
              <a:rPr lang="en-US" sz="1200" b="1" dirty="0" err="1" smtClean="0">
                <a:solidFill>
                  <a:srgbClr val="000000"/>
                </a:solidFill>
                <a:latin typeface="Courier New"/>
              </a:rPr>
              <a:t>onStart</a:t>
            </a:r>
            <a:r>
              <a:rPr lang="en-US" sz="1200" b="1" dirty="0" smtClean="0">
                <a:solidFill>
                  <a:srgbClr val="000000"/>
                </a:solidFill>
                <a:latin typeface="Courier New"/>
              </a:rPr>
              <a:t>() {</a:t>
            </a:r>
          </a:p>
          <a:p>
            <a:pPr defTabSz="365760"/>
            <a:r>
              <a:rPr lang="en-US" sz="1200" b="1" dirty="0" smtClean="0">
                <a:solidFill>
                  <a:srgbClr val="7F0055"/>
                </a:solidFill>
                <a:latin typeface="Courier New"/>
              </a:rPr>
              <a:t>	</a:t>
            </a:r>
            <a:r>
              <a:rPr lang="en-US" sz="1200" b="1" dirty="0" err="1" smtClean="0">
                <a:solidFill>
                  <a:srgbClr val="7F0055"/>
                </a:solidFill>
                <a:latin typeface="Courier New"/>
              </a:rPr>
              <a:t>super</a:t>
            </a:r>
            <a:r>
              <a:rPr lang="en-US" sz="1200" b="1" dirty="0" err="1" smtClean="0">
                <a:solidFill>
                  <a:srgbClr val="000000"/>
                </a:solidFill>
                <a:latin typeface="Courier New"/>
              </a:rPr>
              <a:t>.onStart</a:t>
            </a:r>
            <a:r>
              <a:rPr lang="en-US" sz="1200" b="1" dirty="0" smtClean="0">
                <a:solidFill>
                  <a:srgbClr val="000000"/>
                </a:solidFill>
                <a:latin typeface="Courier New"/>
              </a:rPr>
              <a:t>();</a:t>
            </a:r>
          </a:p>
          <a:p>
            <a:pPr lvl="1" defTabSz="365760"/>
            <a:r>
              <a:rPr lang="en-US" sz="1200" dirty="0" smtClean="0">
                <a:solidFill>
                  <a:srgbClr val="000000"/>
                </a:solidFill>
                <a:latin typeface="Courier New"/>
              </a:rPr>
              <a:t>    </a:t>
            </a:r>
            <a:r>
              <a:rPr lang="en-US" sz="1200" dirty="0" smtClean="0">
                <a:solidFill>
                  <a:srgbClr val="004000"/>
                </a:solidFill>
                <a:latin typeface="Courier New"/>
              </a:rPr>
              <a:t>// create background thread were the busy work will be done</a:t>
            </a:r>
          </a:p>
          <a:p>
            <a:pPr lvl="1" defTabSz="365760"/>
            <a:r>
              <a:rPr lang="en-US" sz="1200" dirty="0" smtClean="0">
                <a:solidFill>
                  <a:srgbClr val="000000"/>
                </a:solidFill>
                <a:latin typeface="Courier New"/>
              </a:rPr>
              <a:t>    Thread myThread1 = </a:t>
            </a:r>
            <a:r>
              <a:rPr lang="en-US" sz="1200" b="1" dirty="0" smtClean="0">
                <a:solidFill>
                  <a:srgbClr val="7F0055"/>
                </a:solidFill>
                <a:latin typeface="Courier New"/>
              </a:rPr>
              <a:t>new</a:t>
            </a:r>
            <a:r>
              <a:rPr lang="en-US" sz="1200" b="1" dirty="0" smtClean="0">
                <a:solidFill>
                  <a:srgbClr val="000000"/>
                </a:solidFill>
                <a:latin typeface="Courier New"/>
              </a:rPr>
              <a:t> Thread(</a:t>
            </a:r>
            <a:r>
              <a:rPr lang="en-US" sz="1200" b="1" dirty="0" err="1" smtClean="0">
                <a:solidFill>
                  <a:srgbClr val="0000C0"/>
                </a:solidFill>
                <a:latin typeface="Courier New"/>
              </a:rPr>
              <a:t>backgroundTask</a:t>
            </a:r>
            <a:r>
              <a:rPr lang="en-US" sz="1200" b="1" dirty="0" smtClean="0">
                <a:solidFill>
                  <a:srgbClr val="000000"/>
                </a:solidFill>
                <a:latin typeface="Courier New"/>
              </a:rPr>
              <a:t>, </a:t>
            </a:r>
            <a:r>
              <a:rPr lang="en-US" sz="1200" b="1" dirty="0" smtClean="0">
                <a:solidFill>
                  <a:srgbClr val="2A00FF"/>
                </a:solidFill>
                <a:latin typeface="Courier New"/>
              </a:rPr>
              <a:t>"backAlias1"</a:t>
            </a:r>
            <a:r>
              <a:rPr lang="en-US" sz="1200" b="1" dirty="0" smtClean="0">
                <a:solidFill>
                  <a:srgbClr val="000000"/>
                </a:solidFill>
                <a:latin typeface="Courier New"/>
              </a:rPr>
              <a:t>  );</a:t>
            </a:r>
          </a:p>
          <a:p>
            <a:pPr lvl="1" defTabSz="365760"/>
            <a:r>
              <a:rPr lang="en-US" sz="1200" dirty="0" smtClean="0">
                <a:solidFill>
                  <a:srgbClr val="000000"/>
                </a:solidFill>
                <a:latin typeface="Courier New"/>
              </a:rPr>
              <a:t>    myThread1.start();    </a:t>
            </a:r>
          </a:p>
          <a:p>
            <a:pPr lvl="1" defTabSz="365760"/>
            <a:r>
              <a:rPr lang="en-US" sz="1200" dirty="0" smtClean="0">
                <a:solidFill>
                  <a:srgbClr val="000000"/>
                </a:solidFill>
                <a:latin typeface="Courier New"/>
              </a:rPr>
              <a:t>    </a:t>
            </a:r>
            <a:r>
              <a:rPr lang="en-US" sz="1200" dirty="0" err="1" smtClean="0">
                <a:solidFill>
                  <a:srgbClr val="0000C0"/>
                </a:solidFill>
                <a:latin typeface="Courier New"/>
              </a:rPr>
              <a:t>myBar</a:t>
            </a:r>
            <a:r>
              <a:rPr lang="en-US" sz="1200" dirty="0" err="1" smtClean="0">
                <a:solidFill>
                  <a:srgbClr val="000000"/>
                </a:solidFill>
                <a:latin typeface="Courier New"/>
              </a:rPr>
              <a:t>.incrementProgressBy</a:t>
            </a:r>
            <a:r>
              <a:rPr lang="en-US" sz="1200" dirty="0" smtClean="0">
                <a:solidFill>
                  <a:srgbClr val="000000"/>
                </a:solidFill>
                <a:latin typeface="Courier New"/>
              </a:rPr>
              <a:t>(0);</a:t>
            </a:r>
          </a:p>
          <a:p>
            <a:pPr defTabSz="365760"/>
            <a:r>
              <a:rPr lang="en-US" sz="1200" dirty="0" smtClean="0">
                <a:solidFill>
                  <a:srgbClr val="000000"/>
                </a:solidFill>
                <a:latin typeface="Courier New"/>
              </a:rPr>
              <a:t>    }</a:t>
            </a:r>
          </a:p>
          <a:p>
            <a:pPr defTabSz="365760"/>
            <a:endParaRPr lang="en-US" sz="1200" dirty="0" smtClean="0">
              <a:latin typeface="Courier New"/>
            </a:endParaRPr>
          </a:p>
          <a:p>
            <a:pPr defTabSz="365760"/>
            <a:r>
              <a:rPr lang="en-US" sz="1200" dirty="0" smtClean="0">
                <a:solidFill>
                  <a:srgbClr val="004000"/>
                </a:solidFill>
                <a:latin typeface="Courier New"/>
              </a:rPr>
              <a:t>	// this is the foreground "</a:t>
            </a:r>
            <a:r>
              <a:rPr lang="en-US" sz="1200" dirty="0" err="1" smtClean="0">
                <a:solidFill>
                  <a:srgbClr val="004000"/>
                </a:solidFill>
                <a:latin typeface="Courier New"/>
              </a:rPr>
              <a:t>Runnable</a:t>
            </a:r>
            <a:r>
              <a:rPr lang="en-US" sz="1200" dirty="0" smtClean="0">
                <a:solidFill>
                  <a:srgbClr val="004000"/>
                </a:solidFill>
                <a:latin typeface="Courier New"/>
              </a:rPr>
              <a:t>" object responsible for GUI updates </a:t>
            </a:r>
          </a:p>
          <a:p>
            <a:pPr defTabSz="365760"/>
            <a:r>
              <a:rPr lang="en-US" sz="1200" dirty="0" smtClean="0">
                <a:solidFill>
                  <a:srgbClr val="000000"/>
                </a:solidFill>
                <a:latin typeface="Courier New"/>
              </a:rPr>
              <a:t>    </a:t>
            </a:r>
            <a:r>
              <a:rPr lang="en-US" sz="1200" b="1" dirty="0" smtClean="0">
                <a:solidFill>
                  <a:srgbClr val="7F0055"/>
                </a:solidFill>
                <a:latin typeface="Courier New"/>
              </a:rPr>
              <a:t>private</a:t>
            </a:r>
            <a:r>
              <a:rPr lang="en-US" sz="1200" b="1" dirty="0" smtClean="0">
                <a:solidFill>
                  <a:srgbClr val="000000"/>
                </a:solidFill>
                <a:latin typeface="Courier New"/>
              </a:rPr>
              <a:t> </a:t>
            </a:r>
            <a:r>
              <a:rPr lang="en-US" sz="1200" b="1" dirty="0" err="1" smtClean="0">
                <a:solidFill>
                  <a:srgbClr val="000000"/>
                </a:solidFill>
                <a:latin typeface="Courier New"/>
              </a:rPr>
              <a:t>Runnable</a:t>
            </a:r>
            <a:r>
              <a:rPr lang="en-US" sz="1200" b="1" dirty="0" smtClean="0">
                <a:solidFill>
                  <a:srgbClr val="000000"/>
                </a:solidFill>
                <a:latin typeface="Courier New"/>
              </a:rPr>
              <a:t> </a:t>
            </a:r>
            <a:r>
              <a:rPr lang="en-US" sz="1200" b="1" dirty="0" err="1" smtClean="0">
                <a:solidFill>
                  <a:srgbClr val="0000C0"/>
                </a:solidFill>
                <a:latin typeface="Courier New"/>
              </a:rPr>
              <a:t>foregroundTask</a:t>
            </a:r>
            <a:r>
              <a:rPr lang="en-US" sz="1200" b="1" dirty="0" smtClean="0">
                <a:solidFill>
                  <a:srgbClr val="000000"/>
                </a:solidFill>
                <a:latin typeface="Courier New"/>
              </a:rPr>
              <a:t> = </a:t>
            </a:r>
            <a:r>
              <a:rPr lang="en-US" sz="1200" b="1" dirty="0" smtClean="0">
                <a:solidFill>
                  <a:srgbClr val="7F0055"/>
                </a:solidFill>
                <a:latin typeface="Courier New"/>
              </a:rPr>
              <a:t>new</a:t>
            </a:r>
            <a:r>
              <a:rPr lang="en-US" sz="1200" b="1" dirty="0" smtClean="0">
                <a:solidFill>
                  <a:srgbClr val="000000"/>
                </a:solidFill>
                <a:latin typeface="Courier New"/>
              </a:rPr>
              <a:t> </a:t>
            </a:r>
            <a:r>
              <a:rPr lang="en-US" sz="1200" b="1" dirty="0" err="1" smtClean="0">
                <a:solidFill>
                  <a:srgbClr val="000000"/>
                </a:solidFill>
                <a:latin typeface="Courier New"/>
              </a:rPr>
              <a:t>Runnable</a:t>
            </a:r>
            <a:r>
              <a:rPr lang="en-US" sz="1200" b="1" dirty="0" smtClean="0">
                <a:solidFill>
                  <a:srgbClr val="000000"/>
                </a:solidFill>
                <a:latin typeface="Courier New"/>
              </a:rPr>
              <a:t>() {</a:t>
            </a:r>
          </a:p>
          <a:p>
            <a:pPr lvl="1" defTabSz="365760"/>
            <a:r>
              <a:rPr lang="en-US" sz="1200" dirty="0" smtClean="0">
                <a:solidFill>
                  <a:srgbClr val="646464"/>
                </a:solidFill>
                <a:latin typeface="Courier New"/>
              </a:rPr>
              <a:t>@Override</a:t>
            </a:r>
          </a:p>
          <a:p>
            <a:pPr lvl="1" defTabSz="365760"/>
            <a:r>
              <a:rPr lang="en-US" sz="1200" b="1" dirty="0" smtClean="0">
                <a:solidFill>
                  <a:srgbClr val="7F0055"/>
                </a:solidFill>
                <a:latin typeface="Courier New"/>
              </a:rPr>
              <a:t>public</a:t>
            </a:r>
            <a:r>
              <a:rPr lang="en-US" sz="1200" b="1" dirty="0" smtClean="0">
                <a:solidFill>
                  <a:srgbClr val="000000"/>
                </a:solidFill>
                <a:latin typeface="Courier New"/>
              </a:rPr>
              <a:t> </a:t>
            </a:r>
            <a:r>
              <a:rPr lang="en-US" sz="1200" b="1" dirty="0" smtClean="0">
                <a:solidFill>
                  <a:srgbClr val="7F0055"/>
                </a:solidFill>
                <a:latin typeface="Courier New"/>
              </a:rPr>
              <a:t>void</a:t>
            </a:r>
            <a:r>
              <a:rPr lang="en-US" sz="1200" b="1" dirty="0" smtClean="0">
                <a:solidFill>
                  <a:srgbClr val="000000"/>
                </a:solidFill>
                <a:latin typeface="Courier New"/>
              </a:rPr>
              <a:t> run() {</a:t>
            </a:r>
          </a:p>
          <a:p>
            <a:pPr lvl="1" defTabSz="365760"/>
            <a:r>
              <a:rPr lang="en-US" sz="1200" dirty="0" smtClean="0">
                <a:solidFill>
                  <a:srgbClr val="000000"/>
                </a:solidFill>
                <a:latin typeface="Courier New"/>
              </a:rPr>
              <a:t>   </a:t>
            </a:r>
            <a:r>
              <a:rPr lang="en-US" sz="1200" b="1" dirty="0" smtClean="0">
                <a:solidFill>
                  <a:srgbClr val="7F0055"/>
                </a:solidFill>
                <a:latin typeface="Courier New"/>
              </a:rPr>
              <a:t>try</a:t>
            </a:r>
            <a:r>
              <a:rPr lang="en-US" sz="1200" b="1" dirty="0" smtClean="0">
                <a:solidFill>
                  <a:srgbClr val="000000"/>
                </a:solidFill>
                <a:latin typeface="Courier New"/>
              </a:rPr>
              <a:t> {</a:t>
            </a:r>
          </a:p>
          <a:p>
            <a:pPr lvl="1" defTabSz="365760"/>
            <a:r>
              <a:rPr lang="en-US" sz="1200" b="1" dirty="0" smtClean="0">
                <a:solidFill>
                  <a:srgbClr val="7F0055"/>
                </a:solidFill>
                <a:latin typeface="Courier New"/>
              </a:rPr>
              <a:t>		</a:t>
            </a:r>
            <a:r>
              <a:rPr lang="en-US" sz="1200" b="1" dirty="0" err="1" smtClean="0">
                <a:solidFill>
                  <a:srgbClr val="7F0055"/>
                </a:solidFill>
                <a:latin typeface="Courier New"/>
              </a:rPr>
              <a:t>int</a:t>
            </a:r>
            <a:r>
              <a:rPr lang="en-US" sz="1200" b="1" dirty="0" smtClean="0">
                <a:solidFill>
                  <a:srgbClr val="000000"/>
                </a:solidFill>
                <a:latin typeface="Courier New"/>
              </a:rPr>
              <a:t> </a:t>
            </a:r>
            <a:r>
              <a:rPr lang="en-US" sz="1200" b="1" dirty="0" err="1" smtClean="0">
                <a:solidFill>
                  <a:srgbClr val="000000"/>
                </a:solidFill>
                <a:latin typeface="Courier New"/>
              </a:rPr>
              <a:t>progressStep</a:t>
            </a:r>
            <a:r>
              <a:rPr lang="en-US" sz="1200" b="1" dirty="0" smtClean="0">
                <a:solidFill>
                  <a:srgbClr val="000000"/>
                </a:solidFill>
                <a:latin typeface="Courier New"/>
              </a:rPr>
              <a:t> = 5;</a:t>
            </a:r>
          </a:p>
          <a:p>
            <a:pPr lvl="1" defTabSz="365760"/>
            <a:r>
              <a:rPr lang="en-US" sz="1200" dirty="0" smtClean="0">
                <a:solidFill>
                  <a:srgbClr val="0000C0"/>
                </a:solidFill>
                <a:latin typeface="Courier New"/>
              </a:rPr>
              <a:t>		</a:t>
            </a:r>
            <a:r>
              <a:rPr lang="en-US" sz="1200" dirty="0" err="1" smtClean="0">
                <a:solidFill>
                  <a:srgbClr val="0000C0"/>
                </a:solidFill>
                <a:latin typeface="Courier New"/>
              </a:rPr>
              <a:t>lblTopCaption</a:t>
            </a:r>
            <a:r>
              <a:rPr lang="en-US" sz="1200" dirty="0" err="1" smtClean="0">
                <a:solidFill>
                  <a:srgbClr val="000000"/>
                </a:solidFill>
                <a:latin typeface="Courier New"/>
              </a:rPr>
              <a:t>.setText</a:t>
            </a:r>
            <a:r>
              <a:rPr lang="en-US" sz="1200" dirty="0" smtClean="0">
                <a:solidFill>
                  <a:srgbClr val="000000"/>
                </a:solidFill>
                <a:latin typeface="Courier New"/>
              </a:rPr>
              <a:t>(</a:t>
            </a:r>
            <a:r>
              <a:rPr lang="en-US" sz="1200" dirty="0" smtClean="0">
                <a:solidFill>
                  <a:srgbClr val="0000C0"/>
                </a:solidFill>
                <a:latin typeface="Courier New"/>
              </a:rPr>
              <a:t>PATIENCE</a:t>
            </a:r>
            <a:r>
              <a:rPr lang="en-US" sz="1200" dirty="0" smtClean="0">
                <a:solidFill>
                  <a:srgbClr val="000000"/>
                </a:solidFill>
                <a:latin typeface="Courier New"/>
              </a:rPr>
              <a:t> + </a:t>
            </a:r>
            <a:r>
              <a:rPr lang="en-US" sz="1200" dirty="0" smtClean="0">
                <a:solidFill>
                  <a:srgbClr val="2A00FF"/>
                </a:solidFill>
                <a:latin typeface="Courier New"/>
              </a:rPr>
              <a:t>"\</a:t>
            </a:r>
            <a:r>
              <a:rPr lang="en-US" sz="1200" dirty="0" err="1" smtClean="0">
                <a:solidFill>
                  <a:srgbClr val="2A00FF"/>
                </a:solidFill>
                <a:latin typeface="Courier New"/>
              </a:rPr>
              <a:t>nTotal</a:t>
            </a:r>
            <a:r>
              <a:rPr lang="en-US" sz="1200" dirty="0" smtClean="0">
                <a:solidFill>
                  <a:srgbClr val="2A00FF"/>
                </a:solidFill>
                <a:latin typeface="Courier New"/>
              </a:rPr>
              <a:t> sec. so far: "</a:t>
            </a:r>
            <a:r>
              <a:rPr lang="en-US" sz="1200" dirty="0" smtClean="0">
                <a:solidFill>
                  <a:srgbClr val="000000"/>
                </a:solidFill>
                <a:latin typeface="Courier New"/>
              </a:rPr>
              <a:t> + </a:t>
            </a:r>
          </a:p>
          <a:p>
            <a:pPr lvl="1" defTabSz="365760"/>
            <a:r>
              <a:rPr lang="en-US" sz="1200" dirty="0" smtClean="0">
                <a:solidFill>
                  <a:srgbClr val="000000"/>
                </a:solidFill>
                <a:latin typeface="Courier New"/>
              </a:rPr>
              <a:t>				(</a:t>
            </a:r>
            <a:r>
              <a:rPr lang="en-US" sz="1200" dirty="0" err="1" smtClean="0">
                <a:solidFill>
                  <a:srgbClr val="000000"/>
                </a:solidFill>
                <a:latin typeface="Courier New"/>
              </a:rPr>
              <a:t>System.</a:t>
            </a:r>
            <a:r>
              <a:rPr lang="en-US" sz="1200" i="1" dirty="0" err="1" smtClean="0">
                <a:solidFill>
                  <a:srgbClr val="000000"/>
                </a:solidFill>
                <a:latin typeface="Courier New"/>
              </a:rPr>
              <a:t>currentTimeMillis</a:t>
            </a:r>
            <a:r>
              <a:rPr lang="en-US" sz="1200" i="1" dirty="0" smtClean="0">
                <a:solidFill>
                  <a:srgbClr val="000000"/>
                </a:solidFill>
                <a:latin typeface="Courier New"/>
              </a:rPr>
              <a:t>() </a:t>
            </a:r>
            <a:r>
              <a:rPr lang="en-US" sz="1200" dirty="0" smtClean="0">
                <a:solidFill>
                  <a:srgbClr val="000000"/>
                </a:solidFill>
                <a:latin typeface="Courier New"/>
              </a:rPr>
              <a:t>- </a:t>
            </a:r>
            <a:r>
              <a:rPr lang="en-US" sz="1200" dirty="0" err="1" smtClean="0">
                <a:solidFill>
                  <a:srgbClr val="0000C0"/>
                </a:solidFill>
                <a:latin typeface="Courier New"/>
              </a:rPr>
              <a:t>startingMills</a:t>
            </a:r>
            <a:r>
              <a:rPr lang="en-US" sz="1200" dirty="0" smtClean="0">
                <a:solidFill>
                  <a:srgbClr val="000000"/>
                </a:solidFill>
                <a:latin typeface="Courier New"/>
              </a:rPr>
              <a:t>) / 1000 );</a:t>
            </a:r>
            <a:endParaRPr lang="en-US" sz="1200" dirty="0" smtClean="0">
              <a:latin typeface="Courier New"/>
            </a:endParaRPr>
          </a:p>
          <a:p>
            <a:pPr lvl="1" defTabSz="365760"/>
            <a:r>
              <a:rPr lang="en-US" sz="1200" dirty="0" smtClean="0">
                <a:solidFill>
                  <a:srgbClr val="0000C0"/>
                </a:solidFill>
                <a:latin typeface="Courier New"/>
              </a:rPr>
              <a:t>		</a:t>
            </a:r>
            <a:r>
              <a:rPr lang="en-US" sz="1200" dirty="0" err="1" smtClean="0">
                <a:solidFill>
                  <a:srgbClr val="0000C0"/>
                </a:solidFill>
                <a:latin typeface="Courier New"/>
              </a:rPr>
              <a:t>myBar</a:t>
            </a:r>
            <a:r>
              <a:rPr lang="en-US" sz="1200" dirty="0" err="1" smtClean="0">
                <a:solidFill>
                  <a:srgbClr val="000000"/>
                </a:solidFill>
                <a:latin typeface="Courier New"/>
              </a:rPr>
              <a:t>.incrementProgressBy</a:t>
            </a:r>
            <a:r>
              <a:rPr lang="en-US" sz="1200" dirty="0" smtClean="0">
                <a:solidFill>
                  <a:srgbClr val="000000"/>
                </a:solidFill>
                <a:latin typeface="Courier New"/>
              </a:rPr>
              <a:t>(</a:t>
            </a:r>
            <a:r>
              <a:rPr lang="en-US" sz="1200" dirty="0" err="1" smtClean="0">
                <a:solidFill>
                  <a:srgbClr val="000000"/>
                </a:solidFill>
                <a:latin typeface="Courier New"/>
              </a:rPr>
              <a:t>progressStep</a:t>
            </a:r>
            <a:r>
              <a:rPr lang="en-US" sz="1200" dirty="0" smtClean="0">
                <a:solidFill>
                  <a:srgbClr val="000000"/>
                </a:solidFill>
                <a:latin typeface="Courier New"/>
              </a:rPr>
              <a:t>);</a:t>
            </a:r>
            <a:endParaRPr lang="en-US" sz="1200" dirty="0" smtClean="0">
              <a:latin typeface="Courier New"/>
            </a:endParaRPr>
          </a:p>
          <a:p>
            <a:pPr lvl="1" defTabSz="365760"/>
            <a:r>
              <a:rPr lang="en-US" sz="1200" dirty="0" smtClean="0">
                <a:solidFill>
                  <a:srgbClr val="0000C0"/>
                </a:solidFill>
                <a:latin typeface="Courier New"/>
              </a:rPr>
              <a:t>		</a:t>
            </a:r>
            <a:r>
              <a:rPr lang="en-US" sz="1200" dirty="0" err="1" smtClean="0">
                <a:solidFill>
                  <a:srgbClr val="0000C0"/>
                </a:solidFill>
                <a:latin typeface="Courier New"/>
              </a:rPr>
              <a:t>accum</a:t>
            </a:r>
            <a:r>
              <a:rPr lang="en-US" sz="1200" dirty="0" smtClean="0">
                <a:solidFill>
                  <a:srgbClr val="000000"/>
                </a:solidFill>
                <a:latin typeface="Courier New"/>
              </a:rPr>
              <a:t> += </a:t>
            </a:r>
            <a:r>
              <a:rPr lang="en-US" sz="1200" dirty="0" err="1" smtClean="0">
                <a:solidFill>
                  <a:srgbClr val="000000"/>
                </a:solidFill>
                <a:latin typeface="Courier New"/>
              </a:rPr>
              <a:t>progressStep</a:t>
            </a:r>
            <a:r>
              <a:rPr lang="en-US" sz="1200" dirty="0" smtClean="0">
                <a:solidFill>
                  <a:srgbClr val="000000"/>
                </a:solidFill>
                <a:latin typeface="Courier New"/>
              </a:rPr>
              <a:t>;</a:t>
            </a:r>
          </a:p>
          <a:p>
            <a:pPr lvl="1" defTabSz="365760"/>
            <a:r>
              <a:rPr lang="en-US" sz="1200" b="1" dirty="0" smtClean="0">
                <a:solidFill>
                  <a:srgbClr val="7F0055"/>
                </a:solidFill>
                <a:latin typeface="Courier New"/>
              </a:rPr>
              <a:t>		if</a:t>
            </a:r>
            <a:r>
              <a:rPr lang="en-US" sz="1200" b="1" dirty="0" smtClean="0">
                <a:solidFill>
                  <a:srgbClr val="000000"/>
                </a:solidFill>
                <a:latin typeface="Courier New"/>
              </a:rPr>
              <a:t> (</a:t>
            </a:r>
            <a:r>
              <a:rPr lang="en-US" sz="1200" b="1" dirty="0" err="1" smtClean="0">
                <a:solidFill>
                  <a:srgbClr val="0000C0"/>
                </a:solidFill>
                <a:latin typeface="Courier New"/>
              </a:rPr>
              <a:t>accum</a:t>
            </a:r>
            <a:r>
              <a:rPr lang="en-US" sz="1200" b="1" dirty="0" smtClean="0">
                <a:solidFill>
                  <a:srgbClr val="000000"/>
                </a:solidFill>
                <a:latin typeface="Courier New"/>
              </a:rPr>
              <a:t> &gt;= </a:t>
            </a:r>
            <a:r>
              <a:rPr lang="en-US" sz="1200" b="1" dirty="0" err="1" smtClean="0">
                <a:solidFill>
                  <a:srgbClr val="0000C0"/>
                </a:solidFill>
                <a:latin typeface="Courier New"/>
              </a:rPr>
              <a:t>myBar</a:t>
            </a:r>
            <a:r>
              <a:rPr lang="en-US" sz="1200" b="1" dirty="0" err="1" smtClean="0">
                <a:solidFill>
                  <a:srgbClr val="000000"/>
                </a:solidFill>
                <a:latin typeface="Courier New"/>
              </a:rPr>
              <a:t>.getMax</a:t>
            </a:r>
            <a:r>
              <a:rPr lang="en-US" sz="1200" b="1" dirty="0" smtClean="0">
                <a:solidFill>
                  <a:srgbClr val="000000"/>
                </a:solidFill>
                <a:latin typeface="Courier New"/>
              </a:rPr>
              <a:t>()){</a:t>
            </a:r>
          </a:p>
          <a:p>
            <a:pPr lvl="1" defTabSz="365760"/>
            <a:r>
              <a:rPr lang="en-US" sz="1200" dirty="0" smtClean="0">
                <a:solidFill>
                  <a:srgbClr val="0000C0"/>
                </a:solidFill>
                <a:latin typeface="Courier New"/>
              </a:rPr>
              <a:t>			</a:t>
            </a:r>
            <a:r>
              <a:rPr lang="en-US" sz="1200" dirty="0" err="1" smtClean="0">
                <a:solidFill>
                  <a:srgbClr val="0000C0"/>
                </a:solidFill>
                <a:latin typeface="Courier New"/>
              </a:rPr>
              <a:t>lblTopCaption</a:t>
            </a:r>
            <a:r>
              <a:rPr lang="en-US" sz="1200" dirty="0" err="1" smtClean="0">
                <a:solidFill>
                  <a:srgbClr val="000000"/>
                </a:solidFill>
                <a:latin typeface="Courier New"/>
              </a:rPr>
              <a:t>.setText</a:t>
            </a:r>
            <a:r>
              <a:rPr lang="en-US" sz="1200" dirty="0" smtClean="0">
                <a:solidFill>
                  <a:srgbClr val="000000"/>
                </a:solidFill>
                <a:latin typeface="Courier New"/>
              </a:rPr>
              <a:t>(</a:t>
            </a:r>
            <a:r>
              <a:rPr lang="en-US" sz="1200" dirty="0" smtClean="0">
                <a:solidFill>
                  <a:srgbClr val="2A00FF"/>
                </a:solidFill>
                <a:latin typeface="Courier New"/>
              </a:rPr>
              <a:t>"Background work is OVER!"</a:t>
            </a:r>
            <a:r>
              <a:rPr lang="en-US" sz="1200" dirty="0" smtClean="0">
                <a:solidFill>
                  <a:srgbClr val="000000"/>
                </a:solidFill>
                <a:latin typeface="Courier New"/>
              </a:rPr>
              <a:t>);</a:t>
            </a:r>
          </a:p>
          <a:p>
            <a:pPr lvl="1" defTabSz="365760"/>
            <a:r>
              <a:rPr lang="en-US" sz="1200" dirty="0" smtClean="0">
                <a:solidFill>
                  <a:srgbClr val="0000C0"/>
                </a:solidFill>
                <a:latin typeface="Courier New"/>
              </a:rPr>
              <a:t>			</a:t>
            </a:r>
            <a:r>
              <a:rPr lang="en-US" sz="1200" dirty="0" err="1" smtClean="0">
                <a:solidFill>
                  <a:srgbClr val="0000C0"/>
                </a:solidFill>
                <a:latin typeface="Courier New"/>
              </a:rPr>
              <a:t>myBar</a:t>
            </a:r>
            <a:r>
              <a:rPr lang="en-US" sz="1200" dirty="0" err="1" smtClean="0">
                <a:solidFill>
                  <a:srgbClr val="000000"/>
                </a:solidFill>
                <a:latin typeface="Courier New"/>
              </a:rPr>
              <a:t>.setVisibility</a:t>
            </a:r>
            <a:r>
              <a:rPr lang="en-US" sz="1200" dirty="0" smtClean="0">
                <a:solidFill>
                  <a:srgbClr val="000000"/>
                </a:solidFill>
                <a:latin typeface="Courier New"/>
              </a:rPr>
              <a:t>(</a:t>
            </a:r>
            <a:r>
              <a:rPr lang="en-US" sz="1200" dirty="0" err="1" smtClean="0">
                <a:solidFill>
                  <a:srgbClr val="000000"/>
                </a:solidFill>
                <a:latin typeface="Courier New"/>
              </a:rPr>
              <a:t>View.</a:t>
            </a:r>
            <a:r>
              <a:rPr lang="en-US" sz="1200" i="1" dirty="0" err="1" smtClean="0">
                <a:solidFill>
                  <a:srgbClr val="0000C0"/>
                </a:solidFill>
                <a:latin typeface="Courier New"/>
              </a:rPr>
              <a:t>INVISIBLE</a:t>
            </a:r>
            <a:r>
              <a:rPr lang="en-US" sz="1200" i="1" dirty="0" smtClean="0">
                <a:solidFill>
                  <a:srgbClr val="000000"/>
                </a:solidFill>
                <a:latin typeface="Courier New"/>
              </a:rPr>
              <a:t>);</a:t>
            </a:r>
          </a:p>
          <a:p>
            <a:pPr lvl="1" defTabSz="365760"/>
            <a:r>
              <a:rPr lang="en-US" sz="1200" dirty="0" smtClean="0">
                <a:solidFill>
                  <a:srgbClr val="000000"/>
                </a:solidFill>
                <a:latin typeface="Courier New"/>
              </a:rPr>
              <a:t>		}</a:t>
            </a:r>
          </a:p>
          <a:p>
            <a:pPr lvl="1" defTabSz="365760"/>
            <a:r>
              <a:rPr lang="en-US" sz="1200" dirty="0" smtClean="0">
                <a:solidFill>
                  <a:srgbClr val="000000"/>
                </a:solidFill>
                <a:latin typeface="Courier New"/>
              </a:rPr>
              <a:t>	} </a:t>
            </a:r>
            <a:r>
              <a:rPr lang="en-US" sz="1200" b="1" dirty="0" smtClean="0">
                <a:solidFill>
                  <a:srgbClr val="7F0055"/>
                </a:solidFill>
                <a:latin typeface="Courier New"/>
              </a:rPr>
              <a:t>catch</a:t>
            </a:r>
            <a:r>
              <a:rPr lang="en-US" sz="1200" b="1" dirty="0" smtClean="0">
                <a:solidFill>
                  <a:srgbClr val="000000"/>
                </a:solidFill>
                <a:latin typeface="Courier New"/>
              </a:rPr>
              <a:t> (Exception e) {</a:t>
            </a:r>
          </a:p>
          <a:p>
            <a:pPr lvl="1" defTabSz="365760"/>
            <a:r>
              <a:rPr lang="en-US" sz="1200" dirty="0" smtClean="0">
                <a:solidFill>
                  <a:srgbClr val="000000"/>
                </a:solidFill>
                <a:latin typeface="Courier New"/>
              </a:rPr>
              <a:t>		</a:t>
            </a:r>
            <a:r>
              <a:rPr lang="en-US" sz="1200" dirty="0" err="1" smtClean="0">
                <a:solidFill>
                  <a:srgbClr val="000000"/>
                </a:solidFill>
                <a:latin typeface="Courier New"/>
              </a:rPr>
              <a:t>e.printStackTrace</a:t>
            </a:r>
            <a:r>
              <a:rPr lang="en-US" sz="1200" dirty="0" smtClean="0">
                <a:solidFill>
                  <a:srgbClr val="000000"/>
                </a:solidFill>
                <a:latin typeface="Courier New"/>
              </a:rPr>
              <a:t>();</a:t>
            </a:r>
          </a:p>
          <a:p>
            <a:pPr lvl="1" defTabSz="365760"/>
            <a:r>
              <a:rPr lang="en-US" sz="1200" dirty="0" smtClean="0">
                <a:solidFill>
                  <a:srgbClr val="000000"/>
                </a:solidFill>
                <a:latin typeface="Courier New"/>
              </a:rPr>
              <a:t>	}</a:t>
            </a:r>
          </a:p>
          <a:p>
            <a:pPr lvl="1" defTabSz="365760"/>
            <a:r>
              <a:rPr lang="en-US" sz="1200" dirty="0" smtClean="0">
                <a:solidFill>
                  <a:srgbClr val="000000"/>
                </a:solidFill>
                <a:latin typeface="Courier New"/>
              </a:rPr>
              <a:t>}//run</a:t>
            </a:r>
          </a:p>
          <a:p>
            <a:pPr defTabSz="365760"/>
            <a:r>
              <a:rPr lang="en-US" sz="1200" dirty="0" smtClean="0">
                <a:solidFill>
                  <a:srgbClr val="000000"/>
                </a:solidFill>
                <a:latin typeface="Courier New"/>
              </a:rPr>
              <a:t>	}; </a:t>
            </a:r>
            <a:r>
              <a:rPr lang="en-US" sz="1200" dirty="0" smtClean="0">
                <a:solidFill>
                  <a:srgbClr val="004000"/>
                </a:solidFill>
                <a:latin typeface="Courier New"/>
              </a:rPr>
              <a:t>//</a:t>
            </a:r>
            <a:r>
              <a:rPr lang="en-US" sz="1200" dirty="0" err="1" smtClean="0">
                <a:solidFill>
                  <a:srgbClr val="004000"/>
                </a:solidFill>
                <a:latin typeface="Courier New"/>
              </a:rPr>
              <a:t>foregroundTask</a:t>
            </a:r>
            <a:endParaRPr lang="en-US" sz="1200" dirty="0">
              <a:latin typeface="Consolas" pitchFamily="49" charset="0"/>
            </a:endParaRPr>
          </a:p>
        </p:txBody>
      </p:sp>
      <p:sp>
        <p:nvSpPr>
          <p:cNvPr id="10" name="Left Arrow 9"/>
          <p:cNvSpPr/>
          <p:nvPr/>
        </p:nvSpPr>
        <p:spPr>
          <a:xfrm>
            <a:off x="5638800" y="3505200"/>
            <a:ext cx="9144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p:cNvSpPr/>
          <p:nvPr/>
        </p:nvSpPr>
        <p:spPr>
          <a:xfrm>
            <a:off x="6248400" y="2514600"/>
            <a:ext cx="9144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27</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6" name="Picture 5"/>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7" name="Content Placeholder 2"/>
          <p:cNvSpPr txBox="1">
            <a:spLocks/>
          </p:cNvSpPr>
          <p:nvPr/>
        </p:nvSpPr>
        <p:spPr>
          <a:xfrm>
            <a:off x="304800" y="990600"/>
            <a:ext cx="8534400" cy="533400"/>
          </a:xfrm>
          <a:prstGeom prst="rect">
            <a:avLst/>
          </a:prstGeom>
        </p:spPr>
        <p:txBody>
          <a:bodyPr>
            <a:noAutofit/>
          </a:bodyPr>
          <a:lstStyle/>
          <a:p>
            <a:pPr lvl="0" defTabSz="365760"/>
            <a:r>
              <a:rPr lang="de-DE" sz="2800" b="1" dirty="0" smtClean="0">
                <a:solidFill>
                  <a:srgbClr val="0070C0"/>
                </a:solidFill>
              </a:rPr>
              <a:t>Example2. Using Handler post(...) Method</a:t>
            </a:r>
            <a:endParaRPr lang="en-US" sz="2000" dirty="0" smtClean="0"/>
          </a:p>
        </p:txBody>
      </p:sp>
      <p:sp>
        <p:nvSpPr>
          <p:cNvPr id="8" name="TextBox 7"/>
          <p:cNvSpPr txBox="1"/>
          <p:nvPr/>
        </p:nvSpPr>
        <p:spPr>
          <a:xfrm>
            <a:off x="457200" y="1524000"/>
            <a:ext cx="7772400" cy="4339650"/>
          </a:xfrm>
          <a:prstGeom prst="rect">
            <a:avLst/>
          </a:prstGeom>
          <a:solidFill>
            <a:schemeClr val="bg1">
              <a:lumMod val="95000"/>
            </a:schemeClr>
          </a:solidFill>
          <a:ln>
            <a:solidFill>
              <a:schemeClr val="bg1">
                <a:lumMod val="75000"/>
              </a:schemeClr>
            </a:solidFill>
          </a:ln>
        </p:spPr>
        <p:txBody>
          <a:bodyPr wrap="square" rtlCol="0">
            <a:spAutoFit/>
          </a:bodyPr>
          <a:lstStyle/>
          <a:p>
            <a:pPr defTabSz="365760"/>
            <a:endParaRPr lang="en-US" sz="1200" dirty="0" smtClean="0">
              <a:latin typeface="Courier New"/>
            </a:endParaRPr>
          </a:p>
          <a:p>
            <a:pPr defTabSz="365760"/>
            <a:r>
              <a:rPr lang="en-US" sz="1200" dirty="0" smtClean="0">
                <a:solidFill>
                  <a:srgbClr val="004000"/>
                </a:solidFill>
                <a:latin typeface="Courier New"/>
              </a:rPr>
              <a:t>	//this is the "</a:t>
            </a:r>
            <a:r>
              <a:rPr lang="en-US" sz="1200" dirty="0" err="1" smtClean="0">
                <a:solidFill>
                  <a:srgbClr val="004000"/>
                </a:solidFill>
                <a:latin typeface="Courier New"/>
              </a:rPr>
              <a:t>Runnable</a:t>
            </a:r>
            <a:r>
              <a:rPr lang="en-US" sz="1200" dirty="0" smtClean="0">
                <a:solidFill>
                  <a:srgbClr val="004000"/>
                </a:solidFill>
                <a:latin typeface="Courier New"/>
              </a:rPr>
              <a:t>" object that executes the background thread</a:t>
            </a:r>
          </a:p>
          <a:p>
            <a:pPr defTabSz="365760"/>
            <a:r>
              <a:rPr lang="en-US" sz="1200" dirty="0" smtClean="0">
                <a:solidFill>
                  <a:srgbClr val="000000"/>
                </a:solidFill>
                <a:latin typeface="Courier New"/>
              </a:rPr>
              <a:t>    </a:t>
            </a:r>
            <a:r>
              <a:rPr lang="en-US" sz="1200" b="1" dirty="0" smtClean="0">
                <a:solidFill>
                  <a:srgbClr val="7F0055"/>
                </a:solidFill>
                <a:latin typeface="Courier New"/>
              </a:rPr>
              <a:t>private</a:t>
            </a:r>
            <a:r>
              <a:rPr lang="en-US" sz="1200" b="1" dirty="0" smtClean="0">
                <a:solidFill>
                  <a:srgbClr val="000000"/>
                </a:solidFill>
                <a:latin typeface="Courier New"/>
              </a:rPr>
              <a:t> </a:t>
            </a:r>
            <a:r>
              <a:rPr lang="en-US" sz="1200" b="1" dirty="0" err="1" smtClean="0">
                <a:solidFill>
                  <a:srgbClr val="000000"/>
                </a:solidFill>
                <a:latin typeface="Courier New"/>
              </a:rPr>
              <a:t>Runnable</a:t>
            </a:r>
            <a:r>
              <a:rPr lang="en-US" sz="1200" b="1" dirty="0" smtClean="0">
                <a:solidFill>
                  <a:srgbClr val="000000"/>
                </a:solidFill>
                <a:latin typeface="Courier New"/>
              </a:rPr>
              <a:t> </a:t>
            </a:r>
            <a:r>
              <a:rPr lang="en-US" sz="1200" b="1" dirty="0" err="1" smtClean="0">
                <a:solidFill>
                  <a:srgbClr val="0000C0"/>
                </a:solidFill>
                <a:latin typeface="Courier New"/>
              </a:rPr>
              <a:t>backgroundTask</a:t>
            </a:r>
            <a:r>
              <a:rPr lang="en-US" sz="1200" b="1" dirty="0" smtClean="0">
                <a:solidFill>
                  <a:srgbClr val="000000"/>
                </a:solidFill>
                <a:latin typeface="Courier New"/>
              </a:rPr>
              <a:t> = </a:t>
            </a:r>
            <a:r>
              <a:rPr lang="en-US" sz="1200" b="1" dirty="0" smtClean="0">
                <a:solidFill>
                  <a:srgbClr val="7F0055"/>
                </a:solidFill>
                <a:latin typeface="Courier New"/>
              </a:rPr>
              <a:t>new</a:t>
            </a:r>
            <a:r>
              <a:rPr lang="en-US" sz="1200" b="1" dirty="0" smtClean="0">
                <a:solidFill>
                  <a:srgbClr val="000000"/>
                </a:solidFill>
                <a:latin typeface="Courier New"/>
              </a:rPr>
              <a:t> </a:t>
            </a:r>
            <a:r>
              <a:rPr lang="en-US" sz="1200" b="1" dirty="0" err="1" smtClean="0">
                <a:solidFill>
                  <a:srgbClr val="000000"/>
                </a:solidFill>
                <a:latin typeface="Courier New"/>
              </a:rPr>
              <a:t>Runnable</a:t>
            </a:r>
            <a:r>
              <a:rPr lang="en-US" sz="1200" b="1" dirty="0" smtClean="0">
                <a:solidFill>
                  <a:srgbClr val="000000"/>
                </a:solidFill>
                <a:latin typeface="Courier New"/>
              </a:rPr>
              <a:t> () {</a:t>
            </a:r>
          </a:p>
          <a:p>
            <a:pPr lvl="1" defTabSz="365760"/>
            <a:r>
              <a:rPr lang="en-US" sz="1200" dirty="0" smtClean="0">
                <a:solidFill>
                  <a:srgbClr val="646464"/>
                </a:solidFill>
                <a:latin typeface="Courier New"/>
              </a:rPr>
              <a:t>@Override</a:t>
            </a:r>
          </a:p>
          <a:p>
            <a:pPr lvl="1" defTabSz="365760"/>
            <a:r>
              <a:rPr lang="en-US" sz="1200" b="1" dirty="0" smtClean="0">
                <a:solidFill>
                  <a:srgbClr val="7F0055"/>
                </a:solidFill>
                <a:latin typeface="Courier New"/>
              </a:rPr>
              <a:t>public</a:t>
            </a:r>
            <a:r>
              <a:rPr lang="en-US" sz="1200" b="1" dirty="0" smtClean="0">
                <a:solidFill>
                  <a:srgbClr val="000000"/>
                </a:solidFill>
                <a:latin typeface="Courier New"/>
              </a:rPr>
              <a:t> </a:t>
            </a:r>
            <a:r>
              <a:rPr lang="en-US" sz="1200" b="1" dirty="0" smtClean="0">
                <a:solidFill>
                  <a:srgbClr val="7F0055"/>
                </a:solidFill>
                <a:latin typeface="Courier New"/>
              </a:rPr>
              <a:t>void</a:t>
            </a:r>
            <a:r>
              <a:rPr lang="en-US" sz="1200" b="1" dirty="0" smtClean="0">
                <a:solidFill>
                  <a:srgbClr val="000000"/>
                </a:solidFill>
                <a:latin typeface="Courier New"/>
              </a:rPr>
              <a:t> run() {</a:t>
            </a:r>
          </a:p>
          <a:p>
            <a:pPr lvl="1" defTabSz="365760"/>
            <a:r>
              <a:rPr lang="en-US" sz="1200" dirty="0" smtClean="0">
                <a:solidFill>
                  <a:srgbClr val="000000"/>
                </a:solidFill>
                <a:latin typeface="Courier New"/>
              </a:rPr>
              <a:t>    </a:t>
            </a:r>
            <a:r>
              <a:rPr lang="en-US" sz="1200" dirty="0" smtClean="0">
                <a:solidFill>
                  <a:srgbClr val="004000"/>
                </a:solidFill>
                <a:latin typeface="Courier New"/>
              </a:rPr>
              <a:t>//busy work goes here...</a:t>
            </a:r>
          </a:p>
          <a:p>
            <a:pPr lvl="1" defTabSz="365760"/>
            <a:r>
              <a:rPr lang="en-US" sz="1200" dirty="0" smtClean="0">
                <a:solidFill>
                  <a:srgbClr val="000000"/>
                </a:solidFill>
                <a:latin typeface="Courier New"/>
              </a:rPr>
              <a:t>    </a:t>
            </a:r>
            <a:r>
              <a:rPr lang="en-US" sz="1200" b="1" dirty="0" smtClean="0">
                <a:solidFill>
                  <a:srgbClr val="7F0055"/>
                </a:solidFill>
                <a:latin typeface="Courier New"/>
              </a:rPr>
              <a:t>try</a:t>
            </a:r>
            <a:r>
              <a:rPr lang="en-US" sz="1200" b="1" dirty="0" smtClean="0">
                <a:solidFill>
                  <a:srgbClr val="000000"/>
                </a:solidFill>
                <a:latin typeface="Courier New"/>
              </a:rPr>
              <a:t> {</a:t>
            </a:r>
          </a:p>
          <a:p>
            <a:pPr lvl="2" defTabSz="365760"/>
            <a:r>
              <a:rPr lang="pt-BR" sz="1200" dirty="0" smtClean="0">
                <a:solidFill>
                  <a:srgbClr val="000000"/>
                </a:solidFill>
                <a:latin typeface="Courier New"/>
              </a:rPr>
              <a:t>    </a:t>
            </a:r>
            <a:r>
              <a:rPr lang="pt-BR" sz="1200" b="1" dirty="0" smtClean="0">
                <a:solidFill>
                  <a:srgbClr val="7F0055"/>
                </a:solidFill>
                <a:latin typeface="Courier New"/>
              </a:rPr>
              <a:t>for</a:t>
            </a:r>
            <a:r>
              <a:rPr lang="pt-BR" sz="1200" b="1" dirty="0" smtClean="0">
                <a:solidFill>
                  <a:srgbClr val="000000"/>
                </a:solidFill>
                <a:latin typeface="Courier New"/>
              </a:rPr>
              <a:t> (</a:t>
            </a:r>
            <a:r>
              <a:rPr lang="pt-BR" sz="1200" b="1" dirty="0" smtClean="0">
                <a:solidFill>
                  <a:srgbClr val="7F0055"/>
                </a:solidFill>
                <a:latin typeface="Courier New"/>
              </a:rPr>
              <a:t>int</a:t>
            </a:r>
            <a:r>
              <a:rPr lang="pt-BR" sz="1200" b="1" dirty="0" smtClean="0">
                <a:solidFill>
                  <a:srgbClr val="000000"/>
                </a:solidFill>
                <a:latin typeface="Courier New"/>
              </a:rPr>
              <a:t> n=0; n &lt; 20; n++) {</a:t>
            </a:r>
          </a:p>
          <a:p>
            <a:pPr lvl="2" defTabSz="365760"/>
            <a:r>
              <a:rPr lang="en-US" sz="1200" dirty="0" smtClean="0">
                <a:solidFill>
                  <a:srgbClr val="000000"/>
                </a:solidFill>
                <a:latin typeface="Courier New"/>
              </a:rPr>
              <a:t>    	</a:t>
            </a:r>
            <a:r>
              <a:rPr lang="en-US" sz="1200" dirty="0" smtClean="0">
                <a:solidFill>
                  <a:srgbClr val="004000"/>
                </a:solidFill>
                <a:latin typeface="Courier New"/>
              </a:rPr>
              <a:t>//this simulates 1 sec. of busy activity</a:t>
            </a:r>
          </a:p>
          <a:p>
            <a:pPr lvl="2" defTabSz="365760"/>
            <a:r>
              <a:rPr lang="en-US" sz="1200" dirty="0" smtClean="0">
                <a:solidFill>
                  <a:srgbClr val="004000"/>
                </a:solidFill>
                <a:latin typeface="Courier New"/>
              </a:rPr>
              <a:t>		</a:t>
            </a:r>
            <a:r>
              <a:rPr lang="en-US" sz="1200" dirty="0" err="1" smtClean="0">
                <a:solidFill>
                  <a:srgbClr val="000000"/>
                </a:solidFill>
                <a:latin typeface="Courier New"/>
              </a:rPr>
              <a:t>Thread.</a:t>
            </a:r>
            <a:r>
              <a:rPr lang="en-US" sz="1200" i="1" dirty="0" err="1" smtClean="0">
                <a:solidFill>
                  <a:srgbClr val="000000"/>
                </a:solidFill>
                <a:latin typeface="Courier New"/>
              </a:rPr>
              <a:t>sleep</a:t>
            </a:r>
            <a:r>
              <a:rPr lang="en-US" sz="1200" i="1" dirty="0" smtClean="0">
                <a:solidFill>
                  <a:srgbClr val="000000"/>
                </a:solidFill>
                <a:latin typeface="Courier New"/>
              </a:rPr>
              <a:t>(1000);</a:t>
            </a:r>
          </a:p>
          <a:p>
            <a:pPr lvl="2" defTabSz="365760"/>
            <a:r>
              <a:rPr lang="en-US" sz="1200" i="1" dirty="0" smtClean="0">
                <a:solidFill>
                  <a:srgbClr val="000000"/>
                </a:solidFill>
                <a:latin typeface="Courier New"/>
              </a:rPr>
              <a:t>		</a:t>
            </a:r>
            <a:r>
              <a:rPr lang="en-US" sz="1200" dirty="0" smtClean="0">
                <a:solidFill>
                  <a:srgbClr val="004000"/>
                </a:solidFill>
                <a:latin typeface="Courier New"/>
              </a:rPr>
              <a:t>//now talk to the main thread</a:t>
            </a:r>
          </a:p>
          <a:p>
            <a:pPr lvl="2" defTabSz="365760"/>
            <a:r>
              <a:rPr lang="en-US" sz="1200" dirty="0" smtClean="0">
                <a:solidFill>
                  <a:srgbClr val="004000"/>
                </a:solidFill>
                <a:latin typeface="Courier New"/>
              </a:rPr>
              <a:t>		</a:t>
            </a:r>
            <a:r>
              <a:rPr lang="en-US" sz="1200" dirty="0" smtClean="0">
                <a:solidFill>
                  <a:srgbClr val="0000C0"/>
                </a:solidFill>
                <a:latin typeface="Courier New"/>
              </a:rPr>
              <a:t>myHandler</a:t>
            </a:r>
            <a:r>
              <a:rPr lang="en-US" sz="1200" dirty="0" smtClean="0">
                <a:solidFill>
                  <a:srgbClr val="000000"/>
                </a:solidFill>
                <a:latin typeface="Courier New"/>
              </a:rPr>
              <a:t>.post(</a:t>
            </a:r>
            <a:r>
              <a:rPr lang="en-US" sz="1200" dirty="0" err="1" smtClean="0">
                <a:solidFill>
                  <a:srgbClr val="0000C0"/>
                </a:solidFill>
                <a:latin typeface="Courier New"/>
              </a:rPr>
              <a:t>foregroundTask</a:t>
            </a:r>
            <a:r>
              <a:rPr lang="en-US" sz="1200" dirty="0" smtClean="0">
                <a:solidFill>
                  <a:srgbClr val="000000"/>
                </a:solidFill>
                <a:latin typeface="Courier New"/>
              </a:rPr>
              <a:t>);</a:t>
            </a:r>
          </a:p>
          <a:p>
            <a:pPr lvl="2" defTabSz="365760"/>
            <a:r>
              <a:rPr lang="en-US" sz="1200" dirty="0" smtClean="0">
                <a:solidFill>
                  <a:srgbClr val="000000"/>
                </a:solidFill>
                <a:latin typeface="Courier New"/>
              </a:rPr>
              <a:t>    }    </a:t>
            </a:r>
          </a:p>
          <a:p>
            <a:pPr lvl="1" defTabSz="365760"/>
            <a:r>
              <a:rPr lang="en-US" sz="1200" dirty="0" smtClean="0">
                <a:solidFill>
                  <a:srgbClr val="000000"/>
                </a:solidFill>
                <a:latin typeface="Courier New"/>
              </a:rPr>
              <a:t>	} </a:t>
            </a:r>
            <a:r>
              <a:rPr lang="en-US" sz="1200" b="1" dirty="0" smtClean="0">
                <a:solidFill>
                  <a:srgbClr val="7F0055"/>
                </a:solidFill>
                <a:latin typeface="Courier New"/>
              </a:rPr>
              <a:t>catch</a:t>
            </a:r>
            <a:r>
              <a:rPr lang="en-US" sz="1200" b="1" dirty="0" smtClean="0">
                <a:solidFill>
                  <a:srgbClr val="000000"/>
                </a:solidFill>
                <a:latin typeface="Courier New"/>
              </a:rPr>
              <a:t> (</a:t>
            </a:r>
            <a:r>
              <a:rPr lang="en-US" sz="1200" b="1" dirty="0" err="1" smtClean="0">
                <a:solidFill>
                  <a:srgbClr val="000000"/>
                </a:solidFill>
                <a:latin typeface="Courier New"/>
              </a:rPr>
              <a:t>InterruptedException</a:t>
            </a:r>
            <a:r>
              <a:rPr lang="en-US" sz="1200" b="1" dirty="0" smtClean="0">
                <a:solidFill>
                  <a:srgbClr val="000000"/>
                </a:solidFill>
                <a:latin typeface="Courier New"/>
              </a:rPr>
              <a:t> e) {</a:t>
            </a:r>
          </a:p>
          <a:p>
            <a:pPr lvl="1" defTabSz="365760"/>
            <a:r>
              <a:rPr lang="en-US" sz="1200" dirty="0" smtClean="0">
                <a:solidFill>
                  <a:srgbClr val="000000"/>
                </a:solidFill>
                <a:latin typeface="Courier New"/>
              </a:rPr>
              <a:t>			</a:t>
            </a:r>
            <a:r>
              <a:rPr lang="en-US" sz="1200" dirty="0" err="1" smtClean="0">
                <a:solidFill>
                  <a:srgbClr val="000000"/>
                </a:solidFill>
                <a:latin typeface="Courier New"/>
              </a:rPr>
              <a:t>Log.e</a:t>
            </a:r>
            <a:r>
              <a:rPr lang="en-US" sz="1200" dirty="0" smtClean="0">
                <a:solidFill>
                  <a:srgbClr val="000000"/>
                </a:solidFill>
                <a:latin typeface="Courier New"/>
              </a:rPr>
              <a:t>(</a:t>
            </a:r>
            <a:r>
              <a:rPr lang="en-US" sz="1200" dirty="0" smtClean="0">
                <a:solidFill>
                  <a:srgbClr val="004000"/>
                </a:solidFill>
                <a:latin typeface="Courier New"/>
              </a:rPr>
              <a:t>"</a:t>
            </a:r>
            <a:r>
              <a:rPr lang="en-US" sz="1200" dirty="0" smtClean="0">
                <a:solidFill>
                  <a:srgbClr val="000000"/>
                </a:solidFill>
                <a:latin typeface="Courier New"/>
              </a:rPr>
              <a:t>&lt;&lt;ERROR&gt;&gt;</a:t>
            </a:r>
            <a:r>
              <a:rPr lang="en-US" sz="1200" dirty="0" smtClean="0">
                <a:solidFill>
                  <a:srgbClr val="004000"/>
                </a:solidFill>
                <a:latin typeface="Courier New"/>
              </a:rPr>
              <a:t>"</a:t>
            </a:r>
            <a:r>
              <a:rPr lang="en-US" sz="1200" dirty="0" smtClean="0">
                <a:solidFill>
                  <a:srgbClr val="000000"/>
                </a:solidFill>
                <a:latin typeface="Courier New"/>
              </a:rPr>
              <a:t>, </a:t>
            </a:r>
            <a:r>
              <a:rPr lang="en-US" sz="1200" dirty="0" err="1" smtClean="0">
                <a:solidFill>
                  <a:srgbClr val="000000"/>
                </a:solidFill>
                <a:latin typeface="Courier New"/>
              </a:rPr>
              <a:t>e.getMessage</a:t>
            </a:r>
            <a:r>
              <a:rPr lang="en-US" sz="1200" dirty="0" smtClean="0">
                <a:solidFill>
                  <a:srgbClr val="000000"/>
                </a:solidFill>
                <a:latin typeface="Courier New"/>
              </a:rPr>
              <a:t>() );</a:t>
            </a:r>
          </a:p>
          <a:p>
            <a:pPr lvl="1" defTabSz="365760"/>
            <a:r>
              <a:rPr lang="en-US" sz="1200" dirty="0" smtClean="0">
                <a:solidFill>
                  <a:srgbClr val="000000"/>
                </a:solidFill>
                <a:latin typeface="Courier New"/>
              </a:rPr>
              <a:t>	}    </a:t>
            </a:r>
            <a:endParaRPr lang="en-US" sz="1200" dirty="0" smtClean="0">
              <a:latin typeface="Courier New"/>
            </a:endParaRPr>
          </a:p>
          <a:p>
            <a:pPr lvl="1" defTabSz="365760"/>
            <a:r>
              <a:rPr lang="en-US" sz="1200" dirty="0" smtClean="0">
                <a:solidFill>
                  <a:srgbClr val="000000"/>
                </a:solidFill>
                <a:latin typeface="Courier New"/>
              </a:rPr>
              <a:t>}</a:t>
            </a:r>
            <a:r>
              <a:rPr lang="en-US" sz="1200" dirty="0" smtClean="0">
                <a:solidFill>
                  <a:srgbClr val="004000"/>
                </a:solidFill>
                <a:latin typeface="Courier New"/>
              </a:rPr>
              <a:t>//run </a:t>
            </a:r>
          </a:p>
          <a:p>
            <a:pPr lvl="1" defTabSz="365760"/>
            <a:r>
              <a:rPr lang="en-US" sz="1200" dirty="0" smtClean="0">
                <a:solidFill>
                  <a:srgbClr val="004000"/>
                </a:solidFill>
                <a:latin typeface="Courier New"/>
              </a:rPr>
              <a:t>   </a:t>
            </a:r>
          </a:p>
          <a:p>
            <a:pPr defTabSz="365760"/>
            <a:r>
              <a:rPr lang="en-US" sz="1200" dirty="0" smtClean="0">
                <a:solidFill>
                  <a:srgbClr val="000000"/>
                </a:solidFill>
                <a:latin typeface="Courier New"/>
              </a:rPr>
              <a:t>    };</a:t>
            </a:r>
            <a:r>
              <a:rPr lang="en-US" sz="1200" dirty="0" smtClean="0">
                <a:solidFill>
                  <a:srgbClr val="004000"/>
                </a:solidFill>
                <a:latin typeface="Courier New"/>
              </a:rPr>
              <a:t>//</a:t>
            </a:r>
            <a:r>
              <a:rPr lang="en-US" sz="1200" dirty="0" err="1" smtClean="0">
                <a:solidFill>
                  <a:srgbClr val="004000"/>
                </a:solidFill>
                <a:latin typeface="Courier New"/>
              </a:rPr>
              <a:t>backgroundTask</a:t>
            </a:r>
            <a:endParaRPr lang="en-US" sz="1200" dirty="0" smtClean="0">
              <a:solidFill>
                <a:srgbClr val="004000"/>
              </a:solidFill>
              <a:latin typeface="Courier New"/>
            </a:endParaRPr>
          </a:p>
          <a:p>
            <a:pPr defTabSz="365760"/>
            <a:r>
              <a:rPr lang="en-US" sz="1200" dirty="0" smtClean="0">
                <a:solidFill>
                  <a:srgbClr val="000000"/>
                </a:solidFill>
                <a:latin typeface="Courier New"/>
              </a:rPr>
              <a:t>    </a:t>
            </a:r>
          </a:p>
          <a:p>
            <a:pPr defTabSz="365760"/>
            <a:r>
              <a:rPr lang="en-US" sz="1200" dirty="0" smtClean="0">
                <a:solidFill>
                  <a:srgbClr val="000000"/>
                </a:solidFill>
                <a:latin typeface="Courier New"/>
              </a:rPr>
              <a:t>   </a:t>
            </a:r>
          </a:p>
          <a:p>
            <a:pPr defTabSz="365760"/>
            <a:r>
              <a:rPr lang="en-US" sz="1200" dirty="0" smtClean="0">
                <a:solidFill>
                  <a:srgbClr val="000000"/>
                </a:solidFill>
                <a:latin typeface="Courier New"/>
              </a:rPr>
              <a:t>}</a:t>
            </a:r>
            <a:r>
              <a:rPr lang="en-US" sz="1200" dirty="0" smtClean="0">
                <a:solidFill>
                  <a:srgbClr val="004000"/>
                </a:solidFill>
                <a:latin typeface="Courier New"/>
              </a:rPr>
              <a:t>//</a:t>
            </a:r>
            <a:r>
              <a:rPr lang="en-US" sz="1200" dirty="0" err="1" smtClean="0">
                <a:solidFill>
                  <a:srgbClr val="004000"/>
                </a:solidFill>
                <a:latin typeface="Courier New"/>
              </a:rPr>
              <a:t>ThreadsPosting</a:t>
            </a:r>
            <a:endParaRPr lang="en-US" sz="1200" dirty="0" smtClean="0">
              <a:solidFill>
                <a:srgbClr val="004000"/>
              </a:solidFill>
              <a:latin typeface="Courier New"/>
            </a:endParaRPr>
          </a:p>
          <a:p>
            <a:pPr defTabSz="365760"/>
            <a:endParaRPr lang="en-US" sz="1200" dirty="0">
              <a:latin typeface="Consolas" pitchFamily="49" charset="0"/>
            </a:endParaRPr>
          </a:p>
        </p:txBody>
      </p:sp>
      <p:sp>
        <p:nvSpPr>
          <p:cNvPr id="9" name="Left Arrow 8"/>
          <p:cNvSpPr/>
          <p:nvPr/>
        </p:nvSpPr>
        <p:spPr>
          <a:xfrm>
            <a:off x="5105400" y="3352800"/>
            <a:ext cx="9906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28</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6" name="Picture 5"/>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7" name="Content Placeholder 2"/>
          <p:cNvSpPr txBox="1">
            <a:spLocks/>
          </p:cNvSpPr>
          <p:nvPr/>
        </p:nvSpPr>
        <p:spPr>
          <a:xfrm>
            <a:off x="304800" y="990600"/>
            <a:ext cx="8534400" cy="533400"/>
          </a:xfrm>
          <a:prstGeom prst="rect">
            <a:avLst/>
          </a:prstGeom>
        </p:spPr>
        <p:txBody>
          <a:bodyPr>
            <a:noAutofit/>
          </a:bodyPr>
          <a:lstStyle/>
          <a:p>
            <a:pPr lvl="0" defTabSz="365760"/>
            <a:r>
              <a:rPr lang="de-DE" sz="2800" b="1" dirty="0" smtClean="0">
                <a:solidFill>
                  <a:srgbClr val="0070C0"/>
                </a:solidFill>
              </a:rPr>
              <a:t>Thread States</a:t>
            </a:r>
          </a:p>
          <a:p>
            <a:pPr lvl="0" defTabSz="365760"/>
            <a:r>
              <a:rPr lang="de-DE" sz="1600" dirty="0" smtClean="0"/>
              <a:t>Android‘s  threads run </a:t>
            </a:r>
          </a:p>
          <a:p>
            <a:pPr lvl="0" defTabSz="365760"/>
            <a:r>
              <a:rPr lang="de-DE" sz="1600" dirty="0" smtClean="0"/>
              <a:t>in a manner similar to</a:t>
            </a:r>
          </a:p>
          <a:p>
            <a:pPr lvl="0" algn="just" defTabSz="365760"/>
            <a:r>
              <a:rPr lang="de-DE" sz="1600" dirty="0" smtClean="0"/>
              <a:t>common Java threads</a:t>
            </a:r>
            <a:endParaRPr lang="en-US" sz="1600" dirty="0" smtClean="0"/>
          </a:p>
        </p:txBody>
      </p:sp>
      <p:pic>
        <p:nvPicPr>
          <p:cNvPr id="11" name="Picture 10" descr="Thread life cycle"/>
          <p:cNvPicPr/>
          <p:nvPr/>
        </p:nvPicPr>
        <p:blipFill>
          <a:blip r:embed="rId3" cstate="print"/>
          <a:srcRect/>
          <a:stretch>
            <a:fillRect/>
          </a:stretch>
        </p:blipFill>
        <p:spPr bwMode="auto">
          <a:xfrm>
            <a:off x="2971800" y="884555"/>
            <a:ext cx="5241290" cy="3001645"/>
          </a:xfrm>
          <a:prstGeom prst="rect">
            <a:avLst/>
          </a:prstGeom>
          <a:noFill/>
          <a:ln w="3175">
            <a:solidFill>
              <a:schemeClr val="accent1"/>
            </a:solidFill>
            <a:miter lim="800000"/>
            <a:headEnd/>
            <a:tailEnd/>
          </a:ln>
        </p:spPr>
      </p:pic>
      <p:pic>
        <p:nvPicPr>
          <p:cNvPr id="29700" name="Picture 4" descr="C:\Documents and Settings\Administrator\Local Settings\Temporary Internet Files\Content.IE5\K10WF27Y\MC900431525[1].png"/>
          <p:cNvPicPr>
            <a:picLocks noChangeAspect="1" noChangeArrowheads="1"/>
          </p:cNvPicPr>
          <p:nvPr/>
        </p:nvPicPr>
        <p:blipFill>
          <a:blip r:embed="rId4" cstate="print"/>
          <a:srcRect/>
          <a:stretch>
            <a:fillRect/>
          </a:stretch>
        </p:blipFill>
        <p:spPr bwMode="auto">
          <a:xfrm>
            <a:off x="7910513" y="0"/>
            <a:ext cx="1233487" cy="1233487"/>
          </a:xfrm>
          <a:prstGeom prst="rect">
            <a:avLst/>
          </a:prstGeom>
          <a:noFill/>
        </p:spPr>
      </p:pic>
      <p:graphicFrame>
        <p:nvGraphicFramePr>
          <p:cNvPr id="13" name="Table 12"/>
          <p:cNvGraphicFramePr>
            <a:graphicFrameLocks noGrp="1"/>
          </p:cNvGraphicFramePr>
          <p:nvPr/>
        </p:nvGraphicFramePr>
        <p:xfrm>
          <a:off x="1600200" y="4049776"/>
          <a:ext cx="5857037" cy="2808224"/>
        </p:xfrm>
        <a:graphic>
          <a:graphicData uri="http://schemas.openxmlformats.org/drawingml/2006/table">
            <a:tbl>
              <a:tblPr/>
              <a:tblGrid>
                <a:gridCol w="1624992">
                  <a:extLst>
                    <a:ext uri="{9D8B030D-6E8A-4147-A177-3AD203B41FA5}">
                      <a16:colId xmlns:a16="http://schemas.microsoft.com/office/drawing/2014/main" val="20000"/>
                    </a:ext>
                  </a:extLst>
                </a:gridCol>
                <a:gridCol w="4232045">
                  <a:extLst>
                    <a:ext uri="{9D8B030D-6E8A-4147-A177-3AD203B41FA5}">
                      <a16:colId xmlns:a16="http://schemas.microsoft.com/office/drawing/2014/main" val="20001"/>
                    </a:ext>
                  </a:extLst>
                </a:gridCol>
              </a:tblGrid>
              <a:tr h="218440">
                <a:tc>
                  <a:txBody>
                    <a:bodyPr/>
                    <a:lstStyle/>
                    <a:p>
                      <a:pPr marL="0" marR="0">
                        <a:lnSpc>
                          <a:spcPct val="115000"/>
                        </a:lnSpc>
                        <a:spcBef>
                          <a:spcPts val="0"/>
                        </a:spcBef>
                        <a:spcAft>
                          <a:spcPts val="0"/>
                        </a:spcAft>
                      </a:pPr>
                      <a:r>
                        <a:rPr lang="en-US" sz="1400" dirty="0" err="1">
                          <a:latin typeface="Calibri"/>
                          <a:ea typeface="Calibri"/>
                          <a:cs typeface="Times New Roman"/>
                        </a:rPr>
                        <a:t>Thread.State</a:t>
                      </a:r>
                      <a:endParaRPr lang="en-US" sz="1100" dirty="0">
                        <a:latin typeface="Calibri"/>
                        <a:ea typeface="Calibri"/>
                        <a:cs typeface="Times New Roman"/>
                      </a:endParaRPr>
                    </a:p>
                  </a:txBody>
                  <a:tcPr marL="97155" marR="97155" marT="48260" marB="482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solidFill>
                      <a:srgbClr val="D9D9D9"/>
                    </a:solidFill>
                  </a:tcPr>
                </a:tc>
                <a:tc>
                  <a:txBody>
                    <a:bodyPr/>
                    <a:lstStyle/>
                    <a:p>
                      <a:pPr marL="0" marR="0">
                        <a:lnSpc>
                          <a:spcPct val="115000"/>
                        </a:lnSpc>
                        <a:spcBef>
                          <a:spcPts val="0"/>
                        </a:spcBef>
                        <a:spcAft>
                          <a:spcPts val="0"/>
                        </a:spcAft>
                      </a:pPr>
                      <a:r>
                        <a:rPr lang="en-US" sz="1400" dirty="0">
                          <a:latin typeface="Calibri"/>
                          <a:ea typeface="Calibri"/>
                          <a:cs typeface="Times New Roman"/>
                        </a:rPr>
                        <a:t>Description</a:t>
                      </a:r>
                      <a:endParaRPr lang="en-US" sz="1100" dirty="0">
                        <a:latin typeface="Calibri"/>
                        <a:ea typeface="Calibri"/>
                        <a:cs typeface="Times New Roman"/>
                      </a:endParaRPr>
                    </a:p>
                  </a:txBody>
                  <a:tcPr marL="97155" marR="97155" marT="48260" marB="482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426720">
                <a:tc>
                  <a:txBody>
                    <a:bodyPr/>
                    <a:lstStyle/>
                    <a:p>
                      <a:pPr marL="0" marR="0">
                        <a:lnSpc>
                          <a:spcPct val="115000"/>
                        </a:lnSpc>
                        <a:spcBef>
                          <a:spcPts val="0"/>
                        </a:spcBef>
                        <a:spcAft>
                          <a:spcPts val="0"/>
                        </a:spcAft>
                      </a:pPr>
                      <a:r>
                        <a:rPr lang="en-US" sz="1400">
                          <a:latin typeface="Calibri"/>
                          <a:ea typeface="Calibri"/>
                          <a:cs typeface="Times New Roman"/>
                        </a:rPr>
                        <a:t>BLOCKED </a:t>
                      </a:r>
                      <a:endParaRPr lang="en-US" sz="1100">
                        <a:latin typeface="Calibri"/>
                        <a:ea typeface="Calibri"/>
                        <a:cs typeface="Times New Roman"/>
                      </a:endParaRPr>
                    </a:p>
                  </a:txBody>
                  <a:tcPr marL="97155" marR="97155" marT="48260" marB="482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6F6F6"/>
                    </a:solidFill>
                  </a:tcPr>
                </a:tc>
                <a:tc>
                  <a:txBody>
                    <a:bodyPr/>
                    <a:lstStyle/>
                    <a:p>
                      <a:pPr marL="0" marR="0">
                        <a:lnSpc>
                          <a:spcPct val="115000"/>
                        </a:lnSpc>
                        <a:spcBef>
                          <a:spcPts val="0"/>
                        </a:spcBef>
                        <a:spcAft>
                          <a:spcPts val="0"/>
                        </a:spcAft>
                      </a:pPr>
                      <a:r>
                        <a:rPr lang="en-US" sz="1400">
                          <a:latin typeface="Calibri"/>
                          <a:ea typeface="Calibri"/>
                          <a:cs typeface="Times New Roman"/>
                        </a:rPr>
                        <a:t>The thread is blocked and waiting for a lock. </a:t>
                      </a:r>
                      <a:endParaRPr lang="en-US" sz="1100">
                        <a:latin typeface="Calibri"/>
                        <a:ea typeface="Calibri"/>
                        <a:cs typeface="Times New Roman"/>
                      </a:endParaRPr>
                    </a:p>
                  </a:txBody>
                  <a:tcPr marL="97155" marR="97155" marT="48260" marB="482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6F6F6"/>
                    </a:solidFill>
                  </a:tcPr>
                </a:tc>
                <a:extLst>
                  <a:ext uri="{0D108BD9-81ED-4DB2-BD59-A6C34878D82A}">
                    <a16:rowId xmlns:a16="http://schemas.microsoft.com/office/drawing/2014/main" val="10001"/>
                  </a:ext>
                </a:extLst>
              </a:tr>
              <a:tr h="426720">
                <a:tc>
                  <a:txBody>
                    <a:bodyPr/>
                    <a:lstStyle/>
                    <a:p>
                      <a:pPr marL="0" marR="0">
                        <a:lnSpc>
                          <a:spcPct val="115000"/>
                        </a:lnSpc>
                        <a:spcBef>
                          <a:spcPts val="0"/>
                        </a:spcBef>
                        <a:spcAft>
                          <a:spcPts val="0"/>
                        </a:spcAft>
                      </a:pPr>
                      <a:r>
                        <a:rPr lang="en-US" sz="1400">
                          <a:latin typeface="Calibri"/>
                          <a:ea typeface="Calibri"/>
                          <a:cs typeface="Times New Roman"/>
                        </a:rPr>
                        <a:t>NEW </a:t>
                      </a:r>
                      <a:endParaRPr lang="en-US" sz="1100">
                        <a:latin typeface="Calibri"/>
                        <a:ea typeface="Calibri"/>
                        <a:cs typeface="Times New Roman"/>
                      </a:endParaRPr>
                    </a:p>
                  </a:txBody>
                  <a:tcPr marL="97155" marR="97155" marT="48260" marB="482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Calibri"/>
                          <a:ea typeface="Calibri"/>
                          <a:cs typeface="Times New Roman"/>
                        </a:rPr>
                        <a:t>The thread has been created, but has never been started. </a:t>
                      </a:r>
                      <a:endParaRPr lang="en-US" sz="1100">
                        <a:latin typeface="Calibri"/>
                        <a:ea typeface="Calibri"/>
                        <a:cs typeface="Times New Roman"/>
                      </a:endParaRPr>
                    </a:p>
                  </a:txBody>
                  <a:tcPr marL="97155" marR="97155" marT="48260" marB="482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218440">
                <a:tc>
                  <a:txBody>
                    <a:bodyPr/>
                    <a:lstStyle/>
                    <a:p>
                      <a:pPr marL="0" marR="0">
                        <a:lnSpc>
                          <a:spcPct val="115000"/>
                        </a:lnSpc>
                        <a:spcBef>
                          <a:spcPts val="0"/>
                        </a:spcBef>
                        <a:spcAft>
                          <a:spcPts val="0"/>
                        </a:spcAft>
                      </a:pPr>
                      <a:r>
                        <a:rPr lang="en-US" sz="1400">
                          <a:latin typeface="Calibri"/>
                          <a:ea typeface="Calibri"/>
                          <a:cs typeface="Times New Roman"/>
                        </a:rPr>
                        <a:t>RUNNABLE </a:t>
                      </a:r>
                      <a:endParaRPr lang="en-US" sz="1100">
                        <a:latin typeface="Calibri"/>
                        <a:ea typeface="Calibri"/>
                        <a:cs typeface="Times New Roman"/>
                      </a:endParaRPr>
                    </a:p>
                  </a:txBody>
                  <a:tcPr marL="97155" marR="97155" marT="48260" marB="482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6F6F6"/>
                    </a:solidFill>
                  </a:tcPr>
                </a:tc>
                <a:tc>
                  <a:txBody>
                    <a:bodyPr/>
                    <a:lstStyle/>
                    <a:p>
                      <a:pPr marL="0" marR="0">
                        <a:lnSpc>
                          <a:spcPct val="115000"/>
                        </a:lnSpc>
                        <a:spcBef>
                          <a:spcPts val="0"/>
                        </a:spcBef>
                        <a:spcAft>
                          <a:spcPts val="0"/>
                        </a:spcAft>
                      </a:pPr>
                      <a:r>
                        <a:rPr lang="en-US" sz="1400">
                          <a:latin typeface="Calibri"/>
                          <a:ea typeface="Calibri"/>
                          <a:cs typeface="Times New Roman"/>
                        </a:rPr>
                        <a:t>The thread may be run. </a:t>
                      </a:r>
                      <a:endParaRPr lang="en-US" sz="1100">
                        <a:latin typeface="Calibri"/>
                        <a:ea typeface="Calibri"/>
                        <a:cs typeface="Times New Roman"/>
                      </a:endParaRPr>
                    </a:p>
                  </a:txBody>
                  <a:tcPr marL="97155" marR="97155" marT="48260" marB="482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6F6F6"/>
                    </a:solidFill>
                  </a:tcPr>
                </a:tc>
                <a:extLst>
                  <a:ext uri="{0D108BD9-81ED-4DB2-BD59-A6C34878D82A}">
                    <a16:rowId xmlns:a16="http://schemas.microsoft.com/office/drawing/2014/main" val="10003"/>
                  </a:ext>
                </a:extLst>
              </a:tr>
              <a:tr h="218440">
                <a:tc>
                  <a:txBody>
                    <a:bodyPr/>
                    <a:lstStyle/>
                    <a:p>
                      <a:pPr marL="0" marR="0">
                        <a:lnSpc>
                          <a:spcPct val="115000"/>
                        </a:lnSpc>
                        <a:spcBef>
                          <a:spcPts val="0"/>
                        </a:spcBef>
                        <a:spcAft>
                          <a:spcPts val="0"/>
                        </a:spcAft>
                      </a:pPr>
                      <a:r>
                        <a:rPr lang="en-US" sz="1400">
                          <a:latin typeface="Calibri"/>
                          <a:ea typeface="Calibri"/>
                          <a:cs typeface="Times New Roman"/>
                        </a:rPr>
                        <a:t>TERMINATED </a:t>
                      </a:r>
                      <a:endParaRPr lang="en-US" sz="1100">
                        <a:latin typeface="Calibri"/>
                        <a:ea typeface="Calibri"/>
                        <a:cs typeface="Times New Roman"/>
                      </a:endParaRPr>
                    </a:p>
                  </a:txBody>
                  <a:tcPr marL="97155" marR="97155" marT="48260" marB="482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Calibri"/>
                          <a:ea typeface="Calibri"/>
                          <a:cs typeface="Times New Roman"/>
                        </a:rPr>
                        <a:t>The thread has been terminated. </a:t>
                      </a:r>
                      <a:endParaRPr lang="en-US" sz="1100">
                        <a:latin typeface="Calibri"/>
                        <a:ea typeface="Calibri"/>
                        <a:cs typeface="Times New Roman"/>
                      </a:endParaRPr>
                    </a:p>
                  </a:txBody>
                  <a:tcPr marL="97155" marR="97155" marT="48260" marB="482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426720">
                <a:tc>
                  <a:txBody>
                    <a:bodyPr/>
                    <a:lstStyle/>
                    <a:p>
                      <a:pPr marL="0" marR="0">
                        <a:lnSpc>
                          <a:spcPct val="115000"/>
                        </a:lnSpc>
                        <a:spcBef>
                          <a:spcPts val="0"/>
                        </a:spcBef>
                        <a:spcAft>
                          <a:spcPts val="0"/>
                        </a:spcAft>
                      </a:pPr>
                      <a:r>
                        <a:rPr lang="en-US" sz="1400">
                          <a:latin typeface="Calibri"/>
                          <a:ea typeface="Calibri"/>
                          <a:cs typeface="Times New Roman"/>
                        </a:rPr>
                        <a:t>TIMED_WAITING </a:t>
                      </a:r>
                      <a:endParaRPr lang="en-US" sz="1100">
                        <a:latin typeface="Calibri"/>
                        <a:ea typeface="Calibri"/>
                        <a:cs typeface="Times New Roman"/>
                      </a:endParaRPr>
                    </a:p>
                  </a:txBody>
                  <a:tcPr marL="97155" marR="97155" marT="48260" marB="482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6F6F6"/>
                    </a:solidFill>
                  </a:tcPr>
                </a:tc>
                <a:tc>
                  <a:txBody>
                    <a:bodyPr/>
                    <a:lstStyle/>
                    <a:p>
                      <a:pPr marL="0" marR="0">
                        <a:lnSpc>
                          <a:spcPct val="115000"/>
                        </a:lnSpc>
                        <a:spcBef>
                          <a:spcPts val="0"/>
                        </a:spcBef>
                        <a:spcAft>
                          <a:spcPts val="0"/>
                        </a:spcAft>
                      </a:pPr>
                      <a:r>
                        <a:rPr lang="en-US" sz="1400">
                          <a:latin typeface="Calibri"/>
                          <a:ea typeface="Calibri"/>
                          <a:cs typeface="Times New Roman"/>
                        </a:rPr>
                        <a:t>The thread is waiting for a specified amount of time. </a:t>
                      </a:r>
                      <a:endParaRPr lang="en-US" sz="1100">
                        <a:latin typeface="Calibri"/>
                        <a:ea typeface="Calibri"/>
                        <a:cs typeface="Times New Roman"/>
                      </a:endParaRPr>
                    </a:p>
                  </a:txBody>
                  <a:tcPr marL="97155" marR="97155" marT="48260" marB="482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6F6F6"/>
                    </a:solidFill>
                  </a:tcPr>
                </a:tc>
                <a:extLst>
                  <a:ext uri="{0D108BD9-81ED-4DB2-BD59-A6C34878D82A}">
                    <a16:rowId xmlns:a16="http://schemas.microsoft.com/office/drawing/2014/main" val="10005"/>
                  </a:ext>
                </a:extLst>
              </a:tr>
              <a:tr h="218440">
                <a:tc>
                  <a:txBody>
                    <a:bodyPr/>
                    <a:lstStyle/>
                    <a:p>
                      <a:pPr marL="0" marR="0">
                        <a:lnSpc>
                          <a:spcPct val="115000"/>
                        </a:lnSpc>
                        <a:spcBef>
                          <a:spcPts val="0"/>
                        </a:spcBef>
                        <a:spcAft>
                          <a:spcPts val="0"/>
                        </a:spcAft>
                      </a:pPr>
                      <a:r>
                        <a:rPr lang="en-US" sz="1400">
                          <a:latin typeface="Calibri"/>
                          <a:ea typeface="Calibri"/>
                          <a:cs typeface="Times New Roman"/>
                        </a:rPr>
                        <a:t>WAITING </a:t>
                      </a:r>
                      <a:endParaRPr lang="en-US" sz="1100">
                        <a:latin typeface="Calibri"/>
                        <a:ea typeface="Calibri"/>
                        <a:cs typeface="Times New Roman"/>
                      </a:endParaRPr>
                    </a:p>
                  </a:txBody>
                  <a:tcPr marL="97155" marR="97155" marT="48260" marB="482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Calibri"/>
                          <a:ea typeface="Calibri"/>
                          <a:cs typeface="Times New Roman"/>
                        </a:rPr>
                        <a:t>The thread is waiting. </a:t>
                      </a:r>
                      <a:endParaRPr lang="en-US" sz="1100" dirty="0">
                        <a:latin typeface="Calibri"/>
                        <a:ea typeface="Calibri"/>
                        <a:cs typeface="Times New Roman"/>
                      </a:endParaRPr>
                    </a:p>
                  </a:txBody>
                  <a:tcPr marL="97155" marR="97155" marT="48260" marB="482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29</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7" name="Picture 6"/>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8" name="Content Placeholder 2"/>
          <p:cNvSpPr txBox="1">
            <a:spLocks/>
          </p:cNvSpPr>
          <p:nvPr/>
        </p:nvSpPr>
        <p:spPr>
          <a:xfrm>
            <a:off x="304800" y="990600"/>
            <a:ext cx="8534400" cy="533400"/>
          </a:xfrm>
          <a:prstGeom prst="rect">
            <a:avLst/>
          </a:prstGeom>
        </p:spPr>
        <p:txBody>
          <a:bodyPr>
            <a:noAutofit/>
          </a:bodyPr>
          <a:lstStyle/>
          <a:p>
            <a:pPr lvl="0" defTabSz="365760"/>
            <a:r>
              <a:rPr lang="de-DE" sz="2800" b="1" dirty="0" smtClean="0">
                <a:solidFill>
                  <a:srgbClr val="0070C0"/>
                </a:solidFill>
              </a:rPr>
              <a:t>Using  the AsyncTask  class</a:t>
            </a:r>
            <a:endParaRPr lang="en-US" sz="2000" dirty="0" smtClean="0"/>
          </a:p>
        </p:txBody>
      </p:sp>
      <p:sp>
        <p:nvSpPr>
          <p:cNvPr id="11" name="TextBox 10"/>
          <p:cNvSpPr txBox="1"/>
          <p:nvPr/>
        </p:nvSpPr>
        <p:spPr>
          <a:xfrm>
            <a:off x="685800" y="1600200"/>
            <a:ext cx="7848600" cy="2862322"/>
          </a:xfrm>
          <a:prstGeom prst="rect">
            <a:avLst/>
          </a:prstGeom>
          <a:noFill/>
        </p:spPr>
        <p:txBody>
          <a:bodyPr wrap="square" rtlCol="0">
            <a:spAutoFit/>
          </a:bodyPr>
          <a:lstStyle/>
          <a:p>
            <a:pPr marL="342900" indent="-342900">
              <a:buFont typeface="+mj-lt"/>
              <a:buAutoNum type="arabicPeriod"/>
            </a:pPr>
            <a:r>
              <a:rPr lang="en-US" b="1" dirty="0" err="1" smtClean="0"/>
              <a:t>AsyncTask</a:t>
            </a:r>
            <a:r>
              <a:rPr lang="en-US" dirty="0" smtClean="0"/>
              <a:t> enables proper and easy use of the UI thread. </a:t>
            </a:r>
          </a:p>
          <a:p>
            <a:pPr marL="342900" indent="-342900">
              <a:buFont typeface="+mj-lt"/>
              <a:buAutoNum type="arabicPeriod"/>
            </a:pPr>
            <a:endParaRPr lang="en-US" dirty="0" smtClean="0"/>
          </a:p>
          <a:p>
            <a:pPr marL="342900" indent="-342900">
              <a:buFont typeface="+mj-lt"/>
              <a:buAutoNum type="arabicPeriod"/>
            </a:pPr>
            <a:r>
              <a:rPr lang="en-US" dirty="0" smtClean="0"/>
              <a:t>This class allows to perform background operations and publish results on the UI thread without having to manipulate threads and/or handlers.</a:t>
            </a:r>
          </a:p>
          <a:p>
            <a:pPr marL="342900" indent="-342900">
              <a:buFont typeface="+mj-lt"/>
              <a:buAutoNum type="arabicPeriod"/>
            </a:pPr>
            <a:endParaRPr lang="en-US" dirty="0" smtClean="0"/>
          </a:p>
          <a:p>
            <a:pPr marL="342900" indent="-342900">
              <a:buFont typeface="+mj-lt"/>
              <a:buAutoNum type="arabicPeriod"/>
            </a:pPr>
            <a:r>
              <a:rPr lang="en-US" dirty="0" smtClean="0"/>
              <a:t>An asynchronous task is defined by a computation that runs on a background thread and whose result is published on the UI thread. </a:t>
            </a:r>
          </a:p>
          <a:p>
            <a:pPr marL="342900" indent="-342900">
              <a:buFont typeface="+mj-lt"/>
              <a:buAutoNum type="arabicPeriod"/>
            </a:pPr>
            <a:endParaRPr lang="en-US" dirty="0" smtClean="0"/>
          </a:p>
          <a:p>
            <a:pPr marL="342900" indent="-342900">
              <a:buFont typeface="+mj-lt"/>
              <a:buAutoNum type="arabicPeriod"/>
            </a:pPr>
            <a:r>
              <a:rPr lang="en-US" dirty="0" smtClean="0"/>
              <a:t>An asynchronous task is defined by </a:t>
            </a:r>
          </a:p>
          <a:p>
            <a:pPr marL="342900" indent="-342900">
              <a:buFont typeface="+mj-lt"/>
              <a:buAutoNum type="arabicPeriod"/>
            </a:pPr>
            <a:endParaRPr lang="en-US" dirty="0" smtClean="0"/>
          </a:p>
        </p:txBody>
      </p:sp>
      <p:graphicFrame>
        <p:nvGraphicFramePr>
          <p:cNvPr id="10" name="Table 9"/>
          <p:cNvGraphicFramePr>
            <a:graphicFrameLocks noGrp="1"/>
          </p:cNvGraphicFramePr>
          <p:nvPr/>
        </p:nvGraphicFramePr>
        <p:xfrm>
          <a:off x="1219200" y="4191000"/>
          <a:ext cx="6400800" cy="18288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132080">
                <a:tc>
                  <a:txBody>
                    <a:bodyPr/>
                    <a:lstStyle/>
                    <a:p>
                      <a:r>
                        <a:rPr lang="en-US" dirty="0" smtClean="0"/>
                        <a:t>3 Generic</a:t>
                      </a:r>
                      <a:r>
                        <a:rPr lang="en-US" baseline="0" dirty="0" smtClean="0"/>
                        <a:t> Types</a:t>
                      </a:r>
                      <a:endParaRPr lang="en-US" dirty="0"/>
                    </a:p>
                  </a:txBody>
                  <a:tcPr/>
                </a:tc>
                <a:tc>
                  <a:txBody>
                    <a:bodyPr/>
                    <a:lstStyle/>
                    <a:p>
                      <a:r>
                        <a:rPr lang="en-US" dirty="0" smtClean="0"/>
                        <a:t>4 Main States</a:t>
                      </a:r>
                      <a:endParaRPr lang="en-US" dirty="0"/>
                    </a:p>
                  </a:txBody>
                  <a:tcPr/>
                </a:tc>
                <a:tc>
                  <a:txBody>
                    <a:bodyPr/>
                    <a:lstStyle/>
                    <a:p>
                      <a:r>
                        <a:rPr lang="en-US" dirty="0" smtClean="0"/>
                        <a:t>1 Auxiliary</a:t>
                      </a:r>
                      <a:r>
                        <a:rPr lang="en-US" baseline="0" dirty="0" smtClean="0"/>
                        <a:t> Method</a:t>
                      </a:r>
                      <a:endParaRPr lang="en-US" dirty="0"/>
                    </a:p>
                  </a:txBody>
                  <a:tcPr/>
                </a:tc>
                <a:extLst>
                  <a:ext uri="{0D108BD9-81ED-4DB2-BD59-A6C34878D82A}">
                    <a16:rowId xmlns:a16="http://schemas.microsoft.com/office/drawing/2014/main" val="10000"/>
                  </a:ext>
                </a:extLst>
              </a:tr>
              <a:tr h="370840">
                <a:tc>
                  <a:txBody>
                    <a:bodyPr/>
                    <a:lstStyle/>
                    <a:p>
                      <a:pPr marL="342900" indent="-342900" algn="l"/>
                      <a:r>
                        <a:rPr lang="en-US" dirty="0" smtClean="0"/>
                        <a:t>  </a:t>
                      </a:r>
                      <a:r>
                        <a:rPr lang="en-US" b="1" dirty="0" err="1" smtClean="0"/>
                        <a:t>Params</a:t>
                      </a:r>
                      <a:r>
                        <a:rPr lang="en-US" dirty="0" smtClean="0"/>
                        <a:t>, </a:t>
                      </a:r>
                    </a:p>
                    <a:p>
                      <a:pPr marL="342900" indent="-342900" algn="l"/>
                      <a:r>
                        <a:rPr lang="en-US" b="1" dirty="0" smtClean="0"/>
                        <a:t>  Progress, </a:t>
                      </a:r>
                      <a:endParaRPr lang="en-US" dirty="0" smtClean="0"/>
                    </a:p>
                    <a:p>
                      <a:pPr marL="342900" indent="-342900" algn="l"/>
                      <a:r>
                        <a:rPr lang="en-US" b="1" dirty="0" smtClean="0"/>
                        <a:t>  Result</a:t>
                      </a:r>
                      <a:endParaRPr lang="en-US" dirty="0" smtClean="0"/>
                    </a:p>
                    <a:p>
                      <a:endParaRPr lang="en-US" dirty="0"/>
                    </a:p>
                  </a:txBody>
                  <a:tcPr/>
                </a:tc>
                <a:tc>
                  <a:txBody>
                    <a:bodyPr/>
                    <a:lstStyle/>
                    <a:p>
                      <a:pPr marL="342900" indent="-342900"/>
                      <a:r>
                        <a:rPr lang="en-US" b="1" dirty="0" smtClean="0"/>
                        <a:t>  </a:t>
                      </a:r>
                      <a:r>
                        <a:rPr lang="en-US" b="1" dirty="0" err="1" smtClean="0"/>
                        <a:t>onPreExecute</a:t>
                      </a:r>
                      <a:r>
                        <a:rPr lang="en-US" dirty="0" smtClean="0"/>
                        <a:t>, 	</a:t>
                      </a:r>
                    </a:p>
                    <a:p>
                      <a:pPr marL="342900" indent="-342900"/>
                      <a:r>
                        <a:rPr lang="en-US" b="1" dirty="0" smtClean="0"/>
                        <a:t>  </a:t>
                      </a:r>
                      <a:r>
                        <a:rPr lang="en-US" b="1" dirty="0" err="1" smtClean="0"/>
                        <a:t>doInBackground</a:t>
                      </a:r>
                      <a:r>
                        <a:rPr lang="en-US" dirty="0" smtClean="0"/>
                        <a:t>, </a:t>
                      </a:r>
                    </a:p>
                    <a:p>
                      <a:pPr marL="342900" indent="-342900"/>
                      <a:r>
                        <a:rPr lang="en-US" b="1" dirty="0" smtClean="0"/>
                        <a:t>  </a:t>
                      </a:r>
                      <a:r>
                        <a:rPr lang="en-US" sz="1800" b="1" kern="1200" dirty="0" err="1" smtClean="0">
                          <a:solidFill>
                            <a:schemeClr val="dk1"/>
                          </a:solidFill>
                          <a:latin typeface="+mn-lt"/>
                          <a:ea typeface="+mn-ea"/>
                          <a:cs typeface="+mn-cs"/>
                        </a:rPr>
                        <a:t>onProgressUpdate</a:t>
                      </a:r>
                      <a:endParaRPr lang="en-US" b="1" dirty="0" smtClean="0"/>
                    </a:p>
                    <a:p>
                      <a:pPr marL="342900" indent="-342900"/>
                      <a:r>
                        <a:rPr lang="en-US" b="1" dirty="0" smtClean="0"/>
                        <a:t>  </a:t>
                      </a:r>
                      <a:r>
                        <a:rPr lang="en-US" b="1" dirty="0" err="1" smtClean="0"/>
                        <a:t>onPostExecute</a:t>
                      </a:r>
                      <a:r>
                        <a:rPr lang="en-US" dirty="0" smtClean="0"/>
                        <a:t>.</a:t>
                      </a:r>
                    </a:p>
                    <a:p>
                      <a:endParaRPr lang="en-US" dirty="0"/>
                    </a:p>
                  </a:txBody>
                  <a:tcPr/>
                </a:tc>
                <a:tc>
                  <a:txBody>
                    <a:bodyPr/>
                    <a:lstStyle/>
                    <a:p>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publishProgress</a:t>
                      </a:r>
                      <a:endParaRPr lang="en-US" sz="1800" b="1" kern="1200" dirty="0" smtClean="0">
                        <a:solidFill>
                          <a:schemeClr val="dk1"/>
                        </a:solidFill>
                        <a:latin typeface="+mn-lt"/>
                        <a:ea typeface="+mn-ea"/>
                        <a:cs typeface="+mn-cs"/>
                      </a:endParaRPr>
                    </a:p>
                    <a:p>
                      <a:r>
                        <a:rPr lang="en-US" sz="1800" b="1" kern="1200" dirty="0" smtClean="0">
                          <a:solidFill>
                            <a:schemeClr val="dk1"/>
                          </a:solidFill>
                          <a:latin typeface="+mn-lt"/>
                          <a:ea typeface="+mn-ea"/>
                          <a:cs typeface="+mn-cs"/>
                        </a:rPr>
                        <a:t>  </a:t>
                      </a:r>
                      <a:endParaRPr lang="en-US" b="1"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a:t>
            </a:fld>
            <a:endParaRPr lang="en-US"/>
          </a:p>
        </p:txBody>
      </p:sp>
      <p:sp>
        <p:nvSpPr>
          <p:cNvPr id="3" name="Title 1"/>
          <p:cNvSpPr txBox="1">
            <a:spLocks/>
          </p:cNvSpPr>
          <p:nvPr/>
        </p:nvSpPr>
        <p:spPr>
          <a:xfrm>
            <a:off x="1295400" y="46038"/>
            <a:ext cx="7772400" cy="868362"/>
          </a:xfrm>
          <a:prstGeom prst="rect">
            <a:avLst/>
          </a:prstGeom>
        </p:spPr>
        <p:txBody>
          <a:bodyPr tIns="0">
            <a:normAutofit fontScale="75000" lnSpcReduction="20000"/>
          </a:bodyPr>
          <a:lstStyle/>
          <a:p>
            <a:pPr>
              <a:spcBef>
                <a:spcPct val="0"/>
              </a:spcBef>
              <a:defRPr/>
            </a:pPr>
            <a:r>
              <a:rPr lang="en-US" sz="5900" dirty="0" smtClean="0">
                <a:solidFill>
                  <a:schemeClr val="tx2">
                    <a:lumMod val="60000"/>
                    <a:lumOff val="40000"/>
                  </a:schemeClr>
                </a:solidFill>
              </a:rPr>
              <a:t>Custom </a:t>
            </a:r>
            <a:r>
              <a:rPr lang="en-US" sz="5900" dirty="0">
                <a:solidFill>
                  <a:schemeClr val="tx2">
                    <a:lumMod val="60000"/>
                    <a:lumOff val="40000"/>
                  </a:schemeClr>
                </a:solidFill>
              </a:rPr>
              <a:t>Button Shape in Android</a:t>
            </a:r>
          </a:p>
          <a:p>
            <a:pPr algn="ctr">
              <a:spcBef>
                <a:spcPct val="0"/>
              </a:spcBef>
              <a:defRPr/>
            </a:pP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4" name="Rectangle 3"/>
          <p:cNvSpPr/>
          <p:nvPr/>
        </p:nvSpPr>
        <p:spPr>
          <a:xfrm>
            <a:off x="1117600" y="729734"/>
            <a:ext cx="3159904" cy="369332"/>
          </a:xfrm>
          <a:prstGeom prst="rect">
            <a:avLst/>
          </a:prstGeom>
        </p:spPr>
        <p:txBody>
          <a:bodyPr wrap="none">
            <a:spAutoFit/>
          </a:bodyPr>
          <a:lstStyle/>
          <a:p>
            <a:r>
              <a:rPr lang="en-US" b="1" dirty="0">
                <a:solidFill>
                  <a:srgbClr val="424242"/>
                </a:solidFill>
                <a:latin typeface="Roboto"/>
              </a:rPr>
              <a:t>custom_button_border.xml</a:t>
            </a:r>
            <a:endParaRPr lang="en-US" dirty="0"/>
          </a:p>
        </p:txBody>
      </p:sp>
      <p:pic>
        <p:nvPicPr>
          <p:cNvPr id="5" name="Picture 4"/>
          <p:cNvPicPr>
            <a:picLocks noChangeAspect="1"/>
          </p:cNvPicPr>
          <p:nvPr/>
        </p:nvPicPr>
        <p:blipFill>
          <a:blip r:embed="rId3"/>
          <a:stretch>
            <a:fillRect/>
          </a:stretch>
        </p:blipFill>
        <p:spPr>
          <a:xfrm>
            <a:off x="387835" y="1371600"/>
            <a:ext cx="8572175" cy="4648200"/>
          </a:xfrm>
          <a:prstGeom prst="rect">
            <a:avLst/>
          </a:prstGeom>
        </p:spPr>
      </p:pic>
    </p:spTree>
    <p:extLst>
      <p:ext uri="{BB962C8B-B14F-4D97-AF65-F5344CB8AC3E}">
        <p14:creationId xmlns:p14="http://schemas.microsoft.com/office/powerpoint/2010/main" val="25436437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30</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7" name="Picture 6"/>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8" name="Content Placeholder 2"/>
          <p:cNvSpPr txBox="1">
            <a:spLocks/>
          </p:cNvSpPr>
          <p:nvPr/>
        </p:nvSpPr>
        <p:spPr>
          <a:xfrm>
            <a:off x="304800" y="990600"/>
            <a:ext cx="8534400" cy="533400"/>
          </a:xfrm>
          <a:prstGeom prst="rect">
            <a:avLst/>
          </a:prstGeom>
        </p:spPr>
        <p:txBody>
          <a:bodyPr>
            <a:noAutofit/>
          </a:bodyPr>
          <a:lstStyle/>
          <a:p>
            <a:pPr lvl="0" defTabSz="365760"/>
            <a:r>
              <a:rPr lang="de-DE" sz="2800" b="1" dirty="0" smtClean="0">
                <a:solidFill>
                  <a:srgbClr val="0070C0"/>
                </a:solidFill>
              </a:rPr>
              <a:t>Using  the AsyncTask  class</a:t>
            </a:r>
            <a:endParaRPr lang="en-US" sz="2000" dirty="0" smtClean="0"/>
          </a:p>
        </p:txBody>
      </p:sp>
      <p:sp>
        <p:nvSpPr>
          <p:cNvPr id="11" name="TextBox 10"/>
          <p:cNvSpPr txBox="1"/>
          <p:nvPr/>
        </p:nvSpPr>
        <p:spPr>
          <a:xfrm>
            <a:off x="685800" y="1600200"/>
            <a:ext cx="7848600" cy="4985980"/>
          </a:xfrm>
          <a:prstGeom prst="rect">
            <a:avLst/>
          </a:prstGeom>
          <a:solidFill>
            <a:schemeClr val="bg1">
              <a:lumMod val="95000"/>
            </a:schemeClr>
          </a:solidFill>
        </p:spPr>
        <p:txBody>
          <a:bodyPr wrap="square" rtlCol="0">
            <a:spAutoFit/>
          </a:bodyPr>
          <a:lstStyle/>
          <a:p>
            <a:r>
              <a:rPr lang="en-US" sz="1400" b="1" dirty="0" smtClean="0">
                <a:solidFill>
                  <a:srgbClr val="7F0055"/>
                </a:solidFill>
                <a:latin typeface="Courier New"/>
              </a:rPr>
              <a:t>private</a:t>
            </a:r>
            <a:r>
              <a:rPr lang="en-US" sz="1400" b="1" dirty="0" smtClean="0">
                <a:solidFill>
                  <a:srgbClr val="000000"/>
                </a:solidFill>
                <a:latin typeface="Courier New"/>
              </a:rPr>
              <a:t> </a:t>
            </a:r>
            <a:r>
              <a:rPr lang="en-US" sz="1400" b="1" dirty="0" smtClean="0">
                <a:solidFill>
                  <a:srgbClr val="7F0055"/>
                </a:solidFill>
                <a:latin typeface="Courier New"/>
              </a:rPr>
              <a:t>class</a:t>
            </a:r>
            <a:r>
              <a:rPr lang="en-US" sz="1400" b="1" dirty="0" smtClean="0">
                <a:solidFill>
                  <a:srgbClr val="000000"/>
                </a:solidFill>
                <a:latin typeface="Courier New"/>
              </a:rPr>
              <a:t> </a:t>
            </a:r>
            <a:r>
              <a:rPr lang="en-US" sz="1400" b="1" dirty="0" err="1" smtClean="0">
                <a:solidFill>
                  <a:srgbClr val="000000"/>
                </a:solidFill>
                <a:latin typeface="Courier New"/>
              </a:rPr>
              <a:t>VerySlowTask</a:t>
            </a:r>
            <a:r>
              <a:rPr lang="en-US" sz="1400" b="1" dirty="0" smtClean="0">
                <a:solidFill>
                  <a:srgbClr val="000000"/>
                </a:solidFill>
                <a:latin typeface="Courier New"/>
              </a:rPr>
              <a:t> </a:t>
            </a:r>
            <a:r>
              <a:rPr lang="en-US" sz="1400" b="1" dirty="0" smtClean="0">
                <a:solidFill>
                  <a:srgbClr val="7F0055"/>
                </a:solidFill>
                <a:latin typeface="Courier New"/>
              </a:rPr>
              <a:t>extends</a:t>
            </a:r>
            <a:r>
              <a:rPr lang="en-US" sz="1400" b="1" dirty="0" smtClean="0">
                <a:solidFill>
                  <a:srgbClr val="000000"/>
                </a:solidFill>
                <a:latin typeface="Courier New"/>
              </a:rPr>
              <a:t> </a:t>
            </a:r>
            <a:r>
              <a:rPr lang="en-US" sz="1400" b="1" dirty="0" err="1" smtClean="0">
                <a:solidFill>
                  <a:srgbClr val="000000"/>
                </a:solidFill>
                <a:latin typeface="Courier New"/>
              </a:rPr>
              <a:t>AsyncTask</a:t>
            </a:r>
            <a:r>
              <a:rPr lang="en-US" sz="1400" b="1" dirty="0" smtClean="0">
                <a:solidFill>
                  <a:srgbClr val="000000"/>
                </a:solidFill>
                <a:latin typeface="Courier New"/>
              </a:rPr>
              <a:t>&lt;String, Long, Void&gt; {</a:t>
            </a:r>
          </a:p>
          <a:p>
            <a:endParaRPr lang="en-US" sz="1400" dirty="0" smtClean="0">
              <a:latin typeface="Courier New"/>
            </a:endParaRPr>
          </a:p>
          <a:p>
            <a:pPr lvl="1"/>
            <a:r>
              <a:rPr lang="en-US" sz="1400" dirty="0" smtClean="0">
                <a:solidFill>
                  <a:srgbClr val="3F7F5F"/>
                </a:solidFill>
                <a:latin typeface="Courier New"/>
              </a:rPr>
              <a:t>// Begin - can use UI thread here</a:t>
            </a:r>
          </a:p>
          <a:p>
            <a:pPr lvl="1"/>
            <a:r>
              <a:rPr lang="en-US" sz="1400" b="1" dirty="0" smtClean="0">
                <a:solidFill>
                  <a:srgbClr val="7F0055"/>
                </a:solidFill>
                <a:latin typeface="Courier New"/>
              </a:rPr>
              <a:t>protected</a:t>
            </a:r>
            <a:r>
              <a:rPr lang="en-US" sz="1400" b="1" dirty="0" smtClean="0">
                <a:solidFill>
                  <a:srgbClr val="000000"/>
                </a:solidFill>
                <a:latin typeface="Courier New"/>
              </a:rPr>
              <a:t> </a:t>
            </a:r>
            <a:r>
              <a:rPr lang="en-US" sz="1400" b="1" dirty="0" smtClean="0">
                <a:solidFill>
                  <a:srgbClr val="7F0055"/>
                </a:solidFill>
                <a:latin typeface="Courier New"/>
              </a:rPr>
              <a:t>void</a:t>
            </a:r>
            <a:r>
              <a:rPr lang="en-US" sz="1400" b="1" dirty="0" smtClean="0">
                <a:solidFill>
                  <a:srgbClr val="000000"/>
                </a:solidFill>
                <a:latin typeface="Courier New"/>
              </a:rPr>
              <a:t> </a:t>
            </a:r>
            <a:r>
              <a:rPr lang="en-US" sz="1400" b="1" dirty="0" err="1" smtClean="0">
                <a:solidFill>
                  <a:srgbClr val="000000"/>
                </a:solidFill>
                <a:latin typeface="Courier New"/>
              </a:rPr>
              <a:t>onPreExecute</a:t>
            </a:r>
            <a:r>
              <a:rPr lang="en-US" sz="1400" b="1" dirty="0" smtClean="0">
                <a:solidFill>
                  <a:srgbClr val="000000"/>
                </a:solidFill>
                <a:latin typeface="Courier New"/>
              </a:rPr>
              <a:t>() {</a:t>
            </a:r>
          </a:p>
          <a:p>
            <a:pPr lvl="1"/>
            <a:endParaRPr lang="en-US" sz="1400" dirty="0" smtClean="0">
              <a:solidFill>
                <a:srgbClr val="000000"/>
              </a:solidFill>
              <a:latin typeface="Courier New"/>
            </a:endParaRPr>
          </a:p>
          <a:p>
            <a:pPr lvl="1"/>
            <a:r>
              <a:rPr lang="en-US" sz="1400" dirty="0" smtClean="0">
                <a:solidFill>
                  <a:srgbClr val="000000"/>
                </a:solidFill>
                <a:latin typeface="Courier New"/>
              </a:rPr>
              <a:t>}</a:t>
            </a:r>
          </a:p>
          <a:p>
            <a:pPr lvl="1"/>
            <a:endParaRPr lang="en-US" sz="800" dirty="0" smtClean="0">
              <a:latin typeface="Courier New"/>
            </a:endParaRPr>
          </a:p>
          <a:p>
            <a:pPr lvl="1"/>
            <a:r>
              <a:rPr lang="en-US" sz="1400" dirty="0" smtClean="0">
                <a:solidFill>
                  <a:srgbClr val="3F7F5F"/>
                </a:solidFill>
                <a:latin typeface="Courier New"/>
              </a:rPr>
              <a:t>// this is the SLOW background thread taking care of heavy tasks</a:t>
            </a:r>
          </a:p>
          <a:p>
            <a:pPr lvl="1"/>
            <a:r>
              <a:rPr lang="en-US" sz="1400" dirty="0" smtClean="0">
                <a:solidFill>
                  <a:srgbClr val="3F7F5F"/>
                </a:solidFill>
                <a:latin typeface="Courier New"/>
              </a:rPr>
              <a:t>// cannot directly change UI</a:t>
            </a:r>
          </a:p>
          <a:p>
            <a:pPr lvl="1"/>
            <a:r>
              <a:rPr lang="en-US" sz="1400" b="1" dirty="0" smtClean="0">
                <a:solidFill>
                  <a:srgbClr val="7F0055"/>
                </a:solidFill>
                <a:latin typeface="Courier New"/>
              </a:rPr>
              <a:t>protected</a:t>
            </a:r>
            <a:r>
              <a:rPr lang="en-US" sz="1400" b="1" dirty="0" smtClean="0">
                <a:solidFill>
                  <a:srgbClr val="000000"/>
                </a:solidFill>
                <a:latin typeface="Courier New"/>
              </a:rPr>
              <a:t> Void </a:t>
            </a:r>
            <a:r>
              <a:rPr lang="en-US" sz="1400" b="1" dirty="0" err="1" smtClean="0">
                <a:solidFill>
                  <a:srgbClr val="000000"/>
                </a:solidFill>
                <a:latin typeface="Courier New"/>
              </a:rPr>
              <a:t>doInBackground</a:t>
            </a:r>
            <a:r>
              <a:rPr lang="en-US" sz="1400" b="1" dirty="0" smtClean="0">
                <a:solidFill>
                  <a:srgbClr val="000000"/>
                </a:solidFill>
                <a:latin typeface="Courier New"/>
              </a:rPr>
              <a:t>(</a:t>
            </a:r>
            <a:r>
              <a:rPr lang="en-US" sz="1400" b="1" dirty="0" smtClean="0">
                <a:solidFill>
                  <a:srgbClr val="7F0055"/>
                </a:solidFill>
                <a:latin typeface="Courier New"/>
              </a:rPr>
              <a:t>final</a:t>
            </a:r>
            <a:r>
              <a:rPr lang="en-US" sz="1400" b="1" dirty="0" smtClean="0">
                <a:solidFill>
                  <a:srgbClr val="000000"/>
                </a:solidFill>
                <a:latin typeface="Courier New"/>
              </a:rPr>
              <a:t> String... </a:t>
            </a:r>
            <a:r>
              <a:rPr lang="en-US" sz="1400" b="1" dirty="0" err="1" smtClean="0">
                <a:solidFill>
                  <a:srgbClr val="000000"/>
                </a:solidFill>
                <a:latin typeface="Courier New"/>
              </a:rPr>
              <a:t>args</a:t>
            </a:r>
            <a:r>
              <a:rPr lang="en-US" sz="1400" b="1" dirty="0" smtClean="0">
                <a:solidFill>
                  <a:srgbClr val="000000"/>
                </a:solidFill>
                <a:latin typeface="Courier New"/>
              </a:rPr>
              <a:t>) {</a:t>
            </a:r>
          </a:p>
          <a:p>
            <a:pPr lvl="1"/>
            <a:r>
              <a:rPr lang="en-US" sz="1400" dirty="0" smtClean="0">
                <a:latin typeface="Courier New"/>
              </a:rPr>
              <a:t>... </a:t>
            </a:r>
            <a:r>
              <a:rPr lang="en-US" sz="1400" dirty="0" err="1" smtClean="0">
                <a:latin typeface="Courier New"/>
              </a:rPr>
              <a:t>publishProgress</a:t>
            </a:r>
            <a:r>
              <a:rPr lang="en-US" sz="1400" dirty="0" smtClean="0">
                <a:latin typeface="Courier New"/>
              </a:rPr>
              <a:t>((Long) </a:t>
            </a:r>
            <a:r>
              <a:rPr lang="en-US" sz="1400" dirty="0" err="1" smtClean="0">
                <a:latin typeface="Courier New"/>
              </a:rPr>
              <a:t>someLongValue</a:t>
            </a:r>
            <a:r>
              <a:rPr lang="en-US" sz="1400" dirty="0" smtClean="0">
                <a:latin typeface="Courier New"/>
              </a:rPr>
              <a:t>);</a:t>
            </a:r>
          </a:p>
          <a:p>
            <a:pPr lvl="1"/>
            <a:r>
              <a:rPr lang="en-US" sz="1400" dirty="0" smtClean="0">
                <a:solidFill>
                  <a:srgbClr val="000000"/>
                </a:solidFill>
                <a:latin typeface="Courier New"/>
              </a:rPr>
              <a:t>}</a:t>
            </a:r>
          </a:p>
          <a:p>
            <a:pPr lvl="1"/>
            <a:endParaRPr lang="en-US" sz="800" dirty="0" smtClean="0">
              <a:latin typeface="Courier New"/>
            </a:endParaRPr>
          </a:p>
          <a:p>
            <a:pPr lvl="1"/>
            <a:r>
              <a:rPr lang="en-US" sz="1400" dirty="0" smtClean="0">
                <a:solidFill>
                  <a:srgbClr val="3F7F5F"/>
                </a:solidFill>
                <a:latin typeface="Courier New"/>
              </a:rPr>
              <a:t>// periodic updates - it is OK to change UI</a:t>
            </a:r>
          </a:p>
          <a:p>
            <a:pPr lvl="1"/>
            <a:r>
              <a:rPr lang="en-US" sz="1400" dirty="0" smtClean="0">
                <a:solidFill>
                  <a:srgbClr val="646464"/>
                </a:solidFill>
                <a:latin typeface="Courier New"/>
              </a:rPr>
              <a:t>@Override</a:t>
            </a:r>
          </a:p>
          <a:p>
            <a:pPr lvl="1"/>
            <a:r>
              <a:rPr lang="en-US" sz="1400" b="1" dirty="0" smtClean="0">
                <a:solidFill>
                  <a:srgbClr val="7F0055"/>
                </a:solidFill>
                <a:latin typeface="Courier New"/>
              </a:rPr>
              <a:t>protected</a:t>
            </a:r>
            <a:r>
              <a:rPr lang="en-US" sz="1400" b="1" dirty="0" smtClean="0">
                <a:solidFill>
                  <a:srgbClr val="000000"/>
                </a:solidFill>
                <a:latin typeface="Courier New"/>
              </a:rPr>
              <a:t> </a:t>
            </a:r>
            <a:r>
              <a:rPr lang="en-US" sz="1400" b="1" dirty="0" smtClean="0">
                <a:solidFill>
                  <a:srgbClr val="7F0055"/>
                </a:solidFill>
                <a:latin typeface="Courier New"/>
              </a:rPr>
              <a:t>void</a:t>
            </a:r>
            <a:r>
              <a:rPr lang="en-US" sz="1400" b="1" dirty="0" smtClean="0">
                <a:solidFill>
                  <a:srgbClr val="000000"/>
                </a:solidFill>
                <a:latin typeface="Courier New"/>
              </a:rPr>
              <a:t> </a:t>
            </a:r>
            <a:r>
              <a:rPr lang="en-US" sz="1400" b="1" dirty="0" err="1" smtClean="0">
                <a:solidFill>
                  <a:srgbClr val="000000"/>
                </a:solidFill>
                <a:highlight>
                  <a:srgbClr val="D4D4D4"/>
                </a:highlight>
                <a:latin typeface="Courier New"/>
              </a:rPr>
              <a:t>onProgressUpdate</a:t>
            </a:r>
            <a:r>
              <a:rPr lang="en-US" sz="1400" b="1" dirty="0" smtClean="0">
                <a:solidFill>
                  <a:srgbClr val="000000"/>
                </a:solidFill>
                <a:highlight>
                  <a:srgbClr val="D4D4D4"/>
                </a:highlight>
                <a:latin typeface="Courier New"/>
              </a:rPr>
              <a:t>(Long... value) {</a:t>
            </a:r>
          </a:p>
          <a:p>
            <a:pPr lvl="1"/>
            <a:endParaRPr lang="en-US" sz="1400" dirty="0" smtClean="0">
              <a:solidFill>
                <a:srgbClr val="000000"/>
              </a:solidFill>
              <a:latin typeface="Courier New"/>
            </a:endParaRPr>
          </a:p>
          <a:p>
            <a:pPr lvl="1"/>
            <a:r>
              <a:rPr lang="en-US" sz="1400" dirty="0" smtClean="0">
                <a:solidFill>
                  <a:srgbClr val="000000"/>
                </a:solidFill>
                <a:latin typeface="Courier New"/>
              </a:rPr>
              <a:t>}</a:t>
            </a:r>
          </a:p>
          <a:p>
            <a:pPr lvl="1"/>
            <a:endParaRPr lang="en-US" sz="800" dirty="0" smtClean="0">
              <a:latin typeface="Courier New"/>
            </a:endParaRPr>
          </a:p>
          <a:p>
            <a:pPr lvl="1"/>
            <a:r>
              <a:rPr lang="en-US" sz="1400" dirty="0" smtClean="0">
                <a:solidFill>
                  <a:srgbClr val="3F7F5F"/>
                </a:solidFill>
                <a:latin typeface="Courier New"/>
              </a:rPr>
              <a:t>// End - can use UI thread here</a:t>
            </a:r>
          </a:p>
          <a:p>
            <a:pPr lvl="1"/>
            <a:r>
              <a:rPr lang="en-US" sz="1400" b="1" dirty="0" smtClean="0">
                <a:solidFill>
                  <a:srgbClr val="7F0055"/>
                </a:solidFill>
                <a:latin typeface="Courier New"/>
              </a:rPr>
              <a:t>protected</a:t>
            </a:r>
            <a:r>
              <a:rPr lang="en-US" sz="1400" b="1" dirty="0" smtClean="0">
                <a:solidFill>
                  <a:srgbClr val="000000"/>
                </a:solidFill>
                <a:latin typeface="Courier New"/>
              </a:rPr>
              <a:t> </a:t>
            </a:r>
            <a:r>
              <a:rPr lang="en-US" sz="1400" b="1" dirty="0" smtClean="0">
                <a:solidFill>
                  <a:srgbClr val="7F0055"/>
                </a:solidFill>
                <a:latin typeface="Courier New"/>
              </a:rPr>
              <a:t>void</a:t>
            </a:r>
            <a:r>
              <a:rPr lang="en-US" sz="1400" b="1" dirty="0" smtClean="0">
                <a:solidFill>
                  <a:srgbClr val="000000"/>
                </a:solidFill>
                <a:latin typeface="Courier New"/>
              </a:rPr>
              <a:t> </a:t>
            </a:r>
            <a:r>
              <a:rPr lang="en-US" sz="1400" b="1" dirty="0" err="1" smtClean="0">
                <a:solidFill>
                  <a:srgbClr val="000000"/>
                </a:solidFill>
                <a:latin typeface="Courier New"/>
              </a:rPr>
              <a:t>onPostExecute</a:t>
            </a:r>
            <a:r>
              <a:rPr lang="en-US" sz="1400" b="1" dirty="0" smtClean="0">
                <a:solidFill>
                  <a:srgbClr val="000000"/>
                </a:solidFill>
                <a:latin typeface="Courier New"/>
              </a:rPr>
              <a:t>(</a:t>
            </a:r>
            <a:r>
              <a:rPr lang="en-US" sz="1400" b="1" dirty="0" smtClean="0">
                <a:solidFill>
                  <a:srgbClr val="7F0055"/>
                </a:solidFill>
                <a:latin typeface="Courier New"/>
              </a:rPr>
              <a:t>final</a:t>
            </a:r>
            <a:r>
              <a:rPr lang="en-US" sz="1400" b="1" dirty="0" smtClean="0">
                <a:solidFill>
                  <a:srgbClr val="000000"/>
                </a:solidFill>
                <a:latin typeface="Courier New"/>
              </a:rPr>
              <a:t> Void unused) {</a:t>
            </a:r>
          </a:p>
          <a:p>
            <a:pPr lvl="1"/>
            <a:endParaRPr lang="en-US" sz="1400" dirty="0" smtClean="0">
              <a:solidFill>
                <a:srgbClr val="000000"/>
              </a:solidFill>
              <a:latin typeface="Courier New"/>
            </a:endParaRPr>
          </a:p>
          <a:p>
            <a:pPr lvl="1"/>
            <a:r>
              <a:rPr lang="en-US" sz="1400" dirty="0" smtClean="0">
                <a:solidFill>
                  <a:srgbClr val="000000"/>
                </a:solidFill>
                <a:latin typeface="Courier New"/>
              </a:rPr>
              <a:t>}</a:t>
            </a:r>
          </a:p>
          <a:p>
            <a:r>
              <a:rPr lang="en-US" sz="1400" dirty="0" smtClean="0">
                <a:solidFill>
                  <a:srgbClr val="000000"/>
                </a:solidFill>
                <a:latin typeface="Courier New"/>
              </a:rPr>
              <a:t>}</a:t>
            </a:r>
            <a:endParaRPr lang="en-US" sz="1400" dirty="0" smtClean="0"/>
          </a:p>
        </p:txBody>
      </p:sp>
      <p:cxnSp>
        <p:nvCxnSpPr>
          <p:cNvPr id="13" name="Straight Arrow Connector 12"/>
          <p:cNvCxnSpPr/>
          <p:nvPr/>
        </p:nvCxnSpPr>
        <p:spPr>
          <a:xfrm rot="5400000">
            <a:off x="4838700" y="2324100"/>
            <a:ext cx="1524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800600" y="2819400"/>
            <a:ext cx="2743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5410200" y="5105400"/>
            <a:ext cx="1447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5448300" y="3238500"/>
            <a:ext cx="3276600" cy="457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31</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7" name="Picture 6"/>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4" name="TextBox 13"/>
          <p:cNvSpPr txBox="1"/>
          <p:nvPr/>
        </p:nvSpPr>
        <p:spPr>
          <a:xfrm>
            <a:off x="381000" y="4598075"/>
            <a:ext cx="8305800" cy="1477328"/>
          </a:xfrm>
          <a:prstGeom prst="rect">
            <a:avLst/>
          </a:prstGeom>
          <a:noFill/>
        </p:spPr>
        <p:txBody>
          <a:bodyPr wrap="square" rtlCol="0">
            <a:spAutoFit/>
          </a:bodyPr>
          <a:lstStyle/>
          <a:p>
            <a:r>
              <a:rPr lang="en-US" dirty="0" smtClean="0"/>
              <a:t>Not all types are always used by an asynchronous task.  To mark a type as unused, simply use the type </a:t>
            </a:r>
            <a:r>
              <a:rPr lang="en-US" b="1" dirty="0" smtClean="0"/>
              <a:t>Void</a:t>
            </a:r>
          </a:p>
          <a:p>
            <a:endParaRPr lang="en-US" b="1" dirty="0" smtClean="0"/>
          </a:p>
          <a:p>
            <a:r>
              <a:rPr lang="en-US" b="1" dirty="0" smtClean="0"/>
              <a:t>Note:</a:t>
            </a:r>
            <a:endParaRPr lang="en-US" dirty="0" smtClean="0"/>
          </a:p>
          <a:p>
            <a:r>
              <a:rPr lang="en-US" dirty="0" smtClean="0"/>
              <a:t>Syntax “String…”  indicates (</a:t>
            </a:r>
            <a:r>
              <a:rPr lang="en-US" dirty="0" err="1" smtClean="0"/>
              <a:t>Varargs</a:t>
            </a:r>
            <a:r>
              <a:rPr lang="en-US" dirty="0" smtClean="0"/>
              <a:t>) array of String values,  similar to “String[]”</a:t>
            </a:r>
          </a:p>
        </p:txBody>
      </p:sp>
      <p:graphicFrame>
        <p:nvGraphicFramePr>
          <p:cNvPr id="16" name="Table 15"/>
          <p:cNvGraphicFramePr>
            <a:graphicFrameLocks noGrp="1"/>
          </p:cNvGraphicFramePr>
          <p:nvPr/>
        </p:nvGraphicFramePr>
        <p:xfrm>
          <a:off x="533400" y="2169160"/>
          <a:ext cx="7924800" cy="2021840"/>
        </p:xfrm>
        <a:graphic>
          <a:graphicData uri="http://schemas.openxmlformats.org/drawingml/2006/table">
            <a:tbl>
              <a:tblPr firstRow="1" bandRow="1">
                <a:tableStyleId>{5C22544A-7EE6-4342-B048-85BDC9FD1C3A}</a:tableStyleId>
              </a:tblPr>
              <a:tblGrid>
                <a:gridCol w="79248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AsyncTask's</a:t>
                      </a:r>
                      <a:r>
                        <a:rPr lang="en-US" b="1" dirty="0" smtClean="0"/>
                        <a:t> generic types</a:t>
                      </a:r>
                    </a:p>
                    <a:p>
                      <a:endParaRPr lang="en-US" dirty="0"/>
                    </a:p>
                  </a:txBody>
                  <a:tcPr/>
                </a:tc>
                <a:extLst>
                  <a:ext uri="{0D108BD9-81ED-4DB2-BD59-A6C34878D82A}">
                    <a16:rowId xmlns:a16="http://schemas.microsoft.com/office/drawing/2014/main" val="10000"/>
                  </a:ext>
                </a:extLst>
              </a:tr>
              <a:tr h="370840">
                <a:tc>
                  <a:txBody>
                    <a:bodyPr/>
                    <a:lstStyle/>
                    <a:p>
                      <a:pPr marL="0" lvl="1"/>
                      <a:r>
                        <a:rPr lang="en-US" b="1" dirty="0" err="1" smtClean="0"/>
                        <a:t>Params</a:t>
                      </a:r>
                      <a:r>
                        <a:rPr lang="en-US" dirty="0" smtClean="0"/>
                        <a:t>:    the type of the parameters sent to the task upon execution. </a:t>
                      </a:r>
                      <a:endParaRPr lang="en-US" dirty="0"/>
                    </a:p>
                  </a:txBody>
                  <a:tcPr/>
                </a:tc>
                <a:extLst>
                  <a:ext uri="{0D108BD9-81ED-4DB2-BD59-A6C34878D82A}">
                    <a16:rowId xmlns:a16="http://schemas.microsoft.com/office/drawing/2014/main" val="10001"/>
                  </a:ext>
                </a:extLst>
              </a:tr>
              <a:tr h="370840">
                <a:tc>
                  <a:txBody>
                    <a:bodyPr/>
                    <a:lstStyle/>
                    <a:p>
                      <a:pPr marL="0" lvl="1"/>
                      <a:r>
                        <a:rPr lang="en-US" b="1" dirty="0" smtClean="0"/>
                        <a:t>Progress</a:t>
                      </a:r>
                      <a:r>
                        <a:rPr lang="en-US" dirty="0" smtClean="0"/>
                        <a:t>:  the type of the progress units published during the background           	  computation. </a:t>
                      </a:r>
                      <a:endParaRPr lang="en-US" dirty="0"/>
                    </a:p>
                  </a:txBody>
                  <a:tcPr/>
                </a:tc>
                <a:extLst>
                  <a:ext uri="{0D108BD9-81ED-4DB2-BD59-A6C34878D82A}">
                    <a16:rowId xmlns:a16="http://schemas.microsoft.com/office/drawing/2014/main" val="10002"/>
                  </a:ext>
                </a:extLst>
              </a:tr>
              <a:tr h="370840">
                <a:tc>
                  <a:txBody>
                    <a:bodyPr/>
                    <a:lstStyle/>
                    <a:p>
                      <a:pPr marL="0" lvl="1"/>
                      <a:r>
                        <a:rPr lang="en-US" b="1" dirty="0" smtClean="0"/>
                        <a:t>Result</a:t>
                      </a:r>
                      <a:r>
                        <a:rPr lang="en-US" dirty="0" smtClean="0"/>
                        <a:t>:</a:t>
                      </a:r>
                      <a:r>
                        <a:rPr lang="en-US" baseline="0" dirty="0" smtClean="0"/>
                        <a:t>       </a:t>
                      </a:r>
                      <a:r>
                        <a:rPr lang="en-US" dirty="0" smtClean="0"/>
                        <a:t>the type of the result of the background computation. </a:t>
                      </a:r>
                    </a:p>
                  </a:txBody>
                  <a:tcPr/>
                </a:tc>
                <a:extLst>
                  <a:ext uri="{0D108BD9-81ED-4DB2-BD59-A6C34878D82A}">
                    <a16:rowId xmlns:a16="http://schemas.microsoft.com/office/drawing/2014/main" val="10003"/>
                  </a:ext>
                </a:extLst>
              </a:tr>
            </a:tbl>
          </a:graphicData>
        </a:graphic>
      </p:graphicFrame>
      <p:sp>
        <p:nvSpPr>
          <p:cNvPr id="17" name="TextBox 16"/>
          <p:cNvSpPr txBox="1"/>
          <p:nvPr/>
        </p:nvSpPr>
        <p:spPr>
          <a:xfrm>
            <a:off x="533400" y="1371600"/>
            <a:ext cx="7772400" cy="369332"/>
          </a:xfrm>
          <a:prstGeom prst="rect">
            <a:avLst/>
          </a:prstGeom>
          <a:noFill/>
        </p:spPr>
        <p:txBody>
          <a:bodyPr wrap="square" rtlCol="0">
            <a:spAutoFit/>
          </a:bodyPr>
          <a:lstStyle/>
          <a:p>
            <a:r>
              <a:rPr lang="en-US" b="1" dirty="0" err="1" smtClean="0">
                <a:solidFill>
                  <a:srgbClr val="000000"/>
                </a:solidFill>
                <a:latin typeface="Courier New"/>
              </a:rPr>
              <a:t>AsyncTask</a:t>
            </a:r>
            <a:r>
              <a:rPr lang="en-US" b="1" dirty="0" smtClean="0">
                <a:solidFill>
                  <a:srgbClr val="000000"/>
                </a:solidFill>
                <a:latin typeface="Courier New"/>
              </a:rPr>
              <a:t> &lt;</a:t>
            </a:r>
            <a:r>
              <a:rPr lang="en-US" b="1" dirty="0" err="1" smtClean="0">
                <a:solidFill>
                  <a:srgbClr val="000000"/>
                </a:solidFill>
                <a:latin typeface="Courier New"/>
              </a:rPr>
              <a:t>Params</a:t>
            </a:r>
            <a:r>
              <a:rPr lang="en-US" b="1" dirty="0" smtClean="0">
                <a:solidFill>
                  <a:srgbClr val="000000"/>
                </a:solidFill>
                <a:latin typeface="Courier New"/>
              </a:rPr>
              <a:t>, Progress, Result&gt;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32</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7" name="Picture 6"/>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graphicFrame>
        <p:nvGraphicFramePr>
          <p:cNvPr id="11" name="Table 10"/>
          <p:cNvGraphicFramePr>
            <a:graphicFrameLocks noGrp="1"/>
          </p:cNvGraphicFramePr>
          <p:nvPr/>
        </p:nvGraphicFramePr>
        <p:xfrm>
          <a:off x="381000" y="990600"/>
          <a:ext cx="8305800" cy="5125720"/>
        </p:xfrm>
        <a:graphic>
          <a:graphicData uri="http://schemas.openxmlformats.org/drawingml/2006/table">
            <a:tbl>
              <a:tblPr firstRow="1" bandRow="1">
                <a:tableStyleId>{5C22544A-7EE6-4342-B048-85BDC9FD1C3A}</a:tableStyleId>
              </a:tblPr>
              <a:tblGrid>
                <a:gridCol w="83058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AsyncTask's</a:t>
                      </a:r>
                      <a:r>
                        <a:rPr lang="en-US" sz="1600" b="1" dirty="0" smtClean="0"/>
                        <a:t> methods</a:t>
                      </a:r>
                      <a:endParaRPr lang="en-US" sz="1600" dirty="0"/>
                    </a:p>
                  </a:txBody>
                  <a:tcPr/>
                </a:tc>
                <a:extLst>
                  <a:ext uri="{0D108BD9-81ED-4DB2-BD59-A6C34878D82A}">
                    <a16:rowId xmlns:a16="http://schemas.microsoft.com/office/drawing/2014/main" val="10000"/>
                  </a:ext>
                </a:extLst>
              </a:tr>
              <a:tr h="370840">
                <a:tc>
                  <a:txBody>
                    <a:bodyPr/>
                    <a:lstStyle/>
                    <a:p>
                      <a:pPr marL="0">
                        <a:buFont typeface="Arial" pitchFamily="34" charset="0"/>
                        <a:buNone/>
                      </a:pPr>
                      <a:r>
                        <a:rPr lang="en-US" sz="1600" b="1" dirty="0" err="1" smtClean="0"/>
                        <a:t>onPreExecute</a:t>
                      </a:r>
                      <a:r>
                        <a:rPr lang="en-US" sz="1600" b="1" dirty="0" smtClean="0"/>
                        <a:t>(),  </a:t>
                      </a:r>
                      <a:r>
                        <a:rPr lang="en-US" sz="1600" dirty="0" smtClean="0"/>
                        <a:t>invoked on the UI thread immediately after the task is executed.  This step is normally used to setup the task, for instance by showing a progress bar in the user interface. </a:t>
                      </a:r>
                    </a:p>
                    <a:p>
                      <a:endParaRPr lang="en-US" sz="16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doInBackground</a:t>
                      </a:r>
                      <a:r>
                        <a:rPr lang="en-US" sz="1600" b="1" dirty="0" smtClean="0"/>
                        <a:t>(</a:t>
                      </a:r>
                      <a:r>
                        <a:rPr lang="en-US" sz="1600" b="1" dirty="0" err="1" smtClean="0"/>
                        <a:t>Params</a:t>
                      </a:r>
                      <a:r>
                        <a:rPr lang="en-US" sz="1600" b="1" dirty="0" smtClean="0"/>
                        <a:t>...),  </a:t>
                      </a:r>
                      <a:r>
                        <a:rPr lang="en-US" sz="1600" dirty="0" smtClean="0"/>
                        <a:t>invoked on the background thread immediately after </a:t>
                      </a:r>
                      <a:r>
                        <a:rPr lang="en-US" sz="1600" i="1" dirty="0" err="1" smtClean="0"/>
                        <a:t>onPreExecute</a:t>
                      </a:r>
                      <a:r>
                        <a:rPr lang="en-US" sz="1600" dirty="0" smtClean="0"/>
                        <a:t>() finishes executing. This step is used to perform background computation that can take a long time. The parameters of the asynchronous task are passed to this step. The result of the computation must be returned by this step and will be passed back to the last step. This step can also use </a:t>
                      </a:r>
                      <a:r>
                        <a:rPr lang="en-US" sz="1600" i="1" dirty="0" err="1" smtClean="0">
                          <a:solidFill>
                            <a:srgbClr val="C00000"/>
                          </a:solidFill>
                        </a:rPr>
                        <a:t>publishProgress</a:t>
                      </a:r>
                      <a:r>
                        <a:rPr lang="en-US" sz="1600" i="1" dirty="0" smtClean="0">
                          <a:solidFill>
                            <a:srgbClr val="C00000"/>
                          </a:solidFill>
                        </a:rPr>
                        <a:t>(Progress...)</a:t>
                      </a:r>
                      <a:r>
                        <a:rPr lang="en-US" sz="1600" dirty="0" smtClean="0"/>
                        <a:t> to publish one or more units of progress. These values are published on the UI thread, in the</a:t>
                      </a:r>
                      <a:r>
                        <a:rPr lang="en-US" sz="1600" i="1" dirty="0" smtClean="0"/>
                        <a:t> </a:t>
                      </a:r>
                      <a:r>
                        <a:rPr lang="en-US" sz="1600" i="1" dirty="0" err="1" smtClean="0"/>
                        <a:t>onProgressUpdate</a:t>
                      </a:r>
                      <a:r>
                        <a:rPr lang="en-US" sz="1600" i="1" dirty="0" smtClean="0"/>
                        <a:t>(Progress...)</a:t>
                      </a:r>
                      <a:r>
                        <a:rPr lang="en-US" sz="1600" b="1" dirty="0" smtClean="0"/>
                        <a:t> </a:t>
                      </a:r>
                      <a:r>
                        <a:rPr lang="en-US" sz="1600" dirty="0" smtClean="0"/>
                        <a:t>step. </a:t>
                      </a:r>
                    </a:p>
                    <a:p>
                      <a:endParaRPr lang="en-US" sz="16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onProgressUpdate</a:t>
                      </a:r>
                      <a:r>
                        <a:rPr lang="en-US" sz="1600" b="1" dirty="0" smtClean="0"/>
                        <a:t>(Progress...)</a:t>
                      </a:r>
                      <a:r>
                        <a:rPr lang="en-US" sz="1600" dirty="0" smtClean="0"/>
                        <a:t>,  invoked on the UI thread after a call to  </a:t>
                      </a:r>
                      <a:r>
                        <a:rPr lang="en-US" sz="1600" i="1" dirty="0" err="1" smtClean="0"/>
                        <a:t>publishProgress</a:t>
                      </a:r>
                      <a:r>
                        <a:rPr lang="en-US" sz="1600" i="1" dirty="0" smtClean="0"/>
                        <a:t>(Progress...)</a:t>
                      </a:r>
                      <a:r>
                        <a:rPr lang="en-US" sz="1600" dirty="0" smtClean="0"/>
                        <a:t>.  The timing of the execution is undefined. This method is used  to display any form of progress in the user interface while the background computation is still executing. For instance, it can be used to animate a progress bar or show logs in a text field. </a:t>
                      </a:r>
                    </a:p>
                    <a:p>
                      <a:endParaRPr lang="en-US" sz="1600" dirty="0"/>
                    </a:p>
                  </a:txBody>
                  <a:tcPr/>
                </a:tc>
                <a:extLst>
                  <a:ext uri="{0D108BD9-81ED-4DB2-BD59-A6C34878D82A}">
                    <a16:rowId xmlns:a16="http://schemas.microsoft.com/office/drawing/2014/main" val="10003"/>
                  </a:ext>
                </a:extLst>
              </a:tr>
              <a:tr h="370840">
                <a:tc>
                  <a:txBody>
                    <a:bodyPr/>
                    <a:lstStyle/>
                    <a:p>
                      <a:pPr marL="0"/>
                      <a:r>
                        <a:rPr lang="en-US" sz="1600" b="1" dirty="0" err="1" smtClean="0"/>
                        <a:t>onPostExecute</a:t>
                      </a:r>
                      <a:r>
                        <a:rPr lang="en-US" sz="1600" b="1" dirty="0" smtClean="0"/>
                        <a:t>(Result)</a:t>
                      </a:r>
                      <a:r>
                        <a:rPr lang="en-US" sz="1600" dirty="0" smtClean="0"/>
                        <a:t>,  invoked on the UI thread after the background computation finishes. The result of the background computation is passed to this step as a parameter. </a:t>
                      </a:r>
                    </a:p>
                    <a:p>
                      <a:endParaRPr lang="en-US" sz="1600" b="1" dirty="0" smtClean="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33</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9" name="Content Placeholder 2"/>
          <p:cNvSpPr txBox="1">
            <a:spLocks/>
          </p:cNvSpPr>
          <p:nvPr/>
        </p:nvSpPr>
        <p:spPr>
          <a:xfrm>
            <a:off x="304800" y="990600"/>
            <a:ext cx="8534400" cy="533400"/>
          </a:xfrm>
          <a:prstGeom prst="rect">
            <a:avLst/>
          </a:prstGeom>
        </p:spPr>
        <p:txBody>
          <a:bodyPr>
            <a:noAutofit/>
          </a:bodyPr>
          <a:lstStyle/>
          <a:p>
            <a:pPr lvl="0" defTabSz="365760"/>
            <a:r>
              <a:rPr lang="de-DE" sz="2800" b="1" dirty="0" smtClean="0">
                <a:solidFill>
                  <a:srgbClr val="0070C0"/>
                </a:solidFill>
              </a:rPr>
              <a:t>Example: Using  the AsyncTask  class</a:t>
            </a:r>
            <a:endParaRPr lang="en-US" sz="2000" dirty="0" smtClean="0"/>
          </a:p>
        </p:txBody>
      </p:sp>
      <p:pic>
        <p:nvPicPr>
          <p:cNvPr id="15" name="Picture 14" descr="device.png"/>
          <p:cNvPicPr>
            <a:picLocks noChangeAspect="1"/>
          </p:cNvPicPr>
          <p:nvPr/>
        </p:nvPicPr>
        <p:blipFill>
          <a:blip r:embed="rId3" cstate="print"/>
          <a:stretch>
            <a:fillRect/>
          </a:stretch>
        </p:blipFill>
        <p:spPr>
          <a:xfrm>
            <a:off x="5715000" y="1524000"/>
            <a:ext cx="2438400" cy="3657600"/>
          </a:xfrm>
          <a:prstGeom prst="rect">
            <a:avLst/>
          </a:prstGeom>
          <a:ln>
            <a:noFill/>
          </a:ln>
          <a:effectLst>
            <a:outerShdw blurRad="292100" dist="139700" dir="2700000" algn="tl" rotWithShape="0">
              <a:srgbClr val="333333">
                <a:alpha val="65000"/>
              </a:srgbClr>
            </a:outerShdw>
          </a:effectLst>
        </p:spPr>
      </p:pic>
      <p:pic>
        <p:nvPicPr>
          <p:cNvPr id="16" name="Picture 15" descr="device1.png"/>
          <p:cNvPicPr>
            <a:picLocks noChangeAspect="1"/>
          </p:cNvPicPr>
          <p:nvPr/>
        </p:nvPicPr>
        <p:blipFill>
          <a:blip r:embed="rId4" cstate="print"/>
          <a:stretch>
            <a:fillRect/>
          </a:stretch>
        </p:blipFill>
        <p:spPr>
          <a:xfrm>
            <a:off x="533400" y="1524000"/>
            <a:ext cx="2438400" cy="3657600"/>
          </a:xfrm>
          <a:prstGeom prst="rect">
            <a:avLst/>
          </a:prstGeom>
          <a:ln>
            <a:noFill/>
          </a:ln>
          <a:effectLst>
            <a:outerShdw blurRad="292100" dist="139700" dir="2700000" algn="tl" rotWithShape="0">
              <a:srgbClr val="333333">
                <a:alpha val="65000"/>
              </a:srgbClr>
            </a:outerShdw>
          </a:effectLst>
        </p:spPr>
      </p:pic>
      <p:pic>
        <p:nvPicPr>
          <p:cNvPr id="17" name="Picture 16" descr="device2.png"/>
          <p:cNvPicPr>
            <a:picLocks noChangeAspect="1"/>
          </p:cNvPicPr>
          <p:nvPr/>
        </p:nvPicPr>
        <p:blipFill>
          <a:blip r:embed="rId5" cstate="print"/>
          <a:stretch>
            <a:fillRect/>
          </a:stretch>
        </p:blipFill>
        <p:spPr>
          <a:xfrm>
            <a:off x="3200400" y="1524000"/>
            <a:ext cx="2438400" cy="3657600"/>
          </a:xfrm>
          <a:prstGeom prst="rect">
            <a:avLst/>
          </a:prstGeom>
          <a:ln>
            <a:noFill/>
          </a:ln>
          <a:effectLst>
            <a:outerShdw blurRad="292100" dist="139700" dir="2700000" algn="tl" rotWithShape="0">
              <a:srgbClr val="333333">
                <a:alpha val="65000"/>
              </a:srgbClr>
            </a:outerShdw>
          </a:effectLst>
        </p:spPr>
      </p:pic>
      <p:sp>
        <p:nvSpPr>
          <p:cNvPr id="19" name="TextBox 18"/>
          <p:cNvSpPr txBox="1"/>
          <p:nvPr/>
        </p:nvSpPr>
        <p:spPr>
          <a:xfrm>
            <a:off x="533400" y="5334000"/>
            <a:ext cx="7696200" cy="1077218"/>
          </a:xfrm>
          <a:prstGeom prst="rect">
            <a:avLst/>
          </a:prstGeom>
          <a:noFill/>
        </p:spPr>
        <p:txBody>
          <a:bodyPr wrap="square" rtlCol="0">
            <a:spAutoFit/>
          </a:bodyPr>
          <a:lstStyle/>
          <a:p>
            <a:r>
              <a:rPr lang="en-US" sz="1600" dirty="0" smtClean="0"/>
              <a:t>The main task invokes an </a:t>
            </a:r>
            <a:r>
              <a:rPr lang="en-US" sz="1600" dirty="0" err="1" smtClean="0"/>
              <a:t>AsyncTask</a:t>
            </a:r>
            <a:r>
              <a:rPr lang="en-US" sz="1600" dirty="0" smtClean="0"/>
              <a:t> to do some slow job. The </a:t>
            </a:r>
            <a:r>
              <a:rPr lang="en-US" sz="1600" dirty="0" err="1" smtClean="0"/>
              <a:t>AsyncTask</a:t>
            </a:r>
            <a:r>
              <a:rPr lang="en-US" sz="1600" dirty="0" smtClean="0"/>
              <a:t> methods do the required computation and periodically update the main’s UI. In our the example the background activity negotiates the writing of the lines in the text box, and also controls the circular progress bar.</a:t>
            </a:r>
            <a:endParaRPr 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34</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9" name="Content Placeholder 2"/>
          <p:cNvSpPr txBox="1">
            <a:spLocks/>
          </p:cNvSpPr>
          <p:nvPr/>
        </p:nvSpPr>
        <p:spPr>
          <a:xfrm>
            <a:off x="304800" y="990600"/>
            <a:ext cx="8534400" cy="533400"/>
          </a:xfrm>
          <a:prstGeom prst="rect">
            <a:avLst/>
          </a:prstGeom>
        </p:spPr>
        <p:txBody>
          <a:bodyPr>
            <a:noAutofit/>
          </a:bodyPr>
          <a:lstStyle/>
          <a:p>
            <a:pPr lvl="0" defTabSz="365760"/>
            <a:r>
              <a:rPr lang="de-DE" sz="2800" b="1" dirty="0" smtClean="0">
                <a:solidFill>
                  <a:srgbClr val="0070C0"/>
                </a:solidFill>
              </a:rPr>
              <a:t>Example: Using  the AsyncTask  class</a:t>
            </a:r>
            <a:endParaRPr lang="en-US" sz="2000" dirty="0" smtClean="0"/>
          </a:p>
        </p:txBody>
      </p:sp>
      <p:sp>
        <p:nvSpPr>
          <p:cNvPr id="10" name="TextBox 9"/>
          <p:cNvSpPr txBox="1"/>
          <p:nvPr/>
        </p:nvSpPr>
        <p:spPr>
          <a:xfrm>
            <a:off x="685800" y="1524000"/>
            <a:ext cx="7848600" cy="5170646"/>
          </a:xfrm>
          <a:prstGeom prst="rect">
            <a:avLst/>
          </a:prstGeom>
          <a:solidFill>
            <a:schemeClr val="bg1">
              <a:lumMod val="95000"/>
            </a:schemeClr>
          </a:solidFill>
        </p:spPr>
        <p:txBody>
          <a:bodyPr wrap="square" rtlCol="0">
            <a:spAutoFit/>
          </a:bodyPr>
          <a:lstStyle/>
          <a:p>
            <a:r>
              <a:rPr lang="en-US" sz="1100" b="1" dirty="0" smtClean="0">
                <a:solidFill>
                  <a:srgbClr val="7F0055"/>
                </a:solidFill>
                <a:latin typeface="Courier New"/>
              </a:rPr>
              <a:t>public</a:t>
            </a:r>
            <a:r>
              <a:rPr lang="en-US" sz="1100" b="1" dirty="0" smtClean="0">
                <a:solidFill>
                  <a:srgbClr val="000000"/>
                </a:solidFill>
                <a:latin typeface="Courier New"/>
              </a:rPr>
              <a:t> </a:t>
            </a:r>
            <a:r>
              <a:rPr lang="en-US" sz="1100" b="1" dirty="0" smtClean="0">
                <a:solidFill>
                  <a:srgbClr val="7F0055"/>
                </a:solidFill>
                <a:latin typeface="Courier New"/>
              </a:rPr>
              <a:t>class</a:t>
            </a:r>
            <a:r>
              <a:rPr lang="en-US" sz="1100" b="1" dirty="0" smtClean="0">
                <a:solidFill>
                  <a:srgbClr val="000000"/>
                </a:solidFill>
                <a:latin typeface="Courier New"/>
              </a:rPr>
              <a:t> Main </a:t>
            </a:r>
            <a:r>
              <a:rPr lang="en-US" sz="1100" b="1" dirty="0" smtClean="0">
                <a:solidFill>
                  <a:srgbClr val="7F0055"/>
                </a:solidFill>
                <a:latin typeface="Courier New"/>
              </a:rPr>
              <a:t>extends</a:t>
            </a:r>
            <a:r>
              <a:rPr lang="en-US" sz="1100" b="1" dirty="0" smtClean="0">
                <a:solidFill>
                  <a:srgbClr val="000000"/>
                </a:solidFill>
                <a:latin typeface="Courier New"/>
              </a:rPr>
              <a:t> Activity {</a:t>
            </a:r>
          </a:p>
          <a:p>
            <a:r>
              <a:rPr lang="en-US" sz="1100" dirty="0" smtClean="0">
                <a:solidFill>
                  <a:srgbClr val="000000"/>
                </a:solidFill>
                <a:latin typeface="Courier New"/>
              </a:rPr>
              <a:t>Button </a:t>
            </a:r>
            <a:r>
              <a:rPr lang="en-US" sz="1100" dirty="0" err="1" smtClean="0">
                <a:solidFill>
                  <a:srgbClr val="0000C0"/>
                </a:solidFill>
                <a:latin typeface="Courier New"/>
              </a:rPr>
              <a:t>btnSlowWork</a:t>
            </a:r>
            <a:r>
              <a:rPr lang="en-US" sz="1100" dirty="0" smtClean="0">
                <a:solidFill>
                  <a:srgbClr val="000000"/>
                </a:solidFill>
                <a:latin typeface="Courier New"/>
              </a:rPr>
              <a:t>;</a:t>
            </a:r>
          </a:p>
          <a:p>
            <a:r>
              <a:rPr lang="en-US" sz="1100" dirty="0" smtClean="0">
                <a:solidFill>
                  <a:srgbClr val="000000"/>
                </a:solidFill>
                <a:latin typeface="Courier New"/>
              </a:rPr>
              <a:t>Button </a:t>
            </a:r>
            <a:r>
              <a:rPr lang="en-US" sz="1100" dirty="0" err="1" smtClean="0">
                <a:solidFill>
                  <a:srgbClr val="0000C0"/>
                </a:solidFill>
                <a:latin typeface="Courier New"/>
              </a:rPr>
              <a:t>btnQuickWork</a:t>
            </a:r>
            <a:r>
              <a:rPr lang="en-US" sz="1100" dirty="0" smtClean="0">
                <a:solidFill>
                  <a:srgbClr val="000000"/>
                </a:solidFill>
                <a:latin typeface="Courier New"/>
              </a:rPr>
              <a:t>;</a:t>
            </a:r>
          </a:p>
          <a:p>
            <a:r>
              <a:rPr lang="en-US" sz="1100" dirty="0" err="1" smtClean="0">
                <a:solidFill>
                  <a:srgbClr val="000000"/>
                </a:solidFill>
                <a:latin typeface="Courier New"/>
              </a:rPr>
              <a:t>EditText</a:t>
            </a:r>
            <a:r>
              <a:rPr lang="en-US" sz="1100" dirty="0" smtClean="0">
                <a:solidFill>
                  <a:srgbClr val="000000"/>
                </a:solidFill>
                <a:latin typeface="Courier New"/>
              </a:rPr>
              <a:t> </a:t>
            </a:r>
            <a:r>
              <a:rPr lang="en-US" sz="1100" dirty="0" err="1" smtClean="0">
                <a:solidFill>
                  <a:srgbClr val="0000C0"/>
                </a:solidFill>
                <a:latin typeface="Courier New"/>
              </a:rPr>
              <a:t>etMsg</a:t>
            </a:r>
            <a:r>
              <a:rPr lang="en-US" sz="1100" dirty="0" smtClean="0">
                <a:solidFill>
                  <a:srgbClr val="000000"/>
                </a:solidFill>
                <a:latin typeface="Courier New"/>
              </a:rPr>
              <a:t>;</a:t>
            </a:r>
          </a:p>
          <a:p>
            <a:r>
              <a:rPr lang="en-US" sz="1100" dirty="0" smtClean="0">
                <a:solidFill>
                  <a:srgbClr val="000000"/>
                </a:solidFill>
                <a:latin typeface="Courier New"/>
              </a:rPr>
              <a:t>Long  </a:t>
            </a:r>
            <a:r>
              <a:rPr lang="en-US" sz="1100" dirty="0" err="1" smtClean="0">
                <a:solidFill>
                  <a:srgbClr val="0000C0"/>
                </a:solidFill>
                <a:latin typeface="Courier New"/>
              </a:rPr>
              <a:t>startingMillis</a:t>
            </a:r>
            <a:r>
              <a:rPr lang="en-US" sz="1100" dirty="0" smtClean="0">
                <a:solidFill>
                  <a:srgbClr val="000000"/>
                </a:solidFill>
                <a:latin typeface="Courier New"/>
              </a:rPr>
              <a:t>;</a:t>
            </a:r>
          </a:p>
          <a:p>
            <a:endParaRPr lang="en-US" sz="1100" dirty="0" smtClean="0">
              <a:latin typeface="Courier New"/>
            </a:endParaRPr>
          </a:p>
          <a:p>
            <a:r>
              <a:rPr lang="en-US" sz="1100" dirty="0" smtClean="0">
                <a:solidFill>
                  <a:srgbClr val="646464"/>
                </a:solidFill>
                <a:latin typeface="Courier New"/>
              </a:rPr>
              <a:t>@Override</a:t>
            </a:r>
          </a:p>
          <a:p>
            <a:r>
              <a:rPr lang="en-US" sz="1100" b="1" dirty="0" smtClean="0">
                <a:solidFill>
                  <a:srgbClr val="7F0055"/>
                </a:solidFill>
                <a:latin typeface="Courier New"/>
              </a:rPr>
              <a:t>public</a:t>
            </a:r>
            <a:r>
              <a:rPr lang="en-US" sz="1100" b="1" dirty="0" smtClean="0">
                <a:solidFill>
                  <a:srgbClr val="000000"/>
                </a:solidFill>
                <a:latin typeface="Courier New"/>
              </a:rPr>
              <a:t> </a:t>
            </a:r>
            <a:r>
              <a:rPr lang="en-US" sz="1100" b="1" dirty="0" smtClean="0">
                <a:solidFill>
                  <a:srgbClr val="7F0055"/>
                </a:solidFill>
                <a:latin typeface="Courier New"/>
              </a:rPr>
              <a:t>void</a:t>
            </a:r>
            <a:r>
              <a:rPr lang="en-US" sz="1100" b="1" dirty="0" smtClean="0">
                <a:solidFill>
                  <a:srgbClr val="000000"/>
                </a:solidFill>
                <a:latin typeface="Courier New"/>
              </a:rPr>
              <a:t> </a:t>
            </a:r>
            <a:r>
              <a:rPr lang="en-US" sz="1100" b="1" dirty="0" err="1" smtClean="0">
                <a:solidFill>
                  <a:srgbClr val="000000"/>
                </a:solidFill>
                <a:latin typeface="Courier New"/>
              </a:rPr>
              <a:t>onCreate</a:t>
            </a:r>
            <a:r>
              <a:rPr lang="en-US" sz="1100" b="1" dirty="0" smtClean="0">
                <a:solidFill>
                  <a:srgbClr val="000000"/>
                </a:solidFill>
                <a:latin typeface="Courier New"/>
              </a:rPr>
              <a:t>(Bundle </a:t>
            </a:r>
            <a:r>
              <a:rPr lang="en-US" sz="1100" b="1" dirty="0" err="1" smtClean="0">
                <a:solidFill>
                  <a:srgbClr val="000000"/>
                </a:solidFill>
                <a:latin typeface="Courier New"/>
              </a:rPr>
              <a:t>savedInstanceState</a:t>
            </a:r>
            <a:r>
              <a:rPr lang="en-US" sz="1100" b="1" dirty="0" smtClean="0">
                <a:solidFill>
                  <a:srgbClr val="000000"/>
                </a:solidFill>
                <a:latin typeface="Courier New"/>
              </a:rPr>
              <a:t>) {</a:t>
            </a:r>
          </a:p>
          <a:p>
            <a:pPr lvl="1"/>
            <a:r>
              <a:rPr lang="en-US" sz="1100" b="1" dirty="0" err="1" smtClean="0">
                <a:solidFill>
                  <a:srgbClr val="7F0055"/>
                </a:solidFill>
                <a:latin typeface="Courier New"/>
              </a:rPr>
              <a:t>super</a:t>
            </a:r>
            <a:r>
              <a:rPr lang="en-US" sz="1100" b="1" dirty="0" err="1" smtClean="0">
                <a:solidFill>
                  <a:srgbClr val="000000"/>
                </a:solidFill>
                <a:latin typeface="Courier New"/>
              </a:rPr>
              <a:t>.onCreate</a:t>
            </a:r>
            <a:r>
              <a:rPr lang="en-US" sz="1100" b="1" dirty="0" smtClean="0">
                <a:solidFill>
                  <a:srgbClr val="000000"/>
                </a:solidFill>
                <a:latin typeface="Courier New"/>
              </a:rPr>
              <a:t>(</a:t>
            </a:r>
            <a:r>
              <a:rPr lang="en-US" sz="1100" b="1" dirty="0" err="1" smtClean="0">
                <a:solidFill>
                  <a:srgbClr val="000000"/>
                </a:solidFill>
                <a:latin typeface="Courier New"/>
              </a:rPr>
              <a:t>savedInstanceState</a:t>
            </a:r>
            <a:r>
              <a:rPr lang="en-US" sz="1100" b="1" dirty="0" smtClean="0">
                <a:solidFill>
                  <a:srgbClr val="000000"/>
                </a:solidFill>
                <a:latin typeface="Courier New"/>
              </a:rPr>
              <a:t>);</a:t>
            </a:r>
          </a:p>
          <a:p>
            <a:pPr lvl="1"/>
            <a:r>
              <a:rPr lang="en-US" sz="1100" dirty="0" err="1" smtClean="0">
                <a:solidFill>
                  <a:srgbClr val="000000"/>
                </a:solidFill>
                <a:latin typeface="Courier New"/>
              </a:rPr>
              <a:t>setContentView</a:t>
            </a:r>
            <a:r>
              <a:rPr lang="en-US" sz="1100" dirty="0" smtClean="0">
                <a:solidFill>
                  <a:srgbClr val="000000"/>
                </a:solidFill>
                <a:latin typeface="Courier New"/>
              </a:rPr>
              <a:t>(</a:t>
            </a:r>
            <a:r>
              <a:rPr lang="en-US" sz="1100" dirty="0" err="1" smtClean="0">
                <a:solidFill>
                  <a:srgbClr val="000000"/>
                </a:solidFill>
                <a:latin typeface="Courier New"/>
              </a:rPr>
              <a:t>R.layout.</a:t>
            </a:r>
            <a:r>
              <a:rPr lang="en-US" sz="1100" i="1" dirty="0" err="1" smtClean="0">
                <a:solidFill>
                  <a:srgbClr val="0000C0"/>
                </a:solidFill>
                <a:latin typeface="Courier New"/>
              </a:rPr>
              <a:t>main</a:t>
            </a:r>
            <a:r>
              <a:rPr lang="en-US" sz="1100" i="1" dirty="0" smtClean="0">
                <a:solidFill>
                  <a:srgbClr val="000000"/>
                </a:solidFill>
                <a:latin typeface="Courier New"/>
              </a:rPr>
              <a:t>);</a:t>
            </a:r>
          </a:p>
          <a:p>
            <a:pPr lvl="1"/>
            <a:r>
              <a:rPr lang="en-US" sz="1100" dirty="0" err="1" smtClean="0">
                <a:solidFill>
                  <a:srgbClr val="0000C0"/>
                </a:solidFill>
                <a:latin typeface="Courier New"/>
              </a:rPr>
              <a:t>etMsg</a:t>
            </a:r>
            <a:r>
              <a:rPr lang="en-US" sz="1100" dirty="0" smtClean="0">
                <a:solidFill>
                  <a:srgbClr val="000000"/>
                </a:solidFill>
                <a:latin typeface="Courier New"/>
              </a:rPr>
              <a:t> = (</a:t>
            </a:r>
            <a:r>
              <a:rPr lang="en-US" sz="1100" dirty="0" err="1" smtClean="0">
                <a:solidFill>
                  <a:srgbClr val="000000"/>
                </a:solidFill>
                <a:latin typeface="Courier New"/>
              </a:rPr>
              <a:t>EditText</a:t>
            </a:r>
            <a:r>
              <a:rPr lang="en-US" sz="1100" dirty="0" smtClean="0">
                <a:solidFill>
                  <a:srgbClr val="000000"/>
                </a:solidFill>
                <a:latin typeface="Courier New"/>
              </a:rPr>
              <a:t>) </a:t>
            </a:r>
            <a:r>
              <a:rPr lang="en-US" sz="1100" dirty="0" err="1" smtClean="0">
                <a:solidFill>
                  <a:srgbClr val="000000"/>
                </a:solidFill>
                <a:latin typeface="Courier New"/>
              </a:rPr>
              <a:t>findViewById</a:t>
            </a:r>
            <a:r>
              <a:rPr lang="en-US" sz="1100" dirty="0" smtClean="0">
                <a:solidFill>
                  <a:srgbClr val="000000"/>
                </a:solidFill>
                <a:latin typeface="Courier New"/>
              </a:rPr>
              <a:t>(R.id.</a:t>
            </a:r>
            <a:r>
              <a:rPr lang="en-US" sz="1100" i="1" dirty="0" smtClean="0">
                <a:solidFill>
                  <a:srgbClr val="0000C0"/>
                </a:solidFill>
                <a:latin typeface="Courier New"/>
              </a:rPr>
              <a:t>EditText01</a:t>
            </a:r>
            <a:r>
              <a:rPr lang="en-US" sz="1100" i="1" dirty="0" smtClean="0">
                <a:solidFill>
                  <a:srgbClr val="000000"/>
                </a:solidFill>
                <a:latin typeface="Courier New"/>
              </a:rPr>
              <a:t>);</a:t>
            </a:r>
          </a:p>
          <a:p>
            <a:pPr lvl="1"/>
            <a:endParaRPr lang="en-US" sz="1100" dirty="0" smtClean="0">
              <a:latin typeface="Courier New"/>
            </a:endParaRPr>
          </a:p>
          <a:p>
            <a:pPr lvl="1"/>
            <a:r>
              <a:rPr lang="en-US" sz="1100" dirty="0" err="1" smtClean="0">
                <a:solidFill>
                  <a:srgbClr val="0000C0"/>
                </a:solidFill>
                <a:latin typeface="Courier New"/>
              </a:rPr>
              <a:t>btnSlowWork</a:t>
            </a:r>
            <a:r>
              <a:rPr lang="en-US" sz="1100" dirty="0" smtClean="0">
                <a:solidFill>
                  <a:srgbClr val="000000"/>
                </a:solidFill>
                <a:latin typeface="Courier New"/>
              </a:rPr>
              <a:t> = (Button) </a:t>
            </a:r>
            <a:r>
              <a:rPr lang="en-US" sz="1100" dirty="0" err="1" smtClean="0">
                <a:solidFill>
                  <a:srgbClr val="000000"/>
                </a:solidFill>
                <a:latin typeface="Courier New"/>
              </a:rPr>
              <a:t>findViewById</a:t>
            </a:r>
            <a:r>
              <a:rPr lang="en-US" sz="1100" dirty="0" smtClean="0">
                <a:solidFill>
                  <a:srgbClr val="000000"/>
                </a:solidFill>
                <a:latin typeface="Courier New"/>
              </a:rPr>
              <a:t>(R.id.</a:t>
            </a:r>
            <a:r>
              <a:rPr lang="en-US" sz="1100" i="1" dirty="0" smtClean="0">
                <a:solidFill>
                  <a:srgbClr val="0000C0"/>
                </a:solidFill>
                <a:latin typeface="Courier New"/>
              </a:rPr>
              <a:t>Button01</a:t>
            </a:r>
            <a:r>
              <a:rPr lang="en-US" sz="1100" i="1" dirty="0" smtClean="0">
                <a:solidFill>
                  <a:srgbClr val="000000"/>
                </a:solidFill>
                <a:latin typeface="Courier New"/>
              </a:rPr>
              <a:t>);</a:t>
            </a:r>
          </a:p>
          <a:p>
            <a:pPr lvl="1"/>
            <a:r>
              <a:rPr lang="en-US" sz="1100" dirty="0" smtClean="0">
                <a:solidFill>
                  <a:srgbClr val="3F7F5F"/>
                </a:solidFill>
                <a:latin typeface="Courier New"/>
              </a:rPr>
              <a:t>// delete all data from database (when delete button is clicked)</a:t>
            </a:r>
          </a:p>
          <a:p>
            <a:pPr lvl="1"/>
            <a:r>
              <a:rPr lang="en-US" sz="1100" b="1" dirty="0" err="1" smtClean="0">
                <a:solidFill>
                  <a:srgbClr val="7F0055"/>
                </a:solidFill>
                <a:latin typeface="Courier New"/>
              </a:rPr>
              <a:t>this</a:t>
            </a:r>
            <a:r>
              <a:rPr lang="en-US" sz="1100" b="1" dirty="0" err="1" smtClean="0">
                <a:solidFill>
                  <a:srgbClr val="000000"/>
                </a:solidFill>
                <a:latin typeface="Courier New"/>
              </a:rPr>
              <a:t>.</a:t>
            </a:r>
            <a:r>
              <a:rPr lang="en-US" sz="1100" b="1" dirty="0" err="1" smtClean="0">
                <a:solidFill>
                  <a:srgbClr val="0000C0"/>
                </a:solidFill>
                <a:latin typeface="Courier New"/>
              </a:rPr>
              <a:t>btnSlowWork</a:t>
            </a:r>
            <a:r>
              <a:rPr lang="en-US" sz="1100" b="1" dirty="0" err="1" smtClean="0">
                <a:solidFill>
                  <a:srgbClr val="000000"/>
                </a:solidFill>
                <a:latin typeface="Courier New"/>
              </a:rPr>
              <a:t>.setOnClickListener</a:t>
            </a:r>
            <a:r>
              <a:rPr lang="en-US" sz="1100" b="1" dirty="0" smtClean="0">
                <a:solidFill>
                  <a:srgbClr val="000000"/>
                </a:solidFill>
                <a:latin typeface="Courier New"/>
              </a:rPr>
              <a:t>(</a:t>
            </a:r>
            <a:r>
              <a:rPr lang="en-US" sz="1100" b="1" dirty="0" smtClean="0">
                <a:solidFill>
                  <a:srgbClr val="7F0055"/>
                </a:solidFill>
                <a:latin typeface="Courier New"/>
              </a:rPr>
              <a:t>new</a:t>
            </a:r>
            <a:r>
              <a:rPr lang="en-US" sz="1100" b="1" dirty="0" smtClean="0">
                <a:solidFill>
                  <a:srgbClr val="000000"/>
                </a:solidFill>
                <a:latin typeface="Courier New"/>
              </a:rPr>
              <a:t> </a:t>
            </a:r>
            <a:r>
              <a:rPr lang="en-US" sz="1100" b="1" dirty="0" err="1" smtClean="0">
                <a:solidFill>
                  <a:srgbClr val="000000"/>
                </a:solidFill>
                <a:latin typeface="Courier New"/>
              </a:rPr>
              <a:t>OnClickListener</a:t>
            </a:r>
            <a:r>
              <a:rPr lang="en-US" sz="1100" b="1" dirty="0" smtClean="0">
                <a:solidFill>
                  <a:srgbClr val="000000"/>
                </a:solidFill>
                <a:latin typeface="Courier New"/>
              </a:rPr>
              <a:t>() {</a:t>
            </a:r>
          </a:p>
          <a:p>
            <a:pPr lvl="2"/>
            <a:r>
              <a:rPr lang="en-US" sz="1100" b="1" dirty="0" smtClean="0">
                <a:solidFill>
                  <a:srgbClr val="7F0055"/>
                </a:solidFill>
                <a:latin typeface="Courier New"/>
              </a:rPr>
              <a:t>public</a:t>
            </a:r>
            <a:r>
              <a:rPr lang="en-US" sz="1100" b="1" dirty="0" smtClean="0">
                <a:solidFill>
                  <a:srgbClr val="000000"/>
                </a:solidFill>
                <a:latin typeface="Courier New"/>
              </a:rPr>
              <a:t> </a:t>
            </a:r>
            <a:r>
              <a:rPr lang="en-US" sz="1100" b="1" dirty="0" smtClean="0">
                <a:solidFill>
                  <a:srgbClr val="7F0055"/>
                </a:solidFill>
                <a:latin typeface="Courier New"/>
              </a:rPr>
              <a:t>void</a:t>
            </a:r>
            <a:r>
              <a:rPr lang="en-US" sz="1100" b="1" dirty="0" smtClean="0">
                <a:solidFill>
                  <a:srgbClr val="000000"/>
                </a:solidFill>
                <a:latin typeface="Courier New"/>
              </a:rPr>
              <a:t> </a:t>
            </a:r>
            <a:r>
              <a:rPr lang="en-US" sz="1100" b="1" dirty="0" err="1" smtClean="0">
                <a:solidFill>
                  <a:srgbClr val="000000"/>
                </a:solidFill>
                <a:latin typeface="Courier New"/>
              </a:rPr>
              <a:t>onClick</a:t>
            </a:r>
            <a:r>
              <a:rPr lang="en-US" sz="1100" b="1" dirty="0" smtClean="0">
                <a:solidFill>
                  <a:srgbClr val="000000"/>
                </a:solidFill>
                <a:latin typeface="Courier New"/>
              </a:rPr>
              <a:t>(</a:t>
            </a:r>
            <a:r>
              <a:rPr lang="en-US" sz="1100" b="1" dirty="0" smtClean="0">
                <a:solidFill>
                  <a:srgbClr val="7F0055"/>
                </a:solidFill>
                <a:latin typeface="Courier New"/>
              </a:rPr>
              <a:t>final</a:t>
            </a:r>
            <a:r>
              <a:rPr lang="en-US" sz="1100" b="1" dirty="0" smtClean="0">
                <a:solidFill>
                  <a:srgbClr val="000000"/>
                </a:solidFill>
                <a:latin typeface="Courier New"/>
              </a:rPr>
              <a:t> View v) {</a:t>
            </a:r>
          </a:p>
          <a:p>
            <a:pPr lvl="3"/>
            <a:r>
              <a:rPr lang="en-US" sz="1100" b="1" dirty="0" smtClean="0">
                <a:solidFill>
                  <a:srgbClr val="7F0055"/>
                </a:solidFill>
                <a:latin typeface="Courier New"/>
              </a:rPr>
              <a:t>new</a:t>
            </a:r>
            <a:r>
              <a:rPr lang="en-US" sz="1100" b="1" dirty="0" smtClean="0">
                <a:solidFill>
                  <a:srgbClr val="000000"/>
                </a:solidFill>
                <a:latin typeface="Courier New"/>
              </a:rPr>
              <a:t> </a:t>
            </a:r>
            <a:r>
              <a:rPr lang="en-US" sz="1100" b="1" dirty="0" err="1" smtClean="0">
                <a:solidFill>
                  <a:srgbClr val="000000"/>
                </a:solidFill>
                <a:latin typeface="Courier New"/>
              </a:rPr>
              <a:t>VerySlowTask</a:t>
            </a:r>
            <a:r>
              <a:rPr lang="en-US" sz="1100" b="1" dirty="0" smtClean="0">
                <a:solidFill>
                  <a:srgbClr val="000000"/>
                </a:solidFill>
                <a:latin typeface="Courier New"/>
              </a:rPr>
              <a:t>().execute();</a:t>
            </a:r>
          </a:p>
          <a:p>
            <a:pPr lvl="2"/>
            <a:r>
              <a:rPr lang="en-US" sz="1100" dirty="0" smtClean="0">
                <a:solidFill>
                  <a:srgbClr val="000000"/>
                </a:solidFill>
                <a:latin typeface="Courier New"/>
              </a:rPr>
              <a:t>}</a:t>
            </a:r>
          </a:p>
          <a:p>
            <a:pPr lvl="1"/>
            <a:r>
              <a:rPr lang="en-US" sz="1100" dirty="0" smtClean="0">
                <a:solidFill>
                  <a:srgbClr val="000000"/>
                </a:solidFill>
                <a:latin typeface="Courier New"/>
              </a:rPr>
              <a:t>});</a:t>
            </a:r>
          </a:p>
          <a:p>
            <a:pPr lvl="1"/>
            <a:endParaRPr lang="en-US" sz="1100" dirty="0" smtClean="0">
              <a:latin typeface="Courier New"/>
            </a:endParaRPr>
          </a:p>
          <a:p>
            <a:pPr lvl="1"/>
            <a:r>
              <a:rPr lang="en-US" sz="1100" dirty="0" err="1" smtClean="0">
                <a:solidFill>
                  <a:srgbClr val="0000C0"/>
                </a:solidFill>
                <a:latin typeface="Courier New"/>
              </a:rPr>
              <a:t>btnQuickWork</a:t>
            </a:r>
            <a:r>
              <a:rPr lang="en-US" sz="1100" dirty="0" smtClean="0">
                <a:solidFill>
                  <a:srgbClr val="000000"/>
                </a:solidFill>
                <a:latin typeface="Courier New"/>
              </a:rPr>
              <a:t> = (Button) </a:t>
            </a:r>
            <a:r>
              <a:rPr lang="en-US" sz="1100" dirty="0" err="1" smtClean="0">
                <a:solidFill>
                  <a:srgbClr val="000000"/>
                </a:solidFill>
                <a:latin typeface="Courier New"/>
              </a:rPr>
              <a:t>findViewById</a:t>
            </a:r>
            <a:r>
              <a:rPr lang="en-US" sz="1100" dirty="0" smtClean="0">
                <a:solidFill>
                  <a:srgbClr val="000000"/>
                </a:solidFill>
                <a:latin typeface="Courier New"/>
              </a:rPr>
              <a:t>(R.id.</a:t>
            </a:r>
            <a:r>
              <a:rPr lang="en-US" sz="1100" i="1" dirty="0" smtClean="0">
                <a:solidFill>
                  <a:srgbClr val="0000C0"/>
                </a:solidFill>
                <a:latin typeface="Courier New"/>
              </a:rPr>
              <a:t>Button02</a:t>
            </a:r>
            <a:r>
              <a:rPr lang="en-US" sz="1100" i="1" dirty="0" smtClean="0">
                <a:solidFill>
                  <a:srgbClr val="000000"/>
                </a:solidFill>
                <a:latin typeface="Courier New"/>
              </a:rPr>
              <a:t>);</a:t>
            </a:r>
          </a:p>
          <a:p>
            <a:pPr lvl="1"/>
            <a:r>
              <a:rPr lang="en-US" sz="1100" dirty="0" smtClean="0">
                <a:solidFill>
                  <a:srgbClr val="3F7F5F"/>
                </a:solidFill>
                <a:latin typeface="Courier New"/>
              </a:rPr>
              <a:t>// delete all data from database (when delete button is clicked)</a:t>
            </a:r>
          </a:p>
          <a:p>
            <a:pPr lvl="1"/>
            <a:r>
              <a:rPr lang="en-US" sz="1100" b="1" dirty="0" err="1" smtClean="0">
                <a:solidFill>
                  <a:srgbClr val="7F0055"/>
                </a:solidFill>
                <a:latin typeface="Courier New"/>
              </a:rPr>
              <a:t>this</a:t>
            </a:r>
            <a:r>
              <a:rPr lang="en-US" sz="1100" b="1" dirty="0" err="1" smtClean="0">
                <a:solidFill>
                  <a:srgbClr val="000000"/>
                </a:solidFill>
                <a:latin typeface="Courier New"/>
              </a:rPr>
              <a:t>.</a:t>
            </a:r>
            <a:r>
              <a:rPr lang="en-US" sz="1100" b="1" dirty="0" err="1" smtClean="0">
                <a:solidFill>
                  <a:srgbClr val="0000C0"/>
                </a:solidFill>
                <a:latin typeface="Courier New"/>
              </a:rPr>
              <a:t>btnQuickWork</a:t>
            </a:r>
            <a:r>
              <a:rPr lang="en-US" sz="1100" b="1" dirty="0" err="1" smtClean="0">
                <a:solidFill>
                  <a:srgbClr val="000000"/>
                </a:solidFill>
                <a:latin typeface="Courier New"/>
              </a:rPr>
              <a:t>.setOnClickListener</a:t>
            </a:r>
            <a:r>
              <a:rPr lang="en-US" sz="1100" b="1" dirty="0" smtClean="0">
                <a:solidFill>
                  <a:srgbClr val="000000"/>
                </a:solidFill>
                <a:latin typeface="Courier New"/>
              </a:rPr>
              <a:t>(</a:t>
            </a:r>
            <a:r>
              <a:rPr lang="en-US" sz="1100" b="1" dirty="0" smtClean="0">
                <a:solidFill>
                  <a:srgbClr val="7F0055"/>
                </a:solidFill>
                <a:latin typeface="Courier New"/>
              </a:rPr>
              <a:t>new</a:t>
            </a:r>
            <a:r>
              <a:rPr lang="en-US" sz="1100" b="1" dirty="0" smtClean="0">
                <a:solidFill>
                  <a:srgbClr val="000000"/>
                </a:solidFill>
                <a:latin typeface="Courier New"/>
              </a:rPr>
              <a:t> </a:t>
            </a:r>
            <a:r>
              <a:rPr lang="en-US" sz="1100" b="1" dirty="0" err="1" smtClean="0">
                <a:solidFill>
                  <a:srgbClr val="000000"/>
                </a:solidFill>
                <a:latin typeface="Courier New"/>
              </a:rPr>
              <a:t>OnClickListener</a:t>
            </a:r>
            <a:r>
              <a:rPr lang="en-US" sz="1100" b="1" dirty="0" smtClean="0">
                <a:solidFill>
                  <a:srgbClr val="000000"/>
                </a:solidFill>
                <a:latin typeface="Courier New"/>
              </a:rPr>
              <a:t>() {</a:t>
            </a:r>
          </a:p>
          <a:p>
            <a:pPr lvl="2"/>
            <a:r>
              <a:rPr lang="en-US" sz="1100" b="1" dirty="0" smtClean="0">
                <a:solidFill>
                  <a:srgbClr val="7F0055"/>
                </a:solidFill>
                <a:latin typeface="Courier New"/>
              </a:rPr>
              <a:t>public</a:t>
            </a:r>
            <a:r>
              <a:rPr lang="en-US" sz="1100" b="1" dirty="0" smtClean="0">
                <a:solidFill>
                  <a:srgbClr val="000000"/>
                </a:solidFill>
                <a:latin typeface="Courier New"/>
              </a:rPr>
              <a:t> </a:t>
            </a:r>
            <a:r>
              <a:rPr lang="en-US" sz="1100" b="1" dirty="0" smtClean="0">
                <a:solidFill>
                  <a:srgbClr val="7F0055"/>
                </a:solidFill>
                <a:latin typeface="Courier New"/>
              </a:rPr>
              <a:t>void</a:t>
            </a:r>
            <a:r>
              <a:rPr lang="en-US" sz="1100" b="1" dirty="0" smtClean="0">
                <a:solidFill>
                  <a:srgbClr val="000000"/>
                </a:solidFill>
                <a:latin typeface="Courier New"/>
              </a:rPr>
              <a:t> </a:t>
            </a:r>
            <a:r>
              <a:rPr lang="en-US" sz="1100" b="1" dirty="0" err="1" smtClean="0">
                <a:solidFill>
                  <a:srgbClr val="000000"/>
                </a:solidFill>
                <a:latin typeface="Courier New"/>
              </a:rPr>
              <a:t>onClick</a:t>
            </a:r>
            <a:r>
              <a:rPr lang="en-US" sz="1100" b="1" dirty="0" smtClean="0">
                <a:solidFill>
                  <a:srgbClr val="000000"/>
                </a:solidFill>
                <a:latin typeface="Courier New"/>
              </a:rPr>
              <a:t>(</a:t>
            </a:r>
            <a:r>
              <a:rPr lang="en-US" sz="1100" b="1" dirty="0" smtClean="0">
                <a:solidFill>
                  <a:srgbClr val="7F0055"/>
                </a:solidFill>
                <a:latin typeface="Courier New"/>
              </a:rPr>
              <a:t>final</a:t>
            </a:r>
            <a:r>
              <a:rPr lang="en-US" sz="1100" b="1" dirty="0" smtClean="0">
                <a:solidFill>
                  <a:srgbClr val="000000"/>
                </a:solidFill>
                <a:latin typeface="Courier New"/>
              </a:rPr>
              <a:t> View v) {</a:t>
            </a:r>
          </a:p>
          <a:p>
            <a:pPr lvl="3"/>
            <a:r>
              <a:rPr lang="en-US" sz="1100" dirty="0" err="1" smtClean="0">
                <a:solidFill>
                  <a:srgbClr val="0000C0"/>
                </a:solidFill>
                <a:latin typeface="Courier New"/>
              </a:rPr>
              <a:t>etMsg</a:t>
            </a:r>
            <a:r>
              <a:rPr lang="en-US" sz="1100" dirty="0" err="1" smtClean="0">
                <a:solidFill>
                  <a:srgbClr val="000000"/>
                </a:solidFill>
                <a:latin typeface="Courier New"/>
              </a:rPr>
              <a:t>.setText</a:t>
            </a:r>
            <a:r>
              <a:rPr lang="en-US" sz="1100" dirty="0" smtClean="0">
                <a:solidFill>
                  <a:srgbClr val="000000"/>
                </a:solidFill>
                <a:latin typeface="Courier New"/>
              </a:rPr>
              <a:t>((</a:t>
            </a:r>
            <a:r>
              <a:rPr lang="en-US" sz="1100" b="1" dirty="0" smtClean="0">
                <a:solidFill>
                  <a:srgbClr val="7F0055"/>
                </a:solidFill>
                <a:latin typeface="Courier New"/>
              </a:rPr>
              <a:t>new</a:t>
            </a:r>
            <a:r>
              <a:rPr lang="en-US" sz="1100" b="1" dirty="0" smtClean="0">
                <a:solidFill>
                  <a:srgbClr val="000000"/>
                </a:solidFill>
                <a:latin typeface="Courier New"/>
              </a:rPr>
              <a:t> Date()).</a:t>
            </a:r>
            <a:r>
              <a:rPr lang="en-US" sz="1100" b="1" dirty="0" err="1" smtClean="0">
                <a:solidFill>
                  <a:srgbClr val="000000"/>
                </a:solidFill>
                <a:latin typeface="Courier New"/>
              </a:rPr>
              <a:t>toLocaleString</a:t>
            </a:r>
            <a:r>
              <a:rPr lang="en-US" sz="1100" b="1" dirty="0" smtClean="0">
                <a:solidFill>
                  <a:srgbClr val="000000"/>
                </a:solidFill>
                <a:latin typeface="Courier New"/>
              </a:rPr>
              <a:t>());</a:t>
            </a:r>
          </a:p>
          <a:p>
            <a:pPr lvl="2"/>
            <a:r>
              <a:rPr lang="en-US" sz="1100" dirty="0" smtClean="0">
                <a:solidFill>
                  <a:srgbClr val="000000"/>
                </a:solidFill>
                <a:latin typeface="Courier New"/>
              </a:rPr>
              <a:t>}</a:t>
            </a:r>
          </a:p>
          <a:p>
            <a:pPr lvl="1"/>
            <a:r>
              <a:rPr lang="en-US" sz="1100" dirty="0" smtClean="0">
                <a:solidFill>
                  <a:srgbClr val="000000"/>
                </a:solidFill>
                <a:latin typeface="Courier New"/>
              </a:rPr>
              <a:t>});</a:t>
            </a:r>
          </a:p>
          <a:p>
            <a:endParaRPr lang="en-US" sz="1100" dirty="0" smtClean="0">
              <a:latin typeface="Courier New"/>
            </a:endParaRPr>
          </a:p>
          <a:p>
            <a:r>
              <a:rPr lang="en-US" sz="1100" dirty="0" smtClean="0">
                <a:solidFill>
                  <a:srgbClr val="000000"/>
                </a:solidFill>
                <a:latin typeface="Courier New"/>
              </a:rPr>
              <a:t>}</a:t>
            </a:r>
            <a:r>
              <a:rPr lang="en-US" sz="1100" dirty="0" smtClean="0">
                <a:solidFill>
                  <a:srgbClr val="3F7F5F"/>
                </a:solidFill>
                <a:latin typeface="Courier New"/>
              </a:rPr>
              <a:t>// </a:t>
            </a:r>
            <a:r>
              <a:rPr lang="en-US" sz="1100" dirty="0" err="1" smtClean="0">
                <a:solidFill>
                  <a:srgbClr val="3F7F5F"/>
                </a:solidFill>
                <a:latin typeface="Courier New"/>
              </a:rPr>
              <a:t>onCreate</a:t>
            </a:r>
            <a:endParaRPr lang="en-US" sz="1100" dirty="0" smtClean="0">
              <a:latin typeface="Courier New"/>
            </a:endParaRPr>
          </a:p>
        </p:txBody>
      </p:sp>
      <p:sp>
        <p:nvSpPr>
          <p:cNvPr id="15" name="Left Arrow 14"/>
          <p:cNvSpPr/>
          <p:nvPr/>
        </p:nvSpPr>
        <p:spPr>
          <a:xfrm>
            <a:off x="4876800" y="4267200"/>
            <a:ext cx="1066800" cy="304800"/>
          </a:xfrm>
          <a:prstGeom prst="left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35</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9" name="Content Placeholder 2"/>
          <p:cNvSpPr txBox="1">
            <a:spLocks/>
          </p:cNvSpPr>
          <p:nvPr/>
        </p:nvSpPr>
        <p:spPr>
          <a:xfrm>
            <a:off x="304800" y="990600"/>
            <a:ext cx="8534400" cy="533400"/>
          </a:xfrm>
          <a:prstGeom prst="rect">
            <a:avLst/>
          </a:prstGeom>
        </p:spPr>
        <p:txBody>
          <a:bodyPr>
            <a:noAutofit/>
          </a:bodyPr>
          <a:lstStyle/>
          <a:p>
            <a:pPr lvl="0" defTabSz="365760"/>
            <a:r>
              <a:rPr lang="de-DE" sz="2800" b="1" dirty="0" smtClean="0">
                <a:solidFill>
                  <a:srgbClr val="0070C0"/>
                </a:solidFill>
              </a:rPr>
              <a:t>Example: Using  the AsyncTask  class</a:t>
            </a:r>
            <a:endParaRPr lang="en-US" sz="2000" dirty="0" smtClean="0"/>
          </a:p>
        </p:txBody>
      </p:sp>
      <p:sp>
        <p:nvSpPr>
          <p:cNvPr id="10" name="TextBox 9"/>
          <p:cNvSpPr txBox="1"/>
          <p:nvPr/>
        </p:nvSpPr>
        <p:spPr>
          <a:xfrm>
            <a:off x="685800" y="1600200"/>
            <a:ext cx="7848600" cy="4493538"/>
          </a:xfrm>
          <a:prstGeom prst="rect">
            <a:avLst/>
          </a:prstGeom>
          <a:solidFill>
            <a:schemeClr val="bg1">
              <a:lumMod val="95000"/>
            </a:schemeClr>
          </a:solidFill>
        </p:spPr>
        <p:txBody>
          <a:bodyPr wrap="square" rtlCol="0">
            <a:spAutoFit/>
          </a:bodyPr>
          <a:lstStyle/>
          <a:p>
            <a:r>
              <a:rPr lang="en-US" sz="1100" b="1" dirty="0" smtClean="0">
                <a:solidFill>
                  <a:srgbClr val="7F0055"/>
                </a:solidFill>
                <a:latin typeface="Courier New"/>
              </a:rPr>
              <a:t>private</a:t>
            </a:r>
            <a:r>
              <a:rPr lang="en-US" sz="1100" b="1" dirty="0" smtClean="0">
                <a:solidFill>
                  <a:srgbClr val="000000"/>
                </a:solidFill>
                <a:latin typeface="Courier New"/>
              </a:rPr>
              <a:t> </a:t>
            </a:r>
            <a:r>
              <a:rPr lang="en-US" sz="1100" b="1" dirty="0" smtClean="0">
                <a:solidFill>
                  <a:srgbClr val="7F0055"/>
                </a:solidFill>
                <a:latin typeface="Courier New"/>
              </a:rPr>
              <a:t>class</a:t>
            </a:r>
            <a:r>
              <a:rPr lang="en-US" sz="1100" b="1" dirty="0" smtClean="0">
                <a:solidFill>
                  <a:srgbClr val="000000"/>
                </a:solidFill>
                <a:latin typeface="Courier New"/>
              </a:rPr>
              <a:t> </a:t>
            </a:r>
            <a:r>
              <a:rPr lang="en-US" sz="1100" b="1" dirty="0" err="1" smtClean="0">
                <a:solidFill>
                  <a:srgbClr val="000000"/>
                </a:solidFill>
                <a:latin typeface="Courier New"/>
              </a:rPr>
              <a:t>VerySlowTask</a:t>
            </a:r>
            <a:r>
              <a:rPr lang="en-US" sz="1100" b="1" dirty="0" smtClean="0">
                <a:solidFill>
                  <a:srgbClr val="000000"/>
                </a:solidFill>
                <a:latin typeface="Courier New"/>
              </a:rPr>
              <a:t> </a:t>
            </a:r>
            <a:r>
              <a:rPr lang="en-US" sz="1100" b="1" dirty="0" smtClean="0">
                <a:solidFill>
                  <a:srgbClr val="7F0055"/>
                </a:solidFill>
                <a:latin typeface="Courier New"/>
              </a:rPr>
              <a:t>extends</a:t>
            </a:r>
            <a:r>
              <a:rPr lang="en-US" sz="1100" b="1" dirty="0" smtClean="0">
                <a:solidFill>
                  <a:srgbClr val="000000"/>
                </a:solidFill>
                <a:latin typeface="Courier New"/>
              </a:rPr>
              <a:t> </a:t>
            </a:r>
            <a:r>
              <a:rPr lang="en-US" sz="1100" b="1" dirty="0" err="1" smtClean="0">
                <a:solidFill>
                  <a:srgbClr val="000000"/>
                </a:solidFill>
                <a:latin typeface="Courier New"/>
              </a:rPr>
              <a:t>AsyncTask</a:t>
            </a:r>
            <a:r>
              <a:rPr lang="en-US" sz="1100" b="1" dirty="0" smtClean="0">
                <a:solidFill>
                  <a:srgbClr val="000000"/>
                </a:solidFill>
                <a:latin typeface="Courier New"/>
              </a:rPr>
              <a:t> &lt;String, Long, Void&gt; {</a:t>
            </a:r>
          </a:p>
          <a:p>
            <a:endParaRPr lang="en-US" sz="1100" b="1" dirty="0" smtClean="0">
              <a:solidFill>
                <a:srgbClr val="000000"/>
              </a:solidFill>
              <a:latin typeface="Courier New"/>
            </a:endParaRPr>
          </a:p>
          <a:p>
            <a:pPr lvl="1"/>
            <a:r>
              <a:rPr lang="en-US" sz="1100" b="1" dirty="0" smtClean="0">
                <a:solidFill>
                  <a:srgbClr val="7F0055"/>
                </a:solidFill>
                <a:latin typeface="Courier New"/>
              </a:rPr>
              <a:t>private</a:t>
            </a:r>
            <a:r>
              <a:rPr lang="en-US" sz="1100" b="1" dirty="0" smtClean="0">
                <a:solidFill>
                  <a:srgbClr val="000000"/>
                </a:solidFill>
                <a:latin typeface="Courier New"/>
              </a:rPr>
              <a:t> </a:t>
            </a:r>
            <a:r>
              <a:rPr lang="en-US" sz="1100" b="1" dirty="0" smtClean="0">
                <a:solidFill>
                  <a:srgbClr val="7F0055"/>
                </a:solidFill>
                <a:latin typeface="Courier New"/>
              </a:rPr>
              <a:t>final</a:t>
            </a:r>
            <a:r>
              <a:rPr lang="en-US" sz="1100" b="1" dirty="0" smtClean="0">
                <a:solidFill>
                  <a:srgbClr val="000000"/>
                </a:solidFill>
                <a:latin typeface="Courier New"/>
              </a:rPr>
              <a:t> </a:t>
            </a:r>
            <a:r>
              <a:rPr lang="en-US" sz="1100" b="1" dirty="0" err="1" smtClean="0">
                <a:solidFill>
                  <a:srgbClr val="000000"/>
                </a:solidFill>
                <a:latin typeface="Courier New"/>
              </a:rPr>
              <a:t>ProgressDialog</a:t>
            </a:r>
            <a:r>
              <a:rPr lang="en-US" sz="1100" b="1" dirty="0" smtClean="0">
                <a:solidFill>
                  <a:srgbClr val="000000"/>
                </a:solidFill>
                <a:latin typeface="Courier New"/>
              </a:rPr>
              <a:t> </a:t>
            </a:r>
            <a:r>
              <a:rPr lang="en-US" sz="1100" b="1" dirty="0" smtClean="0">
                <a:solidFill>
                  <a:srgbClr val="0000C0"/>
                </a:solidFill>
                <a:latin typeface="Courier New"/>
              </a:rPr>
              <a:t>dialog</a:t>
            </a:r>
            <a:r>
              <a:rPr lang="en-US" sz="1100" b="1" dirty="0" smtClean="0">
                <a:solidFill>
                  <a:srgbClr val="000000"/>
                </a:solidFill>
                <a:latin typeface="Courier New"/>
              </a:rPr>
              <a:t> = </a:t>
            </a:r>
            <a:r>
              <a:rPr lang="en-US" sz="1100" b="1" dirty="0" smtClean="0">
                <a:solidFill>
                  <a:srgbClr val="7F0055"/>
                </a:solidFill>
                <a:latin typeface="Courier New"/>
              </a:rPr>
              <a:t>new</a:t>
            </a:r>
            <a:r>
              <a:rPr lang="en-US" sz="1100" b="1" dirty="0" smtClean="0">
                <a:solidFill>
                  <a:srgbClr val="000000"/>
                </a:solidFill>
                <a:latin typeface="Courier New"/>
              </a:rPr>
              <a:t> </a:t>
            </a:r>
            <a:r>
              <a:rPr lang="en-US" sz="1100" b="1" dirty="0" err="1" smtClean="0">
                <a:solidFill>
                  <a:srgbClr val="000000"/>
                </a:solidFill>
                <a:latin typeface="Courier New"/>
              </a:rPr>
              <a:t>ProgressDialog</a:t>
            </a:r>
            <a:r>
              <a:rPr lang="en-US" sz="1100" b="1" dirty="0" smtClean="0">
                <a:solidFill>
                  <a:srgbClr val="000000"/>
                </a:solidFill>
                <a:latin typeface="Courier New"/>
              </a:rPr>
              <a:t>(</a:t>
            </a:r>
            <a:r>
              <a:rPr lang="en-US" sz="1100" b="1" dirty="0" err="1" smtClean="0">
                <a:solidFill>
                  <a:srgbClr val="000000"/>
                </a:solidFill>
                <a:latin typeface="Courier New"/>
              </a:rPr>
              <a:t>Main.</a:t>
            </a:r>
            <a:r>
              <a:rPr lang="en-US" sz="1100" b="1" dirty="0" err="1" smtClean="0">
                <a:solidFill>
                  <a:srgbClr val="7F0055"/>
                </a:solidFill>
                <a:latin typeface="Courier New"/>
              </a:rPr>
              <a:t>this</a:t>
            </a:r>
            <a:r>
              <a:rPr lang="en-US" sz="1100" b="1" dirty="0" smtClean="0">
                <a:solidFill>
                  <a:srgbClr val="000000"/>
                </a:solidFill>
                <a:latin typeface="Courier New"/>
              </a:rPr>
              <a:t>);</a:t>
            </a:r>
          </a:p>
          <a:p>
            <a:pPr lvl="1"/>
            <a:endParaRPr lang="en-US" sz="1100" dirty="0" smtClean="0">
              <a:latin typeface="Courier New"/>
            </a:endParaRPr>
          </a:p>
          <a:p>
            <a:pPr lvl="1"/>
            <a:r>
              <a:rPr lang="en-US" sz="1100" dirty="0" smtClean="0">
                <a:solidFill>
                  <a:srgbClr val="3F7F5F"/>
                </a:solidFill>
                <a:latin typeface="Courier New"/>
              </a:rPr>
              <a:t>// can use UI thread here</a:t>
            </a:r>
          </a:p>
          <a:p>
            <a:pPr lvl="1"/>
            <a:r>
              <a:rPr lang="en-US" sz="1100" b="1" dirty="0" smtClean="0">
                <a:solidFill>
                  <a:srgbClr val="7F0055"/>
                </a:solidFill>
                <a:latin typeface="Courier New"/>
              </a:rPr>
              <a:t>protected</a:t>
            </a:r>
            <a:r>
              <a:rPr lang="en-US" sz="1100" b="1" dirty="0" smtClean="0">
                <a:solidFill>
                  <a:srgbClr val="000000"/>
                </a:solidFill>
                <a:latin typeface="Courier New"/>
              </a:rPr>
              <a:t> </a:t>
            </a:r>
            <a:r>
              <a:rPr lang="en-US" sz="1100" b="1" dirty="0" smtClean="0">
                <a:solidFill>
                  <a:srgbClr val="7F0055"/>
                </a:solidFill>
                <a:latin typeface="Courier New"/>
              </a:rPr>
              <a:t>void</a:t>
            </a:r>
            <a:r>
              <a:rPr lang="en-US" sz="1100" b="1" dirty="0" smtClean="0">
                <a:solidFill>
                  <a:srgbClr val="000000"/>
                </a:solidFill>
                <a:latin typeface="Courier New"/>
              </a:rPr>
              <a:t> </a:t>
            </a:r>
            <a:r>
              <a:rPr lang="en-US" sz="1100" b="1" dirty="0" err="1" smtClean="0">
                <a:solidFill>
                  <a:srgbClr val="000000"/>
                </a:solidFill>
                <a:latin typeface="Courier New"/>
              </a:rPr>
              <a:t>onPreExecute</a:t>
            </a:r>
            <a:r>
              <a:rPr lang="en-US" sz="1100" b="1" dirty="0" smtClean="0">
                <a:solidFill>
                  <a:srgbClr val="000000"/>
                </a:solidFill>
                <a:latin typeface="Courier New"/>
              </a:rPr>
              <a:t>() {</a:t>
            </a:r>
          </a:p>
          <a:p>
            <a:pPr lvl="2"/>
            <a:r>
              <a:rPr lang="en-US" sz="1100" dirty="0" err="1" smtClean="0">
                <a:solidFill>
                  <a:srgbClr val="0000C0"/>
                </a:solidFill>
                <a:latin typeface="Courier New"/>
              </a:rPr>
              <a:t>startingMillis</a:t>
            </a:r>
            <a:r>
              <a:rPr lang="en-US" sz="1100" dirty="0" smtClean="0">
                <a:solidFill>
                  <a:srgbClr val="000000"/>
                </a:solidFill>
                <a:latin typeface="Courier New"/>
              </a:rPr>
              <a:t> = </a:t>
            </a:r>
            <a:r>
              <a:rPr lang="en-US" sz="1100" dirty="0" err="1" smtClean="0">
                <a:solidFill>
                  <a:srgbClr val="000000"/>
                </a:solidFill>
                <a:latin typeface="Courier New"/>
              </a:rPr>
              <a:t>System.</a:t>
            </a:r>
            <a:r>
              <a:rPr lang="en-US" sz="1100" i="1" dirty="0" err="1" smtClean="0">
                <a:solidFill>
                  <a:srgbClr val="000000"/>
                </a:solidFill>
                <a:latin typeface="Courier New"/>
              </a:rPr>
              <a:t>currentTimeMillis</a:t>
            </a:r>
            <a:r>
              <a:rPr lang="en-US" sz="1100" i="1" dirty="0" smtClean="0">
                <a:solidFill>
                  <a:srgbClr val="000000"/>
                </a:solidFill>
                <a:latin typeface="Courier New"/>
              </a:rPr>
              <a:t>();</a:t>
            </a:r>
          </a:p>
          <a:p>
            <a:pPr lvl="2"/>
            <a:r>
              <a:rPr lang="en-US" sz="1100" dirty="0" err="1" smtClean="0">
                <a:solidFill>
                  <a:srgbClr val="0000C0"/>
                </a:solidFill>
                <a:latin typeface="Courier New"/>
              </a:rPr>
              <a:t>etMsg</a:t>
            </a:r>
            <a:r>
              <a:rPr lang="en-US" sz="1100" dirty="0" err="1" smtClean="0">
                <a:solidFill>
                  <a:srgbClr val="000000"/>
                </a:solidFill>
                <a:latin typeface="Courier New"/>
              </a:rPr>
              <a:t>.setText</a:t>
            </a:r>
            <a:r>
              <a:rPr lang="en-US" sz="1100" dirty="0" smtClean="0">
                <a:solidFill>
                  <a:srgbClr val="000000"/>
                </a:solidFill>
                <a:latin typeface="Courier New"/>
              </a:rPr>
              <a:t>(</a:t>
            </a:r>
            <a:r>
              <a:rPr lang="en-US" sz="1100" dirty="0" smtClean="0">
                <a:solidFill>
                  <a:srgbClr val="2A00FF"/>
                </a:solidFill>
                <a:latin typeface="Courier New"/>
              </a:rPr>
              <a:t>"Start Time: "</a:t>
            </a:r>
            <a:r>
              <a:rPr lang="en-US" sz="1100" dirty="0" smtClean="0">
                <a:solidFill>
                  <a:srgbClr val="000000"/>
                </a:solidFill>
                <a:latin typeface="Courier New"/>
              </a:rPr>
              <a:t> + </a:t>
            </a:r>
            <a:r>
              <a:rPr lang="en-US" sz="1100" dirty="0" err="1" smtClean="0">
                <a:solidFill>
                  <a:srgbClr val="0000C0"/>
                </a:solidFill>
                <a:latin typeface="Courier New"/>
              </a:rPr>
              <a:t>startingMillis</a:t>
            </a:r>
            <a:r>
              <a:rPr lang="en-US" sz="1100" dirty="0" smtClean="0">
                <a:solidFill>
                  <a:srgbClr val="000000"/>
                </a:solidFill>
                <a:latin typeface="Courier New"/>
              </a:rPr>
              <a:t>);</a:t>
            </a:r>
          </a:p>
          <a:p>
            <a:pPr lvl="2"/>
            <a:r>
              <a:rPr lang="en-US" sz="1100" b="1" dirty="0" err="1" smtClean="0">
                <a:solidFill>
                  <a:srgbClr val="7F0055"/>
                </a:solidFill>
                <a:latin typeface="Courier New"/>
              </a:rPr>
              <a:t>this</a:t>
            </a:r>
            <a:r>
              <a:rPr lang="en-US" sz="1100" b="1" dirty="0" err="1" smtClean="0">
                <a:solidFill>
                  <a:srgbClr val="000000"/>
                </a:solidFill>
                <a:latin typeface="Courier New"/>
              </a:rPr>
              <a:t>.</a:t>
            </a:r>
            <a:r>
              <a:rPr lang="en-US" sz="1100" b="1" dirty="0" err="1" smtClean="0">
                <a:solidFill>
                  <a:srgbClr val="0000C0"/>
                </a:solidFill>
                <a:latin typeface="Courier New"/>
              </a:rPr>
              <a:t>dialog</a:t>
            </a:r>
            <a:r>
              <a:rPr lang="en-US" sz="1100" b="1" dirty="0" err="1" smtClean="0">
                <a:solidFill>
                  <a:srgbClr val="000000"/>
                </a:solidFill>
                <a:latin typeface="Courier New"/>
              </a:rPr>
              <a:t>.setMessage</a:t>
            </a:r>
            <a:r>
              <a:rPr lang="en-US" sz="1100" b="1" dirty="0" smtClean="0">
                <a:solidFill>
                  <a:srgbClr val="000000"/>
                </a:solidFill>
                <a:latin typeface="Courier New"/>
              </a:rPr>
              <a:t>(</a:t>
            </a:r>
            <a:r>
              <a:rPr lang="en-US" sz="1100" b="1" dirty="0" smtClean="0">
                <a:solidFill>
                  <a:srgbClr val="2A00FF"/>
                </a:solidFill>
                <a:latin typeface="Courier New"/>
              </a:rPr>
              <a:t>"Wait\</a:t>
            </a:r>
            <a:r>
              <a:rPr lang="en-US" sz="1100" b="1" dirty="0" err="1" smtClean="0">
                <a:solidFill>
                  <a:srgbClr val="2A00FF"/>
                </a:solidFill>
                <a:latin typeface="Courier New"/>
              </a:rPr>
              <a:t>nSome</a:t>
            </a:r>
            <a:r>
              <a:rPr lang="en-US" sz="1100" b="1" dirty="0" smtClean="0">
                <a:solidFill>
                  <a:srgbClr val="2A00FF"/>
                </a:solidFill>
                <a:latin typeface="Courier New"/>
              </a:rPr>
              <a:t> SLOW job is being done..."</a:t>
            </a:r>
            <a:r>
              <a:rPr lang="en-US" sz="1100" b="1" dirty="0" smtClean="0">
                <a:solidFill>
                  <a:srgbClr val="000000"/>
                </a:solidFill>
                <a:latin typeface="Courier New"/>
              </a:rPr>
              <a:t>);</a:t>
            </a:r>
          </a:p>
          <a:p>
            <a:pPr lvl="2"/>
            <a:r>
              <a:rPr lang="en-US" sz="1100" b="1" dirty="0" err="1" smtClean="0">
                <a:solidFill>
                  <a:srgbClr val="7F0055"/>
                </a:solidFill>
                <a:latin typeface="Courier New"/>
              </a:rPr>
              <a:t>this</a:t>
            </a:r>
            <a:r>
              <a:rPr lang="en-US" sz="1100" b="1" dirty="0" err="1" smtClean="0">
                <a:solidFill>
                  <a:srgbClr val="000000"/>
                </a:solidFill>
                <a:latin typeface="Courier New"/>
              </a:rPr>
              <a:t>.</a:t>
            </a:r>
            <a:r>
              <a:rPr lang="en-US" sz="1100" b="1" dirty="0" err="1" smtClean="0">
                <a:solidFill>
                  <a:srgbClr val="0000C0"/>
                </a:solidFill>
                <a:latin typeface="Courier New"/>
              </a:rPr>
              <a:t>dialog</a:t>
            </a:r>
            <a:r>
              <a:rPr lang="en-US" sz="1100" b="1" dirty="0" err="1" smtClean="0">
                <a:solidFill>
                  <a:srgbClr val="000000"/>
                </a:solidFill>
                <a:latin typeface="Courier New"/>
              </a:rPr>
              <a:t>.show</a:t>
            </a:r>
            <a:r>
              <a:rPr lang="en-US" sz="1100" b="1" dirty="0" smtClean="0">
                <a:solidFill>
                  <a:srgbClr val="000000"/>
                </a:solidFill>
                <a:latin typeface="Courier New"/>
              </a:rPr>
              <a:t>();</a:t>
            </a:r>
          </a:p>
          <a:p>
            <a:pPr lvl="1"/>
            <a:r>
              <a:rPr lang="en-US" sz="1100" dirty="0" smtClean="0">
                <a:solidFill>
                  <a:srgbClr val="000000"/>
                </a:solidFill>
                <a:latin typeface="Courier New"/>
              </a:rPr>
              <a:t>}</a:t>
            </a:r>
          </a:p>
          <a:p>
            <a:pPr lvl="1"/>
            <a:endParaRPr lang="en-US" sz="1100" dirty="0" smtClean="0">
              <a:latin typeface="Courier New"/>
            </a:endParaRPr>
          </a:p>
          <a:p>
            <a:pPr lvl="1"/>
            <a:r>
              <a:rPr lang="en-US" sz="1100" dirty="0" smtClean="0">
                <a:solidFill>
                  <a:srgbClr val="3F7F5F"/>
                </a:solidFill>
                <a:latin typeface="Courier New"/>
              </a:rPr>
              <a:t>// automatically done on worker thread (separate from UI thread)</a:t>
            </a:r>
          </a:p>
          <a:p>
            <a:pPr lvl="1"/>
            <a:r>
              <a:rPr lang="en-US" sz="1100" b="1" dirty="0" smtClean="0">
                <a:solidFill>
                  <a:srgbClr val="7F0055"/>
                </a:solidFill>
                <a:latin typeface="Courier New"/>
              </a:rPr>
              <a:t>protected</a:t>
            </a:r>
            <a:r>
              <a:rPr lang="en-US" sz="1100" b="1" dirty="0" smtClean="0">
                <a:solidFill>
                  <a:srgbClr val="000000"/>
                </a:solidFill>
                <a:latin typeface="Courier New"/>
              </a:rPr>
              <a:t> Void </a:t>
            </a:r>
            <a:r>
              <a:rPr lang="en-US" sz="1100" b="1" dirty="0" err="1" smtClean="0">
                <a:solidFill>
                  <a:srgbClr val="000000"/>
                </a:solidFill>
                <a:latin typeface="Courier New"/>
              </a:rPr>
              <a:t>doInBackground</a:t>
            </a:r>
            <a:r>
              <a:rPr lang="en-US" sz="1100" b="1" dirty="0" smtClean="0">
                <a:solidFill>
                  <a:srgbClr val="000000"/>
                </a:solidFill>
                <a:latin typeface="Courier New"/>
              </a:rPr>
              <a:t>(</a:t>
            </a:r>
            <a:r>
              <a:rPr lang="en-US" sz="1100" b="1" dirty="0" smtClean="0">
                <a:solidFill>
                  <a:srgbClr val="7F0055"/>
                </a:solidFill>
                <a:latin typeface="Courier New"/>
              </a:rPr>
              <a:t>final</a:t>
            </a:r>
            <a:r>
              <a:rPr lang="en-US" sz="1100" b="1" dirty="0" smtClean="0">
                <a:solidFill>
                  <a:srgbClr val="000000"/>
                </a:solidFill>
                <a:latin typeface="Courier New"/>
              </a:rPr>
              <a:t> String... </a:t>
            </a:r>
            <a:r>
              <a:rPr lang="en-US" sz="1100" b="1" dirty="0" err="1" smtClean="0">
                <a:solidFill>
                  <a:srgbClr val="000000"/>
                </a:solidFill>
                <a:latin typeface="Courier New"/>
              </a:rPr>
              <a:t>args</a:t>
            </a:r>
            <a:r>
              <a:rPr lang="en-US" sz="1100" b="1" dirty="0" smtClean="0">
                <a:solidFill>
                  <a:srgbClr val="000000"/>
                </a:solidFill>
                <a:latin typeface="Courier New"/>
              </a:rPr>
              <a:t>) {</a:t>
            </a:r>
          </a:p>
          <a:p>
            <a:pPr lvl="1"/>
            <a:r>
              <a:rPr lang="en-US" sz="1100" b="1" dirty="0" smtClean="0">
                <a:solidFill>
                  <a:srgbClr val="7F0055"/>
                </a:solidFill>
                <a:latin typeface="Courier New"/>
              </a:rPr>
              <a:t>  try</a:t>
            </a:r>
            <a:r>
              <a:rPr lang="en-US" sz="1100" b="1" dirty="0" smtClean="0">
                <a:solidFill>
                  <a:srgbClr val="000000"/>
                </a:solidFill>
                <a:latin typeface="Courier New"/>
              </a:rPr>
              <a:t> {</a:t>
            </a:r>
            <a:endParaRPr lang="en-US" sz="1100" dirty="0" smtClean="0">
              <a:latin typeface="Courier New"/>
            </a:endParaRPr>
          </a:p>
          <a:p>
            <a:pPr lvl="2"/>
            <a:r>
              <a:rPr lang="en-US" sz="1100" dirty="0" smtClean="0">
                <a:solidFill>
                  <a:srgbClr val="3F7F5F"/>
                </a:solidFill>
                <a:latin typeface="Courier New"/>
              </a:rPr>
              <a:t>// simulate here the slow activity</a:t>
            </a:r>
          </a:p>
          <a:p>
            <a:pPr lvl="2"/>
            <a:r>
              <a:rPr lang="nn-NO" sz="1100" b="1" dirty="0" smtClean="0">
                <a:solidFill>
                  <a:srgbClr val="7F0055"/>
                </a:solidFill>
                <a:latin typeface="Courier New"/>
              </a:rPr>
              <a:t>for</a:t>
            </a:r>
            <a:r>
              <a:rPr lang="nn-NO" sz="1100" b="1" dirty="0" smtClean="0">
                <a:solidFill>
                  <a:srgbClr val="000000"/>
                </a:solidFill>
                <a:latin typeface="Courier New"/>
              </a:rPr>
              <a:t> (Long i = 0L; i &lt; 3L; i++) {</a:t>
            </a:r>
          </a:p>
          <a:p>
            <a:pPr lvl="3" defTabSz="274320"/>
            <a:r>
              <a:rPr lang="en-US" sz="1100" dirty="0" err="1" smtClean="0">
                <a:solidFill>
                  <a:srgbClr val="000000"/>
                </a:solidFill>
                <a:latin typeface="Courier New"/>
              </a:rPr>
              <a:t>Thread.</a:t>
            </a:r>
            <a:r>
              <a:rPr lang="en-US" sz="1100" i="1" dirty="0" err="1" smtClean="0">
                <a:solidFill>
                  <a:srgbClr val="000000"/>
                </a:solidFill>
                <a:latin typeface="Courier New"/>
              </a:rPr>
              <a:t>sleep</a:t>
            </a:r>
            <a:r>
              <a:rPr lang="en-US" sz="1100" i="1" dirty="0" smtClean="0">
                <a:solidFill>
                  <a:srgbClr val="000000"/>
                </a:solidFill>
                <a:latin typeface="Courier New"/>
              </a:rPr>
              <a:t>(2000);</a:t>
            </a:r>
          </a:p>
          <a:p>
            <a:pPr lvl="3" defTabSz="274320"/>
            <a:r>
              <a:rPr lang="en-US" sz="1100" dirty="0" err="1" smtClean="0">
                <a:solidFill>
                  <a:srgbClr val="000000"/>
                </a:solidFill>
                <a:latin typeface="Courier New"/>
              </a:rPr>
              <a:t>publishProgress</a:t>
            </a:r>
            <a:r>
              <a:rPr lang="en-US" sz="1100" dirty="0" smtClean="0">
                <a:solidFill>
                  <a:srgbClr val="000000"/>
                </a:solidFill>
                <a:latin typeface="Courier New"/>
              </a:rPr>
              <a:t>((Long)</a:t>
            </a:r>
            <a:r>
              <a:rPr lang="en-US" sz="1100" dirty="0" err="1" smtClean="0">
                <a:solidFill>
                  <a:srgbClr val="000000"/>
                </a:solidFill>
                <a:latin typeface="Courier New"/>
              </a:rPr>
              <a:t>i</a:t>
            </a:r>
            <a:r>
              <a:rPr lang="en-US" sz="1100" dirty="0" smtClean="0">
                <a:solidFill>
                  <a:srgbClr val="000000"/>
                </a:solidFill>
                <a:latin typeface="Courier New"/>
              </a:rPr>
              <a:t>);</a:t>
            </a:r>
          </a:p>
          <a:p>
            <a:pPr lvl="3" defTabSz="274320"/>
            <a:r>
              <a:rPr lang="en-US" sz="1100" dirty="0" smtClean="0">
                <a:solidFill>
                  <a:srgbClr val="000000"/>
                </a:solidFill>
                <a:latin typeface="Courier New"/>
              </a:rPr>
              <a:t>}</a:t>
            </a:r>
          </a:p>
          <a:p>
            <a:pPr lvl="1" defTabSz="274320"/>
            <a:r>
              <a:rPr lang="en-US" sz="1100" dirty="0" smtClean="0">
                <a:solidFill>
                  <a:srgbClr val="000000"/>
                </a:solidFill>
                <a:latin typeface="Courier New"/>
              </a:rPr>
              <a:t>	 } </a:t>
            </a:r>
            <a:r>
              <a:rPr lang="en-US" sz="1100" b="1" dirty="0" smtClean="0">
                <a:solidFill>
                  <a:srgbClr val="7F0055"/>
                </a:solidFill>
                <a:latin typeface="Courier New"/>
              </a:rPr>
              <a:t>catch</a:t>
            </a:r>
            <a:r>
              <a:rPr lang="en-US" sz="1100" b="1" dirty="0" smtClean="0">
                <a:solidFill>
                  <a:srgbClr val="000000"/>
                </a:solidFill>
                <a:latin typeface="Courier New"/>
              </a:rPr>
              <a:t> (</a:t>
            </a:r>
            <a:r>
              <a:rPr lang="en-US" sz="1100" b="1" dirty="0" err="1" smtClean="0">
                <a:solidFill>
                  <a:srgbClr val="000000"/>
                </a:solidFill>
                <a:latin typeface="Courier New"/>
              </a:rPr>
              <a:t>InterruptedException</a:t>
            </a:r>
            <a:r>
              <a:rPr lang="en-US" sz="1100" b="1" dirty="0" smtClean="0">
                <a:solidFill>
                  <a:srgbClr val="000000"/>
                </a:solidFill>
                <a:latin typeface="Courier New"/>
              </a:rPr>
              <a:t> e) {</a:t>
            </a:r>
          </a:p>
          <a:p>
            <a:pPr lvl="3" defTabSz="274320"/>
            <a:r>
              <a:rPr lang="en-US" sz="1100" dirty="0" err="1" smtClean="0">
                <a:solidFill>
                  <a:srgbClr val="000000"/>
                </a:solidFill>
                <a:latin typeface="Courier New"/>
              </a:rPr>
              <a:t>Log.</a:t>
            </a:r>
            <a:r>
              <a:rPr lang="en-US" sz="1100" i="1" dirty="0" err="1" smtClean="0">
                <a:solidFill>
                  <a:srgbClr val="000000"/>
                </a:solidFill>
                <a:latin typeface="Courier New"/>
              </a:rPr>
              <a:t>v</a:t>
            </a:r>
            <a:r>
              <a:rPr lang="en-US" sz="1100" i="1" dirty="0" smtClean="0">
                <a:solidFill>
                  <a:srgbClr val="000000"/>
                </a:solidFill>
                <a:latin typeface="Courier New"/>
              </a:rPr>
              <a:t>(</a:t>
            </a:r>
            <a:r>
              <a:rPr lang="en-US" sz="1100" i="1" dirty="0" smtClean="0">
                <a:solidFill>
                  <a:srgbClr val="2A00FF"/>
                </a:solidFill>
                <a:latin typeface="Courier New"/>
              </a:rPr>
              <a:t>"slow-job being done"</a:t>
            </a:r>
            <a:r>
              <a:rPr lang="en-US" sz="1100" i="1" dirty="0" smtClean="0">
                <a:solidFill>
                  <a:srgbClr val="000000"/>
                </a:solidFill>
                <a:latin typeface="Courier New"/>
              </a:rPr>
              <a:t>, </a:t>
            </a:r>
            <a:r>
              <a:rPr lang="en-US" sz="1100" i="1" dirty="0" err="1" smtClean="0">
                <a:solidFill>
                  <a:srgbClr val="000000"/>
                </a:solidFill>
                <a:latin typeface="Courier New"/>
              </a:rPr>
              <a:t>e.getMessage</a:t>
            </a:r>
            <a:r>
              <a:rPr lang="en-US" sz="1100" i="1" dirty="0" smtClean="0">
                <a:solidFill>
                  <a:srgbClr val="000000"/>
                </a:solidFill>
                <a:latin typeface="Courier New"/>
              </a:rPr>
              <a:t>())</a:t>
            </a:r>
          </a:p>
          <a:p>
            <a:pPr lvl="1" defTabSz="274320"/>
            <a:r>
              <a:rPr lang="en-US" sz="1100" i="1" dirty="0" smtClean="0">
                <a:solidFill>
                  <a:srgbClr val="000000"/>
                </a:solidFill>
                <a:latin typeface="Courier New"/>
              </a:rPr>
              <a:t>  </a:t>
            </a:r>
            <a:r>
              <a:rPr lang="en-US" sz="1100" dirty="0" smtClean="0">
                <a:solidFill>
                  <a:srgbClr val="000000"/>
                </a:solidFill>
                <a:latin typeface="Courier New"/>
              </a:rPr>
              <a:t>}</a:t>
            </a:r>
          </a:p>
          <a:p>
            <a:pPr lvl="1"/>
            <a:r>
              <a:rPr lang="en-US" sz="1100" b="1" dirty="0" smtClean="0">
                <a:solidFill>
                  <a:srgbClr val="000000"/>
                </a:solidFill>
                <a:latin typeface="Courier New"/>
              </a:rPr>
              <a:t>  </a:t>
            </a:r>
            <a:r>
              <a:rPr lang="en-US" sz="1100" b="1" dirty="0" smtClean="0">
                <a:solidFill>
                  <a:srgbClr val="7F0055"/>
                </a:solidFill>
                <a:latin typeface="Courier New"/>
              </a:rPr>
              <a:t>return</a:t>
            </a:r>
            <a:r>
              <a:rPr lang="en-US" sz="1100" b="1" dirty="0" smtClean="0">
                <a:solidFill>
                  <a:srgbClr val="000000"/>
                </a:solidFill>
                <a:latin typeface="Courier New"/>
              </a:rPr>
              <a:t> </a:t>
            </a:r>
            <a:r>
              <a:rPr lang="en-US" sz="1100" b="1" dirty="0" smtClean="0">
                <a:solidFill>
                  <a:srgbClr val="7F0055"/>
                </a:solidFill>
                <a:latin typeface="Courier New"/>
              </a:rPr>
              <a:t>null</a:t>
            </a:r>
            <a:r>
              <a:rPr lang="en-US" sz="1100" b="1" dirty="0" smtClean="0">
                <a:solidFill>
                  <a:srgbClr val="000000"/>
                </a:solidFill>
                <a:latin typeface="Courier New"/>
              </a:rPr>
              <a:t>;</a:t>
            </a:r>
          </a:p>
          <a:p>
            <a:pPr lvl="1"/>
            <a:r>
              <a:rPr lang="en-US" sz="1100" dirty="0" smtClean="0">
                <a:solidFill>
                  <a:srgbClr val="000000"/>
                </a:solidFill>
                <a:latin typeface="Courier New"/>
              </a:rPr>
              <a:t>}</a:t>
            </a:r>
          </a:p>
          <a:p>
            <a:pPr lvl="1"/>
            <a:endParaRPr lang="en-US" sz="1100" dirty="0" smtClean="0">
              <a:latin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36</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9" name="Content Placeholder 2"/>
          <p:cNvSpPr txBox="1">
            <a:spLocks/>
          </p:cNvSpPr>
          <p:nvPr/>
        </p:nvSpPr>
        <p:spPr>
          <a:xfrm>
            <a:off x="304800" y="990600"/>
            <a:ext cx="8534400" cy="533400"/>
          </a:xfrm>
          <a:prstGeom prst="rect">
            <a:avLst/>
          </a:prstGeom>
        </p:spPr>
        <p:txBody>
          <a:bodyPr>
            <a:noAutofit/>
          </a:bodyPr>
          <a:lstStyle/>
          <a:p>
            <a:pPr lvl="0" defTabSz="365760"/>
            <a:r>
              <a:rPr lang="de-DE" sz="2800" b="1" dirty="0" smtClean="0">
                <a:solidFill>
                  <a:srgbClr val="0070C0"/>
                </a:solidFill>
              </a:rPr>
              <a:t>Example: Using  the AsyncTask  class</a:t>
            </a:r>
            <a:endParaRPr lang="en-US" sz="2000" dirty="0" smtClean="0"/>
          </a:p>
        </p:txBody>
      </p:sp>
      <p:sp>
        <p:nvSpPr>
          <p:cNvPr id="10" name="TextBox 9"/>
          <p:cNvSpPr txBox="1"/>
          <p:nvPr/>
        </p:nvSpPr>
        <p:spPr>
          <a:xfrm>
            <a:off x="685800" y="1600200"/>
            <a:ext cx="7848600" cy="4324261"/>
          </a:xfrm>
          <a:prstGeom prst="rect">
            <a:avLst/>
          </a:prstGeom>
          <a:solidFill>
            <a:schemeClr val="bg1">
              <a:lumMod val="95000"/>
            </a:schemeClr>
          </a:solidFill>
        </p:spPr>
        <p:txBody>
          <a:bodyPr wrap="square" rtlCol="0">
            <a:spAutoFit/>
          </a:bodyPr>
          <a:lstStyle/>
          <a:p>
            <a:pPr lvl="1"/>
            <a:endParaRPr lang="en-US" sz="1100" dirty="0" smtClean="0">
              <a:latin typeface="Courier New"/>
            </a:endParaRPr>
          </a:p>
          <a:p>
            <a:pPr lvl="1"/>
            <a:r>
              <a:rPr lang="en-US" sz="1100" dirty="0" smtClean="0">
                <a:solidFill>
                  <a:srgbClr val="3F7F5F"/>
                </a:solidFill>
                <a:latin typeface="Courier New"/>
              </a:rPr>
              <a:t>// periodic updates - it is OK to change UI</a:t>
            </a:r>
          </a:p>
          <a:p>
            <a:pPr lvl="1"/>
            <a:r>
              <a:rPr lang="en-US" sz="1100" dirty="0" smtClean="0">
                <a:solidFill>
                  <a:srgbClr val="646464"/>
                </a:solidFill>
                <a:latin typeface="Courier New"/>
              </a:rPr>
              <a:t>@Override</a:t>
            </a:r>
          </a:p>
          <a:p>
            <a:pPr lvl="1"/>
            <a:r>
              <a:rPr lang="en-US" sz="1100" b="1" dirty="0" smtClean="0">
                <a:solidFill>
                  <a:srgbClr val="7F0055"/>
                </a:solidFill>
                <a:latin typeface="Courier New"/>
              </a:rPr>
              <a:t>protected</a:t>
            </a:r>
            <a:r>
              <a:rPr lang="en-US" sz="1100" b="1" dirty="0" smtClean="0">
                <a:solidFill>
                  <a:srgbClr val="000000"/>
                </a:solidFill>
                <a:latin typeface="Courier New"/>
              </a:rPr>
              <a:t> </a:t>
            </a:r>
            <a:r>
              <a:rPr lang="en-US" sz="1100" b="1" dirty="0" smtClean="0">
                <a:solidFill>
                  <a:srgbClr val="7F0055"/>
                </a:solidFill>
                <a:latin typeface="Courier New"/>
              </a:rPr>
              <a:t>void</a:t>
            </a:r>
            <a:r>
              <a:rPr lang="en-US" sz="1100" b="1" dirty="0" smtClean="0">
                <a:solidFill>
                  <a:srgbClr val="000000"/>
                </a:solidFill>
                <a:latin typeface="Courier New"/>
              </a:rPr>
              <a:t> </a:t>
            </a:r>
            <a:r>
              <a:rPr lang="en-US" sz="1100" b="1" dirty="0" err="1" smtClean="0">
                <a:solidFill>
                  <a:srgbClr val="000000"/>
                </a:solidFill>
                <a:latin typeface="Courier New"/>
              </a:rPr>
              <a:t>onProgressUpdate</a:t>
            </a:r>
            <a:r>
              <a:rPr lang="en-US" sz="1100" b="1" dirty="0" smtClean="0">
                <a:solidFill>
                  <a:srgbClr val="000000"/>
                </a:solidFill>
                <a:latin typeface="Courier New"/>
              </a:rPr>
              <a:t>(Long... value) {</a:t>
            </a:r>
          </a:p>
          <a:p>
            <a:pPr lvl="2"/>
            <a:r>
              <a:rPr lang="en-US" sz="1100" b="1" dirty="0" err="1" smtClean="0">
                <a:solidFill>
                  <a:srgbClr val="7F0055"/>
                </a:solidFill>
                <a:latin typeface="Courier New"/>
              </a:rPr>
              <a:t>super</a:t>
            </a:r>
            <a:r>
              <a:rPr lang="en-US" sz="1100" b="1" dirty="0" err="1" smtClean="0">
                <a:solidFill>
                  <a:srgbClr val="000000"/>
                </a:solidFill>
                <a:latin typeface="Courier New"/>
              </a:rPr>
              <a:t>.onProgressUpdate</a:t>
            </a:r>
            <a:r>
              <a:rPr lang="en-US" sz="1100" b="1" dirty="0" smtClean="0">
                <a:solidFill>
                  <a:srgbClr val="000000"/>
                </a:solidFill>
                <a:latin typeface="Courier New"/>
              </a:rPr>
              <a:t>(value);</a:t>
            </a:r>
          </a:p>
          <a:p>
            <a:pPr lvl="2"/>
            <a:r>
              <a:rPr lang="en-US" sz="1100" dirty="0" err="1" smtClean="0">
                <a:solidFill>
                  <a:srgbClr val="0000C0"/>
                </a:solidFill>
                <a:latin typeface="Courier New"/>
              </a:rPr>
              <a:t>etMsg</a:t>
            </a:r>
            <a:r>
              <a:rPr lang="en-US" sz="1100" dirty="0" err="1" smtClean="0">
                <a:solidFill>
                  <a:srgbClr val="000000"/>
                </a:solidFill>
                <a:latin typeface="Courier New"/>
              </a:rPr>
              <a:t>.append</a:t>
            </a:r>
            <a:r>
              <a:rPr lang="en-US" sz="1100" dirty="0" smtClean="0">
                <a:solidFill>
                  <a:srgbClr val="000000"/>
                </a:solidFill>
                <a:latin typeface="Courier New"/>
              </a:rPr>
              <a:t>(</a:t>
            </a:r>
            <a:r>
              <a:rPr lang="en-US" sz="1100" dirty="0" smtClean="0">
                <a:solidFill>
                  <a:srgbClr val="2A00FF"/>
                </a:solidFill>
                <a:latin typeface="Courier New"/>
              </a:rPr>
              <a:t>"\</a:t>
            </a:r>
            <a:r>
              <a:rPr lang="en-US" sz="1100" dirty="0" err="1" smtClean="0">
                <a:solidFill>
                  <a:srgbClr val="2A00FF"/>
                </a:solidFill>
                <a:latin typeface="Courier New"/>
              </a:rPr>
              <a:t>nworking</a:t>
            </a:r>
            <a:r>
              <a:rPr lang="en-US" sz="1100" dirty="0" smtClean="0">
                <a:solidFill>
                  <a:srgbClr val="2A00FF"/>
                </a:solidFill>
                <a:latin typeface="Courier New"/>
              </a:rPr>
              <a:t>..."</a:t>
            </a:r>
            <a:r>
              <a:rPr lang="en-US" sz="1100" dirty="0" smtClean="0">
                <a:solidFill>
                  <a:srgbClr val="000000"/>
                </a:solidFill>
                <a:latin typeface="Courier New"/>
              </a:rPr>
              <a:t> + value[0]);</a:t>
            </a:r>
          </a:p>
          <a:p>
            <a:pPr lvl="1"/>
            <a:r>
              <a:rPr lang="en-US" sz="1100" dirty="0" smtClean="0">
                <a:solidFill>
                  <a:srgbClr val="000000"/>
                </a:solidFill>
                <a:latin typeface="Courier New"/>
              </a:rPr>
              <a:t>}</a:t>
            </a:r>
          </a:p>
          <a:p>
            <a:pPr lvl="1"/>
            <a:endParaRPr lang="en-US" sz="1100" dirty="0" smtClean="0">
              <a:latin typeface="Courier New"/>
            </a:endParaRPr>
          </a:p>
          <a:p>
            <a:pPr lvl="1"/>
            <a:r>
              <a:rPr lang="en-US" sz="1100" dirty="0" smtClean="0">
                <a:solidFill>
                  <a:srgbClr val="3F7F5F"/>
                </a:solidFill>
                <a:latin typeface="Courier New"/>
              </a:rPr>
              <a:t>// can use UI thread here</a:t>
            </a:r>
          </a:p>
          <a:p>
            <a:pPr lvl="1"/>
            <a:r>
              <a:rPr lang="en-US" sz="1100" b="1" dirty="0" smtClean="0">
                <a:solidFill>
                  <a:srgbClr val="7F0055"/>
                </a:solidFill>
                <a:latin typeface="Courier New"/>
              </a:rPr>
              <a:t>protected</a:t>
            </a:r>
            <a:r>
              <a:rPr lang="en-US" sz="1100" b="1" dirty="0" smtClean="0">
                <a:solidFill>
                  <a:srgbClr val="000000"/>
                </a:solidFill>
                <a:latin typeface="Courier New"/>
              </a:rPr>
              <a:t> </a:t>
            </a:r>
            <a:r>
              <a:rPr lang="en-US" sz="1100" b="1" dirty="0" smtClean="0">
                <a:solidFill>
                  <a:srgbClr val="7F0055"/>
                </a:solidFill>
                <a:latin typeface="Courier New"/>
              </a:rPr>
              <a:t>void</a:t>
            </a:r>
            <a:r>
              <a:rPr lang="en-US" sz="1100" b="1" dirty="0" smtClean="0">
                <a:solidFill>
                  <a:srgbClr val="000000"/>
                </a:solidFill>
                <a:latin typeface="Courier New"/>
              </a:rPr>
              <a:t> </a:t>
            </a:r>
            <a:r>
              <a:rPr lang="en-US" sz="1100" b="1" dirty="0" err="1" smtClean="0">
                <a:solidFill>
                  <a:srgbClr val="000000"/>
                </a:solidFill>
                <a:latin typeface="Courier New"/>
              </a:rPr>
              <a:t>onPostExecute</a:t>
            </a:r>
            <a:r>
              <a:rPr lang="en-US" sz="1100" b="1" dirty="0" smtClean="0">
                <a:solidFill>
                  <a:srgbClr val="000000"/>
                </a:solidFill>
                <a:latin typeface="Courier New"/>
              </a:rPr>
              <a:t>(</a:t>
            </a:r>
            <a:r>
              <a:rPr lang="en-US" sz="1100" b="1" dirty="0" smtClean="0">
                <a:solidFill>
                  <a:srgbClr val="7F0055"/>
                </a:solidFill>
                <a:latin typeface="Courier New"/>
              </a:rPr>
              <a:t>final</a:t>
            </a:r>
            <a:r>
              <a:rPr lang="en-US" sz="1100" b="1" dirty="0" smtClean="0">
                <a:solidFill>
                  <a:srgbClr val="000000"/>
                </a:solidFill>
                <a:latin typeface="Courier New"/>
              </a:rPr>
              <a:t> Void unused) {</a:t>
            </a:r>
          </a:p>
          <a:p>
            <a:pPr lvl="2"/>
            <a:r>
              <a:rPr lang="en-US" sz="1100" b="1" dirty="0" smtClean="0">
                <a:solidFill>
                  <a:srgbClr val="7F0055"/>
                </a:solidFill>
                <a:latin typeface="Courier New"/>
              </a:rPr>
              <a:t>if</a:t>
            </a:r>
            <a:r>
              <a:rPr lang="en-US" sz="1100" b="1" dirty="0" smtClean="0">
                <a:solidFill>
                  <a:srgbClr val="000000"/>
                </a:solidFill>
                <a:latin typeface="Courier New"/>
              </a:rPr>
              <a:t> (</a:t>
            </a:r>
            <a:r>
              <a:rPr lang="en-US" sz="1100" b="1" dirty="0" err="1" smtClean="0">
                <a:solidFill>
                  <a:srgbClr val="7F0055"/>
                </a:solidFill>
                <a:latin typeface="Courier New"/>
              </a:rPr>
              <a:t>this</a:t>
            </a:r>
            <a:r>
              <a:rPr lang="en-US" sz="1100" b="1" dirty="0" err="1" smtClean="0">
                <a:solidFill>
                  <a:srgbClr val="000000"/>
                </a:solidFill>
                <a:latin typeface="Courier New"/>
              </a:rPr>
              <a:t>.</a:t>
            </a:r>
            <a:r>
              <a:rPr lang="en-US" sz="1100" b="1" dirty="0" err="1" smtClean="0">
                <a:solidFill>
                  <a:srgbClr val="0000C0"/>
                </a:solidFill>
                <a:latin typeface="Courier New"/>
              </a:rPr>
              <a:t>dialog</a:t>
            </a:r>
            <a:r>
              <a:rPr lang="en-US" sz="1100" b="1" dirty="0" err="1" smtClean="0">
                <a:solidFill>
                  <a:srgbClr val="000000"/>
                </a:solidFill>
                <a:latin typeface="Courier New"/>
              </a:rPr>
              <a:t>.isShowing</a:t>
            </a:r>
            <a:r>
              <a:rPr lang="en-US" sz="1100" b="1" dirty="0" smtClean="0">
                <a:solidFill>
                  <a:srgbClr val="000000"/>
                </a:solidFill>
                <a:latin typeface="Courier New"/>
              </a:rPr>
              <a:t>()) {</a:t>
            </a:r>
          </a:p>
          <a:p>
            <a:pPr lvl="3"/>
            <a:r>
              <a:rPr lang="en-US" sz="1100" b="1" dirty="0" err="1" smtClean="0">
                <a:solidFill>
                  <a:srgbClr val="7F0055"/>
                </a:solidFill>
                <a:latin typeface="Courier New"/>
              </a:rPr>
              <a:t>this</a:t>
            </a:r>
            <a:r>
              <a:rPr lang="en-US" sz="1100" b="1" dirty="0" err="1" smtClean="0">
                <a:solidFill>
                  <a:srgbClr val="000000"/>
                </a:solidFill>
                <a:latin typeface="Courier New"/>
              </a:rPr>
              <a:t>.</a:t>
            </a:r>
            <a:r>
              <a:rPr lang="en-US" sz="1100" b="1" dirty="0" err="1" smtClean="0">
                <a:solidFill>
                  <a:srgbClr val="0000C0"/>
                </a:solidFill>
                <a:latin typeface="Courier New"/>
              </a:rPr>
              <a:t>dialog</a:t>
            </a:r>
            <a:r>
              <a:rPr lang="en-US" sz="1100" b="1" dirty="0" err="1" smtClean="0">
                <a:solidFill>
                  <a:srgbClr val="000000"/>
                </a:solidFill>
                <a:latin typeface="Courier New"/>
              </a:rPr>
              <a:t>.dismiss</a:t>
            </a:r>
            <a:r>
              <a:rPr lang="en-US" sz="1100" b="1" dirty="0" smtClean="0">
                <a:solidFill>
                  <a:srgbClr val="000000"/>
                </a:solidFill>
                <a:latin typeface="Courier New"/>
              </a:rPr>
              <a:t>();</a:t>
            </a:r>
          </a:p>
          <a:p>
            <a:pPr lvl="2"/>
            <a:r>
              <a:rPr lang="en-US" sz="1100" dirty="0" smtClean="0">
                <a:solidFill>
                  <a:srgbClr val="000000"/>
                </a:solidFill>
                <a:latin typeface="Courier New"/>
              </a:rPr>
              <a:t>}</a:t>
            </a:r>
          </a:p>
          <a:p>
            <a:pPr lvl="2"/>
            <a:endParaRPr lang="en-US" sz="1100" dirty="0" smtClean="0">
              <a:solidFill>
                <a:srgbClr val="000000"/>
              </a:solidFill>
              <a:latin typeface="Courier New"/>
            </a:endParaRPr>
          </a:p>
          <a:p>
            <a:pPr lvl="2"/>
            <a:r>
              <a:rPr lang="en-US" sz="1100" dirty="0" smtClean="0">
                <a:solidFill>
                  <a:srgbClr val="3F7F5F"/>
                </a:solidFill>
                <a:latin typeface="Courier New"/>
              </a:rPr>
              <a:t>// cleaning-up all done</a:t>
            </a:r>
          </a:p>
          <a:p>
            <a:pPr lvl="2"/>
            <a:r>
              <a:rPr lang="en-US" sz="1100" dirty="0" err="1" smtClean="0">
                <a:solidFill>
                  <a:srgbClr val="0000C0"/>
                </a:solidFill>
                <a:latin typeface="Courier New"/>
              </a:rPr>
              <a:t>etMsg</a:t>
            </a:r>
            <a:r>
              <a:rPr lang="en-US" sz="1100" dirty="0" err="1" smtClean="0">
                <a:solidFill>
                  <a:srgbClr val="000000"/>
                </a:solidFill>
                <a:latin typeface="Courier New"/>
              </a:rPr>
              <a:t>.append</a:t>
            </a:r>
            <a:r>
              <a:rPr lang="en-US" sz="1100" dirty="0" smtClean="0">
                <a:solidFill>
                  <a:srgbClr val="000000"/>
                </a:solidFill>
                <a:latin typeface="Courier New"/>
              </a:rPr>
              <a:t>(</a:t>
            </a:r>
            <a:r>
              <a:rPr lang="en-US" sz="1100" dirty="0" smtClean="0">
                <a:solidFill>
                  <a:srgbClr val="2A00FF"/>
                </a:solidFill>
                <a:latin typeface="Courier New"/>
              </a:rPr>
              <a:t>"\</a:t>
            </a:r>
            <a:r>
              <a:rPr lang="en-US" sz="1100" dirty="0" err="1" smtClean="0">
                <a:solidFill>
                  <a:srgbClr val="2A00FF"/>
                </a:solidFill>
                <a:latin typeface="Courier New"/>
              </a:rPr>
              <a:t>nEnd</a:t>
            </a:r>
            <a:r>
              <a:rPr lang="en-US" sz="1100" dirty="0" smtClean="0">
                <a:solidFill>
                  <a:srgbClr val="2A00FF"/>
                </a:solidFill>
                <a:latin typeface="Courier New"/>
              </a:rPr>
              <a:t> Time:"</a:t>
            </a:r>
            <a:r>
              <a:rPr lang="en-US" sz="1100" dirty="0" smtClean="0">
                <a:solidFill>
                  <a:srgbClr val="000000"/>
                </a:solidFill>
                <a:latin typeface="Courier New"/>
              </a:rPr>
              <a:t> </a:t>
            </a:r>
          </a:p>
          <a:p>
            <a:pPr lvl="2"/>
            <a:r>
              <a:rPr lang="en-US" sz="1100" dirty="0" smtClean="0">
                <a:solidFill>
                  <a:srgbClr val="000000"/>
                </a:solidFill>
                <a:latin typeface="Courier New"/>
              </a:rPr>
              <a:t>+ (</a:t>
            </a:r>
            <a:r>
              <a:rPr lang="en-US" sz="1100" dirty="0" err="1" smtClean="0">
                <a:solidFill>
                  <a:srgbClr val="000000"/>
                </a:solidFill>
                <a:latin typeface="Courier New"/>
              </a:rPr>
              <a:t>System.</a:t>
            </a:r>
            <a:r>
              <a:rPr lang="en-US" sz="1100" i="1" dirty="0" err="1" smtClean="0">
                <a:solidFill>
                  <a:srgbClr val="000000"/>
                </a:solidFill>
                <a:latin typeface="Courier New"/>
              </a:rPr>
              <a:t>currentTimeMillis</a:t>
            </a:r>
            <a:r>
              <a:rPr lang="en-US" sz="1100" i="1" dirty="0" smtClean="0">
                <a:solidFill>
                  <a:srgbClr val="000000"/>
                </a:solidFill>
                <a:latin typeface="Courier New"/>
              </a:rPr>
              <a:t>()-</a:t>
            </a:r>
            <a:r>
              <a:rPr lang="en-US" sz="1100" i="1" dirty="0" err="1" smtClean="0">
                <a:solidFill>
                  <a:srgbClr val="0000C0"/>
                </a:solidFill>
                <a:latin typeface="Courier New"/>
              </a:rPr>
              <a:t>startingMillis</a:t>
            </a:r>
            <a:r>
              <a:rPr lang="en-US" sz="1100" i="1" dirty="0" smtClean="0">
                <a:solidFill>
                  <a:srgbClr val="000000"/>
                </a:solidFill>
                <a:latin typeface="Courier New"/>
              </a:rPr>
              <a:t>)/1000);</a:t>
            </a:r>
          </a:p>
          <a:p>
            <a:pPr lvl="2"/>
            <a:r>
              <a:rPr lang="en-US" sz="1100" dirty="0" err="1" smtClean="0">
                <a:solidFill>
                  <a:srgbClr val="0000C0"/>
                </a:solidFill>
                <a:latin typeface="Courier New"/>
              </a:rPr>
              <a:t>etMsg</a:t>
            </a:r>
            <a:r>
              <a:rPr lang="en-US" sz="1100" dirty="0" err="1" smtClean="0">
                <a:solidFill>
                  <a:srgbClr val="000000"/>
                </a:solidFill>
                <a:latin typeface="Courier New"/>
              </a:rPr>
              <a:t>.append</a:t>
            </a:r>
            <a:r>
              <a:rPr lang="en-US" sz="1100" dirty="0" smtClean="0">
                <a:solidFill>
                  <a:srgbClr val="000000"/>
                </a:solidFill>
                <a:latin typeface="Courier New"/>
              </a:rPr>
              <a:t>(</a:t>
            </a:r>
            <a:r>
              <a:rPr lang="en-US" sz="1100" dirty="0" smtClean="0">
                <a:solidFill>
                  <a:srgbClr val="2A00FF"/>
                </a:solidFill>
                <a:latin typeface="Courier New"/>
              </a:rPr>
              <a:t>"\</a:t>
            </a:r>
            <a:r>
              <a:rPr lang="en-US" sz="1100" dirty="0" err="1" smtClean="0">
                <a:solidFill>
                  <a:srgbClr val="2A00FF"/>
                </a:solidFill>
                <a:latin typeface="Courier New"/>
              </a:rPr>
              <a:t>ndone</a:t>
            </a:r>
            <a:r>
              <a:rPr lang="en-US" sz="1100" dirty="0" smtClean="0">
                <a:solidFill>
                  <a:srgbClr val="2A00FF"/>
                </a:solidFill>
                <a:latin typeface="Courier New"/>
              </a:rPr>
              <a:t>!"</a:t>
            </a:r>
            <a:r>
              <a:rPr lang="en-US" sz="1100" dirty="0" smtClean="0">
                <a:solidFill>
                  <a:srgbClr val="000000"/>
                </a:solidFill>
                <a:latin typeface="Courier New"/>
              </a:rPr>
              <a:t>);</a:t>
            </a:r>
          </a:p>
          <a:p>
            <a:pPr lvl="1"/>
            <a:r>
              <a:rPr lang="en-US" sz="1100" dirty="0" smtClean="0">
                <a:solidFill>
                  <a:srgbClr val="000000"/>
                </a:solidFill>
                <a:latin typeface="Courier New"/>
              </a:rPr>
              <a:t>}</a:t>
            </a:r>
          </a:p>
          <a:p>
            <a:pPr lvl="1"/>
            <a:endParaRPr lang="en-US" sz="1100" dirty="0" smtClean="0">
              <a:solidFill>
                <a:srgbClr val="000000"/>
              </a:solidFill>
              <a:latin typeface="Courier New"/>
            </a:endParaRPr>
          </a:p>
          <a:p>
            <a:r>
              <a:rPr lang="en-US" sz="1100" dirty="0" smtClean="0">
                <a:solidFill>
                  <a:srgbClr val="000000"/>
                </a:solidFill>
                <a:latin typeface="Courier New"/>
              </a:rPr>
              <a:t> }</a:t>
            </a:r>
            <a:r>
              <a:rPr lang="en-US" sz="1100" dirty="0" smtClean="0">
                <a:solidFill>
                  <a:srgbClr val="3F7F5F"/>
                </a:solidFill>
                <a:latin typeface="Courier New"/>
              </a:rPr>
              <a:t>//</a:t>
            </a:r>
            <a:r>
              <a:rPr lang="en-US" sz="1100" dirty="0" err="1" smtClean="0">
                <a:solidFill>
                  <a:srgbClr val="3F7F5F"/>
                </a:solidFill>
                <a:latin typeface="Courier New"/>
              </a:rPr>
              <a:t>AsyncTask</a:t>
            </a:r>
            <a:endParaRPr lang="en-US" sz="1100" dirty="0" smtClean="0">
              <a:solidFill>
                <a:srgbClr val="3F7F5F"/>
              </a:solidFill>
              <a:latin typeface="Courier New"/>
            </a:endParaRPr>
          </a:p>
          <a:p>
            <a:endParaRPr lang="en-US" sz="1100" dirty="0" smtClean="0">
              <a:solidFill>
                <a:srgbClr val="3F7F5F"/>
              </a:solidFill>
              <a:latin typeface="Courier New"/>
            </a:endParaRPr>
          </a:p>
          <a:p>
            <a:endParaRPr lang="en-US" sz="1100" dirty="0" smtClean="0">
              <a:latin typeface="Courier New"/>
            </a:endParaRPr>
          </a:p>
          <a:p>
            <a:r>
              <a:rPr lang="en-US" sz="1100" dirty="0" smtClean="0">
                <a:solidFill>
                  <a:srgbClr val="000000"/>
                </a:solidFill>
                <a:latin typeface="Courier New"/>
              </a:rPr>
              <a:t>}</a:t>
            </a:r>
            <a:r>
              <a:rPr lang="en-US" sz="1100" dirty="0" smtClean="0">
                <a:solidFill>
                  <a:srgbClr val="3F7F5F"/>
                </a:solidFill>
                <a:latin typeface="Courier New"/>
              </a:rPr>
              <a:t>// Main</a:t>
            </a:r>
          </a:p>
          <a:p>
            <a:endParaRPr lang="en-US" sz="11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37</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9" name="Content Placeholder 2"/>
          <p:cNvSpPr txBox="1">
            <a:spLocks/>
          </p:cNvSpPr>
          <p:nvPr/>
        </p:nvSpPr>
        <p:spPr>
          <a:xfrm>
            <a:off x="304800" y="990600"/>
            <a:ext cx="8534400" cy="533400"/>
          </a:xfrm>
          <a:prstGeom prst="rect">
            <a:avLst/>
          </a:prstGeom>
        </p:spPr>
        <p:txBody>
          <a:bodyPr>
            <a:noAutofit/>
          </a:bodyPr>
          <a:lstStyle/>
          <a:p>
            <a:pPr lvl="0" defTabSz="365760"/>
            <a:r>
              <a:rPr lang="de-DE" sz="2800" b="1" dirty="0" smtClean="0">
                <a:solidFill>
                  <a:srgbClr val="0070C0"/>
                </a:solidFill>
              </a:rPr>
              <a:t>Example: Using  the AsyncTask  class</a:t>
            </a:r>
            <a:endParaRPr lang="en-US" sz="2000" dirty="0" smtClean="0"/>
          </a:p>
        </p:txBody>
      </p:sp>
      <p:sp>
        <p:nvSpPr>
          <p:cNvPr id="10" name="TextBox 9"/>
          <p:cNvSpPr txBox="1"/>
          <p:nvPr/>
        </p:nvSpPr>
        <p:spPr>
          <a:xfrm>
            <a:off x="685800" y="1600200"/>
            <a:ext cx="7848600" cy="4847481"/>
          </a:xfrm>
          <a:prstGeom prst="rect">
            <a:avLst/>
          </a:prstGeom>
          <a:solidFill>
            <a:schemeClr val="bg1">
              <a:lumMod val="95000"/>
            </a:schemeClr>
          </a:solidFill>
        </p:spPr>
        <p:txBody>
          <a:bodyPr wrap="square" rtlCol="0">
            <a:spAutoFit/>
          </a:bodyPr>
          <a:lstStyle/>
          <a:p>
            <a:pPr lvl="1"/>
            <a:endParaRPr lang="en-US" sz="900" dirty="0" smtClean="0">
              <a:latin typeface="Courier New"/>
            </a:endParaRPr>
          </a:p>
          <a:p>
            <a:r>
              <a:rPr lang="en-US" sz="1200" dirty="0" smtClean="0">
                <a:solidFill>
                  <a:srgbClr val="008080"/>
                </a:solidFill>
                <a:latin typeface="Courier New"/>
              </a:rPr>
              <a:t>&lt;?</a:t>
            </a:r>
            <a:r>
              <a:rPr lang="en-US" sz="1200" dirty="0" smtClean="0">
                <a:solidFill>
                  <a:srgbClr val="3F7F7F"/>
                </a:solidFill>
                <a:latin typeface="Courier New"/>
              </a:rPr>
              <a:t>xml </a:t>
            </a:r>
            <a:r>
              <a:rPr lang="en-US" sz="1200" dirty="0" smtClean="0">
                <a:solidFill>
                  <a:srgbClr val="7F007F"/>
                </a:solidFill>
                <a:latin typeface="Courier New"/>
              </a:rPr>
              <a:t>version</a:t>
            </a:r>
            <a:r>
              <a:rPr lang="en-US" sz="1200" dirty="0" smtClean="0">
                <a:solidFill>
                  <a:srgbClr val="000000"/>
                </a:solidFill>
                <a:latin typeface="Courier New"/>
              </a:rPr>
              <a:t>=</a:t>
            </a:r>
            <a:r>
              <a:rPr lang="en-US" sz="1200" i="1" dirty="0" smtClean="0">
                <a:solidFill>
                  <a:srgbClr val="2A00FF"/>
                </a:solidFill>
                <a:latin typeface="Courier New"/>
              </a:rPr>
              <a:t>"1.0" </a:t>
            </a:r>
            <a:r>
              <a:rPr lang="en-US" sz="1200" i="1" dirty="0" smtClean="0">
                <a:solidFill>
                  <a:srgbClr val="7F007F"/>
                </a:solidFill>
                <a:latin typeface="Courier New"/>
              </a:rPr>
              <a:t>encoding</a:t>
            </a:r>
            <a:r>
              <a:rPr lang="en-US" sz="1200" i="1" dirty="0" smtClean="0">
                <a:solidFill>
                  <a:srgbClr val="000000"/>
                </a:solidFill>
                <a:latin typeface="Courier New"/>
              </a:rPr>
              <a:t>=</a:t>
            </a:r>
            <a:r>
              <a:rPr lang="en-US" sz="1200" i="1" dirty="0" smtClean="0">
                <a:solidFill>
                  <a:srgbClr val="2A00FF"/>
                </a:solidFill>
                <a:latin typeface="Courier New"/>
              </a:rPr>
              <a:t>"utf-8"</a:t>
            </a:r>
            <a:r>
              <a:rPr lang="en-US" sz="1200" i="1" dirty="0" smtClean="0">
                <a:solidFill>
                  <a:srgbClr val="008080"/>
                </a:solidFill>
                <a:latin typeface="Courier New"/>
              </a:rPr>
              <a:t>?&gt;</a:t>
            </a:r>
          </a:p>
          <a:p>
            <a:r>
              <a:rPr lang="en-US" sz="1200" dirty="0" smtClean="0">
                <a:solidFill>
                  <a:srgbClr val="008080"/>
                </a:solidFill>
                <a:latin typeface="Courier New"/>
              </a:rPr>
              <a:t>&lt;</a:t>
            </a:r>
            <a:r>
              <a:rPr lang="en-US" sz="1200" dirty="0" err="1" smtClean="0">
                <a:solidFill>
                  <a:srgbClr val="3F7F7F"/>
                </a:solidFill>
                <a:latin typeface="Courier New"/>
              </a:rPr>
              <a:t>LinearLayout</a:t>
            </a:r>
            <a:r>
              <a:rPr lang="en-US" sz="1200" dirty="0" smtClean="0">
                <a:solidFill>
                  <a:srgbClr val="3F7F7F"/>
                </a:solidFill>
                <a:latin typeface="Courier New"/>
              </a:rPr>
              <a:t> </a:t>
            </a:r>
            <a:r>
              <a:rPr lang="en-US" sz="1200" dirty="0" err="1" smtClean="0">
                <a:solidFill>
                  <a:srgbClr val="7F007F"/>
                </a:solidFill>
                <a:latin typeface="Courier New"/>
              </a:rPr>
              <a:t>xmlns:android</a:t>
            </a:r>
            <a:r>
              <a:rPr lang="en-US" sz="1200" dirty="0" smtClean="0">
                <a:solidFill>
                  <a:srgbClr val="000000"/>
                </a:solidFill>
                <a:latin typeface="Courier New"/>
              </a:rPr>
              <a:t>=</a:t>
            </a:r>
            <a:r>
              <a:rPr lang="en-US" sz="1200" i="1" dirty="0" smtClean="0">
                <a:solidFill>
                  <a:srgbClr val="2A00FF"/>
                </a:solidFill>
                <a:latin typeface="Courier New"/>
              </a:rPr>
              <a:t>"http://schemas.android.com/apk/res/android"</a:t>
            </a:r>
          </a:p>
          <a:p>
            <a:r>
              <a:rPr lang="en-US" sz="1200" dirty="0" smtClean="0">
                <a:latin typeface="Courier New"/>
              </a:rPr>
              <a:t>    </a:t>
            </a:r>
            <a:r>
              <a:rPr lang="en-US" sz="1200" dirty="0" err="1" smtClean="0">
                <a:solidFill>
                  <a:srgbClr val="7F007F"/>
                </a:solidFill>
                <a:latin typeface="Courier New"/>
              </a:rPr>
              <a:t>android:orientation</a:t>
            </a:r>
            <a:r>
              <a:rPr lang="en-US" sz="1200" dirty="0" smtClean="0">
                <a:solidFill>
                  <a:srgbClr val="000000"/>
                </a:solidFill>
                <a:latin typeface="Courier New"/>
              </a:rPr>
              <a:t>=</a:t>
            </a:r>
            <a:r>
              <a:rPr lang="en-US" sz="1200" i="1" dirty="0" smtClean="0">
                <a:solidFill>
                  <a:srgbClr val="2A00FF"/>
                </a:solidFill>
                <a:latin typeface="Courier New"/>
              </a:rPr>
              <a:t>"vertical"</a:t>
            </a:r>
          </a:p>
          <a:p>
            <a:r>
              <a:rPr lang="en-US" sz="1200" dirty="0" smtClean="0">
                <a:latin typeface="Courier New"/>
              </a:rPr>
              <a:t>    </a:t>
            </a:r>
            <a:r>
              <a:rPr lang="en-US" sz="1200" dirty="0" err="1" smtClean="0">
                <a:solidFill>
                  <a:srgbClr val="7F007F"/>
                </a:solidFill>
                <a:latin typeface="Courier New"/>
              </a:rPr>
              <a:t>android:layout_width</a:t>
            </a:r>
            <a:r>
              <a:rPr lang="en-US" sz="1200" dirty="0" smtClean="0">
                <a:solidFill>
                  <a:srgbClr val="000000"/>
                </a:solidFill>
                <a:latin typeface="Courier New"/>
              </a:rPr>
              <a:t>=</a:t>
            </a:r>
            <a:r>
              <a:rPr lang="en-US" sz="1200" i="1" dirty="0" smtClean="0">
                <a:solidFill>
                  <a:srgbClr val="2A00FF"/>
                </a:solidFill>
                <a:latin typeface="Courier New"/>
              </a:rPr>
              <a:t>"</a:t>
            </a:r>
            <a:r>
              <a:rPr lang="en-US" sz="1200" i="1" dirty="0" err="1" smtClean="0">
                <a:solidFill>
                  <a:srgbClr val="2A00FF"/>
                </a:solidFill>
                <a:latin typeface="Courier New"/>
              </a:rPr>
              <a:t>fill_parent</a:t>
            </a:r>
            <a:r>
              <a:rPr lang="en-US" sz="1200" i="1" dirty="0" smtClean="0">
                <a:solidFill>
                  <a:srgbClr val="2A00FF"/>
                </a:solidFill>
                <a:latin typeface="Courier New"/>
              </a:rPr>
              <a:t>"</a:t>
            </a:r>
          </a:p>
          <a:p>
            <a:r>
              <a:rPr lang="en-US" sz="1200" dirty="0" smtClean="0">
                <a:latin typeface="Courier New"/>
              </a:rPr>
              <a:t>    </a:t>
            </a:r>
            <a:r>
              <a:rPr lang="en-US" sz="1200" dirty="0" err="1" smtClean="0">
                <a:solidFill>
                  <a:srgbClr val="7F007F"/>
                </a:solidFill>
                <a:latin typeface="Courier New"/>
              </a:rPr>
              <a:t>android:layout_height</a:t>
            </a:r>
            <a:r>
              <a:rPr lang="en-US" sz="1200" dirty="0" smtClean="0">
                <a:solidFill>
                  <a:srgbClr val="000000"/>
                </a:solidFill>
                <a:latin typeface="Courier New"/>
              </a:rPr>
              <a:t>=</a:t>
            </a:r>
            <a:r>
              <a:rPr lang="en-US" sz="1200" i="1" dirty="0" smtClean="0">
                <a:solidFill>
                  <a:srgbClr val="2A00FF"/>
                </a:solidFill>
                <a:latin typeface="Courier New"/>
              </a:rPr>
              <a:t>"</a:t>
            </a:r>
            <a:r>
              <a:rPr lang="en-US" sz="1200" i="1" dirty="0" err="1" smtClean="0">
                <a:solidFill>
                  <a:srgbClr val="2A00FF"/>
                </a:solidFill>
                <a:latin typeface="Courier New"/>
              </a:rPr>
              <a:t>fill_parent</a:t>
            </a:r>
            <a:r>
              <a:rPr lang="en-US" sz="1200" i="1" dirty="0" smtClean="0">
                <a:solidFill>
                  <a:srgbClr val="2A00FF"/>
                </a:solidFill>
                <a:latin typeface="Courier New"/>
              </a:rPr>
              <a:t>"</a:t>
            </a:r>
          </a:p>
          <a:p>
            <a:r>
              <a:rPr lang="en-US" sz="1200" dirty="0" smtClean="0">
                <a:latin typeface="Courier New"/>
              </a:rPr>
              <a:t>    </a:t>
            </a:r>
            <a:r>
              <a:rPr lang="en-US" sz="1200" dirty="0" smtClean="0">
                <a:solidFill>
                  <a:srgbClr val="008080"/>
                </a:solidFill>
                <a:latin typeface="Courier New"/>
              </a:rPr>
              <a:t>&gt;</a:t>
            </a:r>
          </a:p>
          <a:p>
            <a:endParaRPr lang="en-US" sz="1200" dirty="0" smtClean="0">
              <a:latin typeface="Courier New"/>
            </a:endParaRPr>
          </a:p>
          <a:p>
            <a:r>
              <a:rPr lang="en-US" sz="1200" dirty="0" smtClean="0">
                <a:solidFill>
                  <a:srgbClr val="008080"/>
                </a:solidFill>
                <a:latin typeface="Courier New"/>
              </a:rPr>
              <a:t>&lt;</a:t>
            </a:r>
            <a:r>
              <a:rPr lang="en-US" sz="1200" dirty="0" err="1" smtClean="0">
                <a:solidFill>
                  <a:srgbClr val="3F7F7F"/>
                </a:solidFill>
                <a:latin typeface="Courier New"/>
              </a:rPr>
              <a:t>EditText</a:t>
            </a:r>
            <a:r>
              <a:rPr lang="en-US" sz="1200" dirty="0" smtClean="0">
                <a:solidFill>
                  <a:srgbClr val="3F7F7F"/>
                </a:solidFill>
                <a:latin typeface="Courier New"/>
              </a:rPr>
              <a:t> </a:t>
            </a:r>
          </a:p>
          <a:p>
            <a:pPr lvl="1"/>
            <a:r>
              <a:rPr lang="en-US" sz="1200" dirty="0" err="1" smtClean="0">
                <a:solidFill>
                  <a:srgbClr val="7F007F"/>
                </a:solidFill>
                <a:latin typeface="Courier New"/>
              </a:rPr>
              <a:t>android:id</a:t>
            </a:r>
            <a:r>
              <a:rPr lang="en-US" sz="1200" dirty="0" smtClean="0">
                <a:solidFill>
                  <a:srgbClr val="000000"/>
                </a:solidFill>
                <a:latin typeface="Courier New"/>
              </a:rPr>
              <a:t>=</a:t>
            </a:r>
            <a:r>
              <a:rPr lang="en-US" sz="1200" i="1" dirty="0" smtClean="0">
                <a:solidFill>
                  <a:srgbClr val="2A00FF"/>
                </a:solidFill>
                <a:latin typeface="Courier New"/>
              </a:rPr>
              <a:t>"@+id/EditText01" </a:t>
            </a:r>
          </a:p>
          <a:p>
            <a:pPr lvl="1"/>
            <a:r>
              <a:rPr lang="en-US" sz="1200" dirty="0" err="1" smtClean="0">
                <a:solidFill>
                  <a:srgbClr val="7F007F"/>
                </a:solidFill>
                <a:latin typeface="Courier New"/>
              </a:rPr>
              <a:t>android:layout_width</a:t>
            </a:r>
            <a:r>
              <a:rPr lang="en-US" sz="1200" dirty="0" smtClean="0">
                <a:solidFill>
                  <a:srgbClr val="000000"/>
                </a:solidFill>
                <a:latin typeface="Courier New"/>
              </a:rPr>
              <a:t>=</a:t>
            </a:r>
            <a:r>
              <a:rPr lang="en-US" sz="1200" i="1" dirty="0" smtClean="0">
                <a:solidFill>
                  <a:srgbClr val="2A00FF"/>
                </a:solidFill>
                <a:latin typeface="Courier New"/>
              </a:rPr>
              <a:t>"</a:t>
            </a:r>
            <a:r>
              <a:rPr lang="en-US" sz="1200" i="1" dirty="0" err="1" smtClean="0">
                <a:solidFill>
                  <a:srgbClr val="2A00FF"/>
                </a:solidFill>
                <a:latin typeface="Courier New"/>
              </a:rPr>
              <a:t>fill_parent</a:t>
            </a:r>
            <a:r>
              <a:rPr lang="en-US" sz="1200" i="1" dirty="0" smtClean="0">
                <a:solidFill>
                  <a:srgbClr val="2A00FF"/>
                </a:solidFill>
                <a:latin typeface="Courier New"/>
              </a:rPr>
              <a:t>" </a:t>
            </a:r>
          </a:p>
          <a:p>
            <a:pPr lvl="1"/>
            <a:r>
              <a:rPr lang="en-US" sz="1200" dirty="0" err="1" smtClean="0">
                <a:solidFill>
                  <a:srgbClr val="7F007F"/>
                </a:solidFill>
                <a:latin typeface="Courier New"/>
              </a:rPr>
              <a:t>android:layout_height</a:t>
            </a:r>
            <a:r>
              <a:rPr lang="en-US" sz="1200" dirty="0" smtClean="0">
                <a:solidFill>
                  <a:srgbClr val="000000"/>
                </a:solidFill>
                <a:latin typeface="Courier New"/>
              </a:rPr>
              <a:t>=</a:t>
            </a:r>
            <a:r>
              <a:rPr lang="en-US" sz="1200" i="1" dirty="0" smtClean="0">
                <a:solidFill>
                  <a:srgbClr val="2A00FF"/>
                </a:solidFill>
                <a:latin typeface="Courier New"/>
              </a:rPr>
              <a:t>"</a:t>
            </a:r>
            <a:r>
              <a:rPr lang="en-US" sz="1200" i="1" dirty="0" err="1" smtClean="0">
                <a:solidFill>
                  <a:srgbClr val="2A00FF"/>
                </a:solidFill>
                <a:latin typeface="Courier New"/>
              </a:rPr>
              <a:t>wrap_content</a:t>
            </a:r>
            <a:r>
              <a:rPr lang="en-US" sz="1200" i="1" dirty="0" smtClean="0">
                <a:solidFill>
                  <a:srgbClr val="2A00FF"/>
                </a:solidFill>
                <a:latin typeface="Courier New"/>
              </a:rPr>
              <a:t>" </a:t>
            </a:r>
          </a:p>
          <a:p>
            <a:pPr lvl="1"/>
            <a:r>
              <a:rPr lang="en-US" sz="1200" dirty="0" err="1" smtClean="0">
                <a:solidFill>
                  <a:srgbClr val="7F007F"/>
                </a:solidFill>
                <a:latin typeface="Courier New"/>
              </a:rPr>
              <a:t>android:layout_margin</a:t>
            </a:r>
            <a:r>
              <a:rPr lang="en-US" sz="1200" dirty="0" smtClean="0">
                <a:solidFill>
                  <a:srgbClr val="000000"/>
                </a:solidFill>
                <a:latin typeface="Courier New"/>
              </a:rPr>
              <a:t>=</a:t>
            </a:r>
            <a:r>
              <a:rPr lang="en-US" sz="1200" i="1" dirty="0" smtClean="0">
                <a:solidFill>
                  <a:srgbClr val="2A00FF"/>
                </a:solidFill>
                <a:latin typeface="Courier New"/>
              </a:rPr>
              <a:t>"7px" </a:t>
            </a:r>
            <a:r>
              <a:rPr lang="en-US" sz="1200" i="1" dirty="0" smtClean="0">
                <a:solidFill>
                  <a:srgbClr val="008080"/>
                </a:solidFill>
                <a:latin typeface="Courier New"/>
              </a:rPr>
              <a:t>/&gt;</a:t>
            </a:r>
          </a:p>
          <a:p>
            <a:r>
              <a:rPr lang="en-US" sz="1200" dirty="0" smtClean="0">
                <a:solidFill>
                  <a:srgbClr val="008080"/>
                </a:solidFill>
                <a:latin typeface="Courier New"/>
              </a:rPr>
              <a:t>&lt;</a:t>
            </a:r>
            <a:r>
              <a:rPr lang="en-US" sz="1200" dirty="0" smtClean="0">
                <a:solidFill>
                  <a:srgbClr val="3F7F7F"/>
                </a:solidFill>
                <a:latin typeface="Courier New"/>
              </a:rPr>
              <a:t>Button </a:t>
            </a:r>
          </a:p>
          <a:p>
            <a:pPr lvl="1"/>
            <a:r>
              <a:rPr lang="en-US" sz="1200" dirty="0" err="1" smtClean="0">
                <a:solidFill>
                  <a:srgbClr val="7F007F"/>
                </a:solidFill>
                <a:latin typeface="Courier New"/>
              </a:rPr>
              <a:t>android:text</a:t>
            </a:r>
            <a:r>
              <a:rPr lang="en-US" sz="1200" dirty="0" smtClean="0">
                <a:solidFill>
                  <a:srgbClr val="000000"/>
                </a:solidFill>
                <a:latin typeface="Courier New"/>
              </a:rPr>
              <a:t>=</a:t>
            </a:r>
            <a:r>
              <a:rPr lang="en-US" sz="1200" i="1" dirty="0" smtClean="0">
                <a:solidFill>
                  <a:srgbClr val="2A00FF"/>
                </a:solidFill>
                <a:latin typeface="Courier New"/>
              </a:rPr>
              <a:t>"Do some SLOW work" </a:t>
            </a:r>
          </a:p>
          <a:p>
            <a:pPr lvl="1"/>
            <a:r>
              <a:rPr lang="en-US" sz="1200" dirty="0" err="1" smtClean="0">
                <a:solidFill>
                  <a:srgbClr val="7F007F"/>
                </a:solidFill>
                <a:latin typeface="Courier New"/>
              </a:rPr>
              <a:t>android:id</a:t>
            </a:r>
            <a:r>
              <a:rPr lang="en-US" sz="1200" dirty="0" smtClean="0">
                <a:solidFill>
                  <a:srgbClr val="000000"/>
                </a:solidFill>
                <a:latin typeface="Courier New"/>
              </a:rPr>
              <a:t>=</a:t>
            </a:r>
            <a:r>
              <a:rPr lang="en-US" sz="1200" i="1" dirty="0" smtClean="0">
                <a:solidFill>
                  <a:srgbClr val="2A00FF"/>
                </a:solidFill>
                <a:latin typeface="Courier New"/>
              </a:rPr>
              <a:t>"@+id/Button01" </a:t>
            </a:r>
          </a:p>
          <a:p>
            <a:pPr lvl="1"/>
            <a:r>
              <a:rPr lang="en-US" sz="1200" dirty="0" err="1" smtClean="0">
                <a:solidFill>
                  <a:srgbClr val="7F007F"/>
                </a:solidFill>
                <a:latin typeface="Courier New"/>
              </a:rPr>
              <a:t>android:layout_width</a:t>
            </a:r>
            <a:r>
              <a:rPr lang="en-US" sz="1200" dirty="0" smtClean="0">
                <a:solidFill>
                  <a:srgbClr val="000000"/>
                </a:solidFill>
                <a:latin typeface="Courier New"/>
              </a:rPr>
              <a:t>=</a:t>
            </a:r>
            <a:r>
              <a:rPr lang="en-US" sz="1200" i="1" dirty="0" smtClean="0">
                <a:solidFill>
                  <a:srgbClr val="2A00FF"/>
                </a:solidFill>
                <a:latin typeface="Courier New"/>
              </a:rPr>
              <a:t>"</a:t>
            </a:r>
            <a:r>
              <a:rPr lang="en-US" sz="1200" i="1" dirty="0" err="1" smtClean="0">
                <a:solidFill>
                  <a:srgbClr val="2A00FF"/>
                </a:solidFill>
                <a:latin typeface="Courier New"/>
              </a:rPr>
              <a:t>wrap_content</a:t>
            </a:r>
            <a:r>
              <a:rPr lang="en-US" sz="1200" i="1" dirty="0" smtClean="0">
                <a:solidFill>
                  <a:srgbClr val="2A00FF"/>
                </a:solidFill>
                <a:latin typeface="Courier New"/>
              </a:rPr>
              <a:t>" </a:t>
            </a:r>
          </a:p>
          <a:p>
            <a:pPr lvl="1"/>
            <a:r>
              <a:rPr lang="en-US" sz="1200" dirty="0" err="1" smtClean="0">
                <a:solidFill>
                  <a:srgbClr val="7F007F"/>
                </a:solidFill>
                <a:latin typeface="Courier New"/>
              </a:rPr>
              <a:t>android:layout_height</a:t>
            </a:r>
            <a:r>
              <a:rPr lang="en-US" sz="1200" dirty="0" smtClean="0">
                <a:solidFill>
                  <a:srgbClr val="000000"/>
                </a:solidFill>
                <a:latin typeface="Courier New"/>
              </a:rPr>
              <a:t>=</a:t>
            </a:r>
            <a:r>
              <a:rPr lang="en-US" sz="1200" i="1" dirty="0" smtClean="0">
                <a:solidFill>
                  <a:srgbClr val="2A00FF"/>
                </a:solidFill>
                <a:latin typeface="Courier New"/>
              </a:rPr>
              <a:t>"</a:t>
            </a:r>
            <a:r>
              <a:rPr lang="en-US" sz="1200" i="1" dirty="0" err="1" smtClean="0">
                <a:solidFill>
                  <a:srgbClr val="2A00FF"/>
                </a:solidFill>
                <a:latin typeface="Courier New"/>
              </a:rPr>
              <a:t>wrap_content</a:t>
            </a:r>
            <a:r>
              <a:rPr lang="en-US" sz="1200" i="1" dirty="0" smtClean="0">
                <a:solidFill>
                  <a:srgbClr val="2A00FF"/>
                </a:solidFill>
                <a:latin typeface="Courier New"/>
              </a:rPr>
              <a:t>" </a:t>
            </a:r>
          </a:p>
          <a:p>
            <a:pPr lvl="1"/>
            <a:r>
              <a:rPr lang="en-US" sz="1200" dirty="0" err="1" smtClean="0">
                <a:solidFill>
                  <a:srgbClr val="7F007F"/>
                </a:solidFill>
                <a:latin typeface="Courier New"/>
              </a:rPr>
              <a:t>android:layout_margin</a:t>
            </a:r>
            <a:r>
              <a:rPr lang="en-US" sz="1200" dirty="0" smtClean="0">
                <a:solidFill>
                  <a:srgbClr val="000000"/>
                </a:solidFill>
                <a:latin typeface="Courier New"/>
              </a:rPr>
              <a:t>=</a:t>
            </a:r>
            <a:r>
              <a:rPr lang="en-US" sz="1200" i="1" dirty="0" smtClean="0">
                <a:solidFill>
                  <a:srgbClr val="2A00FF"/>
                </a:solidFill>
                <a:latin typeface="Courier New"/>
              </a:rPr>
              <a:t>"7px"  </a:t>
            </a:r>
            <a:r>
              <a:rPr lang="en-US" sz="1200" i="1" dirty="0" smtClean="0">
                <a:solidFill>
                  <a:srgbClr val="008080"/>
                </a:solidFill>
                <a:latin typeface="Courier New"/>
              </a:rPr>
              <a:t>/&gt;</a:t>
            </a:r>
          </a:p>
          <a:p>
            <a:r>
              <a:rPr lang="en-US" sz="1200" dirty="0" smtClean="0">
                <a:solidFill>
                  <a:srgbClr val="008080"/>
                </a:solidFill>
                <a:latin typeface="Courier New"/>
              </a:rPr>
              <a:t>&lt;</a:t>
            </a:r>
            <a:r>
              <a:rPr lang="en-US" sz="1200" dirty="0" smtClean="0">
                <a:solidFill>
                  <a:srgbClr val="3F7F7F"/>
                </a:solidFill>
                <a:latin typeface="Courier New"/>
              </a:rPr>
              <a:t>Button </a:t>
            </a:r>
          </a:p>
          <a:p>
            <a:pPr lvl="1"/>
            <a:r>
              <a:rPr lang="en-US" sz="1200" dirty="0" err="1" smtClean="0">
                <a:solidFill>
                  <a:srgbClr val="7F007F"/>
                </a:solidFill>
                <a:latin typeface="Courier New"/>
              </a:rPr>
              <a:t>android:text</a:t>
            </a:r>
            <a:r>
              <a:rPr lang="en-US" sz="1200" dirty="0" smtClean="0">
                <a:solidFill>
                  <a:srgbClr val="000000"/>
                </a:solidFill>
                <a:latin typeface="Courier New"/>
              </a:rPr>
              <a:t>=</a:t>
            </a:r>
            <a:r>
              <a:rPr lang="en-US" sz="1200" i="1" dirty="0" smtClean="0">
                <a:solidFill>
                  <a:srgbClr val="2A00FF"/>
                </a:solidFill>
                <a:latin typeface="Courier New"/>
              </a:rPr>
              <a:t>"Do some QUICK work" </a:t>
            </a:r>
          </a:p>
          <a:p>
            <a:pPr lvl="1"/>
            <a:r>
              <a:rPr lang="en-US" sz="1200" dirty="0" err="1" smtClean="0">
                <a:solidFill>
                  <a:srgbClr val="7F007F"/>
                </a:solidFill>
                <a:latin typeface="Courier New"/>
              </a:rPr>
              <a:t>android:id</a:t>
            </a:r>
            <a:r>
              <a:rPr lang="en-US" sz="1200" dirty="0" smtClean="0">
                <a:solidFill>
                  <a:srgbClr val="000000"/>
                </a:solidFill>
                <a:latin typeface="Courier New"/>
              </a:rPr>
              <a:t>=</a:t>
            </a:r>
            <a:r>
              <a:rPr lang="en-US" sz="1200" i="1" dirty="0" smtClean="0">
                <a:solidFill>
                  <a:srgbClr val="2A00FF"/>
                </a:solidFill>
                <a:latin typeface="Courier New"/>
              </a:rPr>
              <a:t>"@+id/Button02" </a:t>
            </a:r>
          </a:p>
          <a:p>
            <a:pPr lvl="1"/>
            <a:r>
              <a:rPr lang="en-US" sz="1200" dirty="0" err="1" smtClean="0">
                <a:solidFill>
                  <a:srgbClr val="7F007F"/>
                </a:solidFill>
                <a:latin typeface="Courier New"/>
              </a:rPr>
              <a:t>android:layout_width</a:t>
            </a:r>
            <a:r>
              <a:rPr lang="en-US" sz="1200" dirty="0" smtClean="0">
                <a:solidFill>
                  <a:srgbClr val="000000"/>
                </a:solidFill>
                <a:latin typeface="Courier New"/>
              </a:rPr>
              <a:t>=</a:t>
            </a:r>
            <a:r>
              <a:rPr lang="en-US" sz="1200" i="1" dirty="0" smtClean="0">
                <a:solidFill>
                  <a:srgbClr val="2A00FF"/>
                </a:solidFill>
                <a:latin typeface="Courier New"/>
              </a:rPr>
              <a:t>"</a:t>
            </a:r>
            <a:r>
              <a:rPr lang="en-US" sz="1200" i="1" dirty="0" err="1" smtClean="0">
                <a:solidFill>
                  <a:srgbClr val="2A00FF"/>
                </a:solidFill>
                <a:latin typeface="Courier New"/>
              </a:rPr>
              <a:t>wrap_content</a:t>
            </a:r>
            <a:r>
              <a:rPr lang="en-US" sz="1200" i="1" dirty="0" smtClean="0">
                <a:solidFill>
                  <a:srgbClr val="2A00FF"/>
                </a:solidFill>
                <a:latin typeface="Courier New"/>
              </a:rPr>
              <a:t>" </a:t>
            </a:r>
          </a:p>
          <a:p>
            <a:pPr lvl="1"/>
            <a:r>
              <a:rPr lang="en-US" sz="1200" dirty="0" err="1" smtClean="0">
                <a:solidFill>
                  <a:srgbClr val="7F007F"/>
                </a:solidFill>
                <a:latin typeface="Courier New"/>
              </a:rPr>
              <a:t>android:layout_height</a:t>
            </a:r>
            <a:r>
              <a:rPr lang="en-US" sz="1200" dirty="0" smtClean="0">
                <a:solidFill>
                  <a:srgbClr val="000000"/>
                </a:solidFill>
                <a:latin typeface="Courier New"/>
              </a:rPr>
              <a:t>=</a:t>
            </a:r>
            <a:r>
              <a:rPr lang="en-US" sz="1200" i="1" dirty="0" smtClean="0">
                <a:solidFill>
                  <a:srgbClr val="2A00FF"/>
                </a:solidFill>
                <a:latin typeface="Courier New"/>
              </a:rPr>
              <a:t>"</a:t>
            </a:r>
            <a:r>
              <a:rPr lang="en-US" sz="1200" i="1" dirty="0" err="1" smtClean="0">
                <a:solidFill>
                  <a:srgbClr val="2A00FF"/>
                </a:solidFill>
                <a:latin typeface="Courier New"/>
              </a:rPr>
              <a:t>wrap_content</a:t>
            </a:r>
            <a:r>
              <a:rPr lang="en-US" sz="1200" i="1" dirty="0" smtClean="0">
                <a:solidFill>
                  <a:srgbClr val="2A00FF"/>
                </a:solidFill>
                <a:latin typeface="Courier New"/>
              </a:rPr>
              <a:t>" </a:t>
            </a:r>
          </a:p>
          <a:p>
            <a:pPr lvl="1"/>
            <a:r>
              <a:rPr lang="en-US" sz="1200" dirty="0" err="1" smtClean="0">
                <a:solidFill>
                  <a:srgbClr val="7F007F"/>
                </a:solidFill>
                <a:latin typeface="Courier New"/>
              </a:rPr>
              <a:t>android:layout_margin</a:t>
            </a:r>
            <a:r>
              <a:rPr lang="en-US" sz="1200" dirty="0" smtClean="0">
                <a:solidFill>
                  <a:srgbClr val="000000"/>
                </a:solidFill>
                <a:latin typeface="Courier New"/>
              </a:rPr>
              <a:t>=</a:t>
            </a:r>
            <a:r>
              <a:rPr lang="en-US" sz="1200" i="1" dirty="0" smtClean="0">
                <a:solidFill>
                  <a:srgbClr val="2A00FF"/>
                </a:solidFill>
                <a:latin typeface="Courier New"/>
              </a:rPr>
              <a:t>"7px"  </a:t>
            </a:r>
            <a:r>
              <a:rPr lang="en-US" sz="1200" i="1" dirty="0" smtClean="0">
                <a:solidFill>
                  <a:srgbClr val="008080"/>
                </a:solidFill>
                <a:latin typeface="Courier New"/>
              </a:rPr>
              <a:t>/&gt;</a:t>
            </a:r>
          </a:p>
          <a:p>
            <a:r>
              <a:rPr lang="en-US" sz="1200" dirty="0" smtClean="0">
                <a:solidFill>
                  <a:srgbClr val="008080"/>
                </a:solidFill>
                <a:latin typeface="Courier New"/>
              </a:rPr>
              <a:t>&lt;/</a:t>
            </a:r>
            <a:r>
              <a:rPr lang="en-US" sz="1200" dirty="0" err="1" smtClean="0">
                <a:solidFill>
                  <a:srgbClr val="3F7F7F"/>
                </a:solidFill>
                <a:latin typeface="Courier New"/>
              </a:rPr>
              <a:t>LinearLayout</a:t>
            </a:r>
            <a:r>
              <a:rPr lang="en-US" sz="1200" dirty="0" smtClean="0">
                <a:solidFill>
                  <a:srgbClr val="008080"/>
                </a:solidFill>
                <a:latin typeface="Courier New"/>
              </a:rPr>
              <a:t>&gt;</a:t>
            </a:r>
            <a:endParaRPr lang="en-US" sz="1200" dirty="0" smtClean="0">
              <a:latin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716" name="Rectangle 4"/>
          <p:cNvSpPr>
            <a:spLocks noGrp="1" noChangeArrowheads="1"/>
          </p:cNvSpPr>
          <p:nvPr>
            <p:ph type="title"/>
          </p:nvPr>
        </p:nvSpPr>
        <p:spPr>
          <a:xfrm>
            <a:off x="694944" y="2843784"/>
            <a:ext cx="8305800" cy="1219200"/>
          </a:xfrm>
        </p:spPr>
        <p:txBody>
          <a:bodyPr>
            <a:normAutofit fontScale="90000"/>
          </a:bodyPr>
          <a:lstStyle/>
          <a:p>
            <a:r>
              <a:rPr lang="en-US" sz="4600" dirty="0" smtClean="0">
                <a:solidFill>
                  <a:schemeClr val="tx1"/>
                </a:solidFill>
                <a:latin typeface="Arial Narrow" pitchFamily="34" charset="0"/>
              </a:rPr>
              <a:t>Android Programming: </a:t>
            </a:r>
            <a:br>
              <a:rPr lang="en-US" sz="4600" dirty="0" smtClean="0">
                <a:solidFill>
                  <a:schemeClr val="tx1"/>
                </a:solidFill>
                <a:latin typeface="Arial Narrow" pitchFamily="34" charset="0"/>
              </a:rPr>
            </a:br>
            <a:r>
              <a:rPr lang="en-US" sz="4600" dirty="0" smtClean="0">
                <a:solidFill>
                  <a:schemeClr val="tx1"/>
                </a:solidFill>
                <a:latin typeface="Arial Narrow" pitchFamily="34" charset="0"/>
              </a:rPr>
              <a:t>2D Drawing Part 1: Using </a:t>
            </a:r>
            <a:r>
              <a:rPr lang="en-US" sz="4600" dirty="0" err="1" smtClean="0">
                <a:solidFill>
                  <a:schemeClr val="tx1"/>
                </a:solidFill>
                <a:latin typeface="Arial Narrow" pitchFamily="34" charset="0"/>
              </a:rPr>
              <a:t>onDraw</a:t>
            </a:r>
            <a:endParaRPr lang="en-US" sz="4600" dirty="0">
              <a:solidFill>
                <a:schemeClr val="tx1"/>
              </a:solidFill>
              <a:latin typeface="Arial Narrow" pitchFamily="34" charset="0"/>
            </a:endParaRPr>
          </a:p>
        </p:txBody>
      </p:sp>
    </p:spTree>
    <p:extLst>
      <p:ext uri="{BB962C8B-B14F-4D97-AF65-F5344CB8AC3E}">
        <p14:creationId xmlns:p14="http://schemas.microsoft.com/office/powerpoint/2010/main" val="2540444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in This Section</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Extending a View</a:t>
            </a:r>
          </a:p>
          <a:p>
            <a:pPr>
              <a:lnSpc>
                <a:spcPct val="100000"/>
              </a:lnSpc>
            </a:pPr>
            <a:r>
              <a:rPr lang="en-US" dirty="0" smtClean="0"/>
              <a:t>Using </a:t>
            </a:r>
            <a:r>
              <a:rPr lang="en-US" dirty="0" err="1" smtClean="0"/>
              <a:t>onDraw</a:t>
            </a:r>
            <a:endParaRPr lang="en-US" dirty="0" smtClean="0"/>
          </a:p>
          <a:p>
            <a:pPr>
              <a:lnSpc>
                <a:spcPct val="100000"/>
              </a:lnSpc>
            </a:pPr>
            <a:r>
              <a:rPr lang="en-US" dirty="0" smtClean="0"/>
              <a:t>Referring to custom View in layout file</a:t>
            </a:r>
          </a:p>
          <a:p>
            <a:pPr>
              <a:lnSpc>
                <a:spcPct val="100000"/>
              </a:lnSpc>
            </a:pPr>
            <a:r>
              <a:rPr lang="en-US" dirty="0" smtClean="0"/>
              <a:t>Drawing basic shapes with Canvas</a:t>
            </a:r>
          </a:p>
          <a:p>
            <a:pPr>
              <a:lnSpc>
                <a:spcPct val="100000"/>
              </a:lnSpc>
            </a:pPr>
            <a:r>
              <a:rPr lang="en-US" dirty="0" smtClean="0"/>
              <a:t>Drawing bitmaps (images) with Canvas</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39</a:t>
            </a:fld>
            <a:endParaRPr lang="en-US" altLang="en-US" dirty="0">
              <a:solidFill>
                <a:schemeClr val="accent2"/>
              </a:solidFill>
            </a:endParaRPr>
          </a:p>
        </p:txBody>
      </p:sp>
    </p:spTree>
    <p:extLst>
      <p:ext uri="{BB962C8B-B14F-4D97-AF65-F5344CB8AC3E}">
        <p14:creationId xmlns:p14="http://schemas.microsoft.com/office/powerpoint/2010/main" val="1094273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4</a:t>
            </a:fld>
            <a:endParaRPr lang="en-US"/>
          </a:p>
        </p:txBody>
      </p:sp>
      <p:sp>
        <p:nvSpPr>
          <p:cNvPr id="3" name="Title 1"/>
          <p:cNvSpPr txBox="1">
            <a:spLocks/>
          </p:cNvSpPr>
          <p:nvPr/>
        </p:nvSpPr>
        <p:spPr>
          <a:xfrm>
            <a:off x="1295400" y="46038"/>
            <a:ext cx="7772400" cy="868362"/>
          </a:xfrm>
          <a:prstGeom prst="rect">
            <a:avLst/>
          </a:prstGeom>
        </p:spPr>
        <p:txBody>
          <a:bodyPr tIns="0">
            <a:normAutofit fontScale="75000" lnSpcReduction="20000"/>
          </a:bodyPr>
          <a:lstStyle/>
          <a:p>
            <a:pPr>
              <a:spcBef>
                <a:spcPct val="0"/>
              </a:spcBef>
              <a:defRPr/>
            </a:pPr>
            <a:r>
              <a:rPr lang="en-US" sz="5900" dirty="0" smtClean="0">
                <a:solidFill>
                  <a:schemeClr val="tx2">
                    <a:lumMod val="60000"/>
                    <a:lumOff val="40000"/>
                  </a:schemeClr>
                </a:solidFill>
              </a:rPr>
              <a:t>Custom </a:t>
            </a:r>
            <a:r>
              <a:rPr lang="en-US" sz="5900" dirty="0">
                <a:solidFill>
                  <a:schemeClr val="tx2">
                    <a:lumMod val="60000"/>
                    <a:lumOff val="40000"/>
                  </a:schemeClr>
                </a:solidFill>
              </a:rPr>
              <a:t>Button Shape in Android</a:t>
            </a:r>
          </a:p>
          <a:p>
            <a:pPr algn="ctr">
              <a:spcBef>
                <a:spcPct val="0"/>
              </a:spcBef>
              <a:defRPr/>
            </a:pP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4" name="Rectangle 3"/>
          <p:cNvSpPr/>
          <p:nvPr/>
        </p:nvSpPr>
        <p:spPr>
          <a:xfrm>
            <a:off x="1117600" y="729734"/>
            <a:ext cx="3972819" cy="369332"/>
          </a:xfrm>
          <a:prstGeom prst="rect">
            <a:avLst/>
          </a:prstGeom>
        </p:spPr>
        <p:txBody>
          <a:bodyPr wrap="none">
            <a:spAutoFit/>
          </a:bodyPr>
          <a:lstStyle/>
          <a:p>
            <a:r>
              <a:rPr lang="en-US" b="1" dirty="0"/>
              <a:t>custom_button_round_rect_border.xml</a:t>
            </a:r>
            <a:endParaRPr lang="en-US" dirty="0"/>
          </a:p>
        </p:txBody>
      </p:sp>
      <p:pic>
        <p:nvPicPr>
          <p:cNvPr id="7" name="Picture 6"/>
          <p:cNvPicPr>
            <a:picLocks noChangeAspect="1"/>
          </p:cNvPicPr>
          <p:nvPr/>
        </p:nvPicPr>
        <p:blipFill>
          <a:blip r:embed="rId3"/>
          <a:stretch>
            <a:fillRect/>
          </a:stretch>
        </p:blipFill>
        <p:spPr>
          <a:xfrm>
            <a:off x="762000" y="1112921"/>
            <a:ext cx="7462204" cy="5428095"/>
          </a:xfrm>
          <a:prstGeom prst="rect">
            <a:avLst/>
          </a:prstGeom>
        </p:spPr>
      </p:pic>
    </p:spTree>
    <p:extLst>
      <p:ext uri="{BB962C8B-B14F-4D97-AF65-F5344CB8AC3E}">
        <p14:creationId xmlns:p14="http://schemas.microsoft.com/office/powerpoint/2010/main" val="19033616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36" name="Rectangle 4"/>
          <p:cNvSpPr>
            <a:spLocks noGrp="1" noChangeArrowheads="1"/>
          </p:cNvSpPr>
          <p:nvPr>
            <p:ph type="title"/>
          </p:nvPr>
        </p:nvSpPr>
        <p:spPr>
          <a:xfrm>
            <a:off x="855550" y="2990088"/>
            <a:ext cx="8305800" cy="1219200"/>
          </a:xfrm>
        </p:spPr>
        <p:txBody>
          <a:bodyPr/>
          <a:lstStyle/>
          <a:p>
            <a:r>
              <a:rPr lang="en-US" sz="5000" dirty="0" smtClean="0"/>
              <a:t>Extending a View</a:t>
            </a:r>
            <a:endParaRPr lang="en-US" sz="5000" dirty="0"/>
          </a:p>
        </p:txBody>
      </p:sp>
    </p:spTree>
    <p:extLst>
      <p:ext uri="{BB962C8B-B14F-4D97-AF65-F5344CB8AC3E}">
        <p14:creationId xmlns:p14="http://schemas.microsoft.com/office/powerpoint/2010/main" val="30521021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Java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Idea</a:t>
            </a:r>
          </a:p>
          <a:p>
            <a:pPr lvl="1"/>
            <a:r>
              <a:rPr lang="en-US" dirty="0" smtClean="0"/>
              <a:t>Extend the View class, put the drawing code in </a:t>
            </a:r>
            <a:r>
              <a:rPr lang="en-US" dirty="0" err="1" smtClean="0"/>
              <a:t>onDraw</a:t>
            </a:r>
            <a:endParaRPr lang="en-US" dirty="0" smtClean="0"/>
          </a:p>
          <a:p>
            <a:pPr lvl="2"/>
            <a:r>
              <a:rPr lang="en-US" dirty="0" smtClean="0"/>
              <a:t>Note: this assumes the View is placed in a fixed-size region. In </a:t>
            </a:r>
            <a:r>
              <a:rPr lang="en-US" dirty="0"/>
              <a:t>lecture on Custom </a:t>
            </a:r>
            <a:r>
              <a:rPr lang="en-US" dirty="0" smtClean="0"/>
              <a:t>Components, we will discuss using </a:t>
            </a:r>
            <a:r>
              <a:rPr lang="en-US" dirty="0" err="1" smtClean="0"/>
              <a:t>onMeasure</a:t>
            </a:r>
            <a:r>
              <a:rPr lang="en-US" dirty="0" smtClean="0"/>
              <a:t> to calculate desired sizes.</a:t>
            </a:r>
          </a:p>
          <a:p>
            <a:r>
              <a:rPr lang="en-US" dirty="0" smtClean="0"/>
              <a:t>Syntax</a:t>
            </a:r>
          </a:p>
          <a:p>
            <a:pPr marL="914400" lvl="2" indent="0">
              <a:buNone/>
            </a:pPr>
            <a:r>
              <a:rPr lang="en-US" dirty="0" smtClean="0"/>
              <a:t>public </a:t>
            </a:r>
            <a:r>
              <a:rPr lang="en-US" dirty="0"/>
              <a:t>class </a:t>
            </a:r>
            <a:r>
              <a:rPr lang="en-US" dirty="0" err="1"/>
              <a:t>RandomShapeView</a:t>
            </a:r>
            <a:r>
              <a:rPr lang="en-US" dirty="0"/>
              <a:t> extends View </a:t>
            </a:r>
            <a:r>
              <a:rPr lang="en-US" dirty="0" smtClean="0"/>
              <a:t>{</a:t>
            </a:r>
          </a:p>
          <a:p>
            <a:pPr marL="914400" lvl="2" indent="0">
              <a:buNone/>
            </a:pPr>
            <a:r>
              <a:rPr lang="en-US" dirty="0"/>
              <a:t> </a:t>
            </a:r>
            <a:r>
              <a:rPr lang="en-US" dirty="0" smtClean="0"/>
              <a:t>     …</a:t>
            </a:r>
          </a:p>
          <a:p>
            <a:pPr marL="914400" lvl="2" indent="0">
              <a:buNone/>
            </a:pPr>
            <a:r>
              <a:rPr lang="en-US" dirty="0"/>
              <a:t>      protected void </a:t>
            </a:r>
            <a:r>
              <a:rPr lang="en-US" dirty="0" err="1"/>
              <a:t>onDraw</a:t>
            </a:r>
            <a:r>
              <a:rPr lang="en-US" dirty="0"/>
              <a:t>(Canvas canvas) {</a:t>
            </a:r>
          </a:p>
          <a:p>
            <a:pPr marL="914400" lvl="2" indent="0">
              <a:buNone/>
            </a:pPr>
            <a:r>
              <a:rPr lang="en-US" dirty="0"/>
              <a:t>        </a:t>
            </a:r>
            <a:r>
              <a:rPr lang="en-US" dirty="0" smtClean="0"/>
              <a:t>   </a:t>
            </a:r>
            <a:r>
              <a:rPr lang="en-US" dirty="0" err="1" smtClean="0"/>
              <a:t>super.onDraw</a:t>
            </a:r>
            <a:r>
              <a:rPr lang="en-US" dirty="0" smtClean="0"/>
              <a:t>(canvas);</a:t>
            </a:r>
          </a:p>
          <a:p>
            <a:pPr marL="914400" lvl="2" indent="0">
              <a:buNone/>
            </a:pPr>
            <a:r>
              <a:rPr lang="en-US" dirty="0"/>
              <a:t> </a:t>
            </a:r>
            <a:r>
              <a:rPr lang="en-US" dirty="0" smtClean="0"/>
              <a:t>          </a:t>
            </a:r>
            <a:r>
              <a:rPr lang="en-US" dirty="0" err="1" smtClean="0"/>
              <a:t>canvas.draw</a:t>
            </a:r>
            <a:r>
              <a:rPr lang="en-US" i="1" dirty="0" err="1" smtClean="0"/>
              <a:t>Blah</a:t>
            </a:r>
            <a:r>
              <a:rPr lang="en-US" dirty="0" smtClean="0"/>
              <a:t>(…);</a:t>
            </a:r>
          </a:p>
          <a:p>
            <a:pPr marL="914400" lvl="2" indent="0">
              <a:buNone/>
            </a:pPr>
            <a:r>
              <a:rPr lang="en-US" dirty="0"/>
              <a:t> </a:t>
            </a:r>
            <a:r>
              <a:rPr lang="en-US" dirty="0" smtClean="0"/>
              <a:t>          …</a:t>
            </a:r>
          </a:p>
          <a:p>
            <a:pPr marL="914400" lvl="2" indent="0">
              <a:buNone/>
            </a:pPr>
            <a:r>
              <a:rPr lang="en-US" dirty="0" smtClean="0"/>
              <a:t>      }</a:t>
            </a:r>
          </a:p>
          <a:p>
            <a:pPr marL="914400" lvl="2" indent="0">
              <a:buNone/>
            </a:pPr>
            <a:r>
              <a:rPr lang="en-US" dirty="0" smtClean="0"/>
              <a: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41</a:t>
            </a:fld>
            <a:endParaRPr lang="en-US" altLang="en-US" dirty="0">
              <a:solidFill>
                <a:schemeClr val="accent2"/>
              </a:solidFill>
            </a:endParaRPr>
          </a:p>
        </p:txBody>
      </p:sp>
    </p:spTree>
    <p:extLst>
      <p:ext uri="{BB962C8B-B14F-4D97-AF65-F5344CB8AC3E}">
        <p14:creationId xmlns:p14="http://schemas.microsoft.com/office/powerpoint/2010/main" val="3347620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XML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Idea</a:t>
            </a:r>
          </a:p>
          <a:p>
            <a:pPr lvl="1"/>
            <a:r>
              <a:rPr lang="en-US" dirty="0" smtClean="0"/>
              <a:t>Refer to the custom View with the “view” tag in layout file. Pass standard attributes (id, sizes, background).</a:t>
            </a:r>
          </a:p>
          <a:p>
            <a:pPr lvl="2"/>
            <a:r>
              <a:rPr lang="en-US" dirty="0"/>
              <a:t>In lecture on Custom Components, we will discuss </a:t>
            </a:r>
            <a:r>
              <a:rPr lang="en-US" dirty="0" smtClean="0"/>
              <a:t>passing custom attributes.</a:t>
            </a:r>
            <a:endParaRPr lang="en-US" dirty="0"/>
          </a:p>
          <a:p>
            <a:r>
              <a:rPr lang="en-US" dirty="0" smtClean="0"/>
              <a:t>Syntax</a:t>
            </a:r>
          </a:p>
          <a:p>
            <a:pPr marL="914400" lvl="2" indent="0">
              <a:buNone/>
            </a:pPr>
            <a:r>
              <a:rPr lang="en-US" dirty="0" smtClean="0"/>
              <a:t>…</a:t>
            </a:r>
          </a:p>
          <a:p>
            <a:pPr marL="914400" lvl="2" indent="0">
              <a:buNone/>
            </a:pPr>
            <a:r>
              <a:rPr lang="en-US" dirty="0" smtClean="0"/>
              <a:t> </a:t>
            </a:r>
            <a:r>
              <a:rPr lang="en-US" dirty="0"/>
              <a:t>&lt;view</a:t>
            </a:r>
          </a:p>
          <a:p>
            <a:pPr marL="914400" lvl="2" indent="0">
              <a:buNone/>
            </a:pPr>
            <a:r>
              <a:rPr lang="en-US" dirty="0"/>
              <a:t>        class="</a:t>
            </a:r>
            <a:r>
              <a:rPr lang="en-US" dirty="0" err="1" smtClean="0"/>
              <a:t>com.someCompany.somePackage.YourView</a:t>
            </a:r>
            <a:r>
              <a:rPr lang="en-US" dirty="0"/>
              <a:t>"</a:t>
            </a:r>
          </a:p>
          <a:p>
            <a:pPr marL="914400" lvl="2" indent="0">
              <a:buNone/>
            </a:pPr>
            <a:r>
              <a:rPr lang="en-US" dirty="0"/>
              <a:t>        </a:t>
            </a:r>
            <a:r>
              <a:rPr lang="en-US" dirty="0" err="1"/>
              <a:t>android:id</a:t>
            </a:r>
            <a:r>
              <a:rPr lang="en-US" dirty="0" smtClean="0"/>
              <a:t>="…"</a:t>
            </a:r>
            <a:endParaRPr lang="en-US" dirty="0"/>
          </a:p>
          <a:p>
            <a:pPr marL="914400" lvl="2" indent="0">
              <a:buNone/>
            </a:pPr>
            <a:r>
              <a:rPr lang="en-US" dirty="0"/>
              <a:t>        </a:t>
            </a:r>
            <a:r>
              <a:rPr lang="en-US" dirty="0" err="1"/>
              <a:t>android:layout_width</a:t>
            </a:r>
            <a:r>
              <a:rPr lang="en-US" dirty="0" smtClean="0"/>
              <a:t>="…"</a:t>
            </a:r>
            <a:endParaRPr lang="en-US" dirty="0"/>
          </a:p>
          <a:p>
            <a:pPr marL="914400" lvl="2" indent="0">
              <a:buNone/>
            </a:pPr>
            <a:r>
              <a:rPr lang="en-US" dirty="0"/>
              <a:t>        </a:t>
            </a:r>
            <a:r>
              <a:rPr lang="en-US" dirty="0" err="1"/>
              <a:t>android:layout_height</a:t>
            </a:r>
            <a:r>
              <a:rPr lang="en-US" dirty="0" smtClean="0"/>
              <a:t>="…"</a:t>
            </a:r>
            <a:br>
              <a:rPr lang="en-US" dirty="0" smtClean="0"/>
            </a:br>
            <a:r>
              <a:rPr lang="en-US" dirty="0" smtClean="0"/>
              <a:t>        </a:t>
            </a:r>
            <a:r>
              <a:rPr lang="en-US" dirty="0" err="1" smtClean="0"/>
              <a:t>android:background</a:t>
            </a:r>
            <a:r>
              <a:rPr lang="en-US" dirty="0" smtClean="0"/>
              <a:t>="…" /&gt;</a:t>
            </a:r>
          </a:p>
          <a:p>
            <a:pPr marL="914400" lvl="2" indent="0">
              <a:buNone/>
            </a:pPr>
            <a:r>
              <a:rPr lang="en-US" dirty="0" smtClean="0"/>
              <a: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42</a:t>
            </a:fld>
            <a:endParaRPr lang="en-US" altLang="en-US" dirty="0">
              <a:solidFill>
                <a:schemeClr val="accent2"/>
              </a:solidFill>
            </a:endParaRPr>
          </a:p>
        </p:txBody>
      </p:sp>
    </p:spTree>
    <p:extLst>
      <p:ext uri="{BB962C8B-B14F-4D97-AF65-F5344CB8AC3E}">
        <p14:creationId xmlns:p14="http://schemas.microsoft.com/office/powerpoint/2010/main" val="3680708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t>
            </a:r>
            <a:r>
              <a:rPr lang="en-US" dirty="0" err="1" smtClean="0"/>
              <a:t>onDraw</a:t>
            </a:r>
            <a:r>
              <a:rPr lang="en-US" dirty="0" smtClean="0"/>
              <a:t>: </a:t>
            </a:r>
            <a:br>
              <a:rPr lang="en-US" dirty="0" smtClean="0"/>
            </a:br>
            <a:r>
              <a:rPr lang="en-US" dirty="0" smtClean="0"/>
              <a:t>Canvas and Paint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Canvas</a:t>
            </a:r>
          </a:p>
          <a:p>
            <a:pPr lvl="1"/>
            <a:r>
              <a:rPr lang="en-US" dirty="0" err="1" smtClean="0"/>
              <a:t>onDraw</a:t>
            </a:r>
            <a:r>
              <a:rPr lang="en-US" dirty="0" smtClean="0"/>
              <a:t> is passed a Canvas. Use its drawing methods. </a:t>
            </a:r>
          </a:p>
          <a:p>
            <a:r>
              <a:rPr lang="en-US" dirty="0" smtClean="0"/>
              <a:t>Paint</a:t>
            </a:r>
          </a:p>
          <a:p>
            <a:pPr lvl="1"/>
            <a:r>
              <a:rPr lang="en-US" dirty="0" smtClean="0"/>
              <a:t>Most of the drawing methods (</a:t>
            </a:r>
            <a:r>
              <a:rPr lang="en-US" dirty="0" err="1" smtClean="0"/>
              <a:t>drawArc</a:t>
            </a:r>
            <a:r>
              <a:rPr lang="en-US" dirty="0" smtClean="0"/>
              <a:t>, </a:t>
            </a:r>
            <a:r>
              <a:rPr lang="en-US" dirty="0" err="1" smtClean="0"/>
              <a:t>drawCircle</a:t>
            </a:r>
            <a:r>
              <a:rPr lang="en-US" dirty="0" smtClean="0"/>
              <a:t>, etc.) take a Paint as an argument. This is different from Swing and the AWT, where you set the paint on the Graphics separately from the drawing methods.</a:t>
            </a:r>
          </a:p>
          <a:p>
            <a:pPr lvl="1"/>
            <a:r>
              <a:rPr lang="en-US" dirty="0" smtClean="0"/>
              <a:t>The Paint also incorporates the font size</a:t>
            </a:r>
            <a:endParaRPr lang="en-US" dirty="0"/>
          </a:p>
          <a:p>
            <a:pPr lvl="1"/>
            <a:r>
              <a:rPr lang="en-US" dirty="0" smtClean="0"/>
              <a:t>Making a Paint</a:t>
            </a:r>
          </a:p>
          <a:p>
            <a:pPr lvl="2"/>
            <a:r>
              <a:rPr lang="en-US" dirty="0" smtClean="0"/>
              <a:t>Paint p = new Paint();</a:t>
            </a:r>
          </a:p>
          <a:p>
            <a:pPr lvl="2"/>
            <a:r>
              <a:rPr lang="en-US" dirty="0" smtClean="0"/>
              <a:t>// </a:t>
            </a:r>
            <a:r>
              <a:rPr lang="en-US" dirty="0"/>
              <a:t>Or </a:t>
            </a:r>
            <a:r>
              <a:rPr lang="en-US" dirty="0" smtClean="0"/>
              <a:t>Paint p = new </a:t>
            </a:r>
            <a:r>
              <a:rPr lang="en-US" dirty="0"/>
              <a:t>Paint(</a:t>
            </a:r>
            <a:r>
              <a:rPr lang="en-US" dirty="0" err="1"/>
              <a:t>Paint.ANTI_ALIAS_FLAG</a:t>
            </a:r>
            <a:r>
              <a:rPr lang="en-US" dirty="0" smtClean="0"/>
              <a:t>);</a:t>
            </a:r>
          </a:p>
          <a:p>
            <a:pPr lvl="2"/>
            <a:r>
              <a:rPr lang="en-US" dirty="0" err="1" smtClean="0"/>
              <a:t>p.setColor</a:t>
            </a:r>
            <a:r>
              <a:rPr lang="en-US" dirty="0" smtClean="0"/>
              <a:t>(…);</a:t>
            </a:r>
          </a:p>
          <a:p>
            <a:pPr lvl="2"/>
            <a:r>
              <a:rPr lang="en-US" dirty="0" err="1" smtClean="0"/>
              <a:t>p.setTextSize</a:t>
            </a:r>
            <a:r>
              <a:rPr lang="en-US" dirty="0" smtClean="0"/>
              <a: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43</a:t>
            </a:fld>
            <a:endParaRPr lang="en-US" altLang="en-US" dirty="0">
              <a:solidFill>
                <a:schemeClr val="accent2"/>
              </a:solidFill>
            </a:endParaRPr>
          </a:p>
        </p:txBody>
      </p:sp>
    </p:spTree>
    <p:extLst>
      <p:ext uri="{BB962C8B-B14F-4D97-AF65-F5344CB8AC3E}">
        <p14:creationId xmlns:p14="http://schemas.microsoft.com/office/powerpoint/2010/main" val="10598418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Canvas Drawing Methods</a:t>
            </a:r>
            <a:endParaRPr lang="en-US" dirty="0"/>
          </a:p>
        </p:txBody>
      </p:sp>
      <p:sp>
        <p:nvSpPr>
          <p:cNvPr id="3" name="Content Placeholder 2"/>
          <p:cNvSpPr>
            <a:spLocks noGrp="1"/>
          </p:cNvSpPr>
          <p:nvPr>
            <p:ph idx="1"/>
          </p:nvPr>
        </p:nvSpPr>
        <p:spPr/>
        <p:txBody>
          <a:bodyPr>
            <a:normAutofit fontScale="62500" lnSpcReduction="20000"/>
          </a:bodyPr>
          <a:lstStyle/>
          <a:p>
            <a:pPr>
              <a:lnSpc>
                <a:spcPct val="110000"/>
              </a:lnSpc>
            </a:pPr>
            <a:r>
              <a:rPr lang="en-US" dirty="0" err="1" smtClean="0"/>
              <a:t>drawColor</a:t>
            </a:r>
            <a:r>
              <a:rPr lang="en-US" dirty="0" smtClean="0"/>
              <a:t>, </a:t>
            </a:r>
            <a:r>
              <a:rPr lang="en-US" dirty="0" err="1" smtClean="0"/>
              <a:t>drawRGB</a:t>
            </a:r>
            <a:r>
              <a:rPr lang="en-US" dirty="0" smtClean="0"/>
              <a:t>, </a:t>
            </a:r>
            <a:r>
              <a:rPr lang="en-US" dirty="0" err="1" smtClean="0"/>
              <a:t>drawARGB</a:t>
            </a:r>
            <a:endParaRPr lang="en-US" dirty="0" smtClean="0"/>
          </a:p>
          <a:p>
            <a:pPr lvl="1">
              <a:lnSpc>
                <a:spcPct val="110000"/>
              </a:lnSpc>
            </a:pPr>
            <a:r>
              <a:rPr lang="en-US" dirty="0" smtClean="0"/>
              <a:t>Fill entire region with a color. Note that this uses Color, not Paint.</a:t>
            </a:r>
          </a:p>
          <a:p>
            <a:pPr>
              <a:lnSpc>
                <a:spcPct val="110000"/>
              </a:lnSpc>
            </a:pPr>
            <a:r>
              <a:rPr lang="en-US" dirty="0" err="1" smtClean="0"/>
              <a:t>drawBitmap</a:t>
            </a:r>
            <a:endParaRPr lang="en-US" dirty="0" smtClean="0"/>
          </a:p>
          <a:p>
            <a:pPr lvl="1">
              <a:lnSpc>
                <a:spcPct val="110000"/>
              </a:lnSpc>
            </a:pPr>
            <a:r>
              <a:rPr lang="en-US" dirty="0" smtClean="0"/>
              <a:t>Draw a picture. Create a Bitmap from an image file via </a:t>
            </a:r>
            <a:r>
              <a:rPr lang="en-US" dirty="0" err="1" smtClean="0"/>
              <a:t>BitmapFactory.decodeResource</a:t>
            </a:r>
            <a:r>
              <a:rPr lang="en-US" dirty="0" smtClean="0"/>
              <a:t/>
            </a:r>
            <a:br>
              <a:rPr lang="en-US" dirty="0" smtClean="0"/>
            </a:br>
            <a:r>
              <a:rPr lang="en-US" dirty="0" smtClean="0"/>
              <a:t>    (</a:t>
            </a:r>
            <a:r>
              <a:rPr lang="en-US" dirty="0" err="1"/>
              <a:t>getResources</a:t>
            </a:r>
            <a:r>
              <a:rPr lang="en-US" dirty="0" smtClean="0"/>
              <a:t>(),</a:t>
            </a:r>
            <a:r>
              <a:rPr lang="en-US" dirty="0" err="1" smtClean="0"/>
              <a:t>R.drawable.blah</a:t>
            </a:r>
            <a:r>
              <a:rPr lang="en-US" dirty="0" smtClean="0"/>
              <a:t>)</a:t>
            </a:r>
          </a:p>
          <a:p>
            <a:pPr>
              <a:lnSpc>
                <a:spcPct val="110000"/>
              </a:lnSpc>
            </a:pPr>
            <a:r>
              <a:rPr lang="en-US" dirty="0" err="1" smtClean="0"/>
              <a:t>drawCircle</a:t>
            </a:r>
            <a:r>
              <a:rPr lang="en-US" dirty="0" smtClean="0"/>
              <a:t>, </a:t>
            </a:r>
            <a:r>
              <a:rPr lang="en-US" dirty="0" err="1" smtClean="0"/>
              <a:t>drawOval</a:t>
            </a:r>
            <a:r>
              <a:rPr lang="en-US" dirty="0" smtClean="0"/>
              <a:t>, </a:t>
            </a:r>
            <a:r>
              <a:rPr lang="en-US" dirty="0" err="1" smtClean="0"/>
              <a:t>drawRect</a:t>
            </a:r>
            <a:r>
              <a:rPr lang="en-US" dirty="0" smtClean="0"/>
              <a:t>, </a:t>
            </a:r>
            <a:r>
              <a:rPr lang="en-US" dirty="0" err="1" smtClean="0"/>
              <a:t>drawRoundRect</a:t>
            </a:r>
            <a:r>
              <a:rPr lang="en-US" dirty="0" smtClean="0"/>
              <a:t>, </a:t>
            </a:r>
            <a:r>
              <a:rPr lang="en-US" dirty="0" err="1" smtClean="0"/>
              <a:t>drawArc</a:t>
            </a:r>
            <a:r>
              <a:rPr lang="en-US" dirty="0" smtClean="0"/>
              <a:t>, </a:t>
            </a:r>
            <a:r>
              <a:rPr lang="en-US" dirty="0" err="1" smtClean="0"/>
              <a:t>drawLine</a:t>
            </a:r>
            <a:endParaRPr lang="en-US" dirty="0" smtClean="0"/>
          </a:p>
          <a:p>
            <a:pPr lvl="1">
              <a:lnSpc>
                <a:spcPct val="110000"/>
              </a:lnSpc>
            </a:pPr>
            <a:r>
              <a:rPr lang="en-US" dirty="0" smtClean="0"/>
              <a:t>Draw basic shape, usually inside rectangular region</a:t>
            </a:r>
          </a:p>
          <a:p>
            <a:pPr>
              <a:lnSpc>
                <a:spcPct val="110000"/>
              </a:lnSpc>
            </a:pPr>
            <a:r>
              <a:rPr lang="en-US" dirty="0" err="1" smtClean="0"/>
              <a:t>drawText</a:t>
            </a:r>
            <a:r>
              <a:rPr lang="en-US" dirty="0" smtClean="0"/>
              <a:t>, </a:t>
            </a:r>
            <a:r>
              <a:rPr lang="en-US" dirty="0" err="1" smtClean="0"/>
              <a:t>drawTextOnPath</a:t>
            </a:r>
            <a:r>
              <a:rPr lang="en-US" dirty="0" smtClean="0"/>
              <a:t>, </a:t>
            </a:r>
            <a:r>
              <a:rPr lang="en-US" dirty="0" err="1" smtClean="0"/>
              <a:t>drawPosText</a:t>
            </a:r>
            <a:endParaRPr lang="en-US" dirty="0" smtClean="0"/>
          </a:p>
          <a:p>
            <a:pPr lvl="1">
              <a:lnSpc>
                <a:spcPct val="110000"/>
              </a:lnSpc>
            </a:pPr>
            <a:r>
              <a:rPr lang="en-US" dirty="0" smtClean="0"/>
              <a:t>Draw text in simple or fancy ways. Note that </a:t>
            </a:r>
            <a:r>
              <a:rPr lang="en-US" dirty="0" err="1" smtClean="0"/>
              <a:t>drawPosText</a:t>
            </a:r>
            <a:r>
              <a:rPr lang="en-US" dirty="0" smtClean="0"/>
              <a:t> is deprecated in recent Android releases.</a:t>
            </a:r>
          </a:p>
          <a:p>
            <a:pPr>
              <a:lnSpc>
                <a:spcPct val="110000"/>
              </a:lnSpc>
            </a:pPr>
            <a:r>
              <a:rPr lang="en-US" dirty="0" err="1" smtClean="0"/>
              <a:t>drawPath</a:t>
            </a:r>
            <a:endParaRPr lang="en-US" dirty="0" smtClean="0"/>
          </a:p>
          <a:p>
            <a:pPr lvl="1">
              <a:lnSpc>
                <a:spcPct val="110000"/>
              </a:lnSpc>
            </a:pPr>
            <a:r>
              <a:rPr lang="en-US" dirty="0" smtClean="0"/>
              <a:t>A Path lets you combine multiple shapes into one object</a:t>
            </a:r>
            <a:endParaRPr lang="en-US" dirty="0"/>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44</a:t>
            </a:fld>
            <a:endParaRPr lang="en-US" altLang="en-US" dirty="0">
              <a:solidFill>
                <a:schemeClr val="accent2"/>
              </a:solidFill>
            </a:endParaRPr>
          </a:p>
        </p:txBody>
      </p:sp>
    </p:spTree>
    <p:extLst>
      <p:ext uri="{BB962C8B-B14F-4D97-AF65-F5344CB8AC3E}">
        <p14:creationId xmlns:p14="http://schemas.microsoft.com/office/powerpoint/2010/main" val="12824471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Images</a:t>
            </a:r>
            <a:endParaRPr lang="en-US" dirty="0"/>
          </a:p>
        </p:txBody>
      </p:sp>
      <p:sp>
        <p:nvSpPr>
          <p:cNvPr id="3" name="Content Placeholder 2"/>
          <p:cNvSpPr>
            <a:spLocks noGrp="1"/>
          </p:cNvSpPr>
          <p:nvPr>
            <p:ph idx="1"/>
          </p:nvPr>
        </p:nvSpPr>
        <p:spPr/>
        <p:txBody>
          <a:bodyPr>
            <a:normAutofit fontScale="70000" lnSpcReduction="20000"/>
          </a:bodyPr>
          <a:lstStyle/>
          <a:p>
            <a:pPr>
              <a:lnSpc>
                <a:spcPct val="110000"/>
              </a:lnSpc>
            </a:pPr>
            <a:r>
              <a:rPr lang="en-US" dirty="0" smtClean="0"/>
              <a:t>Put image files in res/</a:t>
            </a:r>
            <a:r>
              <a:rPr lang="en-US" dirty="0" err="1" smtClean="0"/>
              <a:t>drawable</a:t>
            </a:r>
            <a:endParaRPr lang="en-US" dirty="0" smtClean="0"/>
          </a:p>
          <a:p>
            <a:pPr lvl="1">
              <a:lnSpc>
                <a:spcPct val="110000"/>
              </a:lnSpc>
            </a:pPr>
            <a:r>
              <a:rPr lang="en-US" dirty="0" smtClean="0"/>
              <a:t>If file is res/</a:t>
            </a:r>
            <a:r>
              <a:rPr lang="en-US" dirty="0" err="1" smtClean="0"/>
              <a:t>drawable</a:t>
            </a:r>
            <a:r>
              <a:rPr lang="en-US" dirty="0" smtClean="0"/>
              <a:t>/foo_bar.gif, you will refer to it with </a:t>
            </a:r>
            <a:r>
              <a:rPr lang="en-US" dirty="0" err="1" smtClean="0"/>
              <a:t>R.drawable.foo_bar</a:t>
            </a:r>
            <a:r>
              <a:rPr lang="en-US" dirty="0" smtClean="0"/>
              <a:t>.</a:t>
            </a:r>
          </a:p>
          <a:p>
            <a:pPr lvl="1">
              <a:lnSpc>
                <a:spcPct val="110000"/>
              </a:lnSpc>
            </a:pPr>
            <a:r>
              <a:rPr lang="en-US" dirty="0" smtClean="0"/>
              <a:t>You often want versions of your image in various resolutions, so you will put the images in res/</a:t>
            </a:r>
            <a:r>
              <a:rPr lang="en-US" dirty="0" err="1" smtClean="0"/>
              <a:t>drawable-xhdpi</a:t>
            </a:r>
            <a:r>
              <a:rPr lang="en-US" dirty="0" smtClean="0"/>
              <a:t> (extra high), res/</a:t>
            </a:r>
            <a:r>
              <a:rPr lang="en-US" dirty="0" err="1" smtClean="0"/>
              <a:t>drawable-hdpi</a:t>
            </a:r>
            <a:r>
              <a:rPr lang="en-US" dirty="0" smtClean="0"/>
              <a:t> (high), res/</a:t>
            </a:r>
            <a:r>
              <a:rPr lang="en-US" dirty="0" err="1" smtClean="0"/>
              <a:t>drawable-mdpi</a:t>
            </a:r>
            <a:r>
              <a:rPr lang="en-US" dirty="0" smtClean="0"/>
              <a:t> (medium), res/</a:t>
            </a:r>
            <a:r>
              <a:rPr lang="en-US" dirty="0" err="1" smtClean="0"/>
              <a:t>drawable-ldpi</a:t>
            </a:r>
            <a:r>
              <a:rPr lang="en-US" dirty="0" smtClean="0"/>
              <a:t> (low)</a:t>
            </a:r>
          </a:p>
          <a:p>
            <a:pPr lvl="1">
              <a:lnSpc>
                <a:spcPct val="110000"/>
              </a:lnSpc>
            </a:pPr>
            <a:r>
              <a:rPr lang="en-US" dirty="0" smtClean="0"/>
              <a:t>Supported image types are jpeg, gif, </a:t>
            </a:r>
            <a:r>
              <a:rPr lang="en-US" dirty="0" err="1" smtClean="0"/>
              <a:t>png</a:t>
            </a:r>
            <a:r>
              <a:rPr lang="en-US" dirty="0" smtClean="0"/>
              <a:t>, bmp, and (Android 4.0+ only) </a:t>
            </a:r>
            <a:r>
              <a:rPr lang="en-US" dirty="0" err="1" smtClean="0"/>
              <a:t>webp</a:t>
            </a:r>
            <a:endParaRPr lang="en-US" dirty="0" smtClean="0"/>
          </a:p>
          <a:p>
            <a:pPr>
              <a:lnSpc>
                <a:spcPct val="110000"/>
              </a:lnSpc>
            </a:pPr>
            <a:r>
              <a:rPr lang="en-US" dirty="0" smtClean="0"/>
              <a:t>Load image into Bitmap</a:t>
            </a:r>
          </a:p>
          <a:p>
            <a:pPr lvl="1">
              <a:lnSpc>
                <a:spcPct val="110000"/>
              </a:lnSpc>
            </a:pPr>
            <a:r>
              <a:rPr lang="en-US" dirty="0"/>
              <a:t>Bitmap </a:t>
            </a:r>
            <a:r>
              <a:rPr lang="en-US" dirty="0" smtClean="0"/>
              <a:t>pic = </a:t>
            </a:r>
            <a:r>
              <a:rPr lang="en-US" dirty="0" err="1" smtClean="0"/>
              <a:t>BitmapFactory.decodeResource</a:t>
            </a:r>
            <a:r>
              <a:rPr lang="en-US" dirty="0" smtClean="0"/>
              <a:t/>
            </a:r>
            <a:br>
              <a:rPr lang="en-US" dirty="0" smtClean="0"/>
            </a:br>
            <a:r>
              <a:rPr lang="en-US" dirty="0" smtClean="0"/>
              <a:t>         (</a:t>
            </a:r>
            <a:r>
              <a:rPr lang="en-US" dirty="0" err="1" smtClean="0"/>
              <a:t>getResources</a:t>
            </a:r>
            <a:r>
              <a:rPr lang="en-US" dirty="0" smtClean="0"/>
              <a:t>(), </a:t>
            </a:r>
            <a:r>
              <a:rPr lang="en-US" dirty="0" err="1" smtClean="0"/>
              <a:t>R.drawable.base_name</a:t>
            </a:r>
            <a:r>
              <a:rPr lang="en-US" dirty="0" smtClean="0"/>
              <a:t>);</a:t>
            </a:r>
          </a:p>
          <a:p>
            <a:pPr>
              <a:lnSpc>
                <a:spcPct val="110000"/>
              </a:lnSpc>
            </a:pPr>
            <a:r>
              <a:rPr lang="en-US" dirty="0" smtClean="0"/>
              <a:t>Draw Bitmap</a:t>
            </a:r>
          </a:p>
          <a:p>
            <a:pPr lvl="1">
              <a:lnSpc>
                <a:spcPct val="110000"/>
              </a:lnSpc>
            </a:pPr>
            <a:r>
              <a:rPr lang="en-US" dirty="0" err="1" smtClean="0"/>
              <a:t>canvas.drawBitmap</a:t>
            </a:r>
            <a:r>
              <a:rPr lang="en-US" dirty="0" smtClean="0"/>
              <a:t>(pic, left, top, null); </a:t>
            </a:r>
          </a:p>
          <a:p>
            <a:pPr lvl="2">
              <a:lnSpc>
                <a:spcPct val="110000"/>
              </a:lnSpc>
            </a:pPr>
            <a:r>
              <a:rPr lang="en-US" dirty="0" smtClean="0"/>
              <a:t>The last </a:t>
            </a:r>
            <a:r>
              <a:rPr lang="en-US" dirty="0" err="1" smtClean="0"/>
              <a:t>arg</a:t>
            </a:r>
            <a:r>
              <a:rPr lang="en-US" dirty="0" smtClean="0"/>
              <a:t> is the Paint (null for opaque images)</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45</a:t>
            </a:fld>
            <a:endParaRPr lang="en-US" altLang="en-US" dirty="0">
              <a:solidFill>
                <a:schemeClr val="accent2"/>
              </a:solidFill>
            </a:endParaRPr>
          </a:p>
        </p:txBody>
      </p:sp>
    </p:spTree>
    <p:extLst>
      <p:ext uri="{BB962C8B-B14F-4D97-AF65-F5344CB8AC3E}">
        <p14:creationId xmlns:p14="http://schemas.microsoft.com/office/powerpoint/2010/main" val="2584070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Triggering Redrawing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Automatically</a:t>
            </a:r>
          </a:p>
          <a:p>
            <a:pPr lvl="1"/>
            <a:r>
              <a:rPr lang="en-US" dirty="0" smtClean="0"/>
              <a:t>After screen is rotated or covered and </a:t>
            </a:r>
            <a:r>
              <a:rPr lang="en-US" dirty="0" err="1" smtClean="0"/>
              <a:t>reexposed</a:t>
            </a:r>
            <a:endParaRPr lang="en-US" dirty="0" smtClean="0"/>
          </a:p>
          <a:p>
            <a:r>
              <a:rPr lang="en-US" dirty="0" smtClean="0"/>
              <a:t>Manually</a:t>
            </a:r>
          </a:p>
          <a:p>
            <a:pPr lvl="1"/>
            <a:r>
              <a:rPr lang="en-US" dirty="0" smtClean="0"/>
              <a:t>Yes</a:t>
            </a:r>
          </a:p>
          <a:p>
            <a:pPr lvl="2"/>
            <a:r>
              <a:rPr lang="en-US" dirty="0" smtClean="0"/>
              <a:t>Call “invalidate” on the View</a:t>
            </a:r>
          </a:p>
          <a:p>
            <a:pPr lvl="2"/>
            <a:r>
              <a:rPr lang="en-US" dirty="0" smtClean="0"/>
              <a:t>If called by Thread other than main thread, you should call “</a:t>
            </a:r>
            <a:r>
              <a:rPr lang="en-US" dirty="0" err="1" smtClean="0"/>
              <a:t>postInvalidate</a:t>
            </a:r>
            <a:r>
              <a:rPr lang="en-US" dirty="0" smtClean="0"/>
              <a:t>” instead of “invalidate”</a:t>
            </a:r>
          </a:p>
          <a:p>
            <a:pPr lvl="1"/>
            <a:r>
              <a:rPr lang="en-US" dirty="0" smtClean="0"/>
              <a:t>No</a:t>
            </a:r>
          </a:p>
          <a:p>
            <a:pPr lvl="2"/>
            <a:r>
              <a:rPr lang="en-US" dirty="0" smtClean="0"/>
              <a:t>Call “</a:t>
            </a:r>
            <a:r>
              <a:rPr lang="en-US" dirty="0" err="1" smtClean="0"/>
              <a:t>onDraw</a:t>
            </a:r>
            <a:r>
              <a:rPr lang="en-US" dirty="0" smtClean="0"/>
              <a:t>” directly</a:t>
            </a:r>
          </a:p>
          <a:p>
            <a:pPr lvl="1"/>
            <a:r>
              <a:rPr lang="en-US" dirty="0" smtClean="0"/>
              <a:t>Very simple animation</a:t>
            </a:r>
          </a:p>
          <a:p>
            <a:pPr lvl="2"/>
            <a:r>
              <a:rPr lang="en-US" dirty="0" smtClean="0"/>
              <a:t>By repeatedly doing short </a:t>
            </a:r>
            <a:r>
              <a:rPr lang="en-US" dirty="0" err="1" smtClean="0"/>
              <a:t>Thread.sleep</a:t>
            </a:r>
            <a:r>
              <a:rPr lang="en-US" dirty="0" smtClean="0"/>
              <a:t>, then calling invalidate</a:t>
            </a:r>
          </a:p>
          <a:p>
            <a:pPr lvl="3"/>
            <a:r>
              <a:rPr lang="en-US" dirty="0" smtClean="0"/>
              <a:t>For details on </a:t>
            </a:r>
            <a:r>
              <a:rPr lang="en-US" dirty="0"/>
              <a:t>fancier animation, see</a:t>
            </a:r>
            <a:br>
              <a:rPr lang="en-US" dirty="0"/>
            </a:br>
            <a:r>
              <a:rPr lang="en-US" dirty="0"/>
              <a:t>http://developer.android.com/guide/topics/graphics/index.html</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46</a:t>
            </a:fld>
            <a:endParaRPr lang="en-US" altLang="en-US" dirty="0">
              <a:solidFill>
                <a:schemeClr val="accent2"/>
              </a:solidFill>
            </a:endParaRPr>
          </a:p>
        </p:txBody>
      </p:sp>
    </p:spTree>
    <p:extLst>
      <p:ext uri="{BB962C8B-B14F-4D97-AF65-F5344CB8AC3E}">
        <p14:creationId xmlns:p14="http://schemas.microsoft.com/office/powerpoint/2010/main" val="2496934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Avoid Allocating Drawing Objects in </a:t>
            </a:r>
            <a:r>
              <a:rPr lang="en-US" dirty="0" err="1" smtClean="0"/>
              <a:t>onDraw</a:t>
            </a:r>
            <a:endParaRPr lang="en-US" dirty="0"/>
          </a:p>
        </p:txBody>
      </p:sp>
      <p:sp>
        <p:nvSpPr>
          <p:cNvPr id="3" name="Content Placeholder 2"/>
          <p:cNvSpPr>
            <a:spLocks noGrp="1"/>
          </p:cNvSpPr>
          <p:nvPr>
            <p:ph idx="1"/>
          </p:nvPr>
        </p:nvSpPr>
        <p:spPr/>
        <p:txBody>
          <a:bodyPr/>
          <a:lstStyle/>
          <a:p>
            <a:r>
              <a:rPr lang="en-US" dirty="0" smtClean="0"/>
              <a:t>Idea</a:t>
            </a:r>
          </a:p>
          <a:p>
            <a:pPr lvl="1"/>
            <a:r>
              <a:rPr lang="en-US" dirty="0" err="1" smtClean="0"/>
              <a:t>onDraw</a:t>
            </a:r>
            <a:r>
              <a:rPr lang="en-US" dirty="0" smtClean="0"/>
              <a:t> is expensive</a:t>
            </a:r>
          </a:p>
          <a:p>
            <a:pPr lvl="1"/>
            <a:r>
              <a:rPr lang="en-US" dirty="0" err="1" smtClean="0"/>
              <a:t>onDraw</a:t>
            </a:r>
            <a:r>
              <a:rPr lang="en-US" dirty="0" smtClean="0"/>
              <a:t> can be called many times</a:t>
            </a:r>
          </a:p>
          <a:p>
            <a:r>
              <a:rPr lang="en-US" dirty="0" smtClean="0"/>
              <a:t>Consequence</a:t>
            </a:r>
          </a:p>
          <a:p>
            <a:pPr lvl="1"/>
            <a:r>
              <a:rPr lang="en-US" dirty="0" smtClean="0"/>
              <a:t>Don’t allocate graphics objects in </a:t>
            </a:r>
            <a:r>
              <a:rPr lang="en-US" dirty="0" err="1" smtClean="0"/>
              <a:t>onDraw</a:t>
            </a:r>
            <a:endParaRPr lang="en-US" dirty="0" smtClean="0"/>
          </a:p>
          <a:p>
            <a:pPr lvl="1"/>
            <a:r>
              <a:rPr lang="en-US" dirty="0" smtClean="0"/>
              <a:t>This is especially true of Bitmaps, but applies to Paint and other simpler objects as well</a:t>
            </a:r>
            <a:endParaRPr lang="en-US" dirty="0"/>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47</a:t>
            </a:fld>
            <a:endParaRPr lang="en-US" altLang="en-US" dirty="0">
              <a:solidFill>
                <a:schemeClr val="accent2"/>
              </a:solidFill>
            </a:endParaRPr>
          </a:p>
        </p:txBody>
      </p:sp>
    </p:spTree>
    <p:extLst>
      <p:ext uri="{BB962C8B-B14F-4D97-AF65-F5344CB8AC3E}">
        <p14:creationId xmlns:p14="http://schemas.microsoft.com/office/powerpoint/2010/main" val="1558645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0" name="Rectangle 2"/>
          <p:cNvSpPr>
            <a:spLocks noGrp="1" noChangeArrowheads="1"/>
          </p:cNvSpPr>
          <p:nvPr>
            <p:ph type="title"/>
          </p:nvPr>
        </p:nvSpPr>
        <p:spPr>
          <a:xfrm>
            <a:off x="731520" y="3209544"/>
            <a:ext cx="8305800" cy="1219200"/>
          </a:xfrm>
        </p:spPr>
        <p:txBody>
          <a:bodyPr>
            <a:normAutofit fontScale="90000"/>
          </a:bodyPr>
          <a:lstStyle/>
          <a:p>
            <a:r>
              <a:rPr lang="en-US" dirty="0" smtClean="0"/>
              <a:t>Example: View that Draws Random Shapes</a:t>
            </a:r>
            <a:endParaRPr lang="en-US" altLang="en-US" dirty="0"/>
          </a:p>
        </p:txBody>
      </p:sp>
    </p:spTree>
    <p:extLst>
      <p:ext uri="{BB962C8B-B14F-4D97-AF65-F5344CB8AC3E}">
        <p14:creationId xmlns:p14="http://schemas.microsoft.com/office/powerpoint/2010/main" val="102523975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Idea</a:t>
            </a:r>
          </a:p>
          <a:p>
            <a:pPr lvl="1"/>
            <a:r>
              <a:rPr lang="en-US" dirty="0" smtClean="0"/>
              <a:t>Make View that draws random backgrounds, circles, rectangles, bitmaps, and text</a:t>
            </a:r>
          </a:p>
          <a:p>
            <a:pPr lvl="2"/>
            <a:r>
              <a:rPr lang="en-US" dirty="0" smtClean="0"/>
              <a:t>All sizes and locations based on current dimensions of the View</a:t>
            </a:r>
          </a:p>
          <a:p>
            <a:pPr lvl="2"/>
            <a:r>
              <a:rPr lang="en-US" dirty="0" smtClean="0"/>
              <a:t>View must go in fixed-sized region for now. We will discuss using </a:t>
            </a:r>
            <a:r>
              <a:rPr lang="en-US" dirty="0" err="1" smtClean="0"/>
              <a:t>onMeasure</a:t>
            </a:r>
            <a:r>
              <a:rPr lang="en-US" dirty="0" smtClean="0"/>
              <a:t> to request sizes in section on Custom Components</a:t>
            </a:r>
          </a:p>
          <a:p>
            <a:pPr lvl="1"/>
            <a:r>
              <a:rPr lang="en-US" dirty="0" smtClean="0"/>
              <a:t>Redrawing triggered by button in main Activity</a:t>
            </a:r>
          </a:p>
          <a:p>
            <a:pPr lvl="2"/>
            <a:r>
              <a:rPr lang="en-US" dirty="0" smtClean="0"/>
              <a:t>Gets id of custom View, calls </a:t>
            </a:r>
            <a:r>
              <a:rPr lang="en-US" dirty="0" err="1" smtClean="0"/>
              <a:t>findViewById</a:t>
            </a:r>
            <a:r>
              <a:rPr lang="en-US" dirty="0" smtClean="0"/>
              <a:t>, then calls invalidate on each button press</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49</a:t>
            </a:fld>
            <a:endParaRPr lang="en-US" altLang="en-US" dirty="0">
              <a:solidFill>
                <a:schemeClr val="accent2"/>
              </a:solidFill>
            </a:endParaRPr>
          </a:p>
        </p:txBody>
      </p:sp>
    </p:spTree>
    <p:extLst>
      <p:ext uri="{BB962C8B-B14F-4D97-AF65-F5344CB8AC3E}">
        <p14:creationId xmlns:p14="http://schemas.microsoft.com/office/powerpoint/2010/main" val="755333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5</a:t>
            </a:fld>
            <a:endParaRPr lang="en-US"/>
          </a:p>
        </p:txBody>
      </p:sp>
      <p:sp>
        <p:nvSpPr>
          <p:cNvPr id="3" name="Title 1"/>
          <p:cNvSpPr txBox="1">
            <a:spLocks/>
          </p:cNvSpPr>
          <p:nvPr/>
        </p:nvSpPr>
        <p:spPr>
          <a:xfrm>
            <a:off x="1295400" y="46038"/>
            <a:ext cx="7772400" cy="868362"/>
          </a:xfrm>
          <a:prstGeom prst="rect">
            <a:avLst/>
          </a:prstGeom>
        </p:spPr>
        <p:txBody>
          <a:bodyPr tIns="0">
            <a:normAutofit fontScale="75000" lnSpcReduction="20000"/>
          </a:bodyPr>
          <a:lstStyle/>
          <a:p>
            <a:pPr>
              <a:spcBef>
                <a:spcPct val="0"/>
              </a:spcBef>
              <a:defRPr/>
            </a:pPr>
            <a:r>
              <a:rPr lang="en-US" sz="5900" dirty="0" smtClean="0">
                <a:solidFill>
                  <a:schemeClr val="tx2">
                    <a:lumMod val="60000"/>
                    <a:lumOff val="40000"/>
                  </a:schemeClr>
                </a:solidFill>
              </a:rPr>
              <a:t>Custom </a:t>
            </a:r>
            <a:r>
              <a:rPr lang="en-US" sz="5900" dirty="0">
                <a:solidFill>
                  <a:schemeClr val="tx2">
                    <a:lumMod val="60000"/>
                    <a:lumOff val="40000"/>
                  </a:schemeClr>
                </a:solidFill>
              </a:rPr>
              <a:t>Button Shape in Android</a:t>
            </a:r>
          </a:p>
          <a:p>
            <a:pPr algn="ctr">
              <a:spcBef>
                <a:spcPct val="0"/>
              </a:spcBef>
              <a:defRPr/>
            </a:pP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4" name="Rectangle 3"/>
          <p:cNvSpPr/>
          <p:nvPr/>
        </p:nvSpPr>
        <p:spPr>
          <a:xfrm>
            <a:off x="1117600" y="729734"/>
            <a:ext cx="4089838" cy="369332"/>
          </a:xfrm>
          <a:prstGeom prst="rect">
            <a:avLst/>
          </a:prstGeom>
        </p:spPr>
        <p:txBody>
          <a:bodyPr wrap="none">
            <a:spAutoFit/>
          </a:bodyPr>
          <a:lstStyle/>
          <a:p>
            <a:r>
              <a:rPr lang="en-US" b="1" dirty="0"/>
              <a:t>custom_button_round_rect2_border.xml</a:t>
            </a:r>
            <a:endParaRPr lang="en-US" dirty="0"/>
          </a:p>
        </p:txBody>
      </p:sp>
      <p:pic>
        <p:nvPicPr>
          <p:cNvPr id="5" name="Picture 4"/>
          <p:cNvPicPr>
            <a:picLocks noChangeAspect="1"/>
          </p:cNvPicPr>
          <p:nvPr/>
        </p:nvPicPr>
        <p:blipFill>
          <a:blip r:embed="rId3"/>
          <a:stretch>
            <a:fillRect/>
          </a:stretch>
        </p:blipFill>
        <p:spPr>
          <a:xfrm>
            <a:off x="838200" y="1099066"/>
            <a:ext cx="7327900" cy="5594418"/>
          </a:xfrm>
          <a:prstGeom prst="rect">
            <a:avLst/>
          </a:prstGeom>
        </p:spPr>
      </p:pic>
    </p:spTree>
    <p:extLst>
      <p:ext uri="{BB962C8B-B14F-4D97-AF65-F5344CB8AC3E}">
        <p14:creationId xmlns:p14="http://schemas.microsoft.com/office/powerpoint/2010/main" val="3916905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General Class Structure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1600" dirty="0">
                <a:latin typeface="Courier New" pitchFamily="49" charset="0"/>
                <a:cs typeface="Courier New" pitchFamily="49" charset="0"/>
              </a:rPr>
              <a:t>public class </a:t>
            </a:r>
            <a:r>
              <a:rPr lang="en-US" sz="1600" dirty="0" err="1">
                <a:latin typeface="Courier New" pitchFamily="49" charset="0"/>
                <a:cs typeface="Courier New" pitchFamily="49" charset="0"/>
              </a:rPr>
              <a:t>RandomShapeView</a:t>
            </a:r>
            <a:r>
              <a:rPr lang="en-US" sz="1600" dirty="0">
                <a:latin typeface="Courier New" pitchFamily="49" charset="0"/>
                <a:cs typeface="Courier New" pitchFamily="49" charset="0"/>
              </a:rPr>
              <a:t> extends View {</a:t>
            </a:r>
          </a:p>
          <a:p>
            <a:pPr marL="0" indent="0">
              <a:buNone/>
            </a:pPr>
            <a:r>
              <a:rPr lang="en-US" sz="1600" dirty="0">
                <a:latin typeface="Courier New" pitchFamily="49" charset="0"/>
                <a:cs typeface="Courier New" pitchFamily="49" charset="0"/>
              </a:rPr>
              <a:t>    private Integer[] </a:t>
            </a:r>
            <a:r>
              <a:rPr lang="en-US" sz="1600" dirty="0" err="1">
                <a:latin typeface="Courier New" pitchFamily="49" charset="0"/>
                <a:cs typeface="Courier New" pitchFamily="49" charset="0"/>
              </a:rPr>
              <a:t>mBackgrounds</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 ... };</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private </a:t>
            </a:r>
            <a:r>
              <a:rPr lang="en-US" sz="1600" dirty="0">
                <a:latin typeface="Courier New" pitchFamily="49" charset="0"/>
                <a:cs typeface="Courier New" pitchFamily="49" charset="0"/>
              </a:rPr>
              <a:t>Paint[] </a:t>
            </a:r>
            <a:r>
              <a:rPr lang="en-US" sz="1600" dirty="0" err="1">
                <a:latin typeface="Courier New" pitchFamily="49" charset="0"/>
                <a:cs typeface="Courier New" pitchFamily="49" charset="0"/>
              </a:rPr>
              <a:t>mForegrounds</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 ... };</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private </a:t>
            </a:r>
            <a:r>
              <a:rPr lang="en-US" sz="1600" dirty="0">
                <a:latin typeface="Courier New" pitchFamily="49" charset="0"/>
                <a:cs typeface="Courier New" pitchFamily="49" charset="0"/>
              </a:rPr>
              <a:t>Bitmap[] </a:t>
            </a:r>
            <a:r>
              <a:rPr lang="en-US" sz="1600" dirty="0" err="1">
                <a:latin typeface="Courier New" pitchFamily="49" charset="0"/>
                <a:cs typeface="Courier New" pitchFamily="49" charset="0"/>
              </a:rPr>
              <a:t>mPics</a:t>
            </a:r>
            <a:r>
              <a:rPr lang="en-US" sz="1600" dirty="0">
                <a:latin typeface="Courier New" pitchFamily="49" charset="0"/>
                <a:cs typeface="Courier New" pitchFamily="49" charset="0"/>
              </a:rPr>
              <a:t> = </a:t>
            </a:r>
            <a:r>
              <a:rPr lang="en-US" sz="1600" dirty="0" smtClean="0">
                <a:latin typeface="Courier New" pitchFamily="49" charset="0"/>
                <a:cs typeface="Courier New" pitchFamily="49" charset="0"/>
              </a:rPr>
              <a:t>{ ... };</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private </a:t>
            </a:r>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mMessage</a:t>
            </a:r>
            <a:r>
              <a:rPr lang="en-US" sz="1600" dirty="0">
                <a:latin typeface="Courier New" pitchFamily="49" charset="0"/>
                <a:cs typeface="Courier New" pitchFamily="49" charset="0"/>
              </a:rPr>
              <a:t> = "Android</a:t>
            </a:r>
            <a:r>
              <a:rPr lang="en-US" sz="1600" dirty="0" smtClean="0">
                <a:latin typeface="Courier New" pitchFamily="49" charset="0"/>
                <a:cs typeface="Courier New" pitchFamily="49" charset="0"/>
              </a:rPr>
              <a:t>";</a:t>
            </a:r>
          </a:p>
          <a:p>
            <a:pPr marL="0" indent="0">
              <a:buNone/>
            </a:pP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public </a:t>
            </a:r>
            <a:r>
              <a:rPr lang="en-US" sz="1600" dirty="0" err="1">
                <a:latin typeface="Courier New" pitchFamily="49" charset="0"/>
                <a:cs typeface="Courier New" pitchFamily="49" charset="0"/>
              </a:rPr>
              <a:t>RandomShapeView</a:t>
            </a:r>
            <a:r>
              <a:rPr lang="en-US" sz="1600" dirty="0">
                <a:latin typeface="Courier New" pitchFamily="49" charset="0"/>
                <a:cs typeface="Courier New" pitchFamily="49" charset="0"/>
              </a:rPr>
              <a:t>(Context context) {</a:t>
            </a:r>
          </a:p>
          <a:p>
            <a:pPr marL="0" indent="0">
              <a:buNone/>
            </a:pPr>
            <a:r>
              <a:rPr lang="en-US" sz="1600" dirty="0">
                <a:latin typeface="Courier New" pitchFamily="49" charset="0"/>
                <a:cs typeface="Courier New" pitchFamily="49" charset="0"/>
              </a:rPr>
              <a:t>        super(context);</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public </a:t>
            </a:r>
            <a:r>
              <a:rPr lang="en-US" sz="1600" dirty="0" err="1">
                <a:latin typeface="Courier New" pitchFamily="49" charset="0"/>
                <a:cs typeface="Courier New" pitchFamily="49" charset="0"/>
              </a:rPr>
              <a:t>RandomShapeView</a:t>
            </a:r>
            <a:r>
              <a:rPr lang="en-US" sz="1600" dirty="0">
                <a:latin typeface="Courier New" pitchFamily="49" charset="0"/>
                <a:cs typeface="Courier New" pitchFamily="49" charset="0"/>
              </a:rPr>
              <a:t>(Context </a:t>
            </a:r>
            <a:r>
              <a:rPr lang="en-US" sz="1600" dirty="0" err="1">
                <a:latin typeface="Courier New" pitchFamily="49" charset="0"/>
                <a:cs typeface="Courier New" pitchFamily="49" charset="0"/>
              </a:rPr>
              <a:t>context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AttributeSet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attrs</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super(context, </a:t>
            </a:r>
            <a:r>
              <a:rPr lang="en-US" sz="1600" dirty="0" err="1">
                <a:latin typeface="Courier New" pitchFamily="49" charset="0"/>
                <a:cs typeface="Courier New" pitchFamily="49" charset="0"/>
              </a:rPr>
              <a:t>attrs</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p>
          <a:p>
            <a:pPr marL="0" indent="0">
              <a:buNone/>
            </a:pP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Override</a:t>
            </a:r>
          </a:p>
          <a:p>
            <a:pPr marL="0" indent="0">
              <a:buNone/>
            </a:pPr>
            <a:r>
              <a:rPr lang="en-US" sz="1600" dirty="0">
                <a:latin typeface="Courier New" pitchFamily="49" charset="0"/>
                <a:cs typeface="Courier New" pitchFamily="49" charset="0"/>
              </a:rPr>
              <a:t>    protected void </a:t>
            </a:r>
            <a:r>
              <a:rPr lang="en-US" sz="1600" dirty="0" err="1">
                <a:latin typeface="Courier New" pitchFamily="49" charset="0"/>
                <a:cs typeface="Courier New" pitchFamily="49" charset="0"/>
              </a:rPr>
              <a:t>onDraw</a:t>
            </a:r>
            <a:r>
              <a:rPr lang="en-US" sz="1600" dirty="0">
                <a:latin typeface="Courier New" pitchFamily="49" charset="0"/>
                <a:cs typeface="Courier New" pitchFamily="49" charset="0"/>
              </a:rPr>
              <a:t>(Canvas canvas)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super.onDraw</a:t>
            </a:r>
            <a:r>
              <a:rPr lang="en-US" sz="1600" dirty="0">
                <a:latin typeface="Courier New" pitchFamily="49" charset="0"/>
                <a:cs typeface="Courier New" pitchFamily="49" charset="0"/>
              </a:rPr>
              <a:t>(canvas</a:t>
            </a:r>
            <a:r>
              <a:rPr lang="en-US" sz="1600" dirty="0" smtClean="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50</a:t>
            </a:fld>
            <a:endParaRPr lang="en-US" altLang="en-US" dirty="0">
              <a:solidFill>
                <a:schemeClr val="accent2"/>
              </a:solidFill>
            </a:endParaRPr>
          </a:p>
        </p:txBody>
      </p:sp>
      <p:sp>
        <p:nvSpPr>
          <p:cNvPr id="5" name="Text Box 6"/>
          <p:cNvSpPr txBox="1">
            <a:spLocks noChangeArrowheads="1"/>
          </p:cNvSpPr>
          <p:nvPr/>
        </p:nvSpPr>
        <p:spPr bwMode="ltGray">
          <a:xfrm>
            <a:off x="6766560" y="1527048"/>
            <a:ext cx="2377440" cy="707886"/>
          </a:xfrm>
          <a:prstGeom prst="rect">
            <a:avLst/>
          </a:prstGeom>
          <a:noFill/>
          <a:ln w="9525">
            <a:noFill/>
            <a:miter lim="800000"/>
            <a:headEnd/>
            <a:tailEnd/>
          </a:ln>
          <a:effectLst/>
        </p:spPr>
        <p:txBody>
          <a:bodyPr wrap="square">
            <a:spAutoFit/>
          </a:bodyPr>
          <a:lstStyle/>
          <a:p>
            <a:r>
              <a:rPr lang="en-US" sz="1000" dirty="0" smtClean="0">
                <a:solidFill>
                  <a:srgbClr val="0000FF"/>
                </a:solidFill>
                <a:latin typeface="Arial Narrow" pitchFamily="34" charset="0"/>
              </a:rPr>
              <a:t>To avoid </a:t>
            </a:r>
            <a:r>
              <a:rPr lang="en-US" sz="1000" dirty="0">
                <a:solidFill>
                  <a:srgbClr val="0000FF"/>
                </a:solidFill>
                <a:latin typeface="Arial Narrow" pitchFamily="34" charset="0"/>
              </a:rPr>
              <a:t>repeated </a:t>
            </a:r>
            <a:r>
              <a:rPr lang="en-US" sz="1000" dirty="0" smtClean="0">
                <a:solidFill>
                  <a:srgbClr val="0000FF"/>
                </a:solidFill>
                <a:latin typeface="Arial Narrow" pitchFamily="34" charset="0"/>
              </a:rPr>
              <a:t>allocation, objects like Paint and Bitmap objects should be instantiated once per View instantiation (i.e., as instance variable values or in the constructor).</a:t>
            </a:r>
            <a:endParaRPr lang="en-US" sz="1000" dirty="0">
              <a:solidFill>
                <a:srgbClr val="0000FF"/>
              </a:solidFill>
              <a:latin typeface="Arial Narrow" pitchFamily="34" charset="0"/>
            </a:endParaRPr>
          </a:p>
        </p:txBody>
      </p:sp>
      <p:sp>
        <p:nvSpPr>
          <p:cNvPr id="6" name="Line 5"/>
          <p:cNvSpPr>
            <a:spLocks noChangeShapeType="1"/>
          </p:cNvSpPr>
          <p:nvPr/>
        </p:nvSpPr>
        <p:spPr bwMode="ltGray">
          <a:xfrm flipH="1">
            <a:off x="5779008" y="1965960"/>
            <a:ext cx="987552" cy="109728"/>
          </a:xfrm>
          <a:prstGeom prst="line">
            <a:avLst/>
          </a:prstGeom>
          <a:noFill/>
          <a:ln w="9525">
            <a:solidFill>
              <a:srgbClr val="0000FF"/>
            </a:solidFill>
            <a:round/>
            <a:headEnd/>
            <a:tailEnd type="triangle" w="med" len="med"/>
          </a:ln>
          <a:effectLst/>
        </p:spPr>
        <p:txBody>
          <a:bodyPr wrap="square">
            <a:spAutoFit/>
          </a:bodyPr>
          <a:lstStyle/>
          <a:p>
            <a:endParaRPr lang="en-US"/>
          </a:p>
        </p:txBody>
      </p:sp>
      <p:sp>
        <p:nvSpPr>
          <p:cNvPr id="7" name="Line 5"/>
          <p:cNvSpPr>
            <a:spLocks noChangeShapeType="1"/>
          </p:cNvSpPr>
          <p:nvPr/>
        </p:nvSpPr>
        <p:spPr bwMode="ltGray">
          <a:xfrm flipH="1">
            <a:off x="5120640" y="1965960"/>
            <a:ext cx="1645920" cy="365760"/>
          </a:xfrm>
          <a:prstGeom prst="line">
            <a:avLst/>
          </a:prstGeom>
          <a:noFill/>
          <a:ln w="9525">
            <a:solidFill>
              <a:srgbClr val="0000FF"/>
            </a:solidFill>
            <a:round/>
            <a:headEnd/>
            <a:tailEnd type="triangle" w="med" len="med"/>
          </a:ln>
          <a:effectLst/>
        </p:spPr>
        <p:txBody>
          <a:bodyPr wrap="square">
            <a:spAutoFit/>
          </a:bodyPr>
          <a:lstStyle/>
          <a:p>
            <a:endParaRPr lang="en-US"/>
          </a:p>
        </p:txBody>
      </p:sp>
    </p:spTree>
    <p:extLst>
      <p:ext uri="{BB962C8B-B14F-4D97-AF65-F5344CB8AC3E}">
        <p14:creationId xmlns:p14="http://schemas.microsoft.com/office/powerpoint/2010/main" val="3551339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err="1" smtClean="0"/>
              <a:t>onDraw</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600" dirty="0">
                <a:latin typeface="Courier New" pitchFamily="49" charset="0"/>
                <a:cs typeface="Courier New" pitchFamily="49" charset="0"/>
              </a:rPr>
              <a:t>public class </a:t>
            </a:r>
            <a:r>
              <a:rPr lang="en-US" sz="1600" dirty="0" err="1">
                <a:latin typeface="Courier New" pitchFamily="49" charset="0"/>
                <a:cs typeface="Courier New" pitchFamily="49" charset="0"/>
              </a:rPr>
              <a:t>RandomShapeView</a:t>
            </a:r>
            <a:r>
              <a:rPr lang="en-US" sz="1600" dirty="0">
                <a:latin typeface="Courier New" pitchFamily="49" charset="0"/>
                <a:cs typeface="Courier New" pitchFamily="49" charset="0"/>
              </a:rPr>
              <a:t> extends View </a:t>
            </a:r>
            <a:r>
              <a:rPr lang="en-US" sz="1600" dirty="0" smtClean="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Override</a:t>
            </a:r>
          </a:p>
          <a:p>
            <a:pPr marL="0" indent="0">
              <a:buNone/>
            </a:pPr>
            <a:r>
              <a:rPr lang="en-US" sz="1600" dirty="0">
                <a:latin typeface="Courier New" pitchFamily="49" charset="0"/>
                <a:cs typeface="Courier New" pitchFamily="49" charset="0"/>
              </a:rPr>
              <a:t>    protected void </a:t>
            </a:r>
            <a:r>
              <a:rPr lang="en-US" sz="1600" dirty="0" err="1">
                <a:latin typeface="Courier New" pitchFamily="49" charset="0"/>
                <a:cs typeface="Courier New" pitchFamily="49" charset="0"/>
              </a:rPr>
              <a:t>onDraw</a:t>
            </a:r>
            <a:r>
              <a:rPr lang="en-US" sz="1600" dirty="0">
                <a:latin typeface="Courier New" pitchFamily="49" charset="0"/>
                <a:cs typeface="Courier New" pitchFamily="49" charset="0"/>
              </a:rPr>
              <a:t>(Canvas canvas)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super.onDraw</a:t>
            </a:r>
            <a:r>
              <a:rPr lang="en-US" sz="1600" dirty="0">
                <a:latin typeface="Courier New" pitchFamily="49" charset="0"/>
                <a:cs typeface="Courier New" pitchFamily="49" charset="0"/>
              </a:rPr>
              <a:t>(canvas);</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canvas.drawColor</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RandomUtils.randomElement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mBackgrounds</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viewWidth</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getWidth</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viewHeight</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getHeight</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avgShapeWidth</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viewWidth</a:t>
            </a:r>
            <a:r>
              <a:rPr lang="en-US" sz="1600" dirty="0">
                <a:latin typeface="Courier New" pitchFamily="49" charset="0"/>
                <a:cs typeface="Courier New" pitchFamily="49" charset="0"/>
              </a:rPr>
              <a:t>/5;</a:t>
            </a:r>
          </a:p>
          <a:p>
            <a:pPr marL="0" indent="0">
              <a:buNone/>
            </a:pPr>
            <a:r>
              <a:rPr lang="en-US" sz="1600" dirty="0">
                <a:latin typeface="Courier New" pitchFamily="49" charset="0"/>
                <a:cs typeface="Courier New" pitchFamily="49" charset="0"/>
              </a:rPr>
              <a:t>        for(</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=0;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&lt;20;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drawRandomCircle</a:t>
            </a:r>
            <a:r>
              <a:rPr lang="en-US" sz="1600" dirty="0">
                <a:latin typeface="Courier New" pitchFamily="49" charset="0"/>
                <a:cs typeface="Courier New" pitchFamily="49" charset="0"/>
              </a:rPr>
              <a:t>(canvas, </a:t>
            </a:r>
            <a:r>
              <a:rPr lang="en-US" sz="1600" dirty="0" err="1">
                <a:latin typeface="Courier New" pitchFamily="49" charset="0"/>
                <a:cs typeface="Courier New" pitchFamily="49" charset="0"/>
              </a:rPr>
              <a:t>viewWidth</a:t>
            </a:r>
            <a:r>
              <a:rPr lang="en-US" sz="1600" dirty="0">
                <a:latin typeface="Courier New" pitchFamily="49" charset="0"/>
                <a:cs typeface="Courier New" pitchFamily="49" charset="0"/>
              </a:rPr>
              <a: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viewHeight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avgShapeWidth</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drawRandomRect</a:t>
            </a:r>
            <a:r>
              <a:rPr lang="en-US" sz="1600" dirty="0">
                <a:latin typeface="Courier New" pitchFamily="49" charset="0"/>
                <a:cs typeface="Courier New" pitchFamily="49" charset="0"/>
              </a:rPr>
              <a:t>(canvas, </a:t>
            </a:r>
            <a:r>
              <a:rPr lang="en-US" sz="1600" dirty="0" err="1">
                <a:latin typeface="Courier New" pitchFamily="49" charset="0"/>
                <a:cs typeface="Courier New" pitchFamily="49" charset="0"/>
              </a:rPr>
              <a:t>viewWidth</a:t>
            </a:r>
            <a:r>
              <a:rPr lang="en-US" sz="1600" dirty="0">
                <a:latin typeface="Courier New" pitchFamily="49" charset="0"/>
                <a:cs typeface="Courier New" pitchFamily="49" charset="0"/>
              </a:rPr>
              <a: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viewHeight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avgShapeWidth</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drawRandomBitmap</a:t>
            </a:r>
            <a:r>
              <a:rPr lang="en-US" sz="1600" dirty="0">
                <a:latin typeface="Courier New" pitchFamily="49" charset="0"/>
                <a:cs typeface="Courier New" pitchFamily="49" charset="0"/>
              </a:rPr>
              <a:t>(canvas, </a:t>
            </a:r>
            <a:r>
              <a:rPr lang="en-US" sz="1600" dirty="0" err="1">
                <a:latin typeface="Courier New" pitchFamily="49" charset="0"/>
                <a:cs typeface="Courier New" pitchFamily="49" charset="0"/>
              </a:rPr>
              <a:t>viewWidth</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viewHeight</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drawRandomText</a:t>
            </a:r>
            <a:r>
              <a:rPr lang="en-US" sz="1600" dirty="0">
                <a:latin typeface="Courier New" pitchFamily="49" charset="0"/>
                <a:cs typeface="Courier New" pitchFamily="49" charset="0"/>
              </a:rPr>
              <a:t>(canvas, </a:t>
            </a:r>
            <a:r>
              <a:rPr lang="en-US" sz="1600" dirty="0" err="1">
                <a:latin typeface="Courier New" pitchFamily="49" charset="0"/>
                <a:cs typeface="Courier New" pitchFamily="49" charset="0"/>
              </a:rPr>
              <a:t>viewWidth</a:t>
            </a:r>
            <a:r>
              <a:rPr lang="en-US" sz="1600" dirty="0">
                <a:latin typeface="Courier New" pitchFamily="49" charset="0"/>
                <a:cs typeface="Courier New" pitchFamily="49" charset="0"/>
              </a:rPr>
              <a: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viewHeight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avgShapeWidth</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51</a:t>
            </a:fld>
            <a:endParaRPr lang="en-US" altLang="en-US" dirty="0">
              <a:solidFill>
                <a:schemeClr val="accent2"/>
              </a:solidFill>
            </a:endParaRPr>
          </a:p>
        </p:txBody>
      </p:sp>
      <p:sp>
        <p:nvSpPr>
          <p:cNvPr id="5" name="Text Box 6"/>
          <p:cNvSpPr txBox="1">
            <a:spLocks noChangeArrowheads="1"/>
          </p:cNvSpPr>
          <p:nvPr/>
        </p:nvSpPr>
        <p:spPr bwMode="ltGray">
          <a:xfrm>
            <a:off x="5010912" y="6318504"/>
            <a:ext cx="4008120" cy="561582"/>
          </a:xfrm>
          <a:prstGeom prst="rect">
            <a:avLst/>
          </a:prstGeom>
          <a:noFill/>
          <a:ln w="9525">
            <a:noFill/>
            <a:miter lim="800000"/>
            <a:headEnd/>
            <a:tailEnd/>
          </a:ln>
          <a:effectLst/>
        </p:spPr>
        <p:txBody>
          <a:bodyPr wrap="square">
            <a:spAutoFit/>
          </a:bodyPr>
          <a:lstStyle/>
          <a:p>
            <a:r>
              <a:rPr lang="en-US" sz="1000" dirty="0" smtClean="0">
                <a:solidFill>
                  <a:srgbClr val="0000FF"/>
                </a:solidFill>
                <a:latin typeface="Arial Narrow" pitchFamily="34" charset="0"/>
              </a:rPr>
              <a:t>You must call </a:t>
            </a:r>
            <a:r>
              <a:rPr lang="en-US" sz="1000" dirty="0" err="1" smtClean="0">
                <a:solidFill>
                  <a:srgbClr val="0000FF"/>
                </a:solidFill>
                <a:latin typeface="Arial Narrow" pitchFamily="34" charset="0"/>
              </a:rPr>
              <a:t>getWidth</a:t>
            </a:r>
            <a:r>
              <a:rPr lang="en-US" sz="1000" dirty="0" smtClean="0">
                <a:solidFill>
                  <a:srgbClr val="0000FF"/>
                </a:solidFill>
                <a:latin typeface="Arial Narrow" pitchFamily="34" charset="0"/>
              </a:rPr>
              <a:t> and </a:t>
            </a:r>
            <a:r>
              <a:rPr lang="en-US" sz="1000" dirty="0" err="1" smtClean="0">
                <a:solidFill>
                  <a:srgbClr val="0000FF"/>
                </a:solidFill>
                <a:latin typeface="Arial Narrow" pitchFamily="34" charset="0"/>
              </a:rPr>
              <a:t>getHeight</a:t>
            </a:r>
            <a:r>
              <a:rPr lang="en-US" sz="1000" dirty="0" smtClean="0">
                <a:solidFill>
                  <a:srgbClr val="0000FF"/>
                </a:solidFill>
                <a:latin typeface="Arial Narrow" pitchFamily="34" charset="0"/>
              </a:rPr>
              <a:t> in </a:t>
            </a:r>
            <a:r>
              <a:rPr lang="en-US" sz="1000" dirty="0" err="1" smtClean="0">
                <a:solidFill>
                  <a:srgbClr val="0000FF"/>
                </a:solidFill>
                <a:latin typeface="Arial Narrow" pitchFamily="34" charset="0"/>
              </a:rPr>
              <a:t>onDraw</a:t>
            </a:r>
            <a:r>
              <a:rPr lang="en-US" sz="1000" dirty="0" smtClean="0">
                <a:solidFill>
                  <a:srgbClr val="0000FF"/>
                </a:solidFill>
                <a:latin typeface="Arial Narrow" pitchFamily="34" charset="0"/>
              </a:rPr>
              <a:t> (or after), not in the constructor. However</a:t>
            </a:r>
            <a:r>
              <a:rPr lang="en-US" sz="1000" dirty="0">
                <a:solidFill>
                  <a:srgbClr val="0000FF"/>
                </a:solidFill>
                <a:latin typeface="Arial Narrow" pitchFamily="34" charset="0"/>
              </a:rPr>
              <a:t>, to avoid repeated </a:t>
            </a:r>
            <a:r>
              <a:rPr lang="en-US" sz="1000" dirty="0" smtClean="0">
                <a:solidFill>
                  <a:srgbClr val="0000FF"/>
                </a:solidFill>
                <a:latin typeface="Arial Narrow" pitchFamily="34" charset="0"/>
              </a:rPr>
              <a:t>allocation, “</a:t>
            </a:r>
            <a:r>
              <a:rPr lang="en-US" sz="1000" dirty="0">
                <a:solidFill>
                  <a:srgbClr val="0000FF"/>
                </a:solidFill>
                <a:latin typeface="Arial Narrow" pitchFamily="34" charset="0"/>
              </a:rPr>
              <a:t>real</a:t>
            </a:r>
            <a:r>
              <a:rPr lang="en-US" sz="1000" dirty="0" smtClean="0">
                <a:solidFill>
                  <a:srgbClr val="0000FF"/>
                </a:solidFill>
                <a:latin typeface="Arial Narrow" pitchFamily="34" charset="0"/>
              </a:rPr>
              <a:t>” objects like Paint and Bitmap objects should not be instantiated in </a:t>
            </a:r>
            <a:r>
              <a:rPr lang="en-US" sz="1000" dirty="0" err="1" smtClean="0">
                <a:solidFill>
                  <a:srgbClr val="0000FF"/>
                </a:solidFill>
                <a:latin typeface="Arial Narrow" pitchFamily="34" charset="0"/>
              </a:rPr>
              <a:t>onDraw</a:t>
            </a:r>
            <a:r>
              <a:rPr lang="en-US" sz="1000" dirty="0" smtClean="0">
                <a:solidFill>
                  <a:srgbClr val="0000FF"/>
                </a:solidFill>
                <a:latin typeface="Arial Narrow" pitchFamily="34" charset="0"/>
              </a:rPr>
              <a:t>.</a:t>
            </a:r>
            <a:endParaRPr lang="en-US" sz="1000" dirty="0">
              <a:solidFill>
                <a:srgbClr val="0000FF"/>
              </a:solidFill>
              <a:latin typeface="Arial Narrow" pitchFamily="34" charset="0"/>
            </a:endParaRPr>
          </a:p>
        </p:txBody>
      </p:sp>
    </p:spTree>
    <p:extLst>
      <p:ext uri="{BB962C8B-B14F-4D97-AF65-F5344CB8AC3E}">
        <p14:creationId xmlns:p14="http://schemas.microsoft.com/office/powerpoint/2010/main" val="24812624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View: </a:t>
            </a:r>
            <a:r>
              <a:rPr lang="en-US" dirty="0" smtClean="0"/>
              <a:t/>
            </a:r>
            <a:br>
              <a:rPr lang="en-US" dirty="0" smtClean="0"/>
            </a:br>
            <a:r>
              <a:rPr lang="en-US" dirty="0" smtClean="0"/>
              <a:t>Random Background Colors</a:t>
            </a:r>
            <a:endParaRPr lang="en-US" dirty="0"/>
          </a:p>
        </p:txBody>
      </p:sp>
      <p:sp>
        <p:nvSpPr>
          <p:cNvPr id="3" name="Content Placeholder 2"/>
          <p:cNvSpPr>
            <a:spLocks noGrp="1"/>
          </p:cNvSpPr>
          <p:nvPr>
            <p:ph idx="1"/>
          </p:nvPr>
        </p:nvSpPr>
        <p:spPr/>
        <p:txBody>
          <a:bodyPr/>
          <a:lstStyle/>
          <a:p>
            <a:pPr marL="0" indent="0">
              <a:buNone/>
            </a:pPr>
            <a:r>
              <a:rPr lang="en-US" sz="1600" dirty="0">
                <a:latin typeface="Courier New" pitchFamily="49" charset="0"/>
                <a:cs typeface="Courier New" pitchFamily="49" charset="0"/>
              </a:rPr>
              <a:t>public class </a:t>
            </a:r>
            <a:r>
              <a:rPr lang="en-US" sz="1600" dirty="0" err="1">
                <a:latin typeface="Courier New" pitchFamily="49" charset="0"/>
                <a:cs typeface="Courier New" pitchFamily="49" charset="0"/>
              </a:rPr>
              <a:t>RandomShapeView</a:t>
            </a:r>
            <a:r>
              <a:rPr lang="en-US" sz="1600" dirty="0">
                <a:latin typeface="Courier New" pitchFamily="49" charset="0"/>
                <a:cs typeface="Courier New" pitchFamily="49" charset="0"/>
              </a:rPr>
              <a:t> extends View {</a:t>
            </a:r>
          </a:p>
          <a:p>
            <a:pPr marL="0" indent="0">
              <a:buNone/>
            </a:pPr>
            <a:r>
              <a:rPr lang="en-US" sz="1600" dirty="0">
                <a:latin typeface="Courier New" pitchFamily="49" charset="0"/>
                <a:cs typeface="Courier New" pitchFamily="49" charset="0"/>
              </a:rPr>
              <a:t>    private Integer[] </a:t>
            </a:r>
            <a:r>
              <a:rPr lang="en-US" sz="1600" dirty="0" err="1">
                <a:latin typeface="Courier New" pitchFamily="49" charset="0"/>
                <a:cs typeface="Courier New" pitchFamily="49" charset="0"/>
              </a:rPr>
              <a:t>mBackgrounds</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Color.CYAN</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Color.GRAY</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Color.LTGRAY</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Color.MAGENTA</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Color.YELLOW</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Color.WHITE</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p>
          <a:p>
            <a:pPr marL="0" indent="0">
              <a:buNone/>
            </a:pP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Override</a:t>
            </a:r>
          </a:p>
          <a:p>
            <a:pPr marL="0" indent="0">
              <a:buNone/>
            </a:pPr>
            <a:r>
              <a:rPr lang="en-US" sz="1600" dirty="0">
                <a:latin typeface="Courier New" pitchFamily="49" charset="0"/>
                <a:cs typeface="Courier New" pitchFamily="49" charset="0"/>
              </a:rPr>
              <a:t>    protected void </a:t>
            </a:r>
            <a:r>
              <a:rPr lang="en-US" sz="1600" dirty="0" err="1">
                <a:latin typeface="Courier New" pitchFamily="49" charset="0"/>
                <a:cs typeface="Courier New" pitchFamily="49" charset="0"/>
              </a:rPr>
              <a:t>onDraw</a:t>
            </a:r>
            <a:r>
              <a:rPr lang="en-US" sz="1600" dirty="0">
                <a:latin typeface="Courier New" pitchFamily="49" charset="0"/>
                <a:cs typeface="Courier New" pitchFamily="49" charset="0"/>
              </a:rPr>
              <a:t>(Canvas canvas)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super.onDraw</a:t>
            </a:r>
            <a:r>
              <a:rPr lang="en-US" sz="1600" dirty="0">
                <a:latin typeface="Courier New" pitchFamily="49" charset="0"/>
                <a:cs typeface="Courier New" pitchFamily="49" charset="0"/>
              </a:rPr>
              <a:t>(canvas);</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canvas.drawColor</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RandomUtils.randomElement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mBackgrounds</a:t>
            </a:r>
            <a:r>
              <a:rPr lang="en-US" sz="1600" dirty="0" smtClean="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52</a:t>
            </a:fld>
            <a:endParaRPr lang="en-US" altLang="en-US" dirty="0">
              <a:solidFill>
                <a:schemeClr val="accent2"/>
              </a:solidFill>
            </a:endParaRPr>
          </a:p>
        </p:txBody>
      </p:sp>
      <p:sp>
        <p:nvSpPr>
          <p:cNvPr id="5" name="Text Box 6"/>
          <p:cNvSpPr txBox="1">
            <a:spLocks noChangeArrowheads="1"/>
          </p:cNvSpPr>
          <p:nvPr/>
        </p:nvSpPr>
        <p:spPr bwMode="ltGray">
          <a:xfrm>
            <a:off x="6234684" y="5806440"/>
            <a:ext cx="2837688" cy="553998"/>
          </a:xfrm>
          <a:prstGeom prst="rect">
            <a:avLst/>
          </a:prstGeom>
          <a:noFill/>
          <a:ln w="9525">
            <a:noFill/>
            <a:miter lim="800000"/>
            <a:headEnd/>
            <a:tailEnd/>
          </a:ln>
          <a:effectLst/>
        </p:spPr>
        <p:txBody>
          <a:bodyPr wrap="square">
            <a:spAutoFit/>
          </a:bodyPr>
          <a:lstStyle/>
          <a:p>
            <a:r>
              <a:rPr lang="en-US" sz="1000" dirty="0" smtClean="0">
                <a:solidFill>
                  <a:srgbClr val="0000FF"/>
                </a:solidFill>
                <a:latin typeface="Arial Narrow" pitchFamily="34" charset="0"/>
              </a:rPr>
              <a:t>Notice that in Android, colors are really </a:t>
            </a:r>
            <a:r>
              <a:rPr lang="en-US" sz="1000" dirty="0" err="1" smtClean="0">
                <a:solidFill>
                  <a:srgbClr val="0000FF"/>
                </a:solidFill>
                <a:latin typeface="Arial Narrow" pitchFamily="34" charset="0"/>
              </a:rPr>
              <a:t>ints</a:t>
            </a:r>
            <a:r>
              <a:rPr lang="en-US" sz="1000" dirty="0" smtClean="0">
                <a:solidFill>
                  <a:srgbClr val="0000FF"/>
                </a:solidFill>
                <a:latin typeface="Arial Narrow" pitchFamily="34" charset="0"/>
              </a:rPr>
              <a:t>, as opposed to AWT and Swing where colors are real Objects. Also note that you draw backgrounds with colors, not Paints.</a:t>
            </a:r>
            <a:endParaRPr lang="en-US" sz="1000" dirty="0">
              <a:solidFill>
                <a:srgbClr val="0000FF"/>
              </a:solidFill>
              <a:latin typeface="Arial Narrow" pitchFamily="34" charset="0"/>
            </a:endParaRPr>
          </a:p>
        </p:txBody>
      </p:sp>
    </p:spTree>
    <p:extLst>
      <p:ext uri="{BB962C8B-B14F-4D97-AF65-F5344CB8AC3E}">
        <p14:creationId xmlns:p14="http://schemas.microsoft.com/office/powerpoint/2010/main" val="20396485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smtClean="0"/>
              <a:t>Random Circles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550" dirty="0">
                <a:latin typeface="Courier New" pitchFamily="49" charset="0"/>
                <a:cs typeface="Courier New" pitchFamily="49" charset="0"/>
              </a:rPr>
              <a:t>public class </a:t>
            </a:r>
            <a:r>
              <a:rPr lang="en-US" sz="1550" dirty="0" err="1" smtClean="0">
                <a:latin typeface="Courier New" pitchFamily="49" charset="0"/>
                <a:cs typeface="Courier New" pitchFamily="49" charset="0"/>
              </a:rPr>
              <a:t>RandomShapeView</a:t>
            </a:r>
            <a:r>
              <a:rPr lang="en-US" sz="1550" dirty="0" smtClean="0">
                <a:latin typeface="Courier New" pitchFamily="49" charset="0"/>
                <a:cs typeface="Courier New" pitchFamily="49" charset="0"/>
              </a:rPr>
              <a:t> extends View {</a:t>
            </a:r>
            <a:endParaRPr lang="en-US" sz="1550" dirty="0">
              <a:latin typeface="Courier New" pitchFamily="49" charset="0"/>
              <a:cs typeface="Courier New" pitchFamily="49" charset="0"/>
            </a:endParaRPr>
          </a:p>
          <a:p>
            <a:pPr marL="0" indent="0">
              <a:buNone/>
            </a:pPr>
            <a:r>
              <a:rPr lang="en-US" sz="1550" dirty="0">
                <a:latin typeface="Courier New" pitchFamily="49" charset="0"/>
                <a:cs typeface="Courier New" pitchFamily="49" charset="0"/>
              </a:rPr>
              <a:t> </a:t>
            </a:r>
            <a:r>
              <a:rPr lang="en-US" sz="1550" dirty="0" smtClean="0">
                <a:latin typeface="Courier New" pitchFamily="49" charset="0"/>
                <a:cs typeface="Courier New" pitchFamily="49" charset="0"/>
              </a:rPr>
              <a:t>   private </a:t>
            </a:r>
            <a:r>
              <a:rPr lang="en-US" sz="1550" dirty="0">
                <a:latin typeface="Courier New" pitchFamily="49" charset="0"/>
                <a:cs typeface="Courier New" pitchFamily="49" charset="0"/>
              </a:rPr>
              <a:t>Paint[] </a:t>
            </a:r>
            <a:r>
              <a:rPr lang="en-US" sz="1550" dirty="0" err="1">
                <a:latin typeface="Courier New" pitchFamily="49" charset="0"/>
                <a:cs typeface="Courier New" pitchFamily="49" charset="0"/>
              </a:rPr>
              <a:t>mForegrounds</a:t>
            </a:r>
            <a:r>
              <a:rPr lang="en-US" sz="1550" dirty="0">
                <a:latin typeface="Courier New" pitchFamily="49" charset="0"/>
                <a:cs typeface="Courier New" pitchFamily="49" charset="0"/>
              </a:rPr>
              <a:t> =</a:t>
            </a:r>
          </a:p>
          <a:p>
            <a:pPr marL="0" indent="0">
              <a:buNone/>
            </a:pPr>
            <a:r>
              <a:rPr lang="en-US" sz="1550" dirty="0">
                <a:latin typeface="Courier New" pitchFamily="49" charset="0"/>
                <a:cs typeface="Courier New" pitchFamily="49" charset="0"/>
              </a:rPr>
              <a:t>        { </a:t>
            </a:r>
            <a:r>
              <a:rPr lang="en-US" sz="1550" dirty="0" err="1">
                <a:latin typeface="Courier New" pitchFamily="49" charset="0"/>
                <a:cs typeface="Courier New" pitchFamily="49" charset="0"/>
              </a:rPr>
              <a:t>makePaint</a:t>
            </a:r>
            <a:r>
              <a:rPr lang="en-US" sz="1550" dirty="0">
                <a:latin typeface="Courier New" pitchFamily="49" charset="0"/>
                <a:cs typeface="Courier New" pitchFamily="49" charset="0"/>
              </a:rPr>
              <a:t>(</a:t>
            </a:r>
            <a:r>
              <a:rPr lang="en-US" sz="1550" dirty="0" err="1">
                <a:latin typeface="Courier New" pitchFamily="49" charset="0"/>
                <a:cs typeface="Courier New" pitchFamily="49" charset="0"/>
              </a:rPr>
              <a:t>Color.BLACK</a:t>
            </a:r>
            <a:r>
              <a:rPr lang="en-US" sz="1550" dirty="0">
                <a:latin typeface="Courier New" pitchFamily="49" charset="0"/>
                <a:cs typeface="Courier New" pitchFamily="49" charset="0"/>
              </a:rPr>
              <a:t>), </a:t>
            </a:r>
            <a:r>
              <a:rPr lang="en-US" sz="1550" dirty="0" err="1">
                <a:latin typeface="Courier New" pitchFamily="49" charset="0"/>
                <a:cs typeface="Courier New" pitchFamily="49" charset="0"/>
              </a:rPr>
              <a:t>makePaint</a:t>
            </a:r>
            <a:r>
              <a:rPr lang="en-US" sz="1550" dirty="0">
                <a:latin typeface="Courier New" pitchFamily="49" charset="0"/>
                <a:cs typeface="Courier New" pitchFamily="49" charset="0"/>
              </a:rPr>
              <a:t>(</a:t>
            </a:r>
            <a:r>
              <a:rPr lang="en-US" sz="1550" dirty="0" err="1">
                <a:latin typeface="Courier New" pitchFamily="49" charset="0"/>
                <a:cs typeface="Courier New" pitchFamily="49" charset="0"/>
              </a:rPr>
              <a:t>Color.BLUE</a:t>
            </a:r>
            <a:r>
              <a:rPr lang="en-US" sz="1550" dirty="0">
                <a:latin typeface="Courier New" pitchFamily="49" charset="0"/>
                <a:cs typeface="Courier New" pitchFamily="49" charset="0"/>
              </a:rPr>
              <a:t>), </a:t>
            </a:r>
          </a:p>
          <a:p>
            <a:pPr marL="0" indent="0">
              <a:buNone/>
            </a:pPr>
            <a:r>
              <a:rPr lang="en-US" sz="1550" dirty="0">
                <a:latin typeface="Courier New" pitchFamily="49" charset="0"/>
                <a:cs typeface="Courier New" pitchFamily="49" charset="0"/>
              </a:rPr>
              <a:t>          </a:t>
            </a:r>
            <a:r>
              <a:rPr lang="en-US" sz="1550" dirty="0" err="1">
                <a:latin typeface="Courier New" pitchFamily="49" charset="0"/>
                <a:cs typeface="Courier New" pitchFamily="49" charset="0"/>
              </a:rPr>
              <a:t>makePaint</a:t>
            </a:r>
            <a:r>
              <a:rPr lang="en-US" sz="1550" dirty="0">
                <a:latin typeface="Courier New" pitchFamily="49" charset="0"/>
                <a:cs typeface="Courier New" pitchFamily="49" charset="0"/>
              </a:rPr>
              <a:t>(</a:t>
            </a:r>
            <a:r>
              <a:rPr lang="en-US" sz="1550" dirty="0" err="1">
                <a:latin typeface="Courier New" pitchFamily="49" charset="0"/>
                <a:cs typeface="Courier New" pitchFamily="49" charset="0"/>
              </a:rPr>
              <a:t>Color.GREEN</a:t>
            </a:r>
            <a:r>
              <a:rPr lang="en-US" sz="1550" dirty="0">
                <a:latin typeface="Courier New" pitchFamily="49" charset="0"/>
                <a:cs typeface="Courier New" pitchFamily="49" charset="0"/>
              </a:rPr>
              <a:t>), </a:t>
            </a:r>
            <a:r>
              <a:rPr lang="en-US" sz="1550" dirty="0" err="1">
                <a:latin typeface="Courier New" pitchFamily="49" charset="0"/>
                <a:cs typeface="Courier New" pitchFamily="49" charset="0"/>
              </a:rPr>
              <a:t>makePaint</a:t>
            </a:r>
            <a:r>
              <a:rPr lang="en-US" sz="1550" dirty="0">
                <a:latin typeface="Courier New" pitchFamily="49" charset="0"/>
                <a:cs typeface="Courier New" pitchFamily="49" charset="0"/>
              </a:rPr>
              <a:t>(</a:t>
            </a:r>
            <a:r>
              <a:rPr lang="en-US" sz="1550" dirty="0" err="1">
                <a:latin typeface="Courier New" pitchFamily="49" charset="0"/>
                <a:cs typeface="Courier New" pitchFamily="49" charset="0"/>
              </a:rPr>
              <a:t>Color.RED</a:t>
            </a:r>
            <a:r>
              <a:rPr lang="en-US" sz="1550" dirty="0">
                <a:latin typeface="Courier New" pitchFamily="49" charset="0"/>
                <a:cs typeface="Courier New" pitchFamily="49" charset="0"/>
              </a:rPr>
              <a:t>) </a:t>
            </a:r>
            <a:r>
              <a:rPr lang="en-US" sz="1550" dirty="0" smtClean="0">
                <a:latin typeface="Courier New" pitchFamily="49" charset="0"/>
                <a:cs typeface="Courier New" pitchFamily="49" charset="0"/>
              </a:rPr>
              <a:t>};</a:t>
            </a:r>
          </a:p>
          <a:p>
            <a:pPr marL="0" indent="0">
              <a:buNone/>
            </a:pPr>
            <a:r>
              <a:rPr lang="en-US" sz="1550" dirty="0">
                <a:latin typeface="Courier New" pitchFamily="49" charset="0"/>
                <a:cs typeface="Courier New" pitchFamily="49" charset="0"/>
              </a:rPr>
              <a:t> </a:t>
            </a:r>
            <a:r>
              <a:rPr lang="en-US" sz="1550" dirty="0" smtClean="0">
                <a:latin typeface="Courier New" pitchFamily="49" charset="0"/>
                <a:cs typeface="Courier New" pitchFamily="49" charset="0"/>
              </a:rPr>
              <a:t>  ... </a:t>
            </a:r>
          </a:p>
          <a:p>
            <a:pPr marL="0" indent="0">
              <a:buNone/>
            </a:pPr>
            <a:endParaRPr lang="en-US" sz="1550" dirty="0" smtClean="0">
              <a:latin typeface="Courier New" pitchFamily="49" charset="0"/>
              <a:cs typeface="Courier New" pitchFamily="49" charset="0"/>
            </a:endParaRPr>
          </a:p>
          <a:p>
            <a:pPr marL="0" indent="0">
              <a:buNone/>
            </a:pPr>
            <a:r>
              <a:rPr lang="en-US" sz="1550" dirty="0">
                <a:latin typeface="Courier New" pitchFamily="49" charset="0"/>
                <a:cs typeface="Courier New" pitchFamily="49" charset="0"/>
              </a:rPr>
              <a:t> </a:t>
            </a:r>
            <a:r>
              <a:rPr lang="en-US" sz="1550" dirty="0" smtClean="0">
                <a:latin typeface="Courier New" pitchFamily="49" charset="0"/>
                <a:cs typeface="Courier New" pitchFamily="49" charset="0"/>
              </a:rPr>
              <a:t>   private </a:t>
            </a:r>
            <a:r>
              <a:rPr lang="en-US" sz="1550" dirty="0">
                <a:latin typeface="Courier New" pitchFamily="49" charset="0"/>
                <a:cs typeface="Courier New" pitchFamily="49" charset="0"/>
              </a:rPr>
              <a:t>void </a:t>
            </a:r>
            <a:r>
              <a:rPr lang="en-US" sz="1550" dirty="0" err="1">
                <a:latin typeface="Courier New" pitchFamily="49" charset="0"/>
                <a:cs typeface="Courier New" pitchFamily="49" charset="0"/>
              </a:rPr>
              <a:t>drawRandomCircle</a:t>
            </a:r>
            <a:r>
              <a:rPr lang="en-US" sz="1550" dirty="0">
                <a:latin typeface="Courier New" pitchFamily="49" charset="0"/>
                <a:cs typeface="Courier New" pitchFamily="49" charset="0"/>
              </a:rPr>
              <a:t>(Canvas </a:t>
            </a:r>
            <a:r>
              <a:rPr lang="en-US" sz="1550" dirty="0" err="1">
                <a:latin typeface="Courier New" pitchFamily="49" charset="0"/>
                <a:cs typeface="Courier New" pitchFamily="49" charset="0"/>
              </a:rPr>
              <a:t>canvas</a:t>
            </a:r>
            <a:r>
              <a:rPr lang="en-US" sz="1550" dirty="0">
                <a:latin typeface="Courier New" pitchFamily="49" charset="0"/>
                <a:cs typeface="Courier New" pitchFamily="49" charset="0"/>
              </a:rPr>
              <a:t>, </a:t>
            </a:r>
            <a:r>
              <a:rPr lang="en-US" sz="1550" dirty="0" err="1">
                <a:latin typeface="Courier New" pitchFamily="49" charset="0"/>
                <a:cs typeface="Courier New" pitchFamily="49" charset="0"/>
              </a:rPr>
              <a:t>int</a:t>
            </a:r>
            <a:r>
              <a:rPr lang="en-US" sz="1550" dirty="0">
                <a:latin typeface="Courier New" pitchFamily="49" charset="0"/>
                <a:cs typeface="Courier New" pitchFamily="49" charset="0"/>
              </a:rPr>
              <a:t> </a:t>
            </a:r>
            <a:r>
              <a:rPr lang="en-US" sz="1550" dirty="0" err="1">
                <a:latin typeface="Courier New" pitchFamily="49" charset="0"/>
                <a:cs typeface="Courier New" pitchFamily="49" charset="0"/>
              </a:rPr>
              <a:t>viewWidth</a:t>
            </a:r>
            <a:r>
              <a:rPr lang="en-US" sz="1550" dirty="0">
                <a:latin typeface="Courier New" pitchFamily="49" charset="0"/>
                <a:cs typeface="Courier New" pitchFamily="49" charset="0"/>
              </a:rPr>
              <a:t>, </a:t>
            </a:r>
          </a:p>
          <a:p>
            <a:pPr marL="0" indent="0">
              <a:buNone/>
            </a:pPr>
            <a:r>
              <a:rPr lang="en-US" sz="1550" dirty="0">
                <a:latin typeface="Courier New" pitchFamily="49" charset="0"/>
                <a:cs typeface="Courier New" pitchFamily="49" charset="0"/>
              </a:rPr>
              <a:t>                                  </a:t>
            </a:r>
            <a:r>
              <a:rPr lang="en-US" sz="1550" dirty="0" err="1">
                <a:latin typeface="Courier New" pitchFamily="49" charset="0"/>
                <a:cs typeface="Courier New" pitchFamily="49" charset="0"/>
              </a:rPr>
              <a:t>int</a:t>
            </a:r>
            <a:r>
              <a:rPr lang="en-US" sz="1550" dirty="0">
                <a:latin typeface="Courier New" pitchFamily="49" charset="0"/>
                <a:cs typeface="Courier New" pitchFamily="49" charset="0"/>
              </a:rPr>
              <a:t> </a:t>
            </a:r>
            <a:r>
              <a:rPr lang="en-US" sz="1550" dirty="0" err="1">
                <a:latin typeface="Courier New" pitchFamily="49" charset="0"/>
                <a:cs typeface="Courier New" pitchFamily="49" charset="0"/>
              </a:rPr>
              <a:t>viewHeight</a:t>
            </a:r>
            <a:r>
              <a:rPr lang="en-US" sz="1550" dirty="0">
                <a:latin typeface="Courier New" pitchFamily="49" charset="0"/>
                <a:cs typeface="Courier New" pitchFamily="49" charset="0"/>
              </a:rPr>
              <a:t>, </a:t>
            </a:r>
            <a:r>
              <a:rPr lang="en-US" sz="1550" dirty="0" err="1">
                <a:latin typeface="Courier New" pitchFamily="49" charset="0"/>
                <a:cs typeface="Courier New" pitchFamily="49" charset="0"/>
              </a:rPr>
              <a:t>int</a:t>
            </a:r>
            <a:r>
              <a:rPr lang="en-US" sz="1550" dirty="0">
                <a:latin typeface="Courier New" pitchFamily="49" charset="0"/>
                <a:cs typeface="Courier New" pitchFamily="49" charset="0"/>
              </a:rPr>
              <a:t> </a:t>
            </a:r>
            <a:r>
              <a:rPr lang="en-US" sz="1550" dirty="0" err="1">
                <a:latin typeface="Courier New" pitchFamily="49" charset="0"/>
                <a:cs typeface="Courier New" pitchFamily="49" charset="0"/>
              </a:rPr>
              <a:t>avgShapeWidth</a:t>
            </a:r>
            <a:r>
              <a:rPr lang="en-US" sz="1550" dirty="0">
                <a:latin typeface="Courier New" pitchFamily="49" charset="0"/>
                <a:cs typeface="Courier New" pitchFamily="49" charset="0"/>
              </a:rPr>
              <a:t>) {</a:t>
            </a:r>
          </a:p>
          <a:p>
            <a:pPr marL="0" indent="0">
              <a:buNone/>
            </a:pPr>
            <a:r>
              <a:rPr lang="en-US" sz="1550" dirty="0">
                <a:latin typeface="Courier New" pitchFamily="49" charset="0"/>
                <a:cs typeface="Courier New" pitchFamily="49" charset="0"/>
              </a:rPr>
              <a:t>        float x = </a:t>
            </a:r>
            <a:r>
              <a:rPr lang="en-US" sz="1550" dirty="0" err="1">
                <a:latin typeface="Courier New" pitchFamily="49" charset="0"/>
                <a:cs typeface="Courier New" pitchFamily="49" charset="0"/>
              </a:rPr>
              <a:t>RandomUtils.randomFloat</a:t>
            </a:r>
            <a:r>
              <a:rPr lang="en-US" sz="1550" dirty="0">
                <a:latin typeface="Courier New" pitchFamily="49" charset="0"/>
                <a:cs typeface="Courier New" pitchFamily="49" charset="0"/>
              </a:rPr>
              <a:t>(</a:t>
            </a:r>
            <a:r>
              <a:rPr lang="en-US" sz="1550" dirty="0" err="1">
                <a:latin typeface="Courier New" pitchFamily="49" charset="0"/>
                <a:cs typeface="Courier New" pitchFamily="49" charset="0"/>
              </a:rPr>
              <a:t>viewWidth</a:t>
            </a:r>
            <a:r>
              <a:rPr lang="en-US" sz="1550" dirty="0">
                <a:latin typeface="Courier New" pitchFamily="49" charset="0"/>
                <a:cs typeface="Courier New" pitchFamily="49" charset="0"/>
              </a:rPr>
              <a:t>);</a:t>
            </a:r>
          </a:p>
          <a:p>
            <a:pPr marL="0" indent="0">
              <a:buNone/>
            </a:pPr>
            <a:r>
              <a:rPr lang="en-US" sz="1550" dirty="0">
                <a:latin typeface="Courier New" pitchFamily="49" charset="0"/>
                <a:cs typeface="Courier New" pitchFamily="49" charset="0"/>
              </a:rPr>
              <a:t>        float y = </a:t>
            </a:r>
            <a:r>
              <a:rPr lang="en-US" sz="1550" dirty="0" err="1">
                <a:latin typeface="Courier New" pitchFamily="49" charset="0"/>
                <a:cs typeface="Courier New" pitchFamily="49" charset="0"/>
              </a:rPr>
              <a:t>RandomUtils.randomFloat</a:t>
            </a:r>
            <a:r>
              <a:rPr lang="en-US" sz="1550" dirty="0">
                <a:latin typeface="Courier New" pitchFamily="49" charset="0"/>
                <a:cs typeface="Courier New" pitchFamily="49" charset="0"/>
              </a:rPr>
              <a:t>(</a:t>
            </a:r>
            <a:r>
              <a:rPr lang="en-US" sz="1550" dirty="0" err="1">
                <a:latin typeface="Courier New" pitchFamily="49" charset="0"/>
                <a:cs typeface="Courier New" pitchFamily="49" charset="0"/>
              </a:rPr>
              <a:t>viewHeight</a:t>
            </a:r>
            <a:r>
              <a:rPr lang="en-US" sz="1550" dirty="0">
                <a:latin typeface="Courier New" pitchFamily="49" charset="0"/>
                <a:cs typeface="Courier New" pitchFamily="49" charset="0"/>
              </a:rPr>
              <a:t>);</a:t>
            </a:r>
          </a:p>
          <a:p>
            <a:pPr marL="0" indent="0">
              <a:buNone/>
            </a:pPr>
            <a:r>
              <a:rPr lang="en-US" sz="1550" dirty="0">
                <a:latin typeface="Courier New" pitchFamily="49" charset="0"/>
                <a:cs typeface="Courier New" pitchFamily="49" charset="0"/>
              </a:rPr>
              <a:t>        float radius = </a:t>
            </a:r>
            <a:r>
              <a:rPr lang="en-US" sz="1550" dirty="0" err="1">
                <a:latin typeface="Courier New" pitchFamily="49" charset="0"/>
                <a:cs typeface="Courier New" pitchFamily="49" charset="0"/>
              </a:rPr>
              <a:t>RandomUtils.randomFloat</a:t>
            </a:r>
            <a:r>
              <a:rPr lang="en-US" sz="1550" dirty="0">
                <a:latin typeface="Courier New" pitchFamily="49" charset="0"/>
                <a:cs typeface="Courier New" pitchFamily="49" charset="0"/>
              </a:rPr>
              <a:t>(</a:t>
            </a:r>
            <a:r>
              <a:rPr lang="en-US" sz="1550" dirty="0" err="1">
                <a:latin typeface="Courier New" pitchFamily="49" charset="0"/>
                <a:cs typeface="Courier New" pitchFamily="49" charset="0"/>
              </a:rPr>
              <a:t>avgShapeWidth</a:t>
            </a:r>
            <a:r>
              <a:rPr lang="en-US" sz="1550" dirty="0">
                <a:latin typeface="Courier New" pitchFamily="49" charset="0"/>
                <a:cs typeface="Courier New" pitchFamily="49" charset="0"/>
              </a:rPr>
              <a:t>/2);</a:t>
            </a:r>
          </a:p>
          <a:p>
            <a:pPr marL="0" indent="0">
              <a:buNone/>
            </a:pPr>
            <a:r>
              <a:rPr lang="en-US" sz="1550" dirty="0">
                <a:latin typeface="Courier New" pitchFamily="49" charset="0"/>
                <a:cs typeface="Courier New" pitchFamily="49" charset="0"/>
              </a:rPr>
              <a:t>        Paint </a:t>
            </a:r>
            <a:r>
              <a:rPr lang="en-US" sz="1550" dirty="0" err="1">
                <a:latin typeface="Courier New" pitchFamily="49" charset="0"/>
                <a:cs typeface="Courier New" pitchFamily="49" charset="0"/>
              </a:rPr>
              <a:t>circleColor</a:t>
            </a:r>
            <a:r>
              <a:rPr lang="en-US" sz="1550" dirty="0">
                <a:latin typeface="Courier New" pitchFamily="49" charset="0"/>
                <a:cs typeface="Courier New" pitchFamily="49" charset="0"/>
              </a:rPr>
              <a:t> = </a:t>
            </a:r>
            <a:r>
              <a:rPr lang="en-US" sz="1550" dirty="0" err="1">
                <a:latin typeface="Courier New" pitchFamily="49" charset="0"/>
                <a:cs typeface="Courier New" pitchFamily="49" charset="0"/>
              </a:rPr>
              <a:t>RandomUtils.randomElement</a:t>
            </a:r>
            <a:r>
              <a:rPr lang="en-US" sz="1550" dirty="0">
                <a:latin typeface="Courier New" pitchFamily="49" charset="0"/>
                <a:cs typeface="Courier New" pitchFamily="49" charset="0"/>
              </a:rPr>
              <a:t>(</a:t>
            </a:r>
            <a:r>
              <a:rPr lang="en-US" sz="1550" dirty="0" err="1">
                <a:latin typeface="Courier New" pitchFamily="49" charset="0"/>
                <a:cs typeface="Courier New" pitchFamily="49" charset="0"/>
              </a:rPr>
              <a:t>mForegrounds</a:t>
            </a:r>
            <a:r>
              <a:rPr lang="en-US" sz="1550" dirty="0">
                <a:latin typeface="Courier New" pitchFamily="49" charset="0"/>
                <a:cs typeface="Courier New" pitchFamily="49" charset="0"/>
              </a:rPr>
              <a:t>);</a:t>
            </a:r>
          </a:p>
          <a:p>
            <a:pPr marL="0" indent="0">
              <a:buNone/>
            </a:pPr>
            <a:r>
              <a:rPr lang="en-US" sz="1550" dirty="0">
                <a:latin typeface="Courier New" pitchFamily="49" charset="0"/>
                <a:cs typeface="Courier New" pitchFamily="49" charset="0"/>
              </a:rPr>
              <a:t>        </a:t>
            </a:r>
            <a:r>
              <a:rPr lang="en-US" sz="1550" dirty="0" err="1">
                <a:solidFill>
                  <a:srgbClr val="FF0000"/>
                </a:solidFill>
                <a:latin typeface="Courier New" pitchFamily="49" charset="0"/>
                <a:cs typeface="Courier New" pitchFamily="49" charset="0"/>
              </a:rPr>
              <a:t>canvas.drawCircle</a:t>
            </a:r>
            <a:r>
              <a:rPr lang="en-US" sz="1550" dirty="0">
                <a:solidFill>
                  <a:srgbClr val="FF0000"/>
                </a:solidFill>
                <a:latin typeface="Courier New" pitchFamily="49" charset="0"/>
                <a:cs typeface="Courier New" pitchFamily="49" charset="0"/>
              </a:rPr>
              <a:t>(x, y, radius, </a:t>
            </a:r>
            <a:r>
              <a:rPr lang="en-US" sz="1550" dirty="0" err="1">
                <a:solidFill>
                  <a:srgbClr val="FF0000"/>
                </a:solidFill>
                <a:latin typeface="Courier New" pitchFamily="49" charset="0"/>
                <a:cs typeface="Courier New" pitchFamily="49" charset="0"/>
              </a:rPr>
              <a:t>circleColor</a:t>
            </a:r>
            <a:r>
              <a:rPr lang="en-US" sz="1550" dirty="0">
                <a:solidFill>
                  <a:srgbClr val="FF0000"/>
                </a:solidFill>
                <a:latin typeface="Courier New" pitchFamily="49" charset="0"/>
                <a:cs typeface="Courier New" pitchFamily="49" charset="0"/>
              </a:rPr>
              <a:t>);</a:t>
            </a:r>
          </a:p>
          <a:p>
            <a:pPr marL="0" indent="0">
              <a:buNone/>
            </a:pPr>
            <a:r>
              <a:rPr lang="en-US" sz="1550" dirty="0">
                <a:latin typeface="Courier New" pitchFamily="49" charset="0"/>
                <a:cs typeface="Courier New" pitchFamily="49" charset="0"/>
              </a:rPr>
              <a:t>    </a:t>
            </a:r>
            <a:r>
              <a:rPr lang="en-US" sz="1550" dirty="0" smtClean="0">
                <a:latin typeface="Courier New" pitchFamily="49" charset="0"/>
                <a:cs typeface="Courier New" pitchFamily="49" charset="0"/>
              </a:rPr>
              <a:t>}</a:t>
            </a:r>
          </a:p>
          <a:p>
            <a:pPr marL="0" indent="0">
              <a:buNone/>
            </a:pPr>
            <a:endParaRPr lang="en-US" sz="1550" dirty="0">
              <a:latin typeface="Courier New" pitchFamily="49" charset="0"/>
              <a:cs typeface="Courier New" pitchFamily="49" charset="0"/>
            </a:endParaRPr>
          </a:p>
          <a:p>
            <a:pPr marL="0" indent="0">
              <a:buNone/>
            </a:pPr>
            <a:r>
              <a:rPr lang="en-US" sz="1550" dirty="0">
                <a:latin typeface="Courier New" pitchFamily="49" charset="0"/>
                <a:cs typeface="Courier New" pitchFamily="49" charset="0"/>
              </a:rPr>
              <a:t> </a:t>
            </a:r>
            <a:r>
              <a:rPr lang="en-US" sz="1550" dirty="0" smtClean="0">
                <a:latin typeface="Courier New" pitchFamily="49" charset="0"/>
                <a:cs typeface="Courier New" pitchFamily="49" charset="0"/>
              </a:rPr>
              <a:t>   private </a:t>
            </a:r>
            <a:r>
              <a:rPr lang="en-US" sz="1550" dirty="0">
                <a:latin typeface="Courier New" pitchFamily="49" charset="0"/>
                <a:cs typeface="Courier New" pitchFamily="49" charset="0"/>
              </a:rPr>
              <a:t>Paint </a:t>
            </a:r>
            <a:r>
              <a:rPr lang="en-US" sz="1550" dirty="0" err="1">
                <a:latin typeface="Courier New" pitchFamily="49" charset="0"/>
                <a:cs typeface="Courier New" pitchFamily="49" charset="0"/>
              </a:rPr>
              <a:t>makePaint</a:t>
            </a:r>
            <a:r>
              <a:rPr lang="en-US" sz="1550" dirty="0">
                <a:latin typeface="Courier New" pitchFamily="49" charset="0"/>
                <a:cs typeface="Courier New" pitchFamily="49" charset="0"/>
              </a:rPr>
              <a:t>(</a:t>
            </a:r>
            <a:r>
              <a:rPr lang="en-US" sz="1550" dirty="0" err="1">
                <a:latin typeface="Courier New" pitchFamily="49" charset="0"/>
                <a:cs typeface="Courier New" pitchFamily="49" charset="0"/>
              </a:rPr>
              <a:t>int</a:t>
            </a:r>
            <a:r>
              <a:rPr lang="en-US" sz="1550" dirty="0">
                <a:latin typeface="Courier New" pitchFamily="49" charset="0"/>
                <a:cs typeface="Courier New" pitchFamily="49" charset="0"/>
              </a:rPr>
              <a:t> color) {</a:t>
            </a:r>
          </a:p>
          <a:p>
            <a:pPr marL="0" indent="0">
              <a:buNone/>
            </a:pPr>
            <a:r>
              <a:rPr lang="en-US" sz="1550" dirty="0">
                <a:latin typeface="Courier New" pitchFamily="49" charset="0"/>
                <a:cs typeface="Courier New" pitchFamily="49" charset="0"/>
              </a:rPr>
              <a:t>        Paint p = new Paint();</a:t>
            </a:r>
          </a:p>
          <a:p>
            <a:pPr marL="0" indent="0">
              <a:buNone/>
            </a:pPr>
            <a:r>
              <a:rPr lang="en-US" sz="1550" dirty="0">
                <a:latin typeface="Courier New" pitchFamily="49" charset="0"/>
                <a:cs typeface="Courier New" pitchFamily="49" charset="0"/>
              </a:rPr>
              <a:t>        </a:t>
            </a:r>
            <a:r>
              <a:rPr lang="en-US" sz="1550" dirty="0" err="1">
                <a:latin typeface="Courier New" pitchFamily="49" charset="0"/>
                <a:cs typeface="Courier New" pitchFamily="49" charset="0"/>
              </a:rPr>
              <a:t>p.setColor</a:t>
            </a:r>
            <a:r>
              <a:rPr lang="en-US" sz="1550" dirty="0">
                <a:latin typeface="Courier New" pitchFamily="49" charset="0"/>
                <a:cs typeface="Courier New" pitchFamily="49" charset="0"/>
              </a:rPr>
              <a:t>(color);</a:t>
            </a:r>
          </a:p>
          <a:p>
            <a:pPr marL="0" indent="0">
              <a:buNone/>
            </a:pPr>
            <a:r>
              <a:rPr lang="en-US" sz="1550" dirty="0">
                <a:latin typeface="Courier New" pitchFamily="49" charset="0"/>
                <a:cs typeface="Courier New" pitchFamily="49" charset="0"/>
              </a:rPr>
              <a:t>        return(p);</a:t>
            </a:r>
          </a:p>
          <a:p>
            <a:pPr marL="0" indent="0">
              <a:buNone/>
            </a:pPr>
            <a:r>
              <a:rPr lang="en-US" sz="1550" dirty="0">
                <a:latin typeface="Courier New" pitchFamily="49" charset="0"/>
                <a:cs typeface="Courier New" pitchFamily="49" charset="0"/>
              </a:rPr>
              <a:t>    </a:t>
            </a:r>
            <a:r>
              <a:rPr lang="en-US" sz="1550" dirty="0" smtClean="0">
                <a:latin typeface="Courier New" pitchFamily="49" charset="0"/>
                <a:cs typeface="Courier New" pitchFamily="49" charset="0"/>
              </a:rPr>
              <a:t>}</a:t>
            </a:r>
          </a:p>
          <a:p>
            <a:pPr marL="0" indent="0">
              <a:buNone/>
            </a:pPr>
            <a:r>
              <a:rPr lang="en-US" sz="1550" dirty="0" smtClean="0">
                <a:latin typeface="Courier New" pitchFamily="49" charset="0"/>
                <a:cs typeface="Courier New" pitchFamily="49" charset="0"/>
              </a:rPr>
              <a:t>}</a:t>
            </a:r>
            <a:endParaRPr lang="en-US" sz="1550"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53</a:t>
            </a:fld>
            <a:endParaRPr lang="en-US" altLang="en-US" dirty="0">
              <a:solidFill>
                <a:schemeClr val="accent2"/>
              </a:solidFill>
            </a:endParaRPr>
          </a:p>
        </p:txBody>
      </p:sp>
      <p:sp>
        <p:nvSpPr>
          <p:cNvPr id="5" name="Text Box 6"/>
          <p:cNvSpPr txBox="1">
            <a:spLocks noChangeArrowheads="1"/>
          </p:cNvSpPr>
          <p:nvPr/>
        </p:nvSpPr>
        <p:spPr bwMode="ltGray">
          <a:xfrm>
            <a:off x="6234684" y="5806440"/>
            <a:ext cx="2837688" cy="707886"/>
          </a:xfrm>
          <a:prstGeom prst="rect">
            <a:avLst/>
          </a:prstGeom>
          <a:noFill/>
          <a:ln w="9525">
            <a:noFill/>
            <a:miter lim="800000"/>
            <a:headEnd/>
            <a:tailEnd/>
          </a:ln>
          <a:effectLst/>
        </p:spPr>
        <p:txBody>
          <a:bodyPr wrap="square">
            <a:spAutoFit/>
          </a:bodyPr>
          <a:lstStyle/>
          <a:p>
            <a:r>
              <a:rPr lang="en-US" sz="1000" dirty="0" err="1" smtClean="0">
                <a:solidFill>
                  <a:srgbClr val="0000FF"/>
                </a:solidFill>
                <a:latin typeface="Arial Narrow" pitchFamily="34" charset="0"/>
              </a:rPr>
              <a:t>drawRandomCircle</a:t>
            </a:r>
            <a:r>
              <a:rPr lang="en-US" sz="1000" dirty="0" smtClean="0">
                <a:solidFill>
                  <a:srgbClr val="0000FF"/>
                </a:solidFill>
                <a:latin typeface="Arial Narrow" pitchFamily="34" charset="0"/>
              </a:rPr>
              <a:t> is called from the loop in </a:t>
            </a:r>
            <a:r>
              <a:rPr lang="en-US" sz="1000" dirty="0" err="1" smtClean="0">
                <a:solidFill>
                  <a:srgbClr val="0000FF"/>
                </a:solidFill>
                <a:latin typeface="Arial Narrow" pitchFamily="34" charset="0"/>
              </a:rPr>
              <a:t>onDraw</a:t>
            </a:r>
            <a:r>
              <a:rPr lang="en-US" sz="1000" dirty="0" smtClean="0">
                <a:solidFill>
                  <a:srgbClr val="0000FF"/>
                </a:solidFill>
                <a:latin typeface="Arial Narrow" pitchFamily="34" charset="0"/>
              </a:rPr>
              <a:t>.</a:t>
            </a:r>
            <a:br>
              <a:rPr lang="en-US" sz="1000" dirty="0" smtClean="0">
                <a:solidFill>
                  <a:srgbClr val="0000FF"/>
                </a:solidFill>
                <a:latin typeface="Arial Narrow" pitchFamily="34" charset="0"/>
              </a:rPr>
            </a:br>
            <a:r>
              <a:rPr lang="en-US" sz="1000" dirty="0" smtClean="0">
                <a:solidFill>
                  <a:srgbClr val="0000FF"/>
                </a:solidFill>
                <a:latin typeface="Arial Narrow" pitchFamily="34" charset="0"/>
              </a:rPr>
              <a:t/>
            </a:r>
            <a:br>
              <a:rPr lang="en-US" sz="1000" dirty="0" smtClean="0">
                <a:solidFill>
                  <a:srgbClr val="0000FF"/>
                </a:solidFill>
                <a:latin typeface="Arial Narrow" pitchFamily="34" charset="0"/>
              </a:rPr>
            </a:br>
            <a:r>
              <a:rPr lang="en-US" sz="1000" dirty="0" smtClean="0">
                <a:solidFill>
                  <a:srgbClr val="0000FF"/>
                </a:solidFill>
                <a:latin typeface="Arial Narrow" pitchFamily="34" charset="0"/>
              </a:rPr>
              <a:t>Note that the Paint objects are not allocated in </a:t>
            </a:r>
            <a:r>
              <a:rPr lang="en-US" sz="1000" dirty="0" err="1" smtClean="0">
                <a:solidFill>
                  <a:srgbClr val="0000FF"/>
                </a:solidFill>
                <a:latin typeface="Arial Narrow" pitchFamily="34" charset="0"/>
              </a:rPr>
              <a:t>onDraw</a:t>
            </a:r>
            <a:r>
              <a:rPr lang="en-US" sz="1000" dirty="0" smtClean="0">
                <a:solidFill>
                  <a:srgbClr val="0000FF"/>
                </a:solidFill>
                <a:latin typeface="Arial Narrow" pitchFamily="34" charset="0"/>
              </a:rPr>
              <a:t>, but rather just once per class instantiation.</a:t>
            </a:r>
            <a:endParaRPr lang="en-US" sz="1000" dirty="0">
              <a:solidFill>
                <a:srgbClr val="0000FF"/>
              </a:solidFill>
              <a:latin typeface="Arial Narrow" pitchFamily="34" charset="0"/>
            </a:endParaRPr>
          </a:p>
        </p:txBody>
      </p:sp>
    </p:spTree>
    <p:extLst>
      <p:ext uri="{BB962C8B-B14F-4D97-AF65-F5344CB8AC3E}">
        <p14:creationId xmlns:p14="http://schemas.microsoft.com/office/powerpoint/2010/main" val="19993109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smtClean="0"/>
              <a:t>Random Rectangles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1600" dirty="0">
                <a:latin typeface="Courier New" pitchFamily="49" charset="0"/>
                <a:cs typeface="Courier New" pitchFamily="49" charset="0"/>
              </a:rPr>
              <a:t>public class </a:t>
            </a:r>
            <a:r>
              <a:rPr lang="en-US" sz="1600" dirty="0" err="1" smtClean="0">
                <a:latin typeface="Courier New" pitchFamily="49" charset="0"/>
                <a:cs typeface="Courier New" pitchFamily="49" charset="0"/>
              </a:rPr>
              <a:t>RandomShapeView</a:t>
            </a:r>
            <a:r>
              <a:rPr lang="en-US" sz="1600" dirty="0" smtClean="0">
                <a:latin typeface="Courier New" pitchFamily="49" charset="0"/>
                <a:cs typeface="Courier New" pitchFamily="49" charset="0"/>
              </a:rPr>
              <a:t> extends View {</a:t>
            </a: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private </a:t>
            </a:r>
            <a:r>
              <a:rPr lang="en-US" sz="1600" dirty="0">
                <a:latin typeface="Courier New" pitchFamily="49" charset="0"/>
                <a:cs typeface="Courier New" pitchFamily="49" charset="0"/>
              </a:rPr>
              <a:t>Paint[] </a:t>
            </a:r>
            <a:r>
              <a:rPr lang="en-US" sz="1600" dirty="0" err="1">
                <a:latin typeface="Courier New" pitchFamily="49" charset="0"/>
                <a:cs typeface="Courier New" pitchFamily="49" charset="0"/>
              </a:rPr>
              <a:t>mForegrounds</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makePaint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Color.BLACK</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makePaint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Color.BLUE</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makePaint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Color.GREEN</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makePaint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Color.RED</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p>
          <a:p>
            <a:pPr marL="0" indent="0">
              <a:buNone/>
            </a:pP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 </a:t>
            </a:r>
          </a:p>
          <a:p>
            <a:pPr marL="0" indent="0">
              <a:buNone/>
            </a:pP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private </a:t>
            </a:r>
            <a:r>
              <a:rPr lang="en-US" sz="1600" dirty="0">
                <a:latin typeface="Courier New" pitchFamily="49" charset="0"/>
                <a:cs typeface="Courier New" pitchFamily="49" charset="0"/>
              </a:rPr>
              <a:t>void </a:t>
            </a:r>
            <a:r>
              <a:rPr lang="en-US" sz="1600" dirty="0" err="1">
                <a:latin typeface="Courier New" pitchFamily="49" charset="0"/>
                <a:cs typeface="Courier New" pitchFamily="49" charset="0"/>
              </a:rPr>
              <a:t>drawRandomRect</a:t>
            </a:r>
            <a:r>
              <a:rPr lang="en-US" sz="1600" dirty="0">
                <a:latin typeface="Courier New" pitchFamily="49" charset="0"/>
                <a:cs typeface="Courier New" pitchFamily="49" charset="0"/>
              </a:rPr>
              <a:t>(Canvas </a:t>
            </a:r>
            <a:r>
              <a:rPr lang="en-US" sz="1600" dirty="0" err="1">
                <a:latin typeface="Courier New" pitchFamily="49" charset="0"/>
                <a:cs typeface="Courier New" pitchFamily="49" charset="0"/>
              </a:rPr>
              <a:t>canvas</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viewWidth</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viewHeight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avgShapeWidth</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float left = </a:t>
            </a:r>
            <a:r>
              <a:rPr lang="en-US" sz="1600" dirty="0" err="1">
                <a:latin typeface="Courier New" pitchFamily="49" charset="0"/>
                <a:cs typeface="Courier New" pitchFamily="49" charset="0"/>
              </a:rPr>
              <a:t>RandomUtils.randomFloat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viewWidth</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float top = </a:t>
            </a:r>
            <a:r>
              <a:rPr lang="en-US" sz="1600" dirty="0" err="1">
                <a:latin typeface="Courier New" pitchFamily="49" charset="0"/>
                <a:cs typeface="Courier New" pitchFamily="49" charset="0"/>
              </a:rPr>
              <a:t>RandomUtils.randomFloat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viewHeight</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float width = </a:t>
            </a:r>
            <a:r>
              <a:rPr lang="en-US" sz="1600" dirty="0" err="1">
                <a:latin typeface="Courier New" pitchFamily="49" charset="0"/>
                <a:cs typeface="Courier New" pitchFamily="49" charset="0"/>
              </a:rPr>
              <a:t>RandomUtils.randomFloat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avgShapeWidth</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float right = left + width;</a:t>
            </a:r>
          </a:p>
          <a:p>
            <a:pPr marL="0" indent="0">
              <a:buNone/>
            </a:pPr>
            <a:r>
              <a:rPr lang="en-US" sz="1600" dirty="0">
                <a:latin typeface="Courier New" pitchFamily="49" charset="0"/>
                <a:cs typeface="Courier New" pitchFamily="49" charset="0"/>
              </a:rPr>
              <a:t>        float bottom = top + width;</a:t>
            </a:r>
          </a:p>
          <a:p>
            <a:pPr marL="0" indent="0">
              <a:buNone/>
            </a:pPr>
            <a:r>
              <a:rPr lang="en-US" sz="1600" dirty="0">
                <a:latin typeface="Courier New" pitchFamily="49" charset="0"/>
                <a:cs typeface="Courier New" pitchFamily="49" charset="0"/>
              </a:rPr>
              <a:t>        Paint </a:t>
            </a:r>
            <a:r>
              <a:rPr lang="en-US" sz="1600" dirty="0" err="1">
                <a:latin typeface="Courier New" pitchFamily="49" charset="0"/>
                <a:cs typeface="Courier New" pitchFamily="49" charset="0"/>
              </a:rPr>
              <a:t>squareColor</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RandomUtils.randomElement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mForegrounds</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err="1">
                <a:solidFill>
                  <a:srgbClr val="FF0000"/>
                </a:solidFill>
                <a:latin typeface="Courier New" pitchFamily="49" charset="0"/>
                <a:cs typeface="Courier New" pitchFamily="49" charset="0"/>
              </a:rPr>
              <a:t>canvas.drawRect</a:t>
            </a:r>
            <a:r>
              <a:rPr lang="en-US" sz="1600" dirty="0">
                <a:solidFill>
                  <a:srgbClr val="FF0000"/>
                </a:solidFill>
                <a:latin typeface="Courier New" pitchFamily="49" charset="0"/>
                <a:cs typeface="Courier New" pitchFamily="49" charset="0"/>
              </a:rPr>
              <a:t>(left, top, right, bottom, </a:t>
            </a:r>
            <a:r>
              <a:rPr lang="en-US" sz="1600" dirty="0" err="1">
                <a:solidFill>
                  <a:srgbClr val="FF0000"/>
                </a:solidFill>
                <a:latin typeface="Courier New" pitchFamily="49" charset="0"/>
                <a:cs typeface="Courier New" pitchFamily="49" charset="0"/>
              </a:rPr>
              <a:t>squareColor</a:t>
            </a:r>
            <a:r>
              <a:rPr lang="en-US" sz="1600" dirty="0">
                <a:solidFill>
                  <a:srgbClr val="FF0000"/>
                </a:solidFill>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54</a:t>
            </a:fld>
            <a:endParaRPr lang="en-US" altLang="en-US" dirty="0">
              <a:solidFill>
                <a:schemeClr val="accent2"/>
              </a:solidFill>
            </a:endParaRPr>
          </a:p>
        </p:txBody>
      </p:sp>
    </p:spTree>
    <p:extLst>
      <p:ext uri="{BB962C8B-B14F-4D97-AF65-F5344CB8AC3E}">
        <p14:creationId xmlns:p14="http://schemas.microsoft.com/office/powerpoint/2010/main" val="1091396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smtClean="0"/>
              <a:t>Random Bitmaps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500" dirty="0">
                <a:latin typeface="Courier New" pitchFamily="49" charset="0"/>
                <a:cs typeface="Courier New" pitchFamily="49" charset="0"/>
              </a:rPr>
              <a:t>public class </a:t>
            </a:r>
            <a:r>
              <a:rPr lang="en-US" sz="1500" dirty="0" err="1" smtClean="0">
                <a:latin typeface="Courier New" pitchFamily="49" charset="0"/>
                <a:cs typeface="Courier New" pitchFamily="49" charset="0"/>
              </a:rPr>
              <a:t>RandomShapeView</a:t>
            </a:r>
            <a:r>
              <a:rPr lang="en-US" sz="1500" dirty="0" smtClean="0">
                <a:latin typeface="Courier New" pitchFamily="49" charset="0"/>
                <a:cs typeface="Courier New" pitchFamily="49" charset="0"/>
              </a:rPr>
              <a:t> extends View {</a:t>
            </a:r>
            <a:endParaRPr lang="en-US" sz="1500" dirty="0">
              <a:latin typeface="Courier New" pitchFamily="49" charset="0"/>
              <a:cs typeface="Courier New" pitchFamily="49" charset="0"/>
            </a:endParaRPr>
          </a:p>
          <a:p>
            <a:pPr marL="0" indent="0">
              <a:buNone/>
            </a:pPr>
            <a:r>
              <a:rPr lang="en-US" sz="1500" dirty="0">
                <a:latin typeface="Courier New" pitchFamily="49" charset="0"/>
                <a:cs typeface="Courier New" pitchFamily="49" charset="0"/>
              </a:rPr>
              <a:t> </a:t>
            </a:r>
            <a:r>
              <a:rPr lang="en-US" sz="1500" dirty="0" smtClean="0">
                <a:latin typeface="Courier New" pitchFamily="49" charset="0"/>
                <a:cs typeface="Courier New" pitchFamily="49" charset="0"/>
              </a:rPr>
              <a:t>  private </a:t>
            </a:r>
            <a:r>
              <a:rPr lang="en-US" sz="1500" dirty="0">
                <a:latin typeface="Courier New" pitchFamily="49" charset="0"/>
                <a:cs typeface="Courier New" pitchFamily="49" charset="0"/>
              </a:rPr>
              <a:t>Bitmap[] </a:t>
            </a:r>
            <a:r>
              <a:rPr lang="en-US" sz="1500" dirty="0" err="1">
                <a:latin typeface="Courier New" pitchFamily="49" charset="0"/>
                <a:cs typeface="Courier New" pitchFamily="49" charset="0"/>
              </a:rPr>
              <a:t>mPics</a:t>
            </a:r>
            <a:r>
              <a:rPr lang="en-US" sz="1500" dirty="0">
                <a:latin typeface="Courier New" pitchFamily="49" charset="0"/>
                <a:cs typeface="Courier New" pitchFamily="49" charset="0"/>
              </a:rPr>
              <a:t> = </a:t>
            </a:r>
          </a:p>
          <a:p>
            <a:pPr marL="0" indent="0">
              <a:buNone/>
            </a:pPr>
            <a:r>
              <a:rPr lang="en-US" sz="1500" dirty="0">
                <a:latin typeface="Courier New" pitchFamily="49" charset="0"/>
                <a:cs typeface="Courier New" pitchFamily="49" charset="0"/>
              </a:rPr>
              <a:t>        { </a:t>
            </a:r>
            <a:r>
              <a:rPr lang="en-US" sz="1500" dirty="0" err="1">
                <a:latin typeface="Courier New" pitchFamily="49" charset="0"/>
                <a:cs typeface="Courier New" pitchFamily="49" charset="0"/>
              </a:rPr>
              <a:t>makeBitmap</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R.drawable.emo_im_angel</a:t>
            </a:r>
            <a:r>
              <a:rPr lang="en-US" sz="1500" dirty="0">
                <a:latin typeface="Courier New" pitchFamily="49" charset="0"/>
                <a:cs typeface="Courier New" pitchFamily="49" charset="0"/>
              </a:rPr>
              <a:t>), </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makeBitmap</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R.drawable.emo_im_cool</a:t>
            </a:r>
            <a:r>
              <a:rPr lang="en-US" sz="1500" dirty="0">
                <a:latin typeface="Courier New" pitchFamily="49" charset="0"/>
                <a:cs typeface="Courier New" pitchFamily="49" charset="0"/>
              </a:rPr>
              <a:t>),</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makeBitmap</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R.drawable.emo_im_crying</a:t>
            </a:r>
            <a:r>
              <a:rPr lang="en-US" sz="1500" dirty="0">
                <a:latin typeface="Courier New" pitchFamily="49" charset="0"/>
                <a:cs typeface="Courier New" pitchFamily="49" charset="0"/>
              </a:rPr>
              <a:t>),</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makeBitmap</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R.drawable.emo_im_happy</a:t>
            </a:r>
            <a:r>
              <a:rPr lang="en-US" sz="1500" dirty="0">
                <a:latin typeface="Courier New" pitchFamily="49" charset="0"/>
                <a:cs typeface="Courier New" pitchFamily="49" charset="0"/>
              </a:rPr>
              <a:t>),</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makeBitmap</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R.drawable.emo_im_yelling</a:t>
            </a:r>
            <a:r>
              <a:rPr lang="en-US" sz="1500" dirty="0">
                <a:latin typeface="Courier New" pitchFamily="49" charset="0"/>
                <a:cs typeface="Courier New" pitchFamily="49" charset="0"/>
              </a:rPr>
              <a:t>) };</a:t>
            </a:r>
            <a:endParaRPr lang="en-US" sz="1500" dirty="0" smtClean="0">
              <a:latin typeface="Courier New" pitchFamily="49" charset="0"/>
              <a:cs typeface="Courier New" pitchFamily="49" charset="0"/>
            </a:endParaRPr>
          </a:p>
          <a:p>
            <a:pPr marL="0" indent="0">
              <a:buNone/>
            </a:pPr>
            <a:r>
              <a:rPr lang="en-US" sz="1500" dirty="0">
                <a:latin typeface="Courier New" pitchFamily="49" charset="0"/>
                <a:cs typeface="Courier New" pitchFamily="49" charset="0"/>
              </a:rPr>
              <a:t> </a:t>
            </a:r>
            <a:r>
              <a:rPr lang="en-US" sz="1500" dirty="0" smtClean="0">
                <a:latin typeface="Courier New" pitchFamily="49" charset="0"/>
                <a:cs typeface="Courier New" pitchFamily="49" charset="0"/>
              </a:rPr>
              <a:t>  ... </a:t>
            </a:r>
          </a:p>
          <a:p>
            <a:pPr marL="0" indent="0">
              <a:buNone/>
            </a:pPr>
            <a:endParaRPr lang="en-US" sz="1500" dirty="0" smtClean="0">
              <a:latin typeface="Courier New" pitchFamily="49" charset="0"/>
              <a:cs typeface="Courier New" pitchFamily="49" charset="0"/>
            </a:endParaRPr>
          </a:p>
          <a:p>
            <a:pPr marL="0" indent="0">
              <a:buNone/>
            </a:pPr>
            <a:r>
              <a:rPr lang="en-US" sz="1500" dirty="0">
                <a:latin typeface="Courier New" pitchFamily="49" charset="0"/>
                <a:cs typeface="Courier New" pitchFamily="49" charset="0"/>
              </a:rPr>
              <a:t> </a:t>
            </a:r>
            <a:r>
              <a:rPr lang="en-US" sz="1500" dirty="0" smtClean="0">
                <a:latin typeface="Courier New" pitchFamily="49" charset="0"/>
                <a:cs typeface="Courier New" pitchFamily="49" charset="0"/>
              </a:rPr>
              <a:t>  private </a:t>
            </a:r>
            <a:r>
              <a:rPr lang="en-US" sz="1500" dirty="0">
                <a:latin typeface="Courier New" pitchFamily="49" charset="0"/>
                <a:cs typeface="Courier New" pitchFamily="49" charset="0"/>
              </a:rPr>
              <a:t>void </a:t>
            </a:r>
            <a:r>
              <a:rPr lang="en-US" sz="1500" dirty="0" err="1">
                <a:latin typeface="Courier New" pitchFamily="49" charset="0"/>
                <a:cs typeface="Courier New" pitchFamily="49" charset="0"/>
              </a:rPr>
              <a:t>drawRandomBitmap</a:t>
            </a:r>
            <a:r>
              <a:rPr lang="en-US" sz="1500" dirty="0">
                <a:latin typeface="Courier New" pitchFamily="49" charset="0"/>
                <a:cs typeface="Courier New" pitchFamily="49" charset="0"/>
              </a:rPr>
              <a:t>(Canvas </a:t>
            </a:r>
            <a:r>
              <a:rPr lang="en-US" sz="1500" dirty="0" err="1">
                <a:latin typeface="Courier New" pitchFamily="49" charset="0"/>
                <a:cs typeface="Courier New" pitchFamily="49" charset="0"/>
              </a:rPr>
              <a:t>canvas</a:t>
            </a: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int</a:t>
            </a: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viewWidth</a:t>
            </a:r>
            <a:r>
              <a:rPr lang="en-US" sz="1500" dirty="0">
                <a:latin typeface="Courier New" pitchFamily="49" charset="0"/>
                <a:cs typeface="Courier New" pitchFamily="49" charset="0"/>
              </a:rPr>
              <a:t>, </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int</a:t>
            </a: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viewHeight</a:t>
            </a:r>
            <a:r>
              <a:rPr lang="en-US" sz="1500" dirty="0">
                <a:latin typeface="Courier New" pitchFamily="49" charset="0"/>
                <a:cs typeface="Courier New" pitchFamily="49" charset="0"/>
              </a:rPr>
              <a:t>) {</a:t>
            </a:r>
          </a:p>
          <a:p>
            <a:pPr marL="0" indent="0">
              <a:buNone/>
            </a:pPr>
            <a:r>
              <a:rPr lang="en-US" sz="1500" dirty="0">
                <a:latin typeface="Courier New" pitchFamily="49" charset="0"/>
                <a:cs typeface="Courier New" pitchFamily="49" charset="0"/>
              </a:rPr>
              <a:t>        float left = </a:t>
            </a:r>
            <a:r>
              <a:rPr lang="en-US" sz="1500" dirty="0" err="1">
                <a:latin typeface="Courier New" pitchFamily="49" charset="0"/>
                <a:cs typeface="Courier New" pitchFamily="49" charset="0"/>
              </a:rPr>
              <a:t>RandomUtils.randomFloat</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viewWidth</a:t>
            </a:r>
            <a:r>
              <a:rPr lang="en-US" sz="1500" dirty="0">
                <a:latin typeface="Courier New" pitchFamily="49" charset="0"/>
                <a:cs typeface="Courier New" pitchFamily="49" charset="0"/>
              </a:rPr>
              <a:t>);</a:t>
            </a:r>
          </a:p>
          <a:p>
            <a:pPr marL="0" indent="0">
              <a:buNone/>
            </a:pPr>
            <a:r>
              <a:rPr lang="en-US" sz="1500" dirty="0">
                <a:latin typeface="Courier New" pitchFamily="49" charset="0"/>
                <a:cs typeface="Courier New" pitchFamily="49" charset="0"/>
              </a:rPr>
              <a:t>        float top = </a:t>
            </a:r>
            <a:r>
              <a:rPr lang="en-US" sz="1500" dirty="0" err="1">
                <a:latin typeface="Courier New" pitchFamily="49" charset="0"/>
                <a:cs typeface="Courier New" pitchFamily="49" charset="0"/>
              </a:rPr>
              <a:t>RandomUtils.randomFloat</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viewHeight</a:t>
            </a:r>
            <a:r>
              <a:rPr lang="en-US" sz="1500" dirty="0">
                <a:latin typeface="Courier New" pitchFamily="49" charset="0"/>
                <a:cs typeface="Courier New" pitchFamily="49" charset="0"/>
              </a:rPr>
              <a:t>);</a:t>
            </a:r>
          </a:p>
          <a:p>
            <a:pPr marL="0" indent="0">
              <a:buNone/>
            </a:pPr>
            <a:r>
              <a:rPr lang="en-US" sz="1500" dirty="0">
                <a:latin typeface="Courier New" pitchFamily="49" charset="0"/>
                <a:cs typeface="Courier New" pitchFamily="49" charset="0"/>
              </a:rPr>
              <a:t>        Bitmap pic = </a:t>
            </a:r>
            <a:r>
              <a:rPr lang="en-US" sz="1500" dirty="0" err="1">
                <a:latin typeface="Courier New" pitchFamily="49" charset="0"/>
                <a:cs typeface="Courier New" pitchFamily="49" charset="0"/>
              </a:rPr>
              <a:t>RandomUtils.randomElement</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mPics</a:t>
            </a:r>
            <a:r>
              <a:rPr lang="en-US" sz="1500" dirty="0">
                <a:latin typeface="Courier New" pitchFamily="49" charset="0"/>
                <a:cs typeface="Courier New" pitchFamily="49" charset="0"/>
              </a:rPr>
              <a:t>);</a:t>
            </a:r>
          </a:p>
          <a:p>
            <a:pPr marL="0" indent="0">
              <a:buNone/>
            </a:pPr>
            <a:r>
              <a:rPr lang="en-US" sz="1500" dirty="0">
                <a:latin typeface="Courier New" pitchFamily="49" charset="0"/>
                <a:cs typeface="Courier New" pitchFamily="49" charset="0"/>
              </a:rPr>
              <a:t>        // Last </a:t>
            </a:r>
            <a:r>
              <a:rPr lang="en-US" sz="1500" dirty="0" err="1">
                <a:latin typeface="Courier New" pitchFamily="49" charset="0"/>
                <a:cs typeface="Courier New" pitchFamily="49" charset="0"/>
              </a:rPr>
              <a:t>arg</a:t>
            </a:r>
            <a:r>
              <a:rPr lang="en-US" sz="1500" dirty="0">
                <a:latin typeface="Courier New" pitchFamily="49" charset="0"/>
                <a:cs typeface="Courier New" pitchFamily="49" charset="0"/>
              </a:rPr>
              <a:t> is the Paint: you can use null for opaque images</a:t>
            </a:r>
          </a:p>
          <a:p>
            <a:pPr marL="0" indent="0">
              <a:buNone/>
            </a:pPr>
            <a:r>
              <a:rPr lang="en-US" sz="1500" dirty="0">
                <a:latin typeface="Courier New" pitchFamily="49" charset="0"/>
                <a:cs typeface="Courier New" pitchFamily="49" charset="0"/>
              </a:rPr>
              <a:t>        </a:t>
            </a:r>
            <a:r>
              <a:rPr lang="en-US" sz="1500" dirty="0" err="1">
                <a:solidFill>
                  <a:srgbClr val="FF0000"/>
                </a:solidFill>
                <a:latin typeface="Courier New" pitchFamily="49" charset="0"/>
                <a:cs typeface="Courier New" pitchFamily="49" charset="0"/>
              </a:rPr>
              <a:t>canvas.drawBitmap</a:t>
            </a:r>
            <a:r>
              <a:rPr lang="en-US" sz="1500" dirty="0">
                <a:solidFill>
                  <a:srgbClr val="FF0000"/>
                </a:solidFill>
                <a:latin typeface="Courier New" pitchFamily="49" charset="0"/>
                <a:cs typeface="Courier New" pitchFamily="49" charset="0"/>
              </a:rPr>
              <a:t>(pic, left, top, null);</a:t>
            </a:r>
          </a:p>
          <a:p>
            <a:pPr marL="0" indent="0">
              <a:buNone/>
            </a:pPr>
            <a:r>
              <a:rPr lang="en-US" sz="1500" dirty="0">
                <a:latin typeface="Courier New" pitchFamily="49" charset="0"/>
                <a:cs typeface="Courier New" pitchFamily="49" charset="0"/>
              </a:rPr>
              <a:t>    </a:t>
            </a:r>
            <a:r>
              <a:rPr lang="en-US" sz="1500" dirty="0" smtClean="0">
                <a:latin typeface="Courier New" pitchFamily="49" charset="0"/>
                <a:cs typeface="Courier New" pitchFamily="49" charset="0"/>
              </a:rPr>
              <a:t>}</a:t>
            </a:r>
          </a:p>
          <a:p>
            <a:pPr marL="0" indent="0">
              <a:buNone/>
            </a:pPr>
            <a:endParaRPr lang="en-US" sz="1500" dirty="0" smtClean="0">
              <a:latin typeface="Courier New" pitchFamily="49" charset="0"/>
              <a:cs typeface="Courier New" pitchFamily="49" charset="0"/>
            </a:endParaRPr>
          </a:p>
          <a:p>
            <a:pPr marL="0" indent="0">
              <a:buNone/>
            </a:pPr>
            <a:r>
              <a:rPr lang="en-US" sz="1500" dirty="0">
                <a:latin typeface="Courier New" pitchFamily="49" charset="0"/>
                <a:cs typeface="Courier New" pitchFamily="49" charset="0"/>
              </a:rPr>
              <a:t> </a:t>
            </a:r>
            <a:r>
              <a:rPr lang="en-US" sz="1500" dirty="0" smtClean="0">
                <a:latin typeface="Courier New" pitchFamily="49" charset="0"/>
                <a:cs typeface="Courier New" pitchFamily="49" charset="0"/>
              </a:rPr>
              <a:t>   private </a:t>
            </a:r>
            <a:r>
              <a:rPr lang="en-US" sz="1500" dirty="0">
                <a:latin typeface="Courier New" pitchFamily="49" charset="0"/>
                <a:cs typeface="Courier New" pitchFamily="49" charset="0"/>
              </a:rPr>
              <a:t>Bitmap </a:t>
            </a:r>
            <a:r>
              <a:rPr lang="en-US" sz="1500" dirty="0" err="1">
                <a:latin typeface="Courier New" pitchFamily="49" charset="0"/>
                <a:cs typeface="Courier New" pitchFamily="49" charset="0"/>
              </a:rPr>
              <a:t>makeBitmap</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int</a:t>
            </a: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bitmapId</a:t>
            </a:r>
            <a:r>
              <a:rPr lang="en-US" sz="1500" dirty="0">
                <a:latin typeface="Courier New" pitchFamily="49" charset="0"/>
                <a:cs typeface="Courier New" pitchFamily="49" charset="0"/>
              </a:rPr>
              <a:t>) {</a:t>
            </a:r>
          </a:p>
          <a:p>
            <a:pPr marL="0" indent="0">
              <a:buNone/>
            </a:pPr>
            <a:r>
              <a:rPr lang="en-US" sz="1500" dirty="0">
                <a:latin typeface="Courier New" pitchFamily="49" charset="0"/>
                <a:cs typeface="Courier New" pitchFamily="49" charset="0"/>
              </a:rPr>
              <a:t>        </a:t>
            </a:r>
            <a:r>
              <a:rPr lang="en-US" sz="1500" dirty="0">
                <a:solidFill>
                  <a:srgbClr val="FF0000"/>
                </a:solidFill>
                <a:latin typeface="Courier New" pitchFamily="49" charset="0"/>
                <a:cs typeface="Courier New" pitchFamily="49" charset="0"/>
              </a:rPr>
              <a:t>return(</a:t>
            </a:r>
            <a:r>
              <a:rPr lang="en-US" sz="1500" dirty="0" err="1">
                <a:solidFill>
                  <a:srgbClr val="FF0000"/>
                </a:solidFill>
                <a:latin typeface="Courier New" pitchFamily="49" charset="0"/>
                <a:cs typeface="Courier New" pitchFamily="49" charset="0"/>
              </a:rPr>
              <a:t>BitmapFactory.decodeResource</a:t>
            </a:r>
            <a:r>
              <a:rPr lang="en-US" sz="1500" dirty="0">
                <a:solidFill>
                  <a:srgbClr val="FF0000"/>
                </a:solidFill>
                <a:latin typeface="Courier New" pitchFamily="49" charset="0"/>
                <a:cs typeface="Courier New" pitchFamily="49" charset="0"/>
              </a:rPr>
              <a:t>(</a:t>
            </a:r>
            <a:r>
              <a:rPr lang="en-US" sz="1500" dirty="0" err="1">
                <a:solidFill>
                  <a:srgbClr val="FF0000"/>
                </a:solidFill>
                <a:latin typeface="Courier New" pitchFamily="49" charset="0"/>
                <a:cs typeface="Courier New" pitchFamily="49" charset="0"/>
              </a:rPr>
              <a:t>getResources</a:t>
            </a:r>
            <a:r>
              <a:rPr lang="en-US" sz="1500" dirty="0" smtClean="0">
                <a:solidFill>
                  <a:srgbClr val="FF0000"/>
                </a:solidFill>
                <a:latin typeface="Courier New" pitchFamily="49" charset="0"/>
                <a:cs typeface="Courier New" pitchFamily="49" charset="0"/>
              </a:rPr>
              <a:t>(), </a:t>
            </a:r>
            <a:r>
              <a:rPr lang="en-US" sz="1500" dirty="0" err="1" smtClean="0">
                <a:solidFill>
                  <a:srgbClr val="FF0000"/>
                </a:solidFill>
                <a:latin typeface="Courier New" pitchFamily="49" charset="0"/>
                <a:cs typeface="Courier New" pitchFamily="49" charset="0"/>
              </a:rPr>
              <a:t>bitmapId</a:t>
            </a:r>
            <a:r>
              <a:rPr lang="en-US" sz="1500" dirty="0">
                <a:solidFill>
                  <a:srgbClr val="FF0000"/>
                </a:solidFill>
                <a:latin typeface="Courier New" pitchFamily="49" charset="0"/>
                <a:cs typeface="Courier New" pitchFamily="49" charset="0"/>
              </a:rPr>
              <a:t>));</a:t>
            </a:r>
          </a:p>
          <a:p>
            <a:pPr marL="0" indent="0">
              <a:buNone/>
            </a:pPr>
            <a:r>
              <a:rPr lang="en-US" sz="1500" dirty="0">
                <a:latin typeface="Courier New" pitchFamily="49" charset="0"/>
                <a:cs typeface="Courier New" pitchFamily="49" charset="0"/>
              </a:rPr>
              <a:t>    </a:t>
            </a:r>
            <a:r>
              <a:rPr lang="en-US" sz="1500" dirty="0" smtClean="0">
                <a:latin typeface="Courier New" pitchFamily="49" charset="0"/>
                <a:cs typeface="Courier New" pitchFamily="49" charset="0"/>
              </a:rPr>
              <a:t>}</a:t>
            </a:r>
          </a:p>
          <a:p>
            <a:pPr marL="0" indent="0">
              <a:buNone/>
            </a:pPr>
            <a:r>
              <a:rPr lang="en-US" sz="1500" dirty="0" smtClean="0">
                <a:latin typeface="Courier New" pitchFamily="49" charset="0"/>
                <a:cs typeface="Courier New" pitchFamily="49" charset="0"/>
              </a:rPr>
              <a:t>}</a:t>
            </a:r>
            <a:endParaRPr lang="en-US" sz="1500"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55</a:t>
            </a:fld>
            <a:endParaRPr lang="en-US" altLang="en-US" dirty="0">
              <a:solidFill>
                <a:schemeClr val="accent2"/>
              </a:solidFill>
            </a:endParaRPr>
          </a:p>
        </p:txBody>
      </p:sp>
    </p:spTree>
    <p:extLst>
      <p:ext uri="{BB962C8B-B14F-4D97-AF65-F5344CB8AC3E}">
        <p14:creationId xmlns:p14="http://schemas.microsoft.com/office/powerpoint/2010/main" val="34411451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Text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1600" dirty="0">
                <a:latin typeface="Courier New" pitchFamily="49" charset="0"/>
                <a:cs typeface="Courier New" pitchFamily="49" charset="0"/>
              </a:rPr>
              <a:t>public class </a:t>
            </a:r>
            <a:r>
              <a:rPr lang="en-US" sz="1600" dirty="0" err="1" smtClean="0">
                <a:latin typeface="Courier New" pitchFamily="49" charset="0"/>
                <a:cs typeface="Courier New" pitchFamily="49" charset="0"/>
              </a:rPr>
              <a:t>RandomShapeView</a:t>
            </a:r>
            <a:r>
              <a:rPr lang="en-US" sz="1600" dirty="0" smtClean="0">
                <a:latin typeface="Courier New" pitchFamily="49" charset="0"/>
                <a:cs typeface="Courier New" pitchFamily="49" charset="0"/>
              </a:rPr>
              <a:t> extends View {</a:t>
            </a: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private </a:t>
            </a:r>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mMessage</a:t>
            </a:r>
            <a:r>
              <a:rPr lang="en-US" sz="1600" dirty="0">
                <a:latin typeface="Courier New" pitchFamily="49" charset="0"/>
                <a:cs typeface="Courier New" pitchFamily="49" charset="0"/>
              </a:rPr>
              <a:t> = "Android</a:t>
            </a:r>
            <a:r>
              <a:rPr lang="en-US" sz="1600" dirty="0" smtClean="0">
                <a:latin typeface="Courier New" pitchFamily="49" charset="0"/>
                <a:cs typeface="Courier New" pitchFamily="49" charset="0"/>
              </a:rPr>
              <a:t>";</a:t>
            </a:r>
          </a:p>
          <a:p>
            <a:pPr marL="0" indent="0">
              <a:buNone/>
            </a:pP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 </a:t>
            </a:r>
          </a:p>
          <a:p>
            <a:pPr marL="0" indent="0">
              <a:buNone/>
            </a:pP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private </a:t>
            </a:r>
            <a:r>
              <a:rPr lang="en-US" sz="1600" dirty="0">
                <a:latin typeface="Courier New" pitchFamily="49" charset="0"/>
                <a:cs typeface="Courier New" pitchFamily="49" charset="0"/>
              </a:rPr>
              <a:t>void </a:t>
            </a:r>
            <a:r>
              <a:rPr lang="en-US" sz="1600" dirty="0" err="1">
                <a:latin typeface="Courier New" pitchFamily="49" charset="0"/>
                <a:cs typeface="Courier New" pitchFamily="49" charset="0"/>
              </a:rPr>
              <a:t>drawRandomText</a:t>
            </a:r>
            <a:r>
              <a:rPr lang="en-US" sz="1600" dirty="0">
                <a:latin typeface="Courier New" pitchFamily="49" charset="0"/>
                <a:cs typeface="Courier New" pitchFamily="49" charset="0"/>
              </a:rPr>
              <a:t>(Canvas </a:t>
            </a:r>
            <a:r>
              <a:rPr lang="en-US" sz="1600" dirty="0" err="1">
                <a:latin typeface="Courier New" pitchFamily="49" charset="0"/>
                <a:cs typeface="Courier New" pitchFamily="49" charset="0"/>
              </a:rPr>
              <a:t>canvas</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viewWidth</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viewHeight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avgShapeWidth</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float x = </a:t>
            </a:r>
            <a:r>
              <a:rPr lang="en-US" sz="1600" dirty="0" err="1">
                <a:latin typeface="Courier New" pitchFamily="49" charset="0"/>
                <a:cs typeface="Courier New" pitchFamily="49" charset="0"/>
              </a:rPr>
              <a:t>RandomUtils.randomFloat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viewWidth</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float y = </a:t>
            </a:r>
            <a:r>
              <a:rPr lang="en-US" sz="1600" dirty="0" err="1">
                <a:latin typeface="Courier New" pitchFamily="49" charset="0"/>
                <a:cs typeface="Courier New" pitchFamily="49" charset="0"/>
              </a:rPr>
              <a:t>RandomUtils.randomFloat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viewHeight</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float </a:t>
            </a:r>
            <a:r>
              <a:rPr lang="en-US" sz="1600" dirty="0" err="1">
                <a:latin typeface="Courier New" pitchFamily="49" charset="0"/>
                <a:cs typeface="Courier New" pitchFamily="49" charset="0"/>
              </a:rPr>
              <a:t>textSize</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RandomUtils.randomFloat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avgShapeWidth</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Paint </a:t>
            </a:r>
            <a:r>
              <a:rPr lang="en-US" sz="1600" dirty="0" err="1">
                <a:latin typeface="Courier New" pitchFamily="49" charset="0"/>
                <a:cs typeface="Courier New" pitchFamily="49" charset="0"/>
              </a:rPr>
              <a:t>textPaint</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RandomUtils.randomElement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mForegrounds</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err="1">
                <a:solidFill>
                  <a:srgbClr val="FF0000"/>
                </a:solidFill>
                <a:latin typeface="Courier New" pitchFamily="49" charset="0"/>
                <a:cs typeface="Courier New" pitchFamily="49" charset="0"/>
              </a:rPr>
              <a:t>textPaint.setTextSize</a:t>
            </a:r>
            <a:r>
              <a:rPr lang="en-US" sz="1600" dirty="0">
                <a:solidFill>
                  <a:srgbClr val="FF0000"/>
                </a:solidFill>
                <a:latin typeface="Courier New" pitchFamily="49" charset="0"/>
                <a:cs typeface="Courier New" pitchFamily="49" charset="0"/>
              </a:rPr>
              <a:t>(</a:t>
            </a:r>
            <a:r>
              <a:rPr lang="en-US" sz="1600" dirty="0" err="1">
                <a:solidFill>
                  <a:srgbClr val="FF0000"/>
                </a:solidFill>
                <a:latin typeface="Courier New" pitchFamily="49" charset="0"/>
                <a:cs typeface="Courier New" pitchFamily="49" charset="0"/>
              </a:rPr>
              <a:t>textSize</a:t>
            </a:r>
            <a:r>
              <a:rPr lang="en-US" sz="1600" dirty="0">
                <a:solidFill>
                  <a:srgbClr val="FF0000"/>
                </a:solidFill>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err="1">
                <a:solidFill>
                  <a:srgbClr val="FF0000"/>
                </a:solidFill>
                <a:latin typeface="Courier New" pitchFamily="49" charset="0"/>
                <a:cs typeface="Courier New" pitchFamily="49" charset="0"/>
              </a:rPr>
              <a:t>canvas.drawText</a:t>
            </a:r>
            <a:r>
              <a:rPr lang="en-US" sz="1600" dirty="0">
                <a:solidFill>
                  <a:srgbClr val="FF0000"/>
                </a:solidFill>
                <a:latin typeface="Courier New" pitchFamily="49" charset="0"/>
                <a:cs typeface="Courier New" pitchFamily="49" charset="0"/>
              </a:rPr>
              <a:t>(</a:t>
            </a:r>
            <a:r>
              <a:rPr lang="en-US" sz="1600" dirty="0" err="1">
                <a:solidFill>
                  <a:srgbClr val="FF0000"/>
                </a:solidFill>
                <a:latin typeface="Courier New" pitchFamily="49" charset="0"/>
                <a:cs typeface="Courier New" pitchFamily="49" charset="0"/>
              </a:rPr>
              <a:t>mMessage</a:t>
            </a:r>
            <a:r>
              <a:rPr lang="en-US" sz="1600" dirty="0">
                <a:solidFill>
                  <a:srgbClr val="FF0000"/>
                </a:solidFill>
                <a:latin typeface="Courier New" pitchFamily="49" charset="0"/>
                <a:cs typeface="Courier New" pitchFamily="49" charset="0"/>
              </a:rPr>
              <a:t>, x, y, </a:t>
            </a:r>
            <a:r>
              <a:rPr lang="en-US" sz="1600" dirty="0" err="1">
                <a:solidFill>
                  <a:srgbClr val="FF0000"/>
                </a:solidFill>
                <a:latin typeface="Courier New" pitchFamily="49" charset="0"/>
                <a:cs typeface="Courier New" pitchFamily="49" charset="0"/>
              </a:rPr>
              <a:t>textPaint</a:t>
            </a:r>
            <a:r>
              <a:rPr lang="en-US" sz="1600" dirty="0">
                <a:solidFill>
                  <a:srgbClr val="FF0000"/>
                </a:solidFill>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56</a:t>
            </a:fld>
            <a:endParaRPr lang="en-US" altLang="en-US" dirty="0">
              <a:solidFill>
                <a:schemeClr val="accent2"/>
              </a:solidFill>
            </a:endParaRPr>
          </a:p>
        </p:txBody>
      </p:sp>
    </p:spTree>
    <p:extLst>
      <p:ext uri="{BB962C8B-B14F-4D97-AF65-F5344CB8AC3E}">
        <p14:creationId xmlns:p14="http://schemas.microsoft.com/office/powerpoint/2010/main" val="3427606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 Class: Random Utilities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800" dirty="0">
                <a:latin typeface="Courier New" pitchFamily="49" charset="0"/>
                <a:cs typeface="Courier New" pitchFamily="49" charset="0"/>
              </a:rPr>
              <a:t>public class </a:t>
            </a:r>
            <a:r>
              <a:rPr lang="en-US" sz="1800" dirty="0" err="1">
                <a:latin typeface="Courier New" pitchFamily="49" charset="0"/>
                <a:cs typeface="Courier New" pitchFamily="49" charset="0"/>
              </a:rPr>
              <a:t>RandomUtils</a:t>
            </a: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private static Random r = new Random();</a:t>
            </a:r>
          </a:p>
          <a:p>
            <a:pPr marL="0" indent="0">
              <a:buNone/>
            </a:pPr>
            <a:endParaRPr lang="en-US"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public static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randomInt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range) {</a:t>
            </a:r>
          </a:p>
          <a:p>
            <a:pPr marL="0" indent="0">
              <a:buNone/>
            </a:pPr>
            <a:r>
              <a:rPr lang="en-US" sz="1800" dirty="0">
                <a:latin typeface="Courier New" pitchFamily="49" charset="0"/>
                <a:cs typeface="Courier New" pitchFamily="49" charset="0"/>
              </a:rPr>
              <a:t>        return(</a:t>
            </a:r>
            <a:r>
              <a:rPr lang="en-US" sz="1800" dirty="0" err="1">
                <a:latin typeface="Courier New" pitchFamily="49" charset="0"/>
                <a:cs typeface="Courier New" pitchFamily="49" charset="0"/>
              </a:rPr>
              <a:t>r.nextInt</a:t>
            </a:r>
            <a:r>
              <a:rPr lang="en-US" sz="1800" dirty="0">
                <a:latin typeface="Courier New" pitchFamily="49" charset="0"/>
                <a:cs typeface="Courier New" pitchFamily="49" charset="0"/>
              </a:rPr>
              <a:t>(range));</a:t>
            </a:r>
          </a:p>
          <a:p>
            <a:pPr marL="0" indent="0">
              <a:buNone/>
            </a:pPr>
            <a:r>
              <a:rPr lang="en-US" sz="1800" dirty="0">
                <a:latin typeface="Courier New" pitchFamily="49" charset="0"/>
                <a:cs typeface="Courier New" pitchFamily="49" charset="0"/>
              </a:rPr>
              <a:t>    }</a:t>
            </a:r>
          </a:p>
          <a:p>
            <a:pPr marL="0" indent="0">
              <a:buNone/>
            </a:pPr>
            <a:endParaRPr lang="en-US"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public static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randomIndex</a:t>
            </a:r>
            <a:r>
              <a:rPr lang="en-US" sz="1800" dirty="0">
                <a:latin typeface="Courier New" pitchFamily="49" charset="0"/>
                <a:cs typeface="Courier New" pitchFamily="49" charset="0"/>
              </a:rPr>
              <a:t>(Object[] array) {</a:t>
            </a:r>
          </a:p>
          <a:p>
            <a:pPr marL="0" indent="0">
              <a:buNone/>
            </a:pPr>
            <a:r>
              <a:rPr lang="en-US" sz="1800" dirty="0">
                <a:latin typeface="Courier New" pitchFamily="49" charset="0"/>
                <a:cs typeface="Courier New" pitchFamily="49" charset="0"/>
              </a:rPr>
              <a:t>        return(</a:t>
            </a:r>
            <a:r>
              <a:rPr lang="en-US" sz="1800" dirty="0" err="1">
                <a:latin typeface="Courier New" pitchFamily="49" charset="0"/>
                <a:cs typeface="Courier New" pitchFamily="49" charset="0"/>
              </a:rPr>
              <a:t>randomInt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array.length</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p>
          <a:p>
            <a:pPr marL="0" indent="0">
              <a:buNone/>
            </a:pPr>
            <a:endParaRPr lang="en-US"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public static &lt;T&gt; T </a:t>
            </a:r>
            <a:r>
              <a:rPr lang="en-US" sz="1800" dirty="0" err="1">
                <a:solidFill>
                  <a:srgbClr val="FF0000"/>
                </a:solidFill>
                <a:latin typeface="Courier New" pitchFamily="49" charset="0"/>
                <a:cs typeface="Courier New" pitchFamily="49" charset="0"/>
              </a:rPr>
              <a:t>randomElement</a:t>
            </a:r>
            <a:r>
              <a:rPr lang="en-US" sz="1800" dirty="0">
                <a:latin typeface="Courier New" pitchFamily="49" charset="0"/>
                <a:cs typeface="Courier New" pitchFamily="49" charset="0"/>
              </a:rPr>
              <a:t>(T[] array) {</a:t>
            </a:r>
          </a:p>
          <a:p>
            <a:pPr marL="0" indent="0">
              <a:buNone/>
            </a:pPr>
            <a:r>
              <a:rPr lang="en-US" sz="1800" dirty="0">
                <a:latin typeface="Courier New" pitchFamily="49" charset="0"/>
                <a:cs typeface="Courier New" pitchFamily="49" charset="0"/>
              </a:rPr>
              <a:t>        return(array[</a:t>
            </a:r>
            <a:r>
              <a:rPr lang="en-US" sz="1800" dirty="0" err="1">
                <a:latin typeface="Courier New" pitchFamily="49" charset="0"/>
                <a:cs typeface="Courier New" pitchFamily="49" charset="0"/>
              </a:rPr>
              <a:t>randomIndex</a:t>
            </a:r>
            <a:r>
              <a:rPr lang="en-US" sz="1800" dirty="0">
                <a:latin typeface="Courier New" pitchFamily="49" charset="0"/>
                <a:cs typeface="Courier New" pitchFamily="49" charset="0"/>
              </a:rPr>
              <a:t>(array)]);</a:t>
            </a:r>
          </a:p>
          <a:p>
            <a:pPr marL="0" indent="0">
              <a:buNone/>
            </a:pP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public static float </a:t>
            </a:r>
            <a:r>
              <a:rPr lang="en-US" sz="1800" dirty="0" err="1">
                <a:solidFill>
                  <a:srgbClr val="FF0000"/>
                </a:solidFill>
                <a:latin typeface="Courier New" pitchFamily="49" charset="0"/>
                <a:cs typeface="Courier New" pitchFamily="49" charset="0"/>
              </a:rPr>
              <a:t>randomFloat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int</a:t>
            </a:r>
            <a:r>
              <a:rPr lang="en-US" sz="1800" dirty="0">
                <a:solidFill>
                  <a:srgbClr val="FF0000"/>
                </a:solidFill>
                <a:latin typeface="Courier New" pitchFamily="49" charset="0"/>
                <a:cs typeface="Courier New" pitchFamily="49" charset="0"/>
              </a:rPr>
              <a:t> </a:t>
            </a:r>
            <a:r>
              <a:rPr lang="en-US" sz="1800" dirty="0">
                <a:latin typeface="Courier New" pitchFamily="49" charset="0"/>
                <a:cs typeface="Courier New" pitchFamily="49" charset="0"/>
              </a:rPr>
              <a:t>n) {</a:t>
            </a:r>
          </a:p>
          <a:p>
            <a:pPr marL="0" indent="0">
              <a:buNone/>
            </a:pPr>
            <a:r>
              <a:rPr lang="en-US" sz="1800" dirty="0">
                <a:latin typeface="Courier New" pitchFamily="49" charset="0"/>
                <a:cs typeface="Courier New" pitchFamily="49" charset="0"/>
              </a:rPr>
              <a:t>        return((float)</a:t>
            </a:r>
            <a:r>
              <a:rPr lang="en-US" sz="1800" dirty="0" err="1">
                <a:latin typeface="Courier New" pitchFamily="49" charset="0"/>
                <a:cs typeface="Courier New" pitchFamily="49" charset="0"/>
              </a:rPr>
              <a:t>Math.random</a:t>
            </a:r>
            <a:r>
              <a:rPr lang="en-US" sz="1800" dirty="0">
                <a:latin typeface="Courier New" pitchFamily="49" charset="0"/>
                <a:cs typeface="Courier New" pitchFamily="49" charset="0"/>
              </a:rPr>
              <a:t>()*n);</a:t>
            </a:r>
          </a:p>
          <a:p>
            <a:pPr marL="0" indent="0">
              <a:buNone/>
            </a:pP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57</a:t>
            </a:fld>
            <a:endParaRPr lang="en-US" altLang="en-US" dirty="0">
              <a:solidFill>
                <a:schemeClr val="accent2"/>
              </a:solidFill>
            </a:endParaRPr>
          </a:p>
        </p:txBody>
      </p:sp>
    </p:spTree>
    <p:extLst>
      <p:ext uri="{BB962C8B-B14F-4D97-AF65-F5344CB8AC3E}">
        <p14:creationId xmlns:p14="http://schemas.microsoft.com/office/powerpoint/2010/main" val="15107508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Layout File for Example</a:t>
            </a:r>
            <a:br>
              <a:rPr lang="en-US" dirty="0" smtClean="0"/>
            </a:br>
            <a:r>
              <a:rPr lang="en-US" dirty="0" smtClean="0"/>
              <a:t>(activity_draw_shapes1.xml)</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1700" dirty="0">
                <a:latin typeface="Courier New" pitchFamily="49" charset="0"/>
                <a:cs typeface="Courier New" pitchFamily="49" charset="0"/>
              </a:rPr>
              <a:t>&lt;</a:t>
            </a:r>
            <a:r>
              <a:rPr lang="en-US" sz="1700" dirty="0" err="1">
                <a:latin typeface="Courier New" pitchFamily="49" charset="0"/>
                <a:cs typeface="Courier New" pitchFamily="49" charset="0"/>
              </a:rPr>
              <a:t>LinearLayout</a:t>
            </a:r>
            <a:r>
              <a:rPr lang="en-US" sz="1700" dirty="0">
                <a:latin typeface="Courier New" pitchFamily="49" charset="0"/>
                <a:cs typeface="Courier New" pitchFamily="49" charset="0"/>
              </a:rPr>
              <a:t> </a:t>
            </a:r>
            <a:endParaRPr lang="en-US" sz="1700" dirty="0" smtClean="0">
              <a:latin typeface="Courier New" pitchFamily="49" charset="0"/>
              <a:cs typeface="Courier New" pitchFamily="49" charset="0"/>
            </a:endParaRP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r>
              <a:rPr lang="en-US" sz="1700" dirty="0" err="1" smtClean="0">
                <a:latin typeface="Courier New" pitchFamily="49" charset="0"/>
                <a:cs typeface="Courier New" pitchFamily="49" charset="0"/>
              </a:rPr>
              <a:t>xmlns:android</a:t>
            </a:r>
            <a:r>
              <a:rPr lang="en-US" sz="1700" dirty="0">
                <a:latin typeface="Courier New" pitchFamily="49" charset="0"/>
                <a:cs typeface="Courier New" pitchFamily="49" charset="0"/>
              </a:rPr>
              <a:t>="http://schemas.android.com/</a:t>
            </a:r>
            <a:r>
              <a:rPr lang="en-US" sz="1700" dirty="0" err="1">
                <a:latin typeface="Courier New" pitchFamily="49" charset="0"/>
                <a:cs typeface="Courier New" pitchFamily="49" charset="0"/>
              </a:rPr>
              <a:t>apk</a:t>
            </a:r>
            <a:r>
              <a:rPr lang="en-US" sz="1700" dirty="0">
                <a:latin typeface="Courier New" pitchFamily="49" charset="0"/>
                <a:cs typeface="Courier New" pitchFamily="49" charset="0"/>
              </a:rPr>
              <a:t>/res/android"</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xmlns:tools</a:t>
            </a:r>
            <a:r>
              <a:rPr lang="en-US" sz="1700" dirty="0">
                <a:latin typeface="Courier New" pitchFamily="49" charset="0"/>
                <a:cs typeface="Courier New" pitchFamily="49" charset="0"/>
              </a:rPr>
              <a:t>="http://schemas.android.com/tools"</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android:id</a:t>
            </a:r>
            <a:r>
              <a:rPr lang="en-US" sz="1700" dirty="0">
                <a:latin typeface="Courier New" pitchFamily="49" charset="0"/>
                <a:cs typeface="Courier New" pitchFamily="49" charset="0"/>
              </a:rPr>
              <a:t>="@+id/LinearLayout1"</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android:layout_width</a:t>
            </a:r>
            <a:r>
              <a:rPr lang="en-US" sz="1700" dirty="0">
                <a:latin typeface="Courier New" pitchFamily="49" charset="0"/>
                <a:cs typeface="Courier New" pitchFamily="49" charset="0"/>
              </a:rPr>
              <a:t>="</a:t>
            </a:r>
            <a:r>
              <a:rPr lang="en-US" sz="1700" dirty="0" err="1">
                <a:latin typeface="Courier New" pitchFamily="49" charset="0"/>
                <a:cs typeface="Courier New" pitchFamily="49" charset="0"/>
              </a:rPr>
              <a:t>match_parent</a:t>
            </a:r>
            <a:r>
              <a:rPr lang="en-US" sz="1700" dirty="0">
                <a:latin typeface="Courier New" pitchFamily="49" charset="0"/>
                <a:cs typeface="Courier New" pitchFamily="49" charset="0"/>
              </a:rPr>
              <a:t>"</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android:layout_height</a:t>
            </a:r>
            <a:r>
              <a:rPr lang="en-US" sz="1700" dirty="0">
                <a:latin typeface="Courier New" pitchFamily="49" charset="0"/>
                <a:cs typeface="Courier New" pitchFamily="49" charset="0"/>
              </a:rPr>
              <a:t>="</a:t>
            </a:r>
            <a:r>
              <a:rPr lang="en-US" sz="1700" dirty="0" err="1">
                <a:latin typeface="Courier New" pitchFamily="49" charset="0"/>
                <a:cs typeface="Courier New" pitchFamily="49" charset="0"/>
              </a:rPr>
              <a:t>match_parent</a:t>
            </a:r>
            <a:r>
              <a:rPr lang="en-US" sz="1700" dirty="0">
                <a:latin typeface="Courier New" pitchFamily="49" charset="0"/>
                <a:cs typeface="Courier New" pitchFamily="49" charset="0"/>
              </a:rPr>
              <a:t>"</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android:orientation</a:t>
            </a:r>
            <a:r>
              <a:rPr lang="en-US" sz="1700" dirty="0">
                <a:latin typeface="Courier New" pitchFamily="49" charset="0"/>
                <a:cs typeface="Courier New" pitchFamily="49" charset="0"/>
              </a:rPr>
              <a:t>="vertical" &gt;</a:t>
            </a:r>
          </a:p>
          <a:p>
            <a:pPr marL="0" indent="0">
              <a:buNone/>
            </a:pPr>
            <a:endParaRPr lang="en-US" sz="1700" dirty="0">
              <a:latin typeface="Courier New" pitchFamily="49" charset="0"/>
              <a:cs typeface="Courier New" pitchFamily="49" charset="0"/>
            </a:endParaRPr>
          </a:p>
          <a:p>
            <a:pPr marL="0" indent="0">
              <a:buNone/>
            </a:pPr>
            <a:r>
              <a:rPr lang="en-US" sz="1700" dirty="0">
                <a:latin typeface="Courier New" pitchFamily="49" charset="0"/>
                <a:cs typeface="Courier New" pitchFamily="49" charset="0"/>
              </a:rPr>
              <a:t>    &lt;Button</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android:onClick</a:t>
            </a:r>
            <a:r>
              <a:rPr lang="en-US" sz="1700" dirty="0">
                <a:latin typeface="Courier New" pitchFamily="49" charset="0"/>
                <a:cs typeface="Courier New" pitchFamily="49" charset="0"/>
              </a:rPr>
              <a:t>="redraw"</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android:layout_width</a:t>
            </a:r>
            <a:r>
              <a:rPr lang="en-US" sz="1700" dirty="0">
                <a:latin typeface="Courier New" pitchFamily="49" charset="0"/>
                <a:cs typeface="Courier New" pitchFamily="49" charset="0"/>
              </a:rPr>
              <a:t>="</a:t>
            </a:r>
            <a:r>
              <a:rPr lang="en-US" sz="1700" dirty="0" err="1">
                <a:latin typeface="Courier New" pitchFamily="49" charset="0"/>
                <a:cs typeface="Courier New" pitchFamily="49" charset="0"/>
              </a:rPr>
              <a:t>match_parent</a:t>
            </a:r>
            <a:r>
              <a:rPr lang="en-US" sz="1700" dirty="0">
                <a:latin typeface="Courier New" pitchFamily="49" charset="0"/>
                <a:cs typeface="Courier New" pitchFamily="49" charset="0"/>
              </a:rPr>
              <a:t>"</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android:layout_height</a:t>
            </a:r>
            <a:r>
              <a:rPr lang="en-US" sz="1700" dirty="0">
                <a:latin typeface="Courier New" pitchFamily="49" charset="0"/>
                <a:cs typeface="Courier New" pitchFamily="49" charset="0"/>
              </a:rPr>
              <a:t>="</a:t>
            </a:r>
            <a:r>
              <a:rPr lang="en-US" sz="1700" dirty="0" err="1">
                <a:latin typeface="Courier New" pitchFamily="49" charset="0"/>
                <a:cs typeface="Courier New" pitchFamily="49" charset="0"/>
              </a:rPr>
              <a:t>wrap_content</a:t>
            </a:r>
            <a:r>
              <a:rPr lang="en-US" sz="1700" dirty="0">
                <a:latin typeface="Courier New" pitchFamily="49" charset="0"/>
                <a:cs typeface="Courier New" pitchFamily="49" charset="0"/>
              </a:rPr>
              <a:t>"</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android:text</a:t>
            </a:r>
            <a:r>
              <a:rPr lang="en-US" sz="1700" dirty="0">
                <a:latin typeface="Courier New" pitchFamily="49" charset="0"/>
                <a:cs typeface="Courier New" pitchFamily="49" charset="0"/>
              </a:rPr>
              <a:t>="@string/</a:t>
            </a:r>
            <a:r>
              <a:rPr lang="en-US" sz="1700" dirty="0" err="1">
                <a:latin typeface="Courier New" pitchFamily="49" charset="0"/>
                <a:cs typeface="Courier New" pitchFamily="49" charset="0"/>
              </a:rPr>
              <a:t>redraw_button_label</a:t>
            </a:r>
            <a:r>
              <a:rPr lang="en-US" sz="1700" dirty="0">
                <a:latin typeface="Courier New" pitchFamily="49" charset="0"/>
                <a:cs typeface="Courier New" pitchFamily="49" charset="0"/>
              </a:rPr>
              <a:t>" /&gt;</a:t>
            </a:r>
          </a:p>
          <a:p>
            <a:pPr marL="0" indent="0">
              <a:buNone/>
            </a:pPr>
            <a:r>
              <a:rPr lang="en-US" sz="1700" dirty="0">
                <a:solidFill>
                  <a:srgbClr val="FF0000"/>
                </a:solidFill>
                <a:latin typeface="Courier New" pitchFamily="49" charset="0"/>
                <a:cs typeface="Courier New" pitchFamily="49" charset="0"/>
              </a:rPr>
              <a:t>    &lt;view</a:t>
            </a:r>
          </a:p>
          <a:p>
            <a:pPr marL="0" indent="0">
              <a:buNone/>
            </a:pPr>
            <a:r>
              <a:rPr lang="en-US" sz="1700" dirty="0">
                <a:solidFill>
                  <a:srgbClr val="FF0000"/>
                </a:solidFill>
                <a:latin typeface="Courier New" pitchFamily="49" charset="0"/>
                <a:cs typeface="Courier New" pitchFamily="49" charset="0"/>
              </a:rPr>
              <a:t>        class="</a:t>
            </a:r>
            <a:r>
              <a:rPr lang="en-US" sz="1700" dirty="0" err="1">
                <a:solidFill>
                  <a:srgbClr val="FF0000"/>
                </a:solidFill>
                <a:latin typeface="Courier New" pitchFamily="49" charset="0"/>
                <a:cs typeface="Courier New" pitchFamily="49" charset="0"/>
              </a:rPr>
              <a:t>com.coreservlets.drawing.RandomShapeView</a:t>
            </a:r>
            <a:r>
              <a:rPr lang="en-US" sz="1700" dirty="0">
                <a:solidFill>
                  <a:srgbClr val="FF0000"/>
                </a:solidFill>
                <a:latin typeface="Courier New" pitchFamily="49" charset="0"/>
                <a:cs typeface="Courier New" pitchFamily="49" charset="0"/>
              </a:rPr>
              <a:t>"</a:t>
            </a:r>
          </a:p>
          <a:p>
            <a:pPr marL="0" indent="0">
              <a:buNone/>
            </a:pPr>
            <a:r>
              <a:rPr lang="en-US" sz="1700" dirty="0">
                <a:solidFill>
                  <a:srgbClr val="FF0000"/>
                </a:solidFill>
                <a:latin typeface="Courier New" pitchFamily="49" charset="0"/>
                <a:cs typeface="Courier New" pitchFamily="49" charset="0"/>
              </a:rPr>
              <a:t>        </a:t>
            </a:r>
            <a:r>
              <a:rPr lang="en-US" sz="1700" dirty="0" err="1">
                <a:solidFill>
                  <a:srgbClr val="FF0000"/>
                </a:solidFill>
                <a:latin typeface="Courier New" pitchFamily="49" charset="0"/>
                <a:cs typeface="Courier New" pitchFamily="49" charset="0"/>
              </a:rPr>
              <a:t>android:id</a:t>
            </a:r>
            <a:r>
              <a:rPr lang="en-US" sz="1700" dirty="0">
                <a:solidFill>
                  <a:srgbClr val="FF0000"/>
                </a:solidFill>
                <a:latin typeface="Courier New" pitchFamily="49" charset="0"/>
                <a:cs typeface="Courier New" pitchFamily="49" charset="0"/>
              </a:rPr>
              <a:t>="@+id/</a:t>
            </a:r>
            <a:r>
              <a:rPr lang="en-US" sz="1700" dirty="0" err="1">
                <a:solidFill>
                  <a:srgbClr val="FF0000"/>
                </a:solidFill>
                <a:latin typeface="Courier New" pitchFamily="49" charset="0"/>
                <a:cs typeface="Courier New" pitchFamily="49" charset="0"/>
              </a:rPr>
              <a:t>drawing_area</a:t>
            </a:r>
            <a:r>
              <a:rPr lang="en-US" sz="1700" dirty="0">
                <a:solidFill>
                  <a:srgbClr val="FF0000"/>
                </a:solidFill>
                <a:latin typeface="Courier New" pitchFamily="49" charset="0"/>
                <a:cs typeface="Courier New" pitchFamily="49" charset="0"/>
              </a:rPr>
              <a:t>"</a:t>
            </a:r>
          </a:p>
          <a:p>
            <a:pPr marL="0" indent="0">
              <a:buNone/>
            </a:pPr>
            <a:r>
              <a:rPr lang="en-US" sz="1700" dirty="0">
                <a:solidFill>
                  <a:srgbClr val="FF0000"/>
                </a:solidFill>
                <a:latin typeface="Courier New" pitchFamily="49" charset="0"/>
                <a:cs typeface="Courier New" pitchFamily="49" charset="0"/>
              </a:rPr>
              <a:t>        </a:t>
            </a:r>
            <a:r>
              <a:rPr lang="en-US" sz="1700" dirty="0" err="1">
                <a:solidFill>
                  <a:srgbClr val="FF0000"/>
                </a:solidFill>
                <a:latin typeface="Courier New" pitchFamily="49" charset="0"/>
                <a:cs typeface="Courier New" pitchFamily="49" charset="0"/>
              </a:rPr>
              <a:t>android:layout_width</a:t>
            </a:r>
            <a:r>
              <a:rPr lang="en-US" sz="1700" dirty="0">
                <a:solidFill>
                  <a:srgbClr val="FF0000"/>
                </a:solidFill>
                <a:latin typeface="Courier New" pitchFamily="49" charset="0"/>
                <a:cs typeface="Courier New" pitchFamily="49" charset="0"/>
              </a:rPr>
              <a:t>="</a:t>
            </a:r>
            <a:r>
              <a:rPr lang="en-US" sz="1700" dirty="0" err="1">
                <a:solidFill>
                  <a:srgbClr val="FF0000"/>
                </a:solidFill>
                <a:latin typeface="Courier New" pitchFamily="49" charset="0"/>
                <a:cs typeface="Courier New" pitchFamily="49" charset="0"/>
              </a:rPr>
              <a:t>match_parent</a:t>
            </a:r>
            <a:r>
              <a:rPr lang="en-US" sz="1700" dirty="0">
                <a:solidFill>
                  <a:srgbClr val="FF0000"/>
                </a:solidFill>
                <a:latin typeface="Courier New" pitchFamily="49" charset="0"/>
                <a:cs typeface="Courier New" pitchFamily="49" charset="0"/>
              </a:rPr>
              <a:t>"</a:t>
            </a:r>
          </a:p>
          <a:p>
            <a:pPr marL="0" indent="0">
              <a:buNone/>
            </a:pPr>
            <a:r>
              <a:rPr lang="en-US" sz="1700" dirty="0">
                <a:solidFill>
                  <a:srgbClr val="FF0000"/>
                </a:solidFill>
                <a:latin typeface="Courier New" pitchFamily="49" charset="0"/>
                <a:cs typeface="Courier New" pitchFamily="49" charset="0"/>
              </a:rPr>
              <a:t>        </a:t>
            </a:r>
            <a:r>
              <a:rPr lang="en-US" sz="1700" dirty="0" err="1">
                <a:solidFill>
                  <a:srgbClr val="FF0000"/>
                </a:solidFill>
                <a:latin typeface="Courier New" pitchFamily="49" charset="0"/>
                <a:cs typeface="Courier New" pitchFamily="49" charset="0"/>
              </a:rPr>
              <a:t>android:layout_height</a:t>
            </a:r>
            <a:r>
              <a:rPr lang="en-US" sz="1700" dirty="0">
                <a:solidFill>
                  <a:srgbClr val="FF0000"/>
                </a:solidFill>
                <a:latin typeface="Courier New" pitchFamily="49" charset="0"/>
                <a:cs typeface="Courier New" pitchFamily="49" charset="0"/>
              </a:rPr>
              <a:t>="</a:t>
            </a:r>
            <a:r>
              <a:rPr lang="en-US" sz="1700" dirty="0" err="1">
                <a:solidFill>
                  <a:srgbClr val="FF0000"/>
                </a:solidFill>
                <a:latin typeface="Courier New" pitchFamily="49" charset="0"/>
                <a:cs typeface="Courier New" pitchFamily="49" charset="0"/>
              </a:rPr>
              <a:t>match_parent</a:t>
            </a:r>
            <a:r>
              <a:rPr lang="en-US" sz="1700" dirty="0">
                <a:solidFill>
                  <a:srgbClr val="FF0000"/>
                </a:solidFill>
                <a:latin typeface="Courier New" pitchFamily="49" charset="0"/>
                <a:cs typeface="Courier New" pitchFamily="49" charset="0"/>
              </a:rPr>
              <a:t>" /&gt;</a:t>
            </a:r>
          </a:p>
          <a:p>
            <a:pPr marL="0" indent="0">
              <a:buNone/>
            </a:pPr>
            <a:r>
              <a:rPr lang="en-US" sz="1700" dirty="0">
                <a:latin typeface="Courier New" pitchFamily="49" charset="0"/>
                <a:cs typeface="Courier New" pitchFamily="49" charset="0"/>
              </a:rPr>
              <a:t>&lt;/</a:t>
            </a:r>
            <a:r>
              <a:rPr lang="en-US" sz="1700" dirty="0" err="1">
                <a:latin typeface="Courier New" pitchFamily="49" charset="0"/>
                <a:cs typeface="Courier New" pitchFamily="49" charset="0"/>
              </a:rPr>
              <a:t>LinearLayout</a:t>
            </a:r>
            <a:r>
              <a:rPr lang="en-US" sz="1700" dirty="0">
                <a:latin typeface="Courier New" pitchFamily="49" charset="0"/>
                <a:cs typeface="Courier New" pitchFamily="49" charset="0"/>
              </a:rPr>
              <a:t>&gt;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58</a:t>
            </a:fld>
            <a:endParaRPr lang="en-US" altLang="en-US" dirty="0">
              <a:solidFill>
                <a:schemeClr val="accent2"/>
              </a:solidFill>
            </a:endParaRPr>
          </a:p>
        </p:txBody>
      </p:sp>
    </p:spTree>
    <p:extLst>
      <p:ext uri="{BB962C8B-B14F-4D97-AF65-F5344CB8AC3E}">
        <p14:creationId xmlns:p14="http://schemas.microsoft.com/office/powerpoint/2010/main" val="8835732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for Example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600" dirty="0">
                <a:latin typeface="Courier New" pitchFamily="49" charset="0"/>
                <a:cs typeface="Courier New" pitchFamily="49" charset="0"/>
              </a:rPr>
              <a:t>public class DrawShapes1 extends Activity {</a:t>
            </a:r>
          </a:p>
          <a:p>
            <a:pPr marL="0" indent="0">
              <a:buNone/>
            </a:pPr>
            <a:r>
              <a:rPr lang="en-US" sz="1600" dirty="0">
                <a:latin typeface="Courier New" pitchFamily="49" charset="0"/>
                <a:cs typeface="Courier New" pitchFamily="49" charset="0"/>
              </a:rPr>
              <a:t>    private </a:t>
            </a:r>
            <a:r>
              <a:rPr lang="en-US" sz="1600" dirty="0" err="1">
                <a:latin typeface="Courier New" pitchFamily="49" charset="0"/>
                <a:cs typeface="Courier New" pitchFamily="49" charset="0"/>
              </a:rPr>
              <a:t>RandomShapeView</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mDrawingArea</a:t>
            </a:r>
            <a:r>
              <a:rPr lang="en-US" sz="1600" dirty="0">
                <a:latin typeface="Courier New" pitchFamily="49" charset="0"/>
                <a:cs typeface="Courier New" pitchFamily="49" charset="0"/>
              </a:rPr>
              <a:t>;</a:t>
            </a:r>
          </a:p>
          <a:p>
            <a:pPr marL="0" indent="0">
              <a:buNone/>
            </a:pP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@Override</a:t>
            </a:r>
          </a:p>
          <a:p>
            <a:pPr marL="0" indent="0">
              <a:buNone/>
            </a:pPr>
            <a:r>
              <a:rPr lang="en-US" sz="1600" dirty="0">
                <a:latin typeface="Courier New" pitchFamily="49" charset="0"/>
                <a:cs typeface="Courier New" pitchFamily="49" charset="0"/>
              </a:rPr>
              <a:t>    public void </a:t>
            </a:r>
            <a:r>
              <a:rPr lang="en-US" sz="1600" dirty="0" err="1">
                <a:latin typeface="Courier New" pitchFamily="49" charset="0"/>
                <a:cs typeface="Courier New" pitchFamily="49" charset="0"/>
              </a:rPr>
              <a:t>onCreate</a:t>
            </a:r>
            <a:r>
              <a:rPr lang="en-US" sz="1600" dirty="0">
                <a:latin typeface="Courier New" pitchFamily="49" charset="0"/>
                <a:cs typeface="Courier New" pitchFamily="49" charset="0"/>
              </a:rPr>
              <a:t>(Bundle </a:t>
            </a:r>
            <a:r>
              <a:rPr lang="en-US" sz="1600" dirty="0" err="1">
                <a:latin typeface="Courier New" pitchFamily="49" charset="0"/>
                <a:cs typeface="Courier New" pitchFamily="49" charset="0"/>
              </a:rPr>
              <a:t>savedInstanceState</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super.onCreate</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savedInstanceState</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setContentView</a:t>
            </a:r>
            <a:r>
              <a:rPr lang="en-US" sz="1600" dirty="0">
                <a:latin typeface="Courier New" pitchFamily="49" charset="0"/>
                <a:cs typeface="Courier New" pitchFamily="49" charset="0"/>
              </a:rPr>
              <a:t>(R.layout.activity_draw_shapes1);</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mDrawingArea</a:t>
            </a:r>
            <a:r>
              <a:rPr lang="en-US" sz="1600" dirty="0">
                <a:latin typeface="Courier New" pitchFamily="49" charset="0"/>
                <a:cs typeface="Courier New" pitchFamily="49" charset="0"/>
              </a:rPr>
              <a:t>  =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RandomShapeView</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findViewById</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R.id.drawing_area</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 Handles events for the button. Redraws the </a:t>
            </a:r>
            <a:r>
              <a:rPr lang="en-US" sz="1600" dirty="0" err="1">
                <a:latin typeface="Courier New" pitchFamily="49" charset="0"/>
                <a:cs typeface="Courier New" pitchFamily="49" charset="0"/>
              </a:rPr>
              <a:t>ShapeView</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public void redraw(View </a:t>
            </a:r>
            <a:r>
              <a:rPr lang="en-US" sz="1600" dirty="0" err="1">
                <a:latin typeface="Courier New" pitchFamily="49" charset="0"/>
                <a:cs typeface="Courier New" pitchFamily="49" charset="0"/>
              </a:rPr>
              <a:t>clickedButton</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r>
              <a:rPr lang="en-US" sz="1600" dirty="0" err="1">
                <a:solidFill>
                  <a:srgbClr val="FF0000"/>
                </a:solidFill>
                <a:latin typeface="Courier New" pitchFamily="49" charset="0"/>
                <a:cs typeface="Courier New" pitchFamily="49" charset="0"/>
              </a:rPr>
              <a:t>mDrawingArea.invalidate</a:t>
            </a:r>
            <a:r>
              <a:rPr lang="en-US" sz="1600" dirty="0">
                <a:solidFill>
                  <a:srgbClr val="FF0000"/>
                </a:solidFill>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59</a:t>
            </a:fld>
            <a:endParaRPr lang="en-US" altLang="en-US" dirty="0">
              <a:solidFill>
                <a:schemeClr val="accent2"/>
              </a:solidFill>
            </a:endParaRPr>
          </a:p>
        </p:txBody>
      </p:sp>
    </p:spTree>
    <p:extLst>
      <p:ext uri="{BB962C8B-B14F-4D97-AF65-F5344CB8AC3E}">
        <p14:creationId xmlns:p14="http://schemas.microsoft.com/office/powerpoint/2010/main" val="189610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6</a:t>
            </a:fld>
            <a:endParaRPr lang="en-US"/>
          </a:p>
        </p:txBody>
      </p:sp>
      <p:sp>
        <p:nvSpPr>
          <p:cNvPr id="3" name="Title 1"/>
          <p:cNvSpPr txBox="1">
            <a:spLocks/>
          </p:cNvSpPr>
          <p:nvPr/>
        </p:nvSpPr>
        <p:spPr>
          <a:xfrm>
            <a:off x="1295400" y="46038"/>
            <a:ext cx="7772400" cy="868362"/>
          </a:xfrm>
          <a:prstGeom prst="rect">
            <a:avLst/>
          </a:prstGeom>
        </p:spPr>
        <p:txBody>
          <a:bodyPr tIns="0">
            <a:normAutofit fontScale="75000" lnSpcReduction="20000"/>
          </a:bodyPr>
          <a:lstStyle/>
          <a:p>
            <a:pPr>
              <a:spcBef>
                <a:spcPct val="0"/>
              </a:spcBef>
              <a:defRPr/>
            </a:pPr>
            <a:r>
              <a:rPr lang="en-US" sz="5900" dirty="0" smtClean="0">
                <a:solidFill>
                  <a:schemeClr val="tx2">
                    <a:lumMod val="60000"/>
                    <a:lumOff val="40000"/>
                  </a:schemeClr>
                </a:solidFill>
              </a:rPr>
              <a:t>Custom </a:t>
            </a:r>
            <a:r>
              <a:rPr lang="en-US" sz="5900" dirty="0">
                <a:solidFill>
                  <a:schemeClr val="tx2">
                    <a:lumMod val="60000"/>
                    <a:lumOff val="40000"/>
                  </a:schemeClr>
                </a:solidFill>
              </a:rPr>
              <a:t>Button Shape in Android</a:t>
            </a:r>
          </a:p>
          <a:p>
            <a:pPr algn="ctr">
              <a:spcBef>
                <a:spcPct val="0"/>
              </a:spcBef>
              <a:defRPr/>
            </a:pP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4" name="Rectangle 3"/>
          <p:cNvSpPr/>
          <p:nvPr/>
        </p:nvSpPr>
        <p:spPr>
          <a:xfrm>
            <a:off x="1117600" y="729734"/>
            <a:ext cx="3337388" cy="369332"/>
          </a:xfrm>
          <a:prstGeom prst="rect">
            <a:avLst/>
          </a:prstGeom>
        </p:spPr>
        <p:txBody>
          <a:bodyPr wrap="none">
            <a:spAutoFit/>
          </a:bodyPr>
          <a:lstStyle/>
          <a:p>
            <a:r>
              <a:rPr lang="en-US" b="1" dirty="0"/>
              <a:t>custom_button_press_effect.xml</a:t>
            </a:r>
            <a:endParaRPr lang="en-US" dirty="0"/>
          </a:p>
        </p:txBody>
      </p:sp>
      <p:pic>
        <p:nvPicPr>
          <p:cNvPr id="7" name="Picture 6"/>
          <p:cNvPicPr>
            <a:picLocks noChangeAspect="1"/>
          </p:cNvPicPr>
          <p:nvPr/>
        </p:nvPicPr>
        <p:blipFill>
          <a:blip r:embed="rId3"/>
          <a:stretch>
            <a:fillRect/>
          </a:stretch>
        </p:blipFill>
        <p:spPr>
          <a:xfrm>
            <a:off x="1117600" y="1128526"/>
            <a:ext cx="6366755" cy="5592949"/>
          </a:xfrm>
          <a:prstGeom prst="rect">
            <a:avLst/>
          </a:prstGeom>
        </p:spPr>
      </p:pic>
    </p:spTree>
    <p:extLst>
      <p:ext uri="{BB962C8B-B14F-4D97-AF65-F5344CB8AC3E}">
        <p14:creationId xmlns:p14="http://schemas.microsoft.com/office/powerpoint/2010/main" val="34311823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Overall Main Layout File</a:t>
            </a:r>
            <a:br>
              <a:rPr lang="en-US" dirty="0" smtClean="0"/>
            </a:br>
            <a:r>
              <a:rPr lang="en-US" dirty="0" smtClean="0"/>
              <a:t>(main.xml)</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500" dirty="0">
                <a:latin typeface="Courier New" pitchFamily="49" charset="0"/>
                <a:cs typeface="Courier New" pitchFamily="49" charset="0"/>
              </a:rPr>
              <a:t>&lt;</a:t>
            </a:r>
            <a:r>
              <a:rPr lang="en-US" sz="1500" dirty="0" err="1" smtClean="0">
                <a:latin typeface="Courier New" pitchFamily="49" charset="0"/>
                <a:cs typeface="Courier New" pitchFamily="49" charset="0"/>
              </a:rPr>
              <a:t>LinearLayout</a:t>
            </a:r>
            <a:r>
              <a:rPr lang="en-US" sz="1500" dirty="0" smtClean="0">
                <a:latin typeface="Courier New" pitchFamily="49" charset="0"/>
                <a:cs typeface="Courier New" pitchFamily="49" charset="0"/>
              </a:rPr>
              <a:t> </a:t>
            </a: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android:orientation</a:t>
            </a:r>
            <a:r>
              <a:rPr lang="en-US" sz="1500" dirty="0">
                <a:latin typeface="Courier New" pitchFamily="49" charset="0"/>
                <a:cs typeface="Courier New" pitchFamily="49" charset="0"/>
              </a:rPr>
              <a:t>="vertical"&gt;</a:t>
            </a:r>
          </a:p>
          <a:p>
            <a:pPr marL="0" indent="0">
              <a:buNone/>
            </a:pPr>
            <a:r>
              <a:rPr lang="en-US" sz="1500" dirty="0">
                <a:latin typeface="Courier New" pitchFamily="49" charset="0"/>
                <a:cs typeface="Courier New" pitchFamily="49" charset="0"/>
              </a:rPr>
              <a:t>    &lt;Button</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android:onClick</a:t>
            </a:r>
            <a:r>
              <a:rPr lang="en-US" sz="1500" dirty="0">
                <a:latin typeface="Courier New" pitchFamily="49" charset="0"/>
                <a:cs typeface="Courier New" pitchFamily="49" charset="0"/>
              </a:rPr>
              <a:t>="launchDrawShapes1"</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android:layout_width</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match_parent</a:t>
            </a:r>
            <a:r>
              <a:rPr lang="en-US" sz="1500" dirty="0">
                <a:latin typeface="Courier New" pitchFamily="49" charset="0"/>
                <a:cs typeface="Courier New" pitchFamily="49" charset="0"/>
              </a:rPr>
              <a:t>"</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android:layout_height</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wrap_content</a:t>
            </a:r>
            <a:r>
              <a:rPr lang="en-US" sz="1500" dirty="0">
                <a:latin typeface="Courier New" pitchFamily="49" charset="0"/>
                <a:cs typeface="Courier New" pitchFamily="49" charset="0"/>
              </a:rPr>
              <a:t>"</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android:text</a:t>
            </a:r>
            <a:r>
              <a:rPr lang="en-US" sz="1500" dirty="0">
                <a:latin typeface="Courier New" pitchFamily="49" charset="0"/>
                <a:cs typeface="Courier New" pitchFamily="49" charset="0"/>
              </a:rPr>
              <a:t>="@string/</a:t>
            </a:r>
            <a:r>
              <a:rPr lang="en-US" sz="1500" dirty="0" err="1">
                <a:latin typeface="Courier New" pitchFamily="49" charset="0"/>
                <a:cs typeface="Courier New" pitchFamily="49" charset="0"/>
              </a:rPr>
              <a:t>random_shape_button_label</a:t>
            </a:r>
            <a:r>
              <a:rPr lang="en-US" sz="1500" dirty="0">
                <a:latin typeface="Courier New" pitchFamily="49" charset="0"/>
                <a:cs typeface="Courier New" pitchFamily="49" charset="0"/>
              </a:rPr>
              <a:t>" /&gt;</a:t>
            </a:r>
          </a:p>
          <a:p>
            <a:pPr marL="0" indent="0">
              <a:buNone/>
            </a:pPr>
            <a:r>
              <a:rPr lang="en-US" sz="1500" dirty="0">
                <a:latin typeface="Courier New" pitchFamily="49" charset="0"/>
                <a:cs typeface="Courier New" pitchFamily="49" charset="0"/>
              </a:rPr>
              <a:t>    &lt;Button</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android:onClick</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launchRotate</a:t>
            </a:r>
            <a:r>
              <a:rPr lang="en-US" sz="1500" dirty="0">
                <a:latin typeface="Courier New" pitchFamily="49" charset="0"/>
                <a:cs typeface="Courier New" pitchFamily="49" charset="0"/>
              </a:rPr>
              <a:t>"</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android:layout_width</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match_parent</a:t>
            </a:r>
            <a:r>
              <a:rPr lang="en-US" sz="1500" dirty="0">
                <a:latin typeface="Courier New" pitchFamily="49" charset="0"/>
                <a:cs typeface="Courier New" pitchFamily="49" charset="0"/>
              </a:rPr>
              <a:t>"</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android:layout_height</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wrap_content</a:t>
            </a:r>
            <a:r>
              <a:rPr lang="en-US" sz="1500" dirty="0">
                <a:latin typeface="Courier New" pitchFamily="49" charset="0"/>
                <a:cs typeface="Courier New" pitchFamily="49" charset="0"/>
              </a:rPr>
              <a:t>"</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android:text</a:t>
            </a:r>
            <a:r>
              <a:rPr lang="en-US" sz="1500" dirty="0">
                <a:latin typeface="Courier New" pitchFamily="49" charset="0"/>
                <a:cs typeface="Courier New" pitchFamily="49" charset="0"/>
              </a:rPr>
              <a:t>="@string/</a:t>
            </a:r>
            <a:r>
              <a:rPr lang="en-US" sz="1500" dirty="0" err="1">
                <a:latin typeface="Courier New" pitchFamily="49" charset="0"/>
                <a:cs typeface="Courier New" pitchFamily="49" charset="0"/>
              </a:rPr>
              <a:t>rotate_button_label</a:t>
            </a:r>
            <a:r>
              <a:rPr lang="en-US" sz="1500" dirty="0">
                <a:latin typeface="Courier New" pitchFamily="49" charset="0"/>
                <a:cs typeface="Courier New" pitchFamily="49" charset="0"/>
              </a:rPr>
              <a:t>" /&gt;</a:t>
            </a:r>
          </a:p>
          <a:p>
            <a:pPr marL="0" indent="0">
              <a:buNone/>
            </a:pPr>
            <a:r>
              <a:rPr lang="en-US" sz="1500" dirty="0">
                <a:latin typeface="Courier New" pitchFamily="49" charset="0"/>
                <a:cs typeface="Courier New" pitchFamily="49" charset="0"/>
              </a:rPr>
              <a:t>    &lt;Button</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android:onClick</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launchSkew</a:t>
            </a:r>
            <a:r>
              <a:rPr lang="en-US" sz="1500" dirty="0">
                <a:latin typeface="Courier New" pitchFamily="49" charset="0"/>
                <a:cs typeface="Courier New" pitchFamily="49" charset="0"/>
              </a:rPr>
              <a:t>"</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android:layout_width</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match_parent</a:t>
            </a:r>
            <a:r>
              <a:rPr lang="en-US" sz="1500" dirty="0">
                <a:latin typeface="Courier New" pitchFamily="49" charset="0"/>
                <a:cs typeface="Courier New" pitchFamily="49" charset="0"/>
              </a:rPr>
              <a:t>"</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android:layout_height</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wrap_content</a:t>
            </a:r>
            <a:r>
              <a:rPr lang="en-US" sz="1500" dirty="0">
                <a:latin typeface="Courier New" pitchFamily="49" charset="0"/>
                <a:cs typeface="Courier New" pitchFamily="49" charset="0"/>
              </a:rPr>
              <a:t>"</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android:text</a:t>
            </a:r>
            <a:r>
              <a:rPr lang="en-US" sz="1500" dirty="0">
                <a:latin typeface="Courier New" pitchFamily="49" charset="0"/>
                <a:cs typeface="Courier New" pitchFamily="49" charset="0"/>
              </a:rPr>
              <a:t>="@string/</a:t>
            </a:r>
            <a:r>
              <a:rPr lang="en-US" sz="1500" dirty="0" err="1">
                <a:latin typeface="Courier New" pitchFamily="49" charset="0"/>
                <a:cs typeface="Courier New" pitchFamily="49" charset="0"/>
              </a:rPr>
              <a:t>skew_button_label</a:t>
            </a:r>
            <a:r>
              <a:rPr lang="en-US" sz="1500" dirty="0">
                <a:latin typeface="Courier New" pitchFamily="49" charset="0"/>
                <a:cs typeface="Courier New" pitchFamily="49" charset="0"/>
              </a:rPr>
              <a:t>" /&gt;</a:t>
            </a:r>
          </a:p>
          <a:p>
            <a:pPr marL="0" indent="0">
              <a:buNone/>
            </a:pPr>
            <a:r>
              <a:rPr lang="en-US" sz="1500" dirty="0">
                <a:latin typeface="Courier New" pitchFamily="49" charset="0"/>
                <a:cs typeface="Courier New" pitchFamily="49" charset="0"/>
              </a:rPr>
              <a:t>    &lt;Button</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android:onClick</a:t>
            </a:r>
            <a:r>
              <a:rPr lang="en-US" sz="1500" dirty="0">
                <a:latin typeface="Courier New" pitchFamily="49" charset="0"/>
                <a:cs typeface="Courier New" pitchFamily="49" charset="0"/>
              </a:rPr>
              <a:t>="launchDrawShapes2"</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android:layout_width</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match_parent</a:t>
            </a:r>
            <a:r>
              <a:rPr lang="en-US" sz="1500" dirty="0">
                <a:latin typeface="Courier New" pitchFamily="49" charset="0"/>
                <a:cs typeface="Courier New" pitchFamily="49" charset="0"/>
              </a:rPr>
              <a:t>"</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android:layout_height</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wrap_content</a:t>
            </a:r>
            <a:r>
              <a:rPr lang="en-US" sz="1500" dirty="0">
                <a:latin typeface="Courier New" pitchFamily="49" charset="0"/>
                <a:cs typeface="Courier New" pitchFamily="49" charset="0"/>
              </a:rPr>
              <a:t>"</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android:text</a:t>
            </a:r>
            <a:r>
              <a:rPr lang="en-US" sz="1500" dirty="0">
                <a:latin typeface="Courier New" pitchFamily="49" charset="0"/>
                <a:cs typeface="Courier New" pitchFamily="49" charset="0"/>
              </a:rPr>
              <a:t>="@string/</a:t>
            </a:r>
            <a:r>
              <a:rPr lang="en-US" sz="1500" dirty="0" err="1">
                <a:latin typeface="Courier New" pitchFamily="49" charset="0"/>
                <a:cs typeface="Courier New" pitchFamily="49" charset="0"/>
              </a:rPr>
              <a:t>shape_drawable_button_label</a:t>
            </a:r>
            <a:r>
              <a:rPr lang="en-US" sz="1500" dirty="0">
                <a:latin typeface="Courier New" pitchFamily="49" charset="0"/>
                <a:cs typeface="Courier New" pitchFamily="49" charset="0"/>
              </a:rPr>
              <a:t>" /&gt;</a:t>
            </a:r>
          </a:p>
          <a:p>
            <a:pPr marL="0" indent="0">
              <a:buNone/>
            </a:pPr>
            <a:r>
              <a:rPr lang="en-US" sz="1500" dirty="0">
                <a:latin typeface="Courier New" pitchFamily="49" charset="0"/>
                <a:cs typeface="Courier New" pitchFamily="49" charset="0"/>
              </a:rPr>
              <a:t>&lt;/</a:t>
            </a:r>
            <a:r>
              <a:rPr lang="en-US" sz="1500" dirty="0" err="1">
                <a:latin typeface="Courier New" pitchFamily="49" charset="0"/>
                <a:cs typeface="Courier New" pitchFamily="49" charset="0"/>
              </a:rPr>
              <a:t>LinearLayout</a:t>
            </a:r>
            <a:r>
              <a:rPr lang="en-US" sz="1500" dirty="0">
                <a:latin typeface="Courier New" pitchFamily="49" charset="0"/>
                <a:cs typeface="Courier New" pitchFamily="49" charset="0"/>
              </a:rPr>
              <a:t>&gt;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60</a:t>
            </a:fld>
            <a:endParaRPr lang="en-US" altLang="en-US" dirty="0">
              <a:solidFill>
                <a:schemeClr val="accent2"/>
              </a:solidFill>
            </a:endParaRPr>
          </a:p>
        </p:txBody>
      </p:sp>
    </p:spTree>
    <p:extLst>
      <p:ext uri="{BB962C8B-B14F-4D97-AF65-F5344CB8AC3E}">
        <p14:creationId xmlns:p14="http://schemas.microsoft.com/office/powerpoint/2010/main" val="33768439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Main Activity</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900" dirty="0">
                <a:latin typeface="Courier New" pitchFamily="49" charset="0"/>
                <a:cs typeface="Courier New" pitchFamily="49" charset="0"/>
              </a:rPr>
              <a:t>public class </a:t>
            </a:r>
            <a:r>
              <a:rPr lang="en-US" sz="1900" dirty="0" err="1">
                <a:latin typeface="Courier New" pitchFamily="49" charset="0"/>
                <a:cs typeface="Courier New" pitchFamily="49" charset="0"/>
              </a:rPr>
              <a:t>DrawingExampleLauncher</a:t>
            </a:r>
            <a:r>
              <a:rPr lang="en-US" sz="1900" dirty="0">
                <a:latin typeface="Courier New" pitchFamily="49" charset="0"/>
                <a:cs typeface="Courier New" pitchFamily="49" charset="0"/>
              </a:rPr>
              <a:t> extends Activity {</a:t>
            </a:r>
          </a:p>
          <a:p>
            <a:pPr marL="0" indent="0">
              <a:buNone/>
            </a:pPr>
            <a:endParaRPr lang="en-US" sz="1900" dirty="0">
              <a:latin typeface="Courier New" pitchFamily="49" charset="0"/>
              <a:cs typeface="Courier New" pitchFamily="49" charset="0"/>
            </a:endParaRPr>
          </a:p>
          <a:p>
            <a:pPr marL="0" indent="0">
              <a:buNone/>
            </a:pPr>
            <a:r>
              <a:rPr lang="en-US" sz="1900" dirty="0">
                <a:latin typeface="Courier New" pitchFamily="49" charset="0"/>
                <a:cs typeface="Courier New" pitchFamily="49" charset="0"/>
              </a:rPr>
              <a:t>    @Override</a:t>
            </a:r>
          </a:p>
          <a:p>
            <a:pPr marL="0" indent="0">
              <a:buNone/>
            </a:pPr>
            <a:r>
              <a:rPr lang="en-US" sz="1900" dirty="0">
                <a:latin typeface="Courier New" pitchFamily="49" charset="0"/>
                <a:cs typeface="Courier New" pitchFamily="49" charset="0"/>
              </a:rPr>
              <a:t>    public void </a:t>
            </a:r>
            <a:r>
              <a:rPr lang="en-US" sz="1900" dirty="0" err="1">
                <a:latin typeface="Courier New" pitchFamily="49" charset="0"/>
                <a:cs typeface="Courier New" pitchFamily="49" charset="0"/>
              </a:rPr>
              <a:t>onCreate</a:t>
            </a:r>
            <a:r>
              <a:rPr lang="en-US" sz="1900" dirty="0">
                <a:latin typeface="Courier New" pitchFamily="49" charset="0"/>
                <a:cs typeface="Courier New" pitchFamily="49" charset="0"/>
              </a:rPr>
              <a:t>(Bundle </a:t>
            </a:r>
            <a:r>
              <a:rPr lang="en-US" sz="1900" dirty="0" err="1">
                <a:latin typeface="Courier New" pitchFamily="49" charset="0"/>
                <a:cs typeface="Courier New" pitchFamily="49" charset="0"/>
              </a:rPr>
              <a:t>savedInstanceState</a:t>
            </a:r>
            <a:r>
              <a:rPr lang="en-US" sz="1900" dirty="0">
                <a:latin typeface="Courier New" pitchFamily="49" charset="0"/>
                <a:cs typeface="Courier New" pitchFamily="49" charset="0"/>
              </a:rPr>
              <a:t>) {</a:t>
            </a:r>
          </a:p>
          <a:p>
            <a:pPr marL="0" indent="0">
              <a:buNone/>
            </a:pPr>
            <a:r>
              <a:rPr lang="en-US" sz="1900" dirty="0">
                <a:latin typeface="Courier New" pitchFamily="49" charset="0"/>
                <a:cs typeface="Courier New" pitchFamily="49" charset="0"/>
              </a:rPr>
              <a:t>        </a:t>
            </a:r>
            <a:r>
              <a:rPr lang="en-US" sz="1900" dirty="0" err="1">
                <a:latin typeface="Courier New" pitchFamily="49" charset="0"/>
                <a:cs typeface="Courier New" pitchFamily="49" charset="0"/>
              </a:rPr>
              <a:t>super.onCreate</a:t>
            </a:r>
            <a:r>
              <a:rPr lang="en-US" sz="1900" dirty="0">
                <a:latin typeface="Courier New" pitchFamily="49" charset="0"/>
                <a:cs typeface="Courier New" pitchFamily="49" charset="0"/>
              </a:rPr>
              <a:t>(</a:t>
            </a:r>
            <a:r>
              <a:rPr lang="en-US" sz="1900" dirty="0" err="1">
                <a:latin typeface="Courier New" pitchFamily="49" charset="0"/>
                <a:cs typeface="Courier New" pitchFamily="49" charset="0"/>
              </a:rPr>
              <a:t>savedInstanceState</a:t>
            </a:r>
            <a:r>
              <a:rPr lang="en-US" sz="1900" dirty="0">
                <a:latin typeface="Courier New" pitchFamily="49" charset="0"/>
                <a:cs typeface="Courier New" pitchFamily="49" charset="0"/>
              </a:rPr>
              <a:t>);</a:t>
            </a:r>
          </a:p>
          <a:p>
            <a:pPr marL="0" indent="0">
              <a:buNone/>
            </a:pPr>
            <a:r>
              <a:rPr lang="en-US" sz="1900" dirty="0">
                <a:latin typeface="Courier New" pitchFamily="49" charset="0"/>
                <a:cs typeface="Courier New" pitchFamily="49" charset="0"/>
              </a:rPr>
              <a:t>        </a:t>
            </a:r>
            <a:r>
              <a:rPr lang="en-US" sz="1900" dirty="0" err="1">
                <a:latin typeface="Courier New" pitchFamily="49" charset="0"/>
                <a:cs typeface="Courier New" pitchFamily="49" charset="0"/>
              </a:rPr>
              <a:t>setContentView</a:t>
            </a:r>
            <a:r>
              <a:rPr lang="en-US" sz="1900" dirty="0">
                <a:latin typeface="Courier New" pitchFamily="49" charset="0"/>
                <a:cs typeface="Courier New" pitchFamily="49" charset="0"/>
              </a:rPr>
              <a:t>(</a:t>
            </a:r>
            <a:r>
              <a:rPr lang="en-US" sz="1900" dirty="0" err="1">
                <a:latin typeface="Courier New" pitchFamily="49" charset="0"/>
                <a:cs typeface="Courier New" pitchFamily="49" charset="0"/>
              </a:rPr>
              <a:t>R.layout.main</a:t>
            </a:r>
            <a:r>
              <a:rPr lang="en-US" sz="1900" dirty="0">
                <a:latin typeface="Courier New" pitchFamily="49" charset="0"/>
                <a:cs typeface="Courier New" pitchFamily="49" charset="0"/>
              </a:rPr>
              <a:t>);</a:t>
            </a:r>
          </a:p>
          <a:p>
            <a:pPr marL="0" indent="0">
              <a:buNone/>
            </a:pPr>
            <a:r>
              <a:rPr lang="en-US" sz="1900" dirty="0">
                <a:latin typeface="Courier New" pitchFamily="49" charset="0"/>
                <a:cs typeface="Courier New" pitchFamily="49" charset="0"/>
              </a:rPr>
              <a:t>    }</a:t>
            </a:r>
          </a:p>
          <a:p>
            <a:pPr marL="0" indent="0">
              <a:buNone/>
            </a:pPr>
            <a:endParaRPr lang="en-US" sz="1900" dirty="0">
              <a:latin typeface="Courier New" pitchFamily="49" charset="0"/>
              <a:cs typeface="Courier New" pitchFamily="49" charset="0"/>
            </a:endParaRPr>
          </a:p>
          <a:p>
            <a:pPr marL="0" indent="0">
              <a:buNone/>
            </a:pPr>
            <a:r>
              <a:rPr lang="en-US" sz="1900" dirty="0" smtClean="0">
                <a:latin typeface="Courier New" pitchFamily="49" charset="0"/>
                <a:cs typeface="Courier New" pitchFamily="49" charset="0"/>
              </a:rPr>
              <a:t>    public </a:t>
            </a:r>
            <a:r>
              <a:rPr lang="en-US" sz="1900" dirty="0">
                <a:latin typeface="Courier New" pitchFamily="49" charset="0"/>
                <a:cs typeface="Courier New" pitchFamily="49" charset="0"/>
              </a:rPr>
              <a:t>void launchDrawShapes1(View </a:t>
            </a:r>
            <a:r>
              <a:rPr lang="en-US" sz="1900" dirty="0" err="1">
                <a:latin typeface="Courier New" pitchFamily="49" charset="0"/>
                <a:cs typeface="Courier New" pitchFamily="49" charset="0"/>
              </a:rPr>
              <a:t>clickedButton</a:t>
            </a:r>
            <a:r>
              <a:rPr lang="en-US" sz="1900" dirty="0">
                <a:latin typeface="Courier New" pitchFamily="49" charset="0"/>
                <a:cs typeface="Courier New" pitchFamily="49" charset="0"/>
              </a:rPr>
              <a:t>) {</a:t>
            </a:r>
          </a:p>
          <a:p>
            <a:pPr marL="0" indent="0">
              <a:buNone/>
            </a:pPr>
            <a:r>
              <a:rPr lang="en-US" sz="1900" dirty="0">
                <a:latin typeface="Courier New" pitchFamily="49" charset="0"/>
                <a:cs typeface="Courier New" pitchFamily="49" charset="0"/>
              </a:rPr>
              <a:t>        Intent </a:t>
            </a:r>
            <a:r>
              <a:rPr lang="en-US" sz="1900" dirty="0" err="1">
                <a:latin typeface="Courier New" pitchFamily="49" charset="0"/>
                <a:cs typeface="Courier New" pitchFamily="49" charset="0"/>
              </a:rPr>
              <a:t>activityIntent</a:t>
            </a:r>
            <a:r>
              <a:rPr lang="en-US" sz="1900" dirty="0">
                <a:latin typeface="Courier New" pitchFamily="49" charset="0"/>
                <a:cs typeface="Courier New" pitchFamily="49" charset="0"/>
              </a:rPr>
              <a:t> = </a:t>
            </a:r>
          </a:p>
          <a:p>
            <a:pPr marL="0" indent="0">
              <a:buNone/>
            </a:pPr>
            <a:r>
              <a:rPr lang="en-US" sz="1900" dirty="0">
                <a:latin typeface="Courier New" pitchFamily="49" charset="0"/>
                <a:cs typeface="Courier New" pitchFamily="49" charset="0"/>
              </a:rPr>
              <a:t>                new Intent(this, DrawShapes1.class);</a:t>
            </a:r>
          </a:p>
          <a:p>
            <a:pPr marL="0" indent="0">
              <a:buNone/>
            </a:pPr>
            <a:r>
              <a:rPr lang="en-US" sz="1900" dirty="0">
                <a:latin typeface="Courier New" pitchFamily="49" charset="0"/>
                <a:cs typeface="Courier New" pitchFamily="49" charset="0"/>
              </a:rPr>
              <a:t>        </a:t>
            </a:r>
            <a:r>
              <a:rPr lang="en-US" sz="1900" dirty="0" err="1">
                <a:latin typeface="Courier New" pitchFamily="49" charset="0"/>
                <a:cs typeface="Courier New" pitchFamily="49" charset="0"/>
              </a:rPr>
              <a:t>startActivity</a:t>
            </a:r>
            <a:r>
              <a:rPr lang="en-US" sz="1900" dirty="0">
                <a:latin typeface="Courier New" pitchFamily="49" charset="0"/>
                <a:cs typeface="Courier New" pitchFamily="49" charset="0"/>
              </a:rPr>
              <a:t>(</a:t>
            </a:r>
            <a:r>
              <a:rPr lang="en-US" sz="1900" dirty="0" err="1">
                <a:latin typeface="Courier New" pitchFamily="49" charset="0"/>
                <a:cs typeface="Courier New" pitchFamily="49" charset="0"/>
              </a:rPr>
              <a:t>activityIntent</a:t>
            </a:r>
            <a:r>
              <a:rPr lang="en-US" sz="1900" dirty="0">
                <a:latin typeface="Courier New" pitchFamily="49" charset="0"/>
                <a:cs typeface="Courier New" pitchFamily="49" charset="0"/>
              </a:rPr>
              <a:t>);</a:t>
            </a:r>
          </a:p>
          <a:p>
            <a:pPr marL="0" indent="0">
              <a:buNone/>
            </a:pPr>
            <a:r>
              <a:rPr lang="en-US" sz="1900" dirty="0">
                <a:latin typeface="Courier New" pitchFamily="49" charset="0"/>
                <a:cs typeface="Courier New" pitchFamily="49" charset="0"/>
              </a:rPr>
              <a:t>    }</a:t>
            </a:r>
          </a:p>
          <a:p>
            <a:pPr marL="0" indent="0">
              <a:buNone/>
            </a:pPr>
            <a:r>
              <a:rPr lang="en-US" sz="1900" dirty="0">
                <a:latin typeface="Courier New" pitchFamily="49" charset="0"/>
                <a:cs typeface="Courier New" pitchFamily="49" charset="0"/>
              </a:rPr>
              <a:t> </a:t>
            </a:r>
            <a:endParaRPr lang="en-US" sz="1900" dirty="0" smtClean="0">
              <a:latin typeface="Courier New" pitchFamily="49" charset="0"/>
              <a:cs typeface="Courier New" pitchFamily="49" charset="0"/>
            </a:endParaRPr>
          </a:p>
          <a:p>
            <a:pPr marL="0" indent="0">
              <a:buNone/>
            </a:pPr>
            <a:r>
              <a:rPr lang="en-US" sz="1900" dirty="0">
                <a:latin typeface="Courier New" pitchFamily="49" charset="0"/>
                <a:cs typeface="Courier New" pitchFamily="49" charset="0"/>
              </a:rPr>
              <a:t> </a:t>
            </a:r>
            <a:r>
              <a:rPr lang="en-US" sz="1900" dirty="0" smtClean="0">
                <a:latin typeface="Courier New" pitchFamily="49" charset="0"/>
                <a:cs typeface="Courier New" pitchFamily="49" charset="0"/>
              </a:rPr>
              <a:t>  // Similar button-handling code for </a:t>
            </a:r>
          </a:p>
          <a:p>
            <a:pPr marL="0" indent="0">
              <a:buNone/>
            </a:pPr>
            <a:r>
              <a:rPr lang="en-US" sz="1900" dirty="0">
                <a:latin typeface="Courier New" pitchFamily="49" charset="0"/>
                <a:cs typeface="Courier New" pitchFamily="49" charset="0"/>
              </a:rPr>
              <a:t> </a:t>
            </a:r>
            <a:r>
              <a:rPr lang="en-US" sz="1900" dirty="0" smtClean="0">
                <a:latin typeface="Courier New" pitchFamily="49" charset="0"/>
                <a:cs typeface="Courier New" pitchFamily="49" charset="0"/>
              </a:rPr>
              <a:t>  // other three drawing examples</a:t>
            </a:r>
          </a:p>
          <a:p>
            <a:pPr marL="0" indent="0">
              <a:buNone/>
            </a:pPr>
            <a:endParaRPr lang="en-US" sz="1900" dirty="0">
              <a:latin typeface="Courier New" pitchFamily="49" charset="0"/>
              <a:cs typeface="Courier New" pitchFamily="49" charset="0"/>
            </a:endParaRPr>
          </a:p>
          <a:p>
            <a:pPr marL="0" indent="0">
              <a:buNone/>
            </a:pPr>
            <a:r>
              <a:rPr lang="en-US" sz="1900" dirty="0" smtClean="0">
                <a:latin typeface="Courier New" pitchFamily="49" charset="0"/>
                <a:cs typeface="Courier New" pitchFamily="49" charset="0"/>
              </a:rPr>
              <a:t>}</a:t>
            </a:r>
            <a:endParaRPr lang="en-US" sz="1900"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61</a:t>
            </a:fld>
            <a:endParaRPr lang="en-US" altLang="en-US" dirty="0">
              <a:solidFill>
                <a:schemeClr val="accent2"/>
              </a:solidFill>
            </a:endParaRPr>
          </a:p>
        </p:txBody>
      </p:sp>
    </p:spTree>
    <p:extLst>
      <p:ext uri="{BB962C8B-B14F-4D97-AF65-F5344CB8AC3E}">
        <p14:creationId xmlns:p14="http://schemas.microsoft.com/office/powerpoint/2010/main" val="33503341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62</a:t>
            </a:fld>
            <a:endParaRPr lang="en-US" altLang="en-US" dirty="0">
              <a:solidFill>
                <a:schemeClr val="accent2"/>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362" y="1636776"/>
            <a:ext cx="2571750" cy="438912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6714" y="1636776"/>
            <a:ext cx="2571750" cy="43891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0" y="1636776"/>
            <a:ext cx="2571750" cy="4389120"/>
          </a:xfrm>
          <a:prstGeom prst="rect">
            <a:avLst/>
          </a:prstGeom>
        </p:spPr>
      </p:pic>
    </p:spTree>
    <p:extLst>
      <p:ext uri="{BB962C8B-B14F-4D97-AF65-F5344CB8AC3E}">
        <p14:creationId xmlns:p14="http://schemas.microsoft.com/office/powerpoint/2010/main" val="14557185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716" name="Rectangle 4"/>
          <p:cNvSpPr>
            <a:spLocks noGrp="1" noChangeArrowheads="1"/>
          </p:cNvSpPr>
          <p:nvPr>
            <p:ph type="title"/>
          </p:nvPr>
        </p:nvSpPr>
        <p:spPr>
          <a:xfrm>
            <a:off x="914400" y="2697480"/>
            <a:ext cx="8305800" cy="1219200"/>
          </a:xfrm>
        </p:spPr>
        <p:txBody>
          <a:bodyPr>
            <a:normAutofit fontScale="90000"/>
          </a:bodyPr>
          <a:lstStyle/>
          <a:p>
            <a:r>
              <a:rPr lang="en-US" sz="4000" dirty="0" smtClean="0">
                <a:solidFill>
                  <a:schemeClr val="tx1"/>
                </a:solidFill>
                <a:latin typeface="Arial Narrow" pitchFamily="34" charset="0"/>
              </a:rPr>
              <a:t>Android Programming:</a:t>
            </a:r>
            <a:r>
              <a:rPr lang="en-US" sz="4000" dirty="0">
                <a:solidFill>
                  <a:schemeClr val="tx1"/>
                </a:solidFill>
                <a:latin typeface="Arial Narrow" pitchFamily="34" charset="0"/>
              </a:rPr>
              <a:t/>
            </a:r>
            <a:br>
              <a:rPr lang="en-US" sz="4000" dirty="0">
                <a:solidFill>
                  <a:schemeClr val="tx1"/>
                </a:solidFill>
                <a:latin typeface="Arial Narrow" pitchFamily="34" charset="0"/>
              </a:rPr>
            </a:br>
            <a:r>
              <a:rPr lang="en-US" sz="4000" dirty="0">
                <a:solidFill>
                  <a:schemeClr val="tx1"/>
                </a:solidFill>
                <a:latin typeface="Arial Narrow" pitchFamily="34" charset="0"/>
              </a:rPr>
              <a:t>2D Drawing Part </a:t>
            </a:r>
            <a:r>
              <a:rPr lang="en-US" sz="4000" dirty="0" smtClean="0">
                <a:solidFill>
                  <a:schemeClr val="tx1"/>
                </a:solidFill>
                <a:latin typeface="Arial Narrow" pitchFamily="34" charset="0"/>
              </a:rPr>
              <a:t>2: Coordinate Transformations and </a:t>
            </a:r>
            <a:r>
              <a:rPr lang="en-US" sz="4000" dirty="0" err="1" smtClean="0">
                <a:solidFill>
                  <a:schemeClr val="tx1"/>
                </a:solidFill>
                <a:latin typeface="Arial Narrow" pitchFamily="34" charset="0"/>
              </a:rPr>
              <a:t>ShapeDrawable</a:t>
            </a:r>
            <a:endParaRPr lang="en-US" sz="4000" dirty="0">
              <a:solidFill>
                <a:schemeClr val="tx1"/>
              </a:solidFill>
              <a:latin typeface="Arial Narrow" pitchFamily="34" charset="0"/>
            </a:endParaRPr>
          </a:p>
        </p:txBody>
      </p:sp>
    </p:spTree>
    <p:extLst>
      <p:ext uri="{BB962C8B-B14F-4D97-AF65-F5344CB8AC3E}">
        <p14:creationId xmlns:p14="http://schemas.microsoft.com/office/powerpoint/2010/main" val="25323645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in This Section</a:t>
            </a:r>
            <a:endParaRPr lang="en-US" dirty="0"/>
          </a:p>
        </p:txBody>
      </p:sp>
      <p:sp>
        <p:nvSpPr>
          <p:cNvPr id="3" name="Content Placeholder 2"/>
          <p:cNvSpPr>
            <a:spLocks noGrp="1"/>
          </p:cNvSpPr>
          <p:nvPr>
            <p:ph idx="1"/>
          </p:nvPr>
        </p:nvSpPr>
        <p:spPr/>
        <p:txBody>
          <a:bodyPr>
            <a:normAutofit lnSpcReduction="10000"/>
          </a:bodyPr>
          <a:lstStyle/>
          <a:p>
            <a:pPr>
              <a:lnSpc>
                <a:spcPct val="100000"/>
              </a:lnSpc>
            </a:pPr>
            <a:r>
              <a:rPr lang="en-US" dirty="0" smtClean="0"/>
              <a:t>Canvas coordinate transformations</a:t>
            </a:r>
          </a:p>
          <a:p>
            <a:pPr lvl="1">
              <a:lnSpc>
                <a:spcPct val="100000"/>
              </a:lnSpc>
            </a:pPr>
            <a:r>
              <a:rPr lang="en-US" dirty="0" smtClean="0"/>
              <a:t>translate</a:t>
            </a:r>
          </a:p>
          <a:p>
            <a:pPr lvl="1">
              <a:lnSpc>
                <a:spcPct val="100000"/>
              </a:lnSpc>
            </a:pPr>
            <a:r>
              <a:rPr lang="en-US" dirty="0" smtClean="0"/>
              <a:t>rotate</a:t>
            </a:r>
          </a:p>
          <a:p>
            <a:pPr lvl="1">
              <a:lnSpc>
                <a:spcPct val="100000"/>
              </a:lnSpc>
            </a:pPr>
            <a:r>
              <a:rPr lang="en-US" dirty="0" smtClean="0"/>
              <a:t>skew</a:t>
            </a:r>
          </a:p>
          <a:p>
            <a:pPr lvl="1">
              <a:lnSpc>
                <a:spcPct val="100000"/>
              </a:lnSpc>
            </a:pPr>
            <a:r>
              <a:rPr lang="en-US" dirty="0" smtClean="0"/>
              <a:t>scale</a:t>
            </a:r>
          </a:p>
          <a:p>
            <a:pPr>
              <a:lnSpc>
                <a:spcPct val="100000"/>
              </a:lnSpc>
            </a:pPr>
            <a:r>
              <a:rPr lang="en-US" dirty="0" smtClean="0"/>
              <a:t>Using </a:t>
            </a:r>
            <a:r>
              <a:rPr lang="en-US" dirty="0" err="1" smtClean="0"/>
              <a:t>ShapeDrawable</a:t>
            </a:r>
            <a:endParaRPr lang="en-US" dirty="0" smtClean="0"/>
          </a:p>
          <a:p>
            <a:pPr lvl="1">
              <a:lnSpc>
                <a:spcPct val="100000"/>
              </a:lnSpc>
            </a:pPr>
            <a:r>
              <a:rPr lang="en-US" dirty="0" smtClean="0"/>
              <a:t>Motivation</a:t>
            </a:r>
          </a:p>
          <a:p>
            <a:pPr lvl="1">
              <a:lnSpc>
                <a:spcPct val="100000"/>
              </a:lnSpc>
            </a:pPr>
            <a:r>
              <a:rPr lang="en-US" dirty="0" smtClean="0"/>
              <a:t>Making a </a:t>
            </a:r>
            <a:r>
              <a:rPr lang="en-US" dirty="0" err="1" smtClean="0"/>
              <a:t>ShapeDrawable</a:t>
            </a:r>
            <a:endParaRPr lang="en-US" dirty="0" smtClean="0"/>
          </a:p>
          <a:p>
            <a:pPr lvl="1">
              <a:lnSpc>
                <a:spcPct val="100000"/>
              </a:lnSpc>
            </a:pPr>
            <a:r>
              <a:rPr lang="en-US" dirty="0" smtClean="0"/>
              <a:t>Drawing a </a:t>
            </a:r>
            <a:r>
              <a:rPr lang="en-US" dirty="0" err="1" smtClean="0"/>
              <a:t>ShapeDrawable</a:t>
            </a:r>
            <a:endParaRPr lang="en-US" dirty="0" smtClean="0"/>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64</a:t>
            </a:fld>
            <a:endParaRPr lang="en-US" altLang="en-US" dirty="0">
              <a:solidFill>
                <a:schemeClr val="accent2"/>
              </a:solidFill>
            </a:endParaRPr>
          </a:p>
        </p:txBody>
      </p:sp>
    </p:spTree>
    <p:extLst>
      <p:ext uri="{BB962C8B-B14F-4D97-AF65-F5344CB8AC3E}">
        <p14:creationId xmlns:p14="http://schemas.microsoft.com/office/powerpoint/2010/main" val="13145730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0" name="Rectangle 2"/>
          <p:cNvSpPr>
            <a:spLocks noGrp="1" noChangeArrowheads="1"/>
          </p:cNvSpPr>
          <p:nvPr>
            <p:ph type="title"/>
          </p:nvPr>
        </p:nvSpPr>
        <p:spPr>
          <a:xfrm>
            <a:off x="658368" y="2660904"/>
            <a:ext cx="8305800" cy="1219200"/>
          </a:xfrm>
        </p:spPr>
        <p:txBody>
          <a:bodyPr/>
          <a:lstStyle/>
          <a:p>
            <a:r>
              <a:rPr lang="en-US" dirty="0" smtClean="0"/>
              <a:t>Coordinate Transformations</a:t>
            </a:r>
            <a:endParaRPr lang="en-US" altLang="en-US" dirty="0"/>
          </a:p>
        </p:txBody>
      </p:sp>
    </p:spTree>
    <p:extLst>
      <p:ext uri="{BB962C8B-B14F-4D97-AF65-F5344CB8AC3E}">
        <p14:creationId xmlns:p14="http://schemas.microsoft.com/office/powerpoint/2010/main" val="1035498940"/>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0000" lnSpcReduction="20000"/>
          </a:bodyPr>
          <a:lstStyle/>
          <a:p>
            <a:pPr>
              <a:lnSpc>
                <a:spcPct val="110000"/>
              </a:lnSpc>
            </a:pPr>
            <a:r>
              <a:rPr lang="en-US" dirty="0"/>
              <a:t>Idea</a:t>
            </a:r>
          </a:p>
          <a:p>
            <a:pPr lvl="1">
              <a:lnSpc>
                <a:spcPct val="110000"/>
              </a:lnSpc>
            </a:pPr>
            <a:r>
              <a:rPr lang="en-US" dirty="0"/>
              <a:t>Instead of computing new coordinates, move the coordinate system itself. </a:t>
            </a:r>
            <a:endParaRPr lang="en-US" dirty="0" smtClean="0"/>
          </a:p>
          <a:p>
            <a:pPr lvl="2">
              <a:lnSpc>
                <a:spcPct val="110000"/>
              </a:lnSpc>
            </a:pPr>
            <a:r>
              <a:rPr lang="en-US" dirty="0" smtClean="0"/>
              <a:t>For example, to draw text on clock face, don’t rotate and position each string. Instead, translate to center, rotate Canvas 22.5 degrees, then draw string in same place.</a:t>
            </a:r>
          </a:p>
          <a:p>
            <a:pPr>
              <a:lnSpc>
                <a:spcPct val="110000"/>
              </a:lnSpc>
            </a:pPr>
            <a:r>
              <a:rPr lang="en-US" dirty="0" smtClean="0"/>
              <a:t>Java Syntax</a:t>
            </a:r>
          </a:p>
          <a:p>
            <a:pPr marL="914400" lvl="2" indent="0">
              <a:lnSpc>
                <a:spcPct val="110000"/>
              </a:lnSpc>
              <a:buNone/>
            </a:pPr>
            <a:r>
              <a:rPr lang="en-US" dirty="0" smtClean="0"/>
              <a:t>protected </a:t>
            </a:r>
            <a:r>
              <a:rPr lang="en-US" dirty="0"/>
              <a:t>void </a:t>
            </a:r>
            <a:r>
              <a:rPr lang="en-US" dirty="0" err="1"/>
              <a:t>onDraw</a:t>
            </a:r>
            <a:r>
              <a:rPr lang="en-US" dirty="0"/>
              <a:t>(Canvas canvas) {</a:t>
            </a:r>
          </a:p>
          <a:p>
            <a:pPr marL="914400" lvl="2" indent="0">
              <a:lnSpc>
                <a:spcPct val="110000"/>
              </a:lnSpc>
              <a:buNone/>
            </a:pPr>
            <a:r>
              <a:rPr lang="en-US" dirty="0"/>
              <a:t>       </a:t>
            </a:r>
            <a:r>
              <a:rPr lang="en-US" dirty="0" err="1" smtClean="0"/>
              <a:t>super.onDraw</a:t>
            </a:r>
            <a:r>
              <a:rPr lang="en-US" dirty="0" smtClean="0"/>
              <a:t>(canvas);</a:t>
            </a:r>
          </a:p>
          <a:p>
            <a:pPr marL="914400" lvl="2" indent="0">
              <a:lnSpc>
                <a:spcPct val="110000"/>
              </a:lnSpc>
              <a:buNone/>
            </a:pPr>
            <a:r>
              <a:rPr lang="en-US" dirty="0"/>
              <a:t> </a:t>
            </a:r>
            <a:r>
              <a:rPr lang="en-US" dirty="0" smtClean="0"/>
              <a:t>      </a:t>
            </a:r>
            <a:r>
              <a:rPr lang="en-US" dirty="0" err="1" smtClean="0"/>
              <a:t>canvas.</a:t>
            </a:r>
            <a:r>
              <a:rPr lang="en-US" dirty="0" err="1" smtClean="0">
                <a:solidFill>
                  <a:srgbClr val="FF0000"/>
                </a:solidFill>
              </a:rPr>
              <a:t>translate</a:t>
            </a:r>
            <a:r>
              <a:rPr lang="en-US" dirty="0" smtClean="0"/>
              <a:t>(…); </a:t>
            </a:r>
          </a:p>
          <a:p>
            <a:pPr marL="914400" lvl="2" indent="0">
              <a:lnSpc>
                <a:spcPct val="110000"/>
              </a:lnSpc>
              <a:buNone/>
            </a:pPr>
            <a:r>
              <a:rPr lang="en-US" dirty="0"/>
              <a:t> </a:t>
            </a:r>
            <a:r>
              <a:rPr lang="en-US" dirty="0" smtClean="0"/>
              <a:t>      </a:t>
            </a:r>
            <a:r>
              <a:rPr lang="en-US" dirty="0" err="1" smtClean="0"/>
              <a:t>canvas.</a:t>
            </a:r>
            <a:r>
              <a:rPr lang="en-US" dirty="0" err="1" smtClean="0">
                <a:solidFill>
                  <a:srgbClr val="FF0000"/>
                </a:solidFill>
              </a:rPr>
              <a:t>rotate</a:t>
            </a:r>
            <a:r>
              <a:rPr lang="en-US" dirty="0" smtClean="0"/>
              <a:t>(…); </a:t>
            </a:r>
          </a:p>
          <a:p>
            <a:pPr marL="914400" lvl="2" indent="0">
              <a:lnSpc>
                <a:spcPct val="110000"/>
              </a:lnSpc>
              <a:buNone/>
            </a:pPr>
            <a:r>
              <a:rPr lang="en-US" dirty="0"/>
              <a:t> </a:t>
            </a:r>
            <a:r>
              <a:rPr lang="en-US" dirty="0" smtClean="0"/>
              <a:t>      </a:t>
            </a:r>
            <a:r>
              <a:rPr lang="en-US" dirty="0" err="1" smtClean="0"/>
              <a:t>canvas.</a:t>
            </a:r>
            <a:r>
              <a:rPr lang="en-US" dirty="0" err="1" smtClean="0">
                <a:solidFill>
                  <a:srgbClr val="FF0000"/>
                </a:solidFill>
              </a:rPr>
              <a:t>scale</a:t>
            </a:r>
            <a:r>
              <a:rPr lang="en-US" dirty="0" smtClean="0"/>
              <a:t>(…); </a:t>
            </a:r>
          </a:p>
          <a:p>
            <a:pPr marL="914400" lvl="2" indent="0">
              <a:lnSpc>
                <a:spcPct val="110000"/>
              </a:lnSpc>
              <a:buNone/>
            </a:pPr>
            <a:r>
              <a:rPr lang="en-US" dirty="0"/>
              <a:t> </a:t>
            </a:r>
            <a:r>
              <a:rPr lang="en-US" dirty="0" smtClean="0"/>
              <a:t>      </a:t>
            </a:r>
            <a:r>
              <a:rPr lang="en-US" dirty="0" err="1" smtClean="0"/>
              <a:t>canvas.</a:t>
            </a:r>
            <a:r>
              <a:rPr lang="en-US" dirty="0" err="1" smtClean="0">
                <a:solidFill>
                  <a:srgbClr val="FF0000"/>
                </a:solidFill>
              </a:rPr>
              <a:t>skew</a:t>
            </a:r>
            <a:r>
              <a:rPr lang="en-US" dirty="0" smtClean="0"/>
              <a:t>(…);       </a:t>
            </a:r>
          </a:p>
          <a:p>
            <a:pPr marL="914400" lvl="2" indent="0">
              <a:lnSpc>
                <a:spcPct val="110000"/>
              </a:lnSpc>
              <a:buNone/>
            </a:pPr>
            <a:r>
              <a:rPr lang="en-US" dirty="0" smtClean="0"/>
              <a:t>       </a:t>
            </a:r>
            <a:r>
              <a:rPr lang="en-US" dirty="0" err="1" smtClean="0"/>
              <a:t>canvas.draw</a:t>
            </a:r>
            <a:r>
              <a:rPr lang="en-US" i="1" dirty="0" err="1" smtClean="0"/>
              <a:t>Blah</a:t>
            </a:r>
            <a:r>
              <a:rPr lang="en-US" dirty="0" smtClean="0"/>
              <a:t>(…);</a:t>
            </a:r>
          </a:p>
          <a:p>
            <a:pPr marL="914400" lvl="2" indent="0">
              <a:lnSpc>
                <a:spcPct val="110000"/>
              </a:lnSpc>
              <a:buNone/>
            </a:pPr>
            <a:r>
              <a:rPr lang="en-US" dirty="0" smtClean="0"/>
              <a: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66</a:t>
            </a:fld>
            <a:endParaRPr lang="en-US" altLang="en-US" dirty="0">
              <a:solidFill>
                <a:schemeClr val="accent2"/>
              </a:solidFill>
            </a:endParaRPr>
          </a:p>
        </p:txBody>
      </p:sp>
    </p:spTree>
    <p:extLst>
      <p:ext uri="{BB962C8B-B14F-4D97-AF65-F5344CB8AC3E}">
        <p14:creationId xmlns:p14="http://schemas.microsoft.com/office/powerpoint/2010/main" val="828310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normAutofit fontScale="90000"/>
          </a:bodyPr>
          <a:lstStyle/>
          <a:p>
            <a:r>
              <a:rPr lang="en-US" dirty="0" smtClean="0"/>
              <a:t>Coordinate Transformations: Available Operations</a:t>
            </a:r>
          </a:p>
        </p:txBody>
      </p:sp>
      <p:sp>
        <p:nvSpPr>
          <p:cNvPr id="48132" name="Rectangle 3"/>
          <p:cNvSpPr>
            <a:spLocks noGrp="1" noChangeArrowheads="1"/>
          </p:cNvSpPr>
          <p:nvPr>
            <p:ph idx="1"/>
          </p:nvPr>
        </p:nvSpPr>
        <p:spPr/>
        <p:txBody>
          <a:bodyPr>
            <a:normAutofit fontScale="55000" lnSpcReduction="20000"/>
          </a:bodyPr>
          <a:lstStyle/>
          <a:p>
            <a:pPr>
              <a:lnSpc>
                <a:spcPct val="113000"/>
              </a:lnSpc>
            </a:pPr>
            <a:r>
              <a:rPr lang="en-US" dirty="0" smtClean="0"/>
              <a:t>translate</a:t>
            </a:r>
          </a:p>
          <a:p>
            <a:pPr lvl="1">
              <a:lnSpc>
                <a:spcPct val="113000"/>
              </a:lnSpc>
            </a:pPr>
            <a:r>
              <a:rPr lang="en-US" dirty="0" smtClean="0"/>
              <a:t>Move drawing. Positive x means to move drawing to the right </a:t>
            </a:r>
          </a:p>
          <a:p>
            <a:pPr>
              <a:lnSpc>
                <a:spcPct val="113000"/>
              </a:lnSpc>
            </a:pPr>
            <a:r>
              <a:rPr lang="en-US" dirty="0" smtClean="0"/>
              <a:t>rotate</a:t>
            </a:r>
          </a:p>
          <a:p>
            <a:pPr lvl="1">
              <a:lnSpc>
                <a:spcPct val="113000"/>
              </a:lnSpc>
            </a:pPr>
            <a:r>
              <a:rPr lang="en-US" dirty="0" smtClean="0"/>
              <a:t>Spin around current center, which can be changed by translate. In degrees, unlike Java 2D (desktop Java) which uses radians</a:t>
            </a:r>
          </a:p>
          <a:p>
            <a:pPr>
              <a:lnSpc>
                <a:spcPct val="113000"/>
              </a:lnSpc>
            </a:pPr>
            <a:r>
              <a:rPr lang="en-US" dirty="0" smtClean="0"/>
              <a:t>scale</a:t>
            </a:r>
          </a:p>
          <a:p>
            <a:pPr lvl="1">
              <a:lnSpc>
                <a:spcPct val="113000"/>
              </a:lnSpc>
            </a:pPr>
            <a:r>
              <a:rPr lang="en-US" dirty="0"/>
              <a:t>S</a:t>
            </a:r>
            <a:r>
              <a:rPr lang="en-US" dirty="0" smtClean="0"/>
              <a:t>tretch evenly.</a:t>
            </a:r>
          </a:p>
          <a:p>
            <a:pPr>
              <a:lnSpc>
                <a:spcPct val="113000"/>
              </a:lnSpc>
            </a:pPr>
            <a:r>
              <a:rPr lang="en-US" dirty="0" smtClean="0"/>
              <a:t>skew </a:t>
            </a:r>
          </a:p>
          <a:p>
            <a:pPr lvl="1">
              <a:lnSpc>
                <a:spcPct val="113000"/>
              </a:lnSpc>
            </a:pPr>
            <a:r>
              <a:rPr lang="en-US" dirty="0"/>
              <a:t>S</a:t>
            </a:r>
            <a:r>
              <a:rPr lang="en-US" dirty="0" smtClean="0"/>
              <a:t>tretch more as points get further from origin. </a:t>
            </a:r>
          </a:p>
          <a:p>
            <a:pPr lvl="2">
              <a:lnSpc>
                <a:spcPct val="113000"/>
              </a:lnSpc>
            </a:pPr>
            <a:r>
              <a:rPr lang="en-US" dirty="0" smtClean="0"/>
              <a:t>Called “shear” in some other libraries.</a:t>
            </a:r>
          </a:p>
          <a:p>
            <a:pPr>
              <a:lnSpc>
                <a:spcPct val="113000"/>
              </a:lnSpc>
            </a:pPr>
            <a:r>
              <a:rPr lang="en-US" dirty="0" err="1" smtClean="0"/>
              <a:t>concat</a:t>
            </a:r>
            <a:r>
              <a:rPr lang="en-US" dirty="0" smtClean="0"/>
              <a:t>/</a:t>
            </a:r>
            <a:r>
              <a:rPr lang="en-US" dirty="0" err="1" smtClean="0"/>
              <a:t>setMatrix</a:t>
            </a:r>
            <a:endParaRPr lang="en-US" dirty="0" smtClean="0"/>
          </a:p>
          <a:p>
            <a:pPr lvl="1">
              <a:lnSpc>
                <a:spcPct val="113000"/>
              </a:lnSpc>
            </a:pPr>
            <a:r>
              <a:rPr lang="en-US" dirty="0" smtClean="0"/>
              <a:t>Do several transformations to Matrix, then apply Matrix. Usually use “</a:t>
            </a:r>
            <a:r>
              <a:rPr lang="en-US" dirty="0" err="1" smtClean="0"/>
              <a:t>concat</a:t>
            </a:r>
            <a:r>
              <a:rPr lang="en-US" dirty="0" smtClean="0"/>
              <a:t>” to add Matrix to existing one, rather than “</a:t>
            </a:r>
            <a:r>
              <a:rPr lang="en-US" dirty="0" err="1" smtClean="0"/>
              <a:t>setMatrix</a:t>
            </a:r>
            <a:r>
              <a:rPr lang="en-US" dirty="0" smtClean="0"/>
              <a:t>” to reset.</a:t>
            </a:r>
          </a:p>
          <a:p>
            <a:pPr>
              <a:lnSpc>
                <a:spcPct val="113000"/>
              </a:lnSpc>
            </a:pPr>
            <a:r>
              <a:rPr lang="en-US" dirty="0" smtClean="0"/>
              <a:t>save/restore</a:t>
            </a:r>
          </a:p>
          <a:p>
            <a:pPr lvl="1">
              <a:lnSpc>
                <a:spcPct val="113000"/>
              </a:lnSpc>
            </a:pPr>
            <a:r>
              <a:rPr lang="en-US" dirty="0" smtClean="0"/>
              <a:t>Save/restore the current transformation Matrix. Rather than reversing a long series of transformations, just save, do the transformations, then restore.</a:t>
            </a:r>
          </a:p>
          <a:p>
            <a:pPr lvl="2"/>
            <a:endParaRPr lang="en-US" dirty="0" smtClean="0"/>
          </a:p>
        </p:txBody>
      </p:sp>
      <p:sp>
        <p:nvSpPr>
          <p:cNvPr id="4" name="Slide Number Placeholder 3"/>
          <p:cNvSpPr>
            <a:spLocks noGrp="1"/>
          </p:cNvSpPr>
          <p:nvPr>
            <p:ph type="sldNum" sz="quarter" idx="10"/>
          </p:nvPr>
        </p:nvSpPr>
        <p:spPr/>
        <p:txBody>
          <a:bodyPr/>
          <a:lstStyle/>
          <a:p>
            <a:pPr>
              <a:defRPr/>
            </a:pPr>
            <a:fld id="{534CEB33-6554-4310-AFDC-E8F215DD9F9F}" type="slidenum">
              <a:rPr lang="en-US" altLang="en-US"/>
              <a:pPr>
                <a:defRPr/>
              </a:pPr>
              <a:t>67</a:t>
            </a:fld>
            <a:endParaRPr lang="en-US" altLang="en-US">
              <a:solidFill>
                <a:schemeClr val="accent2"/>
              </a:solidFill>
            </a:endParaRPr>
          </a:p>
        </p:txBody>
      </p:sp>
    </p:spTree>
    <p:extLst>
      <p:ext uri="{BB962C8B-B14F-4D97-AF65-F5344CB8AC3E}">
        <p14:creationId xmlns:p14="http://schemas.microsoft.com/office/powerpoint/2010/main" val="39224914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0" name="Rectangle 2"/>
          <p:cNvSpPr>
            <a:spLocks noGrp="1" noChangeArrowheads="1"/>
          </p:cNvSpPr>
          <p:nvPr>
            <p:ph type="title"/>
          </p:nvPr>
        </p:nvSpPr>
        <p:spPr>
          <a:xfrm>
            <a:off x="475488" y="3246120"/>
            <a:ext cx="8305800" cy="1219200"/>
          </a:xfrm>
        </p:spPr>
        <p:txBody>
          <a:bodyPr/>
          <a:lstStyle/>
          <a:p>
            <a:r>
              <a:rPr lang="en-US" dirty="0" smtClean="0"/>
              <a:t>Example: Rotated Text</a:t>
            </a:r>
            <a:endParaRPr lang="en-US" altLang="en-US" dirty="0"/>
          </a:p>
        </p:txBody>
      </p:sp>
    </p:spTree>
    <p:extLst>
      <p:ext uri="{BB962C8B-B14F-4D97-AF65-F5344CB8AC3E}">
        <p14:creationId xmlns:p14="http://schemas.microsoft.com/office/powerpoint/2010/main" val="1207349848"/>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Summary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Idea</a:t>
            </a:r>
          </a:p>
          <a:p>
            <a:pPr lvl="1"/>
            <a:r>
              <a:rPr lang="en-US" dirty="0" smtClean="0"/>
              <a:t>Make View that draws text rotated around a central point</a:t>
            </a:r>
          </a:p>
          <a:p>
            <a:pPr lvl="2"/>
            <a:r>
              <a:rPr lang="en-US" dirty="0" smtClean="0"/>
              <a:t>Uses “translate” to shift the origin to the center of the View</a:t>
            </a:r>
          </a:p>
          <a:p>
            <a:pPr lvl="2"/>
            <a:r>
              <a:rPr lang="en-US" dirty="0" smtClean="0"/>
              <a:t>Then uses “rotate” to spin around that point</a:t>
            </a:r>
          </a:p>
          <a:p>
            <a:pPr lvl="2"/>
            <a:r>
              <a:rPr lang="en-US" dirty="0" smtClean="0"/>
              <a:t>Draws the strings with </a:t>
            </a:r>
            <a:r>
              <a:rPr lang="en-US" dirty="0" err="1" smtClean="0"/>
              <a:t>drawText</a:t>
            </a:r>
            <a:endParaRPr lang="en-US" dirty="0" smtClean="0"/>
          </a:p>
          <a:p>
            <a:pPr lvl="2"/>
            <a:r>
              <a:rPr lang="en-US" dirty="0" smtClean="0"/>
              <a:t>Uses anti-aliasing in the Paint</a:t>
            </a:r>
          </a:p>
          <a:p>
            <a:pPr lvl="1"/>
            <a:r>
              <a:rPr lang="en-US" dirty="0" smtClean="0"/>
              <a:t>Uses a fixed-size font</a:t>
            </a:r>
          </a:p>
          <a:p>
            <a:pPr lvl="2"/>
            <a:r>
              <a:rPr lang="en-US" dirty="0" smtClean="0"/>
              <a:t>So, just making a guess about what text size will fit. In section on Custom Components, We will discuss several improvements to this approach</a:t>
            </a:r>
          </a:p>
          <a:p>
            <a:pPr lvl="3"/>
            <a:r>
              <a:rPr lang="en-US" dirty="0" smtClean="0"/>
              <a:t>Change the font size to fit the window</a:t>
            </a:r>
          </a:p>
          <a:p>
            <a:pPr lvl="3"/>
            <a:r>
              <a:rPr lang="en-US" dirty="0" smtClean="0"/>
              <a:t>Let the XML file specify the font size</a:t>
            </a:r>
          </a:p>
          <a:p>
            <a:pPr lvl="3"/>
            <a:r>
              <a:rPr lang="en-US" dirty="0" smtClean="0"/>
              <a:t>Use </a:t>
            </a:r>
            <a:r>
              <a:rPr lang="en-US" dirty="0" err="1" smtClean="0"/>
              <a:t>onMeasure</a:t>
            </a:r>
            <a:r>
              <a:rPr lang="en-US" dirty="0" smtClean="0"/>
              <a:t> to compute desired sizes, so that the View does not have to be in fixed-size region (i.e., it can use </a:t>
            </a:r>
            <a:r>
              <a:rPr lang="en-US" dirty="0" err="1" smtClean="0"/>
              <a:t>wrap_content</a:t>
            </a:r>
            <a:r>
              <a:rPr lang="en-US" dirty="0" smtClean="0"/>
              <a:t> instead of </a:t>
            </a:r>
            <a:r>
              <a:rPr lang="en-US" dirty="0" err="1" smtClean="0"/>
              <a:t>match_parent</a:t>
            </a:r>
            <a:r>
              <a:rPr lang="en-US" dirty="0" smtClean="0"/>
              <a: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69</a:t>
            </a:fld>
            <a:endParaRPr lang="en-US" altLang="en-US" dirty="0">
              <a:solidFill>
                <a:schemeClr val="accent2"/>
              </a:solidFill>
            </a:endParaRPr>
          </a:p>
        </p:txBody>
      </p:sp>
    </p:spTree>
    <p:extLst>
      <p:ext uri="{BB962C8B-B14F-4D97-AF65-F5344CB8AC3E}">
        <p14:creationId xmlns:p14="http://schemas.microsoft.com/office/powerpoint/2010/main" val="322180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7</a:t>
            </a:fld>
            <a:endParaRPr lang="en-US"/>
          </a:p>
        </p:txBody>
      </p:sp>
      <p:sp>
        <p:nvSpPr>
          <p:cNvPr id="3" name="Title 1"/>
          <p:cNvSpPr txBox="1">
            <a:spLocks/>
          </p:cNvSpPr>
          <p:nvPr/>
        </p:nvSpPr>
        <p:spPr>
          <a:xfrm>
            <a:off x="1295400" y="46038"/>
            <a:ext cx="7772400" cy="868362"/>
          </a:xfrm>
          <a:prstGeom prst="rect">
            <a:avLst/>
          </a:prstGeom>
        </p:spPr>
        <p:txBody>
          <a:bodyPr tIns="0">
            <a:normAutofit fontScale="75000" lnSpcReduction="20000"/>
          </a:bodyPr>
          <a:lstStyle/>
          <a:p>
            <a:pPr>
              <a:spcBef>
                <a:spcPct val="0"/>
              </a:spcBef>
              <a:defRPr/>
            </a:pPr>
            <a:r>
              <a:rPr lang="en-US" sz="5900" dirty="0" smtClean="0">
                <a:solidFill>
                  <a:schemeClr val="tx2">
                    <a:lumMod val="60000"/>
                    <a:lumOff val="40000"/>
                  </a:schemeClr>
                </a:solidFill>
              </a:rPr>
              <a:t>Custom </a:t>
            </a:r>
            <a:r>
              <a:rPr lang="en-US" sz="5900" dirty="0">
                <a:solidFill>
                  <a:schemeClr val="tx2">
                    <a:lumMod val="60000"/>
                    <a:lumOff val="40000"/>
                  </a:schemeClr>
                </a:solidFill>
              </a:rPr>
              <a:t>Button Shape in Android</a:t>
            </a:r>
          </a:p>
          <a:p>
            <a:pPr algn="ctr">
              <a:spcBef>
                <a:spcPct val="0"/>
              </a:spcBef>
              <a:defRPr/>
            </a:pP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5" name="Rectangle 4"/>
          <p:cNvSpPr/>
          <p:nvPr/>
        </p:nvSpPr>
        <p:spPr>
          <a:xfrm>
            <a:off x="110836" y="914400"/>
            <a:ext cx="8804564" cy="923330"/>
          </a:xfrm>
          <a:prstGeom prst="rect">
            <a:avLst/>
          </a:prstGeom>
        </p:spPr>
        <p:txBody>
          <a:bodyPr wrap="square">
            <a:spAutoFit/>
          </a:bodyPr>
          <a:lstStyle/>
          <a:p>
            <a:r>
              <a:rPr lang="en-US" dirty="0">
                <a:solidFill>
                  <a:srgbClr val="424242"/>
                </a:solidFill>
                <a:latin typeface="Roboto"/>
              </a:rPr>
              <a:t>You can create all effect as per requirement, I have create just two effect for sample. </a:t>
            </a:r>
            <a:r>
              <a:rPr lang="en-US" b="1" dirty="0">
                <a:solidFill>
                  <a:srgbClr val="424242"/>
                </a:solidFill>
                <a:latin typeface="Roboto"/>
              </a:rPr>
              <a:t>button_focused.xml </a:t>
            </a:r>
            <a:r>
              <a:rPr lang="en-US" dirty="0">
                <a:solidFill>
                  <a:srgbClr val="424242"/>
                </a:solidFill>
                <a:latin typeface="Roboto"/>
              </a:rPr>
              <a:t>for when button is </a:t>
            </a:r>
            <a:r>
              <a:rPr lang="en-US" dirty="0" smtClean="0">
                <a:solidFill>
                  <a:srgbClr val="424242"/>
                </a:solidFill>
                <a:latin typeface="Roboto"/>
              </a:rPr>
              <a:t>focused or </a:t>
            </a:r>
            <a:r>
              <a:rPr lang="en-US" b="1" dirty="0"/>
              <a:t>button_pressed.xml</a:t>
            </a:r>
            <a:r>
              <a:rPr lang="en-US" dirty="0"/>
              <a:t> for when button pressed</a:t>
            </a:r>
          </a:p>
        </p:txBody>
      </p:sp>
      <p:pic>
        <p:nvPicPr>
          <p:cNvPr id="9" name="Picture 8"/>
          <p:cNvPicPr>
            <a:picLocks noChangeAspect="1"/>
          </p:cNvPicPr>
          <p:nvPr/>
        </p:nvPicPr>
        <p:blipFill>
          <a:blip r:embed="rId3"/>
          <a:stretch>
            <a:fillRect/>
          </a:stretch>
        </p:blipFill>
        <p:spPr>
          <a:xfrm>
            <a:off x="62345" y="2286000"/>
            <a:ext cx="5342857" cy="3342857"/>
          </a:xfrm>
          <a:prstGeom prst="rect">
            <a:avLst/>
          </a:prstGeom>
        </p:spPr>
      </p:pic>
      <p:pic>
        <p:nvPicPr>
          <p:cNvPr id="10" name="Picture 9"/>
          <p:cNvPicPr>
            <a:picLocks noChangeAspect="1"/>
          </p:cNvPicPr>
          <p:nvPr/>
        </p:nvPicPr>
        <p:blipFill>
          <a:blip r:embed="rId4"/>
          <a:stretch>
            <a:fillRect/>
          </a:stretch>
        </p:blipFill>
        <p:spPr>
          <a:xfrm>
            <a:off x="3686848" y="3477048"/>
            <a:ext cx="5380952" cy="3380952"/>
          </a:xfrm>
          <a:prstGeom prst="rect">
            <a:avLst/>
          </a:prstGeom>
        </p:spPr>
      </p:pic>
    </p:spTree>
    <p:extLst>
      <p:ext uri="{BB962C8B-B14F-4D97-AF65-F5344CB8AC3E}">
        <p14:creationId xmlns:p14="http://schemas.microsoft.com/office/powerpoint/2010/main" val="23382015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General Class Structure</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1700" dirty="0">
                <a:latin typeface="Courier New" pitchFamily="49" charset="0"/>
                <a:cs typeface="Courier New" pitchFamily="49" charset="0"/>
              </a:rPr>
              <a:t>public class </a:t>
            </a:r>
            <a:r>
              <a:rPr lang="en-US" sz="1700" dirty="0" err="1" smtClean="0">
                <a:latin typeface="Courier New" pitchFamily="49" charset="0"/>
                <a:cs typeface="Courier New" pitchFamily="49" charset="0"/>
              </a:rPr>
              <a:t>RotateTextView</a:t>
            </a:r>
            <a:r>
              <a:rPr lang="en-US" sz="1700" dirty="0" smtClean="0">
                <a:latin typeface="Courier New" pitchFamily="49" charset="0"/>
                <a:cs typeface="Courier New" pitchFamily="49" charset="0"/>
              </a:rPr>
              <a:t> extends </a:t>
            </a:r>
            <a:r>
              <a:rPr lang="en-US" sz="1700" dirty="0">
                <a:latin typeface="Courier New" pitchFamily="49" charset="0"/>
                <a:cs typeface="Courier New" pitchFamily="49" charset="0"/>
              </a:rPr>
              <a:t>View {</a:t>
            </a: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private </a:t>
            </a:r>
            <a:r>
              <a:rPr lang="en-US" sz="1700" dirty="0">
                <a:latin typeface="Courier New" pitchFamily="49" charset="0"/>
                <a:cs typeface="Courier New" pitchFamily="49" charset="0"/>
              </a:rPr>
              <a:t>Paint </a:t>
            </a:r>
            <a:r>
              <a:rPr lang="en-US" sz="1700" dirty="0" err="1">
                <a:latin typeface="Courier New" pitchFamily="49" charset="0"/>
                <a:cs typeface="Courier New" pitchFamily="49" charset="0"/>
              </a:rPr>
              <a:t>mPaint</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makePaint</a:t>
            </a:r>
            <a:r>
              <a:rPr lang="en-US" sz="1700" dirty="0">
                <a:latin typeface="Courier New" pitchFamily="49" charset="0"/>
                <a:cs typeface="Courier New" pitchFamily="49" charset="0"/>
              </a:rPr>
              <a:t>(</a:t>
            </a:r>
            <a:r>
              <a:rPr lang="en-US" sz="1700" dirty="0" err="1">
                <a:latin typeface="Courier New" pitchFamily="49" charset="0"/>
                <a:cs typeface="Courier New" pitchFamily="49" charset="0"/>
              </a:rPr>
              <a:t>Color.BLUE</a:t>
            </a:r>
            <a:r>
              <a:rPr lang="en-US" sz="1700" dirty="0">
                <a:latin typeface="Courier New" pitchFamily="49" charset="0"/>
                <a:cs typeface="Courier New" pitchFamily="49" charset="0"/>
              </a:rPr>
              <a:t>);</a:t>
            </a:r>
          </a:p>
          <a:p>
            <a:pPr marL="0" indent="0">
              <a:buNone/>
            </a:pPr>
            <a:r>
              <a:rPr lang="en-US" sz="1700" dirty="0">
                <a:latin typeface="Courier New" pitchFamily="49" charset="0"/>
                <a:cs typeface="Courier New" pitchFamily="49" charset="0"/>
              </a:rPr>
              <a:t>    private String </a:t>
            </a:r>
            <a:r>
              <a:rPr lang="en-US" sz="1700" dirty="0" err="1">
                <a:latin typeface="Courier New" pitchFamily="49" charset="0"/>
                <a:cs typeface="Courier New" pitchFamily="49" charset="0"/>
              </a:rPr>
              <a:t>mMessage</a:t>
            </a:r>
            <a:r>
              <a:rPr lang="en-US" sz="1700" dirty="0">
                <a:latin typeface="Courier New" pitchFamily="49" charset="0"/>
                <a:cs typeface="Courier New" pitchFamily="49" charset="0"/>
              </a:rPr>
              <a:t> = "Android</a:t>
            </a:r>
            <a:r>
              <a:rPr lang="en-US" sz="1700" dirty="0" smtClean="0">
                <a:latin typeface="Courier New" pitchFamily="49" charset="0"/>
                <a:cs typeface="Courier New" pitchFamily="49" charset="0"/>
              </a:rPr>
              <a:t>";</a:t>
            </a:r>
          </a:p>
          <a:p>
            <a:pPr marL="0" indent="0">
              <a:buNone/>
            </a:pPr>
            <a:endParaRPr lang="en-US" sz="1700" dirty="0">
              <a:latin typeface="Courier New" pitchFamily="49" charset="0"/>
              <a:cs typeface="Courier New" pitchFamily="49" charset="0"/>
            </a:endParaRP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public </a:t>
            </a:r>
            <a:r>
              <a:rPr lang="en-US" sz="1700" dirty="0" err="1">
                <a:latin typeface="Courier New" pitchFamily="49" charset="0"/>
                <a:cs typeface="Courier New" pitchFamily="49" charset="0"/>
              </a:rPr>
              <a:t>RotateTextView</a:t>
            </a:r>
            <a:r>
              <a:rPr lang="en-US" sz="1700" dirty="0">
                <a:latin typeface="Courier New" pitchFamily="49" charset="0"/>
                <a:cs typeface="Courier New" pitchFamily="49" charset="0"/>
              </a:rPr>
              <a:t>(Context context) {</a:t>
            </a:r>
          </a:p>
          <a:p>
            <a:pPr marL="0" indent="0">
              <a:buNone/>
            </a:pPr>
            <a:r>
              <a:rPr lang="en-US" sz="1700" dirty="0">
                <a:latin typeface="Courier New" pitchFamily="49" charset="0"/>
                <a:cs typeface="Courier New" pitchFamily="49" charset="0"/>
              </a:rPr>
              <a:t>        super(context);</a:t>
            </a:r>
          </a:p>
          <a:p>
            <a:pPr marL="0" indent="0">
              <a:buNone/>
            </a:pPr>
            <a:r>
              <a:rPr lang="en-US" sz="1700" dirty="0">
                <a:latin typeface="Courier New" pitchFamily="49" charset="0"/>
                <a:cs typeface="Courier New" pitchFamily="49" charset="0"/>
              </a:rPr>
              <a:t>    }</a:t>
            </a: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endParaRPr lang="en-US" sz="1700" dirty="0">
              <a:latin typeface="Courier New" pitchFamily="49" charset="0"/>
              <a:cs typeface="Courier New" pitchFamily="49" charset="0"/>
            </a:endParaRPr>
          </a:p>
          <a:p>
            <a:pPr marL="0" indent="0">
              <a:buNone/>
            </a:pPr>
            <a:r>
              <a:rPr lang="en-US" sz="1700" dirty="0">
                <a:latin typeface="Courier New" pitchFamily="49" charset="0"/>
                <a:cs typeface="Courier New" pitchFamily="49" charset="0"/>
              </a:rPr>
              <a:t>    public </a:t>
            </a:r>
            <a:r>
              <a:rPr lang="en-US" sz="1700" dirty="0" err="1">
                <a:latin typeface="Courier New" pitchFamily="49" charset="0"/>
                <a:cs typeface="Courier New" pitchFamily="49" charset="0"/>
              </a:rPr>
              <a:t>RotateTextView</a:t>
            </a:r>
            <a:r>
              <a:rPr lang="en-US" sz="1700" dirty="0">
                <a:latin typeface="Courier New" pitchFamily="49" charset="0"/>
                <a:cs typeface="Courier New" pitchFamily="49" charset="0"/>
              </a:rPr>
              <a:t>(Context </a:t>
            </a:r>
            <a:r>
              <a:rPr lang="en-US" sz="1700" dirty="0" err="1">
                <a:latin typeface="Courier New" pitchFamily="49" charset="0"/>
                <a:cs typeface="Courier New" pitchFamily="49" charset="0"/>
              </a:rPr>
              <a:t>context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AttributeSet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attrs</a:t>
            </a:r>
            <a:r>
              <a:rPr lang="en-US" sz="1700" dirty="0">
                <a:latin typeface="Courier New" pitchFamily="49" charset="0"/>
                <a:cs typeface="Courier New" pitchFamily="49" charset="0"/>
              </a:rPr>
              <a:t>) {</a:t>
            </a:r>
          </a:p>
          <a:p>
            <a:pPr marL="0" indent="0">
              <a:buNone/>
            </a:pPr>
            <a:r>
              <a:rPr lang="en-US" sz="1700" dirty="0">
                <a:latin typeface="Courier New" pitchFamily="49" charset="0"/>
                <a:cs typeface="Courier New" pitchFamily="49" charset="0"/>
              </a:rPr>
              <a:t>        super(context, </a:t>
            </a:r>
            <a:r>
              <a:rPr lang="en-US" sz="1700" dirty="0" err="1">
                <a:latin typeface="Courier New" pitchFamily="49" charset="0"/>
                <a:cs typeface="Courier New" pitchFamily="49" charset="0"/>
              </a:rPr>
              <a:t>attrs</a:t>
            </a:r>
            <a:r>
              <a:rPr lang="en-US" sz="1700" dirty="0">
                <a:latin typeface="Courier New" pitchFamily="49" charset="0"/>
                <a:cs typeface="Courier New" pitchFamily="49" charset="0"/>
              </a:rPr>
              <a:t>);</a:t>
            </a: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a:t>
            </a:r>
          </a:p>
          <a:p>
            <a:pPr marL="0" indent="0">
              <a:buNone/>
            </a:pPr>
            <a:endParaRPr lang="en-US" sz="1700" dirty="0">
              <a:latin typeface="Courier New" pitchFamily="49" charset="0"/>
              <a:cs typeface="Courier New" pitchFamily="49" charset="0"/>
            </a:endParaRP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r>
              <a:rPr lang="en-US" sz="1700" dirty="0">
                <a:latin typeface="Courier New" pitchFamily="49" charset="0"/>
                <a:cs typeface="Courier New" pitchFamily="49" charset="0"/>
              </a:rPr>
              <a:t>Override</a:t>
            </a:r>
          </a:p>
          <a:p>
            <a:pPr marL="0" indent="0">
              <a:buNone/>
            </a:pPr>
            <a:r>
              <a:rPr lang="en-US" sz="1700" dirty="0">
                <a:latin typeface="Courier New" pitchFamily="49" charset="0"/>
                <a:cs typeface="Courier New" pitchFamily="49" charset="0"/>
              </a:rPr>
              <a:t>    protected void </a:t>
            </a:r>
            <a:r>
              <a:rPr lang="en-US" sz="1700" dirty="0" err="1">
                <a:latin typeface="Courier New" pitchFamily="49" charset="0"/>
                <a:cs typeface="Courier New" pitchFamily="49" charset="0"/>
              </a:rPr>
              <a:t>onDraw</a:t>
            </a:r>
            <a:r>
              <a:rPr lang="en-US" sz="1700" dirty="0">
                <a:latin typeface="Courier New" pitchFamily="49" charset="0"/>
                <a:cs typeface="Courier New" pitchFamily="49" charset="0"/>
              </a:rPr>
              <a:t>(Canvas canvas) {</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super.onDraw</a:t>
            </a:r>
            <a:r>
              <a:rPr lang="en-US" sz="1700" dirty="0">
                <a:latin typeface="Courier New" pitchFamily="49" charset="0"/>
                <a:cs typeface="Courier New" pitchFamily="49" charset="0"/>
              </a:rPr>
              <a:t>(canvas</a:t>
            </a:r>
            <a:r>
              <a:rPr lang="en-US" sz="1700" dirty="0" smtClean="0">
                <a:latin typeface="Courier New" pitchFamily="49" charset="0"/>
                <a:cs typeface="Courier New" pitchFamily="49" charset="0"/>
              </a:rPr>
              <a:t>);</a:t>
            </a: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p>
          <a:p>
            <a:pPr marL="0" indent="0">
              <a:buNone/>
            </a:pPr>
            <a:r>
              <a:rPr lang="en-US" sz="1700" dirty="0">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70</a:t>
            </a:fld>
            <a:endParaRPr lang="en-US" altLang="en-US" dirty="0">
              <a:solidFill>
                <a:schemeClr val="accent2"/>
              </a:solidFill>
            </a:endParaRPr>
          </a:p>
        </p:txBody>
      </p:sp>
    </p:spTree>
    <p:extLst>
      <p:ext uri="{BB962C8B-B14F-4D97-AF65-F5344CB8AC3E}">
        <p14:creationId xmlns:p14="http://schemas.microsoft.com/office/powerpoint/2010/main" val="9558833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err="1" smtClean="0"/>
              <a:t>onDraw</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1800" dirty="0">
                <a:latin typeface="Courier New" pitchFamily="49" charset="0"/>
                <a:cs typeface="Courier New" pitchFamily="49" charset="0"/>
              </a:rPr>
              <a:t>public class </a:t>
            </a:r>
            <a:r>
              <a:rPr lang="en-US" sz="1800" dirty="0" err="1" smtClean="0">
                <a:latin typeface="Courier New" pitchFamily="49" charset="0"/>
                <a:cs typeface="Courier New" pitchFamily="49" charset="0"/>
              </a:rPr>
              <a:t>RotateTextView</a:t>
            </a:r>
            <a:r>
              <a:rPr lang="en-US" sz="1800" dirty="0" smtClean="0">
                <a:latin typeface="Courier New" pitchFamily="49" charset="0"/>
                <a:cs typeface="Courier New" pitchFamily="49" charset="0"/>
              </a:rPr>
              <a:t> extends </a:t>
            </a:r>
            <a:r>
              <a:rPr lang="en-US" sz="1800" dirty="0">
                <a:latin typeface="Courier New" pitchFamily="49" charset="0"/>
                <a:cs typeface="Courier New" pitchFamily="49" charset="0"/>
              </a:rPr>
              <a:t>View </a:t>
            </a:r>
            <a:r>
              <a:rPr lang="en-US" sz="1800" dirty="0" smtClean="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p>
          <a:p>
            <a:pPr marL="0" indent="0">
              <a:buNone/>
            </a:pPr>
            <a:endParaRPr lang="en-US" sz="1800" dirty="0" smtClean="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Override</a:t>
            </a:r>
          </a:p>
          <a:p>
            <a:pPr marL="0" indent="0">
              <a:buNone/>
            </a:pP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protected void </a:t>
            </a:r>
            <a:r>
              <a:rPr lang="en-US" sz="1800" dirty="0" err="1">
                <a:latin typeface="Courier New" pitchFamily="49" charset="0"/>
                <a:cs typeface="Courier New" pitchFamily="49" charset="0"/>
              </a:rPr>
              <a:t>onDraw</a:t>
            </a:r>
            <a:r>
              <a:rPr lang="en-US" sz="1800" dirty="0">
                <a:latin typeface="Courier New" pitchFamily="49" charset="0"/>
                <a:cs typeface="Courier New" pitchFamily="49" charset="0"/>
              </a:rPr>
              <a:t>(Canvas canvas) {</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super.onDraw</a:t>
            </a:r>
            <a:r>
              <a:rPr lang="en-US" sz="1800" dirty="0">
                <a:latin typeface="Courier New" pitchFamily="49" charset="0"/>
                <a:cs typeface="Courier New" pitchFamily="49" charset="0"/>
              </a:rPr>
              <a:t>(canvas);</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viewWidth</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getWidth</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viewHeight</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getHeight</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a:solidFill>
                  <a:srgbClr val="FF0000"/>
                </a:solidFill>
                <a:latin typeface="Courier New" pitchFamily="49" charset="0"/>
                <a:cs typeface="Courier New" pitchFamily="49" charset="0"/>
              </a:rPr>
              <a:t>canvas.translate</a:t>
            </a:r>
            <a:r>
              <a:rPr lang="en-US" sz="1800" dirty="0">
                <a:solidFill>
                  <a:srgbClr val="FF0000"/>
                </a:solidFill>
                <a:latin typeface="Courier New" pitchFamily="49" charset="0"/>
                <a:cs typeface="Courier New" pitchFamily="49" charset="0"/>
              </a:rPr>
              <a:t>(</a:t>
            </a:r>
            <a:r>
              <a:rPr lang="en-US" sz="1800" dirty="0" err="1">
                <a:solidFill>
                  <a:srgbClr val="FF0000"/>
                </a:solidFill>
                <a:latin typeface="Courier New" pitchFamily="49" charset="0"/>
                <a:cs typeface="Courier New" pitchFamily="49" charset="0"/>
              </a:rPr>
              <a:t>viewWidth</a:t>
            </a:r>
            <a:r>
              <a:rPr lang="en-US" sz="1800" dirty="0">
                <a:solidFill>
                  <a:srgbClr val="FF0000"/>
                </a:solidFill>
                <a:latin typeface="Courier New" pitchFamily="49" charset="0"/>
                <a:cs typeface="Courier New" pitchFamily="49" charset="0"/>
              </a:rPr>
              <a:t>/2, </a:t>
            </a:r>
            <a:r>
              <a:rPr lang="en-US" sz="1800" dirty="0" err="1">
                <a:solidFill>
                  <a:srgbClr val="FF0000"/>
                </a:solidFill>
                <a:latin typeface="Courier New" pitchFamily="49" charset="0"/>
                <a:cs typeface="Courier New" pitchFamily="49" charset="0"/>
              </a:rPr>
              <a:t>viewHeight</a:t>
            </a:r>
            <a:r>
              <a:rPr lang="en-US" sz="1800" dirty="0">
                <a:solidFill>
                  <a:srgbClr val="FF0000"/>
                </a:solidFill>
                <a:latin typeface="Courier New" pitchFamily="49" charset="0"/>
                <a:cs typeface="Courier New" pitchFamily="49" charset="0"/>
              </a:rPr>
              <a:t>/2);</a:t>
            </a:r>
          </a:p>
          <a:p>
            <a:pPr marL="0" indent="0">
              <a:buNone/>
            </a:pPr>
            <a:r>
              <a:rPr lang="en-US" sz="1800" dirty="0">
                <a:latin typeface="Courier New" pitchFamily="49" charset="0"/>
                <a:cs typeface="Courier New" pitchFamily="49" charset="0"/>
              </a:rPr>
              <a:t>        for(</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=0;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&lt;10;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canvas.drawText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mMessage</a:t>
            </a:r>
            <a:r>
              <a:rPr lang="en-US" sz="1800" dirty="0">
                <a:latin typeface="Courier New" pitchFamily="49" charset="0"/>
                <a:cs typeface="Courier New" pitchFamily="49" charset="0"/>
              </a:rPr>
              <a:t>, 0, 0, </a:t>
            </a:r>
            <a:r>
              <a:rPr lang="en-US" sz="1800" dirty="0" err="1">
                <a:latin typeface="Courier New" pitchFamily="49" charset="0"/>
                <a:cs typeface="Courier New" pitchFamily="49" charset="0"/>
              </a:rPr>
              <a:t>mPaint</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a:solidFill>
                  <a:srgbClr val="FF0000"/>
                </a:solidFill>
                <a:latin typeface="Courier New" pitchFamily="49" charset="0"/>
                <a:cs typeface="Courier New" pitchFamily="49" charset="0"/>
              </a:rPr>
              <a:t>canvas.rotate</a:t>
            </a:r>
            <a:r>
              <a:rPr lang="en-US" sz="1800" dirty="0">
                <a:solidFill>
                  <a:srgbClr val="FF0000"/>
                </a:solidFill>
                <a:latin typeface="Courier New" pitchFamily="49" charset="0"/>
                <a:cs typeface="Courier New" pitchFamily="49" charset="0"/>
              </a:rPr>
              <a:t>(36);</a:t>
            </a:r>
          </a:p>
          <a:p>
            <a:pPr marL="0" indent="0">
              <a:buNone/>
            </a:pP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a:t>
            </a:r>
          </a:p>
          <a:p>
            <a:pPr marL="0" indent="0">
              <a:buNone/>
            </a:pPr>
            <a:endParaRPr lang="en-US" sz="1800" dirty="0" smtClean="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71</a:t>
            </a:fld>
            <a:endParaRPr lang="en-US" altLang="en-US" dirty="0">
              <a:solidFill>
                <a:schemeClr val="accent2"/>
              </a:solidFill>
            </a:endParaRPr>
          </a:p>
        </p:txBody>
      </p:sp>
      <p:sp>
        <p:nvSpPr>
          <p:cNvPr id="5" name="Text Box 6"/>
          <p:cNvSpPr txBox="1">
            <a:spLocks noChangeArrowheads="1"/>
          </p:cNvSpPr>
          <p:nvPr/>
        </p:nvSpPr>
        <p:spPr bwMode="ltGray">
          <a:xfrm>
            <a:off x="4864608" y="6318504"/>
            <a:ext cx="4154424" cy="246221"/>
          </a:xfrm>
          <a:prstGeom prst="rect">
            <a:avLst/>
          </a:prstGeom>
          <a:noFill/>
          <a:ln w="9525">
            <a:noFill/>
            <a:miter lim="800000"/>
            <a:headEnd/>
            <a:tailEnd/>
          </a:ln>
          <a:effectLst/>
        </p:spPr>
        <p:txBody>
          <a:bodyPr wrap="square">
            <a:spAutoFit/>
          </a:bodyPr>
          <a:lstStyle/>
          <a:p>
            <a:r>
              <a:rPr lang="en-US" sz="1000" dirty="0" smtClean="0">
                <a:solidFill>
                  <a:srgbClr val="0000FF"/>
                </a:solidFill>
                <a:latin typeface="Arial Narrow" pitchFamily="34" charset="0"/>
              </a:rPr>
              <a:t>Remember that rotate uses degrees, whereas Java 2D in desktop Java uses radians.</a:t>
            </a:r>
            <a:endParaRPr lang="en-US" sz="1000" dirty="0">
              <a:solidFill>
                <a:srgbClr val="0000FF"/>
              </a:solidFill>
              <a:latin typeface="Arial Narrow" pitchFamily="34" charset="0"/>
            </a:endParaRPr>
          </a:p>
        </p:txBody>
      </p:sp>
    </p:spTree>
    <p:extLst>
      <p:ext uri="{BB962C8B-B14F-4D97-AF65-F5344CB8AC3E}">
        <p14:creationId xmlns:p14="http://schemas.microsoft.com/office/powerpoint/2010/main" val="28808057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Making the Paint</a:t>
            </a:r>
            <a:endParaRPr lang="en-US" dirty="0"/>
          </a:p>
        </p:txBody>
      </p:sp>
      <p:sp>
        <p:nvSpPr>
          <p:cNvPr id="3" name="Content Placeholder 2"/>
          <p:cNvSpPr>
            <a:spLocks noGrp="1"/>
          </p:cNvSpPr>
          <p:nvPr>
            <p:ph idx="1"/>
          </p:nvPr>
        </p:nvSpPr>
        <p:spPr/>
        <p:txBody>
          <a:bodyPr/>
          <a:lstStyle/>
          <a:p>
            <a:pPr marL="0" indent="0">
              <a:buNone/>
            </a:pPr>
            <a:r>
              <a:rPr lang="en-US" sz="1700" dirty="0">
                <a:latin typeface="Courier New" pitchFamily="49" charset="0"/>
                <a:cs typeface="Courier New" pitchFamily="49" charset="0"/>
              </a:rPr>
              <a:t>public class </a:t>
            </a:r>
            <a:r>
              <a:rPr lang="en-US" sz="1700" dirty="0" err="1" smtClean="0">
                <a:latin typeface="Courier New" pitchFamily="49" charset="0"/>
                <a:cs typeface="Courier New" pitchFamily="49" charset="0"/>
              </a:rPr>
              <a:t>RotateTextView</a:t>
            </a:r>
            <a:r>
              <a:rPr lang="en-US" sz="1700" dirty="0" smtClean="0">
                <a:latin typeface="Courier New" pitchFamily="49" charset="0"/>
                <a:cs typeface="Courier New" pitchFamily="49" charset="0"/>
              </a:rPr>
              <a:t> extends </a:t>
            </a:r>
            <a:r>
              <a:rPr lang="en-US" sz="1700" dirty="0">
                <a:latin typeface="Courier New" pitchFamily="49" charset="0"/>
                <a:cs typeface="Courier New" pitchFamily="49" charset="0"/>
              </a:rPr>
              <a:t>View {</a:t>
            </a: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private </a:t>
            </a:r>
            <a:r>
              <a:rPr lang="en-US" sz="1700" dirty="0">
                <a:latin typeface="Courier New" pitchFamily="49" charset="0"/>
                <a:cs typeface="Courier New" pitchFamily="49" charset="0"/>
              </a:rPr>
              <a:t>Paint </a:t>
            </a:r>
            <a:r>
              <a:rPr lang="en-US" sz="1700" dirty="0" err="1">
                <a:latin typeface="Courier New" pitchFamily="49" charset="0"/>
                <a:cs typeface="Courier New" pitchFamily="49" charset="0"/>
              </a:rPr>
              <a:t>mPaint</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makePaint</a:t>
            </a:r>
            <a:r>
              <a:rPr lang="en-US" sz="1700" dirty="0">
                <a:latin typeface="Courier New" pitchFamily="49" charset="0"/>
                <a:cs typeface="Courier New" pitchFamily="49" charset="0"/>
              </a:rPr>
              <a:t>(</a:t>
            </a:r>
            <a:r>
              <a:rPr lang="en-US" sz="1700" dirty="0" err="1">
                <a:latin typeface="Courier New" pitchFamily="49" charset="0"/>
                <a:cs typeface="Courier New" pitchFamily="49" charset="0"/>
              </a:rPr>
              <a:t>Color.BLUE</a:t>
            </a:r>
            <a:r>
              <a:rPr lang="en-US" sz="1700" dirty="0">
                <a:latin typeface="Courier New" pitchFamily="49" charset="0"/>
                <a:cs typeface="Courier New" pitchFamily="49" charset="0"/>
              </a:rPr>
              <a:t>);</a:t>
            </a:r>
          </a:p>
          <a:p>
            <a:pPr marL="0" indent="0">
              <a:buNone/>
            </a:pPr>
            <a:r>
              <a:rPr lang="en-US" sz="1700" dirty="0">
                <a:latin typeface="Courier New" pitchFamily="49" charset="0"/>
                <a:cs typeface="Courier New" pitchFamily="49" charset="0"/>
              </a:rPr>
              <a:t>    private String </a:t>
            </a:r>
            <a:r>
              <a:rPr lang="en-US" sz="1700" dirty="0" err="1">
                <a:latin typeface="Courier New" pitchFamily="49" charset="0"/>
                <a:cs typeface="Courier New" pitchFamily="49" charset="0"/>
              </a:rPr>
              <a:t>mMessage</a:t>
            </a:r>
            <a:r>
              <a:rPr lang="en-US" sz="1700" dirty="0">
                <a:latin typeface="Courier New" pitchFamily="49" charset="0"/>
                <a:cs typeface="Courier New" pitchFamily="49" charset="0"/>
              </a:rPr>
              <a:t> = "Android</a:t>
            </a:r>
            <a:r>
              <a:rPr lang="en-US" sz="1700" dirty="0" smtClean="0">
                <a:latin typeface="Courier New" pitchFamily="49" charset="0"/>
                <a:cs typeface="Courier New" pitchFamily="49" charset="0"/>
              </a:rPr>
              <a:t>";</a:t>
            </a:r>
          </a:p>
          <a:p>
            <a:pPr marL="0" indent="0">
              <a:buNone/>
            </a:pPr>
            <a:endParaRPr lang="en-US" sz="1700" dirty="0">
              <a:latin typeface="Courier New" pitchFamily="49" charset="0"/>
              <a:cs typeface="Courier New" pitchFamily="49" charset="0"/>
            </a:endParaRPr>
          </a:p>
          <a:p>
            <a:pPr marL="0" indent="0">
              <a:buNone/>
            </a:pPr>
            <a:r>
              <a:rPr lang="en-US" sz="1700" dirty="0" smtClean="0">
                <a:latin typeface="Courier New" pitchFamily="49" charset="0"/>
                <a:cs typeface="Courier New" pitchFamily="49" charset="0"/>
              </a:rPr>
              <a:t>    ...</a:t>
            </a:r>
          </a:p>
          <a:p>
            <a:pPr marL="0" indent="0">
              <a:buNone/>
            </a:pPr>
            <a:endParaRPr lang="en-US" sz="1700" dirty="0">
              <a:latin typeface="Courier New" pitchFamily="49" charset="0"/>
              <a:cs typeface="Courier New" pitchFamily="49" charset="0"/>
            </a:endParaRP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private </a:t>
            </a:r>
            <a:r>
              <a:rPr lang="en-US" sz="1700" dirty="0">
                <a:latin typeface="Courier New" pitchFamily="49" charset="0"/>
                <a:cs typeface="Courier New" pitchFamily="49" charset="0"/>
              </a:rPr>
              <a:t>Paint </a:t>
            </a:r>
            <a:r>
              <a:rPr lang="en-US" sz="1700" dirty="0" err="1">
                <a:latin typeface="Courier New" pitchFamily="49" charset="0"/>
                <a:cs typeface="Courier New" pitchFamily="49" charset="0"/>
              </a:rPr>
              <a:t>makePaint</a:t>
            </a:r>
            <a:r>
              <a:rPr lang="en-US" sz="1700" dirty="0">
                <a:latin typeface="Courier New" pitchFamily="49" charset="0"/>
                <a:cs typeface="Courier New" pitchFamily="49" charset="0"/>
              </a:rPr>
              <a:t>(</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color) </a:t>
            </a:r>
            <a:r>
              <a:rPr lang="en-US" sz="1700" dirty="0" smtClean="0">
                <a:latin typeface="Courier New" pitchFamily="49" charset="0"/>
                <a:cs typeface="Courier New" pitchFamily="49" charset="0"/>
              </a:rPr>
              <a:t>{</a:t>
            </a:r>
            <a:endParaRPr lang="en-US" sz="1700" dirty="0">
              <a:latin typeface="Courier New" pitchFamily="49" charset="0"/>
              <a:cs typeface="Courier New" pitchFamily="49" charset="0"/>
            </a:endParaRPr>
          </a:p>
          <a:p>
            <a:pPr marL="0" indent="0">
              <a:buNone/>
            </a:pPr>
            <a:r>
              <a:rPr lang="en-US" sz="1700" dirty="0">
                <a:latin typeface="Courier New" pitchFamily="49" charset="0"/>
                <a:cs typeface="Courier New" pitchFamily="49" charset="0"/>
              </a:rPr>
              <a:t>        </a:t>
            </a:r>
            <a:r>
              <a:rPr lang="en-US" sz="1700" dirty="0">
                <a:solidFill>
                  <a:srgbClr val="FF0000"/>
                </a:solidFill>
                <a:latin typeface="Courier New" pitchFamily="49" charset="0"/>
                <a:cs typeface="Courier New" pitchFamily="49" charset="0"/>
              </a:rPr>
              <a:t>Paint p = new Paint(</a:t>
            </a:r>
            <a:r>
              <a:rPr lang="en-US" sz="1700" dirty="0" err="1">
                <a:solidFill>
                  <a:srgbClr val="FF0000"/>
                </a:solidFill>
                <a:latin typeface="Courier New" pitchFamily="49" charset="0"/>
                <a:cs typeface="Courier New" pitchFamily="49" charset="0"/>
              </a:rPr>
              <a:t>Paint.ANTI_ALIAS_FLAG</a:t>
            </a:r>
            <a:r>
              <a:rPr lang="en-US" sz="1700" dirty="0">
                <a:solidFill>
                  <a:srgbClr val="FF0000"/>
                </a:solidFill>
                <a:latin typeface="Courier New" pitchFamily="49" charset="0"/>
                <a:cs typeface="Courier New" pitchFamily="49" charset="0"/>
              </a:rPr>
              <a:t>);</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p.setColor</a:t>
            </a:r>
            <a:r>
              <a:rPr lang="en-US" sz="1700" dirty="0">
                <a:latin typeface="Courier New" pitchFamily="49" charset="0"/>
                <a:cs typeface="Courier New" pitchFamily="49" charset="0"/>
              </a:rPr>
              <a:t>(color);</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p.setTextSize</a:t>
            </a:r>
            <a:r>
              <a:rPr lang="en-US" sz="1700" dirty="0">
                <a:latin typeface="Courier New" pitchFamily="49" charset="0"/>
                <a:cs typeface="Courier New" pitchFamily="49" charset="0"/>
              </a:rPr>
              <a:t>(50);</a:t>
            </a:r>
          </a:p>
          <a:p>
            <a:pPr marL="0" indent="0">
              <a:buNone/>
            </a:pPr>
            <a:r>
              <a:rPr lang="en-US" sz="1700" dirty="0">
                <a:latin typeface="Courier New" pitchFamily="49" charset="0"/>
                <a:cs typeface="Courier New" pitchFamily="49" charset="0"/>
              </a:rPr>
              <a:t>        return(p);</a:t>
            </a:r>
          </a:p>
          <a:p>
            <a:pPr marL="0" indent="0">
              <a:buNone/>
            </a:pPr>
            <a:r>
              <a:rPr lang="en-US" sz="1700" dirty="0">
                <a:latin typeface="Courier New" pitchFamily="49" charset="0"/>
                <a:cs typeface="Courier New" pitchFamily="49" charset="0"/>
              </a:rPr>
              <a:t>    }</a:t>
            </a:r>
            <a:endParaRPr lang="en-US" sz="1700" dirty="0" smtClean="0">
              <a:latin typeface="Courier New" pitchFamily="49" charset="0"/>
              <a:cs typeface="Courier New" pitchFamily="49" charset="0"/>
            </a:endParaRPr>
          </a:p>
          <a:p>
            <a:pPr marL="0" indent="0">
              <a:buNone/>
            </a:pPr>
            <a:r>
              <a:rPr lang="en-US" sz="1700" dirty="0">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72</a:t>
            </a:fld>
            <a:endParaRPr lang="en-US" altLang="en-US" dirty="0">
              <a:solidFill>
                <a:schemeClr val="accent2"/>
              </a:solidFill>
            </a:endParaRPr>
          </a:p>
        </p:txBody>
      </p:sp>
      <p:sp>
        <p:nvSpPr>
          <p:cNvPr id="5" name="Text Box 6"/>
          <p:cNvSpPr txBox="1">
            <a:spLocks noChangeArrowheads="1"/>
          </p:cNvSpPr>
          <p:nvPr/>
        </p:nvSpPr>
        <p:spPr bwMode="ltGray">
          <a:xfrm>
            <a:off x="4608576" y="4306824"/>
            <a:ext cx="4154424" cy="246221"/>
          </a:xfrm>
          <a:prstGeom prst="rect">
            <a:avLst/>
          </a:prstGeom>
          <a:noFill/>
          <a:ln w="9525">
            <a:noFill/>
            <a:miter lim="800000"/>
            <a:headEnd/>
            <a:tailEnd/>
          </a:ln>
          <a:effectLst/>
        </p:spPr>
        <p:txBody>
          <a:bodyPr wrap="square">
            <a:spAutoFit/>
          </a:bodyPr>
          <a:lstStyle/>
          <a:p>
            <a:r>
              <a:rPr lang="en-US" sz="1000" dirty="0" smtClean="0">
                <a:solidFill>
                  <a:srgbClr val="0000FF"/>
                </a:solidFill>
                <a:latin typeface="Arial Narrow" pitchFamily="34" charset="0"/>
              </a:rPr>
              <a:t>Angled lines look better with anti-aliasing.</a:t>
            </a:r>
            <a:endParaRPr lang="en-US" sz="1000" dirty="0">
              <a:solidFill>
                <a:srgbClr val="0000FF"/>
              </a:solidFill>
              <a:latin typeface="Arial Narrow" pitchFamily="34" charset="0"/>
            </a:endParaRPr>
          </a:p>
        </p:txBody>
      </p:sp>
    </p:spTree>
    <p:extLst>
      <p:ext uri="{BB962C8B-B14F-4D97-AF65-F5344CB8AC3E}">
        <p14:creationId xmlns:p14="http://schemas.microsoft.com/office/powerpoint/2010/main" val="5690779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Layout File for Example</a:t>
            </a:r>
            <a:br>
              <a:rPr lang="en-US" dirty="0" smtClean="0"/>
            </a:br>
            <a:r>
              <a:rPr lang="en-US" dirty="0" smtClean="0"/>
              <a:t>(activity_rotate.xml)</a:t>
            </a:r>
            <a:endParaRPr lang="en-US" dirty="0"/>
          </a:p>
        </p:txBody>
      </p:sp>
      <p:sp>
        <p:nvSpPr>
          <p:cNvPr id="3" name="Content Placeholder 2"/>
          <p:cNvSpPr>
            <a:spLocks noGrp="1"/>
          </p:cNvSpPr>
          <p:nvPr>
            <p:ph idx="1"/>
          </p:nvPr>
        </p:nvSpPr>
        <p:spPr/>
        <p:txBody>
          <a:bodyPr/>
          <a:lstStyle/>
          <a:p>
            <a:pPr marL="0" indent="0">
              <a:buNone/>
            </a:pPr>
            <a:r>
              <a:rPr lang="en-US" sz="1700" dirty="0">
                <a:latin typeface="Courier New" pitchFamily="49" charset="0"/>
                <a:cs typeface="Courier New" pitchFamily="49" charset="0"/>
              </a:rPr>
              <a:t>&lt;</a:t>
            </a:r>
            <a:r>
              <a:rPr lang="en-US" sz="1700" dirty="0" err="1">
                <a:latin typeface="Courier New" pitchFamily="49" charset="0"/>
                <a:cs typeface="Courier New" pitchFamily="49" charset="0"/>
              </a:rPr>
              <a:t>LinearLayout</a:t>
            </a:r>
            <a:r>
              <a:rPr lang="en-US" sz="1700" dirty="0">
                <a:latin typeface="Courier New" pitchFamily="49" charset="0"/>
                <a:cs typeface="Courier New" pitchFamily="49" charset="0"/>
              </a:rPr>
              <a:t> </a:t>
            </a:r>
            <a:endParaRPr lang="en-US" sz="1700" dirty="0" smtClean="0">
              <a:latin typeface="Courier New" pitchFamily="49" charset="0"/>
              <a:cs typeface="Courier New" pitchFamily="49" charset="0"/>
            </a:endParaRP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r>
              <a:rPr lang="en-US" sz="1700" dirty="0" err="1" smtClean="0">
                <a:latin typeface="Courier New" pitchFamily="49" charset="0"/>
                <a:cs typeface="Courier New" pitchFamily="49" charset="0"/>
              </a:rPr>
              <a:t>xmlns:android</a:t>
            </a:r>
            <a:r>
              <a:rPr lang="en-US" sz="1700" dirty="0">
                <a:latin typeface="Courier New" pitchFamily="49" charset="0"/>
                <a:cs typeface="Courier New" pitchFamily="49" charset="0"/>
              </a:rPr>
              <a:t>="http://schemas.android.com/</a:t>
            </a:r>
            <a:r>
              <a:rPr lang="en-US" sz="1700" dirty="0" err="1">
                <a:latin typeface="Courier New" pitchFamily="49" charset="0"/>
                <a:cs typeface="Courier New" pitchFamily="49" charset="0"/>
              </a:rPr>
              <a:t>apk</a:t>
            </a:r>
            <a:r>
              <a:rPr lang="en-US" sz="1700" dirty="0">
                <a:latin typeface="Courier New" pitchFamily="49" charset="0"/>
                <a:cs typeface="Courier New" pitchFamily="49" charset="0"/>
              </a:rPr>
              <a:t>/res/android"</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xmlns:tools</a:t>
            </a:r>
            <a:r>
              <a:rPr lang="en-US" sz="1700" dirty="0">
                <a:latin typeface="Courier New" pitchFamily="49" charset="0"/>
                <a:cs typeface="Courier New" pitchFamily="49" charset="0"/>
              </a:rPr>
              <a:t>="http://schemas.android.com/tools"</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android:id</a:t>
            </a:r>
            <a:r>
              <a:rPr lang="en-US" sz="1700" dirty="0">
                <a:latin typeface="Courier New" pitchFamily="49" charset="0"/>
                <a:cs typeface="Courier New" pitchFamily="49" charset="0"/>
              </a:rPr>
              <a:t>="@+id/LinearLayout1"</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android:layout_width</a:t>
            </a:r>
            <a:r>
              <a:rPr lang="en-US" sz="1700" dirty="0">
                <a:latin typeface="Courier New" pitchFamily="49" charset="0"/>
                <a:cs typeface="Courier New" pitchFamily="49" charset="0"/>
              </a:rPr>
              <a:t>="</a:t>
            </a:r>
            <a:r>
              <a:rPr lang="en-US" sz="1700" dirty="0" err="1">
                <a:latin typeface="Courier New" pitchFamily="49" charset="0"/>
                <a:cs typeface="Courier New" pitchFamily="49" charset="0"/>
              </a:rPr>
              <a:t>match_parent</a:t>
            </a:r>
            <a:r>
              <a:rPr lang="en-US" sz="1700" dirty="0">
                <a:latin typeface="Courier New" pitchFamily="49" charset="0"/>
                <a:cs typeface="Courier New" pitchFamily="49" charset="0"/>
              </a:rPr>
              <a:t>"</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android:layout_height</a:t>
            </a:r>
            <a:r>
              <a:rPr lang="en-US" sz="1700" dirty="0">
                <a:latin typeface="Courier New" pitchFamily="49" charset="0"/>
                <a:cs typeface="Courier New" pitchFamily="49" charset="0"/>
              </a:rPr>
              <a:t>="</a:t>
            </a:r>
            <a:r>
              <a:rPr lang="en-US" sz="1700" dirty="0" err="1">
                <a:latin typeface="Courier New" pitchFamily="49" charset="0"/>
                <a:cs typeface="Courier New" pitchFamily="49" charset="0"/>
              </a:rPr>
              <a:t>match_parent</a:t>
            </a:r>
            <a:r>
              <a:rPr lang="en-US" sz="1700" dirty="0">
                <a:latin typeface="Courier New" pitchFamily="49" charset="0"/>
                <a:cs typeface="Courier New" pitchFamily="49" charset="0"/>
              </a:rPr>
              <a:t>" &gt;</a:t>
            </a:r>
          </a:p>
          <a:p>
            <a:pPr marL="0" indent="0">
              <a:buNone/>
            </a:pPr>
            <a:endParaRPr lang="en-US" sz="1700" dirty="0">
              <a:latin typeface="Courier New" pitchFamily="49" charset="0"/>
              <a:cs typeface="Courier New" pitchFamily="49" charset="0"/>
            </a:endParaRPr>
          </a:p>
          <a:p>
            <a:pPr marL="0" indent="0">
              <a:buNone/>
            </a:pPr>
            <a:r>
              <a:rPr lang="en-US" sz="1700" dirty="0">
                <a:solidFill>
                  <a:srgbClr val="FF0000"/>
                </a:solidFill>
                <a:latin typeface="Courier New" pitchFamily="49" charset="0"/>
                <a:cs typeface="Courier New" pitchFamily="49" charset="0"/>
              </a:rPr>
              <a:t>    &lt;view</a:t>
            </a:r>
          </a:p>
          <a:p>
            <a:pPr marL="0" indent="0">
              <a:buNone/>
            </a:pPr>
            <a:r>
              <a:rPr lang="en-US" sz="1700" dirty="0">
                <a:solidFill>
                  <a:srgbClr val="FF0000"/>
                </a:solidFill>
                <a:latin typeface="Courier New" pitchFamily="49" charset="0"/>
                <a:cs typeface="Courier New" pitchFamily="49" charset="0"/>
              </a:rPr>
              <a:t>        class="</a:t>
            </a:r>
            <a:r>
              <a:rPr lang="en-US" sz="1700" dirty="0" err="1">
                <a:solidFill>
                  <a:srgbClr val="FF0000"/>
                </a:solidFill>
                <a:latin typeface="Courier New" pitchFamily="49" charset="0"/>
                <a:cs typeface="Courier New" pitchFamily="49" charset="0"/>
              </a:rPr>
              <a:t>com.coreservlets.drawing.RotateTextView</a:t>
            </a:r>
            <a:r>
              <a:rPr lang="en-US" sz="1700" dirty="0">
                <a:solidFill>
                  <a:srgbClr val="FF0000"/>
                </a:solidFill>
                <a:latin typeface="Courier New" pitchFamily="49" charset="0"/>
                <a:cs typeface="Courier New" pitchFamily="49" charset="0"/>
              </a:rPr>
              <a:t>"</a:t>
            </a:r>
          </a:p>
          <a:p>
            <a:pPr marL="0" indent="0">
              <a:buNone/>
            </a:pPr>
            <a:r>
              <a:rPr lang="en-US" sz="1700" dirty="0">
                <a:solidFill>
                  <a:srgbClr val="FF0000"/>
                </a:solidFill>
                <a:latin typeface="Courier New" pitchFamily="49" charset="0"/>
                <a:cs typeface="Courier New" pitchFamily="49" charset="0"/>
              </a:rPr>
              <a:t>        </a:t>
            </a:r>
            <a:r>
              <a:rPr lang="en-US" sz="1700" dirty="0" err="1">
                <a:solidFill>
                  <a:srgbClr val="FF0000"/>
                </a:solidFill>
                <a:latin typeface="Courier New" pitchFamily="49" charset="0"/>
                <a:cs typeface="Courier New" pitchFamily="49" charset="0"/>
              </a:rPr>
              <a:t>android:layout_width</a:t>
            </a:r>
            <a:r>
              <a:rPr lang="en-US" sz="1700" dirty="0">
                <a:solidFill>
                  <a:srgbClr val="FF0000"/>
                </a:solidFill>
                <a:latin typeface="Courier New" pitchFamily="49" charset="0"/>
                <a:cs typeface="Courier New" pitchFamily="49" charset="0"/>
              </a:rPr>
              <a:t>="</a:t>
            </a:r>
            <a:r>
              <a:rPr lang="en-US" sz="1700" dirty="0" err="1">
                <a:solidFill>
                  <a:srgbClr val="FF0000"/>
                </a:solidFill>
                <a:latin typeface="Courier New" pitchFamily="49" charset="0"/>
                <a:cs typeface="Courier New" pitchFamily="49" charset="0"/>
              </a:rPr>
              <a:t>match_parent</a:t>
            </a:r>
            <a:r>
              <a:rPr lang="en-US" sz="1700" dirty="0">
                <a:solidFill>
                  <a:srgbClr val="FF0000"/>
                </a:solidFill>
                <a:latin typeface="Courier New" pitchFamily="49" charset="0"/>
                <a:cs typeface="Courier New" pitchFamily="49" charset="0"/>
              </a:rPr>
              <a:t>"</a:t>
            </a:r>
          </a:p>
          <a:p>
            <a:pPr marL="0" indent="0">
              <a:buNone/>
            </a:pPr>
            <a:r>
              <a:rPr lang="en-US" sz="1700" dirty="0">
                <a:solidFill>
                  <a:srgbClr val="FF0000"/>
                </a:solidFill>
                <a:latin typeface="Courier New" pitchFamily="49" charset="0"/>
                <a:cs typeface="Courier New" pitchFamily="49" charset="0"/>
              </a:rPr>
              <a:t>        </a:t>
            </a:r>
            <a:r>
              <a:rPr lang="en-US" sz="1700" dirty="0" err="1">
                <a:solidFill>
                  <a:srgbClr val="FF0000"/>
                </a:solidFill>
                <a:latin typeface="Courier New" pitchFamily="49" charset="0"/>
                <a:cs typeface="Courier New" pitchFamily="49" charset="0"/>
              </a:rPr>
              <a:t>android:layout_height</a:t>
            </a:r>
            <a:r>
              <a:rPr lang="en-US" sz="1700" dirty="0">
                <a:solidFill>
                  <a:srgbClr val="FF0000"/>
                </a:solidFill>
                <a:latin typeface="Courier New" pitchFamily="49" charset="0"/>
                <a:cs typeface="Courier New" pitchFamily="49" charset="0"/>
              </a:rPr>
              <a:t>="</a:t>
            </a:r>
            <a:r>
              <a:rPr lang="en-US" sz="1700" dirty="0" err="1">
                <a:solidFill>
                  <a:srgbClr val="FF0000"/>
                </a:solidFill>
                <a:latin typeface="Courier New" pitchFamily="49" charset="0"/>
                <a:cs typeface="Courier New" pitchFamily="49" charset="0"/>
              </a:rPr>
              <a:t>match_parent</a:t>
            </a:r>
            <a:r>
              <a:rPr lang="en-US" sz="1700" dirty="0">
                <a:solidFill>
                  <a:srgbClr val="FF0000"/>
                </a:solidFill>
                <a:latin typeface="Courier New" pitchFamily="49" charset="0"/>
                <a:cs typeface="Courier New" pitchFamily="49" charset="0"/>
              </a:rPr>
              <a:t>" /&gt;</a:t>
            </a:r>
          </a:p>
          <a:p>
            <a:pPr marL="0" indent="0">
              <a:buNone/>
            </a:pPr>
            <a:endParaRPr lang="en-US" sz="1700" dirty="0">
              <a:latin typeface="Courier New" pitchFamily="49" charset="0"/>
              <a:cs typeface="Courier New" pitchFamily="49" charset="0"/>
            </a:endParaRPr>
          </a:p>
          <a:p>
            <a:pPr marL="0" indent="0">
              <a:buNone/>
            </a:pPr>
            <a:r>
              <a:rPr lang="en-US" sz="1700" dirty="0">
                <a:latin typeface="Courier New" pitchFamily="49" charset="0"/>
                <a:cs typeface="Courier New" pitchFamily="49" charset="0"/>
              </a:rPr>
              <a:t>&lt;/</a:t>
            </a:r>
            <a:r>
              <a:rPr lang="en-US" sz="1700" dirty="0" err="1">
                <a:latin typeface="Courier New" pitchFamily="49" charset="0"/>
                <a:cs typeface="Courier New" pitchFamily="49" charset="0"/>
              </a:rPr>
              <a:t>LinearLayout</a:t>
            </a:r>
            <a:r>
              <a:rPr lang="en-US" sz="1700" dirty="0">
                <a:latin typeface="Courier New" pitchFamily="49" charset="0"/>
                <a:cs typeface="Courier New" pitchFamily="49" charset="0"/>
              </a:rPr>
              <a:t>&gt;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73</a:t>
            </a:fld>
            <a:endParaRPr lang="en-US" altLang="en-US" dirty="0">
              <a:solidFill>
                <a:schemeClr val="accent2"/>
              </a:solidFill>
            </a:endParaRPr>
          </a:p>
        </p:txBody>
      </p:sp>
    </p:spTree>
    <p:extLst>
      <p:ext uri="{BB962C8B-B14F-4D97-AF65-F5344CB8AC3E}">
        <p14:creationId xmlns:p14="http://schemas.microsoft.com/office/powerpoint/2010/main" val="19837781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for Example</a:t>
            </a:r>
            <a:endParaRPr lang="en-US" dirty="0"/>
          </a:p>
        </p:txBody>
      </p:sp>
      <p:sp>
        <p:nvSpPr>
          <p:cNvPr id="3" name="Content Placeholder 2"/>
          <p:cNvSpPr>
            <a:spLocks noGrp="1"/>
          </p:cNvSpPr>
          <p:nvPr>
            <p:ph idx="1"/>
          </p:nvPr>
        </p:nvSpPr>
        <p:spPr/>
        <p:txBody>
          <a:bodyPr/>
          <a:lstStyle/>
          <a:p>
            <a:pPr marL="0" indent="0">
              <a:buNone/>
            </a:pPr>
            <a:r>
              <a:rPr lang="en-US" sz="2000" dirty="0">
                <a:latin typeface="Courier New" pitchFamily="49" charset="0"/>
                <a:cs typeface="Courier New" pitchFamily="49" charset="0"/>
              </a:rPr>
              <a:t>public class </a:t>
            </a:r>
            <a:r>
              <a:rPr lang="en-US" sz="2000" dirty="0" err="1">
                <a:latin typeface="Courier New" pitchFamily="49" charset="0"/>
                <a:cs typeface="Courier New" pitchFamily="49" charset="0"/>
              </a:rPr>
              <a:t>RotateActivity</a:t>
            </a:r>
            <a:r>
              <a:rPr lang="en-US" sz="2000" dirty="0">
                <a:latin typeface="Courier New" pitchFamily="49" charset="0"/>
                <a:cs typeface="Courier New" pitchFamily="49" charset="0"/>
              </a:rPr>
              <a:t> extends Activity {</a:t>
            </a:r>
          </a:p>
          <a:p>
            <a:pPr marL="0" indent="0">
              <a:buNone/>
            </a:pPr>
            <a:r>
              <a:rPr lang="en-US" sz="2000" dirty="0">
                <a:latin typeface="Courier New" pitchFamily="49" charset="0"/>
                <a:cs typeface="Courier New" pitchFamily="49" charset="0"/>
              </a:rPr>
              <a:t>    @Override</a:t>
            </a:r>
          </a:p>
          <a:p>
            <a:pPr marL="0" indent="0">
              <a:buNone/>
            </a:pPr>
            <a:r>
              <a:rPr lang="en-US" sz="2000" dirty="0">
                <a:latin typeface="Courier New" pitchFamily="49" charset="0"/>
                <a:cs typeface="Courier New" pitchFamily="49" charset="0"/>
              </a:rPr>
              <a:t>    public void </a:t>
            </a:r>
            <a:r>
              <a:rPr lang="en-US" sz="2000" dirty="0" err="1">
                <a:latin typeface="Courier New" pitchFamily="49" charset="0"/>
                <a:cs typeface="Courier New" pitchFamily="49" charset="0"/>
              </a:rPr>
              <a:t>onCreate</a:t>
            </a:r>
            <a:r>
              <a:rPr lang="en-US" sz="2000" dirty="0">
                <a:latin typeface="Courier New" pitchFamily="49" charset="0"/>
                <a:cs typeface="Courier New" pitchFamily="49" charset="0"/>
              </a:rPr>
              <a:t>(Bundle </a:t>
            </a:r>
            <a:r>
              <a:rPr lang="en-US" sz="2000" dirty="0" err="1">
                <a:latin typeface="Courier New" pitchFamily="49" charset="0"/>
                <a:cs typeface="Courier New" pitchFamily="49" charset="0"/>
              </a:rPr>
              <a:t>savedInstanceState</a:t>
            </a:r>
            <a:r>
              <a:rPr lang="en-US" sz="2000" dirty="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super.onCreate</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savedInstanceState</a:t>
            </a:r>
            <a:r>
              <a:rPr lang="en-US" sz="2000"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setContentView</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R.layout.activity_rotate</a:t>
            </a:r>
            <a:r>
              <a:rPr lang="en-US" sz="2000"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74</a:t>
            </a:fld>
            <a:endParaRPr lang="en-US" altLang="en-US" dirty="0">
              <a:solidFill>
                <a:schemeClr val="accent2"/>
              </a:solidFill>
            </a:endParaRPr>
          </a:p>
        </p:txBody>
      </p:sp>
    </p:spTree>
    <p:extLst>
      <p:ext uri="{BB962C8B-B14F-4D97-AF65-F5344CB8AC3E}">
        <p14:creationId xmlns:p14="http://schemas.microsoft.com/office/powerpoint/2010/main" val="11099178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75</a:t>
            </a:fld>
            <a:endParaRPr lang="en-US" altLang="en-US" dirty="0">
              <a:solidFill>
                <a:schemeClr val="accent2"/>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56" y="1493432"/>
            <a:ext cx="3143035" cy="5364113"/>
          </a:xfrm>
          <a:prstGeom prst="rect">
            <a:avLst/>
          </a:prstGeom>
        </p:spPr>
      </p:pic>
    </p:spTree>
    <p:extLst>
      <p:ext uri="{BB962C8B-B14F-4D97-AF65-F5344CB8AC3E}">
        <p14:creationId xmlns:p14="http://schemas.microsoft.com/office/powerpoint/2010/main" val="15381711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0" name="Rectangle 2"/>
          <p:cNvSpPr>
            <a:spLocks noGrp="1" noChangeArrowheads="1"/>
          </p:cNvSpPr>
          <p:nvPr>
            <p:ph type="title"/>
          </p:nvPr>
        </p:nvSpPr>
        <p:spPr>
          <a:xfrm>
            <a:off x="914400" y="2953512"/>
            <a:ext cx="8305800" cy="1219200"/>
          </a:xfrm>
        </p:spPr>
        <p:txBody>
          <a:bodyPr/>
          <a:lstStyle/>
          <a:p>
            <a:r>
              <a:rPr lang="en-US" dirty="0" smtClean="0"/>
              <a:t>Example: Skew</a:t>
            </a:r>
            <a:endParaRPr lang="en-US" altLang="en-US" dirty="0"/>
          </a:p>
        </p:txBody>
      </p:sp>
    </p:spTree>
    <p:extLst>
      <p:ext uri="{BB962C8B-B14F-4D97-AF65-F5344CB8AC3E}">
        <p14:creationId xmlns:p14="http://schemas.microsoft.com/office/powerpoint/2010/main" val="2314816558"/>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Idea</a:t>
            </a:r>
          </a:p>
          <a:p>
            <a:pPr lvl="1"/>
            <a:r>
              <a:rPr lang="en-US" dirty="0" smtClean="0"/>
              <a:t>Make View that draws rectangles with various amounts of x skew</a:t>
            </a:r>
          </a:p>
          <a:p>
            <a:r>
              <a:rPr lang="en-US" dirty="0"/>
              <a:t>Meaning of </a:t>
            </a:r>
            <a:r>
              <a:rPr lang="en-US" dirty="0" smtClean="0"/>
              <a:t>skew</a:t>
            </a:r>
            <a:endParaRPr lang="en-US" dirty="0"/>
          </a:p>
          <a:p>
            <a:pPr lvl="1">
              <a:lnSpc>
                <a:spcPct val="85000"/>
              </a:lnSpc>
            </a:pPr>
            <a:r>
              <a:rPr lang="en-US" dirty="0"/>
              <a:t>X </a:t>
            </a:r>
            <a:r>
              <a:rPr lang="en-US" dirty="0" smtClean="0"/>
              <a:t>skew</a:t>
            </a:r>
            <a:r>
              <a:rPr lang="en-US" dirty="0"/>
              <a:t/>
            </a:r>
            <a:br>
              <a:rPr lang="en-US" dirty="0"/>
            </a:br>
            <a:r>
              <a:rPr lang="en-US" dirty="0"/>
              <a:t>If you specify a non-zero x </a:t>
            </a:r>
            <a:r>
              <a:rPr lang="en-US" dirty="0" smtClean="0"/>
              <a:t>skew, </a:t>
            </a:r>
            <a:r>
              <a:rPr lang="en-US" dirty="0"/>
              <a:t>then x values will be more and more shifted to the </a:t>
            </a:r>
            <a:r>
              <a:rPr lang="en-US" dirty="0">
                <a:solidFill>
                  <a:srgbClr val="FF0000"/>
                </a:solidFill>
              </a:rPr>
              <a:t>right</a:t>
            </a:r>
            <a:r>
              <a:rPr lang="en-US" dirty="0"/>
              <a:t> the farther they </a:t>
            </a:r>
            <a:r>
              <a:rPr lang="en-US" dirty="0" smtClean="0"/>
              <a:t>go in the </a:t>
            </a:r>
            <a:r>
              <a:rPr lang="en-US" dirty="0" smtClean="0">
                <a:solidFill>
                  <a:srgbClr val="FF0000"/>
                </a:solidFill>
              </a:rPr>
              <a:t>y </a:t>
            </a:r>
            <a:r>
              <a:rPr lang="en-US" dirty="0" smtClean="0"/>
              <a:t>direction. </a:t>
            </a:r>
            <a:r>
              <a:rPr lang="en-US" dirty="0"/>
              <a:t>For example, an x </a:t>
            </a:r>
            <a:r>
              <a:rPr lang="en-US" dirty="0" smtClean="0"/>
              <a:t>skew of </a:t>
            </a:r>
            <a:r>
              <a:rPr lang="en-US" dirty="0"/>
              <a:t>0.1 means that the x value will be shifted 10% of the distance the point is away from the </a:t>
            </a:r>
            <a:r>
              <a:rPr lang="en-US" dirty="0" smtClean="0"/>
              <a:t>x </a:t>
            </a:r>
            <a:r>
              <a:rPr lang="en-US" dirty="0"/>
              <a:t>axis. </a:t>
            </a:r>
          </a:p>
          <a:p>
            <a:pPr lvl="1">
              <a:lnSpc>
                <a:spcPct val="85000"/>
              </a:lnSpc>
            </a:pPr>
            <a:r>
              <a:rPr lang="en-US" dirty="0"/>
              <a:t>Y </a:t>
            </a:r>
            <a:r>
              <a:rPr lang="en-US" dirty="0" smtClean="0"/>
              <a:t>skew</a:t>
            </a:r>
            <a:r>
              <a:rPr lang="en-US" dirty="0"/>
              <a:t/>
            </a:r>
            <a:br>
              <a:rPr lang="en-US" dirty="0"/>
            </a:br>
            <a:r>
              <a:rPr lang="en-US" dirty="0"/>
              <a:t>Points are shifted </a:t>
            </a:r>
            <a:r>
              <a:rPr lang="en-US" dirty="0">
                <a:solidFill>
                  <a:srgbClr val="FF0000"/>
                </a:solidFill>
              </a:rPr>
              <a:t>down</a:t>
            </a:r>
            <a:r>
              <a:rPr lang="en-US" dirty="0"/>
              <a:t> in proportion to the distance they are </a:t>
            </a:r>
            <a:r>
              <a:rPr lang="en-US" dirty="0" smtClean="0"/>
              <a:t>to the right (</a:t>
            </a:r>
            <a:r>
              <a:rPr lang="en-US" dirty="0" smtClean="0">
                <a:solidFill>
                  <a:srgbClr val="FF0000"/>
                </a:solidFill>
              </a:rPr>
              <a:t>x</a:t>
            </a:r>
            <a:r>
              <a:rPr lang="en-US" dirty="0" smtClean="0"/>
              <a:t> direction) from </a:t>
            </a:r>
            <a:r>
              <a:rPr lang="en-US" dirty="0"/>
              <a:t>the </a:t>
            </a:r>
            <a:r>
              <a:rPr lang="en-US" dirty="0" smtClean="0"/>
              <a:t>y </a:t>
            </a:r>
            <a:r>
              <a:rPr lang="en-US" dirty="0"/>
              <a:t>axis. </a:t>
            </a:r>
          </a:p>
          <a:p>
            <a:pPr marL="0" indent="0">
              <a:buNone/>
            </a:pPr>
            <a:endParaRPr lang="en-US" dirty="0" smtClean="0"/>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77</a:t>
            </a:fld>
            <a:endParaRPr lang="en-US" altLang="en-US" dirty="0">
              <a:solidFill>
                <a:schemeClr val="accent2"/>
              </a:solidFill>
            </a:endParaRPr>
          </a:p>
        </p:txBody>
      </p:sp>
    </p:spTree>
    <p:extLst>
      <p:ext uri="{BB962C8B-B14F-4D97-AF65-F5344CB8AC3E}">
        <p14:creationId xmlns:p14="http://schemas.microsoft.com/office/powerpoint/2010/main" val="4538601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General Class Structure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1700" dirty="0">
                <a:latin typeface="Courier New" pitchFamily="49" charset="0"/>
                <a:cs typeface="Courier New" pitchFamily="49" charset="0"/>
              </a:rPr>
              <a:t>public class </a:t>
            </a:r>
            <a:r>
              <a:rPr lang="en-US" sz="1700" dirty="0" err="1">
                <a:latin typeface="Courier New" pitchFamily="49" charset="0"/>
                <a:cs typeface="Courier New" pitchFamily="49" charset="0"/>
              </a:rPr>
              <a:t>SkewShapeView</a:t>
            </a:r>
            <a:r>
              <a:rPr lang="en-US" sz="1700" dirty="0">
                <a:latin typeface="Courier New" pitchFamily="49" charset="0"/>
                <a:cs typeface="Courier New" pitchFamily="49" charset="0"/>
              </a:rPr>
              <a:t> extends View {</a:t>
            </a:r>
          </a:p>
          <a:p>
            <a:pPr marL="0" indent="0">
              <a:buNone/>
            </a:pPr>
            <a:r>
              <a:rPr lang="en-US" sz="1700" dirty="0">
                <a:latin typeface="Courier New" pitchFamily="49" charset="0"/>
                <a:cs typeface="Courier New" pitchFamily="49" charset="0"/>
              </a:rPr>
              <a:t>    private Paint </a:t>
            </a:r>
            <a:r>
              <a:rPr lang="en-US" sz="1700" dirty="0" err="1">
                <a:latin typeface="Courier New" pitchFamily="49" charset="0"/>
                <a:cs typeface="Courier New" pitchFamily="49" charset="0"/>
              </a:rPr>
              <a:t>mBlackPaint</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makePaint</a:t>
            </a:r>
            <a:r>
              <a:rPr lang="en-US" sz="1700" dirty="0">
                <a:latin typeface="Courier New" pitchFamily="49" charset="0"/>
                <a:cs typeface="Courier New" pitchFamily="49" charset="0"/>
              </a:rPr>
              <a:t>(</a:t>
            </a:r>
            <a:r>
              <a:rPr lang="en-US" sz="1700" dirty="0" err="1">
                <a:latin typeface="Courier New" pitchFamily="49" charset="0"/>
                <a:cs typeface="Courier New" pitchFamily="49" charset="0"/>
              </a:rPr>
              <a:t>Color.BLUE</a:t>
            </a:r>
            <a:r>
              <a:rPr lang="en-US" sz="1700" dirty="0" smtClean="0">
                <a:latin typeface="Courier New" pitchFamily="49" charset="0"/>
                <a:cs typeface="Courier New" pitchFamily="49" charset="0"/>
              </a:rPr>
              <a:t>);</a:t>
            </a:r>
          </a:p>
          <a:p>
            <a:pPr marL="0" indent="0">
              <a:buNone/>
            </a:pPr>
            <a:endParaRPr lang="en-US" sz="1700" dirty="0">
              <a:latin typeface="Courier New" pitchFamily="49" charset="0"/>
              <a:cs typeface="Courier New" pitchFamily="49" charset="0"/>
            </a:endParaRP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public </a:t>
            </a:r>
            <a:r>
              <a:rPr lang="en-US" sz="1700" dirty="0" err="1" smtClean="0">
                <a:latin typeface="Courier New" pitchFamily="49" charset="0"/>
                <a:cs typeface="Courier New" pitchFamily="49" charset="0"/>
              </a:rPr>
              <a:t>SkewShapeView</a:t>
            </a:r>
            <a:r>
              <a:rPr lang="en-US" sz="1700" dirty="0" smtClean="0">
                <a:latin typeface="Courier New" pitchFamily="49" charset="0"/>
                <a:cs typeface="Courier New" pitchFamily="49" charset="0"/>
              </a:rPr>
              <a:t>(Context </a:t>
            </a:r>
            <a:r>
              <a:rPr lang="en-US" sz="1700" dirty="0">
                <a:latin typeface="Courier New" pitchFamily="49" charset="0"/>
                <a:cs typeface="Courier New" pitchFamily="49" charset="0"/>
              </a:rPr>
              <a:t>context) {</a:t>
            </a:r>
          </a:p>
          <a:p>
            <a:pPr marL="0" indent="0">
              <a:buNone/>
            </a:pPr>
            <a:r>
              <a:rPr lang="en-US" sz="1700" dirty="0">
                <a:latin typeface="Courier New" pitchFamily="49" charset="0"/>
                <a:cs typeface="Courier New" pitchFamily="49" charset="0"/>
              </a:rPr>
              <a:t>        super(context);</a:t>
            </a:r>
          </a:p>
          <a:p>
            <a:pPr marL="0" indent="0">
              <a:buNone/>
            </a:pPr>
            <a:r>
              <a:rPr lang="en-US" sz="1700" dirty="0">
                <a:latin typeface="Courier New" pitchFamily="49" charset="0"/>
                <a:cs typeface="Courier New" pitchFamily="49" charset="0"/>
              </a:rPr>
              <a:t>    }</a:t>
            </a: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endParaRPr lang="en-US" sz="1700" dirty="0">
              <a:latin typeface="Courier New" pitchFamily="49" charset="0"/>
              <a:cs typeface="Courier New" pitchFamily="49" charset="0"/>
            </a:endParaRPr>
          </a:p>
          <a:p>
            <a:pPr marL="0" indent="0">
              <a:buNone/>
            </a:pPr>
            <a:r>
              <a:rPr lang="en-US" sz="1700" dirty="0">
                <a:latin typeface="Courier New" pitchFamily="49" charset="0"/>
                <a:cs typeface="Courier New" pitchFamily="49" charset="0"/>
              </a:rPr>
              <a:t>    public </a:t>
            </a:r>
            <a:r>
              <a:rPr lang="en-US" sz="1700" dirty="0" err="1" smtClean="0">
                <a:latin typeface="Courier New" pitchFamily="49" charset="0"/>
                <a:cs typeface="Courier New" pitchFamily="49" charset="0"/>
              </a:rPr>
              <a:t>SkewShapeView</a:t>
            </a:r>
            <a:r>
              <a:rPr lang="en-US" sz="1700" dirty="0" smtClean="0">
                <a:latin typeface="Courier New" pitchFamily="49" charset="0"/>
                <a:cs typeface="Courier New" pitchFamily="49" charset="0"/>
              </a:rPr>
              <a:t>(Context </a:t>
            </a:r>
            <a:r>
              <a:rPr lang="en-US" sz="1700" dirty="0" err="1">
                <a:latin typeface="Courier New" pitchFamily="49" charset="0"/>
                <a:cs typeface="Courier New" pitchFamily="49" charset="0"/>
              </a:rPr>
              <a:t>context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AttributeSet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attrs</a:t>
            </a:r>
            <a:r>
              <a:rPr lang="en-US" sz="1700" dirty="0">
                <a:latin typeface="Courier New" pitchFamily="49" charset="0"/>
                <a:cs typeface="Courier New" pitchFamily="49" charset="0"/>
              </a:rPr>
              <a:t>) {</a:t>
            </a:r>
          </a:p>
          <a:p>
            <a:pPr marL="0" indent="0">
              <a:buNone/>
            </a:pPr>
            <a:r>
              <a:rPr lang="en-US" sz="1700" dirty="0">
                <a:latin typeface="Courier New" pitchFamily="49" charset="0"/>
                <a:cs typeface="Courier New" pitchFamily="49" charset="0"/>
              </a:rPr>
              <a:t>        super(context, </a:t>
            </a:r>
            <a:r>
              <a:rPr lang="en-US" sz="1700" dirty="0" err="1">
                <a:latin typeface="Courier New" pitchFamily="49" charset="0"/>
                <a:cs typeface="Courier New" pitchFamily="49" charset="0"/>
              </a:rPr>
              <a:t>attrs</a:t>
            </a:r>
            <a:r>
              <a:rPr lang="en-US" sz="1700" dirty="0">
                <a:latin typeface="Courier New" pitchFamily="49" charset="0"/>
                <a:cs typeface="Courier New" pitchFamily="49" charset="0"/>
              </a:rPr>
              <a:t>);</a:t>
            </a: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a:t>
            </a:r>
          </a:p>
          <a:p>
            <a:pPr marL="0" indent="0">
              <a:buNone/>
            </a:pPr>
            <a:endParaRPr lang="en-US" sz="1700" dirty="0">
              <a:latin typeface="Courier New" pitchFamily="49" charset="0"/>
              <a:cs typeface="Courier New" pitchFamily="49" charset="0"/>
            </a:endParaRP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r>
              <a:rPr lang="en-US" sz="1700" dirty="0">
                <a:latin typeface="Courier New" pitchFamily="49" charset="0"/>
                <a:cs typeface="Courier New" pitchFamily="49" charset="0"/>
              </a:rPr>
              <a:t>Override</a:t>
            </a:r>
          </a:p>
          <a:p>
            <a:pPr marL="0" indent="0">
              <a:buNone/>
            </a:pPr>
            <a:r>
              <a:rPr lang="en-US" sz="1700" dirty="0">
                <a:latin typeface="Courier New" pitchFamily="49" charset="0"/>
                <a:cs typeface="Courier New" pitchFamily="49" charset="0"/>
              </a:rPr>
              <a:t>    protected void </a:t>
            </a:r>
            <a:r>
              <a:rPr lang="en-US" sz="1700" dirty="0" err="1">
                <a:latin typeface="Courier New" pitchFamily="49" charset="0"/>
                <a:cs typeface="Courier New" pitchFamily="49" charset="0"/>
              </a:rPr>
              <a:t>onDraw</a:t>
            </a:r>
            <a:r>
              <a:rPr lang="en-US" sz="1700" dirty="0">
                <a:latin typeface="Courier New" pitchFamily="49" charset="0"/>
                <a:cs typeface="Courier New" pitchFamily="49" charset="0"/>
              </a:rPr>
              <a:t>(Canvas canvas) {</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super.onDraw</a:t>
            </a:r>
            <a:r>
              <a:rPr lang="en-US" sz="1700" dirty="0">
                <a:latin typeface="Courier New" pitchFamily="49" charset="0"/>
                <a:cs typeface="Courier New" pitchFamily="49" charset="0"/>
              </a:rPr>
              <a:t>(canvas</a:t>
            </a:r>
            <a:r>
              <a:rPr lang="en-US" sz="1700" dirty="0" smtClean="0">
                <a:latin typeface="Courier New" pitchFamily="49" charset="0"/>
                <a:cs typeface="Courier New" pitchFamily="49" charset="0"/>
              </a:rPr>
              <a:t>);</a:t>
            </a: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p>
          <a:p>
            <a:pPr marL="0" indent="0">
              <a:buNone/>
            </a:pPr>
            <a:r>
              <a:rPr lang="en-US" sz="1700" dirty="0">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78</a:t>
            </a:fld>
            <a:endParaRPr lang="en-US" altLang="en-US" dirty="0">
              <a:solidFill>
                <a:schemeClr val="accent2"/>
              </a:solidFill>
            </a:endParaRPr>
          </a:p>
        </p:txBody>
      </p:sp>
    </p:spTree>
    <p:extLst>
      <p:ext uri="{BB962C8B-B14F-4D97-AF65-F5344CB8AC3E}">
        <p14:creationId xmlns:p14="http://schemas.microsoft.com/office/powerpoint/2010/main" val="6498386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err="1" smtClean="0"/>
              <a:t>onDraw</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800" dirty="0" smtClean="0">
                <a:latin typeface="Courier New" pitchFamily="49" charset="0"/>
                <a:cs typeface="Courier New" pitchFamily="49" charset="0"/>
              </a:rPr>
              <a:t>    @Override</a:t>
            </a:r>
          </a:p>
          <a:p>
            <a:pPr marL="0" indent="0">
              <a:buNone/>
            </a:pPr>
            <a:r>
              <a:rPr lang="en-US" sz="1800" dirty="0" smtClean="0">
                <a:latin typeface="Courier New" pitchFamily="49" charset="0"/>
                <a:cs typeface="Courier New" pitchFamily="49" charset="0"/>
              </a:rPr>
              <a:t>    protected void </a:t>
            </a:r>
            <a:r>
              <a:rPr lang="en-US" sz="1800" dirty="0" err="1" smtClean="0">
                <a:latin typeface="Courier New" pitchFamily="49" charset="0"/>
                <a:cs typeface="Courier New" pitchFamily="49" charset="0"/>
              </a:rPr>
              <a:t>onDraw</a:t>
            </a:r>
            <a:r>
              <a:rPr lang="en-US" sz="1800" dirty="0" smtClean="0">
                <a:latin typeface="Courier New" pitchFamily="49" charset="0"/>
                <a:cs typeface="Courier New" pitchFamily="49" charset="0"/>
              </a:rPr>
              <a:t>(Canvas canvas) {</a:t>
            </a:r>
          </a:p>
          <a:p>
            <a:pPr marL="0" indent="0">
              <a:buNone/>
            </a:pPr>
            <a:r>
              <a:rPr lang="en-US" sz="1800" dirty="0" smtClean="0">
                <a:latin typeface="Courier New" pitchFamily="49" charset="0"/>
                <a:cs typeface="Courier New" pitchFamily="49" charset="0"/>
              </a:rPr>
              <a:t>        </a:t>
            </a:r>
            <a:r>
              <a:rPr lang="en-US" sz="1800" dirty="0" err="1">
                <a:latin typeface="Courier New" pitchFamily="49" charset="0"/>
                <a:cs typeface="Courier New" pitchFamily="49" charset="0"/>
              </a:rPr>
              <a:t>super.onDraw</a:t>
            </a:r>
            <a:r>
              <a:rPr lang="en-US" sz="1800" dirty="0">
                <a:latin typeface="Courier New" pitchFamily="49" charset="0"/>
                <a:cs typeface="Courier New" pitchFamily="49" charset="0"/>
              </a:rPr>
              <a:t>(canvas);</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viewWidth</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getWidth</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viewHeight</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getHeight</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deltaW</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viewWidth</a:t>
            </a:r>
            <a:r>
              <a:rPr lang="en-US" sz="1800" dirty="0">
                <a:latin typeface="Courier New" pitchFamily="49" charset="0"/>
                <a:cs typeface="Courier New" pitchFamily="49" charset="0"/>
              </a:rPr>
              <a:t>/36;</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rectWidth</a:t>
            </a:r>
            <a:r>
              <a:rPr lang="en-US" sz="1800" dirty="0">
                <a:latin typeface="Courier New" pitchFamily="49" charset="0"/>
                <a:cs typeface="Courier New" pitchFamily="49" charset="0"/>
              </a:rPr>
              <a:t> = 4*</a:t>
            </a:r>
            <a:r>
              <a:rPr lang="en-US" sz="1800" dirty="0" err="1">
                <a:latin typeface="Courier New" pitchFamily="49" charset="0"/>
                <a:cs typeface="Courier New" pitchFamily="49" charset="0"/>
              </a:rPr>
              <a:t>deltaW</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deltaH</a:t>
            </a:r>
            <a:r>
              <a:rPr lang="en-US" sz="1800" dirty="0">
                <a:latin typeface="Courier New" pitchFamily="49" charset="0"/>
                <a:cs typeface="Courier New" pitchFamily="49" charset="0"/>
              </a:rPr>
              <a:t> = 5;</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rectHeight</a:t>
            </a:r>
            <a:r>
              <a:rPr lang="en-US" sz="1800" dirty="0">
                <a:latin typeface="Courier New" pitchFamily="49" charset="0"/>
                <a:cs typeface="Courier New" pitchFamily="49" charset="0"/>
              </a:rPr>
              <a:t> = viewHeight-2*</a:t>
            </a:r>
            <a:r>
              <a:rPr lang="en-US" sz="1800" dirty="0" err="1">
                <a:latin typeface="Courier New" pitchFamily="49" charset="0"/>
                <a:cs typeface="Courier New" pitchFamily="49" charset="0"/>
              </a:rPr>
              <a:t>deltaH</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left = </a:t>
            </a:r>
            <a:r>
              <a:rPr lang="en-US" sz="1800" dirty="0" err="1">
                <a:latin typeface="Courier New" pitchFamily="49" charset="0"/>
                <a:cs typeface="Courier New" pitchFamily="49" charset="0"/>
              </a:rPr>
              <a:t>deltaW</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top = </a:t>
            </a:r>
            <a:r>
              <a:rPr lang="en-US" sz="1800" dirty="0" err="1">
                <a:latin typeface="Courier New" pitchFamily="49" charset="0"/>
                <a:cs typeface="Courier New" pitchFamily="49" charset="0"/>
              </a:rPr>
              <a:t>deltaH</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for(</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=0;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&lt;5;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canvas.drawRect</a:t>
            </a:r>
            <a:r>
              <a:rPr lang="en-US" sz="1800" dirty="0">
                <a:latin typeface="Courier New" pitchFamily="49" charset="0"/>
                <a:cs typeface="Courier New" pitchFamily="49" charset="0"/>
              </a:rPr>
              <a:t>(left, top, </a:t>
            </a:r>
            <a:r>
              <a:rPr lang="en-US" sz="1800" dirty="0" err="1" smtClean="0">
                <a:latin typeface="Courier New" pitchFamily="49" charset="0"/>
                <a:cs typeface="Courier New" pitchFamily="49" charset="0"/>
              </a:rPr>
              <a:t>left+rectWidth</a:t>
            </a:r>
            <a:r>
              <a:rPr lang="en-US" sz="1800" dirty="0">
                <a:latin typeface="Courier New" pitchFamily="49" charset="0"/>
                <a:cs typeface="Courier New" pitchFamily="49" charset="0"/>
              </a:rPr>
              <a:t>, </a:t>
            </a:r>
            <a:endParaRPr lang="en-US" sz="1800" dirty="0" smtClean="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top+rectHeight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mBlackPaint</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left = left+6*</a:t>
            </a:r>
            <a:r>
              <a:rPr lang="en-US" sz="1800" dirty="0" err="1">
                <a:latin typeface="Courier New" pitchFamily="49" charset="0"/>
                <a:cs typeface="Courier New" pitchFamily="49" charset="0"/>
              </a:rPr>
              <a:t>deltaW</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a:solidFill>
                  <a:srgbClr val="FF0000"/>
                </a:solidFill>
                <a:latin typeface="Courier New" pitchFamily="49" charset="0"/>
                <a:cs typeface="Courier New" pitchFamily="49" charset="0"/>
              </a:rPr>
              <a:t>canvas.skew</a:t>
            </a:r>
            <a:r>
              <a:rPr lang="en-US" sz="1800" dirty="0">
                <a:solidFill>
                  <a:srgbClr val="FF0000"/>
                </a:solidFill>
                <a:latin typeface="Courier New" pitchFamily="49" charset="0"/>
                <a:cs typeface="Courier New" pitchFamily="49" charset="0"/>
              </a:rPr>
              <a:t>(0.1f, 0);</a:t>
            </a:r>
          </a:p>
          <a:p>
            <a:pPr marL="0" indent="0">
              <a:buNone/>
            </a:pP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79</a:t>
            </a:fld>
            <a:endParaRPr lang="en-US" altLang="en-US" dirty="0">
              <a:solidFill>
                <a:schemeClr val="accent2"/>
              </a:solidFill>
            </a:endParaRPr>
          </a:p>
        </p:txBody>
      </p:sp>
    </p:spTree>
    <p:extLst>
      <p:ext uri="{BB962C8B-B14F-4D97-AF65-F5344CB8AC3E}">
        <p14:creationId xmlns:p14="http://schemas.microsoft.com/office/powerpoint/2010/main" val="488040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rgbClr val="0070C0"/>
                </a:solidFill>
              </a:rPr>
              <a:t>Android </a:t>
            </a:r>
            <a:br>
              <a:rPr lang="en-US" dirty="0" smtClean="0">
                <a:solidFill>
                  <a:srgbClr val="0070C0"/>
                </a:solidFill>
              </a:rPr>
            </a:br>
            <a:r>
              <a:rPr lang="en-US" dirty="0" smtClean="0">
                <a:solidFill>
                  <a:srgbClr val="0070C0"/>
                </a:solidFill>
              </a:rPr>
              <a:t>Multi-Threading</a:t>
            </a:r>
            <a:br>
              <a:rPr lang="en-US" dirty="0" smtClean="0">
                <a:solidFill>
                  <a:srgbClr val="0070C0"/>
                </a:solidFill>
              </a:rPr>
            </a:br>
            <a:r>
              <a:rPr lang="en-US" sz="2000" dirty="0" smtClean="0">
                <a:solidFill>
                  <a:srgbClr val="0070C0"/>
                </a:solidFill>
              </a:rPr>
              <a:t/>
            </a:r>
            <a:br>
              <a:rPr lang="en-US" sz="2000" dirty="0" smtClean="0">
                <a:solidFill>
                  <a:srgbClr val="0070C0"/>
                </a:solidFill>
              </a:rPr>
            </a:br>
            <a:endParaRPr lang="en-US" dirty="0">
              <a:solidFill>
                <a:srgbClr val="0070C0"/>
              </a:solidFill>
            </a:endParaRPr>
          </a:p>
        </p:txBody>
      </p:sp>
      <p:pic>
        <p:nvPicPr>
          <p:cNvPr id="1030" name="Picture 6"/>
          <p:cNvPicPr>
            <a:picLocks noChangeAspect="1" noChangeArrowheads="1"/>
          </p:cNvPicPr>
          <p:nvPr/>
        </p:nvPicPr>
        <p:blipFill>
          <a:blip r:embed="rId2" cstate="print"/>
          <a:srcRect/>
          <a:stretch>
            <a:fillRect/>
          </a:stretch>
        </p:blipFill>
        <p:spPr bwMode="auto">
          <a:xfrm>
            <a:off x="1" y="0"/>
            <a:ext cx="860627" cy="2924175"/>
          </a:xfrm>
          <a:prstGeom prst="rect">
            <a:avLst/>
          </a:prstGeom>
          <a:noFill/>
          <a:ln w="9525">
            <a:noFill/>
            <a:miter lim="800000"/>
            <a:headEnd/>
            <a:tailEnd/>
          </a:ln>
        </p:spPr>
      </p:pic>
      <p:pic>
        <p:nvPicPr>
          <p:cNvPr id="9" name="Picture 6"/>
          <p:cNvPicPr>
            <a:picLocks noChangeAspect="1" noChangeArrowheads="1"/>
          </p:cNvPicPr>
          <p:nvPr/>
        </p:nvPicPr>
        <p:blipFill>
          <a:blip r:embed="rId2" cstate="print"/>
          <a:srcRect/>
          <a:stretch>
            <a:fillRect/>
          </a:stretch>
        </p:blipFill>
        <p:spPr bwMode="auto">
          <a:xfrm>
            <a:off x="0" y="2667000"/>
            <a:ext cx="860627" cy="2924175"/>
          </a:xfrm>
          <a:prstGeom prst="rect">
            <a:avLst/>
          </a:prstGeom>
          <a:noFill/>
          <a:ln w="9525">
            <a:noFill/>
            <a:miter lim="800000"/>
            <a:headEnd/>
            <a:tailEnd/>
          </a:ln>
        </p:spPr>
      </p:pic>
      <p:pic>
        <p:nvPicPr>
          <p:cNvPr id="1031" name="Picture 7"/>
          <p:cNvPicPr>
            <a:picLocks noChangeAspect="1" noChangeArrowheads="1"/>
          </p:cNvPicPr>
          <p:nvPr/>
        </p:nvPicPr>
        <p:blipFill>
          <a:blip r:embed="rId3" cstate="print"/>
          <a:srcRect/>
          <a:stretch>
            <a:fillRect/>
          </a:stretch>
        </p:blipFill>
        <p:spPr bwMode="auto">
          <a:xfrm>
            <a:off x="0" y="5562600"/>
            <a:ext cx="17272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Making the Paint</a:t>
            </a:r>
            <a:endParaRPr lang="en-US" dirty="0"/>
          </a:p>
        </p:txBody>
      </p:sp>
      <p:sp>
        <p:nvSpPr>
          <p:cNvPr id="3" name="Content Placeholder 2"/>
          <p:cNvSpPr>
            <a:spLocks noGrp="1"/>
          </p:cNvSpPr>
          <p:nvPr>
            <p:ph idx="1"/>
          </p:nvPr>
        </p:nvSpPr>
        <p:spPr/>
        <p:txBody>
          <a:bodyPr/>
          <a:lstStyle/>
          <a:p>
            <a:pPr marL="0" indent="0">
              <a:buNone/>
            </a:pPr>
            <a:r>
              <a:rPr lang="en-US" sz="1700" dirty="0">
                <a:latin typeface="Courier New" pitchFamily="49" charset="0"/>
                <a:cs typeface="Courier New" pitchFamily="49" charset="0"/>
              </a:rPr>
              <a:t>public class </a:t>
            </a:r>
            <a:r>
              <a:rPr lang="en-US" sz="1700" dirty="0" err="1">
                <a:latin typeface="Courier New" pitchFamily="49" charset="0"/>
                <a:cs typeface="Courier New" pitchFamily="49" charset="0"/>
              </a:rPr>
              <a:t>SkewShapeView</a:t>
            </a:r>
            <a:r>
              <a:rPr lang="en-US" sz="1700" dirty="0">
                <a:latin typeface="Courier New" pitchFamily="49" charset="0"/>
                <a:cs typeface="Courier New" pitchFamily="49" charset="0"/>
              </a:rPr>
              <a:t> extends View {</a:t>
            </a:r>
          </a:p>
          <a:p>
            <a:pPr marL="0" indent="0">
              <a:buNone/>
            </a:pPr>
            <a:r>
              <a:rPr lang="en-US" sz="1700" dirty="0">
                <a:latin typeface="Courier New" pitchFamily="49" charset="0"/>
                <a:cs typeface="Courier New" pitchFamily="49" charset="0"/>
              </a:rPr>
              <a:t>    private Paint </a:t>
            </a:r>
            <a:r>
              <a:rPr lang="en-US" sz="1700" dirty="0" err="1">
                <a:latin typeface="Courier New" pitchFamily="49" charset="0"/>
                <a:cs typeface="Courier New" pitchFamily="49" charset="0"/>
              </a:rPr>
              <a:t>mBlackPaint</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makePaint</a:t>
            </a:r>
            <a:r>
              <a:rPr lang="en-US" sz="1700" dirty="0">
                <a:latin typeface="Courier New" pitchFamily="49" charset="0"/>
                <a:cs typeface="Courier New" pitchFamily="49" charset="0"/>
              </a:rPr>
              <a:t>(</a:t>
            </a:r>
            <a:r>
              <a:rPr lang="en-US" sz="1700" dirty="0" err="1">
                <a:latin typeface="Courier New" pitchFamily="49" charset="0"/>
                <a:cs typeface="Courier New" pitchFamily="49" charset="0"/>
              </a:rPr>
              <a:t>Color.BLUE</a:t>
            </a:r>
            <a:r>
              <a:rPr lang="en-US" sz="1700" dirty="0">
                <a:latin typeface="Courier New" pitchFamily="49" charset="0"/>
                <a:cs typeface="Courier New" pitchFamily="49" charset="0"/>
              </a:rPr>
              <a:t>);</a:t>
            </a:r>
          </a:p>
          <a:p>
            <a:pPr marL="0" indent="0">
              <a:buNone/>
            </a:pPr>
            <a:endParaRPr lang="en-US" sz="1700" dirty="0">
              <a:latin typeface="Courier New" pitchFamily="49" charset="0"/>
              <a:cs typeface="Courier New" pitchFamily="49" charset="0"/>
            </a:endParaRPr>
          </a:p>
          <a:p>
            <a:pPr marL="0" indent="0">
              <a:buNone/>
            </a:pPr>
            <a:r>
              <a:rPr lang="en-US" sz="1700" dirty="0" smtClean="0">
                <a:latin typeface="Courier New" pitchFamily="49" charset="0"/>
                <a:cs typeface="Courier New" pitchFamily="49" charset="0"/>
              </a:rPr>
              <a:t>    ...</a:t>
            </a:r>
          </a:p>
          <a:p>
            <a:pPr marL="0" indent="0">
              <a:buNone/>
            </a:pPr>
            <a:endParaRPr lang="en-US" sz="1700" dirty="0">
              <a:latin typeface="Courier New" pitchFamily="49" charset="0"/>
              <a:cs typeface="Courier New" pitchFamily="49" charset="0"/>
            </a:endParaRP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private </a:t>
            </a:r>
            <a:r>
              <a:rPr lang="en-US" sz="1700" dirty="0">
                <a:latin typeface="Courier New" pitchFamily="49" charset="0"/>
                <a:cs typeface="Courier New" pitchFamily="49" charset="0"/>
              </a:rPr>
              <a:t>Paint </a:t>
            </a:r>
            <a:r>
              <a:rPr lang="en-US" sz="1700" dirty="0" err="1">
                <a:latin typeface="Courier New" pitchFamily="49" charset="0"/>
                <a:cs typeface="Courier New" pitchFamily="49" charset="0"/>
              </a:rPr>
              <a:t>makePaint</a:t>
            </a:r>
            <a:r>
              <a:rPr lang="en-US" sz="1700" dirty="0">
                <a:latin typeface="Courier New" pitchFamily="49" charset="0"/>
                <a:cs typeface="Courier New" pitchFamily="49" charset="0"/>
              </a:rPr>
              <a:t>(</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color) </a:t>
            </a:r>
            <a:r>
              <a:rPr lang="en-US" sz="1700" dirty="0" smtClean="0">
                <a:latin typeface="Courier New" pitchFamily="49" charset="0"/>
                <a:cs typeface="Courier New" pitchFamily="49" charset="0"/>
              </a:rPr>
              <a:t>{</a:t>
            </a:r>
            <a:endParaRPr lang="en-US" sz="1700" dirty="0">
              <a:latin typeface="Courier New" pitchFamily="49" charset="0"/>
              <a:cs typeface="Courier New" pitchFamily="49" charset="0"/>
            </a:endParaRPr>
          </a:p>
          <a:p>
            <a:pPr marL="0" indent="0">
              <a:buNone/>
            </a:pPr>
            <a:r>
              <a:rPr lang="en-US" sz="1700" dirty="0">
                <a:latin typeface="Courier New" pitchFamily="49" charset="0"/>
                <a:cs typeface="Courier New" pitchFamily="49" charset="0"/>
              </a:rPr>
              <a:t>        </a:t>
            </a:r>
            <a:r>
              <a:rPr lang="en-US" sz="1700" dirty="0">
                <a:solidFill>
                  <a:srgbClr val="FF0000"/>
                </a:solidFill>
                <a:latin typeface="Courier New" pitchFamily="49" charset="0"/>
                <a:cs typeface="Courier New" pitchFamily="49" charset="0"/>
              </a:rPr>
              <a:t>Paint p = new Paint(</a:t>
            </a:r>
            <a:r>
              <a:rPr lang="en-US" sz="1700" dirty="0" err="1">
                <a:solidFill>
                  <a:srgbClr val="FF0000"/>
                </a:solidFill>
                <a:latin typeface="Courier New" pitchFamily="49" charset="0"/>
                <a:cs typeface="Courier New" pitchFamily="49" charset="0"/>
              </a:rPr>
              <a:t>Paint.ANTI_ALIAS_FLAG</a:t>
            </a:r>
            <a:r>
              <a:rPr lang="en-US" sz="1700" dirty="0">
                <a:solidFill>
                  <a:srgbClr val="FF0000"/>
                </a:solidFill>
                <a:latin typeface="Courier New" pitchFamily="49" charset="0"/>
                <a:cs typeface="Courier New" pitchFamily="49" charset="0"/>
              </a:rPr>
              <a:t>);</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p.setColor</a:t>
            </a:r>
            <a:r>
              <a:rPr lang="en-US" sz="1700" dirty="0">
                <a:latin typeface="Courier New" pitchFamily="49" charset="0"/>
                <a:cs typeface="Courier New" pitchFamily="49" charset="0"/>
              </a:rPr>
              <a:t>(color);</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p.setTextSize</a:t>
            </a:r>
            <a:r>
              <a:rPr lang="en-US" sz="1700" dirty="0">
                <a:latin typeface="Courier New" pitchFamily="49" charset="0"/>
                <a:cs typeface="Courier New" pitchFamily="49" charset="0"/>
              </a:rPr>
              <a:t>(50);</a:t>
            </a:r>
          </a:p>
          <a:p>
            <a:pPr marL="0" indent="0">
              <a:buNone/>
            </a:pPr>
            <a:r>
              <a:rPr lang="en-US" sz="1700" dirty="0">
                <a:latin typeface="Courier New" pitchFamily="49" charset="0"/>
                <a:cs typeface="Courier New" pitchFamily="49" charset="0"/>
              </a:rPr>
              <a:t>        return(p);</a:t>
            </a:r>
          </a:p>
          <a:p>
            <a:pPr marL="0" indent="0">
              <a:buNone/>
            </a:pPr>
            <a:r>
              <a:rPr lang="en-US" sz="1700" dirty="0">
                <a:latin typeface="Courier New" pitchFamily="49" charset="0"/>
                <a:cs typeface="Courier New" pitchFamily="49" charset="0"/>
              </a:rPr>
              <a:t>    }</a:t>
            </a:r>
            <a:endParaRPr lang="en-US" sz="1700" dirty="0" smtClean="0">
              <a:latin typeface="Courier New" pitchFamily="49" charset="0"/>
              <a:cs typeface="Courier New" pitchFamily="49" charset="0"/>
            </a:endParaRPr>
          </a:p>
          <a:p>
            <a:pPr marL="0" indent="0">
              <a:buNone/>
            </a:pPr>
            <a:r>
              <a:rPr lang="en-US" sz="1700" dirty="0">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80</a:t>
            </a:fld>
            <a:endParaRPr lang="en-US" altLang="en-US" dirty="0">
              <a:solidFill>
                <a:schemeClr val="accent2"/>
              </a:solidFill>
            </a:endParaRPr>
          </a:p>
        </p:txBody>
      </p:sp>
      <p:sp>
        <p:nvSpPr>
          <p:cNvPr id="5" name="Text Box 6"/>
          <p:cNvSpPr txBox="1">
            <a:spLocks noChangeArrowheads="1"/>
          </p:cNvSpPr>
          <p:nvPr/>
        </p:nvSpPr>
        <p:spPr bwMode="ltGray">
          <a:xfrm>
            <a:off x="4608576" y="4306824"/>
            <a:ext cx="4154424" cy="246221"/>
          </a:xfrm>
          <a:prstGeom prst="rect">
            <a:avLst/>
          </a:prstGeom>
          <a:noFill/>
          <a:ln w="9525">
            <a:noFill/>
            <a:miter lim="800000"/>
            <a:headEnd/>
            <a:tailEnd/>
          </a:ln>
          <a:effectLst/>
        </p:spPr>
        <p:txBody>
          <a:bodyPr wrap="square">
            <a:spAutoFit/>
          </a:bodyPr>
          <a:lstStyle/>
          <a:p>
            <a:r>
              <a:rPr lang="en-US" sz="1000" dirty="0" smtClean="0">
                <a:solidFill>
                  <a:srgbClr val="0000FF"/>
                </a:solidFill>
                <a:latin typeface="Arial Narrow" pitchFamily="34" charset="0"/>
              </a:rPr>
              <a:t>Again, angled lines look better with anti-aliasing.</a:t>
            </a:r>
            <a:endParaRPr lang="en-US" sz="1000" dirty="0">
              <a:solidFill>
                <a:srgbClr val="0000FF"/>
              </a:solidFill>
              <a:latin typeface="Arial Narrow" pitchFamily="34" charset="0"/>
            </a:endParaRPr>
          </a:p>
        </p:txBody>
      </p:sp>
    </p:spTree>
    <p:extLst>
      <p:ext uri="{BB962C8B-B14F-4D97-AF65-F5344CB8AC3E}">
        <p14:creationId xmlns:p14="http://schemas.microsoft.com/office/powerpoint/2010/main" val="36626020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Layout File for Example</a:t>
            </a:r>
            <a:br>
              <a:rPr lang="en-US" dirty="0" smtClean="0"/>
            </a:br>
            <a:r>
              <a:rPr lang="en-US" dirty="0" smtClean="0"/>
              <a:t>(activity_skew.xml)</a:t>
            </a:r>
            <a:endParaRPr lang="en-US" dirty="0"/>
          </a:p>
        </p:txBody>
      </p:sp>
      <p:sp>
        <p:nvSpPr>
          <p:cNvPr id="3" name="Content Placeholder 2"/>
          <p:cNvSpPr>
            <a:spLocks noGrp="1"/>
          </p:cNvSpPr>
          <p:nvPr>
            <p:ph idx="1"/>
          </p:nvPr>
        </p:nvSpPr>
        <p:spPr/>
        <p:txBody>
          <a:bodyPr/>
          <a:lstStyle/>
          <a:p>
            <a:pPr marL="0" indent="0">
              <a:buNone/>
            </a:pPr>
            <a:r>
              <a:rPr lang="en-US" sz="1700" dirty="0">
                <a:latin typeface="Courier New" pitchFamily="49" charset="0"/>
                <a:cs typeface="Courier New" pitchFamily="49" charset="0"/>
              </a:rPr>
              <a:t>&lt;</a:t>
            </a:r>
            <a:r>
              <a:rPr lang="en-US" sz="1700" dirty="0" err="1">
                <a:latin typeface="Courier New" pitchFamily="49" charset="0"/>
                <a:cs typeface="Courier New" pitchFamily="49" charset="0"/>
              </a:rPr>
              <a:t>LinearLayout</a:t>
            </a:r>
            <a:r>
              <a:rPr lang="en-US" sz="1700" dirty="0">
                <a:latin typeface="Courier New" pitchFamily="49" charset="0"/>
                <a:cs typeface="Courier New" pitchFamily="49" charset="0"/>
              </a:rPr>
              <a:t> </a:t>
            </a:r>
            <a:endParaRPr lang="en-US" sz="1700" dirty="0" smtClean="0">
              <a:latin typeface="Courier New" pitchFamily="49" charset="0"/>
              <a:cs typeface="Courier New" pitchFamily="49" charset="0"/>
            </a:endParaRP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r>
              <a:rPr lang="en-US" sz="1700" dirty="0" err="1" smtClean="0">
                <a:latin typeface="Courier New" pitchFamily="49" charset="0"/>
                <a:cs typeface="Courier New" pitchFamily="49" charset="0"/>
              </a:rPr>
              <a:t>xmlns:android</a:t>
            </a:r>
            <a:r>
              <a:rPr lang="en-US" sz="1700" dirty="0">
                <a:latin typeface="Courier New" pitchFamily="49" charset="0"/>
                <a:cs typeface="Courier New" pitchFamily="49" charset="0"/>
              </a:rPr>
              <a:t>="http://schemas.android.com/</a:t>
            </a:r>
            <a:r>
              <a:rPr lang="en-US" sz="1700" dirty="0" err="1">
                <a:latin typeface="Courier New" pitchFamily="49" charset="0"/>
                <a:cs typeface="Courier New" pitchFamily="49" charset="0"/>
              </a:rPr>
              <a:t>apk</a:t>
            </a:r>
            <a:r>
              <a:rPr lang="en-US" sz="1700" dirty="0">
                <a:latin typeface="Courier New" pitchFamily="49" charset="0"/>
                <a:cs typeface="Courier New" pitchFamily="49" charset="0"/>
              </a:rPr>
              <a:t>/res/android"</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xmlns:tools</a:t>
            </a:r>
            <a:r>
              <a:rPr lang="en-US" sz="1700" dirty="0">
                <a:latin typeface="Courier New" pitchFamily="49" charset="0"/>
                <a:cs typeface="Courier New" pitchFamily="49" charset="0"/>
              </a:rPr>
              <a:t>="http://schemas.android.com/tools"</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android:id</a:t>
            </a:r>
            <a:r>
              <a:rPr lang="en-US" sz="1700" dirty="0">
                <a:latin typeface="Courier New" pitchFamily="49" charset="0"/>
                <a:cs typeface="Courier New" pitchFamily="49" charset="0"/>
              </a:rPr>
              <a:t>="@+id/LinearLayout1"</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android:layout_width</a:t>
            </a:r>
            <a:r>
              <a:rPr lang="en-US" sz="1700" dirty="0">
                <a:latin typeface="Courier New" pitchFamily="49" charset="0"/>
                <a:cs typeface="Courier New" pitchFamily="49" charset="0"/>
              </a:rPr>
              <a:t>="</a:t>
            </a:r>
            <a:r>
              <a:rPr lang="en-US" sz="1700" dirty="0" err="1">
                <a:latin typeface="Courier New" pitchFamily="49" charset="0"/>
                <a:cs typeface="Courier New" pitchFamily="49" charset="0"/>
              </a:rPr>
              <a:t>match_parent</a:t>
            </a:r>
            <a:r>
              <a:rPr lang="en-US" sz="1700" dirty="0">
                <a:latin typeface="Courier New" pitchFamily="49" charset="0"/>
                <a:cs typeface="Courier New" pitchFamily="49" charset="0"/>
              </a:rPr>
              <a:t>"</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android:layout_height</a:t>
            </a:r>
            <a:r>
              <a:rPr lang="en-US" sz="1700" dirty="0">
                <a:latin typeface="Courier New" pitchFamily="49" charset="0"/>
                <a:cs typeface="Courier New" pitchFamily="49" charset="0"/>
              </a:rPr>
              <a:t>="</a:t>
            </a:r>
            <a:r>
              <a:rPr lang="en-US" sz="1700" dirty="0" err="1">
                <a:latin typeface="Courier New" pitchFamily="49" charset="0"/>
                <a:cs typeface="Courier New" pitchFamily="49" charset="0"/>
              </a:rPr>
              <a:t>match_parent</a:t>
            </a:r>
            <a:r>
              <a:rPr lang="en-US" sz="1700" dirty="0">
                <a:latin typeface="Courier New" pitchFamily="49" charset="0"/>
                <a:cs typeface="Courier New" pitchFamily="49" charset="0"/>
              </a:rPr>
              <a:t>" &gt;</a:t>
            </a:r>
          </a:p>
          <a:p>
            <a:pPr marL="0" indent="0">
              <a:buNone/>
            </a:pPr>
            <a:endParaRPr lang="en-US" sz="1700" dirty="0">
              <a:solidFill>
                <a:srgbClr val="FF0000"/>
              </a:solidFill>
              <a:latin typeface="Courier New" pitchFamily="49" charset="0"/>
              <a:cs typeface="Courier New" pitchFamily="49" charset="0"/>
            </a:endParaRPr>
          </a:p>
          <a:p>
            <a:pPr marL="0" indent="0">
              <a:buNone/>
            </a:pPr>
            <a:r>
              <a:rPr lang="en-US" sz="1700" dirty="0">
                <a:solidFill>
                  <a:srgbClr val="FF0000"/>
                </a:solidFill>
                <a:latin typeface="Courier New" pitchFamily="49" charset="0"/>
                <a:cs typeface="Courier New" pitchFamily="49" charset="0"/>
              </a:rPr>
              <a:t>    &lt;view</a:t>
            </a:r>
          </a:p>
          <a:p>
            <a:pPr marL="0" indent="0">
              <a:buNone/>
            </a:pPr>
            <a:r>
              <a:rPr lang="en-US" sz="1700" dirty="0">
                <a:solidFill>
                  <a:srgbClr val="FF0000"/>
                </a:solidFill>
                <a:latin typeface="Courier New" pitchFamily="49" charset="0"/>
                <a:cs typeface="Courier New" pitchFamily="49" charset="0"/>
              </a:rPr>
              <a:t>        class="</a:t>
            </a:r>
            <a:r>
              <a:rPr lang="en-US" sz="1700" dirty="0" err="1">
                <a:solidFill>
                  <a:srgbClr val="FF0000"/>
                </a:solidFill>
                <a:latin typeface="Courier New" pitchFamily="49" charset="0"/>
                <a:cs typeface="Courier New" pitchFamily="49" charset="0"/>
              </a:rPr>
              <a:t>com.coreservlets.drawing.SkewShapeView</a:t>
            </a:r>
            <a:r>
              <a:rPr lang="en-US" sz="1700" dirty="0">
                <a:solidFill>
                  <a:srgbClr val="FF0000"/>
                </a:solidFill>
                <a:latin typeface="Courier New" pitchFamily="49" charset="0"/>
                <a:cs typeface="Courier New" pitchFamily="49" charset="0"/>
              </a:rPr>
              <a:t>"</a:t>
            </a:r>
          </a:p>
          <a:p>
            <a:pPr marL="0" indent="0">
              <a:buNone/>
            </a:pPr>
            <a:r>
              <a:rPr lang="en-US" sz="1700" dirty="0">
                <a:solidFill>
                  <a:srgbClr val="FF0000"/>
                </a:solidFill>
                <a:latin typeface="Courier New" pitchFamily="49" charset="0"/>
                <a:cs typeface="Courier New" pitchFamily="49" charset="0"/>
              </a:rPr>
              <a:t>        </a:t>
            </a:r>
            <a:r>
              <a:rPr lang="en-US" sz="1700" dirty="0" err="1">
                <a:solidFill>
                  <a:srgbClr val="FF0000"/>
                </a:solidFill>
                <a:latin typeface="Courier New" pitchFamily="49" charset="0"/>
                <a:cs typeface="Courier New" pitchFamily="49" charset="0"/>
              </a:rPr>
              <a:t>android:layout_width</a:t>
            </a:r>
            <a:r>
              <a:rPr lang="en-US" sz="1700" dirty="0">
                <a:solidFill>
                  <a:srgbClr val="FF0000"/>
                </a:solidFill>
                <a:latin typeface="Courier New" pitchFamily="49" charset="0"/>
                <a:cs typeface="Courier New" pitchFamily="49" charset="0"/>
              </a:rPr>
              <a:t>="</a:t>
            </a:r>
            <a:r>
              <a:rPr lang="en-US" sz="1700" dirty="0" err="1">
                <a:solidFill>
                  <a:srgbClr val="FF0000"/>
                </a:solidFill>
                <a:latin typeface="Courier New" pitchFamily="49" charset="0"/>
                <a:cs typeface="Courier New" pitchFamily="49" charset="0"/>
              </a:rPr>
              <a:t>match_parent</a:t>
            </a:r>
            <a:r>
              <a:rPr lang="en-US" sz="1700" dirty="0">
                <a:solidFill>
                  <a:srgbClr val="FF0000"/>
                </a:solidFill>
                <a:latin typeface="Courier New" pitchFamily="49" charset="0"/>
                <a:cs typeface="Courier New" pitchFamily="49" charset="0"/>
              </a:rPr>
              <a:t>"</a:t>
            </a:r>
          </a:p>
          <a:p>
            <a:pPr marL="0" indent="0">
              <a:buNone/>
            </a:pPr>
            <a:r>
              <a:rPr lang="en-US" sz="1700" dirty="0">
                <a:solidFill>
                  <a:srgbClr val="FF0000"/>
                </a:solidFill>
                <a:latin typeface="Courier New" pitchFamily="49" charset="0"/>
                <a:cs typeface="Courier New" pitchFamily="49" charset="0"/>
              </a:rPr>
              <a:t>        </a:t>
            </a:r>
            <a:r>
              <a:rPr lang="en-US" sz="1700" dirty="0" err="1">
                <a:solidFill>
                  <a:srgbClr val="FF0000"/>
                </a:solidFill>
                <a:latin typeface="Courier New" pitchFamily="49" charset="0"/>
                <a:cs typeface="Courier New" pitchFamily="49" charset="0"/>
              </a:rPr>
              <a:t>android:layout_height</a:t>
            </a:r>
            <a:r>
              <a:rPr lang="en-US" sz="1700" dirty="0">
                <a:solidFill>
                  <a:srgbClr val="FF0000"/>
                </a:solidFill>
                <a:latin typeface="Courier New" pitchFamily="49" charset="0"/>
                <a:cs typeface="Courier New" pitchFamily="49" charset="0"/>
              </a:rPr>
              <a:t>="</a:t>
            </a:r>
            <a:r>
              <a:rPr lang="en-US" sz="1700" dirty="0" err="1">
                <a:solidFill>
                  <a:srgbClr val="FF0000"/>
                </a:solidFill>
                <a:latin typeface="Courier New" pitchFamily="49" charset="0"/>
                <a:cs typeface="Courier New" pitchFamily="49" charset="0"/>
              </a:rPr>
              <a:t>match_parent</a:t>
            </a:r>
            <a:r>
              <a:rPr lang="en-US" sz="1700" dirty="0">
                <a:solidFill>
                  <a:srgbClr val="FF0000"/>
                </a:solidFill>
                <a:latin typeface="Courier New" pitchFamily="49" charset="0"/>
                <a:cs typeface="Courier New" pitchFamily="49" charset="0"/>
              </a:rPr>
              <a:t>" /&gt;</a:t>
            </a:r>
          </a:p>
          <a:p>
            <a:pPr marL="0" indent="0">
              <a:buNone/>
            </a:pPr>
            <a:endParaRPr lang="en-US" sz="1700" dirty="0">
              <a:latin typeface="Courier New" pitchFamily="49" charset="0"/>
              <a:cs typeface="Courier New" pitchFamily="49" charset="0"/>
            </a:endParaRPr>
          </a:p>
          <a:p>
            <a:pPr marL="0" indent="0">
              <a:buNone/>
            </a:pPr>
            <a:r>
              <a:rPr lang="en-US" sz="1700" dirty="0">
                <a:latin typeface="Courier New" pitchFamily="49" charset="0"/>
                <a:cs typeface="Courier New" pitchFamily="49" charset="0"/>
              </a:rPr>
              <a:t>&lt;/</a:t>
            </a:r>
            <a:r>
              <a:rPr lang="en-US" sz="1700" dirty="0" err="1">
                <a:latin typeface="Courier New" pitchFamily="49" charset="0"/>
                <a:cs typeface="Courier New" pitchFamily="49" charset="0"/>
              </a:rPr>
              <a:t>LinearLayout</a:t>
            </a:r>
            <a:r>
              <a:rPr lang="en-US" sz="1700" dirty="0">
                <a:latin typeface="Courier New" pitchFamily="49" charset="0"/>
                <a:cs typeface="Courier New" pitchFamily="49" charset="0"/>
              </a:rPr>
              <a:t>&gt;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81</a:t>
            </a:fld>
            <a:endParaRPr lang="en-US" altLang="en-US" dirty="0">
              <a:solidFill>
                <a:schemeClr val="accent2"/>
              </a:solidFill>
            </a:endParaRPr>
          </a:p>
        </p:txBody>
      </p:sp>
    </p:spTree>
    <p:extLst>
      <p:ext uri="{BB962C8B-B14F-4D97-AF65-F5344CB8AC3E}">
        <p14:creationId xmlns:p14="http://schemas.microsoft.com/office/powerpoint/2010/main" val="35175410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for Example</a:t>
            </a:r>
            <a:endParaRPr lang="en-US" dirty="0"/>
          </a:p>
        </p:txBody>
      </p:sp>
      <p:sp>
        <p:nvSpPr>
          <p:cNvPr id="3" name="Content Placeholder 2"/>
          <p:cNvSpPr>
            <a:spLocks noGrp="1"/>
          </p:cNvSpPr>
          <p:nvPr>
            <p:ph idx="1"/>
          </p:nvPr>
        </p:nvSpPr>
        <p:spPr/>
        <p:txBody>
          <a:bodyPr/>
          <a:lstStyle/>
          <a:p>
            <a:pPr marL="0" indent="0">
              <a:buNone/>
            </a:pPr>
            <a:r>
              <a:rPr lang="en-US" sz="2000" dirty="0">
                <a:latin typeface="Courier New" pitchFamily="49" charset="0"/>
                <a:cs typeface="Courier New" pitchFamily="49" charset="0"/>
              </a:rPr>
              <a:t>public class </a:t>
            </a:r>
            <a:r>
              <a:rPr lang="en-US" sz="2000" dirty="0" err="1">
                <a:latin typeface="Courier New" pitchFamily="49" charset="0"/>
                <a:cs typeface="Courier New" pitchFamily="49" charset="0"/>
              </a:rPr>
              <a:t>SkewActivity</a:t>
            </a:r>
            <a:r>
              <a:rPr lang="en-US" sz="2000" dirty="0">
                <a:latin typeface="Courier New" pitchFamily="49" charset="0"/>
                <a:cs typeface="Courier New" pitchFamily="49" charset="0"/>
              </a:rPr>
              <a:t> extends Activity {</a:t>
            </a:r>
          </a:p>
          <a:p>
            <a:pPr marL="0" indent="0">
              <a:buNone/>
            </a:pPr>
            <a:r>
              <a:rPr lang="en-US" sz="2000" dirty="0">
                <a:latin typeface="Courier New" pitchFamily="49" charset="0"/>
                <a:cs typeface="Courier New" pitchFamily="49" charset="0"/>
              </a:rPr>
              <a:t>    @Override</a:t>
            </a:r>
          </a:p>
          <a:p>
            <a:pPr marL="0" indent="0">
              <a:buNone/>
            </a:pPr>
            <a:r>
              <a:rPr lang="en-US" sz="2000" dirty="0">
                <a:latin typeface="Courier New" pitchFamily="49" charset="0"/>
                <a:cs typeface="Courier New" pitchFamily="49" charset="0"/>
              </a:rPr>
              <a:t>    public void </a:t>
            </a:r>
            <a:r>
              <a:rPr lang="en-US" sz="2000" dirty="0" err="1">
                <a:latin typeface="Courier New" pitchFamily="49" charset="0"/>
                <a:cs typeface="Courier New" pitchFamily="49" charset="0"/>
              </a:rPr>
              <a:t>onCreate</a:t>
            </a:r>
            <a:r>
              <a:rPr lang="en-US" sz="2000" dirty="0">
                <a:latin typeface="Courier New" pitchFamily="49" charset="0"/>
                <a:cs typeface="Courier New" pitchFamily="49" charset="0"/>
              </a:rPr>
              <a:t>(Bundle </a:t>
            </a:r>
            <a:r>
              <a:rPr lang="en-US" sz="2000" dirty="0" err="1">
                <a:latin typeface="Courier New" pitchFamily="49" charset="0"/>
                <a:cs typeface="Courier New" pitchFamily="49" charset="0"/>
              </a:rPr>
              <a:t>savedInstanceState</a:t>
            </a:r>
            <a:r>
              <a:rPr lang="en-US" sz="2000" dirty="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super.onCreate</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savedInstanceState</a:t>
            </a:r>
            <a:r>
              <a:rPr lang="en-US" sz="2000"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setContentView</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R.layout.activity_skew</a:t>
            </a:r>
            <a:r>
              <a:rPr lang="en-US" sz="2000"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82</a:t>
            </a:fld>
            <a:endParaRPr lang="en-US" altLang="en-US" dirty="0">
              <a:solidFill>
                <a:schemeClr val="accent2"/>
              </a:solidFill>
            </a:endParaRPr>
          </a:p>
        </p:txBody>
      </p:sp>
    </p:spTree>
    <p:extLst>
      <p:ext uri="{BB962C8B-B14F-4D97-AF65-F5344CB8AC3E}">
        <p14:creationId xmlns:p14="http://schemas.microsoft.com/office/powerpoint/2010/main" val="42466531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83</a:t>
            </a:fld>
            <a:endParaRPr lang="en-US" altLang="en-US" dirty="0">
              <a:solidFill>
                <a:schemeClr val="accent2"/>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944" y="1563623"/>
            <a:ext cx="8266176" cy="4843463"/>
          </a:xfrm>
          <a:prstGeom prst="rect">
            <a:avLst/>
          </a:prstGeom>
        </p:spPr>
      </p:pic>
      <p:sp>
        <p:nvSpPr>
          <p:cNvPr id="6" name="Text Box 6"/>
          <p:cNvSpPr txBox="1">
            <a:spLocks noChangeArrowheads="1"/>
          </p:cNvSpPr>
          <p:nvPr/>
        </p:nvSpPr>
        <p:spPr bwMode="ltGray">
          <a:xfrm>
            <a:off x="1755648" y="6587196"/>
            <a:ext cx="6254496" cy="246221"/>
          </a:xfrm>
          <a:prstGeom prst="rect">
            <a:avLst/>
          </a:prstGeom>
          <a:noFill/>
          <a:ln w="9525">
            <a:noFill/>
            <a:miter lim="800000"/>
            <a:headEnd/>
            <a:tailEnd/>
          </a:ln>
          <a:effectLst/>
        </p:spPr>
        <p:txBody>
          <a:bodyPr wrap="square">
            <a:spAutoFit/>
          </a:bodyPr>
          <a:lstStyle/>
          <a:p>
            <a:r>
              <a:rPr lang="en-US" sz="1000" dirty="0" smtClean="0">
                <a:solidFill>
                  <a:srgbClr val="0000FF"/>
                </a:solidFill>
                <a:latin typeface="Arial Narrow" pitchFamily="34" charset="0"/>
              </a:rPr>
              <a:t>With s skew, points are shifted to the </a:t>
            </a:r>
            <a:r>
              <a:rPr lang="en-US" sz="1000" i="1" dirty="0" smtClean="0">
                <a:solidFill>
                  <a:srgbClr val="0000FF"/>
                </a:solidFill>
                <a:latin typeface="Arial Narrow" pitchFamily="34" charset="0"/>
              </a:rPr>
              <a:t>right</a:t>
            </a:r>
            <a:r>
              <a:rPr lang="en-US" sz="1000" dirty="0" smtClean="0">
                <a:solidFill>
                  <a:srgbClr val="0000FF"/>
                </a:solidFill>
                <a:latin typeface="Arial Narrow" pitchFamily="34" charset="0"/>
              </a:rPr>
              <a:t> the further they are </a:t>
            </a:r>
            <a:r>
              <a:rPr lang="en-US" sz="1000" i="1" dirty="0" smtClean="0">
                <a:solidFill>
                  <a:srgbClr val="0000FF"/>
                </a:solidFill>
                <a:latin typeface="Arial Narrow" pitchFamily="34" charset="0"/>
              </a:rPr>
              <a:t>down</a:t>
            </a:r>
            <a:r>
              <a:rPr lang="en-US" sz="1000" dirty="0" smtClean="0">
                <a:solidFill>
                  <a:srgbClr val="0000FF"/>
                </a:solidFill>
                <a:latin typeface="Arial Narrow" pitchFamily="34" charset="0"/>
              </a:rPr>
              <a:t> in the y direction. There is no y skew in this example.</a:t>
            </a:r>
            <a:endParaRPr lang="en-US" sz="1000" dirty="0">
              <a:solidFill>
                <a:srgbClr val="0000FF"/>
              </a:solidFill>
              <a:latin typeface="Arial Narrow" pitchFamily="34" charset="0"/>
            </a:endParaRPr>
          </a:p>
        </p:txBody>
      </p:sp>
    </p:spTree>
    <p:extLst>
      <p:ext uri="{BB962C8B-B14F-4D97-AF65-F5344CB8AC3E}">
        <p14:creationId xmlns:p14="http://schemas.microsoft.com/office/powerpoint/2010/main" val="9368828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0" name="Rectangle 2"/>
          <p:cNvSpPr>
            <a:spLocks noGrp="1" noChangeArrowheads="1"/>
          </p:cNvSpPr>
          <p:nvPr>
            <p:ph type="title"/>
          </p:nvPr>
        </p:nvSpPr>
        <p:spPr>
          <a:xfrm>
            <a:off x="838200" y="2990088"/>
            <a:ext cx="8305800" cy="1219200"/>
          </a:xfrm>
        </p:spPr>
        <p:txBody>
          <a:bodyPr/>
          <a:lstStyle/>
          <a:p>
            <a:r>
              <a:rPr lang="en-US" dirty="0" smtClean="0"/>
              <a:t>Using </a:t>
            </a:r>
            <a:r>
              <a:rPr lang="en-US" dirty="0" err="1" smtClean="0"/>
              <a:t>ShapeDrawable</a:t>
            </a:r>
            <a:endParaRPr lang="en-US" altLang="en-US" dirty="0"/>
          </a:p>
        </p:txBody>
      </p:sp>
    </p:spTree>
    <p:extLst>
      <p:ext uri="{BB962C8B-B14F-4D97-AF65-F5344CB8AC3E}">
        <p14:creationId xmlns:p14="http://schemas.microsoft.com/office/powerpoint/2010/main" val="1775109180"/>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Idea</a:t>
            </a:r>
            <a:endParaRPr lang="en-US"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US" dirty="0"/>
              <a:t>Idea</a:t>
            </a:r>
          </a:p>
          <a:p>
            <a:pPr lvl="1">
              <a:lnSpc>
                <a:spcPct val="110000"/>
              </a:lnSpc>
            </a:pPr>
            <a:r>
              <a:rPr lang="en-US" dirty="0"/>
              <a:t>Instead of </a:t>
            </a:r>
            <a:r>
              <a:rPr lang="en-US" dirty="0" smtClean="0"/>
              <a:t>directly using </a:t>
            </a:r>
            <a:r>
              <a:rPr lang="en-US" dirty="0" err="1" smtClean="0"/>
              <a:t>canvas.draw</a:t>
            </a:r>
            <a:r>
              <a:rPr lang="en-US" i="1" dirty="0" err="1" smtClean="0"/>
              <a:t>Blah</a:t>
            </a:r>
            <a:r>
              <a:rPr lang="en-US" dirty="0" smtClean="0"/>
              <a:t>, make a </a:t>
            </a:r>
            <a:r>
              <a:rPr lang="en-US" dirty="0" err="1" smtClean="0"/>
              <a:t>ShapeDrawable</a:t>
            </a:r>
            <a:r>
              <a:rPr lang="en-US" dirty="0" smtClean="0"/>
              <a:t> object, then tell it to draw itself on the Canvas. </a:t>
            </a:r>
          </a:p>
          <a:p>
            <a:pPr>
              <a:lnSpc>
                <a:spcPct val="110000"/>
              </a:lnSpc>
            </a:pPr>
            <a:r>
              <a:rPr lang="en-US" dirty="0" smtClean="0"/>
              <a:t>Advantages</a:t>
            </a:r>
          </a:p>
          <a:p>
            <a:pPr lvl="1">
              <a:lnSpc>
                <a:spcPct val="110000"/>
              </a:lnSpc>
            </a:pPr>
            <a:r>
              <a:rPr lang="en-US" dirty="0" smtClean="0"/>
              <a:t>By keeping a List of </a:t>
            </a:r>
            <a:r>
              <a:rPr lang="en-US" dirty="0" err="1" smtClean="0"/>
              <a:t>ShapeDrawable</a:t>
            </a:r>
            <a:r>
              <a:rPr lang="en-US" dirty="0" smtClean="0"/>
              <a:t> objects and having </a:t>
            </a:r>
            <a:r>
              <a:rPr lang="en-US" dirty="0" err="1" smtClean="0"/>
              <a:t>onDraw</a:t>
            </a:r>
            <a:r>
              <a:rPr lang="en-US" dirty="0" smtClean="0"/>
              <a:t> draw them all, you can</a:t>
            </a:r>
          </a:p>
          <a:p>
            <a:pPr lvl="2">
              <a:lnSpc>
                <a:spcPct val="110000"/>
              </a:lnSpc>
            </a:pPr>
            <a:r>
              <a:rPr lang="en-US" dirty="0" smtClean="0"/>
              <a:t>“Remember” the drawings when </a:t>
            </a:r>
            <a:r>
              <a:rPr lang="en-US" dirty="0" err="1" smtClean="0"/>
              <a:t>onDraw</a:t>
            </a:r>
            <a:r>
              <a:rPr lang="en-US" dirty="0" smtClean="0"/>
              <a:t> is re-invoked </a:t>
            </a:r>
          </a:p>
          <a:p>
            <a:pPr lvl="3">
              <a:lnSpc>
                <a:spcPct val="110000"/>
              </a:lnSpc>
            </a:pPr>
            <a:r>
              <a:rPr lang="en-US" dirty="0" smtClean="0"/>
              <a:t>E.g., after invalidate</a:t>
            </a:r>
          </a:p>
          <a:p>
            <a:pPr lvl="2">
              <a:lnSpc>
                <a:spcPct val="110000"/>
              </a:lnSpc>
            </a:pPr>
            <a:r>
              <a:rPr lang="en-US" dirty="0" smtClean="0"/>
              <a:t>Remove some of the drawings later </a:t>
            </a:r>
          </a:p>
          <a:p>
            <a:pPr lvl="3">
              <a:lnSpc>
                <a:spcPct val="110000"/>
              </a:lnSpc>
            </a:pPr>
            <a:r>
              <a:rPr lang="en-US" dirty="0" smtClean="0"/>
              <a:t>E.g., based on user actions. Note that </a:t>
            </a:r>
            <a:r>
              <a:rPr lang="en-US" dirty="0" err="1" smtClean="0"/>
              <a:t>ShapeDrawable</a:t>
            </a:r>
            <a:r>
              <a:rPr lang="en-US" dirty="0" smtClean="0"/>
              <a:t> has a </a:t>
            </a:r>
            <a:r>
              <a:rPr lang="en-US" dirty="0" err="1" smtClean="0"/>
              <a:t>getBounds</a:t>
            </a:r>
            <a:r>
              <a:rPr lang="en-US" dirty="0" smtClean="0"/>
              <a:t>() method, and Bounds has a contains(</a:t>
            </a:r>
            <a:r>
              <a:rPr lang="en-US" dirty="0" err="1" smtClean="0"/>
              <a:t>x,y</a:t>
            </a:r>
            <a:r>
              <a:rPr lang="en-US" dirty="0" smtClean="0"/>
              <a:t>) method.</a:t>
            </a:r>
          </a:p>
          <a:p>
            <a:pPr lvl="2">
              <a:lnSpc>
                <a:spcPct val="110000"/>
              </a:lnSpc>
            </a:pPr>
            <a:r>
              <a:rPr lang="en-US" dirty="0" smtClean="0"/>
              <a:t>Change the characteristics of the drawings later </a:t>
            </a:r>
          </a:p>
          <a:p>
            <a:pPr lvl="3">
              <a:lnSpc>
                <a:spcPct val="110000"/>
              </a:lnSpc>
            </a:pPr>
            <a:r>
              <a:rPr lang="en-US" dirty="0" smtClean="0"/>
              <a:t>E.g., keep same shape but change colors</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85</a:t>
            </a:fld>
            <a:endParaRPr lang="en-US" altLang="en-US" dirty="0">
              <a:solidFill>
                <a:schemeClr val="accent2"/>
              </a:solidFill>
            </a:endParaRPr>
          </a:p>
        </p:txBody>
      </p:sp>
    </p:spTree>
    <p:extLst>
      <p:ext uri="{BB962C8B-B14F-4D97-AF65-F5344CB8AC3E}">
        <p14:creationId xmlns:p14="http://schemas.microsoft.com/office/powerpoint/2010/main" val="9044806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Java Syntax</a:t>
            </a:r>
            <a:endParaRPr lang="en-US" dirty="0"/>
          </a:p>
        </p:txBody>
      </p:sp>
      <p:sp>
        <p:nvSpPr>
          <p:cNvPr id="3" name="Content Placeholder 2"/>
          <p:cNvSpPr>
            <a:spLocks noGrp="1"/>
          </p:cNvSpPr>
          <p:nvPr>
            <p:ph idx="1"/>
          </p:nvPr>
        </p:nvSpPr>
        <p:spPr/>
        <p:txBody>
          <a:bodyPr>
            <a:normAutofit fontScale="55000" lnSpcReduction="20000"/>
          </a:bodyPr>
          <a:lstStyle/>
          <a:p>
            <a:pPr>
              <a:lnSpc>
                <a:spcPct val="115000"/>
              </a:lnSpc>
            </a:pPr>
            <a:r>
              <a:rPr lang="en-US" dirty="0" smtClean="0"/>
              <a:t>Making shapes</a:t>
            </a:r>
            <a:endParaRPr lang="en-US" dirty="0"/>
          </a:p>
          <a:p>
            <a:pPr marL="914400" lvl="2" indent="0">
              <a:lnSpc>
                <a:spcPct val="115000"/>
              </a:lnSpc>
              <a:buNone/>
            </a:pPr>
            <a:r>
              <a:rPr lang="en-US" dirty="0" smtClean="0"/>
              <a:t>public </a:t>
            </a:r>
            <a:r>
              <a:rPr lang="en-US" dirty="0" err="1"/>
              <a:t>boolean</a:t>
            </a:r>
            <a:r>
              <a:rPr lang="en-US" dirty="0"/>
              <a:t> </a:t>
            </a:r>
            <a:r>
              <a:rPr lang="en-US" dirty="0" err="1" smtClean="0"/>
              <a:t>onSomeUserEvent</a:t>
            </a:r>
            <a:r>
              <a:rPr lang="en-US" dirty="0" smtClean="0"/>
              <a:t>(</a:t>
            </a:r>
            <a:r>
              <a:rPr lang="en-US" dirty="0" err="1" smtClean="0"/>
              <a:t>BlahEvent</a:t>
            </a:r>
            <a:r>
              <a:rPr lang="en-US" dirty="0" smtClean="0"/>
              <a:t> </a:t>
            </a:r>
            <a:r>
              <a:rPr lang="en-US" dirty="0"/>
              <a:t>event) {</a:t>
            </a:r>
          </a:p>
          <a:p>
            <a:pPr marL="914400" lvl="2" indent="0">
              <a:lnSpc>
                <a:spcPct val="115000"/>
              </a:lnSpc>
              <a:buNone/>
            </a:pPr>
            <a:r>
              <a:rPr lang="en-US" dirty="0"/>
              <a:t>        </a:t>
            </a:r>
            <a:r>
              <a:rPr lang="en-US" dirty="0" smtClean="0"/>
              <a:t>Shape </a:t>
            </a:r>
            <a:r>
              <a:rPr lang="en-US" dirty="0" err="1" smtClean="0"/>
              <a:t>shape</a:t>
            </a:r>
            <a:r>
              <a:rPr lang="en-US" dirty="0" smtClean="0"/>
              <a:t> = new </a:t>
            </a:r>
            <a:r>
              <a:rPr lang="en-US" dirty="0" err="1" smtClean="0"/>
              <a:t>OvalShape</a:t>
            </a:r>
            <a:r>
              <a:rPr lang="en-US" dirty="0" smtClean="0"/>
              <a:t>(…);  // Or other Shape</a:t>
            </a:r>
          </a:p>
          <a:p>
            <a:pPr marL="914400" lvl="2" indent="0">
              <a:lnSpc>
                <a:spcPct val="115000"/>
              </a:lnSpc>
              <a:buNone/>
            </a:pPr>
            <a:r>
              <a:rPr lang="en-US" dirty="0"/>
              <a:t> </a:t>
            </a:r>
            <a:r>
              <a:rPr lang="en-US" dirty="0" smtClean="0"/>
              <a:t>       </a:t>
            </a:r>
            <a:r>
              <a:rPr lang="en-US" dirty="0" err="1" smtClean="0">
                <a:solidFill>
                  <a:srgbClr val="FF0000"/>
                </a:solidFill>
              </a:rPr>
              <a:t>ShapeDrawable</a:t>
            </a:r>
            <a:r>
              <a:rPr lang="en-US" dirty="0" smtClean="0">
                <a:solidFill>
                  <a:srgbClr val="FF0000"/>
                </a:solidFill>
              </a:rPr>
              <a:t> </a:t>
            </a:r>
            <a:r>
              <a:rPr lang="en-US" dirty="0" err="1">
                <a:solidFill>
                  <a:srgbClr val="FF0000"/>
                </a:solidFill>
              </a:rPr>
              <a:t>shapeD</a:t>
            </a:r>
            <a:r>
              <a:rPr lang="en-US" dirty="0">
                <a:solidFill>
                  <a:srgbClr val="FF0000"/>
                </a:solidFill>
              </a:rPr>
              <a:t> = new </a:t>
            </a:r>
            <a:r>
              <a:rPr lang="en-US" dirty="0" err="1">
                <a:solidFill>
                  <a:srgbClr val="FF0000"/>
                </a:solidFill>
              </a:rPr>
              <a:t>ShapeDrawable</a:t>
            </a:r>
            <a:r>
              <a:rPr lang="en-US" dirty="0">
                <a:solidFill>
                  <a:srgbClr val="FF0000"/>
                </a:solidFill>
              </a:rPr>
              <a:t>(shape);</a:t>
            </a:r>
          </a:p>
          <a:p>
            <a:pPr marL="914400" lvl="2" indent="0">
              <a:lnSpc>
                <a:spcPct val="115000"/>
              </a:lnSpc>
              <a:buNone/>
            </a:pPr>
            <a:r>
              <a:rPr lang="en-US" dirty="0" smtClean="0"/>
              <a:t>        </a:t>
            </a:r>
            <a:r>
              <a:rPr lang="en-US" dirty="0" err="1" smtClean="0"/>
              <a:t>shapeD.setBounds</a:t>
            </a:r>
            <a:r>
              <a:rPr lang="en-US" dirty="0" smtClean="0"/>
              <a:t>(…);</a:t>
            </a:r>
            <a:endParaRPr lang="en-US" dirty="0"/>
          </a:p>
          <a:p>
            <a:pPr marL="914400" lvl="2" indent="0">
              <a:lnSpc>
                <a:spcPct val="115000"/>
              </a:lnSpc>
              <a:buNone/>
            </a:pPr>
            <a:r>
              <a:rPr lang="en-US" dirty="0"/>
              <a:t>        </a:t>
            </a:r>
            <a:r>
              <a:rPr lang="en-US" dirty="0" err="1"/>
              <a:t>shapeD.getPaint</a:t>
            </a:r>
            <a:r>
              <a:rPr lang="en-US" dirty="0"/>
              <a:t>().</a:t>
            </a:r>
            <a:r>
              <a:rPr lang="en-US" dirty="0" err="1"/>
              <a:t>setColor</a:t>
            </a:r>
            <a:r>
              <a:rPr lang="en-US" dirty="0" smtClean="0"/>
              <a:t>(…);</a:t>
            </a:r>
            <a:endParaRPr lang="en-US" dirty="0"/>
          </a:p>
          <a:p>
            <a:pPr marL="914400" lvl="2" indent="0">
              <a:lnSpc>
                <a:spcPct val="115000"/>
              </a:lnSpc>
              <a:buNone/>
            </a:pPr>
            <a:r>
              <a:rPr lang="en-US" dirty="0"/>
              <a:t>        </a:t>
            </a:r>
            <a:r>
              <a:rPr lang="en-US" dirty="0" err="1" smtClean="0"/>
              <a:t>shapeList.add</a:t>
            </a:r>
            <a:r>
              <a:rPr lang="en-US" dirty="0" smtClean="0"/>
              <a:t>(</a:t>
            </a:r>
            <a:r>
              <a:rPr lang="en-US" dirty="0" err="1" smtClean="0"/>
              <a:t>shapeD</a:t>
            </a:r>
            <a:r>
              <a:rPr lang="en-US" dirty="0" smtClean="0"/>
              <a:t>);</a:t>
            </a:r>
          </a:p>
          <a:p>
            <a:pPr marL="914400" lvl="2" indent="0">
              <a:lnSpc>
                <a:spcPct val="115000"/>
              </a:lnSpc>
              <a:buNone/>
            </a:pPr>
            <a:r>
              <a:rPr lang="en-US" dirty="0"/>
              <a:t> </a:t>
            </a:r>
            <a:r>
              <a:rPr lang="en-US" dirty="0" smtClean="0"/>
              <a:t>       </a:t>
            </a:r>
            <a:r>
              <a:rPr lang="en-US" dirty="0" smtClean="0">
                <a:solidFill>
                  <a:srgbClr val="FF0000"/>
                </a:solidFill>
              </a:rPr>
              <a:t>invalidate();</a:t>
            </a:r>
          </a:p>
          <a:p>
            <a:pPr marL="914400" lvl="2" indent="0">
              <a:lnSpc>
                <a:spcPct val="115000"/>
              </a:lnSpc>
              <a:buNone/>
            </a:pPr>
            <a:r>
              <a:rPr lang="en-US" dirty="0"/>
              <a:t> </a:t>
            </a:r>
            <a:r>
              <a:rPr lang="en-US" dirty="0" smtClean="0"/>
              <a:t>       return(true);</a:t>
            </a:r>
          </a:p>
          <a:p>
            <a:pPr marL="914400" lvl="2" indent="0">
              <a:lnSpc>
                <a:spcPct val="115000"/>
              </a:lnSpc>
              <a:buNone/>
            </a:pPr>
            <a:r>
              <a:rPr lang="en-US" dirty="0" smtClean="0"/>
              <a:t>}</a:t>
            </a:r>
          </a:p>
          <a:p>
            <a:pPr>
              <a:lnSpc>
                <a:spcPct val="115000"/>
              </a:lnSpc>
            </a:pPr>
            <a:r>
              <a:rPr lang="en-US" dirty="0" smtClean="0"/>
              <a:t>Drawing shapes</a:t>
            </a:r>
          </a:p>
          <a:p>
            <a:pPr marL="914400" lvl="2" indent="0">
              <a:lnSpc>
                <a:spcPct val="115000"/>
              </a:lnSpc>
              <a:buNone/>
            </a:pPr>
            <a:r>
              <a:rPr lang="en-US" dirty="0"/>
              <a:t> protected void </a:t>
            </a:r>
            <a:r>
              <a:rPr lang="en-US" dirty="0" err="1"/>
              <a:t>onDraw</a:t>
            </a:r>
            <a:r>
              <a:rPr lang="en-US" dirty="0"/>
              <a:t>(Canvas canvas) {</a:t>
            </a:r>
          </a:p>
          <a:p>
            <a:pPr marL="914400" lvl="2" indent="0">
              <a:lnSpc>
                <a:spcPct val="115000"/>
              </a:lnSpc>
              <a:buNone/>
            </a:pPr>
            <a:r>
              <a:rPr lang="en-US" dirty="0"/>
              <a:t>        </a:t>
            </a:r>
            <a:r>
              <a:rPr lang="en-US" dirty="0" err="1"/>
              <a:t>super.onDraw</a:t>
            </a:r>
            <a:r>
              <a:rPr lang="en-US" dirty="0"/>
              <a:t>(canvas);</a:t>
            </a:r>
          </a:p>
          <a:p>
            <a:pPr marL="914400" lvl="2" indent="0">
              <a:lnSpc>
                <a:spcPct val="115000"/>
              </a:lnSpc>
              <a:buNone/>
            </a:pPr>
            <a:r>
              <a:rPr lang="en-US" dirty="0"/>
              <a:t>        for(</a:t>
            </a:r>
            <a:r>
              <a:rPr lang="en-US" dirty="0" err="1"/>
              <a:t>ShapeDrawable</a:t>
            </a:r>
            <a:r>
              <a:rPr lang="en-US" dirty="0"/>
              <a:t> shape: shapes) {</a:t>
            </a:r>
          </a:p>
          <a:p>
            <a:pPr marL="914400" lvl="2" indent="0">
              <a:lnSpc>
                <a:spcPct val="115000"/>
              </a:lnSpc>
              <a:buNone/>
            </a:pPr>
            <a:r>
              <a:rPr lang="en-US" dirty="0"/>
              <a:t>            </a:t>
            </a:r>
            <a:r>
              <a:rPr lang="en-US" dirty="0" err="1">
                <a:solidFill>
                  <a:srgbClr val="FF0000"/>
                </a:solidFill>
              </a:rPr>
              <a:t>shape.draw</a:t>
            </a:r>
            <a:r>
              <a:rPr lang="en-US" dirty="0">
                <a:solidFill>
                  <a:srgbClr val="FF0000"/>
                </a:solidFill>
              </a:rPr>
              <a:t>(canvas);</a:t>
            </a:r>
          </a:p>
          <a:p>
            <a:pPr marL="914400" lvl="2" indent="0">
              <a:lnSpc>
                <a:spcPct val="115000"/>
              </a:lnSpc>
              <a:buNone/>
            </a:pPr>
            <a:r>
              <a:rPr lang="en-US" dirty="0"/>
              <a:t>        }</a:t>
            </a:r>
          </a:p>
          <a:p>
            <a:pPr marL="914400" lvl="2" indent="0">
              <a:lnSpc>
                <a:spcPct val="115000"/>
              </a:lnSpc>
              <a:buNone/>
            </a:pPr>
            <a:r>
              <a:rPr lang="en-US" dirty="0"/>
              <a:t>    }</a:t>
            </a:r>
            <a:endParaRPr lang="en-US" dirty="0" smtClean="0"/>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86</a:t>
            </a:fld>
            <a:endParaRPr lang="en-US" altLang="en-US" dirty="0">
              <a:solidFill>
                <a:schemeClr val="accent2"/>
              </a:solidFill>
            </a:endParaRPr>
          </a:p>
        </p:txBody>
      </p:sp>
    </p:spTree>
    <p:extLst>
      <p:ext uri="{BB962C8B-B14F-4D97-AF65-F5344CB8AC3E}">
        <p14:creationId xmlns:p14="http://schemas.microsoft.com/office/powerpoint/2010/main" val="41521633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0" name="Rectangle 2"/>
          <p:cNvSpPr>
            <a:spLocks noGrp="1" noChangeArrowheads="1"/>
          </p:cNvSpPr>
          <p:nvPr>
            <p:ph type="title"/>
          </p:nvPr>
        </p:nvSpPr>
        <p:spPr>
          <a:xfrm>
            <a:off x="838200" y="3099816"/>
            <a:ext cx="8305800" cy="1219200"/>
          </a:xfrm>
        </p:spPr>
        <p:txBody>
          <a:bodyPr>
            <a:normAutofit fontScale="90000"/>
          </a:bodyPr>
          <a:lstStyle/>
          <a:p>
            <a:r>
              <a:rPr lang="en-US" dirty="0" smtClean="0"/>
              <a:t>Example: Pressing to Add or Delete Shapes</a:t>
            </a:r>
            <a:endParaRPr lang="en-US" altLang="en-US" dirty="0"/>
          </a:p>
        </p:txBody>
      </p:sp>
    </p:spTree>
    <p:extLst>
      <p:ext uri="{BB962C8B-B14F-4D97-AF65-F5344CB8AC3E}">
        <p14:creationId xmlns:p14="http://schemas.microsoft.com/office/powerpoint/2010/main" val="1810223955"/>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Summary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Idea</a:t>
            </a:r>
          </a:p>
          <a:p>
            <a:pPr lvl="1"/>
            <a:r>
              <a:rPr lang="en-US" dirty="0" smtClean="0"/>
              <a:t>When user touches screen on empty space</a:t>
            </a:r>
          </a:p>
          <a:p>
            <a:pPr lvl="2"/>
            <a:r>
              <a:rPr lang="en-US" dirty="0" smtClean="0"/>
              <a:t>Make a </a:t>
            </a:r>
            <a:r>
              <a:rPr lang="en-US" dirty="0" err="1" smtClean="0"/>
              <a:t>ShapeDrawable</a:t>
            </a:r>
            <a:endParaRPr lang="en-US" dirty="0" smtClean="0"/>
          </a:p>
          <a:p>
            <a:pPr lvl="2"/>
            <a:r>
              <a:rPr lang="en-US" dirty="0" smtClean="0"/>
              <a:t>Add it to List</a:t>
            </a:r>
          </a:p>
          <a:p>
            <a:pPr lvl="2"/>
            <a:r>
              <a:rPr lang="en-US" dirty="0" smtClean="0"/>
              <a:t>Call invalidate (triggers </a:t>
            </a:r>
            <a:r>
              <a:rPr lang="en-US" dirty="0" err="1" smtClean="0"/>
              <a:t>onDraw</a:t>
            </a:r>
            <a:r>
              <a:rPr lang="en-US" dirty="0" smtClean="0"/>
              <a:t>) </a:t>
            </a:r>
          </a:p>
          <a:p>
            <a:pPr lvl="1"/>
            <a:r>
              <a:rPr lang="en-US" dirty="0" smtClean="0"/>
              <a:t>When user touches screen on top of existing shape</a:t>
            </a:r>
          </a:p>
          <a:p>
            <a:pPr lvl="2"/>
            <a:r>
              <a:rPr lang="en-US" dirty="0" smtClean="0"/>
              <a:t>Loop down List of </a:t>
            </a:r>
            <a:r>
              <a:rPr lang="en-US" dirty="0" err="1" smtClean="0"/>
              <a:t>ShapeDrawables</a:t>
            </a:r>
            <a:endParaRPr lang="en-US" dirty="0" smtClean="0"/>
          </a:p>
          <a:p>
            <a:pPr lvl="2"/>
            <a:r>
              <a:rPr lang="en-US" dirty="0" smtClean="0"/>
              <a:t>Check if touch position is inside bounds</a:t>
            </a:r>
          </a:p>
          <a:p>
            <a:pPr lvl="3"/>
            <a:r>
              <a:rPr lang="en-US" dirty="0" smtClean="0"/>
              <a:t>If so, remove shape from List</a:t>
            </a:r>
          </a:p>
          <a:p>
            <a:pPr lvl="3"/>
            <a:r>
              <a:rPr lang="en-US" dirty="0" smtClean="0"/>
              <a:t>If not, add a new shape as above</a:t>
            </a:r>
          </a:p>
          <a:p>
            <a:pPr lvl="2"/>
            <a:r>
              <a:rPr lang="en-US" dirty="0"/>
              <a:t>Call invalidate (triggers </a:t>
            </a:r>
            <a:r>
              <a:rPr lang="en-US" dirty="0" err="1"/>
              <a:t>onDraw</a:t>
            </a:r>
            <a:r>
              <a:rPr lang="en-US" dirty="0"/>
              <a:t>) </a:t>
            </a:r>
            <a:endParaRPr lang="en-US" dirty="0" smtClean="0"/>
          </a:p>
          <a:p>
            <a:pPr lvl="1"/>
            <a:r>
              <a:rPr lang="en-US" dirty="0" err="1" smtClean="0"/>
              <a:t>onDraw</a:t>
            </a:r>
            <a:endParaRPr lang="en-US" dirty="0" smtClean="0"/>
          </a:p>
          <a:p>
            <a:pPr lvl="2"/>
            <a:r>
              <a:rPr lang="en-US" dirty="0" smtClean="0"/>
              <a:t>Loops </a:t>
            </a:r>
            <a:r>
              <a:rPr lang="en-US" dirty="0"/>
              <a:t>down List of </a:t>
            </a:r>
            <a:r>
              <a:rPr lang="en-US" dirty="0" err="1" smtClean="0"/>
              <a:t>ShapeDrawables</a:t>
            </a:r>
            <a:r>
              <a:rPr lang="en-US" dirty="0" smtClean="0"/>
              <a:t> and draws them all</a:t>
            </a:r>
            <a:endParaRPr lang="en-US" dirty="0"/>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88</a:t>
            </a:fld>
            <a:endParaRPr lang="en-US" altLang="en-US" dirty="0">
              <a:solidFill>
                <a:schemeClr val="accent2"/>
              </a:solidFill>
            </a:endParaRPr>
          </a:p>
        </p:txBody>
      </p:sp>
    </p:spTree>
    <p:extLst>
      <p:ext uri="{BB962C8B-B14F-4D97-AF65-F5344CB8AC3E}">
        <p14:creationId xmlns:p14="http://schemas.microsoft.com/office/powerpoint/2010/main" val="8949995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View: General Class Structure and </a:t>
            </a:r>
            <a:r>
              <a:rPr lang="en-US" dirty="0" err="1" smtClean="0"/>
              <a:t>onDraw</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1600" dirty="0">
                <a:latin typeface="Courier New" pitchFamily="49" charset="0"/>
                <a:cs typeface="Courier New" pitchFamily="49" charset="0"/>
              </a:rPr>
              <a:t>public class </a:t>
            </a:r>
            <a:r>
              <a:rPr lang="en-US" sz="1600" dirty="0" err="1">
                <a:latin typeface="Courier New" pitchFamily="49" charset="0"/>
                <a:cs typeface="Courier New" pitchFamily="49" charset="0"/>
              </a:rPr>
              <a:t>ShapeDrawableView</a:t>
            </a:r>
            <a:r>
              <a:rPr lang="en-US" sz="1600" dirty="0">
                <a:latin typeface="Courier New" pitchFamily="49" charset="0"/>
                <a:cs typeface="Courier New" pitchFamily="49" charset="0"/>
              </a:rPr>
              <a:t> extends View {</a:t>
            </a:r>
          </a:p>
          <a:p>
            <a:pPr marL="0" indent="0">
              <a:buNone/>
            </a:pPr>
            <a:r>
              <a:rPr lang="en-US" sz="1600" dirty="0">
                <a:solidFill>
                  <a:srgbClr val="FF0000"/>
                </a:solidFill>
                <a:latin typeface="Courier New" pitchFamily="49" charset="0"/>
                <a:cs typeface="Courier New" pitchFamily="49" charset="0"/>
              </a:rPr>
              <a:t>    private List&lt;</a:t>
            </a:r>
            <a:r>
              <a:rPr lang="en-US" sz="1600" dirty="0" err="1">
                <a:solidFill>
                  <a:srgbClr val="FF0000"/>
                </a:solidFill>
                <a:latin typeface="Courier New" pitchFamily="49" charset="0"/>
                <a:cs typeface="Courier New" pitchFamily="49" charset="0"/>
              </a:rPr>
              <a:t>ShapeDrawable</a:t>
            </a:r>
            <a:r>
              <a:rPr lang="en-US" sz="1600" dirty="0">
                <a:solidFill>
                  <a:srgbClr val="FF0000"/>
                </a:solidFill>
                <a:latin typeface="Courier New" pitchFamily="49" charset="0"/>
                <a:cs typeface="Courier New" pitchFamily="49" charset="0"/>
              </a:rPr>
              <a:t>&gt; shapes = </a:t>
            </a:r>
            <a:endParaRPr lang="en-US" sz="1600" dirty="0" smtClean="0">
              <a:solidFill>
                <a:srgbClr val="FF0000"/>
              </a:solidFill>
              <a:latin typeface="Courier New" pitchFamily="49" charset="0"/>
              <a:cs typeface="Courier New" pitchFamily="49" charset="0"/>
            </a:endParaRPr>
          </a:p>
          <a:p>
            <a:pPr marL="0" indent="0">
              <a:buNone/>
            </a:pPr>
            <a:r>
              <a:rPr lang="en-US" sz="1600" dirty="0">
                <a:solidFill>
                  <a:srgbClr val="FF0000"/>
                </a:solidFill>
                <a:latin typeface="Courier New" pitchFamily="49" charset="0"/>
                <a:cs typeface="Courier New" pitchFamily="49" charset="0"/>
              </a:rPr>
              <a:t> </a:t>
            </a:r>
            <a:r>
              <a:rPr lang="en-US" sz="1600" dirty="0" smtClean="0">
                <a:solidFill>
                  <a:srgbClr val="FF0000"/>
                </a:solidFill>
                <a:latin typeface="Courier New" pitchFamily="49" charset="0"/>
                <a:cs typeface="Courier New" pitchFamily="49" charset="0"/>
              </a:rPr>
              <a:t>       new </a:t>
            </a:r>
            <a:r>
              <a:rPr lang="en-US" sz="1600" dirty="0" err="1">
                <a:solidFill>
                  <a:srgbClr val="FF0000"/>
                </a:solidFill>
                <a:latin typeface="Courier New" pitchFamily="49" charset="0"/>
                <a:cs typeface="Courier New" pitchFamily="49" charset="0"/>
              </a:rPr>
              <a:t>ArrayList</a:t>
            </a:r>
            <a:r>
              <a:rPr lang="en-US" sz="1600" dirty="0">
                <a:solidFill>
                  <a:srgbClr val="FF0000"/>
                </a:solidFill>
                <a:latin typeface="Courier New" pitchFamily="49" charset="0"/>
                <a:cs typeface="Courier New" pitchFamily="49" charset="0"/>
              </a:rPr>
              <a:t>&lt;</a:t>
            </a:r>
            <a:r>
              <a:rPr lang="en-US" sz="1600" dirty="0" err="1">
                <a:solidFill>
                  <a:srgbClr val="FF0000"/>
                </a:solidFill>
                <a:latin typeface="Courier New" pitchFamily="49" charset="0"/>
                <a:cs typeface="Courier New" pitchFamily="49" charset="0"/>
              </a:rPr>
              <a:t>ShapeDrawable</a:t>
            </a:r>
            <a:r>
              <a:rPr lang="en-US" sz="1600" dirty="0">
                <a:solidFill>
                  <a:srgbClr val="FF0000"/>
                </a:solidFill>
                <a:latin typeface="Courier New" pitchFamily="49" charset="0"/>
                <a:cs typeface="Courier New" pitchFamily="49" charset="0"/>
              </a:rPr>
              <a:t>&gt;();</a:t>
            </a:r>
          </a:p>
          <a:p>
            <a:pPr marL="0" indent="0">
              <a:buNone/>
            </a:pPr>
            <a:r>
              <a:rPr lang="en-US" sz="1600" dirty="0">
                <a:latin typeface="Courier New" pitchFamily="49" charset="0"/>
                <a:cs typeface="Courier New" pitchFamily="49" charset="0"/>
              </a:rPr>
              <a:t>    private Integer[] </a:t>
            </a:r>
            <a:r>
              <a:rPr lang="en-US" sz="1600" dirty="0" err="1">
                <a:latin typeface="Courier New" pitchFamily="49" charset="0"/>
                <a:cs typeface="Courier New" pitchFamily="49" charset="0"/>
              </a:rPr>
              <a:t>mColors</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Color.BLACK</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Color.BLUE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Color.GREEN</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Color.RED</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public </a:t>
            </a:r>
            <a:r>
              <a:rPr lang="en-US" sz="1600" dirty="0" err="1">
                <a:latin typeface="Courier New" pitchFamily="49" charset="0"/>
                <a:cs typeface="Courier New" pitchFamily="49" charset="0"/>
              </a:rPr>
              <a:t>ShapeDrawableView</a:t>
            </a:r>
            <a:r>
              <a:rPr lang="en-US" sz="1600" dirty="0">
                <a:latin typeface="Courier New" pitchFamily="49" charset="0"/>
                <a:cs typeface="Courier New" pitchFamily="49" charset="0"/>
              </a:rPr>
              <a:t>(Context context) {</a:t>
            </a:r>
          </a:p>
          <a:p>
            <a:pPr marL="0" indent="0">
              <a:buNone/>
            </a:pPr>
            <a:r>
              <a:rPr lang="en-US" sz="1600" dirty="0">
                <a:latin typeface="Courier New" pitchFamily="49" charset="0"/>
                <a:cs typeface="Courier New" pitchFamily="49" charset="0"/>
              </a:rPr>
              <a:t>        super(context);</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public </a:t>
            </a:r>
            <a:r>
              <a:rPr lang="en-US" sz="1600" dirty="0" err="1">
                <a:latin typeface="Courier New" pitchFamily="49" charset="0"/>
                <a:cs typeface="Courier New" pitchFamily="49" charset="0"/>
              </a:rPr>
              <a:t>ShapeDrawableView</a:t>
            </a:r>
            <a:r>
              <a:rPr lang="en-US" sz="1600" dirty="0">
                <a:latin typeface="Courier New" pitchFamily="49" charset="0"/>
                <a:cs typeface="Courier New" pitchFamily="49" charset="0"/>
              </a:rPr>
              <a:t>(Context </a:t>
            </a:r>
            <a:r>
              <a:rPr lang="en-US" sz="1600" dirty="0" err="1">
                <a:latin typeface="Courier New" pitchFamily="49" charset="0"/>
                <a:cs typeface="Courier New" pitchFamily="49" charset="0"/>
              </a:rPr>
              <a:t>context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AttributeSet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attrs</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super(context, </a:t>
            </a:r>
            <a:r>
              <a:rPr lang="en-US" sz="1600" dirty="0" err="1">
                <a:latin typeface="Courier New" pitchFamily="49" charset="0"/>
                <a:cs typeface="Courier New" pitchFamily="49" charset="0"/>
              </a:rPr>
              <a:t>attrs</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@Override</a:t>
            </a:r>
          </a:p>
          <a:p>
            <a:pPr marL="0" indent="0">
              <a:buNone/>
            </a:pPr>
            <a:r>
              <a:rPr lang="en-US" sz="1600" dirty="0">
                <a:solidFill>
                  <a:srgbClr val="FF0000"/>
                </a:solidFill>
                <a:latin typeface="Courier New" pitchFamily="49" charset="0"/>
                <a:cs typeface="Courier New" pitchFamily="49" charset="0"/>
              </a:rPr>
              <a:t>    protected void </a:t>
            </a:r>
            <a:r>
              <a:rPr lang="en-US" sz="1600" dirty="0" err="1">
                <a:solidFill>
                  <a:srgbClr val="FF0000"/>
                </a:solidFill>
                <a:latin typeface="Courier New" pitchFamily="49" charset="0"/>
                <a:cs typeface="Courier New" pitchFamily="49" charset="0"/>
              </a:rPr>
              <a:t>onDraw</a:t>
            </a:r>
            <a:r>
              <a:rPr lang="en-US" sz="1600" dirty="0">
                <a:solidFill>
                  <a:srgbClr val="FF0000"/>
                </a:solidFill>
                <a:latin typeface="Courier New" pitchFamily="49" charset="0"/>
                <a:cs typeface="Courier New" pitchFamily="49" charset="0"/>
              </a:rPr>
              <a:t>(Canvas canvas) {</a:t>
            </a:r>
          </a:p>
          <a:p>
            <a:pPr marL="0" indent="0">
              <a:buNone/>
            </a:pPr>
            <a:r>
              <a:rPr lang="en-US" sz="1600" dirty="0">
                <a:solidFill>
                  <a:srgbClr val="FF0000"/>
                </a:solidFill>
                <a:latin typeface="Courier New" pitchFamily="49" charset="0"/>
                <a:cs typeface="Courier New" pitchFamily="49" charset="0"/>
              </a:rPr>
              <a:t>        </a:t>
            </a:r>
            <a:r>
              <a:rPr lang="en-US" sz="1600" dirty="0" err="1">
                <a:solidFill>
                  <a:srgbClr val="FF0000"/>
                </a:solidFill>
                <a:latin typeface="Courier New" pitchFamily="49" charset="0"/>
                <a:cs typeface="Courier New" pitchFamily="49" charset="0"/>
              </a:rPr>
              <a:t>super.onDraw</a:t>
            </a:r>
            <a:r>
              <a:rPr lang="en-US" sz="1600" dirty="0">
                <a:solidFill>
                  <a:srgbClr val="FF0000"/>
                </a:solidFill>
                <a:latin typeface="Courier New" pitchFamily="49" charset="0"/>
                <a:cs typeface="Courier New" pitchFamily="49" charset="0"/>
              </a:rPr>
              <a:t>(canvas);</a:t>
            </a:r>
          </a:p>
          <a:p>
            <a:pPr marL="0" indent="0">
              <a:buNone/>
            </a:pPr>
            <a:r>
              <a:rPr lang="en-US" sz="1600" dirty="0">
                <a:solidFill>
                  <a:srgbClr val="FF0000"/>
                </a:solidFill>
                <a:latin typeface="Courier New" pitchFamily="49" charset="0"/>
                <a:cs typeface="Courier New" pitchFamily="49" charset="0"/>
              </a:rPr>
              <a:t>        for(</a:t>
            </a:r>
            <a:r>
              <a:rPr lang="en-US" sz="1600" dirty="0" err="1">
                <a:solidFill>
                  <a:srgbClr val="FF0000"/>
                </a:solidFill>
                <a:latin typeface="Courier New" pitchFamily="49" charset="0"/>
                <a:cs typeface="Courier New" pitchFamily="49" charset="0"/>
              </a:rPr>
              <a:t>ShapeDrawable</a:t>
            </a:r>
            <a:r>
              <a:rPr lang="en-US" sz="1600" dirty="0">
                <a:solidFill>
                  <a:srgbClr val="FF0000"/>
                </a:solidFill>
                <a:latin typeface="Courier New" pitchFamily="49" charset="0"/>
                <a:cs typeface="Courier New" pitchFamily="49" charset="0"/>
              </a:rPr>
              <a:t> shape: shapes) {</a:t>
            </a:r>
          </a:p>
          <a:p>
            <a:pPr marL="0" indent="0">
              <a:buNone/>
            </a:pPr>
            <a:r>
              <a:rPr lang="en-US" sz="1600" dirty="0">
                <a:solidFill>
                  <a:srgbClr val="FF0000"/>
                </a:solidFill>
                <a:latin typeface="Courier New" pitchFamily="49" charset="0"/>
                <a:cs typeface="Courier New" pitchFamily="49" charset="0"/>
              </a:rPr>
              <a:t>            </a:t>
            </a:r>
            <a:r>
              <a:rPr lang="en-US" sz="1600" dirty="0" err="1">
                <a:solidFill>
                  <a:srgbClr val="FF0000"/>
                </a:solidFill>
                <a:latin typeface="Courier New" pitchFamily="49" charset="0"/>
                <a:cs typeface="Courier New" pitchFamily="49" charset="0"/>
              </a:rPr>
              <a:t>shape.draw</a:t>
            </a:r>
            <a:r>
              <a:rPr lang="en-US" sz="1600" dirty="0">
                <a:solidFill>
                  <a:srgbClr val="FF0000"/>
                </a:solidFill>
                <a:latin typeface="Courier New" pitchFamily="49" charset="0"/>
                <a:cs typeface="Courier New" pitchFamily="49" charset="0"/>
              </a:rPr>
              <a:t>(canvas);</a:t>
            </a:r>
          </a:p>
          <a:p>
            <a:pPr marL="0" indent="0">
              <a:buNone/>
            </a:pPr>
            <a:r>
              <a:rPr lang="en-US" sz="1600" dirty="0">
                <a:solidFill>
                  <a:srgbClr val="FF0000"/>
                </a:solidFill>
                <a:latin typeface="Courier New" pitchFamily="49" charset="0"/>
                <a:cs typeface="Courier New" pitchFamily="49" charset="0"/>
              </a:rPr>
              <a:t>        }</a:t>
            </a:r>
          </a:p>
          <a:p>
            <a:pPr marL="0" indent="0">
              <a:buNone/>
            </a:pPr>
            <a:r>
              <a:rPr lang="en-US" sz="1600" dirty="0">
                <a:solidFill>
                  <a:srgbClr val="FF0000"/>
                </a:solidFill>
                <a:latin typeface="Courier New" pitchFamily="49" charset="0"/>
                <a:cs typeface="Courier New" pitchFamily="49" charset="0"/>
              </a:rPr>
              <a:t>    </a:t>
            </a:r>
            <a:r>
              <a:rPr lang="en-US" sz="1600" dirty="0" smtClean="0">
                <a:solidFill>
                  <a:srgbClr val="FF0000"/>
                </a:solidFill>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89</a:t>
            </a:fld>
            <a:endParaRPr lang="en-US" altLang="en-US" dirty="0">
              <a:solidFill>
                <a:schemeClr val="accent2"/>
              </a:solidFill>
            </a:endParaRPr>
          </a:p>
        </p:txBody>
      </p:sp>
    </p:spTree>
    <p:extLst>
      <p:ext uri="{BB962C8B-B14F-4D97-AF65-F5344CB8AC3E}">
        <p14:creationId xmlns:p14="http://schemas.microsoft.com/office/powerpoint/2010/main" val="3944137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9</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13. Android – Multi-Threading</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0" name="Content Placeholder 2"/>
          <p:cNvSpPr txBox="1">
            <a:spLocks/>
          </p:cNvSpPr>
          <p:nvPr/>
        </p:nvSpPr>
        <p:spPr>
          <a:xfrm>
            <a:off x="304800" y="1600200"/>
            <a:ext cx="8534400" cy="4724400"/>
          </a:xfrm>
          <a:prstGeom prst="rect">
            <a:avLst/>
          </a:prstGeom>
        </p:spPr>
        <p:txBody>
          <a:bodyPr>
            <a:noAutofit/>
          </a:bodyPr>
          <a:lstStyle/>
          <a:p>
            <a:pPr lvl="0"/>
            <a:r>
              <a:rPr lang="de-DE" sz="2800" b="1" dirty="0" smtClean="0">
                <a:solidFill>
                  <a:srgbClr val="0070C0"/>
                </a:solidFill>
              </a:rPr>
              <a:t>Threads </a:t>
            </a:r>
            <a:endParaRPr lang="en-US" sz="2000" dirty="0" smtClean="0"/>
          </a:p>
          <a:p>
            <a:endParaRPr lang="en-US" sz="2000" dirty="0" smtClean="0"/>
          </a:p>
          <a:p>
            <a:r>
              <a:rPr lang="en-US" sz="2000" dirty="0" smtClean="0"/>
              <a:t>There are basically two main ways of having a Thread execute application code. </a:t>
            </a:r>
          </a:p>
          <a:p>
            <a:pPr lvl="1"/>
            <a:endParaRPr lang="en-US" sz="2000" dirty="0" smtClean="0"/>
          </a:p>
          <a:p>
            <a:pPr marL="1371600" lvl="2" indent="-457200">
              <a:buFont typeface="+mj-lt"/>
              <a:buAutoNum type="arabicPeriod"/>
            </a:pPr>
            <a:r>
              <a:rPr lang="en-US" sz="2000" dirty="0" smtClean="0"/>
              <a:t>One is providing a new class that extends Thread and overriding its </a:t>
            </a:r>
            <a:r>
              <a:rPr lang="en-US" sz="2000" b="1" dirty="0" smtClean="0">
                <a:solidFill>
                  <a:srgbClr val="C00000"/>
                </a:solidFill>
              </a:rPr>
              <a:t>run()</a:t>
            </a:r>
            <a:r>
              <a:rPr lang="en-US" sz="2000" dirty="0" smtClean="0"/>
              <a:t> method. </a:t>
            </a:r>
          </a:p>
          <a:p>
            <a:pPr marL="1371600" lvl="2" indent="-457200">
              <a:buFont typeface="+mj-lt"/>
              <a:buAutoNum type="arabicPeriod"/>
            </a:pPr>
            <a:endParaRPr lang="en-US" sz="2000" dirty="0" smtClean="0"/>
          </a:p>
          <a:p>
            <a:pPr marL="1371600" lvl="2" indent="-457200">
              <a:buFont typeface="+mj-lt"/>
              <a:buAutoNum type="arabicPeriod"/>
            </a:pPr>
            <a:r>
              <a:rPr lang="en-US" sz="2000" dirty="0" smtClean="0"/>
              <a:t>The other is providing a new Thread instance with a </a:t>
            </a:r>
            <a:r>
              <a:rPr lang="en-US" sz="2000" b="1" dirty="0" smtClean="0">
                <a:solidFill>
                  <a:srgbClr val="C00000"/>
                </a:solidFill>
              </a:rPr>
              <a:t>Runnable</a:t>
            </a:r>
            <a:r>
              <a:rPr lang="en-US" sz="2000" dirty="0"/>
              <a:t> </a:t>
            </a:r>
            <a:r>
              <a:rPr lang="en-US" sz="2000" dirty="0" smtClean="0"/>
              <a:t>object during its creation. </a:t>
            </a:r>
          </a:p>
          <a:p>
            <a:pPr marL="457200" indent="-457200">
              <a:buFont typeface="+mj-lt"/>
              <a:buAutoNum type="arabicPeriod"/>
            </a:pPr>
            <a:endParaRPr lang="en-US" sz="2000" dirty="0" smtClean="0"/>
          </a:p>
          <a:p>
            <a:pPr marL="457200"/>
            <a:r>
              <a:rPr lang="en-US" sz="2000" dirty="0" smtClean="0"/>
              <a:t>In both cases, the </a:t>
            </a:r>
            <a:r>
              <a:rPr lang="en-US" sz="2000" b="1" dirty="0" smtClean="0">
                <a:solidFill>
                  <a:srgbClr val="C00000"/>
                </a:solidFill>
              </a:rPr>
              <a:t>start()</a:t>
            </a:r>
            <a:r>
              <a:rPr lang="en-US" sz="2000" dirty="0" smtClean="0"/>
              <a:t> method must be called to actually execute the new Thread.</a:t>
            </a:r>
          </a:p>
          <a:p>
            <a:pPr lvl="0"/>
            <a:endParaRPr lang="en-US" sz="2000"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smtClean="0"/>
              <a:t>Handling Touch Events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Override</a:t>
            </a:r>
          </a:p>
          <a:p>
            <a:pPr marL="0" indent="0">
              <a:buNone/>
            </a:pPr>
            <a:r>
              <a:rPr lang="en-US" sz="1800" dirty="0">
                <a:latin typeface="Courier New" pitchFamily="49" charset="0"/>
                <a:cs typeface="Courier New" pitchFamily="49" charset="0"/>
              </a:rPr>
              <a:t>    public </a:t>
            </a:r>
            <a:r>
              <a:rPr lang="en-US" sz="1800" dirty="0" err="1">
                <a:latin typeface="Courier New" pitchFamily="49" charset="0"/>
                <a:cs typeface="Courier New" pitchFamily="49" charset="0"/>
              </a:rPr>
              <a:t>boolean</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onTouchEvent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MotionEvent</a:t>
            </a:r>
            <a:r>
              <a:rPr lang="en-US" sz="1800" dirty="0">
                <a:latin typeface="Courier New" pitchFamily="49" charset="0"/>
                <a:cs typeface="Courier New" pitchFamily="49" charset="0"/>
              </a:rPr>
              <a:t> event) {</a:t>
            </a:r>
          </a:p>
          <a:p>
            <a:pPr marL="0" indent="0">
              <a:buNone/>
            </a:pPr>
            <a:r>
              <a:rPr lang="en-US" sz="1800" dirty="0">
                <a:latin typeface="Courier New" pitchFamily="49" charset="0"/>
                <a:cs typeface="Courier New" pitchFamily="49" charset="0"/>
              </a:rPr>
              <a:t>        if (</a:t>
            </a:r>
            <a:r>
              <a:rPr lang="en-US" sz="1800" dirty="0" err="1">
                <a:latin typeface="Courier New" pitchFamily="49" charset="0"/>
                <a:cs typeface="Courier New" pitchFamily="49" charset="0"/>
              </a:rPr>
              <a:t>event.getAction</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MotionEvent.ACTION_DOWN</a:t>
            </a: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x =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event.getX</a:t>
            </a:r>
            <a:r>
              <a:rPr lang="en-US" sz="1800" dirty="0">
                <a:latin typeface="Courier New" pitchFamily="49" charset="0"/>
                <a:cs typeface="Courier New" pitchFamily="49" charset="0"/>
              </a:rPr>
              <a:t>(); </a:t>
            </a:r>
            <a:endParaRPr lang="en-US" sz="1800" dirty="0" smtClean="0">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y =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event.getY</a:t>
            </a:r>
            <a:r>
              <a:rPr lang="en-US" sz="1800" dirty="0" smtClean="0">
                <a:latin typeface="Courier New" pitchFamily="49" charset="0"/>
                <a:cs typeface="Courier New" pitchFamily="49" charset="0"/>
              </a:rPr>
              <a:t>();</a:t>
            </a:r>
          </a:p>
          <a:p>
            <a:pPr marL="0" indent="0">
              <a:buNone/>
            </a:pP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if (!</a:t>
            </a:r>
            <a:r>
              <a:rPr lang="en-US" sz="1800" dirty="0" err="1">
                <a:latin typeface="Courier New" pitchFamily="49" charset="0"/>
                <a:cs typeface="Courier New" pitchFamily="49" charset="0"/>
              </a:rPr>
              <a:t>isDeletingExistingShape</a:t>
            </a:r>
            <a:r>
              <a:rPr lang="en-US" sz="1800" dirty="0">
                <a:latin typeface="Courier New" pitchFamily="49" charset="0"/>
                <a:cs typeface="Courier New" pitchFamily="49" charset="0"/>
              </a:rPr>
              <a:t>(x, y)) {</a:t>
            </a:r>
          </a:p>
          <a:p>
            <a:pPr marL="0" indent="0">
              <a:buNone/>
            </a:pPr>
            <a:r>
              <a:rPr lang="en-US" sz="1800" dirty="0">
                <a:latin typeface="Courier New" pitchFamily="49" charset="0"/>
                <a:cs typeface="Courier New" pitchFamily="49" charset="0"/>
              </a:rPr>
              <a:t>                </a:t>
            </a:r>
            <a:r>
              <a:rPr lang="en-US" sz="1800" dirty="0" err="1">
                <a:solidFill>
                  <a:srgbClr val="FF0000"/>
                </a:solidFill>
                <a:latin typeface="Courier New" pitchFamily="49" charset="0"/>
                <a:cs typeface="Courier New" pitchFamily="49" charset="0"/>
              </a:rPr>
              <a:t>shapes.add</a:t>
            </a:r>
            <a:r>
              <a:rPr lang="en-US" sz="1800" dirty="0">
                <a:solidFill>
                  <a:srgbClr val="FF0000"/>
                </a:solidFill>
                <a:latin typeface="Courier New" pitchFamily="49" charset="0"/>
                <a:cs typeface="Courier New" pitchFamily="49" charset="0"/>
              </a:rPr>
              <a:t>(</a:t>
            </a:r>
            <a:r>
              <a:rPr lang="en-US" sz="1800" dirty="0" err="1">
                <a:solidFill>
                  <a:srgbClr val="FF0000"/>
                </a:solidFill>
                <a:latin typeface="Courier New" pitchFamily="49" charset="0"/>
                <a:cs typeface="Courier New" pitchFamily="49" charset="0"/>
              </a:rPr>
              <a:t>makeShapeDrawable</a:t>
            </a:r>
            <a:r>
              <a:rPr lang="en-US" sz="1800" dirty="0">
                <a:solidFill>
                  <a:srgbClr val="FF0000"/>
                </a:solidFill>
                <a:latin typeface="Courier New" pitchFamily="49" charset="0"/>
                <a:cs typeface="Courier New" pitchFamily="49" charset="0"/>
              </a:rPr>
              <a:t>(x, y));</a:t>
            </a:r>
          </a:p>
          <a:p>
            <a:pPr marL="0" indent="0">
              <a:buNone/>
            </a:pP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a:t>
            </a:r>
            <a:r>
              <a:rPr lang="en-US" sz="1800" dirty="0">
                <a:solidFill>
                  <a:srgbClr val="FF0000"/>
                </a:solidFill>
                <a:latin typeface="Courier New" pitchFamily="49" charset="0"/>
                <a:cs typeface="Courier New" pitchFamily="49" charset="0"/>
              </a:rPr>
              <a:t>invalidate();</a:t>
            </a:r>
          </a:p>
          <a:p>
            <a:pPr marL="0" indent="0">
              <a:buNone/>
            </a:pPr>
            <a:r>
              <a:rPr lang="en-US" sz="1800" dirty="0">
                <a:latin typeface="Courier New" pitchFamily="49" charset="0"/>
                <a:cs typeface="Courier New" pitchFamily="49" charset="0"/>
              </a:rPr>
              <a:t>            return (true);  // Handled touch event</a:t>
            </a:r>
          </a:p>
          <a:p>
            <a:pPr marL="0" indent="0">
              <a:buNone/>
            </a:pPr>
            <a:r>
              <a:rPr lang="en-US" sz="1800" dirty="0">
                <a:latin typeface="Courier New" pitchFamily="49" charset="0"/>
                <a:cs typeface="Courier New" pitchFamily="49" charset="0"/>
              </a:rPr>
              <a:t>        } else {</a:t>
            </a:r>
          </a:p>
          <a:p>
            <a:pPr marL="0" indent="0">
              <a:buNone/>
            </a:pPr>
            <a:r>
              <a:rPr lang="en-US" sz="1800" dirty="0">
                <a:latin typeface="Courier New" pitchFamily="49" charset="0"/>
                <a:cs typeface="Courier New" pitchFamily="49" charset="0"/>
              </a:rPr>
              <a:t>            return (false); // Did not handle touch event</a:t>
            </a:r>
          </a:p>
          <a:p>
            <a:pPr marL="0" indent="0">
              <a:buNone/>
            </a:pP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90</a:t>
            </a:fld>
            <a:endParaRPr lang="en-US" altLang="en-US" dirty="0">
              <a:solidFill>
                <a:schemeClr val="accent2"/>
              </a:solidFill>
            </a:endParaRPr>
          </a:p>
        </p:txBody>
      </p:sp>
    </p:spTree>
    <p:extLst>
      <p:ext uri="{BB962C8B-B14F-4D97-AF65-F5344CB8AC3E}">
        <p14:creationId xmlns:p14="http://schemas.microsoft.com/office/powerpoint/2010/main" val="3620657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View: </a:t>
            </a:r>
            <a:r>
              <a:rPr lang="en-US" dirty="0" smtClean="0"/>
              <a:t/>
            </a:r>
            <a:br>
              <a:rPr lang="en-US" dirty="0" smtClean="0"/>
            </a:br>
            <a:r>
              <a:rPr lang="en-US" dirty="0" smtClean="0"/>
              <a:t>Removing Existing Shapes</a:t>
            </a:r>
            <a:endParaRPr lang="en-US" dirty="0"/>
          </a:p>
        </p:txBody>
      </p:sp>
      <p:sp>
        <p:nvSpPr>
          <p:cNvPr id="3" name="Content Placeholder 2"/>
          <p:cNvSpPr>
            <a:spLocks noGrp="1"/>
          </p:cNvSpPr>
          <p:nvPr>
            <p:ph idx="1"/>
          </p:nvPr>
        </p:nvSpPr>
        <p:spPr/>
        <p:txBody>
          <a:bodyPr/>
          <a:lstStyle/>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private </a:t>
            </a:r>
            <a:r>
              <a:rPr lang="en-US" sz="1800" dirty="0" err="1">
                <a:latin typeface="Courier New" pitchFamily="49" charset="0"/>
                <a:cs typeface="Courier New" pitchFamily="49" charset="0"/>
              </a:rPr>
              <a:t>boolean</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isDeletingExistingShape</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x,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y) {</a:t>
            </a:r>
          </a:p>
          <a:p>
            <a:pPr marL="0" indent="0">
              <a:buNone/>
            </a:pPr>
            <a:r>
              <a:rPr lang="en-US" sz="1800" dirty="0">
                <a:latin typeface="Courier New" pitchFamily="49" charset="0"/>
                <a:cs typeface="Courier New" pitchFamily="49" charset="0"/>
              </a:rPr>
              <a:t>        for(</a:t>
            </a:r>
            <a:r>
              <a:rPr lang="en-US" sz="1800" dirty="0" err="1">
                <a:latin typeface="Courier New" pitchFamily="49" charset="0"/>
                <a:cs typeface="Courier New" pitchFamily="49" charset="0"/>
              </a:rPr>
              <a:t>ShapeDrawable</a:t>
            </a:r>
            <a:r>
              <a:rPr lang="en-US" sz="1800" dirty="0">
                <a:latin typeface="Courier New" pitchFamily="49" charset="0"/>
                <a:cs typeface="Courier New" pitchFamily="49" charset="0"/>
              </a:rPr>
              <a:t> shape: shapes) {</a:t>
            </a:r>
          </a:p>
          <a:p>
            <a:pPr marL="0" indent="0">
              <a:buNone/>
            </a:pPr>
            <a:r>
              <a:rPr lang="en-US" sz="1800" dirty="0">
                <a:latin typeface="Courier New" pitchFamily="49" charset="0"/>
                <a:cs typeface="Courier New" pitchFamily="49" charset="0"/>
              </a:rPr>
              <a:t>            </a:t>
            </a:r>
            <a:r>
              <a:rPr lang="en-US" sz="1800" dirty="0" err="1">
                <a:solidFill>
                  <a:srgbClr val="FF0000"/>
                </a:solidFill>
                <a:latin typeface="Courier New" pitchFamily="49" charset="0"/>
                <a:cs typeface="Courier New" pitchFamily="49" charset="0"/>
              </a:rPr>
              <a:t>Rect</a:t>
            </a:r>
            <a:r>
              <a:rPr lang="en-US" sz="1800" dirty="0">
                <a:solidFill>
                  <a:srgbClr val="FF0000"/>
                </a:solidFill>
                <a:latin typeface="Courier New" pitchFamily="49" charset="0"/>
                <a:cs typeface="Courier New" pitchFamily="49" charset="0"/>
              </a:rPr>
              <a:t> bounds = </a:t>
            </a:r>
            <a:r>
              <a:rPr lang="en-US" sz="1800" dirty="0" err="1">
                <a:solidFill>
                  <a:srgbClr val="FF0000"/>
                </a:solidFill>
                <a:latin typeface="Courier New" pitchFamily="49" charset="0"/>
                <a:cs typeface="Courier New" pitchFamily="49" charset="0"/>
              </a:rPr>
              <a:t>shape.getBounds</a:t>
            </a:r>
            <a:r>
              <a:rPr lang="en-US" sz="1800" dirty="0">
                <a:solidFill>
                  <a:srgbClr val="FF0000"/>
                </a:solidFill>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if (</a:t>
            </a:r>
            <a:r>
              <a:rPr lang="en-US" sz="1800" dirty="0" err="1">
                <a:solidFill>
                  <a:srgbClr val="FF0000"/>
                </a:solidFill>
                <a:latin typeface="Courier New" pitchFamily="49" charset="0"/>
                <a:cs typeface="Courier New" pitchFamily="49" charset="0"/>
              </a:rPr>
              <a:t>bounds.contains</a:t>
            </a:r>
            <a:r>
              <a:rPr lang="en-US" sz="1800" dirty="0">
                <a:solidFill>
                  <a:srgbClr val="FF0000"/>
                </a:solidFill>
                <a:latin typeface="Courier New" pitchFamily="49" charset="0"/>
                <a:cs typeface="Courier New" pitchFamily="49" charset="0"/>
              </a:rPr>
              <a:t>(x, y)</a:t>
            </a: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shapes.remove</a:t>
            </a:r>
            <a:r>
              <a:rPr lang="en-US" sz="1800" dirty="0">
                <a:latin typeface="Courier New" pitchFamily="49" charset="0"/>
                <a:cs typeface="Courier New" pitchFamily="49" charset="0"/>
              </a:rPr>
              <a:t>(shape);</a:t>
            </a:r>
          </a:p>
          <a:p>
            <a:pPr marL="0" indent="0">
              <a:buNone/>
            </a:pPr>
            <a:r>
              <a:rPr lang="en-US" sz="1800" dirty="0">
                <a:latin typeface="Courier New" pitchFamily="49" charset="0"/>
                <a:cs typeface="Courier New" pitchFamily="49" charset="0"/>
              </a:rPr>
              <a:t>                return(true);</a:t>
            </a:r>
          </a:p>
          <a:p>
            <a:pPr marL="0" indent="0">
              <a:buNone/>
            </a:pP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return(false);</a:t>
            </a:r>
          </a:p>
          <a:p>
            <a:pPr marL="0" indent="0">
              <a:buNone/>
            </a:pP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91</a:t>
            </a:fld>
            <a:endParaRPr lang="en-US" altLang="en-US" dirty="0">
              <a:solidFill>
                <a:schemeClr val="accent2"/>
              </a:solidFill>
            </a:endParaRPr>
          </a:p>
        </p:txBody>
      </p:sp>
    </p:spTree>
    <p:extLst>
      <p:ext uri="{BB962C8B-B14F-4D97-AF65-F5344CB8AC3E}">
        <p14:creationId xmlns:p14="http://schemas.microsoft.com/office/powerpoint/2010/main" val="17428636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View: </a:t>
            </a:r>
            <a:r>
              <a:rPr lang="en-US" dirty="0" smtClean="0"/>
              <a:t>Making </a:t>
            </a:r>
            <a:r>
              <a:rPr lang="en-US" dirty="0" err="1" smtClean="0"/>
              <a:t>ShapeDrawable</a:t>
            </a:r>
            <a:r>
              <a:rPr lang="en-US" dirty="0" smtClean="0"/>
              <a:t> Objects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private </a:t>
            </a:r>
            <a:r>
              <a:rPr lang="en-US" sz="1800" dirty="0" err="1">
                <a:latin typeface="Courier New" pitchFamily="49" charset="0"/>
                <a:cs typeface="Courier New" pitchFamily="49" charset="0"/>
              </a:rPr>
              <a:t>ShapeDrawable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makeShapeDrawable</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x,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y) {</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maxWidth</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getWidth</a:t>
            </a:r>
            <a:r>
              <a:rPr lang="en-US" sz="1800" dirty="0">
                <a:latin typeface="Courier New" pitchFamily="49" charset="0"/>
                <a:cs typeface="Courier New" pitchFamily="49" charset="0"/>
              </a:rPr>
              <a:t>()/10;</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maxHeight</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getHeight</a:t>
            </a:r>
            <a:r>
              <a:rPr lang="en-US" sz="1800" dirty="0">
                <a:latin typeface="Courier New" pitchFamily="49" charset="0"/>
                <a:cs typeface="Courier New" pitchFamily="49" charset="0"/>
              </a:rPr>
              <a:t>()/10;</a:t>
            </a:r>
          </a:p>
          <a:p>
            <a:pPr marL="0" indent="0">
              <a:buNone/>
            </a:pPr>
            <a:r>
              <a:rPr lang="en-US" sz="1800" dirty="0">
                <a:latin typeface="Courier New" pitchFamily="49" charset="0"/>
                <a:cs typeface="Courier New" pitchFamily="49" charset="0"/>
              </a:rPr>
              <a:t>        Shape </a:t>
            </a:r>
            <a:r>
              <a:rPr lang="en-US" sz="1800" dirty="0" err="1">
                <a:latin typeface="Courier New" pitchFamily="49" charset="0"/>
                <a:cs typeface="Courier New" pitchFamily="49" charset="0"/>
              </a:rPr>
              <a:t>shape</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if (</a:t>
            </a:r>
            <a:r>
              <a:rPr lang="en-US" sz="1800" dirty="0" err="1">
                <a:latin typeface="Courier New" pitchFamily="49" charset="0"/>
                <a:cs typeface="Courier New" pitchFamily="49" charset="0"/>
              </a:rPr>
              <a:t>Math.random</a:t>
            </a:r>
            <a:r>
              <a:rPr lang="en-US" sz="1800" dirty="0">
                <a:latin typeface="Courier New" pitchFamily="49" charset="0"/>
                <a:cs typeface="Courier New" pitchFamily="49" charset="0"/>
              </a:rPr>
              <a:t>() &lt; 0.5) {</a:t>
            </a:r>
          </a:p>
          <a:p>
            <a:pPr marL="0" indent="0">
              <a:buNone/>
            </a:pPr>
            <a:r>
              <a:rPr lang="en-US" sz="1800" dirty="0">
                <a:latin typeface="Courier New" pitchFamily="49" charset="0"/>
                <a:cs typeface="Courier New" pitchFamily="49" charset="0"/>
              </a:rPr>
              <a:t>            shape = new </a:t>
            </a:r>
            <a:r>
              <a:rPr lang="en-US" sz="1800" dirty="0" err="1">
                <a:latin typeface="Courier New" pitchFamily="49" charset="0"/>
                <a:cs typeface="Courier New" pitchFamily="49" charset="0"/>
              </a:rPr>
              <a:t>OvalShape</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 else {</a:t>
            </a:r>
          </a:p>
          <a:p>
            <a:pPr marL="0" indent="0">
              <a:buNone/>
            </a:pPr>
            <a:r>
              <a:rPr lang="en-US" sz="1800" dirty="0">
                <a:latin typeface="Courier New" pitchFamily="49" charset="0"/>
                <a:cs typeface="Courier New" pitchFamily="49" charset="0"/>
              </a:rPr>
              <a:t>            shape = new </a:t>
            </a:r>
            <a:r>
              <a:rPr lang="en-US" sz="1800" dirty="0" err="1">
                <a:latin typeface="Courier New" pitchFamily="49" charset="0"/>
                <a:cs typeface="Courier New" pitchFamily="49" charset="0"/>
              </a:rPr>
              <a:t>RectShape</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a:t>
            </a:r>
            <a:r>
              <a:rPr lang="en-US" sz="1800" dirty="0" err="1">
                <a:solidFill>
                  <a:srgbClr val="FF0000"/>
                </a:solidFill>
                <a:latin typeface="Courier New" pitchFamily="49" charset="0"/>
                <a:cs typeface="Courier New" pitchFamily="49" charset="0"/>
              </a:rPr>
              <a:t>ShapeDrawable</a:t>
            </a:r>
            <a:r>
              <a:rPr lang="en-US" sz="1800" dirty="0">
                <a:solidFill>
                  <a:srgbClr val="FF0000"/>
                </a:solidFill>
                <a:latin typeface="Courier New" pitchFamily="49" charset="0"/>
                <a:cs typeface="Courier New" pitchFamily="49" charset="0"/>
              </a:rPr>
              <a:t> </a:t>
            </a:r>
            <a:r>
              <a:rPr lang="en-US" sz="1800" dirty="0" err="1">
                <a:solidFill>
                  <a:srgbClr val="FF0000"/>
                </a:solidFill>
                <a:latin typeface="Courier New" pitchFamily="49" charset="0"/>
                <a:cs typeface="Courier New" pitchFamily="49" charset="0"/>
              </a:rPr>
              <a:t>shapeD</a:t>
            </a:r>
            <a:r>
              <a:rPr lang="en-US" sz="1800" dirty="0">
                <a:solidFill>
                  <a:srgbClr val="FF0000"/>
                </a:solidFill>
                <a:latin typeface="Courier New" pitchFamily="49" charset="0"/>
                <a:cs typeface="Courier New" pitchFamily="49" charset="0"/>
              </a:rPr>
              <a:t> = new </a:t>
            </a:r>
            <a:r>
              <a:rPr lang="en-US" sz="1800" dirty="0" err="1">
                <a:solidFill>
                  <a:srgbClr val="FF0000"/>
                </a:solidFill>
                <a:latin typeface="Courier New" pitchFamily="49" charset="0"/>
                <a:cs typeface="Courier New" pitchFamily="49" charset="0"/>
              </a:rPr>
              <a:t>ShapeDrawable</a:t>
            </a:r>
            <a:r>
              <a:rPr lang="en-US" sz="1800" dirty="0">
                <a:solidFill>
                  <a:srgbClr val="FF0000"/>
                </a:solidFill>
                <a:latin typeface="Courier New" pitchFamily="49" charset="0"/>
                <a:cs typeface="Courier New" pitchFamily="49" charset="0"/>
              </a:rPr>
              <a:t>(shape);</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width = </a:t>
            </a:r>
            <a:r>
              <a:rPr lang="en-US" sz="1800" dirty="0" err="1">
                <a:latin typeface="Courier New" pitchFamily="49" charset="0"/>
                <a:cs typeface="Courier New" pitchFamily="49" charset="0"/>
              </a:rPr>
              <a:t>RandomUtils.randomInt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maxWidth</a:t>
            </a:r>
            <a:r>
              <a:rPr lang="en-US" sz="1800" dirty="0">
                <a:latin typeface="Courier New" pitchFamily="49" charset="0"/>
                <a:cs typeface="Courier New" pitchFamily="49" charset="0"/>
              </a:rPr>
              <a:t>)+5;</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height = </a:t>
            </a:r>
            <a:r>
              <a:rPr lang="en-US" sz="1800" dirty="0" err="1">
                <a:latin typeface="Courier New" pitchFamily="49" charset="0"/>
                <a:cs typeface="Courier New" pitchFamily="49" charset="0"/>
              </a:rPr>
              <a:t>RandomUtils.randomInt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maxHeight</a:t>
            </a:r>
            <a:r>
              <a:rPr lang="en-US" sz="1800" dirty="0">
                <a:latin typeface="Courier New" pitchFamily="49" charset="0"/>
                <a:cs typeface="Courier New" pitchFamily="49" charset="0"/>
              </a:rPr>
              <a:t>)+5;</a:t>
            </a:r>
          </a:p>
          <a:p>
            <a:pPr marL="0" indent="0">
              <a:buNone/>
            </a:pPr>
            <a:r>
              <a:rPr lang="en-US" sz="1800" dirty="0">
                <a:latin typeface="Courier New" pitchFamily="49" charset="0"/>
                <a:cs typeface="Courier New" pitchFamily="49" charset="0"/>
              </a:rPr>
              <a:t>        </a:t>
            </a:r>
            <a:r>
              <a:rPr lang="en-US" sz="1800" dirty="0" err="1">
                <a:solidFill>
                  <a:srgbClr val="FF0000"/>
                </a:solidFill>
                <a:latin typeface="Courier New" pitchFamily="49" charset="0"/>
                <a:cs typeface="Courier New" pitchFamily="49" charset="0"/>
              </a:rPr>
              <a:t>shapeD.setBounds</a:t>
            </a:r>
            <a:r>
              <a:rPr lang="en-US" sz="1800" dirty="0">
                <a:latin typeface="Courier New" pitchFamily="49" charset="0"/>
                <a:cs typeface="Courier New" pitchFamily="49" charset="0"/>
              </a:rPr>
              <a:t>(x-width/2, y-height/2, </a:t>
            </a:r>
            <a:endParaRPr lang="en-US" sz="1800" dirty="0" smtClean="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x+width</a:t>
            </a:r>
            <a:r>
              <a:rPr lang="en-US" sz="1800" dirty="0" smtClean="0">
                <a:latin typeface="Courier New" pitchFamily="49" charset="0"/>
                <a:cs typeface="Courier New" pitchFamily="49" charset="0"/>
              </a:rPr>
              <a:t>/2</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y+height</a:t>
            </a:r>
            <a:r>
              <a:rPr lang="en-US" sz="1800" dirty="0">
                <a:latin typeface="Courier New" pitchFamily="49" charset="0"/>
                <a:cs typeface="Courier New" pitchFamily="49" charset="0"/>
              </a:rPr>
              <a:t>/2);</a:t>
            </a:r>
          </a:p>
          <a:p>
            <a:pPr marL="0" indent="0">
              <a:buNone/>
            </a:pPr>
            <a:r>
              <a:rPr lang="en-US" sz="1800" dirty="0">
                <a:latin typeface="Courier New" pitchFamily="49" charset="0"/>
                <a:cs typeface="Courier New" pitchFamily="49" charset="0"/>
              </a:rPr>
              <a:t>        </a:t>
            </a:r>
            <a:r>
              <a:rPr lang="en-US" sz="1800" dirty="0" err="1">
                <a:solidFill>
                  <a:srgbClr val="FF0000"/>
                </a:solidFill>
                <a:latin typeface="Courier New" pitchFamily="49" charset="0"/>
                <a:cs typeface="Courier New" pitchFamily="49" charset="0"/>
              </a:rPr>
              <a:t>shapeD.getPaint</a:t>
            </a:r>
            <a:r>
              <a:rPr lang="en-US" sz="1800" dirty="0">
                <a:solidFill>
                  <a:srgbClr val="FF0000"/>
                </a:solidFill>
                <a:latin typeface="Courier New" pitchFamily="49" charset="0"/>
                <a:cs typeface="Courier New" pitchFamily="49" charset="0"/>
              </a:rPr>
              <a:t>().</a:t>
            </a:r>
            <a:r>
              <a:rPr lang="en-US" sz="1800" dirty="0" err="1" smtClean="0">
                <a:solidFill>
                  <a:srgbClr val="FF0000"/>
                </a:solidFill>
                <a:latin typeface="Courier New" pitchFamily="49" charset="0"/>
                <a:cs typeface="Courier New" pitchFamily="49" charset="0"/>
              </a:rPr>
              <a:t>setColor</a:t>
            </a:r>
            <a:endParaRPr lang="en-US" sz="1800" dirty="0" smtClean="0">
              <a:solidFill>
                <a:srgbClr val="FF0000"/>
              </a:solidFill>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a:latin typeface="Courier New" pitchFamily="49" charset="0"/>
                <a:cs typeface="Courier New" pitchFamily="49" charset="0"/>
              </a:rPr>
              <a:t>RandomUtils.randomElement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mColors</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return(</a:t>
            </a:r>
            <a:r>
              <a:rPr lang="en-US" sz="1800" dirty="0" err="1">
                <a:latin typeface="Courier New" pitchFamily="49" charset="0"/>
                <a:cs typeface="Courier New" pitchFamily="49" charset="0"/>
              </a:rPr>
              <a:t>shapeD</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92</a:t>
            </a:fld>
            <a:endParaRPr lang="en-US" altLang="en-US" dirty="0">
              <a:solidFill>
                <a:schemeClr val="accent2"/>
              </a:solidFill>
            </a:endParaRPr>
          </a:p>
        </p:txBody>
      </p:sp>
    </p:spTree>
    <p:extLst>
      <p:ext uri="{BB962C8B-B14F-4D97-AF65-F5344CB8AC3E}">
        <p14:creationId xmlns:p14="http://schemas.microsoft.com/office/powerpoint/2010/main" val="29329182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Layout File for Example</a:t>
            </a:r>
            <a:br>
              <a:rPr lang="en-US" dirty="0" smtClean="0"/>
            </a:br>
            <a:r>
              <a:rPr lang="en-US" dirty="0" smtClean="0"/>
              <a:t>(activity__draw_shapes2.xml)</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1700" dirty="0">
                <a:latin typeface="Courier New" pitchFamily="49" charset="0"/>
                <a:cs typeface="Courier New" pitchFamily="49" charset="0"/>
              </a:rPr>
              <a:t>&lt;</a:t>
            </a:r>
            <a:r>
              <a:rPr lang="en-US" sz="1700" dirty="0" err="1">
                <a:latin typeface="Courier New" pitchFamily="49" charset="0"/>
                <a:cs typeface="Courier New" pitchFamily="49" charset="0"/>
              </a:rPr>
              <a:t>LinearLayout</a:t>
            </a:r>
            <a:r>
              <a:rPr lang="en-US" sz="1700" dirty="0">
                <a:latin typeface="Courier New" pitchFamily="49" charset="0"/>
                <a:cs typeface="Courier New" pitchFamily="49" charset="0"/>
              </a:rPr>
              <a:t> </a:t>
            </a:r>
            <a:endParaRPr lang="en-US" sz="1700" dirty="0" smtClean="0">
              <a:latin typeface="Courier New" pitchFamily="49" charset="0"/>
              <a:cs typeface="Courier New" pitchFamily="49" charset="0"/>
            </a:endParaRP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r>
              <a:rPr lang="en-US" sz="1700" dirty="0" err="1" smtClean="0">
                <a:latin typeface="Courier New" pitchFamily="49" charset="0"/>
                <a:cs typeface="Courier New" pitchFamily="49" charset="0"/>
              </a:rPr>
              <a:t>xmlns:android</a:t>
            </a:r>
            <a:r>
              <a:rPr lang="en-US" sz="1700" dirty="0">
                <a:latin typeface="Courier New" pitchFamily="49" charset="0"/>
                <a:cs typeface="Courier New" pitchFamily="49" charset="0"/>
              </a:rPr>
              <a:t>="http://schemas.android.com/</a:t>
            </a:r>
            <a:r>
              <a:rPr lang="en-US" sz="1700" dirty="0" err="1">
                <a:latin typeface="Courier New" pitchFamily="49" charset="0"/>
                <a:cs typeface="Courier New" pitchFamily="49" charset="0"/>
              </a:rPr>
              <a:t>apk</a:t>
            </a:r>
            <a:r>
              <a:rPr lang="en-US" sz="1700" dirty="0">
                <a:latin typeface="Courier New" pitchFamily="49" charset="0"/>
                <a:cs typeface="Courier New" pitchFamily="49" charset="0"/>
              </a:rPr>
              <a:t>/res/android"</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xmlns:tools</a:t>
            </a:r>
            <a:r>
              <a:rPr lang="en-US" sz="1700" dirty="0">
                <a:latin typeface="Courier New" pitchFamily="49" charset="0"/>
                <a:cs typeface="Courier New" pitchFamily="49" charset="0"/>
              </a:rPr>
              <a:t>="http://schemas.android.com/tools"</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android:id</a:t>
            </a:r>
            <a:r>
              <a:rPr lang="en-US" sz="1700" dirty="0">
                <a:latin typeface="Courier New" pitchFamily="49" charset="0"/>
                <a:cs typeface="Courier New" pitchFamily="49" charset="0"/>
              </a:rPr>
              <a:t>="@+id/LinearLayout1"</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android:layout_width</a:t>
            </a:r>
            <a:r>
              <a:rPr lang="en-US" sz="1700" dirty="0">
                <a:latin typeface="Courier New" pitchFamily="49" charset="0"/>
                <a:cs typeface="Courier New" pitchFamily="49" charset="0"/>
              </a:rPr>
              <a:t>="</a:t>
            </a:r>
            <a:r>
              <a:rPr lang="en-US" sz="1700" dirty="0" err="1">
                <a:latin typeface="Courier New" pitchFamily="49" charset="0"/>
                <a:cs typeface="Courier New" pitchFamily="49" charset="0"/>
              </a:rPr>
              <a:t>match_parent</a:t>
            </a:r>
            <a:r>
              <a:rPr lang="en-US" sz="1700" dirty="0">
                <a:latin typeface="Courier New" pitchFamily="49" charset="0"/>
                <a:cs typeface="Courier New" pitchFamily="49" charset="0"/>
              </a:rPr>
              <a:t>"</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android:layout_height</a:t>
            </a:r>
            <a:r>
              <a:rPr lang="en-US" sz="1700" dirty="0">
                <a:latin typeface="Courier New" pitchFamily="49" charset="0"/>
                <a:cs typeface="Courier New" pitchFamily="49" charset="0"/>
              </a:rPr>
              <a:t>="</a:t>
            </a:r>
            <a:r>
              <a:rPr lang="en-US" sz="1700" dirty="0" err="1">
                <a:latin typeface="Courier New" pitchFamily="49" charset="0"/>
                <a:cs typeface="Courier New" pitchFamily="49" charset="0"/>
              </a:rPr>
              <a:t>match_parent</a:t>
            </a:r>
            <a:r>
              <a:rPr lang="en-US" sz="1700" dirty="0">
                <a:latin typeface="Courier New" pitchFamily="49" charset="0"/>
                <a:cs typeface="Courier New" pitchFamily="49" charset="0"/>
              </a:rPr>
              <a:t>" &gt;</a:t>
            </a: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&lt;</a:t>
            </a:r>
            <a:r>
              <a:rPr lang="en-US" sz="1700" dirty="0" err="1">
                <a:latin typeface="Courier New" pitchFamily="49" charset="0"/>
                <a:cs typeface="Courier New" pitchFamily="49" charset="0"/>
              </a:rPr>
              <a:t>TextView</a:t>
            </a:r>
            <a:endParaRPr lang="en-US" sz="1700" dirty="0">
              <a:latin typeface="Courier New" pitchFamily="49" charset="0"/>
              <a:cs typeface="Courier New" pitchFamily="49" charset="0"/>
            </a:endParaRP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android:layout_width</a:t>
            </a:r>
            <a:r>
              <a:rPr lang="en-US" sz="1700" dirty="0">
                <a:latin typeface="Courier New" pitchFamily="49" charset="0"/>
                <a:cs typeface="Courier New" pitchFamily="49" charset="0"/>
              </a:rPr>
              <a:t>="</a:t>
            </a:r>
            <a:r>
              <a:rPr lang="en-US" sz="1700" dirty="0" err="1">
                <a:latin typeface="Courier New" pitchFamily="49" charset="0"/>
                <a:cs typeface="Courier New" pitchFamily="49" charset="0"/>
              </a:rPr>
              <a:t>wrap_content</a:t>
            </a:r>
            <a:r>
              <a:rPr lang="en-US" sz="1700" dirty="0">
                <a:latin typeface="Courier New" pitchFamily="49" charset="0"/>
                <a:cs typeface="Courier New" pitchFamily="49" charset="0"/>
              </a:rPr>
              <a:t>"</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android:layout_height</a:t>
            </a:r>
            <a:r>
              <a:rPr lang="en-US" sz="1700" dirty="0">
                <a:latin typeface="Courier New" pitchFamily="49" charset="0"/>
                <a:cs typeface="Courier New" pitchFamily="49" charset="0"/>
              </a:rPr>
              <a:t>="</a:t>
            </a:r>
            <a:r>
              <a:rPr lang="en-US" sz="1700" dirty="0" err="1">
                <a:latin typeface="Courier New" pitchFamily="49" charset="0"/>
                <a:cs typeface="Courier New" pitchFamily="49" charset="0"/>
              </a:rPr>
              <a:t>wrap_content</a:t>
            </a:r>
            <a:r>
              <a:rPr lang="en-US" sz="1700" dirty="0">
                <a:latin typeface="Courier New" pitchFamily="49" charset="0"/>
                <a:cs typeface="Courier New" pitchFamily="49" charset="0"/>
              </a:rPr>
              <a:t>"</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android:textAppearance</a:t>
            </a:r>
            <a:r>
              <a:rPr lang="en-US" sz="1700" dirty="0" smtClean="0">
                <a:latin typeface="Courier New" pitchFamily="49" charset="0"/>
                <a:cs typeface="Courier New" pitchFamily="49" charset="0"/>
              </a:rPr>
              <a:t>=</a:t>
            </a:r>
          </a:p>
          <a:p>
            <a:pPr marL="0" indent="0">
              <a:buNone/>
            </a:pPr>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r>
              <a:rPr lang="en-US" sz="1700" dirty="0" err="1">
                <a:latin typeface="Courier New" pitchFamily="49" charset="0"/>
                <a:cs typeface="Courier New" pitchFamily="49" charset="0"/>
              </a:rPr>
              <a:t>android:attr</a:t>
            </a:r>
            <a:r>
              <a:rPr lang="en-US" sz="1700" dirty="0">
                <a:latin typeface="Courier New" pitchFamily="49" charset="0"/>
                <a:cs typeface="Courier New" pitchFamily="49" charset="0"/>
              </a:rPr>
              <a:t>/</a:t>
            </a:r>
            <a:r>
              <a:rPr lang="en-US" sz="1700" dirty="0" err="1">
                <a:latin typeface="Courier New" pitchFamily="49" charset="0"/>
                <a:cs typeface="Courier New" pitchFamily="49" charset="0"/>
              </a:rPr>
              <a:t>textAppearanceMedium</a:t>
            </a:r>
            <a:r>
              <a:rPr lang="en-US" sz="1700" dirty="0">
                <a:latin typeface="Courier New" pitchFamily="49" charset="0"/>
                <a:cs typeface="Courier New" pitchFamily="49" charset="0"/>
              </a:rPr>
              <a:t>"</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android:text</a:t>
            </a:r>
            <a:r>
              <a:rPr lang="en-US" sz="1700" dirty="0">
                <a:latin typeface="Courier New" pitchFamily="49" charset="0"/>
                <a:cs typeface="Courier New" pitchFamily="49" charset="0"/>
              </a:rPr>
              <a:t>="@string/heading_activity_draw_shapes2" /&gt;</a:t>
            </a:r>
          </a:p>
          <a:p>
            <a:pPr marL="0" indent="0">
              <a:buNone/>
            </a:pPr>
            <a:r>
              <a:rPr lang="en-US" sz="1700" dirty="0">
                <a:solidFill>
                  <a:srgbClr val="FF0000"/>
                </a:solidFill>
                <a:latin typeface="Courier New" pitchFamily="49" charset="0"/>
                <a:cs typeface="Courier New" pitchFamily="49" charset="0"/>
              </a:rPr>
              <a:t>    &lt;view</a:t>
            </a:r>
          </a:p>
          <a:p>
            <a:pPr marL="0" indent="0">
              <a:buNone/>
            </a:pPr>
            <a:r>
              <a:rPr lang="en-US" sz="1700" dirty="0">
                <a:solidFill>
                  <a:srgbClr val="FF0000"/>
                </a:solidFill>
                <a:latin typeface="Courier New" pitchFamily="49" charset="0"/>
                <a:cs typeface="Courier New" pitchFamily="49" charset="0"/>
              </a:rPr>
              <a:t>        class="</a:t>
            </a:r>
            <a:r>
              <a:rPr lang="en-US" sz="1700" dirty="0" err="1">
                <a:solidFill>
                  <a:srgbClr val="FF0000"/>
                </a:solidFill>
                <a:latin typeface="Courier New" pitchFamily="49" charset="0"/>
                <a:cs typeface="Courier New" pitchFamily="49" charset="0"/>
              </a:rPr>
              <a:t>com.coreservlets.drawing.ShapeDrawableView</a:t>
            </a:r>
            <a:r>
              <a:rPr lang="en-US" sz="1700" dirty="0">
                <a:solidFill>
                  <a:srgbClr val="FF0000"/>
                </a:solidFill>
                <a:latin typeface="Courier New" pitchFamily="49" charset="0"/>
                <a:cs typeface="Courier New" pitchFamily="49" charset="0"/>
              </a:rPr>
              <a:t>"</a:t>
            </a:r>
          </a:p>
          <a:p>
            <a:pPr marL="0" indent="0">
              <a:buNone/>
            </a:pPr>
            <a:r>
              <a:rPr lang="en-US" sz="1700" dirty="0">
                <a:solidFill>
                  <a:srgbClr val="FF0000"/>
                </a:solidFill>
                <a:latin typeface="Courier New" pitchFamily="49" charset="0"/>
                <a:cs typeface="Courier New" pitchFamily="49" charset="0"/>
              </a:rPr>
              <a:t>        </a:t>
            </a:r>
            <a:r>
              <a:rPr lang="en-US" sz="1700" dirty="0" err="1">
                <a:solidFill>
                  <a:srgbClr val="FF0000"/>
                </a:solidFill>
                <a:latin typeface="Courier New" pitchFamily="49" charset="0"/>
                <a:cs typeface="Courier New" pitchFamily="49" charset="0"/>
              </a:rPr>
              <a:t>android:layout_width</a:t>
            </a:r>
            <a:r>
              <a:rPr lang="en-US" sz="1700" dirty="0">
                <a:solidFill>
                  <a:srgbClr val="FF0000"/>
                </a:solidFill>
                <a:latin typeface="Courier New" pitchFamily="49" charset="0"/>
                <a:cs typeface="Courier New" pitchFamily="49" charset="0"/>
              </a:rPr>
              <a:t>="</a:t>
            </a:r>
            <a:r>
              <a:rPr lang="en-US" sz="1700" dirty="0" err="1">
                <a:solidFill>
                  <a:srgbClr val="FF0000"/>
                </a:solidFill>
                <a:latin typeface="Courier New" pitchFamily="49" charset="0"/>
                <a:cs typeface="Courier New" pitchFamily="49" charset="0"/>
              </a:rPr>
              <a:t>match_parent</a:t>
            </a:r>
            <a:r>
              <a:rPr lang="en-US" sz="1700" dirty="0">
                <a:solidFill>
                  <a:srgbClr val="FF0000"/>
                </a:solidFill>
                <a:latin typeface="Courier New" pitchFamily="49" charset="0"/>
                <a:cs typeface="Courier New" pitchFamily="49" charset="0"/>
              </a:rPr>
              <a:t>"</a:t>
            </a:r>
          </a:p>
          <a:p>
            <a:pPr marL="0" indent="0">
              <a:buNone/>
            </a:pPr>
            <a:r>
              <a:rPr lang="en-US" sz="1700" dirty="0">
                <a:solidFill>
                  <a:srgbClr val="FF0000"/>
                </a:solidFill>
                <a:latin typeface="Courier New" pitchFamily="49" charset="0"/>
                <a:cs typeface="Courier New" pitchFamily="49" charset="0"/>
              </a:rPr>
              <a:t>        </a:t>
            </a:r>
            <a:r>
              <a:rPr lang="en-US" sz="1700" dirty="0" err="1">
                <a:solidFill>
                  <a:srgbClr val="FF0000"/>
                </a:solidFill>
                <a:latin typeface="Courier New" pitchFamily="49" charset="0"/>
                <a:cs typeface="Courier New" pitchFamily="49" charset="0"/>
              </a:rPr>
              <a:t>android:layout_height</a:t>
            </a:r>
            <a:r>
              <a:rPr lang="en-US" sz="1700" dirty="0">
                <a:solidFill>
                  <a:srgbClr val="FF0000"/>
                </a:solidFill>
                <a:latin typeface="Courier New" pitchFamily="49" charset="0"/>
                <a:cs typeface="Courier New" pitchFamily="49" charset="0"/>
              </a:rPr>
              <a:t>="</a:t>
            </a:r>
            <a:r>
              <a:rPr lang="en-US" sz="1700" dirty="0" err="1">
                <a:solidFill>
                  <a:srgbClr val="FF0000"/>
                </a:solidFill>
                <a:latin typeface="Courier New" pitchFamily="49" charset="0"/>
                <a:cs typeface="Courier New" pitchFamily="49" charset="0"/>
              </a:rPr>
              <a:t>match_parent</a:t>
            </a:r>
            <a:r>
              <a:rPr lang="en-US" sz="1700" dirty="0">
                <a:solidFill>
                  <a:srgbClr val="FF0000"/>
                </a:solidFill>
                <a:latin typeface="Courier New" pitchFamily="49" charset="0"/>
                <a:cs typeface="Courier New" pitchFamily="49" charset="0"/>
              </a:rPr>
              <a:t>" /&gt;</a:t>
            </a:r>
          </a:p>
          <a:p>
            <a:pPr marL="0" indent="0">
              <a:buNone/>
            </a:pPr>
            <a:r>
              <a:rPr lang="en-US" sz="1700" dirty="0" smtClean="0">
                <a:latin typeface="Courier New" pitchFamily="49" charset="0"/>
                <a:cs typeface="Courier New" pitchFamily="49" charset="0"/>
              </a:rPr>
              <a:t>&lt;/</a:t>
            </a:r>
            <a:r>
              <a:rPr lang="en-US" sz="1700" dirty="0" err="1">
                <a:latin typeface="Courier New" pitchFamily="49" charset="0"/>
                <a:cs typeface="Courier New" pitchFamily="49" charset="0"/>
              </a:rPr>
              <a:t>LinearLayout</a:t>
            </a:r>
            <a:r>
              <a:rPr lang="en-US" sz="1700" dirty="0">
                <a:latin typeface="Courier New" pitchFamily="49" charset="0"/>
                <a:cs typeface="Courier New" pitchFamily="49" charset="0"/>
              </a:rPr>
              <a:t>&gt;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93</a:t>
            </a:fld>
            <a:endParaRPr lang="en-US" altLang="en-US" dirty="0">
              <a:solidFill>
                <a:schemeClr val="accent2"/>
              </a:solidFill>
            </a:endParaRPr>
          </a:p>
        </p:txBody>
      </p:sp>
    </p:spTree>
    <p:extLst>
      <p:ext uri="{BB962C8B-B14F-4D97-AF65-F5344CB8AC3E}">
        <p14:creationId xmlns:p14="http://schemas.microsoft.com/office/powerpoint/2010/main" val="41734812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for Example</a:t>
            </a:r>
            <a:endParaRPr lang="en-US" dirty="0"/>
          </a:p>
        </p:txBody>
      </p:sp>
      <p:sp>
        <p:nvSpPr>
          <p:cNvPr id="3" name="Content Placeholder 2"/>
          <p:cNvSpPr>
            <a:spLocks noGrp="1"/>
          </p:cNvSpPr>
          <p:nvPr>
            <p:ph idx="1"/>
          </p:nvPr>
        </p:nvSpPr>
        <p:spPr/>
        <p:txBody>
          <a:bodyPr/>
          <a:lstStyle/>
          <a:p>
            <a:pPr marL="0" indent="0">
              <a:buNone/>
            </a:pPr>
            <a:r>
              <a:rPr lang="en-US" sz="2000" dirty="0">
                <a:latin typeface="Courier New" pitchFamily="49" charset="0"/>
                <a:cs typeface="Courier New" pitchFamily="49" charset="0"/>
              </a:rPr>
              <a:t>public class DrawShapes2 extends Activity {</a:t>
            </a:r>
          </a:p>
          <a:p>
            <a:pPr marL="0" indent="0">
              <a:buNone/>
            </a:pPr>
            <a:r>
              <a:rPr lang="en-US" sz="2000" dirty="0">
                <a:latin typeface="Courier New" pitchFamily="49" charset="0"/>
                <a:cs typeface="Courier New" pitchFamily="49" charset="0"/>
              </a:rPr>
              <a:t>    @Override</a:t>
            </a:r>
          </a:p>
          <a:p>
            <a:pPr marL="0" indent="0">
              <a:buNone/>
            </a:pPr>
            <a:r>
              <a:rPr lang="en-US" sz="2000" dirty="0">
                <a:latin typeface="Courier New" pitchFamily="49" charset="0"/>
                <a:cs typeface="Courier New" pitchFamily="49" charset="0"/>
              </a:rPr>
              <a:t>    public void </a:t>
            </a:r>
            <a:r>
              <a:rPr lang="en-US" sz="2000" dirty="0" err="1">
                <a:latin typeface="Courier New" pitchFamily="49" charset="0"/>
                <a:cs typeface="Courier New" pitchFamily="49" charset="0"/>
              </a:rPr>
              <a:t>onCreate</a:t>
            </a:r>
            <a:r>
              <a:rPr lang="en-US" sz="2000" dirty="0">
                <a:latin typeface="Courier New" pitchFamily="49" charset="0"/>
                <a:cs typeface="Courier New" pitchFamily="49" charset="0"/>
              </a:rPr>
              <a:t>(Bundle </a:t>
            </a:r>
            <a:r>
              <a:rPr lang="en-US" sz="2000" dirty="0" err="1">
                <a:latin typeface="Courier New" pitchFamily="49" charset="0"/>
                <a:cs typeface="Courier New" pitchFamily="49" charset="0"/>
              </a:rPr>
              <a:t>savedInstanceState</a:t>
            </a:r>
            <a:r>
              <a:rPr lang="en-US" sz="2000" dirty="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super.onCreate</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savedInstanceState</a:t>
            </a:r>
            <a:r>
              <a:rPr lang="en-US" sz="2000"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setContentView</a:t>
            </a:r>
            <a:r>
              <a:rPr lang="en-US" sz="2000" dirty="0">
                <a:latin typeface="Courier New" pitchFamily="49" charset="0"/>
                <a:cs typeface="Courier New" pitchFamily="49" charset="0"/>
              </a:rPr>
              <a:t>(R.layout.activity_draw_shapes2);</a:t>
            </a:r>
          </a:p>
          <a:p>
            <a:pPr marL="0" indent="0">
              <a:buNone/>
            </a:pPr>
            <a:r>
              <a:rPr lang="en-US" sz="2000" dirty="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94</a:t>
            </a:fld>
            <a:endParaRPr lang="en-US" altLang="en-US" dirty="0">
              <a:solidFill>
                <a:schemeClr val="accent2"/>
              </a:solidFill>
            </a:endParaRPr>
          </a:p>
        </p:txBody>
      </p:sp>
    </p:spTree>
    <p:extLst>
      <p:ext uri="{BB962C8B-B14F-4D97-AF65-F5344CB8AC3E}">
        <p14:creationId xmlns:p14="http://schemas.microsoft.com/office/powerpoint/2010/main" val="22986767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95</a:t>
            </a:fld>
            <a:endParaRPr lang="en-US" altLang="en-US" dirty="0">
              <a:solidFill>
                <a:schemeClr val="accent2"/>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96" y="1527047"/>
            <a:ext cx="8083296" cy="4736307"/>
          </a:xfrm>
          <a:prstGeom prst="rect">
            <a:avLst/>
          </a:prstGeom>
        </p:spPr>
      </p:pic>
      <p:sp>
        <p:nvSpPr>
          <p:cNvPr id="7" name="Text Box 6"/>
          <p:cNvSpPr txBox="1">
            <a:spLocks noChangeArrowheads="1"/>
          </p:cNvSpPr>
          <p:nvPr/>
        </p:nvSpPr>
        <p:spPr bwMode="ltGray">
          <a:xfrm>
            <a:off x="1762923" y="6457890"/>
            <a:ext cx="6254496" cy="400110"/>
          </a:xfrm>
          <a:prstGeom prst="rect">
            <a:avLst/>
          </a:prstGeom>
          <a:noFill/>
          <a:ln w="9525">
            <a:noFill/>
            <a:miter lim="800000"/>
            <a:headEnd/>
            <a:tailEnd/>
          </a:ln>
          <a:effectLst/>
        </p:spPr>
        <p:txBody>
          <a:bodyPr wrap="square">
            <a:spAutoFit/>
          </a:bodyPr>
          <a:lstStyle/>
          <a:p>
            <a:r>
              <a:rPr lang="en-US" sz="1000" dirty="0" smtClean="0">
                <a:solidFill>
                  <a:srgbClr val="0000FF"/>
                </a:solidFill>
                <a:latin typeface="Arial Narrow" pitchFamily="34" charset="0"/>
              </a:rPr>
              <a:t>Touching the screen (clicking if using emulator) on an empty area results in a new shape appearing under where you touched. Touching an existing shape deletes it.</a:t>
            </a:r>
            <a:endParaRPr lang="en-US" sz="1000" dirty="0">
              <a:solidFill>
                <a:srgbClr val="0000FF"/>
              </a:solidFill>
              <a:latin typeface="Arial Narrow" pitchFamily="34" charset="0"/>
            </a:endParaRPr>
          </a:p>
        </p:txBody>
      </p:sp>
    </p:spTree>
    <p:extLst>
      <p:ext uri="{BB962C8B-B14F-4D97-AF65-F5344CB8AC3E}">
        <p14:creationId xmlns:p14="http://schemas.microsoft.com/office/powerpoint/2010/main" val="10640758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0" name="Rectangle 2"/>
          <p:cNvSpPr>
            <a:spLocks noGrp="1" noChangeArrowheads="1"/>
          </p:cNvSpPr>
          <p:nvPr>
            <p:ph type="title"/>
          </p:nvPr>
        </p:nvSpPr>
        <p:spPr>
          <a:xfrm>
            <a:off x="621792" y="2843784"/>
            <a:ext cx="8305800" cy="1219200"/>
          </a:xfrm>
        </p:spPr>
        <p:txBody>
          <a:bodyPr/>
          <a:lstStyle/>
          <a:p>
            <a:r>
              <a:rPr lang="en-US" dirty="0" smtClean="0"/>
              <a:t>Wrap-Up</a:t>
            </a:r>
            <a:endParaRPr lang="en-US" altLang="en-US" dirty="0"/>
          </a:p>
        </p:txBody>
      </p:sp>
    </p:spTree>
    <p:extLst>
      <p:ext uri="{BB962C8B-B14F-4D97-AF65-F5344CB8AC3E}">
        <p14:creationId xmlns:p14="http://schemas.microsoft.com/office/powerpoint/2010/main" val="878606796"/>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Coordinate transformations</a:t>
            </a:r>
          </a:p>
          <a:p>
            <a:pPr lvl="1"/>
            <a:r>
              <a:rPr lang="en-US" dirty="0" err="1" smtClean="0"/>
              <a:t>canvas.translate</a:t>
            </a:r>
            <a:r>
              <a:rPr lang="en-US" dirty="0" smtClean="0"/>
              <a:t>(…)</a:t>
            </a:r>
          </a:p>
          <a:p>
            <a:pPr lvl="1"/>
            <a:r>
              <a:rPr lang="en-US" dirty="0" err="1" smtClean="0"/>
              <a:t>canvas.rotate</a:t>
            </a:r>
            <a:r>
              <a:rPr lang="en-US" dirty="0" smtClean="0"/>
              <a:t>(…)</a:t>
            </a:r>
          </a:p>
          <a:p>
            <a:pPr lvl="1"/>
            <a:r>
              <a:rPr lang="en-US" dirty="0" err="1" smtClean="0"/>
              <a:t>canvas.scale</a:t>
            </a:r>
            <a:r>
              <a:rPr lang="en-US" dirty="0" smtClean="0"/>
              <a:t>(…)</a:t>
            </a:r>
          </a:p>
          <a:p>
            <a:pPr lvl="1"/>
            <a:r>
              <a:rPr lang="en-US" dirty="0" err="1" smtClean="0"/>
              <a:t>canvas.skew</a:t>
            </a:r>
            <a:r>
              <a:rPr lang="en-US" dirty="0" smtClean="0"/>
              <a:t>(…)</a:t>
            </a:r>
          </a:p>
          <a:p>
            <a:r>
              <a:rPr lang="en-US" dirty="0" err="1" smtClean="0"/>
              <a:t>ShapeDrawable</a:t>
            </a:r>
            <a:endParaRPr lang="en-US" dirty="0" smtClean="0"/>
          </a:p>
          <a:p>
            <a:pPr lvl="1"/>
            <a:r>
              <a:rPr lang="en-US" dirty="0" smtClean="0"/>
              <a:t>Event handler</a:t>
            </a:r>
          </a:p>
          <a:p>
            <a:pPr lvl="2"/>
            <a:r>
              <a:rPr lang="en-US" dirty="0" smtClean="0"/>
              <a:t>Make a </a:t>
            </a:r>
            <a:r>
              <a:rPr lang="en-US" dirty="0" err="1" smtClean="0"/>
              <a:t>ShapeDrawable</a:t>
            </a:r>
            <a:r>
              <a:rPr lang="en-US" dirty="0" smtClean="0"/>
              <a:t> based on a Shape</a:t>
            </a:r>
          </a:p>
          <a:p>
            <a:pPr lvl="2"/>
            <a:r>
              <a:rPr lang="en-US" dirty="0" smtClean="0"/>
              <a:t>Adjust its characteristics</a:t>
            </a:r>
          </a:p>
          <a:p>
            <a:pPr lvl="2"/>
            <a:r>
              <a:rPr lang="en-US" dirty="0" smtClean="0"/>
              <a:t>Add it to a List</a:t>
            </a:r>
          </a:p>
          <a:p>
            <a:pPr lvl="2"/>
            <a:r>
              <a:rPr lang="en-US" dirty="0" smtClean="0"/>
              <a:t>Call invalidate</a:t>
            </a:r>
          </a:p>
          <a:p>
            <a:pPr lvl="1"/>
            <a:r>
              <a:rPr lang="en-US" dirty="0" err="1" smtClean="0"/>
              <a:t>onDraw</a:t>
            </a:r>
            <a:endParaRPr lang="en-US" dirty="0" smtClean="0"/>
          </a:p>
          <a:p>
            <a:pPr lvl="2"/>
            <a:r>
              <a:rPr lang="en-US" dirty="0" smtClean="0"/>
              <a:t>Loop down List and draw each </a:t>
            </a:r>
            <a:r>
              <a:rPr lang="en-US" dirty="0" err="1" smtClean="0"/>
              <a:t>ShapeDrawable</a:t>
            </a:r>
            <a:endParaRPr lang="en-US" dirty="0" smtClean="0"/>
          </a:p>
          <a:p>
            <a:endParaRPr lang="en-US" dirty="0"/>
          </a:p>
        </p:txBody>
      </p:sp>
      <p:sp>
        <p:nvSpPr>
          <p:cNvPr id="4" name="Slide Number Placeholder 3"/>
          <p:cNvSpPr>
            <a:spLocks noGrp="1"/>
          </p:cNvSpPr>
          <p:nvPr>
            <p:ph type="sldNum" sz="quarter" idx="10"/>
          </p:nvPr>
        </p:nvSpPr>
        <p:spPr/>
        <p:txBody>
          <a:bodyPr/>
          <a:lstStyle/>
          <a:p>
            <a:fld id="{35A47A11-E8D5-4B09-9696-2435CA8ED498}" type="slidenum">
              <a:rPr lang="en-US" altLang="en-US" smtClean="0"/>
              <a:pPr/>
              <a:t>97</a:t>
            </a:fld>
            <a:endParaRPr lang="en-US" altLang="en-US" dirty="0">
              <a:solidFill>
                <a:schemeClr val="accent2"/>
              </a:solidFill>
            </a:endParaRPr>
          </a:p>
        </p:txBody>
      </p:sp>
    </p:spTree>
    <p:extLst>
      <p:ext uri="{BB962C8B-B14F-4D97-AF65-F5344CB8AC3E}">
        <p14:creationId xmlns:p14="http://schemas.microsoft.com/office/powerpoint/2010/main" val="23809049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0" name="Rectangle 2"/>
          <p:cNvSpPr>
            <a:spLocks noGrp="1" noChangeArrowheads="1"/>
          </p:cNvSpPr>
          <p:nvPr>
            <p:ph type="title"/>
          </p:nvPr>
        </p:nvSpPr>
        <p:spPr>
          <a:xfrm>
            <a:off x="585216" y="2953512"/>
            <a:ext cx="8305800" cy="1219200"/>
          </a:xfrm>
        </p:spPr>
        <p:txBody>
          <a:bodyPr/>
          <a:lstStyle/>
          <a:p>
            <a:r>
              <a:rPr lang="en-US" dirty="0"/>
              <a:t>Questions?</a:t>
            </a:r>
            <a:endParaRPr lang="en-US" altLang="en-US" dirty="0"/>
          </a:p>
        </p:txBody>
      </p:sp>
    </p:spTree>
    <p:extLst>
      <p:ext uri="{BB962C8B-B14F-4D97-AF65-F5344CB8AC3E}">
        <p14:creationId xmlns:p14="http://schemas.microsoft.com/office/powerpoint/2010/main" val="420175688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21557</TotalTime>
  <Words>6455</Words>
  <Application>Microsoft Office PowerPoint</Application>
  <PresentationFormat>On-screen Show (4:3)</PresentationFormat>
  <Paragraphs>1598</Paragraphs>
  <Slides>98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98</vt:i4>
      </vt:variant>
    </vt:vector>
  </HeadingPairs>
  <TitlesOfParts>
    <vt:vector size="106" baseType="lpstr">
      <vt:lpstr>Arial</vt:lpstr>
      <vt:lpstr>Arial Narrow</vt:lpstr>
      <vt:lpstr>Calibri</vt:lpstr>
      <vt:lpstr>Consolas</vt:lpstr>
      <vt:lpstr>Courier New</vt:lpstr>
      <vt:lpstr>Roboto</vt:lpstr>
      <vt:lpstr>Times New Roman</vt:lpstr>
      <vt:lpstr>Office Theme</vt:lpstr>
      <vt:lpstr>Android  Custom Drawable  </vt:lpstr>
      <vt:lpstr>PowerPoint Presentation</vt:lpstr>
      <vt:lpstr>PowerPoint Presentation</vt:lpstr>
      <vt:lpstr>PowerPoint Presentation</vt:lpstr>
      <vt:lpstr>PowerPoint Presentation</vt:lpstr>
      <vt:lpstr>PowerPoint Presentation</vt:lpstr>
      <vt:lpstr>PowerPoint Presentation</vt:lpstr>
      <vt:lpstr>Android  Multi-Threading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Android Programming:  2D Drawing Part 1: Using onDraw</vt:lpstr>
      <vt:lpstr>Topics in This Section</vt:lpstr>
      <vt:lpstr>Extending a View</vt:lpstr>
      <vt:lpstr>Summary: Java</vt:lpstr>
      <vt:lpstr>Summary: XML</vt:lpstr>
      <vt:lpstr>Using onDraw:  Canvas and Paint</vt:lpstr>
      <vt:lpstr>Common Canvas Drawing Methods</vt:lpstr>
      <vt:lpstr>Drawing Images</vt:lpstr>
      <vt:lpstr>Triggering Redrawing</vt:lpstr>
      <vt:lpstr>Avoid Allocating Drawing Objects in onDraw</vt:lpstr>
      <vt:lpstr>Example: View that Draws Random Shapes</vt:lpstr>
      <vt:lpstr>Example Summary</vt:lpstr>
      <vt:lpstr>View: General Class Structure</vt:lpstr>
      <vt:lpstr>View: onDraw</vt:lpstr>
      <vt:lpstr>View:  Random Background Colors</vt:lpstr>
      <vt:lpstr>View: Random Circles</vt:lpstr>
      <vt:lpstr>View: Random Rectangles</vt:lpstr>
      <vt:lpstr>View: Random Bitmaps</vt:lpstr>
      <vt:lpstr>Random Text</vt:lpstr>
      <vt:lpstr>Helper Class: Random Utilities</vt:lpstr>
      <vt:lpstr>Layout File for Example (activity_draw_shapes1.xml)</vt:lpstr>
      <vt:lpstr>Activity for Example</vt:lpstr>
      <vt:lpstr>Overall Main Layout File (main.xml)</vt:lpstr>
      <vt:lpstr>Overall Main Activity</vt:lpstr>
      <vt:lpstr>Results</vt:lpstr>
      <vt:lpstr>Android Programming: 2D Drawing Part 2: Coordinate Transformations and ShapeDrawable</vt:lpstr>
      <vt:lpstr>Topics in This Section</vt:lpstr>
      <vt:lpstr>Coordinate Transformations</vt:lpstr>
      <vt:lpstr>Summary</vt:lpstr>
      <vt:lpstr>Coordinate Transformations: Available Operations</vt:lpstr>
      <vt:lpstr>Example: Rotated Text</vt:lpstr>
      <vt:lpstr>Example Summary</vt:lpstr>
      <vt:lpstr>View: General Class Structure</vt:lpstr>
      <vt:lpstr>View: onDraw</vt:lpstr>
      <vt:lpstr>View: Making the Paint</vt:lpstr>
      <vt:lpstr>Layout File for Example (activity_rotate.xml)</vt:lpstr>
      <vt:lpstr>Activity for Example</vt:lpstr>
      <vt:lpstr>Results</vt:lpstr>
      <vt:lpstr>Example: Skew</vt:lpstr>
      <vt:lpstr>Example Summary</vt:lpstr>
      <vt:lpstr>View: General Class Structure</vt:lpstr>
      <vt:lpstr>View: onDraw</vt:lpstr>
      <vt:lpstr>View: Making the Paint</vt:lpstr>
      <vt:lpstr>Layout File for Example (activity_skew.xml)</vt:lpstr>
      <vt:lpstr>Activity for Example</vt:lpstr>
      <vt:lpstr>Results</vt:lpstr>
      <vt:lpstr>Using ShapeDrawable</vt:lpstr>
      <vt:lpstr>Summary: Idea</vt:lpstr>
      <vt:lpstr>Summary: Java Syntax</vt:lpstr>
      <vt:lpstr>Example: Pressing to Add or Delete Shapes</vt:lpstr>
      <vt:lpstr>Example Summary</vt:lpstr>
      <vt:lpstr>View: General Class Structure and onDraw</vt:lpstr>
      <vt:lpstr>View: Handling Touch Events</vt:lpstr>
      <vt:lpstr>View:  Removing Existing Shapes</vt:lpstr>
      <vt:lpstr>View: Making ShapeDrawable Objects</vt:lpstr>
      <vt:lpstr>Layout File for Example (activity__draw_shapes2.xml)</vt:lpstr>
      <vt:lpstr>Activity for Example</vt:lpstr>
      <vt:lpstr>Results</vt:lpstr>
      <vt:lpstr>Wrap-Up</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dc:title>
  <dc:creator>V.Matos</dc:creator>
  <cp:lastModifiedBy>Windows User</cp:lastModifiedBy>
  <cp:revision>543</cp:revision>
  <dcterms:created xsi:type="dcterms:W3CDTF">2009-06-10T00:38:22Z</dcterms:created>
  <dcterms:modified xsi:type="dcterms:W3CDTF">2019-08-06T15:17:02Z</dcterms:modified>
</cp:coreProperties>
</file>