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82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61" r:id="rId76"/>
    <p:sldId id="462" r:id="rId77"/>
    <p:sldId id="463" r:id="rId78"/>
    <p:sldId id="464" r:id="rId79"/>
    <p:sldId id="465" r:id="rId80"/>
    <p:sldId id="466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7" autoAdjust="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FBE4-56C0-47D7-B906-1319BD82D4B1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1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13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D848-5FF4-453E-9FBE-6E972F836038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173-95CF-438A-B4A1-DC443357F96C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A73-F668-4FB3-BA8D-CC5480664D10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DEF9-AA33-4F37-BF3B-9E3E394F82B3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B82D-88B3-43FF-8284-B41754C9E227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223-399B-4107-A243-9259AB7371F1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FFC-C7B5-4104-A753-4C2946DBBED1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E9F-CCB3-4A9A-90B7-05F5E373733B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7EDD-9D37-49AE-9A8C-6ED3A3E20022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607-6676-4285-9F64-BCFBB4CB9B89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B3C-04DF-4F26-9298-7FDAB1068745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8AAC-F3F5-4181-BE35-602017ED542A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sqlit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qliteadmin.orbmu2k.d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la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la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600200"/>
            <a:ext cx="8534400" cy="1600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Using SQL databases in Android.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Android (as well as </a:t>
            </a:r>
            <a:r>
              <a:rPr lang="en-US" sz="2400" dirty="0" err="1" smtClean="0"/>
              <a:t>iPhone</a:t>
            </a:r>
            <a:r>
              <a:rPr lang="en-US" sz="2400" dirty="0" smtClean="0"/>
              <a:t> OS) uses an embedded standalone program called </a:t>
            </a:r>
            <a:r>
              <a:rPr lang="en-US" sz="2400" b="1" dirty="0" smtClean="0">
                <a:solidFill>
                  <a:srgbClr val="C00000"/>
                </a:solidFill>
              </a:rPr>
              <a:t>sqlite3</a:t>
            </a:r>
            <a:r>
              <a:rPr lang="en-US" sz="2400" dirty="0" smtClean="0"/>
              <a:t> which can be used to:</a:t>
            </a:r>
          </a:p>
          <a:p>
            <a:endParaRPr lang="en-US" sz="2400" dirty="0" smtClean="0"/>
          </a:p>
          <a:p>
            <a:r>
              <a:rPr lang="en-US" sz="2400" dirty="0" smtClean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352800"/>
            <a:ext cx="67818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rtlCol="0">
            <a:spAutoFit/>
          </a:bodyPr>
          <a:lstStyle/>
          <a:p>
            <a:pPr marL="457200" indent="-457200"/>
            <a:r>
              <a:rPr lang="en-US" sz="2000" dirty="0" smtClean="0"/>
              <a:t>create a database, </a:t>
            </a:r>
          </a:p>
          <a:p>
            <a:pPr marL="457200" indent="-457200"/>
            <a:r>
              <a:rPr lang="en-US" sz="2000" dirty="0" smtClean="0"/>
              <a:t>define SQL tables, </a:t>
            </a:r>
          </a:p>
          <a:p>
            <a:pPr marL="457200" indent="-457200"/>
            <a:r>
              <a:rPr lang="en-US" sz="2000" dirty="0" smtClean="0"/>
              <a:t>indices, </a:t>
            </a:r>
          </a:p>
          <a:p>
            <a:pPr marL="457200" indent="-457200"/>
            <a:r>
              <a:rPr lang="en-US" sz="2000" dirty="0" smtClean="0"/>
              <a:t>queries, </a:t>
            </a:r>
          </a:p>
          <a:p>
            <a:pPr marL="457200" indent="-457200"/>
            <a:r>
              <a:rPr lang="en-US" sz="2000" dirty="0" smtClean="0"/>
              <a:t>views, </a:t>
            </a:r>
          </a:p>
          <a:p>
            <a:pPr marL="457200" indent="-457200"/>
            <a:r>
              <a:rPr lang="en-US" sz="2000" dirty="0" smtClean="0"/>
              <a:t>triggers 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r>
              <a:rPr lang="en-US" sz="2000" dirty="0" smtClean="0"/>
              <a:t>Insert rows, </a:t>
            </a:r>
          </a:p>
          <a:p>
            <a:r>
              <a:rPr lang="en-US" sz="2000" dirty="0" smtClean="0"/>
              <a:t>delete rows, </a:t>
            </a:r>
          </a:p>
          <a:p>
            <a:r>
              <a:rPr lang="en-US" sz="2000" dirty="0" smtClean="0"/>
              <a:t>change rows, </a:t>
            </a:r>
          </a:p>
          <a:p>
            <a:r>
              <a:rPr lang="en-US" sz="2000" dirty="0" smtClean="0"/>
              <a:t>run queries and </a:t>
            </a:r>
          </a:p>
          <a:p>
            <a:r>
              <a:rPr lang="en-US" sz="2000" dirty="0" smtClean="0"/>
              <a:t>administer a </a:t>
            </a:r>
            <a:r>
              <a:rPr lang="en-US" sz="2000" dirty="0" err="1" smtClean="0"/>
              <a:t>SQLite</a:t>
            </a:r>
            <a:r>
              <a:rPr lang="en-US" sz="2000" dirty="0" smtClean="0"/>
              <a:t> database file.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36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" y="2286000"/>
            <a:ext cx="86106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43000"/>
            <a:ext cx="85344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Example2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b="1" dirty="0" smtClean="0">
                <a:solidFill>
                  <a:srgbClr val="0070C0"/>
                </a:solidFill>
              </a:rPr>
              <a:t>An alternative way of opening/creating a SQLITE database in your local Android’s System Image is given below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SQLiteDatabase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db =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.openOrCreateDatabase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200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smtClean="0">
                <a:solidFill>
                  <a:srgbClr val="2A00FF"/>
                </a:solidFill>
                <a:latin typeface="Courier New"/>
              </a:rPr>
              <a:t>"myfriendsDB2"</a:t>
            </a:r>
            <a:r>
              <a:rPr lang="en-US" sz="2000" smtClean="0">
                <a:solidFill>
                  <a:srgbClr val="000000"/>
                </a:solidFill>
                <a:latin typeface="Courier New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			 </a:t>
            </a:r>
            <a:r>
              <a:rPr lang="en-US" sz="2000" i="1" dirty="0" smtClean="0">
                <a:solidFill>
                  <a:srgbClr val="0000C0"/>
                </a:solidFill>
                <a:latin typeface="Courier New"/>
              </a:rPr>
              <a:t>MODE_PRIVATE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			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Where: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smtClean="0"/>
              <a:t>“</a:t>
            </a:r>
            <a:r>
              <a:rPr lang="en-US" sz="2000" b="1" smtClean="0">
                <a:solidFill>
                  <a:srgbClr val="0070C0"/>
                </a:solidFill>
              </a:rPr>
              <a:t>myFriendsDB2</a:t>
            </a:r>
            <a:r>
              <a:rPr lang="en-US" sz="2000" b="1" smtClean="0"/>
              <a:t>”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the abbreviated file path. The prefix is assigned by Android as: </a:t>
            </a:r>
            <a:r>
              <a:rPr lang="en-US" sz="2000" dirty="0" smtClean="0">
                <a:solidFill>
                  <a:srgbClr val="C00000"/>
                </a:solidFill>
              </a:rPr>
              <a:t>/data/data/&lt;app namespace&gt;/databases/myFriendsDB2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</a:rPr>
              <a:t>MODE</a:t>
            </a:r>
            <a:r>
              <a:rPr lang="en-US" sz="2000" dirty="0" smtClean="0">
                <a:solidFill>
                  <a:srgbClr val="000000"/>
                </a:solidFill>
              </a:rPr>
              <a:t> could be: MODE_PRIVATE, MODE_WORLD_READABLE, and MODE_WORLD_WRITEABLE. Meaningful for apps consisting of multiples activities.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</a:rPr>
              <a:t>null</a:t>
            </a:r>
            <a:r>
              <a:rPr lang="en-US" sz="2000" dirty="0" smtClean="0">
                <a:solidFill>
                  <a:srgbClr val="000000"/>
                </a:solidFill>
              </a:rPr>
              <a:t> refers to optional </a:t>
            </a:r>
            <a:r>
              <a:rPr lang="en-US" sz="2000" b="1" dirty="0" smtClean="0"/>
              <a:t>factory </a:t>
            </a:r>
            <a:r>
              <a:rPr lang="en-US" sz="2000" dirty="0" smtClean="0"/>
              <a:t>class parameter (skip for now)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2747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43000"/>
            <a:ext cx="85344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Example2.  </a:t>
            </a:r>
            <a:r>
              <a:rPr lang="en-US" sz="2000" dirty="0" smtClean="0"/>
              <a:t>Database is saved in the device’s memory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endParaRPr lang="en-US" sz="2200" b="1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i="1" dirty="0" smtClean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057400"/>
            <a:ext cx="7110413" cy="36957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838200" y="4495800"/>
            <a:ext cx="1524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0668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Executing SQL commands on the Database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200" dirty="0" smtClean="0"/>
          </a:p>
          <a:p>
            <a:r>
              <a:rPr lang="en-US" sz="2000" dirty="0" smtClean="0"/>
              <a:t>Once created, the database is ready for normal operations such as:</a:t>
            </a:r>
            <a:r>
              <a:rPr lang="en-US" sz="2000" i="1" dirty="0" smtClean="0"/>
              <a:t> </a:t>
            </a:r>
          </a:p>
          <a:p>
            <a:r>
              <a:rPr lang="en-US" sz="2000" i="1" dirty="0" smtClean="0"/>
              <a:t>creating, altering, dropping resources (tables, indices, triggers, views, queries etc.) or administrating database resources (containers, users, …).</a:t>
            </a:r>
            <a:endParaRPr lang="en-US" sz="2000" dirty="0" smtClean="0"/>
          </a:p>
          <a:p>
            <a:endParaRPr lang="en-US" sz="2000" i="1" dirty="0" smtClean="0"/>
          </a:p>
          <a:p>
            <a:r>
              <a:rPr lang="en-US" sz="2000" b="1" i="1" dirty="0" smtClean="0">
                <a:solidFill>
                  <a:srgbClr val="C00000"/>
                </a:solidFill>
              </a:rPr>
              <a:t>Action</a:t>
            </a:r>
            <a:r>
              <a:rPr lang="en-US" sz="2000" b="1" dirty="0" smtClean="0">
                <a:solidFill>
                  <a:srgbClr val="C00000"/>
                </a:solidFill>
              </a:rPr>
              <a:t> queries</a:t>
            </a:r>
            <a:r>
              <a:rPr lang="en-US" sz="2000" dirty="0" smtClean="0"/>
              <a:t> and </a:t>
            </a:r>
            <a:r>
              <a:rPr lang="en-US" sz="2000" b="1" i="1" dirty="0" smtClean="0">
                <a:solidFill>
                  <a:srgbClr val="C00000"/>
                </a:solidFill>
              </a:rPr>
              <a:t>Retrieval</a:t>
            </a:r>
            <a:r>
              <a:rPr lang="en-US" sz="2000" b="1" dirty="0" smtClean="0">
                <a:solidFill>
                  <a:srgbClr val="C00000"/>
                </a:solidFill>
              </a:rPr>
              <a:t> queries </a:t>
            </a:r>
            <a:r>
              <a:rPr lang="en-US" sz="2000" dirty="0" smtClean="0"/>
              <a:t>represent the most common operations against the database. </a:t>
            </a:r>
          </a:p>
          <a:p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A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i="1" dirty="0" smtClean="0">
                <a:solidFill>
                  <a:srgbClr val="C00000"/>
                </a:solidFill>
              </a:rPr>
              <a:t>retrieval</a:t>
            </a:r>
            <a:r>
              <a:rPr lang="en-US" sz="2000" dirty="0" smtClean="0">
                <a:solidFill>
                  <a:srgbClr val="C00000"/>
                </a:solidFill>
              </a:rPr>
              <a:t> query</a:t>
            </a:r>
            <a:r>
              <a:rPr lang="en-US" sz="2000" dirty="0" smtClean="0"/>
              <a:t> is typically a </a:t>
            </a:r>
            <a:r>
              <a:rPr lang="en-US" sz="2000" i="1" dirty="0" smtClean="0"/>
              <a:t>SQL-Select</a:t>
            </a:r>
            <a:r>
              <a:rPr lang="en-US" sz="2000" dirty="0" smtClean="0"/>
              <a:t> command in which a table holding a number of fields and rows is produced as an answer to a data request.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i="1" dirty="0" smtClean="0">
                <a:solidFill>
                  <a:srgbClr val="C00000"/>
                </a:solidFill>
              </a:rPr>
              <a:t>action</a:t>
            </a:r>
            <a:r>
              <a:rPr lang="en-US" sz="2000" dirty="0" smtClean="0">
                <a:solidFill>
                  <a:srgbClr val="C00000"/>
                </a:solidFill>
              </a:rPr>
              <a:t> query</a:t>
            </a:r>
            <a:r>
              <a:rPr lang="en-US" sz="2000" dirty="0" smtClean="0"/>
              <a:t> usually performs maintenance and administrative tasks such as manipulating tables, users, environment, etc. </a:t>
            </a:r>
          </a:p>
          <a:p>
            <a:pPr defTabSz="182880"/>
            <a:endParaRPr lang="en-US" sz="2200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46248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400" b="1" dirty="0" smtClean="0">
                <a:solidFill>
                  <a:srgbClr val="0070C0"/>
                </a:solidFill>
              </a:rPr>
              <a:t>Transaction Processing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Transactions are desirable because they contribute to maintain consistent data and prevent unwanted losses due to abnormal termination of execution.</a:t>
            </a:r>
          </a:p>
          <a:p>
            <a:pPr defTabSz="182880"/>
            <a:endParaRPr lang="en-US" sz="2400" b="1" dirty="0" smtClean="0"/>
          </a:p>
          <a:p>
            <a:pPr defTabSz="182880"/>
            <a:r>
              <a:rPr lang="en-US" sz="2400" dirty="0" smtClean="0"/>
              <a:t>In general it is convenient to process </a:t>
            </a:r>
            <a:r>
              <a:rPr lang="en-US" sz="2400" i="1" dirty="0" smtClean="0">
                <a:solidFill>
                  <a:srgbClr val="0070C0"/>
                </a:solidFill>
              </a:rPr>
              <a:t>action queries </a:t>
            </a:r>
            <a:r>
              <a:rPr lang="en-US" sz="2400" dirty="0" smtClean="0"/>
              <a:t>inside the protective frame of a </a:t>
            </a:r>
            <a:r>
              <a:rPr lang="en-US" sz="2400" i="1" dirty="0" smtClean="0">
                <a:solidFill>
                  <a:srgbClr val="0070C0"/>
                </a:solidFill>
              </a:rPr>
              <a:t>database transaction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in which the policy of “</a:t>
            </a:r>
            <a:r>
              <a:rPr lang="en-US" sz="2400" i="1" dirty="0" smtClean="0">
                <a:solidFill>
                  <a:srgbClr val="0070C0"/>
                </a:solidFill>
              </a:rPr>
              <a:t>complete success or total failure</a:t>
            </a:r>
            <a:r>
              <a:rPr lang="en-US" sz="2400" dirty="0" smtClean="0"/>
              <a:t>” is transparently enforced. </a:t>
            </a:r>
          </a:p>
          <a:p>
            <a:pPr defTabSz="182880"/>
            <a:endParaRPr lang="en-US" sz="2400" dirty="0" smtClean="0"/>
          </a:p>
          <a:p>
            <a:pPr defTabSz="182880"/>
            <a:r>
              <a:rPr lang="en-US" sz="2400" i="1" dirty="0" smtClean="0">
                <a:solidFill>
                  <a:srgbClr val="C00000"/>
                </a:solidFill>
              </a:rPr>
              <a:t>This notion is called: </a:t>
            </a:r>
            <a:r>
              <a:rPr lang="en-US" sz="2400" b="1" i="1" dirty="0" smtClean="0">
                <a:solidFill>
                  <a:srgbClr val="C00000"/>
                </a:solidFill>
              </a:rPr>
              <a:t>atomicity</a:t>
            </a:r>
            <a:r>
              <a:rPr lang="en-US" sz="2400" i="1" dirty="0" smtClean="0">
                <a:solidFill>
                  <a:srgbClr val="C00000"/>
                </a:solidFill>
              </a:rPr>
              <a:t> to reflect that all parts of a method are fused in an indivisible-like statement.</a:t>
            </a:r>
            <a:endParaRPr lang="en-US" sz="2400" b="1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286000"/>
            <a:ext cx="8763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15964"/>
            <a:ext cx="8534400" cy="5105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Transaction Processing</a:t>
            </a:r>
          </a:p>
          <a:p>
            <a:r>
              <a:rPr lang="en-US" sz="2000" dirty="0" smtClean="0"/>
              <a:t>The typical Android way of running transactions on a </a:t>
            </a:r>
            <a:r>
              <a:rPr lang="en-US" sz="2000" dirty="0" err="1" smtClean="0"/>
              <a:t>SQLiteDatabase</a:t>
            </a:r>
            <a:r>
              <a:rPr lang="en-US" sz="2000" dirty="0" smtClean="0"/>
              <a:t> is illustrated in the following fragment (Assume </a:t>
            </a:r>
            <a:r>
              <a:rPr lang="en-US" sz="2000" b="1" dirty="0" smtClean="0"/>
              <a:t>db </a:t>
            </a:r>
            <a:r>
              <a:rPr lang="en-US" sz="2000" dirty="0" smtClean="0"/>
              <a:t>is defined as a  </a:t>
            </a:r>
            <a:r>
              <a:rPr lang="en-US" sz="2000" dirty="0" err="1" smtClean="0"/>
              <a:t>SQLiteDatabase</a:t>
            </a:r>
            <a:r>
              <a:rPr lang="en-US" sz="2000" dirty="0" smtClean="0"/>
              <a:t>)</a:t>
            </a:r>
          </a:p>
          <a:p>
            <a:endParaRPr lang="en-US" sz="2000" b="1" dirty="0" smtClean="0"/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beginTransaction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		</a:t>
            </a:r>
            <a:r>
              <a:rPr lang="en-US" sz="1400" b="1" dirty="0" smtClean="0">
                <a:solidFill>
                  <a:srgbClr val="3F7F5F"/>
                </a:solidFill>
                <a:latin typeface="Courier New"/>
              </a:rPr>
              <a:t>//perform your database operations here ...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setTransactionSuccessful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//commit your changes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(SQLiteException e)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//report problem        	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endTransaction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}</a:t>
            </a:r>
            <a:endParaRPr lang="en-US" sz="1400" dirty="0" smtClean="0">
              <a:solidFill>
                <a:srgbClr val="000000"/>
              </a:solidFill>
              <a:latin typeface="Times New Roman"/>
            </a:endParaRPr>
          </a:p>
          <a:p>
            <a:endParaRPr lang="en-US" sz="2000" dirty="0" smtClean="0"/>
          </a:p>
          <a:p>
            <a:r>
              <a:rPr lang="en-US" sz="2000" dirty="0" smtClean="0"/>
              <a:t>The transaction is defined between the methods: </a:t>
            </a:r>
            <a:r>
              <a:rPr lang="en-US" sz="2000" i="1" dirty="0" err="1" smtClean="0">
                <a:solidFill>
                  <a:srgbClr val="0070C0"/>
                </a:solidFill>
              </a:rPr>
              <a:t>beginTransaction</a:t>
            </a:r>
            <a:r>
              <a:rPr lang="en-US" sz="2000" dirty="0" smtClean="0">
                <a:solidFill>
                  <a:srgbClr val="000000"/>
                </a:solidFill>
              </a:rPr>
              <a:t> and </a:t>
            </a:r>
            <a:r>
              <a:rPr lang="en-US" sz="2000" i="1" dirty="0" err="1" smtClean="0">
                <a:solidFill>
                  <a:srgbClr val="0070C0"/>
                </a:solidFill>
              </a:rPr>
              <a:t>endTransaction</a:t>
            </a:r>
            <a:r>
              <a:rPr lang="en-US" sz="2000" dirty="0" smtClean="0">
                <a:solidFill>
                  <a:srgbClr val="000000"/>
                </a:solidFill>
              </a:rPr>
              <a:t>. You need to issue the </a:t>
            </a:r>
            <a:r>
              <a:rPr lang="en-US" sz="2000" i="1" dirty="0" err="1" smtClean="0">
                <a:solidFill>
                  <a:srgbClr val="0070C0"/>
                </a:solidFill>
              </a:rPr>
              <a:t>setTransactionSuccessful</a:t>
            </a:r>
            <a:r>
              <a:rPr lang="en-US" sz="2000" dirty="0" smtClean="0">
                <a:solidFill>
                  <a:srgbClr val="0070C0"/>
                </a:solidFill>
              </a:rPr>
              <a:t>()</a:t>
            </a:r>
            <a:r>
              <a:rPr lang="en-US" sz="2000" dirty="0" smtClean="0">
                <a:solidFill>
                  <a:srgbClr val="000000"/>
                </a:solidFill>
              </a:rPr>
              <a:t>call to commit any changes. The absence of it provokes an implicit </a:t>
            </a:r>
            <a:r>
              <a:rPr lang="en-US" sz="2000" i="1" dirty="0" smtClean="0">
                <a:solidFill>
                  <a:srgbClr val="0070C0"/>
                </a:solidFill>
              </a:rPr>
              <a:t>rollback</a:t>
            </a:r>
            <a:r>
              <a:rPr lang="en-US" sz="2000" i="1" dirty="0" smtClean="0">
                <a:solidFill>
                  <a:srgbClr val="000000"/>
                </a:solidFill>
              </a:rPr>
              <a:t>; consequently the database is reset to the state previous to the beginning of the transaction</a:t>
            </a:r>
            <a:endParaRPr lang="en-US" sz="2000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4191000"/>
            <a:ext cx="88392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2133600"/>
            <a:ext cx="88392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1143000"/>
            <a:ext cx="86106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Creating-Populating a Table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SQL Syntax for the creating and populating of a table looks like this:</a:t>
            </a:r>
            <a:endParaRPr lang="en-US" sz="1400" i="1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create table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tblAMIGO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(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		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recID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integer PRIMARY KEY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autoincrement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, 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            	name  text,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		phone text );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 </a:t>
            </a:r>
          </a:p>
          <a:p>
            <a:endParaRPr lang="en-US" sz="2000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n-US" sz="2000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insert into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tblAMIGO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(name, phone) values ('AAA', '555' );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222500" cy="7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317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4191000"/>
            <a:ext cx="88392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43000"/>
            <a:ext cx="86106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Creating-Populating a Table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the </a:t>
            </a:r>
            <a:r>
              <a:rPr lang="en-US" sz="2000" b="1" dirty="0" err="1" smtClean="0"/>
              <a:t>execSQL</a:t>
            </a:r>
            <a:r>
              <a:rPr lang="en-US" sz="2000" b="1" dirty="0" smtClean="0"/>
              <a:t>(…)</a:t>
            </a:r>
            <a:r>
              <a:rPr lang="en-US" sz="2000" dirty="0" smtClean="0"/>
              <a:t> method to manipulate </a:t>
            </a:r>
            <a:r>
              <a:rPr lang="en-US" sz="2000" i="1" dirty="0" smtClean="0"/>
              <a:t>SQL action queries</a:t>
            </a:r>
            <a:r>
              <a:rPr lang="en-US" sz="2000" dirty="0" smtClean="0"/>
              <a:t>. The following example creates a new table called </a:t>
            </a:r>
            <a:r>
              <a:rPr lang="en-US" sz="2000" b="1" dirty="0" err="1" smtClean="0"/>
              <a:t>tblAmigo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The table has three fields: a numeric unique identifier called </a:t>
            </a:r>
            <a:r>
              <a:rPr lang="en-US" sz="2000" i="1" dirty="0" err="1" smtClean="0">
                <a:solidFill>
                  <a:srgbClr val="0070C0"/>
                </a:solidFill>
              </a:rPr>
              <a:t>recID</a:t>
            </a:r>
            <a:r>
              <a:rPr lang="en-US" sz="2000" dirty="0" smtClean="0"/>
              <a:t>, and two string fields representing our friend’s </a:t>
            </a:r>
            <a:r>
              <a:rPr lang="en-US" sz="2000" i="1" dirty="0" smtClean="0">
                <a:solidFill>
                  <a:srgbClr val="0070C0"/>
                </a:solidFill>
              </a:rPr>
              <a:t>name</a:t>
            </a:r>
            <a:r>
              <a:rPr lang="en-US" sz="2000" dirty="0" smtClean="0"/>
              <a:t> and </a:t>
            </a:r>
            <a:r>
              <a:rPr lang="en-US" sz="2000" i="1" dirty="0" smtClean="0">
                <a:solidFill>
                  <a:srgbClr val="0070C0"/>
                </a:solidFill>
              </a:rPr>
              <a:t>phone</a:t>
            </a:r>
            <a:r>
              <a:rPr lang="en-US" sz="2000" dirty="0" smtClean="0"/>
              <a:t>. If a table with such a name exists it is first dropped and then created anew. Finally three rows are inserted in the table.</a:t>
            </a:r>
            <a:br>
              <a:rPr lang="en-US" sz="2000" dirty="0" smtClean="0"/>
            </a:br>
            <a:r>
              <a:rPr lang="en-US" sz="1400" b="1" i="1" dirty="0" smtClean="0">
                <a:solidFill>
                  <a:srgbClr val="C00000"/>
                </a:solidFill>
              </a:rPr>
              <a:t>Note</a:t>
            </a:r>
            <a:r>
              <a:rPr lang="en-US" sz="1400" i="1" dirty="0" smtClean="0">
                <a:solidFill>
                  <a:srgbClr val="C00000"/>
                </a:solidFill>
              </a:rPr>
              <a:t>: for presentation economy we do not show the entire code which should include a transaction frame.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1600" err="1" smtClean="0">
                <a:latin typeface="Consolas" pitchFamily="49" charset="0"/>
              </a:rPr>
              <a:t>db.</a:t>
            </a:r>
            <a:r>
              <a:rPr lang="en-US" sz="1600" b="1" err="1" smtClean="0">
                <a:latin typeface="Consolas" pitchFamily="49" charset="0"/>
              </a:rPr>
              <a:t>execSQL</a:t>
            </a:r>
            <a:r>
              <a:rPr lang="en-US" sz="1600" smtClean="0">
                <a:latin typeface="Consolas" pitchFamily="49" charset="0"/>
              </a:rPr>
              <a:t>("create </a:t>
            </a:r>
            <a:r>
              <a:rPr lang="en-US" sz="1600" dirty="0" smtClean="0">
                <a:latin typeface="Consolas" pitchFamily="49" charset="0"/>
              </a:rPr>
              <a:t>table </a:t>
            </a:r>
            <a:r>
              <a:rPr lang="en-US" sz="1600" err="1" smtClean="0">
                <a:latin typeface="Consolas" pitchFamily="49" charset="0"/>
              </a:rPr>
              <a:t>tblAMIGO</a:t>
            </a:r>
            <a:r>
              <a:rPr lang="en-US" sz="1600" smtClean="0">
                <a:latin typeface="Consolas" pitchFamily="49" charset="0"/>
              </a:rPr>
              <a:t> (" </a:t>
            </a:r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		</a:t>
            </a:r>
            <a:r>
              <a:rPr lang="en-US" sz="1600" smtClean="0">
                <a:latin typeface="Consolas" pitchFamily="49" charset="0"/>
              </a:rPr>
              <a:t>+ " </a:t>
            </a:r>
            <a:r>
              <a:rPr lang="en-US" sz="1600" dirty="0" err="1" smtClean="0">
                <a:latin typeface="Consolas" pitchFamily="49" charset="0"/>
              </a:rPr>
              <a:t>recID</a:t>
            </a:r>
            <a:r>
              <a:rPr lang="en-US" sz="1600" dirty="0" smtClean="0">
                <a:latin typeface="Consolas" pitchFamily="49" charset="0"/>
              </a:rPr>
              <a:t> integer PRIMARY KEY </a:t>
            </a:r>
            <a:r>
              <a:rPr lang="en-US" sz="1600" dirty="0" err="1" smtClean="0">
                <a:latin typeface="Consolas" pitchFamily="49" charset="0"/>
              </a:rPr>
              <a:t>autoincrement</a:t>
            </a:r>
            <a:r>
              <a:rPr lang="en-US" sz="1600" smtClean="0">
                <a:latin typeface="Consolas" pitchFamily="49" charset="0"/>
              </a:rPr>
              <a:t>, " </a:t>
            </a:r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               	</a:t>
            </a:r>
            <a:r>
              <a:rPr lang="en-US" sz="1600" smtClean="0">
                <a:latin typeface="Consolas" pitchFamily="49" charset="0"/>
              </a:rPr>
              <a:t>+ " </a:t>
            </a:r>
            <a:r>
              <a:rPr lang="en-US" sz="1600" dirty="0" smtClean="0">
                <a:latin typeface="Consolas" pitchFamily="49" charset="0"/>
              </a:rPr>
              <a:t>name  text</a:t>
            </a:r>
            <a:r>
              <a:rPr lang="en-US" sz="1600" smtClean="0">
                <a:latin typeface="Consolas" pitchFamily="49" charset="0"/>
              </a:rPr>
              <a:t>, "</a:t>
            </a:r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		</a:t>
            </a:r>
            <a:r>
              <a:rPr lang="en-US" sz="1600" smtClean="0">
                <a:latin typeface="Consolas" pitchFamily="49" charset="0"/>
              </a:rPr>
              <a:t>+ " </a:t>
            </a:r>
            <a:r>
              <a:rPr lang="en-US" sz="1600" dirty="0" smtClean="0">
                <a:latin typeface="Consolas" pitchFamily="49" charset="0"/>
              </a:rPr>
              <a:t>phone text </a:t>
            </a:r>
            <a:r>
              <a:rPr lang="en-US" sz="1600" smtClean="0">
                <a:latin typeface="Consolas" pitchFamily="49" charset="0"/>
              </a:rPr>
              <a:t>);  "    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</a:rPr>
              <a:t> </a:t>
            </a:r>
          </a:p>
          <a:p>
            <a:r>
              <a:rPr lang="en-US" sz="1600" dirty="0" err="1" smtClean="0">
                <a:latin typeface="Consolas" pitchFamily="49" charset="0"/>
              </a:rPr>
              <a:t>db.</a:t>
            </a:r>
            <a:r>
              <a:rPr lang="en-US" sz="1600" b="1" dirty="0" err="1" smtClean="0">
                <a:latin typeface="Consolas" pitchFamily="49" charset="0"/>
              </a:rPr>
              <a:t>execSQL</a:t>
            </a:r>
            <a:r>
              <a:rPr lang="en-US" sz="1600" smtClean="0">
                <a:latin typeface="Consolas" pitchFamily="49" charset="0"/>
              </a:rPr>
              <a:t>( "insert </a:t>
            </a:r>
            <a:r>
              <a:rPr lang="en-US" sz="1600" dirty="0" smtClean="0">
                <a:latin typeface="Consolas" pitchFamily="49" charset="0"/>
              </a:rPr>
              <a:t>into </a:t>
            </a:r>
            <a:r>
              <a:rPr lang="en-US" sz="1600" dirty="0" err="1" smtClean="0">
                <a:latin typeface="Consolas" pitchFamily="49" charset="0"/>
              </a:rPr>
              <a:t>tblAMIGO</a:t>
            </a:r>
            <a:r>
              <a:rPr lang="en-US" sz="1600" dirty="0" smtClean="0">
                <a:latin typeface="Consolas" pitchFamily="49" charset="0"/>
              </a:rPr>
              <a:t>(name, phone) values ('AAA', '555</a:t>
            </a:r>
            <a:r>
              <a:rPr lang="en-US" sz="1600" smtClean="0">
                <a:latin typeface="Consolas" pitchFamily="49" charset="0"/>
              </a:rPr>
              <a:t>' );"  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r>
              <a:rPr lang="en-US" sz="1600" dirty="0" err="1" smtClean="0">
                <a:latin typeface="Consolas" pitchFamily="49" charset="0"/>
              </a:rPr>
              <a:t>db.</a:t>
            </a:r>
            <a:r>
              <a:rPr lang="en-US" sz="1600" b="1" dirty="0" err="1" smtClean="0">
                <a:latin typeface="Consolas" pitchFamily="49" charset="0"/>
              </a:rPr>
              <a:t>execSQL</a:t>
            </a:r>
            <a:r>
              <a:rPr lang="en-US" sz="1600" smtClean="0">
                <a:latin typeface="Consolas" pitchFamily="49" charset="0"/>
              </a:rPr>
              <a:t>( "insert </a:t>
            </a:r>
            <a:r>
              <a:rPr lang="en-US" sz="1600" dirty="0" smtClean="0">
                <a:latin typeface="Consolas" pitchFamily="49" charset="0"/>
              </a:rPr>
              <a:t>into </a:t>
            </a:r>
            <a:r>
              <a:rPr lang="en-US" sz="1600" dirty="0" err="1" smtClean="0">
                <a:latin typeface="Consolas" pitchFamily="49" charset="0"/>
              </a:rPr>
              <a:t>tblAMIGO</a:t>
            </a:r>
            <a:r>
              <a:rPr lang="en-US" sz="1600" dirty="0" smtClean="0">
                <a:latin typeface="Consolas" pitchFamily="49" charset="0"/>
              </a:rPr>
              <a:t>(name, phone) values ('BBB', '777</a:t>
            </a:r>
            <a:r>
              <a:rPr lang="en-US" sz="1600" smtClean="0">
                <a:latin typeface="Consolas" pitchFamily="49" charset="0"/>
              </a:rPr>
              <a:t>' );"  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r>
              <a:rPr lang="en-US" sz="1600" dirty="0" err="1" smtClean="0">
                <a:latin typeface="Consolas" pitchFamily="49" charset="0"/>
              </a:rPr>
              <a:t>db.</a:t>
            </a:r>
            <a:r>
              <a:rPr lang="en-US" sz="1600" b="1" dirty="0" err="1" smtClean="0">
                <a:latin typeface="Consolas" pitchFamily="49" charset="0"/>
              </a:rPr>
              <a:t>execSQL</a:t>
            </a:r>
            <a:r>
              <a:rPr lang="en-US" sz="1600" smtClean="0">
                <a:latin typeface="Consolas" pitchFamily="49" charset="0"/>
              </a:rPr>
              <a:t>( "insert </a:t>
            </a:r>
            <a:r>
              <a:rPr lang="en-US" sz="1600" dirty="0" smtClean="0">
                <a:latin typeface="Consolas" pitchFamily="49" charset="0"/>
              </a:rPr>
              <a:t>into </a:t>
            </a:r>
            <a:r>
              <a:rPr lang="en-US" sz="1600" dirty="0" err="1" smtClean="0">
                <a:latin typeface="Consolas" pitchFamily="49" charset="0"/>
              </a:rPr>
              <a:t>tblAMIGO</a:t>
            </a:r>
            <a:r>
              <a:rPr lang="en-US" sz="1600" dirty="0" smtClean="0">
                <a:latin typeface="Consolas" pitchFamily="49" charset="0"/>
              </a:rPr>
              <a:t>(name, phone) values ('CCC', '999</a:t>
            </a:r>
            <a:r>
              <a:rPr lang="en-US" sz="1600" smtClean="0">
                <a:latin typeface="Consolas" pitchFamily="49" charset="0"/>
              </a:rPr>
              <a:t>' );"  </a:t>
            </a:r>
            <a:r>
              <a:rPr lang="en-US" sz="1600" dirty="0" smtClean="0">
                <a:latin typeface="Consolas" pitchFamily="49" charset="0"/>
              </a:rPr>
              <a:t>);	</a:t>
            </a:r>
          </a:p>
          <a:p>
            <a:endParaRPr lang="en-US" sz="2000" i="1" dirty="0" smtClean="0">
              <a:solidFill>
                <a:srgbClr val="C00000"/>
              </a:solidFill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222500" cy="7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0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43000"/>
            <a:ext cx="86106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Creating-Populating a Table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Comments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field </a:t>
            </a:r>
            <a:r>
              <a:rPr lang="en-US" sz="2000" b="1" dirty="0" err="1" smtClean="0"/>
              <a:t>recID</a:t>
            </a:r>
            <a:r>
              <a:rPr lang="en-US" sz="2000" dirty="0" smtClean="0"/>
              <a:t> is defined as </a:t>
            </a:r>
            <a:r>
              <a:rPr lang="en-US" sz="2000" b="1" dirty="0" smtClean="0">
                <a:solidFill>
                  <a:srgbClr val="0070C0"/>
                </a:solidFill>
              </a:rPr>
              <a:t>PRIMARY KEY </a:t>
            </a:r>
            <a:r>
              <a:rPr lang="en-US" sz="2000" dirty="0" smtClean="0"/>
              <a:t>of the table. The “</a:t>
            </a:r>
            <a:r>
              <a:rPr lang="en-US" sz="2000" i="1" dirty="0" err="1" smtClean="0"/>
              <a:t>autoincrement</a:t>
            </a:r>
            <a:r>
              <a:rPr lang="en-US" sz="2000" dirty="0" smtClean="0"/>
              <a:t>” feature guarantees that each new record will be given a unique serial number (0,1,2,…).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database data types are very simple, for instance we will use: 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b="1" i="1" dirty="0" smtClean="0">
                <a:solidFill>
                  <a:srgbClr val="C00000"/>
                </a:solidFill>
              </a:rPr>
              <a:t>text</a:t>
            </a:r>
            <a:r>
              <a:rPr lang="en-US" sz="2000" i="1" dirty="0" smtClean="0">
                <a:solidFill>
                  <a:srgbClr val="C00000"/>
                </a:solidFill>
              </a:rPr>
              <a:t>,</a:t>
            </a:r>
            <a:r>
              <a:rPr lang="en-US" sz="2000" b="1" i="1" dirty="0" smtClean="0">
                <a:solidFill>
                  <a:srgbClr val="C00000"/>
                </a:solidFill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</a:rPr>
              <a:t>varchar</a:t>
            </a:r>
            <a:r>
              <a:rPr lang="en-US" sz="2000" b="1" i="1" dirty="0" smtClean="0">
                <a:solidFill>
                  <a:srgbClr val="C00000"/>
                </a:solidFill>
              </a:rPr>
              <a:t>, integer, float, numeric, date, time, timestamp, blob, </a:t>
            </a:r>
            <a:r>
              <a:rPr lang="en-US" sz="2000" b="1" i="1" dirty="0" err="1" smtClean="0">
                <a:solidFill>
                  <a:srgbClr val="C00000"/>
                </a:solidFill>
              </a:rPr>
              <a:t>boolean</a:t>
            </a:r>
            <a:r>
              <a:rPr lang="en-US" sz="2000" b="1" i="1" dirty="0" smtClean="0">
                <a:solidFill>
                  <a:srgbClr val="C00000"/>
                </a:solidFill>
              </a:rPr>
              <a:t>, </a:t>
            </a:r>
            <a:r>
              <a:rPr lang="en-US" sz="2000" dirty="0" smtClean="0"/>
              <a:t>and so 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general, any well-formed SQL action command (insert, delete, update, create, drop, alter, etc.) could be framed inside an </a:t>
            </a:r>
            <a:r>
              <a:rPr lang="en-US" sz="2000" b="1" dirty="0" err="1" smtClean="0"/>
              <a:t>execSQL</a:t>
            </a:r>
            <a:r>
              <a:rPr lang="en-US" sz="2000" b="1" dirty="0" smtClean="0"/>
              <a:t>(…) </a:t>
            </a:r>
            <a:r>
              <a:rPr lang="en-US" sz="2000" dirty="0" smtClean="0"/>
              <a:t>method.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</a:t>
            </a:r>
            <a:r>
              <a:rPr lang="en-US" sz="2000" i="1" dirty="0" smtClean="0"/>
              <a:t>should make the call to </a:t>
            </a:r>
            <a:r>
              <a:rPr lang="en-US" sz="2000" i="1" dirty="0" err="1" smtClean="0"/>
              <a:t>execSQL</a:t>
            </a:r>
            <a:r>
              <a:rPr lang="en-US" sz="2000" i="1" dirty="0" smtClean="0"/>
              <a:t> inside of a try-catch-finally block</a:t>
            </a:r>
            <a:r>
              <a:rPr lang="en-US" sz="2000" dirty="0" smtClean="0"/>
              <a:t>. Be aware of potential </a:t>
            </a:r>
            <a:r>
              <a:rPr lang="en-US" sz="2000" b="1" dirty="0" smtClean="0"/>
              <a:t>SQLiteException</a:t>
            </a:r>
            <a:r>
              <a:rPr lang="en-US" sz="2000" dirty="0" smtClean="0"/>
              <a:t> situations thrown by the method.</a:t>
            </a:r>
          </a:p>
        </p:txBody>
      </p:sp>
      <p:sp>
        <p:nvSpPr>
          <p:cNvPr id="7" name="Right Arrow 6"/>
          <p:cNvSpPr/>
          <p:nvPr/>
        </p:nvSpPr>
        <p:spPr>
          <a:xfrm flipH="1">
            <a:off x="7620000" y="2819400"/>
            <a:ext cx="762000" cy="533400"/>
          </a:xfrm>
          <a:prstGeom prst="rightArrow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905000"/>
            <a:ext cx="88392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NOTE: 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SQLITE uses an </a:t>
            </a:r>
            <a:r>
              <a:rPr lang="en-US" sz="2800" b="1" dirty="0" smtClean="0">
                <a:solidFill>
                  <a:srgbClr val="002060"/>
                </a:solidFill>
              </a:rPr>
              <a:t>invisible</a:t>
            </a:r>
            <a:r>
              <a:rPr lang="en-US" sz="2800" dirty="0" smtClean="0">
                <a:solidFill>
                  <a:srgbClr val="002060"/>
                </a:solidFill>
              </a:rPr>
              <a:t> field called </a:t>
            </a:r>
            <a:r>
              <a:rPr lang="en-US" sz="2800" b="1" i="1" dirty="0" smtClean="0">
                <a:solidFill>
                  <a:srgbClr val="002060"/>
                </a:solidFill>
              </a:rPr>
              <a:t>ROWID</a:t>
            </a:r>
            <a:r>
              <a:rPr lang="en-US" sz="2800" dirty="0" smtClean="0">
                <a:solidFill>
                  <a:srgbClr val="002060"/>
                </a:solidFill>
              </a:rPr>
              <a:t> to uniquely identify each row in each table. </a:t>
            </a: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Consequently in our example the field: </a:t>
            </a:r>
            <a:r>
              <a:rPr lang="en-US" sz="2800" i="1" dirty="0" err="1" smtClean="0">
                <a:solidFill>
                  <a:srgbClr val="002060"/>
                </a:solidFill>
              </a:rPr>
              <a:t>recID</a:t>
            </a:r>
            <a:r>
              <a:rPr lang="en-US" sz="2800" dirty="0" smtClean="0">
                <a:solidFill>
                  <a:srgbClr val="002060"/>
                </a:solidFill>
              </a:rPr>
              <a:t> and the database </a:t>
            </a:r>
            <a:r>
              <a:rPr lang="en-US" sz="2800" i="1" dirty="0" smtClean="0">
                <a:solidFill>
                  <a:srgbClr val="002060"/>
                </a:solidFill>
              </a:rPr>
              <a:t>ROWID</a:t>
            </a:r>
            <a:r>
              <a:rPr lang="en-US" sz="2800" dirty="0" smtClean="0">
                <a:solidFill>
                  <a:srgbClr val="002060"/>
                </a:solidFill>
              </a:rPr>
              <a:t> are functionally similar.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43000"/>
            <a:ext cx="86106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Creating-Populating a Table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40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954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Asking SQL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>
                <a:solidFill>
                  <a:srgbClr val="C00000"/>
                </a:solidFill>
              </a:rPr>
              <a:t>Retrieval queries</a:t>
            </a:r>
            <a:r>
              <a:rPr lang="en-US" sz="2000" dirty="0" smtClean="0"/>
              <a:t> are </a:t>
            </a:r>
            <a:r>
              <a:rPr lang="en-US" sz="2000" i="1" dirty="0" smtClean="0"/>
              <a:t>SQL-select</a:t>
            </a:r>
            <a:r>
              <a:rPr lang="en-US" sz="2000" dirty="0" smtClean="0"/>
              <a:t> statements.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Answers</a:t>
            </a:r>
            <a:r>
              <a:rPr lang="en-US" sz="2000" dirty="0" smtClean="0"/>
              <a:t> produced by retrieval queries are always held in an </a:t>
            </a:r>
            <a:r>
              <a:rPr lang="en-US" sz="2000" i="1" dirty="0" smtClean="0"/>
              <a:t>output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order to process the </a:t>
            </a:r>
            <a:r>
              <a:rPr lang="en-US" sz="2000" i="1" dirty="0" smtClean="0"/>
              <a:t>resulting rows</a:t>
            </a:r>
            <a:r>
              <a:rPr lang="en-US" sz="2000" dirty="0" smtClean="0"/>
              <a:t>, the user should provide a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cursor</a:t>
            </a:r>
            <a:r>
              <a:rPr lang="en-US" sz="2000" dirty="0" smtClean="0"/>
              <a:t> device. Cursors allow a </a:t>
            </a:r>
            <a:r>
              <a:rPr lang="en-US" sz="2000" i="1" dirty="0" smtClean="0"/>
              <a:t>row-by-row access</a:t>
            </a:r>
            <a:r>
              <a:rPr lang="en-US" sz="2000" dirty="0" smtClean="0"/>
              <a:t> of the records returned by the retrieval queries.</a:t>
            </a:r>
          </a:p>
          <a:p>
            <a:endParaRPr lang="en-US" sz="2000" dirty="0" smtClean="0"/>
          </a:p>
          <a:p>
            <a:r>
              <a:rPr lang="en-US" sz="2000" dirty="0" smtClean="0"/>
              <a:t>Android offers two mechanisms for phrasing SQL-select statements:</a:t>
            </a:r>
          </a:p>
          <a:p>
            <a:r>
              <a:rPr lang="en-US" sz="2000" dirty="0" smtClean="0"/>
              <a:t> </a:t>
            </a:r>
            <a:r>
              <a:rPr lang="en-US" sz="2000" b="1" i="1" dirty="0" err="1" smtClean="0"/>
              <a:t>rawQueries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simple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queries</a:t>
            </a:r>
            <a:r>
              <a:rPr lang="en-US" sz="2000" dirty="0" smtClean="0"/>
              <a:t>. Both return a database </a:t>
            </a:r>
            <a:r>
              <a:rPr lang="en-US" sz="2000" i="1" dirty="0" smtClean="0"/>
              <a:t>cursor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Raw queries </a:t>
            </a:r>
            <a:r>
              <a:rPr lang="en-US" sz="2000" dirty="0" smtClean="0"/>
              <a:t>take for input a syntactically correct SQL-select statement. The select query could be as complex as needed and involve any number of tables (remember that </a:t>
            </a:r>
            <a:r>
              <a:rPr lang="en-US" sz="2000" i="1" dirty="0" smtClean="0"/>
              <a:t>outer joins</a:t>
            </a:r>
            <a:r>
              <a:rPr lang="en-US" sz="2000" dirty="0" smtClean="0"/>
              <a:t> are not supported).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Simple queries</a:t>
            </a:r>
            <a:r>
              <a:rPr lang="en-US" sz="2000" dirty="0" smtClean="0"/>
              <a:t> are compact </a:t>
            </a:r>
            <a:r>
              <a:rPr lang="en-US" sz="2000" dirty="0" err="1" smtClean="0"/>
              <a:t>parametized</a:t>
            </a:r>
            <a:r>
              <a:rPr lang="en-US" sz="2000" dirty="0" smtClean="0"/>
              <a:t> select-like statements that operate on a single table (for developers who prefer not to use SQL).</a:t>
            </a:r>
          </a:p>
          <a:p>
            <a:endParaRPr lang="en-US" sz="2000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600200"/>
            <a:ext cx="8534400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Using </a:t>
            </a:r>
            <a:r>
              <a:rPr lang="en-US" sz="2800" b="1" dirty="0" err="1" smtClean="0">
                <a:solidFill>
                  <a:srgbClr val="0070C0"/>
                </a:solidFill>
              </a:rPr>
              <a:t>SQLite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SQLite</a:t>
            </a:r>
            <a:r>
              <a:rPr lang="en-US" sz="2000" dirty="0" smtClean="0"/>
              <a:t> implements most of the SQL-92 standard for SQL.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 has partial support for triggers and allows most complex queries (exception made for </a:t>
            </a:r>
            <a:r>
              <a:rPr lang="en-US" sz="2000" i="1" dirty="0" smtClean="0"/>
              <a:t>outer joins</a:t>
            </a:r>
            <a:r>
              <a:rPr lang="en-US" sz="2000" dirty="0" smtClean="0"/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SQLITE </a:t>
            </a:r>
            <a:r>
              <a:rPr lang="en-US" sz="2000" i="1" dirty="0" smtClean="0"/>
              <a:t>does not implement referential integrity constraints</a:t>
            </a:r>
            <a:r>
              <a:rPr lang="en-US" sz="2000" dirty="0" smtClean="0"/>
              <a:t> through the </a:t>
            </a:r>
            <a:r>
              <a:rPr lang="en-US" sz="2000" i="1" dirty="0" smtClean="0"/>
              <a:t>foreign key</a:t>
            </a:r>
            <a:r>
              <a:rPr lang="en-US" sz="2000" dirty="0" smtClean="0"/>
              <a:t> constraint model.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SQLite</a:t>
            </a:r>
            <a:r>
              <a:rPr lang="en-US" sz="2000" dirty="0" smtClean="0"/>
              <a:t> uses a </a:t>
            </a:r>
            <a:r>
              <a:rPr lang="en-US" sz="2000" i="1" dirty="0" smtClean="0"/>
              <a:t>relaxed data typing model</a:t>
            </a:r>
            <a:r>
              <a:rPr lang="en-US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Instead of assigning a type to an entire column, types are assigned to individual values. This is similar to the </a:t>
            </a:r>
            <a:r>
              <a:rPr lang="en-US" sz="2000" i="1" dirty="0" smtClean="0"/>
              <a:t>Variant</a:t>
            </a:r>
            <a:r>
              <a:rPr lang="en-US" sz="2000" dirty="0" smtClean="0"/>
              <a:t> type in Visual Basic.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Therefore it is possible to insert a string into numeric column and so on. </a:t>
            </a:r>
          </a:p>
          <a:p>
            <a:r>
              <a:rPr lang="en-US" sz="2000" dirty="0" smtClean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53670"/>
            <a:ext cx="77724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Documentation on SQLITE available at </a:t>
            </a:r>
            <a:r>
              <a:rPr lang="en-US" u="sng" dirty="0" smtClean="0">
                <a:hlinkClick r:id="rId3"/>
              </a:rPr>
              <a:t>http://www.sqlite.org/sqlite.html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Good GUI tool for SQLITE available at:  </a:t>
            </a:r>
            <a:r>
              <a:rPr lang="en-US" u="sng" dirty="0" smtClean="0">
                <a:hlinkClick r:id="rId4"/>
              </a:rPr>
              <a:t>http://sqliteadmin.orbmu2k.de/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3581400"/>
            <a:ext cx="81534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362200"/>
            <a:ext cx="8153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600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SQL Select Syntax 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(see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http://www.sqlite.org/lang.html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 )</a:t>
            </a:r>
          </a:p>
          <a:p>
            <a:pPr defTabSz="182880"/>
            <a:r>
              <a:rPr lang="en-US" sz="2000" dirty="0" smtClean="0"/>
              <a:t>SQL-select statements are based on the following components</a:t>
            </a:r>
          </a:p>
          <a:p>
            <a:pPr defTabSz="182880"/>
            <a:endParaRPr lang="en-US" sz="2000" i="1" dirty="0" smtClean="0">
              <a:solidFill>
                <a:srgbClr val="C00000"/>
              </a:solidFill>
            </a:endParaRPr>
          </a:p>
          <a:p>
            <a:pPr lvl="2" defTabSz="182880"/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select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				field</a:t>
            </a:r>
            <a:r>
              <a:rPr lang="en-US" sz="2400" baseline="-25000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, field</a:t>
            </a:r>
            <a:r>
              <a:rPr lang="en-US" sz="2400" baseline="-25000" dirty="0" smtClean="0">
                <a:solidFill>
                  <a:srgbClr val="C00000"/>
                </a:solidFill>
                <a:latin typeface="Consolas" pitchFamily="49" charset="0"/>
              </a:rPr>
              <a:t>2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, … , 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field</a:t>
            </a:r>
            <a:r>
              <a:rPr lang="en-US" sz="2400" baseline="-25000" dirty="0" err="1" smtClean="0">
                <a:solidFill>
                  <a:srgbClr val="C00000"/>
                </a:solidFill>
                <a:latin typeface="Consolas" pitchFamily="49" charset="0"/>
              </a:rPr>
              <a:t>n</a:t>
            </a:r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lvl="2" defTabSz="182880"/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  from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				table</a:t>
            </a:r>
            <a:r>
              <a:rPr lang="en-US" sz="2400" baseline="-25000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, table</a:t>
            </a:r>
            <a:r>
              <a:rPr lang="en-US" sz="2400" baseline="-25000" dirty="0" smtClean="0">
                <a:solidFill>
                  <a:srgbClr val="C00000"/>
                </a:solidFill>
                <a:latin typeface="Consolas" pitchFamily="49" charset="0"/>
              </a:rPr>
              <a:t>2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,  … , 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table</a:t>
            </a:r>
            <a:r>
              <a:rPr lang="en-US" sz="2400" baseline="-25000" dirty="0" err="1" smtClean="0">
                <a:solidFill>
                  <a:srgbClr val="C00000"/>
                </a:solidFill>
                <a:latin typeface="Consolas" pitchFamily="49" charset="0"/>
              </a:rPr>
              <a:t>n</a:t>
            </a:r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lvl="2" defTabSz="182880"/>
            <a:endParaRPr lang="en-US" sz="24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lvl="2" defTabSz="182880"/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 where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 	( restriction-join-conditions )</a:t>
            </a:r>
          </a:p>
          <a:p>
            <a:pPr lvl="1" defTabSz="182880"/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 order by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			field</a:t>
            </a:r>
            <a:r>
              <a:rPr lang="en-US" sz="2400" baseline="-25000" dirty="0" smtClean="0">
                <a:solidFill>
                  <a:srgbClr val="C00000"/>
                </a:solidFill>
                <a:latin typeface="Consolas" pitchFamily="49" charset="0"/>
              </a:rPr>
              <a:t>n1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, …, 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field</a:t>
            </a:r>
            <a:r>
              <a:rPr lang="en-US" sz="2400" baseline="-25000" dirty="0" err="1" smtClean="0">
                <a:solidFill>
                  <a:srgbClr val="C00000"/>
                </a:solidFill>
                <a:latin typeface="Consolas" pitchFamily="49" charset="0"/>
              </a:rPr>
              <a:t>nm</a:t>
            </a:r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lvl="1" defTabSz="182880"/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 group by			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field</a:t>
            </a:r>
            <a:r>
              <a:rPr lang="en-US" sz="2400" baseline="-25000" dirty="0" smtClean="0">
                <a:solidFill>
                  <a:srgbClr val="C00000"/>
                </a:solidFill>
                <a:latin typeface="Consolas" pitchFamily="49" charset="0"/>
              </a:rPr>
              <a:t>m1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, … , 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field</a:t>
            </a:r>
            <a:r>
              <a:rPr lang="en-US" sz="2400" baseline="-25000" dirty="0" err="1" smtClean="0">
                <a:solidFill>
                  <a:srgbClr val="C00000"/>
                </a:solidFill>
                <a:latin typeface="Consolas" pitchFamily="49" charset="0"/>
              </a:rPr>
              <a:t>mk</a:t>
            </a:r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lvl="2" defTabSz="182880"/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having 		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(group-condition)</a:t>
            </a:r>
          </a:p>
          <a:p>
            <a:pPr defTabSz="182880"/>
            <a:endParaRPr lang="en-US" sz="24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r>
              <a:rPr lang="en-US" sz="2000" dirty="0" smtClean="0"/>
              <a:t>The first two lines are mandatory, the rest is optional.</a:t>
            </a:r>
            <a:endParaRPr lang="en-US" sz="20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4876800"/>
            <a:ext cx="81534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defTabSz="182880"/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select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				city, count(*) as 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TotalClients</a:t>
            </a:r>
            <a:endParaRPr lang="en-US" sz="24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lvl="2" defTabSz="182880"/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			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ClientTable</a:t>
            </a:r>
            <a:endParaRPr lang="en-US" sz="24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lvl="1" defTabSz="182880"/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group by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			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362200"/>
            <a:ext cx="81534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600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SQL Select Syntax 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(see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http://www.sqlite.org/lang.html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 )</a:t>
            </a:r>
          </a:p>
          <a:p>
            <a:pPr defTabSz="182880"/>
            <a:r>
              <a:rPr lang="en-US" sz="2000" dirty="0" smtClean="0"/>
              <a:t>Examples</a:t>
            </a:r>
          </a:p>
          <a:p>
            <a:pPr defTabSz="182880"/>
            <a:endParaRPr lang="en-US" sz="2000" i="1" dirty="0" smtClean="0">
              <a:solidFill>
                <a:srgbClr val="C00000"/>
              </a:solidFill>
            </a:endParaRPr>
          </a:p>
          <a:p>
            <a:pPr lvl="2" defTabSz="182880"/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select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				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LastName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cellPhone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</a:p>
          <a:p>
            <a:pPr lvl="2" defTabSz="182880"/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			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ClientTable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</a:p>
          <a:p>
            <a:pPr lvl="2" defTabSz="182880"/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where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			state = ‘Ohio’</a:t>
            </a:r>
          </a:p>
          <a:p>
            <a:pPr lvl="1" defTabSz="182880"/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</a:rPr>
              <a:t>order by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 			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</a:rPr>
              <a:t>LastName</a:t>
            </a:r>
            <a:endParaRPr lang="en-US" sz="24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362200"/>
            <a:ext cx="87630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Example1. Using </a:t>
            </a: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RawQuery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(version 1)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defTabSz="182880"/>
            <a:r>
              <a:rPr lang="en-US" sz="2000" dirty="0" smtClean="0"/>
              <a:t>Consider the following code fragment</a:t>
            </a:r>
          </a:p>
          <a:p>
            <a:pPr defTabSz="182880"/>
            <a:endParaRPr lang="en-US" sz="2000" dirty="0" smtClean="0"/>
          </a:p>
          <a:p>
            <a:pPr defTabSz="182880"/>
            <a:r>
              <a:rPr lang="en-US" sz="2000" b="1" dirty="0" smtClean="0">
                <a:latin typeface="Consolas" pitchFamily="49" charset="0"/>
              </a:rPr>
              <a:t>Cursor c1 = </a:t>
            </a:r>
            <a:r>
              <a:rPr lang="en-US" sz="2000" b="1" dirty="0" err="1" smtClean="0">
                <a:latin typeface="Consolas" pitchFamily="49" charset="0"/>
              </a:rPr>
              <a:t>db.rawQuery</a:t>
            </a:r>
            <a:r>
              <a:rPr lang="en-US" sz="2000" b="1" dirty="0" smtClean="0">
                <a:latin typeface="Consolas" pitchFamily="49" charset="0"/>
              </a:rPr>
              <a:t>(</a:t>
            </a:r>
          </a:p>
          <a:p>
            <a:pPr defTabSz="182880"/>
            <a:r>
              <a:rPr lang="en-US" sz="2000" b="1" dirty="0" smtClean="0">
                <a:latin typeface="Consolas" pitchFamily="49" charset="0"/>
              </a:rPr>
              <a:t>  											"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select count(*) as Total from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</a:rPr>
              <a:t>tblAMIGO</a:t>
            </a:r>
            <a:r>
              <a:rPr lang="en-US" sz="2000" b="1" dirty="0" smtClean="0">
                <a:latin typeface="Consolas" pitchFamily="49" charset="0"/>
              </a:rPr>
              <a:t>",</a:t>
            </a:r>
          </a:p>
          <a:p>
            <a:pPr defTabSz="182880"/>
            <a:r>
              <a:rPr lang="en-US" sz="2000" b="1" dirty="0" smtClean="0">
                <a:latin typeface="Consolas" pitchFamily="49" charset="0"/>
              </a:rPr>
              <a:t>												null);</a:t>
            </a:r>
          </a:p>
          <a:p>
            <a:pPr defTabSz="182880"/>
            <a:endParaRPr lang="en-US" sz="2000" dirty="0" smtClean="0"/>
          </a:p>
          <a:p>
            <a:pPr marL="457200" indent="-457200" defTabSz="182880">
              <a:buFont typeface="+mj-lt"/>
              <a:buAutoNum type="arabicPeriod"/>
            </a:pPr>
            <a:endParaRPr lang="en-US" dirty="0" smtClean="0"/>
          </a:p>
          <a:p>
            <a:pPr marL="457200" indent="-457200" defTabSz="182880">
              <a:buFont typeface="+mj-lt"/>
              <a:buAutoNum type="arabicPeriod"/>
            </a:pPr>
            <a:r>
              <a:rPr lang="en-US" dirty="0" smtClean="0"/>
              <a:t>The previous </a:t>
            </a:r>
            <a:r>
              <a:rPr lang="en-US" i="1" dirty="0" err="1" smtClean="0"/>
              <a:t>rawQuery</a:t>
            </a:r>
            <a:r>
              <a:rPr lang="en-US" dirty="0" smtClean="0"/>
              <a:t> contains a select-statement that counts the rows in the table </a:t>
            </a:r>
            <a:r>
              <a:rPr lang="en-US" dirty="0" err="1" smtClean="0"/>
              <a:t>tblAMIGO</a:t>
            </a:r>
            <a:r>
              <a:rPr lang="en-US" dirty="0" smtClean="0"/>
              <a:t>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dirty="0" smtClean="0"/>
              <a:t>The result of this count is held in a table having only one row and one column. The column is called “</a:t>
            </a:r>
            <a:r>
              <a:rPr lang="en-US" b="1" dirty="0" smtClean="0"/>
              <a:t>Total</a:t>
            </a:r>
            <a:r>
              <a:rPr lang="en-US" dirty="0" smtClean="0"/>
              <a:t>”.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dirty="0" smtClean="0"/>
              <a:t>The cursor </a:t>
            </a:r>
            <a:r>
              <a:rPr lang="en-US" b="1" dirty="0" smtClean="0"/>
              <a:t>c1</a:t>
            </a:r>
            <a:r>
              <a:rPr lang="en-US" dirty="0" smtClean="0"/>
              <a:t> will be used to traverse the rows (one!) of the resulting table.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dirty="0" smtClean="0"/>
              <a:t>Fetching a row using cursor </a:t>
            </a:r>
            <a:r>
              <a:rPr lang="en-US" b="1" dirty="0" smtClean="0"/>
              <a:t>c1</a:t>
            </a:r>
            <a:r>
              <a:rPr lang="en-US" dirty="0" smtClean="0"/>
              <a:t> requires advancing to the next record in the answer set.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dirty="0" smtClean="0"/>
              <a:t>Later the (singleton) field </a:t>
            </a:r>
            <a:r>
              <a:rPr lang="en-US" b="1" dirty="0" smtClean="0"/>
              <a:t>total </a:t>
            </a:r>
            <a:r>
              <a:rPr lang="en-US" dirty="0" smtClean="0"/>
              <a:t>must be bound to a local Java variable. </a:t>
            </a:r>
          </a:p>
          <a:p>
            <a:pPr marL="457200" indent="-457200" defTabSz="182880"/>
            <a:r>
              <a:rPr lang="en-US" sz="1400" i="1" dirty="0" smtClean="0">
                <a:solidFill>
                  <a:srgbClr val="0070C0"/>
                </a:solidFill>
              </a:rPr>
              <a:t>	Soon we will show how to do that. </a:t>
            </a:r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3276600"/>
            <a:ext cx="87630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"/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Example2. Using </a:t>
            </a: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Parametized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RawQuery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(version 2)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Using arguments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  <a:r>
              <a:rPr lang="en-US" sz="2000" dirty="0" smtClean="0"/>
              <a:t> Assume we want to count how many friends are there whose name is ‘BBB’ and their </a:t>
            </a:r>
            <a:r>
              <a:rPr lang="en-US" sz="2000" dirty="0" err="1" smtClean="0"/>
              <a:t>recID</a:t>
            </a:r>
            <a:r>
              <a:rPr lang="en-US" sz="2000" dirty="0" smtClean="0"/>
              <a:t> &gt; 1. We could use the following construction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"select count(*) as Total 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  +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 from </a:t>
            </a:r>
            <a:r>
              <a:rPr lang="en-US" sz="20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 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		  +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 where </a:t>
            </a:r>
            <a:r>
              <a:rPr lang="en-US" sz="20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 &gt; </a:t>
            </a:r>
            <a:r>
              <a:rPr lang="en-US" sz="2000" b="1" dirty="0" smtClean="0">
                <a:solidFill>
                  <a:srgbClr val="C00000"/>
                </a:solidFill>
                <a:latin typeface="Courier New"/>
              </a:rPr>
              <a:t>?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 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		  +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   and name  = </a:t>
            </a:r>
            <a:r>
              <a:rPr lang="en-US" sz="2000" b="1" dirty="0" smtClean="0">
                <a:solidFill>
                  <a:srgbClr val="C00000"/>
                </a:solidFill>
                <a:latin typeface="Courier New"/>
              </a:rPr>
              <a:t>?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 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String[]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"1"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"BBB"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Cursor c1 = </a:t>
            </a:r>
            <a:r>
              <a:rPr lang="en-US" sz="20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.rawQuery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943600" y="4038600"/>
            <a:ext cx="1676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895600"/>
            <a:ext cx="87630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Example2. Using </a:t>
            </a: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Parametized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RawQuery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(version 2)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Using arguments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After the substitutions are made the resulting SQL statement is:</a:t>
            </a:r>
          </a:p>
          <a:p>
            <a:endParaRPr lang="en-US" sz="2000" dirty="0" smtClean="0"/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select count(*) as Total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from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where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&gt; 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</a:rPr>
              <a:t>1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and name = 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</a:rPr>
              <a:t>‘BBB’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029200"/>
            <a:ext cx="86106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Partial matching using expressions such as:  </a:t>
            </a:r>
            <a:r>
              <a:rPr lang="en-US" b="1" dirty="0" smtClean="0">
                <a:solidFill>
                  <a:srgbClr val="C00000"/>
                </a:solidFill>
              </a:rPr>
              <a:t>name like ‘?%’ </a:t>
            </a:r>
            <a:r>
              <a:rPr lang="en-US" dirty="0" smtClean="0"/>
              <a:t>are not working now. Wait for an Android fix!   (</a:t>
            </a:r>
            <a:r>
              <a:rPr lang="en-US" sz="1400" dirty="0" smtClean="0"/>
              <a:t>see similar issue:  http://code.google.com/p/android/issues/detail?id=2619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Similarly </a:t>
            </a:r>
            <a:r>
              <a:rPr lang="en-US" i="1" dirty="0" err="1" smtClean="0"/>
              <a:t>String.format</a:t>
            </a:r>
            <a:r>
              <a:rPr lang="en-US" i="1" dirty="0" smtClean="0"/>
              <a:t>(…) </a:t>
            </a:r>
            <a:r>
              <a:rPr lang="en-US" dirty="0" smtClean="0"/>
              <a:t>fails to properly work in cases such as: name like </a:t>
            </a:r>
            <a:r>
              <a:rPr lang="en-US" b="1" dirty="0" smtClean="0">
                <a:solidFill>
                  <a:srgbClr val="C00000"/>
                </a:solidFill>
              </a:rPr>
              <a:t>‘%s%’</a:t>
            </a:r>
            <a:r>
              <a:rPr lang="en-US" dirty="0" smtClean="0"/>
              <a:t>. note the second </a:t>
            </a:r>
            <a:r>
              <a:rPr lang="en-US" b="1" dirty="0" smtClean="0"/>
              <a:t>%</a:t>
            </a:r>
            <a:r>
              <a:rPr lang="en-US" dirty="0" smtClean="0"/>
              <a:t> is the SQL wild-character symbol, not an invalid string format!</a:t>
            </a:r>
            <a:endParaRPr lang="en-US" dirty="0"/>
          </a:p>
        </p:txBody>
      </p:sp>
      <p:pic>
        <p:nvPicPr>
          <p:cNvPr id="1026" name="Picture 2" descr="C:\WINDOWS\pchealth\helpctr\System\images\war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410200"/>
            <a:ext cx="320040" cy="320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1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124200"/>
            <a:ext cx="8763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"/>
            <a:endParaRPr lang="en-US" sz="3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1219200"/>
            <a:ext cx="85344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Example2. Using </a:t>
            </a: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RawQuery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(version 3)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Using arguments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  <a:r>
              <a:rPr lang="en-US" sz="2000" dirty="0" smtClean="0"/>
              <a:t> Assume we want to count how many friends are there whose name is ‘BBB’ and their </a:t>
            </a:r>
            <a:r>
              <a:rPr lang="en-US" sz="2000" dirty="0" err="1" smtClean="0"/>
              <a:t>recID</a:t>
            </a:r>
            <a:r>
              <a:rPr lang="en-US" sz="2000" dirty="0" smtClean="0"/>
              <a:t> &gt; 1</a:t>
            </a:r>
            <a:r>
              <a:rPr lang="en-US" sz="2000" i="1" dirty="0" smtClean="0"/>
              <a:t>. We could concatenate pieces of the string. Special care around (single) quoted strings.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String[]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"1"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"BBB"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 select count(*) as Total 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  +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  from </a:t>
            </a:r>
            <a:r>
              <a:rPr lang="en-US" sz="20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 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		  +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 where </a:t>
            </a:r>
            <a:r>
              <a:rPr lang="en-US" sz="20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 &gt; " + </a:t>
            </a:r>
            <a:r>
              <a:rPr lang="en-US" sz="2000" dirty="0" err="1" smtClean="0">
                <a:solidFill>
                  <a:srgbClr val="2A00FF"/>
                </a:solidFill>
                <a:latin typeface="Courier New"/>
              </a:rPr>
              <a:t>args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[0]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		  + 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   and name  =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'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 + </a:t>
            </a:r>
            <a:r>
              <a:rPr lang="en-US" sz="2000" dirty="0" err="1" smtClean="0">
                <a:solidFill>
                  <a:srgbClr val="2A00FF"/>
                </a:solidFill>
                <a:latin typeface="Courier New"/>
              </a:rPr>
              <a:t>args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[1] + "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'</a:t>
            </a:r>
            <a:r>
              <a:rPr lang="en-US" sz="20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Cursor c1 = </a:t>
            </a:r>
            <a:r>
              <a:rPr lang="en-US" sz="20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.rawQuery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, null);</a:t>
            </a:r>
            <a:endParaRPr lang="en-US" sz="20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8305800" y="4191000"/>
            <a:ext cx="685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7620000" y="5105400"/>
            <a:ext cx="228600" cy="304800"/>
          </a:xfrm>
          <a:prstGeom prst="upArrow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181600" y="5105400"/>
            <a:ext cx="228600" cy="304800"/>
          </a:xfrm>
          <a:prstGeom prst="upArrow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5105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Simple Queries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Simple queries use a </a:t>
            </a:r>
            <a:r>
              <a:rPr lang="en-US" sz="2000" i="1" dirty="0" smtClean="0">
                <a:solidFill>
                  <a:srgbClr val="C00000"/>
                </a:solidFill>
              </a:rPr>
              <a:t>template</a:t>
            </a:r>
            <a:r>
              <a:rPr lang="en-US" sz="2000" dirty="0" smtClean="0"/>
              <a:t> implicitly representing a condensed version of a typical (non-joining) SQL select statement. </a:t>
            </a:r>
            <a:r>
              <a:rPr lang="en-US" sz="2000" i="1" dirty="0" smtClean="0"/>
              <a:t>No explicit SQL statement is made.</a:t>
            </a:r>
          </a:p>
          <a:p>
            <a:endParaRPr lang="en-US" sz="2000" dirty="0" smtClean="0"/>
          </a:p>
          <a:p>
            <a:r>
              <a:rPr lang="en-US" sz="2000" dirty="0" smtClean="0"/>
              <a:t>Simple queries can </a:t>
            </a:r>
            <a:r>
              <a:rPr lang="en-US" sz="2000" i="1" dirty="0" smtClean="0"/>
              <a:t>only</a:t>
            </a:r>
            <a:r>
              <a:rPr lang="en-US" sz="2000" dirty="0" smtClean="0"/>
              <a:t> retrieve data from a </a:t>
            </a:r>
            <a:r>
              <a:rPr lang="en-US" sz="2000" i="1" dirty="0" smtClean="0">
                <a:solidFill>
                  <a:srgbClr val="C00000"/>
                </a:solidFill>
              </a:rPr>
              <a:t>single table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The method’s signature has a fixed sequence of seven arguments representing: </a:t>
            </a:r>
          </a:p>
          <a:p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table name,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columns to be retrieved,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search condition (where-clause),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arguments for the where-clause,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group-by clause,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having-clause,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order-by clause. 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57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2209800"/>
            <a:ext cx="86106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400" b="1" dirty="0" smtClean="0">
                <a:solidFill>
                  <a:srgbClr val="0070C0"/>
                </a:solidFill>
              </a:rPr>
              <a:t>Simple Queries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The signature of the Android’s simple query method is:</a:t>
            </a:r>
          </a:p>
          <a:p>
            <a:pPr defTabSz="182880"/>
            <a:endParaRPr lang="en-US" sz="2000" dirty="0" smtClean="0"/>
          </a:p>
          <a:p>
            <a:pPr defTabSz="182880"/>
            <a:r>
              <a:rPr lang="en-US" sz="2400" b="1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		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  </a:t>
            </a:r>
          </a:p>
          <a:p>
            <a:pPr defTabSz="182880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						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  </a:t>
            </a:r>
          </a:p>
          <a:p>
            <a:pPr defTabSz="182880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						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 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selection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 </a:t>
            </a:r>
          </a:p>
          <a:p>
            <a:pPr defTabSz="182880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						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 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selectionArgs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3" defTabSz="182880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 </a:t>
            </a:r>
          </a:p>
          <a:p>
            <a:pPr lvl="3" defTabSz="182880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	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3" defTabSz="182880"/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13716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400" b="1" dirty="0" smtClean="0">
                <a:solidFill>
                  <a:srgbClr val="0070C0"/>
                </a:solidFill>
              </a:rPr>
              <a:t>Simple Queries. Example 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Query the </a:t>
            </a:r>
            <a:r>
              <a:rPr lang="en-US" sz="2000" i="1" dirty="0" err="1" smtClean="0"/>
              <a:t>EmployeeTable</a:t>
            </a:r>
            <a:r>
              <a:rPr lang="en-US" sz="2000" dirty="0" smtClean="0"/>
              <a:t>, find the average salary of female employees supervised by 123456789. Report results by </a:t>
            </a:r>
            <a:r>
              <a:rPr lang="en-US" sz="2000" i="1" dirty="0" err="1" smtClean="0"/>
              <a:t>Dno</a:t>
            </a:r>
            <a:r>
              <a:rPr lang="en-US" sz="2000" i="1" dirty="0" smtClean="0"/>
              <a:t>. </a:t>
            </a:r>
            <a:r>
              <a:rPr lang="en-US" sz="2000" dirty="0" smtClean="0"/>
              <a:t>List first the highest average, and so on, do not include depts. having less than two employees.</a:t>
            </a:r>
          </a:p>
          <a:p>
            <a:pPr defTabSz="182880"/>
            <a:endParaRPr lang="en-US" sz="2000" dirty="0" smtClean="0"/>
          </a:p>
          <a:p>
            <a:pPr defTabSz="182880"/>
            <a:endParaRPr lang="en-US" sz="2000" dirty="0" smtClean="0"/>
          </a:p>
          <a:p>
            <a:pPr defTabSz="182880"/>
            <a:endParaRPr lang="en-US" sz="2000" dirty="0" smtClean="0"/>
          </a:p>
          <a:p>
            <a:pPr defTabSz="182880"/>
            <a:endParaRPr lang="en-US" sz="2000" dirty="0" smtClean="0"/>
          </a:p>
          <a:p>
            <a:pPr defTabSz="182880"/>
            <a:endParaRPr lang="en-US" sz="2000" dirty="0" smtClean="0"/>
          </a:p>
          <a:p>
            <a:pPr defTabSz="182880"/>
            <a:endParaRPr lang="en-US" sz="2000" dirty="0" smtClean="0"/>
          </a:p>
          <a:p>
            <a:pPr defTabSz="182880"/>
            <a:endParaRPr lang="en-US" sz="2000" dirty="0" smtClean="0"/>
          </a:p>
          <a:p>
            <a:pPr defTabSz="182880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2667000"/>
          <a:ext cx="84582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pPr defTabSz="182880"/>
                      <a:r>
                        <a:rPr lang="en-US" sz="1600" b="0" dirty="0" smtClean="0">
                          <a:latin typeface="Courier New" pitchFamily="49" charset="0"/>
                          <a:cs typeface="Courier New" pitchFamily="49" charset="0"/>
                        </a:rPr>
                        <a:t>String[] columns = </a:t>
                      </a:r>
                    </a:p>
                    <a:p>
                      <a:pPr defTabSz="182880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      {"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Dno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", "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Avg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(Salary) as AVG"}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defTabSz="182880"/>
                      <a:endParaRPr lang="en-US" sz="16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defTabSz="182880"/>
                      <a:r>
                        <a:rPr lang="en-US" sz="16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String[] </a:t>
                      </a:r>
                      <a:r>
                        <a:rPr lang="en-US" sz="1600" b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conditionArgs</a:t>
                      </a:r>
                      <a:r>
                        <a:rPr lang="en-US" sz="16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</a:p>
                    <a:p>
                      <a:pPr defTabSz="182880"/>
                      <a:r>
                        <a:rPr lang="en-US" sz="16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{"F",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"123456789"};</a:t>
                      </a:r>
                      <a:endParaRPr lang="en-US" sz="1600" b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defTabSz="182880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Cursor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 =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db.</a:t>
                      </a:r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query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		</a:t>
                      </a:r>
                    </a:p>
                    <a:p>
                      <a:pPr lvl="3" defTabSz="182880"/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EmployeeTable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",</a:t>
                      </a:r>
                    </a:p>
                    <a:p>
                      <a:pPr lvl="3" defTabSz="182880"/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columns,</a:t>
                      </a:r>
                    </a:p>
                    <a:p>
                      <a:pPr lvl="3" defTabSz="182880"/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"sex = ? And </a:t>
                      </a:r>
                      <a:r>
                        <a:rPr lang="en-US" sz="1600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superSsn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? " ,</a:t>
                      </a:r>
                    </a:p>
                    <a:p>
                      <a:pPr lvl="3" defTabSz="182880"/>
                      <a:r>
                        <a:rPr lang="en-US" sz="1600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conditionArgs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</a:p>
                    <a:p>
                      <a:pPr lvl="3" defTabSz="182880"/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Dno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",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lvl="3" defTabSz="182880"/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"Count(*) &gt; 2",</a:t>
                      </a:r>
                    </a:p>
                    <a:p>
                      <a:pPr lvl="3" defTabSz="182880"/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"AVG </a:t>
                      </a:r>
                      <a:r>
                        <a:rPr lang="en-US" sz="1600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Desc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" </a:t>
                      </a:r>
                    </a:p>
                    <a:p>
                      <a:pPr defTabSz="182880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← table name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← columns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← condition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← condition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← group by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← having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← order by</a:t>
                      </a:r>
                    </a:p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2590800"/>
            <a:ext cx="8610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Simple Queries. Example 2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 The following query selects from each row of the </a:t>
            </a:r>
            <a:r>
              <a:rPr lang="en-US" sz="2000" i="1" dirty="0" err="1" smtClean="0"/>
              <a:t>tblAMIGO</a:t>
            </a:r>
            <a:r>
              <a:rPr lang="en-US" sz="2000" dirty="0" smtClean="0"/>
              <a:t> table the columns: </a:t>
            </a:r>
            <a:r>
              <a:rPr lang="en-US" sz="2000" i="1" dirty="0" err="1" smtClean="0"/>
              <a:t>recID</a:t>
            </a:r>
            <a:r>
              <a:rPr lang="en-US" sz="2000" dirty="0" smtClean="0"/>
              <a:t>, </a:t>
            </a:r>
            <a:r>
              <a:rPr lang="en-US" sz="2000" i="1" dirty="0" smtClean="0"/>
              <a:t>name</a:t>
            </a:r>
            <a:r>
              <a:rPr lang="en-US" sz="2000" dirty="0" smtClean="0"/>
              <a:t>, and </a:t>
            </a:r>
            <a:r>
              <a:rPr lang="en-US" sz="2000" i="1" dirty="0" smtClean="0"/>
              <a:t>phone</a:t>
            </a:r>
            <a:r>
              <a:rPr lang="en-US" sz="2000" dirty="0" smtClean="0"/>
              <a:t>. </a:t>
            </a:r>
            <a:r>
              <a:rPr lang="en-US" sz="2000" dirty="0" err="1" smtClean="0"/>
              <a:t>RecID</a:t>
            </a:r>
            <a:r>
              <a:rPr lang="en-US" sz="2000" dirty="0" smtClean="0"/>
              <a:t> must be </a:t>
            </a:r>
            <a:r>
              <a:rPr lang="en-US" sz="2000" dirty="0" err="1" smtClean="0"/>
              <a:t>greather</a:t>
            </a:r>
            <a:r>
              <a:rPr lang="en-US" sz="2000" dirty="0" smtClean="0"/>
              <a:t> than 2, and names must begin with ‘B’ and have three or more letters.</a:t>
            </a:r>
          </a:p>
          <a:p>
            <a:endParaRPr lang="en-US" sz="2000" dirty="0" smtClean="0"/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[] columns = 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"name", "phone"};  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Cursor c1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	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defTabSz="182880"/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					columns, </a:t>
            </a:r>
          </a:p>
          <a:p>
            <a:pPr defTabSz="182880"/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			"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&gt; 2 and length(name) &gt;= 3 and name like 'B%' ", </a:t>
            </a:r>
          </a:p>
          <a:p>
            <a:pPr defTabSz="182880"/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	null, null, null, </a:t>
            </a:r>
          </a:p>
          <a:p>
            <a:pPr defTabSz="182880"/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	"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288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18288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c1.getCount();</a:t>
            </a:r>
            <a:endParaRPr lang="en-US" baseline="-250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1905000"/>
            <a:ext cx="86868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990600"/>
            <a:ext cx="85344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How to create a </a:t>
            </a:r>
            <a:r>
              <a:rPr lang="en-US" sz="2400" b="1" dirty="0" err="1" smtClean="0">
                <a:solidFill>
                  <a:srgbClr val="0070C0"/>
                </a:solidFill>
              </a:rPr>
              <a:t>SQLite</a:t>
            </a:r>
            <a:r>
              <a:rPr lang="en-US" sz="2400" b="1" dirty="0" smtClean="0">
                <a:solidFill>
                  <a:srgbClr val="0070C0"/>
                </a:solidFill>
              </a:rPr>
              <a:t> database?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Method 1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 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200" b="1" dirty="0" smtClean="0">
                <a:solidFill>
                  <a:srgbClr val="C00000"/>
                </a:solidFill>
              </a:rPr>
              <a:t>public static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SQLiteDatabase</a:t>
            </a:r>
            <a:r>
              <a:rPr lang="en-US" sz="2200" dirty="0" err="1" smtClean="0">
                <a:solidFill>
                  <a:srgbClr val="C00000"/>
                </a:solidFill>
              </a:rPr>
              <a:t>.</a:t>
            </a:r>
            <a:r>
              <a:rPr lang="en-US" sz="2200" b="1" dirty="0" err="1" smtClean="0">
                <a:solidFill>
                  <a:srgbClr val="C00000"/>
                </a:solidFill>
              </a:rPr>
              <a:t>openDatabase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(</a:t>
            </a:r>
          </a:p>
          <a:p>
            <a:r>
              <a:rPr lang="en-US" sz="2200" i="1" dirty="0" smtClean="0">
                <a:solidFill>
                  <a:srgbClr val="C00000"/>
                </a:solidFill>
              </a:rPr>
              <a:t>	       String</a:t>
            </a:r>
            <a:r>
              <a:rPr lang="en-US" sz="2200" dirty="0" smtClean="0">
                <a:solidFill>
                  <a:srgbClr val="C00000"/>
                </a:solidFill>
              </a:rPr>
              <a:t> path, 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</a:rPr>
              <a:t>SQLiteDatabase.CursorFactory</a:t>
            </a:r>
            <a:r>
              <a:rPr lang="en-US" sz="2200" dirty="0" smtClean="0">
                <a:solidFill>
                  <a:srgbClr val="C00000"/>
                </a:solidFill>
              </a:rPr>
              <a:t> factory,  </a:t>
            </a:r>
            <a:r>
              <a:rPr lang="en-US" sz="2200" i="1" dirty="0" err="1" smtClean="0">
                <a:solidFill>
                  <a:srgbClr val="C00000"/>
                </a:solidFill>
              </a:rPr>
              <a:t>int</a:t>
            </a:r>
            <a:r>
              <a:rPr lang="en-US" sz="2200" dirty="0" smtClean="0">
                <a:solidFill>
                  <a:srgbClr val="C00000"/>
                </a:solidFill>
              </a:rPr>
              <a:t> flags )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Open the database according to the flags OPEN_READWRITE  OPEN_READONLY  CREATE_IF_NECESSARY . Sets the locale of the database to the </a:t>
            </a:r>
            <a:r>
              <a:rPr lang="en-US" sz="2000" dirty="0" err="1" smtClean="0"/>
              <a:t>the</a:t>
            </a:r>
            <a:r>
              <a:rPr lang="en-US" sz="2000" dirty="0" smtClean="0"/>
              <a:t> system's current locale.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Parameters</a:t>
            </a:r>
          </a:p>
          <a:p>
            <a:r>
              <a:rPr lang="en-US" sz="2000" b="1" dirty="0" smtClean="0"/>
              <a:t>path 	</a:t>
            </a:r>
            <a:r>
              <a:rPr lang="en-US" sz="2000" dirty="0" smtClean="0"/>
              <a:t>to database file to open and/or create</a:t>
            </a:r>
          </a:p>
          <a:p>
            <a:r>
              <a:rPr lang="en-US" sz="2000" b="1" dirty="0" smtClean="0"/>
              <a:t>factory	</a:t>
            </a:r>
            <a:r>
              <a:rPr lang="en-US" sz="2000" dirty="0" smtClean="0"/>
              <a:t>an optional factory class that is called to instantiate a cursor when </a:t>
            </a:r>
          </a:p>
          <a:p>
            <a:r>
              <a:rPr lang="en-US" sz="2000" dirty="0" smtClean="0"/>
              <a:t>	query is called, or null for default</a:t>
            </a:r>
          </a:p>
          <a:p>
            <a:r>
              <a:rPr lang="en-US" sz="2000" b="1" dirty="0" smtClean="0"/>
              <a:t>flags	</a:t>
            </a:r>
            <a:r>
              <a:rPr lang="en-US" sz="2000" dirty="0" smtClean="0"/>
              <a:t>to control database access mode</a:t>
            </a:r>
          </a:p>
          <a:p>
            <a:r>
              <a:rPr lang="en-US" sz="2000" b="1" dirty="0" smtClean="0"/>
              <a:t>Returns 	</a:t>
            </a:r>
            <a:r>
              <a:rPr lang="en-US" sz="2000" dirty="0" smtClean="0"/>
              <a:t>the newly opened database </a:t>
            </a:r>
          </a:p>
          <a:p>
            <a:r>
              <a:rPr lang="en-US" sz="2000" b="1" dirty="0" smtClean="0"/>
              <a:t>Throws 	</a:t>
            </a:r>
            <a:r>
              <a:rPr lang="en-US" sz="2000" i="1" dirty="0" smtClean="0"/>
              <a:t>SQLiteException </a:t>
            </a:r>
            <a:r>
              <a:rPr lang="en-US" sz="2000" dirty="0" smtClean="0"/>
              <a:t>if the database cannot be opened </a:t>
            </a:r>
          </a:p>
          <a:p>
            <a:endParaRPr lang="en-US" sz="2000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3505200"/>
            <a:ext cx="86106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Simple Queries. Example 2 (cont.)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String array </a:t>
            </a:r>
            <a:r>
              <a:rPr lang="en-US" sz="2000" i="1" dirty="0" smtClean="0"/>
              <a:t>columns</a:t>
            </a:r>
            <a:r>
              <a:rPr lang="en-US" sz="2000" dirty="0" smtClean="0"/>
              <a:t> holds the name of fields to be selected.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retrieval condition is explicitly provided.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Several fields are missing in the call including: </a:t>
            </a:r>
            <a:r>
              <a:rPr lang="en-US" sz="2000" i="1" dirty="0" err="1" smtClean="0"/>
              <a:t>selectionArgs</a:t>
            </a:r>
            <a:r>
              <a:rPr lang="en-US" sz="2000" i="1" dirty="0" smtClean="0"/>
              <a:t>, group-by, </a:t>
            </a:r>
            <a:r>
              <a:rPr lang="en-US" sz="2000" dirty="0" smtClean="0"/>
              <a:t>and </a:t>
            </a:r>
            <a:r>
              <a:rPr lang="en-US" sz="2000" i="1" dirty="0" smtClean="0"/>
              <a:t>having-clause</a:t>
            </a:r>
            <a:r>
              <a:rPr lang="en-US" sz="2000" dirty="0" smtClean="0"/>
              <a:t>. Instead the </a:t>
            </a:r>
            <a:r>
              <a:rPr lang="en-US" sz="2000" b="1" dirty="0" smtClean="0">
                <a:solidFill>
                  <a:srgbClr val="C00000"/>
                </a:solidFill>
              </a:rPr>
              <a:t>null</a:t>
            </a:r>
            <a:r>
              <a:rPr lang="en-US" sz="2000" b="1" dirty="0" smtClean="0"/>
              <a:t> </a:t>
            </a:r>
            <a:r>
              <a:rPr lang="en-US" sz="2000" dirty="0" smtClean="0"/>
              <a:t>value is used to signal their absence.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last argument indicates the result should be sorted on “</a:t>
            </a:r>
            <a:r>
              <a:rPr lang="en-US" sz="2000" i="1" dirty="0" err="1" smtClean="0"/>
              <a:t>recID</a:t>
            </a:r>
            <a:r>
              <a:rPr lang="en-US" sz="2000" dirty="0" smtClean="0"/>
              <a:t>” sequence. </a:t>
            </a:r>
          </a:p>
          <a:p>
            <a:endParaRPr lang="en-US" sz="2000" dirty="0" smtClean="0"/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[] columns = 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"name", "phone"};   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c1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	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					columns, 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		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2 and length(name) &gt;= 3 and name like 'B%' ", 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null, null, null, </a:t>
            </a:r>
          </a:p>
          <a:p>
            <a:pPr defTabSz="18288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	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);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33400" y="53340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991100" y="2705101"/>
            <a:ext cx="228600" cy="2895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hape 14"/>
          <p:cNvCxnSpPr/>
          <p:nvPr/>
        </p:nvCxnSpPr>
        <p:spPr>
          <a:xfrm rot="5400000">
            <a:off x="3581400" y="3429000"/>
            <a:ext cx="533399" cy="2514600"/>
          </a:xfrm>
          <a:prstGeom prst="bentConnector4">
            <a:avLst>
              <a:gd name="adj1" fmla="val 42857"/>
              <a:gd name="adj2" fmla="val 522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4267200"/>
            <a:ext cx="8610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Simple Queries. Example 3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this example we will construct a more complex SQL select statement. </a:t>
            </a:r>
          </a:p>
          <a:p>
            <a:endParaRPr lang="en-US" sz="2000" i="1" dirty="0" smtClean="0"/>
          </a:p>
          <a:p>
            <a:pPr lvl="1"/>
            <a:r>
              <a:rPr lang="en-US" sz="2000" i="1" dirty="0" smtClean="0">
                <a:solidFill>
                  <a:srgbClr val="C00000"/>
                </a:solidFill>
              </a:rPr>
              <a:t>We are interested in tallying how many groups of friends whose </a:t>
            </a:r>
            <a:r>
              <a:rPr lang="en-US" sz="2000" i="1" dirty="0" err="1" smtClean="0">
                <a:solidFill>
                  <a:srgbClr val="C00000"/>
                </a:solidFill>
              </a:rPr>
              <a:t>recID</a:t>
            </a:r>
            <a:r>
              <a:rPr lang="en-US" sz="2000" i="1" dirty="0" smtClean="0">
                <a:solidFill>
                  <a:srgbClr val="C00000"/>
                </a:solidFill>
              </a:rPr>
              <a:t> &gt; 3 have the same name. In addition, we want to see ‘name’ groups having no more than four people each. </a:t>
            </a:r>
          </a:p>
          <a:p>
            <a:endParaRPr lang="en-US" sz="2000" dirty="0" smtClean="0"/>
          </a:p>
          <a:p>
            <a:r>
              <a:rPr lang="en-US" sz="2000" dirty="0" smtClean="0"/>
              <a:t>A possible SQL-select statement for this query would be something like: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name, count(*) 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TotalSubGroup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3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group by name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having count(*) &lt;= 4;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46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2362200"/>
            <a:ext cx="86106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9906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74320"/>
            <a:r>
              <a:rPr lang="en-US" sz="2400" b="1" dirty="0" smtClean="0">
                <a:solidFill>
                  <a:srgbClr val="0070C0"/>
                </a:solidFill>
              </a:rPr>
              <a:t>Simple Queries. Example 3 (cont.)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An Android solution for the problem using a simple template query follows.</a:t>
            </a:r>
          </a:p>
          <a:p>
            <a:pPr defTabSz="274320"/>
            <a:r>
              <a:rPr lang="en-US" sz="2000" dirty="0" smtClean="0"/>
              <a:t> </a:t>
            </a:r>
          </a:p>
          <a:p>
            <a:pPr defTabSz="274320"/>
            <a:r>
              <a:rPr lang="en-US" sz="2000" dirty="0" smtClean="0"/>
              <a:t>        	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String [] </a:t>
            </a:r>
            <a:r>
              <a:rPr lang="en-US" dirty="0" err="1" smtClean="0">
                <a:latin typeface="Consolas" pitchFamily="49" charset="0"/>
              </a:rPr>
              <a:t>selectColumns</a:t>
            </a:r>
            <a:r>
              <a:rPr lang="en-US" dirty="0" smtClean="0">
                <a:latin typeface="Consolas" pitchFamily="49" charset="0"/>
              </a:rPr>
              <a:t> =  {"name", "count(*) as </a:t>
            </a:r>
            <a:r>
              <a:rPr lang="en-US" dirty="0" err="1" smtClean="0">
                <a:latin typeface="Consolas" pitchFamily="49" charset="0"/>
              </a:rPr>
              <a:t>TotalSubGroup</a:t>
            </a:r>
            <a:r>
              <a:rPr lang="en-US" dirty="0" smtClean="0">
                <a:latin typeface="Consolas" pitchFamily="49" charset="0"/>
              </a:rPr>
              <a:t>"};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String    </a:t>
            </a:r>
            <a:r>
              <a:rPr lang="en-US" dirty="0" err="1" smtClean="0">
                <a:latin typeface="Consolas" pitchFamily="49" charset="0"/>
              </a:rPr>
              <a:t>whereCondition</a:t>
            </a:r>
            <a:r>
              <a:rPr lang="en-US" dirty="0" smtClean="0">
                <a:latin typeface="Consolas" pitchFamily="49" charset="0"/>
              </a:rPr>
              <a:t> = "</a:t>
            </a:r>
            <a:r>
              <a:rPr lang="en-US" dirty="0" err="1" smtClean="0">
                <a:latin typeface="Consolas" pitchFamily="49" charset="0"/>
              </a:rPr>
              <a:t>recID</a:t>
            </a:r>
            <a:r>
              <a:rPr lang="en-US" dirty="0" smtClean="0">
                <a:latin typeface="Consolas" pitchFamily="49" charset="0"/>
              </a:rPr>
              <a:t> &gt; ?";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String [] </a:t>
            </a:r>
            <a:r>
              <a:rPr lang="en-US" dirty="0" err="1" smtClean="0">
                <a:latin typeface="Consolas" pitchFamily="49" charset="0"/>
              </a:rPr>
              <a:t>whereConditionArgs</a:t>
            </a:r>
            <a:r>
              <a:rPr lang="en-US" dirty="0" smtClean="0">
                <a:latin typeface="Consolas" pitchFamily="49" charset="0"/>
              </a:rPr>
              <a:t> = {"3"};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String    </a:t>
            </a:r>
            <a:r>
              <a:rPr lang="en-US" dirty="0" err="1" smtClean="0">
                <a:latin typeface="Consolas" pitchFamily="49" charset="0"/>
              </a:rPr>
              <a:t>groupBy</a:t>
            </a:r>
            <a:r>
              <a:rPr lang="en-US" dirty="0" smtClean="0">
                <a:latin typeface="Consolas" pitchFamily="49" charset="0"/>
              </a:rPr>
              <a:t> = "name";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String    having =  "count(*) &lt;= 4";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String    </a:t>
            </a:r>
            <a:r>
              <a:rPr lang="en-US" dirty="0" err="1" smtClean="0">
                <a:latin typeface="Consolas" pitchFamily="49" charset="0"/>
              </a:rPr>
              <a:t>orderBy</a:t>
            </a:r>
            <a:r>
              <a:rPr lang="en-US" dirty="0" smtClean="0">
                <a:latin typeface="Consolas" pitchFamily="49" charset="0"/>
              </a:rPr>
              <a:t> = "name";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        		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Cursor </a:t>
            </a:r>
            <a:r>
              <a:rPr lang="en-US" dirty="0" err="1" smtClean="0">
                <a:latin typeface="Consolas" pitchFamily="49" charset="0"/>
              </a:rPr>
              <a:t>myCur</a:t>
            </a:r>
            <a:r>
              <a:rPr lang="en-US" dirty="0" smtClean="0">
                <a:latin typeface="Consolas" pitchFamily="49" charset="0"/>
              </a:rPr>
              <a:t> =  </a:t>
            </a:r>
            <a:r>
              <a:rPr lang="en-US" dirty="0" err="1" smtClean="0">
                <a:latin typeface="Consolas" pitchFamily="49" charset="0"/>
              </a:rPr>
              <a:t>db.</a:t>
            </a:r>
            <a:r>
              <a:rPr lang="en-US" b="1" dirty="0" err="1" smtClean="0">
                <a:latin typeface="Consolas" pitchFamily="49" charset="0"/>
              </a:rPr>
              <a:t>query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(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								"</a:t>
            </a:r>
            <a:r>
              <a:rPr lang="en-US" dirty="0" err="1" smtClean="0">
                <a:latin typeface="Consolas" pitchFamily="49" charset="0"/>
              </a:rPr>
              <a:t>tblAMIGO</a:t>
            </a:r>
            <a:r>
              <a:rPr lang="en-US" dirty="0" smtClean="0">
                <a:latin typeface="Consolas" pitchFamily="49" charset="0"/>
              </a:rPr>
              <a:t>", 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								</a:t>
            </a:r>
            <a:r>
              <a:rPr lang="en-US" dirty="0" err="1" smtClean="0">
                <a:latin typeface="Consolas" pitchFamily="49" charset="0"/>
              </a:rPr>
              <a:t>selectColumns</a:t>
            </a:r>
            <a:r>
              <a:rPr lang="en-US" dirty="0" smtClean="0">
                <a:latin typeface="Consolas" pitchFamily="49" charset="0"/>
              </a:rPr>
              <a:t>, 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								</a:t>
            </a:r>
            <a:r>
              <a:rPr lang="en-US" dirty="0" err="1" smtClean="0">
                <a:latin typeface="Consolas" pitchFamily="49" charset="0"/>
              </a:rPr>
              <a:t>whereCondition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whereConditionArgs</a:t>
            </a:r>
            <a:r>
              <a:rPr lang="en-US" dirty="0" smtClean="0">
                <a:latin typeface="Consolas" pitchFamily="49" charset="0"/>
              </a:rPr>
              <a:t>, 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        					</a:t>
            </a:r>
            <a:r>
              <a:rPr lang="en-US" dirty="0" err="1" smtClean="0">
                <a:latin typeface="Consolas" pitchFamily="49" charset="0"/>
              </a:rPr>
              <a:t>groupBy</a:t>
            </a:r>
            <a:r>
              <a:rPr lang="en-US" dirty="0" smtClean="0">
                <a:latin typeface="Consolas" pitchFamily="49" charset="0"/>
              </a:rPr>
              <a:t>, </a:t>
            </a:r>
          </a:p>
          <a:p>
            <a:pPr defTabSz="274320"/>
            <a:r>
              <a:rPr lang="en-US" dirty="0" smtClean="0">
                <a:latin typeface="Consolas" pitchFamily="49" charset="0"/>
              </a:rPr>
              <a:t>								having, </a:t>
            </a:r>
          </a:p>
          <a:p>
            <a:pPr defTabSz="274320"/>
            <a:r>
              <a:rPr lang="en-US" b="1" dirty="0" smtClean="0">
                <a:latin typeface="Consolas" pitchFamily="49" charset="0"/>
              </a:rPr>
              <a:t>								</a:t>
            </a:r>
            <a:r>
              <a:rPr lang="en-US" dirty="0" smtClean="0">
                <a:latin typeface="Consolas" pitchFamily="49" charset="0"/>
              </a:rPr>
              <a:t>null</a:t>
            </a:r>
            <a:r>
              <a:rPr lang="en-US" b="1" dirty="0" smtClean="0">
                <a:latin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 defTabSz="27432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95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Simple Queries. Example 3 (cont.)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dirty="0" smtClean="0"/>
              <a:t>Observations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i="1" dirty="0" err="1" smtClean="0">
                <a:solidFill>
                  <a:srgbClr val="C00000"/>
                </a:solidFill>
              </a:rPr>
              <a:t>selectColumns</a:t>
            </a:r>
            <a:r>
              <a:rPr lang="en-US" sz="2000" dirty="0" smtClean="0"/>
              <a:t> array indicates two fields </a:t>
            </a:r>
            <a:r>
              <a:rPr lang="en-US" sz="2000" i="1" dirty="0" smtClean="0"/>
              <a:t>name</a:t>
            </a:r>
            <a:r>
              <a:rPr lang="en-US" sz="2000" dirty="0" smtClean="0"/>
              <a:t> which is already part of the table, and </a:t>
            </a:r>
            <a:r>
              <a:rPr lang="en-US" sz="2000" i="1" dirty="0" err="1" smtClean="0"/>
              <a:t>TotalSubGroup</a:t>
            </a:r>
            <a:r>
              <a:rPr lang="en-US" sz="2000" dirty="0" smtClean="0"/>
              <a:t> which is to be computed as the count(*) of each name sub-group.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symbol </a:t>
            </a:r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r>
              <a:rPr lang="en-US" sz="2000" b="1" dirty="0" smtClean="0"/>
              <a:t> </a:t>
            </a:r>
            <a:r>
              <a:rPr lang="en-US" sz="2000" dirty="0" smtClean="0"/>
              <a:t>in the </a:t>
            </a:r>
            <a:r>
              <a:rPr lang="en-US" sz="2000" i="1" dirty="0" err="1" smtClean="0">
                <a:solidFill>
                  <a:srgbClr val="C00000"/>
                </a:solidFill>
              </a:rPr>
              <a:t>whereCondition</a:t>
            </a:r>
            <a:r>
              <a:rPr lang="en-US" sz="2000" dirty="0" smtClean="0"/>
              <a:t> is a </a:t>
            </a:r>
            <a:r>
              <a:rPr lang="en-US" sz="2000" i="1" dirty="0" smtClean="0">
                <a:solidFill>
                  <a:srgbClr val="0070C0"/>
                </a:solidFill>
              </a:rPr>
              <a:t>place-marker</a:t>
            </a:r>
            <a:r>
              <a:rPr lang="en-US" sz="2000" dirty="0" smtClean="0"/>
              <a:t> for a substitution.  The value “</a:t>
            </a:r>
            <a:r>
              <a:rPr lang="en-US" sz="2000" b="1" dirty="0" smtClean="0"/>
              <a:t>3</a:t>
            </a:r>
            <a:r>
              <a:rPr lang="en-US" sz="2000" dirty="0" smtClean="0"/>
              <a:t>” taken from the </a:t>
            </a:r>
            <a:r>
              <a:rPr lang="en-US" sz="2000" i="1" dirty="0" err="1" smtClean="0">
                <a:solidFill>
                  <a:srgbClr val="C00000"/>
                </a:solidFill>
              </a:rPr>
              <a:t>whereConditionArgs</a:t>
            </a:r>
            <a:r>
              <a:rPr lang="en-US" sz="2000" dirty="0" smtClean="0"/>
              <a:t> is to be injected there.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i="1" dirty="0" err="1" smtClean="0">
                <a:solidFill>
                  <a:srgbClr val="C00000"/>
                </a:solidFill>
              </a:rPr>
              <a:t>groupBy</a:t>
            </a:r>
            <a:r>
              <a:rPr lang="en-US" sz="2000" i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clause uses ‘</a:t>
            </a:r>
            <a:r>
              <a:rPr lang="en-US" sz="2000" i="1" dirty="0" smtClean="0"/>
              <a:t>name’</a:t>
            </a:r>
            <a:r>
              <a:rPr lang="en-US" sz="2000" dirty="0" smtClean="0"/>
              <a:t> as a key to create sub-groups of rows with the same </a:t>
            </a:r>
            <a:r>
              <a:rPr lang="en-US" sz="2000" i="1" dirty="0" smtClean="0"/>
              <a:t>name</a:t>
            </a:r>
            <a:r>
              <a:rPr lang="en-US" sz="2000" dirty="0" smtClean="0"/>
              <a:t> value. The </a:t>
            </a:r>
            <a:r>
              <a:rPr lang="en-US" sz="2000" i="1" dirty="0" smtClean="0">
                <a:solidFill>
                  <a:srgbClr val="C00000"/>
                </a:solidFill>
              </a:rPr>
              <a:t>having</a:t>
            </a:r>
            <a:r>
              <a:rPr lang="en-US" sz="2000" dirty="0" smtClean="0"/>
              <a:t> clause makes sure we only choose subgroups no larger than four people.</a:t>
            </a:r>
          </a:p>
          <a:p>
            <a:pPr defTabSz="27432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77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Cursors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Android cursors are used to gain (sequential &amp; random) access to tables produced by SQL </a:t>
            </a:r>
            <a:r>
              <a:rPr lang="en-US" sz="2000" i="1" dirty="0" smtClean="0"/>
              <a:t>select</a:t>
            </a:r>
            <a:r>
              <a:rPr lang="en-US" sz="2000" dirty="0" smtClean="0"/>
              <a:t> statements. </a:t>
            </a:r>
          </a:p>
          <a:p>
            <a:endParaRPr lang="en-US" sz="2000" dirty="0" smtClean="0"/>
          </a:p>
          <a:p>
            <a:r>
              <a:rPr lang="en-US" sz="2000" dirty="0" smtClean="0"/>
              <a:t>Cursors primarily provide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i="1" dirty="0" smtClean="0">
                <a:solidFill>
                  <a:srgbClr val="C00000"/>
                </a:solidFill>
              </a:rPr>
              <a:t>one row-at-the-time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operations on a table. </a:t>
            </a:r>
          </a:p>
          <a:p>
            <a:r>
              <a:rPr lang="en-US" sz="2000" dirty="0" smtClean="0"/>
              <a:t>Cursors include several types of operators, among them: </a:t>
            </a:r>
          </a:p>
          <a:p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/>
              <a:t>Positional awareness operators</a:t>
            </a:r>
            <a:r>
              <a:rPr lang="en-US" sz="2000" dirty="0" smtClean="0"/>
              <a:t> (</a:t>
            </a:r>
            <a:r>
              <a:rPr lang="en-US" sz="2000" i="1" dirty="0" err="1" smtClean="0"/>
              <a:t>isFirst</a:t>
            </a:r>
            <a:r>
              <a:rPr lang="en-US" sz="2000" i="1" dirty="0" smtClean="0"/>
              <a:t>(), </a:t>
            </a:r>
            <a:r>
              <a:rPr lang="en-US" sz="2000" i="1" dirty="0" err="1" smtClean="0"/>
              <a:t>isLast</a:t>
            </a:r>
            <a:r>
              <a:rPr lang="en-US" sz="2000" i="1" dirty="0" smtClean="0"/>
              <a:t>(), </a:t>
            </a:r>
            <a:r>
              <a:rPr lang="en-US" sz="2000" i="1" dirty="0" err="1" smtClean="0"/>
              <a:t>isBeforeFirst</a:t>
            </a:r>
            <a:r>
              <a:rPr lang="en-US" sz="2000" i="1" dirty="0" smtClean="0"/>
              <a:t>(), </a:t>
            </a:r>
            <a:r>
              <a:rPr lang="en-US" sz="2000" i="1" dirty="0" err="1" smtClean="0"/>
              <a:t>isAfterLast</a:t>
            </a:r>
            <a:r>
              <a:rPr lang="en-US" sz="2000" i="1" dirty="0" smtClean="0"/>
              <a:t>()</a:t>
            </a:r>
            <a:r>
              <a:rPr lang="en-US" sz="2000" dirty="0" smtClean="0"/>
              <a:t> ),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/>
              <a:t>Record Navigation</a:t>
            </a:r>
            <a:r>
              <a:rPr lang="en-US" sz="2000" dirty="0" smtClean="0"/>
              <a:t> (</a:t>
            </a:r>
            <a:r>
              <a:rPr lang="en-US" sz="2000" i="1" dirty="0" err="1" smtClean="0"/>
              <a:t>moveToFirst</a:t>
            </a:r>
            <a:r>
              <a:rPr lang="en-US" sz="2000" i="1" dirty="0" smtClean="0"/>
              <a:t>(), </a:t>
            </a:r>
            <a:r>
              <a:rPr lang="en-US" sz="2000" i="1" dirty="0" err="1" smtClean="0"/>
              <a:t>moveToLast</a:t>
            </a:r>
            <a:r>
              <a:rPr lang="en-US" sz="2000" i="1" dirty="0" smtClean="0"/>
              <a:t>(), </a:t>
            </a:r>
            <a:r>
              <a:rPr lang="en-US" sz="2000" i="1" dirty="0" err="1" smtClean="0"/>
              <a:t>moveToNext</a:t>
            </a:r>
            <a:r>
              <a:rPr lang="en-US" sz="2000" i="1" dirty="0" smtClean="0"/>
              <a:t>(), </a:t>
            </a:r>
            <a:r>
              <a:rPr lang="en-US" sz="2000" i="1" dirty="0" err="1" smtClean="0"/>
              <a:t>moveToPrevious</a:t>
            </a:r>
            <a:r>
              <a:rPr lang="en-US" sz="2000" i="1" dirty="0" smtClean="0"/>
              <a:t>(), move(n)</a:t>
            </a:r>
            <a:r>
              <a:rPr lang="en-US" sz="2000" dirty="0" smtClean="0"/>
              <a:t> )</a:t>
            </a:r>
            <a:endParaRPr lang="en-US" sz="20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/>
              <a:t>Field extraction</a:t>
            </a:r>
            <a:r>
              <a:rPr lang="en-US" sz="2000" dirty="0" smtClean="0"/>
              <a:t> (</a:t>
            </a:r>
            <a:r>
              <a:rPr lang="en-US" sz="2000" i="1" dirty="0" err="1" smtClean="0"/>
              <a:t>getInt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getString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getFloat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getBlob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getDate</a:t>
            </a:r>
            <a:r>
              <a:rPr lang="en-US" sz="2000" i="1" dirty="0" smtClean="0"/>
              <a:t>, etc.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/>
              <a:t>Schema inspection</a:t>
            </a:r>
            <a:r>
              <a:rPr lang="en-US" sz="2000" dirty="0" smtClean="0"/>
              <a:t> (</a:t>
            </a:r>
            <a:r>
              <a:rPr lang="en-US" sz="2000" dirty="0" err="1" smtClean="0"/>
              <a:t>getColumnName</a:t>
            </a:r>
            <a:r>
              <a:rPr lang="en-US" sz="2000" dirty="0" smtClean="0"/>
              <a:t>, </a:t>
            </a:r>
            <a:r>
              <a:rPr lang="en-US" sz="2000" dirty="0" err="1" smtClean="0"/>
              <a:t>getColumnNames</a:t>
            </a:r>
            <a:r>
              <a:rPr lang="en-US" sz="2000" dirty="0" smtClean="0"/>
              <a:t>, </a:t>
            </a:r>
            <a:r>
              <a:rPr lang="en-US" sz="2000" dirty="0" err="1" smtClean="0"/>
              <a:t>getColumnIndex</a:t>
            </a:r>
            <a:r>
              <a:rPr lang="en-US" sz="2000" dirty="0" smtClean="0"/>
              <a:t>, </a:t>
            </a:r>
            <a:r>
              <a:rPr lang="en-US" sz="2000" dirty="0" err="1" smtClean="0"/>
              <a:t>getColumnCount</a:t>
            </a:r>
            <a:r>
              <a:rPr lang="en-US" sz="2000" dirty="0" smtClean="0"/>
              <a:t>, </a:t>
            </a:r>
            <a:r>
              <a:rPr lang="en-US" sz="2000" dirty="0" err="1" smtClean="0"/>
              <a:t>getCount</a:t>
            </a:r>
            <a:r>
              <a:rPr lang="en-US" sz="2000" dirty="0" smtClean="0"/>
              <a:t>)</a:t>
            </a:r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 4. Cursors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The following example uses a cursor to handle the individual results of a SQL statement.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The select-command extracts from the </a:t>
            </a:r>
            <a:r>
              <a:rPr lang="en-US" sz="2000" dirty="0" err="1" smtClean="0"/>
              <a:t>tblAMIGO</a:t>
            </a:r>
            <a:r>
              <a:rPr lang="en-US" sz="2000" dirty="0" smtClean="0"/>
              <a:t> table the values indicated in the columns array, namely:  </a:t>
            </a:r>
            <a:r>
              <a:rPr lang="en-US" sz="2000" i="1" dirty="0" err="1" smtClean="0"/>
              <a:t>recID</a:t>
            </a:r>
            <a:r>
              <a:rPr lang="en-US" sz="2000" dirty="0" smtClean="0"/>
              <a:t>, </a:t>
            </a:r>
            <a:r>
              <a:rPr lang="en-US" sz="2000" i="1" dirty="0" smtClean="0"/>
              <a:t>name</a:t>
            </a:r>
            <a:r>
              <a:rPr lang="en-US" sz="2000" dirty="0" smtClean="0"/>
              <a:t>, and </a:t>
            </a:r>
            <a:r>
              <a:rPr lang="en-US" sz="2000" i="1" dirty="0" smtClean="0"/>
              <a:t>phone</a:t>
            </a:r>
            <a:r>
              <a:rPr lang="en-US" sz="2000" dirty="0" smtClean="0"/>
              <a:t>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i="1" dirty="0" err="1" smtClean="0"/>
              <a:t>getColumnIndex</a:t>
            </a:r>
            <a:r>
              <a:rPr lang="en-US" sz="2000" dirty="0" smtClean="0"/>
              <a:t> method is called to determine the position of chosen columns in the current row.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The getters: </a:t>
            </a:r>
            <a:r>
              <a:rPr lang="en-US" sz="2000" i="1" dirty="0" err="1" smtClean="0"/>
              <a:t>getInt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getString</a:t>
            </a:r>
            <a:r>
              <a:rPr lang="en-US" sz="2000" dirty="0" smtClean="0"/>
              <a:t> commands are used for field extraction.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i="1" dirty="0" err="1" smtClean="0"/>
              <a:t>moveToNext</a:t>
            </a:r>
            <a:r>
              <a:rPr lang="en-US" sz="2000" dirty="0" smtClean="0"/>
              <a:t> command forces the cursor to displace from its before-first position to the first available row.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The loop is executed until the cursor cannot be advanced any further.</a:t>
            </a:r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990600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 4. Cursors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3820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String [] columns ={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"phone"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defTabSz="182880"/>
            <a:endParaRPr lang="en-US" dirty="0" smtClean="0">
              <a:latin typeface="Courier New"/>
            </a:endParaRPr>
          </a:p>
          <a:p>
            <a:pPr defTabSz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Cursor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myCur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.query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columns, </a:t>
            </a:r>
          </a:p>
          <a:p>
            <a:pPr defTabSz="182880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		     											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182880"/>
            <a:endParaRPr lang="en-US" dirty="0" smtClean="0">
              <a:latin typeface="Courier New"/>
            </a:endParaRPr>
          </a:p>
          <a:p>
            <a:pPr defTabSz="182880"/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idCol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myCur.getColumnIndex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182880"/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nameCol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myCur.getColumnIndex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182880"/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phoneCol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myCur.getColumnIndex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"phone"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182880"/>
            <a:endParaRPr lang="en-US" dirty="0" smtClean="0">
              <a:latin typeface="Courier New"/>
            </a:endParaRPr>
          </a:p>
          <a:p>
            <a:pPr defTabSz="18288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myCur.moveToNext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 lvl="1" defTabSz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	columns[0]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((</a:t>
            </a:r>
            <a:r>
              <a:rPr lang="en-US" i="1" dirty="0" err="1" smtClean="0">
                <a:solidFill>
                  <a:srgbClr val="000000"/>
                </a:solidFill>
                <a:latin typeface="Courier New"/>
              </a:rPr>
              <a:t>myCur.getInt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ourier New"/>
              </a:rPr>
              <a:t>idCol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)));</a:t>
            </a:r>
          </a:p>
          <a:p>
            <a:pPr lvl="1" defTabSz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	columns[1]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myCur.getString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nameCol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	columns[2]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myCur.getString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phoneCol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182880"/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 defTabSz="182880"/>
            <a:r>
              <a:rPr lang="en-US" dirty="0" smtClean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.append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"\n"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+ columns[0] + 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lvl="1" defTabSz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       				+ columns[1] + 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 defTabSz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			   										+ columns[2] );</a:t>
            </a:r>
          </a:p>
          <a:p>
            <a:pPr defTabSz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}         		</a:t>
            </a:r>
          </a:p>
        </p:txBody>
      </p:sp>
    </p:spTree>
    <p:extLst>
      <p:ext uri="{BB962C8B-B14F-4D97-AF65-F5344CB8AC3E}">
        <p14:creationId xmlns:p14="http://schemas.microsoft.com/office/powerpoint/2010/main" val="19033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3352800"/>
            <a:ext cx="86106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SQL Action Queries</a:t>
            </a:r>
          </a:p>
          <a:p>
            <a:pPr defTabSz="182880"/>
            <a:endParaRPr lang="en-US" sz="2000" b="1" dirty="0" smtClean="0">
              <a:solidFill>
                <a:srgbClr val="0070C0"/>
              </a:solidFill>
            </a:endParaRPr>
          </a:p>
          <a:p>
            <a:pPr defTabSz="182880"/>
            <a:r>
              <a:rPr lang="en-US" sz="2000" dirty="0" smtClean="0"/>
              <a:t>Action queries are the SQL way of performing maintenance operations on tables and database resources (i.e. </a:t>
            </a:r>
            <a:r>
              <a:rPr lang="en-US" sz="2000" i="1" dirty="0" smtClean="0"/>
              <a:t>insert, delete, update, create table, drop, …</a:t>
            </a:r>
            <a:r>
              <a:rPr lang="en-US" sz="2000" dirty="0" smtClean="0"/>
              <a:t>).</a:t>
            </a:r>
          </a:p>
          <a:p>
            <a:pPr defTabSz="182880"/>
            <a:endParaRPr lang="en-US" sz="2000" dirty="0" smtClean="0"/>
          </a:p>
          <a:p>
            <a:pPr defTabSz="182880"/>
            <a:r>
              <a:rPr lang="en-US" sz="2000" b="1" dirty="0" smtClean="0"/>
              <a:t>Examples</a:t>
            </a:r>
            <a:r>
              <a:rPr lang="en-US" sz="2000" dirty="0" smtClean="0"/>
              <a:t>:</a:t>
            </a:r>
          </a:p>
          <a:p>
            <a:pPr defTabSz="182880"/>
            <a:endParaRPr lang="en-US" sz="2000" dirty="0" smtClean="0"/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</a:rPr>
              <a:t>	insert into </a:t>
            </a:r>
            <a:r>
              <a:rPr lang="en-US" sz="2000" b="1" dirty="0" err="1" smtClean="0">
                <a:solidFill>
                  <a:srgbClr val="C00000"/>
                </a:solidFill>
              </a:rPr>
              <a:t>tblAmigos</a:t>
            </a:r>
            <a:r>
              <a:rPr lang="en-US" sz="2000" b="1" dirty="0" smtClean="0">
                <a:solidFill>
                  <a:srgbClr val="C00000"/>
                </a:solidFill>
              </a:rPr>
              <a:t> values ( ‘Macarena’,  ‘555-1234’ );</a:t>
            </a:r>
          </a:p>
          <a:p>
            <a:pPr defTabSz="182880"/>
            <a:endParaRPr lang="en-US" sz="2000" b="1" dirty="0" smtClean="0">
              <a:solidFill>
                <a:srgbClr val="C00000"/>
              </a:solidFill>
            </a:endParaRPr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</a:rPr>
              <a:t>	update </a:t>
            </a:r>
            <a:r>
              <a:rPr lang="en-US" sz="2000" b="1" dirty="0" err="1" smtClean="0">
                <a:solidFill>
                  <a:srgbClr val="C00000"/>
                </a:solidFill>
              </a:rPr>
              <a:t>tblAmigos</a:t>
            </a:r>
            <a:r>
              <a:rPr lang="en-US" sz="2000" b="1" dirty="0" smtClean="0">
                <a:solidFill>
                  <a:srgbClr val="C00000"/>
                </a:solidFill>
              </a:rPr>
              <a:t> set name = ‘Maria Macarena’ where phone = ‘555-1234’;</a:t>
            </a:r>
          </a:p>
          <a:p>
            <a:pPr defTabSz="182880"/>
            <a:endParaRPr lang="en-US" sz="2000" b="1" dirty="0" smtClean="0">
              <a:solidFill>
                <a:srgbClr val="C00000"/>
              </a:solidFill>
            </a:endParaRPr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</a:rPr>
              <a:t>	delete from </a:t>
            </a:r>
            <a:r>
              <a:rPr lang="en-US" sz="2000" b="1" dirty="0" err="1" smtClean="0">
                <a:solidFill>
                  <a:srgbClr val="C00000"/>
                </a:solidFill>
              </a:rPr>
              <a:t>tblAmigos</a:t>
            </a:r>
            <a:r>
              <a:rPr lang="en-US" sz="2000" b="1" dirty="0" smtClean="0">
                <a:solidFill>
                  <a:srgbClr val="C00000"/>
                </a:solidFill>
              </a:rPr>
              <a:t> where phone = ‘555-1234’;</a:t>
            </a:r>
          </a:p>
          <a:p>
            <a:pPr defTabSz="182880"/>
            <a:endParaRPr lang="en-US" sz="2000" b="1" dirty="0" smtClean="0">
              <a:solidFill>
                <a:srgbClr val="C00000"/>
              </a:solidFill>
            </a:endParaRPr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</a:rPr>
              <a:t>	create table Temp ( column1 </a:t>
            </a:r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</a:rPr>
              <a:t>, column2 text, column3 date );</a:t>
            </a:r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</a:rPr>
              <a:t>	</a:t>
            </a:r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</a:rPr>
              <a:t>	drop table Temp;</a:t>
            </a:r>
          </a:p>
          <a:p>
            <a:pPr defTabSz="182880"/>
            <a:endParaRPr lang="en-US" sz="2000" b="1" dirty="0" smtClean="0">
              <a:solidFill>
                <a:srgbClr val="C00000"/>
              </a:solidFill>
            </a:endParaRPr>
          </a:p>
          <a:p>
            <a:pPr defTabSz="182880"/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56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SQL Action Queries</a:t>
            </a:r>
          </a:p>
          <a:p>
            <a:pPr defTabSz="182880"/>
            <a:endParaRPr lang="en-US" sz="2000" b="1" dirty="0" smtClean="0">
              <a:solidFill>
                <a:srgbClr val="0070C0"/>
              </a:solidFill>
            </a:endParaRPr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Cursors provide </a:t>
            </a:r>
            <a:r>
              <a:rPr lang="en-US" sz="2000" b="1" dirty="0" smtClean="0"/>
              <a:t>READ_ONLY</a:t>
            </a:r>
            <a:r>
              <a:rPr lang="en-US" sz="2000" dirty="0" smtClean="0"/>
              <a:t> access to records.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Early versions of the Android SDK included cursor commands to sequentially modify records. Those operators have been </a:t>
            </a:r>
            <a:r>
              <a:rPr lang="en-US" sz="2000" u="sng" dirty="0" smtClean="0"/>
              <a:t>deprecated</a:t>
            </a:r>
            <a:r>
              <a:rPr lang="en-US" sz="2000" dirty="0" smtClean="0"/>
              <a:t> in Release 1.0.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Methods such as </a:t>
            </a:r>
            <a:r>
              <a:rPr lang="en-US" sz="2000" i="1" dirty="0" err="1" smtClean="0">
                <a:solidFill>
                  <a:srgbClr val="0070C0"/>
                </a:solidFill>
              </a:rPr>
              <a:t>cursor.updateInt</a:t>
            </a:r>
            <a:r>
              <a:rPr lang="en-US" sz="2000" i="1" dirty="0" smtClean="0">
                <a:solidFill>
                  <a:srgbClr val="0070C0"/>
                </a:solidFill>
              </a:rPr>
              <a:t>(...)</a:t>
            </a:r>
            <a:r>
              <a:rPr lang="en-US" sz="2000" dirty="0" smtClean="0"/>
              <a:t> and </a:t>
            </a:r>
            <a:r>
              <a:rPr lang="en-US" sz="2000" i="1" dirty="0" err="1" smtClean="0">
                <a:solidFill>
                  <a:srgbClr val="0070C0"/>
                </a:solidFill>
              </a:rPr>
              <a:t>cursor.deleteRow</a:t>
            </a:r>
            <a:r>
              <a:rPr lang="en-US" sz="2000" i="1" dirty="0" smtClean="0">
                <a:solidFill>
                  <a:srgbClr val="0070C0"/>
                </a:solidFill>
              </a:rPr>
              <a:t>(...)</a:t>
            </a:r>
            <a:r>
              <a:rPr lang="en-US" sz="2000" i="1" dirty="0" smtClean="0"/>
              <a:t> </a:t>
            </a:r>
            <a:r>
              <a:rPr lang="en-US" sz="2000" dirty="0" smtClean="0"/>
              <a:t>are not valid anymore. </a:t>
            </a:r>
          </a:p>
          <a:p>
            <a:pPr marL="457200" indent="-457200" defTabSz="182880">
              <a:buFont typeface="+mj-lt"/>
              <a:buAutoNum type="arabicPeriod"/>
            </a:pPr>
            <a:r>
              <a:rPr lang="en-US" sz="2000" dirty="0" smtClean="0"/>
              <a:t>Instead use an action SQL command in an </a:t>
            </a:r>
            <a:r>
              <a:rPr lang="en-US" sz="2000" b="1" i="1" dirty="0" err="1" smtClean="0">
                <a:solidFill>
                  <a:srgbClr val="C00000"/>
                </a:solidFill>
              </a:rPr>
              <a:t>execSQL</a:t>
            </a:r>
            <a:r>
              <a:rPr lang="en-US" sz="2000" b="1" dirty="0" smtClean="0">
                <a:solidFill>
                  <a:srgbClr val="C00000"/>
                </a:solidFill>
              </a:rPr>
              <a:t>(...)</a:t>
            </a:r>
            <a:r>
              <a:rPr lang="en-US" sz="2000" dirty="0" smtClean="0"/>
              <a:t> method (explained in the next section).</a:t>
            </a:r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3352800"/>
            <a:ext cx="861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err="1" smtClean="0">
                <a:solidFill>
                  <a:srgbClr val="0070C0"/>
                </a:solidFill>
              </a:rPr>
              <a:t>ExecSQL</a:t>
            </a:r>
            <a:r>
              <a:rPr lang="en-US" sz="2800" b="1" dirty="0" smtClean="0">
                <a:solidFill>
                  <a:srgbClr val="0070C0"/>
                </a:solidFill>
              </a:rPr>
              <a:t> – Action Queries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dirty="0" smtClean="0"/>
          </a:p>
          <a:p>
            <a:pPr defTabSz="182880"/>
            <a:r>
              <a:rPr lang="en-US" sz="2000" dirty="0" smtClean="0"/>
              <a:t>Perhaps the simplest Android way to phrase a SQL action query is to ‘stitch’ together the pieces of the SQL statement and give it to the </a:t>
            </a:r>
            <a:r>
              <a:rPr lang="en-US" sz="2000" b="1" i="1" dirty="0" err="1" smtClean="0"/>
              <a:t>execSQL</a:t>
            </a:r>
            <a:r>
              <a:rPr lang="en-US" sz="2000" b="1" dirty="0" smtClean="0"/>
              <a:t>(…) </a:t>
            </a:r>
            <a:r>
              <a:rPr lang="en-US" sz="2000" dirty="0" smtClean="0"/>
              <a:t>method. </a:t>
            </a:r>
          </a:p>
          <a:p>
            <a:pPr defTabSz="182880"/>
            <a:endParaRPr lang="en-US" sz="2000" dirty="0" smtClean="0"/>
          </a:p>
          <a:p>
            <a:pPr defTabSz="182880"/>
            <a:r>
              <a:rPr lang="en-US" sz="2000" dirty="0" smtClean="0"/>
              <a:t>As an example consider the following case</a:t>
            </a:r>
          </a:p>
          <a:p>
            <a:pPr defTabSz="182880"/>
            <a:endParaRPr lang="en-US" sz="2000" dirty="0" smtClean="0"/>
          </a:p>
          <a:p>
            <a:r>
              <a:rPr lang="en-US" sz="2000" dirty="0" err="1" smtClean="0">
                <a:solidFill>
                  <a:srgbClr val="C00000"/>
                </a:solidFill>
              </a:rPr>
              <a:t>db</a:t>
            </a:r>
            <a:r>
              <a:rPr lang="en-US" sz="2000" b="1" dirty="0" err="1" smtClean="0">
                <a:solidFill>
                  <a:srgbClr val="C00000"/>
                </a:solidFill>
              </a:rPr>
              <a:t>.execSQL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        </a:t>
            </a:r>
            <a:r>
              <a:rPr lang="en-US" sz="2000" dirty="0" smtClean="0">
                <a:solidFill>
                  <a:srgbClr val="C00000"/>
                </a:solidFill>
              </a:rPr>
              <a:t>"update </a:t>
            </a:r>
            <a:r>
              <a:rPr lang="en-US" sz="2000" dirty="0" err="1" smtClean="0">
                <a:solidFill>
                  <a:srgbClr val="C00000"/>
                </a:solidFill>
              </a:rPr>
              <a:t>tblAMIGO</a:t>
            </a:r>
            <a:r>
              <a:rPr lang="en-US" sz="2000" dirty="0" smtClean="0">
                <a:solidFill>
                  <a:srgbClr val="C00000"/>
                </a:solidFill>
              </a:rPr>
              <a:t> set name = (name || 'XXX') where phone &gt;= '001' ");</a:t>
            </a:r>
          </a:p>
          <a:p>
            <a:endParaRPr lang="en-US" sz="2000" dirty="0" smtClean="0"/>
          </a:p>
          <a:p>
            <a:r>
              <a:rPr lang="en-US" sz="2000" i="1" dirty="0" smtClean="0"/>
              <a:t>this statement appends ‘XXX’ to the name of those whose phone number is equal or greater than ‘001’.</a:t>
            </a:r>
          </a:p>
          <a:p>
            <a:endParaRPr lang="en-US" sz="2000" i="1" dirty="0" smtClean="0"/>
          </a:p>
          <a:p>
            <a:r>
              <a:rPr lang="en-US" sz="2000" b="1" dirty="0" smtClean="0"/>
              <a:t>Note</a:t>
            </a:r>
          </a:p>
          <a:p>
            <a:r>
              <a:rPr lang="en-US" sz="2000" dirty="0" smtClean="0"/>
              <a:t>The symbol </a:t>
            </a:r>
            <a:r>
              <a:rPr lang="en-US" sz="2000" b="1" dirty="0" smtClean="0">
                <a:solidFill>
                  <a:srgbClr val="C00000"/>
                </a:solidFill>
              </a:rPr>
              <a:t>||</a:t>
            </a:r>
            <a:r>
              <a:rPr lang="en-US" sz="2000" dirty="0" smtClean="0"/>
              <a:t> is the SQL </a:t>
            </a:r>
            <a:r>
              <a:rPr lang="en-US" sz="2000" i="1" dirty="0" smtClean="0"/>
              <a:t>concatenate </a:t>
            </a:r>
            <a:r>
              <a:rPr lang="en-US" sz="2000" dirty="0" smtClean="0"/>
              <a:t>operator </a:t>
            </a:r>
          </a:p>
          <a:p>
            <a:endParaRPr lang="en-US" sz="2000" dirty="0" smtClean="0"/>
          </a:p>
          <a:p>
            <a:pPr defTabSz="182880"/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754588"/>
            <a:ext cx="85344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 1. Create a </a:t>
            </a:r>
            <a:r>
              <a:rPr lang="en-US" sz="2400" b="1" dirty="0" err="1" smtClean="0">
                <a:solidFill>
                  <a:srgbClr val="0070C0"/>
                </a:solidFill>
              </a:rPr>
              <a:t>SQLite</a:t>
            </a:r>
            <a:r>
              <a:rPr lang="en-US" sz="2400" b="1" dirty="0" smtClean="0">
                <a:solidFill>
                  <a:srgbClr val="0070C0"/>
                </a:solidFill>
              </a:rPr>
              <a:t> Database</a:t>
            </a:r>
          </a:p>
          <a:p>
            <a:endParaRPr lang="en-US" sz="2400" b="1" i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35588"/>
            <a:ext cx="8229600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cis493.sqldatabases;</a:t>
            </a:r>
          </a:p>
          <a:p>
            <a:pPr defTabSz="182880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defTabSz="182880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android.database.sqlite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.*;</a:t>
            </a:r>
          </a:p>
          <a:p>
            <a:pPr defTabSz="182880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defTabSz="182880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android.widget.Toast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defTabSz="182880"/>
            <a:endParaRPr lang="en-US" sz="1300" dirty="0" smtClean="0">
              <a:latin typeface="Courier New"/>
            </a:endParaRPr>
          </a:p>
          <a:p>
            <a:pPr defTabSz="182880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SQLDemo1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pPr defTabSz="182880"/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SQLiteDatabase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3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3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182880"/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		  	//   </a:t>
            </a:r>
            <a:r>
              <a:rPr lang="en-US" sz="1300" dirty="0" err="1" smtClean="0">
                <a:solidFill>
                  <a:srgbClr val="004000"/>
                </a:solidFill>
                <a:latin typeface="Courier New"/>
              </a:rPr>
              <a:t>filePath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 is a complete destination of the form 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//  "/data/data/&lt;namespace&gt;/&lt;</a:t>
            </a:r>
            <a:r>
              <a:rPr lang="en-US" sz="1300" dirty="0" err="1" smtClean="0">
                <a:solidFill>
                  <a:srgbClr val="004000"/>
                </a:solidFill>
                <a:latin typeface="Courier New"/>
              </a:rPr>
              <a:t>databaseName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&gt;"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//  "/</a:t>
            </a:r>
            <a:r>
              <a:rPr lang="en-US" sz="1300" dirty="0" err="1" smtClean="0">
                <a:solidFill>
                  <a:srgbClr val="004000"/>
                </a:solidFill>
                <a:latin typeface="Courier New"/>
              </a:rPr>
              <a:t>sdcard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/&lt;</a:t>
            </a:r>
            <a:r>
              <a:rPr lang="en-US" sz="1300" dirty="0" err="1" smtClean="0">
                <a:solidFill>
                  <a:srgbClr val="004000"/>
                </a:solidFill>
                <a:latin typeface="Courier New"/>
              </a:rPr>
              <a:t>databasename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&gt;"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				 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//  "</a:t>
            </a:r>
            <a:r>
              <a:rPr lang="en-US" sz="1300" dirty="0" err="1" smtClean="0">
                <a:solidFill>
                  <a:srgbClr val="004000"/>
                </a:solidFill>
                <a:latin typeface="Courier New"/>
              </a:rPr>
              <a:t>mnt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/</a:t>
            </a:r>
            <a:r>
              <a:rPr lang="en-US" sz="1300" dirty="0" err="1" smtClean="0">
                <a:solidFill>
                  <a:srgbClr val="004000"/>
                </a:solidFill>
                <a:latin typeface="Courier New"/>
              </a:rPr>
              <a:t>sdcard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/&lt;</a:t>
            </a:r>
            <a:r>
              <a:rPr lang="en-US" sz="1300" dirty="0" err="1" smtClean="0">
                <a:solidFill>
                  <a:srgbClr val="004000"/>
                </a:solidFill>
                <a:latin typeface="Courier New"/>
              </a:rPr>
              <a:t>databasename</a:t>
            </a:r>
            <a:r>
              <a:rPr lang="en-US" sz="1300" dirty="0" smtClean="0">
                <a:solidFill>
                  <a:srgbClr val="004000"/>
                </a:solidFill>
                <a:latin typeface="Courier New"/>
              </a:rPr>
              <a:t>&gt;"</a:t>
            </a:r>
            <a:endParaRPr lang="en-US" sz="1300" b="1" dirty="0" smtClean="0">
              <a:solidFill>
                <a:srgbClr val="7F0055"/>
              </a:solidFill>
              <a:latin typeface="Courier New"/>
            </a:endParaRPr>
          </a:p>
          <a:p>
            <a:pPr defTabSz="182880"/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        try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{        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		</a:t>
            </a:r>
            <a:r>
              <a:rPr lang="en-US" sz="1300" dirty="0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SQLiteDatabase.</a:t>
            </a:r>
            <a:r>
              <a:rPr lang="en-US" sz="1300" i="1" dirty="0" err="1" smtClean="0">
                <a:solidFill>
                  <a:srgbClr val="000000"/>
                </a:solidFill>
                <a:latin typeface="Courier New"/>
              </a:rPr>
              <a:t>openDatabase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									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"/data/data/cis493.sqldatabases/</a:t>
            </a:r>
            <a:r>
              <a:rPr lang="en-US" sz="1300" dirty="0" err="1" smtClean="0">
                <a:solidFill>
                  <a:srgbClr val="2A00FF"/>
                </a:solidFill>
                <a:latin typeface="Courier New"/>
              </a:rPr>
              <a:t>myfriendsDB</a:t>
            </a:r>
            <a:r>
              <a:rPr lang="en-US" sz="13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,     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									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											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SQLiteDatabase.</a:t>
            </a:r>
            <a:r>
              <a:rPr lang="en-US" sz="1300" i="1" dirty="0" err="1" smtClean="0">
                <a:solidFill>
                  <a:srgbClr val="0000C0"/>
                </a:solidFill>
                <a:latin typeface="Courier New"/>
              </a:rPr>
              <a:t>CREATE_IF_NECESSARY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		</a:t>
            </a:r>
            <a:r>
              <a:rPr lang="en-US" sz="13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.close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		}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300" b="1" dirty="0" smtClean="0">
                <a:solidFill>
                  <a:srgbClr val="000000"/>
                </a:solidFill>
                <a:latin typeface="Courier New"/>
              </a:rPr>
              <a:t> (SQLiteException e) {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 		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3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3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3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3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300" b="1" i="1" dirty="0" smtClean="0">
                <a:solidFill>
                  <a:srgbClr val="000000"/>
                </a:solidFill>
                <a:latin typeface="Courier New"/>
              </a:rPr>
              <a:t>(), 1).show();        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   }//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endParaRPr lang="en-US" sz="1300" dirty="0" smtClean="0">
              <a:solidFill>
                <a:srgbClr val="000000"/>
              </a:solidFill>
              <a:latin typeface="Courier New"/>
            </a:endParaRPr>
          </a:p>
          <a:p>
            <a:pPr defTabSz="182880"/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}//class</a:t>
            </a:r>
            <a:endParaRPr lang="en-US" sz="1300" dirty="0"/>
          </a:p>
        </p:txBody>
      </p:sp>
      <p:sp>
        <p:nvSpPr>
          <p:cNvPr id="9" name="Right Arrow 8"/>
          <p:cNvSpPr/>
          <p:nvPr/>
        </p:nvSpPr>
        <p:spPr>
          <a:xfrm>
            <a:off x="228600" y="4648200"/>
            <a:ext cx="990600" cy="304800"/>
          </a:xfrm>
          <a:prstGeom prst="rightArrow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733800"/>
            <a:ext cx="86106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057400"/>
            <a:ext cx="861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err="1" smtClean="0">
                <a:solidFill>
                  <a:srgbClr val="0070C0"/>
                </a:solidFill>
              </a:rPr>
              <a:t>ExecSQL</a:t>
            </a:r>
            <a:r>
              <a:rPr lang="en-US" sz="2800" b="1" dirty="0" smtClean="0">
                <a:solidFill>
                  <a:srgbClr val="0070C0"/>
                </a:solidFill>
              </a:rPr>
              <a:t> – Action Queries  </a:t>
            </a:r>
            <a:r>
              <a:rPr lang="en-US" sz="2000" b="1" dirty="0" smtClean="0">
                <a:solidFill>
                  <a:srgbClr val="0070C0"/>
                </a:solidFill>
              </a:rPr>
              <a:t>(cont.)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Consider the action query:</a:t>
            </a:r>
          </a:p>
          <a:p>
            <a:pPr defTabSz="182880"/>
            <a:endParaRPr lang="en-US" sz="2000" dirty="0" smtClean="0"/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db.execSQL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        "update </a:t>
            </a:r>
            <a:r>
              <a:rPr lang="en-US" sz="2000" b="1" dirty="0" err="1" smtClean="0">
                <a:solidFill>
                  <a:srgbClr val="C00000"/>
                </a:solidFill>
              </a:rPr>
              <a:t>tblAMIGO</a:t>
            </a:r>
            <a:r>
              <a:rPr lang="en-US" sz="2000" b="1" dirty="0" smtClean="0">
                <a:solidFill>
                  <a:srgbClr val="C00000"/>
                </a:solidFill>
              </a:rPr>
              <a:t> set name = (name || 'XXX') where phone &gt;= '001' ");</a:t>
            </a:r>
          </a:p>
          <a:p>
            <a:endParaRPr lang="en-US" sz="2000" dirty="0" smtClean="0"/>
          </a:p>
          <a:p>
            <a:r>
              <a:rPr lang="en-US" sz="2000" dirty="0" smtClean="0"/>
              <a:t>Alternatively, the SQL statement could be ‘pasted’ from pieces as follows: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String </a:t>
            </a:r>
            <a:r>
              <a:rPr lang="en-US" sz="2000" b="1" dirty="0" err="1" smtClean="0">
                <a:solidFill>
                  <a:srgbClr val="0070C0"/>
                </a:solidFill>
              </a:rPr>
              <a:t>theValue</a:t>
            </a:r>
            <a:r>
              <a:rPr lang="en-US" sz="2000" b="1" dirty="0" smtClean="0">
                <a:solidFill>
                  <a:srgbClr val="C00000"/>
                </a:solidFill>
              </a:rPr>
              <a:t>  =  " …";  //some phone value goes here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db.execSQL</a:t>
            </a:r>
            <a:r>
              <a:rPr lang="en-US" sz="2000" b="1" dirty="0" smtClean="0">
                <a:solidFill>
                  <a:srgbClr val="C00000"/>
                </a:solidFill>
              </a:rPr>
              <a:t>( "update </a:t>
            </a:r>
            <a:r>
              <a:rPr lang="en-US" sz="2000" b="1" dirty="0" err="1" smtClean="0">
                <a:solidFill>
                  <a:srgbClr val="C00000"/>
                </a:solidFill>
              </a:rPr>
              <a:t>tblAMIGO</a:t>
            </a:r>
            <a:r>
              <a:rPr lang="en-US" sz="2000" b="1" dirty="0" smtClean="0">
                <a:solidFill>
                  <a:srgbClr val="C00000"/>
                </a:solidFill>
              </a:rPr>
              <a:t> set name = (name || 'XXX') " +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                       " where phone &gt;= '" + </a:t>
            </a:r>
            <a:r>
              <a:rPr lang="en-US" sz="2000" b="1" dirty="0" err="1" smtClean="0">
                <a:solidFill>
                  <a:srgbClr val="0070C0"/>
                </a:solidFill>
              </a:rPr>
              <a:t>theValue</a:t>
            </a:r>
            <a:r>
              <a:rPr lang="en-US" sz="2000" b="1" dirty="0" smtClean="0">
                <a:solidFill>
                  <a:srgbClr val="C00000"/>
                </a:solidFill>
              </a:rPr>
              <a:t> + "' " );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The same strategy could be applied to other SQL statements such as:</a:t>
            </a:r>
          </a:p>
          <a:p>
            <a:r>
              <a:rPr lang="en-US" sz="2000" dirty="0" smtClean="0"/>
              <a:t>“</a:t>
            </a:r>
            <a:r>
              <a:rPr lang="en-US" sz="2000" i="1" dirty="0" smtClean="0"/>
              <a:t>delete from … where…</a:t>
            </a:r>
            <a:r>
              <a:rPr lang="en-US" sz="2000" dirty="0" smtClean="0"/>
              <a:t>”, “insert into ….”, etc.</a:t>
            </a:r>
            <a:endParaRPr lang="en-US" sz="2400" baseline="-25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000" b="1" dirty="0" smtClean="0">
                <a:solidFill>
                  <a:srgbClr val="0070C0"/>
                </a:solidFill>
              </a:rPr>
              <a:t>Other Android Solutions for Table Maintenance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Although they are not as general as the technique suggested in the previous section, Android provides a number of additional methods to perform </a:t>
            </a:r>
            <a:r>
              <a:rPr lang="en-US" sz="2000" i="1" dirty="0" smtClean="0"/>
              <a:t>insert, delete, update </a:t>
            </a:r>
            <a:r>
              <a:rPr lang="en-US" sz="2000" dirty="0" smtClean="0"/>
              <a:t>operations. </a:t>
            </a:r>
          </a:p>
          <a:p>
            <a:pPr defTabSz="182880"/>
            <a:endParaRPr lang="en-US" sz="2000" b="1" dirty="0" smtClean="0"/>
          </a:p>
          <a:p>
            <a:pPr defTabSz="182880"/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public long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insert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(String table, </a:t>
            </a:r>
          </a:p>
          <a:p>
            <a:pPr defTabSz="182880"/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              			String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nullColumnHack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, </a:t>
            </a:r>
          </a:p>
          <a:p>
            <a:pPr defTabSz="182880"/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														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ContentValues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values ) </a:t>
            </a:r>
          </a:p>
          <a:p>
            <a:pPr defTabSz="182880"/>
            <a:endParaRPr lang="en-US" sz="20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public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update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(	String table, </a:t>
            </a:r>
          </a:p>
          <a:p>
            <a:pPr defTabSz="182880"/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														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ContentValues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values, </a:t>
            </a:r>
          </a:p>
          <a:p>
            <a:pPr defTabSz="182880"/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														String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whereClause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, String[]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whereArgs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)</a:t>
            </a:r>
          </a:p>
          <a:p>
            <a:pPr defTabSz="182880"/>
            <a:endParaRPr lang="en-US" sz="20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public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delete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(	String table, </a:t>
            </a:r>
          </a:p>
          <a:p>
            <a:pPr defTabSz="182880"/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														String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whereClause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, String[] 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</a:rPr>
              <a:t>whereArgs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) </a:t>
            </a:r>
          </a:p>
          <a:p>
            <a:pPr defTabSz="182880"/>
            <a:endParaRPr lang="en-US" sz="2000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 </a:t>
            </a:r>
          </a:p>
          <a:p>
            <a:pPr defTabSz="182880"/>
            <a:r>
              <a:rPr lang="en-US" sz="2000" dirty="0" smtClean="0"/>
              <a:t>        	 </a:t>
            </a:r>
          </a:p>
        </p:txBody>
      </p:sp>
    </p:spTree>
    <p:extLst>
      <p:ext uri="{BB962C8B-B14F-4D97-AF65-F5344CB8AC3E}">
        <p14:creationId xmlns:p14="http://schemas.microsoft.com/office/powerpoint/2010/main" val="4410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066800"/>
            <a:ext cx="85344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b="1" dirty="0" smtClean="0"/>
              <a:t>Database insert Operator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public long insert(String table, String </a:t>
            </a:r>
            <a:r>
              <a:rPr lang="en-US" sz="2000" b="1" dirty="0" err="1" smtClean="0">
                <a:solidFill>
                  <a:srgbClr val="C00000"/>
                </a:solidFill>
              </a:rPr>
              <a:t>nullColumnHack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ContentValues</a:t>
            </a:r>
            <a:r>
              <a:rPr lang="en-US" sz="2000" b="1" dirty="0" smtClean="0">
                <a:solidFill>
                  <a:srgbClr val="C00000"/>
                </a:solidFill>
              </a:rPr>
              <a:t> values) </a:t>
            </a:r>
          </a:p>
          <a:p>
            <a:r>
              <a:rPr lang="en-US" sz="1600" dirty="0" smtClean="0">
                <a:solidFill>
                  <a:srgbClr val="3F7F5F"/>
                </a:solidFill>
              </a:rPr>
              <a:t>   	 </a:t>
            </a:r>
          </a:p>
          <a:p>
            <a:r>
              <a:rPr lang="en-US" sz="2000" dirty="0" smtClean="0"/>
              <a:t>Convenient method for inserting a row into the database. </a:t>
            </a:r>
          </a:p>
          <a:p>
            <a:r>
              <a:rPr lang="en-US" sz="2000" dirty="0" smtClean="0"/>
              <a:t>        	</a:t>
            </a:r>
          </a:p>
          <a:p>
            <a:r>
              <a:rPr lang="en-US" sz="2000" b="1" i="1" dirty="0" smtClean="0"/>
              <a:t>Parameters</a:t>
            </a:r>
          </a:p>
          <a:p>
            <a:r>
              <a:rPr lang="en-US" sz="2000" dirty="0" smtClean="0"/>
              <a:t>table  			the table to insert the row into 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nullColumnHack</a:t>
            </a:r>
            <a:r>
              <a:rPr lang="en-US" sz="2000" dirty="0" smtClean="0"/>
              <a:t>  		SQL doesn't allow inserting a completely empty row, </a:t>
            </a:r>
          </a:p>
          <a:p>
            <a:r>
              <a:rPr lang="en-US" sz="2000" dirty="0" smtClean="0"/>
              <a:t>			so if argument </a:t>
            </a:r>
            <a:r>
              <a:rPr lang="en-US" sz="2000" i="1" dirty="0" smtClean="0">
                <a:solidFill>
                  <a:srgbClr val="0070C0"/>
                </a:solidFill>
              </a:rPr>
              <a:t>values</a:t>
            </a:r>
            <a:r>
              <a:rPr lang="en-US" sz="2000" i="1" dirty="0" smtClean="0"/>
              <a:t> is empty this column </a:t>
            </a:r>
            <a:r>
              <a:rPr lang="en-US" sz="2000" dirty="0" smtClean="0"/>
              <a:t>will </a:t>
            </a:r>
          </a:p>
          <a:p>
            <a:r>
              <a:rPr lang="en-US" sz="2000" dirty="0" smtClean="0"/>
              <a:t>			explicitly be assigned a NULL value.</a:t>
            </a:r>
          </a:p>
          <a:p>
            <a:endParaRPr lang="en-US" sz="2000" dirty="0" smtClean="0"/>
          </a:p>
          <a:p>
            <a:r>
              <a:rPr lang="en-US" sz="2000" dirty="0" smtClean="0"/>
              <a:t>values  			this map (</a:t>
            </a:r>
            <a:r>
              <a:rPr lang="en-US" sz="2000" i="1" dirty="0" smtClean="0">
                <a:solidFill>
                  <a:srgbClr val="0070C0"/>
                </a:solidFill>
              </a:rPr>
              <a:t>name, value</a:t>
            </a:r>
            <a:r>
              <a:rPr lang="en-US" sz="2000" dirty="0" smtClean="0"/>
              <a:t>) contains the initial column 				values for the row.  The keys should be the column </a:t>
            </a:r>
          </a:p>
          <a:p>
            <a:r>
              <a:rPr lang="en-US" sz="2000" dirty="0" smtClean="0"/>
              <a:t>			names and the values the column values </a:t>
            </a:r>
          </a:p>
          <a:p>
            <a:endParaRPr lang="en-US" sz="2000" dirty="0" smtClean="0"/>
          </a:p>
          <a:p>
            <a:r>
              <a:rPr lang="en-US" sz="2000" dirty="0" smtClean="0"/>
              <a:t>Returns			the row ID of the newly inserted row, or -1 if an error </a:t>
            </a:r>
          </a:p>
          <a:p>
            <a:r>
              <a:rPr lang="en-US" sz="2000" dirty="0" smtClean="0"/>
              <a:t>			occurred </a:t>
            </a:r>
          </a:p>
          <a:p>
            <a:pPr defTabSz="182880"/>
            <a:endParaRPr lang="en-US" sz="2000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 </a:t>
            </a:r>
          </a:p>
          <a:p>
            <a:pPr defTabSz="182880"/>
            <a:r>
              <a:rPr lang="en-US" sz="2000" dirty="0" smtClean="0"/>
              <a:t>        	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686800" cy="5334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66800"/>
            <a:ext cx="88392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defTabSz="182880"/>
            <a:r>
              <a:rPr lang="en-US" sz="2400" b="1" dirty="0" smtClean="0">
                <a:solidFill>
                  <a:srgbClr val="0070C0"/>
                </a:solidFill>
              </a:rPr>
              <a:t>Example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</a:rPr>
              <a:t> - </a:t>
            </a:r>
            <a:r>
              <a:rPr lang="en-US" sz="2400" b="1" dirty="0" smtClean="0">
                <a:solidFill>
                  <a:srgbClr val="0070C0"/>
                </a:solidFill>
              </a:rPr>
              <a:t>Database insert Operator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</a:rPr>
              <a:t>    	  	</a:t>
            </a:r>
          </a:p>
          <a:p>
            <a:pPr defTabSz="182880"/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       	</a:t>
            </a: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ContentValues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ContentValues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initialValues.put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"ABC"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initialValues.put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"phone"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"101"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 defTabSz="182880">
              <a:buClr>
                <a:srgbClr val="7F0055"/>
              </a:buClr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.insert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 defTabSz="182880">
              <a:buFont typeface="+mj-lt"/>
              <a:buAutoNum type="arabicPeriod"/>
            </a:pPr>
            <a:endParaRPr lang="en-US" sz="1600" dirty="0" smtClean="0">
              <a:latin typeface="Courier New"/>
            </a:endParaRP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initialValues.put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"DEF"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initialValues.put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"phone"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"202"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.insert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 defTabSz="182880">
              <a:buFont typeface="+mj-lt"/>
              <a:buAutoNum type="arabicPeriod"/>
            </a:pPr>
            <a:endParaRPr lang="en-US" sz="1600" dirty="0" smtClean="0">
              <a:latin typeface="Courier New"/>
            </a:endParaRP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initialValues.clear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.insert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.insert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182880"/>
            <a:endParaRPr lang="en-US" sz="2000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 </a:t>
            </a:r>
          </a:p>
          <a:p>
            <a:pPr defTabSz="182880"/>
            <a:r>
              <a:rPr lang="en-US" sz="2000" dirty="0" smtClean="0"/>
              <a:t>        	 </a:t>
            </a:r>
          </a:p>
        </p:txBody>
      </p:sp>
    </p:spTree>
    <p:extLst>
      <p:ext uri="{BB962C8B-B14F-4D97-AF65-F5344CB8AC3E}">
        <p14:creationId xmlns:p14="http://schemas.microsoft.com/office/powerpoint/2010/main" val="29006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66800"/>
            <a:ext cx="868680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defTabSz="182880"/>
            <a:r>
              <a:rPr lang="en-US" sz="2400" b="1" dirty="0" smtClean="0">
                <a:solidFill>
                  <a:srgbClr val="0070C0"/>
                </a:solidFill>
              </a:rPr>
              <a:t>Example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</a:rPr>
              <a:t> - </a:t>
            </a:r>
            <a:r>
              <a:rPr lang="en-US" sz="2400" b="1" dirty="0" smtClean="0">
                <a:solidFill>
                  <a:srgbClr val="0070C0"/>
                </a:solidFill>
              </a:rPr>
              <a:t>Database insert Operator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</a:rPr>
              <a:t> - Comments   	  	</a:t>
            </a:r>
          </a:p>
          <a:p>
            <a:pPr defTabSz="182880"/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       	</a:t>
            </a:r>
          </a:p>
          <a:p>
            <a:pPr marL="457200" indent="-457200"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Lines 1-3 </a:t>
            </a:r>
            <a:r>
              <a:rPr lang="en-US" dirty="0" smtClean="0">
                <a:solidFill>
                  <a:srgbClr val="000000"/>
                </a:solidFill>
              </a:rPr>
              <a:t>define the set of </a:t>
            </a:r>
            <a:r>
              <a:rPr lang="en-US" dirty="0" smtClean="0">
                <a:solidFill>
                  <a:srgbClr val="C00000"/>
                </a:solidFill>
              </a:rPr>
              <a:t>&lt;key, values&gt; </a:t>
            </a:r>
            <a:r>
              <a:rPr lang="en-US" dirty="0" smtClean="0">
                <a:solidFill>
                  <a:srgbClr val="000000"/>
                </a:solidFill>
              </a:rPr>
              <a:t>called </a:t>
            </a:r>
            <a:r>
              <a:rPr lang="en-US" i="1" dirty="0" err="1" smtClean="0">
                <a:solidFill>
                  <a:srgbClr val="000000"/>
                </a:solidFill>
              </a:rPr>
              <a:t>initialValues</a:t>
            </a:r>
            <a:r>
              <a:rPr lang="en-US" i="1" dirty="0" smtClean="0">
                <a:solidFill>
                  <a:srgbClr val="000000"/>
                </a:solidFill>
              </a:rPr>
              <a:t> to be later inserted in a record of the form &lt;</a:t>
            </a:r>
            <a:r>
              <a:rPr lang="en-US" i="1" dirty="0" err="1" smtClean="0">
                <a:solidFill>
                  <a:srgbClr val="000000"/>
                </a:solidFill>
              </a:rPr>
              <a:t>recID</a:t>
            </a:r>
            <a:r>
              <a:rPr lang="en-US" i="1" dirty="0" smtClean="0">
                <a:solidFill>
                  <a:srgbClr val="000000"/>
                </a:solidFill>
              </a:rPr>
              <a:t>, name, phone&gt; . Remember that </a:t>
            </a:r>
            <a:r>
              <a:rPr lang="en-US" i="1" dirty="0" err="1" smtClean="0">
                <a:solidFill>
                  <a:srgbClr val="000000"/>
                </a:solidFill>
              </a:rPr>
              <a:t>recID</a:t>
            </a:r>
            <a:r>
              <a:rPr lang="en-US" i="1" dirty="0" smtClean="0">
                <a:solidFill>
                  <a:srgbClr val="000000"/>
                </a:solidFill>
              </a:rPr>
              <a:t> is an </a:t>
            </a:r>
            <a:r>
              <a:rPr lang="en-US" i="1" dirty="0" err="1" smtClean="0">
                <a:solidFill>
                  <a:srgbClr val="000000"/>
                </a:solidFill>
              </a:rPr>
              <a:t>autoincremented</a:t>
            </a:r>
            <a:r>
              <a:rPr lang="en-US" i="1" dirty="0" smtClean="0">
                <a:solidFill>
                  <a:srgbClr val="000000"/>
                </a:solidFill>
              </a:rPr>
              <a:t> field. All this work is done to pre-assemble the record &lt; ???, “ABCC”, “101”&gt;. Here ??? will be the </a:t>
            </a:r>
            <a:r>
              <a:rPr lang="en-US" i="1" dirty="0" err="1" smtClean="0">
                <a:solidFill>
                  <a:srgbClr val="000000"/>
                </a:solidFill>
              </a:rPr>
              <a:t>recID</a:t>
            </a:r>
            <a:r>
              <a:rPr lang="en-US" i="1" dirty="0" smtClean="0">
                <a:solidFill>
                  <a:srgbClr val="000000"/>
                </a:solidFill>
              </a:rPr>
              <a:t> field to be determined by the database when the record is accepted. </a:t>
            </a:r>
          </a:p>
          <a:p>
            <a:pPr marL="457200" indent="-457200"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Line 4</a:t>
            </a:r>
            <a:r>
              <a:rPr lang="en-US" dirty="0" smtClean="0">
                <a:solidFill>
                  <a:srgbClr val="000000"/>
                </a:solidFill>
              </a:rPr>
              <a:t> requests the set of &lt;key, values&gt; held in </a:t>
            </a:r>
            <a:r>
              <a:rPr lang="en-US" i="1" dirty="0" err="1" smtClean="0">
                <a:solidFill>
                  <a:srgbClr val="000000"/>
                </a:solidFill>
              </a:rPr>
              <a:t>initialValues</a:t>
            </a:r>
            <a:r>
              <a:rPr lang="en-US" i="1" dirty="0" smtClean="0">
                <a:solidFill>
                  <a:srgbClr val="000000"/>
                </a:solidFill>
              </a:rPr>
              <a:t> to be added to the table </a:t>
            </a:r>
            <a:r>
              <a:rPr lang="en-US" i="1" dirty="0" err="1" smtClean="0">
                <a:solidFill>
                  <a:srgbClr val="000000"/>
                </a:solidFill>
              </a:rPr>
              <a:t>tblAMIGO</a:t>
            </a:r>
            <a:r>
              <a:rPr lang="en-US" i="1" dirty="0" smtClean="0">
                <a:solidFill>
                  <a:srgbClr val="000000"/>
                </a:solidFill>
              </a:rPr>
              <a:t>. If the operation fails the insert method returns -1, otherwise the position of the row identifier is returned.</a:t>
            </a:r>
          </a:p>
          <a:p>
            <a:pPr marL="457200" indent="-457200"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Lines 5-7 </a:t>
            </a:r>
            <a:r>
              <a:rPr lang="en-US" dirty="0" smtClean="0">
                <a:solidFill>
                  <a:srgbClr val="000000"/>
                </a:solidFill>
              </a:rPr>
              <a:t>define a new set of values to be used as input to the insert operator. The record &lt;???, “DEF”, “202”&gt; is placed after the row previously inserted in table </a:t>
            </a:r>
            <a:r>
              <a:rPr lang="en-US" dirty="0" err="1" smtClean="0">
                <a:solidFill>
                  <a:srgbClr val="000000"/>
                </a:solidFill>
              </a:rPr>
              <a:t>tblAMIGO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Line 9 </a:t>
            </a:r>
            <a:r>
              <a:rPr lang="en-US" dirty="0" smtClean="0">
                <a:solidFill>
                  <a:srgbClr val="000000"/>
                </a:solidFill>
              </a:rPr>
              <a:t>resets the map to empty.</a:t>
            </a:r>
          </a:p>
          <a:p>
            <a:pPr marL="457200" indent="-457200"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Line 10 </a:t>
            </a:r>
            <a:r>
              <a:rPr lang="en-US" dirty="0" smtClean="0">
                <a:solidFill>
                  <a:srgbClr val="000000"/>
                </a:solidFill>
              </a:rPr>
              <a:t>attempts the insertion of an empty record. SQL rejects the operation and returns -1</a:t>
            </a:r>
          </a:p>
          <a:p>
            <a:pPr marL="457200" indent="-457200"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Line 11</a:t>
            </a:r>
            <a:r>
              <a:rPr lang="en-US" dirty="0" smtClean="0">
                <a:solidFill>
                  <a:srgbClr val="000000"/>
                </a:solidFill>
              </a:rPr>
              <a:t> is similar to the code in Line 10, however the presence of a </a:t>
            </a:r>
            <a:r>
              <a:rPr lang="en-US" i="1" dirty="0" err="1" smtClean="0">
                <a:solidFill>
                  <a:srgbClr val="000000"/>
                </a:solidFill>
              </a:rPr>
              <a:t>nullColumnHack</a:t>
            </a:r>
            <a:r>
              <a:rPr lang="en-US" i="1" dirty="0" smtClean="0">
                <a:solidFill>
                  <a:srgbClr val="000000"/>
                </a:solidFill>
              </a:rPr>
              <a:t> variable (“name” in this case) makes SQL change its behavior; the row is generated with null values everywhere except the key </a:t>
            </a:r>
            <a:r>
              <a:rPr lang="en-US" i="1" dirty="0" err="1" smtClean="0">
                <a:solidFill>
                  <a:srgbClr val="000000"/>
                </a:solidFill>
              </a:rPr>
              <a:t>autonumber</a:t>
            </a:r>
            <a:r>
              <a:rPr lang="en-US" i="1" dirty="0" smtClean="0">
                <a:solidFill>
                  <a:srgbClr val="000000"/>
                </a:solidFill>
              </a:rPr>
              <a:t> (</a:t>
            </a:r>
            <a:r>
              <a:rPr lang="en-US" i="1" dirty="0" err="1" smtClean="0">
                <a:solidFill>
                  <a:srgbClr val="000000"/>
                </a:solidFill>
              </a:rPr>
              <a:t>recID</a:t>
            </a:r>
            <a:r>
              <a:rPr lang="en-US" i="1" dirty="0" smtClean="0">
                <a:solidFill>
                  <a:srgbClr val="000000"/>
                </a:solidFill>
              </a:rPr>
              <a:t>).</a:t>
            </a:r>
          </a:p>
          <a:p>
            <a:pPr defTabSz="182880"/>
            <a:endParaRPr lang="en-US" sz="2000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pPr defTabSz="182880"/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 </a:t>
            </a:r>
          </a:p>
          <a:p>
            <a:pPr defTabSz="182880"/>
            <a:r>
              <a:rPr lang="en-US" sz="2000" dirty="0" smtClean="0"/>
              <a:t>        	 </a:t>
            </a:r>
          </a:p>
        </p:txBody>
      </p:sp>
    </p:spTree>
    <p:extLst>
      <p:ext uri="{BB962C8B-B14F-4D97-AF65-F5344CB8AC3E}">
        <p14:creationId xmlns:p14="http://schemas.microsoft.com/office/powerpoint/2010/main" val="2144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Database update Operator</a:t>
            </a:r>
          </a:p>
          <a:p>
            <a:pPr defTabSz="182880"/>
            <a:r>
              <a:rPr lang="en-US" sz="2400" b="1" dirty="0" smtClean="0">
                <a:solidFill>
                  <a:srgbClr val="C00000"/>
                </a:solidFill>
              </a:rPr>
              <a:t>public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update ( 	String table, </a:t>
            </a:r>
          </a:p>
          <a:p>
            <a:pPr defTabSz="182880"/>
            <a:r>
              <a:rPr lang="en-US" sz="2400" b="1" dirty="0" smtClean="0">
                <a:solidFill>
                  <a:srgbClr val="C00000"/>
                </a:solidFill>
              </a:rPr>
              <a:t>													</a:t>
            </a:r>
            <a:r>
              <a:rPr lang="en-US" sz="2400" b="1" dirty="0" err="1" smtClean="0">
                <a:solidFill>
                  <a:srgbClr val="C00000"/>
                </a:solidFill>
              </a:rPr>
              <a:t>ContentValues</a:t>
            </a:r>
            <a:r>
              <a:rPr lang="en-US" sz="2400" b="1" dirty="0" smtClean="0">
                <a:solidFill>
                  <a:srgbClr val="C00000"/>
                </a:solidFill>
              </a:rPr>
              <a:t> values, </a:t>
            </a:r>
          </a:p>
          <a:p>
            <a:pPr defTabSz="182880"/>
            <a:r>
              <a:rPr lang="en-US" sz="2400" b="1" dirty="0" smtClean="0">
                <a:solidFill>
                  <a:srgbClr val="C00000"/>
                </a:solidFill>
              </a:rPr>
              <a:t>													String </a:t>
            </a:r>
            <a:r>
              <a:rPr lang="en-US" sz="2400" b="1" dirty="0" err="1" smtClean="0">
                <a:solidFill>
                  <a:srgbClr val="C00000"/>
                </a:solidFill>
              </a:rPr>
              <a:t>whereClause</a:t>
            </a:r>
            <a:r>
              <a:rPr lang="en-US" sz="2400" b="1" dirty="0" smtClean="0">
                <a:solidFill>
                  <a:srgbClr val="C00000"/>
                </a:solidFill>
              </a:rPr>
              <a:t>,  String[] </a:t>
            </a:r>
            <a:r>
              <a:rPr lang="en-US" sz="2400" b="1" dirty="0" err="1" smtClean="0">
                <a:solidFill>
                  <a:srgbClr val="C00000"/>
                </a:solidFill>
              </a:rPr>
              <a:t>whereArgs</a:t>
            </a:r>
            <a:r>
              <a:rPr lang="en-US" sz="2400" b="1" dirty="0" smtClean="0">
                <a:solidFill>
                  <a:srgbClr val="C00000"/>
                </a:solidFill>
              </a:rPr>
              <a:t>  )</a:t>
            </a:r>
          </a:p>
          <a:p>
            <a:pPr defTabSz="182880"/>
            <a:r>
              <a:rPr lang="en-US" sz="2000" dirty="0" smtClean="0"/>
              <a:t> </a:t>
            </a:r>
          </a:p>
          <a:p>
            <a:pPr defTabSz="182880"/>
            <a:r>
              <a:rPr lang="en-US" sz="2000" dirty="0" smtClean="0"/>
              <a:t>Convenient method for updating rows in the database. </a:t>
            </a:r>
          </a:p>
          <a:p>
            <a:pPr defTabSz="182880"/>
            <a:endParaRPr lang="en-US" sz="2000" dirty="0" smtClean="0"/>
          </a:p>
          <a:p>
            <a:pPr defTabSz="182880"/>
            <a:r>
              <a:rPr lang="en-US" sz="2000" b="1" i="1" dirty="0" smtClean="0"/>
              <a:t>Parameters</a:t>
            </a:r>
          </a:p>
          <a:p>
            <a:pPr defTabSz="182880"/>
            <a:r>
              <a:rPr lang="en-US" sz="2000" dirty="0" smtClean="0"/>
              <a:t>table  					the table to update in </a:t>
            </a:r>
          </a:p>
          <a:p>
            <a:pPr defTabSz="182880"/>
            <a:r>
              <a:rPr lang="en-US" sz="2000" dirty="0" smtClean="0"/>
              <a:t>values  				a map &lt;</a:t>
            </a:r>
            <a:r>
              <a:rPr lang="en-US" sz="2000" dirty="0" err="1" smtClean="0"/>
              <a:t>name,value</a:t>
            </a:r>
            <a:r>
              <a:rPr lang="en-US" sz="2000" dirty="0" smtClean="0"/>
              <a:t>&gt; from column names to new column values. </a:t>
            </a:r>
          </a:p>
          <a:p>
            <a:pPr defTabSz="182880"/>
            <a:r>
              <a:rPr lang="en-US" sz="2000" dirty="0" smtClean="0"/>
              <a:t>								null is a valid value that will be translated to NULL. </a:t>
            </a:r>
          </a:p>
          <a:p>
            <a:pPr defTabSz="182880"/>
            <a:r>
              <a:rPr lang="en-US" sz="2000" dirty="0" err="1" smtClean="0"/>
              <a:t>whereClause</a:t>
            </a:r>
            <a:r>
              <a:rPr lang="en-US" sz="2000" dirty="0" smtClean="0"/>
              <a:t> 	the optional WHERE clause to apply when updating. </a:t>
            </a:r>
          </a:p>
          <a:p>
            <a:pPr defTabSz="182880"/>
            <a:r>
              <a:rPr lang="en-US" sz="2000" dirty="0" smtClean="0"/>
              <a:t>								Passing null will update all rows. </a:t>
            </a:r>
          </a:p>
          <a:p>
            <a:pPr defTabSz="182880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Returns				the number of rows affected</a:t>
            </a:r>
          </a:p>
          <a:p>
            <a:pPr defTabSz="182880"/>
            <a:endParaRPr lang="en-US" sz="2000" baseline="-25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  -  Database update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505200"/>
            <a:ext cx="78486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String [] </a:t>
            </a: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whereArgs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 = {"2", "7"};	</a:t>
            </a:r>
          </a:p>
          <a:p>
            <a:pPr marL="342900" indent="-342900" defTabSz="182880">
              <a:buFont typeface="+mj-lt"/>
              <a:buAutoNum type="arabicPeriod"/>
            </a:pPr>
            <a:endParaRPr lang="en-US" sz="2000" dirty="0" smtClean="0">
              <a:solidFill>
                <a:srgbClr val="C00000"/>
              </a:solidFill>
              <a:latin typeface="Courier New"/>
            </a:endParaRP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ContentValues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updValues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 = </a:t>
            </a:r>
            <a:r>
              <a:rPr lang="en-US" sz="2000" b="1" dirty="0" smtClean="0">
                <a:solidFill>
                  <a:srgbClr val="C00000"/>
                </a:solidFill>
                <a:latin typeface="Courier New"/>
              </a:rPr>
              <a:t>new </a:t>
            </a:r>
            <a:r>
              <a:rPr lang="en-US" sz="2000" b="1" dirty="0" err="1" smtClean="0">
                <a:solidFill>
                  <a:srgbClr val="C00000"/>
                </a:solidFill>
                <a:latin typeface="Courier New"/>
              </a:rPr>
              <a:t>ContentValues</a:t>
            </a:r>
            <a:r>
              <a:rPr lang="en-US" sz="2000" b="1" dirty="0" smtClean="0">
                <a:solidFill>
                  <a:srgbClr val="C00000"/>
                </a:solidFill>
                <a:latin typeface="Courier New"/>
              </a:rPr>
              <a:t>();</a:t>
            </a:r>
          </a:p>
          <a:p>
            <a:pPr marL="342900" indent="-342900" defTabSz="182880">
              <a:buClr>
                <a:srgbClr val="000000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updValues.put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("name", "Maria");</a:t>
            </a:r>
          </a:p>
          <a:p>
            <a:pPr marL="342900" indent="-342900" defTabSz="182880">
              <a:buFont typeface="+mj-lt"/>
              <a:buAutoNum type="arabicPeriod"/>
            </a:pPr>
            <a:endParaRPr lang="en-US" sz="2000" dirty="0" smtClean="0">
              <a:solidFill>
                <a:srgbClr val="C00000"/>
              </a:solidFill>
              <a:latin typeface="Courier New"/>
            </a:endParaRPr>
          </a:p>
          <a:p>
            <a:pPr marL="342900" indent="-342900" defTabSz="182880">
              <a:buClr>
                <a:srgbClr val="0000C0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recAffected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 =	 </a:t>
            </a: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db.</a:t>
            </a:r>
            <a:r>
              <a:rPr lang="en-US" sz="2000" b="1" dirty="0" err="1" smtClean="0">
                <a:solidFill>
                  <a:srgbClr val="C00000"/>
                </a:solidFill>
                <a:latin typeface="Courier New"/>
              </a:rPr>
              <a:t>update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( "</a:t>
            </a: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tblAMIGO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", </a:t>
            </a:r>
          </a:p>
          <a:p>
            <a:pPr marL="800100" lvl="1" indent="-342900" defTabSz="182880">
              <a:buClr>
                <a:srgbClr val="0000C0"/>
              </a:buClr>
            </a:pP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				 											</a:t>
            </a: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updValues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, </a:t>
            </a:r>
          </a:p>
          <a:p>
            <a:pPr marL="800100" lvl="1" indent="-342900" defTabSz="182880">
              <a:buClr>
                <a:srgbClr val="0000C0"/>
              </a:buClr>
            </a:pP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															"</a:t>
            </a: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recID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 &gt; ? and </a:t>
            </a: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recID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 &lt; ?", </a:t>
            </a:r>
          </a:p>
          <a:p>
            <a:pPr marL="800100" lvl="1" indent="-342900" defTabSz="182880">
              <a:buClr>
                <a:srgbClr val="0000C0"/>
              </a:buClr>
            </a:pP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															</a:t>
            </a:r>
            <a:r>
              <a:rPr lang="en-US" sz="2000" dirty="0" err="1" smtClean="0">
                <a:solidFill>
                  <a:srgbClr val="C00000"/>
                </a:solidFill>
                <a:latin typeface="Courier New"/>
              </a:rPr>
              <a:t>whereArgs</a:t>
            </a:r>
            <a:r>
              <a:rPr lang="en-US" sz="2000" dirty="0" smtClean="0">
                <a:solidFill>
                  <a:srgbClr val="C00000"/>
                </a:solidFill>
                <a:latin typeface="Courier New"/>
              </a:rPr>
              <a:t> );</a:t>
            </a:r>
          </a:p>
          <a:p>
            <a:pPr defTabSz="182880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9050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want to use the “update” method to express the SQL statement: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 </a:t>
            </a:r>
            <a:r>
              <a:rPr lang="en-US" sz="2000" b="1" dirty="0" err="1" smtClean="0">
                <a:solidFill>
                  <a:srgbClr val="C00000"/>
                </a:solidFill>
              </a:rPr>
              <a:t>tblAmigo</a:t>
            </a:r>
            <a:r>
              <a:rPr lang="en-US" sz="2000" b="1" dirty="0" smtClean="0">
                <a:solidFill>
                  <a:srgbClr val="C00000"/>
                </a:solidFill>
              </a:rPr>
              <a:t> set name = ‘</a:t>
            </a:r>
            <a:r>
              <a:rPr lang="en-US" sz="2000" b="1" dirty="0" err="1" smtClean="0">
                <a:solidFill>
                  <a:srgbClr val="C00000"/>
                </a:solidFill>
              </a:rPr>
              <a:t>maria</a:t>
            </a:r>
            <a:r>
              <a:rPr lang="en-US" sz="2000" b="1" dirty="0" smtClean="0">
                <a:solidFill>
                  <a:srgbClr val="C00000"/>
                </a:solidFill>
              </a:rPr>
              <a:t>’ where (</a:t>
            </a:r>
            <a:r>
              <a:rPr lang="en-US" sz="2000" b="1" dirty="0" err="1" smtClean="0">
                <a:solidFill>
                  <a:srgbClr val="C00000"/>
                </a:solidFill>
              </a:rPr>
              <a:t>recID</a:t>
            </a:r>
            <a:r>
              <a:rPr lang="en-US" sz="2000" b="1" dirty="0" smtClean="0">
                <a:solidFill>
                  <a:srgbClr val="C00000"/>
                </a:solidFill>
              </a:rPr>
              <a:t> &gt; 2 and </a:t>
            </a:r>
            <a:r>
              <a:rPr lang="en-US" sz="2000" b="1" dirty="0" err="1" smtClean="0">
                <a:solidFill>
                  <a:srgbClr val="C00000"/>
                </a:solidFill>
              </a:rPr>
              <a:t>recID</a:t>
            </a:r>
            <a:r>
              <a:rPr lang="en-US" sz="2000" b="1" dirty="0" smtClean="0">
                <a:solidFill>
                  <a:srgbClr val="C00000"/>
                </a:solidFill>
              </a:rPr>
              <a:t> &lt; 7)</a:t>
            </a:r>
          </a:p>
          <a:p>
            <a:endParaRPr lang="en-US" sz="2000" dirty="0" smtClean="0"/>
          </a:p>
          <a:p>
            <a:r>
              <a:rPr lang="en-US" sz="2000" dirty="0" smtClean="0"/>
              <a:t>Here are the steps to make the call using Android Update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5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 /Comments -  Database update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0500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Line 1</a:t>
            </a:r>
            <a:r>
              <a:rPr lang="en-US" sz="2000" dirty="0" smtClean="0"/>
              <a:t> defines the String array holding the (two) arguments used by the </a:t>
            </a:r>
            <a:r>
              <a:rPr lang="en-US" sz="2000" i="1" dirty="0" err="1" smtClean="0"/>
              <a:t>whereClause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Lines 2-3</a:t>
            </a:r>
            <a:r>
              <a:rPr lang="en-US" sz="2000" dirty="0" smtClean="0"/>
              <a:t> define and populate a map &lt;</a:t>
            </a:r>
            <a:r>
              <a:rPr lang="en-US" sz="2000" i="1" dirty="0" smtClean="0"/>
              <a:t>key, value</a:t>
            </a:r>
            <a:r>
              <a:rPr lang="en-US" sz="2000" dirty="0" smtClean="0"/>
              <a:t>&gt; to be used by the update operator. The map expresses the idea “</a:t>
            </a:r>
            <a:r>
              <a:rPr lang="en-US" sz="2000" i="1" dirty="0" smtClean="0"/>
              <a:t>set given column to given value</a:t>
            </a:r>
            <a:r>
              <a:rPr lang="en-US" sz="2000" dirty="0" smtClean="0"/>
              <a:t>”. In our case the “name” field will acquire the value “</a:t>
            </a:r>
            <a:r>
              <a:rPr lang="en-US" sz="2000" dirty="0" err="1" smtClean="0"/>
              <a:t>maria</a:t>
            </a:r>
            <a:r>
              <a:rPr lang="en-US" sz="2000" dirty="0" smtClean="0"/>
              <a:t>”.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Line 4 </a:t>
            </a:r>
            <a:r>
              <a:rPr lang="en-US" sz="2000" dirty="0" smtClean="0"/>
              <a:t>invokes the execution of the update operator. After completion it returns the number of records affected by the update (0 If it fails). </a:t>
            </a:r>
          </a:p>
          <a:p>
            <a:endParaRPr lang="en-US" sz="2000" dirty="0" smtClean="0"/>
          </a:p>
          <a:p>
            <a:r>
              <a:rPr lang="en-US" sz="2000" dirty="0" smtClean="0"/>
              <a:t>In the example a </a:t>
            </a:r>
            <a:r>
              <a:rPr lang="en-US" sz="2000" b="1" dirty="0" smtClean="0"/>
              <a:t>filter</a:t>
            </a:r>
            <a:r>
              <a:rPr lang="en-US" sz="2000" dirty="0" smtClean="0"/>
              <a:t> is given to select the rows to be updated. In this case the condition is  "</a:t>
            </a:r>
            <a:r>
              <a:rPr lang="en-US" sz="2000" i="1" dirty="0" err="1" smtClean="0">
                <a:solidFill>
                  <a:srgbClr val="C00000"/>
                </a:solidFill>
              </a:rPr>
              <a:t>recID</a:t>
            </a:r>
            <a:r>
              <a:rPr lang="en-US" sz="2000" i="1" dirty="0" smtClean="0">
                <a:solidFill>
                  <a:srgbClr val="C00000"/>
                </a:solidFill>
              </a:rPr>
              <a:t> &gt; ? and </a:t>
            </a:r>
            <a:r>
              <a:rPr lang="en-US" sz="2000" i="1" dirty="0" err="1" smtClean="0">
                <a:solidFill>
                  <a:srgbClr val="C00000"/>
                </a:solidFill>
              </a:rPr>
              <a:t>recID</a:t>
            </a:r>
            <a:r>
              <a:rPr lang="en-US" sz="2000" i="1" dirty="0" smtClean="0">
                <a:solidFill>
                  <a:srgbClr val="C00000"/>
                </a:solidFill>
              </a:rPr>
              <a:t> &lt; ?</a:t>
            </a:r>
            <a:r>
              <a:rPr lang="en-US" sz="2000" dirty="0" smtClean="0"/>
              <a:t>". The </a:t>
            </a:r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r>
              <a:rPr lang="en-US" sz="2000" dirty="0" smtClean="0"/>
              <a:t> symbols represent placeholders for values supplied by the array </a:t>
            </a:r>
            <a:r>
              <a:rPr lang="en-US" sz="2000" i="1" dirty="0" err="1" smtClean="0"/>
              <a:t>whereArgs</a:t>
            </a:r>
            <a:r>
              <a:rPr lang="en-US" sz="2000" i="1" dirty="0" smtClean="0"/>
              <a:t>.</a:t>
            </a:r>
            <a:r>
              <a:rPr lang="en-US" sz="2000" dirty="0" smtClean="0"/>
              <a:t> After the substitutions are made the new filter is:  "</a:t>
            </a:r>
            <a:r>
              <a:rPr lang="en-US" sz="2000" i="1" dirty="0" err="1" smtClean="0">
                <a:solidFill>
                  <a:srgbClr val="C00000"/>
                </a:solidFill>
              </a:rPr>
              <a:t>recID</a:t>
            </a:r>
            <a:r>
              <a:rPr lang="en-US" sz="2000" i="1" dirty="0" smtClean="0">
                <a:solidFill>
                  <a:srgbClr val="C00000"/>
                </a:solidFill>
              </a:rPr>
              <a:t> &gt; 2 and </a:t>
            </a:r>
            <a:r>
              <a:rPr lang="en-US" sz="2000" i="1" dirty="0" err="1" smtClean="0">
                <a:solidFill>
                  <a:srgbClr val="C00000"/>
                </a:solidFill>
              </a:rPr>
              <a:t>recID</a:t>
            </a:r>
            <a:r>
              <a:rPr lang="en-US" sz="2000" i="1" dirty="0" smtClean="0">
                <a:solidFill>
                  <a:srgbClr val="C00000"/>
                </a:solidFill>
              </a:rPr>
              <a:t> &lt; 7</a:t>
            </a:r>
            <a:r>
              <a:rPr lang="en-US" sz="2000" dirty="0" smtClean="0"/>
              <a:t>". 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108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1752600"/>
            <a:ext cx="86106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6868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Database delete Operator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public </a:t>
            </a:r>
            <a:r>
              <a:rPr lang="en-US" sz="2200" dirty="0" err="1" smtClean="0">
                <a:solidFill>
                  <a:srgbClr val="C00000"/>
                </a:solidFill>
              </a:rPr>
              <a:t>int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delete</a:t>
            </a:r>
            <a:r>
              <a:rPr lang="en-US" sz="2200" dirty="0" smtClean="0">
                <a:solidFill>
                  <a:srgbClr val="C00000"/>
                </a:solidFill>
              </a:rPr>
              <a:t> ( String table, String </a:t>
            </a:r>
            <a:r>
              <a:rPr lang="en-US" sz="2200" dirty="0" err="1" smtClean="0">
                <a:solidFill>
                  <a:srgbClr val="C00000"/>
                </a:solidFill>
              </a:rPr>
              <a:t>whereClause</a:t>
            </a:r>
            <a:r>
              <a:rPr lang="en-US" sz="2200" dirty="0" smtClean="0">
                <a:solidFill>
                  <a:srgbClr val="C00000"/>
                </a:solidFill>
              </a:rPr>
              <a:t>, String[] </a:t>
            </a:r>
            <a:r>
              <a:rPr lang="en-US" sz="2200" dirty="0" err="1" smtClean="0">
                <a:solidFill>
                  <a:srgbClr val="C00000"/>
                </a:solidFill>
              </a:rPr>
              <a:t>whereArgs</a:t>
            </a:r>
            <a:r>
              <a:rPr lang="en-US" sz="2200" dirty="0" smtClean="0">
                <a:solidFill>
                  <a:srgbClr val="C00000"/>
                </a:solidFill>
              </a:rPr>
              <a:t> ) </a:t>
            </a:r>
          </a:p>
          <a:p>
            <a:r>
              <a:rPr lang="en-US" sz="2000" b="1" dirty="0" smtClean="0"/>
              <a:t> </a:t>
            </a:r>
            <a:endParaRPr lang="en-US" sz="2000" dirty="0" smtClean="0"/>
          </a:p>
          <a:p>
            <a:r>
              <a:rPr lang="en-US" sz="2000" dirty="0" smtClean="0"/>
              <a:t> Convenient method for deleting rows in the database. </a:t>
            </a:r>
          </a:p>
          <a:p>
            <a:endParaRPr lang="en-US" sz="2000" i="1" dirty="0" smtClean="0"/>
          </a:p>
          <a:p>
            <a:r>
              <a:rPr lang="en-US" sz="2000" b="1" i="1" dirty="0" smtClean="0"/>
              <a:t>Parameters</a:t>
            </a:r>
            <a:endParaRPr lang="en-US" sz="2000" b="1" dirty="0" smtClean="0"/>
          </a:p>
          <a:p>
            <a:r>
              <a:rPr lang="en-US" sz="2000" dirty="0" smtClean="0"/>
              <a:t>table  		the table to delete from </a:t>
            </a:r>
          </a:p>
          <a:p>
            <a:r>
              <a:rPr lang="en-US" sz="2000" dirty="0" err="1" smtClean="0"/>
              <a:t>whereClause</a:t>
            </a:r>
            <a:r>
              <a:rPr lang="en-US" sz="2000" dirty="0" smtClean="0"/>
              <a:t> 	the optional WHERE clause to apply when deleting. Passing </a:t>
            </a:r>
          </a:p>
          <a:p>
            <a:r>
              <a:rPr lang="en-US" sz="2000" dirty="0" smtClean="0"/>
              <a:t>		null will delete all rows.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i="1" dirty="0" smtClean="0"/>
              <a:t>Returns		</a:t>
            </a:r>
            <a:r>
              <a:rPr lang="en-US" sz="2000" dirty="0" smtClean="0"/>
              <a:t>the number of rows affected if a </a:t>
            </a:r>
            <a:r>
              <a:rPr lang="en-US" sz="2000" i="1" dirty="0" err="1" smtClean="0"/>
              <a:t>whereClause</a:t>
            </a:r>
            <a:r>
              <a:rPr lang="en-US" sz="2000" dirty="0" smtClean="0"/>
              <a:t> is passed in, </a:t>
            </a:r>
          </a:p>
          <a:p>
            <a:r>
              <a:rPr lang="en-US" sz="2000" dirty="0" smtClean="0"/>
              <a:t>		0 otherwise. </a:t>
            </a:r>
          </a:p>
          <a:p>
            <a:r>
              <a:rPr lang="en-US" sz="2000" dirty="0" smtClean="0"/>
              <a:t>		</a:t>
            </a:r>
            <a:r>
              <a:rPr lang="en-US" sz="2000" i="1" dirty="0" smtClean="0">
                <a:solidFill>
                  <a:srgbClr val="0070C0"/>
                </a:solidFill>
              </a:rPr>
              <a:t>To remove all rows and get a count pass "1" as the </a:t>
            </a:r>
            <a:r>
              <a:rPr lang="en-US" sz="2000" i="1" dirty="0" err="1" smtClean="0">
                <a:solidFill>
                  <a:srgbClr val="0070C0"/>
                </a:solidFill>
              </a:rPr>
              <a:t>whereClause</a:t>
            </a:r>
            <a:r>
              <a:rPr lang="en-US" sz="2000" i="1" dirty="0" smtClean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59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3048000"/>
            <a:ext cx="86106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6868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 - Database delete Operator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200" dirty="0" smtClean="0"/>
              <a:t>Consider the following SQL statement: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	Delete from </a:t>
            </a:r>
            <a:r>
              <a:rPr lang="en-US" sz="2200" dirty="0" err="1" smtClean="0">
                <a:solidFill>
                  <a:srgbClr val="C00000"/>
                </a:solidFill>
              </a:rPr>
              <a:t>tblAmigo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wehere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recID</a:t>
            </a:r>
            <a:r>
              <a:rPr lang="en-US" sz="2200" dirty="0" smtClean="0">
                <a:solidFill>
                  <a:srgbClr val="C00000"/>
                </a:solidFill>
              </a:rPr>
              <a:t> &gt; 2 and </a:t>
            </a:r>
            <a:r>
              <a:rPr lang="en-US" sz="2200" dirty="0" err="1" smtClean="0">
                <a:solidFill>
                  <a:srgbClr val="C00000"/>
                </a:solidFill>
              </a:rPr>
              <a:t>recID</a:t>
            </a:r>
            <a:r>
              <a:rPr lang="en-US" sz="2200" dirty="0" smtClean="0">
                <a:solidFill>
                  <a:srgbClr val="C00000"/>
                </a:solidFill>
              </a:rPr>
              <a:t> &lt; 7</a:t>
            </a:r>
          </a:p>
          <a:p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An equivalent version using the </a:t>
            </a:r>
            <a:r>
              <a:rPr lang="en-US" sz="2000" b="1" dirty="0" smtClean="0"/>
              <a:t>delete method </a:t>
            </a:r>
            <a:r>
              <a:rPr lang="en-US" sz="2000" dirty="0" smtClean="0"/>
              <a:t> follows: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1.  String [] </a:t>
            </a:r>
            <a:r>
              <a:rPr lang="en-US" sz="2200" dirty="0" err="1" smtClean="0">
                <a:solidFill>
                  <a:srgbClr val="C00000"/>
                </a:solidFill>
                <a:latin typeface="Consolas" pitchFamily="49" charset="0"/>
              </a:rPr>
              <a:t>whereArgs</a:t>
            </a:r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 = {"2", "7"};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 </a:t>
            </a:r>
          </a:p>
          <a:p>
            <a:pPr lvl="0"/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2.  </a:t>
            </a:r>
            <a:r>
              <a:rPr lang="en-US" sz="2200" dirty="0" err="1" smtClean="0">
                <a:solidFill>
                  <a:srgbClr val="C00000"/>
                </a:solidFill>
                <a:latin typeface="Consolas" pitchFamily="49" charset="0"/>
              </a:rPr>
              <a:t>recAffected</a:t>
            </a:r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 = </a:t>
            </a:r>
            <a:r>
              <a:rPr lang="en-US" sz="2200" dirty="0" err="1" smtClean="0">
                <a:solidFill>
                  <a:srgbClr val="C00000"/>
                </a:solidFill>
                <a:latin typeface="Consolas" pitchFamily="49" charset="0"/>
              </a:rPr>
              <a:t>db.</a:t>
            </a:r>
            <a:r>
              <a:rPr lang="en-US" sz="2200" b="1" dirty="0" err="1" smtClean="0">
                <a:solidFill>
                  <a:srgbClr val="C00000"/>
                </a:solidFill>
                <a:latin typeface="Consolas" pitchFamily="49" charset="0"/>
              </a:rPr>
              <a:t>delete</a:t>
            </a:r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("</a:t>
            </a:r>
            <a:r>
              <a:rPr lang="en-US" sz="2200" dirty="0" err="1" smtClean="0">
                <a:solidFill>
                  <a:srgbClr val="C00000"/>
                </a:solidFill>
                <a:latin typeface="Consolas" pitchFamily="49" charset="0"/>
              </a:rPr>
              <a:t>tblAMIGO</a:t>
            </a:r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", </a:t>
            </a:r>
          </a:p>
          <a:p>
            <a:pPr lvl="0"/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			"</a:t>
            </a:r>
            <a:r>
              <a:rPr lang="en-US" sz="2200" dirty="0" err="1" smtClean="0">
                <a:solidFill>
                  <a:srgbClr val="C00000"/>
                </a:solidFill>
                <a:latin typeface="Consolas" pitchFamily="49" charset="0"/>
              </a:rPr>
              <a:t>recID</a:t>
            </a:r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 &gt; ? and </a:t>
            </a:r>
            <a:r>
              <a:rPr lang="en-US" sz="2200" dirty="0" err="1" smtClean="0">
                <a:solidFill>
                  <a:srgbClr val="C00000"/>
                </a:solidFill>
                <a:latin typeface="Consolas" pitchFamily="49" charset="0"/>
              </a:rPr>
              <a:t>recID</a:t>
            </a:r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 &lt; ?", </a:t>
            </a:r>
          </a:p>
          <a:p>
            <a:pPr lvl="0"/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			</a:t>
            </a:r>
            <a:r>
              <a:rPr lang="en-US" sz="2200" dirty="0" err="1" smtClean="0">
                <a:solidFill>
                  <a:srgbClr val="C00000"/>
                </a:solidFill>
                <a:latin typeface="Consolas" pitchFamily="49" charset="0"/>
              </a:rPr>
              <a:t>whereArgs</a:t>
            </a:r>
            <a:r>
              <a:rPr lang="en-US" sz="2200" dirty="0" smtClean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 lvl="0"/>
            <a:endParaRPr lang="en-US" sz="2200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US" sz="2000" b="1" dirty="0" smtClean="0"/>
              <a:t>Line 2 </a:t>
            </a:r>
            <a:r>
              <a:rPr lang="en-US" sz="2000" dirty="0" smtClean="0"/>
              <a:t>requests the deleting from the </a:t>
            </a:r>
            <a:r>
              <a:rPr lang="en-US" sz="2000" dirty="0" err="1" smtClean="0"/>
              <a:t>tblAMIGO</a:t>
            </a:r>
            <a:r>
              <a:rPr lang="en-US" sz="2000" dirty="0" smtClean="0"/>
              <a:t> of those records whose </a:t>
            </a:r>
            <a:r>
              <a:rPr lang="en-US" sz="2000" dirty="0" err="1" smtClean="0"/>
              <a:t>recID</a:t>
            </a:r>
            <a:r>
              <a:rPr lang="en-US" sz="2000" dirty="0" smtClean="0"/>
              <a:t> is in between the values 2, and 7. The actual values are taken from the </a:t>
            </a:r>
            <a:r>
              <a:rPr lang="en-US" sz="2000" i="1" dirty="0" err="1" smtClean="0"/>
              <a:t>whereArgs</a:t>
            </a:r>
            <a:r>
              <a:rPr lang="en-US" sz="2000" dirty="0" smtClean="0"/>
              <a:t> array shown in </a:t>
            </a:r>
            <a:r>
              <a:rPr lang="en-US" sz="2000" b="1" dirty="0" smtClean="0"/>
              <a:t>Line 1</a:t>
            </a:r>
            <a:r>
              <a:rPr lang="en-US" sz="2000" dirty="0" smtClean="0"/>
              <a:t>. The method returns the number of rows deleted after executing the command.</a:t>
            </a:r>
          </a:p>
          <a:p>
            <a:pPr lvl="0"/>
            <a:endParaRPr lang="en-US" sz="2200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n-US" sz="2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914400"/>
            <a:ext cx="85344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 1. Create a </a:t>
            </a:r>
            <a:r>
              <a:rPr lang="en-US" sz="2400" b="1" dirty="0" err="1" smtClean="0">
                <a:solidFill>
                  <a:srgbClr val="0070C0"/>
                </a:solidFill>
              </a:rPr>
              <a:t>SQLite</a:t>
            </a:r>
            <a:r>
              <a:rPr lang="en-US" sz="2400" b="1" dirty="0" smtClean="0">
                <a:solidFill>
                  <a:srgbClr val="0070C0"/>
                </a:solidFill>
              </a:rPr>
              <a:t> Database</a:t>
            </a:r>
          </a:p>
          <a:p>
            <a:endParaRPr lang="en-US" sz="2400" b="1" i="1" dirty="0" smtClean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6662776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28600" y="4191000"/>
            <a:ext cx="1981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Device’s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429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Android’s System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Database Visibility</a:t>
            </a:r>
          </a:p>
          <a:p>
            <a:pPr defTabSz="182880"/>
            <a:r>
              <a:rPr lang="en-US" sz="2000" dirty="0" smtClean="0"/>
              <a:t>Any Application can access an </a:t>
            </a:r>
            <a:r>
              <a:rPr lang="en-US" sz="2000" b="1" dirty="0" smtClean="0"/>
              <a:t>externally</a:t>
            </a:r>
            <a:r>
              <a:rPr lang="en-US" sz="2000" dirty="0" smtClean="0"/>
              <a:t> SD stored database. All it’s needed is knowledge of the path where the database file is located. </a:t>
            </a:r>
          </a:p>
          <a:p>
            <a:pPr defTabSz="182880"/>
            <a:r>
              <a:rPr lang="en-US" sz="2000" i="1" dirty="0" smtClean="0">
                <a:solidFill>
                  <a:srgbClr val="0070C0"/>
                </a:solidFill>
              </a:rPr>
              <a:t>Other ways (</a:t>
            </a:r>
            <a:r>
              <a:rPr lang="en-US" sz="2000" i="1" dirty="0" err="1" smtClean="0">
                <a:solidFill>
                  <a:srgbClr val="0070C0"/>
                </a:solidFill>
              </a:rPr>
              <a:t>ContentProvider</a:t>
            </a:r>
            <a:r>
              <a:rPr lang="en-US" sz="2000" i="1" dirty="0" smtClean="0">
                <a:solidFill>
                  <a:srgbClr val="0070C0"/>
                </a:solidFill>
              </a:rPr>
              <a:t>) of sharing will be explored later.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79533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9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Database Location</a:t>
            </a:r>
          </a:p>
          <a:p>
            <a:pPr defTabSz="182880"/>
            <a:r>
              <a:rPr lang="en-US" sz="2000" dirty="0" smtClean="0"/>
              <a:t>Emulator’s </a:t>
            </a:r>
            <a:r>
              <a:rPr lang="en-US" sz="2000" i="1" dirty="0" smtClean="0"/>
              <a:t>File Explorer</a:t>
            </a:r>
            <a:r>
              <a:rPr lang="en-US" sz="2000" dirty="0" smtClean="0"/>
              <a:t> showing the placement of the database</a:t>
            </a:r>
            <a:endParaRPr lang="en-US" sz="20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650" y="2057400"/>
            <a:ext cx="6635750" cy="4546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83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Using SQLITE Command Line 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The Android SDK contains a command line interface to SQLITE databases. </a:t>
            </a:r>
          </a:p>
          <a:p>
            <a:r>
              <a:rPr lang="en-US" sz="2000" dirty="0" smtClean="0"/>
              <a:t>To open/Create a database use the command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C:&gt; sqlite3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</a:rPr>
              <a:t>myNewDatabase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</a:rPr>
              <a:t>        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You may directly reach the Emulator’s data folder and operate on existing databases. </a:t>
            </a:r>
          </a:p>
          <a:p>
            <a:endParaRPr lang="en-US" sz="2000" dirty="0" smtClean="0"/>
          </a:p>
          <a:p>
            <a:r>
              <a:rPr lang="en-US" sz="2000" dirty="0" smtClean="0"/>
              <a:t>Assume an emulator is running. </a:t>
            </a:r>
          </a:p>
          <a:p>
            <a:endParaRPr lang="en-US" sz="2000" dirty="0" smtClean="0"/>
          </a:p>
          <a:p>
            <a:r>
              <a:rPr lang="en-US" sz="2000" dirty="0" smtClean="0"/>
              <a:t>We will use </a:t>
            </a:r>
            <a:r>
              <a:rPr lang="en-US" sz="2000" b="1" dirty="0" err="1" smtClean="0"/>
              <a:t>adb</a:t>
            </a:r>
            <a:r>
              <a:rPr lang="en-US" sz="2000" b="1" dirty="0" smtClean="0"/>
              <a:t> shell </a:t>
            </a:r>
            <a:r>
              <a:rPr lang="en-US" sz="2000" dirty="0" smtClean="0"/>
              <a:t> to tap in the emulator’s internal memory</a:t>
            </a:r>
          </a:p>
        </p:txBody>
      </p:sp>
    </p:spTree>
    <p:extLst>
      <p:ext uri="{BB962C8B-B14F-4D97-AF65-F5344CB8AC3E}">
        <p14:creationId xmlns:p14="http://schemas.microsoft.com/office/powerpoint/2010/main" val="26835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Using SQLITE Command Line 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After opening the DOS command window type the following commands: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057400"/>
            <a:ext cx="7696200" cy="378565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Microsoft Windows XP [Version 5.1.2600]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(C) Copyright 1985-2001 Microsoft Corp.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E:\Android&gt;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adb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shell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sqlite3 /data/data/matos.sql1/databases/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myfriendsDB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sqlite3 /data/data/matos.sql1/databases/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myfriendsDB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SQLite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version 3.5.9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Enter ".help" for instructions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149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Using SQLITE Command Line 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After opening the DOS command window type the following commands: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057400"/>
            <a:ext cx="7696200" cy="440120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VE" sz="2000" dirty="0" err="1" smtClean="0">
                <a:solidFill>
                  <a:schemeClr val="bg1">
                    <a:lumMod val="95000"/>
                  </a:schemeClr>
                </a:solidFill>
              </a:rPr>
              <a:t>sqlite</a:t>
            </a:r>
            <a:r>
              <a:rPr lang="es-VE" sz="2000" dirty="0" smtClean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s-VE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s-VE" sz="2000" b="1" dirty="0" err="1" smtClean="0">
                <a:solidFill>
                  <a:schemeClr val="bg1">
                    <a:lumMod val="95000"/>
                  </a:schemeClr>
                </a:solidFill>
              </a:rPr>
              <a:t>tables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VE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s-VE" sz="2000" dirty="0" err="1" smtClean="0">
                <a:solidFill>
                  <a:schemeClr val="bg1">
                    <a:lumMod val="95000"/>
                  </a:schemeClr>
                </a:solidFill>
              </a:rPr>
              <a:t>tables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VE" sz="2000" dirty="0" err="1" smtClean="0">
                <a:solidFill>
                  <a:schemeClr val="bg1">
                    <a:lumMod val="95000"/>
                  </a:schemeClr>
                </a:solidFill>
              </a:rPr>
              <a:t>android_metadata</a:t>
            </a:r>
            <a:r>
              <a:rPr lang="es-VE" sz="20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s-VE" sz="2000" dirty="0" err="1" smtClean="0">
                <a:solidFill>
                  <a:schemeClr val="bg1">
                    <a:lumMod val="95000"/>
                  </a:schemeClr>
                </a:solidFill>
              </a:rPr>
              <a:t>tblAMIGO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VE" sz="2000" dirty="0" smtClean="0">
                <a:solidFill>
                  <a:schemeClr val="bg1">
                    <a:lumMod val="95000"/>
                  </a:schemeClr>
                </a:solidFill>
              </a:rPr>
              <a:t> 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sqlite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select * from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tblAMIGO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1|AAAXXX|555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2|BBBXXX|777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3|Maria|999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4|Maria|000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5|Maria|001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  <a:p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sqlite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.exit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272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600200"/>
            <a:ext cx="8534400" cy="48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defTabSz="274320"/>
            <a:r>
              <a:rPr lang="en-US" sz="2000" dirty="0" smtClean="0"/>
              <a:t>sqlite3&gt; </a:t>
            </a:r>
            <a:r>
              <a:rPr lang="en-US" sz="2000" b="1" dirty="0" smtClean="0"/>
              <a:t>.help</a:t>
            </a:r>
          </a:p>
          <a:p>
            <a:pPr defTabSz="274320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.bail ON|OFF           		Stop after hitting an error.  Default OFF</a:t>
            </a:r>
            <a:br>
              <a:rPr lang="en-US" sz="2000" dirty="0" smtClean="0"/>
            </a:br>
            <a:r>
              <a:rPr lang="en-US" sz="2000" dirty="0" smtClean="0"/>
              <a:t>.databases             			List names and files of attached databases</a:t>
            </a:r>
            <a:br>
              <a:rPr lang="en-US" sz="2000" dirty="0" smtClean="0"/>
            </a:br>
            <a:r>
              <a:rPr lang="en-US" sz="2000" dirty="0" smtClean="0"/>
              <a:t>.dump ?TABLE? ...      		Dump the database in an SQL text format</a:t>
            </a:r>
            <a:br>
              <a:rPr lang="en-US" sz="2000" dirty="0" smtClean="0"/>
            </a:br>
            <a:r>
              <a:rPr lang="en-US" sz="2000" dirty="0" smtClean="0"/>
              <a:t>.echo ON|OFF           		Turn command echo on or off</a:t>
            </a:r>
            <a:br>
              <a:rPr lang="en-US" sz="2000" dirty="0" smtClean="0"/>
            </a:br>
            <a:r>
              <a:rPr lang="en-US" sz="2000" dirty="0" smtClean="0"/>
              <a:t>.exit                  				</a:t>
            </a:r>
            <a:r>
              <a:rPr lang="en-US" sz="2000" dirty="0" err="1" smtClean="0"/>
              <a:t>Exit</a:t>
            </a:r>
            <a:r>
              <a:rPr lang="en-US" sz="2000" dirty="0" smtClean="0"/>
              <a:t> this program</a:t>
            </a:r>
            <a:br>
              <a:rPr lang="en-US" sz="2000" dirty="0" smtClean="0"/>
            </a:br>
            <a:r>
              <a:rPr lang="en-US" sz="2000" dirty="0" smtClean="0"/>
              <a:t>.explain ON|OFF        		Turn output mode suitable for EXPLAIN on or off.</a:t>
            </a:r>
            <a:br>
              <a:rPr lang="en-US" sz="2000" dirty="0" smtClean="0"/>
            </a:br>
            <a:r>
              <a:rPr lang="en-US" sz="2000" dirty="0" smtClean="0"/>
              <a:t>.header(s) ON|OFF    		Turn display of headers on or off</a:t>
            </a:r>
            <a:br>
              <a:rPr lang="en-US" sz="2000" dirty="0" smtClean="0"/>
            </a:br>
            <a:r>
              <a:rPr lang="en-US" sz="2000" dirty="0" smtClean="0"/>
              <a:t>.help                  				Show this message</a:t>
            </a:r>
            <a:br>
              <a:rPr lang="en-US" sz="2000" dirty="0" smtClean="0"/>
            </a:br>
            <a:r>
              <a:rPr lang="en-US" sz="2000" dirty="0" smtClean="0"/>
              <a:t>.import FILE TABLE     	Import data from FILE into TABLE</a:t>
            </a:r>
            <a:br>
              <a:rPr lang="en-US" sz="2000" dirty="0" smtClean="0"/>
            </a:br>
            <a:r>
              <a:rPr lang="en-US" sz="2000" dirty="0" smtClean="0"/>
              <a:t>.indices TABLE         		Show names of all indices on TABLE</a:t>
            </a:r>
            <a:br>
              <a:rPr lang="en-US" sz="2000" dirty="0" smtClean="0"/>
            </a:br>
            <a:r>
              <a:rPr lang="en-US" sz="2000" dirty="0" smtClean="0"/>
              <a:t>.load FILE ?ENTRY?    		Load an extension library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990601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Summary of SQLITE3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79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600200"/>
            <a:ext cx="8534400" cy="48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defTabSz="274320"/>
            <a:r>
              <a:rPr lang="en-US" sz="2000" dirty="0" smtClean="0"/>
              <a:t>.mode </a:t>
            </a:r>
            <a:r>
              <a:rPr lang="en-US" sz="2000" dirty="0" err="1" smtClean="0"/>
              <a:t>MODE</a:t>
            </a:r>
            <a:r>
              <a:rPr lang="en-US" sz="2000" dirty="0" smtClean="0"/>
              <a:t> ?TABLE?   	Set output mode where MODE is one of: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</a:t>
            </a:r>
            <a:r>
              <a:rPr lang="en-US" sz="2000" dirty="0" err="1" smtClean="0"/>
              <a:t>csv</a:t>
            </a:r>
            <a:r>
              <a:rPr lang="en-US" sz="2000" dirty="0" smtClean="0"/>
              <a:t>      		Comma-separated values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column   	Left-aligned columns.  (See .width)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html     		</a:t>
            </a:r>
            <a:r>
              <a:rPr lang="en-US" sz="2000" dirty="0" err="1" smtClean="0"/>
              <a:t>HTML</a:t>
            </a:r>
            <a:r>
              <a:rPr lang="en-US" sz="2000" dirty="0" smtClean="0"/>
              <a:t> &lt;table&gt; code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insert   		SQL insert statements for TABLE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line     		One value per line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list     		Values delimited by .separator string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tabs     		Tab-separated values</a:t>
            </a:r>
            <a:br>
              <a:rPr lang="en-US" sz="2000" dirty="0" smtClean="0"/>
            </a:br>
            <a:r>
              <a:rPr lang="en-US" sz="2000" dirty="0" smtClean="0"/>
              <a:t>                         </a:t>
            </a:r>
            <a:r>
              <a:rPr lang="en-US" sz="2000" dirty="0" err="1" smtClean="0"/>
              <a:t>tcl</a:t>
            </a:r>
            <a:r>
              <a:rPr lang="en-US" sz="2000" dirty="0" smtClean="0"/>
              <a:t>      		</a:t>
            </a:r>
            <a:r>
              <a:rPr lang="en-US" sz="2000" dirty="0" err="1" smtClean="0"/>
              <a:t>TCL</a:t>
            </a:r>
            <a:r>
              <a:rPr lang="en-US" sz="2000" dirty="0" smtClean="0"/>
              <a:t> list elements</a:t>
            </a:r>
          </a:p>
          <a:p>
            <a:pPr defTabSz="274320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.</a:t>
            </a:r>
            <a:r>
              <a:rPr lang="en-US" sz="2000" dirty="0" err="1" smtClean="0"/>
              <a:t>nullvalue</a:t>
            </a:r>
            <a:r>
              <a:rPr lang="en-US" sz="2000" dirty="0" smtClean="0"/>
              <a:t> STRING      		Print STRING in place of NULL values</a:t>
            </a:r>
            <a:br>
              <a:rPr lang="en-US" sz="2000" dirty="0" smtClean="0"/>
            </a:br>
            <a:r>
              <a:rPr lang="en-US" sz="2000" dirty="0" smtClean="0"/>
              <a:t>.output FILENAME       	Send output to FILENAME</a:t>
            </a:r>
            <a:br>
              <a:rPr lang="en-US" sz="2000" dirty="0" smtClean="0"/>
            </a:br>
            <a:r>
              <a:rPr lang="en-US" sz="2000" dirty="0" smtClean="0"/>
              <a:t>.output </a:t>
            </a:r>
            <a:r>
              <a:rPr lang="en-US" sz="2000" dirty="0" err="1" smtClean="0"/>
              <a:t>stdout</a:t>
            </a:r>
            <a:r>
              <a:rPr lang="en-US" sz="2000" dirty="0" smtClean="0"/>
              <a:t>         		Send output to the screen</a:t>
            </a:r>
            <a:br>
              <a:rPr lang="en-US" sz="2000" dirty="0" smtClean="0"/>
            </a:br>
            <a:r>
              <a:rPr lang="en-US" sz="2000" dirty="0" smtClean="0"/>
              <a:t>.prompt MAIN CONTINUE  	Replace the standard prompts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990601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Summary of SQLITE3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600200"/>
            <a:ext cx="8534400" cy="48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defTabSz="274320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.quit                  				Exit this program</a:t>
            </a:r>
            <a:br>
              <a:rPr lang="en-US" sz="2000" dirty="0" smtClean="0"/>
            </a:br>
            <a:r>
              <a:rPr lang="en-US" sz="2000" dirty="0" smtClean="0"/>
              <a:t>.read FILENAME         		Execute SQL in FILENAME</a:t>
            </a:r>
            <a:br>
              <a:rPr lang="en-US" sz="2000" dirty="0" smtClean="0"/>
            </a:br>
            <a:r>
              <a:rPr lang="en-US" sz="2000" dirty="0" smtClean="0"/>
              <a:t>.schema ?TABLE?       		Show the CREATE statements</a:t>
            </a:r>
            <a:br>
              <a:rPr lang="en-US" sz="2000" dirty="0" smtClean="0"/>
            </a:br>
            <a:r>
              <a:rPr lang="en-US" sz="2000" dirty="0" smtClean="0"/>
              <a:t>.separator STRING    		Change separator used by output mode and .import</a:t>
            </a:r>
            <a:br>
              <a:rPr lang="en-US" sz="2000" dirty="0" smtClean="0"/>
            </a:br>
            <a:r>
              <a:rPr lang="en-US" sz="2000" dirty="0" smtClean="0"/>
              <a:t>.show                  				</a:t>
            </a:r>
            <a:r>
              <a:rPr lang="en-US" sz="2000" dirty="0" err="1" smtClean="0"/>
              <a:t>Show</a:t>
            </a:r>
            <a:r>
              <a:rPr lang="en-US" sz="2000" dirty="0" smtClean="0"/>
              <a:t> the current values for various settings</a:t>
            </a:r>
            <a:br>
              <a:rPr lang="en-US" sz="2000" dirty="0" smtClean="0"/>
            </a:br>
            <a:r>
              <a:rPr lang="en-US" sz="2000" dirty="0" smtClean="0"/>
              <a:t>.tables ?PATTERN?     		List names of tables matching a LIKE pattern</a:t>
            </a:r>
            <a:br>
              <a:rPr lang="en-US" sz="2000" dirty="0" smtClean="0"/>
            </a:br>
            <a:r>
              <a:rPr lang="en-US" sz="2000" dirty="0" smtClean="0"/>
              <a:t>.timeout MS            		Try opening locked tables for MS milliseconds</a:t>
            </a:r>
            <a:br>
              <a:rPr lang="en-US" sz="2000" dirty="0" smtClean="0"/>
            </a:br>
            <a:r>
              <a:rPr lang="en-US" sz="2000" dirty="0" smtClean="0"/>
              <a:t>.width NUM </a:t>
            </a:r>
            <a:r>
              <a:rPr lang="en-US" sz="2000" dirty="0" err="1" smtClean="0"/>
              <a:t>NUM</a:t>
            </a:r>
            <a:r>
              <a:rPr lang="en-US" sz="2000" dirty="0" smtClean="0"/>
              <a:t> ... 		Set column widths for "column" mode</a:t>
            </a:r>
          </a:p>
          <a:p>
            <a:pPr defTabSz="274320"/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990601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Summary of SQLITE3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Using GUI Tools for SQLITE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In order to move a copy of the database in and out of the Emulator’s storage space and either receive or send the file into/from the local computer’s file system you may use the commands: 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adb</a:t>
            </a:r>
            <a:r>
              <a:rPr lang="en-US" sz="2000" b="1" dirty="0" smtClean="0">
                <a:solidFill>
                  <a:srgbClr val="C00000"/>
                </a:solidFill>
              </a:rPr>
              <a:t> pull</a:t>
            </a:r>
            <a:r>
              <a:rPr lang="en-US" sz="2000" dirty="0" smtClean="0">
                <a:solidFill>
                  <a:srgbClr val="C00000"/>
                </a:solidFill>
              </a:rPr>
              <a:t> &lt;</a:t>
            </a:r>
            <a:r>
              <a:rPr lang="en-US" sz="2000" i="1" dirty="0" err="1" smtClean="0">
                <a:solidFill>
                  <a:srgbClr val="C00000"/>
                </a:solidFill>
              </a:rPr>
              <a:t>full_path_to_database</a:t>
            </a:r>
            <a:r>
              <a:rPr lang="en-US" sz="2000" dirty="0" smtClean="0">
                <a:solidFill>
                  <a:srgbClr val="C00000"/>
                </a:solidFill>
              </a:rPr>
              <a:t>&gt; and 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adb</a:t>
            </a:r>
            <a:r>
              <a:rPr lang="en-US" sz="2000" b="1" dirty="0" smtClean="0">
                <a:solidFill>
                  <a:srgbClr val="C00000"/>
                </a:solidFill>
              </a:rPr>
              <a:t> push</a:t>
            </a:r>
            <a:r>
              <a:rPr lang="en-US" sz="2000" dirty="0" smtClean="0">
                <a:solidFill>
                  <a:srgbClr val="C00000"/>
                </a:solidFill>
              </a:rPr>
              <a:t> &lt;</a:t>
            </a:r>
            <a:r>
              <a:rPr lang="en-US" sz="2000" i="1" dirty="0" err="1" smtClean="0">
                <a:solidFill>
                  <a:srgbClr val="C00000"/>
                </a:solidFill>
              </a:rPr>
              <a:t>full_path_to_database</a:t>
            </a:r>
            <a:r>
              <a:rPr lang="en-US" sz="2000" dirty="0" smtClean="0">
                <a:solidFill>
                  <a:srgbClr val="C00000"/>
                </a:solidFill>
              </a:rPr>
              <a:t>&gt;. </a:t>
            </a:r>
          </a:p>
          <a:p>
            <a:endParaRPr lang="en-US" sz="2000" dirty="0" smtClean="0"/>
          </a:p>
          <a:p>
            <a:r>
              <a:rPr lang="en-US" sz="2000" dirty="0" smtClean="0"/>
              <a:t>You may also use the Eclipse’s </a:t>
            </a:r>
            <a:r>
              <a:rPr lang="en-US" sz="2000" i="1" dirty="0" smtClean="0"/>
              <a:t>DDMS Perspective </a:t>
            </a:r>
            <a:r>
              <a:rPr lang="en-US" sz="2000" dirty="0" smtClean="0"/>
              <a:t>to </a:t>
            </a:r>
          </a:p>
          <a:p>
            <a:r>
              <a:rPr lang="en-US" sz="2000" dirty="0" smtClean="0"/>
              <a:t>push/pull files in/out the emulator’s file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Once the database is in your computer’s disk you may manipulate the database using a ‘user-friendly’ tool such as:</a:t>
            </a:r>
          </a:p>
          <a:p>
            <a:pPr lvl="0"/>
            <a:endParaRPr lang="en-US" sz="2000" b="1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 Manager</a:t>
            </a:r>
            <a:r>
              <a:rPr lang="en-US" sz="2000" dirty="0" smtClean="0"/>
              <a:t> (Firefox adds-on)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000" b="1" dirty="0" err="1" smtClean="0"/>
              <a:t>SQLite</a:t>
            </a:r>
            <a:r>
              <a:rPr lang="en-US" sz="2000" b="1" dirty="0" smtClean="0"/>
              <a:t> Administrator</a:t>
            </a:r>
            <a:r>
              <a:rPr lang="en-US" sz="2000" dirty="0" smtClean="0"/>
              <a:t> (http://sqliteadmin.orbmu2k.de)</a:t>
            </a:r>
          </a:p>
          <a:p>
            <a:pPr defTabSz="182880"/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352800"/>
            <a:ext cx="2057400" cy="889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99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Using </a:t>
            </a:r>
            <a:r>
              <a:rPr lang="en-US" sz="2800" b="1" i="1" dirty="0" err="1" smtClean="0">
                <a:solidFill>
                  <a:srgbClr val="0070C0"/>
                </a:solidFill>
              </a:rPr>
              <a:t>SQLite</a:t>
            </a:r>
            <a:r>
              <a:rPr lang="en-US" sz="2800" b="1" i="1" dirty="0" smtClean="0">
                <a:solidFill>
                  <a:srgbClr val="0070C0"/>
                </a:solidFill>
              </a:rPr>
              <a:t> Administrator </a:t>
            </a:r>
          </a:p>
          <a:p>
            <a:pPr defTabSz="182880"/>
            <a:endParaRPr lang="en-US" sz="2000" dirty="0" smtClean="0"/>
          </a:p>
        </p:txBody>
      </p:sp>
      <p:pic>
        <p:nvPicPr>
          <p:cNvPr id="512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104131" cy="4618038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 this example we use SQLite Administrator. 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6180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113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350" y="1612695"/>
            <a:ext cx="4667250" cy="516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914400"/>
            <a:ext cx="85344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 1. Create a </a:t>
            </a:r>
            <a:r>
              <a:rPr lang="en-US" sz="2400" b="1" dirty="0" err="1" smtClean="0">
                <a:solidFill>
                  <a:srgbClr val="0070C0"/>
                </a:solidFill>
              </a:rPr>
              <a:t>SQLite</a:t>
            </a:r>
            <a:r>
              <a:rPr lang="en-US" sz="2400" b="1" dirty="0" smtClean="0">
                <a:solidFill>
                  <a:srgbClr val="0070C0"/>
                </a:solidFill>
              </a:rPr>
              <a:t> Database</a:t>
            </a:r>
          </a:p>
          <a:p>
            <a:endParaRPr lang="en-US" sz="2400" b="1" i="1" dirty="0" smtClean="0">
              <a:solidFill>
                <a:srgbClr val="0070C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00200" y="1447800"/>
            <a:ext cx="2286000" cy="175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the database file in the SD card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200400"/>
            <a:ext cx="3733800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Using:</a:t>
            </a:r>
          </a:p>
          <a:p>
            <a:endParaRPr lang="en-US" dirty="0" smtClean="0"/>
          </a:p>
          <a:p>
            <a:pPr defTabSz="182880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SQLiteDatabase.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openDatabase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defTabSz="182880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								</a:t>
            </a:r>
            <a:r>
              <a:rPr lang="en-US" sz="120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200" smtClean="0">
                <a:solidFill>
                  <a:srgbClr val="2A00FF"/>
                </a:solidFill>
                <a:latin typeface="Courier New"/>
              </a:rPr>
              <a:t>"sdcard/myfriendsDB"</a:t>
            </a:r>
            <a:r>
              <a:rPr lang="en-US" sz="1200" smtClean="0">
                <a:solidFill>
                  <a:srgbClr val="000000"/>
                </a:solidFill>
                <a:latin typeface="Courier New"/>
              </a:rPr>
              <a:t>, 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pPr defTabSz="182880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pPr defTabSz="182880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				</a:t>
            </a:r>
          </a:p>
          <a:p>
            <a:pPr defTabSz="182880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					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SQLiteDatabase.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CREATE_IF_NECESSARY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18288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82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</a:t>
            </a:r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76962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&lt;?xml version=</a:t>
            </a:r>
            <a:r>
              <a:rPr lang="en-US" sz="1200" i="1" dirty="0" smtClean="0"/>
              <a:t>"1.0" encoding="utf-8"?&gt;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LinearLayout</a:t>
            </a:r>
            <a:r>
              <a:rPr lang="en-US" sz="1200" dirty="0" smtClean="0"/>
              <a:t> </a:t>
            </a:r>
            <a:r>
              <a:rPr lang="en-US" sz="1200" dirty="0" err="1" smtClean="0"/>
              <a:t>xmlns:android</a:t>
            </a:r>
            <a:r>
              <a:rPr lang="en-US" sz="1200" dirty="0" smtClean="0"/>
              <a:t>=</a:t>
            </a:r>
            <a:r>
              <a:rPr lang="en-US" sz="1200" i="1" dirty="0" smtClean="0"/>
              <a:t>"http://schemas.android.com/apk/res/android"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android:orientation</a:t>
            </a:r>
            <a:r>
              <a:rPr lang="en-US" sz="1200" dirty="0" smtClean="0"/>
              <a:t>=</a:t>
            </a:r>
            <a:r>
              <a:rPr lang="en-US" sz="1200" i="1" dirty="0" smtClean="0"/>
              <a:t>"vertical"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android:layout_width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android:layout_height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</a:t>
            </a:r>
          </a:p>
          <a:p>
            <a:r>
              <a:rPr lang="en-US" sz="1200" dirty="0" smtClean="0"/>
              <a:t>    &gt;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b="1" dirty="0" err="1" smtClean="0"/>
              <a:t>TextView</a:t>
            </a:r>
            <a:r>
              <a:rPr lang="en-US" sz="1200" b="1" dirty="0" smtClean="0"/>
              <a:t> </a:t>
            </a:r>
          </a:p>
          <a:p>
            <a:pPr lvl="1"/>
            <a:r>
              <a:rPr lang="en-US" sz="1200" dirty="0" err="1" smtClean="0"/>
              <a:t>android:id</a:t>
            </a:r>
            <a:r>
              <a:rPr lang="en-US" sz="1200" dirty="0" smtClean="0"/>
              <a:t>=</a:t>
            </a:r>
            <a:r>
              <a:rPr lang="en-US" sz="1200" i="1" dirty="0" smtClean="0"/>
              <a:t>"@+id/</a:t>
            </a:r>
            <a:r>
              <a:rPr lang="en-US" sz="1200" i="1" dirty="0" err="1" smtClean="0"/>
              <a:t>txtCaption</a:t>
            </a:r>
            <a:r>
              <a:rPr lang="en-US" sz="1200" i="1" dirty="0" smtClean="0"/>
              <a:t>" </a:t>
            </a:r>
          </a:p>
          <a:p>
            <a:pPr lvl="1"/>
            <a:r>
              <a:rPr lang="en-US" sz="1200" dirty="0" err="1" smtClean="0"/>
              <a:t>android:text</a:t>
            </a:r>
            <a:r>
              <a:rPr lang="en-US" sz="1200" dirty="0" smtClean="0"/>
              <a:t>=</a:t>
            </a:r>
            <a:r>
              <a:rPr lang="en-US" sz="1200" i="1" dirty="0" smtClean="0"/>
              <a:t>"SQLDemo3. Android Databases"</a:t>
            </a:r>
          </a:p>
          <a:p>
            <a:pPr lvl="1"/>
            <a:r>
              <a:rPr lang="en-US" sz="1200" dirty="0" err="1" smtClean="0"/>
              <a:t>android:layout_width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 </a:t>
            </a:r>
          </a:p>
          <a:p>
            <a:pPr lvl="1"/>
            <a:r>
              <a:rPr lang="en-US" sz="1200" dirty="0" err="1" smtClean="0"/>
              <a:t>android:layout_height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wrap_content</a:t>
            </a:r>
            <a:r>
              <a:rPr lang="en-US" sz="1200" i="1" dirty="0" smtClean="0"/>
              <a:t>"</a:t>
            </a:r>
          </a:p>
          <a:p>
            <a:pPr lvl="1"/>
            <a:r>
              <a:rPr lang="en-US" sz="1200" dirty="0" err="1" smtClean="0"/>
              <a:t>android:background</a:t>
            </a:r>
            <a:r>
              <a:rPr lang="en-US" sz="1200" dirty="0" smtClean="0"/>
              <a:t>=</a:t>
            </a:r>
            <a:r>
              <a:rPr lang="en-US" sz="1200" i="1" dirty="0" smtClean="0"/>
              <a:t>"#ff0000ff" </a:t>
            </a:r>
          </a:p>
          <a:p>
            <a:pPr lvl="1"/>
            <a:r>
              <a:rPr lang="en-US" sz="1200" dirty="0" err="1" smtClean="0"/>
              <a:t>android:textSize</a:t>
            </a:r>
            <a:r>
              <a:rPr lang="en-US" sz="1200" dirty="0" smtClean="0"/>
              <a:t>=</a:t>
            </a:r>
            <a:r>
              <a:rPr lang="en-US" sz="1200" i="1" dirty="0" smtClean="0"/>
              <a:t>"20px" </a:t>
            </a:r>
          </a:p>
          <a:p>
            <a:pPr lvl="1"/>
            <a:r>
              <a:rPr lang="en-US" sz="1200" dirty="0" err="1" smtClean="0"/>
              <a:t>android:textStyle</a:t>
            </a:r>
            <a:r>
              <a:rPr lang="en-US" sz="1200" dirty="0" smtClean="0"/>
              <a:t>=</a:t>
            </a:r>
            <a:r>
              <a:rPr lang="en-US" sz="1200" i="1" dirty="0" smtClean="0"/>
              <a:t>"bold"/&gt;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&lt;</a:t>
            </a:r>
            <a:r>
              <a:rPr lang="en-US" sz="1200" b="1" dirty="0" err="1" smtClean="0"/>
              <a:t>ScrollView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dirty="0" err="1" smtClean="0"/>
              <a:t>android:id</a:t>
            </a:r>
            <a:r>
              <a:rPr lang="en-US" sz="1200" dirty="0" smtClean="0"/>
              <a:t>=</a:t>
            </a:r>
            <a:r>
              <a:rPr lang="en-US" sz="1200" i="1" dirty="0" smtClean="0"/>
              <a:t>"@+id/ScrollView01" </a:t>
            </a:r>
          </a:p>
          <a:p>
            <a:pPr lvl="1"/>
            <a:r>
              <a:rPr lang="en-US" sz="1200" dirty="0" err="1" smtClean="0"/>
              <a:t>android:layout_width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 </a:t>
            </a:r>
          </a:p>
          <a:p>
            <a:pPr lvl="1"/>
            <a:r>
              <a:rPr lang="en-US" sz="1200" dirty="0" err="1" smtClean="0"/>
              <a:t>android:layout_height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"&gt;</a:t>
            </a:r>
          </a:p>
          <a:p>
            <a:pPr lvl="2"/>
            <a:r>
              <a:rPr lang="en-US" sz="1200" dirty="0" smtClean="0"/>
              <a:t>&lt;</a:t>
            </a:r>
            <a:r>
              <a:rPr lang="en-US" sz="1200" b="1" dirty="0" err="1" smtClean="0"/>
              <a:t>TextView</a:t>
            </a:r>
            <a:r>
              <a:rPr lang="en-US" sz="1200" b="1" dirty="0" smtClean="0"/>
              <a:t> </a:t>
            </a:r>
          </a:p>
          <a:p>
            <a:pPr lvl="2"/>
            <a:r>
              <a:rPr lang="en-US" sz="1200" dirty="0" err="1" smtClean="0"/>
              <a:t>android:id</a:t>
            </a:r>
            <a:r>
              <a:rPr lang="en-US" sz="1200" dirty="0" smtClean="0"/>
              <a:t>=</a:t>
            </a:r>
            <a:r>
              <a:rPr lang="en-US" sz="1200" i="1" dirty="0" smtClean="0"/>
              <a:t>"@+id/</a:t>
            </a:r>
            <a:r>
              <a:rPr lang="en-US" sz="1200" i="1" dirty="0" err="1" smtClean="0"/>
              <a:t>txtMsg</a:t>
            </a:r>
            <a:r>
              <a:rPr lang="en-US" sz="1200" i="1" dirty="0" smtClean="0"/>
              <a:t>" </a:t>
            </a:r>
          </a:p>
          <a:p>
            <a:pPr lvl="2"/>
            <a:r>
              <a:rPr lang="en-US" sz="1200" dirty="0" err="1" smtClean="0"/>
              <a:t>android:text</a:t>
            </a:r>
            <a:r>
              <a:rPr lang="en-US" sz="1200" dirty="0" smtClean="0"/>
              <a:t>=</a:t>
            </a:r>
            <a:r>
              <a:rPr lang="en-US" sz="1200" i="1" dirty="0" smtClean="0"/>
              <a:t>"" </a:t>
            </a:r>
          </a:p>
          <a:p>
            <a:pPr lvl="2"/>
            <a:r>
              <a:rPr lang="en-US" sz="1200" dirty="0" err="1" smtClean="0"/>
              <a:t>android:layout_width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 </a:t>
            </a:r>
          </a:p>
          <a:p>
            <a:pPr lvl="2"/>
            <a:r>
              <a:rPr lang="en-US" sz="1200" dirty="0" err="1" smtClean="0"/>
              <a:t>android:layout_height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wrap_content</a:t>
            </a:r>
            <a:r>
              <a:rPr lang="en-US" sz="1200" i="1" dirty="0" smtClean="0"/>
              <a:t>"  /&gt;</a:t>
            </a:r>
          </a:p>
          <a:p>
            <a:pPr lvl="1"/>
            <a:r>
              <a:rPr lang="en-US" sz="1200" dirty="0" smtClean="0"/>
              <a:t>&lt;/</a:t>
            </a:r>
            <a:r>
              <a:rPr lang="en-US" sz="1200" dirty="0" err="1" smtClean="0"/>
              <a:t>ScrollView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LinearLayout</a:t>
            </a:r>
            <a:r>
              <a:rPr lang="en-US" sz="1200" dirty="0" smtClean="0"/>
              <a:t>&gt;</a:t>
            </a:r>
          </a:p>
        </p:txBody>
      </p:sp>
      <p:pic>
        <p:nvPicPr>
          <p:cNvPr id="11" name="Picture 10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905000"/>
            <a:ext cx="2895600" cy="434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59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</a:t>
            </a:r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7696200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//USING ANDROID-SQLITE DATABASES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cis493.sqldatabases;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android.content.ContentValues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android.database.Cursor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android.database.SQLException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android.database.sqlite.SQLiteDatabase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android.database.sqlite.SQLiteException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android.widget.Toast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SQLDemo3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SQLiteDatabase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4125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</a:t>
            </a:r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7696200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 defTabSz="27432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openDatabase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	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//open (create if needed) database</a:t>
            </a: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dropTable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			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//if needed drop table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tblAmigos</a:t>
            </a:r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insertSomeDbData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//create-populate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tblAmigos</a:t>
            </a:r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useRawQuery1(); 	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//fixed SQL with no arguments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useRawQuery2(); 	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//parameter substitution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useRawQuery3(); 	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//manual string concatenation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useSimpleQuery1();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//simple query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useSimpleQuery2();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//nontrivial 'simple query'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useCursor1();		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//retrieve rows from a table</a:t>
            </a: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updateDB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			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//use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execSQL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 to update</a:t>
            </a: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useInsertMethod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//use insert method</a:t>
            </a: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useUpdateMethod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//use update method</a:t>
            </a: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useDeleteMethod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//use delete method</a:t>
            </a:r>
          </a:p>
          <a:p>
            <a:pPr lvl="2" defTabSz="274320"/>
            <a:endParaRPr lang="en-US" sz="1400" dirty="0" smtClean="0">
              <a:latin typeface="Courier New"/>
            </a:endParaRPr>
          </a:p>
          <a:p>
            <a:pPr lvl="2" defTabSz="274320"/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.close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//make sure to release the DB</a:t>
            </a: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400" b="1" i="1" dirty="0" err="1" smtClean="0">
                <a:solidFill>
                  <a:srgbClr val="2A00FF"/>
                </a:solidFill>
                <a:latin typeface="Courier New"/>
              </a:rPr>
              <a:t>"All</a:t>
            </a:r>
            <a:r>
              <a:rPr lang="en-US" sz="1400" b="1" i="1" dirty="0" smtClean="0">
                <a:solidFill>
                  <a:srgbClr val="2A00FF"/>
                </a:solidFill>
                <a:latin typeface="Courier New"/>
              </a:rPr>
              <a:t> done!"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,1).show();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,e.getMessage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(),1).show();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      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onCreate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 </a:t>
            </a:r>
            <a:r>
              <a:rPr lang="en-US" sz="2000" b="1" dirty="0" err="1" smtClean="0"/>
              <a:t>openDatabase</a:t>
            </a:r>
            <a:r>
              <a:rPr lang="en-US" sz="2000" dirty="0" smtClean="0"/>
              <a:t> ]</a:t>
            </a:r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718370"/>
            <a:ext cx="830580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openDatabase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{       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		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SQLiteDatabase.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openDatabase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						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"data/data/cis493.sqldatabases/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myfriendsDB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   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						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//"</a:t>
            </a:r>
            <a:r>
              <a:rPr lang="en-US" sz="1600" dirty="0" err="1" smtClean="0">
                <a:solidFill>
                  <a:srgbClr val="3F7F5F"/>
                </a:solidFill>
                <a:latin typeface="Courier New"/>
              </a:rPr>
              <a:t>sdcard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</a:t>
            </a:r>
            <a:r>
              <a:rPr lang="en-US" sz="1600" dirty="0" err="1" smtClean="0">
                <a:solidFill>
                  <a:srgbClr val="3F7F5F"/>
                </a:solidFill>
                <a:latin typeface="Courier New"/>
              </a:rPr>
              <a:t>myfriendsDB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",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					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			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SQLiteDatabase.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CREATE_IF_NECESSARY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 ;      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"DB was opened!"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(SQLiteException e) 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(), 1).show();       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600" dirty="0" err="1" smtClean="0">
                <a:solidFill>
                  <a:srgbClr val="3F7F5F"/>
                </a:solidFill>
                <a:latin typeface="Courier New"/>
              </a:rPr>
              <a:t>createDatabase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</a:t>
            </a:r>
            <a:r>
              <a:rPr lang="en-US" sz="2000" b="1" dirty="0" err="1" smtClean="0"/>
              <a:t>insertSomeDbData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718370"/>
            <a:ext cx="83058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insertSomeDbData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//create table: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tblAmigo</a:t>
            </a:r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.beginTransaction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7432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defTabSz="274320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		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.execSQL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"create table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("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					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integer PRIMARY KEY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autoincrement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,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		      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name  text,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		      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phone text ); 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			//commit your changes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.setTransactionSuccessful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i="1" dirty="0" smtClean="0">
                <a:solidFill>
                  <a:srgbClr val="2A00FF"/>
                </a:solidFill>
                <a:latin typeface="Courier New"/>
              </a:rPr>
              <a:t>"Table was created"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,1).show();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SQLException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e1) {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e1.getMessage(),1).show();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defTabSz="27432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finally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defTabSz="274320"/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		//finish transaction processing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.endTransaction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defTabSz="274320"/>
            <a:endParaRPr lang="en-US" sz="1400" dirty="0" smtClean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</a:t>
            </a:r>
            <a:r>
              <a:rPr lang="en-US" sz="2000" b="1" dirty="0" err="1" smtClean="0"/>
              <a:t>insertSomeDbData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718370"/>
            <a:ext cx="83058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	// populate table: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tblAmigo</a:t>
            </a:r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.beginTransaction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   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//insert rows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	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.execSQL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"insert into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(name, phone) "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		    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values ('AAA', '555' );"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.execSQL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"insert into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(name, phone) "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			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values ('BBB', '777' );"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.execSQL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"insert into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(name, phone) "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					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values ('CCC', '999' );"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//commit your changes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.setTransactionSuccessful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i="1" dirty="0" smtClean="0">
                <a:solidFill>
                  <a:srgbClr val="2A00FF"/>
                </a:solidFill>
                <a:latin typeface="Courier New"/>
              </a:rPr>
              <a:t>" 3 records were inserted"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,1).show();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}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(SQLiteException e2) {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//report problem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e2.getMessage(),1).show();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.endTransaction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insertSomeData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</a:t>
            </a:r>
            <a:r>
              <a:rPr lang="en-US" sz="2000" b="1" dirty="0" smtClean="0"/>
              <a:t>useRawQuery1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718370"/>
            <a:ext cx="830580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useRawQuery1()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2"/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//hard-coded SQL-select command with no arguments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"select count(*) as Total from 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/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Cursor c1 =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.rawQuery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pPr lvl="2"/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index = c1.getColumnIndex(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"Total"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//advance to the next record (first rec. if necessary)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c1.moveToNext();</a:t>
            </a:r>
          </a:p>
          <a:p>
            <a:pPr lvl="2"/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c1.getInt(index);</a:t>
            </a:r>
          </a:p>
          <a:p>
            <a:pPr lvl="2"/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"Total1: 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lvl="2"/>
            <a:endParaRPr lang="en-US" sz="1600" b="1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(), 1).show();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}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//useRawQuery1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</a:t>
            </a:r>
            <a:r>
              <a:rPr lang="en-US" sz="2000" b="1" dirty="0" smtClean="0"/>
              <a:t>useRawQuery2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useRawQuery2() 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{    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 ? arguments provided for automatic replacement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select count(*) as Total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pPr lvl="5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+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from 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"</a:t>
            </a:r>
          </a:p>
          <a:p>
            <a:pPr lvl="5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+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where 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&gt; ? "</a:t>
            </a:r>
          </a:p>
          <a:p>
            <a:pPr lvl="5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+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  and name  = ?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String[]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"1"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"BBB"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Cursor c1 =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.rawQuery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274320"/>
            <a:endParaRPr lang="en-US" sz="1600" dirty="0" smtClean="0">
              <a:latin typeface="Courier New"/>
            </a:endParaRPr>
          </a:p>
          <a:p>
            <a:pPr lvl="2" defTabSz="274320"/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index = c1.getColumnIndex(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"Total"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defTabSz="274320"/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//advance to the next record (first rec. if necessary)</a:t>
            </a:r>
          </a:p>
          <a:p>
            <a:pPr lvl="2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c1.moveToNext();</a:t>
            </a:r>
          </a:p>
          <a:p>
            <a:pPr lvl="2" defTabSz="274320"/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c1.getInt(index);</a:t>
            </a:r>
          </a:p>
          <a:p>
            <a:pPr lvl="2" defTabSz="274320"/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"Total2: 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}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(), 1).show();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}   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}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//useRawQuery2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</a:t>
            </a:r>
            <a:r>
              <a:rPr lang="en-US" sz="2000" b="1" dirty="0" smtClean="0"/>
              <a:t>useRawQuery3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useRawQuery3() 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{    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//arguments injected by manual string concatenation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String[]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"1"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"BBB"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lvl="1" defTabSz="274320"/>
            <a:endParaRPr lang="en-US" sz="1600" dirty="0" smtClean="0">
              <a:latin typeface="Courier New"/>
            </a:endParaRP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select count(*) as Total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+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 from 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"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+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where 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&gt;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+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[0]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+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  and name  = '"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[1] +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"'"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74320"/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Cursor c1 =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.rawQuery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 smtClean="0">
              <a:latin typeface="Courier New"/>
            </a:endParaRPr>
          </a:p>
          <a:p>
            <a:pPr lvl="2" defTabSz="274320"/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index = c1.getColumnIndex(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"Total"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defTabSz="274320"/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//advance to the next record (first rec. if necessary)</a:t>
            </a:r>
          </a:p>
          <a:p>
            <a:pPr lvl="2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c1.moveToNext();</a:t>
            </a:r>
          </a:p>
          <a:p>
            <a:pPr lvl="2" defTabSz="274320"/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c1.getInt(index);</a:t>
            </a:r>
          </a:p>
          <a:p>
            <a:pPr lvl="2" defTabSz="274320"/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"Total3: 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}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(), 1).show();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}   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}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//useRawQuery3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</a:t>
            </a:r>
            <a:r>
              <a:rPr lang="en-US" sz="2000" b="1" dirty="0" smtClean="0"/>
              <a:t>simpleQuery1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useSimpleQuery1() 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{    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//simple (implicit) query on one table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String [] columns = {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"phone"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};   </a:t>
            </a:r>
          </a:p>
          <a:p>
            <a:pPr lvl="1" defTabSz="274320"/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Cursor c1 =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query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(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columns,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&gt; 2 and length(name) &gt;= 3 and name like 'B%'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lvl="1" defTabSz="274320"/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 defTabSz="274320"/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c1.getCount();</a:t>
            </a:r>
            <a:endParaRPr lang="en-US" sz="1600" dirty="0" smtClean="0">
              <a:latin typeface="Courier New"/>
            </a:endParaRPr>
          </a:p>
          <a:p>
            <a:pPr lvl="2" defTabSz="274320"/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"Total4: 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}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(), 1).show();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}   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//useSimpleQuery1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4343400"/>
            <a:ext cx="8534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5410200"/>
            <a:ext cx="8534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6002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Warning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/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Beware of sharing issues. You </a:t>
            </a:r>
            <a:r>
              <a:rPr lang="en-US" sz="2400" i="1" dirty="0" smtClean="0"/>
              <a:t>cannot</a:t>
            </a:r>
            <a:r>
              <a:rPr lang="en-US" sz="2400" dirty="0" smtClean="0"/>
              <a:t> access internal databases belonging to other people (instead use Content Providers or external SD resident DBs).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 SD resident database requires the Manifest to include:</a:t>
            </a:r>
          </a:p>
          <a:p>
            <a:pPr marL="457200" indent="-457200"/>
            <a:r>
              <a:rPr lang="en-US" sz="2400" dirty="0" smtClean="0"/>
              <a:t>	</a:t>
            </a:r>
            <a:r>
              <a:rPr lang="en-US" sz="1400" b="1" dirty="0" smtClean="0">
                <a:latin typeface="Consolas" pitchFamily="49" charset="0"/>
              </a:rPr>
              <a:t>&lt;uses-permission </a:t>
            </a:r>
            <a:r>
              <a:rPr lang="en-US" sz="1400" b="1" dirty="0" err="1" smtClean="0">
                <a:latin typeface="Consolas" pitchFamily="49" charset="0"/>
              </a:rPr>
              <a:t>android:name</a:t>
            </a:r>
            <a:r>
              <a:rPr lang="en-US" sz="1400" b="1" dirty="0" smtClean="0">
                <a:latin typeface="Consolas" pitchFamily="49" charset="0"/>
              </a:rPr>
              <a:t>=</a:t>
            </a:r>
            <a:r>
              <a:rPr lang="en-US" sz="1400" b="1" i="1" dirty="0" smtClean="0">
                <a:latin typeface="Consolas" pitchFamily="49" charset="0"/>
              </a:rPr>
              <a:t>"</a:t>
            </a:r>
            <a:r>
              <a:rPr lang="en-US" sz="1400" b="1" i="1" dirty="0" err="1" smtClean="0">
                <a:latin typeface="Consolas" pitchFamily="49" charset="0"/>
              </a:rPr>
              <a:t>android.permission.WRITE_EXTERNAL_STORAGE</a:t>
            </a:r>
            <a:r>
              <a:rPr lang="en-US" sz="1400" b="1" i="1" dirty="0" smtClean="0">
                <a:latin typeface="Consolas" pitchFamily="49" charset="0"/>
              </a:rPr>
              <a:t>" /&gt; </a:t>
            </a:r>
            <a:endParaRPr lang="en-US" sz="2400" b="1" dirty="0" smtClean="0">
              <a:latin typeface="Consolas" pitchFamily="49" charset="0"/>
            </a:endParaRPr>
          </a:p>
          <a:p>
            <a:pPr algn="ctr"/>
            <a:endParaRPr lang="en-US" sz="2000" b="1" i="1" dirty="0" smtClean="0"/>
          </a:p>
          <a:p>
            <a:pPr algn="ctr"/>
            <a:endParaRPr lang="en-US" sz="2000" b="1" i="1" dirty="0" smtClean="0"/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NOTE:</a:t>
            </a:r>
            <a:r>
              <a:rPr lang="en-US" sz="2000" i="1" dirty="0" smtClean="0"/>
              <a:t> SQLITE (as well as most DBMSs) is not case sensitive.</a:t>
            </a:r>
            <a:endParaRPr lang="en-US" sz="2000" dirty="0" smtClean="0"/>
          </a:p>
          <a:p>
            <a:endParaRPr lang="en-US" sz="2400" i="1" dirty="0" smtClean="0">
              <a:solidFill>
                <a:srgbClr val="C00000"/>
              </a:solidFill>
            </a:endParaRPr>
          </a:p>
        </p:txBody>
      </p:sp>
      <p:pic>
        <p:nvPicPr>
          <p:cNvPr id="1028" name="Picture 4" descr="C:\Documents and Settings\Administrator\Local Settings\Temporary Internet Files\Content.IE5\WCLK3LC3\MC90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4950" y="228600"/>
            <a:ext cx="22860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66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</a:t>
            </a:r>
            <a:r>
              <a:rPr lang="en-US" sz="2000" b="1" dirty="0" smtClean="0"/>
              <a:t>simpleQuery2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useSimpleQuery2() {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     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//nontrivial 'simple query' on one table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String []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selectColumns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 {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"count(*) as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TotalSubGroup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String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whereCondition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&gt;= ?"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String []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whereConditionArgs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{</a:t>
            </a:r>
            <a:r>
              <a:rPr lang="en-US" sz="1400" dirty="0" smtClean="0">
                <a:solidFill>
                  <a:srgbClr val="2A00FF"/>
                </a:solidFill>
                <a:highlight>
                  <a:srgbClr val="F0D8A8"/>
                </a:highlight>
                <a:latin typeface="Courier New"/>
              </a:rPr>
              <a:t>"1"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};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String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groupBy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String    having = 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"count(*) &lt;= 4"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String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orderBy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Cursor c =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query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	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						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selectColumns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						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whereCondition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whereConditionArgs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, 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					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groupBy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								having, </a:t>
            </a:r>
          </a:p>
          <a:p>
            <a:pPr lvl="1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						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orderBy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lvl="2" defTabSz="274320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c.getCount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sz="1400" dirty="0" smtClean="0">
              <a:latin typeface="Courier New"/>
            </a:endParaRP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i="1" dirty="0" smtClean="0">
                <a:solidFill>
                  <a:srgbClr val="2A00FF"/>
                </a:solidFill>
                <a:latin typeface="Courier New"/>
              </a:rPr>
              <a:t>"Total5: "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(), 1).show();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}   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//useSimpleQuery2 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 </a:t>
            </a:r>
            <a:r>
              <a:rPr lang="en-US" sz="2000" b="1" dirty="0" smtClean="0"/>
              <a:t>useCursor1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useCursor1() {</a:t>
            </a:r>
          </a:p>
          <a:p>
            <a:pPr lvl="1" defTabSz="27432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2" defTabSz="274320"/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.append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defTabSz="274320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obtain a list of &lt;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recId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, name, phone&gt; from DB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String[] columns = {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"phone"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Cursor c =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query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columns, </a:t>
            </a:r>
          </a:p>
          <a:p>
            <a:pPr lvl="2" defTabSz="274320"/>
            <a:r>
              <a:rPr lang="it-IT" sz="1400" dirty="0" smtClean="0">
                <a:solidFill>
                  <a:srgbClr val="000000"/>
                </a:solidFill>
                <a:latin typeface="Courier New"/>
              </a:rPr>
              <a:t>            				</a:t>
            </a: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dirty="0" smtClean="0">
                <a:solidFill>
                  <a:srgbClr val="2A00FF"/>
                </a:solidFill>
                <a:latin typeface="Courier New"/>
              </a:rPr>
              <a:t>"recID"</a:t>
            </a:r>
            <a:r>
              <a:rPr lang="it-IT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defTabSz="274320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c.getCount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 defTabSz="274320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i="1" dirty="0" smtClean="0">
                <a:solidFill>
                  <a:srgbClr val="2A00FF"/>
                </a:solidFill>
                <a:latin typeface="Courier New"/>
              </a:rPr>
              <a:t>"Total6: "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theTotal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lvl="2" defTabSz="274320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idCol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c.getColumnIndex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defTabSz="274320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nameCol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c.getColumnIndex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defTabSz="274320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phoneCol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c.getColumnIndex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"phone"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defTabSz="27432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c.moveToNext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 lvl="3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columns[0]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((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c.getInt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idCol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)));</a:t>
            </a:r>
          </a:p>
          <a:p>
            <a:pPr lvl="3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columns[1]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c.getString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nameCol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3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columns[2]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c.getString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phoneCol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3" defTabSz="274320"/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.append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 columns[0]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columns[1]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"</a:t>
            </a:r>
          </a:p>
          <a:p>
            <a:pPr lvl="3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	     		+ columns[2]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(), 1).show();</a:t>
            </a:r>
          </a:p>
          <a:p>
            <a:pPr lvl="2"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//useCursor1    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 </a:t>
            </a:r>
            <a:r>
              <a:rPr lang="en-US" sz="2000" b="1" dirty="0" err="1" smtClean="0"/>
              <a:t>updateDB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updateDB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//action query using </a:t>
            </a:r>
            <a:r>
              <a:rPr lang="en-US" sz="1600" dirty="0" err="1" smtClean="0">
                <a:solidFill>
                  <a:srgbClr val="3F7F5F"/>
                </a:solidFill>
                <a:latin typeface="Courier New"/>
              </a:rPr>
              <a:t>execSQL</a:t>
            </a:r>
            <a:endParaRPr lang="en-US" sz="1600" dirty="0" smtClean="0">
              <a:solidFill>
                <a:srgbClr val="3F7F5F"/>
              </a:solidFill>
              <a:latin typeface="Courier New"/>
            </a:endParaRP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theValue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74320"/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2" defTabSz="274320"/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theValue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"222"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 defTabSz="274320"/>
            <a:endParaRPr lang="en-US" sz="1600" dirty="0" smtClean="0">
              <a:latin typeface="Courier New"/>
            </a:endParaRPr>
          </a:p>
          <a:p>
            <a:pPr lvl="2" defTabSz="274320"/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.execSQL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	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update 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" </a:t>
            </a:r>
          </a:p>
          <a:p>
            <a:pPr lvl="2" defTabSz="274320"/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         	+ " set name = (name || 'XXX')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2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 	+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where phone &gt;= '"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theValue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"'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useCursor1();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b="1" dirty="0" err="1" smtClean="0">
                <a:solidFill>
                  <a:srgbClr val="2A00FF"/>
                </a:solidFill>
                <a:latin typeface="Courier New"/>
              </a:rPr>
              <a:t>"updateDB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 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(), 1).show();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  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useCursor1();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}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 </a:t>
            </a:r>
            <a:r>
              <a:rPr lang="en-US" sz="2000" b="1" dirty="0" err="1" smtClean="0"/>
              <a:t>dropTable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dropTable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//(clean start) action query to drop table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lvl="1" defTabSz="274320"/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1" defTabSz="274320"/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			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.execSQL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 drop table 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;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pPr lvl="1" defTabSz="274320"/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"Table dropped"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lvl="1" defTabSz="274320"/>
            <a:endParaRPr lang="en-US" sz="1600" b="1" i="1" dirty="0" smtClean="0">
              <a:solidFill>
                <a:srgbClr val="000000"/>
              </a:solidFill>
              <a:latin typeface="Courier New"/>
            </a:endParaRP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1" defTabSz="274320"/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							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2A00FF"/>
                </a:solidFill>
                <a:latin typeface="Courier New"/>
              </a:rPr>
              <a:t>dropTable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()\n"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(), 1).show();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}//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dropTable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 </a:t>
            </a:r>
            <a:r>
              <a:rPr lang="en-US" sz="2000" b="1" dirty="0" err="1" smtClean="0"/>
              <a:t>useInsertMethod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useInsertMethod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ContentValues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ContentValues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74320"/>
            <a:endParaRPr lang="en-US" sz="1400" dirty="0" smtClean="0">
              <a:latin typeface="Courier New"/>
            </a:endParaRP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initialValues.put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"ABC"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initialValues.put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"phone"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"101"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.insert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.append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nrec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added at: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initialValues.put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"DEF"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initialValues.put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"phone"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"202"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.insert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.append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nrec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added at: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initialValues.clear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.insert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.append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nrec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added at: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.insert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initialValues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.append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nrec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added at: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rowPosition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useCursor1();</a:t>
            </a:r>
          </a:p>
          <a:p>
            <a:pPr defTabSz="274320"/>
            <a:endParaRPr lang="en-US" sz="1400" dirty="0" smtClean="0">
              <a:latin typeface="Courier New"/>
            </a:endParaRPr>
          </a:p>
          <a:p>
            <a:pPr defTabSz="27432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useInsertMethod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 </a:t>
            </a:r>
            <a:r>
              <a:rPr lang="en-US" sz="2000" b="1" dirty="0" err="1" smtClean="0"/>
              <a:t>useUpdateMethod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useUpdateMethod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//using the update method to change name of selected friend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String []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whereArgs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"2"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"7"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defTabSz="274320"/>
            <a:endParaRPr lang="en-US" sz="1600" dirty="0" smtClean="0">
              <a:latin typeface="Courier New"/>
            </a:endParaRP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ContentValues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updValues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ContentValues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updValues.put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"Maria"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74320"/>
            <a:endParaRPr lang="en-US" sz="1600" dirty="0" smtClean="0">
              <a:latin typeface="Courier New"/>
            </a:endParaRP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recAffected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.update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	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								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updValues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											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&gt; ? and 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&lt; ?"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								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whereArgs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);</a:t>
            </a:r>
          </a:p>
          <a:p>
            <a:pPr defTabSz="274320"/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"Total7: 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recAffected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useCursor1();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30712"/>
            <a:ext cx="8534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82880"/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r>
              <a:rPr lang="en-US" sz="2000" dirty="0" smtClean="0"/>
              <a:t>: Complete Listing for Previous Fragments  [ </a:t>
            </a:r>
            <a:r>
              <a:rPr lang="en-US" sz="2000" b="1" dirty="0" err="1" smtClean="0"/>
              <a:t>useDeleteMethod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2000" dirty="0" smtClean="0"/>
          </a:p>
          <a:p>
            <a:pPr defTabSz="182880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3058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		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useDeleteMethod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//using the delete method to remove a group of friends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//whose id# is between 2 and 7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String []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whereArgs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{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"2"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"7"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lvl="1" defTabSz="274320"/>
            <a:endParaRPr lang="en-US" sz="1600" dirty="0" smtClean="0">
              <a:latin typeface="Courier New"/>
            </a:endParaRP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recAffected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db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.delete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	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2A00FF"/>
                </a:solidFill>
                <a:latin typeface="Courier New"/>
              </a:rPr>
              <a:t>tblAMIGO</a:t>
            </a:r>
            <a:r>
              <a:rPr lang="en-US" sz="1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4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								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&gt; ? and 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 &lt; ?"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4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				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whereArgs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274320"/>
            <a:endParaRPr lang="en-US" sz="1600" dirty="0" smtClean="0">
              <a:latin typeface="Courier New"/>
            </a:endParaRP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b="1" i="1" dirty="0" smtClean="0">
                <a:solidFill>
                  <a:srgbClr val="2A00FF"/>
                </a:solidFill>
                <a:latin typeface="Courier New"/>
              </a:rPr>
              <a:t>"Total8: "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recAffected</a:t>
            </a:r>
            <a:r>
              <a:rPr lang="en-US" sz="1600" b="1" i="1" dirty="0" smtClean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useCursor1();</a:t>
            </a:r>
          </a:p>
          <a:p>
            <a:pPr lvl="1" defTabSz="274320"/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}//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useDeleteMethod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defTabSz="27432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//class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17. Android – SQL Databases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endParaRPr lang="en-US" sz="60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6000" b="1" dirty="0" smtClean="0">
                <a:solidFill>
                  <a:srgbClr val="FF0000"/>
                </a:solidFill>
              </a:rPr>
              <a:t>			    </a:t>
            </a:r>
          </a:p>
          <a:p>
            <a:pPr marL="457200" indent="-457200"/>
            <a:r>
              <a:rPr lang="en-US" sz="6000" b="1" dirty="0" smtClean="0">
                <a:solidFill>
                  <a:srgbClr val="FF0000"/>
                </a:solidFill>
              </a:rPr>
              <a:t>		    Questions  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  <p:pic>
        <p:nvPicPr>
          <p:cNvPr id="3077" name="Picture 5" descr="C:\Documents and Settings\Administrator\Local Settings\Temporary Internet Files\Content.IE5\FQILVGOT\MCj031181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514600"/>
            <a:ext cx="2622043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28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17. Android – SQL Databases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2954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Appendix 1:  Database Dictionary - SQLITE Master Table</a:t>
            </a:r>
          </a:p>
          <a:p>
            <a:endParaRPr lang="en-US" dirty="0" smtClean="0"/>
          </a:p>
          <a:p>
            <a:r>
              <a:rPr lang="en-US" dirty="0" smtClean="0"/>
              <a:t>You may query the SQLITE master table (named: </a:t>
            </a:r>
            <a:r>
              <a:rPr lang="en-US" b="1" i="1" dirty="0" err="1" smtClean="0">
                <a:solidFill>
                  <a:srgbClr val="C00000"/>
                </a:solidFill>
              </a:rPr>
              <a:t>sqlite_master</a:t>
            </a:r>
            <a:r>
              <a:rPr lang="en-US" dirty="0" smtClean="0"/>
              <a:t>) looking for a table, index, or other database object. 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	select * from </a:t>
            </a:r>
            <a:r>
              <a:rPr lang="en-US" dirty="0" err="1" smtClean="0"/>
              <a:t>sqlite_master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81400"/>
            <a:ext cx="81153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Callout 2 9"/>
          <p:cNvSpPr/>
          <p:nvPr/>
        </p:nvSpPr>
        <p:spPr>
          <a:xfrm>
            <a:off x="6858000" y="5638800"/>
            <a:ext cx="13716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251"/>
              <a:gd name="adj6" fmla="val -6064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Examination of this field provides the table schema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3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17. Android – SQL Databases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295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Appendix 1:  Database Dictionary - SQLITE Master Table</a:t>
            </a:r>
          </a:p>
          <a:p>
            <a:endParaRPr lang="en-US" dirty="0" smtClean="0"/>
          </a:p>
          <a:p>
            <a:r>
              <a:rPr lang="en-US" dirty="0" smtClean="0"/>
              <a:t>In Java code you may phrase the test for existence of a database object using something similar to the following fragment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606457"/>
            <a:ext cx="7848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tableExists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SQLiteDatabase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db, String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tableName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//true if table exists, false otherwise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String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SELECT name FROM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sqlite_master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	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WHERE type='table'             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	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  AND name='"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tableName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"'"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resultSize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db.rawQuery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mySql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).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getCount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resultSize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==0)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4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2209800"/>
            <a:ext cx="8534400" cy="190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1430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Example2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b="1" dirty="0" smtClean="0">
                <a:solidFill>
                  <a:srgbClr val="0070C0"/>
                </a:solidFill>
              </a:rPr>
              <a:t>An alternative way of opening/creating a SQLITE database in your local Android’s data space is given below</a:t>
            </a:r>
          </a:p>
          <a:p>
            <a:endParaRPr lang="en-US" sz="2200" b="1" dirty="0" smtClean="0"/>
          </a:p>
          <a:p>
            <a:r>
              <a:rPr lang="en-US" sz="2200" dirty="0" smtClean="0">
                <a:solidFill>
                  <a:srgbClr val="000000"/>
                </a:solidFill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</a:rPr>
              <a:t>SQLiteDatabase</a:t>
            </a:r>
            <a:r>
              <a:rPr lang="en-US" sz="2200" dirty="0" smtClean="0">
                <a:solidFill>
                  <a:srgbClr val="000000"/>
                </a:solidFill>
              </a:rPr>
              <a:t>  db =  </a:t>
            </a:r>
            <a:r>
              <a:rPr lang="en-US" sz="2200" b="1" dirty="0" err="1" smtClean="0">
                <a:solidFill>
                  <a:srgbClr val="7F0055"/>
                </a:solidFill>
              </a:rPr>
              <a:t>this</a:t>
            </a:r>
            <a:r>
              <a:rPr lang="en-US" sz="2200" b="1" dirty="0" err="1" smtClean="0">
                <a:solidFill>
                  <a:srgbClr val="000000"/>
                </a:solidFill>
              </a:rPr>
              <a:t>.openOrCreateDatabase</a:t>
            </a:r>
            <a:r>
              <a:rPr lang="en-US" sz="2200" b="1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					</a:t>
            </a:r>
            <a:r>
              <a:rPr lang="en-US" sz="2200" dirty="0" smtClean="0">
                <a:solidFill>
                  <a:srgbClr val="2A00FF"/>
                </a:solidFill>
              </a:rPr>
              <a:t>"</a:t>
            </a:r>
            <a:r>
              <a:rPr lang="en-US" sz="2200" dirty="0" err="1" smtClean="0">
                <a:solidFill>
                  <a:srgbClr val="2A00FF"/>
                </a:solidFill>
              </a:rPr>
              <a:t>myfriendsDB</a:t>
            </a:r>
            <a:r>
              <a:rPr lang="en-US" sz="2200" dirty="0" smtClean="0">
                <a:solidFill>
                  <a:srgbClr val="2A00FF"/>
                </a:solidFill>
              </a:rPr>
              <a:t>"</a:t>
            </a:r>
            <a:r>
              <a:rPr lang="en-US" sz="2200" dirty="0" smtClean="0">
                <a:solidFill>
                  <a:srgbClr val="000000"/>
                </a:solidFill>
              </a:rPr>
              <a:t>,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					 </a:t>
            </a:r>
            <a:r>
              <a:rPr lang="en-US" sz="2200" i="1" dirty="0" smtClean="0">
                <a:solidFill>
                  <a:srgbClr val="0000C0"/>
                </a:solidFill>
              </a:rPr>
              <a:t>MODE_PRIVATE</a:t>
            </a:r>
            <a:r>
              <a:rPr lang="en-US" sz="2200" i="1" dirty="0" smtClean="0">
                <a:solidFill>
                  <a:srgbClr val="000000"/>
                </a:solidFill>
              </a:rPr>
              <a:t>,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					 </a:t>
            </a:r>
            <a:r>
              <a:rPr lang="en-US" sz="2200" b="1" dirty="0" smtClean="0">
                <a:solidFill>
                  <a:srgbClr val="7F0055"/>
                </a:solidFill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000" dirty="0" smtClean="0"/>
              <a:t>where the assumed prefix for the database stored in the devices RAM is: "</a:t>
            </a:r>
            <a:r>
              <a:rPr lang="en-US" sz="2000" b="1" dirty="0" smtClean="0">
                <a:solidFill>
                  <a:srgbClr val="C00000"/>
                </a:solidFill>
              </a:rPr>
              <a:t>/data/data/&lt;</a:t>
            </a:r>
            <a:r>
              <a:rPr lang="en-US" sz="2000" b="1" dirty="0" err="1" smtClean="0">
                <a:solidFill>
                  <a:srgbClr val="C00000"/>
                </a:solidFill>
              </a:rPr>
              <a:t>CURRENT_namespace</a:t>
            </a:r>
            <a:r>
              <a:rPr lang="en-US" sz="2000" b="1" dirty="0" smtClean="0">
                <a:solidFill>
                  <a:srgbClr val="C00000"/>
                </a:solidFill>
              </a:rPr>
              <a:t>&gt;/databases/</a:t>
            </a:r>
            <a:r>
              <a:rPr lang="en-US" sz="2000" dirty="0" smtClean="0"/>
              <a:t>". For instance if this app is created in a namespace called “</a:t>
            </a:r>
            <a:r>
              <a:rPr lang="en-US" sz="2000" b="1" dirty="0" smtClean="0">
                <a:solidFill>
                  <a:srgbClr val="0070C0"/>
                </a:solidFill>
              </a:rPr>
              <a:t>cis493.sql1</a:t>
            </a:r>
            <a:r>
              <a:rPr lang="en-US" sz="2000" dirty="0" smtClean="0"/>
              <a:t>”, the full name of the newly created database will be: “</a:t>
            </a:r>
            <a:r>
              <a:rPr lang="en-US" sz="2000" b="1" dirty="0" smtClean="0">
                <a:solidFill>
                  <a:srgbClr val="C00000"/>
                </a:solidFill>
              </a:rPr>
              <a:t>/data/data/cis493.sql1/databases/</a:t>
            </a:r>
            <a:r>
              <a:rPr lang="en-US" sz="2000" b="1" dirty="0" err="1" smtClean="0">
                <a:solidFill>
                  <a:srgbClr val="C00000"/>
                </a:solidFill>
              </a:rPr>
              <a:t>myfriendsDB</a:t>
            </a:r>
            <a:r>
              <a:rPr lang="en-US" sz="2000" dirty="0" smtClean="0"/>
              <a:t>”. </a:t>
            </a:r>
          </a:p>
          <a:p>
            <a:endParaRPr lang="en-US" sz="2000" dirty="0" smtClean="0"/>
          </a:p>
          <a:p>
            <a:r>
              <a:rPr lang="en-US" sz="2000" dirty="0" smtClean="0"/>
              <a:t>This file could later be used by other activities in the app or exported out of the emulator (</a:t>
            </a:r>
            <a:r>
              <a:rPr lang="en-US" sz="2000" dirty="0" err="1" smtClean="0"/>
              <a:t>adb</a:t>
            </a:r>
            <a:r>
              <a:rPr lang="en-US" sz="2000" dirty="0" smtClean="0"/>
              <a:t> push…) and given to a tool such as SQLITE_ADMINISTRATOR (see notes at the end).</a:t>
            </a:r>
          </a:p>
          <a:p>
            <a:pPr defTabSz="182880"/>
            <a:endParaRPr lang="en-US" sz="2200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762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17. Android – SQL Databases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295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Appendix 2:  Convenient Database Command</a:t>
            </a:r>
          </a:p>
          <a:p>
            <a:endParaRPr lang="en-US" dirty="0" smtClean="0"/>
          </a:p>
          <a:p>
            <a:r>
              <a:rPr lang="en-US" dirty="0" smtClean="0"/>
              <a:t>In Java code you may phrase the request for “CREATE or REPLACE” a table using the following safe construct: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606457"/>
            <a:ext cx="78486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db.execSQL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"DROP TABLE IF EXISTS </a:t>
            </a:r>
            <a:r>
              <a:rPr lang="en-US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tableXYZ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  <a:cs typeface="Courier New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" y="2286000"/>
            <a:ext cx="86106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17. Android – SQL Databases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Databases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143000"/>
            <a:ext cx="85344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Example2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b="1" dirty="0" smtClean="0">
                <a:solidFill>
                  <a:srgbClr val="0070C0"/>
                </a:solidFill>
              </a:rPr>
              <a:t>An alternative way of opening/creating a SQLITE database in your local Android’s System Image is given below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SQLiteDatabase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db =  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.openOrCreateDatabase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200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smtClean="0">
                <a:solidFill>
                  <a:srgbClr val="2A00FF"/>
                </a:solidFill>
                <a:latin typeface="Courier New"/>
              </a:rPr>
              <a:t>"myfriendsDB2"</a:t>
            </a:r>
            <a:r>
              <a:rPr lang="en-US" sz="2000" smtClean="0">
                <a:solidFill>
                  <a:srgbClr val="000000"/>
                </a:solidFill>
                <a:latin typeface="Courier New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			 </a:t>
            </a:r>
            <a:r>
              <a:rPr lang="en-US" sz="2000" i="1" dirty="0" smtClean="0">
                <a:solidFill>
                  <a:srgbClr val="0000C0"/>
                </a:solidFill>
                <a:latin typeface="Courier New"/>
              </a:rPr>
              <a:t>MODE_PRIVATE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			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Where: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smtClean="0"/>
              <a:t>“</a:t>
            </a:r>
            <a:r>
              <a:rPr lang="en-US" sz="2000" b="1" smtClean="0">
                <a:solidFill>
                  <a:srgbClr val="0070C0"/>
                </a:solidFill>
              </a:rPr>
              <a:t>myFriendsDB2</a:t>
            </a:r>
            <a:r>
              <a:rPr lang="en-US" sz="2000" b="1" smtClean="0"/>
              <a:t>”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the abbreviated file path. The prefix is assigned by Android as: </a:t>
            </a:r>
            <a:r>
              <a:rPr lang="en-US" sz="2000" dirty="0" smtClean="0">
                <a:solidFill>
                  <a:srgbClr val="C00000"/>
                </a:solidFill>
              </a:rPr>
              <a:t>/data/data/&lt;app namespace&gt;/databases/myFriendsDB2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</a:rPr>
              <a:t>MODE</a:t>
            </a:r>
            <a:r>
              <a:rPr lang="en-US" sz="2000" dirty="0" smtClean="0">
                <a:solidFill>
                  <a:srgbClr val="000000"/>
                </a:solidFill>
              </a:rPr>
              <a:t> could be: MODE_PRIVATE, MODE_WORLD_READABLE, and MODE_WORLD_WRITEABLE. Meaningful for apps consisting of multiples activities.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</a:rPr>
              <a:t>null</a:t>
            </a:r>
            <a:r>
              <a:rPr lang="en-US" sz="2000" dirty="0" smtClean="0">
                <a:solidFill>
                  <a:srgbClr val="000000"/>
                </a:solidFill>
              </a:rPr>
              <a:t> refers to optional </a:t>
            </a:r>
            <a:r>
              <a:rPr lang="en-US" sz="2000" b="1" dirty="0" smtClean="0"/>
              <a:t>factory </a:t>
            </a:r>
            <a:r>
              <a:rPr lang="en-US" sz="2000" dirty="0" smtClean="0"/>
              <a:t>class parameter (skip for now)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9161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18809</TotalTime>
  <Words>3688</Words>
  <Application>Microsoft Office PowerPoint</Application>
  <PresentationFormat>On-screen Show (4:3)</PresentationFormat>
  <Paragraphs>1476</Paragraphs>
  <Slides>80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Windows User</cp:lastModifiedBy>
  <cp:revision>525</cp:revision>
  <dcterms:created xsi:type="dcterms:W3CDTF">2009-06-10T00:38:22Z</dcterms:created>
  <dcterms:modified xsi:type="dcterms:W3CDTF">2019-08-06T15:18:51Z</dcterms:modified>
</cp:coreProperties>
</file>