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60" r:id="rId7"/>
    <p:sldId id="279" r:id="rId8"/>
    <p:sldId id="262" r:id="rId9"/>
    <p:sldId id="263" r:id="rId10"/>
    <p:sldId id="277" r:id="rId11"/>
    <p:sldId id="264"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46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vi.wikipedia.org/wiki/KB" TargetMode="External"/><Relationship Id="rId13" Type="http://schemas.openxmlformats.org/officeDocument/2006/relationships/hyperlink" Target="http://vi.wikipedia.org/wiki/M%C3%A3_ngu%E1%BB%93n" TargetMode="External"/><Relationship Id="rId3" Type="http://schemas.openxmlformats.org/officeDocument/2006/relationships/hyperlink" Target="http://vi.wikipedia.org/wiki/C" TargetMode="External"/><Relationship Id="rId7" Type="http://schemas.openxmlformats.org/officeDocument/2006/relationships/hyperlink" Target="http://vi.wikipedia.org/w/index.php?title=SQL92&amp;action=edit&amp;redlink=1" TargetMode="External"/><Relationship Id="rId12" Type="http://schemas.openxmlformats.org/officeDocument/2006/relationships/hyperlink" Target="http://vi.wikipedia.org/wiki/Ph%E1%BA%A7n_m%E1%BB%81m_t%E1%BB%B1_do" TargetMode="External"/><Relationship Id="rId2" Type="http://schemas.openxmlformats.org/officeDocument/2006/relationships/hyperlink" Target="http://vi.wikipedia.org/wiki/Th%C6%B0_vi%E1%BB%87n" TargetMode="External"/><Relationship Id="rId1" Type="http://schemas.openxmlformats.org/officeDocument/2006/relationships/slideLayout" Target="../slideLayouts/slideLayout2.xml"/><Relationship Id="rId6" Type="http://schemas.openxmlformats.org/officeDocument/2006/relationships/hyperlink" Target="http://vi.wikipedia.org/wiki/Ph%E1%BA%A7n_c%E1%BB%A9ng" TargetMode="External"/><Relationship Id="rId11" Type="http://schemas.openxmlformats.org/officeDocument/2006/relationships/hyperlink" Target="http://vi.wikipedia.org/wiki/Ph%E1%BA%A7n_m%E1%BB%81m" TargetMode="External"/><Relationship Id="rId5" Type="http://schemas.openxmlformats.org/officeDocument/2006/relationships/hyperlink" Target="http://vi.wikipedia.org/w/index.php?title=T%C3%ADnh_to%C3%A0n_v%E1%BA%B9n_(giao_d%E1%BB%8Bch)&amp;action=edit&amp;redlink=1" TargetMode="External"/><Relationship Id="rId10" Type="http://schemas.openxmlformats.org/officeDocument/2006/relationships/hyperlink" Target="http://vi.wikipedia.org/wiki/SQLite" TargetMode="External"/><Relationship Id="rId4" Type="http://schemas.openxmlformats.org/officeDocument/2006/relationships/hyperlink" Target="http://vi.wikipedia.org/wiki/C%C6%A1_s%E1%BB%9F_d%E1%BB%AF_li%E1%BB%87u" TargetMode="External"/><Relationship Id="rId9" Type="http://schemas.openxmlformats.org/officeDocument/2006/relationships/hyperlink" Target="http://vi.wikipedia.org/w/index.php?title=Kh%C3%A1ch/ch%E1%BB%A7&amp;action=edit&amp;redlink=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dirty="0" err="1" smtClean="0">
                <a:latin typeface="Times New Roman" pitchFamily="18" charset="0"/>
                <a:cs typeface="Times New Roman" pitchFamily="18" charset="0"/>
              </a:rPr>
              <a:t>Giới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SQLite</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219200" y="2286000"/>
            <a:ext cx="6400800" cy="3276600"/>
          </a:xfrm>
        </p:spPr>
        <p:txBody>
          <a:bodyPr/>
          <a:lstStyle/>
          <a:p>
            <a:pPr algn="l"/>
            <a:r>
              <a:rPr lang="en-US" sz="2400" dirty="0" smtClean="0"/>
              <a:t>-</a:t>
            </a:r>
            <a:r>
              <a:rPr lang="en-US" sz="2000" dirty="0" err="1" smtClean="0">
                <a:solidFill>
                  <a:schemeClr val="tx1"/>
                </a:solidFill>
              </a:rPr>
              <a:t>Tìm</a:t>
            </a:r>
            <a:r>
              <a:rPr lang="en-US" sz="2000" dirty="0" smtClean="0">
                <a:solidFill>
                  <a:schemeClr val="tx1"/>
                </a:solidFill>
              </a:rPr>
              <a:t> </a:t>
            </a:r>
            <a:r>
              <a:rPr lang="en-US" sz="2000" dirty="0" err="1" smtClean="0">
                <a:solidFill>
                  <a:schemeClr val="tx1"/>
                </a:solidFill>
              </a:rPr>
              <a:t>hiểu</a:t>
            </a:r>
            <a:r>
              <a:rPr lang="en-US" sz="2000" dirty="0" smtClean="0">
                <a:solidFill>
                  <a:schemeClr val="tx1"/>
                </a:solidFill>
              </a:rPr>
              <a:t> </a:t>
            </a:r>
            <a:r>
              <a:rPr lang="en-US" sz="2000" dirty="0" err="1" smtClean="0">
                <a:solidFill>
                  <a:schemeClr val="tx1"/>
                </a:solidFill>
              </a:rPr>
              <a:t>chung</a:t>
            </a:r>
            <a:r>
              <a:rPr lang="en-US" sz="2000" dirty="0" smtClean="0">
                <a:solidFill>
                  <a:schemeClr val="tx1"/>
                </a:solidFill>
              </a:rPr>
              <a:t> </a:t>
            </a:r>
            <a:r>
              <a:rPr lang="en-US" sz="2000" dirty="0" err="1" smtClean="0">
                <a:solidFill>
                  <a:schemeClr val="tx1"/>
                </a:solidFill>
              </a:rPr>
              <a:t>về</a:t>
            </a:r>
            <a:r>
              <a:rPr lang="en-US" sz="2000" dirty="0" smtClean="0">
                <a:solidFill>
                  <a:schemeClr val="tx1"/>
                </a:solidFill>
              </a:rPr>
              <a:t> </a:t>
            </a:r>
            <a:r>
              <a:rPr lang="en-US" sz="2000" dirty="0" err="1" smtClean="0">
                <a:solidFill>
                  <a:schemeClr val="tx1"/>
                </a:solidFill>
              </a:rPr>
              <a:t>SQLite</a:t>
            </a:r>
            <a:endParaRPr lang="en-US" sz="2000" dirty="0" smtClean="0">
              <a:solidFill>
                <a:schemeClr val="tx1"/>
              </a:solidFill>
            </a:endParaRPr>
          </a:p>
          <a:p>
            <a:pPr algn="l"/>
            <a:r>
              <a:rPr lang="en-US" sz="2000" dirty="0" smtClean="0">
                <a:solidFill>
                  <a:schemeClr val="tx1"/>
                </a:solidFill>
              </a:rPr>
              <a:t>-</a:t>
            </a:r>
            <a:r>
              <a:rPr lang="en-US" sz="2000" dirty="0" err="1" smtClean="0">
                <a:solidFill>
                  <a:schemeClr val="tx1"/>
                </a:solidFill>
              </a:rPr>
              <a:t>Tạo</a:t>
            </a:r>
            <a:r>
              <a:rPr lang="en-US" sz="2000" dirty="0" smtClean="0">
                <a:solidFill>
                  <a:schemeClr val="tx1"/>
                </a:solidFill>
              </a:rPr>
              <a:t> , </a:t>
            </a:r>
            <a:r>
              <a:rPr lang="en-US" sz="2000" dirty="0" err="1" smtClean="0">
                <a:solidFill>
                  <a:schemeClr val="tx1"/>
                </a:solidFill>
              </a:rPr>
              <a:t>kết</a:t>
            </a:r>
            <a:r>
              <a:rPr lang="en-US" sz="2000" dirty="0" smtClean="0">
                <a:solidFill>
                  <a:schemeClr val="tx1"/>
                </a:solidFill>
              </a:rPr>
              <a:t> </a:t>
            </a:r>
            <a:r>
              <a:rPr lang="en-US" sz="2000" dirty="0" err="1" smtClean="0">
                <a:solidFill>
                  <a:schemeClr val="tx1"/>
                </a:solidFill>
              </a:rPr>
              <a:t>nối</a:t>
            </a:r>
            <a:r>
              <a:rPr lang="en-US" sz="2000" dirty="0" smtClean="0">
                <a:solidFill>
                  <a:schemeClr val="tx1"/>
                </a:solidFill>
              </a:rPr>
              <a:t> , </a:t>
            </a:r>
            <a:r>
              <a:rPr lang="en-US" sz="2000" dirty="0" err="1" smtClean="0">
                <a:solidFill>
                  <a:schemeClr val="tx1"/>
                </a:solidFill>
              </a:rPr>
              <a:t>thao</a:t>
            </a:r>
            <a:r>
              <a:rPr lang="en-US" sz="2000" dirty="0" smtClean="0">
                <a:solidFill>
                  <a:schemeClr val="tx1"/>
                </a:solidFill>
              </a:rPr>
              <a:t> </a:t>
            </a:r>
            <a:r>
              <a:rPr lang="en-US" sz="2000" dirty="0" err="1" smtClean="0">
                <a:solidFill>
                  <a:schemeClr val="tx1"/>
                </a:solidFill>
              </a:rPr>
              <a:t>tác</a:t>
            </a:r>
            <a:r>
              <a:rPr lang="en-US" sz="2000" dirty="0" smtClean="0">
                <a:solidFill>
                  <a:schemeClr val="tx1"/>
                </a:solidFill>
              </a:rPr>
              <a:t> </a:t>
            </a:r>
            <a:r>
              <a:rPr lang="en-US" sz="2000" dirty="0" err="1" smtClean="0">
                <a:solidFill>
                  <a:schemeClr val="tx1"/>
                </a:solidFill>
              </a:rPr>
              <a:t>với</a:t>
            </a:r>
            <a:r>
              <a:rPr lang="en-US" sz="2000" dirty="0" smtClean="0">
                <a:solidFill>
                  <a:schemeClr val="tx1"/>
                </a:solidFill>
              </a:rPr>
              <a:t> Database (</a:t>
            </a:r>
            <a:r>
              <a:rPr lang="en-US" sz="2000" dirty="0" err="1" smtClean="0">
                <a:solidFill>
                  <a:schemeClr val="tx1"/>
                </a:solidFill>
              </a:rPr>
              <a:t>SQLite</a:t>
            </a:r>
            <a:r>
              <a:rPr lang="en-US" sz="2000" dirty="0" smtClean="0">
                <a:solidFill>
                  <a:schemeClr val="tx1"/>
                </a:solidFill>
              </a:rPr>
              <a:t>)</a:t>
            </a:r>
            <a:endParaRPr lang="en-US" sz="2000" dirty="0" smtClean="0"/>
          </a:p>
          <a:p>
            <a:pPr algn="l"/>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b="1" dirty="0" smtClean="0"/>
              <a:t>public void </a:t>
            </a:r>
            <a:r>
              <a:rPr lang="en-US" sz="2400" b="1" dirty="0" err="1" smtClean="0"/>
              <a:t>onOpen</a:t>
            </a:r>
            <a:r>
              <a:rPr lang="en-US" sz="2400" b="1" dirty="0" smtClean="0"/>
              <a:t>(final </a:t>
            </a:r>
            <a:r>
              <a:rPr lang="en-US" sz="2400" b="1" dirty="0" err="1" smtClean="0"/>
              <a:t>SQLiteDatabase</a:t>
            </a:r>
            <a:r>
              <a:rPr lang="en-US" sz="2400" b="1" dirty="0" smtClean="0"/>
              <a:t> db) </a:t>
            </a:r>
          </a:p>
          <a:p>
            <a:r>
              <a:rPr lang="en-US" sz="2400" dirty="0" smtClean="0"/>
              <a:t>{</a:t>
            </a:r>
          </a:p>
          <a:p>
            <a:r>
              <a:rPr lang="en-US" sz="2400" b="1" dirty="0" err="1" smtClean="0"/>
              <a:t>super.onOpen</a:t>
            </a:r>
            <a:r>
              <a:rPr lang="en-US" sz="2400" b="1" dirty="0" smtClean="0"/>
              <a:t>(db);</a:t>
            </a:r>
          </a:p>
          <a:p>
            <a:r>
              <a:rPr lang="en-US" sz="2400" dirty="0" smtClean="0"/>
              <a:t>//</a:t>
            </a:r>
            <a:r>
              <a:rPr lang="en-US" sz="2400" dirty="0" err="1" smtClean="0"/>
              <a:t>db.execSQL</a:t>
            </a:r>
            <a:r>
              <a:rPr lang="en-US" sz="2400" dirty="0" smtClean="0"/>
              <a:t>("alter table "+</a:t>
            </a:r>
            <a:r>
              <a:rPr lang="en-US" sz="2400" dirty="0" err="1" smtClean="0"/>
              <a:t>ShopItemTable.DATABASE_TABLE</a:t>
            </a:r>
            <a:r>
              <a:rPr lang="en-US" sz="2400" dirty="0" smtClean="0"/>
              <a:t>+" add column unit text not null");</a:t>
            </a:r>
          </a:p>
          <a:p>
            <a:r>
              <a:rPr lang="en-US" sz="2400" dirty="0" smtClean="0"/>
              <a:t>//</a:t>
            </a:r>
            <a:r>
              <a:rPr lang="en-US" sz="2400" dirty="0" err="1" smtClean="0"/>
              <a:t>db.execSQL</a:t>
            </a:r>
            <a:r>
              <a:rPr lang="en-US" sz="2400" dirty="0" smtClean="0"/>
              <a:t>(</a:t>
            </a:r>
            <a:r>
              <a:rPr lang="en-US" sz="2400" dirty="0" err="1" smtClean="0"/>
              <a:t>myItemTable.CREATE_TABLE</a:t>
            </a:r>
            <a:r>
              <a:rPr lang="en-US" sz="2400" dirty="0" smtClean="0"/>
              <a:t>);</a:t>
            </a:r>
          </a:p>
          <a:p>
            <a:r>
              <a:rPr lang="en-US" sz="2400" dirty="0" smtClean="0"/>
              <a:t>//</a:t>
            </a:r>
            <a:r>
              <a:rPr lang="en-US" sz="2400" dirty="0" err="1" smtClean="0"/>
              <a:t>db.execSQL</a:t>
            </a:r>
            <a:r>
              <a:rPr lang="en-US" sz="2400" dirty="0" smtClean="0"/>
              <a:t>("DROP TABLE "+</a:t>
            </a:r>
            <a:r>
              <a:rPr lang="en-US" sz="2400" dirty="0" err="1" smtClean="0"/>
              <a:t>ConfigTable.DATABASE_TABLE</a:t>
            </a:r>
            <a:r>
              <a:rPr lang="en-US" sz="2400" dirty="0" smtClean="0"/>
              <a:t>);</a:t>
            </a:r>
          </a:p>
          <a:p>
            <a:r>
              <a:rPr lang="en-US" sz="2400" dirty="0" smtClean="0"/>
              <a:t>//</a:t>
            </a:r>
            <a:r>
              <a:rPr lang="en-US" sz="2400" dirty="0" err="1" smtClean="0"/>
              <a:t>db.execSQL</a:t>
            </a:r>
            <a:r>
              <a:rPr lang="en-US" sz="2400" dirty="0" smtClean="0"/>
              <a:t>(</a:t>
            </a:r>
            <a:r>
              <a:rPr lang="en-US" sz="2400" dirty="0" err="1" smtClean="0"/>
              <a:t>ConfigTable.CREATE_TABLE</a:t>
            </a:r>
            <a:r>
              <a:rPr lang="en-US" sz="2400" dirty="0" smtClean="0"/>
              <a:t>);</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en-US" dirty="0" err="1" smtClean="0"/>
              <a:t>và</a:t>
            </a:r>
            <a:r>
              <a:rPr lang="en-US" dirty="0" smtClean="0"/>
              <a:t> </a:t>
            </a:r>
            <a:r>
              <a:rPr lang="en-US" dirty="0" err="1" smtClean="0"/>
              <a:t>kết</a:t>
            </a:r>
            <a:r>
              <a:rPr lang="en-US" dirty="0" smtClean="0"/>
              <a:t> </a:t>
            </a:r>
            <a:r>
              <a:rPr lang="en-US" dirty="0" err="1" smtClean="0"/>
              <a:t>nối</a:t>
            </a:r>
            <a:r>
              <a:rPr lang="en-US" dirty="0" smtClean="0"/>
              <a:t> CSDL</a:t>
            </a:r>
            <a:endParaRPr lang="en-US" dirty="0"/>
          </a:p>
        </p:txBody>
      </p:sp>
      <p:sp>
        <p:nvSpPr>
          <p:cNvPr id="3" name="Content Placeholder 2"/>
          <p:cNvSpPr>
            <a:spLocks noGrp="1"/>
          </p:cNvSpPr>
          <p:nvPr>
            <p:ph idx="1"/>
          </p:nvPr>
        </p:nvSpPr>
        <p:spPr>
          <a:xfrm>
            <a:off x="457200" y="1143000"/>
            <a:ext cx="8229600" cy="5562600"/>
          </a:xfrm>
        </p:spPr>
        <p:txBody>
          <a:bodyPr>
            <a:normAutofit fontScale="62500" lnSpcReduction="20000"/>
          </a:bodyPr>
          <a:lstStyle/>
          <a:p>
            <a:r>
              <a:rPr lang="en-US" sz="1800" dirty="0" smtClean="0"/>
              <a:t>package data;</a:t>
            </a:r>
          </a:p>
          <a:p>
            <a:endParaRPr lang="en-US" sz="1800" dirty="0" smtClean="0"/>
          </a:p>
          <a:p>
            <a:r>
              <a:rPr lang="en-US" sz="1800" dirty="0" smtClean="0"/>
              <a:t>import </a:t>
            </a:r>
            <a:r>
              <a:rPr lang="en-US" sz="1800" dirty="0" err="1" smtClean="0"/>
              <a:t>android.database.sqlite.SQLiteDatabase</a:t>
            </a:r>
            <a:r>
              <a:rPr lang="en-US" sz="1800" dirty="0" smtClean="0"/>
              <a:t>;</a:t>
            </a:r>
          </a:p>
          <a:p>
            <a:endParaRPr lang="en-US" sz="1800" dirty="0" smtClean="0"/>
          </a:p>
          <a:p>
            <a:r>
              <a:rPr lang="en-US" sz="1800" dirty="0" smtClean="0"/>
              <a:t>public class </a:t>
            </a:r>
            <a:r>
              <a:rPr lang="en-US" sz="1800" dirty="0" err="1" smtClean="0"/>
              <a:t>StudentTable</a:t>
            </a:r>
            <a:r>
              <a:rPr lang="en-US" sz="1800" dirty="0" smtClean="0"/>
              <a:t> </a:t>
            </a:r>
          </a:p>
          <a:p>
            <a:r>
              <a:rPr lang="en-US" sz="1800" dirty="0" smtClean="0"/>
              <a:t>{</a:t>
            </a:r>
          </a:p>
          <a:p>
            <a:pPr>
              <a:buNone/>
            </a:pPr>
            <a:r>
              <a:rPr lang="en-US" sz="1800" dirty="0" smtClean="0"/>
              <a:t>                public static String DATABASE_TABLE = "</a:t>
            </a:r>
            <a:r>
              <a:rPr lang="en-US" sz="1800" dirty="0" err="1" smtClean="0"/>
              <a:t>student_demo</a:t>
            </a:r>
            <a:r>
              <a:rPr lang="en-US" sz="1800" dirty="0" smtClean="0"/>
              <a:t>";</a:t>
            </a:r>
          </a:p>
          <a:p>
            <a:r>
              <a:rPr lang="en-US" sz="1800" dirty="0" smtClean="0"/>
              <a:t>     public static String STUDENT_ID = "_id";</a:t>
            </a:r>
          </a:p>
          <a:p>
            <a:r>
              <a:rPr lang="en-US" sz="1800" dirty="0" smtClean="0"/>
              <a:t>     public static String STUDENT_NAME = "</a:t>
            </a:r>
            <a:r>
              <a:rPr lang="en-US" sz="1800" dirty="0" err="1" smtClean="0"/>
              <a:t>s_name</a:t>
            </a:r>
            <a:r>
              <a:rPr lang="en-US" sz="1800" dirty="0" smtClean="0"/>
              <a:t>";</a:t>
            </a:r>
          </a:p>
          <a:p>
            <a:r>
              <a:rPr lang="en-US" sz="1800" dirty="0" smtClean="0"/>
              <a:t>     public static String STUDENT_AGE = "</a:t>
            </a:r>
            <a:r>
              <a:rPr lang="en-US" sz="1800" dirty="0" err="1" smtClean="0"/>
              <a:t>s_age</a:t>
            </a:r>
            <a:r>
              <a:rPr lang="en-US" sz="1800" dirty="0" smtClean="0"/>
              <a:t>";</a:t>
            </a:r>
          </a:p>
          <a:p>
            <a:r>
              <a:rPr lang="en-US" sz="1800" dirty="0" smtClean="0"/>
              <a:t>     </a:t>
            </a:r>
          </a:p>
          <a:p>
            <a:r>
              <a:rPr lang="en-US" sz="1800" dirty="0" smtClean="0"/>
              <a:t>     public static final String CREATE_TABLE = "create table "+</a:t>
            </a:r>
            <a:r>
              <a:rPr lang="en-US" sz="1800" dirty="0" err="1" smtClean="0"/>
              <a:t>StudentTable.DATABASE_TABLE</a:t>
            </a:r>
            <a:r>
              <a:rPr lang="en-US" sz="1800" dirty="0" smtClean="0"/>
              <a:t>+" ( "+</a:t>
            </a:r>
          </a:p>
          <a:p>
            <a:r>
              <a:rPr lang="en-US" sz="1800" dirty="0" smtClean="0"/>
              <a:t>     </a:t>
            </a:r>
            <a:r>
              <a:rPr lang="en-US" sz="1800" dirty="0" err="1" smtClean="0"/>
              <a:t>StudentTable.STUDENT_ID</a:t>
            </a:r>
            <a:r>
              <a:rPr lang="en-US" sz="1800" dirty="0" smtClean="0"/>
              <a:t>+" integer primary key </a:t>
            </a:r>
            <a:r>
              <a:rPr lang="en-US" sz="1800" dirty="0" err="1" smtClean="0"/>
              <a:t>autoincrement</a:t>
            </a:r>
            <a:r>
              <a:rPr lang="en-US" sz="1800" dirty="0" smtClean="0"/>
              <a:t>,"+</a:t>
            </a:r>
          </a:p>
          <a:p>
            <a:r>
              <a:rPr lang="en-US" sz="1800" dirty="0" smtClean="0"/>
              <a:t>     </a:t>
            </a:r>
            <a:r>
              <a:rPr lang="en-US" sz="1800" dirty="0" err="1" smtClean="0"/>
              <a:t>StudentTable.STUDENT_NAME</a:t>
            </a:r>
            <a:r>
              <a:rPr lang="en-US" sz="1800" dirty="0" smtClean="0"/>
              <a:t>+" text not null ,"+</a:t>
            </a:r>
          </a:p>
          <a:p>
            <a:r>
              <a:rPr lang="en-US" sz="1800" dirty="0" smtClean="0"/>
              <a:t>     </a:t>
            </a:r>
            <a:r>
              <a:rPr lang="en-US" sz="1800" dirty="0" err="1" smtClean="0"/>
              <a:t>StudentTable.STUDENT_AGE</a:t>
            </a:r>
            <a:r>
              <a:rPr lang="en-US" sz="1800" dirty="0" smtClean="0"/>
              <a:t>+" integer );";</a:t>
            </a:r>
          </a:p>
          <a:p>
            <a:r>
              <a:rPr lang="en-US" sz="1800" dirty="0" smtClean="0"/>
              <a:t>     </a:t>
            </a:r>
          </a:p>
          <a:p>
            <a:r>
              <a:rPr lang="en-US" sz="1800" dirty="0" smtClean="0"/>
              <a:t>     public static void </a:t>
            </a:r>
            <a:r>
              <a:rPr lang="en-US" sz="1800" dirty="0" err="1" smtClean="0"/>
              <a:t>onCreate</a:t>
            </a:r>
            <a:r>
              <a:rPr lang="en-US" sz="1800" dirty="0" smtClean="0"/>
              <a:t>(</a:t>
            </a:r>
            <a:r>
              <a:rPr lang="en-US" sz="1800" dirty="0" err="1" smtClean="0"/>
              <a:t>SQLiteDatabase</a:t>
            </a:r>
            <a:r>
              <a:rPr lang="en-US" sz="1800" dirty="0" smtClean="0"/>
              <a:t> db)</a:t>
            </a:r>
          </a:p>
          <a:p>
            <a:r>
              <a:rPr lang="en-US" sz="1800" dirty="0" smtClean="0"/>
              <a:t>     {</a:t>
            </a:r>
          </a:p>
          <a:p>
            <a:r>
              <a:rPr lang="en-US" sz="1800" dirty="0" smtClean="0"/>
              <a:t>    	 </a:t>
            </a:r>
            <a:r>
              <a:rPr lang="en-US" sz="1800" dirty="0" err="1" smtClean="0"/>
              <a:t>db.execSQL</a:t>
            </a:r>
            <a:r>
              <a:rPr lang="en-US" sz="1800" dirty="0" smtClean="0"/>
              <a:t>(CREATE_TABLE);</a:t>
            </a:r>
          </a:p>
          <a:p>
            <a:r>
              <a:rPr lang="en-US" sz="1800" dirty="0" smtClean="0"/>
              <a:t>     }</a:t>
            </a:r>
          </a:p>
          <a:p>
            <a:r>
              <a:rPr lang="en-US" sz="1800" dirty="0" smtClean="0"/>
              <a:t>     </a:t>
            </a:r>
          </a:p>
          <a:p>
            <a:r>
              <a:rPr lang="en-US" sz="1800" dirty="0" smtClean="0"/>
              <a:t>     public static void </a:t>
            </a:r>
            <a:r>
              <a:rPr lang="en-US" sz="1800" dirty="0" err="1" smtClean="0"/>
              <a:t>onUpgrade</a:t>
            </a:r>
            <a:r>
              <a:rPr lang="en-US" sz="1800" dirty="0" smtClean="0"/>
              <a:t>(</a:t>
            </a:r>
            <a:r>
              <a:rPr lang="en-US" sz="1800" dirty="0" err="1" smtClean="0"/>
              <a:t>SQLiteDatabase</a:t>
            </a:r>
            <a:r>
              <a:rPr lang="en-US" sz="1800" dirty="0" smtClean="0"/>
              <a:t> db, </a:t>
            </a:r>
            <a:r>
              <a:rPr lang="en-US" sz="1800" dirty="0" err="1" smtClean="0"/>
              <a:t>int</a:t>
            </a:r>
            <a:r>
              <a:rPr lang="en-US" sz="1800" dirty="0" smtClean="0"/>
              <a:t> </a:t>
            </a:r>
            <a:r>
              <a:rPr lang="en-US" sz="1800" dirty="0" err="1" smtClean="0"/>
              <a:t>oldVersion</a:t>
            </a:r>
            <a:r>
              <a:rPr lang="en-US" sz="1800" dirty="0" smtClean="0"/>
              <a:t>, </a:t>
            </a:r>
            <a:r>
              <a:rPr lang="en-US" sz="1800" dirty="0" err="1" smtClean="0"/>
              <a:t>int</a:t>
            </a:r>
            <a:r>
              <a:rPr lang="en-US" sz="1800" dirty="0" smtClean="0"/>
              <a:t> </a:t>
            </a:r>
            <a:r>
              <a:rPr lang="en-US" sz="1800" dirty="0" err="1" smtClean="0"/>
              <a:t>newVersion</a:t>
            </a:r>
            <a:r>
              <a:rPr lang="en-US" sz="1800" dirty="0" smtClean="0"/>
              <a:t>) </a:t>
            </a:r>
          </a:p>
          <a:p>
            <a:r>
              <a:rPr lang="en-US" sz="1800" dirty="0" smtClean="0"/>
              <a:t> 	{</a:t>
            </a:r>
          </a:p>
          <a:p>
            <a:r>
              <a:rPr lang="en-US" sz="1800" dirty="0" smtClean="0"/>
              <a:t> 		</a:t>
            </a:r>
            <a:r>
              <a:rPr lang="en-US" sz="1800" dirty="0" err="1" smtClean="0"/>
              <a:t>db.execSQL</a:t>
            </a:r>
            <a:r>
              <a:rPr lang="en-US" sz="1800" dirty="0" smtClean="0"/>
              <a:t>("drop table if exists "+DATABASE_TABLE);</a:t>
            </a:r>
          </a:p>
          <a:p>
            <a:r>
              <a:rPr lang="en-US" sz="1800" dirty="0" smtClean="0"/>
              <a:t> 		</a:t>
            </a:r>
            <a:r>
              <a:rPr lang="en-US" sz="1800" dirty="0" err="1" smtClean="0"/>
              <a:t>StudentTable.onCreate</a:t>
            </a:r>
            <a:r>
              <a:rPr lang="en-US" sz="1800" dirty="0" smtClean="0"/>
              <a:t>(db);</a:t>
            </a:r>
          </a:p>
          <a:p>
            <a:r>
              <a:rPr lang="en-US" sz="1800" dirty="0" smtClean="0"/>
              <a:t> 	} </a:t>
            </a:r>
          </a:p>
          <a:p>
            <a:r>
              <a:rPr lang="en-US" sz="1800" dirty="0" smtClean="0"/>
              <a:t>     </a:t>
            </a:r>
          </a:p>
          <a:p>
            <a:r>
              <a:rPr lang="en-US" sz="1800" dirty="0" smtClean="0"/>
              <a:t>    </a:t>
            </a:r>
          </a:p>
          <a:p>
            <a:r>
              <a:rPr lang="en-US" sz="1800" dirty="0" smtClean="0"/>
              <a:t>}</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thức</a:t>
            </a:r>
            <a:r>
              <a:rPr lang="en-US" dirty="0" smtClean="0"/>
              <a:t> </a:t>
            </a:r>
            <a:r>
              <a:rPr lang="en-US" dirty="0" err="1" smtClean="0"/>
              <a:t>truy</a:t>
            </a:r>
            <a:r>
              <a:rPr lang="en-US" dirty="0" smtClean="0"/>
              <a:t> </a:t>
            </a:r>
            <a:r>
              <a:rPr lang="en-US" dirty="0" err="1" smtClean="0"/>
              <a:t>vấn</a:t>
            </a:r>
            <a:endParaRPr lang="en-US" dirty="0"/>
          </a:p>
        </p:txBody>
      </p:sp>
      <p:sp>
        <p:nvSpPr>
          <p:cNvPr id="3" name="Content Placeholder 2"/>
          <p:cNvSpPr>
            <a:spLocks noGrp="1"/>
          </p:cNvSpPr>
          <p:nvPr>
            <p:ph idx="1"/>
          </p:nvPr>
        </p:nvSpPr>
        <p:spPr/>
        <p:txBody>
          <a:bodyPr>
            <a:normAutofit/>
          </a:bodyPr>
          <a:lstStyle/>
          <a:p>
            <a:r>
              <a:rPr lang="en-US" sz="2800" dirty="0" smtClean="0"/>
              <a:t>-</a:t>
            </a:r>
            <a:r>
              <a:rPr lang="en-US" sz="2800" dirty="0" err="1" smtClean="0">
                <a:solidFill>
                  <a:srgbClr val="FF0000"/>
                </a:solidFill>
              </a:rPr>
              <a:t>rawQuery</a:t>
            </a:r>
            <a:r>
              <a:rPr lang="en-US" sz="2800" dirty="0" smtClean="0"/>
              <a:t>(String query , String[] array);</a:t>
            </a:r>
          </a:p>
          <a:p>
            <a:r>
              <a:rPr lang="en-US" sz="2800" dirty="0" smtClean="0"/>
              <a:t>-</a:t>
            </a:r>
            <a:r>
              <a:rPr lang="en-US" sz="2800" dirty="0" smtClean="0">
                <a:solidFill>
                  <a:srgbClr val="FF0000"/>
                </a:solidFill>
              </a:rPr>
              <a:t>query</a:t>
            </a:r>
            <a:r>
              <a:rPr lang="en-US" sz="2800" dirty="0" smtClean="0"/>
              <a:t>(String table, String[] columns, String selection, String[] </a:t>
            </a:r>
            <a:r>
              <a:rPr lang="en-US" sz="2800" dirty="0" err="1" smtClean="0"/>
              <a:t>selectionArgs</a:t>
            </a:r>
            <a:r>
              <a:rPr lang="en-US" sz="2800" dirty="0" smtClean="0"/>
              <a:t>, String </a:t>
            </a:r>
            <a:r>
              <a:rPr lang="en-US" sz="2800" dirty="0" err="1" smtClean="0"/>
              <a:t>groupBy</a:t>
            </a:r>
            <a:r>
              <a:rPr lang="en-US" sz="2800" dirty="0" smtClean="0"/>
              <a:t>, String having, String </a:t>
            </a:r>
            <a:r>
              <a:rPr lang="en-US" sz="2800" dirty="0" err="1" smtClean="0"/>
              <a:t>orderBy</a:t>
            </a:r>
            <a:r>
              <a:rPr lang="en-US" sz="2800" dirty="0" smtClean="0"/>
              <a:t>, String limit)</a:t>
            </a:r>
          </a:p>
          <a:p>
            <a:r>
              <a:rPr lang="en-US" sz="2800" dirty="0" err="1" smtClean="0">
                <a:solidFill>
                  <a:srgbClr val="FF0000"/>
                </a:solidFill>
              </a:rPr>
              <a:t>execSQL</a:t>
            </a:r>
            <a:r>
              <a:rPr lang="en-US" sz="2800" dirty="0" smtClean="0"/>
              <a:t>(String </a:t>
            </a:r>
            <a:r>
              <a:rPr lang="en-US" sz="2800" dirty="0" err="1" smtClean="0"/>
              <a:t>sql</a:t>
            </a:r>
            <a:r>
              <a:rPr lang="en-US" sz="2800" dirty="0" smtClean="0"/>
              <a:t>)</a:t>
            </a:r>
          </a:p>
          <a:p>
            <a:pPr>
              <a:buNone/>
            </a:pPr>
            <a:r>
              <a:rPr lang="en-US" sz="2800" dirty="0" smtClean="0"/>
              <a:t>Execute a single SQL statement that is NOT a SELECT or any other SQL statement that returns data.</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thức</a:t>
            </a:r>
            <a:r>
              <a:rPr lang="en-US" dirty="0" smtClean="0"/>
              <a:t> </a:t>
            </a:r>
            <a:r>
              <a:rPr lang="en-US" dirty="0" err="1" smtClean="0"/>
              <a:t>truy</a:t>
            </a:r>
            <a:r>
              <a:rPr lang="en-US" dirty="0" smtClean="0"/>
              <a:t> </a:t>
            </a:r>
            <a:r>
              <a:rPr lang="en-US" dirty="0" err="1" smtClean="0"/>
              <a:t>vấn</a:t>
            </a:r>
            <a:endParaRPr lang="en-US" dirty="0"/>
          </a:p>
        </p:txBody>
      </p:sp>
      <p:sp>
        <p:nvSpPr>
          <p:cNvPr id="3" name="Text Placeholder 2"/>
          <p:cNvSpPr>
            <a:spLocks noGrp="1"/>
          </p:cNvSpPr>
          <p:nvPr>
            <p:ph type="body" idx="1"/>
          </p:nvPr>
        </p:nvSpPr>
        <p:spPr/>
        <p:txBody>
          <a:bodyPr/>
          <a:lstStyle/>
          <a:p>
            <a:r>
              <a:rPr lang="en-US" dirty="0" err="1" smtClean="0"/>
              <a:t>rawQuery</a:t>
            </a:r>
            <a:r>
              <a:rPr lang="en-US" dirty="0" smtClean="0"/>
              <a:t>()</a:t>
            </a:r>
            <a:endParaRPr lang="en-US" dirty="0"/>
          </a:p>
        </p:txBody>
      </p:sp>
      <p:sp>
        <p:nvSpPr>
          <p:cNvPr id="4" name="Content Placeholder 3"/>
          <p:cNvSpPr>
            <a:spLocks noGrp="1"/>
          </p:cNvSpPr>
          <p:nvPr>
            <p:ph sz="half" idx="2"/>
          </p:nvPr>
        </p:nvSpPr>
        <p:spPr/>
        <p:txBody>
          <a:bodyPr>
            <a:normAutofit/>
          </a:bodyPr>
          <a:lstStyle/>
          <a:p>
            <a:r>
              <a:rPr lang="en-US" sz="1800" dirty="0" smtClean="0"/>
              <a:t>String query = “select * from </a:t>
            </a:r>
            <a:r>
              <a:rPr lang="en-US" sz="1800" dirty="0" err="1" smtClean="0"/>
              <a:t>student_demo</a:t>
            </a:r>
            <a:r>
              <a:rPr lang="en-US" sz="1800" dirty="0" smtClean="0"/>
              <a:t> where _id = ? And age &gt; ? Order by </a:t>
            </a:r>
            <a:r>
              <a:rPr lang="en-US" sz="1800" dirty="0" err="1" smtClean="0"/>
              <a:t>s_name</a:t>
            </a:r>
            <a:r>
              <a:rPr lang="en-US" sz="1800" dirty="0" smtClean="0"/>
              <a:t> limit  ?”;</a:t>
            </a:r>
          </a:p>
          <a:p>
            <a:r>
              <a:rPr lang="en-US" sz="1800" dirty="0" smtClean="0"/>
              <a:t>Cursor c = </a:t>
            </a:r>
            <a:r>
              <a:rPr lang="en-US" sz="1800" dirty="0" err="1" smtClean="0"/>
              <a:t>db.rawQuery</a:t>
            </a:r>
            <a:r>
              <a:rPr lang="en-US" sz="1800" dirty="0" smtClean="0"/>
              <a:t>(</a:t>
            </a:r>
          </a:p>
          <a:p>
            <a:pPr>
              <a:buNone/>
            </a:pPr>
            <a:r>
              <a:rPr lang="en-US" sz="1800" dirty="0" smtClean="0"/>
              <a:t>query, new String[]{“1”,”23”,”5”}</a:t>
            </a:r>
          </a:p>
          <a:p>
            <a:r>
              <a:rPr lang="en-US" sz="1800" dirty="0" smtClean="0"/>
              <a:t>);</a:t>
            </a:r>
          </a:p>
          <a:p>
            <a:r>
              <a:rPr lang="en-US" sz="1800" dirty="0" smtClean="0"/>
              <a:t>-</a:t>
            </a:r>
            <a:r>
              <a:rPr lang="en-US" sz="1800" dirty="0" err="1" smtClean="0"/>
              <a:t>Ưu</a:t>
            </a:r>
            <a:r>
              <a:rPr lang="en-US" sz="1800" dirty="0" smtClean="0"/>
              <a:t> </a:t>
            </a:r>
            <a:r>
              <a:rPr lang="en-US" sz="1800" dirty="0" err="1" smtClean="0"/>
              <a:t>điểm</a:t>
            </a:r>
            <a:r>
              <a:rPr lang="en-US" sz="1800" dirty="0" smtClean="0"/>
              <a:t> : </a:t>
            </a:r>
            <a:r>
              <a:rPr lang="en-US" sz="1800" dirty="0" err="1" smtClean="0"/>
              <a:t>dễ</a:t>
            </a:r>
            <a:r>
              <a:rPr lang="en-US" sz="1800" dirty="0" smtClean="0"/>
              <a:t> </a:t>
            </a:r>
            <a:r>
              <a:rPr lang="en-US" sz="1800" dirty="0" err="1" smtClean="0"/>
              <a:t>sử</a:t>
            </a:r>
            <a:r>
              <a:rPr lang="en-US" sz="1800" dirty="0" smtClean="0"/>
              <a:t> </a:t>
            </a:r>
            <a:r>
              <a:rPr lang="en-US" sz="1800" dirty="0" err="1" smtClean="0"/>
              <a:t>dụng</a:t>
            </a:r>
            <a:endParaRPr lang="en-US" sz="1800" dirty="0" smtClean="0"/>
          </a:p>
          <a:p>
            <a:r>
              <a:rPr lang="en-US" sz="1800" dirty="0" smtClean="0"/>
              <a:t>-</a:t>
            </a:r>
            <a:r>
              <a:rPr lang="en-US" sz="1800" dirty="0" err="1" smtClean="0"/>
              <a:t>Nhược</a:t>
            </a:r>
            <a:r>
              <a:rPr lang="en-US" sz="1800" dirty="0" smtClean="0"/>
              <a:t> </a:t>
            </a:r>
            <a:r>
              <a:rPr lang="en-US" sz="1800" dirty="0" err="1" smtClean="0"/>
              <a:t>điểm</a:t>
            </a:r>
            <a:r>
              <a:rPr lang="en-US" sz="1800" dirty="0" smtClean="0"/>
              <a:t> </a:t>
            </a:r>
            <a:r>
              <a:rPr lang="en-US" sz="1800" dirty="0" err="1" smtClean="0"/>
              <a:t>dùng</a:t>
            </a:r>
            <a:r>
              <a:rPr lang="en-US" sz="1800" dirty="0" smtClean="0"/>
              <a:t> </a:t>
            </a:r>
            <a:r>
              <a:rPr lang="en-US" sz="1800" dirty="0" err="1" smtClean="0"/>
              <a:t>để</a:t>
            </a:r>
            <a:r>
              <a:rPr lang="en-US" sz="1800" dirty="0" smtClean="0"/>
              <a:t> </a:t>
            </a:r>
            <a:r>
              <a:rPr lang="en-US" sz="1800" dirty="0" err="1" smtClean="0"/>
              <a:t>truy</a:t>
            </a:r>
            <a:r>
              <a:rPr lang="en-US" sz="1800" dirty="0" smtClean="0"/>
              <a:t> </a:t>
            </a:r>
            <a:r>
              <a:rPr lang="en-US" sz="1800" dirty="0" err="1" smtClean="0"/>
              <a:t>vấn</a:t>
            </a:r>
            <a:r>
              <a:rPr lang="en-US" sz="1800" dirty="0" smtClean="0"/>
              <a:t> </a:t>
            </a:r>
            <a:r>
              <a:rPr lang="en-US" sz="1800" dirty="0" err="1" smtClean="0"/>
              <a:t>trên</a:t>
            </a:r>
            <a:r>
              <a:rPr lang="en-US" sz="1800" dirty="0" smtClean="0"/>
              <a:t> </a:t>
            </a:r>
            <a:r>
              <a:rPr lang="en-US" sz="1800" dirty="0" err="1" smtClean="0"/>
              <a:t>nhiều</a:t>
            </a:r>
            <a:r>
              <a:rPr lang="en-US" sz="1800" dirty="0" smtClean="0"/>
              <a:t> </a:t>
            </a:r>
            <a:r>
              <a:rPr lang="en-US" sz="1800" dirty="0" err="1" smtClean="0"/>
              <a:t>bảng</a:t>
            </a:r>
            <a:r>
              <a:rPr lang="en-US" sz="1800" dirty="0" smtClean="0"/>
              <a:t> </a:t>
            </a:r>
            <a:r>
              <a:rPr lang="en-US" sz="1800" dirty="0" err="1" smtClean="0"/>
              <a:t>hoặc</a:t>
            </a:r>
            <a:r>
              <a:rPr lang="en-US" sz="1800" dirty="0" smtClean="0"/>
              <a:t> </a:t>
            </a:r>
            <a:r>
              <a:rPr lang="en-US" sz="1800" dirty="0" err="1" smtClean="0"/>
              <a:t>nhiều</a:t>
            </a:r>
            <a:r>
              <a:rPr lang="en-US" sz="1800" dirty="0" smtClean="0"/>
              <a:t> </a:t>
            </a:r>
            <a:r>
              <a:rPr lang="en-US" sz="1800" dirty="0" err="1" smtClean="0"/>
              <a:t>cột</a:t>
            </a:r>
            <a:r>
              <a:rPr lang="en-US" sz="1800" dirty="0" smtClean="0"/>
              <a:t> </a:t>
            </a:r>
            <a:r>
              <a:rPr lang="en-US" sz="1800" dirty="0" err="1" smtClean="0"/>
              <a:t>dễ</a:t>
            </a:r>
            <a:r>
              <a:rPr lang="en-US" sz="1800" dirty="0" smtClean="0"/>
              <a:t> </a:t>
            </a:r>
            <a:r>
              <a:rPr lang="en-US" sz="1800" dirty="0" err="1" smtClean="0"/>
              <a:t>nhầm</a:t>
            </a:r>
            <a:r>
              <a:rPr lang="en-US" sz="1800" dirty="0" smtClean="0"/>
              <a:t> </a:t>
            </a:r>
            <a:r>
              <a:rPr lang="en-US" sz="1800" dirty="0" err="1" smtClean="0"/>
              <a:t>lẫn</a:t>
            </a:r>
            <a:endParaRPr lang="en-US" sz="1800" dirty="0"/>
          </a:p>
        </p:txBody>
      </p:sp>
      <p:sp>
        <p:nvSpPr>
          <p:cNvPr id="5" name="Text Placeholder 4"/>
          <p:cNvSpPr>
            <a:spLocks noGrp="1"/>
          </p:cNvSpPr>
          <p:nvPr>
            <p:ph type="body" sz="quarter" idx="3"/>
          </p:nvPr>
        </p:nvSpPr>
        <p:spPr/>
        <p:txBody>
          <a:bodyPr/>
          <a:lstStyle/>
          <a:p>
            <a:r>
              <a:rPr lang="en-US" dirty="0" smtClean="0"/>
              <a:t>Query()</a:t>
            </a:r>
            <a:endParaRPr lang="en-US" dirty="0"/>
          </a:p>
        </p:txBody>
      </p:sp>
      <p:sp>
        <p:nvSpPr>
          <p:cNvPr id="6" name="Content Placeholder 5"/>
          <p:cNvSpPr>
            <a:spLocks noGrp="1"/>
          </p:cNvSpPr>
          <p:nvPr>
            <p:ph sz="quarter" idx="4"/>
          </p:nvPr>
        </p:nvSpPr>
        <p:spPr/>
        <p:txBody>
          <a:bodyPr>
            <a:normAutofit/>
          </a:bodyPr>
          <a:lstStyle/>
          <a:p>
            <a:r>
              <a:rPr lang="en-US" sz="1800" dirty="0" smtClean="0"/>
              <a:t>String[] </a:t>
            </a:r>
            <a:r>
              <a:rPr lang="en-US" sz="1800" dirty="0" smtClean="0">
                <a:solidFill>
                  <a:srgbClr val="C00000"/>
                </a:solidFill>
              </a:rPr>
              <a:t>cols </a:t>
            </a:r>
            <a:r>
              <a:rPr lang="en-US" sz="1800" dirty="0" smtClean="0"/>
              <a:t>= {“_</a:t>
            </a:r>
            <a:r>
              <a:rPr lang="en-US" sz="1800" dirty="0" err="1" smtClean="0"/>
              <a:t>id”,”s_name</a:t>
            </a:r>
            <a:r>
              <a:rPr lang="en-US" sz="1800" dirty="0" smtClean="0"/>
              <a:t>”};</a:t>
            </a:r>
          </a:p>
          <a:p>
            <a:r>
              <a:rPr lang="en-US" sz="1800" dirty="0" smtClean="0"/>
              <a:t>String[] </a:t>
            </a:r>
            <a:r>
              <a:rPr lang="en-US" sz="1800" dirty="0" err="1" smtClean="0">
                <a:solidFill>
                  <a:srgbClr val="00B0F0"/>
                </a:solidFill>
              </a:rPr>
              <a:t>params</a:t>
            </a:r>
            <a:r>
              <a:rPr lang="en-US" sz="1800" dirty="0" smtClean="0"/>
              <a:t>  = {“1,”23”};</a:t>
            </a:r>
          </a:p>
          <a:p>
            <a:r>
              <a:rPr lang="en-US" sz="1800" dirty="0" smtClean="0"/>
              <a:t>Cursor c = </a:t>
            </a:r>
            <a:r>
              <a:rPr lang="en-US" sz="1800" dirty="0" err="1" smtClean="0"/>
              <a:t>db.query</a:t>
            </a:r>
            <a:r>
              <a:rPr lang="en-US" sz="1800" dirty="0" smtClean="0"/>
              <a:t>(“</a:t>
            </a:r>
            <a:r>
              <a:rPr lang="en-US" sz="1800" dirty="0" err="1" smtClean="0"/>
              <a:t>student_demo</a:t>
            </a:r>
            <a:r>
              <a:rPr lang="en-US" sz="1800" dirty="0" smtClean="0"/>
              <a:t>”,</a:t>
            </a:r>
          </a:p>
          <a:p>
            <a:pPr>
              <a:buNone/>
            </a:pPr>
            <a:r>
              <a:rPr lang="en-US" sz="1800" dirty="0" err="1" smtClean="0">
                <a:solidFill>
                  <a:srgbClr val="C00000"/>
                </a:solidFill>
              </a:rPr>
              <a:t>cols</a:t>
            </a:r>
            <a:r>
              <a:rPr lang="en-US" sz="1800" dirty="0" err="1" smtClean="0"/>
              <a:t>,”_id</a:t>
            </a:r>
            <a:r>
              <a:rPr lang="en-US" sz="1800" dirty="0" smtClean="0"/>
              <a:t> = ? And age = ?”,</a:t>
            </a:r>
            <a:r>
              <a:rPr lang="en-US" sz="1800" dirty="0" err="1" smtClean="0">
                <a:solidFill>
                  <a:srgbClr val="00B0F0"/>
                </a:solidFill>
              </a:rPr>
              <a:t>params</a:t>
            </a:r>
            <a:r>
              <a:rPr lang="en-US" sz="1800" dirty="0" err="1" smtClean="0"/>
              <a:t>,null</a:t>
            </a:r>
            <a:r>
              <a:rPr lang="en-US" sz="1800" dirty="0" smtClean="0"/>
              <a:t>,</a:t>
            </a:r>
          </a:p>
          <a:p>
            <a:pPr>
              <a:buNone/>
            </a:pPr>
            <a:r>
              <a:rPr lang="en-US" sz="1800" dirty="0" smtClean="0"/>
              <a:t>Null,5</a:t>
            </a:r>
          </a:p>
          <a:p>
            <a:r>
              <a:rPr lang="en-US" sz="1800" dirty="0" smtClean="0"/>
              <a:t>);</a:t>
            </a:r>
          </a:p>
          <a:p>
            <a:r>
              <a:rPr lang="en-US" sz="1800" dirty="0" smtClean="0"/>
              <a:t>-</a:t>
            </a:r>
            <a:r>
              <a:rPr lang="en-US" sz="1800" dirty="0" err="1" smtClean="0"/>
              <a:t>hơi</a:t>
            </a:r>
            <a:r>
              <a:rPr lang="en-US" sz="1800" dirty="0" smtClean="0"/>
              <a:t> </a:t>
            </a:r>
            <a:r>
              <a:rPr lang="en-US" sz="1800" dirty="0" err="1" smtClean="0"/>
              <a:t>phức</a:t>
            </a:r>
            <a:r>
              <a:rPr lang="en-US" sz="1800" dirty="0" smtClean="0"/>
              <a:t> </a:t>
            </a:r>
            <a:r>
              <a:rPr lang="en-US" sz="1800" dirty="0" err="1" smtClean="0"/>
              <a:t>tạp</a:t>
            </a:r>
            <a:endParaRPr lang="en-US" sz="1800" dirty="0" smtClean="0"/>
          </a:p>
          <a:p>
            <a:r>
              <a:rPr lang="en-US" sz="1800" dirty="0" smtClean="0"/>
              <a:t>-</a:t>
            </a:r>
            <a:r>
              <a:rPr lang="en-US" sz="1800" dirty="0" err="1" smtClean="0"/>
              <a:t>linh</a:t>
            </a:r>
            <a:r>
              <a:rPr lang="en-US" sz="1800" dirty="0" smtClean="0"/>
              <a:t> </a:t>
            </a:r>
            <a:r>
              <a:rPr lang="en-US" sz="1800" dirty="0" err="1" smtClean="0"/>
              <a:t>hoạt</a:t>
            </a:r>
            <a:r>
              <a:rPr lang="en-US" sz="1800" dirty="0" smtClean="0"/>
              <a:t> </a:t>
            </a:r>
            <a:r>
              <a:rPr lang="en-US" sz="1800" dirty="0" err="1" smtClean="0"/>
              <a:t>hơn</a:t>
            </a:r>
            <a:endParaRPr lang="en-US" sz="1800" dirty="0" smtClean="0"/>
          </a:p>
          <a:p>
            <a:r>
              <a:rPr lang="en-US" sz="1800" dirty="0" smtClean="0"/>
              <a:t>-</a:t>
            </a:r>
            <a:r>
              <a:rPr lang="en-US" sz="1800" dirty="0" err="1" smtClean="0"/>
              <a:t>tránh</a:t>
            </a:r>
            <a:r>
              <a:rPr lang="en-US" sz="1800" dirty="0" smtClean="0"/>
              <a:t> SQL Injection attacks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thức</a:t>
            </a:r>
            <a:r>
              <a:rPr lang="en-US" dirty="0" smtClean="0"/>
              <a:t> </a:t>
            </a:r>
            <a:r>
              <a:rPr lang="en-US" dirty="0" err="1" smtClean="0"/>
              <a:t>truy</a:t>
            </a:r>
            <a:r>
              <a:rPr lang="en-US" dirty="0" smtClean="0"/>
              <a:t> </a:t>
            </a:r>
            <a:r>
              <a:rPr lang="en-US" dirty="0" err="1" smtClean="0"/>
              <a:t>vấn</a:t>
            </a:r>
            <a:endParaRPr lang="en-US" dirty="0"/>
          </a:p>
        </p:txBody>
      </p:sp>
      <p:sp>
        <p:nvSpPr>
          <p:cNvPr id="3" name="Content Placeholder 2"/>
          <p:cNvSpPr>
            <a:spLocks noGrp="1"/>
          </p:cNvSpPr>
          <p:nvPr>
            <p:ph idx="1"/>
          </p:nvPr>
        </p:nvSpPr>
        <p:spPr/>
        <p:txBody>
          <a:bodyPr/>
          <a:lstStyle/>
          <a:p>
            <a:r>
              <a:rPr lang="en-US" sz="2000" dirty="0" err="1" smtClean="0"/>
              <a:t>execSQL</a:t>
            </a:r>
            <a:r>
              <a:rPr lang="en-US" sz="2000" dirty="0" smtClean="0"/>
              <a:t>(String </a:t>
            </a:r>
            <a:r>
              <a:rPr lang="en-US" sz="2000" dirty="0" err="1" smtClean="0"/>
              <a:t>sql</a:t>
            </a:r>
            <a:r>
              <a:rPr lang="en-US" sz="2000" dirty="0" smtClean="0"/>
              <a:t>)</a:t>
            </a:r>
          </a:p>
          <a:p>
            <a:r>
              <a:rPr lang="en-US" sz="2000" dirty="0" smtClean="0"/>
              <a:t>-</a:t>
            </a:r>
            <a:r>
              <a:rPr lang="en-US" sz="2000" dirty="0" err="1" smtClean="0"/>
              <a:t>Dùng</a:t>
            </a:r>
            <a:r>
              <a:rPr lang="en-US" sz="2000" dirty="0" smtClean="0"/>
              <a:t> </a:t>
            </a:r>
            <a:r>
              <a:rPr lang="en-US" sz="2000" dirty="0" err="1" smtClean="0"/>
              <a:t>cho</a:t>
            </a:r>
            <a:r>
              <a:rPr lang="en-US" sz="2000" dirty="0" smtClean="0"/>
              <a:t> ALTER , UPDATE, DELETE</a:t>
            </a:r>
          </a:p>
          <a:p>
            <a:r>
              <a:rPr lang="en-US" sz="2000" dirty="0" smtClean="0"/>
              <a:t>String query1 = “ALTER       TABLE </a:t>
            </a:r>
          </a:p>
          <a:p>
            <a:r>
              <a:rPr lang="en-US" sz="2000" dirty="0" err="1" smtClean="0"/>
              <a:t>student_demo</a:t>
            </a:r>
            <a:r>
              <a:rPr lang="en-US" sz="2000" dirty="0" smtClean="0"/>
              <a:t>     ADD      COLUMN     </a:t>
            </a:r>
            <a:r>
              <a:rPr lang="en-US" sz="2000" dirty="0" err="1" smtClean="0"/>
              <a:t>diemthi</a:t>
            </a:r>
            <a:r>
              <a:rPr lang="en-US" sz="2000" dirty="0" smtClean="0"/>
              <a:t>     INTEGER  NOT NULL”;</a:t>
            </a:r>
          </a:p>
          <a:p>
            <a:r>
              <a:rPr lang="en-US" sz="2000" dirty="0" smtClean="0"/>
              <a:t>String query2=“CREATE     TABLE    </a:t>
            </a:r>
            <a:r>
              <a:rPr lang="en-US" sz="2000" dirty="0" err="1" smtClean="0"/>
              <a:t>diemthi</a:t>
            </a:r>
            <a:r>
              <a:rPr lang="en-US" sz="2000" dirty="0" smtClean="0"/>
              <a:t>   (</a:t>
            </a:r>
            <a:r>
              <a:rPr lang="en-US" sz="2000" dirty="0" err="1" smtClean="0"/>
              <a:t>s_id</a:t>
            </a:r>
            <a:r>
              <a:rPr lang="en-US" sz="2000" dirty="0" smtClean="0"/>
              <a:t> integer, </a:t>
            </a:r>
            <a:r>
              <a:rPr lang="en-US" sz="2000" dirty="0" err="1" smtClean="0"/>
              <a:t>diemthi</a:t>
            </a:r>
            <a:r>
              <a:rPr lang="en-US" sz="2000" dirty="0" smtClean="0"/>
              <a:t> </a:t>
            </a:r>
            <a:r>
              <a:rPr lang="en-US" sz="2000" dirty="0" err="1" smtClean="0"/>
              <a:t>interger</a:t>
            </a:r>
            <a:r>
              <a:rPr lang="en-US" sz="2000" dirty="0" smtClean="0"/>
              <a:t>)”;</a:t>
            </a:r>
          </a:p>
          <a:p>
            <a:r>
              <a:rPr lang="en-US" sz="2000" dirty="0" smtClean="0"/>
              <a:t>String query3 =“Delete     from     </a:t>
            </a:r>
            <a:r>
              <a:rPr lang="en-US" sz="2000" dirty="0" err="1" smtClean="0"/>
              <a:t>student_demo</a:t>
            </a:r>
            <a:r>
              <a:rPr lang="en-US" sz="2000" dirty="0" smtClean="0"/>
              <a:t>    where   </a:t>
            </a:r>
            <a:r>
              <a:rPr lang="en-US" sz="2000" dirty="0" err="1" smtClean="0"/>
              <a:t>s_id</a:t>
            </a:r>
            <a:r>
              <a:rPr lang="en-US" sz="2000" dirty="0" smtClean="0"/>
              <a:t> = 1”;</a:t>
            </a:r>
          </a:p>
          <a:p>
            <a:endParaRPr lang="en-US" sz="2000" dirty="0" smtClean="0"/>
          </a:p>
          <a:p>
            <a:r>
              <a:rPr lang="en-US" sz="2000" dirty="0" err="1" smtClean="0"/>
              <a:t>Db.execSQL</a:t>
            </a:r>
            <a:r>
              <a:rPr lang="en-US" sz="2000" dirty="0" smtClean="0"/>
              <a:t>(query1);</a:t>
            </a:r>
          </a:p>
          <a:p>
            <a:r>
              <a:rPr lang="en-US" sz="2000" dirty="0" smtClean="0"/>
              <a:t>Db. </a:t>
            </a:r>
            <a:r>
              <a:rPr lang="en-US" sz="2000" dirty="0" err="1" smtClean="0"/>
              <a:t>execSQL</a:t>
            </a:r>
            <a:r>
              <a:rPr lang="en-US" sz="2000" dirty="0" smtClean="0"/>
              <a:t>(query2);</a:t>
            </a:r>
          </a:p>
          <a:p>
            <a:r>
              <a:rPr lang="en-US" sz="2000" dirty="0" smtClean="0"/>
              <a:t>Db. </a:t>
            </a:r>
            <a:r>
              <a:rPr lang="en-US" sz="2000" dirty="0" err="1" smtClean="0"/>
              <a:t>execSQL</a:t>
            </a:r>
            <a:r>
              <a:rPr lang="en-US" sz="2000" dirty="0" smtClean="0"/>
              <a:t>(query3);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Cách</a:t>
            </a:r>
            <a:r>
              <a:rPr lang="en-US" dirty="0" smtClean="0"/>
              <a:t> </a:t>
            </a:r>
            <a:r>
              <a:rPr lang="en-US" dirty="0" err="1" smtClean="0"/>
              <a:t>thức</a:t>
            </a:r>
            <a:r>
              <a:rPr lang="en-US" dirty="0" smtClean="0"/>
              <a:t> </a:t>
            </a:r>
            <a:r>
              <a:rPr lang="en-US" dirty="0" err="1" smtClean="0"/>
              <a:t>truy</a:t>
            </a:r>
            <a:r>
              <a:rPr lang="en-US" dirty="0" smtClean="0"/>
              <a:t> </a:t>
            </a:r>
            <a:r>
              <a:rPr lang="en-US" dirty="0" err="1" smtClean="0"/>
              <a:t>vấn</a:t>
            </a:r>
            <a:endParaRPr lang="en-US" dirty="0"/>
          </a:p>
        </p:txBody>
      </p:sp>
      <p:sp>
        <p:nvSpPr>
          <p:cNvPr id="3" name="Content Placeholder 2"/>
          <p:cNvSpPr>
            <a:spLocks noGrp="1"/>
          </p:cNvSpPr>
          <p:nvPr>
            <p:ph idx="1"/>
          </p:nvPr>
        </p:nvSpPr>
        <p:spPr/>
        <p:txBody>
          <a:bodyPr/>
          <a:lstStyle/>
          <a:p>
            <a:r>
              <a:rPr lang="en-US" sz="2000" dirty="0" err="1" smtClean="0">
                <a:solidFill>
                  <a:schemeClr val="accent2"/>
                </a:solidFill>
              </a:rPr>
              <a:t>Db.delete</a:t>
            </a:r>
            <a:r>
              <a:rPr lang="en-US" sz="2000" dirty="0" smtClean="0">
                <a:solidFill>
                  <a:schemeClr val="accent2"/>
                </a:solidFill>
              </a:rPr>
              <a:t>(“TABLE”, “WHERE” ,String[] </a:t>
            </a:r>
            <a:r>
              <a:rPr lang="en-US" sz="2000" dirty="0" err="1" smtClean="0">
                <a:solidFill>
                  <a:schemeClr val="accent2"/>
                </a:solidFill>
              </a:rPr>
              <a:t>args</a:t>
            </a:r>
            <a:r>
              <a:rPr lang="en-US" sz="2000" dirty="0" smtClean="0">
                <a:solidFill>
                  <a:schemeClr val="accent2"/>
                </a:solidFill>
              </a:rPr>
              <a:t>);</a:t>
            </a:r>
          </a:p>
          <a:p>
            <a:r>
              <a:rPr lang="en-US" sz="2000" dirty="0" smtClean="0"/>
              <a:t>Delete From </a:t>
            </a:r>
            <a:r>
              <a:rPr lang="en-US" sz="2000" dirty="0" err="1" smtClean="0">
                <a:solidFill>
                  <a:srgbClr val="00B0F0"/>
                </a:solidFill>
              </a:rPr>
              <a:t>Student_demo</a:t>
            </a:r>
            <a:r>
              <a:rPr lang="en-US" sz="2000" dirty="0" smtClean="0"/>
              <a:t> where </a:t>
            </a:r>
            <a:r>
              <a:rPr lang="en-US" sz="2000" dirty="0" smtClean="0">
                <a:solidFill>
                  <a:srgbClr val="00B0F0"/>
                </a:solidFill>
              </a:rPr>
              <a:t>ID</a:t>
            </a:r>
            <a:r>
              <a:rPr lang="en-US" sz="2000" dirty="0" smtClean="0"/>
              <a:t> = 1;</a:t>
            </a:r>
          </a:p>
          <a:p>
            <a:r>
              <a:rPr lang="en-US" sz="2000" dirty="0" err="1" smtClean="0"/>
              <a:t>Db.delete</a:t>
            </a:r>
            <a:r>
              <a:rPr lang="en-US" sz="2000" dirty="0" smtClean="0"/>
              <a:t>(“</a:t>
            </a:r>
            <a:r>
              <a:rPr lang="en-US" sz="2000" dirty="0" err="1" smtClean="0">
                <a:solidFill>
                  <a:srgbClr val="00B0F0"/>
                </a:solidFill>
              </a:rPr>
              <a:t>Student_demo</a:t>
            </a:r>
            <a:r>
              <a:rPr lang="en-US" sz="2000" dirty="0" err="1" smtClean="0"/>
              <a:t>”,”</a:t>
            </a:r>
            <a:r>
              <a:rPr lang="en-US" sz="2000" dirty="0" err="1" smtClean="0">
                <a:solidFill>
                  <a:srgbClr val="00B0F0"/>
                </a:solidFill>
              </a:rPr>
              <a:t>ID</a:t>
            </a:r>
            <a:r>
              <a:rPr lang="en-US" sz="2000" dirty="0" smtClean="0"/>
              <a:t> = ?”, new String[]{id});</a:t>
            </a:r>
          </a:p>
          <a:p>
            <a:endParaRPr lang="en-US" sz="2000" dirty="0" smtClean="0"/>
          </a:p>
          <a:p>
            <a:r>
              <a:rPr lang="en-US" sz="2000" dirty="0" err="1" smtClean="0"/>
              <a:t>ContentValues</a:t>
            </a:r>
            <a:r>
              <a:rPr lang="en-US" sz="2000" dirty="0" smtClean="0"/>
              <a:t> values = new </a:t>
            </a:r>
            <a:r>
              <a:rPr lang="en-US" sz="2000" dirty="0" err="1" smtClean="0"/>
              <a:t>ContentValues</a:t>
            </a:r>
            <a:r>
              <a:rPr lang="en-US" sz="2000" dirty="0" smtClean="0"/>
              <a:t>();</a:t>
            </a:r>
          </a:p>
          <a:p>
            <a:r>
              <a:rPr lang="en-US" sz="2000" dirty="0" smtClean="0"/>
              <a:t>    	</a:t>
            </a:r>
            <a:r>
              <a:rPr lang="en-US" sz="2000" dirty="0" err="1" smtClean="0"/>
              <a:t>values.put</a:t>
            </a:r>
            <a:r>
              <a:rPr lang="en-US" sz="2000" dirty="0" smtClean="0"/>
              <a:t>(“</a:t>
            </a:r>
            <a:r>
              <a:rPr lang="en-US" sz="2000" dirty="0" err="1" smtClean="0"/>
              <a:t>s_name</a:t>
            </a:r>
            <a:r>
              <a:rPr lang="en-US" sz="2000" dirty="0" smtClean="0"/>
              <a:t>”, name);</a:t>
            </a:r>
          </a:p>
          <a:p>
            <a:r>
              <a:rPr lang="en-US" sz="2000" dirty="0" smtClean="0"/>
              <a:t>    	</a:t>
            </a:r>
            <a:r>
              <a:rPr lang="en-US" sz="2000" dirty="0" err="1" smtClean="0"/>
              <a:t>values.put</a:t>
            </a:r>
            <a:r>
              <a:rPr lang="en-US" sz="2000" dirty="0" smtClean="0"/>
              <a:t>(“</a:t>
            </a:r>
            <a:r>
              <a:rPr lang="en-US" sz="2000" dirty="0" err="1" smtClean="0"/>
              <a:t>s_age</a:t>
            </a:r>
            <a:r>
              <a:rPr lang="en-US" sz="2000" dirty="0" smtClean="0"/>
              <a:t>”, </a:t>
            </a:r>
            <a:r>
              <a:rPr lang="en-US" sz="2000" dirty="0" err="1" smtClean="0"/>
              <a:t>url</a:t>
            </a:r>
            <a:r>
              <a:rPr lang="en-US" sz="2000" dirty="0" smtClean="0"/>
              <a:t>);</a:t>
            </a:r>
          </a:p>
          <a:p>
            <a:r>
              <a:rPr lang="en-US" sz="2000" dirty="0" smtClean="0"/>
              <a:t>    	</a:t>
            </a:r>
            <a:r>
              <a:rPr lang="en-US" sz="2000" dirty="0" err="1" smtClean="0">
                <a:solidFill>
                  <a:schemeClr val="accent2"/>
                </a:solidFill>
              </a:rPr>
              <a:t>db.update</a:t>
            </a:r>
            <a:r>
              <a:rPr lang="en-US" sz="2000" dirty="0" smtClean="0">
                <a:solidFill>
                  <a:schemeClr val="accent2"/>
                </a:solidFill>
              </a:rPr>
              <a:t>(“</a:t>
            </a:r>
            <a:r>
              <a:rPr lang="en-US" sz="2000" dirty="0" err="1" smtClean="0">
                <a:solidFill>
                  <a:schemeClr val="accent2"/>
                </a:solidFill>
              </a:rPr>
              <a:t>Student_demo</a:t>
            </a:r>
            <a:r>
              <a:rPr lang="en-US" sz="2000" dirty="0" smtClean="0">
                <a:solidFill>
                  <a:schemeClr val="accent2"/>
                </a:solidFill>
              </a:rPr>
              <a:t>”, “ _id = ? ",</a:t>
            </a:r>
          </a:p>
          <a:p>
            <a:r>
              <a:rPr lang="en-US" sz="2000" dirty="0" smtClean="0">
                <a:solidFill>
                  <a:schemeClr val="accent2"/>
                </a:solidFill>
              </a:rPr>
              <a:t>    			new String[]{</a:t>
            </a:r>
            <a:r>
              <a:rPr lang="en-US" sz="2000" dirty="0" err="1" smtClean="0">
                <a:solidFill>
                  <a:schemeClr val="accent2"/>
                </a:solidFill>
              </a:rPr>
              <a:t>String.valueOf</a:t>
            </a:r>
            <a:r>
              <a:rPr lang="en-US" sz="2000" dirty="0" smtClean="0">
                <a:solidFill>
                  <a:schemeClr val="accent2"/>
                </a:solidFill>
              </a:rPr>
              <a:t>(id)});</a:t>
            </a:r>
            <a:endParaRPr lang="en-US" dirty="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ContentValues</a:t>
            </a:r>
            <a:r>
              <a:rPr lang="en-US" dirty="0" smtClean="0"/>
              <a:t> </a:t>
            </a:r>
            <a:r>
              <a:rPr lang="en-US" dirty="0" err="1" smtClean="0"/>
              <a:t>và</a:t>
            </a:r>
            <a:r>
              <a:rPr lang="en-US" dirty="0" smtClean="0"/>
              <a:t> Cursor</a:t>
            </a:r>
            <a:endParaRPr lang="en-US" dirty="0"/>
          </a:p>
        </p:txBody>
      </p:sp>
      <p:sp>
        <p:nvSpPr>
          <p:cNvPr id="3" name="Content Placeholder 2"/>
          <p:cNvSpPr>
            <a:spLocks noGrp="1"/>
          </p:cNvSpPr>
          <p:nvPr>
            <p:ph idx="1"/>
          </p:nvPr>
        </p:nvSpPr>
        <p:spPr/>
        <p:txBody>
          <a:bodyPr>
            <a:normAutofit/>
          </a:bodyPr>
          <a:lstStyle/>
          <a:p>
            <a:r>
              <a:rPr lang="en-US" sz="2000" dirty="0" err="1" smtClean="0"/>
              <a:t>ContentValues</a:t>
            </a:r>
            <a:endParaRPr lang="en-US" sz="2000" dirty="0" smtClean="0"/>
          </a:p>
          <a:p>
            <a:r>
              <a:rPr lang="en-US" sz="2000" dirty="0" err="1" smtClean="0"/>
              <a:t>Dùng</a:t>
            </a:r>
            <a:r>
              <a:rPr lang="en-US" sz="2000" dirty="0" smtClean="0"/>
              <a:t>  </a:t>
            </a:r>
            <a:r>
              <a:rPr lang="en-US" sz="2000" dirty="0" err="1" smtClean="0"/>
              <a:t>để</a:t>
            </a:r>
            <a:r>
              <a:rPr lang="en-US" sz="2000" dirty="0" smtClean="0"/>
              <a:t>   INSERT </a:t>
            </a:r>
            <a:r>
              <a:rPr lang="en-US" sz="2000" dirty="0" err="1" smtClean="0"/>
              <a:t>hoặc</a:t>
            </a:r>
            <a:r>
              <a:rPr lang="en-US" sz="2000" dirty="0" smtClean="0"/>
              <a:t> </a:t>
            </a:r>
            <a:r>
              <a:rPr lang="en-US" sz="2000" dirty="0" err="1" smtClean="0"/>
              <a:t>UPDATE,mỗi</a:t>
            </a:r>
            <a:r>
              <a:rPr lang="en-US" sz="2000" dirty="0" smtClean="0"/>
              <a:t>  </a:t>
            </a:r>
            <a:r>
              <a:rPr lang="en-US" sz="2000" dirty="0" err="1" smtClean="0"/>
              <a:t>ContentValues</a:t>
            </a:r>
            <a:r>
              <a:rPr lang="en-US" sz="2000" dirty="0" smtClean="0"/>
              <a:t> object </a:t>
            </a:r>
            <a:r>
              <a:rPr lang="en-US" sz="2000" dirty="0" err="1" smtClean="0"/>
              <a:t>giống</a:t>
            </a:r>
            <a:r>
              <a:rPr lang="en-US" sz="2000" dirty="0" smtClean="0"/>
              <a:t> </a:t>
            </a:r>
            <a:r>
              <a:rPr lang="en-US" sz="2000" dirty="0" err="1" smtClean="0"/>
              <a:t>như</a:t>
            </a:r>
            <a:r>
              <a:rPr lang="en-US" sz="2000" dirty="0" smtClean="0"/>
              <a:t> 1 </a:t>
            </a:r>
            <a:r>
              <a:rPr lang="en-US" sz="2000" dirty="0" err="1" smtClean="0"/>
              <a:t>hàng</a:t>
            </a:r>
            <a:r>
              <a:rPr lang="en-US" sz="2000" dirty="0" smtClean="0"/>
              <a:t> </a:t>
            </a:r>
            <a:r>
              <a:rPr lang="en-US" sz="2000" dirty="0" err="1" smtClean="0"/>
              <a:t>mà</a:t>
            </a:r>
            <a:r>
              <a:rPr lang="en-US" sz="2000" dirty="0" smtClean="0"/>
              <a:t> </a:t>
            </a:r>
            <a:r>
              <a:rPr lang="en-US" sz="2000" dirty="0" err="1" smtClean="0"/>
              <a:t>các</a:t>
            </a:r>
            <a:r>
              <a:rPr lang="en-US" sz="2000" dirty="0" smtClean="0"/>
              <a:t> </a:t>
            </a:r>
            <a:r>
              <a:rPr lang="en-US" sz="2000" dirty="0" err="1" smtClean="0"/>
              <a:t>cột</a:t>
            </a:r>
            <a:r>
              <a:rPr lang="en-US" sz="2000" dirty="0" smtClean="0"/>
              <a:t> </a:t>
            </a:r>
            <a:r>
              <a:rPr lang="en-US" sz="2000" dirty="0" err="1" smtClean="0"/>
              <a:t>của</a:t>
            </a:r>
            <a:r>
              <a:rPr lang="en-US" sz="2000" dirty="0" smtClean="0"/>
              <a:t> </a:t>
            </a:r>
            <a:r>
              <a:rPr lang="en-US" sz="2000" dirty="0" err="1" smtClean="0"/>
              <a:t>có</a:t>
            </a:r>
            <a:r>
              <a:rPr lang="en-US" sz="2000" dirty="0" smtClean="0"/>
              <a:t> </a:t>
            </a:r>
            <a:r>
              <a:rPr lang="en-US" sz="2000" dirty="0" err="1" smtClean="0"/>
              <a:t>có</a:t>
            </a:r>
            <a:r>
              <a:rPr lang="en-US" sz="2000" dirty="0" smtClean="0"/>
              <a:t> </a:t>
            </a:r>
            <a:r>
              <a:rPr lang="en-US" sz="2000" dirty="0" err="1" smtClean="0"/>
              <a:t>tên</a:t>
            </a:r>
            <a:r>
              <a:rPr lang="en-US" sz="2000" dirty="0" smtClean="0"/>
              <a:t> </a:t>
            </a:r>
            <a:r>
              <a:rPr lang="en-US" sz="2000" dirty="0" err="1" smtClean="0"/>
              <a:t>như</a:t>
            </a:r>
            <a:r>
              <a:rPr lang="en-US" sz="2000" dirty="0" smtClean="0"/>
              <a:t> </a:t>
            </a:r>
            <a:r>
              <a:rPr lang="en-US" sz="2000" dirty="0" err="1" smtClean="0"/>
              <a:t>các</a:t>
            </a:r>
            <a:r>
              <a:rPr lang="en-US" sz="2000" dirty="0" smtClean="0"/>
              <a:t> </a:t>
            </a:r>
            <a:r>
              <a:rPr lang="en-US" sz="2000" dirty="0" err="1" smtClean="0"/>
              <a:t>cột</a:t>
            </a:r>
            <a:r>
              <a:rPr lang="en-US" sz="2000" dirty="0" smtClean="0"/>
              <a:t> </a:t>
            </a:r>
            <a:r>
              <a:rPr lang="en-US" sz="2000" dirty="0" err="1" smtClean="0"/>
              <a:t>của</a:t>
            </a:r>
            <a:r>
              <a:rPr lang="en-US" sz="2000" dirty="0" smtClean="0"/>
              <a:t> </a:t>
            </a:r>
            <a:r>
              <a:rPr lang="en-US" sz="2000" dirty="0" err="1" smtClean="0"/>
              <a:t>bảng</a:t>
            </a:r>
            <a:r>
              <a:rPr lang="en-US" sz="2000" dirty="0" smtClean="0"/>
              <a:t> </a:t>
            </a:r>
            <a:r>
              <a:rPr lang="en-US" sz="2000" dirty="0" err="1" smtClean="0"/>
              <a:t>cần</a:t>
            </a:r>
            <a:r>
              <a:rPr lang="en-US" sz="2000" dirty="0" smtClean="0"/>
              <a:t> </a:t>
            </a:r>
            <a:r>
              <a:rPr lang="en-US" sz="2000" dirty="0" err="1" smtClean="0"/>
              <a:t>tác</a:t>
            </a:r>
            <a:r>
              <a:rPr lang="en-US" sz="2000" dirty="0" smtClean="0"/>
              <a:t> </a:t>
            </a:r>
            <a:r>
              <a:rPr lang="en-US" sz="2000" dirty="0" err="1" smtClean="0"/>
              <a:t>động</a:t>
            </a:r>
            <a:endParaRPr lang="en-US" sz="2000" dirty="0" smtClean="0"/>
          </a:p>
          <a:p>
            <a:endParaRPr lang="en-US" sz="2000" dirty="0" smtClean="0"/>
          </a:p>
          <a:p>
            <a:r>
              <a:rPr lang="en-US" sz="2000" dirty="0" err="1" smtClean="0"/>
              <a:t>ContentValues</a:t>
            </a:r>
            <a:r>
              <a:rPr lang="en-US" sz="2000" dirty="0" smtClean="0"/>
              <a:t> values = new </a:t>
            </a:r>
            <a:r>
              <a:rPr lang="en-US" sz="2000" dirty="0" err="1" smtClean="0"/>
              <a:t>ContentValues</a:t>
            </a:r>
            <a:r>
              <a:rPr lang="en-US" sz="2000" dirty="0" smtClean="0"/>
              <a:t>();</a:t>
            </a:r>
          </a:p>
          <a:p>
            <a:r>
              <a:rPr lang="en-US" sz="2000" dirty="0" err="1" smtClean="0"/>
              <a:t>Values.put</a:t>
            </a:r>
            <a:r>
              <a:rPr lang="en-US" sz="2000" dirty="0" smtClean="0"/>
              <a:t>(“</a:t>
            </a:r>
            <a:r>
              <a:rPr lang="en-US" sz="2000" dirty="0" err="1" smtClean="0"/>
              <a:t>s_name”,”Tung</a:t>
            </a:r>
            <a:r>
              <a:rPr lang="en-US" sz="2000" dirty="0" smtClean="0"/>
              <a:t>”);</a:t>
            </a:r>
          </a:p>
          <a:p>
            <a:r>
              <a:rPr lang="en-US" sz="2000" dirty="0" err="1" smtClean="0"/>
              <a:t>Values.putAge</a:t>
            </a:r>
            <a:r>
              <a:rPr lang="en-US" sz="2000" dirty="0" smtClean="0"/>
              <a:t>(“s_age”,23);</a:t>
            </a:r>
          </a:p>
          <a:p>
            <a:endParaRPr lang="en-US" sz="2000" dirty="0" smtClean="0"/>
          </a:p>
          <a:p>
            <a:r>
              <a:rPr lang="en-US" sz="2000" dirty="0" err="1" smtClean="0"/>
              <a:t>Db.update</a:t>
            </a:r>
            <a:r>
              <a:rPr lang="en-US" sz="2000" dirty="0" smtClean="0"/>
              <a:t>( “</a:t>
            </a:r>
            <a:r>
              <a:rPr lang="en-US" sz="2000" dirty="0" err="1" smtClean="0">
                <a:solidFill>
                  <a:schemeClr val="accent2"/>
                </a:solidFill>
              </a:rPr>
              <a:t>student_demo</a:t>
            </a:r>
            <a:r>
              <a:rPr lang="en-US" sz="2000" dirty="0" err="1" smtClean="0"/>
              <a:t>”,</a:t>
            </a:r>
            <a:r>
              <a:rPr lang="en-US" sz="2000" dirty="0" err="1" smtClean="0">
                <a:solidFill>
                  <a:schemeClr val="tx2">
                    <a:lumMod val="60000"/>
                    <a:lumOff val="40000"/>
                  </a:schemeClr>
                </a:solidFill>
              </a:rPr>
              <a:t>values</a:t>
            </a:r>
            <a:r>
              <a:rPr lang="en-US" sz="2000" dirty="0" smtClean="0"/>
              <a:t>, “where </a:t>
            </a:r>
            <a:r>
              <a:rPr lang="en-US" sz="2000" dirty="0" err="1" smtClean="0"/>
              <a:t>userID</a:t>
            </a:r>
            <a:r>
              <a:rPr lang="en-US" sz="2000" dirty="0" smtClean="0"/>
              <a:t> = 1”,null );</a:t>
            </a:r>
          </a:p>
          <a:p>
            <a:r>
              <a:rPr lang="en-US" sz="2000" dirty="0" err="1" smtClean="0"/>
              <a:t>Db.insert</a:t>
            </a:r>
            <a:r>
              <a:rPr lang="en-US" sz="2000" dirty="0" smtClean="0"/>
              <a:t>(“</a:t>
            </a:r>
            <a:r>
              <a:rPr lang="en-US" sz="2000" dirty="0" err="1" smtClean="0">
                <a:solidFill>
                  <a:schemeClr val="accent2"/>
                </a:solidFill>
              </a:rPr>
              <a:t>student_demo</a:t>
            </a:r>
            <a:r>
              <a:rPr lang="en-US" sz="2000" dirty="0" smtClean="0"/>
              <a:t>”,  </a:t>
            </a:r>
            <a:r>
              <a:rPr lang="en-US" sz="2000" dirty="0" err="1" smtClean="0"/>
              <a:t>getNullColumnHack</a:t>
            </a:r>
            <a:r>
              <a:rPr lang="en-US" sz="2000" dirty="0" smtClean="0"/>
              <a:t>() , </a:t>
            </a:r>
            <a:r>
              <a:rPr lang="en-US" sz="2000" dirty="0" smtClean="0">
                <a:solidFill>
                  <a:schemeClr val="tx2">
                    <a:lumMod val="60000"/>
                    <a:lumOff val="40000"/>
                  </a:schemeClr>
                </a:solidFill>
              </a:rPr>
              <a:t>values</a:t>
            </a:r>
            <a:r>
              <a:rPr lang="en-US" sz="2000" dirty="0" smtClean="0"/>
              <a:t>);</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ContentValues</a:t>
            </a:r>
            <a:r>
              <a:rPr lang="en-US" dirty="0" smtClean="0"/>
              <a:t> </a:t>
            </a:r>
            <a:r>
              <a:rPr lang="en-US" dirty="0" err="1" smtClean="0"/>
              <a:t>và</a:t>
            </a:r>
            <a:r>
              <a:rPr lang="en-US" dirty="0" smtClean="0"/>
              <a:t> Cursor</a:t>
            </a:r>
            <a:endParaRPr lang="en-US" dirty="0"/>
          </a:p>
        </p:txBody>
      </p:sp>
      <p:sp>
        <p:nvSpPr>
          <p:cNvPr id="3" name="Content Placeholder 2"/>
          <p:cNvSpPr>
            <a:spLocks noGrp="1"/>
          </p:cNvSpPr>
          <p:nvPr>
            <p:ph idx="1"/>
          </p:nvPr>
        </p:nvSpPr>
        <p:spPr/>
        <p:txBody>
          <a:bodyPr>
            <a:normAutofit/>
          </a:bodyPr>
          <a:lstStyle/>
          <a:p>
            <a:pPr>
              <a:buNone/>
            </a:pPr>
            <a:r>
              <a:rPr lang="en-US" sz="2000" dirty="0" err="1" smtClean="0"/>
              <a:t>Giả</a:t>
            </a:r>
            <a:r>
              <a:rPr lang="en-US" sz="2000" dirty="0" smtClean="0"/>
              <a:t> </a:t>
            </a:r>
            <a:r>
              <a:rPr lang="en-US" sz="2000" dirty="0" err="1" smtClean="0"/>
              <a:t>sử</a:t>
            </a:r>
            <a:r>
              <a:rPr lang="en-US" sz="2000" dirty="0" smtClean="0"/>
              <a:t> </a:t>
            </a:r>
            <a:r>
              <a:rPr lang="en-US" sz="2000" dirty="0" err="1" smtClean="0"/>
              <a:t>ta</a:t>
            </a:r>
            <a:r>
              <a:rPr lang="en-US" sz="2000" dirty="0" smtClean="0"/>
              <a:t> </a:t>
            </a:r>
            <a:r>
              <a:rPr lang="en-US" sz="2000" dirty="0" err="1" smtClean="0"/>
              <a:t>cho</a:t>
            </a:r>
            <a:r>
              <a:rPr lang="en-US" sz="2000" dirty="0" smtClean="0"/>
              <a:t> </a:t>
            </a:r>
            <a:r>
              <a:rPr lang="en-US" sz="2000" dirty="0" err="1" smtClean="0"/>
              <a:t>bảng</a:t>
            </a:r>
            <a:r>
              <a:rPr lang="en-US" sz="2000" dirty="0" smtClean="0"/>
              <a:t>      </a:t>
            </a:r>
            <a:r>
              <a:rPr lang="en-US" sz="2000" dirty="0" smtClean="0">
                <a:solidFill>
                  <a:schemeClr val="accent5"/>
                </a:solidFill>
              </a:rPr>
              <a:t>FOO</a:t>
            </a:r>
            <a:r>
              <a:rPr lang="en-US" sz="2000" dirty="0" smtClean="0"/>
              <a:t>     </a:t>
            </a:r>
            <a:r>
              <a:rPr lang="en-US" sz="2000" dirty="0" err="1" smtClean="0"/>
              <a:t>mà</a:t>
            </a:r>
            <a:r>
              <a:rPr lang="en-US" sz="2000" dirty="0" smtClean="0"/>
              <a:t> </a:t>
            </a:r>
            <a:r>
              <a:rPr lang="en-US" sz="2000" dirty="0" err="1" smtClean="0"/>
              <a:t>các</a:t>
            </a:r>
            <a:r>
              <a:rPr lang="en-US" sz="2000" dirty="0" smtClean="0"/>
              <a:t> </a:t>
            </a:r>
            <a:r>
              <a:rPr lang="en-US" sz="2000" dirty="0" err="1" smtClean="0"/>
              <a:t>cột</a:t>
            </a:r>
            <a:r>
              <a:rPr lang="en-US" sz="2000" dirty="0" smtClean="0"/>
              <a:t> </a:t>
            </a:r>
            <a:r>
              <a:rPr lang="en-US" sz="2000" dirty="0" err="1" smtClean="0"/>
              <a:t>của</a:t>
            </a:r>
            <a:r>
              <a:rPr lang="en-US" sz="2000" dirty="0" smtClean="0"/>
              <a:t> </a:t>
            </a:r>
            <a:r>
              <a:rPr lang="en-US" sz="2000" dirty="0" err="1" smtClean="0"/>
              <a:t>nó</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nhận</a:t>
            </a:r>
            <a:r>
              <a:rPr lang="en-US" sz="2000" dirty="0" smtClean="0"/>
              <a:t> </a:t>
            </a:r>
            <a:r>
              <a:rPr lang="en-US" sz="2000" dirty="0" err="1" smtClean="0"/>
              <a:t>giá</a:t>
            </a:r>
            <a:r>
              <a:rPr lang="en-US" sz="2000" dirty="0" smtClean="0"/>
              <a:t> </a:t>
            </a:r>
            <a:r>
              <a:rPr lang="en-US" sz="2000" dirty="0" err="1" smtClean="0"/>
              <a:t>trị</a:t>
            </a:r>
            <a:r>
              <a:rPr lang="en-US" sz="2000" dirty="0" smtClean="0"/>
              <a:t> NULL</a:t>
            </a:r>
          </a:p>
          <a:p>
            <a:pPr>
              <a:buNone/>
            </a:pPr>
            <a:r>
              <a:rPr lang="en-US" sz="2000" dirty="0" smtClean="0">
                <a:solidFill>
                  <a:schemeClr val="accent5"/>
                </a:solidFill>
              </a:rPr>
              <a:t>INSERT INTO </a:t>
            </a:r>
            <a:r>
              <a:rPr lang="en-US" sz="2000" dirty="0" err="1" smtClean="0">
                <a:solidFill>
                  <a:schemeClr val="accent5"/>
                </a:solidFill>
              </a:rPr>
              <a:t>foo</a:t>
            </a:r>
            <a:r>
              <a:rPr lang="en-US" sz="2000" dirty="0" smtClean="0">
                <a:solidFill>
                  <a:schemeClr val="accent5"/>
                </a:solidFill>
              </a:rPr>
              <a:t>;//</a:t>
            </a:r>
            <a:r>
              <a:rPr lang="en-US" sz="2000" dirty="0" smtClean="0">
                <a:solidFill>
                  <a:srgbClr val="FF0000"/>
                </a:solidFill>
              </a:rPr>
              <a:t>ERR!</a:t>
            </a:r>
          </a:p>
          <a:p>
            <a:pPr>
              <a:buNone/>
            </a:pPr>
            <a:r>
              <a:rPr lang="en-US" sz="2000" dirty="0" smtClean="0">
                <a:solidFill>
                  <a:schemeClr val="accent5"/>
                </a:solidFill>
              </a:rPr>
              <a:t>INSERT INTO </a:t>
            </a:r>
            <a:r>
              <a:rPr lang="en-US" sz="2000" dirty="0" err="1" smtClean="0">
                <a:solidFill>
                  <a:schemeClr val="accent5"/>
                </a:solidFill>
              </a:rPr>
              <a:t>foo</a:t>
            </a:r>
            <a:r>
              <a:rPr lang="en-US" sz="2000" dirty="0" smtClean="0">
                <a:solidFill>
                  <a:schemeClr val="accent5"/>
                </a:solidFill>
              </a:rPr>
              <a:t> (</a:t>
            </a:r>
            <a:r>
              <a:rPr lang="en-US" sz="2000" dirty="0" err="1" smtClean="0">
                <a:solidFill>
                  <a:schemeClr val="accent5"/>
                </a:solidFill>
              </a:rPr>
              <a:t>somecol</a:t>
            </a:r>
            <a:r>
              <a:rPr lang="en-US" sz="2000" dirty="0" smtClean="0">
                <a:solidFill>
                  <a:schemeClr val="accent5"/>
                </a:solidFill>
              </a:rPr>
              <a:t>) VALUES (NULL);//</a:t>
            </a:r>
            <a:r>
              <a:rPr lang="en-US" sz="2000" dirty="0" smtClean="0">
                <a:solidFill>
                  <a:schemeClr val="accent3">
                    <a:lumMod val="75000"/>
                  </a:schemeClr>
                </a:solidFill>
              </a:rPr>
              <a:t>OK</a:t>
            </a:r>
          </a:p>
          <a:p>
            <a:pPr>
              <a:buNone/>
            </a:pPr>
            <a:r>
              <a:rPr lang="en-US" sz="2000" dirty="0" err="1" smtClean="0"/>
              <a:t>Trong</a:t>
            </a:r>
            <a:r>
              <a:rPr lang="en-US" sz="2000" dirty="0" smtClean="0"/>
              <a:t> </a:t>
            </a:r>
            <a:r>
              <a:rPr lang="en-US" sz="2000" dirty="0" err="1" smtClean="0"/>
              <a:t>trường</a:t>
            </a:r>
            <a:r>
              <a:rPr lang="en-US" sz="2000" dirty="0" smtClean="0"/>
              <a:t> </a:t>
            </a:r>
            <a:r>
              <a:rPr lang="en-US" sz="2000" dirty="0" err="1" smtClean="0"/>
              <a:t>hợp</a:t>
            </a:r>
            <a:r>
              <a:rPr lang="en-US" sz="2000" dirty="0" smtClean="0"/>
              <a:t> </a:t>
            </a:r>
            <a:r>
              <a:rPr lang="en-US" sz="2000" dirty="0" err="1" smtClean="0"/>
              <a:t>bạn</a:t>
            </a:r>
            <a:r>
              <a:rPr lang="en-US" sz="2000" dirty="0" smtClean="0"/>
              <a:t> </a:t>
            </a:r>
            <a:r>
              <a:rPr lang="en-US" sz="2000" dirty="0" err="1" smtClean="0"/>
              <a:t>chưa</a:t>
            </a:r>
            <a:r>
              <a:rPr lang="en-US" sz="2000" dirty="0" smtClean="0"/>
              <a:t> set </a:t>
            </a:r>
            <a:r>
              <a:rPr lang="en-US" sz="2000" dirty="0" err="1" smtClean="0"/>
              <a:t>giá</a:t>
            </a:r>
            <a:r>
              <a:rPr lang="en-US" sz="2000" dirty="0" smtClean="0"/>
              <a:t> </a:t>
            </a:r>
            <a:r>
              <a:rPr lang="en-US" sz="2000" dirty="0" err="1" smtClean="0"/>
              <a:t>trị</a:t>
            </a:r>
            <a:r>
              <a:rPr lang="en-US" sz="2000" dirty="0" smtClean="0"/>
              <a:t> </a:t>
            </a:r>
            <a:r>
              <a:rPr lang="en-US" sz="2000" dirty="0" err="1" smtClean="0"/>
              <a:t>cho</a:t>
            </a:r>
            <a:r>
              <a:rPr lang="en-US" sz="2000" dirty="0" smtClean="0"/>
              <a:t>  </a:t>
            </a:r>
            <a:r>
              <a:rPr lang="en-US" sz="2000" dirty="0" err="1" smtClean="0"/>
              <a:t>biến</a:t>
            </a:r>
            <a:r>
              <a:rPr lang="en-US" sz="2000" dirty="0" smtClean="0"/>
              <a:t> values</a:t>
            </a:r>
          </a:p>
          <a:p>
            <a:pPr>
              <a:buNone/>
            </a:pPr>
            <a:r>
              <a:rPr lang="en-US" sz="2000" dirty="0" err="1" smtClean="0"/>
              <a:t>Bạn</a:t>
            </a:r>
            <a:r>
              <a:rPr lang="en-US" sz="2000" dirty="0" smtClean="0"/>
              <a:t> </a:t>
            </a:r>
            <a:r>
              <a:rPr lang="en-US" sz="2000" dirty="0" err="1" smtClean="0"/>
              <a:t>sẽ</a:t>
            </a:r>
            <a:r>
              <a:rPr lang="en-US" sz="2000" dirty="0" smtClean="0"/>
              <a:t> </a:t>
            </a:r>
            <a:r>
              <a:rPr lang="en-US" sz="2000" dirty="0" err="1" smtClean="0"/>
              <a:t>lấy</a:t>
            </a:r>
            <a:r>
              <a:rPr lang="en-US" sz="2000" dirty="0" smtClean="0"/>
              <a:t> </a:t>
            </a:r>
            <a:r>
              <a:rPr lang="en-US" sz="2000" dirty="0" err="1" smtClean="0"/>
              <a:t>tên</a:t>
            </a:r>
            <a:r>
              <a:rPr lang="en-US" sz="2000" dirty="0" smtClean="0"/>
              <a:t> 1 </a:t>
            </a:r>
            <a:r>
              <a:rPr lang="en-US" sz="2000" dirty="0" err="1" smtClean="0"/>
              <a:t>trong</a:t>
            </a:r>
            <a:r>
              <a:rPr lang="en-US" sz="2000" dirty="0" smtClean="0"/>
              <a:t> </a:t>
            </a:r>
            <a:r>
              <a:rPr lang="en-US" sz="2000" dirty="0" err="1" smtClean="0"/>
              <a:t>số</a:t>
            </a:r>
            <a:r>
              <a:rPr lang="en-US" sz="2000" dirty="0" smtClean="0"/>
              <a:t> </a:t>
            </a:r>
            <a:r>
              <a:rPr lang="en-US" sz="2000" dirty="0" err="1" smtClean="0"/>
              <a:t>các</a:t>
            </a:r>
            <a:r>
              <a:rPr lang="en-US" sz="2000" dirty="0" smtClean="0"/>
              <a:t> </a:t>
            </a:r>
            <a:r>
              <a:rPr lang="en-US" sz="2000" dirty="0" err="1" smtClean="0"/>
              <a:t>cột</a:t>
            </a:r>
            <a:r>
              <a:rPr lang="en-US" sz="2000" dirty="0" smtClean="0"/>
              <a:t> </a:t>
            </a:r>
            <a:r>
              <a:rPr lang="en-US" sz="2000" dirty="0" err="1" smtClean="0"/>
              <a:t>cho</a:t>
            </a:r>
            <a:r>
              <a:rPr lang="en-US" sz="2000" dirty="0" smtClean="0"/>
              <a:t> </a:t>
            </a:r>
            <a:r>
              <a:rPr lang="en-US" sz="2000" dirty="0" err="1" smtClean="0"/>
              <a:t>phép</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giá</a:t>
            </a:r>
            <a:r>
              <a:rPr lang="en-US" sz="2000" dirty="0" smtClean="0"/>
              <a:t> </a:t>
            </a:r>
            <a:r>
              <a:rPr lang="en-US" sz="2000" dirty="0" err="1" smtClean="0"/>
              <a:t>trị</a:t>
            </a:r>
            <a:r>
              <a:rPr lang="en-US" sz="2000" dirty="0" smtClean="0"/>
              <a:t> NULL;</a:t>
            </a:r>
          </a:p>
          <a:p>
            <a:pPr>
              <a:buNone/>
            </a:pPr>
            <a:r>
              <a:rPr lang="en-US" sz="2000" dirty="0" smtClean="0">
                <a:solidFill>
                  <a:schemeClr val="tx2">
                    <a:lumMod val="60000"/>
                    <a:lumOff val="40000"/>
                  </a:schemeClr>
                </a:solidFill>
              </a:rPr>
              <a:t>Create table </a:t>
            </a:r>
            <a:r>
              <a:rPr lang="en-US" sz="2000" dirty="0" err="1" smtClean="0">
                <a:solidFill>
                  <a:schemeClr val="tx2">
                    <a:lumMod val="60000"/>
                    <a:lumOff val="40000"/>
                  </a:schemeClr>
                </a:solidFill>
              </a:rPr>
              <a:t>Student_demo</a:t>
            </a:r>
            <a:r>
              <a:rPr lang="en-US" sz="2000" dirty="0" smtClean="0">
                <a:solidFill>
                  <a:schemeClr val="tx2">
                    <a:lumMod val="60000"/>
                    <a:lumOff val="40000"/>
                  </a:schemeClr>
                </a:solidFill>
              </a:rPr>
              <a:t>  (</a:t>
            </a:r>
          </a:p>
          <a:p>
            <a:pPr>
              <a:buNone/>
            </a:pPr>
            <a:r>
              <a:rPr lang="en-US" sz="2000" dirty="0" smtClean="0">
                <a:solidFill>
                  <a:schemeClr val="tx2">
                    <a:lumMod val="60000"/>
                    <a:lumOff val="40000"/>
                  </a:schemeClr>
                </a:solidFill>
              </a:rPr>
              <a:t>_id integer not null </a:t>
            </a:r>
            <a:r>
              <a:rPr lang="en-US" sz="2000" dirty="0" err="1" smtClean="0">
                <a:solidFill>
                  <a:schemeClr val="tx2">
                    <a:lumMod val="60000"/>
                    <a:lumOff val="40000"/>
                  </a:schemeClr>
                </a:solidFill>
              </a:rPr>
              <a:t>autoincrement</a:t>
            </a:r>
            <a:r>
              <a:rPr lang="en-US" sz="2000" dirty="0" smtClean="0">
                <a:solidFill>
                  <a:schemeClr val="tx2">
                    <a:lumMod val="60000"/>
                    <a:lumOff val="40000"/>
                  </a:schemeClr>
                </a:solidFill>
              </a:rPr>
              <a:t>,</a:t>
            </a:r>
          </a:p>
          <a:p>
            <a:pPr>
              <a:buNone/>
            </a:pPr>
            <a:r>
              <a:rPr lang="en-US" sz="2000" dirty="0" smtClean="0">
                <a:solidFill>
                  <a:srgbClr val="FF0000"/>
                </a:solidFill>
              </a:rPr>
              <a:t>Name text</a:t>
            </a:r>
            <a:r>
              <a:rPr lang="en-US" sz="2000" dirty="0" smtClean="0">
                <a:solidFill>
                  <a:schemeClr val="tx2">
                    <a:lumMod val="60000"/>
                    <a:lumOff val="40000"/>
                  </a:schemeClr>
                </a:solidFill>
              </a:rPr>
              <a:t>,</a:t>
            </a:r>
          </a:p>
          <a:p>
            <a:pPr>
              <a:buNone/>
            </a:pPr>
            <a:r>
              <a:rPr lang="en-US" sz="2000" dirty="0" smtClean="0">
                <a:solidFill>
                  <a:srgbClr val="FF0000"/>
                </a:solidFill>
              </a:rPr>
              <a:t>Age integer</a:t>
            </a:r>
            <a:r>
              <a:rPr lang="en-US" sz="2000" dirty="0" smtClean="0">
                <a:solidFill>
                  <a:schemeClr val="tx2">
                    <a:lumMod val="60000"/>
                    <a:lumOff val="40000"/>
                  </a:schemeClr>
                </a:solidFill>
              </a:rPr>
              <a:t>,</a:t>
            </a:r>
          </a:p>
          <a:p>
            <a:pPr>
              <a:buNone/>
            </a:pPr>
            <a:r>
              <a:rPr lang="en-US" sz="2000" dirty="0" smtClean="0">
                <a:solidFill>
                  <a:schemeClr val="tx2">
                    <a:lumMod val="60000"/>
                    <a:lumOff val="40000"/>
                  </a:schemeClr>
                </a:solidFill>
              </a:rPr>
              <a:t>)</a:t>
            </a:r>
          </a:p>
          <a:p>
            <a:pPr>
              <a:buNone/>
            </a:pPr>
            <a:endParaRPr lang="en-US" sz="2000"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ContentValues</a:t>
            </a:r>
            <a:r>
              <a:rPr lang="en-US" dirty="0" smtClean="0"/>
              <a:t> </a:t>
            </a:r>
            <a:r>
              <a:rPr lang="en-US" dirty="0" err="1" smtClean="0"/>
              <a:t>và</a:t>
            </a:r>
            <a:r>
              <a:rPr lang="en-US" dirty="0" smtClean="0"/>
              <a:t> Cursor</a:t>
            </a:r>
            <a:endParaRPr lang="en-US" dirty="0"/>
          </a:p>
        </p:txBody>
      </p:sp>
      <p:sp>
        <p:nvSpPr>
          <p:cNvPr id="3" name="Content Placeholder 2"/>
          <p:cNvSpPr>
            <a:spLocks noGrp="1"/>
          </p:cNvSpPr>
          <p:nvPr>
            <p:ph idx="1"/>
          </p:nvPr>
        </p:nvSpPr>
        <p:spPr/>
        <p:txBody>
          <a:bodyPr>
            <a:normAutofit/>
          </a:bodyPr>
          <a:lstStyle/>
          <a:p>
            <a:pPr>
              <a:buNone/>
            </a:pPr>
            <a:r>
              <a:rPr lang="en-US" sz="2000" dirty="0" smtClean="0"/>
              <a:t>-</a:t>
            </a:r>
            <a:r>
              <a:rPr lang="en-US" sz="2000" dirty="0" err="1" smtClean="0"/>
              <a:t>getCount</a:t>
            </a:r>
            <a:r>
              <a:rPr lang="en-US" sz="2000" dirty="0" smtClean="0"/>
              <a:t>() – </a:t>
            </a:r>
            <a:r>
              <a:rPr lang="en-US" sz="2000" dirty="0" err="1" smtClean="0"/>
              <a:t>int</a:t>
            </a:r>
            <a:r>
              <a:rPr lang="en-US" sz="2000" dirty="0" smtClean="0"/>
              <a:t> – </a:t>
            </a:r>
            <a:r>
              <a:rPr lang="en-US" sz="2000" dirty="0" err="1" smtClean="0"/>
              <a:t>trả</a:t>
            </a:r>
            <a:r>
              <a:rPr lang="en-US" sz="2000" dirty="0" smtClean="0"/>
              <a:t> </a:t>
            </a:r>
            <a:r>
              <a:rPr lang="en-US" sz="2000" dirty="0" err="1" smtClean="0"/>
              <a:t>về</a:t>
            </a:r>
            <a:r>
              <a:rPr lang="en-US" sz="2000" dirty="0" smtClean="0"/>
              <a:t> </a:t>
            </a:r>
            <a:r>
              <a:rPr lang="en-US" sz="2000" dirty="0" err="1" smtClean="0"/>
              <a:t>số</a:t>
            </a:r>
            <a:r>
              <a:rPr lang="en-US" sz="2000" dirty="0" smtClean="0"/>
              <a:t> </a:t>
            </a:r>
            <a:r>
              <a:rPr lang="en-US" sz="2000" dirty="0" err="1" smtClean="0"/>
              <a:t>hàng</a:t>
            </a:r>
            <a:r>
              <a:rPr lang="en-US" sz="2000" dirty="0" smtClean="0"/>
              <a:t> </a:t>
            </a:r>
            <a:r>
              <a:rPr lang="en-US" sz="2000" dirty="0" err="1" smtClean="0"/>
              <a:t>có</a:t>
            </a:r>
            <a:r>
              <a:rPr lang="en-US" sz="2000" dirty="0" smtClean="0"/>
              <a:t> </a:t>
            </a:r>
            <a:r>
              <a:rPr lang="en-US" sz="2000" dirty="0" err="1" smtClean="0"/>
              <a:t>trong</a:t>
            </a:r>
            <a:r>
              <a:rPr lang="en-US" sz="2000" dirty="0" smtClean="0"/>
              <a:t> </a:t>
            </a:r>
            <a:r>
              <a:rPr lang="en-US" sz="2000" dirty="0" err="1" smtClean="0"/>
              <a:t>kết</a:t>
            </a:r>
            <a:r>
              <a:rPr lang="en-US" sz="2000" dirty="0" smtClean="0"/>
              <a:t> </a:t>
            </a:r>
            <a:r>
              <a:rPr lang="en-US" sz="2000" dirty="0" err="1" smtClean="0"/>
              <a:t>quả</a:t>
            </a:r>
            <a:endParaRPr lang="en-US" sz="2000" dirty="0" smtClean="0"/>
          </a:p>
          <a:p>
            <a:pPr>
              <a:buNone/>
            </a:pPr>
            <a:r>
              <a:rPr lang="en-US" sz="2000" dirty="0" smtClean="0"/>
              <a:t>-</a:t>
            </a:r>
            <a:r>
              <a:rPr lang="en-US" sz="2000" dirty="0" err="1" smtClean="0"/>
              <a:t>movetoFirst</a:t>
            </a:r>
            <a:r>
              <a:rPr lang="en-US" sz="2000" dirty="0" smtClean="0"/>
              <a:t>() , </a:t>
            </a:r>
            <a:r>
              <a:rPr lang="en-US" sz="2000" dirty="0" err="1" smtClean="0"/>
              <a:t>movetoNext</a:t>
            </a:r>
            <a:r>
              <a:rPr lang="en-US" sz="2000" dirty="0" smtClean="0"/>
              <a:t>() , </a:t>
            </a:r>
            <a:r>
              <a:rPr lang="en-US" sz="2000" dirty="0" err="1" smtClean="0"/>
              <a:t>isAfterlast</a:t>
            </a:r>
            <a:r>
              <a:rPr lang="en-US" sz="2000" dirty="0" smtClean="0"/>
              <a:t>();</a:t>
            </a:r>
          </a:p>
          <a:p>
            <a:pPr>
              <a:buNone/>
            </a:pPr>
            <a:r>
              <a:rPr lang="en-US" sz="2000" dirty="0" smtClean="0"/>
              <a:t>-</a:t>
            </a:r>
            <a:r>
              <a:rPr lang="en-US" sz="2000" dirty="0" err="1" smtClean="0"/>
              <a:t>getColumnName</a:t>
            </a:r>
            <a:r>
              <a:rPr lang="en-US" sz="2000" dirty="0" smtClean="0"/>
              <a:t>();</a:t>
            </a:r>
          </a:p>
          <a:p>
            <a:pPr>
              <a:buNone/>
            </a:pPr>
            <a:r>
              <a:rPr lang="en-US" sz="2000" dirty="0" smtClean="0"/>
              <a:t>-</a:t>
            </a:r>
            <a:r>
              <a:rPr lang="en-US" sz="2000" dirty="0" err="1" smtClean="0"/>
              <a:t>getColumnnames</a:t>
            </a:r>
            <a:r>
              <a:rPr lang="en-US" sz="2000" dirty="0" smtClean="0"/>
              <a:t>();</a:t>
            </a:r>
          </a:p>
          <a:p>
            <a:pPr>
              <a:buNone/>
            </a:pPr>
            <a:r>
              <a:rPr lang="en-US" sz="2000" dirty="0" smtClean="0"/>
              <a:t>Cursor  c = </a:t>
            </a:r>
            <a:r>
              <a:rPr lang="en-US" sz="2000" dirty="0" err="1" smtClean="0"/>
              <a:t>db.rawQuery</a:t>
            </a:r>
            <a:r>
              <a:rPr lang="en-US" sz="2000" dirty="0" smtClean="0"/>
              <a:t>(“select * from </a:t>
            </a:r>
            <a:r>
              <a:rPr lang="en-US" sz="2000" dirty="0" err="1" smtClean="0"/>
              <a:t>Student_demo”,null</a:t>
            </a:r>
            <a:r>
              <a:rPr lang="en-US" sz="2000" dirty="0" smtClean="0"/>
              <a:t>);</a:t>
            </a:r>
          </a:p>
          <a:p>
            <a:pPr>
              <a:buNone/>
            </a:pPr>
            <a:r>
              <a:rPr lang="en-US" sz="2000" dirty="0" err="1" smtClean="0"/>
              <a:t>c.moveToFirst</a:t>
            </a:r>
            <a:r>
              <a:rPr lang="en-US" sz="2000" dirty="0" smtClean="0"/>
              <a:t>();</a:t>
            </a:r>
          </a:p>
          <a:p>
            <a:pPr>
              <a:buNone/>
            </a:pPr>
            <a:r>
              <a:rPr lang="en-US" sz="2000" dirty="0" smtClean="0"/>
              <a:t>While(</a:t>
            </a:r>
            <a:r>
              <a:rPr lang="en-US" sz="2000" dirty="0" err="1" smtClean="0"/>
              <a:t>c.isAfterLast</a:t>
            </a:r>
            <a:r>
              <a:rPr lang="en-US" sz="2000" dirty="0" smtClean="0"/>
              <a:t>())</a:t>
            </a:r>
          </a:p>
          <a:p>
            <a:pPr>
              <a:buNone/>
            </a:pPr>
            <a:r>
              <a:rPr lang="en-US" sz="2000" dirty="0" smtClean="0"/>
              <a:t>{</a:t>
            </a:r>
          </a:p>
          <a:p>
            <a:pPr>
              <a:buNone/>
            </a:pPr>
            <a:r>
              <a:rPr lang="en-US" sz="2000" dirty="0" smtClean="0"/>
              <a:t>       </a:t>
            </a:r>
            <a:r>
              <a:rPr lang="en-US" sz="2000" dirty="0" err="1" smtClean="0"/>
              <a:t>Toast.makeText</a:t>
            </a:r>
            <a:r>
              <a:rPr lang="en-US" sz="2000" dirty="0" smtClean="0"/>
              <a:t>(context, </a:t>
            </a:r>
            <a:r>
              <a:rPr lang="en-US" sz="2000" dirty="0" err="1" smtClean="0"/>
              <a:t>c.getString</a:t>
            </a:r>
            <a:r>
              <a:rPr lang="en-US" sz="2000" dirty="0" smtClean="0"/>
              <a:t>(1),200).show();</a:t>
            </a:r>
          </a:p>
          <a:p>
            <a:pPr>
              <a:buNone/>
            </a:pPr>
            <a:r>
              <a:rPr lang="en-US" sz="2000" dirty="0" smtClean="0"/>
              <a:t>       </a:t>
            </a:r>
            <a:r>
              <a:rPr lang="en-US" sz="2000" dirty="0" err="1" smtClean="0"/>
              <a:t>c.moveToNext</a:t>
            </a:r>
            <a:r>
              <a:rPr lang="en-US" sz="2000" dirty="0" smtClean="0"/>
              <a:t>();</a:t>
            </a:r>
          </a:p>
          <a:p>
            <a:pPr>
              <a:buNone/>
            </a:pPr>
            <a:r>
              <a:rPr lang="en-US" sz="2000" dirty="0" smtClean="0"/>
              <a:t>}</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CursorAdapter</a:t>
            </a:r>
            <a:endParaRPr lang="en-US" dirty="0"/>
          </a:p>
        </p:txBody>
      </p:sp>
      <p:sp>
        <p:nvSpPr>
          <p:cNvPr id="3" name="Content Placeholder 2"/>
          <p:cNvSpPr>
            <a:spLocks noGrp="1"/>
          </p:cNvSpPr>
          <p:nvPr>
            <p:ph idx="1"/>
          </p:nvPr>
        </p:nvSpPr>
        <p:spPr/>
        <p:txBody>
          <a:bodyPr>
            <a:normAutofit/>
          </a:bodyPr>
          <a:lstStyle/>
          <a:p>
            <a:r>
              <a:rPr lang="en-US" sz="2000" dirty="0" smtClean="0"/>
              <a:t>class </a:t>
            </a:r>
            <a:r>
              <a:rPr lang="en-US" sz="2000" dirty="0" err="1" smtClean="0">
                <a:solidFill>
                  <a:srgbClr val="FF0000"/>
                </a:solidFill>
              </a:rPr>
              <a:t>studentAdapter</a:t>
            </a:r>
            <a:r>
              <a:rPr lang="en-US" sz="2000" dirty="0" smtClean="0"/>
              <a:t> extends </a:t>
            </a:r>
            <a:r>
              <a:rPr lang="en-US" sz="2000" dirty="0" err="1" smtClean="0">
                <a:solidFill>
                  <a:srgbClr val="FF0000"/>
                </a:solidFill>
              </a:rPr>
              <a:t>CursorAdapter</a:t>
            </a:r>
            <a:endParaRPr lang="en-US" sz="2000" dirty="0" smtClean="0">
              <a:solidFill>
                <a:srgbClr val="FF0000"/>
              </a:solidFill>
            </a:endParaRPr>
          </a:p>
          <a:p>
            <a:r>
              <a:rPr lang="en-US" sz="2000" dirty="0" smtClean="0"/>
              <a:t>public </a:t>
            </a:r>
            <a:r>
              <a:rPr lang="en-US" sz="2000" dirty="0" err="1" smtClean="0"/>
              <a:t>studentAdapter</a:t>
            </a:r>
            <a:r>
              <a:rPr lang="en-US" sz="2000" dirty="0" smtClean="0"/>
              <a:t>(Context </a:t>
            </a:r>
            <a:r>
              <a:rPr lang="en-US" sz="2000" dirty="0" err="1" smtClean="0"/>
              <a:t>context</a:t>
            </a:r>
            <a:r>
              <a:rPr lang="en-US" sz="2000" dirty="0" smtClean="0"/>
              <a:t>, Cursor c)</a:t>
            </a:r>
          </a:p>
          <a:p>
            <a:r>
              <a:rPr lang="en-US" sz="2000" dirty="0" smtClean="0"/>
              <a:t>public void </a:t>
            </a:r>
            <a:r>
              <a:rPr lang="en-US" sz="2000" dirty="0" err="1" smtClean="0"/>
              <a:t>bindView</a:t>
            </a:r>
            <a:r>
              <a:rPr lang="en-US" sz="2000" dirty="0" smtClean="0"/>
              <a:t>(View </a:t>
            </a:r>
            <a:r>
              <a:rPr lang="en-US" sz="2000" dirty="0" err="1" smtClean="0"/>
              <a:t>view</a:t>
            </a:r>
            <a:r>
              <a:rPr lang="en-US" sz="2000" dirty="0" smtClean="0"/>
              <a:t>, Context </a:t>
            </a:r>
            <a:r>
              <a:rPr lang="en-US" sz="2000" dirty="0" err="1" smtClean="0"/>
              <a:t>context</a:t>
            </a:r>
            <a:r>
              <a:rPr lang="en-US" sz="2000" dirty="0" smtClean="0"/>
              <a:t>, Cursor </a:t>
            </a:r>
            <a:r>
              <a:rPr lang="en-US" sz="2000" dirty="0" err="1" smtClean="0"/>
              <a:t>cursor</a:t>
            </a:r>
            <a:r>
              <a:rPr lang="en-US" sz="2000" dirty="0" smtClean="0"/>
              <a:t>) </a:t>
            </a:r>
          </a:p>
          <a:p>
            <a:r>
              <a:rPr lang="en-US" sz="2000" dirty="0" smtClean="0"/>
              <a:t>public View </a:t>
            </a:r>
            <a:r>
              <a:rPr lang="en-US" sz="2000" dirty="0" err="1" smtClean="0"/>
              <a:t>newView</a:t>
            </a:r>
            <a:r>
              <a:rPr lang="en-US" sz="2000" dirty="0" smtClean="0"/>
              <a:t>(Context </a:t>
            </a:r>
            <a:r>
              <a:rPr lang="en-US" sz="2000" dirty="0" err="1" smtClean="0"/>
              <a:t>context</a:t>
            </a:r>
            <a:r>
              <a:rPr lang="en-US" sz="2000" dirty="0" smtClean="0"/>
              <a:t>, Cursor </a:t>
            </a:r>
            <a:r>
              <a:rPr lang="en-US" sz="2000" dirty="0" err="1" smtClean="0"/>
              <a:t>cursor</a:t>
            </a:r>
            <a:r>
              <a:rPr lang="en-US" sz="2000" dirty="0" smtClean="0"/>
              <a:t>, </a:t>
            </a:r>
            <a:r>
              <a:rPr lang="en-US" sz="2000" dirty="0" err="1" smtClean="0"/>
              <a:t>ViewGroup</a:t>
            </a:r>
            <a:r>
              <a:rPr lang="en-US" sz="2000" dirty="0" smtClean="0"/>
              <a:t> parent)</a:t>
            </a:r>
          </a:p>
          <a:p>
            <a:r>
              <a:rPr lang="en-US" sz="2000" dirty="0" smtClean="0"/>
              <a:t>public void </a:t>
            </a:r>
            <a:r>
              <a:rPr lang="en-US" sz="2000" dirty="0" err="1" smtClean="0"/>
              <a:t>creatView</a:t>
            </a:r>
            <a:r>
              <a:rPr lang="en-US" sz="2000" dirty="0" smtClean="0"/>
              <a:t>(final View </a:t>
            </a:r>
            <a:r>
              <a:rPr lang="en-US" sz="2000" dirty="0" err="1" smtClean="0"/>
              <a:t>view,Cursor</a:t>
            </a:r>
            <a:r>
              <a:rPr lang="en-US" sz="2000" dirty="0" smtClean="0"/>
              <a:t> c)</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chung</a:t>
            </a:r>
            <a:r>
              <a:rPr lang="en-US" dirty="0" smtClean="0"/>
              <a:t> </a:t>
            </a:r>
            <a:r>
              <a:rPr lang="en-US" dirty="0" err="1" smtClean="0"/>
              <a:t>về</a:t>
            </a:r>
            <a:r>
              <a:rPr lang="en-US" dirty="0" smtClean="0"/>
              <a:t> </a:t>
            </a:r>
            <a:r>
              <a:rPr lang="en-US" dirty="0" err="1" smtClean="0"/>
              <a:t>SQLite</a:t>
            </a:r>
            <a:endParaRPr lang="en-US" dirty="0"/>
          </a:p>
        </p:txBody>
      </p:sp>
      <p:sp>
        <p:nvSpPr>
          <p:cNvPr id="3" name="Content Placeholder 2"/>
          <p:cNvSpPr>
            <a:spLocks noGrp="1"/>
          </p:cNvSpPr>
          <p:nvPr>
            <p:ph idx="1"/>
          </p:nvPr>
        </p:nvSpPr>
        <p:spPr/>
        <p:txBody>
          <a:bodyPr>
            <a:normAutofit/>
          </a:bodyPr>
          <a:lstStyle/>
          <a:p>
            <a:r>
              <a:rPr lang="vi-VN" sz="1800" dirty="0" smtClean="0"/>
              <a:t>Mỗi ứng dụng đều sử dụng dữ liệu, dữ liệu có thể đơn giản hay đôi khi là cả 1 cấu trúc. Trong Android thì hệ cơ sở dữ liệu được sử dụng là SQLite Database, đây là hệ thống mã nguồn mở được sử dụng rộng rãi trong các ứng dụng ( Mozilla Firefox sử dụng SQLite để lưu trữ các dữ liệu về cấu hình, iPhone cũng sử dụng cơ sở dữ liệu là SQLite).</a:t>
            </a:r>
            <a:endParaRPr lang="en-US" sz="1800" dirty="0" smtClean="0"/>
          </a:p>
          <a:p>
            <a:pPr>
              <a:buNone/>
            </a:pPr>
            <a:r>
              <a:rPr lang="en-US" sz="1800" dirty="0" smtClean="0"/>
              <a:t>      </a:t>
            </a:r>
            <a:r>
              <a:rPr lang="en-US" sz="1800" dirty="0" err="1" smtClean="0"/>
              <a:t>Các</a:t>
            </a:r>
            <a:r>
              <a:rPr lang="en-US" sz="1800" dirty="0" smtClean="0"/>
              <a:t> </a:t>
            </a:r>
            <a:r>
              <a:rPr lang="en-US" sz="1800" dirty="0" err="1" smtClean="0"/>
              <a:t>Hệ</a:t>
            </a:r>
            <a:r>
              <a:rPr lang="en-US" sz="1800" dirty="0" smtClean="0"/>
              <a:t> QTCSDL</a:t>
            </a:r>
          </a:p>
          <a:p>
            <a:r>
              <a:rPr lang="en-US" sz="2000" dirty="0" err="1" smtClean="0"/>
              <a:t>Tại</a:t>
            </a:r>
            <a:r>
              <a:rPr lang="en-US" sz="2000" dirty="0" smtClean="0"/>
              <a:t> </a:t>
            </a:r>
            <a:r>
              <a:rPr lang="en-US" sz="2000" dirty="0" err="1" smtClean="0"/>
              <a:t>sao</a:t>
            </a:r>
            <a:r>
              <a:rPr lang="en-US" sz="2000" dirty="0" smtClean="0"/>
              <a:t> </a:t>
            </a:r>
            <a:r>
              <a:rPr lang="en-US" sz="2000" dirty="0" err="1" smtClean="0"/>
              <a:t>SQLite</a:t>
            </a:r>
            <a:r>
              <a:rPr lang="en-US" sz="2000" dirty="0" smtClean="0"/>
              <a:t> </a:t>
            </a:r>
            <a:r>
              <a:rPr lang="en-US" sz="2000" dirty="0" err="1" smtClean="0"/>
              <a:t>được</a:t>
            </a:r>
            <a:r>
              <a:rPr lang="en-US" sz="2000" dirty="0" smtClean="0"/>
              <a:t> </a:t>
            </a:r>
            <a:r>
              <a:rPr lang="en-US" sz="2000" dirty="0" err="1" smtClean="0"/>
              <a:t>sử</a:t>
            </a:r>
            <a:r>
              <a:rPr lang="en-US" sz="2000" dirty="0" smtClean="0"/>
              <a:t> </a:t>
            </a:r>
            <a:r>
              <a:rPr lang="en-US" sz="2000" dirty="0" err="1" smtClean="0"/>
              <a:t>dụng</a:t>
            </a: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chung</a:t>
            </a:r>
            <a:r>
              <a:rPr lang="en-US" dirty="0" smtClean="0"/>
              <a:t> </a:t>
            </a:r>
            <a:r>
              <a:rPr lang="en-US" dirty="0" err="1" smtClean="0"/>
              <a:t>về</a:t>
            </a:r>
            <a:r>
              <a:rPr lang="en-US" dirty="0" smtClean="0"/>
              <a:t> </a:t>
            </a:r>
            <a:r>
              <a:rPr lang="en-US" dirty="0" err="1" smtClean="0"/>
              <a:t>SQLite</a:t>
            </a:r>
            <a:endParaRPr lang="en-US" dirty="0"/>
          </a:p>
        </p:txBody>
      </p:sp>
      <p:sp>
        <p:nvSpPr>
          <p:cNvPr id="3" name="Content Placeholder 2"/>
          <p:cNvSpPr>
            <a:spLocks noGrp="1"/>
          </p:cNvSpPr>
          <p:nvPr>
            <p:ph idx="1"/>
          </p:nvPr>
        </p:nvSpPr>
        <p:spPr/>
        <p:txBody>
          <a:bodyPr>
            <a:normAutofit fontScale="70000" lnSpcReduction="20000"/>
          </a:bodyPr>
          <a:lstStyle/>
          <a:p>
            <a:r>
              <a:rPr lang="vi-VN" sz="2000" dirty="0" smtClean="0"/>
              <a:t>SQLite có các ưu điểm sau:</a:t>
            </a:r>
            <a:endParaRPr lang="en-US" sz="2000" dirty="0" smtClean="0"/>
          </a:p>
          <a:p>
            <a:r>
              <a:rPr lang="vi-VN" sz="2000" dirty="0" smtClean="0"/>
              <a:t>SQLite được Richard Hipp viết dưới dạng </a:t>
            </a:r>
            <a:r>
              <a:rPr lang="vi-VN" sz="2000" dirty="0" smtClean="0">
                <a:hlinkClick r:id="rId2" tooltip="Thư viện"/>
              </a:rPr>
              <a:t>thư viện</a:t>
            </a:r>
            <a:r>
              <a:rPr lang="vi-VN" sz="2000" dirty="0" smtClean="0"/>
              <a:t> bằng ngôn ngữ lập trình </a:t>
            </a:r>
            <a:r>
              <a:rPr lang="vi-VN" sz="2000" dirty="0" smtClean="0">
                <a:hlinkClick r:id="rId3" tooltip="C"/>
              </a:rPr>
              <a:t>C</a:t>
            </a:r>
            <a:r>
              <a:rPr lang="vi-VN" sz="2000" dirty="0" smtClean="0"/>
              <a:t>.</a:t>
            </a:r>
            <a:endParaRPr lang="en-US" sz="2000" dirty="0" smtClean="0"/>
          </a:p>
          <a:p>
            <a:endParaRPr lang="en-US" sz="2000" dirty="0" smtClean="0"/>
          </a:p>
          <a:p>
            <a:r>
              <a:rPr lang="en-US" sz="2000" dirty="0" err="1" smtClean="0"/>
              <a:t>Được</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như</a:t>
            </a:r>
            <a:r>
              <a:rPr lang="en-US" sz="2000" dirty="0" smtClean="0"/>
              <a:t> 1 </a:t>
            </a:r>
            <a:r>
              <a:rPr lang="en-US" sz="2000" dirty="0" err="1" smtClean="0"/>
              <a:t>thư</a:t>
            </a:r>
            <a:r>
              <a:rPr lang="en-US" sz="2000" dirty="0" smtClean="0"/>
              <a:t> </a:t>
            </a:r>
            <a:r>
              <a:rPr lang="en-US" sz="2000" dirty="0" err="1" smtClean="0"/>
              <a:t>viện</a:t>
            </a:r>
            <a:r>
              <a:rPr lang="en-US" sz="2000" dirty="0" smtClean="0"/>
              <a:t> </a:t>
            </a:r>
            <a:r>
              <a:rPr lang="en-US" sz="2000" dirty="0" err="1" smtClean="0"/>
              <a:t>thay</a:t>
            </a:r>
            <a:r>
              <a:rPr lang="en-US" sz="2000" dirty="0" smtClean="0"/>
              <a:t> </a:t>
            </a:r>
            <a:r>
              <a:rPr lang="en-US" sz="2000" dirty="0" err="1" smtClean="0"/>
              <a:t>vì</a:t>
            </a:r>
            <a:r>
              <a:rPr lang="en-US" sz="2000" dirty="0" smtClean="0"/>
              <a:t> </a:t>
            </a:r>
            <a:r>
              <a:rPr lang="en-US" sz="2000" dirty="0" err="1" smtClean="0"/>
              <a:t>chạy</a:t>
            </a:r>
            <a:r>
              <a:rPr lang="en-US" sz="2000" dirty="0" smtClean="0"/>
              <a:t> </a:t>
            </a:r>
            <a:r>
              <a:rPr lang="en-US" sz="2000" dirty="0" err="1" smtClean="0"/>
              <a:t>trên</a:t>
            </a:r>
            <a:r>
              <a:rPr lang="en-US" sz="2000" dirty="0" smtClean="0"/>
              <a:t> 1 </a:t>
            </a:r>
            <a:r>
              <a:rPr lang="en-US" sz="2000" dirty="0" err="1" smtClean="0"/>
              <a:t>tiến</a:t>
            </a:r>
            <a:r>
              <a:rPr lang="en-US" sz="2000" dirty="0" smtClean="0"/>
              <a:t> </a:t>
            </a:r>
            <a:r>
              <a:rPr lang="en-US" sz="2000" dirty="0" err="1" smtClean="0"/>
              <a:t>trình</a:t>
            </a:r>
            <a:r>
              <a:rPr lang="en-US" sz="2000" dirty="0" smtClean="0"/>
              <a:t> </a:t>
            </a:r>
            <a:r>
              <a:rPr lang="en-US" sz="2000" dirty="0" err="1" smtClean="0"/>
              <a:t>riêng</a:t>
            </a:r>
            <a:r>
              <a:rPr lang="en-US" sz="2000" dirty="0" smtClean="0"/>
              <a:t> </a:t>
            </a:r>
            <a:r>
              <a:rPr lang="en-US" sz="2000" dirty="0" err="1" smtClean="0"/>
              <a:t>biệt</a:t>
            </a:r>
            <a:endParaRPr lang="en-US" sz="2000" dirty="0" smtClean="0"/>
          </a:p>
          <a:p>
            <a:endParaRPr lang="vi-VN" sz="2000" dirty="0" smtClean="0"/>
          </a:p>
          <a:p>
            <a:r>
              <a:rPr lang="vi-VN" sz="2000" dirty="0" smtClean="0"/>
              <a:t>Tin cậy: các hoạt động </a:t>
            </a:r>
            <a:r>
              <a:rPr lang="vi-VN" sz="2000" i="1" dirty="0" smtClean="0"/>
              <a:t>transaction</a:t>
            </a:r>
            <a:r>
              <a:rPr lang="vi-VN" sz="2000" dirty="0" smtClean="0"/>
              <a:t> (chuyển giao) nội trong </a:t>
            </a:r>
            <a:r>
              <a:rPr lang="vi-VN" sz="2000" dirty="0" smtClean="0">
                <a:hlinkClick r:id="rId4" tooltip="Cơ sở dữ liệu"/>
              </a:rPr>
              <a:t>cơ sở dữ liệu</a:t>
            </a:r>
            <a:r>
              <a:rPr lang="vi-VN" sz="2000" dirty="0" smtClean="0"/>
              <a:t> được thưc hiện </a:t>
            </a:r>
            <a:r>
              <a:rPr lang="vi-VN" sz="2000" dirty="0" smtClean="0">
                <a:hlinkClick r:id="rId5" tooltip="Tính toàn vẹn (giao dịch) (trang chưa được viết)"/>
              </a:rPr>
              <a:t>trọn vẹn</a:t>
            </a:r>
            <a:r>
              <a:rPr lang="vi-VN" sz="2000" dirty="0" smtClean="0"/>
              <a:t>, không gây lỗi khi xảy ra sự cố </a:t>
            </a:r>
            <a:r>
              <a:rPr lang="vi-VN" sz="2000" dirty="0" smtClean="0">
                <a:hlinkClick r:id="rId6" tooltip="Phần cứng"/>
              </a:rPr>
              <a:t>phần cứng</a:t>
            </a:r>
            <a:endParaRPr lang="vi-VN" sz="2000" dirty="0" smtClean="0"/>
          </a:p>
          <a:p>
            <a:r>
              <a:rPr lang="vi-VN" sz="2000" dirty="0" smtClean="0"/>
              <a:t>Tuân theo chuẩn </a:t>
            </a:r>
            <a:r>
              <a:rPr lang="vi-VN" sz="2000" dirty="0" smtClean="0">
                <a:hlinkClick r:id="rId7" tooltip="SQL92 (trang chưa được viết)"/>
              </a:rPr>
              <a:t>SQL92</a:t>
            </a:r>
            <a:r>
              <a:rPr lang="vi-VN" sz="2000" dirty="0" smtClean="0"/>
              <a:t> (chỉ có một vài đặc điểm không hỗ trợ)</a:t>
            </a:r>
          </a:p>
          <a:p>
            <a:r>
              <a:rPr lang="vi-VN" sz="2000" dirty="0" smtClean="0"/>
              <a:t>Không cần cài đặt cấu hình</a:t>
            </a:r>
          </a:p>
          <a:p>
            <a:r>
              <a:rPr lang="vi-VN" sz="2000" dirty="0" smtClean="0"/>
              <a:t>Kích thước chương trình gọn nhẹ, với cấu hình đầy đủ chỉ không đầy 300 </a:t>
            </a:r>
            <a:r>
              <a:rPr lang="vi-VN" sz="2000" dirty="0" smtClean="0">
                <a:hlinkClick r:id="rId8" tooltip="KB"/>
              </a:rPr>
              <a:t>kB</a:t>
            </a:r>
            <a:endParaRPr lang="vi-VN" sz="2000" dirty="0" smtClean="0"/>
          </a:p>
          <a:p>
            <a:r>
              <a:rPr lang="vi-VN" sz="2000" dirty="0" smtClean="0"/>
              <a:t>Thực hiện các thao tác đơn giản nhanh hơn các hệ thống cơ sở dữ liệu </a:t>
            </a:r>
            <a:r>
              <a:rPr lang="vi-VN" sz="2000" dirty="0" smtClean="0">
                <a:hlinkClick r:id="rId9" tooltip="Khách/chủ (trang chưa được viết)"/>
              </a:rPr>
              <a:t>khách/chủ</a:t>
            </a:r>
            <a:r>
              <a:rPr lang="vi-VN" sz="2000" dirty="0" smtClean="0"/>
              <a:t> khác</a:t>
            </a:r>
            <a:r>
              <a:rPr lang="vi-VN" sz="2000" baseline="30000" dirty="0" smtClean="0">
                <a:hlinkClick r:id="rId10"/>
              </a:rPr>
              <a:t>[1]</a:t>
            </a:r>
            <a:endParaRPr lang="vi-VN" sz="2000" dirty="0" smtClean="0"/>
          </a:p>
          <a:p>
            <a:r>
              <a:rPr lang="vi-VN" sz="2000" dirty="0" smtClean="0"/>
              <a:t>Không cần </a:t>
            </a:r>
            <a:r>
              <a:rPr lang="vi-VN" sz="2000" dirty="0" smtClean="0">
                <a:hlinkClick r:id="rId11" tooltip="Phần mềm"/>
              </a:rPr>
              <a:t>phần mềm</a:t>
            </a:r>
            <a:r>
              <a:rPr lang="vi-VN" sz="2000" dirty="0" smtClean="0"/>
              <a:t> phụ trợ</a:t>
            </a:r>
          </a:p>
          <a:p>
            <a:r>
              <a:rPr lang="vi-VN" sz="2000" dirty="0" smtClean="0">
                <a:hlinkClick r:id="rId12" tooltip="Phần mềm tự do"/>
              </a:rPr>
              <a:t>Phần mềm tự do</a:t>
            </a:r>
            <a:r>
              <a:rPr lang="vi-VN" sz="2000" dirty="0" smtClean="0"/>
              <a:t> với </a:t>
            </a:r>
            <a:r>
              <a:rPr lang="vi-VN" sz="2000" dirty="0" smtClean="0">
                <a:hlinkClick r:id="rId13" tooltip="Mã nguồn"/>
              </a:rPr>
              <a:t>mã nguồn</a:t>
            </a:r>
            <a:r>
              <a:rPr lang="vi-VN" sz="2000" dirty="0" smtClean="0"/>
              <a:t> mở, được chú thích rõ </a:t>
            </a:r>
            <a:r>
              <a:rPr lang="vi-VN" sz="2000" dirty="0" smtClean="0"/>
              <a:t>ràng</a:t>
            </a:r>
            <a:endParaRPr lang="en-US" sz="2000" dirty="0" smtClean="0"/>
          </a:p>
          <a:p>
            <a:r>
              <a:rPr lang="en-US" sz="2000" dirty="0" err="1" smtClean="0"/>
              <a:t>SQLite</a:t>
            </a:r>
            <a:r>
              <a:rPr lang="en-US" sz="2000" dirty="0" smtClean="0"/>
              <a:t> database requires little or no administration</a:t>
            </a:r>
            <a:endParaRPr lang="en-US" sz="2000" dirty="0" smtClean="0"/>
          </a:p>
          <a:p>
            <a:endParaRPr lang="en-US" sz="2000" dirty="0" smtClean="0"/>
          </a:p>
          <a:p>
            <a:r>
              <a:rPr lang="en-US" sz="2000" dirty="0" err="1" smtClean="0"/>
              <a:t>Mỗi</a:t>
            </a:r>
            <a:r>
              <a:rPr lang="en-US" sz="2000" dirty="0" smtClean="0"/>
              <a:t> </a:t>
            </a:r>
            <a:r>
              <a:rPr lang="en-US" sz="2000" dirty="0" err="1" smtClean="0"/>
              <a:t>Sqlite</a:t>
            </a:r>
            <a:r>
              <a:rPr lang="en-US" sz="2000" dirty="0" smtClean="0"/>
              <a:t> Database </a:t>
            </a:r>
            <a:r>
              <a:rPr lang="en-US" sz="2000" dirty="0" err="1" smtClean="0"/>
              <a:t>sẽ</a:t>
            </a:r>
            <a:r>
              <a:rPr lang="en-US" sz="2000" dirty="0" smtClean="0"/>
              <a:t> </a:t>
            </a:r>
            <a:r>
              <a:rPr lang="en-US" sz="2000" dirty="0" err="1" smtClean="0"/>
              <a:t>được</a:t>
            </a:r>
            <a:r>
              <a:rPr lang="en-US" sz="2000" dirty="0" smtClean="0"/>
              <a:t> </a:t>
            </a:r>
            <a:r>
              <a:rPr lang="en-US" sz="2000" dirty="0" err="1" smtClean="0"/>
              <a:t>tích</a:t>
            </a:r>
            <a:r>
              <a:rPr lang="en-US" sz="2000" dirty="0" smtClean="0"/>
              <a:t> </a:t>
            </a:r>
            <a:r>
              <a:rPr lang="en-US" sz="2000" dirty="0" err="1" smtClean="0"/>
              <a:t>hợp</a:t>
            </a:r>
            <a:r>
              <a:rPr lang="en-US" sz="2000" dirty="0" smtClean="0"/>
              <a:t> </a:t>
            </a:r>
            <a:r>
              <a:rPr lang="en-US" sz="2000" dirty="0" err="1" smtClean="0"/>
              <a:t>với</a:t>
            </a:r>
            <a:r>
              <a:rPr lang="en-US" sz="2000" dirty="0" smtClean="0"/>
              <a:t> </a:t>
            </a:r>
            <a:r>
              <a:rPr lang="en-US" sz="2000" dirty="0" err="1" smtClean="0"/>
              <a:t>ứng</a:t>
            </a:r>
            <a:r>
              <a:rPr lang="en-US" sz="2000" dirty="0" smtClean="0"/>
              <a:t> </a:t>
            </a:r>
            <a:r>
              <a:rPr lang="en-US" sz="2000" dirty="0" err="1" smtClean="0"/>
              <a:t>dụng</a:t>
            </a:r>
            <a:r>
              <a:rPr lang="en-US" sz="2000" dirty="0" smtClean="0"/>
              <a:t> </a:t>
            </a:r>
            <a:r>
              <a:rPr lang="en-US" sz="2000" dirty="0" err="1" smtClean="0"/>
              <a:t>tạo</a:t>
            </a:r>
            <a:r>
              <a:rPr lang="en-US" sz="2000" dirty="0" smtClean="0"/>
              <a:t> </a:t>
            </a:r>
            <a:r>
              <a:rPr lang="en-US" sz="2000" dirty="0" err="1" smtClean="0"/>
              <a:t>ra</a:t>
            </a:r>
            <a:r>
              <a:rPr lang="en-US" sz="2000" dirty="0" smtClean="0"/>
              <a:t> </a:t>
            </a:r>
            <a:r>
              <a:rPr lang="en-US" sz="2000" dirty="0" err="1" smtClean="0"/>
              <a:t>nó</a:t>
            </a:r>
            <a:endParaRPr lang="en-US" sz="2000" dirty="0" smtClean="0"/>
          </a:p>
          <a:p>
            <a:r>
              <a:rPr lang="en-US" sz="2000" dirty="0" smtClean="0"/>
              <a:t>Do </a:t>
            </a:r>
            <a:r>
              <a:rPr lang="en-US" sz="2000" dirty="0" err="1" smtClean="0"/>
              <a:t>đó</a:t>
            </a:r>
            <a:r>
              <a:rPr lang="en-US" sz="2000" dirty="0" smtClean="0"/>
              <a:t>:</a:t>
            </a:r>
          </a:p>
          <a:p>
            <a:r>
              <a:rPr lang="en-US" sz="2000" dirty="0" smtClean="0"/>
              <a:t>-</a:t>
            </a:r>
            <a:r>
              <a:rPr lang="en-US" sz="2000" dirty="0" err="1" smtClean="0"/>
              <a:t>giảm</a:t>
            </a:r>
            <a:r>
              <a:rPr lang="en-US" sz="2000" dirty="0" smtClean="0"/>
              <a:t> </a:t>
            </a:r>
            <a:r>
              <a:rPr lang="en-US" sz="2000" dirty="0" err="1" smtClean="0"/>
              <a:t>tải</a:t>
            </a:r>
            <a:r>
              <a:rPr lang="en-US" sz="2000" dirty="0" smtClean="0"/>
              <a:t> </a:t>
            </a:r>
            <a:r>
              <a:rPr lang="en-US" sz="2000" dirty="0" err="1" smtClean="0"/>
              <a:t>các</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bên</a:t>
            </a:r>
            <a:r>
              <a:rPr lang="en-US" sz="2000" dirty="0" smtClean="0"/>
              <a:t> </a:t>
            </a:r>
            <a:r>
              <a:rPr lang="en-US" sz="2000" dirty="0" err="1" smtClean="0"/>
              <a:t>ngoài</a:t>
            </a:r>
            <a:endParaRPr lang="en-US" sz="2000" dirty="0" smtClean="0"/>
          </a:p>
          <a:p>
            <a:r>
              <a:rPr lang="en-US" sz="2000" dirty="0" smtClean="0"/>
              <a:t>-</a:t>
            </a:r>
            <a:r>
              <a:rPr lang="en-US" sz="2000" dirty="0" err="1" smtClean="0"/>
              <a:t>giảm</a:t>
            </a:r>
            <a:r>
              <a:rPr lang="en-US" sz="2000" dirty="0" smtClean="0"/>
              <a:t> </a:t>
            </a:r>
            <a:r>
              <a:rPr lang="en-US" sz="2000" dirty="0" err="1" smtClean="0"/>
              <a:t>thiểu</a:t>
            </a:r>
            <a:r>
              <a:rPr lang="en-US" sz="2000" dirty="0" smtClean="0"/>
              <a:t> </a:t>
            </a:r>
            <a:r>
              <a:rPr lang="en-US" sz="2000" dirty="0" err="1" smtClean="0"/>
              <a:t>tối</a:t>
            </a:r>
            <a:r>
              <a:rPr lang="en-US" sz="2000" dirty="0" smtClean="0"/>
              <a:t> </a:t>
            </a:r>
            <a:r>
              <a:rPr lang="en-US" sz="2000" dirty="0" err="1" smtClean="0"/>
              <a:t>đa</a:t>
            </a:r>
            <a:r>
              <a:rPr lang="en-US" sz="2000" dirty="0" smtClean="0"/>
              <a:t> </a:t>
            </a:r>
            <a:r>
              <a:rPr lang="en-US" sz="2000" dirty="0" err="1" smtClean="0"/>
              <a:t>độ</a:t>
            </a:r>
            <a:r>
              <a:rPr lang="en-US" sz="2000" dirty="0" smtClean="0"/>
              <a:t> </a:t>
            </a:r>
            <a:r>
              <a:rPr lang="en-US" sz="2000" dirty="0" err="1" smtClean="0"/>
              <a:t>trễ</a:t>
            </a:r>
            <a:endParaRPr lang="en-US" sz="2000" dirty="0" smtClean="0"/>
          </a:p>
          <a:p>
            <a:r>
              <a:rPr lang="en-US" sz="2000" dirty="0" smtClean="0"/>
              <a:t>-</a:t>
            </a:r>
            <a:r>
              <a:rPr lang="en-US" sz="2000" dirty="0" err="1" smtClean="0"/>
              <a:t>Đơn</a:t>
            </a:r>
            <a:r>
              <a:rPr lang="en-US" sz="2000" dirty="0" smtClean="0"/>
              <a:t> </a:t>
            </a:r>
            <a:r>
              <a:rPr lang="en-US" sz="2000" dirty="0" err="1" smtClean="0"/>
              <a:t>giản</a:t>
            </a:r>
            <a:r>
              <a:rPr lang="en-US" sz="2000" dirty="0" smtClean="0"/>
              <a:t> </a:t>
            </a:r>
            <a:r>
              <a:rPr lang="en-US" sz="2000" dirty="0" err="1" smtClean="0"/>
              <a:t>hơn</a:t>
            </a:r>
            <a:r>
              <a:rPr lang="en-US" sz="2000" dirty="0" smtClean="0"/>
              <a:t> </a:t>
            </a:r>
            <a:r>
              <a:rPr lang="en-US" sz="2000" dirty="0" err="1" smtClean="0"/>
              <a:t>trong</a:t>
            </a:r>
            <a:r>
              <a:rPr lang="en-US" sz="2000" dirty="0" smtClean="0"/>
              <a:t> </a:t>
            </a:r>
            <a:r>
              <a:rPr lang="en-US" sz="2000" dirty="0" err="1" smtClean="0"/>
              <a:t>giao</a:t>
            </a:r>
            <a:r>
              <a:rPr lang="en-US" sz="2000" dirty="0" smtClean="0"/>
              <a:t> </a:t>
            </a:r>
            <a:r>
              <a:rPr lang="en-US" sz="2000" dirty="0" err="1" smtClean="0"/>
              <a:t>dịch</a:t>
            </a:r>
            <a:r>
              <a:rPr lang="en-US" sz="2000" dirty="0" smtClean="0"/>
              <a:t> </a:t>
            </a:r>
            <a:r>
              <a:rPr lang="en-US" sz="2000" dirty="0" err="1" smtClean="0"/>
              <a:t>và</a:t>
            </a:r>
            <a:r>
              <a:rPr lang="en-US" sz="2000" dirty="0" smtClean="0"/>
              <a:t> </a:t>
            </a:r>
            <a:r>
              <a:rPr lang="en-US" sz="2000" dirty="0" err="1" smtClean="0"/>
              <a:t>đồng</a:t>
            </a:r>
            <a:r>
              <a:rPr lang="en-US" sz="2000" dirty="0" smtClean="0"/>
              <a:t> </a:t>
            </a:r>
            <a:r>
              <a:rPr lang="en-US" sz="2000" dirty="0" err="1" smtClean="0"/>
              <a:t>bộ</a:t>
            </a:r>
            <a:r>
              <a:rPr lang="en-US" sz="2000" dirty="0" smtClean="0"/>
              <a:t> </a:t>
            </a:r>
            <a:r>
              <a:rPr lang="en-US" sz="2000" dirty="0" err="1" smtClean="0"/>
              <a:t>hóa</a:t>
            </a:r>
            <a:endParaRPr lang="en-US" sz="2000" dirty="0" smtClean="0"/>
          </a:p>
          <a:p>
            <a:endParaRPr lang="en-US" sz="2000" dirty="0" smtClean="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chung</a:t>
            </a:r>
            <a:r>
              <a:rPr lang="en-US" dirty="0" smtClean="0"/>
              <a:t> </a:t>
            </a:r>
            <a:r>
              <a:rPr lang="en-US" dirty="0" err="1" smtClean="0"/>
              <a:t>về</a:t>
            </a:r>
            <a:r>
              <a:rPr lang="en-US" dirty="0" smtClean="0"/>
              <a:t> </a:t>
            </a:r>
            <a:r>
              <a:rPr lang="en-US" dirty="0" err="1" smtClean="0"/>
              <a:t>SQLite</a:t>
            </a:r>
            <a:endParaRPr lang="en-US" dirty="0"/>
          </a:p>
        </p:txBody>
      </p:sp>
      <p:sp>
        <p:nvSpPr>
          <p:cNvPr id="3" name="Content Placeholder 2"/>
          <p:cNvSpPr>
            <a:spLocks noGrp="1"/>
          </p:cNvSpPr>
          <p:nvPr>
            <p:ph idx="1"/>
          </p:nvPr>
        </p:nvSpPr>
        <p:spPr/>
        <p:txBody>
          <a:bodyPr>
            <a:normAutofit/>
          </a:bodyPr>
          <a:lstStyle/>
          <a:p>
            <a:r>
              <a:rPr lang="en-US" sz="2000" dirty="0" err="1" smtClean="0"/>
              <a:t>Datatype</a:t>
            </a:r>
            <a:endParaRPr lang="en-US" sz="2000" dirty="0" smtClean="0"/>
          </a:p>
          <a:p>
            <a:r>
              <a:rPr lang="vi-VN" sz="2000" dirty="0" smtClean="0"/>
              <a:t>Sqlite cho phép bạn lưu bất cứ kiểu giá trị nào cho bất cứ ô nào dù cột đó đã đc định nghĩa kiểu trước </a:t>
            </a:r>
            <a:r>
              <a:rPr lang="vi-VN" sz="2000" dirty="0" smtClean="0"/>
              <a:t>đó</a:t>
            </a:r>
            <a:endParaRPr lang="en-US" sz="2000" dirty="0" smtClean="0"/>
          </a:p>
          <a:p>
            <a:r>
              <a:rPr lang="en-US" sz="2000" dirty="0" smtClean="0"/>
              <a:t>TABLE      STUDENT_DEMO </a:t>
            </a:r>
          </a:p>
          <a:p>
            <a:r>
              <a:rPr lang="en-US" sz="2000" dirty="0" smtClean="0"/>
              <a:t>COLUMN    :    _ID    : integer </a:t>
            </a:r>
            <a:r>
              <a:rPr lang="en-US" sz="2000" dirty="0" err="1" smtClean="0"/>
              <a:t>primarykey</a:t>
            </a:r>
            <a:r>
              <a:rPr lang="en-US" sz="2000" dirty="0" smtClean="0"/>
              <a:t> </a:t>
            </a:r>
            <a:r>
              <a:rPr lang="en-US" sz="2000" dirty="0" err="1" smtClean="0"/>
              <a:t>autoincrement</a:t>
            </a:r>
            <a:r>
              <a:rPr lang="en-US" sz="2000" dirty="0" smtClean="0"/>
              <a:t>;</a:t>
            </a:r>
          </a:p>
          <a:p>
            <a:r>
              <a:rPr lang="en-US" sz="2000" dirty="0" smtClean="0"/>
              <a:t>COLUM N   :    S_NAME :    text not null ;</a:t>
            </a:r>
          </a:p>
          <a:p>
            <a:r>
              <a:rPr lang="vi-VN" sz="1800" dirty="0" smtClean="0"/>
              <a:t>COLUMN   :</a:t>
            </a:r>
            <a:r>
              <a:rPr lang="en-US" sz="1800" dirty="0" smtClean="0"/>
              <a:t>    S_AGE       :     integer  ;</a:t>
            </a:r>
          </a:p>
          <a:p>
            <a:r>
              <a:rPr lang="en-US" sz="1800" dirty="0" smtClean="0"/>
              <a:t>INSERT    </a:t>
            </a:r>
            <a:r>
              <a:rPr lang="en-US" sz="1800" dirty="0" smtClean="0"/>
              <a:t>into </a:t>
            </a:r>
            <a:r>
              <a:rPr lang="en-US" sz="1800" dirty="0" smtClean="0"/>
              <a:t>    STUDENT_DEMO    (S_NAME,S_AGE)    VALUES(‘</a:t>
            </a:r>
            <a:r>
              <a:rPr lang="en-US" sz="1800" dirty="0" err="1" smtClean="0"/>
              <a:t>tung’,’sjka</a:t>
            </a:r>
            <a:r>
              <a:rPr lang="en-US" sz="1800" dirty="0" smtClean="0"/>
              <a:t>’);</a:t>
            </a:r>
          </a:p>
          <a:p>
            <a:r>
              <a:rPr lang="en-US" sz="1800" dirty="0" smtClean="0"/>
              <a:t>=&gt;Tung ,0 </a:t>
            </a:r>
            <a:endParaRPr lang="vi-VN" sz="1800" dirty="0" smtClean="0"/>
          </a:p>
          <a:p>
            <a:endParaRPr lang="vi-VN"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chung</a:t>
            </a:r>
            <a:r>
              <a:rPr lang="en-US" dirty="0" smtClean="0"/>
              <a:t> </a:t>
            </a:r>
            <a:r>
              <a:rPr lang="en-US" dirty="0" err="1" smtClean="0"/>
              <a:t>về</a:t>
            </a:r>
            <a:r>
              <a:rPr lang="en-US" dirty="0" smtClean="0"/>
              <a:t> </a:t>
            </a:r>
            <a:r>
              <a:rPr lang="en-US" dirty="0" err="1" smtClean="0"/>
              <a:t>SQLite</a:t>
            </a:r>
            <a:endParaRPr lang="en-US" dirty="0"/>
          </a:p>
        </p:txBody>
      </p:sp>
      <p:sp>
        <p:nvSpPr>
          <p:cNvPr id="3" name="Content Placeholder 2"/>
          <p:cNvSpPr>
            <a:spLocks noGrp="1"/>
          </p:cNvSpPr>
          <p:nvPr>
            <p:ph idx="1"/>
          </p:nvPr>
        </p:nvSpPr>
        <p:spPr/>
        <p:txBody>
          <a:bodyPr>
            <a:normAutofit/>
          </a:bodyPr>
          <a:lstStyle/>
          <a:p>
            <a:r>
              <a:rPr lang="en-US" sz="1600" dirty="0" smtClean="0">
                <a:solidFill>
                  <a:schemeClr val="accent2"/>
                </a:solidFill>
              </a:rPr>
              <a:t>Situations Where </a:t>
            </a:r>
            <a:r>
              <a:rPr lang="en-US" sz="1600" dirty="0" err="1" smtClean="0">
                <a:solidFill>
                  <a:schemeClr val="accent2"/>
                </a:solidFill>
              </a:rPr>
              <a:t>SQLite</a:t>
            </a:r>
            <a:r>
              <a:rPr lang="en-US" sz="1600" dirty="0" smtClean="0">
                <a:solidFill>
                  <a:schemeClr val="accent2"/>
                </a:solidFill>
              </a:rPr>
              <a:t> Works </a:t>
            </a:r>
            <a:r>
              <a:rPr lang="en-US" sz="1600" dirty="0" smtClean="0">
                <a:solidFill>
                  <a:schemeClr val="accent2"/>
                </a:solidFill>
              </a:rPr>
              <a:t>Well</a:t>
            </a:r>
          </a:p>
          <a:p>
            <a:r>
              <a:rPr lang="en-US" sz="1600" dirty="0" smtClean="0"/>
              <a:t>Application File </a:t>
            </a:r>
            <a:r>
              <a:rPr lang="en-US" sz="1600" dirty="0" smtClean="0"/>
              <a:t>Format(</a:t>
            </a:r>
            <a:r>
              <a:rPr lang="en-US" sz="1600" dirty="0" err="1" smtClean="0"/>
              <a:t>SQLite</a:t>
            </a:r>
            <a:r>
              <a:rPr lang="en-US" sz="1600" dirty="0" smtClean="0"/>
              <a:t>  </a:t>
            </a:r>
            <a:r>
              <a:rPr lang="vi-VN" sz="1600" dirty="0" smtClean="0"/>
              <a:t>Đã được sử dụng thành công như định dạng file trên đĩa cho các ứng dụng desktop như các công cụ phân tích tài chính, CAD packages,Ctr lưu trữ bản ghi,vv</a:t>
            </a:r>
            <a:r>
              <a:rPr lang="en-US" sz="1600" dirty="0" smtClean="0"/>
              <a:t>)</a:t>
            </a:r>
          </a:p>
          <a:p>
            <a:r>
              <a:rPr lang="en-US" sz="1600" dirty="0" smtClean="0"/>
              <a:t>Embedded devices and applications(Because an </a:t>
            </a:r>
            <a:r>
              <a:rPr lang="en-US" sz="1600" dirty="0" err="1" smtClean="0"/>
              <a:t>SQLite</a:t>
            </a:r>
            <a:r>
              <a:rPr lang="en-US" sz="1600" dirty="0" smtClean="0"/>
              <a:t> database requires little or no administration, </a:t>
            </a:r>
            <a:r>
              <a:rPr lang="en-US" sz="1600" dirty="0" err="1" smtClean="0"/>
              <a:t>SQLite</a:t>
            </a:r>
            <a:r>
              <a:rPr lang="en-US" sz="1600" dirty="0" smtClean="0"/>
              <a:t> is a good choice for devices or services that must work unattended </a:t>
            </a:r>
            <a:r>
              <a:rPr lang="en-US" sz="1600" dirty="0" smtClean="0"/>
              <a:t>(</a:t>
            </a:r>
            <a:r>
              <a:rPr lang="en-US" sz="1600" dirty="0" err="1" smtClean="0"/>
              <a:t>không</a:t>
            </a:r>
            <a:r>
              <a:rPr lang="en-US" sz="1600" dirty="0" smtClean="0"/>
              <a:t>  </a:t>
            </a:r>
            <a:r>
              <a:rPr lang="en-US" sz="1600" dirty="0" err="1" smtClean="0"/>
              <a:t>giám</a:t>
            </a:r>
            <a:r>
              <a:rPr lang="en-US" sz="1600" dirty="0" smtClean="0"/>
              <a:t> </a:t>
            </a:r>
            <a:r>
              <a:rPr lang="en-US" sz="1600" dirty="0" err="1" smtClean="0"/>
              <a:t>sát</a:t>
            </a:r>
            <a:r>
              <a:rPr lang="en-US" sz="1600" dirty="0" smtClean="0"/>
              <a:t>)and </a:t>
            </a:r>
            <a:r>
              <a:rPr lang="en-US" sz="1600" dirty="0" smtClean="0"/>
              <a:t>without human support. </a:t>
            </a:r>
            <a:r>
              <a:rPr lang="en-US" sz="1600" dirty="0" err="1" smtClean="0"/>
              <a:t>SQLite</a:t>
            </a:r>
            <a:r>
              <a:rPr lang="en-US" sz="1600" dirty="0" smtClean="0"/>
              <a:t> is a good fit for use in </a:t>
            </a:r>
            <a:r>
              <a:rPr lang="en-US" sz="1600" dirty="0" err="1" smtClean="0"/>
              <a:t>cellphones</a:t>
            </a:r>
            <a:r>
              <a:rPr lang="en-US" sz="1600" dirty="0" smtClean="0"/>
              <a:t>, PDAs, set-top boxes, and/or </a:t>
            </a:r>
            <a:r>
              <a:rPr lang="en-US" sz="1600" dirty="0" smtClean="0"/>
              <a:t>appliances(</a:t>
            </a:r>
            <a:r>
              <a:rPr lang="en-US" sz="1600" dirty="0" err="1" smtClean="0"/>
              <a:t>đồ</a:t>
            </a:r>
            <a:r>
              <a:rPr lang="en-US" sz="1600" dirty="0" smtClean="0"/>
              <a:t> </a:t>
            </a:r>
            <a:r>
              <a:rPr lang="en-US" sz="1600" dirty="0" err="1" smtClean="0"/>
              <a:t>gia</a:t>
            </a:r>
            <a:r>
              <a:rPr lang="en-US" sz="1600" dirty="0" smtClean="0"/>
              <a:t> </a:t>
            </a:r>
            <a:r>
              <a:rPr lang="en-US" sz="1600" dirty="0" err="1" smtClean="0"/>
              <a:t>dụng</a:t>
            </a:r>
            <a:r>
              <a:rPr lang="en-US" sz="1600" dirty="0" smtClean="0"/>
              <a:t>))</a:t>
            </a:r>
          </a:p>
          <a:p>
            <a:r>
              <a:rPr lang="en-US" sz="1600" dirty="0" smtClean="0"/>
              <a:t>Experimental SQL </a:t>
            </a:r>
            <a:r>
              <a:rPr lang="en-US" sz="1600" dirty="0" smtClean="0"/>
              <a:t>language, extensions(</a:t>
            </a:r>
            <a:r>
              <a:rPr lang="vi-VN" sz="1600" dirty="0" smtClean="0"/>
              <a:t>Chính </a:t>
            </a:r>
            <a:r>
              <a:rPr lang="vi-VN" sz="1600" dirty="0" smtClean="0"/>
              <a:t>vì sự đơn giản trong thiết kế các module của SQLite mà nó được sử dụng để thử nghiệm tạo ra các mẫu mới ,các tính năng và ý tưởng mới của ngôn ngữ Database</a:t>
            </a:r>
            <a:r>
              <a:rPr lang="en-US" sz="1600" dirty="0" smtClean="0"/>
              <a:t>)</a:t>
            </a:r>
          </a:p>
          <a:p>
            <a:r>
              <a:rPr lang="en-US" sz="1600" dirty="0" smtClean="0"/>
              <a:t>Websites(</a:t>
            </a:r>
            <a:r>
              <a:rPr lang="en-US" sz="1600" dirty="0" err="1" smtClean="0"/>
              <a:t>Dùng</a:t>
            </a:r>
            <a:r>
              <a:rPr lang="en-US" sz="1600" dirty="0" smtClean="0"/>
              <a:t> </a:t>
            </a:r>
            <a:r>
              <a:rPr lang="en-US" sz="1600" dirty="0" err="1" smtClean="0"/>
              <a:t>cho</a:t>
            </a:r>
            <a:r>
              <a:rPr lang="en-US" sz="1600" dirty="0" smtClean="0"/>
              <a:t> </a:t>
            </a:r>
            <a:r>
              <a:rPr lang="en-US" sz="1600" dirty="0" err="1" smtClean="0"/>
              <a:t>các</a:t>
            </a:r>
            <a:r>
              <a:rPr lang="en-US" sz="1600" dirty="0" smtClean="0"/>
              <a:t> </a:t>
            </a:r>
            <a:r>
              <a:rPr lang="en-US" sz="1600" dirty="0" err="1" smtClean="0"/>
              <a:t>trang</a:t>
            </a:r>
            <a:r>
              <a:rPr lang="en-US" sz="1600" dirty="0" smtClean="0"/>
              <a:t> web </a:t>
            </a:r>
            <a:r>
              <a:rPr lang="en-US" sz="1600" dirty="0" err="1" smtClean="0"/>
              <a:t>có</a:t>
            </a:r>
            <a:r>
              <a:rPr lang="en-US" sz="1600" dirty="0" smtClean="0"/>
              <a:t> </a:t>
            </a:r>
            <a:r>
              <a:rPr lang="en-US" sz="1600" dirty="0" err="1" smtClean="0"/>
              <a:t>lưu</a:t>
            </a:r>
            <a:r>
              <a:rPr lang="en-US" sz="1600" dirty="0" smtClean="0"/>
              <a:t> </a:t>
            </a:r>
            <a:r>
              <a:rPr lang="en-US" sz="1600" dirty="0" err="1" smtClean="0"/>
              <a:t>lượng</a:t>
            </a:r>
            <a:r>
              <a:rPr lang="en-US" sz="1600" dirty="0" smtClean="0"/>
              <a:t> </a:t>
            </a:r>
            <a:r>
              <a:rPr lang="en-US" sz="1600" dirty="0" err="1" smtClean="0"/>
              <a:t>trung</a:t>
            </a:r>
            <a:r>
              <a:rPr lang="en-US" sz="1600" dirty="0" smtClean="0"/>
              <a:t> </a:t>
            </a:r>
            <a:r>
              <a:rPr lang="en-US" sz="1600" dirty="0" err="1" smtClean="0"/>
              <a:t>bình</a:t>
            </a:r>
            <a:r>
              <a:rPr lang="en-US" sz="1600" dirty="0" smtClean="0"/>
              <a:t>)</a:t>
            </a:r>
          </a:p>
          <a:p>
            <a:r>
              <a:rPr lang="en-US" sz="1600" dirty="0" smtClean="0"/>
              <a:t>Internal or temporary </a:t>
            </a:r>
            <a:r>
              <a:rPr lang="en-US" sz="1600" dirty="0" smtClean="0"/>
              <a:t>databases(</a:t>
            </a:r>
            <a:r>
              <a:rPr lang="vi-VN" sz="1600" dirty="0" smtClean="0"/>
              <a:t>Cho </a:t>
            </a:r>
            <a:r>
              <a:rPr lang="vi-VN" sz="1600" dirty="0" smtClean="0"/>
              <a:t>các Ctr có nhiều dữ liệu cần lọc ,sắp xếp bằng nhiều cách #,để đơn giản và nhanh chóng ng ta load dữ liệu vào bộ nhớ của SQLite và sử dụng các QUERY để lấy các thông tin cần thiết , Sử dụng cách này cho phép lập trình viên linh hoạt hơn khi các cột hay các chỉ số có thể được thêm vào mà không phải mã hóa lại các câu lênh query</a:t>
            </a:r>
            <a:r>
              <a:rPr lang="en-US" sz="1600" dirty="0" smtClean="0"/>
              <a:t>.)</a:t>
            </a:r>
            <a:endParaRPr lang="en-US" sz="1600" dirty="0" smtClean="0"/>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Tìm</a:t>
            </a:r>
            <a:r>
              <a:rPr lang="en-US" dirty="0" smtClean="0"/>
              <a:t> </a:t>
            </a:r>
            <a:r>
              <a:rPr lang="en-US" dirty="0" err="1" smtClean="0"/>
              <a:t>hiểu</a:t>
            </a:r>
            <a:r>
              <a:rPr lang="en-US" dirty="0" smtClean="0"/>
              <a:t> </a:t>
            </a:r>
            <a:r>
              <a:rPr lang="en-US" dirty="0" err="1" smtClean="0"/>
              <a:t>chung</a:t>
            </a:r>
            <a:r>
              <a:rPr lang="en-US" dirty="0" smtClean="0"/>
              <a:t> </a:t>
            </a:r>
            <a:r>
              <a:rPr lang="en-US" dirty="0" err="1" smtClean="0"/>
              <a:t>về</a:t>
            </a:r>
            <a:r>
              <a:rPr lang="en-US" dirty="0" smtClean="0"/>
              <a:t> </a:t>
            </a:r>
            <a:r>
              <a:rPr lang="en-US" dirty="0" err="1" smtClean="0"/>
              <a:t>SQLite</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sz="1400" dirty="0" smtClean="0"/>
              <a:t> </a:t>
            </a:r>
            <a:r>
              <a:rPr lang="vi-VN" sz="1400" dirty="0" smtClean="0"/>
              <a:t>Adobe </a:t>
            </a:r>
            <a:r>
              <a:rPr lang="vi-VN" sz="1400" dirty="0" smtClean="0"/>
              <a:t>sử dụng SQLite như 1 ứng dụng định dạng file cho sản phẩm </a:t>
            </a:r>
            <a:r>
              <a:rPr lang="vi-VN" sz="1400" dirty="0" smtClean="0"/>
              <a:t>Photoshop Lightroom của họ, nó cũng trở thành 1 phần chuẩn của AIR (Adobe Integrated Runtime ),bên cạnh đó Acrobat Reader cũng sử dụng SQLite</a:t>
            </a:r>
            <a:endParaRPr lang="en-US" sz="1400" dirty="0" smtClean="0"/>
          </a:p>
          <a:p>
            <a:pPr>
              <a:buNone/>
            </a:pPr>
            <a:r>
              <a:rPr lang="en-US" sz="1600" dirty="0" smtClean="0"/>
              <a:t>It is known that Google uses </a:t>
            </a:r>
            <a:r>
              <a:rPr lang="en-US" sz="1600" dirty="0" err="1" smtClean="0"/>
              <a:t>SQLite</a:t>
            </a:r>
            <a:r>
              <a:rPr lang="en-US" sz="1600" dirty="0" smtClean="0"/>
              <a:t> in their Desktop for Mac, in Google Gears, in the Android cell-phone operating system, and in the Chrome Web Browser. People are suspicious that Google uses </a:t>
            </a:r>
            <a:r>
              <a:rPr lang="en-US" sz="1600" dirty="0" err="1" smtClean="0"/>
              <a:t>SQLite</a:t>
            </a:r>
            <a:r>
              <a:rPr lang="en-US" sz="1600" dirty="0" smtClean="0"/>
              <a:t> for lots of other things that we do not know about yet. </a:t>
            </a:r>
            <a:r>
              <a:rPr lang="vi-VN" sz="1400" dirty="0" smtClean="0"/>
              <a:t>Các kỹ sư tại Google đã có những đóng góp </a:t>
            </a:r>
            <a:r>
              <a:rPr lang="en-US" sz="1400" dirty="0" err="1" smtClean="0"/>
              <a:t>lớn</a:t>
            </a:r>
            <a:r>
              <a:rPr lang="en-US" sz="1400" dirty="0" smtClean="0"/>
              <a:t> </a:t>
            </a:r>
            <a:r>
              <a:rPr lang="vi-VN" sz="1400" dirty="0" smtClean="0"/>
              <a:t>cho </a:t>
            </a:r>
            <a:r>
              <a:rPr lang="vi-VN" sz="1400" dirty="0" smtClean="0"/>
              <a:t>các hệ thống con tìm kiếm toàn </a:t>
            </a:r>
            <a:r>
              <a:rPr lang="vi-VN" sz="1400" dirty="0" smtClean="0"/>
              <a:t>văn</a:t>
            </a:r>
            <a:r>
              <a:rPr lang="en-US" sz="1400" dirty="0" smtClean="0"/>
              <a:t> </a:t>
            </a:r>
            <a:r>
              <a:rPr lang="en-US" sz="1400" dirty="0" err="1" smtClean="0"/>
              <a:t>bản</a:t>
            </a:r>
            <a:r>
              <a:rPr lang="vi-VN" sz="1400" dirty="0" smtClean="0"/>
              <a:t> </a:t>
            </a:r>
            <a:r>
              <a:rPr lang="vi-VN" sz="1400" dirty="0" smtClean="0"/>
              <a:t>trong SQLite</a:t>
            </a:r>
            <a:endParaRPr lang="en-US" sz="1400" dirty="0" smtClean="0"/>
          </a:p>
          <a:p>
            <a:pPr>
              <a:buNone/>
            </a:pPr>
            <a:r>
              <a:rPr lang="en-US" sz="1600" dirty="0" smtClean="0"/>
              <a:t>. </a:t>
            </a:r>
            <a:r>
              <a:rPr lang="en-US" sz="1600" dirty="0" smtClean="0"/>
              <a:t>Apple </a:t>
            </a:r>
            <a:r>
              <a:rPr lang="en-US" sz="1600" dirty="0" smtClean="0"/>
              <a:t>uses </a:t>
            </a:r>
            <a:r>
              <a:rPr lang="en-US" sz="1600" dirty="0" err="1" smtClean="0"/>
              <a:t>SQLite</a:t>
            </a:r>
            <a:r>
              <a:rPr lang="en-US" sz="1600" dirty="0" smtClean="0"/>
              <a:t> for many functions within Mac OS X, including Apple Mail, Safari, and in Aperture. Apple uses </a:t>
            </a:r>
            <a:r>
              <a:rPr lang="en-US" sz="1600" dirty="0" err="1" smtClean="0"/>
              <a:t>SQLite</a:t>
            </a:r>
            <a:r>
              <a:rPr lang="en-US" sz="1600" dirty="0" smtClean="0"/>
              <a:t> in the </a:t>
            </a:r>
            <a:r>
              <a:rPr lang="en-US" sz="1600" dirty="0" err="1" smtClean="0"/>
              <a:t>iPhone</a:t>
            </a:r>
            <a:r>
              <a:rPr lang="en-US" sz="1600" dirty="0" smtClean="0"/>
              <a:t> and in the iPod touch and in iTunes software.</a:t>
            </a:r>
            <a:endParaRPr lang="vi-VN" sz="1600" dirty="0" smtClean="0"/>
          </a:p>
          <a:p>
            <a:pPr>
              <a:buNone/>
            </a:pPr>
            <a:r>
              <a:rPr lang="en-US" sz="1600" dirty="0" err="1" smtClean="0"/>
              <a:t>SQLite</a:t>
            </a:r>
            <a:r>
              <a:rPr lang="en-US" sz="1600" dirty="0" smtClean="0"/>
              <a:t> </a:t>
            </a:r>
            <a:r>
              <a:rPr lang="en-US" sz="1600" dirty="0" err="1" smtClean="0"/>
              <a:t>là</a:t>
            </a:r>
            <a:r>
              <a:rPr lang="en-US" sz="1600" dirty="0" smtClean="0"/>
              <a:t> </a:t>
            </a:r>
            <a:r>
              <a:rPr lang="en-US" sz="1600" dirty="0" err="1" smtClean="0"/>
              <a:t>định</a:t>
            </a:r>
            <a:r>
              <a:rPr lang="en-US" sz="1600" dirty="0" smtClean="0"/>
              <a:t> </a:t>
            </a:r>
            <a:r>
              <a:rPr lang="en-US" sz="1600" dirty="0" err="1" smtClean="0"/>
              <a:t>dạng</a:t>
            </a:r>
            <a:r>
              <a:rPr lang="en-US" sz="1600" dirty="0" smtClean="0"/>
              <a:t> </a:t>
            </a:r>
            <a:r>
              <a:rPr lang="en-US" sz="1600" dirty="0" err="1" smtClean="0"/>
              <a:t>lưu</a:t>
            </a:r>
            <a:r>
              <a:rPr lang="en-US" sz="1600" dirty="0" smtClean="0"/>
              <a:t> </a:t>
            </a:r>
            <a:r>
              <a:rPr lang="en-US" sz="1600" dirty="0" err="1" smtClean="0"/>
              <a:t>trữ</a:t>
            </a:r>
            <a:r>
              <a:rPr lang="en-US" sz="1600" dirty="0" smtClean="0"/>
              <a:t> </a:t>
            </a:r>
            <a:r>
              <a:rPr lang="en-US" sz="1600" dirty="0" err="1" smtClean="0"/>
              <a:t>siêu</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chính</a:t>
            </a:r>
            <a:r>
              <a:rPr lang="en-US" sz="1600" dirty="0" smtClean="0"/>
              <a:t> </a:t>
            </a:r>
            <a:r>
              <a:rPr lang="en-US" sz="1600" dirty="0" err="1" smtClean="0"/>
              <a:t>cho</a:t>
            </a:r>
            <a:r>
              <a:rPr lang="en-US" sz="1600" dirty="0" smtClean="0"/>
              <a:t> Firefox Web Browser, Thunderbird Email </a:t>
            </a:r>
            <a:r>
              <a:rPr lang="en-US" sz="1600" dirty="0" smtClean="0"/>
              <a:t>Reader</a:t>
            </a:r>
          </a:p>
          <a:p>
            <a:pPr>
              <a:buNone/>
            </a:pPr>
            <a:r>
              <a:rPr lang="en-US" sz="1600" dirty="0" smtClean="0"/>
              <a:t>The popular PHP programming language comes with both SQLite2 and SQLite3 built in.</a:t>
            </a:r>
            <a:endParaRPr lang="en-US" sz="1600" dirty="0" smtClean="0"/>
          </a:p>
          <a:p>
            <a:endParaRPr lang="en-US" sz="1600" dirty="0" smtClean="0"/>
          </a:p>
          <a:p>
            <a:endParaRPr lang="en-US" sz="1600" dirty="0" smtClean="0"/>
          </a:p>
          <a:p>
            <a:endParaRPr lang="en-US" sz="1600" dirty="0"/>
          </a:p>
        </p:txBody>
      </p:sp>
      <p:pic>
        <p:nvPicPr>
          <p:cNvPr id="1026" name="Picture 2" descr="C:\Users\tungcan\Desktop\adobe.gif"/>
          <p:cNvPicPr>
            <a:picLocks noChangeAspect="1" noChangeArrowheads="1"/>
          </p:cNvPicPr>
          <p:nvPr/>
        </p:nvPicPr>
        <p:blipFill>
          <a:blip r:embed="rId2"/>
          <a:srcRect/>
          <a:stretch>
            <a:fillRect/>
          </a:stretch>
        </p:blipFill>
        <p:spPr bwMode="auto">
          <a:xfrm>
            <a:off x="457200" y="5638800"/>
            <a:ext cx="2047876" cy="714375"/>
          </a:xfrm>
          <a:prstGeom prst="rect">
            <a:avLst/>
          </a:prstGeom>
          <a:noFill/>
        </p:spPr>
      </p:pic>
      <p:pic>
        <p:nvPicPr>
          <p:cNvPr id="1027" name="Picture 3" descr="C:\Users\tungcan\Desktop\airbus2.gif"/>
          <p:cNvPicPr>
            <a:picLocks noChangeAspect="1" noChangeArrowheads="1"/>
          </p:cNvPicPr>
          <p:nvPr/>
        </p:nvPicPr>
        <p:blipFill>
          <a:blip r:embed="rId3"/>
          <a:srcRect/>
          <a:stretch>
            <a:fillRect/>
          </a:stretch>
        </p:blipFill>
        <p:spPr bwMode="auto">
          <a:xfrm>
            <a:off x="1828799" y="5638800"/>
            <a:ext cx="1447801" cy="714375"/>
          </a:xfrm>
          <a:prstGeom prst="rect">
            <a:avLst/>
          </a:prstGeom>
          <a:noFill/>
        </p:spPr>
      </p:pic>
      <p:pic>
        <p:nvPicPr>
          <p:cNvPr id="1028" name="Picture 4" descr="C:\Users\tungcan\Desktop\apple.gif"/>
          <p:cNvPicPr>
            <a:picLocks noChangeAspect="1" noChangeArrowheads="1"/>
          </p:cNvPicPr>
          <p:nvPr/>
        </p:nvPicPr>
        <p:blipFill>
          <a:blip r:embed="rId4"/>
          <a:srcRect/>
          <a:stretch>
            <a:fillRect/>
          </a:stretch>
        </p:blipFill>
        <p:spPr bwMode="auto">
          <a:xfrm>
            <a:off x="2895600" y="5486400"/>
            <a:ext cx="2047875" cy="914400"/>
          </a:xfrm>
          <a:prstGeom prst="rect">
            <a:avLst/>
          </a:prstGeom>
          <a:noFill/>
        </p:spPr>
      </p:pic>
      <p:pic>
        <p:nvPicPr>
          <p:cNvPr id="1029" name="Picture 5" descr="C:\Users\tungcan\Desktop\dropbox.gif"/>
          <p:cNvPicPr>
            <a:picLocks noChangeAspect="1" noChangeArrowheads="1"/>
          </p:cNvPicPr>
          <p:nvPr/>
        </p:nvPicPr>
        <p:blipFill>
          <a:blip r:embed="rId5"/>
          <a:srcRect/>
          <a:stretch>
            <a:fillRect/>
          </a:stretch>
        </p:blipFill>
        <p:spPr bwMode="auto">
          <a:xfrm>
            <a:off x="4648200" y="5715000"/>
            <a:ext cx="2047875" cy="523875"/>
          </a:xfrm>
          <a:prstGeom prst="rect">
            <a:avLst/>
          </a:prstGeom>
          <a:noFill/>
        </p:spPr>
      </p:pic>
      <p:pic>
        <p:nvPicPr>
          <p:cNvPr id="1030" name="Picture 6" descr="C:\Users\tungcan\Desktop\firefox.gif"/>
          <p:cNvPicPr>
            <a:picLocks noChangeAspect="1" noChangeArrowheads="1"/>
          </p:cNvPicPr>
          <p:nvPr/>
        </p:nvPicPr>
        <p:blipFill>
          <a:blip r:embed="rId6"/>
          <a:srcRect/>
          <a:stretch>
            <a:fillRect/>
          </a:stretch>
        </p:blipFill>
        <p:spPr bwMode="auto">
          <a:xfrm>
            <a:off x="6881813" y="5519738"/>
            <a:ext cx="2047875" cy="847725"/>
          </a:xfrm>
          <a:prstGeom prst="rect">
            <a:avLst/>
          </a:prstGeom>
          <a:noFill/>
        </p:spPr>
      </p:pic>
      <p:pic>
        <p:nvPicPr>
          <p:cNvPr id="1031" name="Picture 7" descr="C:\Users\tungcan\Desktop\php.gif"/>
          <p:cNvPicPr>
            <a:picLocks noChangeAspect="1" noChangeArrowheads="1"/>
          </p:cNvPicPr>
          <p:nvPr/>
        </p:nvPicPr>
        <p:blipFill>
          <a:blip r:embed="rId7"/>
          <a:srcRect/>
          <a:stretch>
            <a:fillRect/>
          </a:stretch>
        </p:blipFill>
        <p:spPr bwMode="auto">
          <a:xfrm>
            <a:off x="481013" y="4840288"/>
            <a:ext cx="2047875" cy="571500"/>
          </a:xfrm>
          <a:prstGeom prst="rect">
            <a:avLst/>
          </a:prstGeom>
          <a:noFill/>
        </p:spPr>
      </p:pic>
      <p:pic>
        <p:nvPicPr>
          <p:cNvPr id="1032" name="Picture 8" descr="C:\Users\tungcan\Desktop\microsoft.gif"/>
          <p:cNvPicPr>
            <a:picLocks noChangeAspect="1" noChangeArrowheads="1"/>
          </p:cNvPicPr>
          <p:nvPr/>
        </p:nvPicPr>
        <p:blipFill>
          <a:blip r:embed="rId8"/>
          <a:srcRect/>
          <a:stretch>
            <a:fillRect/>
          </a:stretch>
        </p:blipFill>
        <p:spPr bwMode="auto">
          <a:xfrm>
            <a:off x="2338388" y="4897438"/>
            <a:ext cx="2047875" cy="381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smtClean="0"/>
              <a:t>Situations </a:t>
            </a:r>
            <a:r>
              <a:rPr lang="en-US" sz="1800" dirty="0" smtClean="0"/>
              <a:t>Where Another RDBMS May Work </a:t>
            </a:r>
            <a:r>
              <a:rPr lang="en-US" sz="1800" dirty="0" smtClean="0"/>
              <a:t>Better</a:t>
            </a:r>
          </a:p>
          <a:p>
            <a:r>
              <a:rPr lang="en-US" sz="1800" dirty="0" smtClean="0"/>
              <a:t>Client/Server </a:t>
            </a:r>
            <a:r>
              <a:rPr lang="en-US" sz="1800" dirty="0" smtClean="0"/>
              <a:t>Applications(</a:t>
            </a:r>
            <a:r>
              <a:rPr lang="en-US" sz="1800" dirty="0" err="1" smtClean="0"/>
              <a:t>hiệu</a:t>
            </a:r>
            <a:r>
              <a:rPr lang="en-US" sz="1800" dirty="0" smtClean="0"/>
              <a:t> </a:t>
            </a:r>
            <a:r>
              <a:rPr lang="en-US" sz="1800" dirty="0" err="1" smtClean="0"/>
              <a:t>quả</a:t>
            </a:r>
            <a:r>
              <a:rPr lang="en-US" sz="1800" dirty="0" smtClean="0"/>
              <a:t> </a:t>
            </a:r>
            <a:r>
              <a:rPr lang="en-US" sz="1800" dirty="0" err="1" smtClean="0"/>
              <a:t>không</a:t>
            </a:r>
            <a:r>
              <a:rPr lang="en-US" sz="1800" dirty="0" smtClean="0"/>
              <a:t> </a:t>
            </a:r>
            <a:r>
              <a:rPr lang="en-US" sz="1800" dirty="0" err="1" smtClean="0"/>
              <a:t>cao,có</a:t>
            </a:r>
            <a:r>
              <a:rPr lang="en-US" sz="1800" dirty="0" smtClean="0"/>
              <a:t> </a:t>
            </a:r>
            <a:r>
              <a:rPr lang="en-US" sz="1800" dirty="0" err="1" smtClean="0"/>
              <a:t>thể</a:t>
            </a:r>
            <a:r>
              <a:rPr lang="en-US" sz="1800" dirty="0" smtClean="0"/>
              <a:t> </a:t>
            </a:r>
            <a:r>
              <a:rPr lang="en-US" sz="1800" dirty="0" err="1" smtClean="0"/>
              <a:t>dẫn</a:t>
            </a:r>
            <a:r>
              <a:rPr lang="en-US" sz="1800" dirty="0" smtClean="0"/>
              <a:t> </a:t>
            </a:r>
            <a:r>
              <a:rPr lang="en-US" sz="1800" dirty="0" err="1" smtClean="0"/>
              <a:t>đến</a:t>
            </a:r>
            <a:r>
              <a:rPr lang="en-US" sz="1800" dirty="0" smtClean="0"/>
              <a:t> </a:t>
            </a:r>
            <a:r>
              <a:rPr lang="en-US" sz="1800" dirty="0" err="1" smtClean="0"/>
              <a:t>việc</a:t>
            </a:r>
            <a:r>
              <a:rPr lang="en-US" sz="1800" dirty="0" smtClean="0"/>
              <a:t> 2 </a:t>
            </a:r>
            <a:r>
              <a:rPr lang="en-US" sz="1800" dirty="0" err="1" smtClean="0"/>
              <a:t>người</a:t>
            </a:r>
            <a:r>
              <a:rPr lang="en-US" sz="1800" dirty="0" smtClean="0"/>
              <a:t> </a:t>
            </a:r>
            <a:r>
              <a:rPr lang="en-US" sz="1800" dirty="0" err="1" smtClean="0"/>
              <a:t>dùng</a:t>
            </a:r>
            <a:r>
              <a:rPr lang="en-US" sz="1800" dirty="0" smtClean="0"/>
              <a:t> </a:t>
            </a:r>
            <a:r>
              <a:rPr lang="en-US" sz="1800" dirty="0" err="1" smtClean="0"/>
              <a:t>khác</a:t>
            </a:r>
            <a:r>
              <a:rPr lang="en-US" sz="1800" dirty="0" smtClean="0"/>
              <a:t> </a:t>
            </a:r>
            <a:r>
              <a:rPr lang="en-US" sz="1800" dirty="0" err="1" smtClean="0"/>
              <a:t>nhau</a:t>
            </a:r>
            <a:r>
              <a:rPr lang="en-US" sz="1800" dirty="0" smtClean="0"/>
              <a:t> </a:t>
            </a:r>
            <a:r>
              <a:rPr lang="en-US" sz="1800" dirty="0" err="1" smtClean="0"/>
              <a:t>sửa</a:t>
            </a:r>
            <a:r>
              <a:rPr lang="en-US" sz="1800" dirty="0" smtClean="0"/>
              <a:t> </a:t>
            </a:r>
            <a:r>
              <a:rPr lang="en-US" sz="1800" dirty="0" err="1" smtClean="0"/>
              <a:t>đổi</a:t>
            </a:r>
            <a:r>
              <a:rPr lang="en-US" sz="1800" dirty="0" smtClean="0"/>
              <a:t> </a:t>
            </a:r>
            <a:r>
              <a:rPr lang="en-US" sz="1800" dirty="0" err="1" smtClean="0"/>
              <a:t>cùng</a:t>
            </a:r>
            <a:r>
              <a:rPr lang="en-US" sz="1800" dirty="0" smtClean="0"/>
              <a:t> 1 </a:t>
            </a:r>
            <a:r>
              <a:rPr lang="en-US" sz="1800" dirty="0" err="1" smtClean="0"/>
              <a:t>dữ</a:t>
            </a:r>
            <a:r>
              <a:rPr lang="en-US" sz="1800" dirty="0" smtClean="0"/>
              <a:t> </a:t>
            </a:r>
            <a:r>
              <a:rPr lang="en-US" sz="1800" dirty="0" err="1" smtClean="0"/>
              <a:t>liệu</a:t>
            </a:r>
            <a:r>
              <a:rPr lang="en-US" sz="1800" dirty="0" smtClean="0"/>
              <a:t> </a:t>
            </a:r>
            <a:r>
              <a:rPr lang="en-US" sz="1800" dirty="0" err="1" smtClean="0"/>
              <a:t>trong</a:t>
            </a:r>
            <a:r>
              <a:rPr lang="en-US" sz="1800" dirty="0" smtClean="0"/>
              <a:t> </a:t>
            </a:r>
            <a:r>
              <a:rPr lang="en-US" sz="1800" dirty="0" err="1" smtClean="0"/>
              <a:t>cùng</a:t>
            </a:r>
            <a:r>
              <a:rPr lang="en-US" sz="1800" dirty="0" smtClean="0"/>
              <a:t> 1 </a:t>
            </a:r>
            <a:r>
              <a:rPr lang="en-US" sz="1800" dirty="0" err="1" smtClean="0"/>
              <a:t>thời</a:t>
            </a:r>
            <a:r>
              <a:rPr lang="en-US" sz="1800" dirty="0" smtClean="0"/>
              <a:t> </a:t>
            </a:r>
            <a:r>
              <a:rPr lang="en-US" sz="1800" dirty="0" err="1" smtClean="0"/>
              <a:t>điểm</a:t>
            </a:r>
            <a:r>
              <a:rPr lang="en-US" sz="1800" dirty="0" smtClean="0"/>
              <a:t>)-</a:t>
            </a:r>
            <a:r>
              <a:rPr lang="en-US" sz="1800" dirty="0" err="1" smtClean="0"/>
              <a:t>nói</a:t>
            </a:r>
            <a:r>
              <a:rPr lang="en-US" sz="1800" dirty="0" smtClean="0"/>
              <a:t> </a:t>
            </a:r>
            <a:r>
              <a:rPr lang="en-US" sz="1800" dirty="0" err="1" smtClean="0"/>
              <a:t>chung</a:t>
            </a:r>
            <a:r>
              <a:rPr lang="en-US" sz="1800" dirty="0" smtClean="0"/>
              <a:t> </a:t>
            </a:r>
            <a:r>
              <a:rPr lang="en-US" sz="1800" dirty="0" err="1" smtClean="0"/>
              <a:t>ta</a:t>
            </a:r>
            <a:r>
              <a:rPr lang="en-US" sz="1800" dirty="0" smtClean="0"/>
              <a:t> </a:t>
            </a:r>
            <a:r>
              <a:rPr lang="en-US" sz="1800" dirty="0" err="1" smtClean="0"/>
              <a:t>tránh</a:t>
            </a:r>
            <a:r>
              <a:rPr lang="en-US" sz="1800" dirty="0" smtClean="0"/>
              <a:t> </a:t>
            </a:r>
            <a:r>
              <a:rPr lang="en-US" sz="1800" dirty="0" err="1" smtClean="0"/>
              <a:t>sử</a:t>
            </a:r>
            <a:r>
              <a:rPr lang="en-US" sz="1800" dirty="0" smtClean="0"/>
              <a:t> </a:t>
            </a:r>
            <a:r>
              <a:rPr lang="en-US" sz="1800" dirty="0" err="1" smtClean="0"/>
              <a:t>dụng</a:t>
            </a:r>
            <a:r>
              <a:rPr lang="en-US" sz="1800" dirty="0" smtClean="0"/>
              <a:t> </a:t>
            </a:r>
            <a:r>
              <a:rPr lang="en-US" sz="1800" dirty="0" err="1" smtClean="0"/>
              <a:t>khi</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được</a:t>
            </a:r>
            <a:r>
              <a:rPr lang="en-US" sz="1800" dirty="0" smtClean="0"/>
              <a:t> </a:t>
            </a:r>
            <a:r>
              <a:rPr lang="en-US" sz="1800" dirty="0" err="1" smtClean="0"/>
              <a:t>chia</a:t>
            </a:r>
            <a:r>
              <a:rPr lang="en-US" sz="1800" dirty="0" smtClean="0"/>
              <a:t> </a:t>
            </a:r>
            <a:r>
              <a:rPr lang="en-US" sz="1800" dirty="0" err="1" smtClean="0"/>
              <a:t>sẻ</a:t>
            </a:r>
            <a:r>
              <a:rPr lang="en-US" sz="1800" dirty="0" smtClean="0"/>
              <a:t> </a:t>
            </a:r>
            <a:r>
              <a:rPr lang="en-US" sz="1800" dirty="0" err="1" smtClean="0"/>
              <a:t>và</a:t>
            </a:r>
            <a:r>
              <a:rPr lang="en-US" sz="1800" dirty="0" smtClean="0"/>
              <a:t> </a:t>
            </a:r>
            <a:r>
              <a:rPr lang="en-US" sz="1800" dirty="0" err="1" smtClean="0"/>
              <a:t>truy</a:t>
            </a:r>
            <a:r>
              <a:rPr lang="en-US" sz="1800" dirty="0" smtClean="0"/>
              <a:t> </a:t>
            </a:r>
            <a:r>
              <a:rPr lang="en-US" sz="1800" dirty="0" err="1" smtClean="0"/>
              <a:t>cập</a:t>
            </a:r>
            <a:r>
              <a:rPr lang="en-US" sz="1800" dirty="0" smtClean="0"/>
              <a:t> </a:t>
            </a:r>
            <a:r>
              <a:rPr lang="en-US" sz="1800" dirty="0" err="1" smtClean="0"/>
              <a:t>đồng</a:t>
            </a:r>
            <a:r>
              <a:rPr lang="en-US" sz="1800" dirty="0" smtClean="0"/>
              <a:t> </a:t>
            </a:r>
            <a:r>
              <a:rPr lang="en-US" sz="1800" dirty="0" err="1" smtClean="0"/>
              <a:t>thời</a:t>
            </a:r>
            <a:r>
              <a:rPr lang="en-US" sz="1800" dirty="0" smtClean="0"/>
              <a:t> </a:t>
            </a:r>
            <a:r>
              <a:rPr lang="en-US" sz="1800" dirty="0" err="1" smtClean="0"/>
              <a:t>bằng</a:t>
            </a:r>
            <a:r>
              <a:rPr lang="en-US" sz="1800" dirty="0" smtClean="0"/>
              <a:t> </a:t>
            </a:r>
            <a:r>
              <a:rPr lang="en-US" sz="1800" dirty="0" err="1" smtClean="0"/>
              <a:t>nhiều</a:t>
            </a:r>
            <a:r>
              <a:rPr lang="en-US" sz="1800" dirty="0" smtClean="0"/>
              <a:t> </a:t>
            </a:r>
            <a:r>
              <a:rPr lang="en-US" sz="1800" dirty="0" err="1" smtClean="0"/>
              <a:t>máy</a:t>
            </a:r>
            <a:r>
              <a:rPr lang="en-US" sz="1800" dirty="0" smtClean="0"/>
              <a:t> </a:t>
            </a:r>
            <a:r>
              <a:rPr lang="en-US" sz="1800" dirty="0" err="1" smtClean="0"/>
              <a:t>tính</a:t>
            </a:r>
            <a:r>
              <a:rPr lang="en-US" sz="1800" dirty="0" smtClean="0"/>
              <a:t> qua net</a:t>
            </a:r>
          </a:p>
          <a:p>
            <a:r>
              <a:rPr lang="en-US" sz="1800" dirty="0" err="1" smtClean="0"/>
              <a:t>Các</a:t>
            </a:r>
            <a:r>
              <a:rPr lang="en-US" sz="1800" dirty="0" smtClean="0"/>
              <a:t> website </a:t>
            </a:r>
            <a:r>
              <a:rPr lang="en-US" sz="1800" dirty="0" err="1" smtClean="0"/>
              <a:t>lớn</a:t>
            </a:r>
            <a:endParaRPr lang="en-US" sz="1800" dirty="0" smtClean="0"/>
          </a:p>
          <a:p>
            <a:r>
              <a:rPr lang="en-US" sz="1800" dirty="0" err="1" smtClean="0"/>
              <a:t>Tập</a:t>
            </a:r>
            <a:r>
              <a:rPr lang="en-US" sz="1800" dirty="0" smtClean="0"/>
              <a:t> </a:t>
            </a:r>
            <a:r>
              <a:rPr lang="en-US" sz="1800" dirty="0" err="1" smtClean="0"/>
              <a:t>dữ</a:t>
            </a:r>
            <a:r>
              <a:rPr lang="en-US" sz="1800" dirty="0" smtClean="0"/>
              <a:t> </a:t>
            </a:r>
            <a:r>
              <a:rPr lang="en-US" sz="1800" dirty="0" err="1" smtClean="0"/>
              <a:t>liệu</a:t>
            </a:r>
            <a:r>
              <a:rPr lang="en-US" sz="1800" dirty="0" smtClean="0"/>
              <a:t> </a:t>
            </a:r>
            <a:r>
              <a:rPr lang="en-US" sz="1800" dirty="0" err="1" smtClean="0"/>
              <a:t>lớn</a:t>
            </a:r>
            <a:r>
              <a:rPr lang="en-US" sz="1800" dirty="0" smtClean="0"/>
              <a:t> :</a:t>
            </a:r>
            <a:r>
              <a:rPr lang="en-US" sz="1800" dirty="0" err="1" smtClean="0"/>
              <a:t>SQLite</a:t>
            </a:r>
            <a:r>
              <a:rPr lang="en-US" sz="1800" dirty="0" smtClean="0"/>
              <a:t> </a:t>
            </a:r>
            <a:r>
              <a:rPr lang="en-US" sz="1800" dirty="0" err="1" smtClean="0"/>
              <a:t>bị</a:t>
            </a:r>
            <a:r>
              <a:rPr lang="en-US" sz="1800" dirty="0" smtClean="0"/>
              <a:t> </a:t>
            </a:r>
            <a:r>
              <a:rPr lang="en-US" sz="1800" dirty="0" err="1" smtClean="0"/>
              <a:t>giới</a:t>
            </a:r>
            <a:r>
              <a:rPr lang="en-US" sz="1800" dirty="0" smtClean="0"/>
              <a:t> </a:t>
            </a:r>
            <a:r>
              <a:rPr lang="en-US" sz="1800" dirty="0" err="1" smtClean="0"/>
              <a:t>hạn</a:t>
            </a:r>
            <a:r>
              <a:rPr lang="en-US" sz="1800" dirty="0" smtClean="0"/>
              <a:t> </a:t>
            </a:r>
            <a:r>
              <a:rPr lang="en-US" sz="1800" dirty="0" err="1" smtClean="0"/>
              <a:t>tới</a:t>
            </a:r>
            <a:r>
              <a:rPr lang="en-US" sz="1800" dirty="0" smtClean="0"/>
              <a:t> 2 </a:t>
            </a:r>
            <a:r>
              <a:rPr lang="en-US" sz="1800" dirty="0" err="1" smtClean="0"/>
              <a:t>terabytes,thậm</a:t>
            </a:r>
            <a:r>
              <a:rPr lang="en-US" sz="1800" dirty="0" smtClean="0"/>
              <a:t> </a:t>
            </a:r>
            <a:r>
              <a:rPr lang="en-US" sz="1800" dirty="0" err="1" smtClean="0"/>
              <a:t>chí</a:t>
            </a:r>
            <a:r>
              <a:rPr lang="en-US" sz="1800" dirty="0" smtClean="0"/>
              <a:t> </a:t>
            </a:r>
            <a:r>
              <a:rPr lang="en-US" sz="1800" dirty="0" err="1" smtClean="0"/>
              <a:t>có</a:t>
            </a:r>
            <a:r>
              <a:rPr lang="en-US" sz="1800" dirty="0" smtClean="0"/>
              <a:t> </a:t>
            </a:r>
            <a:r>
              <a:rPr lang="en-US" sz="1800" dirty="0" err="1" smtClean="0"/>
              <a:t>thể</a:t>
            </a:r>
            <a:r>
              <a:rPr lang="en-US" sz="1800" dirty="0" smtClean="0"/>
              <a:t> </a:t>
            </a:r>
            <a:r>
              <a:rPr lang="en-US" sz="1800" dirty="0" err="1" smtClean="0"/>
              <a:t>sử</a:t>
            </a:r>
            <a:r>
              <a:rPr lang="en-US" sz="1800" dirty="0" smtClean="0"/>
              <a:t> </a:t>
            </a:r>
            <a:r>
              <a:rPr lang="en-US" sz="1800" dirty="0" err="1" smtClean="0"/>
              <a:t>lý</a:t>
            </a:r>
            <a:r>
              <a:rPr lang="en-US" sz="1800" dirty="0" smtClean="0"/>
              <a:t> </a:t>
            </a:r>
            <a:r>
              <a:rPr lang="en-US" sz="1800" dirty="0" err="1" smtClean="0"/>
              <a:t>lớn</a:t>
            </a:r>
            <a:r>
              <a:rPr lang="en-US" sz="1800" dirty="0" smtClean="0"/>
              <a:t> </a:t>
            </a:r>
            <a:r>
              <a:rPr lang="en-US" sz="1800" dirty="0" err="1" smtClean="0"/>
              <a:t>hơn,nó</a:t>
            </a:r>
            <a:r>
              <a:rPr lang="en-US" sz="1800" dirty="0" smtClean="0"/>
              <a:t> </a:t>
            </a:r>
            <a:r>
              <a:rPr lang="en-US" sz="1800" dirty="0" err="1" smtClean="0"/>
              <a:t>lưu</a:t>
            </a:r>
            <a:r>
              <a:rPr lang="en-US" sz="1800" dirty="0" smtClean="0"/>
              <a:t> </a:t>
            </a:r>
            <a:r>
              <a:rPr lang="en-US" sz="1800" dirty="0" err="1" smtClean="0"/>
              <a:t>trữ</a:t>
            </a:r>
            <a:r>
              <a:rPr lang="en-US" sz="1800" dirty="0" smtClean="0"/>
              <a:t> database </a:t>
            </a:r>
            <a:r>
              <a:rPr lang="en-US" sz="1800" dirty="0" err="1" smtClean="0"/>
              <a:t>trên</a:t>
            </a:r>
            <a:r>
              <a:rPr lang="en-US" sz="1800" dirty="0" smtClean="0"/>
              <a:t> file </a:t>
            </a:r>
            <a:r>
              <a:rPr lang="en-US" sz="1800" dirty="0" err="1" smtClean="0"/>
              <a:t>đĩa,tuy</a:t>
            </a:r>
            <a:r>
              <a:rPr lang="en-US" sz="1800" dirty="0" smtClean="0"/>
              <a:t> </a:t>
            </a:r>
            <a:r>
              <a:rPr lang="en-US" sz="1800" dirty="0" err="1" smtClean="0"/>
              <a:t>nhiên</a:t>
            </a:r>
            <a:r>
              <a:rPr lang="en-US" sz="1800" dirty="0" smtClean="0"/>
              <a:t> 1 </a:t>
            </a:r>
            <a:r>
              <a:rPr lang="en-US" sz="1800" dirty="0" err="1" smtClean="0"/>
              <a:t>số</a:t>
            </a:r>
            <a:r>
              <a:rPr lang="en-US" sz="1800" dirty="0" smtClean="0"/>
              <a:t> </a:t>
            </a:r>
            <a:r>
              <a:rPr lang="en-US" sz="1800" dirty="0" err="1" smtClean="0"/>
              <a:t>hệ</a:t>
            </a:r>
            <a:r>
              <a:rPr lang="en-US" sz="1800" dirty="0" smtClean="0"/>
              <a:t> </a:t>
            </a:r>
            <a:r>
              <a:rPr lang="en-US" sz="1800" dirty="0" err="1" smtClean="0"/>
              <a:t>thống</a:t>
            </a:r>
            <a:r>
              <a:rPr lang="en-US" sz="1800" dirty="0" smtClean="0"/>
              <a:t> file </a:t>
            </a:r>
            <a:r>
              <a:rPr lang="en-US" sz="1800" dirty="0" err="1" smtClean="0"/>
              <a:t>giới</a:t>
            </a:r>
            <a:r>
              <a:rPr lang="en-US" sz="1800" dirty="0" smtClean="0"/>
              <a:t> </a:t>
            </a:r>
            <a:r>
              <a:rPr lang="en-US" sz="1800" dirty="0" err="1" smtClean="0"/>
              <a:t>hạn</a:t>
            </a:r>
            <a:r>
              <a:rPr lang="en-US" sz="1800" dirty="0" smtClean="0"/>
              <a:t> max size </a:t>
            </a:r>
            <a:r>
              <a:rPr lang="en-US" sz="1800" dirty="0" err="1" smtClean="0"/>
              <a:t>cho</a:t>
            </a:r>
            <a:r>
              <a:rPr lang="en-US" sz="1800" dirty="0" smtClean="0"/>
              <a:t> </a:t>
            </a:r>
            <a:r>
              <a:rPr lang="en-US" sz="1800" dirty="0" err="1" smtClean="0"/>
              <a:t>các</a:t>
            </a:r>
            <a:r>
              <a:rPr lang="en-US" sz="1800" dirty="0" smtClean="0"/>
              <a:t> file </a:t>
            </a:r>
            <a:r>
              <a:rPr lang="en-US" sz="1800" dirty="0" err="1" smtClean="0"/>
              <a:t>của</a:t>
            </a:r>
            <a:r>
              <a:rPr lang="en-US" sz="1800" dirty="0" smtClean="0"/>
              <a:t> </a:t>
            </a:r>
            <a:r>
              <a:rPr lang="en-US" sz="1800" dirty="0" err="1" smtClean="0"/>
              <a:t>nó</a:t>
            </a:r>
            <a:r>
              <a:rPr lang="en-US" sz="1800" dirty="0" smtClean="0"/>
              <a:t> </a:t>
            </a:r>
            <a:r>
              <a:rPr lang="en-US" sz="1800" dirty="0" err="1" smtClean="0"/>
              <a:t>nhỏ</a:t>
            </a:r>
            <a:r>
              <a:rPr lang="en-US" sz="1800" dirty="0" smtClean="0"/>
              <a:t> </a:t>
            </a:r>
            <a:r>
              <a:rPr lang="en-US" sz="1800" dirty="0" err="1" smtClean="0"/>
              <a:t>hơn</a:t>
            </a:r>
            <a:r>
              <a:rPr lang="en-US" sz="1800" dirty="0" smtClean="0"/>
              <a:t> con </a:t>
            </a:r>
            <a:r>
              <a:rPr lang="en-US" sz="1800" dirty="0" err="1" smtClean="0"/>
              <a:t>số</a:t>
            </a:r>
            <a:r>
              <a:rPr lang="en-US" sz="1800" dirty="0" smtClean="0"/>
              <a:t> </a:t>
            </a:r>
            <a:r>
              <a:rPr lang="en-US" sz="1800" dirty="0" err="1" smtClean="0"/>
              <a:t>trên</a:t>
            </a:r>
            <a:endParaRPr lang="en-US" sz="1800" dirty="0" smtClean="0"/>
          </a:p>
          <a:p>
            <a:r>
              <a:rPr lang="en-US" sz="1800" dirty="0" err="1" smtClean="0"/>
              <a:t>Khối</a:t>
            </a:r>
            <a:r>
              <a:rPr lang="en-US" sz="1800" dirty="0" smtClean="0"/>
              <a:t> </a:t>
            </a:r>
            <a:r>
              <a:rPr lang="en-US" sz="1800" dirty="0" err="1" smtClean="0"/>
              <a:t>lượng</a:t>
            </a:r>
            <a:r>
              <a:rPr lang="en-US" sz="1800" dirty="0" smtClean="0"/>
              <a:t> </a:t>
            </a:r>
            <a:r>
              <a:rPr lang="en-US" sz="1800" dirty="0" err="1" smtClean="0"/>
              <a:t>truy</a:t>
            </a:r>
            <a:r>
              <a:rPr lang="en-US" sz="1800" dirty="0" smtClean="0"/>
              <a:t> </a:t>
            </a:r>
            <a:r>
              <a:rPr lang="en-US" sz="1800" dirty="0" err="1" smtClean="0"/>
              <a:t>cập</a:t>
            </a:r>
            <a:r>
              <a:rPr lang="en-US" sz="1800" dirty="0" smtClean="0"/>
              <a:t> </a:t>
            </a:r>
            <a:r>
              <a:rPr lang="en-US" sz="1800" dirty="0" err="1" smtClean="0"/>
              <a:t>cao</a:t>
            </a:r>
            <a:r>
              <a:rPr lang="en-US" sz="1800" dirty="0" smtClean="0"/>
              <a:t>:</a:t>
            </a:r>
          </a:p>
          <a:p>
            <a:r>
              <a:rPr lang="en-US" sz="1800" dirty="0" smtClean="0"/>
              <a:t>-</a:t>
            </a:r>
            <a:r>
              <a:rPr lang="en-US" sz="1800" dirty="0" err="1" smtClean="0"/>
              <a:t>nếu</a:t>
            </a:r>
            <a:r>
              <a:rPr lang="en-US" sz="1800" dirty="0" smtClean="0"/>
              <a:t> </a:t>
            </a:r>
            <a:r>
              <a:rPr lang="en-US" sz="1800" dirty="0" err="1" smtClean="0"/>
              <a:t>có</a:t>
            </a:r>
            <a:r>
              <a:rPr lang="en-US" sz="1800" dirty="0" smtClean="0"/>
              <a:t> 1 </a:t>
            </a:r>
            <a:r>
              <a:rPr lang="en-US" sz="1800" dirty="0" err="1" smtClean="0"/>
              <a:t>tiến</a:t>
            </a:r>
            <a:r>
              <a:rPr lang="en-US" sz="1800" dirty="0" smtClean="0"/>
              <a:t> </a:t>
            </a:r>
            <a:r>
              <a:rPr lang="en-US" sz="1800" dirty="0" err="1" smtClean="0"/>
              <a:t>trình</a:t>
            </a:r>
            <a:r>
              <a:rPr lang="en-US" sz="1800" dirty="0" smtClean="0"/>
              <a:t> </a:t>
            </a:r>
            <a:r>
              <a:rPr lang="en-US" sz="1800" dirty="0" err="1" smtClean="0"/>
              <a:t>đang</a:t>
            </a:r>
            <a:r>
              <a:rPr lang="en-US" sz="1800" dirty="0" smtClean="0"/>
              <a:t> </a:t>
            </a:r>
            <a:r>
              <a:rPr lang="en-US" sz="1800" dirty="0" err="1" smtClean="0"/>
              <a:t>đọc</a:t>
            </a:r>
            <a:r>
              <a:rPr lang="en-US" sz="1800" dirty="0" smtClean="0"/>
              <a:t> 1 </a:t>
            </a:r>
            <a:r>
              <a:rPr lang="en-US" sz="1800" dirty="0" err="1" smtClean="0"/>
              <a:t>phần</a:t>
            </a:r>
            <a:r>
              <a:rPr lang="en-US" sz="1800" dirty="0" smtClean="0"/>
              <a:t> </a:t>
            </a:r>
            <a:r>
              <a:rPr lang="en-US" sz="1800" dirty="0" err="1" smtClean="0"/>
              <a:t>bất</a:t>
            </a:r>
            <a:r>
              <a:rPr lang="en-US" sz="1800" dirty="0" smtClean="0"/>
              <a:t> </a:t>
            </a:r>
            <a:r>
              <a:rPr lang="en-US" sz="1800" dirty="0" err="1" smtClean="0"/>
              <a:t>kì</a:t>
            </a:r>
            <a:r>
              <a:rPr lang="en-US" sz="1800" dirty="0" smtClean="0"/>
              <a:t> </a:t>
            </a:r>
            <a:r>
              <a:rPr lang="en-US" sz="1800" dirty="0" err="1" smtClean="0"/>
              <a:t>nào</a:t>
            </a:r>
            <a:r>
              <a:rPr lang="en-US" sz="1800" dirty="0" smtClean="0"/>
              <a:t> </a:t>
            </a:r>
            <a:r>
              <a:rPr lang="en-US" sz="1800" dirty="0" err="1" smtClean="0"/>
              <a:t>đó</a:t>
            </a:r>
            <a:r>
              <a:rPr lang="en-US" sz="1800" dirty="0" smtClean="0"/>
              <a:t> </a:t>
            </a:r>
            <a:r>
              <a:rPr lang="en-US" sz="1800" dirty="0" err="1" smtClean="0"/>
              <a:t>của</a:t>
            </a:r>
            <a:r>
              <a:rPr lang="en-US" sz="1800" dirty="0" smtClean="0"/>
              <a:t> </a:t>
            </a:r>
            <a:r>
              <a:rPr lang="en-US" sz="1800" dirty="0" err="1" smtClean="0"/>
              <a:t>CSDL,các</a:t>
            </a:r>
            <a:r>
              <a:rPr lang="en-US" sz="1800" dirty="0" smtClean="0"/>
              <a:t> </a:t>
            </a:r>
            <a:r>
              <a:rPr lang="en-US" sz="1800" dirty="0" err="1" smtClean="0"/>
              <a:t>tiến</a:t>
            </a:r>
            <a:r>
              <a:rPr lang="en-US" sz="1800" dirty="0" smtClean="0"/>
              <a:t> </a:t>
            </a:r>
            <a:r>
              <a:rPr lang="en-US" sz="1800" dirty="0" err="1" smtClean="0"/>
              <a:t>trình</a:t>
            </a:r>
            <a:r>
              <a:rPr lang="en-US" sz="1800" dirty="0" smtClean="0"/>
              <a:t> </a:t>
            </a:r>
            <a:r>
              <a:rPr lang="en-US" sz="1800" dirty="0" err="1" smtClean="0"/>
              <a:t>khác</a:t>
            </a:r>
            <a:r>
              <a:rPr lang="en-US" sz="1800" dirty="0" smtClean="0"/>
              <a:t> </a:t>
            </a:r>
            <a:r>
              <a:rPr lang="en-US" sz="1800" dirty="0" err="1" smtClean="0"/>
              <a:t>sẽ</a:t>
            </a:r>
            <a:r>
              <a:rPr lang="en-US" sz="1800" dirty="0" smtClean="0"/>
              <a:t> </a:t>
            </a:r>
            <a:r>
              <a:rPr lang="en-US" sz="1800" dirty="0" err="1" smtClean="0"/>
              <a:t>không</a:t>
            </a:r>
            <a:r>
              <a:rPr lang="en-US" sz="1800" dirty="0" smtClean="0"/>
              <a:t> </a:t>
            </a:r>
            <a:r>
              <a:rPr lang="en-US" sz="1800" dirty="0" err="1" smtClean="0"/>
              <a:t>được</a:t>
            </a:r>
            <a:r>
              <a:rPr lang="en-US" sz="1800" dirty="0" smtClean="0"/>
              <a:t> </a:t>
            </a:r>
            <a:r>
              <a:rPr lang="en-US" sz="1800" dirty="0" err="1" smtClean="0"/>
              <a:t>phép</a:t>
            </a:r>
            <a:r>
              <a:rPr lang="en-US" sz="1800" dirty="0" smtClean="0"/>
              <a:t> </a:t>
            </a:r>
            <a:r>
              <a:rPr lang="en-US" sz="1800" dirty="0" err="1" smtClean="0"/>
              <a:t>ghi</a:t>
            </a:r>
            <a:r>
              <a:rPr lang="en-US" sz="1800" dirty="0" smtClean="0"/>
              <a:t> </a:t>
            </a:r>
            <a:r>
              <a:rPr lang="en-US" sz="1800" dirty="0" err="1" smtClean="0"/>
              <a:t>lên</a:t>
            </a:r>
            <a:r>
              <a:rPr lang="en-US" sz="1800" dirty="0" smtClean="0"/>
              <a:t> </a:t>
            </a:r>
            <a:r>
              <a:rPr lang="en-US" sz="1800" dirty="0" err="1" smtClean="0"/>
              <a:t>bất</a:t>
            </a:r>
            <a:r>
              <a:rPr lang="en-US" sz="1800" dirty="0" smtClean="0"/>
              <a:t> </a:t>
            </a:r>
            <a:r>
              <a:rPr lang="en-US" sz="1800" dirty="0" err="1" smtClean="0"/>
              <a:t>cứ</a:t>
            </a:r>
            <a:r>
              <a:rPr lang="en-US" sz="1800" dirty="0" smtClean="0"/>
              <a:t> </a:t>
            </a:r>
            <a:r>
              <a:rPr lang="en-US" sz="1800" dirty="0" err="1" smtClean="0"/>
              <a:t>thành</a:t>
            </a:r>
            <a:r>
              <a:rPr lang="en-US" sz="1800" dirty="0" smtClean="0"/>
              <a:t> </a:t>
            </a:r>
            <a:r>
              <a:rPr lang="en-US" sz="1800" dirty="0" err="1" smtClean="0"/>
              <a:t>phần</a:t>
            </a:r>
            <a:r>
              <a:rPr lang="en-US" sz="1800" dirty="0" smtClean="0"/>
              <a:t> </a:t>
            </a:r>
            <a:r>
              <a:rPr lang="en-US" sz="1800" dirty="0" err="1" smtClean="0"/>
              <a:t>náo</a:t>
            </a:r>
            <a:r>
              <a:rPr lang="en-US" sz="1800" dirty="0" smtClean="0"/>
              <a:t> </a:t>
            </a:r>
            <a:r>
              <a:rPr lang="en-US" sz="1800" dirty="0" err="1" smtClean="0"/>
              <a:t>khác</a:t>
            </a:r>
            <a:r>
              <a:rPr lang="en-US" sz="1800" dirty="0" smtClean="0"/>
              <a:t> </a:t>
            </a:r>
            <a:r>
              <a:rPr lang="en-US" sz="1800" dirty="0" err="1" smtClean="0"/>
              <a:t>của</a:t>
            </a:r>
            <a:r>
              <a:rPr lang="en-US" sz="1800" dirty="0" smtClean="0"/>
              <a:t> </a:t>
            </a:r>
            <a:r>
              <a:rPr lang="en-US" sz="1800" dirty="0" err="1" smtClean="0"/>
              <a:t>nó</a:t>
            </a:r>
            <a:r>
              <a:rPr lang="en-US" sz="1800" dirty="0" smtClean="0"/>
              <a:t>, </a:t>
            </a:r>
            <a:r>
              <a:rPr lang="en-US" sz="1800" dirty="0" err="1" smtClean="0"/>
              <a:t>tương</a:t>
            </a:r>
            <a:r>
              <a:rPr lang="en-US" sz="1800" dirty="0" smtClean="0"/>
              <a:t> </a:t>
            </a:r>
            <a:r>
              <a:rPr lang="en-US" sz="1800" dirty="0" err="1" smtClean="0"/>
              <a:t>tự</a:t>
            </a:r>
            <a:r>
              <a:rPr lang="en-US" sz="1800" dirty="0" smtClean="0"/>
              <a:t>…</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en-US" dirty="0" err="1" smtClean="0"/>
              <a:t>và</a:t>
            </a:r>
            <a:r>
              <a:rPr lang="en-US" dirty="0" smtClean="0"/>
              <a:t> </a:t>
            </a:r>
            <a:r>
              <a:rPr lang="en-US" dirty="0" err="1" smtClean="0"/>
              <a:t>kết</a:t>
            </a:r>
            <a:r>
              <a:rPr lang="en-US" dirty="0" smtClean="0"/>
              <a:t> </a:t>
            </a:r>
            <a:r>
              <a:rPr lang="en-US" dirty="0" err="1" smtClean="0"/>
              <a:t>nối</a:t>
            </a:r>
            <a:r>
              <a:rPr lang="en-US" dirty="0" smtClean="0"/>
              <a:t> CSDL</a:t>
            </a:r>
            <a:endParaRPr lang="en-US" dirty="0"/>
          </a:p>
        </p:txBody>
      </p:sp>
      <p:sp>
        <p:nvSpPr>
          <p:cNvPr id="3" name="Content Placeholder 2"/>
          <p:cNvSpPr>
            <a:spLocks noGrp="1"/>
          </p:cNvSpPr>
          <p:nvPr>
            <p:ph idx="1"/>
          </p:nvPr>
        </p:nvSpPr>
        <p:spPr/>
        <p:txBody>
          <a:bodyPr>
            <a:normAutofit lnSpcReduction="10000"/>
          </a:bodyPr>
          <a:lstStyle/>
          <a:p>
            <a:r>
              <a:rPr lang="en-US" sz="2000" dirty="0" err="1" smtClean="0"/>
              <a:t>SQLiteOpenHelper</a:t>
            </a:r>
            <a:endParaRPr lang="en-US" sz="2000" dirty="0" smtClean="0"/>
          </a:p>
          <a:p>
            <a:r>
              <a:rPr lang="en-US" sz="2000" dirty="0" err="1" smtClean="0"/>
              <a:t>Dùng</a:t>
            </a:r>
            <a:r>
              <a:rPr lang="en-US" sz="2000" dirty="0" smtClean="0"/>
              <a:t> </a:t>
            </a:r>
            <a:r>
              <a:rPr lang="en-US" sz="2000" dirty="0" err="1" smtClean="0"/>
              <a:t>để</a:t>
            </a:r>
            <a:r>
              <a:rPr lang="en-US" sz="2000" dirty="0" smtClean="0"/>
              <a:t> </a:t>
            </a:r>
            <a:r>
              <a:rPr lang="en-US" sz="2000" dirty="0" err="1" smtClean="0"/>
              <a:t>kết</a:t>
            </a:r>
            <a:r>
              <a:rPr lang="en-US" sz="2000" dirty="0" smtClean="0"/>
              <a:t> </a:t>
            </a:r>
            <a:r>
              <a:rPr lang="en-US" sz="2000" dirty="0" err="1" smtClean="0"/>
              <a:t>nối</a:t>
            </a:r>
            <a:r>
              <a:rPr lang="en-US" sz="2000" dirty="0" smtClean="0"/>
              <a:t> </a:t>
            </a:r>
            <a:r>
              <a:rPr lang="en-US" sz="2000" dirty="0" err="1" smtClean="0"/>
              <a:t>ứng</a:t>
            </a:r>
            <a:r>
              <a:rPr lang="en-US" sz="2000" dirty="0" smtClean="0"/>
              <a:t> </a:t>
            </a:r>
            <a:r>
              <a:rPr lang="en-US" sz="2000" dirty="0" err="1" smtClean="0"/>
              <a:t>dụng</a:t>
            </a:r>
            <a:r>
              <a:rPr lang="en-US" sz="2000" dirty="0" smtClean="0"/>
              <a:t> </a:t>
            </a:r>
            <a:r>
              <a:rPr lang="en-US" sz="2000" dirty="0" err="1" smtClean="0"/>
              <a:t>với</a:t>
            </a:r>
            <a:r>
              <a:rPr lang="en-US" sz="2000" dirty="0" smtClean="0"/>
              <a:t> database </a:t>
            </a:r>
            <a:r>
              <a:rPr lang="en-US" sz="2000" dirty="0" err="1" smtClean="0"/>
              <a:t>của</a:t>
            </a:r>
            <a:r>
              <a:rPr lang="en-US" sz="2000" dirty="0" smtClean="0"/>
              <a:t> </a:t>
            </a:r>
            <a:r>
              <a:rPr lang="en-US" sz="2000" dirty="0" err="1" smtClean="0"/>
              <a:t>nó</a:t>
            </a:r>
            <a:endParaRPr lang="en-US" sz="2000" dirty="0" smtClean="0"/>
          </a:p>
          <a:p>
            <a:endParaRPr lang="en-US" sz="2000" dirty="0" smtClean="0"/>
          </a:p>
          <a:p>
            <a:r>
              <a:rPr lang="en-US" sz="2000" dirty="0" err="1" smtClean="0"/>
              <a:t>Tạo</a:t>
            </a:r>
            <a:r>
              <a:rPr lang="en-US" sz="2000" dirty="0" smtClean="0"/>
              <a:t> class </a:t>
            </a:r>
            <a:r>
              <a:rPr lang="en-US" sz="2000" dirty="0" err="1" smtClean="0"/>
              <a:t>StudentOpenHelper</a:t>
            </a:r>
            <a:r>
              <a:rPr lang="en-US" sz="2000" dirty="0" smtClean="0"/>
              <a:t> implements  </a:t>
            </a:r>
            <a:r>
              <a:rPr lang="en-US" sz="2000" dirty="0" err="1" smtClean="0"/>
              <a:t>SQLiteOpenHelper</a:t>
            </a:r>
            <a:endParaRPr lang="en-US" sz="2000" dirty="0" smtClean="0"/>
          </a:p>
          <a:p>
            <a:r>
              <a:rPr lang="en-US" sz="2000" dirty="0" err="1" smtClean="0"/>
              <a:t>Hàm</a:t>
            </a:r>
            <a:r>
              <a:rPr lang="en-US" sz="2000" dirty="0" smtClean="0"/>
              <a:t> </a:t>
            </a:r>
            <a:r>
              <a:rPr lang="en-US" sz="2000" dirty="0" err="1" smtClean="0"/>
              <a:t>tạo</a:t>
            </a:r>
            <a:endParaRPr lang="en-US" sz="2000" dirty="0" smtClean="0"/>
          </a:p>
          <a:p>
            <a:r>
              <a:rPr lang="en-US" sz="2000" dirty="0" smtClean="0">
                <a:solidFill>
                  <a:schemeClr val="tx2">
                    <a:lumMod val="60000"/>
                    <a:lumOff val="40000"/>
                  </a:schemeClr>
                </a:solidFill>
              </a:rPr>
              <a:t>public </a:t>
            </a:r>
            <a:r>
              <a:rPr lang="en-US" sz="2000" dirty="0" err="1" smtClean="0">
                <a:solidFill>
                  <a:schemeClr val="tx2">
                    <a:lumMod val="60000"/>
                    <a:lumOff val="40000"/>
                  </a:schemeClr>
                </a:solidFill>
              </a:rPr>
              <a:t>StudentOpenHelper</a:t>
            </a:r>
            <a:r>
              <a:rPr lang="en-US" sz="2000" dirty="0" smtClean="0">
                <a:solidFill>
                  <a:schemeClr val="tx2">
                    <a:lumMod val="60000"/>
                    <a:lumOff val="40000"/>
                  </a:schemeClr>
                </a:solidFill>
              </a:rPr>
              <a:t>(Context </a:t>
            </a:r>
            <a:r>
              <a:rPr lang="en-US" sz="2000" dirty="0" err="1" smtClean="0">
                <a:solidFill>
                  <a:schemeClr val="tx2">
                    <a:lumMod val="60000"/>
                    <a:lumOff val="40000"/>
                  </a:schemeClr>
                </a:solidFill>
              </a:rPr>
              <a:t>context</a:t>
            </a:r>
            <a:r>
              <a:rPr lang="en-US" sz="2000" dirty="0" smtClean="0">
                <a:solidFill>
                  <a:schemeClr val="tx2">
                    <a:lumMod val="60000"/>
                    <a:lumOff val="40000"/>
                  </a:schemeClr>
                </a:solidFill>
              </a:rPr>
              <a:t>)</a:t>
            </a:r>
          </a:p>
          <a:p>
            <a:r>
              <a:rPr lang="en-US" sz="2000" dirty="0" smtClean="0">
                <a:solidFill>
                  <a:schemeClr val="tx2">
                    <a:lumMod val="60000"/>
                    <a:lumOff val="40000"/>
                  </a:schemeClr>
                </a:solidFill>
              </a:rPr>
              <a:t>    {</a:t>
            </a:r>
          </a:p>
          <a:p>
            <a:r>
              <a:rPr lang="en-US" sz="2000" dirty="0" smtClean="0">
                <a:solidFill>
                  <a:schemeClr val="tx2">
                    <a:lumMod val="60000"/>
                    <a:lumOff val="40000"/>
                  </a:schemeClr>
                </a:solidFill>
              </a:rPr>
              <a:t>    	super(</a:t>
            </a:r>
            <a:r>
              <a:rPr lang="en-US" sz="2000" dirty="0" err="1" smtClean="0">
                <a:solidFill>
                  <a:schemeClr val="tx2">
                    <a:lumMod val="60000"/>
                    <a:lumOff val="40000"/>
                  </a:schemeClr>
                </a:solidFill>
              </a:rPr>
              <a:t>context,DATABASE_NAME</a:t>
            </a:r>
            <a:r>
              <a:rPr lang="en-US" sz="2000" dirty="0" smtClean="0">
                <a:solidFill>
                  <a:schemeClr val="tx2">
                    <a:lumMod val="60000"/>
                    <a:lumOff val="40000"/>
                  </a:schemeClr>
                </a:solidFill>
              </a:rPr>
              <a:t>, null, 1);</a:t>
            </a:r>
          </a:p>
          <a:p>
            <a:r>
              <a:rPr lang="en-US" sz="2000" dirty="0" smtClean="0">
                <a:solidFill>
                  <a:schemeClr val="tx2">
                    <a:lumMod val="60000"/>
                    <a:lumOff val="40000"/>
                  </a:schemeClr>
                </a:solidFill>
              </a:rPr>
              <a:t>    }</a:t>
            </a:r>
          </a:p>
          <a:p>
            <a:r>
              <a:rPr lang="en-US" sz="2000" dirty="0" smtClean="0"/>
              <a:t>Implement </a:t>
            </a:r>
            <a:r>
              <a:rPr lang="en-US" sz="2000" dirty="0" err="1" smtClean="0"/>
              <a:t>các</a:t>
            </a:r>
            <a:r>
              <a:rPr lang="en-US" sz="2000" dirty="0" smtClean="0"/>
              <a:t> </a:t>
            </a:r>
            <a:r>
              <a:rPr lang="en-US" sz="2000" dirty="0" err="1" smtClean="0"/>
              <a:t>hàm</a:t>
            </a:r>
            <a:r>
              <a:rPr lang="en-US" sz="2000" dirty="0" smtClean="0"/>
              <a:t> </a:t>
            </a:r>
            <a:r>
              <a:rPr lang="en-US" sz="2000" dirty="0" err="1" smtClean="0"/>
              <a:t>của</a:t>
            </a:r>
            <a:r>
              <a:rPr lang="en-US" sz="2000" dirty="0" smtClean="0"/>
              <a:t> Interface </a:t>
            </a:r>
            <a:r>
              <a:rPr lang="en-US" sz="2000" dirty="0" err="1" smtClean="0"/>
              <a:t>SQLiteOpenHelper</a:t>
            </a:r>
            <a:endParaRPr lang="en-US" sz="2000" dirty="0" smtClean="0"/>
          </a:p>
          <a:p>
            <a:r>
              <a:rPr lang="en-US" sz="2000" dirty="0" smtClean="0"/>
              <a:t>-</a:t>
            </a:r>
            <a:r>
              <a:rPr lang="en-US" sz="2000" dirty="0" err="1" smtClean="0"/>
              <a:t>Oncreate</a:t>
            </a:r>
            <a:r>
              <a:rPr lang="en-US" sz="2000" dirty="0" smtClean="0"/>
              <a:t>(</a:t>
            </a:r>
            <a:r>
              <a:rPr lang="en-US" sz="2000" dirty="0" err="1" smtClean="0"/>
              <a:t>SQLiteDatabase</a:t>
            </a:r>
            <a:r>
              <a:rPr lang="en-US" sz="2000" dirty="0" smtClean="0"/>
              <a:t> db)</a:t>
            </a:r>
          </a:p>
          <a:p>
            <a:r>
              <a:rPr lang="en-US" sz="2000" dirty="0" smtClean="0"/>
              <a:t>-</a:t>
            </a:r>
            <a:r>
              <a:rPr lang="en-US" sz="2000" dirty="0" err="1" smtClean="0"/>
              <a:t>onOpen</a:t>
            </a:r>
            <a:r>
              <a:rPr lang="en-US" sz="2000" dirty="0" smtClean="0"/>
              <a:t>(</a:t>
            </a:r>
            <a:r>
              <a:rPr lang="en-US" sz="2000" dirty="0" err="1" smtClean="0"/>
              <a:t>SQLiteDatabase</a:t>
            </a:r>
            <a:r>
              <a:rPr lang="en-US" sz="2000" dirty="0" smtClean="0"/>
              <a:t> db)</a:t>
            </a:r>
          </a:p>
          <a:p>
            <a:r>
              <a:rPr lang="en-US" sz="2000" dirty="0" smtClean="0"/>
              <a:t>-</a:t>
            </a:r>
            <a:r>
              <a:rPr lang="en-US" sz="2000" dirty="0" err="1" smtClean="0"/>
              <a:t>onUpGrade</a:t>
            </a:r>
            <a:r>
              <a:rPr lang="en-US" sz="2000" dirty="0" smtClean="0"/>
              <a:t>(</a:t>
            </a:r>
            <a:r>
              <a:rPr lang="en-US" sz="2000" dirty="0" err="1" smtClean="0"/>
              <a:t>SQLiteDatabase</a:t>
            </a:r>
            <a:r>
              <a:rPr lang="en-US" sz="2000" dirty="0" smtClean="0"/>
              <a:t> db, </a:t>
            </a:r>
            <a:r>
              <a:rPr lang="en-US" sz="2000" dirty="0" err="1" smtClean="0"/>
              <a:t>int</a:t>
            </a:r>
            <a:r>
              <a:rPr lang="en-US" sz="2000" dirty="0" smtClean="0"/>
              <a:t> </a:t>
            </a:r>
            <a:r>
              <a:rPr lang="en-US" sz="2000" dirty="0" err="1" smtClean="0"/>
              <a:t>oldVersion</a:t>
            </a:r>
            <a:r>
              <a:rPr lang="en-US" sz="2000" dirty="0" smtClean="0"/>
              <a:t>, </a:t>
            </a:r>
            <a:r>
              <a:rPr lang="en-US" sz="2000" dirty="0" err="1" smtClean="0"/>
              <a:t>int</a:t>
            </a:r>
            <a:r>
              <a:rPr lang="en-US" sz="2000" dirty="0" smtClean="0"/>
              <a:t> </a:t>
            </a:r>
            <a:r>
              <a:rPr lang="en-US" sz="2000" dirty="0" err="1" smtClean="0"/>
              <a:t>newVersion</a:t>
            </a:r>
            <a:r>
              <a:rPr lang="en-US" sz="2000" dirty="0" smtClean="0"/>
              <a:t>)</a:t>
            </a:r>
          </a:p>
          <a:p>
            <a:endParaRPr lang="en-US" sz="2000" dirty="0" smtClean="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en-US" dirty="0" err="1" smtClean="0"/>
              <a:t>và</a:t>
            </a:r>
            <a:r>
              <a:rPr lang="en-US" dirty="0" smtClean="0"/>
              <a:t> </a:t>
            </a:r>
            <a:r>
              <a:rPr lang="en-US" dirty="0" err="1" smtClean="0"/>
              <a:t>kết</a:t>
            </a:r>
            <a:r>
              <a:rPr lang="en-US" dirty="0" smtClean="0"/>
              <a:t> </a:t>
            </a:r>
            <a:r>
              <a:rPr lang="en-US" dirty="0" err="1" smtClean="0"/>
              <a:t>nối</a:t>
            </a:r>
            <a:r>
              <a:rPr lang="en-US" dirty="0" smtClean="0"/>
              <a:t> CSDL</a:t>
            </a:r>
            <a:endParaRPr lang="en-US" dirty="0"/>
          </a:p>
        </p:txBody>
      </p:sp>
      <p:sp>
        <p:nvSpPr>
          <p:cNvPr id="3" name="Content Placeholder 2"/>
          <p:cNvSpPr>
            <a:spLocks noGrp="1"/>
          </p:cNvSpPr>
          <p:nvPr>
            <p:ph idx="1"/>
          </p:nvPr>
        </p:nvSpPr>
        <p:spPr>
          <a:xfrm>
            <a:off x="457200" y="1143000"/>
            <a:ext cx="8229600" cy="5715000"/>
          </a:xfrm>
        </p:spPr>
        <p:txBody>
          <a:bodyPr>
            <a:normAutofit fontScale="70000" lnSpcReduction="20000"/>
          </a:bodyPr>
          <a:lstStyle/>
          <a:p>
            <a:r>
              <a:rPr lang="en-US" sz="1600" dirty="0" smtClean="0"/>
              <a:t>package data;</a:t>
            </a:r>
          </a:p>
          <a:p>
            <a:endParaRPr lang="en-US" sz="1600" dirty="0" smtClean="0"/>
          </a:p>
          <a:p>
            <a:r>
              <a:rPr lang="en-US" sz="1600" dirty="0" smtClean="0"/>
              <a:t>import </a:t>
            </a:r>
            <a:r>
              <a:rPr lang="en-US" sz="1600" dirty="0" err="1" smtClean="0"/>
              <a:t>android.content.Context</a:t>
            </a:r>
            <a:r>
              <a:rPr lang="en-US" sz="1600" dirty="0" smtClean="0"/>
              <a:t>;</a:t>
            </a:r>
          </a:p>
          <a:p>
            <a:r>
              <a:rPr lang="en-US" sz="1600" dirty="0" smtClean="0"/>
              <a:t>import </a:t>
            </a:r>
            <a:r>
              <a:rPr lang="en-US" sz="1600" dirty="0" err="1" smtClean="0"/>
              <a:t>android.database.sqlite.SQLiteDatabase</a:t>
            </a:r>
            <a:r>
              <a:rPr lang="en-US" sz="1600" dirty="0" smtClean="0"/>
              <a:t>;</a:t>
            </a:r>
          </a:p>
          <a:p>
            <a:r>
              <a:rPr lang="en-US" sz="1600" dirty="0" smtClean="0"/>
              <a:t>import </a:t>
            </a:r>
            <a:r>
              <a:rPr lang="en-US" sz="1600" dirty="0" err="1" smtClean="0"/>
              <a:t>android.database.sqlite.SQLiteOpenHelper</a:t>
            </a:r>
            <a:r>
              <a:rPr lang="en-US" sz="1600" dirty="0" smtClean="0"/>
              <a:t>;</a:t>
            </a:r>
          </a:p>
          <a:p>
            <a:endParaRPr lang="en-US" sz="1600" dirty="0" smtClean="0"/>
          </a:p>
          <a:p>
            <a:r>
              <a:rPr lang="en-US" sz="1600" dirty="0" smtClean="0"/>
              <a:t>public class </a:t>
            </a:r>
            <a:r>
              <a:rPr lang="en-US" sz="1600" dirty="0" err="1" smtClean="0"/>
              <a:t>StudentOpenHelper</a:t>
            </a:r>
            <a:r>
              <a:rPr lang="en-US" sz="1600" dirty="0" smtClean="0"/>
              <a:t> extends </a:t>
            </a:r>
            <a:r>
              <a:rPr lang="en-US" sz="1600" dirty="0" err="1" smtClean="0"/>
              <a:t>SQLiteOpenHelper</a:t>
            </a:r>
            <a:r>
              <a:rPr lang="en-US" sz="1600" dirty="0" smtClean="0"/>
              <a:t> </a:t>
            </a:r>
          </a:p>
          <a:p>
            <a:r>
              <a:rPr lang="en-US" sz="1600" dirty="0" smtClean="0"/>
              <a:t>{</a:t>
            </a:r>
          </a:p>
          <a:p>
            <a:r>
              <a:rPr lang="en-US" sz="1600" dirty="0" smtClean="0"/>
              <a:t>	public Context </a:t>
            </a:r>
            <a:r>
              <a:rPr lang="en-US" sz="1600" dirty="0" err="1" smtClean="0"/>
              <a:t>context</a:t>
            </a:r>
            <a:r>
              <a:rPr lang="en-US" sz="1600" dirty="0" smtClean="0"/>
              <a:t>;</a:t>
            </a:r>
          </a:p>
          <a:p>
            <a:r>
              <a:rPr lang="en-US" sz="1600" dirty="0" smtClean="0"/>
              <a:t>	public static final String DATABASE_NAME = "mystudent.db1";</a:t>
            </a:r>
          </a:p>
          <a:p>
            <a:r>
              <a:rPr lang="en-US" sz="1600" dirty="0" smtClean="0"/>
              <a:t>	</a:t>
            </a:r>
          </a:p>
          <a:p>
            <a:r>
              <a:rPr lang="en-US" sz="1600" dirty="0" smtClean="0"/>
              <a:t>    public </a:t>
            </a:r>
            <a:r>
              <a:rPr lang="en-US" sz="1600" dirty="0" err="1" smtClean="0"/>
              <a:t>StudentOpenHelper</a:t>
            </a:r>
            <a:r>
              <a:rPr lang="en-US" sz="1600" dirty="0" smtClean="0"/>
              <a:t>(Context </a:t>
            </a:r>
            <a:r>
              <a:rPr lang="en-US" sz="1600" dirty="0" err="1" smtClean="0"/>
              <a:t>context</a:t>
            </a:r>
            <a:r>
              <a:rPr lang="en-US" sz="1600" dirty="0" smtClean="0"/>
              <a:t>)</a:t>
            </a:r>
          </a:p>
          <a:p>
            <a:r>
              <a:rPr lang="en-US" sz="1600" dirty="0" smtClean="0"/>
              <a:t>    {</a:t>
            </a:r>
          </a:p>
          <a:p>
            <a:r>
              <a:rPr lang="en-US" sz="1600" dirty="0" smtClean="0"/>
              <a:t>    	super(</a:t>
            </a:r>
            <a:r>
              <a:rPr lang="en-US" sz="1600" dirty="0" err="1" smtClean="0"/>
              <a:t>context,DATABASE_NAME</a:t>
            </a:r>
            <a:r>
              <a:rPr lang="en-US" sz="1600" dirty="0" smtClean="0"/>
              <a:t>, null, 1);</a:t>
            </a:r>
          </a:p>
          <a:p>
            <a:r>
              <a:rPr lang="en-US" sz="1600" dirty="0" smtClean="0"/>
              <a:t>    }</a:t>
            </a:r>
          </a:p>
          <a:p>
            <a:r>
              <a:rPr lang="en-US" sz="1600" dirty="0" smtClean="0"/>
              <a:t>    </a:t>
            </a:r>
          </a:p>
          <a:p>
            <a:r>
              <a:rPr lang="en-US" sz="1600" dirty="0" smtClean="0"/>
              <a:t>    public void </a:t>
            </a:r>
            <a:r>
              <a:rPr lang="en-US" sz="1600" dirty="0" err="1" smtClean="0"/>
              <a:t>onOpen</a:t>
            </a:r>
            <a:r>
              <a:rPr lang="en-US" sz="1600" dirty="0" smtClean="0"/>
              <a:t>(final </a:t>
            </a:r>
            <a:r>
              <a:rPr lang="en-US" sz="1600" dirty="0" err="1" smtClean="0"/>
              <a:t>SQLiteDatabase</a:t>
            </a:r>
            <a:r>
              <a:rPr lang="en-US" sz="1600" dirty="0" smtClean="0"/>
              <a:t> db) </a:t>
            </a:r>
          </a:p>
          <a:p>
            <a:r>
              <a:rPr lang="en-US" sz="1600" dirty="0" smtClean="0"/>
              <a:t>	{</a:t>
            </a:r>
          </a:p>
          <a:p>
            <a:r>
              <a:rPr lang="en-US" sz="1600" dirty="0" smtClean="0"/>
              <a:t>    	</a:t>
            </a:r>
            <a:r>
              <a:rPr lang="en-US" sz="1600" dirty="0" err="1" smtClean="0"/>
              <a:t>super.onOpen</a:t>
            </a:r>
            <a:r>
              <a:rPr lang="en-US" sz="1600" dirty="0" smtClean="0"/>
              <a:t>(db);</a:t>
            </a:r>
          </a:p>
          <a:p>
            <a:r>
              <a:rPr lang="en-US" sz="1600" dirty="0" smtClean="0"/>
              <a:t>	}</a:t>
            </a:r>
          </a:p>
          <a:p>
            <a:r>
              <a:rPr lang="en-US" sz="1600" dirty="0" smtClean="0"/>
              <a:t>    </a:t>
            </a:r>
          </a:p>
          <a:p>
            <a:r>
              <a:rPr lang="en-US" sz="1600" dirty="0" smtClean="0"/>
              <a:t>    public void </a:t>
            </a:r>
            <a:r>
              <a:rPr lang="en-US" sz="1600" dirty="0" err="1" smtClean="0"/>
              <a:t>onCreate</a:t>
            </a:r>
            <a:r>
              <a:rPr lang="en-US" sz="1600" dirty="0" smtClean="0"/>
              <a:t>(</a:t>
            </a:r>
            <a:r>
              <a:rPr lang="en-US" sz="1600" dirty="0" err="1" smtClean="0"/>
              <a:t>SQLiteDatabase</a:t>
            </a:r>
            <a:r>
              <a:rPr lang="en-US" sz="1600" dirty="0" smtClean="0"/>
              <a:t> db) </a:t>
            </a:r>
          </a:p>
          <a:p>
            <a:r>
              <a:rPr lang="en-US" sz="1600" dirty="0" smtClean="0"/>
              <a:t> 	{</a:t>
            </a:r>
          </a:p>
          <a:p>
            <a:r>
              <a:rPr lang="en-US" sz="1600" dirty="0" smtClean="0"/>
              <a:t>    	</a:t>
            </a:r>
            <a:r>
              <a:rPr lang="en-US" sz="1600" dirty="0" err="1" smtClean="0"/>
              <a:t>StudentTable.onCreate</a:t>
            </a:r>
            <a:r>
              <a:rPr lang="en-US" sz="1600" dirty="0" smtClean="0"/>
              <a:t>(db);</a:t>
            </a:r>
          </a:p>
          <a:p>
            <a:r>
              <a:rPr lang="en-US" sz="1600" dirty="0" smtClean="0"/>
              <a:t> 	} </a:t>
            </a:r>
          </a:p>
          <a:p>
            <a:r>
              <a:rPr lang="en-US" sz="1600" dirty="0" smtClean="0"/>
              <a:t>    </a:t>
            </a:r>
          </a:p>
          <a:p>
            <a:r>
              <a:rPr lang="en-US" sz="1600" dirty="0" smtClean="0"/>
              <a:t>    public void </a:t>
            </a:r>
            <a:r>
              <a:rPr lang="en-US" sz="1600" dirty="0" err="1" smtClean="0"/>
              <a:t>onUpgrade</a:t>
            </a:r>
            <a:r>
              <a:rPr lang="en-US" sz="1600" dirty="0" smtClean="0"/>
              <a:t>(</a:t>
            </a:r>
            <a:r>
              <a:rPr lang="en-US" sz="1600" dirty="0" err="1" smtClean="0"/>
              <a:t>SQLiteDatabase</a:t>
            </a:r>
            <a:r>
              <a:rPr lang="en-US" sz="1600" dirty="0" smtClean="0"/>
              <a:t> db, </a:t>
            </a:r>
            <a:r>
              <a:rPr lang="en-US" sz="1600" dirty="0" err="1" smtClean="0"/>
              <a:t>int</a:t>
            </a:r>
            <a:r>
              <a:rPr lang="en-US" sz="1600" dirty="0" smtClean="0"/>
              <a:t> </a:t>
            </a:r>
            <a:r>
              <a:rPr lang="en-US" sz="1600" dirty="0" err="1" smtClean="0"/>
              <a:t>oldVersion</a:t>
            </a:r>
            <a:r>
              <a:rPr lang="en-US" sz="1600" dirty="0" smtClean="0"/>
              <a:t>, </a:t>
            </a:r>
            <a:r>
              <a:rPr lang="en-US" sz="1600" dirty="0" err="1" smtClean="0"/>
              <a:t>int</a:t>
            </a:r>
            <a:r>
              <a:rPr lang="en-US" sz="1600" dirty="0" smtClean="0"/>
              <a:t> </a:t>
            </a:r>
            <a:r>
              <a:rPr lang="en-US" sz="1600" dirty="0" err="1" smtClean="0"/>
              <a:t>newVersion</a:t>
            </a:r>
            <a:r>
              <a:rPr lang="en-US" sz="1600" dirty="0" smtClean="0"/>
              <a:t>) </a:t>
            </a:r>
          </a:p>
          <a:p>
            <a:r>
              <a:rPr lang="en-US" sz="1600" dirty="0" smtClean="0"/>
              <a:t>	{</a:t>
            </a:r>
          </a:p>
          <a:p>
            <a:r>
              <a:rPr lang="en-US" sz="1600" dirty="0" smtClean="0"/>
              <a:t>    	</a:t>
            </a:r>
            <a:r>
              <a:rPr lang="en-US" sz="1600" dirty="0" err="1" smtClean="0"/>
              <a:t>StudentTable.onUpgrade</a:t>
            </a:r>
            <a:r>
              <a:rPr lang="en-US" sz="1600" dirty="0" smtClean="0"/>
              <a:t>(db, </a:t>
            </a:r>
            <a:r>
              <a:rPr lang="en-US" sz="1600" dirty="0" err="1" smtClean="0"/>
              <a:t>oldVersion</a:t>
            </a:r>
            <a:r>
              <a:rPr lang="en-US" sz="1600" dirty="0" smtClean="0"/>
              <a:t>, </a:t>
            </a:r>
            <a:r>
              <a:rPr lang="en-US" sz="1600" dirty="0" err="1" smtClean="0"/>
              <a:t>newVersion</a:t>
            </a:r>
            <a:r>
              <a:rPr lang="en-US" sz="1600" dirty="0" smtClean="0"/>
              <a:t>);</a:t>
            </a:r>
          </a:p>
          <a:p>
            <a:r>
              <a:rPr lang="en-US" sz="1600" dirty="0" smtClean="0"/>
              <a:t>	}</a:t>
            </a:r>
          </a:p>
          <a:p>
            <a:r>
              <a:rPr lang="en-US" sz="1600" dirty="0" smtClean="0"/>
              <a:t>}</a:t>
            </a:r>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1709</Words>
  <Application>Microsoft Office PowerPoint</Application>
  <PresentationFormat>On-screen Show (4:3)</PresentationFormat>
  <Paragraphs>222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Giới Thiệu về SQLite</vt:lpstr>
      <vt:lpstr>Tìm hiểu chung về SQLite</vt:lpstr>
      <vt:lpstr>Tìm hiểu chung về SQLite</vt:lpstr>
      <vt:lpstr>Tìm hiểu chung về SQLite</vt:lpstr>
      <vt:lpstr>Tìm hiểu chung về SQLite</vt:lpstr>
      <vt:lpstr>Tìm hiểu chung về SQLite</vt:lpstr>
      <vt:lpstr>Slide 7</vt:lpstr>
      <vt:lpstr>Tạo và kết nối CSDL</vt:lpstr>
      <vt:lpstr>Tạo và kết nối CSDL</vt:lpstr>
      <vt:lpstr>Slide 10</vt:lpstr>
      <vt:lpstr>Tạo và kết nối CSDL</vt:lpstr>
      <vt:lpstr>Cách thức truy vấn</vt:lpstr>
      <vt:lpstr>Cách thức truy vấn</vt:lpstr>
      <vt:lpstr>Cách thức truy vấn</vt:lpstr>
      <vt:lpstr>Cách thức truy vấn</vt:lpstr>
      <vt:lpstr>ContentValues và Cursor</vt:lpstr>
      <vt:lpstr>ContentValues và Cursor</vt:lpstr>
      <vt:lpstr>ContentValues và Cursor</vt:lpstr>
      <vt:lpstr>CursorAdapter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về SQLite</dc:title>
  <dc:creator>tungcan</dc:creator>
  <cp:lastModifiedBy>tungcan</cp:lastModifiedBy>
  <cp:revision>141</cp:revision>
  <dcterms:created xsi:type="dcterms:W3CDTF">2006-08-16T00:00:00Z</dcterms:created>
  <dcterms:modified xsi:type="dcterms:W3CDTF">2012-04-25T02:11:24Z</dcterms:modified>
</cp:coreProperties>
</file>