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FF"/>
    <a:srgbClr val="CCECFF"/>
    <a:srgbClr val="CCFFFF"/>
    <a:srgbClr val="0096D8"/>
    <a:srgbClr val="007DC3"/>
    <a:srgbClr val="007CC1"/>
    <a:srgbClr val="00B9F9"/>
    <a:srgbClr val="0067B2"/>
    <a:srgbClr val="00CDFD"/>
    <a:srgbClr val="00A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1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545" y="2438402"/>
            <a:ext cx="4571760" cy="4864788"/>
          </a:xfrm>
        </p:spPr>
        <p:txBody>
          <a:bodyPr anchor="b">
            <a:normAutofit/>
          </a:bodyPr>
          <a:lstStyle>
            <a:lvl1pPr algn="l">
              <a:defRPr sz="24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545" y="7643303"/>
            <a:ext cx="4571760" cy="2110297"/>
          </a:xfrm>
        </p:spPr>
        <p:txBody>
          <a:bodyPr>
            <a:normAutofit/>
          </a:bodyPr>
          <a:lstStyle>
            <a:lvl1pPr marL="0" indent="0" algn="l">
              <a:buNone/>
              <a:defRPr sz="1013" cap="all" spc="113" baseline="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7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544" y="1219200"/>
            <a:ext cx="5014914" cy="2438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1545" y="3657601"/>
            <a:ext cx="5014913" cy="73152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7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3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544" y="4886055"/>
            <a:ext cx="4564856" cy="4867545"/>
          </a:xfr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1544" y="2438400"/>
            <a:ext cx="4564856" cy="2370261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544" y="1219200"/>
            <a:ext cx="5277571" cy="2438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1543" y="3657600"/>
            <a:ext cx="2561120" cy="73334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3314" y="3657600"/>
            <a:ext cx="2555801" cy="733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544" y="1342433"/>
            <a:ext cx="5275296" cy="2173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1544" y="3616264"/>
            <a:ext cx="2547782" cy="1211717"/>
          </a:xfrm>
        </p:spPr>
        <p:txBody>
          <a:bodyPr anchor="b">
            <a:normAutofit/>
          </a:bodyPr>
          <a:lstStyle>
            <a:lvl1pPr marL="0" indent="0">
              <a:buNone/>
              <a:defRPr sz="1013" b="1" cap="all" spc="113" baseline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1544" y="4886054"/>
            <a:ext cx="2547782" cy="61177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9058" y="3616264"/>
            <a:ext cx="2547782" cy="1211717"/>
          </a:xfrm>
        </p:spPr>
        <p:txBody>
          <a:bodyPr anchor="b">
            <a:normAutofit/>
          </a:bodyPr>
          <a:lstStyle>
            <a:lvl1pPr marL="0" indent="0">
              <a:buNone/>
              <a:defRPr sz="1013" b="1" cap="all" spc="113" baseline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9058" y="4886054"/>
            <a:ext cx="2547782" cy="61177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5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3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12" y="1929747"/>
            <a:ext cx="2053789" cy="2947056"/>
          </a:xfrm>
        </p:spPr>
        <p:txBody>
          <a:bodyPr anchor="t"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257" y="2013646"/>
            <a:ext cx="2975333" cy="8405998"/>
          </a:xfrm>
        </p:spPr>
        <p:txBody>
          <a:bodyPr/>
          <a:lstStyle>
            <a:lvl1pPr>
              <a:lnSpc>
                <a:spcPct val="110000"/>
              </a:lnSpc>
              <a:defRPr sz="1800"/>
            </a:lvl1pPr>
            <a:lvl2pPr>
              <a:lnSpc>
                <a:spcPct val="110000"/>
              </a:lnSpc>
              <a:defRPr sz="1575"/>
            </a:lvl2pPr>
            <a:lvl3pPr>
              <a:lnSpc>
                <a:spcPct val="110000"/>
              </a:lnSpc>
              <a:defRPr sz="1350"/>
            </a:lvl3pPr>
            <a:lvl4pPr>
              <a:lnSpc>
                <a:spcPct val="110000"/>
              </a:lnSpc>
              <a:defRPr sz="1125"/>
            </a:lvl4pPr>
            <a:lvl5pPr>
              <a:lnSpc>
                <a:spcPct val="110000"/>
              </a:lnSpc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9412" y="4886055"/>
            <a:ext cx="2053789" cy="553358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9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29747"/>
            <a:ext cx="2057400" cy="2947056"/>
          </a:xfrm>
        </p:spPr>
        <p:txBody>
          <a:bodyPr anchor="t"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3257" y="1887798"/>
            <a:ext cx="2998726" cy="84899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4886055"/>
            <a:ext cx="2057400" cy="553358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544" y="1219200"/>
            <a:ext cx="5014914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1544" y="3657603"/>
            <a:ext cx="5014914" cy="7355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65401" y="2919709"/>
            <a:ext cx="4979774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 cap="all" spc="56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3659829" y="7755858"/>
            <a:ext cx="5944983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 cap="all" spc="56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16245" y="11234026"/>
            <a:ext cx="39973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 cap="all" spc="56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51435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120000"/>
        </a:lnSpc>
        <a:spcBef>
          <a:spcPts val="563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82893" indent="-128588" algn="l" defTabSz="514350" rtl="0" eaLnBrk="1" latinLnBrk="0" hangingPunct="1">
        <a:lnSpc>
          <a:spcPct val="120000"/>
        </a:lnSpc>
        <a:spcBef>
          <a:spcPts val="281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28588" algn="l" defTabSz="514350" rtl="0" eaLnBrk="1" latinLnBrk="0" hangingPunct="1">
        <a:lnSpc>
          <a:spcPct val="120000"/>
        </a:lnSpc>
        <a:spcBef>
          <a:spcPts val="281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565785" indent="-128588" algn="l" defTabSz="514350" rtl="0" eaLnBrk="1" latinLnBrk="0" hangingPunct="1">
        <a:lnSpc>
          <a:spcPct val="120000"/>
        </a:lnSpc>
        <a:spcBef>
          <a:spcPts val="281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4pPr>
      <a:lvl5pPr marL="694373" indent="-128588" algn="l" defTabSz="514350" rtl="0" eaLnBrk="1" latinLnBrk="0" hangingPunct="1">
        <a:lnSpc>
          <a:spcPct val="120000"/>
        </a:lnSpc>
        <a:spcBef>
          <a:spcPts val="281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Hexagon 20">
            <a:extLst>
              <a:ext uri="{FF2B5EF4-FFF2-40B4-BE49-F238E27FC236}">
                <a16:creationId xmlns:a16="http://schemas.microsoft.com/office/drawing/2014/main" id="{BB708320-A5EE-09E1-DF59-E44B711C447B}"/>
              </a:ext>
            </a:extLst>
          </p:cNvPr>
          <p:cNvSpPr/>
          <p:nvPr/>
        </p:nvSpPr>
        <p:spPr>
          <a:xfrm>
            <a:off x="6670078" y="3174155"/>
            <a:ext cx="611420" cy="532527"/>
          </a:xfrm>
          <a:prstGeom prst="hexagon">
            <a:avLst/>
          </a:prstGeom>
          <a:gradFill>
            <a:gsLst>
              <a:gs pos="0">
                <a:srgbClr val="00B9F9"/>
              </a:gs>
              <a:gs pos="100000">
                <a:srgbClr val="007DC3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5098CCA-4472-C3CC-BDE2-F274E7F1F050}"/>
              </a:ext>
            </a:extLst>
          </p:cNvPr>
          <p:cNvSpPr/>
          <p:nvPr/>
        </p:nvSpPr>
        <p:spPr>
          <a:xfrm rot="3775245">
            <a:off x="5753906" y="2713057"/>
            <a:ext cx="1131223" cy="954015"/>
          </a:xfrm>
          <a:prstGeom prst="hexagon">
            <a:avLst/>
          </a:prstGeom>
          <a:solidFill>
            <a:srgbClr val="00C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60F04528-B1A6-82D0-4563-ECB4C7428CDF}"/>
              </a:ext>
            </a:extLst>
          </p:cNvPr>
          <p:cNvSpPr/>
          <p:nvPr/>
        </p:nvSpPr>
        <p:spPr>
          <a:xfrm rot="3775245">
            <a:off x="5839455" y="2775762"/>
            <a:ext cx="998195" cy="841181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D67786BD-9968-5A44-7630-684E470AE4AB}"/>
              </a:ext>
            </a:extLst>
          </p:cNvPr>
          <p:cNvSpPr/>
          <p:nvPr/>
        </p:nvSpPr>
        <p:spPr>
          <a:xfrm>
            <a:off x="5409417" y="2454209"/>
            <a:ext cx="853188" cy="721258"/>
          </a:xfrm>
          <a:prstGeom prst="hexagon">
            <a:avLst/>
          </a:prstGeom>
          <a:solidFill>
            <a:srgbClr val="006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AD5567C-51C3-A85F-09B1-E98D745AABF4}"/>
              </a:ext>
            </a:extLst>
          </p:cNvPr>
          <p:cNvSpPr/>
          <p:nvPr/>
        </p:nvSpPr>
        <p:spPr>
          <a:xfrm>
            <a:off x="5538312" y="2573018"/>
            <a:ext cx="611420" cy="532527"/>
          </a:xfrm>
          <a:prstGeom prst="hexagon">
            <a:avLst/>
          </a:prstGeom>
          <a:gradFill>
            <a:gsLst>
              <a:gs pos="0">
                <a:srgbClr val="00B9F9"/>
              </a:gs>
              <a:gs pos="100000">
                <a:srgbClr val="007DC3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0D37D69-54DA-D5CD-0E85-017A55461208}"/>
              </a:ext>
            </a:extLst>
          </p:cNvPr>
          <p:cNvSpPr/>
          <p:nvPr/>
        </p:nvSpPr>
        <p:spPr>
          <a:xfrm>
            <a:off x="-423365" y="1718939"/>
            <a:ext cx="1322177" cy="1117726"/>
          </a:xfrm>
          <a:prstGeom prst="hexagon">
            <a:avLst/>
          </a:prstGeom>
          <a:solidFill>
            <a:srgbClr val="0047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6668C7-EEB4-203D-D91D-D3514D4203F3}"/>
              </a:ext>
            </a:extLst>
          </p:cNvPr>
          <p:cNvSpPr/>
          <p:nvPr/>
        </p:nvSpPr>
        <p:spPr>
          <a:xfrm>
            <a:off x="0" y="1"/>
            <a:ext cx="6858000" cy="2342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91EE5B6-F825-497E-476E-AE5FBF594530}"/>
              </a:ext>
            </a:extLst>
          </p:cNvPr>
          <p:cNvSpPr/>
          <p:nvPr/>
        </p:nvSpPr>
        <p:spPr>
          <a:xfrm>
            <a:off x="-332570" y="1818699"/>
            <a:ext cx="1108877" cy="965796"/>
          </a:xfrm>
          <a:prstGeom prst="hexagon">
            <a:avLst/>
          </a:prstGeom>
          <a:gradFill>
            <a:gsLst>
              <a:gs pos="0">
                <a:srgbClr val="0074BC"/>
              </a:gs>
              <a:gs pos="100000">
                <a:srgbClr val="00264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06545C6-09A4-73DB-3916-D00D415158CE}"/>
              </a:ext>
            </a:extLst>
          </p:cNvPr>
          <p:cNvSpPr/>
          <p:nvPr/>
        </p:nvSpPr>
        <p:spPr>
          <a:xfrm>
            <a:off x="4584337" y="1186024"/>
            <a:ext cx="1729969" cy="1462460"/>
          </a:xfrm>
          <a:prstGeom prst="hexagon">
            <a:avLst/>
          </a:prstGeom>
          <a:solidFill>
            <a:srgbClr val="00C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49AB7E3-9B3E-95E3-BE31-640A8AD6305D}"/>
              </a:ext>
            </a:extLst>
          </p:cNvPr>
          <p:cNvSpPr/>
          <p:nvPr/>
        </p:nvSpPr>
        <p:spPr>
          <a:xfrm>
            <a:off x="4669469" y="1252606"/>
            <a:ext cx="1594249" cy="1347727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C2D6AE3C-F5E0-1681-099A-314B3FAC2F06}"/>
              </a:ext>
            </a:extLst>
          </p:cNvPr>
          <p:cNvSpPr/>
          <p:nvPr/>
        </p:nvSpPr>
        <p:spPr>
          <a:xfrm>
            <a:off x="4750478" y="1258542"/>
            <a:ext cx="1395275" cy="1278856"/>
          </a:xfrm>
          <a:prstGeom prst="hexagon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D33BFB-CDA5-51C3-1CC1-994E7829549C}"/>
              </a:ext>
            </a:extLst>
          </p:cNvPr>
          <p:cNvSpPr/>
          <p:nvPr/>
        </p:nvSpPr>
        <p:spPr>
          <a:xfrm>
            <a:off x="5917837" y="453219"/>
            <a:ext cx="1729969" cy="1462460"/>
          </a:xfrm>
          <a:prstGeom prst="hexagon">
            <a:avLst/>
          </a:prstGeom>
          <a:solidFill>
            <a:srgbClr val="00C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E0907D8E-B575-9A54-E6BF-1CA9DFE2D548}"/>
              </a:ext>
            </a:extLst>
          </p:cNvPr>
          <p:cNvSpPr/>
          <p:nvPr/>
        </p:nvSpPr>
        <p:spPr>
          <a:xfrm>
            <a:off x="6002969" y="500751"/>
            <a:ext cx="1594249" cy="1347727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16501BD-FE1B-4643-BB31-DF41E997C214}"/>
              </a:ext>
            </a:extLst>
          </p:cNvPr>
          <p:cNvSpPr/>
          <p:nvPr/>
        </p:nvSpPr>
        <p:spPr>
          <a:xfrm>
            <a:off x="6074681" y="569864"/>
            <a:ext cx="1465342" cy="1238753"/>
          </a:xfrm>
          <a:prstGeom prst="hexagon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ADB5A83-262E-EC3C-59E5-D540BDD50007}"/>
              </a:ext>
            </a:extLst>
          </p:cNvPr>
          <p:cNvSpPr/>
          <p:nvPr/>
        </p:nvSpPr>
        <p:spPr>
          <a:xfrm>
            <a:off x="5917744" y="1911333"/>
            <a:ext cx="1729969" cy="1462460"/>
          </a:xfrm>
          <a:prstGeom prst="hexagon">
            <a:avLst/>
          </a:prstGeom>
          <a:solidFill>
            <a:srgbClr val="00C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FB37238-DA90-679D-DB1A-56682D8B5F0C}"/>
              </a:ext>
            </a:extLst>
          </p:cNvPr>
          <p:cNvSpPr/>
          <p:nvPr/>
        </p:nvSpPr>
        <p:spPr>
          <a:xfrm>
            <a:off x="6002876" y="1958865"/>
            <a:ext cx="1594249" cy="1347727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6C5064A-1E67-3161-B7EE-F025481C5C03}"/>
              </a:ext>
            </a:extLst>
          </p:cNvPr>
          <p:cNvSpPr/>
          <p:nvPr/>
        </p:nvSpPr>
        <p:spPr>
          <a:xfrm>
            <a:off x="6074588" y="2027978"/>
            <a:ext cx="1465342" cy="1238753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48FBCB-BA26-0B57-C35C-D1FB6E36F2BC}"/>
              </a:ext>
            </a:extLst>
          </p:cNvPr>
          <p:cNvSpPr txBox="1"/>
          <p:nvPr/>
        </p:nvSpPr>
        <p:spPr>
          <a:xfrm>
            <a:off x="-10792" y="431846"/>
            <a:ext cx="5259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Build a web application based on Java Spring Boot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361755-617F-52FC-821C-0BADA21B44D1}"/>
              </a:ext>
            </a:extLst>
          </p:cNvPr>
          <p:cNvSpPr txBox="1"/>
          <p:nvPr/>
        </p:nvSpPr>
        <p:spPr>
          <a:xfrm>
            <a:off x="1388302" y="1407952"/>
            <a:ext cx="245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Nguyen Hoang </a:t>
            </a:r>
            <a:r>
              <a:rPr lang="en-US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Hieu</a:t>
            </a:r>
            <a:endParaRPr lang="en-US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75BC26-9098-6F25-645B-5B4BDC431FF0}"/>
              </a:ext>
            </a:extLst>
          </p:cNvPr>
          <p:cNvSpPr txBox="1"/>
          <p:nvPr/>
        </p:nvSpPr>
        <p:spPr>
          <a:xfrm>
            <a:off x="678029" y="267539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INTRODUCTION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2F79C3-59C5-3F8E-702C-89E531CC0CAA}"/>
              </a:ext>
            </a:extLst>
          </p:cNvPr>
          <p:cNvSpPr txBox="1"/>
          <p:nvPr/>
        </p:nvSpPr>
        <p:spPr>
          <a:xfrm>
            <a:off x="254357" y="3096896"/>
            <a:ext cx="2799470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 an era of rapid technological advancement and increasing digital connectivity, the need for efficient e-commerce solutions has become essential. This project aims to address this necessity by developing a comprehensive web application specifically tailored for the sale of mobile phones. The application will provide a seamless shopping experience, allowing users to browse, compare, and purchase the latest mobile phones with ease.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065927-DC35-36D1-C53D-CEE218C08BF1}"/>
              </a:ext>
            </a:extLst>
          </p:cNvPr>
          <p:cNvSpPr txBox="1"/>
          <p:nvPr/>
        </p:nvSpPr>
        <p:spPr>
          <a:xfrm>
            <a:off x="3786562" y="2650922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MATERIALS AND METHOD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36E2D3-4C09-9637-5121-C597327A715D}"/>
              </a:ext>
            </a:extLst>
          </p:cNvPr>
          <p:cNvCxnSpPr>
            <a:cxnSpLocks/>
          </p:cNvCxnSpPr>
          <p:nvPr/>
        </p:nvCxnSpPr>
        <p:spPr>
          <a:xfrm>
            <a:off x="3336686" y="3086426"/>
            <a:ext cx="0" cy="3572848"/>
          </a:xfrm>
          <a:prstGeom prst="line">
            <a:avLst/>
          </a:prstGeom>
          <a:ln>
            <a:solidFill>
              <a:srgbClr val="0096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965322-9942-17FB-A2B4-11E968EB7DEB}"/>
              </a:ext>
            </a:extLst>
          </p:cNvPr>
          <p:cNvSpPr txBox="1"/>
          <p:nvPr/>
        </p:nvSpPr>
        <p:spPr>
          <a:xfrm>
            <a:off x="2767696" y="9800649"/>
            <a:ext cx="1179187" cy="37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RESULTS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AFDA14-C5AC-9233-63D4-5471A543E7FD}"/>
              </a:ext>
            </a:extLst>
          </p:cNvPr>
          <p:cNvSpPr txBox="1"/>
          <p:nvPr/>
        </p:nvSpPr>
        <p:spPr>
          <a:xfrm>
            <a:off x="2413069" y="7137092"/>
            <a:ext cx="184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FUNCTIONS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A974C2-A787-F1E6-C72D-F904848BF141}"/>
              </a:ext>
            </a:extLst>
          </p:cNvPr>
          <p:cNvSpPr txBox="1"/>
          <p:nvPr/>
        </p:nvSpPr>
        <p:spPr>
          <a:xfrm>
            <a:off x="235685" y="7526989"/>
            <a:ext cx="26000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CUSTOMER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and log in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details, search for products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products by brand, price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shopping cart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orders</a:t>
            </a:r>
            <a:endParaRPr lang="vi-VN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34.png">
            <a:extLst>
              <a:ext uri="{FF2B5EF4-FFF2-40B4-BE49-F238E27FC236}">
                <a16:creationId xmlns:a16="http://schemas.microsoft.com/office/drawing/2014/main" id="{5BE4BB8C-71C8-4149-9442-DB37B6C057B6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33017" y="10306686"/>
            <a:ext cx="2577512" cy="1383779"/>
          </a:xfrm>
          <a:prstGeom prst="rect">
            <a:avLst/>
          </a:prstGeom>
          <a:ln/>
        </p:spPr>
      </p:pic>
      <p:pic>
        <p:nvPicPr>
          <p:cNvPr id="51" name="image19.png">
            <a:extLst>
              <a:ext uri="{FF2B5EF4-FFF2-40B4-BE49-F238E27FC236}">
                <a16:creationId xmlns:a16="http://schemas.microsoft.com/office/drawing/2014/main" id="{C20ADEF6-9FED-4220-86D7-B75A8A1BF73E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940764" y="10314086"/>
            <a:ext cx="2564796" cy="1383779"/>
          </a:xfrm>
          <a:prstGeom prst="rect">
            <a:avLst/>
          </a:prstGeom>
          <a:ln/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E8F3566-44E3-49A7-9290-3A40347D72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276" t="14413"/>
          <a:stretch/>
        </p:blipFill>
        <p:spPr>
          <a:xfrm>
            <a:off x="4574512" y="4668466"/>
            <a:ext cx="2283488" cy="22097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BC139EC-5053-4D8F-B720-115130CC2E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413" r="51942"/>
          <a:stretch/>
        </p:blipFill>
        <p:spPr>
          <a:xfrm>
            <a:off x="3357290" y="3422326"/>
            <a:ext cx="1825216" cy="204005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D89849A-D32A-443B-AC13-DFB3B792852B}"/>
              </a:ext>
            </a:extLst>
          </p:cNvPr>
          <p:cNvSpPr txBox="1"/>
          <p:nvPr/>
        </p:nvSpPr>
        <p:spPr>
          <a:xfrm>
            <a:off x="4164127" y="7526009"/>
            <a:ext cx="2567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ADMIN</a:t>
            </a:r>
            <a:endParaRPr lang="vi-VN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chatbox for information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FF7195-AEBE-4613-B939-8D73EF2DA2AD}"/>
              </a:ext>
            </a:extLst>
          </p:cNvPr>
          <p:cNvCxnSpPr>
            <a:cxnSpLocks/>
          </p:cNvCxnSpPr>
          <p:nvPr/>
        </p:nvCxnSpPr>
        <p:spPr>
          <a:xfrm>
            <a:off x="3336686" y="7642459"/>
            <a:ext cx="0" cy="1777661"/>
          </a:xfrm>
          <a:prstGeom prst="line">
            <a:avLst/>
          </a:prstGeom>
          <a:ln>
            <a:solidFill>
              <a:srgbClr val="0096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168D67E-D3EA-46FA-872E-F1EDF2B1F0D4}"/>
              </a:ext>
            </a:extLst>
          </p:cNvPr>
          <p:cNvSpPr/>
          <p:nvPr/>
        </p:nvSpPr>
        <p:spPr>
          <a:xfrm>
            <a:off x="1356317" y="11866100"/>
            <a:ext cx="41453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/>
              </a:rPr>
              <a:t>© 2024 Hoang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Inter"/>
              </a:rPr>
              <a:t>Hieu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/>
              </a:rPr>
              <a:t>. All rights reserved.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28095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131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 LT Pro</vt:lpstr>
      <vt:lpstr>Avenir Next LT Pro Light</vt:lpstr>
      <vt:lpstr>Calibri Light</vt:lpstr>
      <vt:lpstr>Inter</vt:lpstr>
      <vt:lpstr>Wingdings</vt:lpstr>
      <vt:lpstr>EncaseVTI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Hiếu Hoàng</cp:lastModifiedBy>
  <cp:revision>11</cp:revision>
  <dcterms:created xsi:type="dcterms:W3CDTF">2024-05-13T08:30:03Z</dcterms:created>
  <dcterms:modified xsi:type="dcterms:W3CDTF">2024-05-25T10:25:45Z</dcterms:modified>
</cp:coreProperties>
</file>