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1"/>
  </p:sldMasterIdLst>
  <p:notesMasterIdLst>
    <p:notesMasterId r:id="rId32"/>
  </p:notesMasterIdLst>
  <p:sldIdLst>
    <p:sldId id="256" r:id="rId2"/>
    <p:sldId id="258" r:id="rId3"/>
    <p:sldId id="265" r:id="rId4"/>
    <p:sldId id="259" r:id="rId5"/>
    <p:sldId id="272" r:id="rId6"/>
    <p:sldId id="273" r:id="rId7"/>
    <p:sldId id="274" r:id="rId8"/>
    <p:sldId id="285" r:id="rId9"/>
    <p:sldId id="286" r:id="rId10"/>
    <p:sldId id="276" r:id="rId11"/>
    <p:sldId id="268" r:id="rId12"/>
    <p:sldId id="269" r:id="rId13"/>
    <p:sldId id="287" r:id="rId14"/>
    <p:sldId id="292" r:id="rId15"/>
    <p:sldId id="288" r:id="rId16"/>
    <p:sldId id="291" r:id="rId17"/>
    <p:sldId id="293" r:id="rId18"/>
    <p:sldId id="277" r:id="rId19"/>
    <p:sldId id="294" r:id="rId20"/>
    <p:sldId id="270" r:id="rId21"/>
    <p:sldId id="284" r:id="rId22"/>
    <p:sldId id="283" r:id="rId23"/>
    <p:sldId id="271" r:id="rId24"/>
    <p:sldId id="278" r:id="rId25"/>
    <p:sldId id="297" r:id="rId26"/>
    <p:sldId id="295" r:id="rId27"/>
    <p:sldId id="296" r:id="rId28"/>
    <p:sldId id="298" r:id="rId29"/>
    <p:sldId id="261" r:id="rId30"/>
    <p:sldId id="264" r:id="rId31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4F9"/>
    <a:srgbClr val="0096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59"/>
    <p:restoredTop sz="95707"/>
  </p:normalViewPr>
  <p:slideViewPr>
    <p:cSldViewPr snapToGrid="0" snapToObjects="1">
      <p:cViewPr varScale="1">
        <p:scale>
          <a:sx n="92" d="100"/>
          <a:sy n="92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0FB5-DBEE-2045-B2A0-9A024A3AA818}" type="datetimeFigureOut">
              <a:t>01/06/2021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A948-0748-1D40-95B4-7F6A8091E9B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B27-10D4-2F4F-9C24-802EEDFB46B1}" type="datetime1"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207-9C15-694B-98A1-FA89F452FE35}" type="datetime1"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E02E-CACA-F44C-B48C-08333AD59259}" type="datetime1"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BFA-8048-3840-BD58-BBD7D475D9A3}" type="datetime1"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1C21-ED34-7745-A414-857D60E68953}" type="datetime1">
              <a:t>01/06/2021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FC81-9990-2E4E-990A-B46C169E8425}" type="datetime1">
              <a:t>01/06/2021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AB7-037D-CA4D-9475-73CC184919AF}" type="datetime1">
              <a:t>01/06/2021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9012-9896-9245-8659-23540175B3EF}" type="datetime1">
              <a:t>01/06/2021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64C6-C3A1-3348-ABAD-6615B3B8DF57}" type="datetime1">
              <a:t>01/06/2021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95D-E8AD-DE47-8398-FD429F5B06D3}" type="datetime1">
              <a:t>01/06/2021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215C-E025-944C-A23D-E157118C9025}" type="datetime1">
              <a:t>01/06/2021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7427B95-B584-064C-A8DC-A2FDE79DFB02}" type="datetime1">
              <a:t>01/06/2021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CEB0EB32-5B4E-45B9-8AA7-FC3FE953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0" y="0"/>
            <a:ext cx="12192000" cy="7203989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BD80D-6D9F-DE4E-9594-74BFB74B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3493" y="1908094"/>
            <a:ext cx="5422007" cy="2738530"/>
          </a:xfrm>
        </p:spPr>
        <p:txBody>
          <a:bodyPr anchor="t">
            <a:normAutofit/>
          </a:bodyPr>
          <a:lstStyle/>
          <a:p>
            <a:pPr algn="ctr"/>
            <a:br>
              <a:rPr lang="en-US" sz="36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71833353-F6AB-A84A-BB17-551181A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54" y="1147172"/>
            <a:ext cx="4040373" cy="365125"/>
          </a:xfrm>
        </p:spPr>
        <p:txBody>
          <a:bodyPr/>
          <a:lstStyle/>
          <a:p>
            <a:pPr algn="ctr"/>
            <a:r>
              <a:rPr lang="en-US" sz="1600" b="0">
                <a:latin typeface="Garamond" panose="02020404030301010803" pitchFamily="18" charset="0"/>
              </a:rPr>
              <a:t>HCMUS - fIT</a:t>
            </a: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859F3909-4F8B-AA45-B12E-17869A754418}"/>
              </a:ext>
            </a:extLst>
          </p:cNvPr>
          <p:cNvSpPr txBox="1">
            <a:spLocks/>
          </p:cNvSpPr>
          <p:nvPr/>
        </p:nvSpPr>
        <p:spPr>
          <a:xfrm>
            <a:off x="2055627" y="3727218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none">
                <a:latin typeface="Garamond" panose="02020404030301010803" pitchFamily="18" charset="0"/>
              </a:rPr>
              <a:t>Lecturer: VU THI MY HANG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741D35BF-92CF-4146-9205-FBB716F8F241}"/>
              </a:ext>
            </a:extLst>
          </p:cNvPr>
          <p:cNvSpPr txBox="1">
            <a:spLocks/>
          </p:cNvSpPr>
          <p:nvPr/>
        </p:nvSpPr>
        <p:spPr>
          <a:xfrm>
            <a:off x="861093" y="5415751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880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Context Switch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10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15D88DE-25B8-C843-A8DD-B70929BF9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7" t="3763" r="10664" b="3173"/>
          <a:stretch/>
        </p:blipFill>
        <p:spPr>
          <a:xfrm>
            <a:off x="2923503" y="1002916"/>
            <a:ext cx="7070501" cy="571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15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11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9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creation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5"/>
            <a:ext cx="10998558" cy="54551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parent process create children processes, which, in turn, may create their own children processes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 calls: fork (Unix), CreateProcess (Windows)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child process may: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be a duplicate of its parent (i.e., have same memory space with its parent)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load another program to execute</a:t>
            </a:r>
          </a:p>
          <a:p>
            <a:pPr marL="1526400" lvl="2" indent="-457200" algn="just">
              <a:buFont typeface="Courier New" panose="02070309020205020404" pitchFamily="49" charset="0"/>
              <a:buChar char="o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 call: exec (Unix)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When a new process is created: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It will be allocated a process identifier (</a:t>
            </a: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pid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) and other resources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PCB containing the information of new process will be created and placed in Process Table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12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98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creation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93031-292E-4044-A725-02AEF1401AD7}"/>
              </a:ext>
            </a:extLst>
          </p:cNvPr>
          <p:cNvSpPr txBox="1"/>
          <p:nvPr/>
        </p:nvSpPr>
        <p:spPr>
          <a:xfrm>
            <a:off x="914400" y="1344026"/>
            <a:ext cx="101265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>
                <a:solidFill>
                  <a:srgbClr val="C00000"/>
                </a:solidFill>
                <a:latin typeface="Cambria" pitchFamily="18" charset="0"/>
              </a:rPr>
              <a:t>#include &lt;unistd.h&gt;</a:t>
            </a:r>
          </a:p>
          <a:p>
            <a:r>
              <a:rPr lang="en-US" sz="2000" noProof="1">
                <a:solidFill>
                  <a:srgbClr val="C00000"/>
                </a:solidFill>
                <a:latin typeface="Cambria" pitchFamily="18" charset="0"/>
              </a:rPr>
              <a:t>#include &lt;stdio.h&gt;</a:t>
            </a:r>
          </a:p>
          <a:p>
            <a:endParaRPr lang="en-US" sz="2000" noProof="1">
              <a:latin typeface="Cambria" pitchFamily="18" charset="0"/>
            </a:endParaRPr>
          </a:p>
          <a:p>
            <a:r>
              <a:rPr lang="en-US" sz="2000" b="1" noProof="1">
                <a:solidFill>
                  <a:srgbClr val="0033CC"/>
                </a:solidFill>
                <a:latin typeface="Cambria" pitchFamily="18" charset="0"/>
              </a:rPr>
              <a:t>main</a:t>
            </a:r>
            <a:r>
              <a:rPr lang="en-US" sz="2000" noProof="1">
                <a:latin typeface="Cambria" pitchFamily="18" charset="0"/>
              </a:rPr>
              <a:t>( ){</a:t>
            </a:r>
          </a:p>
          <a:p>
            <a:endParaRPr lang="en-US" sz="2000" noProof="1">
              <a:latin typeface="Cambria" pitchFamily="18" charset="0"/>
            </a:endParaRPr>
          </a:p>
          <a:p>
            <a:r>
              <a:rPr lang="en-US" sz="2000" b="1" noProof="1">
                <a:solidFill>
                  <a:srgbClr val="0033CC"/>
                </a:solidFill>
                <a:latin typeface="Cambria" pitchFamily="18" charset="0"/>
              </a:rPr>
              <a:t>	int</a:t>
            </a:r>
            <a:r>
              <a:rPr lang="en-US" sz="2000" noProof="1">
                <a:latin typeface="Cambria" pitchFamily="18" charset="0"/>
              </a:rPr>
              <a:t> pid_t = </a:t>
            </a:r>
            <a:r>
              <a:rPr lang="en-US" sz="2000" noProof="1">
                <a:solidFill>
                  <a:srgbClr val="FF0000"/>
                </a:solidFill>
                <a:latin typeface="Cambria" pitchFamily="18" charset="0"/>
              </a:rPr>
              <a:t>fork( )</a:t>
            </a:r>
            <a:r>
              <a:rPr lang="en-US" sz="2000" noProof="1">
                <a:latin typeface="Cambria" pitchFamily="18" charset="0"/>
              </a:rPr>
              <a:t>;</a:t>
            </a:r>
          </a:p>
          <a:p>
            <a:r>
              <a:rPr lang="en-US" sz="2000" noProof="1">
                <a:latin typeface="Cambria" pitchFamily="18" charset="0"/>
              </a:rPr>
              <a:t>	</a:t>
            </a:r>
          </a:p>
          <a:p>
            <a:r>
              <a:rPr lang="en-US" sz="2000" noProof="1">
                <a:latin typeface="Cambria" pitchFamily="18" charset="0"/>
              </a:rPr>
              <a:t>	</a:t>
            </a:r>
            <a:r>
              <a:rPr lang="en-US" sz="2000" b="1" noProof="1">
                <a:solidFill>
                  <a:srgbClr val="0033CC"/>
                </a:solidFill>
                <a:latin typeface="Cambria" pitchFamily="18" charset="0"/>
              </a:rPr>
              <a:t>if</a:t>
            </a:r>
            <a:r>
              <a:rPr lang="en-US" sz="2000" noProof="1">
                <a:latin typeface="Cambria" pitchFamily="18" charset="0"/>
              </a:rPr>
              <a:t> ( pid_t ==0) { </a:t>
            </a:r>
            <a:r>
              <a:rPr lang="en-US" i="1" noProof="1">
                <a:latin typeface="Cambria" pitchFamily="18" charset="0"/>
              </a:rPr>
              <a:t>//child execution</a:t>
            </a:r>
          </a:p>
          <a:p>
            <a:r>
              <a:rPr lang="en-US" sz="2000" noProof="1">
                <a:latin typeface="Cambria" pitchFamily="18" charset="0"/>
              </a:rPr>
              <a:t>		printf(“%d is a child of parent %d”, </a:t>
            </a:r>
            <a:r>
              <a:rPr lang="en-US" sz="2000" noProof="1">
                <a:solidFill>
                  <a:srgbClr val="FF0000"/>
                </a:solidFill>
                <a:latin typeface="Cambria" pitchFamily="18" charset="0"/>
              </a:rPr>
              <a:t>getpid()</a:t>
            </a:r>
            <a:r>
              <a:rPr lang="en-US" sz="2000" noProof="1">
                <a:latin typeface="Cambria" pitchFamily="18" charset="0"/>
              </a:rPr>
              <a:t>, </a:t>
            </a:r>
            <a:r>
              <a:rPr lang="en-US" sz="2000" noProof="1">
                <a:solidFill>
                  <a:srgbClr val="FF0000"/>
                </a:solidFill>
                <a:latin typeface="Cambria" pitchFamily="18" charset="0"/>
              </a:rPr>
              <a:t>getppid()</a:t>
            </a:r>
            <a:r>
              <a:rPr lang="en-US" sz="2000" noProof="1">
                <a:latin typeface="Cambria" pitchFamily="18" charset="0"/>
              </a:rPr>
              <a:t>);</a:t>
            </a:r>
          </a:p>
          <a:p>
            <a:r>
              <a:rPr lang="en-US" sz="2000" noProof="1">
                <a:latin typeface="Cambria" pitchFamily="18" charset="0"/>
              </a:rPr>
              <a:t> 	}</a:t>
            </a:r>
          </a:p>
          <a:p>
            <a:r>
              <a:rPr lang="en-US" sz="2000" noProof="1">
                <a:latin typeface="Cambria" pitchFamily="18" charset="0"/>
              </a:rPr>
              <a:t>	</a:t>
            </a:r>
            <a:r>
              <a:rPr lang="en-US" sz="2000" b="1" noProof="1">
                <a:solidFill>
                  <a:srgbClr val="0033CC"/>
                </a:solidFill>
                <a:latin typeface="Cambria" pitchFamily="18" charset="0"/>
              </a:rPr>
              <a:t>else if </a:t>
            </a:r>
            <a:r>
              <a:rPr lang="en-US" sz="2000" noProof="1">
                <a:latin typeface="Cambria" pitchFamily="18" charset="0"/>
              </a:rPr>
              <a:t>( pid_t &gt; 0) { </a:t>
            </a:r>
            <a:r>
              <a:rPr lang="en-US" i="1" noProof="1">
                <a:latin typeface="Cambria" pitchFamily="18" charset="0"/>
              </a:rPr>
              <a:t>//parent execution</a:t>
            </a:r>
          </a:p>
          <a:p>
            <a:r>
              <a:rPr lang="en-US" noProof="1">
                <a:latin typeface="Cambria" pitchFamily="18" charset="0"/>
              </a:rPr>
              <a:t>		</a:t>
            </a:r>
            <a:r>
              <a:rPr lang="en-US" sz="2000" noProof="1">
                <a:latin typeface="Cambria" pitchFamily="18" charset="0"/>
              </a:rPr>
              <a:t>printf(“Parent %d created a child %d”, </a:t>
            </a:r>
            <a:r>
              <a:rPr lang="en-US" sz="2000" noProof="1">
                <a:solidFill>
                  <a:srgbClr val="FF0000"/>
                </a:solidFill>
                <a:latin typeface="Cambria" pitchFamily="18" charset="0"/>
              </a:rPr>
              <a:t>getpid()</a:t>
            </a:r>
            <a:r>
              <a:rPr lang="en-US" sz="2000" noProof="1">
                <a:latin typeface="Cambria" pitchFamily="18" charset="0"/>
              </a:rPr>
              <a:t>, </a:t>
            </a:r>
            <a:r>
              <a:rPr lang="en-US" sz="2000" noProof="1">
                <a:solidFill>
                  <a:srgbClr val="FF0000"/>
                </a:solidFill>
                <a:latin typeface="Cambria" pitchFamily="18" charset="0"/>
              </a:rPr>
              <a:t>pid_t</a:t>
            </a:r>
            <a:r>
              <a:rPr lang="en-US" sz="2000" noProof="1">
                <a:latin typeface="Cambria" pitchFamily="18" charset="0"/>
              </a:rPr>
              <a:t>);</a:t>
            </a:r>
            <a:endParaRPr lang="en-US" sz="2000" i="1" noProof="1">
              <a:latin typeface="Cambria" pitchFamily="18" charset="0"/>
            </a:endParaRPr>
          </a:p>
          <a:p>
            <a:r>
              <a:rPr lang="en-US" i="1" noProof="1">
                <a:latin typeface="Cambria" pitchFamily="18" charset="0"/>
              </a:rPr>
              <a:t>	          </a:t>
            </a:r>
            <a:r>
              <a:rPr lang="en-US" sz="2000" noProof="1">
                <a:latin typeface="Cambria" pitchFamily="18" charset="0"/>
              </a:rPr>
              <a:t>}</a:t>
            </a:r>
          </a:p>
          <a:p>
            <a:r>
              <a:rPr lang="en-US" sz="2000" noProof="1">
                <a:latin typeface="Cambria" pitchFamily="18" charset="0"/>
              </a:rPr>
              <a:t>	         </a:t>
            </a:r>
            <a:r>
              <a:rPr lang="en-US" sz="2000" b="1" noProof="1">
                <a:solidFill>
                  <a:srgbClr val="0033CC"/>
                </a:solidFill>
                <a:latin typeface="Cambria" pitchFamily="18" charset="0"/>
              </a:rPr>
              <a:t>else </a:t>
            </a:r>
            <a:r>
              <a:rPr lang="en-US" sz="2000" noProof="1">
                <a:latin typeface="Cambria" pitchFamily="18" charset="0"/>
              </a:rPr>
              <a:t>{ error }</a:t>
            </a:r>
          </a:p>
          <a:p>
            <a:endParaRPr lang="en-US" sz="2000" noProof="1">
              <a:latin typeface="Cambria" pitchFamily="18" charset="0"/>
            </a:endParaRPr>
          </a:p>
          <a:p>
            <a:r>
              <a:rPr lang="en-US" sz="2000" noProof="1">
                <a:latin typeface="Cambria" pitchFamily="18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2A670-69A7-4040-8CFF-2C417D7DF26C}"/>
              </a:ext>
            </a:extLst>
          </p:cNvPr>
          <p:cNvSpPr/>
          <p:nvPr/>
        </p:nvSpPr>
        <p:spPr>
          <a:xfrm>
            <a:off x="8584306" y="905966"/>
            <a:ext cx="2552697" cy="339208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noProof="1">
                <a:solidFill>
                  <a:schemeClr val="tx1"/>
                </a:solidFill>
              </a:rPr>
              <a:t>pid_t = fork()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51973-49EF-6E4E-BC6E-993315D32D2C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60655" y="132792"/>
            <a:ext cx="0" cy="77317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5FAC8DE-2482-0D4B-89E5-ED8E2D850B10}"/>
              </a:ext>
            </a:extLst>
          </p:cNvPr>
          <p:cNvSpPr txBox="1"/>
          <p:nvPr/>
        </p:nvSpPr>
        <p:spPr>
          <a:xfrm>
            <a:off x="10121453" y="381271"/>
            <a:ext cx="1714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noProof="1">
                <a:solidFill>
                  <a:srgbClr val="C00000"/>
                </a:solidFill>
              </a:rPr>
              <a:t>pid = 20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71515A-E1BA-5C47-82B4-3655D25E9CC6}"/>
              </a:ext>
            </a:extLst>
          </p:cNvPr>
          <p:cNvCxnSpPr>
            <a:cxnSpLocks/>
          </p:cNvCxnSpPr>
          <p:nvPr/>
        </p:nvCxnSpPr>
        <p:spPr>
          <a:xfrm flipH="1">
            <a:off x="9860654" y="1245174"/>
            <a:ext cx="1" cy="1295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AC0AF9-3A17-FF41-A8F5-C2C40C6508F9}"/>
              </a:ext>
            </a:extLst>
          </p:cNvPr>
          <p:cNvSpPr txBox="1"/>
          <p:nvPr/>
        </p:nvSpPr>
        <p:spPr>
          <a:xfrm>
            <a:off x="9930687" y="1278853"/>
            <a:ext cx="231229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parent process</a:t>
            </a:r>
          </a:p>
          <a:p>
            <a:endParaRPr lang="en-US" sz="1000" noProof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r>
              <a:rPr lang="en-US" sz="2200" noProof="1">
                <a:solidFill>
                  <a:srgbClr val="C00000"/>
                </a:solidFill>
                <a:latin typeface="Garamond" panose="02020404030301010803" pitchFamily="18" charset="0"/>
              </a:rPr>
              <a:t>pid = 20</a:t>
            </a:r>
          </a:p>
          <a:p>
            <a:r>
              <a:rPr lang="en-US" sz="2200" noProof="1">
                <a:solidFill>
                  <a:srgbClr val="C00000"/>
                </a:solidFill>
                <a:latin typeface="Garamond" panose="02020404030301010803" pitchFamily="18" charset="0"/>
              </a:rPr>
              <a:t>pid_t = 21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66AAA21-C74B-EF4A-9DC9-89EF108D38A5}"/>
              </a:ext>
            </a:extLst>
          </p:cNvPr>
          <p:cNvCxnSpPr/>
          <p:nvPr/>
        </p:nvCxnSpPr>
        <p:spPr>
          <a:xfrm rot="5400000">
            <a:off x="7829927" y="1431746"/>
            <a:ext cx="975360" cy="533400"/>
          </a:xfrm>
          <a:prstGeom prst="bentConnector3">
            <a:avLst>
              <a:gd name="adj1" fmla="val 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70930B-33A8-364B-BBC4-C6E1401F22D5}"/>
              </a:ext>
            </a:extLst>
          </p:cNvPr>
          <p:cNvSpPr txBox="1"/>
          <p:nvPr/>
        </p:nvSpPr>
        <p:spPr>
          <a:xfrm>
            <a:off x="6679572" y="745117"/>
            <a:ext cx="203378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noProof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child process</a:t>
            </a:r>
          </a:p>
          <a:p>
            <a:endParaRPr lang="en-US" sz="1000" noProof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aramond" panose="02020404030301010803" pitchFamily="18" charset="0"/>
            </a:endParaRPr>
          </a:p>
          <a:p>
            <a:r>
              <a:rPr lang="en-US" sz="2200" noProof="1">
                <a:solidFill>
                  <a:srgbClr val="C00000"/>
                </a:solidFill>
                <a:latin typeface="Garamond" panose="02020404030301010803" pitchFamily="18" charset="0"/>
              </a:rPr>
              <a:t>pid = 21</a:t>
            </a:r>
          </a:p>
          <a:p>
            <a:r>
              <a:rPr lang="en-US" sz="2200" noProof="1">
                <a:solidFill>
                  <a:srgbClr val="C00000"/>
                </a:solidFill>
                <a:latin typeface="Garamond" panose="02020404030301010803" pitchFamily="18" charset="0"/>
              </a:rPr>
              <a:t>pid_t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464852-F458-C048-B357-83B1CAD28121}"/>
              </a:ext>
            </a:extLst>
          </p:cNvPr>
          <p:cNvSpPr txBox="1"/>
          <p:nvPr/>
        </p:nvSpPr>
        <p:spPr>
          <a:xfrm>
            <a:off x="8874923" y="3138526"/>
            <a:ext cx="2398014" cy="430887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 21   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19A8DD-6024-814E-B5D7-B34B85D44A11}"/>
              </a:ext>
            </a:extLst>
          </p:cNvPr>
          <p:cNvSpPr txBox="1"/>
          <p:nvPr/>
        </p:nvSpPr>
        <p:spPr>
          <a:xfrm>
            <a:off x="8874923" y="5433193"/>
            <a:ext cx="2398014" cy="430887"/>
          </a:xfrm>
          <a:prstGeom prst="rect">
            <a:avLst/>
          </a:prstGeom>
          <a:solidFill>
            <a:schemeClr val="bg1">
              <a:lumMod val="7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 20   21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0687A5D-C82D-E34E-BE74-7C2E98F6517C}"/>
              </a:ext>
            </a:extLst>
          </p:cNvPr>
          <p:cNvCxnSpPr/>
          <p:nvPr/>
        </p:nvCxnSpPr>
        <p:spPr>
          <a:xfrm flipV="1">
            <a:off x="7399691" y="3353969"/>
            <a:ext cx="1475232" cy="544771"/>
          </a:xfrm>
          <a:prstGeom prst="bentConnector3">
            <a:avLst>
              <a:gd name="adj1" fmla="val 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909A05A0-0013-7B41-AC52-8438212FB96E}"/>
              </a:ext>
            </a:extLst>
          </p:cNvPr>
          <p:cNvCxnSpPr>
            <a:cxnSpLocks/>
          </p:cNvCxnSpPr>
          <p:nvPr/>
        </p:nvCxnSpPr>
        <p:spPr>
          <a:xfrm>
            <a:off x="7399691" y="5052471"/>
            <a:ext cx="1475232" cy="583286"/>
          </a:xfrm>
          <a:prstGeom prst="bentConnector3">
            <a:avLst>
              <a:gd name="adj1" fmla="val 1250"/>
            </a:avLst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4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creation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14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730E9D67-FA98-4345-8874-B412DC536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343"/>
          <a:stretch/>
        </p:blipFill>
        <p:spPr bwMode="auto">
          <a:xfrm>
            <a:off x="2029618" y="1644546"/>
            <a:ext cx="8132763" cy="1588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3C821A0D-80C0-6141-91F3-1E41981F5192}"/>
              </a:ext>
            </a:extLst>
          </p:cNvPr>
          <p:cNvSpPr txBox="1">
            <a:spLocks/>
          </p:cNvSpPr>
          <p:nvPr/>
        </p:nvSpPr>
        <p:spPr>
          <a:xfrm>
            <a:off x="914400" y="1198608"/>
            <a:ext cx="3657600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447DBC-FE92-C04F-9441-16C0DFEE4A7E}"/>
              </a:ext>
            </a:extLst>
          </p:cNvPr>
          <p:cNvSpPr/>
          <p:nvPr/>
        </p:nvSpPr>
        <p:spPr>
          <a:xfrm>
            <a:off x="1893195" y="2473438"/>
            <a:ext cx="1854557" cy="94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72E61A-3BEC-B144-A234-5FB170EA5ED9}"/>
              </a:ext>
            </a:extLst>
          </p:cNvPr>
          <p:cNvSpPr/>
          <p:nvPr/>
        </p:nvSpPr>
        <p:spPr>
          <a:xfrm>
            <a:off x="3513787" y="2634555"/>
            <a:ext cx="1854557" cy="94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8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creation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15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730E9D67-FA98-4345-8874-B412DC536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18" y="1644546"/>
            <a:ext cx="8132763" cy="290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3C821A0D-80C0-6141-91F3-1E41981F5192}"/>
              </a:ext>
            </a:extLst>
          </p:cNvPr>
          <p:cNvSpPr txBox="1">
            <a:spLocks/>
          </p:cNvSpPr>
          <p:nvPr/>
        </p:nvSpPr>
        <p:spPr>
          <a:xfrm>
            <a:off x="914400" y="1198608"/>
            <a:ext cx="3657600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Tree</a:t>
            </a:r>
          </a:p>
        </p:txBody>
      </p:sp>
    </p:spTree>
    <p:extLst>
      <p:ext uri="{BB962C8B-B14F-4D97-AF65-F5344CB8AC3E}">
        <p14:creationId xmlns:p14="http://schemas.microsoft.com/office/powerpoint/2010/main" val="28418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creation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3C821A0D-80C0-6141-91F3-1E41981F5192}"/>
              </a:ext>
            </a:extLst>
          </p:cNvPr>
          <p:cNvSpPr txBox="1">
            <a:spLocks/>
          </p:cNvSpPr>
          <p:nvPr/>
        </p:nvSpPr>
        <p:spPr>
          <a:xfrm>
            <a:off x="914400" y="1198608"/>
            <a:ext cx="3657600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Tree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FFA7E792-2428-D943-B092-5379F996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1" y="1644546"/>
            <a:ext cx="7915275" cy="4011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8497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creation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3C821A0D-80C0-6141-91F3-1E41981F5192}"/>
              </a:ext>
            </a:extLst>
          </p:cNvPr>
          <p:cNvSpPr txBox="1">
            <a:spLocks/>
          </p:cNvSpPr>
          <p:nvPr/>
        </p:nvSpPr>
        <p:spPr>
          <a:xfrm>
            <a:off x="914400" y="1198608"/>
            <a:ext cx="3657600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Tree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A0987ED-7800-124A-980E-019EF7D2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7" y="1644546"/>
            <a:ext cx="8556625" cy="499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6DE7FD-D079-A74A-BACB-D925D65BDAD3}"/>
              </a:ext>
            </a:extLst>
          </p:cNvPr>
          <p:cNvSpPr/>
          <p:nvPr/>
        </p:nvSpPr>
        <p:spPr>
          <a:xfrm>
            <a:off x="6256987" y="5739990"/>
            <a:ext cx="3556714" cy="940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668093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termination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18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25AA77-A408-0347-B6F2-2D4B07BD14CB}"/>
              </a:ext>
            </a:extLst>
          </p:cNvPr>
          <p:cNvSpPr txBox="1">
            <a:spLocks/>
          </p:cNvSpPr>
          <p:nvPr/>
        </p:nvSpPr>
        <p:spPr>
          <a:xfrm>
            <a:off x="682580" y="1081595"/>
            <a:ext cx="11107638" cy="2872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process may terminate when finishing its execution or be terminated by its parent or OS processes 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 call: exit (Unix), ExitProcess (Windows)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Zombie processes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child terminates, but its PCB has not released yet</a:t>
            </a:r>
          </a:p>
          <a:p>
            <a:pPr marL="612000" lvl="1" algn="just"/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	 The parent must “wait” for its children to complete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1526400" lvl="2" indent="-457200" algn="just">
              <a:buFont typeface="Courier New" panose="02070309020205020404" pitchFamily="49" charset="0"/>
              <a:buChar char="o"/>
            </a:pPr>
            <a:r>
              <a:rPr lang="en-US" sz="26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 call: wait (Unix), WaitForSingleObject (Windows)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Orphan processes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Parent terminates, but children still exist </a:t>
            </a:r>
          </a:p>
          <a:p>
            <a:pPr marL="612000" lvl="1" algn="just"/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	  orphan processes  assigned to “root process”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Cascading termination</a:t>
            </a:r>
          </a:p>
          <a:p>
            <a:pPr marL="612000" indent="-457200" algn="just">
              <a:buFont typeface="Courier New" panose="02070309020205020404" pitchFamily="49" charset="0"/>
              <a:buChar char="o"/>
            </a:pPr>
            <a:endParaRPr lang="en-US" sz="48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972000" lvl="1" indent="-360000" algn="just">
              <a:buFont typeface="Wingdings" pitchFamily="2" charset="2"/>
              <a:buChar char="ü"/>
            </a:pP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211500">
              <a:spcBef>
                <a:spcPts val="10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9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Screen Shot 2012-12-04 at 11.21.10 AM.png">
            <a:extLst>
              <a:ext uri="{FF2B5EF4-FFF2-40B4-BE49-F238E27FC236}">
                <a16:creationId xmlns:a16="http://schemas.microsoft.com/office/drawing/2014/main" id="{5663603E-B3A8-7243-A57C-B5BE2D372C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1"/>
          <a:stretch/>
        </p:blipFill>
        <p:spPr bwMode="auto">
          <a:xfrm>
            <a:off x="914400" y="2306411"/>
            <a:ext cx="4816699" cy="4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" descr="Screen Shot 2012-12-04 at 11.23.48 AM.png">
            <a:extLst>
              <a:ext uri="{FF2B5EF4-FFF2-40B4-BE49-F238E27FC236}">
                <a16:creationId xmlns:a16="http://schemas.microsoft.com/office/drawing/2014/main" id="{21FCEB72-C13D-4C47-A384-916F1149E8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0" r="5006"/>
          <a:stretch/>
        </p:blipFill>
        <p:spPr bwMode="auto">
          <a:xfrm>
            <a:off x="6438644" y="1161063"/>
            <a:ext cx="5418508" cy="537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System Calls for Process Management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19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10" name="Picture 6" descr="OS8-p61">
            <a:extLst>
              <a:ext uri="{FF2B5EF4-FFF2-40B4-BE49-F238E27FC236}">
                <a16:creationId xmlns:a16="http://schemas.microsoft.com/office/drawing/2014/main" id="{1022B009-8E70-2B42-84D5-BD901F8A1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6" b="78986"/>
          <a:stretch/>
        </p:blipFill>
        <p:spPr bwMode="auto">
          <a:xfrm>
            <a:off x="914400" y="1169839"/>
            <a:ext cx="5517022" cy="1136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DDB2887-5149-EB4E-9CE0-EC7247F040D9}"/>
              </a:ext>
            </a:extLst>
          </p:cNvPr>
          <p:cNvSpPr txBox="1">
            <a:spLocks/>
          </p:cNvSpPr>
          <p:nvPr/>
        </p:nvSpPr>
        <p:spPr>
          <a:xfrm>
            <a:off x="3005194" y="2290203"/>
            <a:ext cx="1747110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Linux example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F75F566-8B92-4D4C-87AD-0A29FF5BB3DB}"/>
              </a:ext>
            </a:extLst>
          </p:cNvPr>
          <p:cNvSpPr txBox="1">
            <a:spLocks/>
          </p:cNvSpPr>
          <p:nvPr/>
        </p:nvSpPr>
        <p:spPr>
          <a:xfrm>
            <a:off x="9813701" y="2290203"/>
            <a:ext cx="2050673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Windows example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6BC7B50-3333-4847-ACD5-C1FD14BB58F2}"/>
              </a:ext>
            </a:extLst>
          </p:cNvPr>
          <p:cNvSpPr/>
          <p:nvPr/>
        </p:nvSpPr>
        <p:spPr>
          <a:xfrm>
            <a:off x="1191491" y="3740726"/>
            <a:ext cx="2355273" cy="1941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E3F070F-DE57-3647-B2CC-89277C4B5D2D}"/>
              </a:ext>
            </a:extLst>
          </p:cNvPr>
          <p:cNvSpPr/>
          <p:nvPr/>
        </p:nvSpPr>
        <p:spPr>
          <a:xfrm>
            <a:off x="1398785" y="5457806"/>
            <a:ext cx="4073760" cy="1941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2B95B16-1855-A34E-B3F7-90C5F7FD3384}"/>
              </a:ext>
            </a:extLst>
          </p:cNvPr>
          <p:cNvSpPr/>
          <p:nvPr/>
        </p:nvSpPr>
        <p:spPr>
          <a:xfrm>
            <a:off x="6767622" y="3019873"/>
            <a:ext cx="4897905" cy="1704527"/>
          </a:xfrm>
          <a:prstGeom prst="roundRect">
            <a:avLst>
              <a:gd name="adj" fmla="val 493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691D928-B742-6B43-A3B6-15F5E9E7EC42}"/>
              </a:ext>
            </a:extLst>
          </p:cNvPr>
          <p:cNvSpPr/>
          <p:nvPr/>
        </p:nvSpPr>
        <p:spPr>
          <a:xfrm>
            <a:off x="6861301" y="5433966"/>
            <a:ext cx="4222335" cy="1800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</p:spTree>
    <p:extLst>
      <p:ext uri="{BB962C8B-B14F-4D97-AF65-F5344CB8AC3E}">
        <p14:creationId xmlns:p14="http://schemas.microsoft.com/office/powerpoint/2010/main" val="32141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20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  <a:p>
            <a:pPr>
              <a:lnSpc>
                <a:spcPct val="150000"/>
              </a:lnSpc>
            </a:pPr>
            <a:endParaRPr lang="en-US" sz="3600" b="1" dirty="0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515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Overview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21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5F3C57E-B2EE-B34A-8B67-EFB89839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72" y="3539272"/>
            <a:ext cx="3168892" cy="1972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099774AC-2F97-C74C-A335-1566879EA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406" y="1537514"/>
            <a:ext cx="3751096" cy="42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4B31D1-26E8-B749-A8C5-83F96D253ECC}"/>
              </a:ext>
            </a:extLst>
          </p:cNvPr>
          <p:cNvSpPr txBox="1"/>
          <p:nvPr/>
        </p:nvSpPr>
        <p:spPr>
          <a:xfrm>
            <a:off x="1971772" y="5597922"/>
            <a:ext cx="3751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Garamond" panose="02020404030301010803" pitchFamily="18" charset="0"/>
              </a:rPr>
              <a:t>Exchange/Sharing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9CB33D-6437-DB44-9ED1-96EFE728A821}"/>
              </a:ext>
            </a:extLst>
          </p:cNvPr>
          <p:cNvSpPr txBox="1"/>
          <p:nvPr/>
        </p:nvSpPr>
        <p:spPr>
          <a:xfrm>
            <a:off x="7265729" y="5597922"/>
            <a:ext cx="42652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Garamond" panose="02020404030301010803" pitchFamily="18" charset="0"/>
              </a:rPr>
              <a:t>Cooperate to accomplish a task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39CEC72-CFEB-3C43-95B7-CCA20C785731}"/>
              </a:ext>
            </a:extLst>
          </p:cNvPr>
          <p:cNvSpPr txBox="1">
            <a:spLocks/>
          </p:cNvSpPr>
          <p:nvPr/>
        </p:nvSpPr>
        <p:spPr>
          <a:xfrm>
            <a:off x="715695" y="1563802"/>
            <a:ext cx="7292063" cy="1161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1500">
              <a:spcBef>
                <a:spcPts val="1000"/>
              </a:spcBef>
            </a:pPr>
            <a:r>
              <a:rPr lang="en-US" sz="3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IPC provides the way in which processes communicate to each other.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421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Pipe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5"/>
            <a:ext cx="10998558" cy="410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Unidirectional communication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Sending data in a one-way direction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Consists of two processes: writer and reader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Two kinds of pipes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Ordinary pipes (i.e., anonymous pipes): two communicating processes must have a parent-child relationship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Named pipes: two communicating processes do not need to have a parent-child relationship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22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E44333-BA85-E048-AF0B-0B4762092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3" r="8978"/>
          <a:stretch/>
        </p:blipFill>
        <p:spPr>
          <a:xfrm>
            <a:off x="3034868" y="5026025"/>
            <a:ext cx="6871132" cy="10287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C4EAEA-E757-7E40-98F1-6B7DE02FC3F3}"/>
              </a:ext>
            </a:extLst>
          </p:cNvPr>
          <p:cNvSpPr txBox="1"/>
          <p:nvPr/>
        </p:nvSpPr>
        <p:spPr>
          <a:xfrm>
            <a:off x="2619232" y="5047932"/>
            <a:ext cx="1270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Writer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970F0B-9997-CE43-B1CF-2C2DEE4E0EB3}"/>
              </a:ext>
            </a:extLst>
          </p:cNvPr>
          <p:cNvSpPr txBox="1"/>
          <p:nvPr/>
        </p:nvSpPr>
        <p:spPr>
          <a:xfrm>
            <a:off x="9270904" y="5047932"/>
            <a:ext cx="1270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C0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Reader</a:t>
            </a:r>
          </a:p>
        </p:txBody>
      </p:sp>
    </p:spTree>
    <p:extLst>
      <p:ext uri="{BB962C8B-B14F-4D97-AF65-F5344CB8AC3E}">
        <p14:creationId xmlns:p14="http://schemas.microsoft.com/office/powerpoint/2010/main" val="223646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Shared Memory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1135347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Processes make communication via a shared memory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Shared memory resides in address space of the process that created it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Generally, memory sharing requires a synchronization mechanism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23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0AC864BB-F003-A64E-AB0E-C3C2B7DFE6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75" b="10033"/>
          <a:stretch/>
        </p:blipFill>
        <p:spPr bwMode="auto">
          <a:xfrm>
            <a:off x="4380049" y="2510900"/>
            <a:ext cx="3329118" cy="4025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7386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>
            <a:extLst>
              <a:ext uri="{FF2B5EF4-FFF2-40B4-BE49-F238E27FC236}">
                <a16:creationId xmlns:a16="http://schemas.microsoft.com/office/drawing/2014/main" id="{040F5812-116F-4C42-86F9-E46C52F2D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3519993"/>
            <a:ext cx="4746169" cy="323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Socket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24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1A1089-BCFF-E842-941F-56F5BED69EB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5390EB-AAAF-4047-8D9D-90BF50ADE658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135702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Communication endpoints between processes on distant machines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Based on client-server model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socket is identified by an </a:t>
            </a:r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IP address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and a </a:t>
            </a:r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port number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IP address: computer identifier over network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Port number: program identifier on a computer</a:t>
            </a:r>
          </a:p>
        </p:txBody>
      </p:sp>
    </p:spTree>
    <p:extLst>
      <p:ext uri="{BB962C8B-B14F-4D97-AF65-F5344CB8AC3E}">
        <p14:creationId xmlns:p14="http://schemas.microsoft.com/office/powerpoint/2010/main" val="114516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Socket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1A1089-BCFF-E842-941F-56F5BED69EB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5390EB-AAAF-4047-8D9D-90BF50ADE658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135702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Connectionless (UDP) socket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 connection required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Data transmitted as datagrams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Loss data possible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Fast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Less reliable than TCP socket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Connection-oriented (TCP) socket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logical connection required during data transfer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Data transmitted as streams of bytes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 transmission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Slower than UDP socket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Reliable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453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Socket: Connectionless (UDP) socket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26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1A1089-BCFF-E842-941F-56F5BED69EB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45A368-58B4-5943-85C1-D4B5E950EF94}"/>
              </a:ext>
            </a:extLst>
          </p:cNvPr>
          <p:cNvSpPr/>
          <p:nvPr/>
        </p:nvSpPr>
        <p:spPr>
          <a:xfrm>
            <a:off x="1312304" y="1711481"/>
            <a:ext cx="32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Create socket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D0D7D7-7ED1-524B-B0AD-871B86481928}"/>
              </a:ext>
            </a:extLst>
          </p:cNvPr>
          <p:cNvSpPr/>
          <p:nvPr/>
        </p:nvSpPr>
        <p:spPr>
          <a:xfrm>
            <a:off x="1312304" y="2911139"/>
            <a:ext cx="3240000" cy="767393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Bind socket to network address (IP, port)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D7E221-5000-2848-9C1D-A88C57AE5302}"/>
              </a:ext>
            </a:extLst>
          </p:cNvPr>
          <p:cNvSpPr/>
          <p:nvPr/>
        </p:nvSpPr>
        <p:spPr>
          <a:xfrm>
            <a:off x="1312304" y="4352046"/>
            <a:ext cx="32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Read/Write messages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E5C1EB-0F5B-974B-AA27-0E1E7D92E0A5}"/>
              </a:ext>
            </a:extLst>
          </p:cNvPr>
          <p:cNvSpPr/>
          <p:nvPr/>
        </p:nvSpPr>
        <p:spPr>
          <a:xfrm>
            <a:off x="7747462" y="4325893"/>
            <a:ext cx="32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Read/Write messages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290A7F-7038-394C-954C-A0A448B8369B}"/>
              </a:ext>
            </a:extLst>
          </p:cNvPr>
          <p:cNvSpPr/>
          <p:nvPr/>
        </p:nvSpPr>
        <p:spPr>
          <a:xfrm>
            <a:off x="1312304" y="5578072"/>
            <a:ext cx="32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Close socket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626681-12D9-8547-9437-A098ECE60FC3}"/>
              </a:ext>
            </a:extLst>
          </p:cNvPr>
          <p:cNvSpPr/>
          <p:nvPr/>
        </p:nvSpPr>
        <p:spPr>
          <a:xfrm>
            <a:off x="7747462" y="1708518"/>
            <a:ext cx="32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Create socket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D66FC1-7A6E-384E-97C9-BB4755C0B926}"/>
              </a:ext>
            </a:extLst>
          </p:cNvPr>
          <p:cNvSpPr/>
          <p:nvPr/>
        </p:nvSpPr>
        <p:spPr>
          <a:xfrm>
            <a:off x="7747462" y="5574144"/>
            <a:ext cx="3240000" cy="540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Close 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4D1105-9610-7444-8EE2-52307FF41E1F}"/>
              </a:ext>
            </a:extLst>
          </p:cNvPr>
          <p:cNvSpPr/>
          <p:nvPr/>
        </p:nvSpPr>
        <p:spPr>
          <a:xfrm>
            <a:off x="7747462" y="2915262"/>
            <a:ext cx="3240000" cy="76739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Bind socket to network address (IP, port)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E122B-10FF-974B-A705-25E358467256}"/>
              </a:ext>
            </a:extLst>
          </p:cNvPr>
          <p:cNvSpPr txBox="1"/>
          <p:nvPr/>
        </p:nvSpPr>
        <p:spPr>
          <a:xfrm>
            <a:off x="1644523" y="1172310"/>
            <a:ext cx="2792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CC"/>
                </a:solidFill>
                <a:latin typeface="Garamond" panose="02020404030301010803" pitchFamily="18" charset="0"/>
              </a:rPr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0FF073-0E3F-D945-A3E7-BC77A349CDEA}"/>
              </a:ext>
            </a:extLst>
          </p:cNvPr>
          <p:cNvSpPr txBox="1"/>
          <p:nvPr/>
        </p:nvSpPr>
        <p:spPr>
          <a:xfrm>
            <a:off x="8015149" y="1122636"/>
            <a:ext cx="2792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CC"/>
                </a:solidFill>
                <a:latin typeface="Garamond" panose="02020404030301010803" pitchFamily="18" charset="0"/>
              </a:rPr>
              <a:t>CLIENT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A046D2-7323-2F41-9638-6088DE6352C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932304" y="2251481"/>
            <a:ext cx="0" cy="6596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9A4F30-FF1D-8C4D-A59D-4489345B54E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2932304" y="3678532"/>
            <a:ext cx="0" cy="67351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ADA812-5E34-6848-A31D-2986E2D87BC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367462" y="2248518"/>
            <a:ext cx="0" cy="66674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22994A-4BB4-6C4B-AE4C-7C5B72E957A8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9367462" y="3682654"/>
            <a:ext cx="0" cy="6432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FE00FC-3BCB-A34B-B524-D90BBD05FDBB}"/>
              </a:ext>
            </a:extLst>
          </p:cNvPr>
          <p:cNvSpPr txBox="1"/>
          <p:nvPr/>
        </p:nvSpPr>
        <p:spPr>
          <a:xfrm>
            <a:off x="4476000" y="4176009"/>
            <a:ext cx="324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aramond" panose="02020404030301010803" pitchFamily="18" charset="0"/>
              </a:rPr>
              <a:t>Data exchange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3F9A55-AFA7-C44F-AB7A-ED74586F2C75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2932304" y="4892046"/>
            <a:ext cx="0" cy="6860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6AC8D7-7AC7-A848-AC80-EB42EF3612A0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9367462" y="4865893"/>
            <a:ext cx="0" cy="70825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84D538-FE02-8141-9401-A4AA858F229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4552304" y="4595893"/>
            <a:ext cx="3195158" cy="261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Socket: Connection-oriented (TCP) socket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27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1A1089-BCFF-E842-941F-56F5BED69EB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EDA2B7-A140-2949-A1F5-2BFCD71FFE30}"/>
              </a:ext>
            </a:extLst>
          </p:cNvPr>
          <p:cNvSpPr/>
          <p:nvPr/>
        </p:nvSpPr>
        <p:spPr>
          <a:xfrm>
            <a:off x="1036807" y="1500654"/>
            <a:ext cx="3747655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Create socket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04A29D-F811-5449-BCBD-959C8FC367D0}"/>
              </a:ext>
            </a:extLst>
          </p:cNvPr>
          <p:cNvSpPr/>
          <p:nvPr/>
        </p:nvSpPr>
        <p:spPr>
          <a:xfrm>
            <a:off x="1047811" y="2222563"/>
            <a:ext cx="3725079" cy="738671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Bind socket to network address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(IP, port)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DF4161-3090-7D47-B79A-3DB5FC480841}"/>
              </a:ext>
            </a:extLst>
          </p:cNvPr>
          <p:cNvSpPr/>
          <p:nvPr/>
        </p:nvSpPr>
        <p:spPr>
          <a:xfrm>
            <a:off x="1047812" y="4483171"/>
            <a:ext cx="3725079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Accept connections from client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EC59643-B916-B049-A428-5504246A625E}"/>
              </a:ext>
            </a:extLst>
          </p:cNvPr>
          <p:cNvSpPr/>
          <p:nvPr/>
        </p:nvSpPr>
        <p:spPr>
          <a:xfrm>
            <a:off x="1047812" y="6009094"/>
            <a:ext cx="3725079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Close socket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9B716-2EEE-F048-9EDF-A290ACE194B2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10351" y="1824654"/>
            <a:ext cx="284" cy="39790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F1A5A6-3544-2045-92A3-12116583AE52}"/>
              </a:ext>
            </a:extLst>
          </p:cNvPr>
          <p:cNvCxnSpPr>
            <a:cxnSpLocks/>
            <a:stCxn id="47" idx="2"/>
            <a:endCxn id="35" idx="0"/>
          </p:cNvCxnSpPr>
          <p:nvPr/>
        </p:nvCxnSpPr>
        <p:spPr>
          <a:xfrm flipH="1">
            <a:off x="2910352" y="4117410"/>
            <a:ext cx="283" cy="3657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6FBFF28-F754-BB42-876A-93516CA694DA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flipH="1">
            <a:off x="2910351" y="4807171"/>
            <a:ext cx="1" cy="43896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3ED5BC-3697-314E-94F0-3B102F38BEAA}"/>
              </a:ext>
            </a:extLst>
          </p:cNvPr>
          <p:cNvCxnSpPr>
            <a:cxnSpLocks/>
            <a:stCxn id="53" idx="1"/>
            <a:endCxn id="43" idx="3"/>
          </p:cNvCxnSpPr>
          <p:nvPr/>
        </p:nvCxnSpPr>
        <p:spPr>
          <a:xfrm flipH="1" flipV="1">
            <a:off x="4772890" y="5408132"/>
            <a:ext cx="2561815" cy="2785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FCE0F7-8F4E-1949-BD8E-3B7BD8CED215}"/>
              </a:ext>
            </a:extLst>
          </p:cNvPr>
          <p:cNvSpPr txBox="1"/>
          <p:nvPr/>
        </p:nvSpPr>
        <p:spPr>
          <a:xfrm>
            <a:off x="4955194" y="5475796"/>
            <a:ext cx="23873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aramond" panose="02020404030301010803" pitchFamily="18" charset="0"/>
              </a:rPr>
              <a:t>Data transfer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D461C2C-2198-8A40-A73C-E7B23F4D621F}"/>
              </a:ext>
            </a:extLst>
          </p:cNvPr>
          <p:cNvSpPr/>
          <p:nvPr/>
        </p:nvSpPr>
        <p:spPr>
          <a:xfrm>
            <a:off x="1047811" y="5246132"/>
            <a:ext cx="3725079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Read/Write messages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3CD1874-007E-7545-9D5C-C8F58618AD82}"/>
              </a:ext>
            </a:extLst>
          </p:cNvPr>
          <p:cNvCxnSpPr>
            <a:cxnSpLocks/>
            <a:stCxn id="43" idx="2"/>
            <a:endCxn id="36" idx="0"/>
          </p:cNvCxnSpPr>
          <p:nvPr/>
        </p:nvCxnSpPr>
        <p:spPr>
          <a:xfrm>
            <a:off x="2910351" y="5570132"/>
            <a:ext cx="1" cy="43896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E1F019B-FF84-0C43-9A32-B7DF60F0907B}"/>
              </a:ext>
            </a:extLst>
          </p:cNvPr>
          <p:cNvSpPr/>
          <p:nvPr/>
        </p:nvSpPr>
        <p:spPr>
          <a:xfrm>
            <a:off x="1036807" y="3363341"/>
            <a:ext cx="3747655" cy="754069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Open socket to accept connections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026E87-2DB7-B240-888C-26FA68C42E66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>
          <a:xfrm>
            <a:off x="2910351" y="2961234"/>
            <a:ext cx="284" cy="4021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51C72AEE-615E-EF48-AE92-BD8BA8F8C01C}"/>
              </a:ext>
            </a:extLst>
          </p:cNvPr>
          <p:cNvSpPr/>
          <p:nvPr/>
        </p:nvSpPr>
        <p:spPr>
          <a:xfrm>
            <a:off x="7278372" y="1429132"/>
            <a:ext cx="3724795" cy="395522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Create socket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6FE554-5185-564A-88E0-E274D3B25368}"/>
              </a:ext>
            </a:extLst>
          </p:cNvPr>
          <p:cNvSpPr/>
          <p:nvPr/>
        </p:nvSpPr>
        <p:spPr>
          <a:xfrm>
            <a:off x="7334705" y="6009094"/>
            <a:ext cx="3725079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Close socket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8BA460F-A9F9-154C-BFF4-C4294B008CAB}"/>
              </a:ext>
            </a:extLst>
          </p:cNvPr>
          <p:cNvSpPr/>
          <p:nvPr/>
        </p:nvSpPr>
        <p:spPr>
          <a:xfrm>
            <a:off x="7334705" y="5273983"/>
            <a:ext cx="3725079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Read/Write messages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5FD5B35-B26F-CF4B-A79E-CB37C99ED327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>
            <a:off x="9197245" y="5597983"/>
            <a:ext cx="0" cy="41111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F05B543-38AB-9F46-851C-5C829EE57886}"/>
              </a:ext>
            </a:extLst>
          </p:cNvPr>
          <p:cNvSpPr/>
          <p:nvPr/>
        </p:nvSpPr>
        <p:spPr>
          <a:xfrm>
            <a:off x="7342553" y="4483171"/>
            <a:ext cx="3691214" cy="32400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Send connection request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41A4E8-BFBB-FB49-A51D-E61B3C20E856}"/>
              </a:ext>
            </a:extLst>
          </p:cNvPr>
          <p:cNvCxnSpPr>
            <a:cxnSpLocks/>
            <a:stCxn id="56" idx="2"/>
            <a:endCxn id="53" idx="0"/>
          </p:cNvCxnSpPr>
          <p:nvPr/>
        </p:nvCxnSpPr>
        <p:spPr>
          <a:xfrm>
            <a:off x="9188160" y="4807171"/>
            <a:ext cx="9085" cy="4668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8D5260B-886A-DC46-80BB-BF0E07A740BA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>
            <a:off x="9140770" y="1824654"/>
            <a:ext cx="47390" cy="265851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40B2965-13A3-954F-A6EF-DAD93F0ED0E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772891" y="4645171"/>
            <a:ext cx="2578747" cy="75099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720DCC-BC68-9842-9433-14ACE28364B2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>
            <a:off x="4772891" y="4645171"/>
            <a:ext cx="25696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4A1528-2D67-564E-A594-C914291AC620}"/>
              </a:ext>
            </a:extLst>
          </p:cNvPr>
          <p:cNvSpPr txBox="1"/>
          <p:nvPr/>
        </p:nvSpPr>
        <p:spPr>
          <a:xfrm>
            <a:off x="4846291" y="3790802"/>
            <a:ext cx="24320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Garamond" panose="02020404030301010803" pitchFamily="18" charset="0"/>
              </a:rPr>
              <a:t>Connection establishment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6393FF2-03B2-004E-91AD-0BE59DAB732B}"/>
              </a:ext>
            </a:extLst>
          </p:cNvPr>
          <p:cNvSpPr txBox="1"/>
          <p:nvPr/>
        </p:nvSpPr>
        <p:spPr>
          <a:xfrm>
            <a:off x="1658378" y="1061692"/>
            <a:ext cx="2792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CC"/>
                </a:solidFill>
                <a:latin typeface="Garamond" panose="02020404030301010803" pitchFamily="18" charset="0"/>
              </a:rPr>
              <a:t>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564ABA1-258C-D24F-AC6F-068F48891BF2}"/>
              </a:ext>
            </a:extLst>
          </p:cNvPr>
          <p:cNvSpPr txBox="1"/>
          <p:nvPr/>
        </p:nvSpPr>
        <p:spPr>
          <a:xfrm>
            <a:off x="7800821" y="1012351"/>
            <a:ext cx="2792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CC"/>
                </a:solidFill>
                <a:latin typeface="Garamond" panose="02020404030301010803" pitchFamily="18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71783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42" grpId="0"/>
      <p:bldP spid="43" grpId="0" animBg="1"/>
      <p:bldP spid="47" grpId="0" animBg="1"/>
      <p:bldP spid="50" grpId="0" animBg="1"/>
      <p:bldP spid="51" grpId="0" animBg="1"/>
      <p:bldP spid="53" grpId="0" animBg="1"/>
      <p:bldP spid="56" grpId="0" animBg="1"/>
      <p:bldP spid="6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And other ...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28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1A1089-BCFF-E842-941F-56F5BED69EB3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5390EB-AAAF-4047-8D9D-90BF50ADE658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135702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Signal handling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RCP (Remote Control Protocol)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Message Passing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9520DF8-06B8-BB42-A65B-C5709497E4EE}"/>
              </a:ext>
            </a:extLst>
          </p:cNvPr>
          <p:cNvGrpSpPr/>
          <p:nvPr/>
        </p:nvGrpSpPr>
        <p:grpSpPr>
          <a:xfrm>
            <a:off x="6951559" y="763082"/>
            <a:ext cx="3672498" cy="1957386"/>
            <a:chOff x="6767622" y="3700463"/>
            <a:chExt cx="3672498" cy="1957386"/>
          </a:xfrm>
        </p:grpSpPr>
        <p:sp>
          <p:nvSpPr>
            <p:cNvPr id="12" name="Explosion 2 11">
              <a:extLst>
                <a:ext uri="{FF2B5EF4-FFF2-40B4-BE49-F238E27FC236}">
                  <a16:creationId xmlns:a16="http://schemas.microsoft.com/office/drawing/2014/main" id="{58EB0D3B-BDC8-9B44-8000-77DB785FE196}"/>
                </a:ext>
              </a:extLst>
            </p:cNvPr>
            <p:cNvSpPr/>
            <p:nvPr/>
          </p:nvSpPr>
          <p:spPr>
            <a:xfrm>
              <a:off x="6767622" y="3700463"/>
              <a:ext cx="3672498" cy="1957386"/>
            </a:xfrm>
            <a:prstGeom prst="irregularSeal2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80053-4C53-AA4A-B2D3-F5DFB6ECC5BB}"/>
                </a:ext>
              </a:extLst>
            </p:cNvPr>
            <p:cNvSpPr/>
            <p:nvPr/>
          </p:nvSpPr>
          <p:spPr>
            <a:xfrm rot="19951192">
              <a:off x="7235542" y="4392548"/>
              <a:ext cx="2117563" cy="6143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i="1" dirty="0">
                  <a:latin typeface="Garamond" panose="02020404030301010803" pitchFamily="18" charset="0"/>
                </a:rPr>
                <a:t>Self-learning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207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05D2908-450F-224E-9F54-30C04332B037}"/>
              </a:ext>
            </a:extLst>
          </p:cNvPr>
          <p:cNvSpPr txBox="1">
            <a:spLocks/>
          </p:cNvSpPr>
          <p:nvPr/>
        </p:nvSpPr>
        <p:spPr>
          <a:xfrm>
            <a:off x="838200" y="799330"/>
            <a:ext cx="1036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Topic 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3299541"/>
                  </p:ext>
                </p:extLst>
              </p:nvPr>
            </p:nvGraphicFramePr>
            <p:xfrm>
              <a:off x="4434374" y="1411070"/>
              <a:ext cx="3007486" cy="44287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07486" cy="44287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-150167" ay="1524667" az="-6447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931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374" y="1411070"/>
                <a:ext cx="3007486" cy="442874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45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07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REVIEW QUESTIONS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178441"/>
            <a:ext cx="1076673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Explain the difference between a program and a process.</a:t>
            </a:r>
          </a:p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Describe the context-switch procedure.</a:t>
            </a:r>
          </a:p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When will a process move into the zombie state? How to solve this problem?</a:t>
            </a:r>
          </a:p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When will a process move into the orphan state? How to solve this problem?</a:t>
            </a:r>
          </a:p>
          <a:p>
            <a:pPr marL="514350" indent="-514350" algn="just">
              <a:spcBef>
                <a:spcPts val="1200"/>
              </a:spcBef>
              <a:buAutoNum type="arabicPeriod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is the role of a PCB? The following statement is true or false: “A PCB of a process resides in memory zone reserved for this process”.</a:t>
            </a:r>
          </a:p>
          <a:p>
            <a:pPr marL="514350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14350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14350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14350" indent="-514350" algn="just">
              <a:spcBef>
                <a:spcPts val="1200"/>
              </a:spcBef>
              <a:buAutoNum type="arabicPeriod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72BCF5CD-FAEC-EA42-8C1C-553FA2A2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0631" y="6356350"/>
            <a:ext cx="8431369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4814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vs. Program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concepts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4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030BBD-7908-3E4D-8229-3D27CD5EFBEC}"/>
              </a:ext>
            </a:extLst>
          </p:cNvPr>
          <p:cNvSpPr/>
          <p:nvPr/>
        </p:nvSpPr>
        <p:spPr>
          <a:xfrm>
            <a:off x="1050497" y="1237766"/>
            <a:ext cx="4373882" cy="117638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Source code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(i.e., set of instructions in a high-level programming language)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D6E76-39FC-9A44-A786-A2431F59A054}"/>
              </a:ext>
            </a:extLst>
          </p:cNvPr>
          <p:cNvSpPr/>
          <p:nvPr/>
        </p:nvSpPr>
        <p:spPr>
          <a:xfrm>
            <a:off x="1050497" y="3099949"/>
            <a:ext cx="4373882" cy="68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Object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67F79-B03F-2547-AAAF-432EDBDDA4DC}"/>
              </a:ext>
            </a:extLst>
          </p:cNvPr>
          <p:cNvSpPr/>
          <p:nvPr/>
        </p:nvSpPr>
        <p:spPr>
          <a:xfrm>
            <a:off x="1050497" y="5705989"/>
            <a:ext cx="4373882" cy="990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Image of executing program (executable code, associated resources)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330B1-9BAF-D648-AB5D-812F1CCD0813}"/>
              </a:ext>
            </a:extLst>
          </p:cNvPr>
          <p:cNvSpPr/>
          <p:nvPr/>
        </p:nvSpPr>
        <p:spPr>
          <a:xfrm>
            <a:off x="1050497" y="4502029"/>
            <a:ext cx="4373882" cy="5334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Executable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31464D-70B2-3E4B-8B6E-9AF4E78B0E5D}"/>
              </a:ext>
            </a:extLst>
          </p:cNvPr>
          <p:cNvSpPr/>
          <p:nvPr/>
        </p:nvSpPr>
        <p:spPr>
          <a:xfrm>
            <a:off x="1162035" y="2376445"/>
            <a:ext cx="2004833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i="1" dirty="0">
                <a:solidFill>
                  <a:schemeClr val="tx1"/>
                </a:solidFill>
                <a:latin typeface="Garamond" panose="02020404030301010803" pitchFamily="18" charset="0"/>
              </a:rPr>
              <a:t>Compiled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167C2-75B6-0F4F-A3CE-59B303C8A65E}"/>
              </a:ext>
            </a:extLst>
          </p:cNvPr>
          <p:cNvSpPr/>
          <p:nvPr/>
        </p:nvSpPr>
        <p:spPr>
          <a:xfrm>
            <a:off x="393570" y="3875107"/>
            <a:ext cx="2773299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i="1" dirty="0">
                <a:solidFill>
                  <a:schemeClr val="tx1"/>
                </a:solidFill>
                <a:latin typeface="Garamond" panose="02020404030301010803" pitchFamily="18" charset="0"/>
              </a:rPr>
              <a:t>Linked with libraries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605B56D7-0AC2-3D4F-9C41-170625764588}"/>
              </a:ext>
            </a:extLst>
          </p:cNvPr>
          <p:cNvSpPr/>
          <p:nvPr/>
        </p:nvSpPr>
        <p:spPr>
          <a:xfrm>
            <a:off x="3166869" y="2414149"/>
            <a:ext cx="284667" cy="685800"/>
          </a:xfrm>
          <a:prstGeom prst="down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Garamond" panose="02020404030301010803" pitchFamily="18" charset="0"/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4141D1F-3299-864F-AF1B-16AAB969AE28}"/>
              </a:ext>
            </a:extLst>
          </p:cNvPr>
          <p:cNvSpPr/>
          <p:nvPr/>
        </p:nvSpPr>
        <p:spPr>
          <a:xfrm>
            <a:off x="3166869" y="3785749"/>
            <a:ext cx="284667" cy="685800"/>
          </a:xfrm>
          <a:prstGeom prst="down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Garamond" panose="02020404030301010803" pitchFamily="18" charset="0"/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D176489-4312-2B4D-A736-6461CF268513}"/>
              </a:ext>
            </a:extLst>
          </p:cNvPr>
          <p:cNvSpPr/>
          <p:nvPr/>
        </p:nvSpPr>
        <p:spPr>
          <a:xfrm>
            <a:off x="3166869" y="5035429"/>
            <a:ext cx="284667" cy="685800"/>
          </a:xfrm>
          <a:prstGeom prst="downArrow">
            <a:avLst/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Garamond" panose="02020404030301010803" pitchFamily="18" charset="0"/>
            </a:endParaRPr>
          </a:p>
        </p:txBody>
      </p:sp>
      <p:sp>
        <p:nvSpPr>
          <p:cNvPr id="25" name="Up-Down Arrow 22">
            <a:extLst>
              <a:ext uri="{FF2B5EF4-FFF2-40B4-BE49-F238E27FC236}">
                <a16:creationId xmlns:a16="http://schemas.microsoft.com/office/drawing/2014/main" id="{0E9224D3-2E51-714A-B349-C7D39BA5C5D4}"/>
              </a:ext>
            </a:extLst>
          </p:cNvPr>
          <p:cNvSpPr/>
          <p:nvPr/>
        </p:nvSpPr>
        <p:spPr>
          <a:xfrm flipH="1">
            <a:off x="5782516" y="1237766"/>
            <a:ext cx="152399" cy="3797663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Garamond" panose="02020404030301010803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367CDF-967F-3043-A6DF-C20206F20D0C}"/>
              </a:ext>
            </a:extLst>
          </p:cNvPr>
          <p:cNvSpPr/>
          <p:nvPr/>
        </p:nvSpPr>
        <p:spPr>
          <a:xfrm>
            <a:off x="5988257" y="3117881"/>
            <a:ext cx="213574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b="1" dirty="0">
                <a:solidFill>
                  <a:srgbClr val="0033CC"/>
                </a:solidFill>
                <a:latin typeface="Garamond" panose="02020404030301010803" pitchFamily="18" charset="0"/>
              </a:rPr>
              <a:t>PROGRAM</a:t>
            </a:r>
          </a:p>
        </p:txBody>
      </p:sp>
      <p:sp>
        <p:nvSpPr>
          <p:cNvPr id="27" name="Up-Down Arrow 29">
            <a:extLst>
              <a:ext uri="{FF2B5EF4-FFF2-40B4-BE49-F238E27FC236}">
                <a16:creationId xmlns:a16="http://schemas.microsoft.com/office/drawing/2014/main" id="{3AE703F3-7093-FF48-BE93-30AFA7CDBF7C}"/>
              </a:ext>
            </a:extLst>
          </p:cNvPr>
          <p:cNvSpPr/>
          <p:nvPr/>
        </p:nvSpPr>
        <p:spPr>
          <a:xfrm>
            <a:off x="5782516" y="5746115"/>
            <a:ext cx="152400" cy="975360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latin typeface="Garamond" panose="02020404030301010803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521DA8-6B37-FF4F-922A-F12D7E93291B}"/>
              </a:ext>
            </a:extLst>
          </p:cNvPr>
          <p:cNvSpPr/>
          <p:nvPr/>
        </p:nvSpPr>
        <p:spPr>
          <a:xfrm>
            <a:off x="5988257" y="5691645"/>
            <a:ext cx="213574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200" b="1" dirty="0">
                <a:solidFill>
                  <a:srgbClr val="0033CC"/>
                </a:solidFill>
                <a:latin typeface="Garamond" panose="02020404030301010803" pitchFamily="18" charset="0"/>
              </a:rPr>
              <a:t>PROCESS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A9CBBF-0DD5-C348-B873-E47DC50D4938}"/>
              </a:ext>
            </a:extLst>
          </p:cNvPr>
          <p:cNvSpPr/>
          <p:nvPr/>
        </p:nvSpPr>
        <p:spPr>
          <a:xfrm>
            <a:off x="-630189" y="5111629"/>
            <a:ext cx="3745447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200" i="1" dirty="0">
                <a:solidFill>
                  <a:schemeClr val="tx1"/>
                </a:solidFill>
                <a:latin typeface="Garamond" panose="02020404030301010803" pitchFamily="18" charset="0"/>
              </a:rPr>
              <a:t>Loaded into memory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BA0733-5AF6-5247-9AB1-CC6146DEEB10}"/>
              </a:ext>
            </a:extLst>
          </p:cNvPr>
          <p:cNvSpPr/>
          <p:nvPr/>
        </p:nvSpPr>
        <p:spPr>
          <a:xfrm>
            <a:off x="5815122" y="3441081"/>
            <a:ext cx="1905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Static entity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4AC120A-9E8A-C044-BD72-A1C6482AD651}"/>
              </a:ext>
            </a:extLst>
          </p:cNvPr>
          <p:cNvSpPr/>
          <p:nvPr/>
        </p:nvSpPr>
        <p:spPr>
          <a:xfrm>
            <a:off x="5934915" y="6044231"/>
            <a:ext cx="1958342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>
                <a:solidFill>
                  <a:schemeClr val="tx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Dynamic entity</a:t>
            </a:r>
          </a:p>
        </p:txBody>
      </p:sp>
      <p:sp>
        <p:nvSpPr>
          <p:cNvPr id="34" name="Curved Right Arrow 33">
            <a:extLst>
              <a:ext uri="{FF2B5EF4-FFF2-40B4-BE49-F238E27FC236}">
                <a16:creationId xmlns:a16="http://schemas.microsoft.com/office/drawing/2014/main" id="{091EE874-7292-9F41-9A3E-F30BB8F2FFDE}"/>
              </a:ext>
            </a:extLst>
          </p:cNvPr>
          <p:cNvSpPr/>
          <p:nvPr/>
        </p:nvSpPr>
        <p:spPr>
          <a:xfrm flipH="1" flipV="1">
            <a:off x="7710159" y="3322749"/>
            <a:ext cx="746975" cy="28172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867A62-296C-9147-8FE3-593102A7F2FB}"/>
              </a:ext>
            </a:extLst>
          </p:cNvPr>
          <p:cNvSpPr/>
          <p:nvPr/>
        </p:nvSpPr>
        <p:spPr>
          <a:xfrm>
            <a:off x="8457133" y="4159129"/>
            <a:ext cx="3073875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i="1" dirty="0">
                <a:solidFill>
                  <a:schemeClr val="accent1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process is a program in execution </a:t>
            </a:r>
          </a:p>
        </p:txBody>
      </p:sp>
    </p:spTree>
    <p:extLst>
      <p:ext uri="{BB962C8B-B14F-4D97-AF65-F5344CB8AC3E}">
        <p14:creationId xmlns:p14="http://schemas.microsoft.com/office/powerpoint/2010/main" val="27303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7" grpId="0" animBg="1"/>
      <p:bldP spid="28" grpId="0"/>
      <p:bldP spid="31" grpId="0"/>
      <p:bldP spid="33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operations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Interprocess Communication (IPC)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8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9A55ECEA-0C68-A944-A79A-4FEB2C97FFA0}"/>
              </a:ext>
            </a:extLst>
          </p:cNvPr>
          <p:cNvSpPr txBox="1"/>
          <p:nvPr/>
        </p:nvSpPr>
        <p:spPr>
          <a:xfrm rot="18694993">
            <a:off x="5962593" y="2960078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Wait for events or other resources (not CPU)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state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6</a:t>
            </a:fld>
            <a:endParaRPr lang="en-US" b="0">
              <a:latin typeface="Garamond" panose="02020404030301010803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660866-6A97-6F47-A96D-89598191AFD7}"/>
              </a:ext>
            </a:extLst>
          </p:cNvPr>
          <p:cNvGrpSpPr/>
          <p:nvPr/>
        </p:nvGrpSpPr>
        <p:grpSpPr>
          <a:xfrm>
            <a:off x="2053107" y="4621758"/>
            <a:ext cx="1219200" cy="762000"/>
            <a:chOff x="2514600" y="1524000"/>
            <a:chExt cx="1219200" cy="762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A53227-658D-8D45-945F-21E702C06763}"/>
                </a:ext>
              </a:extLst>
            </p:cNvPr>
            <p:cNvSpPr/>
            <p:nvPr/>
          </p:nvSpPr>
          <p:spPr>
            <a:xfrm>
              <a:off x="2514600" y="1524000"/>
              <a:ext cx="1219200" cy="76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Garamond" panose="02020404030301010803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59BD325-DDF4-EA45-84E0-C9ED6D73006F}"/>
                </a:ext>
              </a:extLst>
            </p:cNvPr>
            <p:cNvSpPr txBox="1"/>
            <p:nvPr/>
          </p:nvSpPr>
          <p:spPr>
            <a:xfrm>
              <a:off x="2514600" y="1696807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Garamond" panose="02020404030301010803" pitchFamily="18" charset="0"/>
                </a:rPr>
                <a:t>New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D8779D-E257-2A49-90B9-0A4D3DB59945}"/>
              </a:ext>
            </a:extLst>
          </p:cNvPr>
          <p:cNvGrpSpPr/>
          <p:nvPr/>
        </p:nvGrpSpPr>
        <p:grpSpPr>
          <a:xfrm>
            <a:off x="3119907" y="1383274"/>
            <a:ext cx="1219200" cy="762000"/>
            <a:chOff x="2514600" y="1524000"/>
            <a:chExt cx="1219200" cy="762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3238B9B-98C5-DE4D-8DB5-A0FF3C1FEC9A}"/>
                </a:ext>
              </a:extLst>
            </p:cNvPr>
            <p:cNvSpPr/>
            <p:nvPr/>
          </p:nvSpPr>
          <p:spPr>
            <a:xfrm>
              <a:off x="2514600" y="1524000"/>
              <a:ext cx="1219200" cy="762000"/>
            </a:xfrm>
            <a:prstGeom prst="ellipse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Garamond" panose="02020404030301010803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A017BA-0854-9E47-B845-C419F6F71C64}"/>
                </a:ext>
              </a:extLst>
            </p:cNvPr>
            <p:cNvSpPr txBox="1"/>
            <p:nvPr/>
          </p:nvSpPr>
          <p:spPr>
            <a:xfrm>
              <a:off x="2514600" y="1704945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Garamond" panose="02020404030301010803" pitchFamily="18" charset="0"/>
                </a:rPr>
                <a:t>Ready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1C0F2D-6B0A-A743-AB85-38CB35495A56}"/>
              </a:ext>
            </a:extLst>
          </p:cNvPr>
          <p:cNvGrpSpPr/>
          <p:nvPr/>
        </p:nvGrpSpPr>
        <p:grpSpPr>
          <a:xfrm>
            <a:off x="7867167" y="1330364"/>
            <a:ext cx="1463040" cy="816055"/>
            <a:chOff x="2501766" y="1524000"/>
            <a:chExt cx="1232034" cy="762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88FC105-F261-2548-B7EB-82EDBB77434B}"/>
                </a:ext>
              </a:extLst>
            </p:cNvPr>
            <p:cNvSpPr/>
            <p:nvPr/>
          </p:nvSpPr>
          <p:spPr>
            <a:xfrm>
              <a:off x="2514600" y="1524000"/>
              <a:ext cx="1219200" cy="762000"/>
            </a:xfrm>
            <a:prstGeom prst="ellipse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Garamond" panose="02020404030301010803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7AE40B-B426-7541-AF5B-E264491B4B41}"/>
                </a:ext>
              </a:extLst>
            </p:cNvPr>
            <p:cNvSpPr txBox="1"/>
            <p:nvPr/>
          </p:nvSpPr>
          <p:spPr>
            <a:xfrm>
              <a:off x="2501766" y="1718196"/>
              <a:ext cx="1219200" cy="402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Garamond" panose="02020404030301010803" pitchFamily="18" charset="0"/>
                </a:rPr>
                <a:t>Blocked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BCCA5-2AFC-9641-9191-305ED5D0FC60}"/>
              </a:ext>
            </a:extLst>
          </p:cNvPr>
          <p:cNvGrpSpPr/>
          <p:nvPr/>
        </p:nvGrpSpPr>
        <p:grpSpPr>
          <a:xfrm>
            <a:off x="5177307" y="4056092"/>
            <a:ext cx="1219200" cy="762000"/>
            <a:chOff x="2514600" y="1524000"/>
            <a:chExt cx="1219200" cy="762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0B03960-9D0A-C44F-93D2-71E28C4C1E25}"/>
                </a:ext>
              </a:extLst>
            </p:cNvPr>
            <p:cNvSpPr/>
            <p:nvPr/>
          </p:nvSpPr>
          <p:spPr>
            <a:xfrm>
              <a:off x="2514600" y="1524000"/>
              <a:ext cx="1219200" cy="762000"/>
            </a:xfrm>
            <a:prstGeom prst="ellipse">
              <a:avLst/>
            </a:prstGeom>
            <a:solidFill>
              <a:srgbClr val="0033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Garamond" panose="02020404030301010803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C23D00-1C04-8C46-BA4D-8828D08336F8}"/>
                </a:ext>
              </a:extLst>
            </p:cNvPr>
            <p:cNvSpPr txBox="1"/>
            <p:nvPr/>
          </p:nvSpPr>
          <p:spPr>
            <a:xfrm>
              <a:off x="2514600" y="1720334"/>
              <a:ext cx="12192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Garamond" panose="02020404030301010803" pitchFamily="18" charset="0"/>
                </a:rPr>
                <a:t>Running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2C48AB-609C-294B-9AC9-A3821AC52B3C}"/>
              </a:ext>
            </a:extLst>
          </p:cNvPr>
          <p:cNvGrpSpPr/>
          <p:nvPr/>
        </p:nvGrpSpPr>
        <p:grpSpPr>
          <a:xfrm>
            <a:off x="8377706" y="4636257"/>
            <a:ext cx="1621501" cy="747505"/>
            <a:chOff x="2514600" y="1524000"/>
            <a:chExt cx="1219200" cy="762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799B2-5137-6A45-ADC7-8C078FE9B8C2}"/>
                </a:ext>
              </a:extLst>
            </p:cNvPr>
            <p:cNvSpPr/>
            <p:nvPr/>
          </p:nvSpPr>
          <p:spPr>
            <a:xfrm>
              <a:off x="2514600" y="1524000"/>
              <a:ext cx="1219200" cy="762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00" dirty="0">
                <a:latin typeface="Garamond" panose="02020404030301010803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E7558B-D011-9A4E-ADA0-9AF47E579192}"/>
                </a:ext>
              </a:extLst>
            </p:cNvPr>
            <p:cNvSpPr txBox="1"/>
            <p:nvPr/>
          </p:nvSpPr>
          <p:spPr>
            <a:xfrm>
              <a:off x="2514600" y="1685378"/>
              <a:ext cx="1219200" cy="4392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bg1"/>
                  </a:solidFill>
                  <a:latin typeface="Garamond" panose="02020404030301010803" pitchFamily="18" charset="0"/>
                </a:rPr>
                <a:t>Exit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7ED2AC-2666-094B-BD96-AA1603021DBA}"/>
              </a:ext>
            </a:extLst>
          </p:cNvPr>
          <p:cNvCxnSpPr>
            <a:stCxn id="11" idx="0"/>
            <a:endCxn id="14" idx="3"/>
          </p:cNvCxnSpPr>
          <p:nvPr/>
        </p:nvCxnSpPr>
        <p:spPr>
          <a:xfrm flipV="1">
            <a:off x="2662707" y="2033682"/>
            <a:ext cx="635748" cy="258807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0C4C98-E910-4C42-93F9-AA168B02E165}"/>
              </a:ext>
            </a:extLst>
          </p:cNvPr>
          <p:cNvCxnSpPr>
            <a:stCxn id="14" idx="4"/>
            <a:endCxn id="21" idx="1"/>
          </p:cNvCxnSpPr>
          <p:nvPr/>
        </p:nvCxnSpPr>
        <p:spPr>
          <a:xfrm>
            <a:off x="3729507" y="2145274"/>
            <a:ext cx="1447800" cy="232259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C2AF73C-D5B1-4F4C-8773-B8D6B2E0A6F9}"/>
              </a:ext>
            </a:extLst>
          </p:cNvPr>
          <p:cNvCxnSpPr>
            <a:endCxn id="14" idx="5"/>
          </p:cNvCxnSpPr>
          <p:nvPr/>
        </p:nvCxnSpPr>
        <p:spPr>
          <a:xfrm flipH="1" flipV="1">
            <a:off x="4160559" y="2033682"/>
            <a:ext cx="1321548" cy="209139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898498-5A30-EE44-8D66-EA96A500A5B6}"/>
              </a:ext>
            </a:extLst>
          </p:cNvPr>
          <p:cNvCxnSpPr>
            <a:stCxn id="20" idx="7"/>
            <a:endCxn id="17" idx="3"/>
          </p:cNvCxnSpPr>
          <p:nvPr/>
        </p:nvCxnSpPr>
        <p:spPr>
          <a:xfrm flipV="1">
            <a:off x="6217959" y="2026911"/>
            <a:ext cx="1876473" cy="214077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9585B66-3D30-5B4F-89D1-E8BDAB5C5B8D}"/>
              </a:ext>
            </a:extLst>
          </p:cNvPr>
          <p:cNvCxnSpPr>
            <a:stCxn id="18" idx="1"/>
            <a:endCxn id="15" idx="3"/>
          </p:cNvCxnSpPr>
          <p:nvPr/>
        </p:nvCxnSpPr>
        <p:spPr>
          <a:xfrm flipH="1">
            <a:off x="4339107" y="1753780"/>
            <a:ext cx="3528060" cy="2588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FF2EB0-179E-B844-8C91-E5D1DE0FF1C0}"/>
              </a:ext>
            </a:extLst>
          </p:cNvPr>
          <p:cNvCxnSpPr>
            <a:cxnSpLocks/>
            <a:stCxn id="20" idx="6"/>
            <a:endCxn id="23" idx="2"/>
          </p:cNvCxnSpPr>
          <p:nvPr/>
        </p:nvCxnSpPr>
        <p:spPr>
          <a:xfrm>
            <a:off x="6396507" y="4437092"/>
            <a:ext cx="1981199" cy="572918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B84E87-BC8C-4E4C-9269-693F2B555EBA}"/>
              </a:ext>
            </a:extLst>
          </p:cNvPr>
          <p:cNvSpPr txBox="1"/>
          <p:nvPr/>
        </p:nvSpPr>
        <p:spPr>
          <a:xfrm rot="3462109">
            <a:off x="2674658" y="3131786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CPU available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ED7954-FAEF-C144-B861-D9172111FC07}"/>
              </a:ext>
            </a:extLst>
          </p:cNvPr>
          <p:cNvSpPr txBox="1"/>
          <p:nvPr/>
        </p:nvSpPr>
        <p:spPr>
          <a:xfrm rot="3462109">
            <a:off x="3624707" y="2795214"/>
            <a:ext cx="2971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Wait for 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720356-8672-5948-A831-FF69D8BD1DC9}"/>
              </a:ext>
            </a:extLst>
          </p:cNvPr>
          <p:cNvSpPr txBox="1"/>
          <p:nvPr/>
        </p:nvSpPr>
        <p:spPr>
          <a:xfrm>
            <a:off x="4529104" y="1057542"/>
            <a:ext cx="31633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Garamond" panose="02020404030301010803" pitchFamily="18" charset="0"/>
              </a:rPr>
              <a:t>Events arriving </a:t>
            </a:r>
          </a:p>
          <a:p>
            <a:pPr algn="ctr"/>
            <a:r>
              <a:rPr lang="en-US" sz="2200" dirty="0">
                <a:latin typeface="Garamond" panose="02020404030301010803" pitchFamily="18" charset="0"/>
              </a:rPr>
              <a:t>and resources available</a:t>
            </a:r>
          </a:p>
        </p:txBody>
      </p:sp>
    </p:spTree>
    <p:extLst>
      <p:ext uri="{BB962C8B-B14F-4D97-AF65-F5344CB8AC3E}">
        <p14:creationId xmlns:p14="http://schemas.microsoft.com/office/powerpoint/2010/main" val="10830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9416BA9-8E03-284D-B556-9F2CBC7D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122" y="1151550"/>
            <a:ext cx="2066828" cy="4862883"/>
          </a:xfrm>
          <a:prstGeom prst="rect">
            <a:avLst/>
          </a:prstGeom>
        </p:spPr>
      </p:pic>
      <p:sp>
        <p:nvSpPr>
          <p:cNvPr id="25" name="Triangle 24">
            <a:extLst>
              <a:ext uri="{FF2B5EF4-FFF2-40B4-BE49-F238E27FC236}">
                <a16:creationId xmlns:a16="http://schemas.microsoft.com/office/drawing/2014/main" id="{A715FBD6-1235-8C45-BC2A-90F5D03C1545}"/>
              </a:ext>
            </a:extLst>
          </p:cNvPr>
          <p:cNvSpPr/>
          <p:nvPr/>
        </p:nvSpPr>
        <p:spPr>
          <a:xfrm rot="16200000">
            <a:off x="1213483" y="2936752"/>
            <a:ext cx="4553387" cy="1390919"/>
          </a:xfrm>
          <a:prstGeom prst="triangle">
            <a:avLst>
              <a:gd name="adj" fmla="val 36380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address space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7</a:t>
            </a:fld>
            <a:endParaRPr lang="en-US" b="0">
              <a:latin typeface="Garamond" panose="02020404030301010803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981E85-2D15-7E4E-8359-9AF3687E2D85}"/>
              </a:ext>
            </a:extLst>
          </p:cNvPr>
          <p:cNvGrpSpPr/>
          <p:nvPr/>
        </p:nvGrpSpPr>
        <p:grpSpPr>
          <a:xfrm>
            <a:off x="997885" y="1355521"/>
            <a:ext cx="2021983" cy="4554891"/>
            <a:chOff x="10669782" y="949012"/>
            <a:chExt cx="1285877" cy="190835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926CC7C-01A4-D04C-A416-741A6B506F66}"/>
                </a:ext>
              </a:extLst>
            </p:cNvPr>
            <p:cNvSpPr/>
            <p:nvPr/>
          </p:nvSpPr>
          <p:spPr>
            <a:xfrm>
              <a:off x="10669782" y="2323962"/>
              <a:ext cx="1285875" cy="533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  <a:latin typeface="Garamond" panose="02020404030301010803" pitchFamily="18" charset="0"/>
                </a:rPr>
                <a:t>…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9D638-EEC3-A541-AF35-149E0861F906}"/>
                </a:ext>
              </a:extLst>
            </p:cNvPr>
            <p:cNvSpPr/>
            <p:nvPr/>
          </p:nvSpPr>
          <p:spPr>
            <a:xfrm>
              <a:off x="10669783" y="949012"/>
              <a:ext cx="1285876" cy="52390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OS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B874D1-CFDD-7742-A5EE-6C44E6B7262B}"/>
                </a:ext>
              </a:extLst>
            </p:cNvPr>
            <p:cNvSpPr/>
            <p:nvPr/>
          </p:nvSpPr>
          <p:spPr>
            <a:xfrm>
              <a:off x="10669782" y="1472918"/>
              <a:ext cx="1285875" cy="4681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2600">
                  <a:solidFill>
                    <a:schemeClr val="tx1"/>
                  </a:solidFill>
                  <a:latin typeface="Garamond" panose="02020404030301010803" pitchFamily="18" charset="0"/>
                </a:rPr>
                <a:t>P1</a:t>
              </a:r>
            </a:p>
          </p:txBody>
        </p:sp>
        <p:sp>
          <p:nvSpPr>
            <p:cNvPr id="23" name="TextBox 27">
              <a:extLst>
                <a:ext uri="{FF2B5EF4-FFF2-40B4-BE49-F238E27FC236}">
                  <a16:creationId xmlns:a16="http://schemas.microsoft.com/office/drawing/2014/main" id="{DF00FA76-8F01-B944-916F-53BA841A3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9782" y="1922475"/>
              <a:ext cx="1285875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SzPct val="70000"/>
                <a:buFont typeface="Wingdings" pitchFamily="2" charset="2"/>
                <a:buChar char="q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SzPct val="70000"/>
                <a:buFont typeface="Wingdings" pitchFamily="2" charset="2"/>
                <a:buChar char="v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Courier New" panose="02070309020205020404" pitchFamily="49" charset="0"/>
                <a:buChar char="o"/>
                <a:defRPr sz="2400">
                  <a:solidFill>
                    <a:srgbClr val="0070C0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fr-FR" altLang="en-US" sz="2600">
                  <a:latin typeface="Garamond" panose="02020404030301010803" pitchFamily="18" charset="0"/>
                </a:rPr>
                <a:t>P2</a:t>
              </a:r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8EA1E24A-3E27-5E40-9F9A-6EBD82392619}"/>
              </a:ext>
            </a:extLst>
          </p:cNvPr>
          <p:cNvSpPr txBox="1">
            <a:spLocks/>
          </p:cNvSpPr>
          <p:nvPr/>
        </p:nvSpPr>
        <p:spPr>
          <a:xfrm>
            <a:off x="997885" y="5910412"/>
            <a:ext cx="1924203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Memory partitions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96486EC-AAAA-4542-A141-C2C6CD386B4C}"/>
              </a:ext>
            </a:extLst>
          </p:cNvPr>
          <p:cNvSpPr txBox="1">
            <a:spLocks/>
          </p:cNvSpPr>
          <p:nvPr/>
        </p:nvSpPr>
        <p:spPr>
          <a:xfrm>
            <a:off x="3981257" y="5872871"/>
            <a:ext cx="2372557" cy="6110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Address space reserved for each process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09FF41-7366-854B-9149-164D5A6D2405}"/>
              </a:ext>
            </a:extLst>
          </p:cNvPr>
          <p:cNvSpPr/>
          <p:nvPr/>
        </p:nvSpPr>
        <p:spPr>
          <a:xfrm>
            <a:off x="6137410" y="1450186"/>
            <a:ext cx="5865699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Function parameters, return values and local variables allocated automatically as a process loaded into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453FF75-6FC4-CC42-B5C0-54FA42163A4D}"/>
              </a:ext>
            </a:extLst>
          </p:cNvPr>
          <p:cNvSpPr/>
          <p:nvPr/>
        </p:nvSpPr>
        <p:spPr>
          <a:xfrm>
            <a:off x="6158875" y="3821402"/>
            <a:ext cx="5865698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Variables allocated </a:t>
            </a:r>
            <a:r>
              <a:rPr lang="en-US" sz="2200" b="1" u="sng" dirty="0">
                <a:solidFill>
                  <a:schemeClr val="tx1"/>
                </a:solidFill>
                <a:latin typeface="Garamond" panose="02020404030301010803" pitchFamily="18" charset="0"/>
              </a:rPr>
              <a:t>dynamically</a:t>
            </a:r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 during process run time (e.g., objects, pointers)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8EA528-5929-6843-86BB-5EEB2FD1B056}"/>
              </a:ext>
            </a:extLst>
          </p:cNvPr>
          <p:cNvSpPr/>
          <p:nvPr/>
        </p:nvSpPr>
        <p:spPr>
          <a:xfrm>
            <a:off x="6192361" y="4644311"/>
            <a:ext cx="5865698" cy="460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Global (and/or static) variables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5B0F2EF7-7D90-EE43-8F33-7686F42C833E}"/>
              </a:ext>
            </a:extLst>
          </p:cNvPr>
          <p:cNvSpPr/>
          <p:nvPr/>
        </p:nvSpPr>
        <p:spPr>
          <a:xfrm>
            <a:off x="6076460" y="1369771"/>
            <a:ext cx="121903" cy="846769"/>
          </a:xfrm>
          <a:prstGeom prst="rightBrace">
            <a:avLst>
              <a:gd name="adj1" fmla="val 67758"/>
              <a:gd name="adj2" fmla="val 4774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5912DDFE-68CC-C541-8A41-94EBEE257FEA}"/>
              </a:ext>
            </a:extLst>
          </p:cNvPr>
          <p:cNvSpPr/>
          <p:nvPr/>
        </p:nvSpPr>
        <p:spPr>
          <a:xfrm>
            <a:off x="6079046" y="3833529"/>
            <a:ext cx="121903" cy="684537"/>
          </a:xfrm>
          <a:prstGeom prst="rightBrace">
            <a:avLst>
              <a:gd name="adj1" fmla="val 67758"/>
              <a:gd name="adj2" fmla="val 4774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880CBC3-2CC3-6A49-AEE6-AFD2E7056E40}"/>
              </a:ext>
            </a:extLst>
          </p:cNvPr>
          <p:cNvSpPr/>
          <p:nvPr/>
        </p:nvSpPr>
        <p:spPr>
          <a:xfrm>
            <a:off x="6076460" y="4581713"/>
            <a:ext cx="121903" cy="622154"/>
          </a:xfrm>
          <a:prstGeom prst="rightBrace">
            <a:avLst>
              <a:gd name="adj1" fmla="val 67758"/>
              <a:gd name="adj2" fmla="val 4774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E09C16D-882B-AF42-8A46-E7C81BCA721F}"/>
              </a:ext>
            </a:extLst>
          </p:cNvPr>
          <p:cNvSpPr/>
          <p:nvPr/>
        </p:nvSpPr>
        <p:spPr>
          <a:xfrm>
            <a:off x="6088866" y="5241756"/>
            <a:ext cx="109497" cy="622154"/>
          </a:xfrm>
          <a:prstGeom prst="rightBrace">
            <a:avLst>
              <a:gd name="adj1" fmla="val 67758"/>
              <a:gd name="adj2" fmla="val 47743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1F90A-F02F-5F4B-8F54-324807B70D31}"/>
              </a:ext>
            </a:extLst>
          </p:cNvPr>
          <p:cNvSpPr/>
          <p:nvPr/>
        </p:nvSpPr>
        <p:spPr>
          <a:xfrm>
            <a:off x="6183772" y="5145859"/>
            <a:ext cx="4863277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dirty="0">
                <a:solidFill>
                  <a:schemeClr val="tx1"/>
                </a:solidFill>
                <a:latin typeface="Garamond" panose="02020404030301010803" pitchFamily="18" charset="0"/>
              </a:rPr>
              <a:t>Program code (i.e., set of instructions)</a:t>
            </a:r>
          </a:p>
        </p:txBody>
      </p:sp>
    </p:spTree>
    <p:extLst>
      <p:ext uri="{BB962C8B-B14F-4D97-AF65-F5344CB8AC3E}">
        <p14:creationId xmlns:p14="http://schemas.microsoft.com/office/powerpoint/2010/main" val="278159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/>
      <p:bldP spid="32" grpId="0"/>
      <p:bldP spid="34" grpId="0"/>
      <p:bldP spid="36" grpId="0"/>
      <p:bldP spid="38" grpId="0" animBg="1"/>
      <p:bldP spid="39" grpId="0" animBg="1"/>
      <p:bldP spid="40" grpId="0" animBg="1"/>
      <p:bldP spid="41" grpId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76B8E24-8CFD-9E46-950B-A9838342CADB}"/>
              </a:ext>
            </a:extLst>
          </p:cNvPr>
          <p:cNvSpPr/>
          <p:nvPr/>
        </p:nvSpPr>
        <p:spPr>
          <a:xfrm>
            <a:off x="5521700" y="1133506"/>
            <a:ext cx="6971888" cy="32068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public class Addition {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	public int add(int a, int b) {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		int sum = a + b;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		return sum;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	}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}</a:t>
            </a:r>
          </a:p>
          <a:p>
            <a:endParaRPr lang="en-US" sz="2400" noProof="1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void main() {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	Addition obj = new Addition();</a:t>
            </a: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	printf(obj</a:t>
            </a:r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  <a:sym typeface="Wingdings" pitchFamily="2" charset="2"/>
              </a:rPr>
              <a:t>add(12, 25));</a:t>
            </a:r>
            <a:endParaRPr lang="en-US" sz="2400" noProof="1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sz="2400" noProof="1">
                <a:solidFill>
                  <a:schemeClr val="tx1"/>
                </a:solidFill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address space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8</a:t>
            </a:fld>
            <a:endParaRPr lang="en-US" b="0">
              <a:latin typeface="Garamond" panose="02020404030301010803" pitchFamily="18" charset="0"/>
            </a:endParaRPr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84BD41E-9ADD-BC48-A3F2-1AB1B22B5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5" r="6283" b="30670"/>
          <a:stretch/>
        </p:blipFill>
        <p:spPr>
          <a:xfrm>
            <a:off x="914400" y="1198607"/>
            <a:ext cx="3725333" cy="515774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4483674-1973-DC43-B0B2-E2848E1D88E6}"/>
              </a:ext>
            </a:extLst>
          </p:cNvPr>
          <p:cNvSpPr/>
          <p:nvPr/>
        </p:nvSpPr>
        <p:spPr>
          <a:xfrm>
            <a:off x="5521700" y="5414374"/>
            <a:ext cx="5865699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Where to find a, b, and sum in memory?</a:t>
            </a:r>
          </a:p>
          <a:p>
            <a:pPr algn="just"/>
            <a:r>
              <a:rPr lang="en-US" sz="24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about obj?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063936-BDEE-FF4D-8E4F-31044ACFAE38}"/>
              </a:ext>
            </a:extLst>
          </p:cNvPr>
          <p:cNvSpPr/>
          <p:nvPr/>
        </p:nvSpPr>
        <p:spPr>
          <a:xfrm>
            <a:off x="1211040" y="2067123"/>
            <a:ext cx="407183" cy="4612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FC9BAF-B3B0-6D47-9AF4-8528876436D0}"/>
              </a:ext>
            </a:extLst>
          </p:cNvPr>
          <p:cNvSpPr/>
          <p:nvPr/>
        </p:nvSpPr>
        <p:spPr>
          <a:xfrm>
            <a:off x="2020372" y="2067122"/>
            <a:ext cx="407183" cy="4612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F146C7-B83B-8A42-BB43-C65FADFCEE23}"/>
              </a:ext>
            </a:extLst>
          </p:cNvPr>
          <p:cNvSpPr/>
          <p:nvPr/>
        </p:nvSpPr>
        <p:spPr>
          <a:xfrm>
            <a:off x="2796603" y="2072432"/>
            <a:ext cx="706675" cy="4612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B08F10-EC8B-9C41-A7E7-64D64208CB8E}"/>
              </a:ext>
            </a:extLst>
          </p:cNvPr>
          <p:cNvSpPr/>
          <p:nvPr/>
        </p:nvSpPr>
        <p:spPr>
          <a:xfrm>
            <a:off x="3843849" y="2067123"/>
            <a:ext cx="588142" cy="46125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obj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3553ED-01AF-3C41-ADC3-9A686707DC30}"/>
              </a:ext>
            </a:extLst>
          </p:cNvPr>
          <p:cNvSpPr/>
          <p:nvPr/>
        </p:nvSpPr>
        <p:spPr>
          <a:xfrm>
            <a:off x="3575814" y="5326411"/>
            <a:ext cx="856177" cy="66596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real obj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740FC3E-9A3D-254A-9973-9F935BFAF8A6}"/>
              </a:ext>
            </a:extLst>
          </p:cNvPr>
          <p:cNvCxnSpPr>
            <a:stCxn id="37" idx="3"/>
            <a:endCxn id="38" idx="3"/>
          </p:cNvCxnSpPr>
          <p:nvPr/>
        </p:nvCxnSpPr>
        <p:spPr>
          <a:xfrm>
            <a:off x="4431991" y="2297750"/>
            <a:ext cx="12700" cy="3361643"/>
          </a:xfrm>
          <a:prstGeom prst="curvedConnector3">
            <a:avLst>
              <a:gd name="adj1" fmla="val 4733339"/>
            </a:avLst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CCD04D3-E1F1-E549-B74A-A6C755F2703F}"/>
              </a:ext>
            </a:extLst>
          </p:cNvPr>
          <p:cNvSpPr/>
          <p:nvPr/>
        </p:nvSpPr>
        <p:spPr>
          <a:xfrm>
            <a:off x="7633852" y="4031675"/>
            <a:ext cx="429491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AB0C7D-BDA2-6345-8D7E-E8EE6C942B65}"/>
              </a:ext>
            </a:extLst>
          </p:cNvPr>
          <p:cNvSpPr/>
          <p:nvPr/>
        </p:nvSpPr>
        <p:spPr>
          <a:xfrm>
            <a:off x="8358317" y="4031675"/>
            <a:ext cx="1949465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34152900-927E-7646-B2BA-AF87EC63A0A6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5279685" y="1462761"/>
            <a:ext cx="1733922" cy="340390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F61BE504-13D5-6141-87FE-C248BE6A11F2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6387362" y="2711305"/>
            <a:ext cx="1168118" cy="472325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67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E4C1C8FF-AE4E-3941-94DF-48D93245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46" y="2428126"/>
            <a:ext cx="7265967" cy="3906000"/>
          </a:xfrm>
          <a:prstGeom prst="rect">
            <a:avLst/>
          </a:prstGeom>
        </p:spPr>
      </p:pic>
      <p:sp>
        <p:nvSpPr>
          <p:cNvPr id="61" name="Triangle 60">
            <a:extLst>
              <a:ext uri="{FF2B5EF4-FFF2-40B4-BE49-F238E27FC236}">
                <a16:creationId xmlns:a16="http://schemas.microsoft.com/office/drawing/2014/main" id="{244F3E34-87EC-AA41-A8B7-58C35E8E5EEC}"/>
              </a:ext>
            </a:extLst>
          </p:cNvPr>
          <p:cNvSpPr/>
          <p:nvPr/>
        </p:nvSpPr>
        <p:spPr>
          <a:xfrm rot="16200000">
            <a:off x="2092819" y="3303433"/>
            <a:ext cx="3760634" cy="2125017"/>
          </a:xfrm>
          <a:prstGeom prst="triangle">
            <a:avLst>
              <a:gd name="adj" fmla="val 60354"/>
            </a:avLst>
          </a:prstGeom>
          <a:solidFill>
            <a:schemeClr val="accent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Control Block (PCB)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features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9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341CACA7-0414-7343-A343-49ABF6842916}"/>
              </a:ext>
            </a:extLst>
          </p:cNvPr>
          <p:cNvSpPr txBox="1">
            <a:spLocks/>
          </p:cNvSpPr>
          <p:nvPr/>
        </p:nvSpPr>
        <p:spPr>
          <a:xfrm>
            <a:off x="682580" y="1081595"/>
            <a:ext cx="10998558" cy="13911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Specific data structure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Contains process information 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Located in OS address space and accessible only in kernel mode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C27B6B-FC8C-6E40-A33E-33CCB4B327EF}"/>
              </a:ext>
            </a:extLst>
          </p:cNvPr>
          <p:cNvGrpSpPr/>
          <p:nvPr/>
        </p:nvGrpSpPr>
        <p:grpSpPr>
          <a:xfrm>
            <a:off x="1216826" y="2472745"/>
            <a:ext cx="2021983" cy="2500948"/>
            <a:chOff x="1088037" y="2971189"/>
            <a:chExt cx="2021983" cy="250094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939AEF7-4CE6-224B-A8B4-0DCA79EB06DC}"/>
                </a:ext>
              </a:extLst>
            </p:cNvPr>
            <p:cNvSpPr/>
            <p:nvPr/>
          </p:nvSpPr>
          <p:spPr>
            <a:xfrm>
              <a:off x="1088039" y="2971189"/>
              <a:ext cx="2021981" cy="625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PCB1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FDE7503-22EA-0447-9602-09D646985BA3}"/>
                </a:ext>
              </a:extLst>
            </p:cNvPr>
            <p:cNvSpPr/>
            <p:nvPr/>
          </p:nvSpPr>
          <p:spPr>
            <a:xfrm>
              <a:off x="1088038" y="3596426"/>
              <a:ext cx="2021981" cy="625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PCB2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2BEE2F7-7C89-0A48-8695-93ABA50FD796}"/>
                </a:ext>
              </a:extLst>
            </p:cNvPr>
            <p:cNvSpPr/>
            <p:nvPr/>
          </p:nvSpPr>
          <p:spPr>
            <a:xfrm>
              <a:off x="1088038" y="4221663"/>
              <a:ext cx="2021981" cy="625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PCB3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FBFC22-2CFF-454D-825B-E071AC111379}"/>
                </a:ext>
              </a:extLst>
            </p:cNvPr>
            <p:cNvSpPr/>
            <p:nvPr/>
          </p:nvSpPr>
          <p:spPr>
            <a:xfrm>
              <a:off x="1088037" y="4846900"/>
              <a:ext cx="2021981" cy="625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...</a:t>
              </a:r>
            </a:p>
          </p:txBody>
        </p:sp>
      </p:grpSp>
      <p:sp>
        <p:nvSpPr>
          <p:cNvPr id="62" name="Title 1">
            <a:extLst>
              <a:ext uri="{FF2B5EF4-FFF2-40B4-BE49-F238E27FC236}">
                <a16:creationId xmlns:a16="http://schemas.microsoft.com/office/drawing/2014/main" id="{A2F43732-F776-D34A-AB98-436E27BE20D6}"/>
              </a:ext>
            </a:extLst>
          </p:cNvPr>
          <p:cNvSpPr txBox="1">
            <a:spLocks/>
          </p:cNvSpPr>
          <p:nvPr/>
        </p:nvSpPr>
        <p:spPr>
          <a:xfrm>
            <a:off x="5750124" y="6218277"/>
            <a:ext cx="1924203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PCB3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43F6E50F-B888-2B41-8F0A-4202B6803EB0}"/>
              </a:ext>
            </a:extLst>
          </p:cNvPr>
          <p:cNvSpPr txBox="1">
            <a:spLocks/>
          </p:cNvSpPr>
          <p:nvPr/>
        </p:nvSpPr>
        <p:spPr>
          <a:xfrm>
            <a:off x="1216825" y="4930638"/>
            <a:ext cx="1924203" cy="4459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Table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DD8BDF-DC23-354D-8218-4ECB6020F970}"/>
              </a:ext>
            </a:extLst>
          </p:cNvPr>
          <p:cNvSpPr/>
          <p:nvPr/>
        </p:nvSpPr>
        <p:spPr>
          <a:xfrm>
            <a:off x="817348" y="5046555"/>
            <a:ext cx="3009921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latin typeface="Garamond" panose="02020404030301010803" pitchFamily="18" charset="0"/>
              </a:rPr>
              <a:t>Used by OS to manage processes</a:t>
            </a:r>
          </a:p>
        </p:txBody>
      </p:sp>
    </p:spTree>
    <p:extLst>
      <p:ext uri="{BB962C8B-B14F-4D97-AF65-F5344CB8AC3E}">
        <p14:creationId xmlns:p14="http://schemas.microsoft.com/office/powerpoint/2010/main" val="30132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64" grpId="0"/>
    </p:bldLst>
  </p:timing>
</p:sld>
</file>

<file path=ppt/theme/theme1.xml><?xml version="1.0" encoding="utf-8"?>
<a:theme xmlns:a="http://schemas.openxmlformats.org/drawingml/2006/main" name="Dash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1234</Words>
  <Application>Microsoft Macintosh PowerPoint</Application>
  <PresentationFormat>Widescreen</PresentationFormat>
  <Paragraphs>313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</vt:lpstr>
      <vt:lpstr>Courier New</vt:lpstr>
      <vt:lpstr>Garamond</vt:lpstr>
      <vt:lpstr>Grandview Display</vt:lpstr>
      <vt:lpstr>Helvetica Neue Condensed</vt:lpstr>
      <vt:lpstr>Wingdings</vt:lpstr>
      <vt:lpstr>DashVTI</vt:lpstr>
      <vt:lpstr> Process</vt:lpstr>
      <vt:lpstr>Plan</vt:lpstr>
      <vt:lpstr>Plan</vt:lpstr>
      <vt:lpstr>Process vs. Program</vt:lpstr>
      <vt:lpstr>Plan</vt:lpstr>
      <vt:lpstr>Process state</vt:lpstr>
      <vt:lpstr>Process address space</vt:lpstr>
      <vt:lpstr>Process address space</vt:lpstr>
      <vt:lpstr>Process Control Block (PCB)</vt:lpstr>
      <vt:lpstr>Context Switch</vt:lpstr>
      <vt:lpstr>Plan</vt:lpstr>
      <vt:lpstr>Process creation</vt:lpstr>
      <vt:lpstr>Process creation</vt:lpstr>
      <vt:lpstr>Process creation</vt:lpstr>
      <vt:lpstr>Process creation</vt:lpstr>
      <vt:lpstr>Process creation</vt:lpstr>
      <vt:lpstr>Process creation</vt:lpstr>
      <vt:lpstr>Process termination</vt:lpstr>
      <vt:lpstr>System Calls for Process Management</vt:lpstr>
      <vt:lpstr>Plan</vt:lpstr>
      <vt:lpstr>Overview</vt:lpstr>
      <vt:lpstr>Pipe</vt:lpstr>
      <vt:lpstr>Shared Memory</vt:lpstr>
      <vt:lpstr>Socket</vt:lpstr>
      <vt:lpstr>Socket</vt:lpstr>
      <vt:lpstr>Socket: Connectionless (UDP) socket</vt:lpstr>
      <vt:lpstr>Socket: Connection-oriented (TCP) socket</vt:lpstr>
      <vt:lpstr>And other ...</vt:lpstr>
      <vt:lpstr>PowerPoint Presentation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273</cp:revision>
  <cp:lastPrinted>2021-06-01T04:07:01Z</cp:lastPrinted>
  <dcterms:created xsi:type="dcterms:W3CDTF">2021-05-18T02:51:23Z</dcterms:created>
  <dcterms:modified xsi:type="dcterms:W3CDTF">2021-06-01T04:07:18Z</dcterms:modified>
</cp:coreProperties>
</file>