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75" r:id="rId1"/>
  </p:sldMasterIdLst>
  <p:notesMasterIdLst>
    <p:notesMasterId r:id="rId29"/>
  </p:notesMasterIdLst>
  <p:sldIdLst>
    <p:sldId id="256" r:id="rId2"/>
    <p:sldId id="258" r:id="rId3"/>
    <p:sldId id="289" r:id="rId4"/>
    <p:sldId id="266" r:id="rId5"/>
    <p:sldId id="285" r:id="rId6"/>
    <p:sldId id="286" r:id="rId7"/>
    <p:sldId id="287" r:id="rId8"/>
    <p:sldId id="288" r:id="rId9"/>
    <p:sldId id="269" r:id="rId10"/>
    <p:sldId id="283" r:id="rId11"/>
    <p:sldId id="292" r:id="rId12"/>
    <p:sldId id="290" r:id="rId13"/>
    <p:sldId id="271" r:id="rId14"/>
    <p:sldId id="293" r:id="rId15"/>
    <p:sldId id="274" r:id="rId16"/>
    <p:sldId id="296" r:id="rId17"/>
    <p:sldId id="294" r:id="rId18"/>
    <p:sldId id="272" r:id="rId19"/>
    <p:sldId id="297" r:id="rId20"/>
    <p:sldId id="295" r:id="rId21"/>
    <p:sldId id="273" r:id="rId22"/>
    <p:sldId id="298" r:id="rId23"/>
    <p:sldId id="300" r:id="rId24"/>
    <p:sldId id="291" r:id="rId25"/>
    <p:sldId id="299" r:id="rId26"/>
    <p:sldId id="275" r:id="rId27"/>
    <p:sldId id="261" r:id="rId28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984F9"/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47" autoAdjust="0"/>
    <p:restoredTop sz="85684"/>
  </p:normalViewPr>
  <p:slideViewPr>
    <p:cSldViewPr snapToGrid="0" snapToObjects="1">
      <p:cViewPr varScale="1">
        <p:scale>
          <a:sx n="62" d="100"/>
          <a:sy n="62" d="100"/>
        </p:scale>
        <p:origin x="82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10FB5-DBEE-2045-B2A0-9A024A3AA818}" type="datetimeFigureOut">
              <a:t>6/16/2021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3BA948-0748-1D40-95B4-7F6A8091E9BF}" type="slidenum"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8438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valar.com/OS-scheduler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krivalar.com/OS-CPU-scheduling-algorithms" TargetMode="External"/><Relationship Id="rId4" Type="http://schemas.openxmlformats.org/officeDocument/2006/relationships/hyperlink" Target="https://www.krivalar.com/OS-CPU-scheduling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valar.com/OS-scheduler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krivalar.com/OS-CPU-scheduling-algorithms" TargetMode="External"/><Relationship Id="rId4" Type="http://schemas.openxmlformats.org/officeDocument/2006/relationships/hyperlink" Target="https://www.krivalar.com/OS-CPU-scheduling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valar.com/OS-scheduler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krivalar.com/OS-CPU-scheduling-algorithms" TargetMode="External"/><Relationship Id="rId4" Type="http://schemas.openxmlformats.org/officeDocument/2006/relationships/hyperlink" Target="https://www.krivalar.com/OS-CPU-scheduling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rivalar.com/OS-scheduler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ww.krivalar.com/OS-CPU-scheduling-algorithms" TargetMode="External"/><Relationship Id="rId4" Type="http://schemas.openxmlformats.org/officeDocument/2006/relationships/hyperlink" Target="https://www.krivalar.com/OS-CPU-scheduling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 enters into a system, they are added into a job pool. This pool consists of all the processes in the system. Job scheduler also called as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Long Term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takes the job or process from Job-pool and puts in the ready queue.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consists of processes which are residing in the main memory and are ready and waiting to execute.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CPU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Short Term Scheduler takes the process from Ready queue and puts in the the CPU for execution. The process to be put in the CPU is decided by a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Scheduling Algorithm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Queue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contains the processes which are waiting for the completion of I/O request. Each device has its own device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4483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 enters into a system, they are added into a job pool. This pool consists of all the processes in the system. Job scheduler also called as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Long Term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takes the job or process from Job-pool and puts in the ready queue.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consists of processes which are residing in the main memory and are ready and waiting to execute.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CPU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Short Term Scheduler takes the process from Ready queue and puts in the the CPU for execution. The process to be put in the CPU is decided by a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Scheduling Algorithm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Queue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contains the processes which are waiting for the completion of I/O request. Each device has its own device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880514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 enters into a system, they are added into a job pool. This pool consists of all the processes in the system. Job scheduler also called as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Long Term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takes the job or process from Job-pool and puts in the ready queue.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consists of processes which are residing in the main memory and are ready and waiting to execute.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CPU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Short Term Scheduler takes the process from Ready queue and puts in the the CPU for execution. The process to be put in the CPU is decided by a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Scheduling Algorithm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Queue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contains the processes which are waiting for the completion of I/O request. Each device has its own device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9835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a process enters into a system, they are added into a job pool. This pool consists of all the processes in the system. Job scheduler also called as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Long Term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takes the job or process from Job-pool and puts in the ready queue.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consists of processes which are residing in the main memory and are ready and waiting to execute.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CPU Scheduler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Short Term Scheduler takes the process from Ready queue and puts in the the CPU for execution. The process to be put in the CPU is decided by a </a:t>
            </a:r>
            <a:r>
              <a:rPr lang="en-GB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Scheduling Algorithm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 Queue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queue contains the processes which are waiting for the completion of I/O request. Each device has its own device queue.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038476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14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51403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15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86053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3BA948-0748-1D40-95B4-7F6A8091E9BF}" type="slidenum">
              <a:rPr lang="en-FR" smtClean="0"/>
              <a:t>16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110871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57B27-10D4-2F4F-9C24-802EEDFB46B1}" type="datetime1"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99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D0207-9C15-694B-98A1-FA89F452FE35}" type="datetime1"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940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E02E-CACA-F44C-B48C-08333AD59259}" type="datetime1"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2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9EBFA-8048-3840-BD58-BBD7D475D9A3}" type="datetime1"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6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71C21-ED34-7745-A414-857D60E68953}" type="datetime1">
              <a:t>6/16/2021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62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BFC81-9990-2E4E-990A-B46C169E8425}" type="datetime1"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0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09FAB7-037D-CA4D-9475-73CC184919AF}" type="datetime1">
              <a:t>6/16/2021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7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49012-9896-9245-8659-23540175B3EF}" type="datetime1">
              <a:t>6/16/2021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19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464C6-C3A1-3348-ABAD-6615B3B8DF57}" type="datetime1">
              <a:t>6/16/2021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0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EA95D-E8AD-DE47-8398-FD429F5B06D3}" type="datetime1"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B215C-E025-944C-A23D-E157118C9025}" type="datetime1">
              <a:t>6/16/2021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Operating System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30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27427B95-B584-064C-A8DC-A2FDE79DFB02}" type="datetime1">
              <a:t>6/16/2021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Operating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5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74" r:id="rId6"/>
    <p:sldLayoutId id="2147483769" r:id="rId7"/>
    <p:sldLayoutId id="2147483770" r:id="rId8"/>
    <p:sldLayoutId id="2147483771" r:id="rId9"/>
    <p:sldLayoutId id="2147483773" r:id="rId10"/>
    <p:sldLayoutId id="2147483772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Stack of magazines on table">
            <a:extLst>
              <a:ext uri="{FF2B5EF4-FFF2-40B4-BE49-F238E27FC236}">
                <a16:creationId xmlns:a16="http://schemas.microsoft.com/office/drawing/2014/main" id="{CEB0EB32-5B4E-45B9-8AA7-FC3FE95378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65" b="7865"/>
          <a:stretch/>
        </p:blipFill>
        <p:spPr>
          <a:xfrm>
            <a:off x="0" y="0"/>
            <a:ext cx="12192000" cy="7203989"/>
          </a:xfrm>
          <a:prstGeom prst="rect">
            <a:avLst/>
          </a:prstGeom>
        </p:spPr>
      </p:pic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BBD80D-6D9F-DE4E-9594-74BFB74BC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908094"/>
            <a:ext cx="4240471" cy="2738530"/>
          </a:xfrm>
        </p:spPr>
        <p:txBody>
          <a:bodyPr anchor="t"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Scheduling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71833353-F6AB-A84A-BB17-551181AAE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36354" y="1147172"/>
            <a:ext cx="4040373" cy="365125"/>
          </a:xfrm>
        </p:spPr>
        <p:txBody>
          <a:bodyPr/>
          <a:lstStyle/>
          <a:p>
            <a:pPr algn="ctr"/>
            <a:r>
              <a:rPr lang="en-US" sz="1600" b="0">
                <a:latin typeface="Garamond" panose="02020404030301010803" pitchFamily="18" charset="0"/>
              </a:rPr>
              <a:t>HCMUS - fIT</a:t>
            </a:r>
          </a:p>
        </p:txBody>
      </p:sp>
      <p:sp>
        <p:nvSpPr>
          <p:cNvPr id="27" name="Footer Placeholder 2">
            <a:extLst>
              <a:ext uri="{FF2B5EF4-FFF2-40B4-BE49-F238E27FC236}">
                <a16:creationId xmlns:a16="http://schemas.microsoft.com/office/drawing/2014/main" id="{859F3909-4F8B-AA45-B12E-17869A754418}"/>
              </a:ext>
            </a:extLst>
          </p:cNvPr>
          <p:cNvSpPr txBox="1">
            <a:spLocks/>
          </p:cNvSpPr>
          <p:nvPr/>
        </p:nvSpPr>
        <p:spPr>
          <a:xfrm>
            <a:off x="2055627" y="3727218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0" cap="none">
                <a:latin typeface="Garamond" panose="02020404030301010803" pitchFamily="18" charset="0"/>
              </a:rPr>
              <a:t>Lecturer: VU THI MY HANG</a:t>
            </a:r>
          </a:p>
        </p:txBody>
      </p:sp>
      <p:sp>
        <p:nvSpPr>
          <p:cNvPr id="28" name="Footer Placeholder 2">
            <a:extLst>
              <a:ext uri="{FF2B5EF4-FFF2-40B4-BE49-F238E27FC236}">
                <a16:creationId xmlns:a16="http://schemas.microsoft.com/office/drawing/2014/main" id="{741D35BF-92CF-4146-9205-FBB716F8F241}"/>
              </a:ext>
            </a:extLst>
          </p:cNvPr>
          <p:cNvSpPr txBox="1">
            <a:spLocks/>
          </p:cNvSpPr>
          <p:nvPr/>
        </p:nvSpPr>
        <p:spPr>
          <a:xfrm>
            <a:off x="861093" y="5415751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FR"/>
            </a:defPPr>
            <a:lvl1pPr marL="0" algn="r" defTabSz="914400" rtl="0" eaLnBrk="1" latinLnBrk="0" hangingPunct="1">
              <a:defRPr sz="900" b="1" kern="1200" cap="all" spc="3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2488054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When to schedule ...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New process created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Execute parent or child process?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terminates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blocked for an I/O operation or an event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Interrupt occurring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Completion of I/O operation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End of time slice</a:t>
            </a:r>
          </a:p>
          <a:p>
            <a:pPr marL="211500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10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E53FC-ECD5-BC4B-867C-0FB0857ED000}"/>
              </a:ext>
            </a:extLst>
          </p:cNvPr>
          <p:cNvSpPr txBox="1"/>
          <p:nvPr/>
        </p:nvSpPr>
        <p:spPr>
          <a:xfrm>
            <a:off x="3685309" y="4955670"/>
            <a:ext cx="5853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Which is the next process to execute?</a:t>
            </a:r>
          </a:p>
        </p:txBody>
      </p:sp>
    </p:spTree>
    <p:extLst>
      <p:ext uri="{BB962C8B-B14F-4D97-AF65-F5344CB8AC3E}">
        <p14:creationId xmlns:p14="http://schemas.microsoft.com/office/powerpoint/2010/main" val="3030209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714111" y="1198608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Nonpreemptive scheduling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the running process keeps the CPU until it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terminates</a:t>
            </a:r>
            <a:r>
              <a:rPr lang="en-US" sz="32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or switches to the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state</a:t>
            </a:r>
            <a:r>
              <a:rPr lang="en-US" sz="3200" b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(by an I/O completion or an event)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 algn="just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In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Preemptive scheduling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(i.e., cooperative scheduling), the running process may be suspended by the OS because of a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higher priority process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arriving or its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slice expired</a:t>
            </a:r>
            <a:endParaRPr lang="en-US" sz="3200" b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211500">
              <a:spcBef>
                <a:spcPts val="10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11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111ABE-C3C7-E146-81C0-734380170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Types</a:t>
            </a:r>
          </a:p>
        </p:txBody>
      </p:sp>
    </p:spTree>
    <p:extLst>
      <p:ext uri="{BB962C8B-B14F-4D97-AF65-F5344CB8AC3E}">
        <p14:creationId xmlns:p14="http://schemas.microsoft.com/office/powerpoint/2010/main" val="3122881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1497035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First-Come, First-Served (FCFS) Scheduling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Nonpreemptive scheduling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Pick the first process standing in ready queue for execution</a:t>
            </a:r>
          </a:p>
          <a:p>
            <a:pPr marL="211500" algn="just">
              <a:spcBef>
                <a:spcPts val="1000"/>
              </a:spcBef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 Simplicity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Low performance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Do not consider process priority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D1BF2CA-133C-CA44-9F71-78D4E75706BD}"/>
              </a:ext>
            </a:extLst>
          </p:cNvPr>
          <p:cNvSpPr/>
          <p:nvPr/>
        </p:nvSpPr>
        <p:spPr>
          <a:xfrm>
            <a:off x="1369502" y="5189634"/>
            <a:ext cx="5693449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29CF68A-BAF6-1B40-85E9-F2ECFF51FA12}"/>
              </a:ext>
            </a:extLst>
          </p:cNvPr>
          <p:cNvSpPr/>
          <p:nvPr/>
        </p:nvSpPr>
        <p:spPr>
          <a:xfrm>
            <a:off x="8606862" y="5189633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A6CBDB-1035-FE48-AFC8-877D18DE446D}"/>
              </a:ext>
            </a:extLst>
          </p:cNvPr>
          <p:cNvSpPr txBox="1"/>
          <p:nvPr/>
        </p:nvSpPr>
        <p:spPr>
          <a:xfrm>
            <a:off x="9592640" y="4985370"/>
            <a:ext cx="8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D09AE6-4EFC-DF46-A3D7-36CCF05F4D55}"/>
              </a:ext>
            </a:extLst>
          </p:cNvPr>
          <p:cNvCxnSpPr/>
          <p:nvPr/>
        </p:nvCxnSpPr>
        <p:spPr>
          <a:xfrm>
            <a:off x="9592640" y="5546512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E639C6A-CD1A-7F44-B3DA-6233EDDB60D4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873088" y="5564387"/>
            <a:ext cx="17337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E3CEC62-8DA8-3C47-BB1D-AC2B45BE63E5}"/>
              </a:ext>
            </a:extLst>
          </p:cNvPr>
          <p:cNvSpPr/>
          <p:nvPr/>
        </p:nvSpPr>
        <p:spPr>
          <a:xfrm>
            <a:off x="6163640" y="5279887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58AAC1-F161-524B-8ACA-C6D848631EDC}"/>
              </a:ext>
            </a:extLst>
          </p:cNvPr>
          <p:cNvSpPr/>
          <p:nvPr/>
        </p:nvSpPr>
        <p:spPr>
          <a:xfrm>
            <a:off x="5226824" y="5278914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843D78-4D3C-4E4A-B5D7-5B8054D867D2}"/>
              </a:ext>
            </a:extLst>
          </p:cNvPr>
          <p:cNvSpPr/>
          <p:nvPr/>
        </p:nvSpPr>
        <p:spPr>
          <a:xfrm>
            <a:off x="4290008" y="5290220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57AB28-F799-2B41-9B02-27A16F1B5672}"/>
              </a:ext>
            </a:extLst>
          </p:cNvPr>
          <p:cNvSpPr/>
          <p:nvPr/>
        </p:nvSpPr>
        <p:spPr>
          <a:xfrm>
            <a:off x="3328189" y="5297761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244091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First-Come, First-Served (FCFS) Scheduling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14</a:t>
            </a:fld>
            <a:endParaRPr lang="en-US" sz="700" b="0">
              <a:latin typeface="Garamond" panose="02020404030301010803" pitchFamily="18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CE4C57A-C8AC-F745-AA0A-F33964EB0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448278"/>
              </p:ext>
            </p:extLst>
          </p:nvPr>
        </p:nvGraphicFramePr>
        <p:xfrm>
          <a:off x="1040524" y="1231627"/>
          <a:ext cx="10237077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564106701"/>
                    </a:ext>
                  </a:extLst>
                </a:gridCol>
                <a:gridCol w="2266202">
                  <a:extLst>
                    <a:ext uri="{9D8B030D-6E8A-4147-A177-3AD203B41FA5}">
                      <a16:colId xmlns:a16="http://schemas.microsoft.com/office/drawing/2014/main" val="1746095467"/>
                    </a:ext>
                  </a:extLst>
                </a:gridCol>
                <a:gridCol w="1935125">
                  <a:extLst>
                    <a:ext uri="{9D8B030D-6E8A-4147-A177-3AD203B41FA5}">
                      <a16:colId xmlns:a16="http://schemas.microsoft.com/office/drawing/2014/main" val="3443885515"/>
                    </a:ext>
                  </a:extLst>
                </a:gridCol>
                <a:gridCol w="2317898">
                  <a:extLst>
                    <a:ext uri="{9D8B030D-6E8A-4147-A177-3AD203B41FA5}">
                      <a16:colId xmlns:a16="http://schemas.microsoft.com/office/drawing/2014/main" val="2323184232"/>
                    </a:ext>
                  </a:extLst>
                </a:gridCol>
                <a:gridCol w="2346252">
                  <a:extLst>
                    <a:ext uri="{9D8B030D-6E8A-4147-A177-3AD203B41FA5}">
                      <a16:colId xmlns:a16="http://schemas.microsoft.com/office/drawing/2014/main" val="194070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Arrival Time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CPU Burst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endParaRPr lang="en-US" sz="2600" b="1" i="0" baseline="-2500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1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600" b="1" i="0" baseline="-25000" dirty="0">
                        <a:solidFill>
                          <a:srgbClr val="FF0000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8791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CB2B315-9E52-C241-BF1C-9495413E9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425513"/>
              </p:ext>
            </p:extLst>
          </p:nvPr>
        </p:nvGraphicFramePr>
        <p:xfrm>
          <a:off x="1040524" y="3936073"/>
          <a:ext cx="10918394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5688">
                  <a:extLst>
                    <a:ext uri="{9D8B030D-6E8A-4147-A177-3AD203B41FA5}">
                      <a16:colId xmlns:a16="http://schemas.microsoft.com/office/drawing/2014/main" val="2332495654"/>
                    </a:ext>
                  </a:extLst>
                </a:gridCol>
                <a:gridCol w="2223247">
                  <a:extLst>
                    <a:ext uri="{9D8B030D-6E8A-4147-A177-3AD203B41FA5}">
                      <a16:colId xmlns:a16="http://schemas.microsoft.com/office/drawing/2014/main" val="3613578810"/>
                    </a:ext>
                  </a:extLst>
                </a:gridCol>
                <a:gridCol w="1506070">
                  <a:extLst>
                    <a:ext uri="{9D8B030D-6E8A-4147-A177-3AD203B41FA5}">
                      <a16:colId xmlns:a16="http://schemas.microsoft.com/office/drawing/2014/main" val="2651752006"/>
                    </a:ext>
                  </a:extLst>
                </a:gridCol>
                <a:gridCol w="663389">
                  <a:extLst>
                    <a:ext uri="{9D8B030D-6E8A-4147-A177-3AD203B41FA5}">
                      <a16:colId xmlns:a16="http://schemas.microsoft.com/office/drawing/2014/main" val="398371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567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CA5F8F3-F476-4345-B5D7-F14194C386E5}"/>
              </a:ext>
            </a:extLst>
          </p:cNvPr>
          <p:cNvSpPr txBox="1"/>
          <p:nvPr/>
        </p:nvSpPr>
        <p:spPr>
          <a:xfrm>
            <a:off x="1040524" y="5059395"/>
            <a:ext cx="1076658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Turnaround Time (TT) = (Completion Time – Arrival Time)</a:t>
            </a:r>
          </a:p>
          <a:p>
            <a:pPr algn="just">
              <a:spcBef>
                <a:spcPts val="600"/>
              </a:spcBef>
            </a:pPr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Time (WT) = (TT – CPU Burst)</a:t>
            </a:r>
          </a:p>
          <a:p>
            <a:pPr algn="just">
              <a:spcBef>
                <a:spcPts val="600"/>
              </a:spcBef>
            </a:pPr>
            <a:r>
              <a:rPr lang="en-US" sz="20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E.g., TT(P3) = 32 – 2 = 30, WT(P3) = 30 – 3 = 27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C751C1E-5257-7549-96A4-46AE1479C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987571"/>
              </p:ext>
            </p:extLst>
          </p:nvPr>
        </p:nvGraphicFramePr>
        <p:xfrm>
          <a:off x="6592184" y="1714401"/>
          <a:ext cx="4685416" cy="235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2708">
                  <a:extLst>
                    <a:ext uri="{9D8B030D-6E8A-4147-A177-3AD203B41FA5}">
                      <a16:colId xmlns:a16="http://schemas.microsoft.com/office/drawing/2014/main" val="3345012741"/>
                    </a:ext>
                  </a:extLst>
                </a:gridCol>
                <a:gridCol w="2342708">
                  <a:extLst>
                    <a:ext uri="{9D8B030D-6E8A-4147-A177-3AD203B41FA5}">
                      <a16:colId xmlns:a16="http://schemas.microsoft.com/office/drawing/2014/main" val="3300484078"/>
                    </a:ext>
                  </a:extLst>
                </a:gridCol>
              </a:tblGrid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24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59877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28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23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09784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27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2720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27.33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16.67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8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4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Round-Robin (RR) Scheduling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Preemptive scheduling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Especially used in timesharing systems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Pick the first process standing in ready queue for execution within a given </a:t>
            </a:r>
            <a:r>
              <a:rPr lang="en-US" sz="2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time quantum q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(time slice)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After the time quantum, if the active process has not finished yet, it will move to the end of the ready queue for the next execution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15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6A6128C-96A8-F141-BF11-EAE2DA374387}"/>
              </a:ext>
            </a:extLst>
          </p:cNvPr>
          <p:cNvSpPr/>
          <p:nvPr/>
        </p:nvSpPr>
        <p:spPr>
          <a:xfrm>
            <a:off x="1337971" y="4527482"/>
            <a:ext cx="5693449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09A194-FB99-1740-AC55-E02320AB614A}"/>
              </a:ext>
            </a:extLst>
          </p:cNvPr>
          <p:cNvSpPr/>
          <p:nvPr/>
        </p:nvSpPr>
        <p:spPr>
          <a:xfrm>
            <a:off x="8575331" y="4527481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861D3B-D736-5541-96CF-CC93D726941F}"/>
              </a:ext>
            </a:extLst>
          </p:cNvPr>
          <p:cNvSpPr txBox="1"/>
          <p:nvPr/>
        </p:nvSpPr>
        <p:spPr>
          <a:xfrm>
            <a:off x="9561109" y="4323218"/>
            <a:ext cx="881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AE3C1B-66E0-C14C-B011-3DCA4B534847}"/>
              </a:ext>
            </a:extLst>
          </p:cNvPr>
          <p:cNvCxnSpPr/>
          <p:nvPr/>
        </p:nvCxnSpPr>
        <p:spPr>
          <a:xfrm>
            <a:off x="9561109" y="4884360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DA6E24-B8F3-DF45-A1EF-D4DCB6082772}"/>
              </a:ext>
            </a:extLst>
          </p:cNvPr>
          <p:cNvCxnSpPr>
            <a:cxnSpLocks/>
            <a:endCxn id="11" idx="2"/>
          </p:cNvCxnSpPr>
          <p:nvPr/>
        </p:nvCxnSpPr>
        <p:spPr>
          <a:xfrm>
            <a:off x="6841557" y="4902235"/>
            <a:ext cx="173377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01A2647-C29A-7B43-943F-D4FFAF807445}"/>
              </a:ext>
            </a:extLst>
          </p:cNvPr>
          <p:cNvSpPr/>
          <p:nvPr/>
        </p:nvSpPr>
        <p:spPr>
          <a:xfrm>
            <a:off x="6132109" y="4617735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A05E59-D730-8240-8CC9-EB66FD3B2C1F}"/>
              </a:ext>
            </a:extLst>
          </p:cNvPr>
          <p:cNvSpPr/>
          <p:nvPr/>
        </p:nvSpPr>
        <p:spPr>
          <a:xfrm>
            <a:off x="5195293" y="4616762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EC246C-599F-1E4C-B707-BAFD2CB396C8}"/>
              </a:ext>
            </a:extLst>
          </p:cNvPr>
          <p:cNvSpPr/>
          <p:nvPr/>
        </p:nvSpPr>
        <p:spPr>
          <a:xfrm>
            <a:off x="4258477" y="4628068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5766B7-9E08-7E49-B435-BD372C789371}"/>
              </a:ext>
            </a:extLst>
          </p:cNvPr>
          <p:cNvSpPr/>
          <p:nvPr/>
        </p:nvSpPr>
        <p:spPr>
          <a:xfrm>
            <a:off x="3296658" y="4635609"/>
            <a:ext cx="709448" cy="53325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</a:p>
        </p:txBody>
      </p: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BBE7C802-6BC1-B747-8518-F487C7A878B6}"/>
              </a:ext>
            </a:extLst>
          </p:cNvPr>
          <p:cNvCxnSpPr>
            <a:cxnSpLocks/>
            <a:stCxn id="11" idx="4"/>
            <a:endCxn id="10" idx="1"/>
          </p:cNvCxnSpPr>
          <p:nvPr/>
        </p:nvCxnSpPr>
        <p:spPr>
          <a:xfrm rot="5400000" flipH="1">
            <a:off x="5015720" y="1224488"/>
            <a:ext cx="374752" cy="7730249"/>
          </a:xfrm>
          <a:prstGeom prst="bentConnector4">
            <a:avLst>
              <a:gd name="adj1" fmla="val -183002"/>
              <a:gd name="adj2" fmla="val 107036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7A826B6-DB58-064C-9F21-1EF045C60D4C}"/>
              </a:ext>
            </a:extLst>
          </p:cNvPr>
          <p:cNvSpPr txBox="1"/>
          <p:nvPr/>
        </p:nvSpPr>
        <p:spPr>
          <a:xfrm>
            <a:off x="6392193" y="5516959"/>
            <a:ext cx="350233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Garamond" panose="02020404030301010803" pitchFamily="18" charset="0"/>
              </a:rPr>
              <a:t>Time quantum expired</a:t>
            </a:r>
          </a:p>
        </p:txBody>
      </p:sp>
    </p:spTree>
    <p:extLst>
      <p:ext uri="{BB962C8B-B14F-4D97-AF65-F5344CB8AC3E}">
        <p14:creationId xmlns:p14="http://schemas.microsoft.com/office/powerpoint/2010/main" val="3683837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Round-Robin (RR) Scheduling (cont.)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Fairness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Reduce waiting time of short CPU-burst processes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Do not consider process priority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How to define time quantum?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Too large time quantum 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 Similar to FIFO Algorithm</a:t>
            </a:r>
          </a:p>
          <a:p>
            <a:pPr marL="972000" lvl="1" indent="-360000" algn="just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Too low time quantum  Too many context switches performed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16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241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Round-Robin (RR) Scheduling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6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600" b="0" smtClean="0">
                <a:latin typeface="Garamond" panose="02020404030301010803" pitchFamily="18" charset="0"/>
              </a:rPr>
              <a:t>17</a:t>
            </a:fld>
            <a:endParaRPr lang="en-US" sz="600" b="0" dirty="0">
              <a:latin typeface="Garamond" panose="02020404030301010803" pitchFamily="18" charset="0"/>
            </a:endParaRPr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A5E94898-FE43-E84E-A142-86B37680D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382291"/>
              </p:ext>
            </p:extLst>
          </p:nvPr>
        </p:nvGraphicFramePr>
        <p:xfrm>
          <a:off x="1040524" y="5482612"/>
          <a:ext cx="10846675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4310">
                  <a:extLst>
                    <a:ext uri="{9D8B030D-6E8A-4147-A177-3AD203B41FA5}">
                      <a16:colId xmlns:a16="http://schemas.microsoft.com/office/drawing/2014/main" val="2332495654"/>
                    </a:ext>
                  </a:extLst>
                </a:gridCol>
                <a:gridCol w="1634247">
                  <a:extLst>
                    <a:ext uri="{9D8B030D-6E8A-4147-A177-3AD203B41FA5}">
                      <a16:colId xmlns:a16="http://schemas.microsoft.com/office/drawing/2014/main" val="3613578810"/>
                    </a:ext>
                  </a:extLst>
                </a:gridCol>
                <a:gridCol w="1147864">
                  <a:extLst>
                    <a:ext uri="{9D8B030D-6E8A-4147-A177-3AD203B41FA5}">
                      <a16:colId xmlns:a16="http://schemas.microsoft.com/office/drawing/2014/main" val="2651752006"/>
                    </a:ext>
                  </a:extLst>
                </a:gridCol>
                <a:gridCol w="1536970">
                  <a:extLst>
                    <a:ext uri="{9D8B030D-6E8A-4147-A177-3AD203B41FA5}">
                      <a16:colId xmlns:a16="http://schemas.microsoft.com/office/drawing/2014/main" val="2978414295"/>
                    </a:ext>
                  </a:extLst>
                </a:gridCol>
                <a:gridCol w="564204">
                  <a:extLst>
                    <a:ext uri="{9D8B030D-6E8A-4147-A177-3AD203B41FA5}">
                      <a16:colId xmlns:a16="http://schemas.microsoft.com/office/drawing/2014/main" val="1256240077"/>
                    </a:ext>
                  </a:extLst>
                </a:gridCol>
                <a:gridCol w="3735421">
                  <a:extLst>
                    <a:ext uri="{9D8B030D-6E8A-4147-A177-3AD203B41FA5}">
                      <a16:colId xmlns:a16="http://schemas.microsoft.com/office/drawing/2014/main" val="2119877065"/>
                    </a:ext>
                  </a:extLst>
                </a:gridCol>
                <a:gridCol w="583659">
                  <a:extLst>
                    <a:ext uri="{9D8B030D-6E8A-4147-A177-3AD203B41FA5}">
                      <a16:colId xmlns:a16="http://schemas.microsoft.com/office/drawing/2014/main" val="2109057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567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C77AF35-9F5D-9941-9B2E-CF8F323643C6}"/>
              </a:ext>
            </a:extLst>
          </p:cNvPr>
          <p:cNvSpPr txBox="1"/>
          <p:nvPr/>
        </p:nvSpPr>
        <p:spPr>
          <a:xfrm>
            <a:off x="38239" y="5508627"/>
            <a:ext cx="10022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q = 4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605C4B8-6BF4-8B45-B702-21E9AE50B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402161"/>
              </p:ext>
            </p:extLst>
          </p:nvPr>
        </p:nvGraphicFramePr>
        <p:xfrm>
          <a:off x="1040524" y="1359217"/>
          <a:ext cx="10237077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564106701"/>
                    </a:ext>
                  </a:extLst>
                </a:gridCol>
                <a:gridCol w="1770770">
                  <a:extLst>
                    <a:ext uri="{9D8B030D-6E8A-4147-A177-3AD203B41FA5}">
                      <a16:colId xmlns:a16="http://schemas.microsoft.com/office/drawing/2014/main" val="1746095467"/>
                    </a:ext>
                  </a:extLst>
                </a:gridCol>
                <a:gridCol w="1809344">
                  <a:extLst>
                    <a:ext uri="{9D8B030D-6E8A-4147-A177-3AD203B41FA5}">
                      <a16:colId xmlns:a16="http://schemas.microsoft.com/office/drawing/2014/main" val="3443885515"/>
                    </a:ext>
                  </a:extLst>
                </a:gridCol>
                <a:gridCol w="2704290">
                  <a:extLst>
                    <a:ext uri="{9D8B030D-6E8A-4147-A177-3AD203B41FA5}">
                      <a16:colId xmlns:a16="http://schemas.microsoft.com/office/drawing/2014/main" val="2323184232"/>
                    </a:ext>
                  </a:extLst>
                </a:gridCol>
                <a:gridCol w="2581073">
                  <a:extLst>
                    <a:ext uri="{9D8B030D-6E8A-4147-A177-3AD203B41FA5}">
                      <a16:colId xmlns:a16="http://schemas.microsoft.com/office/drawing/2014/main" val="194070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Arrival Time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CPU Burst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endParaRPr lang="en-US" sz="2600" b="1" i="0" baseline="-2500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1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600" b="1" i="0" baseline="-25000" dirty="0">
                        <a:solidFill>
                          <a:srgbClr val="FF0000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8791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9DE32FF3-B824-9244-8AE5-F7A13A7CC2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585250"/>
              </p:ext>
            </p:extLst>
          </p:nvPr>
        </p:nvGraphicFramePr>
        <p:xfrm>
          <a:off x="6003600" y="1842065"/>
          <a:ext cx="5274000" cy="195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78">
                  <a:extLst>
                    <a:ext uri="{9D8B030D-6E8A-4147-A177-3AD203B41FA5}">
                      <a16:colId xmlns:a16="http://schemas.microsoft.com/office/drawing/2014/main" val="3345012741"/>
                    </a:ext>
                  </a:extLst>
                </a:gridCol>
                <a:gridCol w="2561322">
                  <a:extLst>
                    <a:ext uri="{9D8B030D-6E8A-4147-A177-3AD203B41FA5}">
                      <a16:colId xmlns:a16="http://schemas.microsoft.com/office/drawing/2014/main" val="3300484078"/>
                    </a:ext>
                  </a:extLst>
                </a:gridCol>
              </a:tblGrid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32-0 = 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32-24 =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59877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16-1 = 15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15-5 = 10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09784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11-2 = 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9-3 = 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2720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18.66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882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F9E26AF-3AB0-7D46-9CD4-2C90BC8FE033}"/>
              </a:ext>
            </a:extLst>
          </p:cNvPr>
          <p:cNvSpPr txBox="1"/>
          <p:nvPr/>
        </p:nvSpPr>
        <p:spPr>
          <a:xfrm>
            <a:off x="1048490" y="3895670"/>
            <a:ext cx="1022911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Another method for calculating WT </a:t>
            </a:r>
          </a:p>
          <a:p>
            <a:pPr algn="r"/>
            <a:r>
              <a:rPr lang="en-US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WT(P1) = (11 – 4) + (16 – 15) = 7 + 1 = 8</a:t>
            </a:r>
          </a:p>
          <a:p>
            <a:pPr algn="r"/>
            <a:r>
              <a:rPr lang="en-US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WT(P2) = (4 – 1) + (15 – 8) = 3 + 7 = 10; WT(P3) = (8 – 2) = 6</a:t>
            </a:r>
          </a:p>
        </p:txBody>
      </p:sp>
      <p:sp>
        <p:nvSpPr>
          <p:cNvPr id="33" name="Curved Left Arrow 32">
            <a:extLst>
              <a:ext uri="{FF2B5EF4-FFF2-40B4-BE49-F238E27FC236}">
                <a16:creationId xmlns:a16="http://schemas.microsoft.com/office/drawing/2014/main" id="{EDED5BC7-C9EF-AA44-97DF-2CA1AE40B406}"/>
              </a:ext>
            </a:extLst>
          </p:cNvPr>
          <p:cNvSpPr/>
          <p:nvPr/>
        </p:nvSpPr>
        <p:spPr>
          <a:xfrm>
            <a:off x="11277600" y="2665379"/>
            <a:ext cx="453957" cy="1984442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338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Shortest-Job-First (SJF) Scheduling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5"/>
            <a:ext cx="11283448" cy="1822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Nonpreemptive scheduling 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Preemptive version: Shortest-Remaining-Time-Next (SRTN) Scheduling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Pick the process having the smallest CPU-bursts time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24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18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1C04951-412C-B949-A401-8048C5B84DB7}"/>
              </a:ext>
            </a:extLst>
          </p:cNvPr>
          <p:cNvSpPr/>
          <p:nvPr/>
        </p:nvSpPr>
        <p:spPr>
          <a:xfrm>
            <a:off x="1527157" y="3250477"/>
            <a:ext cx="5693449" cy="1006214"/>
          </a:xfrm>
          <a:prstGeom prst="roundRect">
            <a:avLst>
              <a:gd name="adj" fmla="val 4273"/>
            </a:avLst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35E8E3-61A4-9149-9D10-5C0B21C7FBFB}"/>
              </a:ext>
            </a:extLst>
          </p:cNvPr>
          <p:cNvSpPr/>
          <p:nvPr/>
        </p:nvSpPr>
        <p:spPr>
          <a:xfrm>
            <a:off x="8764517" y="3250475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DD6358-8C3E-E54F-A4DB-61040E94DDA3}"/>
              </a:ext>
            </a:extLst>
          </p:cNvPr>
          <p:cNvSpPr txBox="1"/>
          <p:nvPr/>
        </p:nvSpPr>
        <p:spPr>
          <a:xfrm>
            <a:off x="9750295" y="3046212"/>
            <a:ext cx="8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C4CE8E-C1AE-DB4D-AA12-DD82861D9D8F}"/>
              </a:ext>
            </a:extLst>
          </p:cNvPr>
          <p:cNvCxnSpPr/>
          <p:nvPr/>
        </p:nvCxnSpPr>
        <p:spPr>
          <a:xfrm>
            <a:off x="9750295" y="3607354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6CAB50-35A8-E046-9933-174372EF9D94}"/>
              </a:ext>
            </a:extLst>
          </p:cNvPr>
          <p:cNvCxnSpPr>
            <a:cxnSpLocks/>
            <a:stCxn id="16" idx="2"/>
            <a:endCxn id="11" idx="4"/>
          </p:cNvCxnSpPr>
          <p:nvPr/>
        </p:nvCxnSpPr>
        <p:spPr>
          <a:xfrm rot="5400000" flipH="1" flipV="1">
            <a:off x="7440895" y="2298289"/>
            <a:ext cx="114818" cy="3518203"/>
          </a:xfrm>
          <a:prstGeom prst="bentConnector3">
            <a:avLst>
              <a:gd name="adj1" fmla="val -459986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29D65586-460B-6A4D-8EC2-569BF59C9E32}"/>
              </a:ext>
            </a:extLst>
          </p:cNvPr>
          <p:cNvSpPr/>
          <p:nvPr/>
        </p:nvSpPr>
        <p:spPr>
          <a:xfrm>
            <a:off x="6321295" y="3340729"/>
            <a:ext cx="709448" cy="7750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P1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(9s)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81B930-0233-5049-BDF0-CF8A124D3F76}"/>
              </a:ext>
            </a:extLst>
          </p:cNvPr>
          <p:cNvSpPr/>
          <p:nvPr/>
        </p:nvSpPr>
        <p:spPr>
          <a:xfrm>
            <a:off x="5384479" y="3339756"/>
            <a:ext cx="709448" cy="7750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P2</a:t>
            </a:r>
          </a:p>
          <a:p>
            <a:pPr algn="ctr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(3s)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C4C85F-0EA3-1C4C-8CDF-A30CABDF69F3}"/>
              </a:ext>
            </a:extLst>
          </p:cNvPr>
          <p:cNvSpPr/>
          <p:nvPr/>
        </p:nvSpPr>
        <p:spPr>
          <a:xfrm>
            <a:off x="4447663" y="3351062"/>
            <a:ext cx="709448" cy="775044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P3 </a:t>
            </a: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(8s)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20E88F-C999-F340-BF59-A6F8EBA0D82A}"/>
              </a:ext>
            </a:extLst>
          </p:cNvPr>
          <p:cNvSpPr/>
          <p:nvPr/>
        </p:nvSpPr>
        <p:spPr>
          <a:xfrm>
            <a:off x="3485844" y="3358602"/>
            <a:ext cx="709448" cy="7561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6CB9B7C3-9684-9E41-BAA8-779C3B690C6F}"/>
              </a:ext>
            </a:extLst>
          </p:cNvPr>
          <p:cNvSpPr txBox="1">
            <a:spLocks/>
          </p:cNvSpPr>
          <p:nvPr/>
        </p:nvSpPr>
        <p:spPr>
          <a:xfrm>
            <a:off x="682580" y="4829139"/>
            <a:ext cx="11283448" cy="18227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if P4(2s) is put into the ready queue while P2 is running?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SJF: P2 continues its execution then CPU switches to P4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SRTN: P4 will be preempted immediately</a:t>
            </a:r>
          </a:p>
          <a:p>
            <a:pPr marL="668700" lvl="1" algn="just">
              <a:spcBef>
                <a:spcPts val="1000"/>
              </a:spcBef>
            </a:pPr>
            <a:endParaRPr lang="en-US" sz="20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4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Shortest-Job-First (SJF) Scheduling (cont.)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28344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Simplicity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Reduce turnaround time and waiting time of “short” processes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Increase throughput (i.e., more processes completed)</a:t>
            </a:r>
            <a:endParaRPr lang="en-US" sz="26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Need to estimate CPU-burst of all processes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Problem of </a:t>
            </a:r>
            <a:r>
              <a:rPr lang="en-US" sz="26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starvation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Processes having higher CPU-burst can be blocked indefinitely if smaller CPU-burst processes keep executing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19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62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214141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846674" cy="556054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Shortest-Remaining-Time-Next (SRTN) Scheduling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8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800" b="0" smtClean="0">
                <a:latin typeface="Garamond" panose="02020404030301010803" pitchFamily="18" charset="0"/>
              </a:rPr>
              <a:t>20</a:t>
            </a:fld>
            <a:endParaRPr lang="en-US" sz="800" b="0">
              <a:latin typeface="Garamond" panose="02020404030301010803" pitchFamily="18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5372654D-BDE8-0D41-9EC5-9056EFD0B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422422"/>
              </p:ext>
            </p:extLst>
          </p:nvPr>
        </p:nvGraphicFramePr>
        <p:xfrm>
          <a:off x="287676" y="5011103"/>
          <a:ext cx="1159952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319">
                  <a:extLst>
                    <a:ext uri="{9D8B030D-6E8A-4147-A177-3AD203B41FA5}">
                      <a16:colId xmlns:a16="http://schemas.microsoft.com/office/drawing/2014/main" val="2332495654"/>
                    </a:ext>
                  </a:extLst>
                </a:gridCol>
                <a:gridCol w="614009">
                  <a:extLst>
                    <a:ext uri="{9D8B030D-6E8A-4147-A177-3AD203B41FA5}">
                      <a16:colId xmlns:a16="http://schemas.microsoft.com/office/drawing/2014/main" val="3613578810"/>
                    </a:ext>
                  </a:extLst>
                </a:gridCol>
                <a:gridCol w="1523653">
                  <a:extLst>
                    <a:ext uri="{9D8B030D-6E8A-4147-A177-3AD203B41FA5}">
                      <a16:colId xmlns:a16="http://schemas.microsoft.com/office/drawing/2014/main" val="2651752006"/>
                    </a:ext>
                  </a:extLst>
                </a:gridCol>
                <a:gridCol w="2092181">
                  <a:extLst>
                    <a:ext uri="{9D8B030D-6E8A-4147-A177-3AD203B41FA5}">
                      <a16:colId xmlns:a16="http://schemas.microsoft.com/office/drawing/2014/main" val="1256240077"/>
                    </a:ext>
                  </a:extLst>
                </a:gridCol>
                <a:gridCol w="6140094">
                  <a:extLst>
                    <a:ext uri="{9D8B030D-6E8A-4147-A177-3AD203B41FA5}">
                      <a16:colId xmlns:a16="http://schemas.microsoft.com/office/drawing/2014/main" val="2119877065"/>
                    </a:ext>
                  </a:extLst>
                </a:gridCol>
                <a:gridCol w="591267">
                  <a:extLst>
                    <a:ext uri="{9D8B030D-6E8A-4147-A177-3AD203B41FA5}">
                      <a16:colId xmlns:a16="http://schemas.microsoft.com/office/drawing/2014/main" val="2109057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5675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7F83ABA3-B70D-614F-95FC-6D32E765D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49333"/>
              </p:ext>
            </p:extLst>
          </p:nvPr>
        </p:nvGraphicFramePr>
        <p:xfrm>
          <a:off x="1040524" y="1359217"/>
          <a:ext cx="10237077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564106701"/>
                    </a:ext>
                  </a:extLst>
                </a:gridCol>
                <a:gridCol w="1770770">
                  <a:extLst>
                    <a:ext uri="{9D8B030D-6E8A-4147-A177-3AD203B41FA5}">
                      <a16:colId xmlns:a16="http://schemas.microsoft.com/office/drawing/2014/main" val="1746095467"/>
                    </a:ext>
                  </a:extLst>
                </a:gridCol>
                <a:gridCol w="1809344">
                  <a:extLst>
                    <a:ext uri="{9D8B030D-6E8A-4147-A177-3AD203B41FA5}">
                      <a16:colId xmlns:a16="http://schemas.microsoft.com/office/drawing/2014/main" val="3443885515"/>
                    </a:ext>
                  </a:extLst>
                </a:gridCol>
                <a:gridCol w="2704290">
                  <a:extLst>
                    <a:ext uri="{9D8B030D-6E8A-4147-A177-3AD203B41FA5}">
                      <a16:colId xmlns:a16="http://schemas.microsoft.com/office/drawing/2014/main" val="2323184232"/>
                    </a:ext>
                  </a:extLst>
                </a:gridCol>
                <a:gridCol w="2581073">
                  <a:extLst>
                    <a:ext uri="{9D8B030D-6E8A-4147-A177-3AD203B41FA5}">
                      <a16:colId xmlns:a16="http://schemas.microsoft.com/office/drawing/2014/main" val="194070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Arrival Time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CPU Burst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endParaRPr lang="en-US" sz="2600" b="1" i="0" baseline="-2500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1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latin typeface="Garamond" panose="02020404030301010803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600" b="1" i="0" baseline="-25000" dirty="0">
                        <a:solidFill>
                          <a:srgbClr val="FF0000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8791"/>
                  </a:ext>
                </a:extLst>
              </a:tr>
            </a:tbl>
          </a:graphicData>
        </a:graphic>
      </p:graphicFrame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3D355D83-2FB9-E546-B4E4-60DD2C69F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896857"/>
              </p:ext>
            </p:extLst>
          </p:nvPr>
        </p:nvGraphicFramePr>
        <p:xfrm>
          <a:off x="6003600" y="1842065"/>
          <a:ext cx="5274000" cy="19555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12678">
                  <a:extLst>
                    <a:ext uri="{9D8B030D-6E8A-4147-A177-3AD203B41FA5}">
                      <a16:colId xmlns:a16="http://schemas.microsoft.com/office/drawing/2014/main" val="3345012741"/>
                    </a:ext>
                  </a:extLst>
                </a:gridCol>
                <a:gridCol w="2561322">
                  <a:extLst>
                    <a:ext uri="{9D8B030D-6E8A-4147-A177-3AD203B41FA5}">
                      <a16:colId xmlns:a16="http://schemas.microsoft.com/office/drawing/2014/main" val="3300484078"/>
                    </a:ext>
                  </a:extLst>
                </a:gridCol>
              </a:tblGrid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32-0 = 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32-24 =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59877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9-1 = 8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8-5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09784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5-2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3-3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2720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14.33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3.66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88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781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Priority Scheduling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Two versions: preemptive and nonpreemptive scheduling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Especially used in timesharing systems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process is associated with a priority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Pick the process having the highest priority in the ready queue</a:t>
            </a:r>
          </a:p>
          <a:p>
            <a:pPr marL="571500" indent="-360000" algn="just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What if a new process having higher priority than the currently executing process arrives?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Preemptive version: the running process will be stopped immediately</a:t>
            </a:r>
          </a:p>
          <a:p>
            <a:pPr marL="972000" lvl="1" indent="-3600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Nonpreemptive version: the running process finishes its task then the highest priority process will be allocated the CPU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21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91186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Priority Scheduling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22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507A7C5-5FD9-6042-A302-37224E62EAD8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128344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68700" indent="-457200" algn="just">
              <a:spcBef>
                <a:spcPts val="1000"/>
              </a:spcBef>
              <a:buFont typeface="Wingdings" pitchFamily="2" charset="2"/>
              <a:buChar char="J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Take consideration of process priority</a:t>
            </a:r>
          </a:p>
          <a:p>
            <a:pPr marL="668700" indent="-457200" algn="just">
              <a:spcBef>
                <a:spcPts val="1000"/>
              </a:spcBef>
              <a:buFont typeface="Wingdings" pitchFamily="2" charset="2"/>
              <a:buChar char="L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Problem of </a:t>
            </a:r>
            <a:r>
              <a:rPr lang="en-US" sz="26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starvation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 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Processes having lower priority can be blocked indefinitely if higher priority processes keep executing</a:t>
            </a:r>
          </a:p>
          <a:p>
            <a:pPr marL="1125900" lvl="1" indent="-457200" algn="just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Solutions for the starvation problem: </a:t>
            </a:r>
          </a:p>
          <a:p>
            <a:pPr marL="1583100" lvl="2" indent="-457200" algn="just">
              <a:spcBef>
                <a:spcPts val="1000"/>
              </a:spcBef>
              <a:buClr>
                <a:schemeClr val="tx1"/>
              </a:buClr>
              <a:buFont typeface="Courier New" panose="02070309020205020404" pitchFamily="49" charset="0"/>
              <a:buChar char="o"/>
            </a:pPr>
            <a:r>
              <a:rPr lang="en-US" sz="26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Aging 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  <a:sym typeface="Wingdings" pitchFamily="2" charset="2"/>
              </a:rPr>
              <a:t>(i.e., increase the priority of processes waiting for a long time in the ready queue)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726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Priority Scheduling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23</a:t>
            </a:fld>
            <a:endParaRPr lang="en-US" b="0">
              <a:latin typeface="Garamond" panose="02020404030301010803" pitchFamily="18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D3E88FB-5C40-C641-A1A5-FB8F65A86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39882"/>
              </p:ext>
            </p:extLst>
          </p:nvPr>
        </p:nvGraphicFramePr>
        <p:xfrm>
          <a:off x="462337" y="4586887"/>
          <a:ext cx="11405063" cy="975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7618">
                  <a:extLst>
                    <a:ext uri="{9D8B030D-6E8A-4147-A177-3AD203B41FA5}">
                      <a16:colId xmlns:a16="http://schemas.microsoft.com/office/drawing/2014/main" val="2332495654"/>
                    </a:ext>
                  </a:extLst>
                </a:gridCol>
                <a:gridCol w="603716">
                  <a:extLst>
                    <a:ext uri="{9D8B030D-6E8A-4147-A177-3AD203B41FA5}">
                      <a16:colId xmlns:a16="http://schemas.microsoft.com/office/drawing/2014/main" val="3613578810"/>
                    </a:ext>
                  </a:extLst>
                </a:gridCol>
                <a:gridCol w="1498110">
                  <a:extLst>
                    <a:ext uri="{9D8B030D-6E8A-4147-A177-3AD203B41FA5}">
                      <a16:colId xmlns:a16="http://schemas.microsoft.com/office/drawing/2014/main" val="2651752006"/>
                    </a:ext>
                  </a:extLst>
                </a:gridCol>
                <a:gridCol w="2057106">
                  <a:extLst>
                    <a:ext uri="{9D8B030D-6E8A-4147-A177-3AD203B41FA5}">
                      <a16:colId xmlns:a16="http://schemas.microsoft.com/office/drawing/2014/main" val="1256240077"/>
                    </a:ext>
                  </a:extLst>
                </a:gridCol>
                <a:gridCol w="6037159">
                  <a:extLst>
                    <a:ext uri="{9D8B030D-6E8A-4147-A177-3AD203B41FA5}">
                      <a16:colId xmlns:a16="http://schemas.microsoft.com/office/drawing/2014/main" val="2119877065"/>
                    </a:ext>
                  </a:extLst>
                </a:gridCol>
                <a:gridCol w="581354">
                  <a:extLst>
                    <a:ext uri="{9D8B030D-6E8A-4147-A177-3AD203B41FA5}">
                      <a16:colId xmlns:a16="http://schemas.microsoft.com/office/drawing/2014/main" val="2109057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lnB w="38100" cmpd="sng">
                      <a:noFill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bg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80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b="0" i="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05675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891CA427-56AF-D54E-9EFA-8FA17BEA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183549"/>
              </p:ext>
            </p:extLst>
          </p:nvPr>
        </p:nvGraphicFramePr>
        <p:xfrm>
          <a:off x="1040523" y="1359217"/>
          <a:ext cx="10237077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170">
                  <a:extLst>
                    <a:ext uri="{9D8B030D-6E8A-4147-A177-3AD203B41FA5}">
                      <a16:colId xmlns:a16="http://schemas.microsoft.com/office/drawing/2014/main" val="2564106701"/>
                    </a:ext>
                  </a:extLst>
                </a:gridCol>
                <a:gridCol w="1759484">
                  <a:extLst>
                    <a:ext uri="{9D8B030D-6E8A-4147-A177-3AD203B41FA5}">
                      <a16:colId xmlns:a16="http://schemas.microsoft.com/office/drawing/2014/main" val="1746095467"/>
                    </a:ext>
                  </a:extLst>
                </a:gridCol>
                <a:gridCol w="1753521">
                  <a:extLst>
                    <a:ext uri="{9D8B030D-6E8A-4147-A177-3AD203B41FA5}">
                      <a16:colId xmlns:a16="http://schemas.microsoft.com/office/drawing/2014/main" val="4104499942"/>
                    </a:ext>
                  </a:extLst>
                </a:gridCol>
                <a:gridCol w="1335442">
                  <a:extLst>
                    <a:ext uri="{9D8B030D-6E8A-4147-A177-3AD203B41FA5}">
                      <a16:colId xmlns:a16="http://schemas.microsoft.com/office/drawing/2014/main" val="3443885515"/>
                    </a:ext>
                  </a:extLst>
                </a:gridCol>
                <a:gridCol w="2028872">
                  <a:extLst>
                    <a:ext uri="{9D8B030D-6E8A-4147-A177-3AD203B41FA5}">
                      <a16:colId xmlns:a16="http://schemas.microsoft.com/office/drawing/2014/main" val="2323184232"/>
                    </a:ext>
                  </a:extLst>
                </a:gridCol>
                <a:gridCol w="2018588">
                  <a:extLst>
                    <a:ext uri="{9D8B030D-6E8A-4147-A177-3AD203B41FA5}">
                      <a16:colId xmlns:a16="http://schemas.microsoft.com/office/drawing/2014/main" val="1940708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Process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Arrival Time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CPU Burst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endParaRPr lang="en-US" sz="2600" b="1" i="0" baseline="-2500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419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P1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86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P2</a:t>
                      </a:r>
                    </a:p>
                  </a:txBody>
                  <a:tcP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894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bg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P3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96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P3 &gt; P2 &gt; P1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latin typeface="Garamond" panose="02020404030301010803" pitchFamily="18" charset="0"/>
                        </a:rPr>
                        <a:t>P3 &gt; P2 &gt; P1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600" b="1" i="0" baseline="-25000" dirty="0">
                        <a:solidFill>
                          <a:srgbClr val="FF0000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b="1" i="0" dirty="0">
                        <a:solidFill>
                          <a:schemeClr val="tx1"/>
                        </a:solidFill>
                        <a:latin typeface="Helvetica Neue Condensed" panose="02000503000000020004" pitchFamily="2" charset="0"/>
                        <a:ea typeface="Helvetica Neue Condensed" panose="02000503000000020004" pitchFamily="2" charset="0"/>
                        <a:cs typeface="Helvetica Neue Condensed" panose="02000503000000020004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4478791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2C896B5D-81A9-474A-9CB5-F90FD6F29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973958"/>
              </p:ext>
            </p:extLst>
          </p:nvPr>
        </p:nvGraphicFramePr>
        <p:xfrm>
          <a:off x="7230140" y="1846897"/>
          <a:ext cx="4047460" cy="23505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0186">
                  <a:extLst>
                    <a:ext uri="{9D8B030D-6E8A-4147-A177-3AD203B41FA5}">
                      <a16:colId xmlns:a16="http://schemas.microsoft.com/office/drawing/2014/main" val="3345012741"/>
                    </a:ext>
                  </a:extLst>
                </a:gridCol>
                <a:gridCol w="2027274">
                  <a:extLst>
                    <a:ext uri="{9D8B030D-6E8A-4147-A177-3AD203B41FA5}">
                      <a16:colId xmlns:a16="http://schemas.microsoft.com/office/drawing/2014/main" val="3300484078"/>
                    </a:ext>
                  </a:extLst>
                </a:gridCol>
              </a:tblGrid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32-0 = 32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32-24 = 8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4559877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9-1 = 8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8-5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209784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5-2 = 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  <a:latin typeface="Garamond" panose="02020404030301010803" pitchFamily="18" charset="0"/>
                        </a:rPr>
                        <a:t>3-3 = 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722720"/>
                  </a:ext>
                </a:extLst>
              </a:tr>
              <a:tr h="488888"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TT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14.33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AVG</a:t>
                      </a:r>
                      <a:r>
                        <a:rPr lang="en-US" sz="2600" b="1" i="0" baseline="-2500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WT</a:t>
                      </a:r>
                      <a:r>
                        <a:rPr lang="en-US" sz="2600" b="1" i="0" dirty="0">
                          <a:solidFill>
                            <a:schemeClr val="tx1"/>
                          </a:solidFill>
                          <a:latin typeface="Helvetica Neue Condensed" panose="02000503000000020004" pitchFamily="2" charset="0"/>
                          <a:ea typeface="Helvetica Neue Condensed" panose="02000503000000020004" pitchFamily="2" charset="0"/>
                          <a:cs typeface="Helvetica Neue Condensed" panose="02000503000000020004" pitchFamily="2" charset="0"/>
                        </a:rPr>
                        <a:t> = 3.66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78826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E8209B8-DDBF-884A-B547-9C8323DEC063}"/>
              </a:ext>
            </a:extLst>
          </p:cNvPr>
          <p:cNvSpPr txBox="1"/>
          <p:nvPr/>
        </p:nvSpPr>
        <p:spPr>
          <a:xfrm>
            <a:off x="914400" y="3961419"/>
            <a:ext cx="38937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Preemptive version</a:t>
            </a:r>
          </a:p>
        </p:txBody>
      </p:sp>
    </p:spTree>
    <p:extLst>
      <p:ext uri="{BB962C8B-B14F-4D97-AF65-F5344CB8AC3E}">
        <p14:creationId xmlns:p14="http://schemas.microsoft.com/office/powerpoint/2010/main" val="455062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Multilevel Priority Queue Scheduling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Separate the ready queue into multiple priority queues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priority queue is associated with a priority level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queue has its scheduling algorithms</a:t>
            </a: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Each process is assigned to one queue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Pick processes presenting in higher priority queue first</a:t>
            </a:r>
          </a:p>
          <a:p>
            <a:pPr marL="1125900" lvl="1" indent="-457200">
              <a:spcBef>
                <a:spcPts val="1000"/>
              </a:spcBef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Process selection is based on the scheduling algorithm applied to this queue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24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4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Multilevel Queue Scheduling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6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600" b="0" smtClean="0">
                <a:latin typeface="Garamond" panose="02020404030301010803" pitchFamily="18" charset="0"/>
              </a:rPr>
              <a:t>25</a:t>
            </a:fld>
            <a:endParaRPr lang="en-US" sz="600" b="0">
              <a:latin typeface="Garamond" panose="02020404030301010803" pitchFamily="18" charset="0"/>
            </a:endParaRPr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23EEA8D9-D223-7C49-87BC-B3E6C3FF7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351" y="841382"/>
            <a:ext cx="8131407" cy="5317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743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And other ...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82580" y="1081594"/>
            <a:ext cx="10998558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Guaranteed scheduling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Lottery scheduling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Fair-Share scheduling</a:t>
            </a: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26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6739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209B62C-3402-4623-9A7C-AA048B56F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3712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305D2908-450F-224E-9F54-30C04332B037}"/>
              </a:ext>
            </a:extLst>
          </p:cNvPr>
          <p:cNvSpPr txBox="1">
            <a:spLocks/>
          </p:cNvSpPr>
          <p:nvPr/>
        </p:nvSpPr>
        <p:spPr>
          <a:xfrm>
            <a:off x="838200" y="799330"/>
            <a:ext cx="1036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>
                <a:solidFill>
                  <a:schemeClr val="bg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Topic 1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3299541"/>
                  </p:ext>
                </p:extLst>
              </p:nvPr>
            </p:nvGraphicFramePr>
            <p:xfrm>
              <a:off x="4434374" y="1411070"/>
              <a:ext cx="3007486" cy="442874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07486" cy="442874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am3d:spPr>
                  <am3d:camera>
                    <am3d:pos x="0" y="0" z="5861527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675758" d="1000000"/>
                    <am3d:preTrans dx="-721111" dy="-18000000" dz="8896"/>
                    <am3d:scale>
                      <am3d:sx n="1000000" d="1000000"/>
                      <am3d:sy n="1000000" d="1000000"/>
                      <am3d:sz n="1000000" d="1000000"/>
                    </am3d:scale>
                    <am3d:rot ax="-150167" ay="1524667" az="-64474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93171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4" name="3D Model 13" descr="Question Mark">
                <a:extLst>
                  <a:ext uri="{FF2B5EF4-FFF2-40B4-BE49-F238E27FC236}">
                    <a16:creationId xmlns:a16="http://schemas.microsoft.com/office/drawing/2014/main" id="{F2E957ED-4E05-1347-94EC-03450217A2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34374" y="1411070"/>
                <a:ext cx="3007486" cy="4428745"/>
              </a:xfrm>
              <a:prstGeom prst="rect">
                <a:avLst/>
              </a:prstGeom>
              <a:noFill/>
              <a:ln>
                <a:noFill/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1457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fr-FR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Plan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618D6-E8EC-2F44-941E-BE1E3C23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D0A05-23A8-F948-895F-FFFD2EB33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3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914400" y="1326292"/>
            <a:ext cx="10363200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algorithms</a:t>
            </a:r>
          </a:p>
        </p:txBody>
      </p:sp>
    </p:spTree>
    <p:extLst>
      <p:ext uri="{BB962C8B-B14F-4D97-AF65-F5344CB8AC3E}">
        <p14:creationId xmlns:p14="http://schemas.microsoft.com/office/powerpoint/2010/main" val="338906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– I/O Burst Cycle</a:t>
            </a:r>
            <a:endParaRPr lang="en-US" b="1" dirty="0">
              <a:solidFill>
                <a:schemeClr val="accent1"/>
              </a:solidFill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4</a:t>
            </a:fld>
            <a:endParaRPr lang="en-US" b="0">
              <a:latin typeface="Garamond" panose="02020404030301010803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CE4A744-B0EC-C14D-8B71-07545A0D7231}"/>
              </a:ext>
            </a:extLst>
          </p:cNvPr>
          <p:cNvSpPr txBox="1">
            <a:spLocks/>
          </p:cNvSpPr>
          <p:nvPr/>
        </p:nvSpPr>
        <p:spPr>
          <a:xfrm>
            <a:off x="682579" y="1081594"/>
            <a:ext cx="11279571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 process execution alternates between: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Burst performing calculations</a:t>
            </a:r>
          </a:p>
          <a:p>
            <a:pPr marL="972000" lvl="1" indent="-360000">
              <a:buFont typeface="Wingdings" pitchFamily="2" charset="2"/>
              <a:buChar char="ü"/>
            </a:pP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I/O Burst performing I/O operations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C93178-8583-5E49-94AA-7CDD89338514}"/>
              </a:ext>
            </a:extLst>
          </p:cNvPr>
          <p:cNvSpPr/>
          <p:nvPr/>
        </p:nvSpPr>
        <p:spPr>
          <a:xfrm>
            <a:off x="5403568" y="3096829"/>
            <a:ext cx="1219200" cy="360000"/>
          </a:xfrm>
          <a:prstGeom prst="rect">
            <a:avLst/>
          </a:prstGeom>
          <a:solidFill>
            <a:srgbClr val="FFC000">
              <a:alpha val="54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200">
                <a:solidFill>
                  <a:schemeClr val="tx1"/>
                </a:solidFill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12" name="TextBox 27">
            <a:extLst>
              <a:ext uri="{FF2B5EF4-FFF2-40B4-BE49-F238E27FC236}">
                <a16:creationId xmlns:a16="http://schemas.microsoft.com/office/drawing/2014/main" id="{0E092AEB-30D4-1E4C-8173-B8EEE9E2D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650" y="3782635"/>
            <a:ext cx="1738888" cy="360000"/>
          </a:xfrm>
          <a:prstGeom prst="rect">
            <a:avLst/>
          </a:prstGeom>
          <a:solidFill>
            <a:srgbClr val="FFC000">
              <a:alpha val="54000"/>
            </a:srgb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8BB49-CE8D-8043-B80A-B58CA8C045D2}"/>
              </a:ext>
            </a:extLst>
          </p:cNvPr>
          <p:cNvSpPr/>
          <p:nvPr/>
        </p:nvSpPr>
        <p:spPr>
          <a:xfrm>
            <a:off x="1966629" y="3468302"/>
            <a:ext cx="8841366" cy="3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lang="en-US" altLang="en-US" sz="220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80207A-A9BE-E040-9D77-CBE26A3BC9FE}"/>
              </a:ext>
            </a:extLst>
          </p:cNvPr>
          <p:cNvSpPr/>
          <p:nvPr/>
        </p:nvSpPr>
        <p:spPr>
          <a:xfrm>
            <a:off x="1966629" y="4149252"/>
            <a:ext cx="8841366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  <a:defRPr/>
            </a:pPr>
            <a:endParaRPr lang="en-US" altLang="en-US" sz="2200">
              <a:solidFill>
                <a:srgbClr val="FFFFFF"/>
              </a:solidFill>
              <a:latin typeface="Garamond" panose="02020404030301010803" pitchFamily="18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622C9-9663-3947-BD7D-CE095F45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8494" y="3085239"/>
            <a:ext cx="12192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 dirty="0">
                <a:latin typeface="Garamond" panose="02020404030301010803" pitchFamily="18" charset="0"/>
              </a:rPr>
              <a:t>Idle</a:t>
            </a:r>
          </a:p>
        </p:txBody>
      </p:sp>
      <p:sp>
        <p:nvSpPr>
          <p:cNvPr id="20" name="TextBox 27">
            <a:extLst>
              <a:ext uri="{FF2B5EF4-FFF2-40B4-BE49-F238E27FC236}">
                <a16:creationId xmlns:a16="http://schemas.microsoft.com/office/drawing/2014/main" id="{1CC90049-938F-2240-8F99-23F8653278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629" y="3104995"/>
            <a:ext cx="1738888" cy="360000"/>
          </a:xfrm>
          <a:prstGeom prst="rect">
            <a:avLst/>
          </a:prstGeom>
          <a:solidFill>
            <a:srgbClr val="FFC000">
              <a:alpha val="54000"/>
            </a:srgb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E91765C0-FE76-5643-A111-289AA3C5B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4003" y="3782635"/>
            <a:ext cx="682625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I/O</a:t>
            </a:r>
          </a:p>
        </p:txBody>
      </p:sp>
      <p:sp>
        <p:nvSpPr>
          <p:cNvPr id="22" name="TextBox 39">
            <a:extLst>
              <a:ext uri="{FF2B5EF4-FFF2-40B4-BE49-F238E27FC236}">
                <a16:creationId xmlns:a16="http://schemas.microsoft.com/office/drawing/2014/main" id="{E045DAEB-9751-9643-99A4-C52299281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74" y="3147200"/>
            <a:ext cx="930273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9FB5BA-CCC2-9641-8F89-1DA3C26D8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0142" y="3103469"/>
            <a:ext cx="1219200" cy="36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 dirty="0">
                <a:latin typeface="Garamond" panose="02020404030301010803" pitchFamily="18" charset="0"/>
              </a:rPr>
              <a:t>Idle</a:t>
            </a:r>
          </a:p>
        </p:txBody>
      </p:sp>
      <p:sp>
        <p:nvSpPr>
          <p:cNvPr id="24" name="TextBox 27">
            <a:extLst>
              <a:ext uri="{FF2B5EF4-FFF2-40B4-BE49-F238E27FC236}">
                <a16:creationId xmlns:a16="http://schemas.microsoft.com/office/drawing/2014/main" id="{67037616-8425-8D4A-AF65-653B53F005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1675" y="3782635"/>
            <a:ext cx="1738888" cy="360000"/>
          </a:xfrm>
          <a:prstGeom prst="rect">
            <a:avLst/>
          </a:prstGeom>
          <a:solidFill>
            <a:srgbClr val="FFC000">
              <a:alpha val="54000"/>
            </a:srgb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25" name="TextBox 27">
            <a:extLst>
              <a:ext uri="{FF2B5EF4-FFF2-40B4-BE49-F238E27FC236}">
                <a16:creationId xmlns:a16="http://schemas.microsoft.com/office/drawing/2014/main" id="{A4FA4A83-6993-9047-A48E-E92B264FF4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16717" y="3107766"/>
            <a:ext cx="2380316" cy="360000"/>
          </a:xfrm>
          <a:prstGeom prst="rect">
            <a:avLst/>
          </a:prstGeom>
          <a:solidFill>
            <a:srgbClr val="FFC000">
              <a:alpha val="54000"/>
            </a:srgb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SzPct val="70000"/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SzPct val="70000"/>
              <a:buFont typeface="Wingdings" pitchFamily="2" charset="2"/>
              <a:buChar char="v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70000"/>
              <a:buFont typeface="Courier New" panose="02070309020205020404" pitchFamily="49" charset="0"/>
              <a:buChar char="o"/>
              <a:defRPr sz="2400">
                <a:solidFill>
                  <a:srgbClr val="0070C0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SzTx/>
              <a:buFontTx/>
              <a:buNone/>
            </a:pPr>
            <a:r>
              <a:rPr lang="fr-FR" altLang="en-US" sz="2200" dirty="0">
                <a:latin typeface="Garamond" panose="02020404030301010803" pitchFamily="18" charset="0"/>
              </a:rPr>
              <a:t>P1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B26921D7-5E7A-4E4B-BF82-7FEC41410ADA}"/>
              </a:ext>
            </a:extLst>
          </p:cNvPr>
          <p:cNvSpPr txBox="1">
            <a:spLocks/>
          </p:cNvSpPr>
          <p:nvPr/>
        </p:nvSpPr>
        <p:spPr>
          <a:xfrm>
            <a:off x="2439021" y="4821634"/>
            <a:ext cx="1229629" cy="467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Burst</a:t>
            </a:r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C2A8A782-AADE-3843-BDE4-5717EC6AAD11}"/>
              </a:ext>
            </a:extLst>
          </p:cNvPr>
          <p:cNvSpPr/>
          <p:nvPr/>
        </p:nvSpPr>
        <p:spPr>
          <a:xfrm rot="5400000">
            <a:off x="2692903" y="3808985"/>
            <a:ext cx="249472" cy="1702021"/>
          </a:xfrm>
          <a:prstGeom prst="rightBrace">
            <a:avLst>
              <a:gd name="adj1" fmla="val 67758"/>
              <a:gd name="adj2" fmla="val 4774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BD86FAA4-1E42-C241-B946-37B5A29A4384}"/>
              </a:ext>
            </a:extLst>
          </p:cNvPr>
          <p:cNvSpPr/>
          <p:nvPr/>
        </p:nvSpPr>
        <p:spPr>
          <a:xfrm rot="5400000">
            <a:off x="4413358" y="3808986"/>
            <a:ext cx="249472" cy="1702021"/>
          </a:xfrm>
          <a:prstGeom prst="rightBrace">
            <a:avLst>
              <a:gd name="adj1" fmla="val 67758"/>
              <a:gd name="adj2" fmla="val 47743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ight Brace 29">
            <a:extLst>
              <a:ext uri="{FF2B5EF4-FFF2-40B4-BE49-F238E27FC236}">
                <a16:creationId xmlns:a16="http://schemas.microsoft.com/office/drawing/2014/main" id="{56B37D0E-7972-6C48-B4E0-09996ED37D0C}"/>
              </a:ext>
            </a:extLst>
          </p:cNvPr>
          <p:cNvSpPr/>
          <p:nvPr/>
        </p:nvSpPr>
        <p:spPr>
          <a:xfrm rot="5400000">
            <a:off x="5888432" y="4050398"/>
            <a:ext cx="249473" cy="1219198"/>
          </a:xfrm>
          <a:prstGeom prst="rightBrace">
            <a:avLst>
              <a:gd name="adj1" fmla="val 67758"/>
              <a:gd name="adj2" fmla="val 4774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2B19571D-067E-BB41-8B4E-45AF3AE5E619}"/>
              </a:ext>
            </a:extLst>
          </p:cNvPr>
          <p:cNvSpPr/>
          <p:nvPr/>
        </p:nvSpPr>
        <p:spPr>
          <a:xfrm rot="5400000">
            <a:off x="7363506" y="3808986"/>
            <a:ext cx="249472" cy="1702021"/>
          </a:xfrm>
          <a:prstGeom prst="rightBrace">
            <a:avLst>
              <a:gd name="adj1" fmla="val 67758"/>
              <a:gd name="adj2" fmla="val 47743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5E03EC29-00BE-424B-9900-59BC65F52CCF}"/>
              </a:ext>
            </a:extLst>
          </p:cNvPr>
          <p:cNvSpPr/>
          <p:nvPr/>
        </p:nvSpPr>
        <p:spPr>
          <a:xfrm rot="5400000">
            <a:off x="9458709" y="3432153"/>
            <a:ext cx="233329" cy="2443317"/>
          </a:xfrm>
          <a:prstGeom prst="rightBrace">
            <a:avLst>
              <a:gd name="adj1" fmla="val 67758"/>
              <a:gd name="adj2" fmla="val 4774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6A5074C-F911-DA4A-8411-7ABFBD35FBEC}"/>
              </a:ext>
            </a:extLst>
          </p:cNvPr>
          <p:cNvSpPr txBox="1">
            <a:spLocks/>
          </p:cNvSpPr>
          <p:nvPr/>
        </p:nvSpPr>
        <p:spPr>
          <a:xfrm>
            <a:off x="5481185" y="4821634"/>
            <a:ext cx="1229629" cy="467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Burst</a:t>
            </a: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77777D5D-88D3-8040-9A4E-B14D5B6C05FD}"/>
              </a:ext>
            </a:extLst>
          </p:cNvPr>
          <p:cNvSpPr txBox="1">
            <a:spLocks/>
          </p:cNvSpPr>
          <p:nvPr/>
        </p:nvSpPr>
        <p:spPr>
          <a:xfrm>
            <a:off x="9138164" y="4821633"/>
            <a:ext cx="1229629" cy="467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solidFill>
                  <a:srgbClr val="FF0000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 Burst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A29B582-54CD-D54D-8C9D-717B46F33848}"/>
              </a:ext>
            </a:extLst>
          </p:cNvPr>
          <p:cNvSpPr txBox="1">
            <a:spLocks/>
          </p:cNvSpPr>
          <p:nvPr/>
        </p:nvSpPr>
        <p:spPr>
          <a:xfrm>
            <a:off x="3959095" y="4821634"/>
            <a:ext cx="1229629" cy="467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I/O Burst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5E454FC6-FE20-614C-AFE5-25ECA565EBE5}"/>
              </a:ext>
            </a:extLst>
          </p:cNvPr>
          <p:cNvSpPr txBox="1">
            <a:spLocks/>
          </p:cNvSpPr>
          <p:nvPr/>
        </p:nvSpPr>
        <p:spPr>
          <a:xfrm>
            <a:off x="6966230" y="4821633"/>
            <a:ext cx="1229629" cy="4675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I/O Burst</a:t>
            </a:r>
          </a:p>
        </p:txBody>
      </p:sp>
    </p:spTree>
    <p:extLst>
      <p:ext uri="{BB962C8B-B14F-4D97-AF65-F5344CB8AC3E}">
        <p14:creationId xmlns:p14="http://schemas.microsoft.com/office/powerpoint/2010/main" val="742775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Procedure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5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D30D1D-2137-534A-A603-26F1140B852A}"/>
              </a:ext>
            </a:extLst>
          </p:cNvPr>
          <p:cNvSpPr/>
          <p:nvPr/>
        </p:nvSpPr>
        <p:spPr>
          <a:xfrm>
            <a:off x="4317654" y="1498393"/>
            <a:ext cx="1172652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C59CB-8771-1248-A19F-D4E5E35C099A}"/>
              </a:ext>
            </a:extLst>
          </p:cNvPr>
          <p:cNvSpPr/>
          <p:nvPr/>
        </p:nvSpPr>
        <p:spPr>
          <a:xfrm>
            <a:off x="8638393" y="1498393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9F986-7ACE-8441-967F-C7BB8D1014C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5490306" y="1873147"/>
            <a:ext cx="31480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A88BF-9EB8-2547-853D-48CFF20EF51A}"/>
              </a:ext>
            </a:extLst>
          </p:cNvPr>
          <p:cNvCxnSpPr/>
          <p:nvPr/>
        </p:nvCxnSpPr>
        <p:spPr>
          <a:xfrm>
            <a:off x="9624171" y="1873147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CF3A7-3199-494A-B42A-5E1AB7282202}"/>
              </a:ext>
            </a:extLst>
          </p:cNvPr>
          <p:cNvCxnSpPr>
            <a:cxnSpLocks/>
          </p:cNvCxnSpPr>
          <p:nvPr/>
        </p:nvCxnSpPr>
        <p:spPr>
          <a:xfrm>
            <a:off x="2006903" y="1873147"/>
            <a:ext cx="2310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42575-2E2E-064A-B6EC-04EE4E0DF638}"/>
              </a:ext>
            </a:extLst>
          </p:cNvPr>
          <p:cNvCxnSpPr>
            <a:cxnSpLocks/>
            <a:stCxn id="5" idx="4"/>
            <a:endCxn id="59" idx="3"/>
          </p:cNvCxnSpPr>
          <p:nvPr/>
        </p:nvCxnSpPr>
        <p:spPr>
          <a:xfrm rot="5400000">
            <a:off x="7114447" y="2497381"/>
            <a:ext cx="2266316" cy="17673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81D82A2E-B108-F047-90BA-B5F84E1DFF12}"/>
              </a:ext>
            </a:extLst>
          </p:cNvPr>
          <p:cNvCxnSpPr>
            <a:cxnSpLocks/>
            <a:stCxn id="59" idx="1"/>
            <a:endCxn id="4" idx="1"/>
          </p:cNvCxnSpPr>
          <p:nvPr/>
        </p:nvCxnSpPr>
        <p:spPr>
          <a:xfrm rot="10800000">
            <a:off x="4317655" y="1873148"/>
            <a:ext cx="1873621" cy="2641069"/>
          </a:xfrm>
          <a:prstGeom prst="bentConnector3">
            <a:avLst>
              <a:gd name="adj1" fmla="val 112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E5AA5C4A-5809-F24D-9738-B4DF65F6D386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017631" y="-615258"/>
            <a:ext cx="12700" cy="4227302"/>
          </a:xfrm>
          <a:prstGeom prst="bentConnector3">
            <a:avLst>
              <a:gd name="adj1" fmla="val 3334425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1D417-F483-F74B-8D34-9355CB8E4F9F}"/>
              </a:ext>
            </a:extLst>
          </p:cNvPr>
          <p:cNvSpPr txBox="1"/>
          <p:nvPr/>
        </p:nvSpPr>
        <p:spPr>
          <a:xfrm>
            <a:off x="9903268" y="1414846"/>
            <a:ext cx="8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DA5290-EC8C-DA44-BA94-D010317165B6}"/>
              </a:ext>
            </a:extLst>
          </p:cNvPr>
          <p:cNvSpPr txBox="1"/>
          <p:nvPr/>
        </p:nvSpPr>
        <p:spPr>
          <a:xfrm>
            <a:off x="2634499" y="2518080"/>
            <a:ext cx="1172652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Long term scheduler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D0D27-7C27-AF45-9099-5A006403AB11}"/>
              </a:ext>
            </a:extLst>
          </p:cNvPr>
          <p:cNvSpPr txBox="1"/>
          <p:nvPr/>
        </p:nvSpPr>
        <p:spPr>
          <a:xfrm>
            <a:off x="7568479" y="3148744"/>
            <a:ext cx="1467241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Medium term scheduler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0165A8-B7CA-0941-9E67-A67BE7C1C95A}"/>
              </a:ext>
            </a:extLst>
          </p:cNvPr>
          <p:cNvSpPr txBox="1"/>
          <p:nvPr/>
        </p:nvSpPr>
        <p:spPr>
          <a:xfrm>
            <a:off x="5681436" y="2518079"/>
            <a:ext cx="1189604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Short term scheduler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3390A2E-1B39-5E48-9484-6DBC20D72DDF}"/>
              </a:ext>
            </a:extLst>
          </p:cNvPr>
          <p:cNvSpPr/>
          <p:nvPr/>
        </p:nvSpPr>
        <p:spPr>
          <a:xfrm>
            <a:off x="1868644" y="1347156"/>
            <a:ext cx="630532" cy="101721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Job pool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F2AA24-3661-A448-B068-B38DBA638EFE}"/>
              </a:ext>
            </a:extLst>
          </p:cNvPr>
          <p:cNvGrpSpPr/>
          <p:nvPr/>
        </p:nvGrpSpPr>
        <p:grpSpPr>
          <a:xfrm>
            <a:off x="6780442" y="1473018"/>
            <a:ext cx="1493846" cy="790645"/>
            <a:chOff x="6297474" y="2638354"/>
            <a:chExt cx="1493846" cy="7906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13D3DF-B996-3E49-8945-0D00A5FA2F5A}"/>
                </a:ext>
              </a:extLst>
            </p:cNvPr>
            <p:cNvSpPr/>
            <p:nvPr/>
          </p:nvSpPr>
          <p:spPr>
            <a:xfrm>
              <a:off x="6375990" y="2638354"/>
              <a:ext cx="1336814" cy="7906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D6EB8-8E32-604E-A275-46541088C6B6}"/>
                </a:ext>
              </a:extLst>
            </p:cNvPr>
            <p:cNvSpPr txBox="1"/>
            <p:nvPr/>
          </p:nvSpPr>
          <p:spPr>
            <a:xfrm>
              <a:off x="6297474" y="2806939"/>
              <a:ext cx="149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Garamond" panose="02020404030301010803" pitchFamily="18" charset="0"/>
                </a:rPr>
                <a:t>Dispatcher</a:t>
              </a:r>
            </a:p>
          </p:txBody>
        </p:sp>
      </p:grpSp>
      <p:cxnSp>
        <p:nvCxnSpPr>
          <p:cNvPr id="54" name="Straight Arrow Connector 15">
            <a:extLst>
              <a:ext uri="{FF2B5EF4-FFF2-40B4-BE49-F238E27FC236}">
                <a16:creationId xmlns:a16="http://schemas.microsoft.com/office/drawing/2014/main" id="{E3F04C40-3670-B645-9AD1-02E01A41864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20825" y="1873148"/>
            <a:ext cx="0" cy="644932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43BD16B-631C-8940-9832-B2E56766A536}"/>
              </a:ext>
            </a:extLst>
          </p:cNvPr>
          <p:cNvCxnSpPr>
            <a:cxnSpLocks/>
          </p:cNvCxnSpPr>
          <p:nvPr/>
        </p:nvCxnSpPr>
        <p:spPr>
          <a:xfrm flipV="1">
            <a:off x="6211410" y="1876511"/>
            <a:ext cx="0" cy="64493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43F72F5-912C-B348-8ECB-9F4FA4FA9C05}"/>
              </a:ext>
            </a:extLst>
          </p:cNvPr>
          <p:cNvSpPr/>
          <p:nvPr/>
        </p:nvSpPr>
        <p:spPr>
          <a:xfrm>
            <a:off x="6191275" y="4139462"/>
            <a:ext cx="1172653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Queue</a:t>
            </a:r>
          </a:p>
        </p:txBody>
      </p:sp>
      <p:cxnSp>
        <p:nvCxnSpPr>
          <p:cNvPr id="72" name="Straight Arrow Connector 15">
            <a:extLst>
              <a:ext uri="{FF2B5EF4-FFF2-40B4-BE49-F238E27FC236}">
                <a16:creationId xmlns:a16="http://schemas.microsoft.com/office/drawing/2014/main" id="{BEE6DA3F-D2CC-F44A-ACBC-DB68C342D8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02100" y="3795075"/>
            <a:ext cx="0" cy="72926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">
            <a:extLst>
              <a:ext uri="{FF2B5EF4-FFF2-40B4-BE49-F238E27FC236}">
                <a16:creationId xmlns:a16="http://schemas.microsoft.com/office/drawing/2014/main" id="{2E22EC8A-183E-5D44-BDF0-4C9FDAFC71F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816077" y="3471909"/>
            <a:ext cx="2752402" cy="1042305"/>
          </a:xfrm>
          <a:prstGeom prst="bentConnector3">
            <a:avLst>
              <a:gd name="adj1" fmla="val 50000"/>
            </a:avLst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ABF4C96-16FC-F64F-A533-EC0D97336F58}"/>
              </a:ext>
            </a:extLst>
          </p:cNvPr>
          <p:cNvSpPr txBox="1"/>
          <p:nvPr/>
        </p:nvSpPr>
        <p:spPr>
          <a:xfrm>
            <a:off x="7129166" y="638018"/>
            <a:ext cx="22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 slice expired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E447B-6B96-8E47-81BC-C412A5C6FE69}"/>
              </a:ext>
            </a:extLst>
          </p:cNvPr>
          <p:cNvSpPr txBox="1"/>
          <p:nvPr/>
        </p:nvSpPr>
        <p:spPr>
          <a:xfrm>
            <a:off x="570406" y="4774653"/>
            <a:ext cx="339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9FAD30-655D-2E49-B871-1D6E1D018758}"/>
              </a:ext>
            </a:extLst>
          </p:cNvPr>
          <p:cNvSpPr txBox="1"/>
          <p:nvPr/>
        </p:nvSpPr>
        <p:spPr>
          <a:xfrm>
            <a:off x="570407" y="5265875"/>
            <a:ext cx="112417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 is an OS component involving scheduling activities, which consists of: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96A9235-DFEC-1649-A5B0-E7216C155D1C}"/>
              </a:ext>
            </a:extLst>
          </p:cNvPr>
          <p:cNvSpPr txBox="1"/>
          <p:nvPr/>
        </p:nvSpPr>
        <p:spPr>
          <a:xfrm>
            <a:off x="590542" y="5719084"/>
            <a:ext cx="11241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Long term scheduler </a:t>
            </a: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(Job scheduler) selects jobs from the job pool and loads them into the memory (ready queue) for execution </a:t>
            </a:r>
          </a:p>
        </p:txBody>
      </p:sp>
    </p:spTree>
    <p:extLst>
      <p:ext uri="{BB962C8B-B14F-4D97-AF65-F5344CB8AC3E}">
        <p14:creationId xmlns:p14="http://schemas.microsoft.com/office/powerpoint/2010/main" val="63672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8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Procedure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6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D30D1D-2137-534A-A603-26F1140B852A}"/>
              </a:ext>
            </a:extLst>
          </p:cNvPr>
          <p:cNvSpPr/>
          <p:nvPr/>
        </p:nvSpPr>
        <p:spPr>
          <a:xfrm>
            <a:off x="4317654" y="1498393"/>
            <a:ext cx="1172652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C59CB-8771-1248-A19F-D4E5E35C099A}"/>
              </a:ext>
            </a:extLst>
          </p:cNvPr>
          <p:cNvSpPr/>
          <p:nvPr/>
        </p:nvSpPr>
        <p:spPr>
          <a:xfrm>
            <a:off x="8638393" y="1498393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9F986-7ACE-8441-967F-C7BB8D1014C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5490306" y="1873147"/>
            <a:ext cx="31480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A88BF-9EB8-2547-853D-48CFF20EF51A}"/>
              </a:ext>
            </a:extLst>
          </p:cNvPr>
          <p:cNvCxnSpPr/>
          <p:nvPr/>
        </p:nvCxnSpPr>
        <p:spPr>
          <a:xfrm>
            <a:off x="9624171" y="1873147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CF3A7-3199-494A-B42A-5E1AB7282202}"/>
              </a:ext>
            </a:extLst>
          </p:cNvPr>
          <p:cNvCxnSpPr>
            <a:cxnSpLocks/>
          </p:cNvCxnSpPr>
          <p:nvPr/>
        </p:nvCxnSpPr>
        <p:spPr>
          <a:xfrm>
            <a:off x="2006903" y="1873147"/>
            <a:ext cx="2310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42575-2E2E-064A-B6EC-04EE4E0DF638}"/>
              </a:ext>
            </a:extLst>
          </p:cNvPr>
          <p:cNvCxnSpPr>
            <a:cxnSpLocks/>
            <a:stCxn id="5" idx="4"/>
            <a:endCxn id="59" idx="3"/>
          </p:cNvCxnSpPr>
          <p:nvPr/>
        </p:nvCxnSpPr>
        <p:spPr>
          <a:xfrm rot="5400000">
            <a:off x="7114447" y="2497381"/>
            <a:ext cx="2266316" cy="17673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81D82A2E-B108-F047-90BA-B5F84E1DFF12}"/>
              </a:ext>
            </a:extLst>
          </p:cNvPr>
          <p:cNvCxnSpPr>
            <a:cxnSpLocks/>
            <a:stCxn id="59" idx="1"/>
            <a:endCxn id="4" idx="1"/>
          </p:cNvCxnSpPr>
          <p:nvPr/>
        </p:nvCxnSpPr>
        <p:spPr>
          <a:xfrm rot="10800000">
            <a:off x="4317655" y="1873148"/>
            <a:ext cx="1873621" cy="2641069"/>
          </a:xfrm>
          <a:prstGeom prst="bentConnector3">
            <a:avLst>
              <a:gd name="adj1" fmla="val 112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E5AA5C4A-5809-F24D-9738-B4DF65F6D386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017631" y="-615258"/>
            <a:ext cx="12700" cy="4227302"/>
          </a:xfrm>
          <a:prstGeom prst="bentConnector3">
            <a:avLst>
              <a:gd name="adj1" fmla="val 3334425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1D417-F483-F74B-8D34-9355CB8E4F9F}"/>
              </a:ext>
            </a:extLst>
          </p:cNvPr>
          <p:cNvSpPr txBox="1"/>
          <p:nvPr/>
        </p:nvSpPr>
        <p:spPr>
          <a:xfrm>
            <a:off x="9903268" y="1414846"/>
            <a:ext cx="8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DA5290-EC8C-DA44-BA94-D010317165B6}"/>
              </a:ext>
            </a:extLst>
          </p:cNvPr>
          <p:cNvSpPr txBox="1"/>
          <p:nvPr/>
        </p:nvSpPr>
        <p:spPr>
          <a:xfrm>
            <a:off x="2634499" y="2518080"/>
            <a:ext cx="1172652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Long term scheduler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D0D27-7C27-AF45-9099-5A006403AB11}"/>
              </a:ext>
            </a:extLst>
          </p:cNvPr>
          <p:cNvSpPr txBox="1"/>
          <p:nvPr/>
        </p:nvSpPr>
        <p:spPr>
          <a:xfrm>
            <a:off x="7568479" y="3148744"/>
            <a:ext cx="1467241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Medium term scheduler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0165A8-B7CA-0941-9E67-A67BE7C1C95A}"/>
              </a:ext>
            </a:extLst>
          </p:cNvPr>
          <p:cNvSpPr txBox="1"/>
          <p:nvPr/>
        </p:nvSpPr>
        <p:spPr>
          <a:xfrm>
            <a:off x="5681436" y="2518079"/>
            <a:ext cx="1189604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Short term scheduler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3390A2E-1B39-5E48-9484-6DBC20D72DDF}"/>
              </a:ext>
            </a:extLst>
          </p:cNvPr>
          <p:cNvSpPr/>
          <p:nvPr/>
        </p:nvSpPr>
        <p:spPr>
          <a:xfrm>
            <a:off x="1868644" y="1347156"/>
            <a:ext cx="630532" cy="101721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Job pool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F2AA24-3661-A448-B068-B38DBA638EFE}"/>
              </a:ext>
            </a:extLst>
          </p:cNvPr>
          <p:cNvGrpSpPr/>
          <p:nvPr/>
        </p:nvGrpSpPr>
        <p:grpSpPr>
          <a:xfrm>
            <a:off x="6780442" y="1473018"/>
            <a:ext cx="1493846" cy="790645"/>
            <a:chOff x="6297474" y="2638354"/>
            <a:chExt cx="1493846" cy="7906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13D3DF-B996-3E49-8945-0D00A5FA2F5A}"/>
                </a:ext>
              </a:extLst>
            </p:cNvPr>
            <p:cNvSpPr/>
            <p:nvPr/>
          </p:nvSpPr>
          <p:spPr>
            <a:xfrm>
              <a:off x="6375990" y="2638354"/>
              <a:ext cx="1336814" cy="7906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D6EB8-8E32-604E-A275-46541088C6B6}"/>
                </a:ext>
              </a:extLst>
            </p:cNvPr>
            <p:cNvSpPr txBox="1"/>
            <p:nvPr/>
          </p:nvSpPr>
          <p:spPr>
            <a:xfrm>
              <a:off x="6297474" y="2806939"/>
              <a:ext cx="149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Garamond" panose="02020404030301010803" pitchFamily="18" charset="0"/>
                </a:rPr>
                <a:t>Dispatcher</a:t>
              </a:r>
            </a:p>
          </p:txBody>
        </p:sp>
      </p:grpSp>
      <p:cxnSp>
        <p:nvCxnSpPr>
          <p:cNvPr id="54" name="Straight Arrow Connector 15">
            <a:extLst>
              <a:ext uri="{FF2B5EF4-FFF2-40B4-BE49-F238E27FC236}">
                <a16:creationId xmlns:a16="http://schemas.microsoft.com/office/drawing/2014/main" id="{E3F04C40-3670-B645-9AD1-02E01A41864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20825" y="1873148"/>
            <a:ext cx="0" cy="644932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43BD16B-631C-8940-9832-B2E56766A536}"/>
              </a:ext>
            </a:extLst>
          </p:cNvPr>
          <p:cNvCxnSpPr>
            <a:cxnSpLocks/>
          </p:cNvCxnSpPr>
          <p:nvPr/>
        </p:nvCxnSpPr>
        <p:spPr>
          <a:xfrm flipV="1">
            <a:off x="6211410" y="1876511"/>
            <a:ext cx="0" cy="64493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43F72F5-912C-B348-8ECB-9F4FA4FA9C05}"/>
              </a:ext>
            </a:extLst>
          </p:cNvPr>
          <p:cNvSpPr/>
          <p:nvPr/>
        </p:nvSpPr>
        <p:spPr>
          <a:xfrm>
            <a:off x="6191275" y="4139462"/>
            <a:ext cx="1172653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Queue</a:t>
            </a:r>
          </a:p>
        </p:txBody>
      </p:sp>
      <p:cxnSp>
        <p:nvCxnSpPr>
          <p:cNvPr id="72" name="Straight Arrow Connector 15">
            <a:extLst>
              <a:ext uri="{FF2B5EF4-FFF2-40B4-BE49-F238E27FC236}">
                <a16:creationId xmlns:a16="http://schemas.microsoft.com/office/drawing/2014/main" id="{BEE6DA3F-D2CC-F44A-ACBC-DB68C342D8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02100" y="3795075"/>
            <a:ext cx="0" cy="72926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">
            <a:extLst>
              <a:ext uri="{FF2B5EF4-FFF2-40B4-BE49-F238E27FC236}">
                <a16:creationId xmlns:a16="http://schemas.microsoft.com/office/drawing/2014/main" id="{2E22EC8A-183E-5D44-BDF0-4C9FDAFC71F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816077" y="3471909"/>
            <a:ext cx="2752402" cy="1042305"/>
          </a:xfrm>
          <a:prstGeom prst="bentConnector3">
            <a:avLst>
              <a:gd name="adj1" fmla="val 50000"/>
            </a:avLst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28B77E7-CABB-B54B-846A-7D92C1BF35E5}"/>
              </a:ext>
            </a:extLst>
          </p:cNvPr>
          <p:cNvSpPr txBox="1"/>
          <p:nvPr/>
        </p:nvSpPr>
        <p:spPr>
          <a:xfrm>
            <a:off x="7129166" y="638018"/>
            <a:ext cx="22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 slice expired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0D0F958-ED8A-4349-B291-E5620CCFA46E}"/>
              </a:ext>
            </a:extLst>
          </p:cNvPr>
          <p:cNvSpPr txBox="1"/>
          <p:nvPr/>
        </p:nvSpPr>
        <p:spPr>
          <a:xfrm>
            <a:off x="570406" y="4774653"/>
            <a:ext cx="339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E83A29-515F-E448-8295-0E3D0DF1AA60}"/>
              </a:ext>
            </a:extLst>
          </p:cNvPr>
          <p:cNvSpPr txBox="1"/>
          <p:nvPr/>
        </p:nvSpPr>
        <p:spPr>
          <a:xfrm>
            <a:off x="570407" y="5265875"/>
            <a:ext cx="11241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 is an OS component involving scheduling activities, which consists of: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i="1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Short term scheduler</a:t>
            </a:r>
            <a:r>
              <a:rPr lang="en-US" sz="2000" dirty="0">
                <a:solidFill>
                  <a:srgbClr val="FF0000"/>
                </a:solidFill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(CPU scheduler) </a:t>
            </a: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selects a process to be executed among ready processes</a:t>
            </a:r>
          </a:p>
        </p:txBody>
      </p:sp>
    </p:spTree>
    <p:extLst>
      <p:ext uri="{BB962C8B-B14F-4D97-AF65-F5344CB8AC3E}">
        <p14:creationId xmlns:p14="http://schemas.microsoft.com/office/powerpoint/2010/main" val="397597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Procedure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7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D30D1D-2137-534A-A603-26F1140B852A}"/>
              </a:ext>
            </a:extLst>
          </p:cNvPr>
          <p:cNvSpPr/>
          <p:nvPr/>
        </p:nvSpPr>
        <p:spPr>
          <a:xfrm>
            <a:off x="4317654" y="1498393"/>
            <a:ext cx="1172652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C59CB-8771-1248-A19F-D4E5E35C099A}"/>
              </a:ext>
            </a:extLst>
          </p:cNvPr>
          <p:cNvSpPr/>
          <p:nvPr/>
        </p:nvSpPr>
        <p:spPr>
          <a:xfrm>
            <a:off x="8638393" y="1498393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9F986-7ACE-8441-967F-C7BB8D1014C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5490306" y="1873147"/>
            <a:ext cx="31480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A88BF-9EB8-2547-853D-48CFF20EF51A}"/>
              </a:ext>
            </a:extLst>
          </p:cNvPr>
          <p:cNvCxnSpPr/>
          <p:nvPr/>
        </p:nvCxnSpPr>
        <p:spPr>
          <a:xfrm>
            <a:off x="9624171" y="1873147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CF3A7-3199-494A-B42A-5E1AB7282202}"/>
              </a:ext>
            </a:extLst>
          </p:cNvPr>
          <p:cNvCxnSpPr>
            <a:cxnSpLocks/>
          </p:cNvCxnSpPr>
          <p:nvPr/>
        </p:nvCxnSpPr>
        <p:spPr>
          <a:xfrm>
            <a:off x="2006903" y="1873147"/>
            <a:ext cx="2310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42575-2E2E-064A-B6EC-04EE4E0DF638}"/>
              </a:ext>
            </a:extLst>
          </p:cNvPr>
          <p:cNvCxnSpPr>
            <a:cxnSpLocks/>
            <a:stCxn id="5" idx="4"/>
            <a:endCxn id="59" idx="3"/>
          </p:cNvCxnSpPr>
          <p:nvPr/>
        </p:nvCxnSpPr>
        <p:spPr>
          <a:xfrm rot="5400000">
            <a:off x="7114447" y="2497381"/>
            <a:ext cx="2266316" cy="17673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81D82A2E-B108-F047-90BA-B5F84E1DFF12}"/>
              </a:ext>
            </a:extLst>
          </p:cNvPr>
          <p:cNvCxnSpPr>
            <a:cxnSpLocks/>
            <a:stCxn id="59" idx="1"/>
            <a:endCxn id="4" idx="1"/>
          </p:cNvCxnSpPr>
          <p:nvPr/>
        </p:nvCxnSpPr>
        <p:spPr>
          <a:xfrm rot="10800000">
            <a:off x="4317655" y="1873148"/>
            <a:ext cx="1873621" cy="2641069"/>
          </a:xfrm>
          <a:prstGeom prst="bentConnector3">
            <a:avLst>
              <a:gd name="adj1" fmla="val 112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E5AA5C4A-5809-F24D-9738-B4DF65F6D386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017631" y="-615258"/>
            <a:ext cx="12700" cy="4227302"/>
          </a:xfrm>
          <a:prstGeom prst="bentConnector3">
            <a:avLst>
              <a:gd name="adj1" fmla="val 3334425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1D417-F483-F74B-8D34-9355CB8E4F9F}"/>
              </a:ext>
            </a:extLst>
          </p:cNvPr>
          <p:cNvSpPr txBox="1"/>
          <p:nvPr/>
        </p:nvSpPr>
        <p:spPr>
          <a:xfrm>
            <a:off x="9903268" y="1414846"/>
            <a:ext cx="8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DA5290-EC8C-DA44-BA94-D010317165B6}"/>
              </a:ext>
            </a:extLst>
          </p:cNvPr>
          <p:cNvSpPr txBox="1"/>
          <p:nvPr/>
        </p:nvSpPr>
        <p:spPr>
          <a:xfrm>
            <a:off x="2634499" y="2518080"/>
            <a:ext cx="1172652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Long term scheduler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D0D27-7C27-AF45-9099-5A006403AB11}"/>
              </a:ext>
            </a:extLst>
          </p:cNvPr>
          <p:cNvSpPr txBox="1"/>
          <p:nvPr/>
        </p:nvSpPr>
        <p:spPr>
          <a:xfrm>
            <a:off x="7568479" y="3148744"/>
            <a:ext cx="1467241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Medium term scheduler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0165A8-B7CA-0941-9E67-A67BE7C1C95A}"/>
              </a:ext>
            </a:extLst>
          </p:cNvPr>
          <p:cNvSpPr txBox="1"/>
          <p:nvPr/>
        </p:nvSpPr>
        <p:spPr>
          <a:xfrm>
            <a:off x="5681436" y="2518079"/>
            <a:ext cx="1189604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Short term scheduler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3390A2E-1B39-5E48-9484-6DBC20D72DDF}"/>
              </a:ext>
            </a:extLst>
          </p:cNvPr>
          <p:cNvSpPr/>
          <p:nvPr/>
        </p:nvSpPr>
        <p:spPr>
          <a:xfrm>
            <a:off x="1868644" y="1347156"/>
            <a:ext cx="630532" cy="101721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Job pool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F2AA24-3661-A448-B068-B38DBA638EFE}"/>
              </a:ext>
            </a:extLst>
          </p:cNvPr>
          <p:cNvGrpSpPr/>
          <p:nvPr/>
        </p:nvGrpSpPr>
        <p:grpSpPr>
          <a:xfrm>
            <a:off x="6780442" y="1473018"/>
            <a:ext cx="1493846" cy="790645"/>
            <a:chOff x="6297474" y="2638354"/>
            <a:chExt cx="1493846" cy="7906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13D3DF-B996-3E49-8945-0D00A5FA2F5A}"/>
                </a:ext>
              </a:extLst>
            </p:cNvPr>
            <p:cNvSpPr/>
            <p:nvPr/>
          </p:nvSpPr>
          <p:spPr>
            <a:xfrm>
              <a:off x="6375990" y="2638354"/>
              <a:ext cx="1336814" cy="7906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D6EB8-8E32-604E-A275-46541088C6B6}"/>
                </a:ext>
              </a:extLst>
            </p:cNvPr>
            <p:cNvSpPr txBox="1"/>
            <p:nvPr/>
          </p:nvSpPr>
          <p:spPr>
            <a:xfrm>
              <a:off x="6297474" y="2806939"/>
              <a:ext cx="149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Garamond" panose="02020404030301010803" pitchFamily="18" charset="0"/>
                </a:rPr>
                <a:t>Dispatcher</a:t>
              </a:r>
            </a:p>
          </p:txBody>
        </p:sp>
      </p:grpSp>
      <p:cxnSp>
        <p:nvCxnSpPr>
          <p:cNvPr id="54" name="Straight Arrow Connector 15">
            <a:extLst>
              <a:ext uri="{FF2B5EF4-FFF2-40B4-BE49-F238E27FC236}">
                <a16:creationId xmlns:a16="http://schemas.microsoft.com/office/drawing/2014/main" id="{E3F04C40-3670-B645-9AD1-02E01A41864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20825" y="1873148"/>
            <a:ext cx="0" cy="644932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43BD16B-631C-8940-9832-B2E56766A536}"/>
              </a:ext>
            </a:extLst>
          </p:cNvPr>
          <p:cNvCxnSpPr>
            <a:cxnSpLocks/>
          </p:cNvCxnSpPr>
          <p:nvPr/>
        </p:nvCxnSpPr>
        <p:spPr>
          <a:xfrm flipV="1">
            <a:off x="6211410" y="1876511"/>
            <a:ext cx="0" cy="64493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43F72F5-912C-B348-8ECB-9F4FA4FA9C05}"/>
              </a:ext>
            </a:extLst>
          </p:cNvPr>
          <p:cNvSpPr/>
          <p:nvPr/>
        </p:nvSpPr>
        <p:spPr>
          <a:xfrm>
            <a:off x="6191275" y="4139462"/>
            <a:ext cx="1172653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Queue</a:t>
            </a:r>
          </a:p>
        </p:txBody>
      </p:sp>
      <p:cxnSp>
        <p:nvCxnSpPr>
          <p:cNvPr id="72" name="Straight Arrow Connector 15">
            <a:extLst>
              <a:ext uri="{FF2B5EF4-FFF2-40B4-BE49-F238E27FC236}">
                <a16:creationId xmlns:a16="http://schemas.microsoft.com/office/drawing/2014/main" id="{BEE6DA3F-D2CC-F44A-ACBC-DB68C342D8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02100" y="3795075"/>
            <a:ext cx="0" cy="72926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">
            <a:extLst>
              <a:ext uri="{FF2B5EF4-FFF2-40B4-BE49-F238E27FC236}">
                <a16:creationId xmlns:a16="http://schemas.microsoft.com/office/drawing/2014/main" id="{2E22EC8A-183E-5D44-BDF0-4C9FDAFC71F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816077" y="3471909"/>
            <a:ext cx="2752402" cy="1042305"/>
          </a:xfrm>
          <a:prstGeom prst="bentConnector3">
            <a:avLst>
              <a:gd name="adj1" fmla="val 50000"/>
            </a:avLst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828FE0-91A1-B14F-A760-6A698FEE320E}"/>
              </a:ext>
            </a:extLst>
          </p:cNvPr>
          <p:cNvSpPr txBox="1"/>
          <p:nvPr/>
        </p:nvSpPr>
        <p:spPr>
          <a:xfrm>
            <a:off x="570406" y="4774653"/>
            <a:ext cx="339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0432FF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7F41BB-A781-8240-9A0C-0B3B6353ADF2}"/>
              </a:ext>
            </a:extLst>
          </p:cNvPr>
          <p:cNvSpPr txBox="1"/>
          <p:nvPr/>
        </p:nvSpPr>
        <p:spPr>
          <a:xfrm>
            <a:off x="570407" y="5265875"/>
            <a:ext cx="11241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Scheduler is an OS component involving scheduling activities, which consists of:</a:t>
            </a:r>
          </a:p>
          <a:p>
            <a:pPr marL="342900" indent="-342900" algn="just">
              <a:buClr>
                <a:schemeClr val="tx1"/>
              </a:buClr>
              <a:buFont typeface="Wingdings" pitchFamily="2" charset="2"/>
              <a:buChar char="ü"/>
            </a:pPr>
            <a:r>
              <a:rPr lang="en-US" sz="20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Medium-term scheduler </a:t>
            </a:r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handles swapped in and swapped out processes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0A4BE4-B496-4D42-9409-DC480F158EB4}"/>
              </a:ext>
            </a:extLst>
          </p:cNvPr>
          <p:cNvSpPr txBox="1"/>
          <p:nvPr/>
        </p:nvSpPr>
        <p:spPr>
          <a:xfrm>
            <a:off x="7129166" y="638018"/>
            <a:ext cx="22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 slice expired</a:t>
            </a:r>
          </a:p>
        </p:txBody>
      </p:sp>
    </p:spTree>
    <p:extLst>
      <p:ext uri="{BB962C8B-B14F-4D97-AF65-F5344CB8AC3E}">
        <p14:creationId xmlns:p14="http://schemas.microsoft.com/office/powerpoint/2010/main" val="2061292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Procedure (cont.)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16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sz="700" b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sz="700" b="0" smtClean="0">
                <a:latin typeface="Garamond" panose="02020404030301010803" pitchFamily="18" charset="0"/>
              </a:rPr>
              <a:t>8</a:t>
            </a:fld>
            <a:endParaRPr lang="en-US" sz="700" b="0">
              <a:latin typeface="Garamond" panose="02020404030301010803" pitchFamily="18" charset="0"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3D30D1D-2137-534A-A603-26F1140B852A}"/>
              </a:ext>
            </a:extLst>
          </p:cNvPr>
          <p:cNvSpPr/>
          <p:nvPr/>
        </p:nvSpPr>
        <p:spPr>
          <a:xfrm>
            <a:off x="4317654" y="1498393"/>
            <a:ext cx="1172652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Ready Queue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8C59CB-8771-1248-A19F-D4E5E35C099A}"/>
              </a:ext>
            </a:extLst>
          </p:cNvPr>
          <p:cNvSpPr/>
          <p:nvPr/>
        </p:nvSpPr>
        <p:spPr>
          <a:xfrm>
            <a:off x="8638393" y="1498393"/>
            <a:ext cx="985778" cy="749507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CPU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F9F986-7ACE-8441-967F-C7BB8D1014C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>
            <a:off x="5490306" y="1873147"/>
            <a:ext cx="314808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0A88BF-9EB8-2547-853D-48CFF20EF51A}"/>
              </a:ext>
            </a:extLst>
          </p:cNvPr>
          <p:cNvCxnSpPr/>
          <p:nvPr/>
        </p:nvCxnSpPr>
        <p:spPr>
          <a:xfrm>
            <a:off x="9624171" y="1873147"/>
            <a:ext cx="14400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3CF3A7-3199-494A-B42A-5E1AB7282202}"/>
              </a:ext>
            </a:extLst>
          </p:cNvPr>
          <p:cNvCxnSpPr>
            <a:cxnSpLocks/>
          </p:cNvCxnSpPr>
          <p:nvPr/>
        </p:nvCxnSpPr>
        <p:spPr>
          <a:xfrm>
            <a:off x="2006903" y="1873147"/>
            <a:ext cx="231075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B42575-2E2E-064A-B6EC-04EE4E0DF638}"/>
              </a:ext>
            </a:extLst>
          </p:cNvPr>
          <p:cNvCxnSpPr>
            <a:cxnSpLocks/>
            <a:stCxn id="5" idx="4"/>
            <a:endCxn id="59" idx="3"/>
          </p:cNvCxnSpPr>
          <p:nvPr/>
        </p:nvCxnSpPr>
        <p:spPr>
          <a:xfrm rot="5400000">
            <a:off x="7114447" y="2497381"/>
            <a:ext cx="2266316" cy="1767354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5">
            <a:extLst>
              <a:ext uri="{FF2B5EF4-FFF2-40B4-BE49-F238E27FC236}">
                <a16:creationId xmlns:a16="http://schemas.microsoft.com/office/drawing/2014/main" id="{81D82A2E-B108-F047-90BA-B5F84E1DFF12}"/>
              </a:ext>
            </a:extLst>
          </p:cNvPr>
          <p:cNvCxnSpPr>
            <a:cxnSpLocks/>
            <a:stCxn id="59" idx="1"/>
            <a:endCxn id="4" idx="1"/>
          </p:cNvCxnSpPr>
          <p:nvPr/>
        </p:nvCxnSpPr>
        <p:spPr>
          <a:xfrm rot="10800000">
            <a:off x="4317655" y="1873148"/>
            <a:ext cx="1873621" cy="2641069"/>
          </a:xfrm>
          <a:prstGeom prst="bentConnector3">
            <a:avLst>
              <a:gd name="adj1" fmla="val 112201"/>
            </a:avLst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15">
            <a:extLst>
              <a:ext uri="{FF2B5EF4-FFF2-40B4-BE49-F238E27FC236}">
                <a16:creationId xmlns:a16="http://schemas.microsoft.com/office/drawing/2014/main" id="{E5AA5C4A-5809-F24D-9738-B4DF65F6D386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7017631" y="-615258"/>
            <a:ext cx="12700" cy="4227302"/>
          </a:xfrm>
          <a:prstGeom prst="bentConnector3">
            <a:avLst>
              <a:gd name="adj1" fmla="val 3334425"/>
            </a:avLst>
          </a:prstGeom>
          <a:ln w="28575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9A1D417-F483-F74B-8D34-9355CB8E4F9F}"/>
              </a:ext>
            </a:extLst>
          </p:cNvPr>
          <p:cNvSpPr txBox="1"/>
          <p:nvPr/>
        </p:nvSpPr>
        <p:spPr>
          <a:xfrm>
            <a:off x="9903268" y="1414846"/>
            <a:ext cx="881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Exit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DA5290-EC8C-DA44-BA94-D010317165B6}"/>
              </a:ext>
            </a:extLst>
          </p:cNvPr>
          <p:cNvSpPr txBox="1"/>
          <p:nvPr/>
        </p:nvSpPr>
        <p:spPr>
          <a:xfrm>
            <a:off x="2634499" y="2518080"/>
            <a:ext cx="1172652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Long term scheduler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C7D0D27-7C27-AF45-9099-5A006403AB11}"/>
              </a:ext>
            </a:extLst>
          </p:cNvPr>
          <p:cNvSpPr txBox="1"/>
          <p:nvPr/>
        </p:nvSpPr>
        <p:spPr>
          <a:xfrm>
            <a:off x="7568479" y="3148744"/>
            <a:ext cx="1467241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Medium term scheduler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0165A8-B7CA-0941-9E67-A67BE7C1C95A}"/>
              </a:ext>
            </a:extLst>
          </p:cNvPr>
          <p:cNvSpPr txBox="1"/>
          <p:nvPr/>
        </p:nvSpPr>
        <p:spPr>
          <a:xfrm>
            <a:off x="5681436" y="2518079"/>
            <a:ext cx="1189604" cy="646331"/>
          </a:xfrm>
          <a:prstGeom prst="rect">
            <a:avLst/>
          </a:prstGeom>
          <a:noFill/>
          <a:ln w="19050">
            <a:solidFill>
              <a:srgbClr val="0432FF"/>
            </a:solidFill>
            <a:prstDash val="sysDot"/>
          </a:ln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0432FF"/>
                </a:solidFill>
                <a:latin typeface="Garamond" panose="02020404030301010803" pitchFamily="18" charset="0"/>
              </a:rPr>
              <a:t>Short term scheduler</a:t>
            </a:r>
          </a:p>
        </p:txBody>
      </p:sp>
      <p:sp>
        <p:nvSpPr>
          <p:cNvPr id="37" name="Can 36">
            <a:extLst>
              <a:ext uri="{FF2B5EF4-FFF2-40B4-BE49-F238E27FC236}">
                <a16:creationId xmlns:a16="http://schemas.microsoft.com/office/drawing/2014/main" id="{B3390A2E-1B39-5E48-9484-6DBC20D72DDF}"/>
              </a:ext>
            </a:extLst>
          </p:cNvPr>
          <p:cNvSpPr/>
          <p:nvPr/>
        </p:nvSpPr>
        <p:spPr>
          <a:xfrm>
            <a:off x="1868644" y="1347156"/>
            <a:ext cx="630532" cy="1017214"/>
          </a:xfrm>
          <a:prstGeom prst="can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Job pool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4F2AA24-3661-A448-B068-B38DBA638EFE}"/>
              </a:ext>
            </a:extLst>
          </p:cNvPr>
          <p:cNvGrpSpPr/>
          <p:nvPr/>
        </p:nvGrpSpPr>
        <p:grpSpPr>
          <a:xfrm>
            <a:off x="6780442" y="1473018"/>
            <a:ext cx="1493846" cy="790645"/>
            <a:chOff x="6297474" y="2638354"/>
            <a:chExt cx="1493846" cy="790645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B13D3DF-B996-3E49-8945-0D00A5FA2F5A}"/>
                </a:ext>
              </a:extLst>
            </p:cNvPr>
            <p:cNvSpPr/>
            <p:nvPr/>
          </p:nvSpPr>
          <p:spPr>
            <a:xfrm>
              <a:off x="6375990" y="2638354"/>
              <a:ext cx="1336814" cy="79064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CBD6EB8-8E32-604E-A275-46541088C6B6}"/>
                </a:ext>
              </a:extLst>
            </p:cNvPr>
            <p:cNvSpPr txBox="1"/>
            <p:nvPr/>
          </p:nvSpPr>
          <p:spPr>
            <a:xfrm>
              <a:off x="6297474" y="2806939"/>
              <a:ext cx="14938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latin typeface="Garamond" panose="02020404030301010803" pitchFamily="18" charset="0"/>
                </a:rPr>
                <a:t>Dispatcher</a:t>
              </a:r>
            </a:p>
          </p:txBody>
        </p:sp>
      </p:grpSp>
      <p:cxnSp>
        <p:nvCxnSpPr>
          <p:cNvPr id="54" name="Straight Arrow Connector 15">
            <a:extLst>
              <a:ext uri="{FF2B5EF4-FFF2-40B4-BE49-F238E27FC236}">
                <a16:creationId xmlns:a16="http://schemas.microsoft.com/office/drawing/2014/main" id="{E3F04C40-3670-B645-9AD1-02E01A418646}"/>
              </a:ext>
            </a:extLst>
          </p:cNvPr>
          <p:cNvCxnSpPr>
            <a:cxnSpLocks/>
            <a:stCxn id="33" idx="0"/>
          </p:cNvCxnSpPr>
          <p:nvPr/>
        </p:nvCxnSpPr>
        <p:spPr>
          <a:xfrm flipV="1">
            <a:off x="3220825" y="1873148"/>
            <a:ext cx="0" cy="644932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15">
            <a:extLst>
              <a:ext uri="{FF2B5EF4-FFF2-40B4-BE49-F238E27FC236}">
                <a16:creationId xmlns:a16="http://schemas.microsoft.com/office/drawing/2014/main" id="{143BD16B-631C-8940-9832-B2E56766A536}"/>
              </a:ext>
            </a:extLst>
          </p:cNvPr>
          <p:cNvCxnSpPr>
            <a:cxnSpLocks/>
          </p:cNvCxnSpPr>
          <p:nvPr/>
        </p:nvCxnSpPr>
        <p:spPr>
          <a:xfrm flipV="1">
            <a:off x="6211410" y="1876511"/>
            <a:ext cx="0" cy="64493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343F72F5-912C-B348-8ECB-9F4FA4FA9C05}"/>
              </a:ext>
            </a:extLst>
          </p:cNvPr>
          <p:cNvSpPr/>
          <p:nvPr/>
        </p:nvSpPr>
        <p:spPr>
          <a:xfrm>
            <a:off x="6191275" y="4139462"/>
            <a:ext cx="1172653" cy="749507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Queue</a:t>
            </a:r>
          </a:p>
        </p:txBody>
      </p:sp>
      <p:cxnSp>
        <p:nvCxnSpPr>
          <p:cNvPr id="72" name="Straight Arrow Connector 15">
            <a:extLst>
              <a:ext uri="{FF2B5EF4-FFF2-40B4-BE49-F238E27FC236}">
                <a16:creationId xmlns:a16="http://schemas.microsoft.com/office/drawing/2014/main" id="{BEE6DA3F-D2CC-F44A-ACBC-DB68C342D8E7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8302100" y="3795075"/>
            <a:ext cx="0" cy="729263"/>
          </a:xfrm>
          <a:prstGeom prst="straightConnector1">
            <a:avLst/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15">
            <a:extLst>
              <a:ext uri="{FF2B5EF4-FFF2-40B4-BE49-F238E27FC236}">
                <a16:creationId xmlns:a16="http://schemas.microsoft.com/office/drawing/2014/main" id="{2E22EC8A-183E-5D44-BDF0-4C9FDAFC71F4}"/>
              </a:ext>
            </a:extLst>
          </p:cNvPr>
          <p:cNvCxnSpPr>
            <a:cxnSpLocks/>
            <a:stCxn id="35" idx="1"/>
          </p:cNvCxnSpPr>
          <p:nvPr/>
        </p:nvCxnSpPr>
        <p:spPr>
          <a:xfrm rot="10800000" flipV="1">
            <a:off x="4816077" y="3471909"/>
            <a:ext cx="2752402" cy="1042305"/>
          </a:xfrm>
          <a:prstGeom prst="bentConnector3">
            <a:avLst>
              <a:gd name="adj1" fmla="val 50000"/>
            </a:avLst>
          </a:prstGeom>
          <a:ln w="28575">
            <a:solidFill>
              <a:srgbClr val="0432FF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828FE0-91A1-B14F-A760-6A698FEE320E}"/>
              </a:ext>
            </a:extLst>
          </p:cNvPr>
          <p:cNvSpPr txBox="1"/>
          <p:nvPr/>
        </p:nvSpPr>
        <p:spPr>
          <a:xfrm>
            <a:off x="904837" y="4807528"/>
            <a:ext cx="3393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pc="50" dirty="0">
                <a:ln w="9525" cmpd="sng">
                  <a:solidFill>
                    <a:schemeClr val="accent1">
                      <a:lumMod val="20000"/>
                      <a:lumOff val="80000"/>
                    </a:schemeClr>
                  </a:solidFill>
                  <a:prstDash val="solid"/>
                </a:ln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Dispatcher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B7F41BB-A781-8240-9A0C-0B3B6353ADF2}"/>
              </a:ext>
            </a:extLst>
          </p:cNvPr>
          <p:cNvSpPr txBox="1"/>
          <p:nvPr/>
        </p:nvSpPr>
        <p:spPr>
          <a:xfrm>
            <a:off x="914400" y="5225739"/>
            <a:ext cx="1076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Allocates CPU to the process selected by Short term scheduler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7512B4-F367-4D40-800F-04058C036FFC}"/>
              </a:ext>
            </a:extLst>
          </p:cNvPr>
          <p:cNvSpPr txBox="1"/>
          <p:nvPr/>
        </p:nvSpPr>
        <p:spPr>
          <a:xfrm>
            <a:off x="7129166" y="638018"/>
            <a:ext cx="2236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aramond" panose="02020404030301010803" pitchFamily="18" charset="0"/>
              </a:rPr>
              <a:t>Time slice expired</a:t>
            </a:r>
          </a:p>
        </p:txBody>
      </p:sp>
    </p:spTree>
    <p:extLst>
      <p:ext uri="{BB962C8B-B14F-4D97-AF65-F5344CB8AC3E}">
        <p14:creationId xmlns:p14="http://schemas.microsoft.com/office/powerpoint/2010/main" val="1065633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26C6E-C3D4-0148-9C58-F5814F77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21277"/>
            <a:ext cx="10363200" cy="556054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Scheduling criteria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24FF63D-1770-D540-AFCB-035BCBF54BAA}"/>
              </a:ext>
            </a:extLst>
          </p:cNvPr>
          <p:cNvSpPr txBox="1">
            <a:spLocks/>
          </p:cNvSpPr>
          <p:nvPr/>
        </p:nvSpPr>
        <p:spPr>
          <a:xfrm>
            <a:off x="660991" y="1198608"/>
            <a:ext cx="11222549" cy="57764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3600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Fairness and efficiency</a:t>
            </a:r>
          </a:p>
          <a:p>
            <a:pPr marL="571500" indent="-3600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Maximize CPU utilization</a:t>
            </a:r>
          </a:p>
          <a:p>
            <a:pPr marL="571500" indent="-3600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Maximize throughput </a:t>
            </a:r>
          </a:p>
          <a:p>
            <a:pPr marL="1125900" lvl="1" indent="-4572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Throughput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is the number of processes completed per unit time</a:t>
            </a:r>
            <a:endParaRPr lang="en-US" sz="26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lvl="1" indent="-360000">
              <a:spcBef>
                <a:spcPts val="16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Minimize turnaround time</a:t>
            </a:r>
            <a:r>
              <a:rPr lang="en-US" sz="32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time</a:t>
            </a:r>
            <a:r>
              <a:rPr lang="en-US" sz="3200" i="1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, </a:t>
            </a:r>
            <a:r>
              <a:rPr lang="en-US" sz="32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and response time</a:t>
            </a:r>
            <a:endParaRPr lang="en-US" sz="32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1125900" lvl="1" indent="-4572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Turnaround time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is the interval from the time of process submission to the time of process completion</a:t>
            </a:r>
          </a:p>
          <a:p>
            <a:pPr marL="1125900" lvl="1" indent="-4572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Waiting time</a:t>
            </a:r>
            <a:r>
              <a:rPr lang="en-US" sz="24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is the interval in the ready queue</a:t>
            </a:r>
          </a:p>
          <a:p>
            <a:pPr marL="1125900" lvl="1" indent="-457200">
              <a:spcBef>
                <a:spcPts val="600"/>
              </a:spcBef>
              <a:buFont typeface="Wingdings" pitchFamily="2" charset="2"/>
              <a:buChar char="ü"/>
            </a:pPr>
            <a:r>
              <a:rPr lang="en-US" sz="2400" b="1" dirty="0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Response time</a:t>
            </a:r>
            <a:r>
              <a:rPr lang="en-US" sz="2600" dirty="0">
                <a:latin typeface="Garamond" panose="02020404030301010803" pitchFamily="18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 is the interval from the time of process submission to the time of producing the first response</a:t>
            </a:r>
          </a:p>
          <a:p>
            <a:pPr marL="571500" lvl="1" indent="-360000">
              <a:spcBef>
                <a:spcPts val="1600"/>
              </a:spcBef>
              <a:buFont typeface="Arial" panose="020B0604020202020204" pitchFamily="34" charset="0"/>
              <a:buChar char="•"/>
            </a:pPr>
            <a:endParaRPr lang="en-US" sz="2600" i="1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211500">
              <a:spcBef>
                <a:spcPts val="1600"/>
              </a:spcBef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 marL="571500" indent="-360000"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en-US" sz="3200" dirty="0">
              <a:latin typeface="Garamond" panose="02020404030301010803" pitchFamily="18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3EA46B2-6894-BC45-A866-8E79960A5200}"/>
              </a:ext>
            </a:extLst>
          </p:cNvPr>
          <p:cNvSpPr txBox="1">
            <a:spLocks/>
          </p:cNvSpPr>
          <p:nvPr/>
        </p:nvSpPr>
        <p:spPr>
          <a:xfrm>
            <a:off x="914400" y="0"/>
            <a:ext cx="10363200" cy="36512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000" b="1" dirty="0">
                <a:solidFill>
                  <a:schemeClr val="bg2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Basic concepts 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1F153B6-5466-5D4D-9FBC-9FF9B591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67622" y="6356350"/>
            <a:ext cx="4040373" cy="365125"/>
          </a:xfrm>
        </p:spPr>
        <p:txBody>
          <a:bodyPr/>
          <a:lstStyle/>
          <a:p>
            <a:r>
              <a:rPr lang="en-US" b="0" dirty="0">
                <a:latin typeface="Garamond" panose="02020404030301010803" pitchFamily="18" charset="0"/>
              </a:rPr>
              <a:t>Operating System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DD9CD6-932A-4E42-BE6D-937BD81E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07995" y="6356350"/>
            <a:ext cx="723014" cy="365125"/>
          </a:xfrm>
        </p:spPr>
        <p:txBody>
          <a:bodyPr/>
          <a:lstStyle/>
          <a:p>
            <a:fld id="{70C38C08-47C7-4847-B0BE-B9D8DEEB3D1B}" type="slidenum">
              <a:rPr lang="en-US" b="0" smtClean="0">
                <a:latin typeface="Garamond" panose="02020404030301010803" pitchFamily="18" charset="0"/>
              </a:rPr>
              <a:t>9</a:t>
            </a:fld>
            <a:endParaRPr lang="en-US" b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832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shVTI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2107</TotalTime>
  <Words>1952</Words>
  <Application>Microsoft Office PowerPoint</Application>
  <PresentationFormat>Widescreen</PresentationFormat>
  <Paragraphs>434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Courier New</vt:lpstr>
      <vt:lpstr>Garamond</vt:lpstr>
      <vt:lpstr>Grandview Display</vt:lpstr>
      <vt:lpstr>Helvetica Neue Condensed</vt:lpstr>
      <vt:lpstr>Wingdings</vt:lpstr>
      <vt:lpstr>DashVTI</vt:lpstr>
      <vt:lpstr>CPU Scheduling</vt:lpstr>
      <vt:lpstr>Plan</vt:lpstr>
      <vt:lpstr>Plan</vt:lpstr>
      <vt:lpstr>CPU – I/O Burst Cycle</vt:lpstr>
      <vt:lpstr>Scheduling Procedure</vt:lpstr>
      <vt:lpstr>Scheduling Procedure (cont.)</vt:lpstr>
      <vt:lpstr>Scheduling Procedure (cont.)</vt:lpstr>
      <vt:lpstr>Scheduling Procedure (cont.)</vt:lpstr>
      <vt:lpstr>Scheduling criteria</vt:lpstr>
      <vt:lpstr>When to schedule ...</vt:lpstr>
      <vt:lpstr>Scheduling Types</vt:lpstr>
      <vt:lpstr>Plan</vt:lpstr>
      <vt:lpstr>First-Come, First-Served (FCFS) Scheduling</vt:lpstr>
      <vt:lpstr>First-Come, First-Served (FCFS) Scheduling (cont.)</vt:lpstr>
      <vt:lpstr>Round-Robin (RR) Scheduling</vt:lpstr>
      <vt:lpstr>Round-Robin (RR) Scheduling (cont.)</vt:lpstr>
      <vt:lpstr>Round-Robin (RR) Scheduling (cont.)</vt:lpstr>
      <vt:lpstr>Shortest-Job-First (SJF) Scheduling</vt:lpstr>
      <vt:lpstr>Shortest-Job-First (SJF) Scheduling (cont.)</vt:lpstr>
      <vt:lpstr>Shortest-Remaining-Time-Next (SRTN) Scheduling</vt:lpstr>
      <vt:lpstr>Priority Scheduling</vt:lpstr>
      <vt:lpstr>Priority Scheduling (cont.)</vt:lpstr>
      <vt:lpstr>Priority Scheduling (cont.)</vt:lpstr>
      <vt:lpstr>Multilevel Priority Queue Scheduling</vt:lpstr>
      <vt:lpstr>Multilevel Queue Scheduling (cont.)</vt:lpstr>
      <vt:lpstr>And other ...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Thai Hung Van</cp:lastModifiedBy>
  <cp:revision>291</cp:revision>
  <dcterms:created xsi:type="dcterms:W3CDTF">2021-05-18T02:51:23Z</dcterms:created>
  <dcterms:modified xsi:type="dcterms:W3CDTF">2021-06-16T00:26:34Z</dcterms:modified>
</cp:coreProperties>
</file>