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5" r:id="rId1"/>
  </p:sldMasterIdLst>
  <p:notesMasterIdLst>
    <p:notesMasterId r:id="rId18"/>
  </p:notesMasterIdLst>
  <p:sldIdLst>
    <p:sldId id="256" r:id="rId2"/>
    <p:sldId id="258" r:id="rId3"/>
    <p:sldId id="266" r:id="rId4"/>
    <p:sldId id="259" r:id="rId5"/>
    <p:sldId id="287" r:id="rId6"/>
    <p:sldId id="286" r:id="rId7"/>
    <p:sldId id="318" r:id="rId8"/>
    <p:sldId id="281" r:id="rId9"/>
    <p:sldId id="276" r:id="rId10"/>
    <p:sldId id="283" r:id="rId11"/>
    <p:sldId id="279" r:id="rId12"/>
    <p:sldId id="319" r:id="rId13"/>
    <p:sldId id="270" r:id="rId14"/>
    <p:sldId id="289" r:id="rId15"/>
    <p:sldId id="290" r:id="rId16"/>
    <p:sldId id="261" r:id="rId1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C000"/>
    <a:srgbClr val="008F00"/>
    <a:srgbClr val="0984F9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4"/>
    <p:restoredTop sz="95707"/>
  </p:normalViewPr>
  <p:slideViewPr>
    <p:cSldViewPr snapToGrid="0" snapToObjects="1">
      <p:cViewPr varScale="1">
        <p:scale>
          <a:sx n="72" d="100"/>
          <a:sy n="72" d="100"/>
        </p:scale>
        <p:origin x="3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0FB5-DBEE-2045-B2A0-9A024A3AA818}" type="datetimeFigureOut">
              <a:t>6/15/2021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A948-0748-1D40-95B4-7F6A8091E9B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43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B27-10D4-2F4F-9C24-802EEDFB46B1}" type="datetime1"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207-9C15-694B-98A1-FA89F452FE35}" type="datetime1"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E02E-CACA-F44C-B48C-08333AD59259}" type="datetime1"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BFA-8048-3840-BD58-BBD7D475D9A3}" type="datetime1"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1C21-ED34-7745-A414-857D60E68953}" type="datetime1"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FC81-9990-2E4E-990A-B46C169E8425}" type="datetime1"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AB7-037D-CA4D-9475-73CC184919AF}" type="datetime1"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9012-9896-9245-8659-23540175B3EF}" type="datetime1"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64C6-C3A1-3348-ABAD-6615B3B8DF57}" type="datetime1"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95D-E8AD-DE47-8398-FD429F5B06D3}" type="datetime1"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215C-E025-944C-A23D-E157118C9025}" type="datetime1"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27427B95-B584-064C-A8DC-A2FDE79DFB02}" type="datetime1">
              <a:t>6/15/2021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CEB0EB32-5B4E-45B9-8AA7-FC3FE953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BD80D-6D9F-DE4E-9594-74BFB74B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908094"/>
            <a:ext cx="4240471" cy="273853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71833353-F6AB-A84A-BB17-551181A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54" y="1147172"/>
            <a:ext cx="4040373" cy="365125"/>
          </a:xfrm>
        </p:spPr>
        <p:txBody>
          <a:bodyPr/>
          <a:lstStyle/>
          <a:p>
            <a:pPr algn="ctr"/>
            <a:r>
              <a:rPr lang="en-US" sz="1600" b="0">
                <a:latin typeface="Garamond" panose="02020404030301010803" pitchFamily="18" charset="0"/>
              </a:rPr>
              <a:t>HCMUS - fIT</a:t>
            </a: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859F3909-4F8B-AA45-B12E-17869A754418}"/>
              </a:ext>
            </a:extLst>
          </p:cNvPr>
          <p:cNvSpPr txBox="1">
            <a:spLocks/>
          </p:cNvSpPr>
          <p:nvPr/>
        </p:nvSpPr>
        <p:spPr>
          <a:xfrm>
            <a:off x="2055627" y="3727218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none">
                <a:latin typeface="Garamond" panose="02020404030301010803" pitchFamily="18" charset="0"/>
              </a:rPr>
              <a:t>Lecturer: VU THI MY HANG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741D35BF-92CF-4146-9205-FBB716F8F241}"/>
              </a:ext>
            </a:extLst>
          </p:cNvPr>
          <p:cNvSpPr txBox="1">
            <a:spLocks/>
          </p:cNvSpPr>
          <p:nvPr/>
        </p:nvSpPr>
        <p:spPr>
          <a:xfrm>
            <a:off x="861093" y="5415751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48805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Kernel-level Threads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10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CBF133-5E66-3B45-9389-58C20C7536A0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Supported directly by OS and implemented in kernel space</a:t>
            </a:r>
          </a:p>
          <a:p>
            <a:pPr marL="211500" algn="just">
              <a:spcBef>
                <a:spcPts val="1000"/>
              </a:spcBef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 OS manages thread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When a thread of a process is blocked, other parts of the process can continue to execute independently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Slower and less efficient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management, context switching, and synchronization require OS intervention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14800" indent="-360000" algn="just">
              <a:buFont typeface="Wingdings" pitchFamily="2" charset="2"/>
              <a:buChar char="ü"/>
            </a:pPr>
            <a:endParaRPr lang="en-US" sz="48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8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Kernel-level and User-level Thread Mapping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11</a:t>
            </a:fld>
            <a:endParaRPr lang="en-US" b="0">
              <a:latin typeface="Garamond" panose="02020404030301010803" pitchFamily="18" charset="0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6ACF3F3-A29F-FB45-8E4F-243C23ABA93C}"/>
              </a:ext>
            </a:extLst>
          </p:cNvPr>
          <p:cNvGrpSpPr/>
          <p:nvPr/>
        </p:nvGrpSpPr>
        <p:grpSpPr>
          <a:xfrm>
            <a:off x="2160940" y="1068564"/>
            <a:ext cx="2635401" cy="2564511"/>
            <a:chOff x="352608" y="1198608"/>
            <a:chExt cx="2635401" cy="256451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0BA31C0-5305-9243-ACC8-011EFC3C03CE}"/>
                </a:ext>
              </a:extLst>
            </p:cNvPr>
            <p:cNvGrpSpPr/>
            <p:nvPr/>
          </p:nvGrpSpPr>
          <p:grpSpPr>
            <a:xfrm>
              <a:off x="352608" y="1198608"/>
              <a:ext cx="2635401" cy="2564511"/>
              <a:chOff x="922628" y="962462"/>
              <a:chExt cx="2635401" cy="256451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05FB958-2999-DF42-A0F1-94A83C4D4FE9}"/>
                  </a:ext>
                </a:extLst>
              </p:cNvPr>
              <p:cNvSpPr/>
              <p:nvPr/>
            </p:nvSpPr>
            <p:spPr>
              <a:xfrm>
                <a:off x="1983647" y="2674540"/>
                <a:ext cx="543582" cy="4638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C3D6225-ED0D-6B49-AD7E-9DF668F53E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094" y="1583070"/>
                <a:ext cx="813111" cy="6110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F7D2DB2-CD36-B442-BBF2-EB09892FE0E5}"/>
                  </a:ext>
                </a:extLst>
              </p:cNvPr>
              <p:cNvCxnSpPr>
                <a:cxnSpLocks/>
                <a:endCxn id="67" idx="0"/>
              </p:cNvCxnSpPr>
              <p:nvPr/>
            </p:nvCxnSpPr>
            <p:spPr>
              <a:xfrm flipH="1">
                <a:off x="2255438" y="1583070"/>
                <a:ext cx="1984" cy="109147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B7E5D68-5A9E-784D-BA1B-AB38F4A2AD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7421" y="1583070"/>
                <a:ext cx="803582" cy="62060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425D01F4-6A0B-BF40-963B-AAC658EBEF8E}"/>
                  </a:ext>
                </a:extLst>
              </p:cNvPr>
              <p:cNvSpPr/>
              <p:nvPr/>
            </p:nvSpPr>
            <p:spPr>
              <a:xfrm>
                <a:off x="922628" y="962462"/>
                <a:ext cx="2635401" cy="2564511"/>
              </a:xfrm>
              <a:prstGeom prst="roundRect">
                <a:avLst>
                  <a:gd name="adj" fmla="val 47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Many-to-one model</a:t>
                </a:r>
              </a:p>
            </p:txBody>
          </p: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788BF25-93BE-7B4D-885E-9D224CB737E6}"/>
                </a:ext>
              </a:extLst>
            </p:cNvPr>
            <p:cNvSpPr txBox="1"/>
            <p:nvPr/>
          </p:nvSpPr>
          <p:spPr>
            <a:xfrm>
              <a:off x="352608" y="1852120"/>
              <a:ext cx="6477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User </a:t>
              </a: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space</a:t>
              </a:r>
            </a:p>
            <a:p>
              <a:endParaRPr lang="en-US" sz="14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Kernel </a:t>
              </a: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space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4C9038F-67C8-AB4C-AB37-B932D2FF043A}"/>
              </a:ext>
            </a:extLst>
          </p:cNvPr>
          <p:cNvGrpSpPr/>
          <p:nvPr/>
        </p:nvGrpSpPr>
        <p:grpSpPr>
          <a:xfrm>
            <a:off x="2165963" y="3820884"/>
            <a:ext cx="2630379" cy="2564511"/>
            <a:chOff x="6775895" y="949964"/>
            <a:chExt cx="2630379" cy="256451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86D14C3-1AC8-4A43-BCD8-34B10291D7D2}"/>
                </a:ext>
              </a:extLst>
            </p:cNvPr>
            <p:cNvSpPr/>
            <p:nvPr/>
          </p:nvSpPr>
          <p:spPr>
            <a:xfrm>
              <a:off x="7898289" y="2664347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13E541A-AA3A-2746-9C13-606588C06DF8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8170080" y="1561293"/>
              <a:ext cx="0" cy="11030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D0D27CB-671B-F842-9F57-BC7D63541532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8973661" y="1561293"/>
              <a:ext cx="0" cy="11030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8AED688-13EA-5E4D-AAD2-B9411207729C}"/>
                </a:ext>
              </a:extLst>
            </p:cNvPr>
            <p:cNvSpPr/>
            <p:nvPr/>
          </p:nvSpPr>
          <p:spPr>
            <a:xfrm>
              <a:off x="7094708" y="2664819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9CA112C-8D25-FB4D-AA67-C088FE1892F9}"/>
                </a:ext>
              </a:extLst>
            </p:cNvPr>
            <p:cNvSpPr/>
            <p:nvPr/>
          </p:nvSpPr>
          <p:spPr>
            <a:xfrm>
              <a:off x="8701870" y="2664347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722FA0C-7AD1-194E-8AF1-E1F006162569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7360121" y="1566837"/>
              <a:ext cx="6378" cy="10979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85A4E891-231F-1945-992C-E9C28F98E180}"/>
                </a:ext>
              </a:extLst>
            </p:cNvPr>
            <p:cNvSpPr/>
            <p:nvPr/>
          </p:nvSpPr>
          <p:spPr>
            <a:xfrm>
              <a:off x="6775895" y="949964"/>
              <a:ext cx="2630379" cy="2564511"/>
            </a:xfrm>
            <a:prstGeom prst="roundRect">
              <a:avLst>
                <a:gd name="adj" fmla="val 47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One-to-one model</a:t>
              </a:r>
            </a:p>
          </p:txBody>
        </p: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C136F9B-399C-B742-8DC2-5591144AB303}"/>
              </a:ext>
            </a:extLst>
          </p:cNvPr>
          <p:cNvCxnSpPr>
            <a:cxnSpLocks/>
          </p:cNvCxnSpPr>
          <p:nvPr/>
        </p:nvCxnSpPr>
        <p:spPr>
          <a:xfrm>
            <a:off x="2331765" y="5043166"/>
            <a:ext cx="23130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EB44B140-EBDC-9141-A452-C474927236D0}"/>
              </a:ext>
            </a:extLst>
          </p:cNvPr>
          <p:cNvSpPr txBox="1"/>
          <p:nvPr/>
        </p:nvSpPr>
        <p:spPr>
          <a:xfrm>
            <a:off x="2160940" y="4446152"/>
            <a:ext cx="6477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User </a:t>
            </a:r>
          </a:p>
          <a:p>
            <a:r>
              <a:rPr lang="en-US" sz="14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space</a:t>
            </a:r>
          </a:p>
          <a:p>
            <a:endParaRPr lang="en-US" sz="1400" i="1" dirty="0">
              <a:solidFill>
                <a:srgbClr val="0432FF"/>
              </a:solidFill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 sz="14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Kernel </a:t>
            </a:r>
          </a:p>
          <a:p>
            <a:r>
              <a:rPr lang="en-US" sz="14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space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786CA11-0BE5-8849-B793-234970F2D270}"/>
              </a:ext>
            </a:extLst>
          </p:cNvPr>
          <p:cNvGrpSpPr/>
          <p:nvPr/>
        </p:nvGrpSpPr>
        <p:grpSpPr>
          <a:xfrm>
            <a:off x="7135648" y="1068564"/>
            <a:ext cx="2890389" cy="2564511"/>
            <a:chOff x="5930272" y="1198608"/>
            <a:chExt cx="2890389" cy="2564511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8AF634C-0A5E-3748-966A-DDA7F2F639FB}"/>
                </a:ext>
              </a:extLst>
            </p:cNvPr>
            <p:cNvGrpSpPr/>
            <p:nvPr/>
          </p:nvGrpSpPr>
          <p:grpSpPr>
            <a:xfrm>
              <a:off x="5942783" y="1198608"/>
              <a:ext cx="2877878" cy="2564511"/>
              <a:chOff x="811123" y="3802007"/>
              <a:chExt cx="2877878" cy="2564511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EABE079-F251-2949-9F2C-42721A867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1826" y="4437992"/>
                <a:ext cx="0" cy="53879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EB0EAEB-B5B2-0949-B148-FEEBB3A05FDE}"/>
                  </a:ext>
                </a:extLst>
              </p:cNvPr>
              <p:cNvSpPr/>
              <p:nvPr/>
            </p:nvSpPr>
            <p:spPr>
              <a:xfrm>
                <a:off x="1215692" y="5505098"/>
                <a:ext cx="543582" cy="4638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BF41DAF-D459-4B4A-AE90-3BD8C4A43856}"/>
                  </a:ext>
                </a:extLst>
              </p:cNvPr>
              <p:cNvSpPr/>
              <p:nvPr/>
            </p:nvSpPr>
            <p:spPr>
              <a:xfrm>
                <a:off x="2822854" y="5504626"/>
                <a:ext cx="543582" cy="4638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FB9CCEAA-FC97-EC49-9A3D-E8D2382D22E4}"/>
                  </a:ext>
                </a:extLst>
              </p:cNvPr>
              <p:cNvCxnSpPr>
                <a:cxnSpLocks/>
                <a:endCxn id="126" idx="0"/>
              </p:cNvCxnSpPr>
              <p:nvPr/>
            </p:nvCxnSpPr>
            <p:spPr>
              <a:xfrm>
                <a:off x="1471867" y="4443536"/>
                <a:ext cx="1622778" cy="106109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C56E1828-6C0C-2B45-8BBD-FDE7AC5C16B0}"/>
                  </a:ext>
                </a:extLst>
              </p:cNvPr>
              <p:cNvSpPr/>
              <p:nvPr/>
            </p:nvSpPr>
            <p:spPr>
              <a:xfrm>
                <a:off x="811123" y="3802007"/>
                <a:ext cx="2877878" cy="2564511"/>
              </a:xfrm>
              <a:prstGeom prst="roundRect">
                <a:avLst>
                  <a:gd name="adj" fmla="val 47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Many-to-many model</a:t>
                </a: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11C55C5-75C5-A940-B145-697B9CCDFD93}"/>
                  </a:ext>
                </a:extLst>
              </p:cNvPr>
              <p:cNvCxnSpPr>
                <a:cxnSpLocks/>
                <a:endCxn id="125" idx="0"/>
              </p:cNvCxnSpPr>
              <p:nvPr/>
            </p:nvCxnSpPr>
            <p:spPr>
              <a:xfrm flipH="1">
                <a:off x="1487483" y="4437992"/>
                <a:ext cx="1597924" cy="10671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09835D7-804B-8343-9E91-C32E0FFF08F0}"/>
                </a:ext>
              </a:extLst>
            </p:cNvPr>
            <p:cNvSpPr txBox="1"/>
            <p:nvPr/>
          </p:nvSpPr>
          <p:spPr>
            <a:xfrm>
              <a:off x="5930272" y="1800742"/>
              <a:ext cx="6477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User </a:t>
              </a: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space</a:t>
              </a:r>
            </a:p>
            <a:p>
              <a:endParaRPr lang="en-US" sz="14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Kernel </a:t>
              </a: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space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8B3BBA3-DE62-7540-9BBD-B6560F6DF5CA}"/>
              </a:ext>
            </a:extLst>
          </p:cNvPr>
          <p:cNvGrpSpPr/>
          <p:nvPr/>
        </p:nvGrpSpPr>
        <p:grpSpPr>
          <a:xfrm>
            <a:off x="7134535" y="3785338"/>
            <a:ext cx="2891502" cy="2564511"/>
            <a:chOff x="8924525" y="1198607"/>
            <a:chExt cx="2891502" cy="2564511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ADA8DE6-6478-B747-B66A-610ED03832B0}"/>
                </a:ext>
              </a:extLst>
            </p:cNvPr>
            <p:cNvGrpSpPr/>
            <p:nvPr/>
          </p:nvGrpSpPr>
          <p:grpSpPr>
            <a:xfrm>
              <a:off x="8938149" y="1198607"/>
              <a:ext cx="2877878" cy="2564511"/>
              <a:chOff x="6674178" y="3767953"/>
              <a:chExt cx="2877878" cy="2564511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CDF848C-65F9-BA45-A3D5-37791C730CCE}"/>
                  </a:ext>
                </a:extLst>
              </p:cNvPr>
              <p:cNvSpPr/>
              <p:nvPr/>
            </p:nvSpPr>
            <p:spPr>
              <a:xfrm>
                <a:off x="8232169" y="5483418"/>
                <a:ext cx="543582" cy="4638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26EA343-0FB3-9840-9E09-7A81BB4052CA}"/>
                  </a:ext>
                </a:extLst>
              </p:cNvPr>
              <p:cNvCxnSpPr>
                <a:cxnSpLocks/>
                <a:endCxn id="147" idx="0"/>
              </p:cNvCxnSpPr>
              <p:nvPr/>
            </p:nvCxnSpPr>
            <p:spPr>
              <a:xfrm flipH="1">
                <a:off x="7147655" y="4413226"/>
                <a:ext cx="1376619" cy="105599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31F453D-32EE-7547-861D-1EDCB2136405}"/>
                  </a:ext>
                </a:extLst>
              </p:cNvPr>
              <p:cNvCxnSpPr>
                <a:cxnSpLocks/>
                <a:endCxn id="148" idx="0"/>
              </p:cNvCxnSpPr>
              <p:nvPr/>
            </p:nvCxnSpPr>
            <p:spPr>
              <a:xfrm>
                <a:off x="9167552" y="4420287"/>
                <a:ext cx="2239" cy="105974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B93FF18D-4C50-2D4F-9482-347D63F1112D}"/>
                  </a:ext>
                </a:extLst>
              </p:cNvPr>
              <p:cNvSpPr/>
              <p:nvPr/>
            </p:nvSpPr>
            <p:spPr>
              <a:xfrm>
                <a:off x="6875864" y="5469217"/>
                <a:ext cx="543582" cy="4638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1922B01-32D0-164F-9ABE-5CF559B19D4D}"/>
                  </a:ext>
                </a:extLst>
              </p:cNvPr>
              <p:cNvSpPr/>
              <p:nvPr/>
            </p:nvSpPr>
            <p:spPr>
              <a:xfrm>
                <a:off x="8898000" y="5480032"/>
                <a:ext cx="543582" cy="4638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Garamond" panose="02020404030301010803" pitchFamily="18" charset="0"/>
                  </a:rPr>
                  <a:t>k</a:t>
                </a:r>
              </a:p>
            </p:txBody>
          </p: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614B833-CE24-A147-A98C-23D6D630124E}"/>
                  </a:ext>
                </a:extLst>
              </p:cNvPr>
              <p:cNvCxnSpPr>
                <a:cxnSpLocks/>
                <a:endCxn id="141" idx="0"/>
              </p:cNvCxnSpPr>
              <p:nvPr/>
            </p:nvCxnSpPr>
            <p:spPr>
              <a:xfrm>
                <a:off x="7130870" y="4406934"/>
                <a:ext cx="1373090" cy="107648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0C352685-D8FE-5742-8045-338FC89C77A4}"/>
                  </a:ext>
                </a:extLst>
              </p:cNvPr>
              <p:cNvSpPr/>
              <p:nvPr/>
            </p:nvSpPr>
            <p:spPr>
              <a:xfrm>
                <a:off x="6674178" y="3767953"/>
                <a:ext cx="2877878" cy="2564511"/>
              </a:xfrm>
              <a:prstGeom prst="roundRect">
                <a:avLst>
                  <a:gd name="adj" fmla="val 47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Helvetica Neue Condensed" panose="02000503000000020004" pitchFamily="2" charset="0"/>
                    <a:ea typeface="Helvetica Neue Condensed" panose="02000503000000020004" pitchFamily="2" charset="0"/>
                    <a:cs typeface="Helvetica Neue Condensed" panose="02000503000000020004" pitchFamily="2" charset="0"/>
                  </a:rPr>
                  <a:t>Two-level model</a:t>
                </a: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8FE70A6-CE17-1D47-83D7-951F8CA0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7154" y="4410080"/>
                <a:ext cx="0" cy="53509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478C478-B531-A943-995B-33D9AD67BAC2}"/>
                </a:ext>
              </a:extLst>
            </p:cNvPr>
            <p:cNvCxnSpPr>
              <a:cxnSpLocks/>
            </p:cNvCxnSpPr>
            <p:nvPr/>
          </p:nvCxnSpPr>
          <p:spPr>
            <a:xfrm>
              <a:off x="9063045" y="2375830"/>
              <a:ext cx="265440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CF46932-1A1A-4142-983E-EE77E6931FE1}"/>
                </a:ext>
              </a:extLst>
            </p:cNvPr>
            <p:cNvSpPr txBox="1"/>
            <p:nvPr/>
          </p:nvSpPr>
          <p:spPr>
            <a:xfrm>
              <a:off x="8924525" y="1785322"/>
              <a:ext cx="64778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User </a:t>
              </a: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space</a:t>
              </a:r>
            </a:p>
            <a:p>
              <a:endParaRPr lang="en-US" sz="1400" i="1" dirty="0">
                <a:solidFill>
                  <a:srgbClr val="0432FF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Kernel </a:t>
              </a:r>
            </a:p>
            <a:p>
              <a:r>
                <a:rPr lang="en-US" sz="1400" i="1" dirty="0">
                  <a:solidFill>
                    <a:srgbClr val="0432FF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space</a:t>
              </a:r>
            </a:p>
          </p:txBody>
        </p:sp>
      </p:grp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6014270-3EFC-A64C-9FA3-AA8521818D34}"/>
              </a:ext>
            </a:extLst>
          </p:cNvPr>
          <p:cNvCxnSpPr>
            <a:cxnSpLocks/>
          </p:cNvCxnSpPr>
          <p:nvPr/>
        </p:nvCxnSpPr>
        <p:spPr>
          <a:xfrm>
            <a:off x="7276180" y="2235714"/>
            <a:ext cx="265440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DEF05E7E-29E5-804A-85DF-4B3BE07F6DD6}"/>
              </a:ext>
            </a:extLst>
          </p:cNvPr>
          <p:cNvCxnSpPr>
            <a:cxnSpLocks/>
          </p:cNvCxnSpPr>
          <p:nvPr/>
        </p:nvCxnSpPr>
        <p:spPr>
          <a:xfrm>
            <a:off x="2338236" y="2300179"/>
            <a:ext cx="23130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71EDB9-6278-B540-9BC2-867C75E6A9AC}"/>
              </a:ext>
            </a:extLst>
          </p:cNvPr>
          <p:cNvGrpSpPr/>
          <p:nvPr/>
        </p:nvGrpSpPr>
        <p:grpSpPr>
          <a:xfrm>
            <a:off x="2398144" y="1237597"/>
            <a:ext cx="543582" cy="469369"/>
            <a:chOff x="2683307" y="1709511"/>
            <a:chExt cx="574766" cy="485049"/>
          </a:xfrm>
        </p:grpSpPr>
        <p:pic>
          <p:nvPicPr>
            <p:cNvPr id="62" name="Picture 61" descr="Icon&#10;&#10;Description automatically generated">
              <a:extLst>
                <a:ext uri="{FF2B5EF4-FFF2-40B4-BE49-F238E27FC236}">
                  <a16:creationId xmlns:a16="http://schemas.microsoft.com/office/drawing/2014/main" id="{8A847DEC-58C3-E743-AF87-651A3EC31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3D352A-FA06-E74D-BADE-D65B8D20A5CC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3AE0AC6-61D5-AC43-9825-37A8AA5CA0FD}"/>
              </a:ext>
            </a:extLst>
          </p:cNvPr>
          <p:cNvGrpSpPr/>
          <p:nvPr/>
        </p:nvGrpSpPr>
        <p:grpSpPr>
          <a:xfrm>
            <a:off x="3221959" y="1225371"/>
            <a:ext cx="543582" cy="469369"/>
            <a:chOff x="2683307" y="1709511"/>
            <a:chExt cx="574766" cy="485049"/>
          </a:xfrm>
        </p:grpSpPr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5C0D8553-C8C0-B24A-B961-1192B8DD9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E3C5D2A-B175-DA4A-BBE7-89B6B9BEB1D6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9595040-EF0C-3D47-8BE7-74E769823927}"/>
              </a:ext>
            </a:extLst>
          </p:cNvPr>
          <p:cNvGrpSpPr/>
          <p:nvPr/>
        </p:nvGrpSpPr>
        <p:grpSpPr>
          <a:xfrm>
            <a:off x="4028559" y="1252707"/>
            <a:ext cx="543582" cy="469369"/>
            <a:chOff x="2683307" y="1709511"/>
            <a:chExt cx="574766" cy="485049"/>
          </a:xfrm>
        </p:grpSpPr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E9B0C59B-E761-BA46-B2CA-8F996AD1E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3D77AA7-3ED4-4E40-B0C9-AC8AB6187BCB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37F100F-B17D-F043-97F6-2920440CD257}"/>
              </a:ext>
            </a:extLst>
          </p:cNvPr>
          <p:cNvGrpSpPr/>
          <p:nvPr/>
        </p:nvGrpSpPr>
        <p:grpSpPr>
          <a:xfrm>
            <a:off x="2478398" y="3965182"/>
            <a:ext cx="543582" cy="469369"/>
            <a:chOff x="2683307" y="1709511"/>
            <a:chExt cx="574766" cy="485049"/>
          </a:xfrm>
        </p:grpSpPr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B3D59632-767C-0749-B199-0A548C8D7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DBCB31-A4E9-7C45-A3C6-7C032B08DB85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4D7614-431B-FF4B-8303-8DD038B7EA49}"/>
              </a:ext>
            </a:extLst>
          </p:cNvPr>
          <p:cNvGrpSpPr/>
          <p:nvPr/>
        </p:nvGrpSpPr>
        <p:grpSpPr>
          <a:xfrm>
            <a:off x="3295822" y="3965182"/>
            <a:ext cx="543582" cy="469369"/>
            <a:chOff x="2683307" y="1709511"/>
            <a:chExt cx="574766" cy="485049"/>
          </a:xfrm>
        </p:grpSpPr>
        <p:pic>
          <p:nvPicPr>
            <p:cNvPr id="81" name="Picture 80" descr="Icon&#10;&#10;Description automatically generated">
              <a:extLst>
                <a:ext uri="{FF2B5EF4-FFF2-40B4-BE49-F238E27FC236}">
                  <a16:creationId xmlns:a16="http://schemas.microsoft.com/office/drawing/2014/main" id="{777E057B-2DB9-3149-ADF9-F96DEF20F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041F69F-1219-7645-B547-D49680501FBE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6541797-26CD-9A45-829E-66C47E51F8C5}"/>
              </a:ext>
            </a:extLst>
          </p:cNvPr>
          <p:cNvGrpSpPr/>
          <p:nvPr/>
        </p:nvGrpSpPr>
        <p:grpSpPr>
          <a:xfrm>
            <a:off x="4098317" y="3976783"/>
            <a:ext cx="543582" cy="469369"/>
            <a:chOff x="2683307" y="1709511"/>
            <a:chExt cx="574766" cy="485049"/>
          </a:xfrm>
        </p:grpSpPr>
        <p:pic>
          <p:nvPicPr>
            <p:cNvPr id="93" name="Picture 92" descr="Icon&#10;&#10;Description automatically generated">
              <a:extLst>
                <a:ext uri="{FF2B5EF4-FFF2-40B4-BE49-F238E27FC236}">
                  <a16:creationId xmlns:a16="http://schemas.microsoft.com/office/drawing/2014/main" id="{522A2EE7-D424-E144-B0A2-E3F7E995B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855A646-ADB1-704D-95AD-585020A01B1E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1186B23-CB38-2344-A675-5BE44ADF1A0B}"/>
              </a:ext>
            </a:extLst>
          </p:cNvPr>
          <p:cNvGrpSpPr/>
          <p:nvPr/>
        </p:nvGrpSpPr>
        <p:grpSpPr>
          <a:xfrm>
            <a:off x="7471686" y="1278631"/>
            <a:ext cx="543582" cy="469369"/>
            <a:chOff x="2683307" y="1709511"/>
            <a:chExt cx="574766" cy="485049"/>
          </a:xfrm>
        </p:grpSpPr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EC284D71-0282-C04E-9AA5-AA64026DD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C84A0C-F0C7-424B-B667-3E2E20146E8D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689519D-E5BB-CE41-ACD3-298A3EB985DD}"/>
              </a:ext>
            </a:extLst>
          </p:cNvPr>
          <p:cNvGrpSpPr/>
          <p:nvPr/>
        </p:nvGrpSpPr>
        <p:grpSpPr>
          <a:xfrm>
            <a:off x="8356419" y="1277490"/>
            <a:ext cx="543582" cy="469369"/>
            <a:chOff x="2683307" y="1709511"/>
            <a:chExt cx="574766" cy="485049"/>
          </a:xfrm>
        </p:grpSpPr>
        <p:pic>
          <p:nvPicPr>
            <p:cNvPr id="99" name="Picture 98" descr="Icon&#10;&#10;Description automatically generated">
              <a:extLst>
                <a:ext uri="{FF2B5EF4-FFF2-40B4-BE49-F238E27FC236}">
                  <a16:creationId xmlns:a16="http://schemas.microsoft.com/office/drawing/2014/main" id="{8B85F890-2AF8-B14F-9E29-9EC9A8A9E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494E99F-9A6D-9B45-8F70-57414DC59386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E34209-2CD7-0C43-8F52-8AF414C1C8EB}"/>
              </a:ext>
            </a:extLst>
          </p:cNvPr>
          <p:cNvGrpSpPr/>
          <p:nvPr/>
        </p:nvGrpSpPr>
        <p:grpSpPr>
          <a:xfrm>
            <a:off x="9215283" y="1251061"/>
            <a:ext cx="543582" cy="469369"/>
            <a:chOff x="2683307" y="1709511"/>
            <a:chExt cx="574766" cy="485049"/>
          </a:xfrm>
        </p:grpSpPr>
        <p:pic>
          <p:nvPicPr>
            <p:cNvPr id="103" name="Picture 102" descr="Icon&#10;&#10;Description automatically generated">
              <a:extLst>
                <a:ext uri="{FF2B5EF4-FFF2-40B4-BE49-F238E27FC236}">
                  <a16:creationId xmlns:a16="http://schemas.microsoft.com/office/drawing/2014/main" id="{3764574E-48FD-E241-ACA5-87BD3CEB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F9FFCC9-46A8-A044-AAA1-2FD780FC4CA3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8120512-CE20-D54F-A8BD-626BB0ACFDC7}"/>
              </a:ext>
            </a:extLst>
          </p:cNvPr>
          <p:cNvGrpSpPr/>
          <p:nvPr/>
        </p:nvGrpSpPr>
        <p:grpSpPr>
          <a:xfrm>
            <a:off x="7333331" y="3981011"/>
            <a:ext cx="543582" cy="469369"/>
            <a:chOff x="2683307" y="1709511"/>
            <a:chExt cx="574766" cy="485049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C20479F6-C196-454C-BF16-BF9451041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FD59DF-B804-8646-9F2E-5794A75F7934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ED3414C-E176-2E4E-B8B9-391D318DBCF7}"/>
              </a:ext>
            </a:extLst>
          </p:cNvPr>
          <p:cNvGrpSpPr/>
          <p:nvPr/>
        </p:nvGrpSpPr>
        <p:grpSpPr>
          <a:xfrm>
            <a:off x="8041508" y="3967981"/>
            <a:ext cx="543582" cy="469369"/>
            <a:chOff x="2683307" y="1709511"/>
            <a:chExt cx="574766" cy="485049"/>
          </a:xfrm>
        </p:grpSpPr>
        <p:pic>
          <p:nvPicPr>
            <p:cNvPr id="110" name="Picture 109" descr="Icon&#10;&#10;Description automatically generated">
              <a:extLst>
                <a:ext uri="{FF2B5EF4-FFF2-40B4-BE49-F238E27FC236}">
                  <a16:creationId xmlns:a16="http://schemas.microsoft.com/office/drawing/2014/main" id="{9803CE4E-33E3-824A-BDC0-055BF3BD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EE6CCF0-0C87-9445-9C6D-04B71A803E34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95A0A2D-7B45-C542-A362-EE36F7756DEF}"/>
              </a:ext>
            </a:extLst>
          </p:cNvPr>
          <p:cNvGrpSpPr/>
          <p:nvPr/>
        </p:nvGrpSpPr>
        <p:grpSpPr>
          <a:xfrm>
            <a:off x="8774395" y="3954950"/>
            <a:ext cx="543582" cy="469369"/>
            <a:chOff x="2683307" y="1709511"/>
            <a:chExt cx="574766" cy="485049"/>
          </a:xfrm>
        </p:grpSpPr>
        <p:pic>
          <p:nvPicPr>
            <p:cNvPr id="113" name="Picture 112" descr="Icon&#10;&#10;Description automatically generated">
              <a:extLst>
                <a:ext uri="{FF2B5EF4-FFF2-40B4-BE49-F238E27FC236}">
                  <a16:creationId xmlns:a16="http://schemas.microsoft.com/office/drawing/2014/main" id="{26CAEA73-ACA7-B348-B40D-1F106F4B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85AF978-D6A4-814A-BEBF-836ABE81BFE7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B6DB437-F3B7-7D42-B46A-BA2D7B5B4F4B}"/>
              </a:ext>
            </a:extLst>
          </p:cNvPr>
          <p:cNvGrpSpPr/>
          <p:nvPr/>
        </p:nvGrpSpPr>
        <p:grpSpPr>
          <a:xfrm>
            <a:off x="9371862" y="3954950"/>
            <a:ext cx="543582" cy="469369"/>
            <a:chOff x="2683307" y="1709511"/>
            <a:chExt cx="574766" cy="485049"/>
          </a:xfrm>
        </p:grpSpPr>
        <p:pic>
          <p:nvPicPr>
            <p:cNvPr id="118" name="Picture 117" descr="Icon&#10;&#10;Description automatically generated">
              <a:extLst>
                <a:ext uri="{FF2B5EF4-FFF2-40B4-BE49-F238E27FC236}">
                  <a16:creationId xmlns:a16="http://schemas.microsoft.com/office/drawing/2014/main" id="{D9B29705-EBF4-7941-B83A-AE3D6CC9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7B4F44B-0C1C-684B-9BEE-AF6B9E5FA9E7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60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sz="3600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  <a:endParaRPr lang="fr-FR" b="1"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Concept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4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User-level vs. Kernel-level Management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13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94E7167-AEE8-9542-B425-F45A63E8D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377" b="5260"/>
          <a:stretch/>
        </p:blipFill>
        <p:spPr>
          <a:xfrm>
            <a:off x="1726657" y="1272409"/>
            <a:ext cx="4669290" cy="42672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D7219B-2975-E84B-91DE-6DD743028A77}"/>
              </a:ext>
            </a:extLst>
          </p:cNvPr>
          <p:cNvSpPr txBox="1"/>
          <p:nvPr/>
        </p:nvSpPr>
        <p:spPr>
          <a:xfrm>
            <a:off x="2959978" y="5591940"/>
            <a:ext cx="31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User-level thread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29240-A5BC-494F-83B0-F29FB0997860}"/>
              </a:ext>
            </a:extLst>
          </p:cNvPr>
          <p:cNvSpPr txBox="1"/>
          <p:nvPr/>
        </p:nvSpPr>
        <p:spPr>
          <a:xfrm>
            <a:off x="6767622" y="5566654"/>
            <a:ext cx="32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Kernel-level thread Management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72481BD-2E06-C84F-9B0B-57523E513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59" r="2027" b="5260"/>
          <a:stretch/>
        </p:blipFill>
        <p:spPr>
          <a:xfrm>
            <a:off x="6579673" y="1324661"/>
            <a:ext cx="3644537" cy="426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1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Scheduling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14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4B8C33C-3BA6-BD43-8831-8D9F5B9C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98608"/>
            <a:ext cx="10125972" cy="4177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A3DEBE-C9E9-C644-AD06-377418162248}"/>
              </a:ext>
            </a:extLst>
          </p:cNvPr>
          <p:cNvSpPr txBox="1"/>
          <p:nvPr/>
        </p:nvSpPr>
        <p:spPr>
          <a:xfrm>
            <a:off x="2925643" y="5496432"/>
            <a:ext cx="31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User-level thread Scheduling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C9A0B8-725B-654C-92D5-395FA6C117A2}"/>
              </a:ext>
            </a:extLst>
          </p:cNvPr>
          <p:cNvSpPr txBox="1"/>
          <p:nvPr/>
        </p:nvSpPr>
        <p:spPr>
          <a:xfrm>
            <a:off x="7632038" y="5496432"/>
            <a:ext cx="326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Kernel-level 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12155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Libraries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</a:t>
            </a:r>
          </a:p>
          <a:p>
            <a:endParaRPr lang="en-US" sz="2000" b="1" dirty="0">
              <a:solidFill>
                <a:schemeClr val="bg2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19709BE-0BAD-DB43-BA08-A6D52F44339E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Provide APIs for thread creation and management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POSIX thread (Pthread): support both user and kernel thread libraries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Windows thread: support kernel threads managed directly by Windows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Java thread: support Java thread programming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EF193EC-5448-2944-A0F5-49649739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965502"/>
            <a:ext cx="6413500" cy="2209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9C6837-EB32-884D-B8C7-D7D443BAF89A}"/>
              </a:ext>
            </a:extLst>
          </p:cNvPr>
          <p:cNvSpPr txBox="1"/>
          <p:nvPr/>
        </p:nvSpPr>
        <p:spPr>
          <a:xfrm>
            <a:off x="4724636" y="5069796"/>
            <a:ext cx="31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Some of Pthread functions</a:t>
            </a:r>
          </a:p>
        </p:txBody>
      </p:sp>
    </p:spTree>
    <p:extLst>
      <p:ext uri="{BB962C8B-B14F-4D97-AF65-F5344CB8AC3E}">
        <p14:creationId xmlns:p14="http://schemas.microsoft.com/office/powerpoint/2010/main" val="363519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305D2908-450F-224E-9F54-30C04332B037}"/>
              </a:ext>
            </a:extLst>
          </p:cNvPr>
          <p:cNvSpPr txBox="1">
            <a:spLocks/>
          </p:cNvSpPr>
          <p:nvPr/>
        </p:nvSpPr>
        <p:spPr>
          <a:xfrm>
            <a:off x="838200" y="799330"/>
            <a:ext cx="1036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Topic 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34374" y="1411070"/>
              <a:ext cx="3007486" cy="44287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07486" cy="44287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 ax="-150167" ay="1524667" az="-6447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931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374" y="1411070"/>
                <a:ext cx="3007486" cy="4428745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190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3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Concept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8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is a Thread?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Concept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7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700" b="0" smtClean="0">
                <a:latin typeface="Garamond" panose="02020404030301010803" pitchFamily="18" charset="0"/>
              </a:rPr>
              <a:t>4</a:t>
            </a:fld>
            <a:endParaRPr lang="en-US" sz="700" b="0">
              <a:latin typeface="Garamond" panose="020204040303010108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4DD39F-5498-C149-A920-FB66DBBAC9C9}"/>
              </a:ext>
            </a:extLst>
          </p:cNvPr>
          <p:cNvSpPr txBox="1"/>
          <p:nvPr/>
        </p:nvSpPr>
        <p:spPr>
          <a:xfrm>
            <a:off x="2163778" y="6128928"/>
            <a:ext cx="262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Single-threaded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822C3-E8D9-F240-8BAB-A129E1DF6070}"/>
              </a:ext>
            </a:extLst>
          </p:cNvPr>
          <p:cNvSpPr txBox="1"/>
          <p:nvPr/>
        </p:nvSpPr>
        <p:spPr>
          <a:xfrm>
            <a:off x="7516186" y="6087414"/>
            <a:ext cx="2627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Multi-threaded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ECFED-39C6-6F48-802D-2397C9F35E63}"/>
              </a:ext>
            </a:extLst>
          </p:cNvPr>
          <p:cNvSpPr txBox="1"/>
          <p:nvPr/>
        </p:nvSpPr>
        <p:spPr>
          <a:xfrm>
            <a:off x="914400" y="1092228"/>
            <a:ext cx="10616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Thread: an execution line within a process (i.e., a lightweight process)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A process is divided into different parts (threads)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Threads belonging to a process can execute concurrently</a:t>
            </a:r>
            <a:endParaRPr lang="en-GB" sz="2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7401D6A-758B-2244-94A0-B2B06897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21" y="2815525"/>
            <a:ext cx="3378102" cy="311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85B27A4-5133-9E45-B492-77740F06B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5" r="1285"/>
          <a:stretch/>
        </p:blipFill>
        <p:spPr bwMode="auto">
          <a:xfrm>
            <a:off x="6958478" y="2815525"/>
            <a:ext cx="3185107" cy="3110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C65B8-0A66-0740-8039-FD01133D4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72" y="4787872"/>
            <a:ext cx="330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0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-shape 146">
            <a:extLst>
              <a:ext uri="{FF2B5EF4-FFF2-40B4-BE49-F238E27FC236}">
                <a16:creationId xmlns:a16="http://schemas.microsoft.com/office/drawing/2014/main" id="{E53B20C4-1DE6-CE46-9BCE-9568B475CF52}"/>
              </a:ext>
            </a:extLst>
          </p:cNvPr>
          <p:cNvSpPr/>
          <p:nvPr/>
        </p:nvSpPr>
        <p:spPr>
          <a:xfrm rot="18998571">
            <a:off x="8307761" y="4863919"/>
            <a:ext cx="703129" cy="676939"/>
          </a:xfrm>
          <a:prstGeom prst="corner">
            <a:avLst>
              <a:gd name="adj1" fmla="val 32250"/>
              <a:gd name="adj2" fmla="val 3478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Purpose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Concept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85C834B-8EDF-2148-B7E0-D37819FA2C36}"/>
              </a:ext>
            </a:extLst>
          </p:cNvPr>
          <p:cNvSpPr/>
          <p:nvPr/>
        </p:nvSpPr>
        <p:spPr>
          <a:xfrm>
            <a:off x="2290344" y="2486492"/>
            <a:ext cx="1037033" cy="4433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</a:t>
            </a:r>
            <a:r>
              <a:rPr lang="en-US" sz="2200" b="1" baseline="-25000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browser</a:t>
            </a:r>
            <a:endParaRPr lang="en-US" sz="2200"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BF63345-514A-9545-ABEA-D64CF09AB671}"/>
              </a:ext>
            </a:extLst>
          </p:cNvPr>
          <p:cNvCxnSpPr>
            <a:cxnSpLocks/>
            <a:stCxn id="38" idx="0"/>
            <a:endCxn id="54" idx="2"/>
          </p:cNvCxnSpPr>
          <p:nvPr/>
        </p:nvCxnSpPr>
        <p:spPr>
          <a:xfrm flipV="1">
            <a:off x="2225276" y="2929844"/>
            <a:ext cx="583585" cy="747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9ADD84-F027-944C-8B45-CFEC6FA9F020}"/>
              </a:ext>
            </a:extLst>
          </p:cNvPr>
          <p:cNvCxnSpPr>
            <a:cxnSpLocks/>
            <a:stCxn id="41" idx="0"/>
            <a:endCxn id="54" idx="2"/>
          </p:cNvCxnSpPr>
          <p:nvPr/>
        </p:nvCxnSpPr>
        <p:spPr>
          <a:xfrm flipH="1" flipV="1">
            <a:off x="2808861" y="2929844"/>
            <a:ext cx="523072" cy="7578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67ADDCA-D3DE-4D4A-9C15-5F1CAAB9CA24}"/>
              </a:ext>
            </a:extLst>
          </p:cNvPr>
          <p:cNvSpPr/>
          <p:nvPr/>
        </p:nvSpPr>
        <p:spPr>
          <a:xfrm>
            <a:off x="773960" y="3523638"/>
            <a:ext cx="1310185" cy="556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Display webpage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F3F7A8-CC0C-3B4E-9466-A1BCF23609F6}"/>
              </a:ext>
            </a:extLst>
          </p:cNvPr>
          <p:cNvSpPr/>
          <p:nvPr/>
        </p:nvSpPr>
        <p:spPr>
          <a:xfrm>
            <a:off x="3533965" y="3523638"/>
            <a:ext cx="1217940" cy="556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Download file ABC</a:t>
            </a: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7662FFCE-103F-5C4E-8C82-5D576D84BA60}"/>
              </a:ext>
            </a:extLst>
          </p:cNvPr>
          <p:cNvSpPr txBox="1">
            <a:spLocks/>
          </p:cNvSpPr>
          <p:nvPr/>
        </p:nvSpPr>
        <p:spPr>
          <a:xfrm>
            <a:off x="563880" y="1098646"/>
            <a:ext cx="11194869" cy="1031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687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perform various tasks </a:t>
            </a:r>
            <a:r>
              <a:rPr lang="en-US" sz="32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(threads of execution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simultaneously</a:t>
            </a:r>
          </a:p>
          <a:p>
            <a:pPr marL="1125900" lvl="1" indent="-457200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Especially efficient on multiprocessor or multicore systems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E0578-4564-3E4E-B667-1E76C9AFDE5C}"/>
              </a:ext>
            </a:extLst>
          </p:cNvPr>
          <p:cNvSpPr/>
          <p:nvPr/>
        </p:nvSpPr>
        <p:spPr>
          <a:xfrm>
            <a:off x="1624084" y="4776659"/>
            <a:ext cx="2361061" cy="1214720"/>
          </a:xfrm>
          <a:prstGeom prst="roundRect">
            <a:avLst>
              <a:gd name="adj" fmla="val 54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pic>
        <p:nvPicPr>
          <p:cNvPr id="76" name="Picture 4" descr="Free Icon | Cpu processor">
            <a:extLst>
              <a:ext uri="{FF2B5EF4-FFF2-40B4-BE49-F238E27FC236}">
                <a16:creationId xmlns:a16="http://schemas.microsoft.com/office/drawing/2014/main" id="{B7AD9A2C-EF72-D34F-9163-90FEF1BB5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893" y="5115906"/>
            <a:ext cx="589431" cy="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 descr="Free Icon | Cpu processor">
            <a:extLst>
              <a:ext uri="{FF2B5EF4-FFF2-40B4-BE49-F238E27FC236}">
                <a16:creationId xmlns:a16="http://schemas.microsoft.com/office/drawing/2014/main" id="{5CF813CD-5AA6-3340-87EF-55F07ABB7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885" y="5126044"/>
            <a:ext cx="589431" cy="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236347B-A385-074B-AB6F-F844EED63D7D}"/>
              </a:ext>
            </a:extLst>
          </p:cNvPr>
          <p:cNvCxnSpPr>
            <a:cxnSpLocks/>
            <a:stCxn id="38" idx="4"/>
            <a:endCxn id="76" idx="0"/>
          </p:cNvCxnSpPr>
          <p:nvPr/>
        </p:nvCxnSpPr>
        <p:spPr>
          <a:xfrm>
            <a:off x="2225276" y="4161608"/>
            <a:ext cx="0" cy="9542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4FBCAA-FED6-1647-89AF-796967CA23E4}"/>
              </a:ext>
            </a:extLst>
          </p:cNvPr>
          <p:cNvCxnSpPr>
            <a:cxnSpLocks/>
            <a:stCxn id="41" idx="4"/>
            <a:endCxn id="79" idx="0"/>
          </p:cNvCxnSpPr>
          <p:nvPr/>
        </p:nvCxnSpPr>
        <p:spPr>
          <a:xfrm flipH="1">
            <a:off x="3324601" y="4171542"/>
            <a:ext cx="0" cy="9545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05B5224-7B0B-AF4A-B7E5-017DDBA155B4}"/>
              </a:ext>
            </a:extLst>
          </p:cNvPr>
          <p:cNvSpPr/>
          <p:nvPr/>
        </p:nvSpPr>
        <p:spPr>
          <a:xfrm>
            <a:off x="1504043" y="6008963"/>
            <a:ext cx="2601141" cy="34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Multiprocessor system</a:t>
            </a:r>
          </a:p>
        </p:txBody>
      </p:sp>
      <p:pic>
        <p:nvPicPr>
          <p:cNvPr id="114" name="Picture 4" descr="Free Icon | Cpu processor">
            <a:extLst>
              <a:ext uri="{FF2B5EF4-FFF2-40B4-BE49-F238E27FC236}">
                <a16:creationId xmlns:a16="http://schemas.microsoft.com/office/drawing/2014/main" id="{6B826F50-F228-3A48-BA95-68ED8BA5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953" y="5284680"/>
            <a:ext cx="589431" cy="5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AF637CA5-296B-2A4F-862C-E51225DD7DCC}"/>
              </a:ext>
            </a:extLst>
          </p:cNvPr>
          <p:cNvSpPr/>
          <p:nvPr/>
        </p:nvSpPr>
        <p:spPr>
          <a:xfrm>
            <a:off x="7813957" y="4879938"/>
            <a:ext cx="621481" cy="3224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Core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722920C8-41FD-4E4B-915A-13539080F685}"/>
              </a:ext>
            </a:extLst>
          </p:cNvPr>
          <p:cNvSpPr/>
          <p:nvPr/>
        </p:nvSpPr>
        <p:spPr>
          <a:xfrm>
            <a:off x="8905949" y="4871062"/>
            <a:ext cx="621481" cy="3224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Core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59BFCB51-57AA-834D-BBFC-3C5F2DBC6AB6}"/>
              </a:ext>
            </a:extLst>
          </p:cNvPr>
          <p:cNvSpPr/>
          <p:nvPr/>
        </p:nvSpPr>
        <p:spPr>
          <a:xfrm>
            <a:off x="7498139" y="4740539"/>
            <a:ext cx="2361061" cy="1214720"/>
          </a:xfrm>
          <a:prstGeom prst="roundRect">
            <a:avLst>
              <a:gd name="adj" fmla="val 544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A531C5F-C17E-4043-BB17-0A23565021CB}"/>
              </a:ext>
            </a:extLst>
          </p:cNvPr>
          <p:cNvSpPr/>
          <p:nvPr/>
        </p:nvSpPr>
        <p:spPr>
          <a:xfrm>
            <a:off x="7378097" y="5983924"/>
            <a:ext cx="2601141" cy="347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Multicore system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F4541-CF52-B140-86B5-B0EF272747B9}"/>
              </a:ext>
            </a:extLst>
          </p:cNvPr>
          <p:cNvGrpSpPr/>
          <p:nvPr/>
        </p:nvGrpSpPr>
        <p:grpSpPr>
          <a:xfrm>
            <a:off x="1937893" y="3677738"/>
            <a:ext cx="574766" cy="485049"/>
            <a:chOff x="2683307" y="1709511"/>
            <a:chExt cx="574766" cy="485049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EA0E0F91-7308-B242-B06A-04E714AA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112104A-6421-C449-95C8-623ECCEF14DE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505029E-99A9-8A41-9000-48DDA7249951}"/>
              </a:ext>
            </a:extLst>
          </p:cNvPr>
          <p:cNvGrpSpPr/>
          <p:nvPr/>
        </p:nvGrpSpPr>
        <p:grpSpPr>
          <a:xfrm>
            <a:off x="3044550" y="3687672"/>
            <a:ext cx="574766" cy="485049"/>
            <a:chOff x="2683307" y="1709511"/>
            <a:chExt cx="574766" cy="485049"/>
          </a:xfrm>
        </p:grpSpPr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0F7E5370-7330-3448-87ED-7FCD455E0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B76F34-65CE-D74E-9678-ADA78A73EA56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4B2D9F4-BEEB-F742-BBCC-1F80BF8D767A}"/>
              </a:ext>
            </a:extLst>
          </p:cNvPr>
          <p:cNvSpPr/>
          <p:nvPr/>
        </p:nvSpPr>
        <p:spPr>
          <a:xfrm>
            <a:off x="8219793" y="2514820"/>
            <a:ext cx="1037033" cy="44335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</a:t>
            </a:r>
            <a:r>
              <a:rPr lang="en-US" sz="2200" b="1" baseline="-25000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browser</a:t>
            </a:r>
            <a:endParaRPr lang="en-US" sz="2200" b="1" dirty="0">
              <a:solidFill>
                <a:schemeClr val="tx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864425F-B372-BE45-9B44-7DFFD3D5B91A}"/>
              </a:ext>
            </a:extLst>
          </p:cNvPr>
          <p:cNvCxnSpPr>
            <a:cxnSpLocks/>
            <a:stCxn id="72" idx="0"/>
            <a:endCxn id="61" idx="2"/>
          </p:cNvCxnSpPr>
          <p:nvPr/>
        </p:nvCxnSpPr>
        <p:spPr>
          <a:xfrm flipV="1">
            <a:off x="8154725" y="2958172"/>
            <a:ext cx="583585" cy="747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0B816F-3156-4949-9FB3-F43B0149C961}"/>
              </a:ext>
            </a:extLst>
          </p:cNvPr>
          <p:cNvCxnSpPr>
            <a:cxnSpLocks/>
            <a:stCxn id="77" idx="0"/>
            <a:endCxn id="61" idx="2"/>
          </p:cNvCxnSpPr>
          <p:nvPr/>
        </p:nvCxnSpPr>
        <p:spPr>
          <a:xfrm flipH="1" flipV="1">
            <a:off x="8738310" y="2958172"/>
            <a:ext cx="523072" cy="7578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15DFAE3C-5E51-214D-BB57-3A3B0C88D2AF}"/>
              </a:ext>
            </a:extLst>
          </p:cNvPr>
          <p:cNvSpPr/>
          <p:nvPr/>
        </p:nvSpPr>
        <p:spPr>
          <a:xfrm>
            <a:off x="6703409" y="3551966"/>
            <a:ext cx="1310185" cy="556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Display webpage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4AACDD-AEFB-A347-8200-43DAE2707858}"/>
              </a:ext>
            </a:extLst>
          </p:cNvPr>
          <p:cNvSpPr/>
          <p:nvPr/>
        </p:nvSpPr>
        <p:spPr>
          <a:xfrm>
            <a:off x="9461150" y="3551280"/>
            <a:ext cx="1217940" cy="556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Download file ABC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1376C3-3916-3442-91D4-A13A77327A94}"/>
              </a:ext>
            </a:extLst>
          </p:cNvPr>
          <p:cNvGrpSpPr/>
          <p:nvPr/>
        </p:nvGrpSpPr>
        <p:grpSpPr>
          <a:xfrm>
            <a:off x="7867342" y="3706066"/>
            <a:ext cx="574766" cy="485049"/>
            <a:chOff x="2683307" y="1709511"/>
            <a:chExt cx="574766" cy="485049"/>
          </a:xfrm>
        </p:grpSpPr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FD3AD721-451C-2446-BB53-C64FCB2A9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8E181B5-D726-F745-893D-E6CFF809079E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6E6CF5A-B499-6448-AE28-A13A3FD20AEA}"/>
              </a:ext>
            </a:extLst>
          </p:cNvPr>
          <p:cNvGrpSpPr/>
          <p:nvPr/>
        </p:nvGrpSpPr>
        <p:grpSpPr>
          <a:xfrm>
            <a:off x="8973999" y="3716000"/>
            <a:ext cx="574766" cy="485049"/>
            <a:chOff x="2683307" y="1709511"/>
            <a:chExt cx="574766" cy="485049"/>
          </a:xfrm>
        </p:grpSpPr>
        <p:pic>
          <p:nvPicPr>
            <p:cNvPr id="74" name="Picture 73" descr="Icon&#10;&#10;Description automatically generated">
              <a:extLst>
                <a:ext uri="{FF2B5EF4-FFF2-40B4-BE49-F238E27FC236}">
                  <a16:creationId xmlns:a16="http://schemas.microsoft.com/office/drawing/2014/main" id="{B0A9D882-1CB5-F848-9FFF-21AF7F978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563B704-C568-FA4D-A420-2BC97AB22F04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2195E0-2795-0047-B373-7922F7A0D6DF}"/>
              </a:ext>
            </a:extLst>
          </p:cNvPr>
          <p:cNvCxnSpPr>
            <a:cxnSpLocks/>
          </p:cNvCxnSpPr>
          <p:nvPr/>
        </p:nvCxnSpPr>
        <p:spPr>
          <a:xfrm>
            <a:off x="8157501" y="4189936"/>
            <a:ext cx="0" cy="72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4557425-D6A6-CB4C-8222-3C7157D92B0A}"/>
              </a:ext>
            </a:extLst>
          </p:cNvPr>
          <p:cNvCxnSpPr>
            <a:cxnSpLocks/>
          </p:cNvCxnSpPr>
          <p:nvPr/>
        </p:nvCxnSpPr>
        <p:spPr>
          <a:xfrm flipH="1">
            <a:off x="9256826" y="4199870"/>
            <a:ext cx="0" cy="72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Concept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6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6DDB8B-AAB0-B244-A55B-31DE924993FF}"/>
              </a:ext>
            </a:extLst>
          </p:cNvPr>
          <p:cNvSpPr txBox="1">
            <a:spLocks/>
          </p:cNvSpPr>
          <p:nvPr/>
        </p:nvSpPr>
        <p:spPr>
          <a:xfrm>
            <a:off x="696228" y="1198608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Responsiveness</a:t>
            </a:r>
          </a:p>
          <a:p>
            <a:pPr marL="1125900" lvl="1" indent="-457200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If a thread of a process is blocked or time-consuming, other parts  of the process still can continue their jobs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Resources sharing</a:t>
            </a:r>
          </a:p>
          <a:p>
            <a:pPr marL="1125900" lvl="1" indent="-457200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Threads belonging to the same process share the same address space</a:t>
            </a:r>
            <a:endParaRPr lang="en-US" sz="2600" dirty="0">
              <a:highlight>
                <a:srgbClr val="FFFF00"/>
              </a:highlight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Economy</a:t>
            </a:r>
          </a:p>
          <a:p>
            <a:pPr marL="1125900" lvl="1" indent="-457200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Less cost of thread creation and management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Scalability</a:t>
            </a:r>
          </a:p>
          <a:p>
            <a:pPr marL="1125900" lvl="1" indent="-457200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Threads can be executed on different cores/processors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BAA0D3E-F159-EE41-B65D-54A7B0AF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Benefits</a:t>
            </a:r>
            <a:endParaRPr lang="en-US" b="1" dirty="0"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8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sz="3600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  <a:endParaRPr lang="fr-FR" b="1"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Concept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7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Thread-level Implementation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8</a:t>
            </a:fld>
            <a:endParaRPr lang="en-US" b="0">
              <a:latin typeface="Garamond" panose="02020404030301010803" pitchFamily="18" charset="0"/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CD88612-9EBD-4146-A0EE-87CE29F5EF75}"/>
              </a:ext>
            </a:extLst>
          </p:cNvPr>
          <p:cNvGrpSpPr/>
          <p:nvPr/>
        </p:nvGrpSpPr>
        <p:grpSpPr>
          <a:xfrm>
            <a:off x="97375" y="1317210"/>
            <a:ext cx="3492902" cy="3412125"/>
            <a:chOff x="97375" y="1317210"/>
            <a:chExt cx="3492902" cy="34121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02CD77-D224-194B-AE2A-123B3A95A4F5}"/>
                </a:ext>
              </a:extLst>
            </p:cNvPr>
            <p:cNvSpPr txBox="1"/>
            <p:nvPr/>
          </p:nvSpPr>
          <p:spPr>
            <a:xfrm>
              <a:off x="152445" y="3372755"/>
              <a:ext cx="25976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432FF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User space</a:t>
              </a:r>
            </a:p>
            <a:p>
              <a:endParaRPr lang="en-US" sz="16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  <a:p>
              <a:r>
                <a:rPr lang="en-US" sz="1600" b="1" dirty="0">
                  <a:solidFill>
                    <a:srgbClr val="0432FF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Kernel space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B4F5D08-BF59-2B4C-BEBF-CF90D6FD0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5" y="3795383"/>
              <a:ext cx="349290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C7E07B-B847-4E49-B2F7-25E11E47DA31}"/>
                </a:ext>
              </a:extLst>
            </p:cNvPr>
            <p:cNvSpPr/>
            <p:nvPr/>
          </p:nvSpPr>
          <p:spPr>
            <a:xfrm>
              <a:off x="1278192" y="3253012"/>
              <a:ext cx="2136901" cy="55605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i="1" dirty="0">
                  <a:solidFill>
                    <a:schemeClr val="tx1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Thread </a:t>
              </a:r>
            </a:p>
            <a:p>
              <a:pPr algn="r"/>
              <a:r>
                <a:rPr lang="en-US" sz="1600" i="1" dirty="0">
                  <a:solidFill>
                    <a:schemeClr val="tx1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Library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103E0E-0C93-1548-8C97-6DD1E839AAEB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1667122" y="2965916"/>
              <a:ext cx="679521" cy="843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9EA2D1-F2A6-E541-8D19-BEEE30C3DDC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V="1">
              <a:off x="2346643" y="2965916"/>
              <a:ext cx="654243" cy="843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ED1AC5-4197-0C4E-ACCF-8422D873A0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41307" y="2965916"/>
              <a:ext cx="601" cy="136040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C4AF59AE-A563-444F-AE6C-51CFCD197463}"/>
                </a:ext>
              </a:extLst>
            </p:cNvPr>
            <p:cNvSpPr/>
            <p:nvPr/>
          </p:nvSpPr>
          <p:spPr>
            <a:xfrm>
              <a:off x="1998917" y="4335248"/>
              <a:ext cx="670173" cy="39408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</a:t>
              </a:r>
            </a:p>
          </p:txBody>
        </p:sp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CACAB470-3976-554F-AF36-4BF03DE0D1B8}"/>
                </a:ext>
              </a:extLst>
            </p:cNvPr>
            <p:cNvSpPr/>
            <p:nvPr/>
          </p:nvSpPr>
          <p:spPr>
            <a:xfrm>
              <a:off x="2005498" y="1317210"/>
              <a:ext cx="663592" cy="39408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92CD2F5-19D6-A842-93A2-9FF7C26003C8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 flipH="1" flipV="1">
              <a:off x="2337294" y="1711297"/>
              <a:ext cx="4013" cy="782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0A689D3-F621-1040-AC6A-62A91BB94C5E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 flipV="1">
              <a:off x="1667122" y="1711297"/>
              <a:ext cx="670172" cy="782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04ED272-AA25-5D45-A59D-4C48A48C8825}"/>
                </a:ext>
              </a:extLst>
            </p:cNvPr>
            <p:cNvCxnSpPr>
              <a:cxnSpLocks/>
              <a:endCxn id="109" idx="2"/>
            </p:cNvCxnSpPr>
            <p:nvPr/>
          </p:nvCxnSpPr>
          <p:spPr>
            <a:xfrm flipH="1" flipV="1">
              <a:off x="2337294" y="1711297"/>
              <a:ext cx="663592" cy="7828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6C121AFD-D133-514D-8C7F-BF8B002AFC9C}"/>
              </a:ext>
            </a:extLst>
          </p:cNvPr>
          <p:cNvSpPr txBox="1"/>
          <p:nvPr/>
        </p:nvSpPr>
        <p:spPr>
          <a:xfrm>
            <a:off x="1638204" y="4844539"/>
            <a:ext cx="19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User-level thread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4E591FE-407C-FA43-93E8-E2ED01A5A05E}"/>
              </a:ext>
            </a:extLst>
          </p:cNvPr>
          <p:cNvSpPr txBox="1"/>
          <p:nvPr/>
        </p:nvSpPr>
        <p:spPr>
          <a:xfrm>
            <a:off x="5287010" y="4844539"/>
            <a:ext cx="203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Kernel-level thread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A5CE223-ACA7-4640-BF29-03457E649F23}"/>
              </a:ext>
            </a:extLst>
          </p:cNvPr>
          <p:cNvSpPr txBox="1"/>
          <p:nvPr/>
        </p:nvSpPr>
        <p:spPr>
          <a:xfrm>
            <a:off x="9638307" y="4850408"/>
            <a:ext cx="2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Hybrid thread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46FCB47-4669-9543-960E-BEFA39FBB457}"/>
              </a:ext>
            </a:extLst>
          </p:cNvPr>
          <p:cNvSpPr/>
          <p:nvPr/>
        </p:nvSpPr>
        <p:spPr>
          <a:xfrm>
            <a:off x="803147" y="5186345"/>
            <a:ext cx="3374265" cy="1261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Supported in user space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EE9EF2D-F684-1948-A6AF-6902EC0FD9EA}"/>
              </a:ext>
            </a:extLst>
          </p:cNvPr>
          <p:cNvSpPr/>
          <p:nvPr/>
        </p:nvSpPr>
        <p:spPr>
          <a:xfrm>
            <a:off x="4904685" y="5250509"/>
            <a:ext cx="2520000" cy="3338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Supported in kernel space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A9C6A57-C82E-B049-98F9-9E0272E15818}"/>
              </a:ext>
            </a:extLst>
          </p:cNvPr>
          <p:cNvSpPr/>
          <p:nvPr/>
        </p:nvSpPr>
        <p:spPr>
          <a:xfrm>
            <a:off x="9212092" y="5297240"/>
            <a:ext cx="2318917" cy="556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Supported in both user and kernel space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69292AD-1534-9445-ACCC-03FCDB2E864A}"/>
              </a:ext>
            </a:extLst>
          </p:cNvPr>
          <p:cNvGrpSpPr/>
          <p:nvPr/>
        </p:nvGrpSpPr>
        <p:grpSpPr>
          <a:xfrm>
            <a:off x="4001617" y="1250603"/>
            <a:ext cx="3391716" cy="3491959"/>
            <a:chOff x="4001617" y="1250603"/>
            <a:chExt cx="3391716" cy="349195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061629-73AB-F849-8AEF-EB0167DC7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1617" y="2423336"/>
              <a:ext cx="339171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017BC39-9FEF-314C-8081-271B39A31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2065" y="2437020"/>
              <a:ext cx="727634" cy="5359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7E474B7-CC02-2244-B89D-59C7CD6C0DED}"/>
                </a:ext>
              </a:extLst>
            </p:cNvPr>
            <p:cNvCxnSpPr>
              <a:cxnSpLocks/>
            </p:cNvCxnSpPr>
            <p:nvPr/>
          </p:nvCxnSpPr>
          <p:spPr>
            <a:xfrm>
              <a:off x="6149699" y="2437020"/>
              <a:ext cx="692093" cy="53927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9BA79C1-BF07-D04C-9DC2-091B32148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44568" y="1643131"/>
              <a:ext cx="417" cy="133316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44D293AE-D426-5E4C-9970-6DEBB224838A}"/>
                </a:ext>
              </a:extLst>
            </p:cNvPr>
            <p:cNvSpPr/>
            <p:nvPr/>
          </p:nvSpPr>
          <p:spPr>
            <a:xfrm>
              <a:off x="5809480" y="1250603"/>
              <a:ext cx="670173" cy="39408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CD111F7E-E375-3645-B6AF-61405470F05B}"/>
                </a:ext>
              </a:extLst>
            </p:cNvPr>
            <p:cNvSpPr/>
            <p:nvPr/>
          </p:nvSpPr>
          <p:spPr>
            <a:xfrm>
              <a:off x="5811871" y="4348475"/>
              <a:ext cx="670173" cy="39408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BD31DCB-A8F0-074B-8A0B-172BEA659ECF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6144568" y="3448046"/>
              <a:ext cx="2390" cy="9004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D8EBF4-B67A-904A-B7A9-E491A2F0D513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 flipH="1">
              <a:off x="6146958" y="3448046"/>
              <a:ext cx="694834" cy="90042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DE55098-7971-B049-9C7D-50823C363B9B}"/>
                </a:ext>
              </a:extLst>
            </p:cNvPr>
            <p:cNvCxnSpPr>
              <a:cxnSpLocks/>
              <a:endCxn id="122" idx="0"/>
            </p:cNvCxnSpPr>
            <p:nvPr/>
          </p:nvCxnSpPr>
          <p:spPr>
            <a:xfrm>
              <a:off x="5422065" y="3444745"/>
              <a:ext cx="724893" cy="9037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2715FF8-9975-5C45-A05E-D59D35C7ADDD}"/>
                </a:ext>
              </a:extLst>
            </p:cNvPr>
            <p:cNvSpPr txBox="1"/>
            <p:nvPr/>
          </p:nvSpPr>
          <p:spPr>
            <a:xfrm>
              <a:off x="4133819" y="2021024"/>
              <a:ext cx="25976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432FF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User space</a:t>
              </a:r>
            </a:p>
            <a:p>
              <a:endParaRPr lang="en-US" sz="16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  <a:p>
              <a:r>
                <a:rPr lang="en-US" sz="1600" b="1" dirty="0">
                  <a:solidFill>
                    <a:srgbClr val="0432FF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Kernel space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A7789EFF-E1C3-6045-81DA-E234AE06B3AB}"/>
                </a:ext>
              </a:extLst>
            </p:cNvPr>
            <p:cNvSpPr/>
            <p:nvPr/>
          </p:nvSpPr>
          <p:spPr>
            <a:xfrm>
              <a:off x="5133458" y="2972147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8FF9A97-E4EB-6A41-A1EA-1E70C4EFF597}"/>
                </a:ext>
              </a:extLst>
            </p:cNvPr>
            <p:cNvSpPr/>
            <p:nvPr/>
          </p:nvSpPr>
          <p:spPr>
            <a:xfrm>
              <a:off x="5861542" y="2983250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66D1F2C-6BE9-8A41-AF37-F9134EF6715A}"/>
                </a:ext>
              </a:extLst>
            </p:cNvPr>
            <p:cNvSpPr/>
            <p:nvPr/>
          </p:nvSpPr>
          <p:spPr>
            <a:xfrm>
              <a:off x="6572391" y="2980944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</p:grpSp>
      <p:sp>
        <p:nvSpPr>
          <p:cNvPr id="170" name="Oval 169">
            <a:extLst>
              <a:ext uri="{FF2B5EF4-FFF2-40B4-BE49-F238E27FC236}">
                <a16:creationId xmlns:a16="http://schemas.microsoft.com/office/drawing/2014/main" id="{45B56FBA-B83A-2848-A48A-9E36C5BD854F}"/>
              </a:ext>
            </a:extLst>
          </p:cNvPr>
          <p:cNvSpPr/>
          <p:nvPr/>
        </p:nvSpPr>
        <p:spPr>
          <a:xfrm>
            <a:off x="4810133" y="4802943"/>
            <a:ext cx="543582" cy="4638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aramond" panose="02020404030301010803" pitchFamily="18" charset="0"/>
              </a:rPr>
              <a:t>k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402C5E4-E77D-7643-A072-7D00D143D6DC}"/>
              </a:ext>
            </a:extLst>
          </p:cNvPr>
          <p:cNvGrpSpPr/>
          <p:nvPr/>
        </p:nvGrpSpPr>
        <p:grpSpPr>
          <a:xfrm>
            <a:off x="7932717" y="1198608"/>
            <a:ext cx="3598292" cy="3543953"/>
            <a:chOff x="7932717" y="1198608"/>
            <a:chExt cx="3598292" cy="354395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9A49D2-71B4-C149-8AC0-AB48A5506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2717" y="3328314"/>
              <a:ext cx="3598292" cy="136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593A0A-689B-FC44-859F-22C80A1FB0C3}"/>
                </a:ext>
              </a:extLst>
            </p:cNvPr>
            <p:cNvSpPr/>
            <p:nvPr/>
          </p:nvSpPr>
          <p:spPr>
            <a:xfrm>
              <a:off x="9218924" y="2615628"/>
              <a:ext cx="2136901" cy="72637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r"/>
              <a:r>
                <a:rPr lang="en-US" sz="1600" i="1" dirty="0">
                  <a:solidFill>
                    <a:schemeClr val="tx1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Thread </a:t>
              </a:r>
            </a:p>
            <a:p>
              <a:pPr algn="r"/>
              <a:r>
                <a:rPr lang="en-US" sz="1600" i="1" dirty="0">
                  <a:solidFill>
                    <a:schemeClr val="tx1"/>
                  </a:solidFill>
                  <a:latin typeface="Garamond" panose="02020404030301010803" pitchFamily="18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Library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12B99A5-EB0A-5646-B5DD-2267D33D49EC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9607854" y="2498848"/>
              <a:ext cx="679521" cy="843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E4961EE-ADA5-3B44-9154-00F0B88FBC4A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V="1">
              <a:off x="10287375" y="2498848"/>
              <a:ext cx="654243" cy="843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605D08-B860-BA49-8075-CAEE5305B09F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 flipV="1">
              <a:off x="9660608" y="3341998"/>
              <a:ext cx="626767" cy="2376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A083ACE-DBCB-304F-BAF6-252D9446DF36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 flipH="1" flipV="1">
              <a:off x="10287375" y="3341998"/>
              <a:ext cx="706997" cy="21750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018E933-935B-0146-8A79-C39A859B32A9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 flipV="1">
              <a:off x="10282039" y="2498848"/>
              <a:ext cx="5336" cy="8431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EF5D49C8-7236-B74A-BE2D-1B9ECF634092}"/>
                </a:ext>
              </a:extLst>
            </p:cNvPr>
            <p:cNvSpPr/>
            <p:nvPr/>
          </p:nvSpPr>
          <p:spPr>
            <a:xfrm>
              <a:off x="9946951" y="4348474"/>
              <a:ext cx="670173" cy="39408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A1FF9BD8-D8D3-304D-A78F-AF847D50BFAB}"/>
                </a:ext>
              </a:extLst>
            </p:cNvPr>
            <p:cNvSpPr/>
            <p:nvPr/>
          </p:nvSpPr>
          <p:spPr>
            <a:xfrm>
              <a:off x="9946951" y="1198608"/>
              <a:ext cx="670173" cy="394087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P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7E7DD4F-D47D-534C-AFA8-A437BD734226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9660608" y="4051400"/>
              <a:ext cx="621430" cy="297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B420EB3-2F4A-3F45-876E-3F104C5A6C56}"/>
                </a:ext>
              </a:extLst>
            </p:cNvPr>
            <p:cNvCxnSpPr>
              <a:cxnSpLocks/>
              <a:stCxn id="134" idx="0"/>
            </p:cNvCxnSpPr>
            <p:nvPr/>
          </p:nvCxnSpPr>
          <p:spPr>
            <a:xfrm flipV="1">
              <a:off x="10282038" y="4031258"/>
              <a:ext cx="712334" cy="3172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FBCC4CC-431C-EB45-B62B-379A340A151B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V="1">
              <a:off x="9607854" y="1592695"/>
              <a:ext cx="674184" cy="434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DAD28B7-59E0-8848-BB97-E713C9BD3D02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 flipV="1">
              <a:off x="10282038" y="1592695"/>
              <a:ext cx="1" cy="434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A9DB63A-E6A2-E24E-96CD-1E4F670DC526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 flipH="1" flipV="1">
              <a:off x="10282038" y="1592695"/>
              <a:ext cx="659580" cy="4344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5320551-B6C6-4447-951D-EBD08D3458D6}"/>
                </a:ext>
              </a:extLst>
            </p:cNvPr>
            <p:cNvSpPr txBox="1"/>
            <p:nvPr/>
          </p:nvSpPr>
          <p:spPr>
            <a:xfrm>
              <a:off x="7989820" y="2946641"/>
              <a:ext cx="25976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432FF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User space</a:t>
              </a:r>
            </a:p>
            <a:p>
              <a:endParaRPr lang="en-US" sz="16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  <a:p>
              <a:r>
                <a:rPr lang="en-US" sz="1600" b="1" dirty="0">
                  <a:solidFill>
                    <a:srgbClr val="0432FF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Kernel space</a:t>
              </a: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F0F6B767-725E-944D-BA6A-3BDF4DB3F7E6}"/>
                </a:ext>
              </a:extLst>
            </p:cNvPr>
            <p:cNvSpPr/>
            <p:nvPr/>
          </p:nvSpPr>
          <p:spPr>
            <a:xfrm>
              <a:off x="9388817" y="3589373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192B231-24B8-D64A-89CE-57C4F8D4FE20}"/>
                </a:ext>
              </a:extLst>
            </p:cNvPr>
            <p:cNvSpPr/>
            <p:nvPr/>
          </p:nvSpPr>
          <p:spPr>
            <a:xfrm>
              <a:off x="10722581" y="3567242"/>
              <a:ext cx="543582" cy="4638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Garamond" panose="02020404030301010803" pitchFamily="18" charset="0"/>
                </a:rPr>
                <a:t>k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676639-DB40-FF43-8FBD-3481430FD20A}"/>
              </a:ext>
            </a:extLst>
          </p:cNvPr>
          <p:cNvGrpSpPr/>
          <p:nvPr/>
        </p:nvGrpSpPr>
        <p:grpSpPr>
          <a:xfrm>
            <a:off x="1117829" y="4777977"/>
            <a:ext cx="543582" cy="469369"/>
            <a:chOff x="2683307" y="1709511"/>
            <a:chExt cx="574766" cy="485049"/>
          </a:xfrm>
        </p:grpSpPr>
        <p:pic>
          <p:nvPicPr>
            <p:cNvPr id="65" name="Picture 64" descr="Icon&#10;&#10;Description automatically generated">
              <a:extLst>
                <a:ext uri="{FF2B5EF4-FFF2-40B4-BE49-F238E27FC236}">
                  <a16:creationId xmlns:a16="http://schemas.microsoft.com/office/drawing/2014/main" id="{70D6D2A7-451A-4A42-A689-B59C55B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75E0BB9-0BF2-4348-949C-5951C687415C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FE849C0-21E1-E345-B172-FD8D428EA89C}"/>
              </a:ext>
            </a:extLst>
          </p:cNvPr>
          <p:cNvGrpSpPr/>
          <p:nvPr/>
        </p:nvGrpSpPr>
        <p:grpSpPr>
          <a:xfrm>
            <a:off x="1386853" y="2485590"/>
            <a:ext cx="543582" cy="469369"/>
            <a:chOff x="2683307" y="1709511"/>
            <a:chExt cx="574766" cy="485049"/>
          </a:xfrm>
        </p:grpSpPr>
        <p:pic>
          <p:nvPicPr>
            <p:cNvPr id="72" name="Picture 71" descr="Icon&#10;&#10;Description automatically generated">
              <a:extLst>
                <a:ext uri="{FF2B5EF4-FFF2-40B4-BE49-F238E27FC236}">
                  <a16:creationId xmlns:a16="http://schemas.microsoft.com/office/drawing/2014/main" id="{D7F4589F-C4A8-1B4E-87DA-0315CD3E9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99271BB-85F2-994B-81B8-1B3F8CA52F53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3F7719-9DC4-5B49-AE4C-B1DB8606E3EF}"/>
              </a:ext>
            </a:extLst>
          </p:cNvPr>
          <p:cNvGrpSpPr/>
          <p:nvPr/>
        </p:nvGrpSpPr>
        <p:grpSpPr>
          <a:xfrm>
            <a:off x="2067509" y="2488518"/>
            <a:ext cx="543582" cy="469369"/>
            <a:chOff x="2683307" y="1709511"/>
            <a:chExt cx="574766" cy="485049"/>
          </a:xfrm>
        </p:grpSpPr>
        <p:pic>
          <p:nvPicPr>
            <p:cNvPr id="83" name="Picture 82" descr="Icon&#10;&#10;Description automatically generated">
              <a:extLst>
                <a:ext uri="{FF2B5EF4-FFF2-40B4-BE49-F238E27FC236}">
                  <a16:creationId xmlns:a16="http://schemas.microsoft.com/office/drawing/2014/main" id="{D3292F43-E6FB-DF42-A500-90EAF7D9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7FA522-339D-5047-965B-08D3FF7C4F1E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F4DB27E-84C2-3441-BF8F-63E8EA81E69E}"/>
              </a:ext>
            </a:extLst>
          </p:cNvPr>
          <p:cNvGrpSpPr/>
          <p:nvPr/>
        </p:nvGrpSpPr>
        <p:grpSpPr>
          <a:xfrm>
            <a:off x="2784425" y="2488784"/>
            <a:ext cx="543582" cy="469369"/>
            <a:chOff x="2683307" y="1709511"/>
            <a:chExt cx="574766" cy="485049"/>
          </a:xfrm>
        </p:grpSpPr>
        <p:pic>
          <p:nvPicPr>
            <p:cNvPr id="86" name="Picture 85" descr="Icon&#10;&#10;Description automatically generated">
              <a:extLst>
                <a:ext uri="{FF2B5EF4-FFF2-40B4-BE49-F238E27FC236}">
                  <a16:creationId xmlns:a16="http://schemas.microsoft.com/office/drawing/2014/main" id="{3D92F6E2-0699-4D43-B20B-2A1497A57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A50542F-F0E8-2A46-8529-AA8297BBFD2F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2367CCB-33B2-B24B-AFE2-9E7B7FD061C9}"/>
              </a:ext>
            </a:extLst>
          </p:cNvPr>
          <p:cNvGrpSpPr/>
          <p:nvPr/>
        </p:nvGrpSpPr>
        <p:grpSpPr>
          <a:xfrm>
            <a:off x="9356005" y="2031302"/>
            <a:ext cx="543582" cy="469369"/>
            <a:chOff x="2683307" y="1709511"/>
            <a:chExt cx="574766" cy="485049"/>
          </a:xfrm>
        </p:grpSpPr>
        <p:pic>
          <p:nvPicPr>
            <p:cNvPr id="89" name="Picture 88" descr="Icon&#10;&#10;Description automatically generated">
              <a:extLst>
                <a:ext uri="{FF2B5EF4-FFF2-40B4-BE49-F238E27FC236}">
                  <a16:creationId xmlns:a16="http://schemas.microsoft.com/office/drawing/2014/main" id="{AE398077-C08F-F143-8C04-28B25FFD9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2544F8A-D94C-6F41-80F6-C3D29B4850C9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E686D1A-629A-3C47-B0A7-FE66367F7488}"/>
              </a:ext>
            </a:extLst>
          </p:cNvPr>
          <p:cNvGrpSpPr/>
          <p:nvPr/>
        </p:nvGrpSpPr>
        <p:grpSpPr>
          <a:xfrm>
            <a:off x="10017826" y="2031302"/>
            <a:ext cx="543582" cy="469369"/>
            <a:chOff x="2683307" y="1709511"/>
            <a:chExt cx="574766" cy="485049"/>
          </a:xfrm>
        </p:grpSpPr>
        <p:pic>
          <p:nvPicPr>
            <p:cNvPr id="92" name="Picture 91" descr="Icon&#10;&#10;Description automatically generated">
              <a:extLst>
                <a:ext uri="{FF2B5EF4-FFF2-40B4-BE49-F238E27FC236}">
                  <a16:creationId xmlns:a16="http://schemas.microsoft.com/office/drawing/2014/main" id="{C9DD8C1C-40AA-4B4A-B8B7-906FFB3BE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59ADDC0-60E2-3545-AFDF-973434F35C59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2A2BDF9-47DF-A84C-B6FE-D9055FE011BD}"/>
              </a:ext>
            </a:extLst>
          </p:cNvPr>
          <p:cNvGrpSpPr/>
          <p:nvPr/>
        </p:nvGrpSpPr>
        <p:grpSpPr>
          <a:xfrm>
            <a:off x="10722581" y="2043202"/>
            <a:ext cx="543582" cy="469369"/>
            <a:chOff x="2683307" y="1709511"/>
            <a:chExt cx="574766" cy="485049"/>
          </a:xfrm>
        </p:grpSpPr>
        <p:pic>
          <p:nvPicPr>
            <p:cNvPr id="95" name="Picture 94" descr="Icon&#10;&#10;Description automatically generated">
              <a:extLst>
                <a:ext uri="{FF2B5EF4-FFF2-40B4-BE49-F238E27FC236}">
                  <a16:creationId xmlns:a16="http://schemas.microsoft.com/office/drawing/2014/main" id="{7157160F-DD30-3D43-8982-104BBBF8F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5058" y="1710690"/>
              <a:ext cx="217391" cy="483870"/>
            </a:xfrm>
            <a:prstGeom prst="rect">
              <a:avLst/>
            </a:prstGeom>
          </p:spPr>
        </p:pic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65A3811-2AF2-C348-BC94-35ED5D85A36E}"/>
                </a:ext>
              </a:extLst>
            </p:cNvPr>
            <p:cNvSpPr/>
            <p:nvPr/>
          </p:nvSpPr>
          <p:spPr>
            <a:xfrm>
              <a:off x="2683307" y="1709511"/>
              <a:ext cx="574766" cy="483870"/>
            </a:xfrm>
            <a:prstGeom prst="ellipse">
              <a:avLst/>
            </a:prstGeom>
            <a:solidFill>
              <a:srgbClr val="FFC000">
                <a:alpha val="27451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08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164" grpId="0"/>
      <p:bldP spid="165" grpId="0"/>
      <p:bldP spid="1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User-level Threads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Models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9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6DDB8B-AAB0-B244-A55B-31DE924993FF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84843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Implemented by user thread libraries (i.e., APIs supported by programming languages) in user space with no kernel support </a:t>
            </a:r>
          </a:p>
          <a:p>
            <a:pPr marL="211500" algn="just">
              <a:spcBef>
                <a:spcPts val="1000"/>
              </a:spcBef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 Be efficient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Thread management, context switching, and synchronization done without any OS intervention</a:t>
            </a:r>
          </a:p>
          <a:p>
            <a:pPr marL="211500" lvl="1" algn="just">
              <a:spcBef>
                <a:spcPts val="1000"/>
              </a:spcBef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 Do not need system support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The kernel knows nothing about user threads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  <a:sym typeface="Wingdings" pitchFamily="2" charset="2"/>
            </a:endParaRP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Entire process will be blocked if one of its threads is blocked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Timesharing system: giving the same amount of time to each process for execution  Fairness when P1 having 10 threads and P2 having 1000 threads?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5186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530</Words>
  <Application>Microsoft Office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Garamond</vt:lpstr>
      <vt:lpstr>Grandview Display</vt:lpstr>
      <vt:lpstr>Helvetica Neue Condensed</vt:lpstr>
      <vt:lpstr>Wingdings</vt:lpstr>
      <vt:lpstr>DashVTI</vt:lpstr>
      <vt:lpstr>Thread</vt:lpstr>
      <vt:lpstr>Plan</vt:lpstr>
      <vt:lpstr>Plan</vt:lpstr>
      <vt:lpstr>What is a Thread?</vt:lpstr>
      <vt:lpstr>Purpose</vt:lpstr>
      <vt:lpstr>Benefits</vt:lpstr>
      <vt:lpstr>Plan</vt:lpstr>
      <vt:lpstr>Thread-level Implementation</vt:lpstr>
      <vt:lpstr>User-level Threads</vt:lpstr>
      <vt:lpstr>Kernel-level Threads</vt:lpstr>
      <vt:lpstr>Kernel-level and User-level Thread Mapping</vt:lpstr>
      <vt:lpstr>Plan</vt:lpstr>
      <vt:lpstr>User-level vs. Kernel-level Management</vt:lpstr>
      <vt:lpstr>Thread Scheduling</vt:lpstr>
      <vt:lpstr>Thread Libraries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Thai Hung Van</cp:lastModifiedBy>
  <cp:revision>355</cp:revision>
  <dcterms:created xsi:type="dcterms:W3CDTF">2021-05-18T02:51:23Z</dcterms:created>
  <dcterms:modified xsi:type="dcterms:W3CDTF">2021-06-15T16:01:45Z</dcterms:modified>
</cp:coreProperties>
</file>