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5" r:id="rId1"/>
  </p:sldMasterIdLst>
  <p:notesMasterIdLst>
    <p:notesMasterId r:id="rId30"/>
  </p:notesMasterIdLst>
  <p:sldIdLst>
    <p:sldId id="256" r:id="rId2"/>
    <p:sldId id="258" r:id="rId3"/>
    <p:sldId id="318" r:id="rId4"/>
    <p:sldId id="288" r:id="rId5"/>
    <p:sldId id="293" r:id="rId6"/>
    <p:sldId id="267" r:id="rId7"/>
    <p:sldId id="294" r:id="rId8"/>
    <p:sldId id="295" r:id="rId9"/>
    <p:sldId id="297" r:id="rId10"/>
    <p:sldId id="312" r:id="rId11"/>
    <p:sldId id="299" r:id="rId12"/>
    <p:sldId id="300" r:id="rId13"/>
    <p:sldId id="301" r:id="rId14"/>
    <p:sldId id="302" r:id="rId15"/>
    <p:sldId id="314" r:id="rId16"/>
    <p:sldId id="313" r:id="rId17"/>
    <p:sldId id="304" r:id="rId18"/>
    <p:sldId id="316" r:id="rId19"/>
    <p:sldId id="305" r:id="rId20"/>
    <p:sldId id="284" r:id="rId21"/>
    <p:sldId id="292" r:id="rId22"/>
    <p:sldId id="307" r:id="rId23"/>
    <p:sldId id="273" r:id="rId24"/>
    <p:sldId id="308" r:id="rId25"/>
    <p:sldId id="309" r:id="rId26"/>
    <p:sldId id="291" r:id="rId27"/>
    <p:sldId id="311" r:id="rId28"/>
    <p:sldId id="261" r:id="rId2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C000"/>
    <a:srgbClr val="008F00"/>
    <a:srgbClr val="0984F9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4"/>
    <p:restoredTop sz="95707"/>
  </p:normalViewPr>
  <p:slideViewPr>
    <p:cSldViewPr snapToGrid="0" snapToObjects="1">
      <p:cViewPr varScale="1">
        <p:scale>
          <a:sx n="94" d="100"/>
          <a:sy n="94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0FB5-DBEE-2045-B2A0-9A024A3AA818}" type="datetimeFigureOut">
              <a:t>07/06/2021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BA948-0748-1D40-95B4-7F6A8091E9B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43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B27-10D4-2F4F-9C24-802EEDFB46B1}" type="datetime1">
              <a:t>07/06/2021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207-9C15-694B-98A1-FA89F452FE35}" type="datetime1">
              <a:t>07/06/2021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E02E-CACA-F44C-B48C-08333AD59259}" type="datetime1">
              <a:t>07/06/2021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BFA-8048-3840-BD58-BBD7D475D9A3}" type="datetime1">
              <a:t>07/06/2021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1C21-ED34-7745-A414-857D60E68953}" type="datetime1">
              <a:t>07/06/2021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FC81-9990-2E4E-990A-B46C169E8425}" type="datetime1">
              <a:t>07/06/2021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AB7-037D-CA4D-9475-73CC184919AF}" type="datetime1">
              <a:t>07/06/2021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9012-9896-9245-8659-23540175B3EF}" type="datetime1">
              <a:t>07/06/2021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64C6-C3A1-3348-ABAD-6615B3B8DF57}" type="datetime1">
              <a:t>07/06/2021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95D-E8AD-DE47-8398-FD429F5B06D3}" type="datetime1">
              <a:t>07/06/2021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215C-E025-944C-A23D-E157118C9025}" type="datetime1">
              <a:t>07/06/2021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27427B95-B584-064C-A8DC-A2FDE79DFB02}" type="datetime1">
              <a:t>07/06/2021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 of magazines on table">
            <a:extLst>
              <a:ext uri="{FF2B5EF4-FFF2-40B4-BE49-F238E27FC236}">
                <a16:creationId xmlns:a16="http://schemas.microsoft.com/office/drawing/2014/main" id="{CEB0EB32-5B4E-45B9-8AA7-FC3FE953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BD80D-6D9F-DE4E-9594-74BFB74B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908094"/>
            <a:ext cx="4240471" cy="273853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71833353-F6AB-A84A-BB17-551181AA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54" y="1147172"/>
            <a:ext cx="4040373" cy="365125"/>
          </a:xfrm>
        </p:spPr>
        <p:txBody>
          <a:bodyPr/>
          <a:lstStyle/>
          <a:p>
            <a:pPr algn="ctr"/>
            <a:r>
              <a:rPr lang="en-US" sz="1600" b="0">
                <a:latin typeface="Garamond" panose="02020404030301010803" pitchFamily="18" charset="0"/>
              </a:rPr>
              <a:t>HCMUS - fIT</a:t>
            </a: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859F3909-4F8B-AA45-B12E-17869A754418}"/>
              </a:ext>
            </a:extLst>
          </p:cNvPr>
          <p:cNvSpPr txBox="1">
            <a:spLocks/>
          </p:cNvSpPr>
          <p:nvPr/>
        </p:nvSpPr>
        <p:spPr>
          <a:xfrm>
            <a:off x="2055627" y="3727218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none">
                <a:latin typeface="Garamond" panose="02020404030301010803" pitchFamily="18" charset="0"/>
              </a:rPr>
              <a:t>Lecturer: VU THI MY HANG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741D35BF-92CF-4146-9205-FBB716F8F241}"/>
              </a:ext>
            </a:extLst>
          </p:cNvPr>
          <p:cNvSpPr txBox="1">
            <a:spLocks/>
          </p:cNvSpPr>
          <p:nvPr/>
        </p:nvSpPr>
        <p:spPr>
          <a:xfrm>
            <a:off x="861093" y="5415751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48805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Strict Alternation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Busy Waiting Solutions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10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D3942-EA8F-F74D-A47F-4E71FD1A9703}"/>
              </a:ext>
            </a:extLst>
          </p:cNvPr>
          <p:cNvSpPr/>
          <p:nvPr/>
        </p:nvSpPr>
        <p:spPr>
          <a:xfrm>
            <a:off x="914399" y="1198608"/>
            <a:ext cx="10352527" cy="643089"/>
          </a:xfrm>
          <a:prstGeom prst="roundRect">
            <a:avLst>
              <a:gd name="adj" fmla="val 71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turn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0;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F352BF-64CD-6847-BFBA-A09D579B7116}"/>
              </a:ext>
            </a:extLst>
          </p:cNvPr>
          <p:cNvSpPr/>
          <p:nvPr/>
        </p:nvSpPr>
        <p:spPr>
          <a:xfrm>
            <a:off x="914399" y="2006328"/>
            <a:ext cx="5111559" cy="3837817"/>
          </a:xfrm>
          <a:prstGeom prst="roundRect">
            <a:avLst>
              <a:gd name="adj" fmla="val 1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Process_A()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turn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!= 0);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turn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= 1;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…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}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CB4214-2CAD-5140-BB29-1F22E44BA2F8}"/>
              </a:ext>
            </a:extLst>
          </p:cNvPr>
          <p:cNvSpPr/>
          <p:nvPr/>
        </p:nvSpPr>
        <p:spPr>
          <a:xfrm>
            <a:off x="6181924" y="2006327"/>
            <a:ext cx="5111559" cy="3837817"/>
          </a:xfrm>
          <a:prstGeom prst="roundRect">
            <a:avLst>
              <a:gd name="adj" fmla="val 79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Process_B()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turn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!= 1);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turn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0;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…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}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1C7D2-CB1A-C346-861B-CD5051FD0C3F}"/>
              </a:ext>
            </a:extLst>
          </p:cNvPr>
          <p:cNvSpPr/>
          <p:nvPr/>
        </p:nvSpPr>
        <p:spPr>
          <a:xfrm>
            <a:off x="805840" y="5844144"/>
            <a:ext cx="1138615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A process/thread outside CS may prevent another thread from entering CS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910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Peterson’s solution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Busy Waiting Solutions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11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E51ECEC-55AE-5F45-8C50-F6F7A1697DBF}"/>
              </a:ext>
            </a:extLst>
          </p:cNvPr>
          <p:cNvSpPr/>
          <p:nvPr/>
        </p:nvSpPr>
        <p:spPr>
          <a:xfrm>
            <a:off x="914399" y="1177446"/>
            <a:ext cx="10352527" cy="1265129"/>
          </a:xfrm>
          <a:prstGeom prst="roundRect">
            <a:avLst>
              <a:gd name="adj" fmla="val 182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#define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N 2		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//two processes/threads solution</a:t>
            </a:r>
            <a:endParaRPr lang="en-US" sz="2600" noProof="1">
              <a:solidFill>
                <a:srgbClr val="0033CC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turn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		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//current turn</a:t>
            </a:r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interested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[N];	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//initial value = 0, N: number of threads	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11F693D-A957-9D4E-A5EB-8C3AD4257710}"/>
              </a:ext>
            </a:extLst>
          </p:cNvPr>
          <p:cNvSpPr/>
          <p:nvPr/>
        </p:nvSpPr>
        <p:spPr>
          <a:xfrm>
            <a:off x="914399" y="2555310"/>
            <a:ext cx="5702516" cy="4166165"/>
          </a:xfrm>
          <a:prstGeom prst="roundRect">
            <a:avLst>
              <a:gd name="adj" fmla="val 1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enterCS (</a:t>
            </a:r>
            <a:r>
              <a:rPr lang="en-US" sz="2600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</a:t>
            </a:r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process)</a:t>
            </a:r>
            <a:r>
              <a:rPr lang="en-US" sz="2600" b="1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{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//process = 0 or 1</a:t>
            </a:r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int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other = 1 – process;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interested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[process] = 1;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turn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other;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turn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== other &amp;&amp; 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         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interested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[other] == 1);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leaveCS (</a:t>
            </a:r>
            <a:r>
              <a:rPr lang="en-US" sz="2600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</a:t>
            </a:r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process)</a:t>
            </a:r>
            <a:r>
              <a:rPr lang="en-US" sz="2600" b="1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{</a:t>
            </a:r>
          </a:p>
          <a:p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interested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[process] = 0;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  <a:p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ED08A-63BD-B74B-9527-1844B63F7BEA}"/>
              </a:ext>
            </a:extLst>
          </p:cNvPr>
          <p:cNvSpPr/>
          <p:nvPr/>
        </p:nvSpPr>
        <p:spPr>
          <a:xfrm>
            <a:off x="6576778" y="5353179"/>
            <a:ext cx="5268714" cy="1183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CPU wasting</a:t>
            </a:r>
          </a:p>
          <a:p>
            <a:r>
              <a:rPr 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  Priority Inversion</a:t>
            </a:r>
            <a:endParaRPr lang="en-US" sz="2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9DB00D-80FF-5C46-B7FF-36ECB2806019}"/>
              </a:ext>
            </a:extLst>
          </p:cNvPr>
          <p:cNvSpPr/>
          <p:nvPr/>
        </p:nvSpPr>
        <p:spPr>
          <a:xfrm>
            <a:off x="6643096" y="2514366"/>
            <a:ext cx="2899587" cy="2367419"/>
          </a:xfrm>
          <a:prstGeom prst="roundRect">
            <a:avLst>
              <a:gd name="adj" fmla="val 1083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Process_A()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{</a:t>
            </a:r>
          </a:p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){</a:t>
            </a:r>
            <a:endParaRPr lang="en-US" sz="2600" noProof="1">
              <a:solidFill>
                <a:srgbClr val="0033CC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 enterCS(0);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 </a:t>
            </a:r>
            <a:r>
              <a:rPr lang="en-US" sz="26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 leaveCS(0);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}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05E920-C9DF-DC49-821A-8D9B1287E89C}"/>
              </a:ext>
            </a:extLst>
          </p:cNvPr>
          <p:cNvSpPr/>
          <p:nvPr/>
        </p:nvSpPr>
        <p:spPr>
          <a:xfrm>
            <a:off x="9270139" y="2522822"/>
            <a:ext cx="2899587" cy="1980474"/>
          </a:xfrm>
          <a:prstGeom prst="roundRect">
            <a:avLst>
              <a:gd name="adj" fmla="val 1083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Process_B()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{</a:t>
            </a:r>
          </a:p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 enterCS(1);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 </a:t>
            </a:r>
            <a:r>
              <a:rPr lang="en-US" sz="26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 leaveCS(1);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}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6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934A9CD-29D3-554C-B3B8-0F5E02611791}"/>
              </a:ext>
            </a:extLst>
          </p:cNvPr>
          <p:cNvSpPr/>
          <p:nvPr/>
        </p:nvSpPr>
        <p:spPr>
          <a:xfrm>
            <a:off x="2212256" y="5233089"/>
            <a:ext cx="3883743" cy="543310"/>
          </a:xfrm>
          <a:prstGeom prst="rect">
            <a:avLst/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89213-4E27-C847-9700-FA1CB4CC8B3F}"/>
              </a:ext>
            </a:extLst>
          </p:cNvPr>
          <p:cNvSpPr/>
          <p:nvPr/>
        </p:nvSpPr>
        <p:spPr>
          <a:xfrm>
            <a:off x="2212257" y="3345344"/>
            <a:ext cx="3883743" cy="543310"/>
          </a:xfrm>
          <a:prstGeom prst="rect">
            <a:avLst/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EA2F0A-3DFD-7B46-BDBD-34E5BB575B56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1735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Interrupts: signals emitted by a hardware or a software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Timer Interrupts: handle CPU Scheduling 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I/O device Interrupts: inform I/O completion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Interrupt Disabling </a:t>
            </a:r>
            <a:r>
              <a:rPr lang="en-US" sz="30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Hardware support</a:t>
            </a:r>
            <a:endParaRPr lang="en-US" sz="30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Busy Waiting Solutions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B87AD-B332-3847-8ED2-91BBE5FB1354}"/>
              </a:ext>
            </a:extLst>
          </p:cNvPr>
          <p:cNvSpPr txBox="1"/>
          <p:nvPr/>
        </p:nvSpPr>
        <p:spPr>
          <a:xfrm>
            <a:off x="7788618" y="1706205"/>
            <a:ext cx="4403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rgbClr val="FF0000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 </a:t>
            </a:r>
            <a:r>
              <a:rPr lang="en-US" sz="3000" i="1" dirty="0">
                <a:solidFill>
                  <a:srgbClr val="FF0000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Perform a context switch</a:t>
            </a:r>
          </a:p>
        </p:txBody>
      </p:sp>
      <p:sp>
        <p:nvSpPr>
          <p:cNvPr id="4" name="Up-down Arrow 3">
            <a:extLst>
              <a:ext uri="{FF2B5EF4-FFF2-40B4-BE49-F238E27FC236}">
                <a16:creationId xmlns:a16="http://schemas.microsoft.com/office/drawing/2014/main" id="{0BAE1218-683D-AC44-8CCE-C3AE6369D537}"/>
              </a:ext>
            </a:extLst>
          </p:cNvPr>
          <p:cNvSpPr/>
          <p:nvPr/>
        </p:nvSpPr>
        <p:spPr>
          <a:xfrm>
            <a:off x="5914103" y="3888654"/>
            <a:ext cx="181896" cy="134443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1370D-08E4-E340-841D-3FC78EAB4E9D}"/>
              </a:ext>
            </a:extLst>
          </p:cNvPr>
          <p:cNvSpPr txBox="1"/>
          <p:nvPr/>
        </p:nvSpPr>
        <p:spPr>
          <a:xfrm>
            <a:off x="6095999" y="4113111"/>
            <a:ext cx="5585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No interrupts </a:t>
            </a:r>
          </a:p>
          <a:p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 No CPU Scheduling</a:t>
            </a:r>
          </a:p>
          <a:p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 No critical section problems</a:t>
            </a:r>
            <a:endParaRPr lang="en-US" sz="24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ECA8451-4D2E-1C4B-8CCE-E1EBCF662681}"/>
              </a:ext>
            </a:extLst>
          </p:cNvPr>
          <p:cNvSpPr txBox="1">
            <a:spLocks/>
          </p:cNvSpPr>
          <p:nvPr/>
        </p:nvSpPr>
        <p:spPr>
          <a:xfrm>
            <a:off x="682580" y="2760119"/>
            <a:ext cx="10998558" cy="32683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Interrupt-based solution for critical section problem</a:t>
            </a:r>
          </a:p>
          <a:p>
            <a:pPr marL="612000" lvl="1" algn="just"/>
            <a:r>
              <a:rPr lang="en-US" sz="3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		Disable interrupts </a:t>
            </a:r>
            <a:endParaRPr lang="en-US" sz="30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  <a:p>
            <a:pPr marL="612000" lvl="1" algn="just"/>
            <a:r>
              <a:rPr lang="en-US" sz="3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		Enter CS </a:t>
            </a:r>
          </a:p>
          <a:p>
            <a:pPr marL="612000" lvl="1" algn="just"/>
            <a:r>
              <a:rPr lang="en-US" sz="3000" noProof="1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	</a:t>
            </a:r>
            <a:r>
              <a:rPr lang="en-US" sz="30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endParaRPr lang="en-US" sz="30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  <a:p>
            <a:pPr marL="612000" lvl="1" algn="just"/>
            <a:r>
              <a:rPr lang="en-US" sz="3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		Leave CS</a:t>
            </a:r>
          </a:p>
          <a:p>
            <a:pPr marL="612000" lvl="1" algn="just"/>
            <a:r>
              <a:rPr lang="en-US" sz="3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		Enable interrupts</a:t>
            </a:r>
            <a:endParaRPr lang="en-US" sz="30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2EF87E-D8EA-B640-B932-A294E8668DF2}"/>
              </a:ext>
            </a:extLst>
          </p:cNvPr>
          <p:cNvSpPr/>
          <p:nvPr/>
        </p:nvSpPr>
        <p:spPr>
          <a:xfrm>
            <a:off x="914400" y="5987185"/>
            <a:ext cx="10363200" cy="512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What if a process/thread is blocked inside CS or time-consuming? </a:t>
            </a:r>
          </a:p>
          <a:p>
            <a:r>
              <a:rPr 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  What if systems have multiple processors?</a:t>
            </a:r>
          </a:p>
        </p:txBody>
      </p:sp>
    </p:spTree>
    <p:extLst>
      <p:ext uri="{BB962C8B-B14F-4D97-AF65-F5344CB8AC3E}">
        <p14:creationId xmlns:p14="http://schemas.microsoft.com/office/powerpoint/2010/main" val="389718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11" grpId="0"/>
      <p:bldP spid="4" grpId="0" animBg="1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24D55B-BC45-D046-AE11-51D2D05154B0}"/>
              </a:ext>
            </a:extLst>
          </p:cNvPr>
          <p:cNvSpPr/>
          <p:nvPr/>
        </p:nvSpPr>
        <p:spPr>
          <a:xfrm>
            <a:off x="914399" y="1198608"/>
            <a:ext cx="10363200" cy="4937498"/>
          </a:xfrm>
          <a:prstGeom prst="roundRect">
            <a:avLst>
              <a:gd name="adj" fmla="val 25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Test_And_Set_Lock 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bool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lock) {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bool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test = lock;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lock =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true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return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test;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  <a:endParaRPr lang="en-US" sz="2600" noProof="1">
              <a:solidFill>
                <a:srgbClr val="0033CC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108000"/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bool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lock =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false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Thread A {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(Test_And_Set_Lock ( lock ));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 	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lock =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false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return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test;</a:t>
            </a:r>
          </a:p>
          <a:p>
            <a:pPr marL="108000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TSL (Test-And-Set) </a:t>
            </a:r>
            <a:r>
              <a:rPr lang="en-US" sz="30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Hardware support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Busy Waiting Solutions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B1D608-7DD0-0841-98A1-7B0DEB422293}"/>
              </a:ext>
            </a:extLst>
          </p:cNvPr>
          <p:cNvSpPr/>
          <p:nvPr/>
        </p:nvSpPr>
        <p:spPr>
          <a:xfrm>
            <a:off x="1066800" y="1257300"/>
            <a:ext cx="5029200" cy="2038350"/>
          </a:xfrm>
          <a:prstGeom prst="roundRect">
            <a:avLst>
              <a:gd name="adj" fmla="val 2147"/>
            </a:avLst>
          </a:prstGeom>
          <a:noFill/>
          <a:ln w="57150">
            <a:solidFill>
              <a:srgbClr val="C0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496300"/>
                      <a:gd name="connsiteY0" fmla="*/ 43763 h 2038350"/>
                      <a:gd name="connsiteX1" fmla="*/ 43763 w 8496300"/>
                      <a:gd name="connsiteY1" fmla="*/ 0 h 2038350"/>
                      <a:gd name="connsiteX2" fmla="*/ 858767 w 8496300"/>
                      <a:gd name="connsiteY2" fmla="*/ 0 h 2038350"/>
                      <a:gd name="connsiteX3" fmla="*/ 1421508 w 8496300"/>
                      <a:gd name="connsiteY3" fmla="*/ 0 h 2038350"/>
                      <a:gd name="connsiteX4" fmla="*/ 1900162 w 8496300"/>
                      <a:gd name="connsiteY4" fmla="*/ 0 h 2038350"/>
                      <a:gd name="connsiteX5" fmla="*/ 2631078 w 8496300"/>
                      <a:gd name="connsiteY5" fmla="*/ 0 h 2038350"/>
                      <a:gd name="connsiteX6" fmla="*/ 3193819 w 8496300"/>
                      <a:gd name="connsiteY6" fmla="*/ 0 h 2038350"/>
                      <a:gd name="connsiteX7" fmla="*/ 4008823 w 8496300"/>
                      <a:gd name="connsiteY7" fmla="*/ 0 h 2038350"/>
                      <a:gd name="connsiteX8" fmla="*/ 4487477 w 8496300"/>
                      <a:gd name="connsiteY8" fmla="*/ 0 h 2038350"/>
                      <a:gd name="connsiteX9" fmla="*/ 5302481 w 8496300"/>
                      <a:gd name="connsiteY9" fmla="*/ 0 h 2038350"/>
                      <a:gd name="connsiteX10" fmla="*/ 5697046 w 8496300"/>
                      <a:gd name="connsiteY10" fmla="*/ 0 h 2038350"/>
                      <a:gd name="connsiteX11" fmla="*/ 6343875 w 8496300"/>
                      <a:gd name="connsiteY11" fmla="*/ 0 h 2038350"/>
                      <a:gd name="connsiteX12" fmla="*/ 6990704 w 8496300"/>
                      <a:gd name="connsiteY12" fmla="*/ 0 h 2038350"/>
                      <a:gd name="connsiteX13" fmla="*/ 7553445 w 8496300"/>
                      <a:gd name="connsiteY13" fmla="*/ 0 h 2038350"/>
                      <a:gd name="connsiteX14" fmla="*/ 8452537 w 8496300"/>
                      <a:gd name="connsiteY14" fmla="*/ 0 h 2038350"/>
                      <a:gd name="connsiteX15" fmla="*/ 8496300 w 8496300"/>
                      <a:gd name="connsiteY15" fmla="*/ 43763 h 2038350"/>
                      <a:gd name="connsiteX16" fmla="*/ 8496300 w 8496300"/>
                      <a:gd name="connsiteY16" fmla="*/ 694038 h 2038350"/>
                      <a:gd name="connsiteX17" fmla="*/ 8496300 w 8496300"/>
                      <a:gd name="connsiteY17" fmla="*/ 1383329 h 2038350"/>
                      <a:gd name="connsiteX18" fmla="*/ 8496300 w 8496300"/>
                      <a:gd name="connsiteY18" fmla="*/ 1994587 h 2038350"/>
                      <a:gd name="connsiteX19" fmla="*/ 8452537 w 8496300"/>
                      <a:gd name="connsiteY19" fmla="*/ 2038350 h 2038350"/>
                      <a:gd name="connsiteX20" fmla="*/ 7973884 w 8496300"/>
                      <a:gd name="connsiteY20" fmla="*/ 2038350 h 2038350"/>
                      <a:gd name="connsiteX21" fmla="*/ 7327055 w 8496300"/>
                      <a:gd name="connsiteY21" fmla="*/ 2038350 h 2038350"/>
                      <a:gd name="connsiteX22" fmla="*/ 6848402 w 8496300"/>
                      <a:gd name="connsiteY22" fmla="*/ 2038350 h 2038350"/>
                      <a:gd name="connsiteX23" fmla="*/ 6201573 w 8496300"/>
                      <a:gd name="connsiteY23" fmla="*/ 2038350 h 2038350"/>
                      <a:gd name="connsiteX24" fmla="*/ 5807007 w 8496300"/>
                      <a:gd name="connsiteY24" fmla="*/ 2038350 h 2038350"/>
                      <a:gd name="connsiteX25" fmla="*/ 5412442 w 8496300"/>
                      <a:gd name="connsiteY25" fmla="*/ 2038350 h 2038350"/>
                      <a:gd name="connsiteX26" fmla="*/ 4765613 w 8496300"/>
                      <a:gd name="connsiteY26" fmla="*/ 2038350 h 2038350"/>
                      <a:gd name="connsiteX27" fmla="*/ 4286960 w 8496300"/>
                      <a:gd name="connsiteY27" fmla="*/ 2038350 h 2038350"/>
                      <a:gd name="connsiteX28" fmla="*/ 3556043 w 8496300"/>
                      <a:gd name="connsiteY28" fmla="*/ 2038350 h 2038350"/>
                      <a:gd name="connsiteX29" fmla="*/ 3077390 w 8496300"/>
                      <a:gd name="connsiteY29" fmla="*/ 2038350 h 2038350"/>
                      <a:gd name="connsiteX30" fmla="*/ 2346473 w 8496300"/>
                      <a:gd name="connsiteY30" fmla="*/ 2038350 h 2038350"/>
                      <a:gd name="connsiteX31" fmla="*/ 1951908 w 8496300"/>
                      <a:gd name="connsiteY31" fmla="*/ 2038350 h 2038350"/>
                      <a:gd name="connsiteX32" fmla="*/ 1220991 w 8496300"/>
                      <a:gd name="connsiteY32" fmla="*/ 2038350 h 2038350"/>
                      <a:gd name="connsiteX33" fmla="*/ 742338 w 8496300"/>
                      <a:gd name="connsiteY33" fmla="*/ 2038350 h 2038350"/>
                      <a:gd name="connsiteX34" fmla="*/ 43763 w 8496300"/>
                      <a:gd name="connsiteY34" fmla="*/ 2038350 h 2038350"/>
                      <a:gd name="connsiteX35" fmla="*/ 0 w 8496300"/>
                      <a:gd name="connsiteY35" fmla="*/ 1994587 h 2038350"/>
                      <a:gd name="connsiteX36" fmla="*/ 0 w 8496300"/>
                      <a:gd name="connsiteY36" fmla="*/ 1383329 h 2038350"/>
                      <a:gd name="connsiteX37" fmla="*/ 0 w 8496300"/>
                      <a:gd name="connsiteY37" fmla="*/ 791579 h 2038350"/>
                      <a:gd name="connsiteX38" fmla="*/ 0 w 8496300"/>
                      <a:gd name="connsiteY38" fmla="*/ 43763 h 2038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496300" h="2038350" extrusionOk="0">
                        <a:moveTo>
                          <a:pt x="0" y="43763"/>
                        </a:moveTo>
                        <a:cubicBezTo>
                          <a:pt x="-4950" y="16540"/>
                          <a:pt x="16011" y="1345"/>
                          <a:pt x="43763" y="0"/>
                        </a:cubicBezTo>
                        <a:cubicBezTo>
                          <a:pt x="281912" y="-23917"/>
                          <a:pt x="607667" y="26611"/>
                          <a:pt x="858767" y="0"/>
                        </a:cubicBezTo>
                        <a:cubicBezTo>
                          <a:pt x="1109867" y="-26611"/>
                          <a:pt x="1232819" y="15884"/>
                          <a:pt x="1421508" y="0"/>
                        </a:cubicBezTo>
                        <a:cubicBezTo>
                          <a:pt x="1610197" y="-15884"/>
                          <a:pt x="1724455" y="8732"/>
                          <a:pt x="1900162" y="0"/>
                        </a:cubicBezTo>
                        <a:cubicBezTo>
                          <a:pt x="2075869" y="-8732"/>
                          <a:pt x="2315294" y="-9354"/>
                          <a:pt x="2631078" y="0"/>
                        </a:cubicBezTo>
                        <a:cubicBezTo>
                          <a:pt x="2946862" y="9354"/>
                          <a:pt x="3071618" y="6104"/>
                          <a:pt x="3193819" y="0"/>
                        </a:cubicBezTo>
                        <a:cubicBezTo>
                          <a:pt x="3316020" y="-6104"/>
                          <a:pt x="3620945" y="-37068"/>
                          <a:pt x="4008823" y="0"/>
                        </a:cubicBezTo>
                        <a:cubicBezTo>
                          <a:pt x="4396701" y="37068"/>
                          <a:pt x="4334706" y="11660"/>
                          <a:pt x="4487477" y="0"/>
                        </a:cubicBezTo>
                        <a:cubicBezTo>
                          <a:pt x="4640248" y="-11660"/>
                          <a:pt x="4974285" y="38588"/>
                          <a:pt x="5302481" y="0"/>
                        </a:cubicBezTo>
                        <a:cubicBezTo>
                          <a:pt x="5630677" y="-38588"/>
                          <a:pt x="5500201" y="-10654"/>
                          <a:pt x="5697046" y="0"/>
                        </a:cubicBezTo>
                        <a:cubicBezTo>
                          <a:pt x="5893892" y="10654"/>
                          <a:pt x="6050015" y="-27813"/>
                          <a:pt x="6343875" y="0"/>
                        </a:cubicBezTo>
                        <a:cubicBezTo>
                          <a:pt x="6637735" y="27813"/>
                          <a:pt x="6827915" y="6695"/>
                          <a:pt x="6990704" y="0"/>
                        </a:cubicBezTo>
                        <a:cubicBezTo>
                          <a:pt x="7153493" y="-6695"/>
                          <a:pt x="7336882" y="-10827"/>
                          <a:pt x="7553445" y="0"/>
                        </a:cubicBezTo>
                        <a:cubicBezTo>
                          <a:pt x="7770008" y="10827"/>
                          <a:pt x="8257612" y="43240"/>
                          <a:pt x="8452537" y="0"/>
                        </a:cubicBezTo>
                        <a:cubicBezTo>
                          <a:pt x="8480047" y="-4147"/>
                          <a:pt x="8494513" y="18902"/>
                          <a:pt x="8496300" y="43763"/>
                        </a:cubicBezTo>
                        <a:cubicBezTo>
                          <a:pt x="8517682" y="271298"/>
                          <a:pt x="8491206" y="538312"/>
                          <a:pt x="8496300" y="694038"/>
                        </a:cubicBezTo>
                        <a:cubicBezTo>
                          <a:pt x="8501394" y="849764"/>
                          <a:pt x="8474017" y="1146295"/>
                          <a:pt x="8496300" y="1383329"/>
                        </a:cubicBezTo>
                        <a:cubicBezTo>
                          <a:pt x="8518583" y="1620363"/>
                          <a:pt x="8518081" y="1870258"/>
                          <a:pt x="8496300" y="1994587"/>
                        </a:cubicBezTo>
                        <a:cubicBezTo>
                          <a:pt x="8494520" y="2021940"/>
                          <a:pt x="8478197" y="2039457"/>
                          <a:pt x="8452537" y="2038350"/>
                        </a:cubicBezTo>
                        <a:cubicBezTo>
                          <a:pt x="8332834" y="2047509"/>
                          <a:pt x="8187892" y="2037801"/>
                          <a:pt x="7973884" y="2038350"/>
                        </a:cubicBezTo>
                        <a:cubicBezTo>
                          <a:pt x="7759876" y="2038899"/>
                          <a:pt x="7647933" y="2045131"/>
                          <a:pt x="7327055" y="2038350"/>
                        </a:cubicBezTo>
                        <a:cubicBezTo>
                          <a:pt x="7006177" y="2031569"/>
                          <a:pt x="7037356" y="2058665"/>
                          <a:pt x="6848402" y="2038350"/>
                        </a:cubicBezTo>
                        <a:cubicBezTo>
                          <a:pt x="6659448" y="2018035"/>
                          <a:pt x="6444444" y="2014735"/>
                          <a:pt x="6201573" y="2038350"/>
                        </a:cubicBezTo>
                        <a:cubicBezTo>
                          <a:pt x="5958702" y="2061965"/>
                          <a:pt x="5932945" y="2053642"/>
                          <a:pt x="5807007" y="2038350"/>
                        </a:cubicBezTo>
                        <a:cubicBezTo>
                          <a:pt x="5681069" y="2023058"/>
                          <a:pt x="5562080" y="2027897"/>
                          <a:pt x="5412442" y="2038350"/>
                        </a:cubicBezTo>
                        <a:cubicBezTo>
                          <a:pt x="5262805" y="2048803"/>
                          <a:pt x="5042620" y="2009789"/>
                          <a:pt x="4765613" y="2038350"/>
                        </a:cubicBezTo>
                        <a:cubicBezTo>
                          <a:pt x="4488606" y="2066911"/>
                          <a:pt x="4419221" y="2055954"/>
                          <a:pt x="4286960" y="2038350"/>
                        </a:cubicBezTo>
                        <a:cubicBezTo>
                          <a:pt x="4154699" y="2020746"/>
                          <a:pt x="3758862" y="2013202"/>
                          <a:pt x="3556043" y="2038350"/>
                        </a:cubicBezTo>
                        <a:cubicBezTo>
                          <a:pt x="3353224" y="2063498"/>
                          <a:pt x="3236807" y="2054903"/>
                          <a:pt x="3077390" y="2038350"/>
                        </a:cubicBezTo>
                        <a:cubicBezTo>
                          <a:pt x="2917973" y="2021797"/>
                          <a:pt x="2579173" y="2041961"/>
                          <a:pt x="2346473" y="2038350"/>
                        </a:cubicBezTo>
                        <a:cubicBezTo>
                          <a:pt x="2113773" y="2034739"/>
                          <a:pt x="2110534" y="2020097"/>
                          <a:pt x="1951908" y="2038350"/>
                        </a:cubicBezTo>
                        <a:cubicBezTo>
                          <a:pt x="1793282" y="2056603"/>
                          <a:pt x="1439334" y="2072026"/>
                          <a:pt x="1220991" y="2038350"/>
                        </a:cubicBezTo>
                        <a:cubicBezTo>
                          <a:pt x="1002648" y="2004674"/>
                          <a:pt x="854234" y="2026823"/>
                          <a:pt x="742338" y="2038350"/>
                        </a:cubicBezTo>
                        <a:cubicBezTo>
                          <a:pt x="630442" y="2049877"/>
                          <a:pt x="327179" y="2052596"/>
                          <a:pt x="43763" y="2038350"/>
                        </a:cubicBezTo>
                        <a:cubicBezTo>
                          <a:pt x="19892" y="2037045"/>
                          <a:pt x="-4494" y="2018612"/>
                          <a:pt x="0" y="1994587"/>
                        </a:cubicBezTo>
                        <a:cubicBezTo>
                          <a:pt x="19144" y="1754158"/>
                          <a:pt x="-7959" y="1580914"/>
                          <a:pt x="0" y="1383329"/>
                        </a:cubicBezTo>
                        <a:cubicBezTo>
                          <a:pt x="7959" y="1185744"/>
                          <a:pt x="28169" y="956441"/>
                          <a:pt x="0" y="791579"/>
                        </a:cubicBezTo>
                        <a:cubicBezTo>
                          <a:pt x="-28169" y="626717"/>
                          <a:pt x="27566" y="270769"/>
                          <a:pt x="0" y="437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B1D33-F557-C249-84CA-827F1A180D93}"/>
              </a:ext>
            </a:extLst>
          </p:cNvPr>
          <p:cNvSpPr txBox="1"/>
          <p:nvPr/>
        </p:nvSpPr>
        <p:spPr>
          <a:xfrm>
            <a:off x="6248401" y="1537811"/>
            <a:ext cx="3917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Atomic operation</a:t>
            </a:r>
            <a:r>
              <a:rPr lang="en-US" sz="3000" dirty="0">
                <a:latin typeface="Garamond" panose="02020404030301010803" pitchFamily="18" charset="0"/>
              </a:rPr>
              <a:t>, which cannot be suspended by OS scheduling</a:t>
            </a:r>
          </a:p>
        </p:txBody>
      </p:sp>
    </p:spTree>
    <p:extLst>
      <p:ext uri="{BB962C8B-B14F-4D97-AF65-F5344CB8AC3E}">
        <p14:creationId xmlns:p14="http://schemas.microsoft.com/office/powerpoint/2010/main" val="107996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Semaphore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Sleep and Wakeup Solutions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14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7295A4-D8FB-0141-94BE-014C9CFE5270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31069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Integer variable 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used to restrict access to a CS via two atomic operations: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down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and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up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Down (also termed </a:t>
            </a:r>
            <a:r>
              <a:rPr lang="en-US" sz="26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or </a:t>
            </a:r>
            <a:r>
              <a:rPr lang="en-US" sz="26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called before entering a CS to verify if the calling thread has permission to enter the CS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Up (also termed </a:t>
            </a:r>
            <a:r>
              <a:rPr lang="en-US" sz="26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V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or </a:t>
            </a:r>
            <a:r>
              <a:rPr lang="en-US" sz="26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signal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called when exiting CS to release this CS and wake up another sleeping thread (if there is any)</a:t>
            </a:r>
          </a:p>
          <a:p>
            <a:pPr marL="211500">
              <a:spcBef>
                <a:spcPts val="1000"/>
              </a:spcBef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0CB2F4-63F6-5C45-8F56-88F250832F92}"/>
              </a:ext>
            </a:extLst>
          </p:cNvPr>
          <p:cNvSpPr txBox="1">
            <a:spLocks/>
          </p:cNvSpPr>
          <p:nvPr/>
        </p:nvSpPr>
        <p:spPr>
          <a:xfrm>
            <a:off x="779562" y="3863739"/>
            <a:ext cx="10998558" cy="2783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Two types of semaphores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Binary semaphore</a:t>
            </a:r>
          </a:p>
          <a:p>
            <a:pPr marL="1526400" lvl="2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Alike to lock solution (also termed </a:t>
            </a:r>
            <a:r>
              <a:rPr lang="en-US" sz="20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mutex lock</a:t>
            </a: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).</a:t>
            </a:r>
          </a:p>
          <a:p>
            <a:pPr marL="1526400" lvl="2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Value ranging from 0 to 1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Counting semaphore</a:t>
            </a:r>
          </a:p>
          <a:p>
            <a:pPr marL="1429200" lvl="2" indent="-360000">
              <a:buFont typeface="Courier New" panose="02070309020205020404" pitchFamily="49" charset="0"/>
              <a:buChar char="o"/>
            </a:pP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Used to control access to a resource having a finite number of instances</a:t>
            </a:r>
          </a:p>
          <a:p>
            <a:pPr marL="1429200" lvl="2" indent="-360000">
              <a:buFont typeface="Courier New" panose="02070309020205020404" pitchFamily="49" charset="0"/>
              <a:buChar char="o"/>
            </a:pP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Initialized to the number of resources available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Semaphore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Sleep and Wakeup Solutions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15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94FD36-A441-7F4C-8F85-F11367A2407D}"/>
              </a:ext>
            </a:extLst>
          </p:cNvPr>
          <p:cNvSpPr txBox="1">
            <a:spLocks/>
          </p:cNvSpPr>
          <p:nvPr/>
        </p:nvSpPr>
        <p:spPr>
          <a:xfrm>
            <a:off x="689449" y="1159034"/>
            <a:ext cx="5295714" cy="1855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0" lvl="1" algn="just"/>
            <a:r>
              <a:rPr lang="en-US" sz="3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semaphore</a:t>
            </a:r>
            <a:r>
              <a:rPr lang="en-US" sz="3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S = value;</a:t>
            </a:r>
          </a:p>
          <a:p>
            <a:pPr marL="612000" lvl="1" algn="just"/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down(S)</a:t>
            </a:r>
            <a:endParaRPr lang="en-US" sz="30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  <a:p>
            <a:pPr marL="612000" lvl="1" algn="just"/>
            <a:r>
              <a:rPr lang="en-US" sz="30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endParaRPr lang="en-US" sz="30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  <a:p>
            <a:pPr marL="612000" lvl="1" algn="just"/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up(S)</a:t>
            </a:r>
            <a:endParaRPr lang="en-US" sz="28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  <a:p>
            <a:pPr marL="612000" lvl="1" algn="just"/>
            <a:r>
              <a:rPr lang="en-US" sz="3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		</a:t>
            </a:r>
            <a:endParaRPr lang="en-US" sz="30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18251D-3121-B54A-8C10-534B6E01B068}"/>
              </a:ext>
            </a:extLst>
          </p:cNvPr>
          <p:cNvSpPr/>
          <p:nvPr/>
        </p:nvSpPr>
        <p:spPr>
          <a:xfrm>
            <a:off x="6206836" y="1190457"/>
            <a:ext cx="5295715" cy="1793054"/>
          </a:xfrm>
          <a:prstGeom prst="roundRect">
            <a:avLst>
              <a:gd name="adj" fmla="val 611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typedef struct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semaphore{</a:t>
            </a:r>
            <a:endParaRPr lang="en-US" sz="2600" noProof="1">
              <a:solidFill>
                <a:srgbClr val="0033CC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int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value;</a:t>
            </a:r>
            <a:endParaRPr lang="en-US" sz="22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struct thread *list;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//blocking threads</a:t>
            </a:r>
            <a:endParaRPr lang="en-US" sz="20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 semaphore;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39E13-54A1-8948-9259-419C70F70890}"/>
              </a:ext>
            </a:extLst>
          </p:cNvPr>
          <p:cNvSpPr/>
          <p:nvPr/>
        </p:nvSpPr>
        <p:spPr>
          <a:xfrm>
            <a:off x="689449" y="3329132"/>
            <a:ext cx="5295714" cy="3029915"/>
          </a:xfrm>
          <a:prstGeom prst="roundRect">
            <a:avLst>
              <a:gd name="adj" fmla="val 24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down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(semaphore *S)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value--;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   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if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(Svalue &lt; 0)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         add calling thread to Slist;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         block();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    }</a:t>
            </a:r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  <a:p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DB9F96F-5B5F-374B-A16F-5686186F7FA5}"/>
              </a:ext>
            </a:extLst>
          </p:cNvPr>
          <p:cNvSpPr/>
          <p:nvPr/>
        </p:nvSpPr>
        <p:spPr>
          <a:xfrm>
            <a:off x="6206836" y="3329132"/>
            <a:ext cx="5295715" cy="3029915"/>
          </a:xfrm>
          <a:prstGeom prst="roundRect">
            <a:avLst>
              <a:gd name="adj" fmla="val 245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up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(semaphore *S)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value++;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   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if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(Svalue &lt;= 0)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         remove a thread A from Slist;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         wakeup(A);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     }</a:t>
            </a:r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  <a:p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9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Semaphore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Sleep and Wakeup Solutions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16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7D7BF9-F0B2-924C-9CD4-37082BB4A7F1}"/>
              </a:ext>
            </a:extLst>
          </p:cNvPr>
          <p:cNvSpPr/>
          <p:nvPr/>
        </p:nvSpPr>
        <p:spPr>
          <a:xfrm>
            <a:off x="1046119" y="1178017"/>
            <a:ext cx="5049881" cy="2590420"/>
          </a:xfrm>
          <a:prstGeom prst="roundRect">
            <a:avLst>
              <a:gd name="adj" fmla="val 245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semaphore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1;</a:t>
            </a:r>
          </a:p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processA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(){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      </a:t>
            </a:r>
          </a:p>
          <a:p>
            <a:pPr marL="612000" lvl="1" algn="just"/>
            <a:r>
              <a:rPr lang="en-US" sz="2600" noProof="1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ECC411B-27F9-1941-AF18-4C63EB65143C}"/>
              </a:ext>
            </a:extLst>
          </p:cNvPr>
          <p:cNvSpPr/>
          <p:nvPr/>
        </p:nvSpPr>
        <p:spPr>
          <a:xfrm>
            <a:off x="6481128" y="1178018"/>
            <a:ext cx="5049881" cy="2590420"/>
          </a:xfrm>
          <a:prstGeom prst="roundRect">
            <a:avLst>
              <a:gd name="adj" fmla="val 291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semaphore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count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5;	</a:t>
            </a:r>
            <a:endParaRPr lang="en-US" sz="2200" noProof="1">
              <a:solidFill>
                <a:schemeClr val="tx1">
                  <a:lumMod val="50000"/>
                  <a:lumOff val="50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processX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(){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count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      </a:t>
            </a:r>
          </a:p>
          <a:p>
            <a:pPr marL="612000" lvl="1" algn="just"/>
            <a:r>
              <a:rPr lang="en-US" sz="2600" noProof="1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count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A857AF-E492-1A4C-8C15-197C57744F50}"/>
              </a:ext>
            </a:extLst>
          </p:cNvPr>
          <p:cNvSpPr/>
          <p:nvPr/>
        </p:nvSpPr>
        <p:spPr>
          <a:xfrm>
            <a:off x="1046119" y="4181985"/>
            <a:ext cx="10484890" cy="2174364"/>
          </a:xfrm>
          <a:prstGeom prst="roundRect">
            <a:avLst>
              <a:gd name="adj" fmla="val 245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semaphore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0;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//synchronize execution order: threadB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sym typeface="Wingdings" pitchFamily="2" charset="2"/>
              </a:rPr>
              <a:t> threadA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processA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(){					</a:t>
            </a:r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processB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(){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					...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...               					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						}</a:t>
            </a:r>
          </a:p>
        </p:txBody>
      </p:sp>
    </p:spTree>
    <p:extLst>
      <p:ext uri="{BB962C8B-B14F-4D97-AF65-F5344CB8AC3E}">
        <p14:creationId xmlns:p14="http://schemas.microsoft.com/office/powerpoint/2010/main" val="12597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Monitor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Sleep and Wakeup Solutions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17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C2D355-84DC-064C-8905-334B62712AC2}"/>
              </a:ext>
            </a:extLst>
          </p:cNvPr>
          <p:cNvSpPr txBox="1">
            <a:spLocks/>
          </p:cNvSpPr>
          <p:nvPr/>
        </p:nvSpPr>
        <p:spPr>
          <a:xfrm>
            <a:off x="696435" y="1073912"/>
            <a:ext cx="10664292" cy="5282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programming construct for controlling access to shared data, which encapsulates: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Shared variables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Condition variables, along with 2 operations (</a:t>
            </a:r>
            <a:r>
              <a:rPr lang="en-US" sz="26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and </a:t>
            </a:r>
            <a:r>
              <a:rPr lang="en-US" sz="26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signal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for synchronization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Procedures operating on shared variables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Also termed “thread-safe” class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Only procedures (</a:t>
            </a: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operations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inside a monitor can access its variables</a:t>
            </a:r>
          </a:p>
          <a:p>
            <a:pPr marL="1583100" lvl="2" indent="-457200" algn="just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Processes/Threads access shared variables by invoking procedures 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Only one process/thread may be executing in the monitor at a time</a:t>
            </a:r>
          </a:p>
          <a:p>
            <a:pPr marL="668700" lvl="1" algn="just">
              <a:spcBef>
                <a:spcPts val="1000"/>
              </a:spcBef>
            </a:pP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EA664C-D3D9-9142-BDE7-A8B45FED7848}"/>
              </a:ext>
            </a:extLst>
          </p:cNvPr>
          <p:cNvSpPr/>
          <p:nvPr/>
        </p:nvSpPr>
        <p:spPr>
          <a:xfrm>
            <a:off x="1033672" y="1638915"/>
            <a:ext cx="4554073" cy="1093022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Monitor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Sleep and Wakeup Solutions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18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DD0C08-F833-7342-B16F-87604531683B}"/>
              </a:ext>
            </a:extLst>
          </p:cNvPr>
          <p:cNvSpPr/>
          <p:nvPr/>
        </p:nvSpPr>
        <p:spPr>
          <a:xfrm>
            <a:off x="1033672" y="1168049"/>
            <a:ext cx="4554073" cy="5188301"/>
          </a:xfrm>
          <a:prstGeom prst="roundRect">
            <a:avLst>
              <a:gd name="adj" fmla="val 242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monitor M{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variable shared_item; 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condition c;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procedure get_item () { 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...c.wait();... 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}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procedure putback_item () { 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...c.signal();... 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}</a:t>
            </a:r>
          </a:p>
          <a:p>
            <a:endParaRPr lang="en-US" sz="20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initialization_code</a:t>
            </a:r>
          </a:p>
          <a:p>
            <a:r>
              <a:rPr lang="en-US" sz="2600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C5271-910E-C54F-8BF6-385D699AC2FC}"/>
              </a:ext>
            </a:extLst>
          </p:cNvPr>
          <p:cNvSpPr/>
          <p:nvPr/>
        </p:nvSpPr>
        <p:spPr>
          <a:xfrm>
            <a:off x="1033672" y="2731937"/>
            <a:ext cx="4554073" cy="2697313"/>
          </a:xfrm>
          <a:prstGeom prst="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38280-A180-A54F-A6BE-C65B2EC051A7}"/>
              </a:ext>
            </a:extLst>
          </p:cNvPr>
          <p:cNvSpPr/>
          <p:nvPr/>
        </p:nvSpPr>
        <p:spPr>
          <a:xfrm>
            <a:off x="1033672" y="5429250"/>
            <a:ext cx="4554073" cy="514350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786CA5-ECF1-D04F-9B51-1A02E1D735FE}"/>
              </a:ext>
            </a:extLst>
          </p:cNvPr>
          <p:cNvSpPr/>
          <p:nvPr/>
        </p:nvSpPr>
        <p:spPr>
          <a:xfrm>
            <a:off x="6161213" y="3311326"/>
            <a:ext cx="5414023" cy="2413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3000" b="1" noProof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processX </a:t>
            </a:r>
            <a:r>
              <a:rPr lang="en-US" sz="3000" noProof="1">
                <a:latin typeface="Baskerville" panose="02020502070401020303" pitchFamily="18" charset="0"/>
                <a:ea typeface="Baskerville" panose="02020502070401020303" pitchFamily="18" charset="0"/>
              </a:rPr>
              <a:t>(){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-84" charset="2"/>
              <a:buNone/>
            </a:pPr>
            <a:r>
              <a:rPr lang="en-US" altLang="en-US" sz="2600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	M.get_item();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-84" charset="2"/>
              <a:buNone/>
            </a:pPr>
            <a:r>
              <a:rPr lang="en-US" altLang="en-US" sz="2600" b="1" noProof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              ...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-84" charset="2"/>
              <a:buNone/>
            </a:pPr>
            <a:r>
              <a:rPr lang="en-US" altLang="en-US" sz="2600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	M.put_item();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3000" noProof="1"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CC1B3-0EA0-654C-9311-5F02890CC8B0}"/>
              </a:ext>
            </a:extLst>
          </p:cNvPr>
          <p:cNvSpPr/>
          <p:nvPr/>
        </p:nvSpPr>
        <p:spPr>
          <a:xfrm>
            <a:off x="6241478" y="1938083"/>
            <a:ext cx="1454446" cy="494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C2A03-C93F-7F44-952B-09D068309580}"/>
              </a:ext>
            </a:extLst>
          </p:cNvPr>
          <p:cNvSpPr/>
          <p:nvPr/>
        </p:nvSpPr>
        <p:spPr>
          <a:xfrm>
            <a:off x="8291512" y="1938082"/>
            <a:ext cx="1454446" cy="494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5D12B-E6DD-234D-8FDF-98B95BBBD387}"/>
              </a:ext>
            </a:extLst>
          </p:cNvPr>
          <p:cNvSpPr/>
          <p:nvPr/>
        </p:nvSpPr>
        <p:spPr>
          <a:xfrm>
            <a:off x="10341230" y="1938081"/>
            <a:ext cx="908642" cy="494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E5D3BB0-5937-D648-BD1E-C610E7A73A0F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flipH="1">
            <a:off x="5587745" y="2185426"/>
            <a:ext cx="6537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7">
            <a:extLst>
              <a:ext uri="{FF2B5EF4-FFF2-40B4-BE49-F238E27FC236}">
                <a16:creationId xmlns:a16="http://schemas.microsoft.com/office/drawing/2014/main" id="{2D2E9B1C-8C2D-E64D-AA24-732000B90CC0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7695924" y="2185425"/>
            <a:ext cx="59558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7">
            <a:extLst>
              <a:ext uri="{FF2B5EF4-FFF2-40B4-BE49-F238E27FC236}">
                <a16:creationId xmlns:a16="http://schemas.microsoft.com/office/drawing/2014/main" id="{B0B02C55-6022-4F45-A956-26D76EAC567E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9745958" y="2185424"/>
            <a:ext cx="5952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7">
            <a:extLst>
              <a:ext uri="{FF2B5EF4-FFF2-40B4-BE49-F238E27FC236}">
                <a16:creationId xmlns:a16="http://schemas.microsoft.com/office/drawing/2014/main" id="{9FB01A34-3702-9F48-BE00-045BE986A3C7}"/>
              </a:ext>
            </a:extLst>
          </p:cNvPr>
          <p:cNvCxnSpPr>
            <a:cxnSpLocks/>
          </p:cNvCxnSpPr>
          <p:nvPr/>
        </p:nvCxnSpPr>
        <p:spPr>
          <a:xfrm flipH="1">
            <a:off x="11277600" y="2180095"/>
            <a:ext cx="5952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794958-B8D7-FD4C-8BFE-1FFC5EC7C3D1}"/>
              </a:ext>
            </a:extLst>
          </p:cNvPr>
          <p:cNvSpPr txBox="1"/>
          <p:nvPr/>
        </p:nvSpPr>
        <p:spPr>
          <a:xfrm>
            <a:off x="6162037" y="1363715"/>
            <a:ext cx="404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Entry queue for entering Monitor</a:t>
            </a:r>
          </a:p>
        </p:txBody>
      </p:sp>
    </p:spTree>
    <p:extLst>
      <p:ext uri="{BB962C8B-B14F-4D97-AF65-F5344CB8AC3E}">
        <p14:creationId xmlns:p14="http://schemas.microsoft.com/office/powerpoint/2010/main" val="27196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3" grpId="0"/>
      <p:bldP spid="15" grpId="0" animBg="1"/>
      <p:bldP spid="16" grpId="0" animBg="1"/>
      <p:bldP spid="17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And other ...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19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F7E24C-E172-E144-A23E-9984F611A6E2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31069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Message-based solution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Barrier</a:t>
            </a:r>
            <a:endParaRPr lang="en-US" sz="28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211500">
              <a:spcBef>
                <a:spcPts val="1000"/>
              </a:spcBef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3EE117-AA64-A44E-9E9A-BF1550BF5669}"/>
              </a:ext>
            </a:extLst>
          </p:cNvPr>
          <p:cNvGrpSpPr/>
          <p:nvPr/>
        </p:nvGrpSpPr>
        <p:grpSpPr>
          <a:xfrm>
            <a:off x="6951559" y="763082"/>
            <a:ext cx="3672498" cy="1957386"/>
            <a:chOff x="6767622" y="3700463"/>
            <a:chExt cx="3672498" cy="1957386"/>
          </a:xfrm>
        </p:grpSpPr>
        <p:sp>
          <p:nvSpPr>
            <p:cNvPr id="11" name="Explosion 2 10">
              <a:extLst>
                <a:ext uri="{FF2B5EF4-FFF2-40B4-BE49-F238E27FC236}">
                  <a16:creationId xmlns:a16="http://schemas.microsoft.com/office/drawing/2014/main" id="{0A16DE09-606A-464B-9A51-8249864071FF}"/>
                </a:ext>
              </a:extLst>
            </p:cNvPr>
            <p:cNvSpPr/>
            <p:nvPr/>
          </p:nvSpPr>
          <p:spPr>
            <a:xfrm>
              <a:off x="6767622" y="3700463"/>
              <a:ext cx="3672498" cy="1957386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EDEBCC-1720-584C-9210-A4DCA65D34FC}"/>
                </a:ext>
              </a:extLst>
            </p:cNvPr>
            <p:cNvSpPr/>
            <p:nvPr/>
          </p:nvSpPr>
          <p:spPr>
            <a:xfrm rot="19951192">
              <a:off x="7235542" y="4392548"/>
              <a:ext cx="2117563" cy="614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>
                  <a:latin typeface="Garamond" panose="02020404030301010803" pitchFamily="18" charset="0"/>
                </a:rPr>
                <a:t>Self-learning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25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Critical Section Problem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11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20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Critical Section Problem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2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Producer-Consumer Problem </a:t>
            </a:r>
            <a:endParaRPr lang="en-US" sz="3000" i="1" dirty="0">
              <a:solidFill>
                <a:schemeClr val="accent1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21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6DDB8B-AAB0-B244-A55B-31DE924993FF}"/>
              </a:ext>
            </a:extLst>
          </p:cNvPr>
          <p:cNvSpPr txBox="1">
            <a:spLocks/>
          </p:cNvSpPr>
          <p:nvPr/>
        </p:nvSpPr>
        <p:spPr>
          <a:xfrm>
            <a:off x="682580" y="1081595"/>
            <a:ext cx="10998558" cy="2347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Also known as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bounded-buffer problem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Producer and consumer share a fixed size buffer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Producer produces an item and places it in the shared buffer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Consumer picks an item from the shared buffer and consume it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Regulations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Buffer is FULL 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 producer will be blocked</a:t>
            </a: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Buffer is EMPTY 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 consumer will be blocked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Only one producer or consumer may access the shared buffer at a time</a:t>
            </a:r>
          </a:p>
          <a:p>
            <a:pPr marL="972000" lvl="1" indent="-360000">
              <a:buFont typeface="Wingdings" pitchFamily="2" charset="2"/>
              <a:buChar char="ü"/>
            </a:pP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972000" lvl="1" indent="-360000">
              <a:buFont typeface="Wingdings" pitchFamily="2" charset="2"/>
              <a:buChar char="ü"/>
            </a:pP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68ACF6A-C85B-E742-967F-A217C81EC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8" t="42262" r="42593" b="11135"/>
          <a:stretch/>
        </p:blipFill>
        <p:spPr bwMode="auto">
          <a:xfrm>
            <a:off x="3582350" y="5350546"/>
            <a:ext cx="5502056" cy="117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9CD985-0808-664B-83C7-9E72F1FD9E28}"/>
              </a:ext>
            </a:extLst>
          </p:cNvPr>
          <p:cNvSpPr txBox="1"/>
          <p:nvPr/>
        </p:nvSpPr>
        <p:spPr>
          <a:xfrm>
            <a:off x="1687040" y="5286888"/>
            <a:ext cx="142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Producer</a:t>
            </a:r>
            <a:endParaRPr lang="en-US" sz="2600" dirty="0"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37F75-B9F2-314A-A765-C91D83B724E1}"/>
              </a:ext>
            </a:extLst>
          </p:cNvPr>
          <p:cNvSpPr txBox="1"/>
          <p:nvPr/>
        </p:nvSpPr>
        <p:spPr>
          <a:xfrm>
            <a:off x="9306596" y="5313624"/>
            <a:ext cx="19256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Consumer</a:t>
            </a:r>
            <a:endParaRPr lang="en-US" sz="2600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18017-EE54-C44D-8E9C-7E167F6C933B}"/>
              </a:ext>
            </a:extLst>
          </p:cNvPr>
          <p:cNvSpPr txBox="1"/>
          <p:nvPr/>
        </p:nvSpPr>
        <p:spPr>
          <a:xfrm>
            <a:off x="3442760" y="4788618"/>
            <a:ext cx="547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Fixed-size buffer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933D890-B2B2-4D4E-B7E1-114FA02D6FDA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2861337" y="5214730"/>
            <a:ext cx="256995" cy="118503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E5973FB-3E3D-3546-ACA9-133A7617D10B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9084406" y="5678749"/>
            <a:ext cx="1185032" cy="25699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643045-E554-574F-A855-546F9D14C5F5}"/>
              </a:ext>
            </a:extLst>
          </p:cNvPr>
          <p:cNvSpPr txBox="1"/>
          <p:nvPr/>
        </p:nvSpPr>
        <p:spPr>
          <a:xfrm>
            <a:off x="2761306" y="5903915"/>
            <a:ext cx="821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item</a:t>
            </a:r>
            <a:endParaRPr lang="en-US" sz="2600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A8252B-6940-1143-A0AE-F9A7AAC8A2BF}"/>
              </a:ext>
            </a:extLst>
          </p:cNvPr>
          <p:cNvSpPr txBox="1"/>
          <p:nvPr/>
        </p:nvSpPr>
        <p:spPr>
          <a:xfrm>
            <a:off x="8334261" y="5689601"/>
            <a:ext cx="821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item</a:t>
            </a:r>
            <a:endParaRPr lang="en-US" sz="2600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E9A7D-E1D5-5349-BEE6-411D76C2EC2F}"/>
              </a:ext>
            </a:extLst>
          </p:cNvPr>
          <p:cNvSpPr txBox="1"/>
          <p:nvPr/>
        </p:nvSpPr>
        <p:spPr>
          <a:xfrm>
            <a:off x="7559751" y="5689523"/>
            <a:ext cx="821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item</a:t>
            </a:r>
            <a:endParaRPr lang="en-US" sz="2600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2F3CCF-E3EB-D647-B8F5-8B83A911C8C8}"/>
              </a:ext>
            </a:extLst>
          </p:cNvPr>
          <p:cNvSpPr txBox="1"/>
          <p:nvPr/>
        </p:nvSpPr>
        <p:spPr>
          <a:xfrm>
            <a:off x="6826443" y="5691372"/>
            <a:ext cx="821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item</a:t>
            </a:r>
            <a:endParaRPr lang="en-US" sz="2600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9F8A57-3B91-AF45-BC3B-5631D7D6AC43}"/>
              </a:ext>
            </a:extLst>
          </p:cNvPr>
          <p:cNvSpPr txBox="1"/>
          <p:nvPr/>
        </p:nvSpPr>
        <p:spPr>
          <a:xfrm>
            <a:off x="9148639" y="5898822"/>
            <a:ext cx="821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item</a:t>
            </a:r>
            <a:endParaRPr lang="en-US" sz="2600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726372-C774-3946-BED3-699C2E38F8F5}"/>
              </a:ext>
            </a:extLst>
          </p:cNvPr>
          <p:cNvSpPr txBox="1"/>
          <p:nvPr/>
        </p:nvSpPr>
        <p:spPr>
          <a:xfrm>
            <a:off x="5919224" y="5678748"/>
            <a:ext cx="821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</a:t>
            </a:r>
            <a:endParaRPr lang="en-US" sz="2600" i="1" dirty="0">
              <a:solidFill>
                <a:srgbClr val="0432FF"/>
              </a:solidFill>
              <a:latin typeface="Garamond" panose="02020404030301010803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D08E7-B4FB-B54D-8C16-4E2BDC568EE9}"/>
              </a:ext>
            </a:extLst>
          </p:cNvPr>
          <p:cNvCxnSpPr>
            <a:cxnSpLocks/>
          </p:cNvCxnSpPr>
          <p:nvPr/>
        </p:nvCxnSpPr>
        <p:spPr>
          <a:xfrm>
            <a:off x="3582350" y="5264262"/>
            <a:ext cx="547819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24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Producer-Consumer Solution</a:t>
            </a:r>
            <a:endParaRPr lang="en-US" sz="3000" i="1" dirty="0">
              <a:solidFill>
                <a:schemeClr val="accent1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1B9752-FBD6-0C46-8375-820AB48F29F4}"/>
              </a:ext>
            </a:extLst>
          </p:cNvPr>
          <p:cNvSpPr/>
          <p:nvPr/>
        </p:nvSpPr>
        <p:spPr>
          <a:xfrm>
            <a:off x="1046119" y="2646634"/>
            <a:ext cx="4742258" cy="3709716"/>
          </a:xfrm>
          <a:prstGeom prst="roundRect">
            <a:avLst>
              <a:gd name="adj" fmla="val 196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producer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() {               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down(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full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      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insertItem(item);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           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up(</a:t>
            </a:r>
            <a:r>
              <a:rPr lang="en-US" sz="2600" noProof="1">
                <a:solidFill>
                  <a:srgbClr val="7030A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empty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28F4C38-16CA-8245-8FA4-C703767E163E}"/>
              </a:ext>
            </a:extLst>
          </p:cNvPr>
          <p:cNvSpPr/>
          <p:nvPr/>
        </p:nvSpPr>
        <p:spPr>
          <a:xfrm>
            <a:off x="6123873" y="2646634"/>
            <a:ext cx="5022009" cy="3709716"/>
          </a:xfrm>
          <a:prstGeom prst="roundRect">
            <a:avLst>
              <a:gd name="adj" fmla="val 158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consumer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() {                     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down(</a:t>
            </a:r>
            <a:r>
              <a:rPr lang="en-US" sz="2600" noProof="1">
                <a:solidFill>
                  <a:srgbClr val="7030A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empty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         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        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item = removeItem()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           </a:t>
            </a:r>
          </a:p>
          <a:p>
            <a:pPr lvl="2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up(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full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C98B45E-F6EB-A648-AD26-61E1806705B2}"/>
              </a:ext>
            </a:extLst>
          </p:cNvPr>
          <p:cNvSpPr/>
          <p:nvPr/>
        </p:nvSpPr>
        <p:spPr>
          <a:xfrm>
            <a:off x="1046118" y="1204028"/>
            <a:ext cx="10099764" cy="1317103"/>
          </a:xfrm>
          <a:prstGeom prst="roundRect">
            <a:avLst>
              <a:gd name="adj" fmla="val 611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#define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N 50</a:t>
            </a:r>
            <a:endParaRPr lang="en-US" sz="2600" noProof="1">
              <a:solidFill>
                <a:srgbClr val="0033CC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semaphore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empty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sz="2600" noProof="1">
                <a:solidFill>
                  <a:srgbClr val="7030A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full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init 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1), init (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empty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0), init (</a:t>
            </a:r>
            <a:r>
              <a:rPr lang="en-US" sz="2600" noProof="1">
                <a:solidFill>
                  <a:srgbClr val="7030A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full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N);</a:t>
            </a:r>
          </a:p>
        </p:txBody>
      </p:sp>
    </p:spTree>
    <p:extLst>
      <p:ext uri="{BB962C8B-B14F-4D97-AF65-F5344CB8AC3E}">
        <p14:creationId xmlns:p14="http://schemas.microsoft.com/office/powerpoint/2010/main" val="1398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7A343CDF-E981-AF49-AF30-A17E734D0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r="8691" b="4642"/>
          <a:stretch/>
        </p:blipFill>
        <p:spPr bwMode="auto">
          <a:xfrm>
            <a:off x="3147924" y="3595403"/>
            <a:ext cx="6294121" cy="294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Readers-Writers Problem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6DDB8B-AAB0-B244-A55B-31DE924993FF}"/>
              </a:ext>
            </a:extLst>
          </p:cNvPr>
          <p:cNvSpPr txBox="1">
            <a:spLocks/>
          </p:cNvSpPr>
          <p:nvPr/>
        </p:nvSpPr>
        <p:spPr>
          <a:xfrm>
            <a:off x="682579" y="1081594"/>
            <a:ext cx="10848429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database problem: readers and writers share a database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Regulations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Several readers can read from database at the same time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If a writer is writing to database, other threads cannot access database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If there are any readers in database, a writer cannot access database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6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Readers-Writers Solution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24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7CE614-2326-254A-B3D7-3A2412662A4F}"/>
              </a:ext>
            </a:extLst>
          </p:cNvPr>
          <p:cNvSpPr/>
          <p:nvPr/>
        </p:nvSpPr>
        <p:spPr>
          <a:xfrm>
            <a:off x="1017169" y="3002692"/>
            <a:ext cx="4432160" cy="3246618"/>
          </a:xfrm>
          <a:prstGeom prst="roundRect">
            <a:avLst>
              <a:gd name="adj" fmla="val 217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Writer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 ) {         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db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writeToDB( );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db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                </a:t>
            </a:r>
          </a:p>
          <a:p>
            <a:pPr lvl="2"/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DB383E-3163-BE47-8F58-58315472B3B0}"/>
              </a:ext>
            </a:extLst>
          </p:cNvPr>
          <p:cNvSpPr/>
          <p:nvPr/>
        </p:nvSpPr>
        <p:spPr>
          <a:xfrm>
            <a:off x="5597611" y="1182233"/>
            <a:ext cx="5693004" cy="5067077"/>
          </a:xfrm>
          <a:prstGeom prst="roundRect">
            <a:avLst>
              <a:gd name="adj" fmla="val 13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Reader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 ) {                       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down(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    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            </a:t>
            </a:r>
          </a:p>
          <a:p>
            <a:pPr lvl="1"/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if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(nReaders==0) 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db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nReaders+=1;              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up(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readFromDB( );  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down(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    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              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nReaders-=1;         </a:t>
            </a:r>
          </a:p>
          <a:p>
            <a:pPr lvl="1"/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if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(nReaders==0) 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db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      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up(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 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5EE9D3-0E4B-6B45-B73A-FE5BC83E73BE}"/>
              </a:ext>
            </a:extLst>
          </p:cNvPr>
          <p:cNvSpPr/>
          <p:nvPr/>
        </p:nvSpPr>
        <p:spPr>
          <a:xfrm>
            <a:off x="1017169" y="1182232"/>
            <a:ext cx="4432161" cy="1659822"/>
          </a:xfrm>
          <a:prstGeom prst="roundRect">
            <a:avLst>
              <a:gd name="adj" fmla="val 29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semaphore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db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init 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db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1), init (</a:t>
            </a:r>
            <a:r>
              <a:rPr lang="en-US" sz="2600" noProof="1">
                <a:solidFill>
                  <a:srgbClr val="C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mutex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1);</a:t>
            </a:r>
          </a:p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nReaders = 0;</a:t>
            </a:r>
          </a:p>
        </p:txBody>
      </p:sp>
    </p:spTree>
    <p:extLst>
      <p:ext uri="{BB962C8B-B14F-4D97-AF65-F5344CB8AC3E}">
        <p14:creationId xmlns:p14="http://schemas.microsoft.com/office/powerpoint/2010/main" val="112322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C7B6787-2204-3C42-8B75-FE8F9AD95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/>
          <a:stretch/>
        </p:blipFill>
        <p:spPr bwMode="auto">
          <a:xfrm>
            <a:off x="7174597" y="2786171"/>
            <a:ext cx="4040373" cy="364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Dining Philosophers Problem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25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6DDB8B-AAB0-B244-A55B-31DE924993FF}"/>
              </a:ext>
            </a:extLst>
          </p:cNvPr>
          <p:cNvSpPr txBox="1">
            <a:spLocks/>
          </p:cNvSpPr>
          <p:nvPr/>
        </p:nvSpPr>
        <p:spPr>
          <a:xfrm>
            <a:off x="701459" y="1198608"/>
            <a:ext cx="11022904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Five philosophers are seated around a circular table, which is laid with five forks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Each philosopher must take two nearest forks for eating, but: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GB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He can only pick up one fork at a time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GB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He cannot pick up the fork </a:t>
            </a:r>
          </a:p>
          <a:p>
            <a:pPr marL="668700" lvl="1" algn="just">
              <a:spcBef>
                <a:spcPts val="1000"/>
              </a:spcBef>
            </a:pPr>
            <a:r>
              <a:rPr lang="en-GB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 which has been taken by his </a:t>
            </a:r>
            <a:r>
              <a:rPr lang="en-GB" sz="2600" dirty="0" err="1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neighbors</a:t>
            </a:r>
            <a:endParaRPr lang="en-GB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0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Dining Philosophers Solution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26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012E41-2838-1448-AC9B-8FD58ADF4F29}"/>
              </a:ext>
            </a:extLst>
          </p:cNvPr>
          <p:cNvSpPr/>
          <p:nvPr/>
        </p:nvSpPr>
        <p:spPr>
          <a:xfrm>
            <a:off x="1017168" y="1801026"/>
            <a:ext cx="10003757" cy="3682237"/>
          </a:xfrm>
          <a:prstGeom prst="roundRect">
            <a:avLst>
              <a:gd name="adj" fmla="val 217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Philosopher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i) {			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//i: philosopher number</a:t>
            </a:r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true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 {         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[i]);		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//take left fork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[(i + 1)%5]);	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//take right fork</a:t>
            </a:r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eating( );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[i]);			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//put left fork back</a:t>
            </a:r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[(i + 1)%5]);            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//put right fork back</a:t>
            </a:r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768128-8F36-5846-974D-C9B6654C442E}"/>
              </a:ext>
            </a:extLst>
          </p:cNvPr>
          <p:cNvSpPr/>
          <p:nvPr/>
        </p:nvSpPr>
        <p:spPr>
          <a:xfrm>
            <a:off x="1017169" y="1182232"/>
            <a:ext cx="10003757" cy="556054"/>
          </a:xfrm>
          <a:prstGeom prst="roundRect">
            <a:avLst>
              <a:gd name="adj" fmla="val 29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semaphore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[5];			</a:t>
            </a:r>
            <a:r>
              <a:rPr lang="en-US" sz="26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//forks[1, 1, 1, 1, 1]</a:t>
            </a:r>
            <a:endParaRPr lang="en-US" sz="26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533B42-808C-5F40-A41F-D9AE78A62F25}"/>
              </a:ext>
            </a:extLst>
          </p:cNvPr>
          <p:cNvSpPr/>
          <p:nvPr/>
        </p:nvSpPr>
        <p:spPr>
          <a:xfrm>
            <a:off x="946484" y="5510598"/>
            <a:ext cx="10395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What if all five philosophers take left fork at once?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9C5DF-277F-C94C-B976-7EDF739ADFE5}"/>
              </a:ext>
            </a:extLst>
          </p:cNvPr>
          <p:cNvSpPr/>
          <p:nvPr/>
        </p:nvSpPr>
        <p:spPr>
          <a:xfrm>
            <a:off x="4825541" y="6061153"/>
            <a:ext cx="2387010" cy="569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Deadlock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40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Dining Philosophers Solution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27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521CF10-77F7-494D-ADE4-6BAED86F0017}"/>
              </a:ext>
            </a:extLst>
          </p:cNvPr>
          <p:cNvSpPr txBox="1">
            <a:spLocks noChangeArrowheads="1"/>
          </p:cNvSpPr>
          <p:nvPr/>
        </p:nvSpPr>
        <p:spPr>
          <a:xfrm>
            <a:off x="903396" y="1151923"/>
            <a:ext cx="6457783" cy="538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monitor DiningPhilosophers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{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enum { THINKING, HUNGRY, EATING 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state [5];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condition self [5];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</a:t>
            </a:r>
            <a:r>
              <a:rPr lang="en-US" altLang="en-US" b="1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void pickup (int i) {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state[i] = HUNGRY;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test(i);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if (state[i] != EATING) self[i].wait();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</a:t>
            </a:r>
            <a:r>
              <a:rPr lang="en-US" altLang="en-US" b="1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  <a:endParaRPr lang="en-US" altLang="en-US" sz="1600" b="1" noProof="1">
              <a:solidFill>
                <a:srgbClr val="000000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</a:t>
            </a:r>
            <a:r>
              <a:rPr lang="en-US" altLang="en-US" b="1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void putdown (int i) {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state[i] = THINKING;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     </a:t>
            </a:r>
            <a:r>
              <a:rPr lang="en-US" alt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 test left and right neighbors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test((i + 4) % 5);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test((i + 1) % 5);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</a:t>
            </a:r>
            <a:r>
              <a:rPr lang="en-US" altLang="en-US" b="1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noProof="1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B083562-3BB8-ED45-954C-E6A50DD62351}"/>
              </a:ext>
            </a:extLst>
          </p:cNvPr>
          <p:cNvSpPr txBox="1">
            <a:spLocks noChangeArrowheads="1"/>
          </p:cNvSpPr>
          <p:nvPr/>
        </p:nvSpPr>
        <p:spPr>
          <a:xfrm>
            <a:off x="6090430" y="898311"/>
            <a:ext cx="5090918" cy="526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Baskerville" panose="02020502070401020303" pitchFamily="18" charset="0"/>
              </a:rPr>
              <a:t>	 </a:t>
            </a:r>
            <a:r>
              <a:rPr lang="en-US" altLang="en-US" b="1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void test (int i) {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 if ((state[(i + 4) % 5] != EATING) &amp;&amp;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	     (state[i] == HUNGRY) &amp;&amp;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         (state[(i + 1) % 5] != EATING) ) {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        	state[i] = EATING 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	    	self[i].signal () 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</a:t>
            </a:r>
            <a:r>
              <a:rPr lang="en-US" altLang="en-US" b="1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 </a:t>
            </a:r>
            <a:r>
              <a:rPr lang="en-US" altLang="en-US" b="1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initialization_code () {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	 for (int i = 0; i &lt; 5;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    	 	state[i] = THINKING;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   </a:t>
            </a:r>
            <a:r>
              <a:rPr lang="en-US" altLang="en-US" b="1" noProof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BAF3E7-F737-E14C-845D-E38D60E669DB}"/>
              </a:ext>
            </a:extLst>
          </p:cNvPr>
          <p:cNvCxnSpPr>
            <a:cxnSpLocks/>
          </p:cNvCxnSpPr>
          <p:nvPr/>
        </p:nvCxnSpPr>
        <p:spPr>
          <a:xfrm>
            <a:off x="1058778" y="1805175"/>
            <a:ext cx="0" cy="444225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633BC4-D184-3C4A-B8F0-C5B68B8D6836}"/>
              </a:ext>
            </a:extLst>
          </p:cNvPr>
          <p:cNvCxnSpPr>
            <a:cxnSpLocks/>
          </p:cNvCxnSpPr>
          <p:nvPr/>
        </p:nvCxnSpPr>
        <p:spPr>
          <a:xfrm>
            <a:off x="6232358" y="1178296"/>
            <a:ext cx="0" cy="377113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528C97-CE6B-4045-8C29-4EBE998B98E5}"/>
              </a:ext>
            </a:extLst>
          </p:cNvPr>
          <p:cNvSpPr/>
          <p:nvPr/>
        </p:nvSpPr>
        <p:spPr>
          <a:xfrm>
            <a:off x="6090430" y="5335126"/>
            <a:ext cx="36014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-84" charset="2"/>
              <a:buNone/>
            </a:pPr>
            <a:r>
              <a:rPr lang="en-US" altLang="en-US" sz="2000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DiningPhilosophers.pickup(i);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-84" charset="2"/>
              <a:buNone/>
            </a:pPr>
            <a:r>
              <a:rPr lang="en-US" altLang="en-US" sz="2000" b="1" noProof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              /** EAT **/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-84" charset="2"/>
              <a:buNone/>
            </a:pPr>
            <a:r>
              <a:rPr lang="en-US" altLang="en-US" sz="2000" b="1" noProof="1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DiningPhilosophers.putdown(i);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C4242-AC73-124C-98AB-F7B94E768535}"/>
              </a:ext>
            </a:extLst>
          </p:cNvPr>
          <p:cNvSpPr/>
          <p:nvPr/>
        </p:nvSpPr>
        <p:spPr>
          <a:xfrm>
            <a:off x="9335757" y="5558593"/>
            <a:ext cx="2646947" cy="569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Starvation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BE80C-6E8A-7C48-8264-757846DAE11B}"/>
              </a:ext>
            </a:extLst>
          </p:cNvPr>
          <p:cNvSpPr/>
          <p:nvPr/>
        </p:nvSpPr>
        <p:spPr>
          <a:xfrm>
            <a:off x="9432010" y="5120695"/>
            <a:ext cx="2646947" cy="569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 No deadlock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4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05D2908-450F-224E-9F54-30C04332B037}"/>
              </a:ext>
            </a:extLst>
          </p:cNvPr>
          <p:cNvSpPr txBox="1">
            <a:spLocks/>
          </p:cNvSpPr>
          <p:nvPr/>
        </p:nvSpPr>
        <p:spPr>
          <a:xfrm>
            <a:off x="838200" y="799330"/>
            <a:ext cx="103632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Topic 1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34374" y="1411070"/>
              <a:ext cx="3007486" cy="442874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07486" cy="44287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8615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675758" d="1000000"/>
                    <am3d:preTrans dx="-721111" dy="-18000000" dz="8896"/>
                    <am3d:scale>
                      <am3d:sx n="1000000" d="1000000"/>
                      <am3d:sy n="1000000" d="1000000"/>
                      <am3d:sz n="1000000" d="1000000"/>
                    </am3d:scale>
                    <am3d:rot ax="-150167" ay="1524667" az="-6447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931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374" y="1411070"/>
                <a:ext cx="3007486" cy="4428745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90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Critical Section Problem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0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Race condition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Critical Section Problem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4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1E35ED-DC4F-0846-A4D2-EDDB93F49883}"/>
              </a:ext>
            </a:extLst>
          </p:cNvPr>
          <p:cNvSpPr/>
          <p:nvPr/>
        </p:nvSpPr>
        <p:spPr>
          <a:xfrm>
            <a:off x="1052295" y="2360769"/>
            <a:ext cx="10478714" cy="643089"/>
          </a:xfrm>
          <a:prstGeom prst="roundRect">
            <a:avLst>
              <a:gd name="adj" fmla="val 2276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noProof="1">
                <a:solidFill>
                  <a:srgbClr val="0033CC"/>
                </a:solidFill>
                <a:latin typeface="Cambria" pitchFamily="18" charset="0"/>
              </a:rPr>
              <a:t>Int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availTicket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= 1;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EF8B36-00C0-4A41-B69E-94FE55FC8637}"/>
              </a:ext>
            </a:extLst>
          </p:cNvPr>
          <p:cNvSpPr/>
          <p:nvPr/>
        </p:nvSpPr>
        <p:spPr>
          <a:xfrm>
            <a:off x="1052295" y="3168489"/>
            <a:ext cx="5173864" cy="1947711"/>
          </a:xfrm>
          <a:prstGeom prst="roundRect">
            <a:avLst>
              <a:gd name="adj" fmla="val 508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Client A ( ) {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     </a:t>
            </a:r>
            <a:r>
              <a:rPr lang="en-US" sz="2200" noProof="1">
                <a:solidFill>
                  <a:srgbClr val="0033CC"/>
                </a:solidFill>
                <a:latin typeface="Cambria" pitchFamily="18" charset="0"/>
              </a:rPr>
              <a:t>if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(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availTicket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&gt; 0) {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 availTicket 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-= 1;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     }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}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37E295-DE23-FF4B-82DF-8D497EA0052B}"/>
              </a:ext>
            </a:extLst>
          </p:cNvPr>
          <p:cNvSpPr/>
          <p:nvPr/>
        </p:nvSpPr>
        <p:spPr>
          <a:xfrm>
            <a:off x="6376871" y="3168489"/>
            <a:ext cx="5154138" cy="1947711"/>
          </a:xfrm>
          <a:prstGeom prst="roundRect">
            <a:avLst>
              <a:gd name="adj" fmla="val 508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Client B ( ) {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     </a:t>
            </a:r>
            <a:r>
              <a:rPr lang="en-US" sz="2200" noProof="1">
                <a:solidFill>
                  <a:srgbClr val="0033CC"/>
                </a:solidFill>
                <a:latin typeface="Cambria" pitchFamily="18" charset="0"/>
              </a:rPr>
              <a:t>if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(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availTicket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&gt; 0) {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 availTicket 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-= 1;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     }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CB9FC9-4FEF-3645-8701-4A26945FE1E9}"/>
              </a:ext>
            </a:extLst>
          </p:cNvPr>
          <p:cNvGrpSpPr/>
          <p:nvPr/>
        </p:nvGrpSpPr>
        <p:grpSpPr>
          <a:xfrm>
            <a:off x="5698689" y="5396020"/>
            <a:ext cx="1524000" cy="989013"/>
            <a:chOff x="6618027" y="4767543"/>
            <a:chExt cx="1524000" cy="9890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4568FD-F5E4-5844-AEDE-0D5BD460F225}"/>
                </a:ext>
              </a:extLst>
            </p:cNvPr>
            <p:cNvCxnSpPr/>
            <p:nvPr/>
          </p:nvCxnSpPr>
          <p:spPr>
            <a:xfrm>
              <a:off x="6618027" y="4767543"/>
              <a:ext cx="1524000" cy="989013"/>
            </a:xfrm>
            <a:prstGeom prst="line">
              <a:avLst/>
            </a:prstGeom>
            <a:ln w="1143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300858-EF1B-F14C-A9A5-C7CB555D12D2}"/>
                </a:ext>
              </a:extLst>
            </p:cNvPr>
            <p:cNvCxnSpPr/>
            <p:nvPr/>
          </p:nvCxnSpPr>
          <p:spPr>
            <a:xfrm flipH="1">
              <a:off x="6618027" y="4767543"/>
              <a:ext cx="1524000" cy="989013"/>
            </a:xfrm>
            <a:prstGeom prst="line">
              <a:avLst/>
            </a:prstGeom>
            <a:ln w="1143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756954A-07BB-C246-9B2C-8B9BCA7C20C8}"/>
              </a:ext>
            </a:extLst>
          </p:cNvPr>
          <p:cNvSpPr/>
          <p:nvPr/>
        </p:nvSpPr>
        <p:spPr>
          <a:xfrm>
            <a:off x="1128489" y="3546480"/>
            <a:ext cx="381000" cy="34751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DDF322-C45F-A24A-A4D6-D542556CC023}"/>
              </a:ext>
            </a:extLst>
          </p:cNvPr>
          <p:cNvSpPr/>
          <p:nvPr/>
        </p:nvSpPr>
        <p:spPr>
          <a:xfrm>
            <a:off x="6460689" y="3552595"/>
            <a:ext cx="381000" cy="34751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943A22-A969-504D-8BC6-BFAAF4B7E87F}"/>
              </a:ext>
            </a:extLst>
          </p:cNvPr>
          <p:cNvSpPr/>
          <p:nvPr/>
        </p:nvSpPr>
        <p:spPr>
          <a:xfrm>
            <a:off x="6959801" y="3942816"/>
            <a:ext cx="381000" cy="34751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22063C-94E4-B847-B4BD-6CF1995D4CB8}"/>
              </a:ext>
            </a:extLst>
          </p:cNvPr>
          <p:cNvSpPr/>
          <p:nvPr/>
        </p:nvSpPr>
        <p:spPr>
          <a:xfrm>
            <a:off x="1684753" y="3927576"/>
            <a:ext cx="381000" cy="34751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A261B-C507-094B-8241-DF49480C9499}"/>
              </a:ext>
            </a:extLst>
          </p:cNvPr>
          <p:cNvSpPr/>
          <p:nvPr/>
        </p:nvSpPr>
        <p:spPr>
          <a:xfrm>
            <a:off x="914400" y="1218581"/>
            <a:ext cx="10395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Garamond" panose="02020404030301010803" pitchFamily="18" charset="0"/>
              </a:rPr>
              <a:t>What if several processes/threads access a shared variable concurrently?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13402-DA81-9E4B-A456-5039F2F0D930}"/>
              </a:ext>
            </a:extLst>
          </p:cNvPr>
          <p:cNvSpPr txBox="1"/>
          <p:nvPr/>
        </p:nvSpPr>
        <p:spPr>
          <a:xfrm>
            <a:off x="5380643" y="5554763"/>
            <a:ext cx="3391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noProof="1">
                <a:solidFill>
                  <a:srgbClr val="FF0000"/>
                </a:solidFill>
                <a:latin typeface="Cambria" pitchFamily="18" charset="0"/>
              </a:rPr>
              <a:t>availTicket </a:t>
            </a:r>
            <a:r>
              <a:rPr lang="en-US" sz="2600" noProof="1">
                <a:latin typeface="Cambria" pitchFamily="18" charset="0"/>
              </a:rPr>
              <a:t>= -1</a:t>
            </a:r>
            <a:endParaRPr lang="en-US" sz="2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300C4-2544-D14D-AD48-0C21B91C6409}"/>
              </a:ext>
            </a:extLst>
          </p:cNvPr>
          <p:cNvSpPr/>
          <p:nvPr/>
        </p:nvSpPr>
        <p:spPr>
          <a:xfrm>
            <a:off x="2894424" y="1667835"/>
            <a:ext cx="6794455" cy="569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Data inconsistencies and errors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3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4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Critical Section Problem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Critical Section Problem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5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FE963F-C208-F04C-91B2-138E2BA6D461}"/>
              </a:ext>
            </a:extLst>
          </p:cNvPr>
          <p:cNvSpPr/>
          <p:nvPr/>
        </p:nvSpPr>
        <p:spPr>
          <a:xfrm>
            <a:off x="922136" y="1334028"/>
            <a:ext cx="10478714" cy="643089"/>
          </a:xfrm>
          <a:prstGeom prst="roundRect">
            <a:avLst>
              <a:gd name="adj" fmla="val 2276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noProof="1">
                <a:solidFill>
                  <a:srgbClr val="0033CC"/>
                </a:solidFill>
                <a:latin typeface="Cambria" pitchFamily="18" charset="0"/>
              </a:rPr>
              <a:t>Int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availTicket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= 1;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E1BF315-7669-CE49-AF58-AAEB9073E20B}"/>
              </a:ext>
            </a:extLst>
          </p:cNvPr>
          <p:cNvSpPr/>
          <p:nvPr/>
        </p:nvSpPr>
        <p:spPr>
          <a:xfrm>
            <a:off x="922136" y="2141748"/>
            <a:ext cx="5173864" cy="1947711"/>
          </a:xfrm>
          <a:prstGeom prst="roundRect">
            <a:avLst>
              <a:gd name="adj" fmla="val 508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Client A ( ) {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     </a:t>
            </a:r>
            <a:r>
              <a:rPr lang="en-US" sz="2200" noProof="1">
                <a:solidFill>
                  <a:srgbClr val="0033CC"/>
                </a:solidFill>
                <a:latin typeface="Cambria" pitchFamily="18" charset="0"/>
              </a:rPr>
              <a:t>if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(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availTicket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&gt; 0) {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 availTicket 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-= 1;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     }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}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A90826-9F67-474C-9FAF-BAE45CBD7812}"/>
              </a:ext>
            </a:extLst>
          </p:cNvPr>
          <p:cNvSpPr/>
          <p:nvPr/>
        </p:nvSpPr>
        <p:spPr>
          <a:xfrm>
            <a:off x="6246712" y="2141748"/>
            <a:ext cx="5154138" cy="1947711"/>
          </a:xfrm>
          <a:prstGeom prst="roundRect">
            <a:avLst>
              <a:gd name="adj" fmla="val 508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Client B ( ) {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     </a:t>
            </a:r>
            <a:r>
              <a:rPr lang="en-US" sz="2200" noProof="1">
                <a:solidFill>
                  <a:srgbClr val="0033CC"/>
                </a:solidFill>
                <a:latin typeface="Cambria" pitchFamily="18" charset="0"/>
              </a:rPr>
              <a:t>if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(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availTicket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&gt; 0) {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US" sz="2200" noProof="1">
                <a:solidFill>
                  <a:srgbClr val="FF0000"/>
                </a:solidFill>
                <a:latin typeface="Cambria" pitchFamily="18" charset="0"/>
              </a:rPr>
              <a:t> availTicket </a:t>
            </a:r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-= 1;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      }</a:t>
            </a:r>
          </a:p>
          <a:p>
            <a:r>
              <a:rPr lang="en-US" sz="2200" noProof="1">
                <a:solidFill>
                  <a:schemeClr val="tx1"/>
                </a:solidFill>
                <a:latin typeface="Cambria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19FAE-CFD4-0C4F-9C80-515CBFF6B233}"/>
              </a:ext>
            </a:extLst>
          </p:cNvPr>
          <p:cNvSpPr txBox="1"/>
          <p:nvPr/>
        </p:nvSpPr>
        <p:spPr>
          <a:xfrm>
            <a:off x="3875952" y="4514875"/>
            <a:ext cx="41836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rgbClr val="0033CC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Critical Section (CS): </a:t>
            </a:r>
          </a:p>
          <a:p>
            <a:pPr algn="ctr"/>
            <a:r>
              <a:rPr lang="en-US" sz="2300" b="1" dirty="0">
                <a:solidFill>
                  <a:srgbClr val="0033CC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Code segment in which multiple processes/threads access shared resources concurrently </a:t>
            </a:r>
          </a:p>
          <a:p>
            <a:pPr algn="ctr"/>
            <a:r>
              <a:rPr lang="en-US" sz="2300" i="1" dirty="0">
                <a:solidFill>
                  <a:srgbClr val="0033CC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(e.g., availTicket)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359ACDC-C357-3242-91FE-C4F9D05D1990}"/>
              </a:ext>
            </a:extLst>
          </p:cNvPr>
          <p:cNvCxnSpPr>
            <a:cxnSpLocks/>
            <a:stCxn id="22" idx="2"/>
            <a:endCxn id="18" idx="1"/>
          </p:cNvCxnSpPr>
          <p:nvPr/>
        </p:nvCxnSpPr>
        <p:spPr>
          <a:xfrm rot="16200000" flipH="1">
            <a:off x="2371256" y="3941202"/>
            <a:ext cx="1805639" cy="120375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CD30D4-FCA7-2E40-9510-D07060F73D5E}"/>
              </a:ext>
            </a:extLst>
          </p:cNvPr>
          <p:cNvSpPr/>
          <p:nvPr/>
        </p:nvSpPr>
        <p:spPr>
          <a:xfrm>
            <a:off x="1212016" y="2573460"/>
            <a:ext cx="2920365" cy="1066800"/>
          </a:xfrm>
          <a:prstGeom prst="rect">
            <a:avLst/>
          </a:prstGeom>
          <a:solidFill>
            <a:srgbClr val="00B05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C87340-8E0F-9A47-B76B-DE9D6DD8F86A}"/>
              </a:ext>
            </a:extLst>
          </p:cNvPr>
          <p:cNvSpPr/>
          <p:nvPr/>
        </p:nvSpPr>
        <p:spPr>
          <a:xfrm>
            <a:off x="6599436" y="2542485"/>
            <a:ext cx="2920365" cy="1066800"/>
          </a:xfrm>
          <a:prstGeom prst="rect">
            <a:avLst/>
          </a:prstGeom>
          <a:solidFill>
            <a:srgbClr val="00B05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FF5FD80-B6A6-4140-B6D0-D88027275B16}"/>
              </a:ext>
            </a:extLst>
          </p:cNvPr>
          <p:cNvCxnSpPr>
            <a:cxnSpLocks/>
            <a:stCxn id="23" idx="3"/>
            <a:endCxn id="18" idx="3"/>
          </p:cNvCxnSpPr>
          <p:nvPr/>
        </p:nvCxnSpPr>
        <p:spPr>
          <a:xfrm flipH="1">
            <a:off x="8059618" y="3075885"/>
            <a:ext cx="1460183" cy="2370014"/>
          </a:xfrm>
          <a:prstGeom prst="bentConnector3">
            <a:avLst>
              <a:gd name="adj1" fmla="val -1565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C477902-0678-7F4C-ADE7-A961BDC203C5}"/>
              </a:ext>
            </a:extLst>
          </p:cNvPr>
          <p:cNvSpPr/>
          <p:nvPr/>
        </p:nvSpPr>
        <p:spPr>
          <a:xfrm>
            <a:off x="3547066" y="6022980"/>
            <a:ext cx="6794455" cy="569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Solution: synchronization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06DEBF5-D663-8641-A222-FD6A5BF8C452}"/>
              </a:ext>
            </a:extLst>
          </p:cNvPr>
          <p:cNvSpPr/>
          <p:nvPr/>
        </p:nvSpPr>
        <p:spPr>
          <a:xfrm>
            <a:off x="2672198" y="6166879"/>
            <a:ext cx="865593" cy="304800"/>
          </a:xfrm>
          <a:prstGeom prst="rightArrow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6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Critical Section Problem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</a:t>
            </a: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Busy Waiting Solutions</a:t>
            </a: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Sleep and Wakeup Solutions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Classic synchronization problems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1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 Requirements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7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6DDB8B-AAB0-B244-A55B-31DE924993FF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Mutual Exclusion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Only one process/thread can be executing inside a critical section at a time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Progress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process/thread outside a critical section cannot block others to enter this critical section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Bounded Waiting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Processes/Threads should not wait indefinitely for entering a critical section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 Solutions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8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F3D81BF-EF17-C046-9125-2ECA70D261FB}"/>
              </a:ext>
            </a:extLst>
          </p:cNvPr>
          <p:cNvSpPr txBox="1">
            <a:spLocks/>
          </p:cNvSpPr>
          <p:nvPr/>
        </p:nvSpPr>
        <p:spPr>
          <a:xfrm>
            <a:off x="914398" y="1127683"/>
            <a:ext cx="5040000" cy="5560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2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Busy Waiting</a:t>
            </a:r>
          </a:p>
          <a:p>
            <a:pPr marL="571500" indent="-360000" algn="ctr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E22F95-6332-0B4D-BAF2-A9B7418F4BE1}"/>
              </a:ext>
            </a:extLst>
          </p:cNvPr>
          <p:cNvSpPr txBox="1">
            <a:spLocks/>
          </p:cNvSpPr>
          <p:nvPr/>
        </p:nvSpPr>
        <p:spPr>
          <a:xfrm>
            <a:off x="6363627" y="1127683"/>
            <a:ext cx="5703681" cy="5560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2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Sleep and Wakeup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DC308A-B3C7-EF40-9F26-142CB69CDBD2}"/>
              </a:ext>
            </a:extLst>
          </p:cNvPr>
          <p:cNvSpPr/>
          <p:nvPr/>
        </p:nvSpPr>
        <p:spPr>
          <a:xfrm>
            <a:off x="914398" y="1683737"/>
            <a:ext cx="5040000" cy="1569660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r>
              <a:rPr lang="en-US" sz="32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3200" noProof="1"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3200" i="1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no permission to enter CS</a:t>
            </a:r>
            <a:r>
              <a:rPr lang="en-US" sz="3200" noProof="1">
                <a:latin typeface="Baskerville" panose="02020502070401020303" pitchFamily="18" charset="0"/>
                <a:ea typeface="Baskerville" panose="02020502070401020303" pitchFamily="18" charset="0"/>
              </a:rPr>
              <a:t>); </a:t>
            </a:r>
            <a:endParaRPr lang="en-US" sz="3200" noProof="1">
              <a:solidFill>
                <a:schemeClr val="tx1">
                  <a:lumMod val="50000"/>
                  <a:lumOff val="50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32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r>
              <a:rPr lang="en-US" sz="3200" noProof="1"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endParaRPr lang="en-US" sz="3200" noProof="1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24251F-F6FB-6342-B64A-6CF943CEC66A}"/>
              </a:ext>
            </a:extLst>
          </p:cNvPr>
          <p:cNvSpPr/>
          <p:nvPr/>
        </p:nvSpPr>
        <p:spPr>
          <a:xfrm>
            <a:off x="6363627" y="1683737"/>
            <a:ext cx="570368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if</a:t>
            </a:r>
            <a:r>
              <a:rPr lang="en-US" sz="3200" noProof="1"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3200" i="1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no permission to enter CS</a:t>
            </a:r>
            <a:r>
              <a:rPr lang="en-US" sz="3200" noProof="1">
                <a:latin typeface="Baskerville" panose="02020502070401020303" pitchFamily="18" charset="0"/>
                <a:ea typeface="Baskerville" panose="02020502070401020303" pitchFamily="18" charset="0"/>
              </a:rPr>
              <a:t>) </a:t>
            </a:r>
            <a:r>
              <a:rPr lang="en-US" sz="3200" b="1" noProof="1">
                <a:latin typeface="Baskerville" panose="02020502070401020303" pitchFamily="18" charset="0"/>
                <a:ea typeface="Baskerville" panose="02020502070401020303" pitchFamily="18" charset="0"/>
              </a:rPr>
              <a:t>sleep</a:t>
            </a:r>
            <a:r>
              <a:rPr lang="en-US" sz="3200" noProof="1">
                <a:latin typeface="Baskerville" panose="02020502070401020303" pitchFamily="18" charset="0"/>
                <a:ea typeface="Baskerville" panose="02020502070401020303" pitchFamily="18" charset="0"/>
              </a:rPr>
              <a:t>();</a:t>
            </a:r>
          </a:p>
          <a:p>
            <a:r>
              <a:rPr lang="en-US" sz="32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r>
              <a:rPr lang="en-US" sz="3200" noProof="1"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r>
              <a:rPr lang="en-US" sz="3200" b="1" noProof="1">
                <a:latin typeface="Baskerville" panose="02020502070401020303" pitchFamily="18" charset="0"/>
                <a:ea typeface="Baskerville" panose="02020502070401020303" pitchFamily="18" charset="0"/>
              </a:rPr>
              <a:t>wake_up</a:t>
            </a:r>
            <a:r>
              <a:rPr lang="en-US" sz="3200" noProof="1">
                <a:latin typeface="Baskerville" panose="02020502070401020303" pitchFamily="18" charset="0"/>
                <a:ea typeface="Baskerville" panose="02020502070401020303" pitchFamily="18" charset="0"/>
              </a:rPr>
              <a:t>(another);</a:t>
            </a:r>
            <a:endParaRPr lang="en-US" sz="3200" noProof="1">
              <a:solidFill>
                <a:schemeClr val="tx1">
                  <a:lumMod val="50000"/>
                  <a:lumOff val="50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586AADC-3E43-5B42-8366-49607FA35721}"/>
              </a:ext>
            </a:extLst>
          </p:cNvPr>
          <p:cNvSpPr txBox="1">
            <a:spLocks/>
          </p:cNvSpPr>
          <p:nvPr/>
        </p:nvSpPr>
        <p:spPr>
          <a:xfrm>
            <a:off x="655153" y="3290975"/>
            <a:ext cx="5413420" cy="3299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Software solutions</a:t>
            </a:r>
          </a:p>
          <a:p>
            <a:pPr marL="1240200" lvl="1" indent="-5715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Lock variable</a:t>
            </a:r>
          </a:p>
          <a:p>
            <a:pPr marL="1240200" lvl="1" indent="-5715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Strict Alternation</a:t>
            </a:r>
          </a:p>
          <a:p>
            <a:pPr marL="1240200" lvl="1" indent="-5715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Peterson’s solution</a:t>
            </a:r>
          </a:p>
          <a:p>
            <a:pPr marL="571500" indent="-3600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Hardware solutions</a:t>
            </a:r>
          </a:p>
          <a:p>
            <a:pPr marL="1240200" lvl="1" indent="-5715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Interrupt disabling</a:t>
            </a:r>
          </a:p>
          <a:p>
            <a:pPr marL="1240200" lvl="1" indent="-5715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TSL</a:t>
            </a:r>
          </a:p>
          <a:p>
            <a:pPr marL="571500" indent="-3600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3612D6-B9F1-E744-BD58-B740229A1D56}"/>
              </a:ext>
            </a:extLst>
          </p:cNvPr>
          <p:cNvSpPr txBox="1">
            <a:spLocks/>
          </p:cNvSpPr>
          <p:nvPr/>
        </p:nvSpPr>
        <p:spPr>
          <a:xfrm>
            <a:off x="6096000" y="3290975"/>
            <a:ext cx="5413420" cy="3299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b="1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Semaphore</a:t>
            </a:r>
          </a:p>
          <a:p>
            <a:pPr marL="1125900" lvl="1" indent="-457200" algn="just">
              <a:buFont typeface="Wingdings" pitchFamily="2" charset="2"/>
              <a:buChar char="ü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Binary semaphore (mutex)</a:t>
            </a:r>
          </a:p>
          <a:p>
            <a:pPr marL="1125900" lvl="1" indent="-457200" algn="just">
              <a:buFont typeface="Wingdings" pitchFamily="2" charset="2"/>
              <a:buChar char="ü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Counting semaphore</a:t>
            </a:r>
          </a:p>
          <a:p>
            <a:pPr marL="571500" indent="-3600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Monitor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Lock variable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Synchronization	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|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Busy Waiting Solutions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					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9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DCD0AB-9295-9C4E-BC64-B2AA5076C94F}"/>
              </a:ext>
            </a:extLst>
          </p:cNvPr>
          <p:cNvSpPr/>
          <p:nvPr/>
        </p:nvSpPr>
        <p:spPr>
          <a:xfrm>
            <a:off x="914399" y="1198608"/>
            <a:ext cx="10352527" cy="643089"/>
          </a:xfrm>
          <a:prstGeom prst="roundRect">
            <a:avLst>
              <a:gd name="adj" fmla="val 71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lock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0;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6CA6DC-34B0-9E4F-A9EB-6E2A1135ACA4}"/>
              </a:ext>
            </a:extLst>
          </p:cNvPr>
          <p:cNvSpPr/>
          <p:nvPr/>
        </p:nvSpPr>
        <p:spPr>
          <a:xfrm>
            <a:off x="914399" y="2006328"/>
            <a:ext cx="5111559" cy="3837817"/>
          </a:xfrm>
          <a:prstGeom prst="roundRect">
            <a:avLst>
              <a:gd name="adj" fmla="val 1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Process_A()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lock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lock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1;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lock 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= 0;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…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}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F0F02B-272B-BC46-9A8E-29C72A4B8A9C}"/>
              </a:ext>
            </a:extLst>
          </p:cNvPr>
          <p:cNvSpPr/>
          <p:nvPr/>
        </p:nvSpPr>
        <p:spPr>
          <a:xfrm>
            <a:off x="6181924" y="2006327"/>
            <a:ext cx="5111559" cy="3837817"/>
          </a:xfrm>
          <a:prstGeom prst="roundRect">
            <a:avLst>
              <a:gd name="adj" fmla="val 79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Process_B()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 {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lock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lock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1;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chemeClr val="bg1"/>
                </a:solidFill>
                <a:highlight>
                  <a:srgbClr val="FF0000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critical_section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</a:t>
            </a:r>
            <a:r>
              <a:rPr lang="en-US" sz="2600" noProof="1">
                <a:solidFill>
                  <a:srgbClr val="008F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lock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= 0;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…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 }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E786A-CA84-1C49-AB22-7168E81D99F4}"/>
              </a:ext>
            </a:extLst>
          </p:cNvPr>
          <p:cNvSpPr/>
          <p:nvPr/>
        </p:nvSpPr>
        <p:spPr>
          <a:xfrm>
            <a:off x="673516" y="5844144"/>
            <a:ext cx="10619967" cy="569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Two processes/threads may be inside CS at a time</a:t>
            </a:r>
            <a:endParaRPr lang="en-US" sz="2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30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ashVTI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2267</Words>
  <Application>Microsoft Macintosh PowerPoint</Application>
  <PresentationFormat>Widescreen</PresentationFormat>
  <Paragraphs>467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Baskerville</vt:lpstr>
      <vt:lpstr>Calibri</vt:lpstr>
      <vt:lpstr>Cambria</vt:lpstr>
      <vt:lpstr>Courier New</vt:lpstr>
      <vt:lpstr>Garamond</vt:lpstr>
      <vt:lpstr>Grandview Display</vt:lpstr>
      <vt:lpstr>Helvetica Neue Condensed</vt:lpstr>
      <vt:lpstr>Monotype Sorts</vt:lpstr>
      <vt:lpstr>Wingdings</vt:lpstr>
      <vt:lpstr>DashVTI</vt:lpstr>
      <vt:lpstr>Synchronization</vt:lpstr>
      <vt:lpstr>Plan</vt:lpstr>
      <vt:lpstr>Plan</vt:lpstr>
      <vt:lpstr>Race condition</vt:lpstr>
      <vt:lpstr>Critical Section Problem</vt:lpstr>
      <vt:lpstr>Plan</vt:lpstr>
      <vt:lpstr>Synchronization Requirements</vt:lpstr>
      <vt:lpstr>Synchronization Solutions</vt:lpstr>
      <vt:lpstr>Lock variable</vt:lpstr>
      <vt:lpstr>Strict Alternation</vt:lpstr>
      <vt:lpstr>Peterson’s solution</vt:lpstr>
      <vt:lpstr>Interrupt Disabling Hardware support</vt:lpstr>
      <vt:lpstr>TSL (Test-And-Set) Hardware support</vt:lpstr>
      <vt:lpstr>Semaphore</vt:lpstr>
      <vt:lpstr>Semaphore (cont.)</vt:lpstr>
      <vt:lpstr>Semaphore (cont.)</vt:lpstr>
      <vt:lpstr>Monitor</vt:lpstr>
      <vt:lpstr>Monitor (cont.)</vt:lpstr>
      <vt:lpstr>And other ...</vt:lpstr>
      <vt:lpstr>Plan</vt:lpstr>
      <vt:lpstr>Producer-Consumer Problem </vt:lpstr>
      <vt:lpstr>Producer-Consumer Solution</vt:lpstr>
      <vt:lpstr>Readers-Writers Problem</vt:lpstr>
      <vt:lpstr>Readers-Writers Solution</vt:lpstr>
      <vt:lpstr>Dining Philosophers Problem</vt:lpstr>
      <vt:lpstr>Dining Philosophers Solution</vt:lpstr>
      <vt:lpstr>Dining Philosophers Solution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374</cp:revision>
  <dcterms:created xsi:type="dcterms:W3CDTF">2021-05-18T02:51:23Z</dcterms:created>
  <dcterms:modified xsi:type="dcterms:W3CDTF">2021-06-07T08:11:24Z</dcterms:modified>
</cp:coreProperties>
</file>