
<file path=[Content_Types].xml><?xml version="1.0" encoding="utf-8"?>
<Types xmlns="http://schemas.openxmlformats.org/package/2006/content-types">
  <Default Extension="bin" ContentType="application/vnd.openxmlformats-officedocument.oleObject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1"/>
  </p:sldMasterIdLst>
  <p:notesMasterIdLst>
    <p:notesMasterId r:id="rId24"/>
  </p:notesMasterIdLst>
  <p:sldIdLst>
    <p:sldId id="256" r:id="rId2"/>
    <p:sldId id="262" r:id="rId3"/>
    <p:sldId id="264" r:id="rId4"/>
    <p:sldId id="265" r:id="rId5"/>
    <p:sldId id="267" r:id="rId6"/>
    <p:sldId id="276" r:id="rId7"/>
    <p:sldId id="266" r:id="rId8"/>
    <p:sldId id="268" r:id="rId9"/>
    <p:sldId id="258" r:id="rId10"/>
    <p:sldId id="259" r:id="rId11"/>
    <p:sldId id="270" r:id="rId12"/>
    <p:sldId id="277" r:id="rId13"/>
    <p:sldId id="271" r:id="rId14"/>
    <p:sldId id="287" r:id="rId15"/>
    <p:sldId id="285" r:id="rId16"/>
    <p:sldId id="279" r:id="rId17"/>
    <p:sldId id="288" r:id="rId18"/>
    <p:sldId id="289" r:id="rId19"/>
    <p:sldId id="269" r:id="rId20"/>
    <p:sldId id="281" r:id="rId21"/>
    <p:sldId id="284" r:id="rId22"/>
    <p:sldId id="261" r:id="rId2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4F9"/>
    <a:srgbClr val="0432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004"/>
    <p:restoredTop sz="95707"/>
  </p:normalViewPr>
  <p:slideViewPr>
    <p:cSldViewPr snapToGrid="0" snapToObjects="1">
      <p:cViewPr varScale="1">
        <p:scale>
          <a:sx n="65" d="100"/>
          <a:sy n="65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0FB5-DBEE-2045-B2A0-9A024A3AA818}" type="datetimeFigureOut">
              <a:t>08/06/2021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A948-0748-1D40-95B4-7F6A8091E9B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B27-10D4-2F4F-9C24-802EEDFB46B1}" type="datetime1"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207-9C15-694B-98A1-FA89F452FE35}" type="datetime1"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E02E-CACA-F44C-B48C-08333AD59259}" type="datetime1"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BFA-8048-3840-BD58-BBD7D475D9A3}" type="datetime1"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1C21-ED34-7745-A414-857D60E68953}" type="datetime1">
              <a:t>08/06/2021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FC81-9990-2E4E-990A-B46C169E8425}" type="datetime1">
              <a:t>08/06/2021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AB7-037D-CA4D-9475-73CC184919AF}" type="datetime1">
              <a:t>08/06/2021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9012-9896-9245-8659-23540175B3EF}" type="datetime1">
              <a:t>08/06/2021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64C6-C3A1-3348-ABAD-6615B3B8DF57}" type="datetime1">
              <a:t>08/06/2021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95D-E8AD-DE47-8398-FD429F5B06D3}" type="datetime1">
              <a:t>08/06/2021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215C-E025-944C-A23D-E157118C9025}" type="datetime1">
              <a:t>08/06/2021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7427B95-B584-064C-A8DC-A2FDE79DFB02}" type="datetime1">
              <a:t>08/06/2021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CEB0EB32-5B4E-45B9-8AA7-FC3FE953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0" y="345999"/>
            <a:ext cx="1219200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BD80D-6D9F-DE4E-9594-74BFB74B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908094"/>
            <a:ext cx="4240471" cy="273853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71833353-F6AB-A84A-BB17-551181A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54" y="1147172"/>
            <a:ext cx="4040373" cy="365125"/>
          </a:xfrm>
        </p:spPr>
        <p:txBody>
          <a:bodyPr/>
          <a:lstStyle/>
          <a:p>
            <a:pPr algn="ctr"/>
            <a:r>
              <a:rPr lang="en-US" sz="1600" b="0">
                <a:latin typeface="Garamond" panose="02020404030301010803" pitchFamily="18" charset="0"/>
              </a:rPr>
              <a:t>HCMUS - fIT</a:t>
            </a: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859F3909-4F8B-AA45-B12E-17869A754418}"/>
              </a:ext>
            </a:extLst>
          </p:cNvPr>
          <p:cNvSpPr txBox="1">
            <a:spLocks/>
          </p:cNvSpPr>
          <p:nvPr/>
        </p:nvSpPr>
        <p:spPr>
          <a:xfrm>
            <a:off x="2055627" y="3727218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none">
                <a:latin typeface="Garamond" panose="02020404030301010803" pitchFamily="18" charset="0"/>
              </a:rPr>
              <a:t>Lecturer: VU THI MY HANG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741D35BF-92CF-4146-9205-FBB716F8F241}"/>
              </a:ext>
            </a:extLst>
          </p:cNvPr>
          <p:cNvSpPr txBox="1">
            <a:spLocks/>
          </p:cNvSpPr>
          <p:nvPr/>
        </p:nvSpPr>
        <p:spPr>
          <a:xfrm>
            <a:off x="861093" y="5415751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880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Ignorance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751592" y="1744971"/>
            <a:ext cx="10998558" cy="12397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lvl="1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Deadlocks occur rarely</a:t>
            </a:r>
          </a:p>
          <a:p>
            <a:pPr marL="571500" lvl="1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 is much more costly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10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098" name="Picture 2" descr="Deadlock Prevention, Avoidance and Detection - Programmer Sought">
            <a:extLst>
              <a:ext uri="{FF2B5EF4-FFF2-40B4-BE49-F238E27FC236}">
                <a16:creationId xmlns:a16="http://schemas.microsoft.com/office/drawing/2014/main" id="{BE122C85-168D-8249-9776-E8701A8C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05" y="3284347"/>
            <a:ext cx="4668956" cy="30676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loud Callout 2">
            <a:extLst>
              <a:ext uri="{FF2B5EF4-FFF2-40B4-BE49-F238E27FC236}">
                <a16:creationId xmlns:a16="http://schemas.microsoft.com/office/drawing/2014/main" id="{ACA4DAD0-6FB4-4B4B-ABD2-FE62C7239682}"/>
              </a:ext>
            </a:extLst>
          </p:cNvPr>
          <p:cNvSpPr/>
          <p:nvPr/>
        </p:nvSpPr>
        <p:spPr>
          <a:xfrm>
            <a:off x="7898385" y="2614917"/>
            <a:ext cx="3271117" cy="1426375"/>
          </a:xfrm>
          <a:prstGeom prst="cloudCallout">
            <a:avLst>
              <a:gd name="adj1" fmla="val -42963"/>
              <a:gd name="adj2" fmla="val 67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latin typeface="Garamond" panose="02020404030301010803" pitchFamily="18" charset="0"/>
              </a:rPr>
              <a:t>Deadlock? </a:t>
            </a:r>
          </a:p>
          <a:p>
            <a:pPr algn="ctr"/>
            <a:r>
              <a:rPr lang="en-US" sz="3000" i="1" dirty="0">
                <a:latin typeface="Garamond" panose="02020404030301010803" pitchFamily="18" charset="0"/>
              </a:rPr>
              <a:t>I don’t care </a:t>
            </a:r>
            <a:r>
              <a:rPr lang="en-US" sz="3000" i="1" dirty="0">
                <a:latin typeface="Garamond" panose="02020404030301010803" pitchFamily="18" charset="0"/>
                <a:sym typeface="Wingdings" pitchFamily="2" charset="2"/>
              </a:rPr>
              <a:t></a:t>
            </a:r>
            <a:endParaRPr lang="en-US" sz="3000" i="1" dirty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6C05E93-5661-9340-9274-2ECD85F977FF}"/>
              </a:ext>
            </a:extLst>
          </p:cNvPr>
          <p:cNvSpPr txBox="1">
            <a:spLocks/>
          </p:cNvSpPr>
          <p:nvPr/>
        </p:nvSpPr>
        <p:spPr>
          <a:xfrm>
            <a:off x="914400" y="1191222"/>
            <a:ext cx="11179834" cy="556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" algn="just">
              <a:spcBef>
                <a:spcPts val="1000"/>
              </a:spcBef>
            </a:pPr>
            <a:r>
              <a:rPr lang="en-US" sz="28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Ostrich Algorithm: pretend that deadlocks do not cause any problem</a:t>
            </a:r>
          </a:p>
        </p:txBody>
      </p:sp>
    </p:spTree>
    <p:extLst>
      <p:ext uri="{BB962C8B-B14F-4D97-AF65-F5344CB8AC3E}">
        <p14:creationId xmlns:p14="http://schemas.microsoft.com/office/powerpoint/2010/main" val="273031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Prevention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879894" y="1126682"/>
            <a:ext cx="11179834" cy="556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" algn="just">
              <a:spcBef>
                <a:spcPts val="1000"/>
              </a:spcBef>
            </a:pPr>
            <a:r>
              <a:rPr lang="en-US" sz="28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Eliminate the occurrence of one of the four conditions causing deadlocks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  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11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68390C-1100-CE45-964F-76D00E3061BE}"/>
              </a:ext>
            </a:extLst>
          </p:cNvPr>
          <p:cNvSpPr txBox="1">
            <a:spLocks/>
          </p:cNvSpPr>
          <p:nvPr/>
        </p:nvSpPr>
        <p:spPr>
          <a:xfrm>
            <a:off x="747255" y="1621636"/>
            <a:ext cx="10955548" cy="468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Mutual Exclusion 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L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Not practical</a:t>
            </a:r>
          </a:p>
          <a:p>
            <a:pPr marL="6120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Hold and Wait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must require all necessary resources when starting executing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Or release currently holding resources before requesting others</a:t>
            </a:r>
            <a:endParaRPr lang="en-US" sz="2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L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Difficult to know all necessary resources at the beginning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L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Low resource utilization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L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Starvation possibility</a:t>
            </a:r>
            <a:endParaRPr lang="en-US" sz="2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Prevention (cont.)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879894" y="1126682"/>
            <a:ext cx="11179834" cy="556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" algn="just">
              <a:spcBef>
                <a:spcPts val="1000"/>
              </a:spcBef>
            </a:pPr>
            <a:r>
              <a:rPr lang="en-US" sz="28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Eliminate the occurrence of one of the four conditions causing deadlocks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  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68390C-1100-CE45-964F-76D00E3061BE}"/>
              </a:ext>
            </a:extLst>
          </p:cNvPr>
          <p:cNvSpPr txBox="1">
            <a:spLocks/>
          </p:cNvSpPr>
          <p:nvPr/>
        </p:nvSpPr>
        <p:spPr>
          <a:xfrm>
            <a:off x="747255" y="1621636"/>
            <a:ext cx="10955548" cy="468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120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 preemption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OS may preempt resources from a process in some circumstance</a:t>
            </a:r>
          </a:p>
          <a:p>
            <a:pPr marL="612000" lvl="1" algn="just">
              <a:spcBef>
                <a:spcPts val="600"/>
              </a:spcBef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  May cause errors for some resources (e.g., printer, files)</a:t>
            </a:r>
            <a:endParaRPr lang="en-US" sz="2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6120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Circular Wait </a:t>
            </a:r>
          </a:p>
          <a:p>
            <a:pPr marL="1069200" lvl="1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Allocate different resource types according to a priority order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9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96228" y="1594974"/>
            <a:ext cx="10834781" cy="2097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OS requires processes to provide additional information (e.g., maximum requirement) to decide on resource allocation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6770DC-8A62-2147-A1A4-AD9A37B8B290}"/>
              </a:ext>
            </a:extLst>
          </p:cNvPr>
          <p:cNvSpPr txBox="1">
            <a:spLocks/>
          </p:cNvSpPr>
          <p:nvPr/>
        </p:nvSpPr>
        <p:spPr>
          <a:xfrm>
            <a:off x="864550" y="1120806"/>
            <a:ext cx="11327450" cy="556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" algn="just">
              <a:spcBef>
                <a:spcPts val="1000"/>
              </a:spcBef>
            </a:pPr>
            <a:r>
              <a:rPr lang="en-US" sz="28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Test deadlock possibility before granting resources to avoid a future deadlock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52399-9272-BB42-B3B6-D6FFF63FD334}"/>
              </a:ext>
            </a:extLst>
          </p:cNvPr>
          <p:cNvSpPr/>
          <p:nvPr/>
        </p:nvSpPr>
        <p:spPr>
          <a:xfrm>
            <a:off x="696228" y="3029369"/>
            <a:ext cx="10834781" cy="342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Whenever a process requests a resource, OS tests deadlock possibility by using </a:t>
            </a:r>
            <a:r>
              <a:rPr lang="en-US" sz="3200" b="1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 algorithms</a:t>
            </a:r>
            <a:endParaRPr lang="en-US" sz="3200" b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a resource request may lead to a future deadlock, the resource can NOT BE GRANTED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One instance of resource type: RAG</a:t>
            </a:r>
            <a:endParaRPr lang="en-US" sz="2800" b="1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Multiple instances of resource type: Banker’s algorithm</a:t>
            </a:r>
          </a:p>
          <a:p>
            <a:pPr marL="211500" algn="just">
              <a:spcBef>
                <a:spcPts val="10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 (cont.)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78975" y="1198608"/>
            <a:ext cx="6431509" cy="4645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Safe state: no deadlock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 is safe if there exists a </a:t>
            </a:r>
            <a:r>
              <a:rPr lang="en-US" sz="2800" b="1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safe sequence</a:t>
            </a: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for resource allocation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All resource requests will be granted without entering a deadlock situation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Unsafe state: may lead to deadlock</a:t>
            </a:r>
          </a:p>
          <a:p>
            <a:pPr marL="571500" indent="-36000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avoidance: ensure that the system will be in a safe state after resource allocation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14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C22D280-BDEE-124B-BE25-497D0732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91" y="1198608"/>
            <a:ext cx="4629406" cy="46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DDD0-73F6-E545-83E8-91D109562D1D}"/>
              </a:ext>
            </a:extLst>
          </p:cNvPr>
          <p:cNvSpPr txBox="1">
            <a:spLocks/>
          </p:cNvSpPr>
          <p:nvPr/>
        </p:nvSpPr>
        <p:spPr>
          <a:xfrm>
            <a:off x="685433" y="1198608"/>
            <a:ext cx="10821133" cy="51577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Banker’s algorithm</a:t>
            </a:r>
          </a:p>
          <a:p>
            <a:pPr marL="1125900" lvl="1" indent="-457200" algn="just">
              <a:spcBef>
                <a:spcPts val="4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Also referred to as safety algorithm, developed by Edsger Dijkstra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Notions used in Banker’s algorithm</a:t>
            </a:r>
          </a:p>
          <a:p>
            <a:pPr marL="1125900" lvl="1" indent="-457200" algn="just">
              <a:spcBef>
                <a:spcPts val="4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Available: available resources</a:t>
            </a:r>
          </a:p>
          <a:p>
            <a:pPr marL="1125900" lvl="1" indent="-457200" algn="just">
              <a:spcBef>
                <a:spcPts val="4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Max: maximum resource requirements of each process</a:t>
            </a:r>
          </a:p>
          <a:p>
            <a:pPr marL="1125900" lvl="1" indent="-457200" algn="just">
              <a:spcBef>
                <a:spcPts val="4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Allocation: resources allocated to each process</a:t>
            </a:r>
          </a:p>
          <a:p>
            <a:pPr marL="1125900" lvl="1" indent="-457200" algn="just">
              <a:spcBef>
                <a:spcPts val="4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Need: remaining resources needed for each process</a:t>
            </a:r>
          </a:p>
          <a:p>
            <a:pPr marL="1583100" lvl="2" indent="-45720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Need = Max – Allocation</a:t>
            </a:r>
          </a:p>
          <a:p>
            <a:pPr marL="1125900" lvl="1" indent="-457200" algn="just">
              <a:spcBef>
                <a:spcPts val="400"/>
              </a:spcBef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Request: resource request chain of a process</a:t>
            </a:r>
          </a:p>
          <a:p>
            <a:pPr marL="1583100" lvl="2" indent="-457200" algn="just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For a request, test if the system will be in a safe state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58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94331-AB9D-6048-BCEF-1CA08A63D9E6}"/>
              </a:ext>
            </a:extLst>
          </p:cNvPr>
          <p:cNvSpPr txBox="1"/>
          <p:nvPr/>
        </p:nvSpPr>
        <p:spPr>
          <a:xfrm>
            <a:off x="914400" y="1196508"/>
            <a:ext cx="666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 of Banker’s algorithm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45C7903-46E4-CD4B-9161-A47AF082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 (cont.)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CFFD36B0-C226-9543-A24D-449048EB1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2028"/>
              </p:ext>
            </p:extLst>
          </p:nvPr>
        </p:nvGraphicFramePr>
        <p:xfrm>
          <a:off x="914400" y="1658173"/>
          <a:ext cx="286737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50438201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lang="en-US" sz="2400" b="1" i="0" baseline="-2500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D3565075-2D1C-1743-96E6-4B6907A9F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52701"/>
              </p:ext>
            </p:extLst>
          </p:nvPr>
        </p:nvGraphicFramePr>
        <p:xfrm>
          <a:off x="3788288" y="1658173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0C9511E8-C97F-3D40-88D5-C3A24FBC9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78606"/>
              </p:ext>
            </p:extLst>
          </p:nvPr>
        </p:nvGraphicFramePr>
        <p:xfrm>
          <a:off x="9004889" y="1647665"/>
          <a:ext cx="240463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46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Available (Work)</a:t>
                      </a:r>
                    </a:p>
                  </a:txBody>
                  <a:tcPr anchor="ctr">
                    <a:solidFill>
                      <a:srgbClr val="00B050">
                        <a:alpha val="32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929EBB28-AC53-4044-A5BF-03F87260C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628015"/>
              </p:ext>
            </p:extLst>
          </p:nvPr>
        </p:nvGraphicFramePr>
        <p:xfrm>
          <a:off x="5945333" y="1658173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Need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94CCD8-AE3D-FF4B-96F2-21684346CDF4}"/>
              </a:ext>
            </a:extLst>
          </p:cNvPr>
          <p:cNvSpPr txBox="1"/>
          <p:nvPr/>
        </p:nvSpPr>
        <p:spPr>
          <a:xfrm>
            <a:off x="846160" y="4904968"/>
            <a:ext cx="7249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The system is safe?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7BB6258-63A8-F24B-AA7A-86923BC8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64351"/>
              </p:ext>
            </p:extLst>
          </p:nvPr>
        </p:nvGraphicFramePr>
        <p:xfrm>
          <a:off x="5938817" y="2575985"/>
          <a:ext cx="215052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pic>
        <p:nvPicPr>
          <p:cNvPr id="2050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365D6115-4504-2C43-9C26-8C738F6B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8" y="3001110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53A2D77C-F65E-3341-AC02-F84EFA15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8" y="3975294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10D4622-8463-534C-8B30-ED325B5AC598}"/>
              </a:ext>
            </a:extLst>
          </p:cNvPr>
          <p:cNvSpPr txBox="1"/>
          <p:nvPr/>
        </p:nvSpPr>
        <p:spPr>
          <a:xfrm>
            <a:off x="894966" y="5535220"/>
            <a:ext cx="376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400" b="1" dirty="0">
                <a:solidFill>
                  <a:srgbClr val="00B05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One possible safe sequence:</a:t>
            </a:r>
            <a:endParaRPr lang="en-US" sz="2800" dirty="0">
              <a:solidFill>
                <a:srgbClr val="00B050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138797-18AB-474E-83D9-7FE9912CCE77}"/>
              </a:ext>
            </a:extLst>
          </p:cNvPr>
          <p:cNvSpPr txBox="1"/>
          <p:nvPr/>
        </p:nvSpPr>
        <p:spPr>
          <a:xfrm>
            <a:off x="4399472" y="5555902"/>
            <a:ext cx="1121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400" b="1" dirty="0">
                <a:solidFill>
                  <a:srgbClr val="00B05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(P1, P3, </a:t>
            </a:r>
            <a:endParaRPr lang="en-US" sz="2800" dirty="0">
              <a:solidFill>
                <a:srgbClr val="00B050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9284E1-E578-C743-AD56-709422E418C1}"/>
              </a:ext>
            </a:extLst>
          </p:cNvPr>
          <p:cNvSpPr txBox="1"/>
          <p:nvPr/>
        </p:nvSpPr>
        <p:spPr>
          <a:xfrm>
            <a:off x="5378100" y="5555901"/>
            <a:ext cx="173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400" b="1" dirty="0">
                <a:solidFill>
                  <a:srgbClr val="00B05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P0, P2, P4) </a:t>
            </a:r>
            <a:endParaRPr lang="en-US" sz="2800" dirty="0">
              <a:solidFill>
                <a:srgbClr val="00B050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AEB5753D-CF3D-5F4D-B6B7-6B9FEB334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05241"/>
              </p:ext>
            </p:extLst>
          </p:nvPr>
        </p:nvGraphicFramePr>
        <p:xfrm>
          <a:off x="9004889" y="2551886"/>
          <a:ext cx="240463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46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428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pic>
        <p:nvPicPr>
          <p:cNvPr id="35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E9510C18-B3FE-0547-B62B-95BD72912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8" y="2523269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E9669F60-24AD-2C4C-9015-C25B080D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8" y="3487996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A8609AEC-FD35-3F45-8670-12EEF1E8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668" y="4400196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 3">
            <a:extLst>
              <a:ext uri="{FF2B5EF4-FFF2-40B4-BE49-F238E27FC236}">
                <a16:creationId xmlns:a16="http://schemas.microsoft.com/office/drawing/2014/main" id="{F7C4A3C8-766C-894B-8BB4-CC5CDB8B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33979"/>
              </p:ext>
            </p:extLst>
          </p:nvPr>
        </p:nvGraphicFramePr>
        <p:xfrm>
          <a:off x="9004889" y="2567155"/>
          <a:ext cx="240463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46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42828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pic>
        <p:nvPicPr>
          <p:cNvPr id="39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42F08AD3-73EA-9548-817E-472F143B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99" y="4955196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94331-AB9D-6048-BCEF-1CA08A63D9E6}"/>
              </a:ext>
            </a:extLst>
          </p:cNvPr>
          <p:cNvSpPr txBox="1"/>
          <p:nvPr/>
        </p:nvSpPr>
        <p:spPr>
          <a:xfrm>
            <a:off x="914400" y="1196508"/>
            <a:ext cx="666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 of Banker’s algorithm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45C7903-46E4-CD4B-9161-A47AF082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 (cont.)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CFFD36B0-C226-9543-A24D-449048EB18EA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658173"/>
          <a:ext cx="286737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50438201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lang="en-US" sz="2400" b="1" i="0" baseline="-2500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D3565075-2D1C-1743-96E6-4B6907A9FF95}"/>
              </a:ext>
            </a:extLst>
          </p:cNvPr>
          <p:cNvGraphicFramePr>
            <a:graphicFrameLocks noGrp="1"/>
          </p:cNvGraphicFramePr>
          <p:nvPr/>
        </p:nvGraphicFramePr>
        <p:xfrm>
          <a:off x="3788288" y="1658173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0C9511E8-C97F-3D40-88D5-C3A24FBC91E8}"/>
              </a:ext>
            </a:extLst>
          </p:cNvPr>
          <p:cNvGraphicFramePr>
            <a:graphicFrameLocks noGrp="1"/>
          </p:cNvGraphicFramePr>
          <p:nvPr/>
        </p:nvGraphicFramePr>
        <p:xfrm>
          <a:off x="9004889" y="1647665"/>
          <a:ext cx="240463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46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Available (Work)</a:t>
                      </a:r>
                    </a:p>
                  </a:txBody>
                  <a:tcPr anchor="ctr">
                    <a:solidFill>
                      <a:srgbClr val="00B050">
                        <a:alpha val="32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929EBB28-AC53-4044-A5BF-03F87260CA5E}"/>
              </a:ext>
            </a:extLst>
          </p:cNvPr>
          <p:cNvGraphicFramePr>
            <a:graphicFrameLocks noGrp="1"/>
          </p:cNvGraphicFramePr>
          <p:nvPr/>
        </p:nvGraphicFramePr>
        <p:xfrm>
          <a:off x="5945333" y="1658173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Need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94CCD8-AE3D-FF4B-96F2-21684346CDF4}"/>
              </a:ext>
            </a:extLst>
          </p:cNvPr>
          <p:cNvSpPr txBox="1"/>
          <p:nvPr/>
        </p:nvSpPr>
        <p:spPr>
          <a:xfrm>
            <a:off x="803833" y="4858573"/>
            <a:ext cx="619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Request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= (1, 0, 2) will be granted safely?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7BB6258-63A8-F24B-AA7A-86923BC88EC8}"/>
              </a:ext>
            </a:extLst>
          </p:cNvPr>
          <p:cNvGraphicFramePr>
            <a:graphicFrameLocks noGrp="1"/>
          </p:cNvGraphicFramePr>
          <p:nvPr/>
        </p:nvGraphicFramePr>
        <p:xfrm>
          <a:off x="5938817" y="2575985"/>
          <a:ext cx="215052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58FB9B4-1115-A149-BB86-6B9BD2E7453A}"/>
              </a:ext>
            </a:extLst>
          </p:cNvPr>
          <p:cNvSpPr txBox="1"/>
          <p:nvPr/>
        </p:nvSpPr>
        <p:spPr>
          <a:xfrm>
            <a:off x="803832" y="5461437"/>
            <a:ext cx="1116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Request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&lt; Need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 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&lt; Available </a:t>
            </a:r>
          </a:p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 Request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granted  Update Allocation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, Need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, Available </a:t>
            </a:r>
          </a:p>
        </p:txBody>
      </p:sp>
    </p:spTree>
    <p:extLst>
      <p:ext uri="{BB962C8B-B14F-4D97-AF65-F5344CB8AC3E}">
        <p14:creationId xmlns:p14="http://schemas.microsoft.com/office/powerpoint/2010/main" val="41372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18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94331-AB9D-6048-BCEF-1CA08A63D9E6}"/>
              </a:ext>
            </a:extLst>
          </p:cNvPr>
          <p:cNvSpPr txBox="1"/>
          <p:nvPr/>
        </p:nvSpPr>
        <p:spPr>
          <a:xfrm>
            <a:off x="914400" y="1196508"/>
            <a:ext cx="666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 of Banker’s algorithm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45C7903-46E4-CD4B-9161-A47AF082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Avoidance (cont.)</a:t>
            </a:r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CFFD36B0-C226-9543-A24D-449048EB1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16134"/>
              </p:ext>
            </p:extLst>
          </p:nvPr>
        </p:nvGraphicFramePr>
        <p:xfrm>
          <a:off x="914400" y="1658173"/>
          <a:ext cx="286737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50438201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lang="en-US" sz="2400" b="1" i="0" baseline="-2500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18" name="Table 3">
            <a:extLst>
              <a:ext uri="{FF2B5EF4-FFF2-40B4-BE49-F238E27FC236}">
                <a16:creationId xmlns:a16="http://schemas.microsoft.com/office/drawing/2014/main" id="{D3565075-2D1C-1743-96E6-4B6907A9FF95}"/>
              </a:ext>
            </a:extLst>
          </p:cNvPr>
          <p:cNvGraphicFramePr>
            <a:graphicFrameLocks noGrp="1"/>
          </p:cNvGraphicFramePr>
          <p:nvPr/>
        </p:nvGraphicFramePr>
        <p:xfrm>
          <a:off x="3788288" y="1658173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Max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0C9511E8-C97F-3D40-88D5-C3A24FBC9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54561"/>
              </p:ext>
            </p:extLst>
          </p:nvPr>
        </p:nvGraphicFramePr>
        <p:xfrm>
          <a:off x="9004889" y="1647665"/>
          <a:ext cx="240463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546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801546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Available (Work)</a:t>
                      </a:r>
                    </a:p>
                  </a:txBody>
                  <a:tcPr anchor="ctr">
                    <a:solidFill>
                      <a:srgbClr val="00B050">
                        <a:alpha val="32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929EBB28-AC53-4044-A5BF-03F87260CA5E}"/>
              </a:ext>
            </a:extLst>
          </p:cNvPr>
          <p:cNvGraphicFramePr>
            <a:graphicFrameLocks noGrp="1"/>
          </p:cNvGraphicFramePr>
          <p:nvPr/>
        </p:nvGraphicFramePr>
        <p:xfrm>
          <a:off x="5945333" y="1658173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Need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494CCD8-AE3D-FF4B-96F2-21684346CDF4}"/>
              </a:ext>
            </a:extLst>
          </p:cNvPr>
          <p:cNvSpPr txBox="1"/>
          <p:nvPr/>
        </p:nvSpPr>
        <p:spPr>
          <a:xfrm>
            <a:off x="803833" y="4858573"/>
            <a:ext cx="619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Request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= (1, 0, 2) will be granted safely?</a:t>
            </a:r>
          </a:p>
        </p:txBody>
      </p:sp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D7BB6258-63A8-F24B-AA7A-86923BC88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99372"/>
              </p:ext>
            </p:extLst>
          </p:nvPr>
        </p:nvGraphicFramePr>
        <p:xfrm>
          <a:off x="5938817" y="2575985"/>
          <a:ext cx="215052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58FB9B4-1115-A149-BB86-6B9BD2E7453A}"/>
              </a:ext>
            </a:extLst>
          </p:cNvPr>
          <p:cNvSpPr txBox="1"/>
          <p:nvPr/>
        </p:nvSpPr>
        <p:spPr>
          <a:xfrm>
            <a:off x="803833" y="5461437"/>
            <a:ext cx="1095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Request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&lt; Need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 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&lt; Available </a:t>
            </a:r>
          </a:p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 Request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granted  Update Allocation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, Need</a:t>
            </a:r>
            <a:r>
              <a:rPr lang="en-US" sz="2800" baseline="-250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P1</a:t>
            </a: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, Available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DBEBC9-A6A8-C14D-B803-0D9571E81D40}"/>
              </a:ext>
            </a:extLst>
          </p:cNvPr>
          <p:cNvSpPr txBox="1"/>
          <p:nvPr/>
        </p:nvSpPr>
        <p:spPr>
          <a:xfrm>
            <a:off x="8428383" y="3429000"/>
            <a:ext cx="3763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2400" b="1" dirty="0">
                <a:solidFill>
                  <a:srgbClr val="00B05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One possible safe sequence:</a:t>
            </a:r>
          </a:p>
          <a:p>
            <a:pPr>
              <a:buSzPct val="70000"/>
            </a:pPr>
            <a:r>
              <a:rPr lang="en-US" sz="2400" b="1" dirty="0">
                <a:solidFill>
                  <a:srgbClr val="00B05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(P1, P3, P0, P2, P4)</a:t>
            </a:r>
            <a:endParaRPr lang="en-US" sz="2800" dirty="0">
              <a:solidFill>
                <a:srgbClr val="00B050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</p:txBody>
      </p:sp>
      <p:pic>
        <p:nvPicPr>
          <p:cNvPr id="25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31542DCB-D063-964D-9F41-8E0BD2CD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60" y="4887488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Detection and Recovery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717085" y="1725281"/>
            <a:ext cx="11179833" cy="2140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Detection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One instance of resource type: </a:t>
            </a: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wait-for graph </a:t>
            </a: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(i.e., a variation of RAG)</a:t>
            </a:r>
            <a:endParaRPr lang="en-US" sz="2800" b="1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Multiple instances of resource type: </a:t>
            </a: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matrix-based detection algorithm </a:t>
            </a: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(also referred to as a variation of Banker’s algorithm)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19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52873D-AC0C-1743-80B0-8E560B792046}"/>
              </a:ext>
            </a:extLst>
          </p:cNvPr>
          <p:cNvSpPr txBox="1">
            <a:spLocks/>
          </p:cNvSpPr>
          <p:nvPr/>
        </p:nvSpPr>
        <p:spPr>
          <a:xfrm>
            <a:off x="914400" y="1191222"/>
            <a:ext cx="11179834" cy="556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" algn="just">
              <a:spcBef>
                <a:spcPts val="1000"/>
              </a:spcBef>
            </a:pPr>
            <a:r>
              <a:rPr lang="en-US" sz="28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Allow deadlock occurrence and then recover the system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793E54-EA77-0242-A50E-967000249750}"/>
              </a:ext>
            </a:extLst>
          </p:cNvPr>
          <p:cNvSpPr txBox="1">
            <a:spLocks/>
          </p:cNvSpPr>
          <p:nvPr/>
        </p:nvSpPr>
        <p:spPr>
          <a:xfrm>
            <a:off x="717086" y="3920320"/>
            <a:ext cx="10998558" cy="19223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Recovery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Terminate deadlocked processes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Rollback system to the previous safe checkpoint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Preempt resources</a:t>
            </a:r>
          </a:p>
        </p:txBody>
      </p:sp>
    </p:spTree>
    <p:extLst>
      <p:ext uri="{BB962C8B-B14F-4D97-AF65-F5344CB8AC3E}">
        <p14:creationId xmlns:p14="http://schemas.microsoft.com/office/powerpoint/2010/main" val="81491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</a:p>
        </p:txBody>
      </p:sp>
    </p:spTree>
    <p:extLst>
      <p:ext uri="{BB962C8B-B14F-4D97-AF65-F5344CB8AC3E}">
        <p14:creationId xmlns:p14="http://schemas.microsoft.com/office/powerpoint/2010/main" val="2630313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Detection and Recovery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20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D93E634-4C55-234E-8D37-2E71B2241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79"/>
          <a:stretch/>
        </p:blipFill>
        <p:spPr>
          <a:xfrm>
            <a:off x="1425266" y="1620369"/>
            <a:ext cx="3811991" cy="4253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22BDD8-0816-1440-BDBE-EF8F0B211A64}"/>
              </a:ext>
            </a:extLst>
          </p:cNvPr>
          <p:cNvSpPr txBox="1"/>
          <p:nvPr/>
        </p:nvSpPr>
        <p:spPr>
          <a:xfrm>
            <a:off x="914400" y="1158704"/>
            <a:ext cx="779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 of using a wait-for graph to detect deadlocks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09C5B-8398-EA49-951E-B22CD1180602}"/>
              </a:ext>
            </a:extLst>
          </p:cNvPr>
          <p:cNvSpPr txBox="1"/>
          <p:nvPr/>
        </p:nvSpPr>
        <p:spPr>
          <a:xfrm>
            <a:off x="1425266" y="5874048"/>
            <a:ext cx="3548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Resource-Allocation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E5CB6-8495-4B45-8F8C-31C6274D104E}"/>
              </a:ext>
            </a:extLst>
          </p:cNvPr>
          <p:cNvSpPr txBox="1"/>
          <p:nvPr/>
        </p:nvSpPr>
        <p:spPr>
          <a:xfrm>
            <a:off x="7621368" y="5863907"/>
            <a:ext cx="3548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Wait-For Graph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908FBD3-E129-8B4F-AC8E-889F7078F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33" t="32467"/>
          <a:stretch/>
        </p:blipFill>
        <p:spPr>
          <a:xfrm>
            <a:off x="7357511" y="2739457"/>
            <a:ext cx="3811991" cy="3251768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0092D354-2F76-7F4B-94E2-44CB073DB878}"/>
              </a:ext>
            </a:extLst>
          </p:cNvPr>
          <p:cNvSpPr/>
          <p:nvPr/>
        </p:nvSpPr>
        <p:spPr>
          <a:xfrm>
            <a:off x="5559795" y="6011087"/>
            <a:ext cx="2415654" cy="2183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C5549-469A-6D4B-A144-D9757AFFF27F}"/>
              </a:ext>
            </a:extLst>
          </p:cNvPr>
          <p:cNvSpPr/>
          <p:nvPr/>
        </p:nvSpPr>
        <p:spPr>
          <a:xfrm>
            <a:off x="5577529" y="2227251"/>
            <a:ext cx="29108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Cycles existing in the wait-for graph </a:t>
            </a:r>
          </a:p>
          <a:p>
            <a:r>
              <a:rPr lang="en-US" sz="2600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deadlock detected</a:t>
            </a:r>
            <a:endParaRPr lang="en-US" sz="2600" dirty="0">
              <a:solidFill>
                <a:srgbClr val="FF0000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651387F7-E02F-5647-B0F8-070297F91646}"/>
              </a:ext>
            </a:extLst>
          </p:cNvPr>
          <p:cNvSpPr/>
          <p:nvPr/>
        </p:nvSpPr>
        <p:spPr>
          <a:xfrm rot="14420741" flipV="1">
            <a:off x="7489799" y="3009485"/>
            <a:ext cx="1780044" cy="779255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3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Detection and Recovery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  <a:endParaRPr lang="en-US" sz="2000" b="1" dirty="0">
              <a:solidFill>
                <a:schemeClr val="accent2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21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A4A9EF-6CE7-7E48-9A7F-891164E614E2}"/>
              </a:ext>
            </a:extLst>
          </p:cNvPr>
          <p:cNvSpPr txBox="1"/>
          <p:nvPr/>
        </p:nvSpPr>
        <p:spPr>
          <a:xfrm>
            <a:off x="914401" y="1158704"/>
            <a:ext cx="6706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 of using matrix-based detection algorithm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061AEC4-EC90-3841-A1B0-2288181F4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86952"/>
              </p:ext>
            </p:extLst>
          </p:nvPr>
        </p:nvGraphicFramePr>
        <p:xfrm>
          <a:off x="1036582" y="1620369"/>
          <a:ext cx="286737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50438201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Allocation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Garamond" panose="020204040303010108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lang="en-US" sz="2400" b="1" i="0" baseline="-2500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446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13F8AA6E-24C0-5B4B-B72D-8BE6B4E06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67872"/>
              </p:ext>
            </p:extLst>
          </p:nvPr>
        </p:nvGraphicFramePr>
        <p:xfrm>
          <a:off x="3910470" y="1620369"/>
          <a:ext cx="2150529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Request (Claim)</a:t>
                      </a:r>
                    </a:p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94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16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538134"/>
                  </a:ext>
                </a:extLst>
              </a:tr>
            </a:tbl>
          </a:graphicData>
        </a:graphic>
      </p:graphicFrame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EF1E55CB-65F9-A14D-85CE-592D49673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5486"/>
              </p:ext>
            </p:extLst>
          </p:nvPr>
        </p:nvGraphicFramePr>
        <p:xfrm>
          <a:off x="9004889" y="1620369"/>
          <a:ext cx="215052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Available</a:t>
                      </a:r>
                    </a:p>
                  </a:txBody>
                  <a:tcPr anchor="ctr">
                    <a:solidFill>
                      <a:srgbClr val="00B050">
                        <a:alpha val="32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8C529EE-127A-AC49-B6EB-3C7B8EE51425}"/>
              </a:ext>
            </a:extLst>
          </p:cNvPr>
          <p:cNvSpPr txBox="1"/>
          <p:nvPr/>
        </p:nvSpPr>
        <p:spPr>
          <a:xfrm>
            <a:off x="6271883" y="5701343"/>
            <a:ext cx="249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endParaRPr lang="en-US" sz="2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3EC4BC08-34C9-D045-92A1-501E5C24A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77504"/>
              </p:ext>
            </p:extLst>
          </p:nvPr>
        </p:nvGraphicFramePr>
        <p:xfrm>
          <a:off x="7577693" y="3449169"/>
          <a:ext cx="357772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545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1857897284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2194954697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Finish</a:t>
                      </a:r>
                    </a:p>
                  </a:txBody>
                  <a:tcPr anchor="ctr">
                    <a:solidFill>
                      <a:srgbClr val="0984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lang="en-US" sz="2400" b="1" i="0" baseline="-25000" dirty="0"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</a:t>
                      </a:r>
                      <a:r>
                        <a:rPr kumimoji="0" lang="en-US" sz="2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43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0076B4-DC6D-6B44-B664-2A4E5A8FBFA7}"/>
              </a:ext>
            </a:extLst>
          </p:cNvPr>
          <p:cNvSpPr txBox="1"/>
          <p:nvPr/>
        </p:nvSpPr>
        <p:spPr>
          <a:xfrm>
            <a:off x="914400" y="5302197"/>
            <a:ext cx="828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P1, P3 and P4 can finish and release holding resources</a:t>
            </a:r>
            <a:endParaRPr lang="en-US" sz="2800" dirty="0">
              <a:solidFill>
                <a:srgbClr val="0432FF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</p:txBody>
      </p:sp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B49FEEC6-EBCE-B64E-B6EE-4F21D259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49964"/>
              </p:ext>
            </p:extLst>
          </p:nvPr>
        </p:nvGraphicFramePr>
        <p:xfrm>
          <a:off x="8998373" y="2524563"/>
          <a:ext cx="215052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843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6843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1D366BD8-C5E7-BC45-9987-61EEB0070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13845"/>
              </p:ext>
            </p:extLst>
          </p:nvPr>
        </p:nvGraphicFramePr>
        <p:xfrm>
          <a:off x="7571177" y="4362452"/>
          <a:ext cx="357772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545">
                  <a:extLst>
                    <a:ext uri="{9D8B030D-6E8A-4147-A177-3AD203B41FA5}">
                      <a16:colId xmlns:a16="http://schemas.microsoft.com/office/drawing/2014/main" val="2936472070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1299183568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1857897284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2194954697"/>
                    </a:ext>
                  </a:extLst>
                </a:gridCol>
                <a:gridCol w="715545">
                  <a:extLst>
                    <a:ext uri="{9D8B030D-6E8A-4147-A177-3AD203B41FA5}">
                      <a16:colId xmlns:a16="http://schemas.microsoft.com/office/drawing/2014/main" val="276465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FF0000"/>
                          </a:solidFill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2791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7E05D3-28F0-D343-A588-D7BED7010B9B}"/>
              </a:ext>
            </a:extLst>
          </p:cNvPr>
          <p:cNvSpPr txBox="1"/>
          <p:nvPr/>
        </p:nvSpPr>
        <p:spPr>
          <a:xfrm>
            <a:off x="914400" y="5832013"/>
            <a:ext cx="783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800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 P0 and P2 could not finish  Deadlock detected</a:t>
            </a:r>
          </a:p>
        </p:txBody>
      </p:sp>
      <p:pic>
        <p:nvPicPr>
          <p:cNvPr id="28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F695C9B5-D1BA-6D44-865F-88E515D9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24" y="2967022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3CF5AB49-7E2F-114C-88A9-035F5D95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24" y="3449169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604a0cadf94914c7ee6c6e552e9b4487-curved-check-mark-circle-icon-by-vexels -  Studyportals ACT">
            <a:extLst>
              <a:ext uri="{FF2B5EF4-FFF2-40B4-BE49-F238E27FC236}">
                <a16:creationId xmlns:a16="http://schemas.microsoft.com/office/drawing/2014/main" id="{001883CF-F47D-1844-8D57-3C1F2418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224" y="4386790"/>
            <a:ext cx="461978" cy="46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05D2908-450F-224E-9F54-30C04332B037}"/>
              </a:ext>
            </a:extLst>
          </p:cNvPr>
          <p:cNvSpPr txBox="1">
            <a:spLocks/>
          </p:cNvSpPr>
          <p:nvPr/>
        </p:nvSpPr>
        <p:spPr>
          <a:xfrm>
            <a:off x="838200" y="799330"/>
            <a:ext cx="1036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Topic 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3299541"/>
                  </p:ext>
                </p:extLst>
              </p:nvPr>
            </p:nvGraphicFramePr>
            <p:xfrm>
              <a:off x="4434374" y="1411070"/>
              <a:ext cx="3007486" cy="44287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07486" cy="44287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-150167" ay="1524667" az="-6447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931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374" y="1411070"/>
                <a:ext cx="3007486" cy="442874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45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</a:p>
        </p:txBody>
      </p:sp>
    </p:spTree>
    <p:extLst>
      <p:ext uri="{BB962C8B-B14F-4D97-AF65-F5344CB8AC3E}">
        <p14:creationId xmlns:p14="http://schemas.microsoft.com/office/powerpoint/2010/main" val="298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Recall: Dining-Philosophers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3645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4</a:t>
            </a:fld>
            <a:endParaRPr lang="en-US" b="0">
              <a:latin typeface="Garamond" panose="02020404030301010803" pitchFamily="18" charset="0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46535448-8717-194D-A43D-C496CB24A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84639"/>
              </p:ext>
            </p:extLst>
          </p:nvPr>
        </p:nvGraphicFramePr>
        <p:xfrm>
          <a:off x="7647281" y="1238212"/>
          <a:ext cx="4475434" cy="437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Artwork" r:id="rId3" imgW="3933333" imgH="3828571" progId="Adobe.Illustrator.7">
                  <p:embed/>
                </p:oleObj>
              </mc:Choice>
              <mc:Fallback>
                <p:oleObj name="Artwork" r:id="rId3" imgW="3933333" imgH="3828571" progId="Adobe.Illustrator.7">
                  <p:embed/>
                  <p:pic>
                    <p:nvPicPr>
                      <p:cNvPr id="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7281" y="1238212"/>
                        <a:ext cx="4475434" cy="437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6">
            <a:extLst>
              <a:ext uri="{FF2B5EF4-FFF2-40B4-BE49-F238E27FC236}">
                <a16:creationId xmlns:a16="http://schemas.microsoft.com/office/drawing/2014/main" id="{A57B2A09-A11D-934C-B388-A8B94AE1C7EE}"/>
              </a:ext>
            </a:extLst>
          </p:cNvPr>
          <p:cNvSpPr>
            <a:spLocks noChangeArrowheads="1"/>
          </p:cNvSpPr>
          <p:nvPr/>
        </p:nvSpPr>
        <p:spPr bwMode="auto">
          <a:xfrm rot="18326304">
            <a:off x="8602602" y="3922895"/>
            <a:ext cx="312450" cy="889237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E2E466D6-9927-AB45-82CA-7B26311F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966" y="2167898"/>
            <a:ext cx="317864" cy="874096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759AD3DD-5779-1742-9FC3-869F6CD1C712}"/>
              </a:ext>
            </a:extLst>
          </p:cNvPr>
          <p:cNvSpPr>
            <a:spLocks noChangeArrowheads="1"/>
          </p:cNvSpPr>
          <p:nvPr/>
        </p:nvSpPr>
        <p:spPr bwMode="auto">
          <a:xfrm rot="3238121">
            <a:off x="9967657" y="1206682"/>
            <a:ext cx="312452" cy="889237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EEDFF554-1B3A-5A48-8235-FB705C0B4AD0}"/>
              </a:ext>
            </a:extLst>
          </p:cNvPr>
          <p:cNvSpPr>
            <a:spLocks noChangeArrowheads="1"/>
          </p:cNvSpPr>
          <p:nvPr/>
        </p:nvSpPr>
        <p:spPr bwMode="auto">
          <a:xfrm rot="8100548">
            <a:off x="11309532" y="2585777"/>
            <a:ext cx="317862" cy="874096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9717939E-31D1-4D40-A837-10BE9FE6CF5C}"/>
              </a:ext>
            </a:extLst>
          </p:cNvPr>
          <p:cNvSpPr>
            <a:spLocks noChangeArrowheads="1"/>
          </p:cNvSpPr>
          <p:nvPr/>
        </p:nvSpPr>
        <p:spPr bwMode="auto">
          <a:xfrm rot="13817153">
            <a:off x="10392774" y="4162506"/>
            <a:ext cx="312452" cy="889237"/>
          </a:xfrm>
          <a:prstGeom prst="curvedRightArrow">
            <a:avLst>
              <a:gd name="adj1" fmla="val 55951"/>
              <a:gd name="adj2" fmla="val 111902"/>
              <a:gd name="adj3" fmla="val 33333"/>
            </a:avLst>
          </a:prstGeom>
          <a:solidFill>
            <a:srgbClr val="FB377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974EC5-265B-354E-89F4-09FF9CCCE1F5}"/>
              </a:ext>
            </a:extLst>
          </p:cNvPr>
          <p:cNvSpPr/>
          <p:nvPr/>
        </p:nvSpPr>
        <p:spPr>
          <a:xfrm>
            <a:off x="8603832" y="5441607"/>
            <a:ext cx="2387010" cy="569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Deadlock</a:t>
            </a:r>
            <a:endParaRPr lang="en-US" sz="32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A093D11-789B-5248-B377-2C0052E8F013}"/>
              </a:ext>
            </a:extLst>
          </p:cNvPr>
          <p:cNvSpPr/>
          <p:nvPr/>
        </p:nvSpPr>
        <p:spPr>
          <a:xfrm>
            <a:off x="986629" y="2173830"/>
            <a:ext cx="6530043" cy="3682237"/>
          </a:xfrm>
          <a:prstGeom prst="roundRect">
            <a:avLst>
              <a:gd name="adj" fmla="val 31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noProof="1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Philosopher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int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i) {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//i: philosopher number</a:t>
            </a:r>
            <a:endParaRPr lang="en-US" sz="20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    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while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(</a:t>
            </a:r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true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) {         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[i]);	   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//take left fork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down(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[(i + 1)%5]);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//take right fork</a:t>
            </a:r>
            <a:endParaRPr lang="en-US" sz="20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eating( );</a:t>
            </a: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[i]);		   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//put left fork back</a:t>
            </a:r>
            <a:endParaRPr lang="en-US" sz="20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	up(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[(i + 1)%5]);    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//put right fork back</a:t>
            </a:r>
            <a:endParaRPr lang="en-US" sz="2000" noProof="1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lvl="1"/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  <a:p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}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4932EAE-0147-684D-B685-AEFAC3844C27}"/>
              </a:ext>
            </a:extLst>
          </p:cNvPr>
          <p:cNvSpPr/>
          <p:nvPr/>
        </p:nvSpPr>
        <p:spPr>
          <a:xfrm>
            <a:off x="986630" y="1377613"/>
            <a:ext cx="6530043" cy="556054"/>
          </a:xfrm>
          <a:prstGeom prst="roundRect">
            <a:avLst>
              <a:gd name="adj" fmla="val 294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noProof="1">
                <a:solidFill>
                  <a:srgbClr val="0033CC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semaphore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</a:t>
            </a:r>
            <a:r>
              <a:rPr lang="en-US" sz="2600" noProof="1">
                <a:solidFill>
                  <a:srgbClr val="006600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forks</a:t>
            </a:r>
            <a:r>
              <a:rPr lang="en-US" sz="2600" noProof="1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[5];			</a:t>
            </a:r>
          </a:p>
        </p:txBody>
      </p:sp>
    </p:spTree>
    <p:extLst>
      <p:ext uri="{BB962C8B-B14F-4D97-AF65-F5344CB8AC3E}">
        <p14:creationId xmlns:p14="http://schemas.microsoft.com/office/powerpoint/2010/main" val="356153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Resource-Allocation Graph (RAG)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5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BB8FE4E9-FE42-E340-A068-E7EF0399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20" y="1358011"/>
            <a:ext cx="3444809" cy="45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">
            <a:extLst>
              <a:ext uri="{FF2B5EF4-FFF2-40B4-BE49-F238E27FC236}">
                <a16:creationId xmlns:a16="http://schemas.microsoft.com/office/drawing/2014/main" id="{8F3A949F-5F28-CE46-82BC-D106EBF1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37" y="1198608"/>
            <a:ext cx="3146291" cy="46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35B6DC-847F-7A45-90E3-852D58291FCF}"/>
              </a:ext>
            </a:extLst>
          </p:cNvPr>
          <p:cNvSpPr txBox="1"/>
          <p:nvPr/>
        </p:nvSpPr>
        <p:spPr>
          <a:xfrm>
            <a:off x="1204290" y="5706207"/>
            <a:ext cx="177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Deadlock</a:t>
            </a:r>
            <a:endParaRPr lang="en-US" sz="22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90EAC0-84BF-E04C-9202-B9A38D924EE9}"/>
              </a:ext>
            </a:extLst>
          </p:cNvPr>
          <p:cNvSpPr txBox="1"/>
          <p:nvPr/>
        </p:nvSpPr>
        <p:spPr>
          <a:xfrm>
            <a:off x="8837930" y="5794710"/>
            <a:ext cx="238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 No Deadlock</a:t>
            </a:r>
            <a:endParaRPr lang="en-US" sz="2200" b="1" dirty="0">
              <a:solidFill>
                <a:srgbClr val="00B05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237EE-3D26-C945-BCC8-776AC7920D05}"/>
              </a:ext>
            </a:extLst>
          </p:cNvPr>
          <p:cNvSpPr txBox="1"/>
          <p:nvPr/>
        </p:nvSpPr>
        <p:spPr>
          <a:xfrm>
            <a:off x="4200798" y="1407543"/>
            <a:ext cx="4399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600" dirty="0">
                <a:solidFill>
                  <a:srgbClr val="0432FF"/>
                </a:solidFill>
                <a:latin typeface="Garamond" panose="02020404030301010803" pitchFamily="18" charset="0"/>
              </a:rPr>
              <a:t>Resource R3 has one instance</a:t>
            </a:r>
          </a:p>
        </p:txBody>
      </p:sp>
      <p:sp>
        <p:nvSpPr>
          <p:cNvPr id="50" name="Curved Down Arrow 49">
            <a:extLst>
              <a:ext uri="{FF2B5EF4-FFF2-40B4-BE49-F238E27FC236}">
                <a16:creationId xmlns:a16="http://schemas.microsoft.com/office/drawing/2014/main" id="{3DBBFB5D-7446-0743-B7BD-35309D78AA5C}"/>
              </a:ext>
            </a:extLst>
          </p:cNvPr>
          <p:cNvSpPr/>
          <p:nvPr/>
        </p:nvSpPr>
        <p:spPr>
          <a:xfrm>
            <a:off x="3233394" y="1033441"/>
            <a:ext cx="1570007" cy="495939"/>
          </a:xfrm>
          <a:prstGeom prst="curvedDownArrow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4288BC-DBDC-A441-92E7-06C67AD3180A}"/>
              </a:ext>
            </a:extLst>
          </p:cNvPr>
          <p:cNvSpPr txBox="1"/>
          <p:nvPr/>
        </p:nvSpPr>
        <p:spPr>
          <a:xfrm>
            <a:off x="3717661" y="5348434"/>
            <a:ext cx="4399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600" dirty="0">
                <a:solidFill>
                  <a:srgbClr val="0432FF"/>
                </a:solidFill>
                <a:latin typeface="Garamond" panose="02020404030301010803" pitchFamily="18" charset="0"/>
              </a:rPr>
              <a:t>Resource R4 has three instances</a:t>
            </a:r>
          </a:p>
        </p:txBody>
      </p:sp>
      <p:sp>
        <p:nvSpPr>
          <p:cNvPr id="52" name="Curved Down Arrow 51">
            <a:extLst>
              <a:ext uri="{FF2B5EF4-FFF2-40B4-BE49-F238E27FC236}">
                <a16:creationId xmlns:a16="http://schemas.microsoft.com/office/drawing/2014/main" id="{E948C4CC-28C1-8C41-ABB8-595815E6B3CA}"/>
              </a:ext>
            </a:extLst>
          </p:cNvPr>
          <p:cNvSpPr/>
          <p:nvPr/>
        </p:nvSpPr>
        <p:spPr>
          <a:xfrm rot="12506356" flipH="1" flipV="1">
            <a:off x="3511857" y="4818745"/>
            <a:ext cx="1103915" cy="461665"/>
          </a:xfrm>
          <a:prstGeom prst="curvedDownArrow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BE0BD9-C322-264C-BA00-1C06E07F32A6}"/>
              </a:ext>
            </a:extLst>
          </p:cNvPr>
          <p:cNvSpPr txBox="1"/>
          <p:nvPr/>
        </p:nvSpPr>
        <p:spPr>
          <a:xfrm>
            <a:off x="3730481" y="3248613"/>
            <a:ext cx="38459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2600" dirty="0">
                <a:solidFill>
                  <a:srgbClr val="0432FF"/>
                </a:solidFill>
                <a:latin typeface="Garamond" panose="02020404030301010803" pitchFamily="18" charset="0"/>
              </a:rPr>
              <a:t>Process T3 holds one instance of R3 and requests one instance of R2 </a:t>
            </a:r>
          </a:p>
        </p:txBody>
      </p:sp>
      <p:sp>
        <p:nvSpPr>
          <p:cNvPr id="54" name="Curved Down Arrow 53">
            <a:extLst>
              <a:ext uri="{FF2B5EF4-FFF2-40B4-BE49-F238E27FC236}">
                <a16:creationId xmlns:a16="http://schemas.microsoft.com/office/drawing/2014/main" id="{BA9F8A84-334B-E045-987B-94FC32961B6B}"/>
              </a:ext>
            </a:extLst>
          </p:cNvPr>
          <p:cNvSpPr/>
          <p:nvPr/>
        </p:nvSpPr>
        <p:spPr>
          <a:xfrm rot="1251724">
            <a:off x="3905318" y="2526385"/>
            <a:ext cx="1570007" cy="495939"/>
          </a:xfrm>
          <a:prstGeom prst="curvedDownArrow">
            <a:avLst/>
          </a:prstGeom>
          <a:solidFill>
            <a:srgbClr val="043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9" grpId="0"/>
      <p:bldP spid="50" grpId="0" animBg="1"/>
      <p:bldP spid="51" grpId="0"/>
      <p:bldP spid="52" grpId="0" animBg="1"/>
      <p:bldP spid="53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Resource-Allocation Graph (RAG)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6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4" name="Picture 1">
            <a:extLst>
              <a:ext uri="{FF2B5EF4-FFF2-40B4-BE49-F238E27FC236}">
                <a16:creationId xmlns:a16="http://schemas.microsoft.com/office/drawing/2014/main" id="{BB8FE4E9-FE42-E340-A068-E7EF0399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20" y="1358011"/>
            <a:ext cx="3444809" cy="451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990EAC0-84BF-E04C-9202-B9A38D924EE9}"/>
              </a:ext>
            </a:extLst>
          </p:cNvPr>
          <p:cNvSpPr txBox="1"/>
          <p:nvPr/>
        </p:nvSpPr>
        <p:spPr>
          <a:xfrm>
            <a:off x="8837930" y="5894685"/>
            <a:ext cx="2386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 No Deadlock</a:t>
            </a:r>
            <a:endParaRPr lang="en-US" sz="2200" b="1" dirty="0">
              <a:solidFill>
                <a:srgbClr val="00B05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2C6241-A913-D244-9C59-0B27947983CD}"/>
              </a:ext>
            </a:extLst>
          </p:cNvPr>
          <p:cNvSpPr txBox="1">
            <a:spLocks/>
          </p:cNvSpPr>
          <p:nvPr/>
        </p:nvSpPr>
        <p:spPr>
          <a:xfrm>
            <a:off x="3858980" y="1104394"/>
            <a:ext cx="4646569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indent="-1800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Graph with no cycle </a:t>
            </a:r>
          </a:p>
          <a:p>
            <a:pPr algn="just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 </a:t>
            </a: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no deadlock</a:t>
            </a:r>
            <a:endParaRPr lang="en-US" sz="28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180000" indent="-180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Graph with a cycle and resources having only one instance </a:t>
            </a:r>
          </a:p>
          <a:p>
            <a:pPr algn="just">
              <a:spcBef>
                <a:spcPts val="0"/>
              </a:spcBef>
            </a:pP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  deadlock</a:t>
            </a:r>
          </a:p>
          <a:p>
            <a:pPr marL="180000" indent="-180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Graph with a cycle and resources having various instances </a:t>
            </a:r>
          </a:p>
          <a:p>
            <a:pPr algn="just">
              <a:spcBef>
                <a:spcPts val="0"/>
              </a:spcBef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 </a:t>
            </a:r>
            <a:r>
              <a:rPr lang="en-US" sz="28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deadlock possibility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45" name="Picture 1">
            <a:extLst>
              <a:ext uri="{FF2B5EF4-FFF2-40B4-BE49-F238E27FC236}">
                <a16:creationId xmlns:a16="http://schemas.microsoft.com/office/drawing/2014/main" id="{8F3A949F-5F28-CE46-82BC-D106EBF1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6" y="1198608"/>
            <a:ext cx="3146291" cy="465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43AE3-4556-8B44-ACEC-64C9AF1EDCDD}"/>
              </a:ext>
            </a:extLst>
          </p:cNvPr>
          <p:cNvCxnSpPr>
            <a:cxnSpLocks/>
          </p:cNvCxnSpPr>
          <p:nvPr/>
        </p:nvCxnSpPr>
        <p:spPr>
          <a:xfrm flipH="1">
            <a:off x="2099821" y="3220025"/>
            <a:ext cx="1425872" cy="93790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935B6DC-847F-7A45-90E3-852D58291FCF}"/>
              </a:ext>
            </a:extLst>
          </p:cNvPr>
          <p:cNvSpPr txBox="1"/>
          <p:nvPr/>
        </p:nvSpPr>
        <p:spPr>
          <a:xfrm>
            <a:off x="1214245" y="5883163"/>
            <a:ext cx="177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 Deadlock</a:t>
            </a:r>
            <a:endParaRPr lang="en-US" sz="22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5D0C6-D38E-7D4E-95F6-FEBBF0D77A16}"/>
              </a:ext>
            </a:extLst>
          </p:cNvPr>
          <p:cNvSpPr txBox="1"/>
          <p:nvPr/>
        </p:nvSpPr>
        <p:spPr>
          <a:xfrm>
            <a:off x="943381" y="5883162"/>
            <a:ext cx="23863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buSzPct val="70000"/>
            </a:pPr>
            <a:r>
              <a:rPr lang="en-US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itchFamily="2" charset="2"/>
              </a:rPr>
              <a:t> No Deadlock</a:t>
            </a:r>
            <a:endParaRPr lang="en-US" sz="2200" b="1" dirty="0">
              <a:solidFill>
                <a:srgbClr val="00B050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0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6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Definition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7FB72-D602-0E45-AF96-6881A055184B}"/>
              </a:ext>
            </a:extLst>
          </p:cNvPr>
          <p:cNvSpPr txBox="1"/>
          <p:nvPr/>
        </p:nvSpPr>
        <p:spPr>
          <a:xfrm>
            <a:off x="914400" y="1198608"/>
            <a:ext cx="108090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70000"/>
            </a:pPr>
            <a:r>
              <a:rPr lang="en-US" sz="3400" dirty="0">
                <a:latin typeface="Garamond" panose="02020404030301010803" pitchFamily="18" charset="0"/>
              </a:rPr>
              <a:t>A set of processes is in a </a:t>
            </a:r>
            <a:r>
              <a:rPr lang="en-US" sz="3400" b="1" dirty="0">
                <a:latin typeface="Garamond" panose="02020404030301010803" pitchFamily="18" charset="0"/>
              </a:rPr>
              <a:t>deadlock </a:t>
            </a:r>
            <a:r>
              <a:rPr lang="en-US" sz="3400" dirty="0">
                <a:latin typeface="Garamond" panose="02020404030301010803" pitchFamily="18" charset="0"/>
              </a:rPr>
              <a:t>situation</a:t>
            </a:r>
            <a:r>
              <a:rPr lang="en-US" sz="3400" b="1" dirty="0">
                <a:latin typeface="Garamond" panose="02020404030301010803" pitchFamily="18" charset="0"/>
              </a:rPr>
              <a:t> </a:t>
            </a:r>
            <a:r>
              <a:rPr lang="en-US" sz="3400" dirty="0">
                <a:latin typeface="Garamond" panose="02020404030301010803" pitchFamily="18" charset="0"/>
              </a:rPr>
              <a:t>when each of them is waiting for resources allocated to other waiting processes in the set, therefore n</a:t>
            </a:r>
            <a:r>
              <a:rPr lang="en-US" sz="3400" dirty="0">
                <a:latin typeface="Garamond" panose="02020404030301010803" pitchFamily="18" charset="0"/>
                <a:sym typeface="Wingdings" pitchFamily="2" charset="2"/>
              </a:rPr>
              <a:t>one of them can get all necessary resources to continue executing.</a:t>
            </a:r>
            <a:endParaRPr lang="en-US" sz="3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3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Conditions for Deadlock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65327" y="1644941"/>
            <a:ext cx="10998558" cy="4284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Mutual Exclusion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Only one process can hold the resource at a time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Hold and Wait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holds some resources while waiting for others, which are held by other waiting processes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 preemption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resource can be released only by the process holding it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Circular Wait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8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There is a wait-cycle between at least two processes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8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CEC487-357C-6542-ABAD-305EF1FA6B7B}"/>
              </a:ext>
            </a:extLst>
          </p:cNvPr>
          <p:cNvSpPr txBox="1">
            <a:spLocks/>
          </p:cNvSpPr>
          <p:nvPr/>
        </p:nvSpPr>
        <p:spPr>
          <a:xfrm>
            <a:off x="682580" y="1161408"/>
            <a:ext cx="10998558" cy="556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1500" algn="just">
              <a:spcBef>
                <a:spcPts val="1000"/>
              </a:spcBef>
            </a:pPr>
            <a:r>
              <a:rPr lang="en-US" sz="2800" b="1" u="sng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All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four following conditions must </a:t>
            </a:r>
            <a:r>
              <a:rPr lang="en-US" sz="2800" b="1" u="sng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take place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 cause deadlock</a:t>
            </a:r>
          </a:p>
          <a:p>
            <a:pPr marL="211500" algn="just">
              <a:spcBef>
                <a:spcPts val="1000"/>
              </a:spcBef>
            </a:pPr>
            <a:endParaRPr lang="en-US" sz="36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58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9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Introduction to Deadlock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Deadlock Handling</a:t>
            </a:r>
          </a:p>
          <a:p>
            <a:pPr marL="1485900" lvl="2" indent="-571500">
              <a:lnSpc>
                <a:spcPct val="150000"/>
              </a:lnSpc>
              <a:buSzPct val="70000"/>
              <a:buFont typeface="Wingdings" pitchFamily="2" charset="2"/>
              <a:buChar char="q"/>
            </a:pPr>
            <a:r>
              <a:rPr lang="en-US" sz="3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Ignorance</a:t>
            </a:r>
          </a:p>
          <a:p>
            <a:pPr marL="1485900" lvl="2" indent="-571500">
              <a:lnSpc>
                <a:spcPct val="150000"/>
              </a:lnSpc>
              <a:buSzPct val="70000"/>
              <a:buFont typeface="Wingdings" pitchFamily="2" charset="2"/>
              <a:buChar char="q"/>
            </a:pPr>
            <a:r>
              <a:rPr lang="en-US" sz="3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Prevention</a:t>
            </a:r>
          </a:p>
          <a:p>
            <a:pPr marL="1485900" lvl="2" indent="-571500">
              <a:lnSpc>
                <a:spcPct val="150000"/>
              </a:lnSpc>
              <a:buSzPct val="70000"/>
              <a:buFont typeface="Wingdings" pitchFamily="2" charset="2"/>
              <a:buChar char="q"/>
            </a:pPr>
            <a:r>
              <a:rPr lang="en-US" sz="3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Avoidance</a:t>
            </a:r>
          </a:p>
          <a:p>
            <a:pPr marL="1485900" lvl="2" indent="-571500">
              <a:lnSpc>
                <a:spcPct val="150000"/>
              </a:lnSpc>
              <a:buSzPct val="70000"/>
              <a:buFont typeface="Wingdings" pitchFamily="2" charset="2"/>
              <a:buChar char="q"/>
            </a:pPr>
            <a:r>
              <a:rPr lang="en-US" sz="3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Detection and Recovery</a:t>
            </a:r>
          </a:p>
          <a:p>
            <a:pPr marL="1485900" lvl="2" indent="-571500">
              <a:lnSpc>
                <a:spcPct val="150000"/>
              </a:lnSpc>
              <a:buSzPct val="70000"/>
              <a:buFont typeface="Wingdings" pitchFamily="2" charset="2"/>
              <a:buChar char="q"/>
            </a:pPr>
            <a:endParaRPr lang="en-US" sz="36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4134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1314</Words>
  <Application>Microsoft Macintosh PowerPoint</Application>
  <PresentationFormat>Widescreen</PresentationFormat>
  <Paragraphs>482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Baskerville</vt:lpstr>
      <vt:lpstr>Calibri</vt:lpstr>
      <vt:lpstr>Courier New</vt:lpstr>
      <vt:lpstr>Garamond</vt:lpstr>
      <vt:lpstr>Grandview Display</vt:lpstr>
      <vt:lpstr>Helvetica Neue Condensed</vt:lpstr>
      <vt:lpstr>Helvetica Neue Condensed</vt:lpstr>
      <vt:lpstr>Wingdings</vt:lpstr>
      <vt:lpstr>DashVTI</vt:lpstr>
      <vt:lpstr>Artwork</vt:lpstr>
      <vt:lpstr>Deadlock</vt:lpstr>
      <vt:lpstr>Plan</vt:lpstr>
      <vt:lpstr>Plan</vt:lpstr>
      <vt:lpstr>Recall: Dining-Philosophers Problem</vt:lpstr>
      <vt:lpstr>Resource-Allocation Graph (RAG)</vt:lpstr>
      <vt:lpstr>Resource-Allocation Graph (RAG)</vt:lpstr>
      <vt:lpstr>Deadlock Definition</vt:lpstr>
      <vt:lpstr>Conditions for Deadlock</vt:lpstr>
      <vt:lpstr>Plan</vt:lpstr>
      <vt:lpstr>Deadlock Ignorance</vt:lpstr>
      <vt:lpstr>Deadlock Prevention</vt:lpstr>
      <vt:lpstr>Deadlock Prevention (cont.)</vt:lpstr>
      <vt:lpstr>Deadlock Avoidance</vt:lpstr>
      <vt:lpstr>Deadlock Avoidance (cont.)</vt:lpstr>
      <vt:lpstr>Deadlock Avoidance (cont.)</vt:lpstr>
      <vt:lpstr>Deadlock Avoidance (cont.)</vt:lpstr>
      <vt:lpstr>Deadlock Avoidance (cont.)</vt:lpstr>
      <vt:lpstr>Deadlock Avoidance (cont.)</vt:lpstr>
      <vt:lpstr>Deadlock Detection and Recovery</vt:lpstr>
      <vt:lpstr>Deadlock Detection and Recovery (cont.)</vt:lpstr>
      <vt:lpstr>Deadlock Detection and Recovery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323</cp:revision>
  <dcterms:created xsi:type="dcterms:W3CDTF">2021-05-18T02:51:23Z</dcterms:created>
  <dcterms:modified xsi:type="dcterms:W3CDTF">2021-06-08T13:25:17Z</dcterms:modified>
</cp:coreProperties>
</file>