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63" r:id="rId1"/>
  </p:sldMasterIdLst>
  <p:notesMasterIdLst>
    <p:notesMasterId r:id="rId76"/>
  </p:notesMasterIdLst>
  <p:handoutMasterIdLst>
    <p:handoutMasterId r:id="rId77"/>
  </p:handoutMasterIdLst>
  <p:sldIdLst>
    <p:sldId id="557" r:id="rId2"/>
    <p:sldId id="540" r:id="rId3"/>
    <p:sldId id="567" r:id="rId4"/>
    <p:sldId id="541" r:id="rId5"/>
    <p:sldId id="494" r:id="rId6"/>
    <p:sldId id="568" r:id="rId7"/>
    <p:sldId id="587" r:id="rId8"/>
    <p:sldId id="585" r:id="rId9"/>
    <p:sldId id="586" r:id="rId10"/>
    <p:sldId id="571" r:id="rId11"/>
    <p:sldId id="572" r:id="rId12"/>
    <p:sldId id="573" r:id="rId13"/>
    <p:sldId id="589" r:id="rId14"/>
    <p:sldId id="542" r:id="rId15"/>
    <p:sldId id="543" r:id="rId16"/>
    <p:sldId id="544" r:id="rId17"/>
    <p:sldId id="545" r:id="rId18"/>
    <p:sldId id="495" r:id="rId19"/>
    <p:sldId id="496" r:id="rId20"/>
    <p:sldId id="497" r:id="rId21"/>
    <p:sldId id="546" r:id="rId22"/>
    <p:sldId id="498" r:id="rId23"/>
    <p:sldId id="499" r:id="rId24"/>
    <p:sldId id="574" r:id="rId25"/>
    <p:sldId id="575" r:id="rId26"/>
    <p:sldId id="576" r:id="rId27"/>
    <p:sldId id="577" r:id="rId28"/>
    <p:sldId id="579" r:id="rId29"/>
    <p:sldId id="580" r:id="rId30"/>
    <p:sldId id="500" r:id="rId31"/>
    <p:sldId id="581" r:id="rId32"/>
    <p:sldId id="582" r:id="rId33"/>
    <p:sldId id="583" r:id="rId34"/>
    <p:sldId id="584" r:id="rId35"/>
    <p:sldId id="590" r:id="rId36"/>
    <p:sldId id="547" r:id="rId37"/>
    <p:sldId id="501" r:id="rId38"/>
    <p:sldId id="502" r:id="rId39"/>
    <p:sldId id="503" r:id="rId40"/>
    <p:sldId id="504" r:id="rId41"/>
    <p:sldId id="505" r:id="rId42"/>
    <p:sldId id="588" r:id="rId43"/>
    <p:sldId id="548" r:id="rId44"/>
    <p:sldId id="605" r:id="rId45"/>
    <p:sldId id="506" r:id="rId46"/>
    <p:sldId id="601" r:id="rId47"/>
    <p:sldId id="618" r:id="rId48"/>
    <p:sldId id="602" r:id="rId49"/>
    <p:sldId id="603" r:id="rId50"/>
    <p:sldId id="604" r:id="rId51"/>
    <p:sldId id="606" r:id="rId52"/>
    <p:sldId id="591" r:id="rId53"/>
    <p:sldId id="549" r:id="rId54"/>
    <p:sldId id="507" r:id="rId55"/>
    <p:sldId id="539" r:id="rId56"/>
    <p:sldId id="607" r:id="rId57"/>
    <p:sldId id="608" r:id="rId58"/>
    <p:sldId id="609" r:id="rId59"/>
    <p:sldId id="615" r:id="rId60"/>
    <p:sldId id="616" r:id="rId61"/>
    <p:sldId id="617" r:id="rId62"/>
    <p:sldId id="593" r:id="rId63"/>
    <p:sldId id="594" r:id="rId64"/>
    <p:sldId id="595" r:id="rId65"/>
    <p:sldId id="596" r:id="rId66"/>
    <p:sldId id="597" r:id="rId67"/>
    <p:sldId id="598" r:id="rId68"/>
    <p:sldId id="610" r:id="rId69"/>
    <p:sldId id="599" r:id="rId70"/>
    <p:sldId id="600" r:id="rId71"/>
    <p:sldId id="592" r:id="rId72"/>
    <p:sldId id="553" r:id="rId73"/>
    <p:sldId id="614" r:id="rId74"/>
    <p:sldId id="612" r:id="rId75"/>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25"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25"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25"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25"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25"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25"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25"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25"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25" charset="-128"/>
        <a:cs typeface="+mn-cs"/>
      </a:defRPr>
    </a:lvl9pPr>
  </p:defaultTextStyle>
  <p:extLst>
    <p:ext uri="{EFAFB233-063F-42B5-8137-9DF3F51BA10A}">
      <p15:sldGuideLst xmlns:p15="http://schemas.microsoft.com/office/powerpoint/2012/main">
        <p15:guide id="1" orient="horz" pos="100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FF0000"/>
    <a:srgbClr val="800080"/>
    <a:srgbClr val="800000"/>
    <a:srgbClr val="0066FF"/>
    <a:srgbClr val="CC00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88750" autoAdjust="0"/>
  </p:normalViewPr>
  <p:slideViewPr>
    <p:cSldViewPr>
      <p:cViewPr varScale="1">
        <p:scale>
          <a:sx n="101" d="100"/>
          <a:sy n="101" d="100"/>
        </p:scale>
        <p:origin x="1914" y="108"/>
      </p:cViewPr>
      <p:guideLst>
        <p:guide orient="horz" pos="1008"/>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277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slide" Target="slides/slide7.xml"/><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FDABC0-0585-45E6-A4E5-3F0FEF400A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F849132-7F95-46A1-8E23-004D7F6C3C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6F9CA5-CBE0-4B8C-88A8-3A5529A8D435}" type="datetimeFigureOut">
              <a:rPr lang="en-US" smtClean="0"/>
              <a:t>9/3/2019</a:t>
            </a:fld>
            <a:endParaRPr lang="en-US"/>
          </a:p>
        </p:txBody>
      </p:sp>
      <p:sp>
        <p:nvSpPr>
          <p:cNvPr id="4" name="Footer Placeholder 3">
            <a:extLst>
              <a:ext uri="{FF2B5EF4-FFF2-40B4-BE49-F238E27FC236}">
                <a16:creationId xmlns:a16="http://schemas.microsoft.com/office/drawing/2014/main" id="{778A6155-9B77-4C3D-BF6A-821E747A0AC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E7E8828-D16A-4662-8DD9-F697A8CBA6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73412-E741-4DED-B124-8D76041A1E18}" type="slidenum">
              <a:rPr lang="en-US" smtClean="0"/>
              <a:t>‹#›</a:t>
            </a:fld>
            <a:endParaRPr lang="en-US"/>
          </a:p>
        </p:txBody>
      </p:sp>
    </p:spTree>
    <p:extLst>
      <p:ext uri="{BB962C8B-B14F-4D97-AF65-F5344CB8AC3E}">
        <p14:creationId xmlns:p14="http://schemas.microsoft.com/office/powerpoint/2010/main" val="3459243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7A85631F-E4B1-4BAB-9BD1-978897CC273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239619" name="Rectangle 3">
            <a:extLst>
              <a:ext uri="{FF2B5EF4-FFF2-40B4-BE49-F238E27FC236}">
                <a16:creationId xmlns:a16="http://schemas.microsoft.com/office/drawing/2014/main" id="{31A97723-50CF-4127-9277-189AFC6D041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BA41A5A4-C554-4CBE-AE84-A449448312C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21" name="Rectangle 5">
            <a:extLst>
              <a:ext uri="{FF2B5EF4-FFF2-40B4-BE49-F238E27FC236}">
                <a16:creationId xmlns:a16="http://schemas.microsoft.com/office/drawing/2014/main" id="{D5C2F2BC-6D0D-4912-80C4-3BA18BB5BB1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9622" name="Rectangle 6">
            <a:extLst>
              <a:ext uri="{FF2B5EF4-FFF2-40B4-BE49-F238E27FC236}">
                <a16:creationId xmlns:a16="http://schemas.microsoft.com/office/drawing/2014/main" id="{ACFA6518-7195-4DF4-BA3D-13413D09B96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239623" name="Rectangle 7">
            <a:extLst>
              <a:ext uri="{FF2B5EF4-FFF2-40B4-BE49-F238E27FC236}">
                <a16:creationId xmlns:a16="http://schemas.microsoft.com/office/drawing/2014/main" id="{71B67D26-BD4A-4B1A-876B-0F910CB714E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4C16997-D184-4110-93AF-3253684D33D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ヒラギノ角ゴ Pro W3"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a:extLst>
              <a:ext uri="{FF2B5EF4-FFF2-40B4-BE49-F238E27FC236}">
                <a16:creationId xmlns:a16="http://schemas.microsoft.com/office/drawing/2014/main" id="{357A002B-085E-4693-9FAB-BDF234DBB4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E6C1EE9E-C2E6-4F3A-B257-F7854C09CC03}" type="slidenum">
              <a:rPr lang="en-US" altLang="en-US" sz="800"/>
              <a:pPr/>
              <a:t>6</a:t>
            </a:fld>
            <a:endParaRPr lang="en-US" altLang="en-US" sz="800"/>
          </a:p>
        </p:txBody>
      </p:sp>
      <p:sp>
        <p:nvSpPr>
          <p:cNvPr id="67587" name="Rectangle 2">
            <a:extLst>
              <a:ext uri="{FF2B5EF4-FFF2-40B4-BE49-F238E27FC236}">
                <a16:creationId xmlns:a16="http://schemas.microsoft.com/office/drawing/2014/main" id="{4F255745-E2FA-47B3-9248-96C99232A60E}"/>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0F361624-9A6B-4284-8C0B-C4608EB635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ja-JP" b="1">
                <a:latin typeface="Arial" panose="020B0604020202020204" pitchFamily="34" charset="0"/>
              </a:rPr>
              <a:t>1.1.2.1 Identify the names, purposes, and characteristics of motherboards </a:t>
            </a:r>
          </a:p>
          <a:p>
            <a:pPr>
              <a:buFontTx/>
              <a:buNone/>
            </a:pPr>
            <a:endParaRPr lang="en-US" altLang="ja-JP">
              <a:latin typeface="Arial" panose="020B0604020202020204" pitchFamily="34" charset="0"/>
            </a:endParaRPr>
          </a:p>
          <a:p>
            <a:r>
              <a:rPr lang="en-US" altLang="ja-JP">
                <a:latin typeface="Arial" panose="020B0604020202020204" pitchFamily="34" charset="0"/>
              </a:rPr>
              <a:t>A motherboard is also known as the system board, the backplane, or the main board.</a:t>
            </a:r>
          </a:p>
          <a:p>
            <a:r>
              <a:rPr lang="en-US" altLang="ja-JP">
                <a:latin typeface="Arial" panose="020B0604020202020204" pitchFamily="34" charset="0"/>
              </a:rPr>
              <a:t>Sockets, internal and external connectors, and various ports are also placed on the motherboard.  </a:t>
            </a:r>
          </a:p>
        </p:txBody>
      </p:sp>
    </p:spTree>
    <p:extLst>
      <p:ext uri="{BB962C8B-B14F-4D97-AF65-F5344CB8AC3E}">
        <p14:creationId xmlns:p14="http://schemas.microsoft.com/office/powerpoint/2010/main" val="36712272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079E6D30-6879-4E0B-B2DA-29DFC6FE3795}"/>
              </a:ext>
            </a:extLst>
          </p:cNvPr>
          <p:cNvSpPr>
            <a:spLocks noGrp="1" noRot="1" noChangeAspect="1" noTextEdit="1"/>
          </p:cNvSpPr>
          <p:nvPr>
            <p:ph type="sldImg"/>
          </p:nvPr>
        </p:nvSpPr>
        <p:spPr>
          <a:ln/>
        </p:spPr>
      </p:sp>
      <p:sp>
        <p:nvSpPr>
          <p:cNvPr id="126979" name="Notes Placeholder 2">
            <a:extLst>
              <a:ext uri="{FF2B5EF4-FFF2-40B4-BE49-F238E27FC236}">
                <a16:creationId xmlns:a16="http://schemas.microsoft.com/office/drawing/2014/main" id="{2B4115A8-220F-4DC6-909A-DEB55B714F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is Figure 2.20.</a:t>
            </a:r>
          </a:p>
        </p:txBody>
      </p:sp>
      <p:sp>
        <p:nvSpPr>
          <p:cNvPr id="126980" name="Header Placeholder 3">
            <a:extLst>
              <a:ext uri="{FF2B5EF4-FFF2-40B4-BE49-F238E27FC236}">
                <a16:creationId xmlns:a16="http://schemas.microsoft.com/office/drawing/2014/main" id="{A175ECFC-C782-4604-91EF-A90451D34CBB}"/>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6981" name="Date Placeholder 4">
            <a:extLst>
              <a:ext uri="{FF2B5EF4-FFF2-40B4-BE49-F238E27FC236}">
                <a16:creationId xmlns:a16="http://schemas.microsoft.com/office/drawing/2014/main" id="{696E819E-38D6-47A4-80E9-BE965A4B4417}"/>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07/16/96</a:t>
            </a:r>
            <a:endParaRPr lang="en-US" altLang="en-US" sz="1200">
              <a:latin typeface="Tahoma" panose="020B0604030504040204" pitchFamily="34" charset="0"/>
            </a:endParaRPr>
          </a:p>
        </p:txBody>
      </p:sp>
      <p:sp>
        <p:nvSpPr>
          <p:cNvPr id="126982" name="Footer Placeholder 5">
            <a:extLst>
              <a:ext uri="{FF2B5EF4-FFF2-40B4-BE49-F238E27FC236}">
                <a16:creationId xmlns:a16="http://schemas.microsoft.com/office/drawing/2014/main" id="{2CE6B037-EC2B-4634-B096-6EF7EA1732F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6983" name="Slide Number Placeholder 6">
            <a:extLst>
              <a:ext uri="{FF2B5EF4-FFF2-40B4-BE49-F238E27FC236}">
                <a16:creationId xmlns:a16="http://schemas.microsoft.com/office/drawing/2014/main" id="{885F4296-6B02-4D86-BD24-807EDCAAF7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Tree>
    <p:extLst>
      <p:ext uri="{BB962C8B-B14F-4D97-AF65-F5344CB8AC3E}">
        <p14:creationId xmlns:p14="http://schemas.microsoft.com/office/powerpoint/2010/main" val="1013221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0A3673B4-3491-46D2-92CC-9A2F40754C8B}"/>
              </a:ext>
            </a:extLst>
          </p:cNvPr>
          <p:cNvSpPr>
            <a:spLocks noGrp="1" noRot="1" noChangeAspect="1" noTextEdit="1"/>
          </p:cNvSpPr>
          <p:nvPr>
            <p:ph type="sldImg"/>
          </p:nvPr>
        </p:nvSpPr>
        <p:spPr>
          <a:ln/>
        </p:spPr>
      </p:sp>
      <p:sp>
        <p:nvSpPr>
          <p:cNvPr id="128003" name="Notes Placeholder 2">
            <a:extLst>
              <a:ext uri="{FF2B5EF4-FFF2-40B4-BE49-F238E27FC236}">
                <a16:creationId xmlns:a16="http://schemas.microsoft.com/office/drawing/2014/main" id="{29AD7DF5-6E7C-4249-A255-C1C7BAAB2C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is Figure 2.20.</a:t>
            </a:r>
          </a:p>
        </p:txBody>
      </p:sp>
      <p:sp>
        <p:nvSpPr>
          <p:cNvPr id="128004" name="Header Placeholder 3">
            <a:extLst>
              <a:ext uri="{FF2B5EF4-FFF2-40B4-BE49-F238E27FC236}">
                <a16:creationId xmlns:a16="http://schemas.microsoft.com/office/drawing/2014/main" id="{FE90737A-F4E8-47C7-A756-64B9DD83C9A7}"/>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8005" name="Date Placeholder 4">
            <a:extLst>
              <a:ext uri="{FF2B5EF4-FFF2-40B4-BE49-F238E27FC236}">
                <a16:creationId xmlns:a16="http://schemas.microsoft.com/office/drawing/2014/main" id="{48B1D374-8C00-4052-A497-066020FFB18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07/16/96</a:t>
            </a:r>
            <a:endParaRPr lang="en-US" altLang="en-US" sz="1200">
              <a:latin typeface="Tahoma" panose="020B0604030504040204" pitchFamily="34" charset="0"/>
            </a:endParaRPr>
          </a:p>
        </p:txBody>
      </p:sp>
      <p:sp>
        <p:nvSpPr>
          <p:cNvPr id="128006" name="Footer Placeholder 5">
            <a:extLst>
              <a:ext uri="{FF2B5EF4-FFF2-40B4-BE49-F238E27FC236}">
                <a16:creationId xmlns:a16="http://schemas.microsoft.com/office/drawing/2014/main" id="{2F3E7547-407C-4E78-AAC0-360064255D75}"/>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8007" name="Slide Number Placeholder 6">
            <a:extLst>
              <a:ext uri="{FF2B5EF4-FFF2-40B4-BE49-F238E27FC236}">
                <a16:creationId xmlns:a16="http://schemas.microsoft.com/office/drawing/2014/main" id="{1EC5BB93-37C5-41F8-AE3D-93D93DDECDB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Tree>
    <p:extLst>
      <p:ext uri="{BB962C8B-B14F-4D97-AF65-F5344CB8AC3E}">
        <p14:creationId xmlns:p14="http://schemas.microsoft.com/office/powerpoint/2010/main" val="13573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a:extLst>
              <a:ext uri="{FF2B5EF4-FFF2-40B4-BE49-F238E27FC236}">
                <a16:creationId xmlns:a16="http://schemas.microsoft.com/office/drawing/2014/main" id="{02192AC0-A33D-4222-B722-88C5ABD24FA8}"/>
              </a:ext>
            </a:extLst>
          </p:cNvPr>
          <p:cNvSpPr>
            <a:spLocks noGrp="1" noRot="1" noChangeAspect="1" noTextEdit="1"/>
          </p:cNvSpPr>
          <p:nvPr>
            <p:ph type="sldImg"/>
          </p:nvPr>
        </p:nvSpPr>
        <p:spPr>
          <a:ln/>
        </p:spPr>
      </p:sp>
      <p:sp>
        <p:nvSpPr>
          <p:cNvPr id="129027" name="Notes Placeholder 2">
            <a:extLst>
              <a:ext uri="{FF2B5EF4-FFF2-40B4-BE49-F238E27FC236}">
                <a16:creationId xmlns:a16="http://schemas.microsoft.com/office/drawing/2014/main" id="{FE6DA33B-A23E-4188-8C6B-B62597AEEC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9028" name="Header Placeholder 3">
            <a:extLst>
              <a:ext uri="{FF2B5EF4-FFF2-40B4-BE49-F238E27FC236}">
                <a16:creationId xmlns:a16="http://schemas.microsoft.com/office/drawing/2014/main" id="{0AA824C8-6B4F-485F-B0C4-7AEE17BB2996}"/>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9029" name="Date Placeholder 4">
            <a:extLst>
              <a:ext uri="{FF2B5EF4-FFF2-40B4-BE49-F238E27FC236}">
                <a16:creationId xmlns:a16="http://schemas.microsoft.com/office/drawing/2014/main" id="{344D3C8E-0AFA-4E0F-A63C-8F1B87F08495}"/>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07/16/96</a:t>
            </a:r>
            <a:endParaRPr lang="en-US" altLang="en-US" sz="1200">
              <a:latin typeface="Tahoma" panose="020B0604030504040204" pitchFamily="34" charset="0"/>
            </a:endParaRPr>
          </a:p>
        </p:txBody>
      </p:sp>
      <p:sp>
        <p:nvSpPr>
          <p:cNvPr id="129030" name="Footer Placeholder 5">
            <a:extLst>
              <a:ext uri="{FF2B5EF4-FFF2-40B4-BE49-F238E27FC236}">
                <a16:creationId xmlns:a16="http://schemas.microsoft.com/office/drawing/2014/main" id="{8221855C-9538-45FE-9C1A-49DE9BF55BCE}"/>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9031" name="Slide Number Placeholder 6">
            <a:extLst>
              <a:ext uri="{FF2B5EF4-FFF2-40B4-BE49-F238E27FC236}">
                <a16:creationId xmlns:a16="http://schemas.microsoft.com/office/drawing/2014/main" id="{C182E305-C55D-4C0F-8D07-332794CC6F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Tree>
    <p:extLst>
      <p:ext uri="{BB962C8B-B14F-4D97-AF65-F5344CB8AC3E}">
        <p14:creationId xmlns:p14="http://schemas.microsoft.com/office/powerpoint/2010/main" val="115578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C2B8B34C-5490-44A8-A871-20EFAA45F297}"/>
              </a:ext>
            </a:extLst>
          </p:cNvPr>
          <p:cNvSpPr>
            <a:spLocks noGrp="1" noRot="1" noChangeAspect="1" noTextEdit="1"/>
          </p:cNvSpPr>
          <p:nvPr>
            <p:ph type="sldImg"/>
          </p:nvPr>
        </p:nvSpPr>
        <p:spPr>
          <a:ln/>
        </p:spPr>
      </p:sp>
      <p:sp>
        <p:nvSpPr>
          <p:cNvPr id="130051" name="Notes Placeholder 2">
            <a:extLst>
              <a:ext uri="{FF2B5EF4-FFF2-40B4-BE49-F238E27FC236}">
                <a16:creationId xmlns:a16="http://schemas.microsoft.com/office/drawing/2014/main" id="{6A84B3D3-A25B-4CA2-A846-690A5BB87A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0052" name="Header Placeholder 3">
            <a:extLst>
              <a:ext uri="{FF2B5EF4-FFF2-40B4-BE49-F238E27FC236}">
                <a16:creationId xmlns:a16="http://schemas.microsoft.com/office/drawing/2014/main" id="{9716DE9C-123F-4B77-830C-98376315468B}"/>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30053" name="Date Placeholder 4">
            <a:extLst>
              <a:ext uri="{FF2B5EF4-FFF2-40B4-BE49-F238E27FC236}">
                <a16:creationId xmlns:a16="http://schemas.microsoft.com/office/drawing/2014/main" id="{11D48FA2-A8C8-4686-899D-7364A9B7BA88}"/>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07/16/96</a:t>
            </a:r>
            <a:endParaRPr lang="en-US" altLang="en-US" sz="1200">
              <a:latin typeface="Tahoma" panose="020B0604030504040204" pitchFamily="34" charset="0"/>
            </a:endParaRPr>
          </a:p>
        </p:txBody>
      </p:sp>
      <p:sp>
        <p:nvSpPr>
          <p:cNvPr id="130054" name="Footer Placeholder 5">
            <a:extLst>
              <a:ext uri="{FF2B5EF4-FFF2-40B4-BE49-F238E27FC236}">
                <a16:creationId xmlns:a16="http://schemas.microsoft.com/office/drawing/2014/main" id="{1DBAFE5C-1AEC-41DB-B58C-7DC809177757}"/>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30055" name="Slide Number Placeholder 6">
            <a:extLst>
              <a:ext uri="{FF2B5EF4-FFF2-40B4-BE49-F238E27FC236}">
                <a16:creationId xmlns:a16="http://schemas.microsoft.com/office/drawing/2014/main" id="{34846967-E2F1-436C-8C59-5A70B3DC767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Tree>
    <p:extLst>
      <p:ext uri="{BB962C8B-B14F-4D97-AF65-F5344CB8AC3E}">
        <p14:creationId xmlns:p14="http://schemas.microsoft.com/office/powerpoint/2010/main" val="3237965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9A38E313-A97C-4BA2-9D41-F8EEEEFEBA88}"/>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9BCD3F8D-C875-4C79-BAB8-4C236E0FDE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8548" name="Header Placeholder 3">
            <a:extLst>
              <a:ext uri="{FF2B5EF4-FFF2-40B4-BE49-F238E27FC236}">
                <a16:creationId xmlns:a16="http://schemas.microsoft.com/office/drawing/2014/main" id="{A872EBFF-346B-49FE-BB7C-BE6432EEB20A}"/>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08549" name="Date Placeholder 4">
            <a:extLst>
              <a:ext uri="{FF2B5EF4-FFF2-40B4-BE49-F238E27FC236}">
                <a16:creationId xmlns:a16="http://schemas.microsoft.com/office/drawing/2014/main" id="{8BD17A53-282C-46EC-AC49-39FD04ED43DE}"/>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07/16/96</a:t>
            </a:r>
            <a:endParaRPr lang="en-US" altLang="en-US" sz="1200">
              <a:latin typeface="Tahoma" panose="020B0604030504040204" pitchFamily="34" charset="0"/>
            </a:endParaRPr>
          </a:p>
        </p:txBody>
      </p:sp>
      <p:sp>
        <p:nvSpPr>
          <p:cNvPr id="108550" name="Footer Placeholder 5">
            <a:extLst>
              <a:ext uri="{FF2B5EF4-FFF2-40B4-BE49-F238E27FC236}">
                <a16:creationId xmlns:a16="http://schemas.microsoft.com/office/drawing/2014/main" id="{80B499DB-DEA4-43D9-8A10-64DA4B0A8942}"/>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08551" name="Slide Number Placeholder 6">
            <a:extLst>
              <a:ext uri="{FF2B5EF4-FFF2-40B4-BE49-F238E27FC236}">
                <a16:creationId xmlns:a16="http://schemas.microsoft.com/office/drawing/2014/main" id="{9886A473-A6BD-4C0B-9764-9641EF5FA3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Tree>
    <p:extLst>
      <p:ext uri="{BB962C8B-B14F-4D97-AF65-F5344CB8AC3E}">
        <p14:creationId xmlns:p14="http://schemas.microsoft.com/office/powerpoint/2010/main" val="78572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7920CE55-9234-4C98-B4BC-F3311743C8B4}"/>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16F6C85C-254D-4A45-A923-2363D3C88F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9572" name="Header Placeholder 3">
            <a:extLst>
              <a:ext uri="{FF2B5EF4-FFF2-40B4-BE49-F238E27FC236}">
                <a16:creationId xmlns:a16="http://schemas.microsoft.com/office/drawing/2014/main" id="{A27906B8-D37B-441C-86B5-DE0A0D3DE33C}"/>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09573" name="Date Placeholder 4">
            <a:extLst>
              <a:ext uri="{FF2B5EF4-FFF2-40B4-BE49-F238E27FC236}">
                <a16:creationId xmlns:a16="http://schemas.microsoft.com/office/drawing/2014/main" id="{3B8CD341-3F14-4CBD-859D-5804B413ED77}"/>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07/16/96</a:t>
            </a:r>
            <a:endParaRPr lang="en-US" altLang="en-US" sz="1200">
              <a:latin typeface="Tahoma" panose="020B0604030504040204" pitchFamily="34" charset="0"/>
            </a:endParaRPr>
          </a:p>
        </p:txBody>
      </p:sp>
      <p:sp>
        <p:nvSpPr>
          <p:cNvPr id="109574" name="Footer Placeholder 5">
            <a:extLst>
              <a:ext uri="{FF2B5EF4-FFF2-40B4-BE49-F238E27FC236}">
                <a16:creationId xmlns:a16="http://schemas.microsoft.com/office/drawing/2014/main" id="{82300FA3-CAE1-469D-B203-C0AFDD9FC23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09575" name="Slide Number Placeholder 6">
            <a:extLst>
              <a:ext uri="{FF2B5EF4-FFF2-40B4-BE49-F238E27FC236}">
                <a16:creationId xmlns:a16="http://schemas.microsoft.com/office/drawing/2014/main" id="{9847F3D1-DB5F-4C81-A403-24A0D44215E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Tree>
    <p:extLst>
      <p:ext uri="{BB962C8B-B14F-4D97-AF65-F5344CB8AC3E}">
        <p14:creationId xmlns:p14="http://schemas.microsoft.com/office/powerpoint/2010/main" val="258065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1">
            <a:extLst>
              <a:ext uri="{FF2B5EF4-FFF2-40B4-BE49-F238E27FC236}">
                <a16:creationId xmlns:a16="http://schemas.microsoft.com/office/drawing/2014/main" id="{AF4A4244-19EA-45B6-9AC4-456D269029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6ACC5BDB-B65C-47EB-8123-3A7D459069B4}" type="slidenum">
              <a:rPr lang="en-US" altLang="en-US" sz="800"/>
              <a:pPr/>
              <a:t>7</a:t>
            </a:fld>
            <a:endParaRPr lang="en-US" altLang="en-US" sz="800"/>
          </a:p>
        </p:txBody>
      </p:sp>
      <p:sp>
        <p:nvSpPr>
          <p:cNvPr id="69635" name="Rectangle 2">
            <a:extLst>
              <a:ext uri="{FF2B5EF4-FFF2-40B4-BE49-F238E27FC236}">
                <a16:creationId xmlns:a16="http://schemas.microsoft.com/office/drawing/2014/main" id="{D3FEAFBE-FC9E-42D1-943B-9E06873E676D}"/>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00FBEBD1-CA3D-45B2-AB82-6BDE1D7D02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en-US" b="1">
                <a:latin typeface="Arial" panose="020B0604020202020204" pitchFamily="34" charset="0"/>
              </a:rPr>
              <a:t>1.1.2.2 Identify the names, purposes, and characteristics of CPUs</a:t>
            </a:r>
            <a:endParaRPr lang="en-US" altLang="ja-JP" b="1">
              <a:latin typeface="Arial" panose="020B0604020202020204" pitchFamily="34" charset="0"/>
            </a:endParaRPr>
          </a:p>
          <a:p>
            <a:pPr>
              <a:buFontTx/>
              <a:buNone/>
            </a:pPr>
            <a:endParaRPr lang="en-US" altLang="ja-JP">
              <a:latin typeface="Arial" panose="020B0604020202020204" pitchFamily="34" charset="0"/>
            </a:endParaRPr>
          </a:p>
          <a:p>
            <a:r>
              <a:rPr lang="en-US" altLang="ja-JP">
                <a:latin typeface="Arial" panose="020B0604020202020204" pitchFamily="34" charset="0"/>
              </a:rPr>
              <a:t>Most calculations take place in the CPU. CPUs come in different form factors, each style requiring a particular slot or socket on the motherboard. Common CPU manufacturers include Intel and AMD.</a:t>
            </a:r>
          </a:p>
          <a:p>
            <a:r>
              <a:rPr lang="en-US" altLang="ja-JP">
                <a:latin typeface="Arial" panose="020B0604020202020204" pitchFamily="34" charset="0"/>
              </a:rPr>
              <a:t>The CPU socket or slot is the connector that interfaces between the motherboard and the processor itself. </a:t>
            </a:r>
          </a:p>
          <a:p>
            <a:r>
              <a:rPr lang="en-US" altLang="ja-JP">
                <a:latin typeface="Arial" panose="020B0604020202020204" pitchFamily="34" charset="0"/>
              </a:rPr>
              <a:t>The CPU executes a program, which is a sequence of stored instructions. Each model of processor has an instruction set, which it executes. The CPU executes the program by processing each piece of data as directed by the program and the instruction set. While the CPU is executing one step of the program, the remaining instructions and the data are stored nearby in a special memory called cache. There are two major CPU architectures related to instruction sets:</a:t>
            </a:r>
          </a:p>
          <a:p>
            <a:pPr lvl="1"/>
            <a:r>
              <a:rPr lang="en-US" altLang="ja-JP" b="1">
                <a:latin typeface="Arial" panose="020B0604020202020204" pitchFamily="34" charset="0"/>
              </a:rPr>
              <a:t>Reduced Instruction Set Computer (RISC)</a:t>
            </a:r>
            <a:r>
              <a:rPr lang="en-US" altLang="ja-JP">
                <a:latin typeface="Arial" panose="020B0604020202020204" pitchFamily="34" charset="0"/>
              </a:rPr>
              <a:t> – Architectures use a relatively small set of instructions, and RISC chips are designed to execute these instructions very rapidly. </a:t>
            </a:r>
          </a:p>
          <a:p>
            <a:pPr lvl="1"/>
            <a:r>
              <a:rPr lang="en-US" altLang="ja-JP" b="1">
                <a:latin typeface="Arial" panose="020B0604020202020204" pitchFamily="34" charset="0"/>
              </a:rPr>
              <a:t>Complex Instruction Set Computer (CISC)</a:t>
            </a:r>
            <a:r>
              <a:rPr lang="en-US" altLang="ja-JP">
                <a:latin typeface="Arial" panose="020B0604020202020204" pitchFamily="34" charset="0"/>
              </a:rPr>
              <a:t> – Architectures use a broad set of instructions, resulting in fewer steps per operation. </a:t>
            </a:r>
          </a:p>
        </p:txBody>
      </p:sp>
    </p:spTree>
    <p:extLst>
      <p:ext uri="{BB962C8B-B14F-4D97-AF65-F5344CB8AC3E}">
        <p14:creationId xmlns:p14="http://schemas.microsoft.com/office/powerpoint/2010/main" val="4021251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1">
            <a:extLst>
              <a:ext uri="{FF2B5EF4-FFF2-40B4-BE49-F238E27FC236}">
                <a16:creationId xmlns:a16="http://schemas.microsoft.com/office/drawing/2014/main" id="{47F2F012-6924-4654-BDBF-9715582379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4EA6690B-D38D-4E5C-881F-78D2372DD291}" type="slidenum">
              <a:rPr lang="en-US" altLang="en-US" sz="800"/>
              <a:pPr/>
              <a:t>8</a:t>
            </a:fld>
            <a:endParaRPr lang="en-US" altLang="en-US" sz="800"/>
          </a:p>
        </p:txBody>
      </p:sp>
      <p:sp>
        <p:nvSpPr>
          <p:cNvPr id="70659" name="Rectangle 2">
            <a:extLst>
              <a:ext uri="{FF2B5EF4-FFF2-40B4-BE49-F238E27FC236}">
                <a16:creationId xmlns:a16="http://schemas.microsoft.com/office/drawing/2014/main" id="{90364766-06A8-4A25-AB5F-B328BBFF0006}"/>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59E42E48-8ED0-4944-96C9-58548ED96A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en-US" b="1">
                <a:latin typeface="Arial" panose="020B0604020202020204" pitchFamily="34" charset="0"/>
              </a:rPr>
              <a:t>1.1.2.2 Identify the names, purposes, and characteristics of CPUs</a:t>
            </a:r>
            <a:endParaRPr lang="en-US" altLang="ja-JP" b="1">
              <a:latin typeface="Arial" panose="020B0604020202020204" pitchFamily="34" charset="0"/>
            </a:endParaRPr>
          </a:p>
          <a:p>
            <a:pPr>
              <a:buFontTx/>
              <a:buNone/>
            </a:pPr>
            <a:endParaRPr lang="en-US" altLang="ja-JP">
              <a:latin typeface="Arial" panose="020B0604020202020204" pitchFamily="34" charset="0"/>
            </a:endParaRPr>
          </a:p>
          <a:p>
            <a:r>
              <a:rPr lang="en-US" altLang="ja-JP">
                <a:latin typeface="Arial" panose="020B0604020202020204" pitchFamily="34" charset="0"/>
              </a:rPr>
              <a:t>With hyperthreading, the CPU has multiple pieces of code being executed simultaneously on each pipeline. To an operating system, a single CPU with hyperthreading appears to be two CPUs. </a:t>
            </a:r>
          </a:p>
          <a:p>
            <a:r>
              <a:rPr lang="en-US" altLang="ja-JP">
                <a:latin typeface="Arial" panose="020B0604020202020204" pitchFamily="34" charset="0"/>
              </a:rPr>
              <a:t>The speed of a CPU is rated in cycles per second. The speed of current CPUs is measured in millions of cycles per second, called megahertz (MHz), or billions of cycles per second, called gigahertz (GHz). This is also called the CPU bus or the front side bus (FSB). The wider the processor data bus width, the more powerful the processor is. Current processors have a 32-bit or a 64-bit processor data bus. </a:t>
            </a:r>
          </a:p>
          <a:p>
            <a:r>
              <a:rPr lang="en-US" altLang="ja-JP">
                <a:latin typeface="Arial" panose="020B0604020202020204" pitchFamily="34" charset="0"/>
              </a:rPr>
              <a:t>Overclocking is not a reliable way to improve computer performance and can result in damaging the CPU.</a:t>
            </a:r>
          </a:p>
          <a:p>
            <a:r>
              <a:rPr lang="en-US" altLang="ja-JP">
                <a:latin typeface="Arial" panose="020B0604020202020204" pitchFamily="34" charset="0"/>
              </a:rPr>
              <a:t>MMX enabled microprocessors can handle many common multimedia operations that are normally handled by a separate sound or video card. However, only software especially written to call MMX instructions can take advantage of the MMX instruction set.</a:t>
            </a:r>
          </a:p>
          <a:p>
            <a:pPr lvl="1">
              <a:buFontTx/>
              <a:buNone/>
            </a:pPr>
            <a:endParaRPr lang="en-US" altLang="ja-JP">
              <a:latin typeface="Arial" panose="020B0604020202020204" pitchFamily="34" charset="0"/>
            </a:endParaRPr>
          </a:p>
        </p:txBody>
      </p:sp>
    </p:spTree>
    <p:extLst>
      <p:ext uri="{BB962C8B-B14F-4D97-AF65-F5344CB8AC3E}">
        <p14:creationId xmlns:p14="http://schemas.microsoft.com/office/powerpoint/2010/main" val="4266242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D243A423-E464-42B6-8F25-8C88129346AA}"/>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C4B08FF6-8CD9-456A-B952-28CA390BAD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rPr>
              <a:t>1.1.2.2 Identify the names, purposes, and characteristics of CPUs</a:t>
            </a:r>
            <a:endParaRPr lang="en-US" altLang="ja-JP" b="1">
              <a:latin typeface="Arial" panose="020B0604020202020204" pitchFamily="34" charset="0"/>
            </a:endParaRPr>
          </a:p>
          <a:p>
            <a:r>
              <a:rPr lang="en-US" altLang="ja-JP">
                <a:latin typeface="Arial" panose="020B0604020202020204" pitchFamily="34" charset="0"/>
              </a:rPr>
              <a:t>The latest processor technology has resulted in CPU manufacturers finding ways to incorporate more than one CPU core onto a single chip. Many CPUs are capable of processing multiple instructions concurrently:</a:t>
            </a:r>
          </a:p>
          <a:p>
            <a:pPr lvl="1"/>
            <a:r>
              <a:rPr lang="en-US" altLang="ja-JP" b="1">
                <a:latin typeface="Arial" panose="020B0604020202020204" pitchFamily="34" charset="0"/>
              </a:rPr>
              <a:t>Single Core CPU</a:t>
            </a:r>
            <a:r>
              <a:rPr lang="en-US" altLang="ja-JP">
                <a:latin typeface="Arial" panose="020B0604020202020204" pitchFamily="34" charset="0"/>
              </a:rPr>
              <a:t> – One core inside a single CPU chip that handles all of the processing capability. A motherboard manufacturer may provide sockets for more than one single processor, providing the ability to build a powerful, multi-processor computer. </a:t>
            </a:r>
          </a:p>
          <a:p>
            <a:pPr lvl="1"/>
            <a:r>
              <a:rPr lang="en-US" altLang="ja-JP" b="1">
                <a:latin typeface="Arial" panose="020B0604020202020204" pitchFamily="34" charset="0"/>
              </a:rPr>
              <a:t>Dual Core CPU</a:t>
            </a:r>
            <a:r>
              <a:rPr lang="en-US" altLang="ja-JP">
                <a:latin typeface="Arial" panose="020B0604020202020204" pitchFamily="34" charset="0"/>
              </a:rPr>
              <a:t> – Two cores inside a single CPU chip in which both cores can process information at the same time. </a:t>
            </a:r>
          </a:p>
          <a:p>
            <a:pPr lvl="1"/>
            <a:r>
              <a:rPr lang="en-US" altLang="ja-JP" b="1">
                <a:latin typeface="Arial" panose="020B0604020202020204" pitchFamily="34" charset="0"/>
              </a:rPr>
              <a:t>Triple Core CPU </a:t>
            </a:r>
            <a:r>
              <a:rPr lang="en-US" altLang="en-US">
                <a:latin typeface="Arial" panose="020B0604020202020204" pitchFamily="34" charset="0"/>
              </a:rPr>
              <a:t>– Three cores inside a single CPU that is actually a quad-core processor with one of the cores disabled. </a:t>
            </a:r>
            <a:endParaRPr lang="en-US" altLang="en-US" sz="2400">
              <a:latin typeface="Arial" panose="020B0604020202020204" pitchFamily="34" charset="0"/>
            </a:endParaRPr>
          </a:p>
          <a:p>
            <a:pPr lvl="1"/>
            <a:r>
              <a:rPr lang="en-US" altLang="en-US" b="1">
                <a:latin typeface="Arial" panose="020B0604020202020204" pitchFamily="34" charset="0"/>
              </a:rPr>
              <a:t>Quad Core CPU</a:t>
            </a:r>
            <a:r>
              <a:rPr lang="en-US" altLang="en-US">
                <a:latin typeface="Arial" panose="020B0604020202020204" pitchFamily="34" charset="0"/>
              </a:rPr>
              <a:t> – Four cores inside a single CPU in which all cores can process information simultaneously for enhanced software applications.</a:t>
            </a:r>
            <a:endParaRPr lang="en-US" altLang="ja-JP">
              <a:latin typeface="Arial" panose="020B0604020202020204" pitchFamily="34" charset="0"/>
            </a:endParaRPr>
          </a:p>
          <a:p>
            <a:pPr lvl="1"/>
            <a:r>
              <a:rPr lang="en-US" altLang="en-US" b="1">
                <a:latin typeface="Arial" panose="020B0604020202020204" pitchFamily="34" charset="0"/>
              </a:rPr>
              <a:t>Hexa-Core CPU</a:t>
            </a:r>
            <a:r>
              <a:rPr lang="en-US" altLang="en-US">
                <a:latin typeface="Arial" panose="020B0604020202020204" pitchFamily="34" charset="0"/>
              </a:rPr>
              <a:t> - Six cores inside a single CPU</a:t>
            </a:r>
          </a:p>
          <a:p>
            <a:pPr lvl="1"/>
            <a:r>
              <a:rPr lang="en-US" altLang="en-US" b="1">
                <a:latin typeface="Arial" panose="020B0604020202020204" pitchFamily="34" charset="0"/>
              </a:rPr>
              <a:t>Octa-Core CPU</a:t>
            </a:r>
            <a:r>
              <a:rPr lang="en-US" altLang="en-US">
                <a:latin typeface="Arial" panose="020B0604020202020204" pitchFamily="34" charset="0"/>
              </a:rPr>
              <a:t> - Eight cores inside a single CPU</a:t>
            </a:r>
          </a:p>
        </p:txBody>
      </p:sp>
      <p:sp>
        <p:nvSpPr>
          <p:cNvPr id="71684" name="Slide Number Placeholder 3">
            <a:extLst>
              <a:ext uri="{FF2B5EF4-FFF2-40B4-BE49-F238E27FC236}">
                <a16:creationId xmlns:a16="http://schemas.microsoft.com/office/drawing/2014/main" id="{C4BC0FDC-C5EC-4090-8A33-A4A9DE6B575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panose="020B0604020202020204" pitchFamily="34" charset="0"/>
              </a:defRPr>
            </a:lvl1pPr>
            <a:lvl2pPr marL="742950" indent="-285750" defTabSz="903288">
              <a:defRPr sz="2400">
                <a:solidFill>
                  <a:schemeClr val="tx1"/>
                </a:solidFill>
                <a:latin typeface="Arial" panose="020B0604020202020204" pitchFamily="34" charset="0"/>
              </a:defRPr>
            </a:lvl2pPr>
            <a:lvl3pPr marL="1143000" indent="-228600" defTabSz="903288">
              <a:defRPr sz="2400">
                <a:solidFill>
                  <a:schemeClr val="tx1"/>
                </a:solidFill>
                <a:latin typeface="Arial" panose="020B0604020202020204" pitchFamily="34" charset="0"/>
              </a:defRPr>
            </a:lvl3pPr>
            <a:lvl4pPr marL="1600200" indent="-228600" defTabSz="903288">
              <a:defRPr sz="2400">
                <a:solidFill>
                  <a:schemeClr val="tx1"/>
                </a:solidFill>
                <a:latin typeface="Arial" panose="020B0604020202020204" pitchFamily="34" charset="0"/>
              </a:defRPr>
            </a:lvl4pPr>
            <a:lvl5pPr marL="2057400" indent="-228600" defTabSz="903288">
              <a:defRPr sz="2400">
                <a:solidFill>
                  <a:schemeClr val="tx1"/>
                </a:solidFill>
                <a:latin typeface="Arial" panose="020B0604020202020204" pitchFamily="34"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panose="020B0604020202020204" pitchFamily="34" charset="0"/>
              </a:defRPr>
            </a:lvl9pPr>
          </a:lstStyle>
          <a:p>
            <a:fld id="{82A36E61-7968-4FD8-B494-B90DA5DE9ACB}" type="slidenum">
              <a:rPr lang="en-US" altLang="en-US" sz="800"/>
              <a:pPr/>
              <a:t>9</a:t>
            </a:fld>
            <a:endParaRPr lang="en-US" altLang="en-US" sz="800"/>
          </a:p>
        </p:txBody>
      </p:sp>
    </p:spTree>
    <p:extLst>
      <p:ext uri="{BB962C8B-B14F-4D97-AF65-F5344CB8AC3E}">
        <p14:creationId xmlns:p14="http://schemas.microsoft.com/office/powerpoint/2010/main" val="155566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AMD: Advanced Micro Devices</a:t>
            </a:r>
          </a:p>
          <a:p>
            <a:endParaRPr lang="en-US" dirty="0"/>
          </a:p>
          <a:p>
            <a:r>
              <a:rPr lang="en-US" dirty="0"/>
              <a:t>ARM: Advanced RISC Machine (low power consumption). Game controller, digital TV, ..</a:t>
            </a:r>
          </a:p>
        </p:txBody>
      </p:sp>
      <p:sp>
        <p:nvSpPr>
          <p:cNvPr id="4" name="Slide Number Placeholder 3"/>
          <p:cNvSpPr>
            <a:spLocks noGrp="1"/>
          </p:cNvSpPr>
          <p:nvPr>
            <p:ph type="sldNum" sz="quarter" idx="10"/>
          </p:nvPr>
        </p:nvSpPr>
        <p:spPr/>
        <p:txBody>
          <a:bodyPr/>
          <a:lstStyle/>
          <a:p>
            <a:fld id="{34C16997-D184-4110-93AF-3253684D33D6}" type="slidenum">
              <a:rPr lang="en-US" altLang="en-US" smtClean="0"/>
              <a:pPr/>
              <a:t>16</a:t>
            </a:fld>
            <a:endParaRPr lang="en-US" altLang="en-US"/>
          </a:p>
        </p:txBody>
      </p:sp>
    </p:spTree>
    <p:extLst>
      <p:ext uri="{BB962C8B-B14F-4D97-AF65-F5344CB8AC3E}">
        <p14:creationId xmlns:p14="http://schemas.microsoft.com/office/powerpoint/2010/main" val="44132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8E1BB082-DF90-46D9-B4FE-AACD19617241}"/>
              </a:ext>
            </a:extLst>
          </p:cNvPr>
          <p:cNvSpPr>
            <a:spLocks noGrp="1" noRot="1" noChangeAspect="1" noTextEdit="1"/>
          </p:cNvSpPr>
          <p:nvPr>
            <p:ph type="sldImg"/>
          </p:nvPr>
        </p:nvSpPr>
        <p:spPr>
          <a:ln/>
        </p:spPr>
      </p:sp>
      <p:sp>
        <p:nvSpPr>
          <p:cNvPr id="122883" name="Notes Placeholder 2">
            <a:extLst>
              <a:ext uri="{FF2B5EF4-FFF2-40B4-BE49-F238E27FC236}">
                <a16:creationId xmlns:a16="http://schemas.microsoft.com/office/drawing/2014/main" id="{D9289CC5-45D3-4675-A5FC-0A1FD94F799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2884" name="Header Placeholder 3">
            <a:extLst>
              <a:ext uri="{FF2B5EF4-FFF2-40B4-BE49-F238E27FC236}">
                <a16:creationId xmlns:a16="http://schemas.microsoft.com/office/drawing/2014/main" id="{266AC133-68BB-4456-B6B6-B8DCE350AAFB}"/>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2885" name="Date Placeholder 4">
            <a:extLst>
              <a:ext uri="{FF2B5EF4-FFF2-40B4-BE49-F238E27FC236}">
                <a16:creationId xmlns:a16="http://schemas.microsoft.com/office/drawing/2014/main" id="{237846DA-7FCD-4EA1-9DBC-8F17D5F21D5B}"/>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07/16/96</a:t>
            </a:r>
            <a:endParaRPr lang="en-US" altLang="en-US" sz="1200">
              <a:latin typeface="Tahoma" panose="020B0604030504040204" pitchFamily="34" charset="0"/>
            </a:endParaRPr>
          </a:p>
        </p:txBody>
      </p:sp>
      <p:sp>
        <p:nvSpPr>
          <p:cNvPr id="122886" name="Footer Placeholder 5">
            <a:extLst>
              <a:ext uri="{FF2B5EF4-FFF2-40B4-BE49-F238E27FC236}">
                <a16:creationId xmlns:a16="http://schemas.microsoft.com/office/drawing/2014/main" id="{3EAAD29E-5454-4DC4-8DDF-A5E540F76818}"/>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2887" name="Slide Number Placeholder 6">
            <a:extLst>
              <a:ext uri="{FF2B5EF4-FFF2-40B4-BE49-F238E27FC236}">
                <a16:creationId xmlns:a16="http://schemas.microsoft.com/office/drawing/2014/main" id="{362B003B-3A8C-4828-9CED-07C82562AA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Tree>
    <p:extLst>
      <p:ext uri="{BB962C8B-B14F-4D97-AF65-F5344CB8AC3E}">
        <p14:creationId xmlns:p14="http://schemas.microsoft.com/office/powerpoint/2010/main" val="2918596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22486413-34BC-4183-8078-BB6520EF449C}"/>
              </a:ext>
            </a:extLst>
          </p:cNvPr>
          <p:cNvSpPr>
            <a:spLocks noGrp="1" noRot="1" noChangeAspect="1" noTextEdit="1"/>
          </p:cNvSpPr>
          <p:nvPr>
            <p:ph type="sldImg"/>
          </p:nvPr>
        </p:nvSpPr>
        <p:spPr>
          <a:ln/>
        </p:spPr>
      </p:sp>
      <p:sp>
        <p:nvSpPr>
          <p:cNvPr id="123907" name="Notes Placeholder 2">
            <a:extLst>
              <a:ext uri="{FF2B5EF4-FFF2-40B4-BE49-F238E27FC236}">
                <a16:creationId xmlns:a16="http://schemas.microsoft.com/office/drawing/2014/main" id="{6709C434-15A3-4A0F-8540-DA660E0F89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is Figure 2.29.</a:t>
            </a:r>
          </a:p>
        </p:txBody>
      </p:sp>
      <p:sp>
        <p:nvSpPr>
          <p:cNvPr id="123908" name="Header Placeholder 3">
            <a:extLst>
              <a:ext uri="{FF2B5EF4-FFF2-40B4-BE49-F238E27FC236}">
                <a16:creationId xmlns:a16="http://schemas.microsoft.com/office/drawing/2014/main" id="{9B3E3209-2C0A-442D-A39B-C73568544C8B}"/>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3909" name="Date Placeholder 4">
            <a:extLst>
              <a:ext uri="{FF2B5EF4-FFF2-40B4-BE49-F238E27FC236}">
                <a16:creationId xmlns:a16="http://schemas.microsoft.com/office/drawing/2014/main" id="{BE3B38F9-7642-4A10-A5DB-C53A44129C81}"/>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07/16/96</a:t>
            </a:r>
            <a:endParaRPr lang="en-US" altLang="en-US" sz="1200">
              <a:latin typeface="Tahoma" panose="020B0604030504040204" pitchFamily="34" charset="0"/>
            </a:endParaRPr>
          </a:p>
        </p:txBody>
      </p:sp>
      <p:sp>
        <p:nvSpPr>
          <p:cNvPr id="123910" name="Footer Placeholder 5">
            <a:extLst>
              <a:ext uri="{FF2B5EF4-FFF2-40B4-BE49-F238E27FC236}">
                <a16:creationId xmlns:a16="http://schemas.microsoft.com/office/drawing/2014/main" id="{3AC09FF0-60EE-45B7-BD7D-1611FCCF3F0F}"/>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3911" name="Slide Number Placeholder 6">
            <a:extLst>
              <a:ext uri="{FF2B5EF4-FFF2-40B4-BE49-F238E27FC236}">
                <a16:creationId xmlns:a16="http://schemas.microsoft.com/office/drawing/2014/main" id="{EBD4C06B-072C-4C0E-AD60-18C796FFACA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Tree>
    <p:extLst>
      <p:ext uri="{BB962C8B-B14F-4D97-AF65-F5344CB8AC3E}">
        <p14:creationId xmlns:p14="http://schemas.microsoft.com/office/powerpoint/2010/main" val="1450724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B6F327FD-F66D-4917-869F-111AF2C39E34}"/>
              </a:ext>
            </a:extLst>
          </p:cNvPr>
          <p:cNvSpPr>
            <a:spLocks noGrp="1" noRot="1" noChangeAspect="1" noTextEdit="1"/>
          </p:cNvSpPr>
          <p:nvPr>
            <p:ph type="sldImg"/>
          </p:nvPr>
        </p:nvSpPr>
        <p:spPr>
          <a:ln/>
        </p:spPr>
      </p:sp>
      <p:sp>
        <p:nvSpPr>
          <p:cNvPr id="124931" name="Notes Placeholder 2">
            <a:extLst>
              <a:ext uri="{FF2B5EF4-FFF2-40B4-BE49-F238E27FC236}">
                <a16:creationId xmlns:a16="http://schemas.microsoft.com/office/drawing/2014/main" id="{FED418E3-E806-423F-B8E1-E453E4961A8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4932" name="Header Placeholder 3">
            <a:extLst>
              <a:ext uri="{FF2B5EF4-FFF2-40B4-BE49-F238E27FC236}">
                <a16:creationId xmlns:a16="http://schemas.microsoft.com/office/drawing/2014/main" id="{747461C3-0E66-49FA-932C-E4827EB868A2}"/>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4933" name="Date Placeholder 4">
            <a:extLst>
              <a:ext uri="{FF2B5EF4-FFF2-40B4-BE49-F238E27FC236}">
                <a16:creationId xmlns:a16="http://schemas.microsoft.com/office/drawing/2014/main" id="{C72A2CF6-4A4F-4B13-AD33-F2A68F8FF6CD}"/>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07/16/96</a:t>
            </a:r>
            <a:endParaRPr lang="en-US" altLang="en-US" sz="1200">
              <a:latin typeface="Tahoma" panose="020B0604030504040204" pitchFamily="34" charset="0"/>
            </a:endParaRPr>
          </a:p>
        </p:txBody>
      </p:sp>
      <p:sp>
        <p:nvSpPr>
          <p:cNvPr id="124934" name="Footer Placeholder 5">
            <a:extLst>
              <a:ext uri="{FF2B5EF4-FFF2-40B4-BE49-F238E27FC236}">
                <a16:creationId xmlns:a16="http://schemas.microsoft.com/office/drawing/2014/main" id="{C3A02601-BE26-4E01-95B7-CA2853D6A7E8}"/>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4935" name="Slide Number Placeholder 6">
            <a:extLst>
              <a:ext uri="{FF2B5EF4-FFF2-40B4-BE49-F238E27FC236}">
                <a16:creationId xmlns:a16="http://schemas.microsoft.com/office/drawing/2014/main" id="{FA804AFD-100D-4585-813E-FFE86686A7D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Tree>
    <p:extLst>
      <p:ext uri="{BB962C8B-B14F-4D97-AF65-F5344CB8AC3E}">
        <p14:creationId xmlns:p14="http://schemas.microsoft.com/office/powerpoint/2010/main" val="962517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F0CE6CD2-15E4-40B2-AD90-DB4D1A5056FB}"/>
              </a:ext>
            </a:extLst>
          </p:cNvPr>
          <p:cNvSpPr>
            <a:spLocks noGrp="1" noRot="1" noChangeAspect="1" noTextEdit="1"/>
          </p:cNvSpPr>
          <p:nvPr>
            <p:ph type="sldImg"/>
          </p:nvPr>
        </p:nvSpPr>
        <p:spPr>
          <a:ln/>
        </p:spPr>
      </p:sp>
      <p:sp>
        <p:nvSpPr>
          <p:cNvPr id="125955" name="Notes Placeholder 2">
            <a:extLst>
              <a:ext uri="{FF2B5EF4-FFF2-40B4-BE49-F238E27FC236}">
                <a16:creationId xmlns:a16="http://schemas.microsoft.com/office/drawing/2014/main" id="{7DE55795-97A5-47AC-965E-58077D0B4A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is Figure 2.20.</a:t>
            </a:r>
          </a:p>
        </p:txBody>
      </p:sp>
      <p:sp>
        <p:nvSpPr>
          <p:cNvPr id="125956" name="Header Placeholder 3">
            <a:extLst>
              <a:ext uri="{FF2B5EF4-FFF2-40B4-BE49-F238E27FC236}">
                <a16:creationId xmlns:a16="http://schemas.microsoft.com/office/drawing/2014/main" id="{5878474A-18BA-4CBB-96BB-534452AD6C8D}"/>
              </a:ext>
            </a:extLst>
          </p:cNvPr>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5957" name="Date Placeholder 4">
            <a:extLst>
              <a:ext uri="{FF2B5EF4-FFF2-40B4-BE49-F238E27FC236}">
                <a16:creationId xmlns:a16="http://schemas.microsoft.com/office/drawing/2014/main" id="{150067B3-5610-43C0-8FE8-D2143A2A63B0}"/>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07/16/96</a:t>
            </a:r>
            <a:endParaRPr lang="en-US" altLang="en-US" sz="1200">
              <a:latin typeface="Tahoma" panose="020B0604030504040204" pitchFamily="34" charset="0"/>
            </a:endParaRPr>
          </a:p>
        </p:txBody>
      </p:sp>
      <p:sp>
        <p:nvSpPr>
          <p:cNvPr id="125958" name="Footer Placeholder 5">
            <a:extLst>
              <a:ext uri="{FF2B5EF4-FFF2-40B4-BE49-F238E27FC236}">
                <a16:creationId xmlns:a16="http://schemas.microsoft.com/office/drawing/2014/main" id="{B06131CF-2756-4FE9-BCCC-7A0DE10A4226}"/>
              </a:ext>
            </a:extLst>
          </p:cNvPr>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
        <p:nvSpPr>
          <p:cNvPr id="125959" name="Slide Number Placeholder 6">
            <a:extLst>
              <a:ext uri="{FF2B5EF4-FFF2-40B4-BE49-F238E27FC236}">
                <a16:creationId xmlns:a16="http://schemas.microsoft.com/office/drawing/2014/main" id="{0B69809F-E25B-44C7-93B6-FE5E18D5C7A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panose="020B0604020202020204" pitchFamily="34" charset="0"/>
                <a:cs typeface="Arial" panose="020B0604020202020204" pitchFamily="34" charset="0"/>
              </a:defRPr>
            </a:lvl1pPr>
            <a:lvl2pPr marL="742950" indent="-285750" defTabSz="930275" eaLnBrk="0" hangingPunct="0">
              <a:defRPr>
                <a:solidFill>
                  <a:schemeClr val="tx1"/>
                </a:solidFill>
                <a:latin typeface="Arial" panose="020B0604020202020204" pitchFamily="34" charset="0"/>
                <a:cs typeface="Arial" panose="020B0604020202020204" pitchFamily="34" charset="0"/>
              </a:defRPr>
            </a:lvl2pPr>
            <a:lvl3pPr marL="1143000" indent="-228600" defTabSz="930275" eaLnBrk="0" hangingPunct="0">
              <a:defRPr>
                <a:solidFill>
                  <a:schemeClr val="tx1"/>
                </a:solidFill>
                <a:latin typeface="Arial" panose="020B0604020202020204" pitchFamily="34" charset="0"/>
                <a:cs typeface="Arial" panose="020B0604020202020204" pitchFamily="34" charset="0"/>
              </a:defRPr>
            </a:lvl3pPr>
            <a:lvl4pPr marL="1600200" indent="-228600" defTabSz="930275" eaLnBrk="0" hangingPunct="0">
              <a:defRPr>
                <a:solidFill>
                  <a:schemeClr val="tx1"/>
                </a:solidFill>
                <a:latin typeface="Arial" panose="020B0604020202020204" pitchFamily="34" charset="0"/>
                <a:cs typeface="Arial" panose="020B0604020202020204" pitchFamily="34" charset="0"/>
              </a:defRPr>
            </a:lvl4pPr>
            <a:lvl5pPr marL="2057400" indent="-228600" defTabSz="930275" eaLnBrk="0" hangingPunct="0">
              <a:defRPr>
                <a:solidFill>
                  <a:schemeClr val="tx1"/>
                </a:solidFill>
                <a:latin typeface="Arial" panose="020B0604020202020204" pitchFamily="34" charset="0"/>
                <a:cs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latin typeface="Tahoma" panose="020B0604030504040204" pitchFamily="34" charset="0"/>
              </a:rPr>
              <a:t>##</a:t>
            </a:r>
            <a:endParaRPr lang="en-US" altLang="en-US" sz="1200">
              <a:latin typeface="Tahoma" panose="020B0604030504040204" pitchFamily="34" charset="0"/>
            </a:endParaRPr>
          </a:p>
        </p:txBody>
      </p:sp>
    </p:spTree>
    <p:extLst>
      <p:ext uri="{BB962C8B-B14F-4D97-AF65-F5344CB8AC3E}">
        <p14:creationId xmlns:p14="http://schemas.microsoft.com/office/powerpoint/2010/main" val="121372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5400" spc="-50" baseline="0">
                <a:solidFill>
                  <a:srgbClr val="002060"/>
                </a:solidFill>
                <a:latin typeface="Baskerville Old Face" panose="02020602080505020303" pitchFamily="18" charset="0"/>
              </a:defRPr>
            </a:lvl1pPr>
          </a:lstStyle>
          <a:p>
            <a:r>
              <a:rPr lang="en-US" dirty="0"/>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b="1" cap="all"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7FB6E61D-9376-409D-AD96-A58AE147F07D}"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28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FBA7DEE-D5A3-4616-A9A5-B04B0F70A983}" type="datetime1">
              <a:rPr lang="en-US" smtClean="0"/>
              <a:t>9/3/2019</a:t>
            </a:fld>
            <a:endParaRPr lang="en-US" dirty="0"/>
          </a:p>
        </p:txBody>
      </p:sp>
      <p:sp>
        <p:nvSpPr>
          <p:cNvPr id="6" name="Footer Placeholder 5"/>
          <p:cNvSpPr>
            <a:spLocks noGrp="1"/>
          </p:cNvSpPr>
          <p:nvPr>
            <p:ph type="ftr" sz="quarter" idx="11"/>
          </p:nvPr>
        </p:nvSpPr>
        <p:spPr/>
        <p:txBody>
          <a:bodyPr/>
          <a:lstStyle/>
          <a:p>
            <a:r>
              <a:rPr lang="en-US"/>
              <a:t>Copyright © 2012 Pearson Education, Inc. Publishing as Prentice Hall</a:t>
            </a:r>
            <a:endParaRPr lang="en-US" dirty="0"/>
          </a:p>
        </p:txBody>
      </p:sp>
    </p:spTree>
    <p:extLst>
      <p:ext uri="{BB962C8B-B14F-4D97-AF65-F5344CB8AC3E}">
        <p14:creationId xmlns:p14="http://schemas.microsoft.com/office/powerpoint/2010/main" val="392639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4343CB-B95B-4EEC-872E-F88A502A1CA7}"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spTree>
    <p:extLst>
      <p:ext uri="{BB962C8B-B14F-4D97-AF65-F5344CB8AC3E}">
        <p14:creationId xmlns:p14="http://schemas.microsoft.com/office/powerpoint/2010/main" val="1284367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C7205-8E66-498B-8078-FB80DBE8177A}"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spTree>
    <p:extLst>
      <p:ext uri="{BB962C8B-B14F-4D97-AF65-F5344CB8AC3E}">
        <p14:creationId xmlns:p14="http://schemas.microsoft.com/office/powerpoint/2010/main" val="3006174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1290" y="304800"/>
            <a:ext cx="7543800" cy="838200"/>
          </a:xfrm>
        </p:spPr>
        <p:txBody>
          <a:bodyPr/>
          <a:lstStyle>
            <a:lvl1pPr>
              <a:defRPr sz="3800" b="1">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822959" y="1295400"/>
            <a:ext cx="7543801" cy="4876800"/>
          </a:xfrm>
        </p:spPr>
        <p:txBody>
          <a:bodyPr/>
          <a:lstStyle>
            <a:lvl1pPr>
              <a:defRPr>
                <a:latin typeface="Baskerville Old Face" panose="02020602080505020303" pitchFamily="18" charset="0"/>
              </a:defRPr>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A0E00DA-6057-400F-8E8E-CE004846C2C9}"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sp>
        <p:nvSpPr>
          <p:cNvPr id="7" name="Slide Number Placeholder 7">
            <a:extLst>
              <a:ext uri="{FF2B5EF4-FFF2-40B4-BE49-F238E27FC236}">
                <a16:creationId xmlns:a16="http://schemas.microsoft.com/office/drawing/2014/main" id="{9BBC4443-F06D-4CEB-8891-062C99DA612D}"/>
              </a:ext>
            </a:extLst>
          </p:cNvPr>
          <p:cNvSpPr>
            <a:spLocks noGrp="1"/>
          </p:cNvSpPr>
          <p:nvPr>
            <p:ph type="sldNum" sz="quarter" idx="4"/>
          </p:nvPr>
        </p:nvSpPr>
        <p:spPr>
          <a:xfrm>
            <a:off x="7665720" y="6459786"/>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Tree>
    <p:extLst>
      <p:ext uri="{BB962C8B-B14F-4D97-AF65-F5344CB8AC3E}">
        <p14:creationId xmlns:p14="http://schemas.microsoft.com/office/powerpoint/2010/main" val="179484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1290" y="304800"/>
            <a:ext cx="7543800" cy="838200"/>
          </a:xfrm>
        </p:spPr>
        <p:txBody>
          <a:bodyPr/>
          <a:lstStyle>
            <a:lvl1pPr>
              <a:defRPr sz="3800" b="1">
                <a:solidFill>
                  <a:schemeClr val="accent1"/>
                </a:solidFill>
                <a:effectLst>
                  <a:outerShdw blurRad="38100" dist="38100" dir="2700000" algn="tl">
                    <a:srgbClr val="000000">
                      <a:alpha val="43137"/>
                    </a:srgbClr>
                  </a:outerShdw>
                </a:effectLst>
              </a:defRPr>
            </a:lvl1pPr>
          </a:lstStyle>
          <a:p>
            <a:r>
              <a:rPr lang="en-US" dirty="0"/>
              <a:t>Quiz</a:t>
            </a:r>
          </a:p>
        </p:txBody>
      </p:sp>
      <p:sp>
        <p:nvSpPr>
          <p:cNvPr id="3" name="Content Placeholder 2"/>
          <p:cNvSpPr>
            <a:spLocks noGrp="1"/>
          </p:cNvSpPr>
          <p:nvPr>
            <p:ph idx="1"/>
          </p:nvPr>
        </p:nvSpPr>
        <p:spPr>
          <a:xfrm>
            <a:off x="822959" y="1295400"/>
            <a:ext cx="7543801" cy="4876800"/>
          </a:xfrm>
        </p:spPr>
        <p:txBody>
          <a:bodyPr/>
          <a:lstStyle>
            <a:lvl1pPr marL="0" indent="0">
              <a:buFontTx/>
              <a:buNone/>
              <a:defRPr>
                <a:latin typeface="Baskerville Old Face" panose="02020602080505020303" pitchFamily="18" charset="0"/>
              </a:defRPr>
            </a:lvl1pPr>
            <a:lvl2pPr>
              <a:defRPr/>
            </a:lvl2pPr>
            <a:lvl3pPr>
              <a:defRPr/>
            </a:lvl3pPr>
            <a:lvl4pPr>
              <a:defRPr/>
            </a:lvl4pPr>
            <a:lvl5pP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C4E92E-1ADE-49D2-B4E4-F17B10C84834}"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sp>
        <p:nvSpPr>
          <p:cNvPr id="7" name="Slide Number Placeholder 7">
            <a:extLst>
              <a:ext uri="{FF2B5EF4-FFF2-40B4-BE49-F238E27FC236}">
                <a16:creationId xmlns:a16="http://schemas.microsoft.com/office/drawing/2014/main" id="{9BBC4443-F06D-4CEB-8891-062C99DA612D}"/>
              </a:ext>
            </a:extLst>
          </p:cNvPr>
          <p:cNvSpPr>
            <a:spLocks noGrp="1"/>
          </p:cNvSpPr>
          <p:nvPr>
            <p:ph type="sldNum" sz="quarter" idx="4"/>
          </p:nvPr>
        </p:nvSpPr>
        <p:spPr>
          <a:xfrm>
            <a:off x="7665720" y="6459786"/>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Tree>
    <p:extLst>
      <p:ext uri="{BB962C8B-B14F-4D97-AF65-F5344CB8AC3E}">
        <p14:creationId xmlns:p14="http://schemas.microsoft.com/office/powerpoint/2010/main" val="167187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5000" b="1">
                <a:solidFill>
                  <a:schemeClr val="tx1">
                    <a:lumMod val="85000"/>
                    <a:lumOff val="15000"/>
                  </a:schemeClr>
                </a:solidFill>
                <a:latin typeface="Baskerville Old Face" panose="02020602080505020303" pitchFamily="18" charset="0"/>
              </a:defRPr>
            </a:lvl1pPr>
          </a:lstStyle>
          <a:p>
            <a:r>
              <a:rPr lang="en-US" dirty="0"/>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5EAF9B-CAAC-4975-B304-2950F725635E}"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7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2AC69B-F443-4B73-B6F2-8D7D4209D696}" type="datetime1">
              <a:rPr lang="en-US" smtClean="0"/>
              <a:t>9/3/2019</a:t>
            </a:fld>
            <a:endParaRPr lang="en-US" dirty="0"/>
          </a:p>
        </p:txBody>
      </p:sp>
      <p:sp>
        <p:nvSpPr>
          <p:cNvPr id="6" name="Footer Placeholder 5"/>
          <p:cNvSpPr>
            <a:spLocks noGrp="1"/>
          </p:cNvSpPr>
          <p:nvPr>
            <p:ph type="ftr" sz="quarter" idx="11"/>
          </p:nvPr>
        </p:nvSpPr>
        <p:spPr/>
        <p:txBody>
          <a:bodyPr/>
          <a:lstStyle/>
          <a:p>
            <a:r>
              <a:rPr lang="en-US"/>
              <a:t>Copyright © 2012 Pearson Education, Inc. Publishing as Prentice Hall</a:t>
            </a:r>
            <a:endParaRPr lang="en-US" dirty="0"/>
          </a:p>
        </p:txBody>
      </p:sp>
      <p:sp>
        <p:nvSpPr>
          <p:cNvPr id="9" name="Slide Number Placeholder 7">
            <a:extLst>
              <a:ext uri="{FF2B5EF4-FFF2-40B4-BE49-F238E27FC236}">
                <a16:creationId xmlns:a16="http://schemas.microsoft.com/office/drawing/2014/main" id="{31F02F89-99EB-495A-BCC8-DB54B12FE371}"/>
              </a:ext>
            </a:extLst>
          </p:cNvPr>
          <p:cNvSpPr>
            <a:spLocks noGrp="1"/>
          </p:cNvSpPr>
          <p:nvPr>
            <p:ph type="sldNum" sz="quarter" idx="4"/>
          </p:nvPr>
        </p:nvSpPr>
        <p:spPr>
          <a:xfrm>
            <a:off x="121920" y="1845734"/>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Tree>
    <p:extLst>
      <p:ext uri="{BB962C8B-B14F-4D97-AF65-F5344CB8AC3E}">
        <p14:creationId xmlns:p14="http://schemas.microsoft.com/office/powerpoint/2010/main" val="209056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D6365C-945C-46FE-8AA1-1460854A75B7}" type="datetime1">
              <a:rPr lang="en-US" smtClean="0"/>
              <a:t>9/3/2019</a:t>
            </a:fld>
            <a:endParaRPr lang="en-US" dirty="0"/>
          </a:p>
        </p:txBody>
      </p:sp>
      <p:sp>
        <p:nvSpPr>
          <p:cNvPr id="8" name="Footer Placeholder 7"/>
          <p:cNvSpPr>
            <a:spLocks noGrp="1"/>
          </p:cNvSpPr>
          <p:nvPr>
            <p:ph type="ftr" sz="quarter" idx="11"/>
          </p:nvPr>
        </p:nvSpPr>
        <p:spPr/>
        <p:txBody>
          <a:bodyPr/>
          <a:lstStyle/>
          <a:p>
            <a:r>
              <a:rPr lang="en-US"/>
              <a:t>Copyright © 2012 Pearson Education, Inc. Publishing as Prentice Hall</a:t>
            </a:r>
            <a:endParaRPr lang="en-US" dirty="0"/>
          </a:p>
        </p:txBody>
      </p:sp>
    </p:spTree>
    <p:extLst>
      <p:ext uri="{BB962C8B-B14F-4D97-AF65-F5344CB8AC3E}">
        <p14:creationId xmlns:p14="http://schemas.microsoft.com/office/powerpoint/2010/main" val="165875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2FDA56F9-1274-46C4-B85E-BCDC2A8AA13C}" type="datetime1">
              <a:rPr lang="en-US" smtClean="0"/>
              <a:t>9/3/2019</a:t>
            </a:fld>
            <a:endParaRPr lang="en-US" dirty="0"/>
          </a:p>
        </p:txBody>
      </p:sp>
      <p:sp>
        <p:nvSpPr>
          <p:cNvPr id="4" name="Footer Placeholder 3"/>
          <p:cNvSpPr>
            <a:spLocks noGrp="1"/>
          </p:cNvSpPr>
          <p:nvPr>
            <p:ph type="ftr" sz="quarter" idx="11"/>
          </p:nvPr>
        </p:nvSpPr>
        <p:spPr/>
        <p:txBody>
          <a:bodyPr/>
          <a:lstStyle/>
          <a:p>
            <a:r>
              <a:rPr lang="en-US"/>
              <a:t>Copyright © 2012 Pearson Education, Inc. Publishing as Prentice Hall</a:t>
            </a:r>
            <a:endParaRPr lang="en-US" dirty="0"/>
          </a:p>
        </p:txBody>
      </p:sp>
      <p:sp>
        <p:nvSpPr>
          <p:cNvPr id="7" name="Slide Number Placeholder 7">
            <a:extLst>
              <a:ext uri="{FF2B5EF4-FFF2-40B4-BE49-F238E27FC236}">
                <a16:creationId xmlns:a16="http://schemas.microsoft.com/office/drawing/2014/main" id="{77572BB3-8718-4A51-B14D-58C1111FB8FC}"/>
              </a:ext>
            </a:extLst>
          </p:cNvPr>
          <p:cNvSpPr>
            <a:spLocks noGrp="1"/>
          </p:cNvSpPr>
          <p:nvPr>
            <p:ph type="sldNum" sz="quarter" idx="4"/>
          </p:nvPr>
        </p:nvSpPr>
        <p:spPr>
          <a:xfrm>
            <a:off x="7665720" y="6459786"/>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Tree>
    <p:extLst>
      <p:ext uri="{BB962C8B-B14F-4D97-AF65-F5344CB8AC3E}">
        <p14:creationId xmlns:p14="http://schemas.microsoft.com/office/powerpoint/2010/main" val="147298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DD64AC-CB04-4D0D-A472-D50DD421821A}" type="datetime1">
              <a:rPr lang="en-US" smtClean="0"/>
              <a:t>9/3/2019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Copyright © 2012 Pearson Education, Inc. Publishing as Prentice Hall</a:t>
            </a:r>
            <a:endParaRPr lang="en-US" dirty="0"/>
          </a:p>
        </p:txBody>
      </p:sp>
      <p:sp>
        <p:nvSpPr>
          <p:cNvPr id="11" name="Slide Number Placeholder 7">
            <a:extLst>
              <a:ext uri="{FF2B5EF4-FFF2-40B4-BE49-F238E27FC236}">
                <a16:creationId xmlns:a16="http://schemas.microsoft.com/office/drawing/2014/main" id="{5095EAB0-17A8-4BAB-93D1-53B869E1D92A}"/>
              </a:ext>
            </a:extLst>
          </p:cNvPr>
          <p:cNvSpPr>
            <a:spLocks noGrp="1"/>
          </p:cNvSpPr>
          <p:nvPr>
            <p:ph type="sldNum" sz="quarter" idx="4"/>
          </p:nvPr>
        </p:nvSpPr>
        <p:spPr>
          <a:xfrm>
            <a:off x="7665720" y="6459786"/>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Tree>
    <p:extLst>
      <p:ext uri="{BB962C8B-B14F-4D97-AF65-F5344CB8AC3E}">
        <p14:creationId xmlns:p14="http://schemas.microsoft.com/office/powerpoint/2010/main" val="31736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DB5588F-88B3-412B-B9FA-531354B8590F}" type="datetime1">
              <a:rPr lang="en-US" smtClean="0"/>
              <a:t>9/3/2019</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Copyright © 2012 Pearson Education, Inc. Publishing as Prentice Hall</a:t>
            </a:r>
            <a:endParaRPr lang="en-US" dirty="0"/>
          </a:p>
        </p:txBody>
      </p:sp>
    </p:spTree>
    <p:extLst>
      <p:ext uri="{BB962C8B-B14F-4D97-AF65-F5344CB8AC3E}">
        <p14:creationId xmlns:p14="http://schemas.microsoft.com/office/powerpoint/2010/main" val="115456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940040" cy="85639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22959" y="1371600"/>
            <a:ext cx="7543801" cy="4497494"/>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9E8E44C-15C8-4B59-B44D-D3C6A3A8F06B}" type="datetime1">
              <a:rPr lang="en-US" smtClean="0"/>
              <a:t>9/3/2019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Copyright © 2012 Pearson Education, Inc. Publishing as Prentice Hall</a:t>
            </a:r>
            <a:endParaRPr lang="en-US" dirty="0"/>
          </a:p>
        </p:txBody>
      </p:sp>
      <p:cxnSp>
        <p:nvCxnSpPr>
          <p:cNvPr id="10" name="Straight Connector 9"/>
          <p:cNvCxnSpPr/>
          <p:nvPr/>
        </p:nvCxnSpPr>
        <p:spPr>
          <a:xfrm>
            <a:off x="822959" y="121920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B8E71EB6-B66C-41EB-B575-A62214F74861}"/>
              </a:ext>
            </a:extLst>
          </p:cNvPr>
          <p:cNvSpPr>
            <a:spLocks noGrp="1"/>
          </p:cNvSpPr>
          <p:nvPr>
            <p:ph type="sldNum" sz="quarter" idx="4"/>
          </p:nvPr>
        </p:nvSpPr>
        <p:spPr>
          <a:xfrm>
            <a:off x="7665720" y="6459785"/>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Tree>
    <p:extLst>
      <p:ext uri="{BB962C8B-B14F-4D97-AF65-F5344CB8AC3E}">
        <p14:creationId xmlns:p14="http://schemas.microsoft.com/office/powerpoint/2010/main" val="186811367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7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hf hdr="0" ftr="0" dt="0"/>
  <p:txStyles>
    <p:titleStyle>
      <a:lvl1pPr algn="l" defTabSz="914400" rtl="0" eaLnBrk="1" latinLnBrk="0" hangingPunct="1">
        <a:lnSpc>
          <a:spcPct val="85000"/>
        </a:lnSpc>
        <a:spcBef>
          <a:spcPct val="0"/>
        </a:spcBef>
        <a:buNone/>
        <a:defRPr sz="3800" b="1" kern="1200" spc="-50" baseline="0">
          <a:solidFill>
            <a:schemeClr val="tx1">
              <a:lumMod val="75000"/>
              <a:lumOff val="25000"/>
            </a:schemeClr>
          </a:solidFill>
          <a:effectLst>
            <a:outerShdw blurRad="38100" dist="38100" dir="2700000" algn="tl">
              <a:srgbClr val="000000">
                <a:alpha val="43137"/>
              </a:srgbClr>
            </a:outerShdw>
          </a:effectLst>
          <a:latin typeface="+mn-lt"/>
          <a:ea typeface="+mj-ea"/>
          <a:cs typeface="+mj-cs"/>
        </a:defRPr>
      </a:lvl1pPr>
    </p:titleStyle>
    <p:bodyStyle>
      <a:lvl1pPr marL="231775" indent="-2317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800" kern="1200">
          <a:solidFill>
            <a:schemeClr val="tx1">
              <a:lumMod val="75000"/>
              <a:lumOff val="25000"/>
            </a:schemeClr>
          </a:solidFill>
          <a:latin typeface="Baskerville Old Face" panose="02020602080505020303" pitchFamily="18"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Baskerville Old Face" panose="02020602080505020303" pitchFamily="18"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Baskerville Old Face" panose="02020602080505020303" pitchFamily="18"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Baskerville Old Face" panose="02020602080505020303" pitchFamily="18"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Baskerville Old Face" panose="02020602080505020303" pitchFamily="18"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C596-8FA2-44B4-A847-FF8902C984EA}"/>
              </a:ext>
            </a:extLst>
          </p:cNvPr>
          <p:cNvSpPr>
            <a:spLocks noGrp="1"/>
          </p:cNvSpPr>
          <p:nvPr>
            <p:ph type="ctrTitle"/>
          </p:nvPr>
        </p:nvSpPr>
        <p:spPr/>
        <p:txBody>
          <a:bodyPr>
            <a:normAutofit/>
          </a:bodyPr>
          <a:lstStyle/>
          <a:p>
            <a:r>
              <a:rPr lang="en-US" sz="5200" dirty="0"/>
              <a:t>DATA MANIPULATION</a:t>
            </a:r>
          </a:p>
        </p:txBody>
      </p:sp>
      <p:sp>
        <p:nvSpPr>
          <p:cNvPr id="3" name="Subtitle 2">
            <a:extLst>
              <a:ext uri="{FF2B5EF4-FFF2-40B4-BE49-F238E27FC236}">
                <a16:creationId xmlns:a16="http://schemas.microsoft.com/office/drawing/2014/main" id="{0656F825-D23E-47E2-8C2C-093C350FD53E}"/>
              </a:ext>
            </a:extLst>
          </p:cNvPr>
          <p:cNvSpPr>
            <a:spLocks noGrp="1"/>
          </p:cNvSpPr>
          <p:nvPr>
            <p:ph type="subTitle" idx="1"/>
          </p:nvPr>
        </p:nvSpPr>
        <p:spPr/>
        <p:txBody>
          <a:bodyPr>
            <a:normAutofit fontScale="77500" lnSpcReduction="20000"/>
          </a:bodyPr>
          <a:lstStyle/>
          <a:p>
            <a:r>
              <a:rPr lang="en-US" altLang="en-US" b="0" dirty="0"/>
              <a:t>Lecture slides are adapted/modified from slides provided by the textbook, </a:t>
            </a:r>
            <a:r>
              <a:rPr lang="en-US" altLang="en-US" dirty="0"/>
              <a:t>Computer Science: An Overview</a:t>
            </a:r>
            <a:r>
              <a:rPr lang="en-US" altLang="en-US" b="0" dirty="0"/>
              <a:t> by J. Glenn </a:t>
            </a:r>
            <a:r>
              <a:rPr lang="en-US" altLang="en-US" b="0" dirty="0" err="1"/>
              <a:t>Brookshear</a:t>
            </a:r>
            <a:r>
              <a:rPr lang="en-US" altLang="en-US" b="0" dirty="0"/>
              <a:t> and Dennis </a:t>
            </a:r>
            <a:r>
              <a:rPr lang="en-US" altLang="en-US" b="0" dirty="0" err="1"/>
              <a:t>Brylow</a:t>
            </a:r>
            <a:endParaRPr lang="en-US" altLang="en-US" b="0" dirty="0"/>
          </a:p>
          <a:p>
            <a:r>
              <a:rPr lang="en-US" altLang="en-US" b="0" dirty="0"/>
              <a:t>publisher Pearson</a:t>
            </a:r>
            <a:endParaRPr lang="en-US" b="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a:extLst>
              <a:ext uri="{FF2B5EF4-FFF2-40B4-BE49-F238E27FC236}">
                <a16:creationId xmlns:a16="http://schemas.microsoft.com/office/drawing/2014/main" id="{DD2E36F5-B8F1-46C9-B434-EE4696691FEF}"/>
              </a:ext>
            </a:extLst>
          </p:cNvPr>
          <p:cNvSpPr>
            <a:spLocks noGrp="1" noChangeArrowheads="1"/>
          </p:cNvSpPr>
          <p:nvPr>
            <p:ph type="title"/>
          </p:nvPr>
        </p:nvSpPr>
        <p:spPr/>
        <p:txBody>
          <a:bodyPr/>
          <a:lstStyle/>
          <a:p>
            <a:r>
              <a:rPr lang="en-US" altLang="en-US"/>
              <a:t>The Arithmetic/Logic Unit</a:t>
            </a:r>
            <a:endParaRPr lang="en-US" altLang="en-US" dirty="0"/>
          </a:p>
        </p:txBody>
      </p:sp>
      <p:sp>
        <p:nvSpPr>
          <p:cNvPr id="44037" name="Rectangle 3">
            <a:extLst>
              <a:ext uri="{FF2B5EF4-FFF2-40B4-BE49-F238E27FC236}">
                <a16:creationId xmlns:a16="http://schemas.microsoft.com/office/drawing/2014/main" id="{D6D09AA6-95C7-498C-B105-2F7A82453A88}"/>
              </a:ext>
            </a:extLst>
          </p:cNvPr>
          <p:cNvSpPr>
            <a:spLocks noGrp="1" noChangeArrowheads="1"/>
          </p:cNvSpPr>
          <p:nvPr>
            <p:ph idx="1"/>
          </p:nvPr>
        </p:nvSpPr>
        <p:spPr/>
        <p:txBody>
          <a:bodyPr/>
          <a:lstStyle/>
          <a:p>
            <a:r>
              <a:rPr lang="en-US" altLang="en-US"/>
              <a:t>Subsystem that performs addition, subtraction, and comparison for equality</a:t>
            </a:r>
          </a:p>
          <a:p>
            <a:r>
              <a:rPr lang="en-US" altLang="en-US"/>
              <a:t>Components</a:t>
            </a:r>
          </a:p>
          <a:p>
            <a:pPr lvl="1"/>
            <a:r>
              <a:rPr lang="en-US" altLang="en-US"/>
              <a:t>Registers, interconnections between components, and the ALU circuitry</a:t>
            </a:r>
          </a:p>
          <a:p>
            <a:r>
              <a:rPr lang="en-US" altLang="en-US"/>
              <a:t>Register </a:t>
            </a:r>
          </a:p>
          <a:p>
            <a:pPr lvl="1"/>
            <a:r>
              <a:rPr lang="en-US" altLang="en-US"/>
              <a:t>Storage cell that holds the operands of an arithmetic operation and holds its result</a:t>
            </a:r>
          </a:p>
          <a:p>
            <a:r>
              <a:rPr lang="en-US" altLang="en-US"/>
              <a:t>Bus</a:t>
            </a:r>
          </a:p>
          <a:p>
            <a:pPr lvl="1"/>
            <a:r>
              <a:rPr lang="en-US" altLang="en-US"/>
              <a:t>Path for electrical signals </a:t>
            </a:r>
          </a:p>
        </p:txBody>
      </p:sp>
      <p:sp>
        <p:nvSpPr>
          <p:cNvPr id="3" name="Slide Number Placeholder 2">
            <a:extLst>
              <a:ext uri="{FF2B5EF4-FFF2-40B4-BE49-F238E27FC236}">
                <a16:creationId xmlns:a16="http://schemas.microsoft.com/office/drawing/2014/main" id="{96CFC307-BD17-4922-9C30-FE520B28A45A}"/>
              </a:ext>
            </a:extLst>
          </p:cNvPr>
          <p:cNvSpPr>
            <a:spLocks noGrp="1"/>
          </p:cNvSpPr>
          <p:nvPr>
            <p:ph type="sldNum" sz="quarter" idx="4"/>
          </p:nvPr>
        </p:nvSpPr>
        <p:spPr/>
        <p:txBody>
          <a:bodyPr/>
          <a:lstStyle/>
          <a:p>
            <a:fld id="{A3540E78-C2F8-4361-AA0F-E95537B7ED5B}" type="slidenum">
              <a:rPr lang="en-US" smtClean="0"/>
              <a:pPr/>
              <a:t>10</a:t>
            </a:fld>
            <a:endParaRPr lang="en-US" dirty="0"/>
          </a:p>
        </p:txBody>
      </p:sp>
    </p:spTree>
    <p:extLst>
      <p:ext uri="{BB962C8B-B14F-4D97-AF65-F5344CB8AC3E}">
        <p14:creationId xmlns:p14="http://schemas.microsoft.com/office/powerpoint/2010/main" val="1817210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a:extLst>
              <a:ext uri="{FF2B5EF4-FFF2-40B4-BE49-F238E27FC236}">
                <a16:creationId xmlns:a16="http://schemas.microsoft.com/office/drawing/2014/main" id="{18FAF92F-FCD5-4EDE-80F7-7C0A0BD7C21B}"/>
              </a:ext>
            </a:extLst>
          </p:cNvPr>
          <p:cNvSpPr>
            <a:spLocks noGrp="1" noChangeArrowheads="1"/>
          </p:cNvSpPr>
          <p:nvPr>
            <p:ph type="title"/>
          </p:nvPr>
        </p:nvSpPr>
        <p:spPr/>
        <p:txBody>
          <a:bodyPr/>
          <a:lstStyle/>
          <a:p>
            <a:r>
              <a:rPr lang="en-US" altLang="en-US"/>
              <a:t>The Arithmetic/Logic Unit</a:t>
            </a:r>
            <a:endParaRPr lang="en-US" altLang="en-US" dirty="0"/>
          </a:p>
        </p:txBody>
      </p:sp>
      <p:sp>
        <p:nvSpPr>
          <p:cNvPr id="45061" name="Rectangle 3">
            <a:extLst>
              <a:ext uri="{FF2B5EF4-FFF2-40B4-BE49-F238E27FC236}">
                <a16:creationId xmlns:a16="http://schemas.microsoft.com/office/drawing/2014/main" id="{C8AC0C44-89B1-4822-8A75-AF143C6F886F}"/>
              </a:ext>
            </a:extLst>
          </p:cNvPr>
          <p:cNvSpPr>
            <a:spLocks noGrp="1" noChangeArrowheads="1"/>
          </p:cNvSpPr>
          <p:nvPr>
            <p:ph idx="1"/>
          </p:nvPr>
        </p:nvSpPr>
        <p:spPr/>
        <p:txBody>
          <a:bodyPr/>
          <a:lstStyle/>
          <a:p>
            <a:r>
              <a:rPr lang="en-US" altLang="en-US"/>
              <a:t>Registers are similar to RAM with following minor differences</a:t>
            </a:r>
          </a:p>
          <a:p>
            <a:pPr lvl="1"/>
            <a:r>
              <a:rPr lang="en-US" altLang="en-US"/>
              <a:t>They do not have a numeric memory address but are accessed by a special register designator such as A, X or R0</a:t>
            </a:r>
          </a:p>
          <a:p>
            <a:pPr lvl="1"/>
            <a:r>
              <a:rPr lang="en-US" altLang="en-US"/>
              <a:t>They can be accessed much more quickly than regular memory cells</a:t>
            </a:r>
          </a:p>
          <a:p>
            <a:pPr lvl="1"/>
            <a:r>
              <a:rPr lang="en-US" altLang="en-US"/>
              <a:t>They are not used for general purpose storage but for specific purposes such as holding the operands for an upcoming arithmetic computations.</a:t>
            </a:r>
          </a:p>
          <a:p>
            <a:r>
              <a:rPr lang="en-US" altLang="en-US"/>
              <a:t>A typical ALU has 16, 32 or 64 registers. </a:t>
            </a:r>
          </a:p>
        </p:txBody>
      </p:sp>
      <p:sp>
        <p:nvSpPr>
          <p:cNvPr id="3" name="Slide Number Placeholder 2">
            <a:extLst>
              <a:ext uri="{FF2B5EF4-FFF2-40B4-BE49-F238E27FC236}">
                <a16:creationId xmlns:a16="http://schemas.microsoft.com/office/drawing/2014/main" id="{CC719284-3C66-405E-8D6F-792AF17726A0}"/>
              </a:ext>
            </a:extLst>
          </p:cNvPr>
          <p:cNvSpPr>
            <a:spLocks noGrp="1"/>
          </p:cNvSpPr>
          <p:nvPr>
            <p:ph type="sldNum" sz="quarter" idx="4"/>
          </p:nvPr>
        </p:nvSpPr>
        <p:spPr/>
        <p:txBody>
          <a:bodyPr/>
          <a:lstStyle/>
          <a:p>
            <a:fld id="{A3540E78-C2F8-4361-AA0F-E95537B7ED5B}" type="slidenum">
              <a:rPr lang="en-US" smtClean="0"/>
              <a:pPr/>
              <a:t>11</a:t>
            </a:fld>
            <a:endParaRPr lang="en-US" dirty="0"/>
          </a:p>
        </p:txBody>
      </p:sp>
    </p:spTree>
    <p:extLst>
      <p:ext uri="{BB962C8B-B14F-4D97-AF65-F5344CB8AC3E}">
        <p14:creationId xmlns:p14="http://schemas.microsoft.com/office/powerpoint/2010/main" val="142345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C3088551-DAE3-4ED6-B025-6CAD3A74E759}"/>
              </a:ext>
            </a:extLst>
          </p:cNvPr>
          <p:cNvSpPr>
            <a:spLocks noGrp="1" noChangeArrowheads="1"/>
          </p:cNvSpPr>
          <p:nvPr>
            <p:ph type="title"/>
          </p:nvPr>
        </p:nvSpPr>
        <p:spPr/>
        <p:txBody>
          <a:bodyPr/>
          <a:lstStyle/>
          <a:p>
            <a:r>
              <a:rPr lang="en-US" altLang="en-US"/>
              <a:t>The Control Unit</a:t>
            </a:r>
            <a:endParaRPr lang="en-US" altLang="en-US" dirty="0"/>
          </a:p>
        </p:txBody>
      </p:sp>
      <p:sp>
        <p:nvSpPr>
          <p:cNvPr id="51205" name="Rectangle 3">
            <a:extLst>
              <a:ext uri="{FF2B5EF4-FFF2-40B4-BE49-F238E27FC236}">
                <a16:creationId xmlns:a16="http://schemas.microsoft.com/office/drawing/2014/main" id="{7000B91C-6776-400F-972A-CAB002C06AA7}"/>
              </a:ext>
            </a:extLst>
          </p:cNvPr>
          <p:cNvSpPr>
            <a:spLocks noGrp="1" noChangeArrowheads="1"/>
          </p:cNvSpPr>
          <p:nvPr>
            <p:ph idx="1"/>
          </p:nvPr>
        </p:nvSpPr>
        <p:spPr/>
        <p:txBody>
          <a:bodyPr/>
          <a:lstStyle/>
          <a:p>
            <a:r>
              <a:rPr lang="en-US" altLang="en-US"/>
              <a:t>Control unit</a:t>
            </a:r>
          </a:p>
          <a:p>
            <a:pPr lvl="1"/>
            <a:r>
              <a:rPr lang="en-US" altLang="en-US"/>
              <a:t>Tasks: fetch, decode, and execute</a:t>
            </a:r>
          </a:p>
          <a:p>
            <a:endParaRPr lang="en-US" altLang="en-US" dirty="0"/>
          </a:p>
        </p:txBody>
      </p:sp>
      <p:sp>
        <p:nvSpPr>
          <p:cNvPr id="3" name="Slide Number Placeholder 2">
            <a:extLst>
              <a:ext uri="{FF2B5EF4-FFF2-40B4-BE49-F238E27FC236}">
                <a16:creationId xmlns:a16="http://schemas.microsoft.com/office/drawing/2014/main" id="{F90D92CD-5272-4D7F-B0E2-8461D6F037D9}"/>
              </a:ext>
            </a:extLst>
          </p:cNvPr>
          <p:cNvSpPr>
            <a:spLocks noGrp="1"/>
          </p:cNvSpPr>
          <p:nvPr>
            <p:ph type="sldNum" sz="quarter" idx="4"/>
          </p:nvPr>
        </p:nvSpPr>
        <p:spPr/>
        <p:txBody>
          <a:bodyPr/>
          <a:lstStyle/>
          <a:p>
            <a:fld id="{A3540E78-C2F8-4361-AA0F-E95537B7ED5B}" type="slidenum">
              <a:rPr lang="en-US" smtClean="0"/>
              <a:pPr/>
              <a:t>12</a:t>
            </a:fld>
            <a:endParaRPr lang="en-US" dirty="0"/>
          </a:p>
        </p:txBody>
      </p:sp>
    </p:spTree>
    <p:extLst>
      <p:ext uri="{BB962C8B-B14F-4D97-AF65-F5344CB8AC3E}">
        <p14:creationId xmlns:p14="http://schemas.microsoft.com/office/powerpoint/2010/main" val="2224675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D71347-AB1D-4DD9-BE61-0D1105A5DC48}"/>
              </a:ext>
            </a:extLst>
          </p:cNvPr>
          <p:cNvSpPr>
            <a:spLocks noGrp="1"/>
          </p:cNvSpPr>
          <p:nvPr>
            <p:ph type="title"/>
          </p:nvPr>
        </p:nvSpPr>
        <p:spPr/>
        <p:txBody>
          <a:bodyPr/>
          <a:lstStyle/>
          <a:p>
            <a:r>
              <a:rPr lang="en-US" dirty="0"/>
              <a:t>Machine Language</a:t>
            </a:r>
          </a:p>
        </p:txBody>
      </p:sp>
      <p:sp>
        <p:nvSpPr>
          <p:cNvPr id="6" name="Text Placeholder 5">
            <a:extLst>
              <a:ext uri="{FF2B5EF4-FFF2-40B4-BE49-F238E27FC236}">
                <a16:creationId xmlns:a16="http://schemas.microsoft.com/office/drawing/2014/main" id="{4BA93A7E-CB53-4DB6-96E3-1C2B7FA762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4644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F54F730-BBAE-4167-98D0-66E450E91BE5}"/>
              </a:ext>
            </a:extLst>
          </p:cNvPr>
          <p:cNvSpPr>
            <a:spLocks noGrp="1" noChangeArrowheads="1"/>
          </p:cNvSpPr>
          <p:nvPr>
            <p:ph type="title"/>
          </p:nvPr>
        </p:nvSpPr>
        <p:spPr/>
        <p:txBody>
          <a:bodyPr/>
          <a:lstStyle/>
          <a:p>
            <a:r>
              <a:rPr lang="en-US" altLang="en-US"/>
              <a:t>Stored Program Concept</a:t>
            </a:r>
          </a:p>
        </p:txBody>
      </p:sp>
      <p:sp>
        <p:nvSpPr>
          <p:cNvPr id="18435" name="Rectangle 3">
            <a:extLst>
              <a:ext uri="{FF2B5EF4-FFF2-40B4-BE49-F238E27FC236}">
                <a16:creationId xmlns:a16="http://schemas.microsoft.com/office/drawing/2014/main" id="{E9129E66-3D9E-49FA-9F66-767195E8A112}"/>
              </a:ext>
            </a:extLst>
          </p:cNvPr>
          <p:cNvSpPr>
            <a:spLocks noGrp="1" noChangeArrowheads="1"/>
          </p:cNvSpPr>
          <p:nvPr>
            <p:ph idx="1"/>
          </p:nvPr>
        </p:nvSpPr>
        <p:spPr/>
        <p:txBody>
          <a:bodyPr/>
          <a:lstStyle/>
          <a:p>
            <a:r>
              <a:rPr lang="en-US" altLang="en-US" dirty="0"/>
              <a:t>A program can be encoded as bit patterns and stored in main memory.</a:t>
            </a:r>
          </a:p>
          <a:p>
            <a:r>
              <a:rPr lang="en-US" altLang="en-US" dirty="0"/>
              <a:t>From there, the CPU can then extract the instructions and execute them. </a:t>
            </a:r>
          </a:p>
          <a:p>
            <a:r>
              <a:rPr lang="en-US" altLang="en-US" dirty="0"/>
              <a:t>In turn, the program to be executed can be altered easily.</a:t>
            </a:r>
          </a:p>
        </p:txBody>
      </p:sp>
      <p:sp>
        <p:nvSpPr>
          <p:cNvPr id="3" name="Slide Number Placeholder 2">
            <a:extLst>
              <a:ext uri="{FF2B5EF4-FFF2-40B4-BE49-F238E27FC236}">
                <a16:creationId xmlns:a16="http://schemas.microsoft.com/office/drawing/2014/main" id="{D660D9C0-B3BD-4555-B347-ABF7C4CD33BB}"/>
              </a:ext>
            </a:extLst>
          </p:cNvPr>
          <p:cNvSpPr>
            <a:spLocks noGrp="1"/>
          </p:cNvSpPr>
          <p:nvPr>
            <p:ph type="sldNum" sz="quarter" idx="4"/>
          </p:nvPr>
        </p:nvSpPr>
        <p:spPr/>
        <p:txBody>
          <a:bodyPr/>
          <a:lstStyle/>
          <a:p>
            <a:fld id="{A3540E78-C2F8-4361-AA0F-E95537B7ED5B}"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1F50581-EDD4-4E03-8F3C-D16ED99A647F}"/>
              </a:ext>
            </a:extLst>
          </p:cNvPr>
          <p:cNvSpPr>
            <a:spLocks noGrp="1" noChangeArrowheads="1"/>
          </p:cNvSpPr>
          <p:nvPr>
            <p:ph type="title"/>
          </p:nvPr>
        </p:nvSpPr>
        <p:spPr/>
        <p:txBody>
          <a:bodyPr/>
          <a:lstStyle/>
          <a:p>
            <a:r>
              <a:rPr lang="en-US" altLang="en-US"/>
              <a:t>Terminology </a:t>
            </a:r>
          </a:p>
        </p:txBody>
      </p:sp>
      <p:sp>
        <p:nvSpPr>
          <p:cNvPr id="19459" name="Rectangle 3">
            <a:extLst>
              <a:ext uri="{FF2B5EF4-FFF2-40B4-BE49-F238E27FC236}">
                <a16:creationId xmlns:a16="http://schemas.microsoft.com/office/drawing/2014/main" id="{707969D5-1D05-4784-AF8B-10BC99E2A344}"/>
              </a:ext>
            </a:extLst>
          </p:cNvPr>
          <p:cNvSpPr>
            <a:spLocks noGrp="1" noChangeArrowheads="1"/>
          </p:cNvSpPr>
          <p:nvPr>
            <p:ph idx="1"/>
          </p:nvPr>
        </p:nvSpPr>
        <p:spPr/>
        <p:txBody>
          <a:bodyPr/>
          <a:lstStyle/>
          <a:p>
            <a:r>
              <a:rPr lang="en-US" altLang="en-US"/>
              <a:t>Machine instruction: An instruction (or command) encoded as a bit pattern recognizable by the CPU</a:t>
            </a:r>
          </a:p>
          <a:p>
            <a:endParaRPr lang="en-US" altLang="en-US"/>
          </a:p>
          <a:p>
            <a:r>
              <a:rPr lang="en-US" altLang="en-US"/>
              <a:t>Machine language: The set of all instructions recognized by a machine</a:t>
            </a:r>
            <a:endParaRPr lang="en-US" altLang="en-US" dirty="0"/>
          </a:p>
        </p:txBody>
      </p:sp>
      <p:sp>
        <p:nvSpPr>
          <p:cNvPr id="3" name="Slide Number Placeholder 2">
            <a:extLst>
              <a:ext uri="{FF2B5EF4-FFF2-40B4-BE49-F238E27FC236}">
                <a16:creationId xmlns:a16="http://schemas.microsoft.com/office/drawing/2014/main" id="{BB043441-0203-443E-9154-1F47000C8467}"/>
              </a:ext>
            </a:extLst>
          </p:cNvPr>
          <p:cNvSpPr>
            <a:spLocks noGrp="1"/>
          </p:cNvSpPr>
          <p:nvPr>
            <p:ph type="sldNum" sz="quarter" idx="4"/>
          </p:nvPr>
        </p:nvSpPr>
        <p:spPr/>
        <p:txBody>
          <a:bodyPr/>
          <a:lstStyle/>
          <a:p>
            <a:fld id="{A3540E78-C2F8-4361-AA0F-E95537B7ED5B}"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4D9A555-1A76-4C5E-8AC0-1E080E533189}"/>
              </a:ext>
            </a:extLst>
          </p:cNvPr>
          <p:cNvSpPr>
            <a:spLocks noGrp="1" noChangeArrowheads="1"/>
          </p:cNvSpPr>
          <p:nvPr>
            <p:ph type="title"/>
          </p:nvPr>
        </p:nvSpPr>
        <p:spPr/>
        <p:txBody>
          <a:bodyPr/>
          <a:lstStyle/>
          <a:p>
            <a:r>
              <a:rPr lang="en-US" altLang="en-US"/>
              <a:t>Machine Language Philosophies</a:t>
            </a:r>
          </a:p>
        </p:txBody>
      </p:sp>
      <p:sp>
        <p:nvSpPr>
          <p:cNvPr id="20483" name="Rectangle 3">
            <a:extLst>
              <a:ext uri="{FF2B5EF4-FFF2-40B4-BE49-F238E27FC236}">
                <a16:creationId xmlns:a16="http://schemas.microsoft.com/office/drawing/2014/main" id="{8DC23CC9-6B21-4419-AB3F-9BF032D99DD7}"/>
              </a:ext>
            </a:extLst>
          </p:cNvPr>
          <p:cNvSpPr>
            <a:spLocks noGrp="1" noChangeArrowheads="1"/>
          </p:cNvSpPr>
          <p:nvPr>
            <p:ph idx="1"/>
          </p:nvPr>
        </p:nvSpPr>
        <p:spPr/>
        <p:txBody>
          <a:bodyPr/>
          <a:lstStyle/>
          <a:p>
            <a:r>
              <a:rPr lang="en-US" altLang="en-US" dirty="0"/>
              <a:t>Reduced Instruction Set Computing (RISC)</a:t>
            </a:r>
          </a:p>
          <a:p>
            <a:pPr lvl="1"/>
            <a:r>
              <a:rPr lang="en-US" altLang="en-US" dirty="0"/>
              <a:t>Few, simple, efficient, and fast instructions</a:t>
            </a:r>
          </a:p>
          <a:p>
            <a:pPr lvl="1"/>
            <a:r>
              <a:rPr lang="en-US" altLang="en-US" dirty="0"/>
              <a:t>Examples: PowerPC from Apple/IBM/Motorola and ARM</a:t>
            </a:r>
          </a:p>
          <a:p>
            <a:endParaRPr lang="en-US" altLang="en-US" dirty="0"/>
          </a:p>
          <a:p>
            <a:r>
              <a:rPr lang="en-US" altLang="en-US" dirty="0"/>
              <a:t>Complex Instruction Set Computing (</a:t>
            </a:r>
            <a:r>
              <a:rPr lang="en-US" altLang="en-US" dirty="0" err="1"/>
              <a:t>CISC</a:t>
            </a:r>
            <a:r>
              <a:rPr lang="en-US" altLang="en-US" dirty="0"/>
              <a:t>)</a:t>
            </a:r>
          </a:p>
          <a:p>
            <a:pPr lvl="1"/>
            <a:r>
              <a:rPr lang="en-US" altLang="en-US" dirty="0"/>
              <a:t>Many, convenient, and powerful instructions</a:t>
            </a:r>
          </a:p>
          <a:p>
            <a:pPr lvl="1"/>
            <a:r>
              <a:rPr lang="en-US" altLang="en-US" dirty="0"/>
              <a:t>Example: Intel</a:t>
            </a:r>
          </a:p>
        </p:txBody>
      </p:sp>
      <p:sp>
        <p:nvSpPr>
          <p:cNvPr id="3" name="Slide Number Placeholder 2">
            <a:extLst>
              <a:ext uri="{FF2B5EF4-FFF2-40B4-BE49-F238E27FC236}">
                <a16:creationId xmlns:a16="http://schemas.microsoft.com/office/drawing/2014/main" id="{4D2507A8-9439-4CB5-A4FC-3884F2B84EFE}"/>
              </a:ext>
            </a:extLst>
          </p:cNvPr>
          <p:cNvSpPr>
            <a:spLocks noGrp="1"/>
          </p:cNvSpPr>
          <p:nvPr>
            <p:ph type="sldNum" sz="quarter" idx="4"/>
          </p:nvPr>
        </p:nvSpPr>
        <p:spPr/>
        <p:txBody>
          <a:bodyPr/>
          <a:lstStyle/>
          <a:p>
            <a:fld id="{A3540E78-C2F8-4361-AA0F-E95537B7ED5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155DB7F-C9A0-4878-9189-8059D698FEDB}"/>
              </a:ext>
            </a:extLst>
          </p:cNvPr>
          <p:cNvSpPr>
            <a:spLocks noGrp="1" noChangeArrowheads="1"/>
          </p:cNvSpPr>
          <p:nvPr>
            <p:ph type="title"/>
          </p:nvPr>
        </p:nvSpPr>
        <p:spPr/>
        <p:txBody>
          <a:bodyPr/>
          <a:lstStyle/>
          <a:p>
            <a:r>
              <a:rPr lang="en-US" altLang="en-US"/>
              <a:t>Machine Instruction Types</a:t>
            </a:r>
          </a:p>
        </p:txBody>
      </p:sp>
      <p:sp>
        <p:nvSpPr>
          <p:cNvPr id="21507" name="Rectangle 3">
            <a:extLst>
              <a:ext uri="{FF2B5EF4-FFF2-40B4-BE49-F238E27FC236}">
                <a16:creationId xmlns:a16="http://schemas.microsoft.com/office/drawing/2014/main" id="{BD027B6A-3FAA-4ABA-BBD0-BAC4C7AB4072}"/>
              </a:ext>
            </a:extLst>
          </p:cNvPr>
          <p:cNvSpPr>
            <a:spLocks noGrp="1" noChangeArrowheads="1"/>
          </p:cNvSpPr>
          <p:nvPr>
            <p:ph idx="1"/>
          </p:nvPr>
        </p:nvSpPr>
        <p:spPr/>
        <p:txBody>
          <a:bodyPr/>
          <a:lstStyle/>
          <a:p>
            <a:r>
              <a:rPr lang="en-US" altLang="en-US" b="1" dirty="0"/>
              <a:t>Data Transfer:</a:t>
            </a:r>
            <a:r>
              <a:rPr lang="en-US" altLang="en-US" dirty="0"/>
              <a:t> copy data from one location to another</a:t>
            </a:r>
          </a:p>
          <a:p>
            <a:r>
              <a:rPr lang="en-US" altLang="en-US" b="1" dirty="0"/>
              <a:t>Arithmetic/Logic:</a:t>
            </a:r>
            <a:r>
              <a:rPr lang="en-US" altLang="en-US" dirty="0"/>
              <a:t> use existing bit patterns to compute a new bit patterns</a:t>
            </a:r>
          </a:p>
          <a:p>
            <a:r>
              <a:rPr lang="en-US" altLang="en-US" b="1" dirty="0"/>
              <a:t>Control:</a:t>
            </a:r>
            <a:r>
              <a:rPr lang="en-US" altLang="en-US" dirty="0"/>
              <a:t> direct the execution of the program</a:t>
            </a:r>
          </a:p>
        </p:txBody>
      </p:sp>
      <p:sp>
        <p:nvSpPr>
          <p:cNvPr id="3" name="Slide Number Placeholder 2">
            <a:extLst>
              <a:ext uri="{FF2B5EF4-FFF2-40B4-BE49-F238E27FC236}">
                <a16:creationId xmlns:a16="http://schemas.microsoft.com/office/drawing/2014/main" id="{A31BDBE4-F8F5-4862-912D-3CE6433E2638}"/>
              </a:ext>
            </a:extLst>
          </p:cNvPr>
          <p:cNvSpPr>
            <a:spLocks noGrp="1"/>
          </p:cNvSpPr>
          <p:nvPr>
            <p:ph type="sldNum" sz="quarter" idx="4"/>
          </p:nvPr>
        </p:nvSpPr>
        <p:spPr/>
        <p:txBody>
          <a:bodyPr/>
          <a:lstStyle/>
          <a:p>
            <a:fld id="{A3540E78-C2F8-4361-AA0F-E95537B7ED5B}"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F30B551-1D1F-458C-AD6A-E3E94D67B186}"/>
              </a:ext>
            </a:extLst>
          </p:cNvPr>
          <p:cNvSpPr>
            <a:spLocks noGrp="1" noChangeArrowheads="1"/>
          </p:cNvSpPr>
          <p:nvPr>
            <p:ph type="title"/>
          </p:nvPr>
        </p:nvSpPr>
        <p:spPr/>
        <p:txBody>
          <a:bodyPr/>
          <a:lstStyle/>
          <a:p>
            <a:r>
              <a:rPr lang="en-US" altLang="en-US"/>
              <a:t>Adding values stored in memory</a:t>
            </a:r>
            <a:endParaRPr lang="en-US" altLang="en-US" dirty="0"/>
          </a:p>
        </p:txBody>
      </p:sp>
      <p:pic>
        <p:nvPicPr>
          <p:cNvPr id="22531" name="Picture 6" descr="fig_02_02">
            <a:extLst>
              <a:ext uri="{FF2B5EF4-FFF2-40B4-BE49-F238E27FC236}">
                <a16:creationId xmlns:a16="http://schemas.microsoft.com/office/drawing/2014/main" id="{D1C249AE-A3A7-4638-981F-421A5913C737}"/>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6825" y="1600200"/>
            <a:ext cx="4068763"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0696048-363E-4780-BE5F-B1B4EF142A2D}"/>
              </a:ext>
            </a:extLst>
          </p:cNvPr>
          <p:cNvSpPr>
            <a:spLocks noGrp="1"/>
          </p:cNvSpPr>
          <p:nvPr>
            <p:ph type="sldNum" sz="quarter" idx="4"/>
          </p:nvPr>
        </p:nvSpPr>
        <p:spPr/>
        <p:txBody>
          <a:bodyPr/>
          <a:lstStyle/>
          <a:p>
            <a:fld id="{A3540E78-C2F8-4361-AA0F-E95537B7ED5B}" type="slidenum">
              <a:rPr lang="en-US" smtClean="0"/>
              <a:pPr/>
              <a:t>18</a:t>
            </a:fld>
            <a:endParaRPr 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A84604E-779F-4B7E-AE10-1CD167C52B0E}"/>
              </a:ext>
            </a:extLst>
          </p:cNvPr>
          <p:cNvSpPr>
            <a:spLocks noGrp="1" noChangeArrowheads="1"/>
          </p:cNvSpPr>
          <p:nvPr>
            <p:ph type="title"/>
          </p:nvPr>
        </p:nvSpPr>
        <p:spPr/>
        <p:txBody>
          <a:bodyPr/>
          <a:lstStyle/>
          <a:p>
            <a:r>
              <a:rPr lang="en-US" altLang="en-US"/>
              <a:t>Dividing values stored in memory</a:t>
            </a:r>
            <a:endParaRPr lang="en-US" altLang="en-US" dirty="0"/>
          </a:p>
        </p:txBody>
      </p:sp>
      <p:pic>
        <p:nvPicPr>
          <p:cNvPr id="23555" name="Picture 6" descr="fig_02_03">
            <a:extLst>
              <a:ext uri="{FF2B5EF4-FFF2-40B4-BE49-F238E27FC236}">
                <a16:creationId xmlns:a16="http://schemas.microsoft.com/office/drawing/2014/main" id="{3A55A87A-9D33-4F9A-B8A4-F76EA5451BE7}"/>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9700" y="1600200"/>
            <a:ext cx="3784600"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A482C5D5-C551-4923-BEA6-672832BCF65C}"/>
              </a:ext>
            </a:extLst>
          </p:cNvPr>
          <p:cNvSpPr>
            <a:spLocks noGrp="1"/>
          </p:cNvSpPr>
          <p:nvPr>
            <p:ph type="sldNum" sz="quarter" idx="4"/>
          </p:nvPr>
        </p:nvSpPr>
        <p:spPr/>
        <p:txBody>
          <a:bodyPr/>
          <a:lstStyle/>
          <a:p>
            <a:fld id="{A3540E78-C2F8-4361-AA0F-E95537B7ED5B}" type="slidenum">
              <a:rPr lang="en-US" smtClean="0"/>
              <a:pPr/>
              <a:t>19</a:t>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246881F-E5C6-4930-95B1-534F4F3CF24E}"/>
              </a:ext>
            </a:extLst>
          </p:cNvPr>
          <p:cNvSpPr>
            <a:spLocks noGrp="1" noChangeArrowheads="1"/>
          </p:cNvSpPr>
          <p:nvPr>
            <p:ph type="title"/>
          </p:nvPr>
        </p:nvSpPr>
        <p:spPr/>
        <p:txBody>
          <a:bodyPr/>
          <a:lstStyle/>
          <a:p>
            <a:r>
              <a:rPr lang="en-US" altLang="en-US"/>
              <a:t>Data Manipulation</a:t>
            </a:r>
            <a:endParaRPr lang="en-US" altLang="en-US" dirty="0"/>
          </a:p>
        </p:txBody>
      </p:sp>
      <p:sp>
        <p:nvSpPr>
          <p:cNvPr id="15363" name="Rectangle 3">
            <a:extLst>
              <a:ext uri="{FF2B5EF4-FFF2-40B4-BE49-F238E27FC236}">
                <a16:creationId xmlns:a16="http://schemas.microsoft.com/office/drawing/2014/main" id="{C1A5B878-D644-40DE-B1F7-2DB4320BDED1}"/>
              </a:ext>
            </a:extLst>
          </p:cNvPr>
          <p:cNvSpPr>
            <a:spLocks noGrp="1" noChangeArrowheads="1"/>
          </p:cNvSpPr>
          <p:nvPr>
            <p:ph idx="1"/>
          </p:nvPr>
        </p:nvSpPr>
        <p:spPr/>
        <p:txBody>
          <a:bodyPr/>
          <a:lstStyle/>
          <a:p>
            <a:r>
              <a:rPr lang="en-US" altLang="en-US" dirty="0"/>
              <a:t>Computer Architecture</a:t>
            </a:r>
          </a:p>
          <a:p>
            <a:r>
              <a:rPr lang="en-US" altLang="en-US" dirty="0"/>
              <a:t>Machine Language</a:t>
            </a:r>
          </a:p>
          <a:p>
            <a:r>
              <a:rPr lang="en-US" altLang="en-US" dirty="0"/>
              <a:t>Program Execution</a:t>
            </a:r>
          </a:p>
          <a:p>
            <a:r>
              <a:rPr lang="en-US" altLang="en-US" dirty="0"/>
              <a:t>Arithmetic/Logic Instructions</a:t>
            </a:r>
          </a:p>
          <a:p>
            <a:r>
              <a:rPr lang="en-US" altLang="en-US" dirty="0"/>
              <a:t>Communicating with Other Devices</a:t>
            </a:r>
          </a:p>
          <a:p>
            <a:r>
              <a:rPr lang="en-US" altLang="en-US" dirty="0"/>
              <a:t>Other Architectures</a:t>
            </a:r>
          </a:p>
        </p:txBody>
      </p:sp>
      <p:sp>
        <p:nvSpPr>
          <p:cNvPr id="3" name="Slide Number Placeholder 2">
            <a:extLst>
              <a:ext uri="{FF2B5EF4-FFF2-40B4-BE49-F238E27FC236}">
                <a16:creationId xmlns:a16="http://schemas.microsoft.com/office/drawing/2014/main" id="{49ECF3F9-70E8-4408-A7FA-699A1930C89C}"/>
              </a:ext>
            </a:extLst>
          </p:cNvPr>
          <p:cNvSpPr>
            <a:spLocks noGrp="1"/>
          </p:cNvSpPr>
          <p:nvPr>
            <p:ph type="sldNum" sz="quarter" idx="4"/>
          </p:nvPr>
        </p:nvSpPr>
        <p:spPr/>
        <p:txBody>
          <a:bodyPr/>
          <a:lstStyle/>
          <a:p>
            <a:fld id="{A3540E78-C2F8-4361-AA0F-E95537B7ED5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25E4EFF-E784-461B-89B0-D2D58A6F2799}"/>
              </a:ext>
            </a:extLst>
          </p:cNvPr>
          <p:cNvSpPr>
            <a:spLocks noGrp="1" noChangeArrowheads="1"/>
          </p:cNvSpPr>
          <p:nvPr>
            <p:ph type="title"/>
          </p:nvPr>
        </p:nvSpPr>
        <p:spPr/>
        <p:txBody>
          <a:bodyPr/>
          <a:lstStyle/>
          <a:p>
            <a:r>
              <a:rPr lang="en-US" altLang="en-US"/>
              <a:t>An architecture of the machine</a:t>
            </a:r>
            <a:endParaRPr lang="en-US" altLang="en-US" dirty="0"/>
          </a:p>
        </p:txBody>
      </p:sp>
      <p:pic>
        <p:nvPicPr>
          <p:cNvPr id="24579" name="Picture 7" descr="fig02_04">
            <a:extLst>
              <a:ext uri="{FF2B5EF4-FFF2-40B4-BE49-F238E27FC236}">
                <a16:creationId xmlns:a16="http://schemas.microsoft.com/office/drawing/2014/main" id="{2C03C97E-204F-4D4F-B6E3-BDEB65C00CC7}"/>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14400" y="2133600"/>
            <a:ext cx="7370763" cy="33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E58C050A-9567-4D35-B3AE-1CBDAD58A8F3}"/>
              </a:ext>
            </a:extLst>
          </p:cNvPr>
          <p:cNvSpPr>
            <a:spLocks noGrp="1"/>
          </p:cNvSpPr>
          <p:nvPr>
            <p:ph type="sldNum" sz="quarter" idx="4"/>
          </p:nvPr>
        </p:nvSpPr>
        <p:spPr/>
        <p:txBody>
          <a:bodyPr/>
          <a:lstStyle/>
          <a:p>
            <a:fld id="{A3540E78-C2F8-4361-AA0F-E95537B7ED5B}" type="slidenum">
              <a:rPr lang="en-US" smtClean="0"/>
              <a:pPr/>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E63A1CB-0EF9-4CE7-934B-F7B7429076D6}"/>
              </a:ext>
            </a:extLst>
          </p:cNvPr>
          <p:cNvSpPr>
            <a:spLocks noGrp="1" noChangeArrowheads="1"/>
          </p:cNvSpPr>
          <p:nvPr>
            <p:ph type="title"/>
          </p:nvPr>
        </p:nvSpPr>
        <p:spPr/>
        <p:txBody>
          <a:bodyPr/>
          <a:lstStyle/>
          <a:p>
            <a:r>
              <a:rPr lang="en-US" altLang="en-US"/>
              <a:t>Parts of a Machine Instruction</a:t>
            </a:r>
          </a:p>
        </p:txBody>
      </p:sp>
      <p:sp>
        <p:nvSpPr>
          <p:cNvPr id="25603" name="Rectangle 3">
            <a:extLst>
              <a:ext uri="{FF2B5EF4-FFF2-40B4-BE49-F238E27FC236}">
                <a16:creationId xmlns:a16="http://schemas.microsoft.com/office/drawing/2014/main" id="{20A4A9ED-691D-4942-9C7B-BA1C7DEAAEF0}"/>
              </a:ext>
            </a:extLst>
          </p:cNvPr>
          <p:cNvSpPr>
            <a:spLocks noGrp="1" noChangeArrowheads="1"/>
          </p:cNvSpPr>
          <p:nvPr>
            <p:ph idx="1"/>
          </p:nvPr>
        </p:nvSpPr>
        <p:spPr/>
        <p:txBody>
          <a:bodyPr/>
          <a:lstStyle/>
          <a:p>
            <a:r>
              <a:rPr lang="en-US" altLang="en-US" b="1" dirty="0"/>
              <a:t>Op-code</a:t>
            </a:r>
            <a:r>
              <a:rPr lang="en-US" altLang="en-US" dirty="0"/>
              <a:t>: Specifies which operation to execute</a:t>
            </a:r>
          </a:p>
          <a:p>
            <a:r>
              <a:rPr lang="en-US" altLang="en-US" b="1" dirty="0"/>
              <a:t>Operand</a:t>
            </a:r>
            <a:r>
              <a:rPr lang="en-US" altLang="en-US" dirty="0"/>
              <a:t>: Gives more detailed information about the operation</a:t>
            </a:r>
          </a:p>
          <a:p>
            <a:pPr lvl="1"/>
            <a:r>
              <a:rPr lang="en-US" altLang="en-US" dirty="0"/>
              <a:t>Interpretation of operand varies depending on op-code</a:t>
            </a:r>
          </a:p>
        </p:txBody>
      </p:sp>
      <p:sp>
        <p:nvSpPr>
          <p:cNvPr id="3" name="Slide Number Placeholder 2">
            <a:extLst>
              <a:ext uri="{FF2B5EF4-FFF2-40B4-BE49-F238E27FC236}">
                <a16:creationId xmlns:a16="http://schemas.microsoft.com/office/drawing/2014/main" id="{A35E92D0-CEC3-44E9-A024-1E081DF3D8FB}"/>
              </a:ext>
            </a:extLst>
          </p:cNvPr>
          <p:cNvSpPr>
            <a:spLocks noGrp="1"/>
          </p:cNvSpPr>
          <p:nvPr>
            <p:ph type="sldNum" sz="quarter" idx="4"/>
          </p:nvPr>
        </p:nvSpPr>
        <p:spPr/>
        <p:txBody>
          <a:bodyPr/>
          <a:lstStyle/>
          <a:p>
            <a:fld id="{A3540E78-C2F8-4361-AA0F-E95537B7ED5B}" type="slidenum">
              <a:rPr lang="en-US" smtClean="0"/>
              <a:pPr/>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11FBC1D-1F54-4F9B-8A4D-CDC15E9060AD}"/>
              </a:ext>
            </a:extLst>
          </p:cNvPr>
          <p:cNvSpPr>
            <a:spLocks noGrp="1" noChangeArrowheads="1"/>
          </p:cNvSpPr>
          <p:nvPr>
            <p:ph type="title"/>
          </p:nvPr>
        </p:nvSpPr>
        <p:spPr>
          <a:xfrm>
            <a:off x="801290" y="304800"/>
            <a:ext cx="7809310" cy="838200"/>
          </a:xfrm>
        </p:spPr>
        <p:txBody>
          <a:bodyPr>
            <a:normAutofit/>
          </a:bodyPr>
          <a:lstStyle/>
          <a:p>
            <a:r>
              <a:rPr lang="en-US" altLang="en-US" dirty="0"/>
              <a:t>The composition of an instruction</a:t>
            </a:r>
          </a:p>
        </p:txBody>
      </p:sp>
      <p:pic>
        <p:nvPicPr>
          <p:cNvPr id="26627" name="Picture 4" descr="fig_02_05">
            <a:extLst>
              <a:ext uri="{FF2B5EF4-FFF2-40B4-BE49-F238E27FC236}">
                <a16:creationId xmlns:a16="http://schemas.microsoft.com/office/drawing/2014/main" id="{4C006315-CC53-4F58-B441-836B73CDBC1D}"/>
              </a:ext>
            </a:extLst>
          </p:cNvPr>
          <p:cNvPicPr preferRelativeResize="0">
            <a:picLocks noGrp="1" noChangeAspect="1" noChangeArrowheads="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822325" y="2639949"/>
            <a:ext cx="7543800" cy="2187702"/>
          </a:xfrm>
        </p:spPr>
      </p:pic>
      <p:sp>
        <p:nvSpPr>
          <p:cNvPr id="3" name="Slide Number Placeholder 2">
            <a:extLst>
              <a:ext uri="{FF2B5EF4-FFF2-40B4-BE49-F238E27FC236}">
                <a16:creationId xmlns:a16="http://schemas.microsoft.com/office/drawing/2014/main" id="{898CADF9-3A03-4A12-9C32-DB6FA4267AB8}"/>
              </a:ext>
            </a:extLst>
          </p:cNvPr>
          <p:cNvSpPr>
            <a:spLocks noGrp="1"/>
          </p:cNvSpPr>
          <p:nvPr>
            <p:ph type="sldNum" sz="quarter" idx="4"/>
          </p:nvPr>
        </p:nvSpPr>
        <p:spPr/>
        <p:txBody>
          <a:bodyPr/>
          <a:lstStyle/>
          <a:p>
            <a:fld id="{A3540E78-C2F8-4361-AA0F-E95537B7ED5B}" type="slidenum">
              <a:rPr lang="en-US" smtClean="0"/>
              <a:pPr/>
              <a:t>22</a:t>
            </a:fld>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03F2CEC-D4DE-4973-9954-939B515EDD69}"/>
              </a:ext>
            </a:extLst>
          </p:cNvPr>
          <p:cNvSpPr>
            <a:spLocks noGrp="1" noChangeArrowheads="1"/>
          </p:cNvSpPr>
          <p:nvPr>
            <p:ph type="title"/>
          </p:nvPr>
        </p:nvSpPr>
        <p:spPr/>
        <p:txBody>
          <a:bodyPr/>
          <a:lstStyle/>
          <a:p>
            <a:r>
              <a:rPr lang="en-US" altLang="en-US"/>
              <a:t>Decoding the instruction 35A7</a:t>
            </a:r>
            <a:endParaRPr lang="en-US" altLang="en-US" dirty="0"/>
          </a:p>
        </p:txBody>
      </p:sp>
      <p:pic>
        <p:nvPicPr>
          <p:cNvPr id="27651" name="Picture 4" descr="fig_02_06">
            <a:extLst>
              <a:ext uri="{FF2B5EF4-FFF2-40B4-BE49-F238E27FC236}">
                <a16:creationId xmlns:a16="http://schemas.microsoft.com/office/drawing/2014/main" id="{3F93A8F5-B780-4981-BFDD-BA8230B28934}"/>
              </a:ext>
            </a:extLst>
          </p:cNvPr>
          <p:cNvPicPr preferRelativeResize="0">
            <a:picLocks noGrp="1" noChangeAspect="1" noChangeArrowheads="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822325" y="1983638"/>
            <a:ext cx="7543800" cy="3500323"/>
          </a:xfrm>
        </p:spPr>
      </p:pic>
      <p:sp>
        <p:nvSpPr>
          <p:cNvPr id="3" name="Slide Number Placeholder 2">
            <a:extLst>
              <a:ext uri="{FF2B5EF4-FFF2-40B4-BE49-F238E27FC236}">
                <a16:creationId xmlns:a16="http://schemas.microsoft.com/office/drawing/2014/main" id="{974274A1-0E01-442B-A804-0A7C0AD6B990}"/>
              </a:ext>
            </a:extLst>
          </p:cNvPr>
          <p:cNvSpPr>
            <a:spLocks noGrp="1"/>
          </p:cNvSpPr>
          <p:nvPr>
            <p:ph type="sldNum" sz="quarter" idx="4"/>
          </p:nvPr>
        </p:nvSpPr>
        <p:spPr/>
        <p:txBody>
          <a:bodyPr/>
          <a:lstStyle/>
          <a:p>
            <a:fld id="{A3540E78-C2F8-4361-AA0F-E95537B7ED5B}" type="slidenum">
              <a:rPr lang="en-US" smtClean="0"/>
              <a:pPr/>
              <a:t>23</a:t>
            </a:fld>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D6C4-EF1A-4C31-9E78-38EB8B2E680F}"/>
              </a:ext>
            </a:extLst>
          </p:cNvPr>
          <p:cNvSpPr>
            <a:spLocks noGrp="1"/>
          </p:cNvSpPr>
          <p:nvPr>
            <p:ph type="title"/>
          </p:nvPr>
        </p:nvSpPr>
        <p:spPr/>
        <p:txBody>
          <a:bodyPr/>
          <a:lstStyle/>
          <a:p>
            <a:r>
              <a:rPr lang="en-US" dirty="0"/>
              <a:t>A Simple Machine Language</a:t>
            </a:r>
          </a:p>
        </p:txBody>
      </p:sp>
      <p:graphicFrame>
        <p:nvGraphicFramePr>
          <p:cNvPr id="5" name="Content Placeholder 4">
            <a:extLst>
              <a:ext uri="{FF2B5EF4-FFF2-40B4-BE49-F238E27FC236}">
                <a16:creationId xmlns:a16="http://schemas.microsoft.com/office/drawing/2014/main" id="{F15F811A-E73D-4480-BBC4-B2D40A018EDF}"/>
              </a:ext>
            </a:extLst>
          </p:cNvPr>
          <p:cNvGraphicFramePr>
            <a:graphicFrameLocks noGrp="1"/>
          </p:cNvGraphicFramePr>
          <p:nvPr>
            <p:ph idx="1"/>
            <p:extLst>
              <p:ext uri="{D42A27DB-BD31-4B8C-83A1-F6EECF244321}">
                <p14:modId xmlns:p14="http://schemas.microsoft.com/office/powerpoint/2010/main" val="2811818720"/>
              </p:ext>
            </p:extLst>
          </p:nvPr>
        </p:nvGraphicFramePr>
        <p:xfrm>
          <a:off x="800655" y="1600200"/>
          <a:ext cx="7544435" cy="3438303"/>
        </p:xfrm>
        <a:graphic>
          <a:graphicData uri="http://schemas.openxmlformats.org/drawingml/2006/table">
            <a:tbl>
              <a:tblPr firstRow="1">
                <a:tableStyleId>{0660B408-B3CF-4A94-85FC-2B1E0A45F4A2}</a:tableStyleId>
              </a:tblPr>
              <a:tblGrid>
                <a:gridCol w="1298261">
                  <a:extLst>
                    <a:ext uri="{9D8B030D-6E8A-4147-A177-3AD203B41FA5}">
                      <a16:colId xmlns:a16="http://schemas.microsoft.com/office/drawing/2014/main" val="2360114699"/>
                    </a:ext>
                  </a:extLst>
                </a:gridCol>
                <a:gridCol w="1558684">
                  <a:extLst>
                    <a:ext uri="{9D8B030D-6E8A-4147-A177-3AD203B41FA5}">
                      <a16:colId xmlns:a16="http://schemas.microsoft.com/office/drawing/2014/main" val="260859849"/>
                    </a:ext>
                  </a:extLst>
                </a:gridCol>
                <a:gridCol w="4687490">
                  <a:extLst>
                    <a:ext uri="{9D8B030D-6E8A-4147-A177-3AD203B41FA5}">
                      <a16:colId xmlns:a16="http://schemas.microsoft.com/office/drawing/2014/main" val="2855752808"/>
                    </a:ext>
                  </a:extLst>
                </a:gridCol>
              </a:tblGrid>
              <a:tr h="822795">
                <a:tc>
                  <a:txBody>
                    <a:bodyPr/>
                    <a:lstStyle/>
                    <a:p>
                      <a:pPr algn="ctr" rtl="0" fontAlgn="ctr"/>
                      <a:r>
                        <a:rPr lang="en-US" sz="2700" u="none" strike="noStrike" dirty="0">
                          <a:effectLst/>
                        </a:rPr>
                        <a:t>Op-code</a:t>
                      </a:r>
                      <a:endParaRPr lang="en-US" sz="2700" b="0" i="0" u="none" strike="noStrike" dirty="0">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700" u="none" strike="noStrike">
                          <a:effectLst/>
                        </a:rPr>
                        <a:t>Operand</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700" u="none" strike="noStrike" dirty="0">
                          <a:effectLst/>
                        </a:rPr>
                        <a:t>Description</a:t>
                      </a:r>
                      <a:endParaRPr lang="en-US" sz="2700" b="0" i="0" u="none" strike="noStrike" dirty="0">
                        <a:solidFill>
                          <a:srgbClr val="404040"/>
                        </a:solidFill>
                        <a:effectLst/>
                        <a:latin typeface="Baskerville Old Face" panose="02020602080505020303" pitchFamily="18" charset="0"/>
                      </a:endParaRPr>
                    </a:p>
                  </a:txBody>
                  <a:tcPr marL="9082" marR="9082" marT="9082" marB="0" anchor="ctr"/>
                </a:tc>
                <a:extLst>
                  <a:ext uri="{0D108BD9-81ED-4DB2-BD59-A6C34878D82A}">
                    <a16:rowId xmlns:a16="http://schemas.microsoft.com/office/drawing/2014/main" val="2199383527"/>
                  </a:ext>
                </a:extLst>
              </a:tr>
              <a:tr h="435918">
                <a:tc>
                  <a:txBody>
                    <a:bodyPr/>
                    <a:lstStyle/>
                    <a:p>
                      <a:pPr algn="ctr" rtl="0" fontAlgn="ctr"/>
                      <a:r>
                        <a:rPr lang="en-US" sz="2700" u="none" strike="noStrike">
                          <a:effectLst/>
                        </a:rPr>
                        <a:t>1</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700" u="none" strike="noStrike">
                          <a:effectLst/>
                        </a:rPr>
                        <a:t>RXY</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l" rtl="0" fontAlgn="ctr"/>
                      <a:r>
                        <a:rPr lang="en-US" sz="2700" u="none" strike="noStrike">
                          <a:effectLst/>
                        </a:rPr>
                        <a:t>LOAD reg. R from cell XY.</a:t>
                      </a:r>
                      <a:endParaRPr lang="en-US" sz="2700" b="0" i="0" u="none" strike="noStrike">
                        <a:solidFill>
                          <a:srgbClr val="404040"/>
                        </a:solidFill>
                        <a:effectLst/>
                        <a:latin typeface="Baskerville Old Face" panose="02020602080505020303" pitchFamily="18" charset="0"/>
                      </a:endParaRPr>
                    </a:p>
                  </a:txBody>
                  <a:tcPr marL="9082" marR="9082" marT="9082" marB="0" anchor="ctr"/>
                </a:tc>
                <a:extLst>
                  <a:ext uri="{0D108BD9-81ED-4DB2-BD59-A6C34878D82A}">
                    <a16:rowId xmlns:a16="http://schemas.microsoft.com/office/drawing/2014/main" val="3276824251"/>
                  </a:ext>
                </a:extLst>
              </a:tr>
              <a:tr h="435918">
                <a:tc>
                  <a:txBody>
                    <a:bodyPr/>
                    <a:lstStyle/>
                    <a:p>
                      <a:pPr algn="ctr" rtl="0" fontAlgn="ctr"/>
                      <a:r>
                        <a:rPr lang="en-US" sz="2700" u="none" strike="noStrike">
                          <a:effectLst/>
                        </a:rPr>
                        <a:t>2</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700" u="none" strike="noStrike">
                          <a:effectLst/>
                        </a:rPr>
                        <a:t>RXY</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l" rtl="0" fontAlgn="ctr"/>
                      <a:r>
                        <a:rPr lang="en-US" sz="2700" u="none" strike="noStrike">
                          <a:effectLst/>
                        </a:rPr>
                        <a:t>LOAD reg. R with XY.</a:t>
                      </a:r>
                      <a:endParaRPr lang="en-US" sz="2700" b="0" i="0" u="none" strike="noStrike">
                        <a:solidFill>
                          <a:srgbClr val="404040"/>
                        </a:solidFill>
                        <a:effectLst/>
                        <a:latin typeface="Baskerville Old Face" panose="02020602080505020303" pitchFamily="18" charset="0"/>
                      </a:endParaRPr>
                    </a:p>
                  </a:txBody>
                  <a:tcPr marL="9082" marR="9082" marT="9082" marB="0" anchor="ctr"/>
                </a:tc>
                <a:extLst>
                  <a:ext uri="{0D108BD9-81ED-4DB2-BD59-A6C34878D82A}">
                    <a16:rowId xmlns:a16="http://schemas.microsoft.com/office/drawing/2014/main" val="420477482"/>
                  </a:ext>
                </a:extLst>
              </a:tr>
              <a:tr h="435918">
                <a:tc>
                  <a:txBody>
                    <a:bodyPr/>
                    <a:lstStyle/>
                    <a:p>
                      <a:pPr algn="ctr" rtl="0" fontAlgn="ctr"/>
                      <a:r>
                        <a:rPr lang="en-US" sz="2700" u="none" strike="noStrike">
                          <a:effectLst/>
                        </a:rPr>
                        <a:t>3</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700" u="none" strike="noStrike">
                          <a:effectLst/>
                        </a:rPr>
                        <a:t>RXY</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l" rtl="0" fontAlgn="ctr"/>
                      <a:r>
                        <a:rPr lang="en-US" sz="2700" u="none" strike="noStrike" dirty="0">
                          <a:effectLst/>
                        </a:rPr>
                        <a:t>STORE reg. R at </a:t>
                      </a:r>
                      <a:r>
                        <a:rPr lang="en-US" sz="2700" u="none" strike="noStrike" dirty="0" err="1">
                          <a:effectLst/>
                        </a:rPr>
                        <a:t>XY</a:t>
                      </a:r>
                      <a:r>
                        <a:rPr lang="en-US" sz="2700" u="none" strike="noStrike" dirty="0">
                          <a:effectLst/>
                        </a:rPr>
                        <a:t>.</a:t>
                      </a:r>
                      <a:endParaRPr lang="en-US" sz="2700" b="0" i="0" u="none" strike="noStrike" dirty="0">
                        <a:solidFill>
                          <a:srgbClr val="404040"/>
                        </a:solidFill>
                        <a:effectLst/>
                        <a:latin typeface="Baskerville Old Face" panose="02020602080505020303" pitchFamily="18" charset="0"/>
                      </a:endParaRPr>
                    </a:p>
                  </a:txBody>
                  <a:tcPr marL="9082" marR="9082" marT="9082" marB="0" anchor="ctr"/>
                </a:tc>
                <a:extLst>
                  <a:ext uri="{0D108BD9-81ED-4DB2-BD59-A6C34878D82A}">
                    <a16:rowId xmlns:a16="http://schemas.microsoft.com/office/drawing/2014/main" val="1990996346"/>
                  </a:ext>
                </a:extLst>
              </a:tr>
              <a:tr h="435918">
                <a:tc>
                  <a:txBody>
                    <a:bodyPr/>
                    <a:lstStyle/>
                    <a:p>
                      <a:pPr algn="ctr" rtl="0" fontAlgn="ctr"/>
                      <a:r>
                        <a:rPr lang="en-US" sz="2700" u="none" strike="noStrike">
                          <a:effectLst/>
                        </a:rPr>
                        <a:t>4</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700" u="none" strike="noStrike">
                          <a:effectLst/>
                        </a:rPr>
                        <a:t>0RS</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l" rtl="0" fontAlgn="ctr"/>
                      <a:r>
                        <a:rPr lang="en-US" sz="2700" u="none" strike="noStrike" dirty="0">
                          <a:effectLst/>
                        </a:rPr>
                        <a:t>MOVE R to S.</a:t>
                      </a:r>
                      <a:endParaRPr lang="en-US" sz="2700" b="0" i="0" u="none" strike="noStrike" dirty="0">
                        <a:solidFill>
                          <a:srgbClr val="404040"/>
                        </a:solidFill>
                        <a:effectLst/>
                        <a:latin typeface="Baskerville Old Face" panose="02020602080505020303" pitchFamily="18" charset="0"/>
                      </a:endParaRPr>
                    </a:p>
                  </a:txBody>
                  <a:tcPr marL="9082" marR="9082" marT="9082" marB="0" anchor="ctr"/>
                </a:tc>
                <a:extLst>
                  <a:ext uri="{0D108BD9-81ED-4DB2-BD59-A6C34878D82A}">
                    <a16:rowId xmlns:a16="http://schemas.microsoft.com/office/drawing/2014/main" val="2168945323"/>
                  </a:ext>
                </a:extLst>
              </a:tr>
              <a:tr h="435918">
                <a:tc>
                  <a:txBody>
                    <a:bodyPr/>
                    <a:lstStyle/>
                    <a:p>
                      <a:pPr algn="ctr" rtl="0" fontAlgn="ctr"/>
                      <a:r>
                        <a:rPr lang="en-US" sz="2700" u="none" strike="noStrike">
                          <a:effectLst/>
                        </a:rPr>
                        <a:t>5</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700" u="none" strike="noStrike">
                          <a:effectLst/>
                        </a:rPr>
                        <a:t>RST</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l" rtl="0" fontAlgn="ctr"/>
                      <a:r>
                        <a:rPr lang="en-US" sz="2700" u="none" strike="noStrike">
                          <a:effectLst/>
                        </a:rPr>
                        <a:t>ADD S and T into R. (2’s comp.)</a:t>
                      </a:r>
                      <a:endParaRPr lang="en-US" sz="2700" b="0" i="0" u="none" strike="noStrike">
                        <a:solidFill>
                          <a:srgbClr val="404040"/>
                        </a:solidFill>
                        <a:effectLst/>
                        <a:latin typeface="Baskerville Old Face" panose="02020602080505020303" pitchFamily="18" charset="0"/>
                      </a:endParaRPr>
                    </a:p>
                  </a:txBody>
                  <a:tcPr marL="9082" marR="9082" marT="9082" marB="0" anchor="ctr"/>
                </a:tc>
                <a:extLst>
                  <a:ext uri="{0D108BD9-81ED-4DB2-BD59-A6C34878D82A}">
                    <a16:rowId xmlns:a16="http://schemas.microsoft.com/office/drawing/2014/main" val="2578440919"/>
                  </a:ext>
                </a:extLst>
              </a:tr>
              <a:tr h="435918">
                <a:tc>
                  <a:txBody>
                    <a:bodyPr/>
                    <a:lstStyle/>
                    <a:p>
                      <a:pPr algn="ctr" rtl="0" fontAlgn="ctr"/>
                      <a:r>
                        <a:rPr lang="en-US" sz="2700" u="none" strike="noStrike" dirty="0">
                          <a:effectLst/>
                        </a:rPr>
                        <a:t>6</a:t>
                      </a:r>
                      <a:endParaRPr lang="en-US" sz="2700" b="0" i="0" u="none" strike="noStrike" dirty="0">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700" u="none" strike="noStrike" dirty="0">
                          <a:effectLst/>
                        </a:rPr>
                        <a:t>RST</a:t>
                      </a:r>
                      <a:endParaRPr lang="en-US" sz="2700" b="0" i="0" u="none" strike="noStrike" dirty="0">
                        <a:solidFill>
                          <a:srgbClr val="404040"/>
                        </a:solidFill>
                        <a:effectLst/>
                        <a:latin typeface="Baskerville Old Face" panose="02020602080505020303" pitchFamily="18" charset="0"/>
                      </a:endParaRPr>
                    </a:p>
                  </a:txBody>
                  <a:tcPr marL="9082" marR="9082" marT="9082" marB="0" anchor="ctr"/>
                </a:tc>
                <a:tc>
                  <a:txBody>
                    <a:bodyPr/>
                    <a:lstStyle/>
                    <a:p>
                      <a:pPr algn="l" rtl="0" fontAlgn="ctr"/>
                      <a:r>
                        <a:rPr lang="en-US" sz="2700" u="none" strike="noStrike" dirty="0">
                          <a:effectLst/>
                        </a:rPr>
                        <a:t>ADD S and T into R. (floating pt.)</a:t>
                      </a:r>
                      <a:endParaRPr lang="en-US" sz="2700" b="0" i="0" u="none" strike="noStrike" dirty="0">
                        <a:solidFill>
                          <a:srgbClr val="404040"/>
                        </a:solidFill>
                        <a:effectLst/>
                        <a:latin typeface="Baskerville Old Face" panose="02020602080505020303" pitchFamily="18" charset="0"/>
                      </a:endParaRPr>
                    </a:p>
                  </a:txBody>
                  <a:tcPr marL="9082" marR="9082" marT="9082" marB="0" anchor="ctr"/>
                </a:tc>
                <a:extLst>
                  <a:ext uri="{0D108BD9-81ED-4DB2-BD59-A6C34878D82A}">
                    <a16:rowId xmlns:a16="http://schemas.microsoft.com/office/drawing/2014/main" val="2470035149"/>
                  </a:ext>
                </a:extLst>
              </a:tr>
            </a:tbl>
          </a:graphicData>
        </a:graphic>
      </p:graphicFrame>
      <p:sp>
        <p:nvSpPr>
          <p:cNvPr id="4" name="Slide Number Placeholder 3">
            <a:extLst>
              <a:ext uri="{FF2B5EF4-FFF2-40B4-BE49-F238E27FC236}">
                <a16:creationId xmlns:a16="http://schemas.microsoft.com/office/drawing/2014/main" id="{D12C9389-C67B-4E43-848D-DBAFE61EDA6C}"/>
              </a:ext>
            </a:extLst>
          </p:cNvPr>
          <p:cNvSpPr>
            <a:spLocks noGrp="1"/>
          </p:cNvSpPr>
          <p:nvPr>
            <p:ph type="sldNum" sz="quarter" idx="4"/>
          </p:nvPr>
        </p:nvSpPr>
        <p:spPr/>
        <p:txBody>
          <a:bodyPr/>
          <a:lstStyle/>
          <a:p>
            <a:fld id="{A3540E78-C2F8-4361-AA0F-E95537B7ED5B}" type="slidenum">
              <a:rPr lang="en-US" smtClean="0"/>
              <a:pPr/>
              <a:t>24</a:t>
            </a:fld>
            <a:endParaRPr lang="en-US" dirty="0"/>
          </a:p>
        </p:txBody>
      </p:sp>
    </p:spTree>
    <p:extLst>
      <p:ext uri="{BB962C8B-B14F-4D97-AF65-F5344CB8AC3E}">
        <p14:creationId xmlns:p14="http://schemas.microsoft.com/office/powerpoint/2010/main" val="938840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E431D-CDFB-462E-A092-C2D71EDE1FEE}"/>
              </a:ext>
            </a:extLst>
          </p:cNvPr>
          <p:cNvSpPr>
            <a:spLocks noGrp="1"/>
          </p:cNvSpPr>
          <p:nvPr>
            <p:ph type="title"/>
          </p:nvPr>
        </p:nvSpPr>
        <p:spPr/>
        <p:txBody>
          <a:bodyPr/>
          <a:lstStyle/>
          <a:p>
            <a:r>
              <a:rPr lang="en-US" dirty="0"/>
              <a:t>A Simple Machine Language</a:t>
            </a:r>
          </a:p>
        </p:txBody>
      </p:sp>
      <p:graphicFrame>
        <p:nvGraphicFramePr>
          <p:cNvPr id="5" name="Content Placeholder 4">
            <a:extLst>
              <a:ext uri="{FF2B5EF4-FFF2-40B4-BE49-F238E27FC236}">
                <a16:creationId xmlns:a16="http://schemas.microsoft.com/office/drawing/2014/main" id="{3F84FDCB-B91B-4655-8091-60A72D65D008}"/>
              </a:ext>
            </a:extLst>
          </p:cNvPr>
          <p:cNvGraphicFramePr>
            <a:graphicFrameLocks noGrp="1"/>
          </p:cNvGraphicFramePr>
          <p:nvPr>
            <p:ph idx="1"/>
            <p:extLst>
              <p:ext uri="{D42A27DB-BD31-4B8C-83A1-F6EECF244321}">
                <p14:modId xmlns:p14="http://schemas.microsoft.com/office/powerpoint/2010/main" val="2251038653"/>
              </p:ext>
            </p:extLst>
          </p:nvPr>
        </p:nvGraphicFramePr>
        <p:xfrm>
          <a:off x="801290" y="1600200"/>
          <a:ext cx="7522764" cy="3274833"/>
        </p:xfrm>
        <a:graphic>
          <a:graphicData uri="http://schemas.openxmlformats.org/drawingml/2006/table">
            <a:tbl>
              <a:tblPr firstRow="1">
                <a:tableStyleId>{0660B408-B3CF-4A94-85FC-2B1E0A45F4A2}</a:tableStyleId>
              </a:tblPr>
              <a:tblGrid>
                <a:gridCol w="1294531">
                  <a:extLst>
                    <a:ext uri="{9D8B030D-6E8A-4147-A177-3AD203B41FA5}">
                      <a16:colId xmlns:a16="http://schemas.microsoft.com/office/drawing/2014/main" val="4027259844"/>
                    </a:ext>
                  </a:extLst>
                </a:gridCol>
                <a:gridCol w="1608825">
                  <a:extLst>
                    <a:ext uri="{9D8B030D-6E8A-4147-A177-3AD203B41FA5}">
                      <a16:colId xmlns:a16="http://schemas.microsoft.com/office/drawing/2014/main" val="1647448289"/>
                    </a:ext>
                  </a:extLst>
                </a:gridCol>
                <a:gridCol w="4619408">
                  <a:extLst>
                    <a:ext uri="{9D8B030D-6E8A-4147-A177-3AD203B41FA5}">
                      <a16:colId xmlns:a16="http://schemas.microsoft.com/office/drawing/2014/main" val="453603452"/>
                    </a:ext>
                  </a:extLst>
                </a:gridCol>
              </a:tblGrid>
              <a:tr h="822795">
                <a:tc>
                  <a:txBody>
                    <a:bodyPr/>
                    <a:lstStyle/>
                    <a:p>
                      <a:pPr algn="ctr" rtl="0" fontAlgn="ctr"/>
                      <a:r>
                        <a:rPr lang="en-US" sz="2700" u="none" strike="noStrike" dirty="0">
                          <a:effectLst/>
                        </a:rPr>
                        <a:t>Op-code</a:t>
                      </a:r>
                      <a:endParaRPr lang="en-US" sz="2700" b="0" i="0" u="none" strike="noStrike" dirty="0">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700" u="none" strike="noStrike">
                          <a:effectLst/>
                        </a:rPr>
                        <a:t>Operand</a:t>
                      </a:r>
                      <a:endParaRPr lang="en-US" sz="27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700" u="none" strike="noStrike" dirty="0">
                          <a:effectLst/>
                        </a:rPr>
                        <a:t>Description</a:t>
                      </a:r>
                      <a:endParaRPr lang="en-US" sz="2700" b="0" i="0" u="none" strike="noStrike" dirty="0">
                        <a:solidFill>
                          <a:srgbClr val="404040"/>
                        </a:solidFill>
                        <a:effectLst/>
                        <a:latin typeface="Baskerville Old Face" panose="02020602080505020303" pitchFamily="18" charset="0"/>
                      </a:endParaRPr>
                    </a:p>
                  </a:txBody>
                  <a:tcPr marL="9082" marR="9082" marT="9082" marB="0" anchor="ctr"/>
                </a:tc>
                <a:extLst>
                  <a:ext uri="{0D108BD9-81ED-4DB2-BD59-A6C34878D82A}">
                    <a16:rowId xmlns:a16="http://schemas.microsoft.com/office/drawing/2014/main" val="929399454"/>
                  </a:ext>
                </a:extLst>
              </a:tr>
              <a:tr h="408673">
                <a:tc>
                  <a:txBody>
                    <a:bodyPr/>
                    <a:lstStyle/>
                    <a:p>
                      <a:pPr algn="ctr" rtl="0" fontAlgn="ctr"/>
                      <a:r>
                        <a:rPr lang="en-US" sz="2500" u="none" strike="noStrike" dirty="0">
                          <a:effectLst/>
                        </a:rPr>
                        <a:t>7</a:t>
                      </a:r>
                      <a:endParaRPr lang="en-US" sz="2500" b="0" i="0" u="none" strike="noStrike" dirty="0">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500" u="none" strike="noStrike">
                          <a:effectLst/>
                        </a:rPr>
                        <a:t>RST</a:t>
                      </a:r>
                      <a:endParaRPr lang="en-US" sz="2500" b="0" i="0" u="none" strike="noStrike">
                        <a:solidFill>
                          <a:srgbClr val="404040"/>
                        </a:solidFill>
                        <a:effectLst/>
                        <a:latin typeface="Baskerville Old Face" panose="02020602080505020303" pitchFamily="18" charset="0"/>
                      </a:endParaRPr>
                    </a:p>
                  </a:txBody>
                  <a:tcPr marL="163469" marR="9082" marT="9082" marB="0" anchor="ctr"/>
                </a:tc>
                <a:tc>
                  <a:txBody>
                    <a:bodyPr/>
                    <a:lstStyle/>
                    <a:p>
                      <a:pPr algn="l" rtl="0" fontAlgn="ctr"/>
                      <a:r>
                        <a:rPr lang="en-US" sz="2500" u="none" strike="noStrike">
                          <a:effectLst/>
                        </a:rPr>
                        <a:t>OR S and T into R.</a:t>
                      </a:r>
                      <a:endParaRPr lang="en-US" sz="2500" b="0" i="0" u="none" strike="noStrike">
                        <a:solidFill>
                          <a:srgbClr val="404040"/>
                        </a:solidFill>
                        <a:effectLst/>
                        <a:latin typeface="Baskerville Old Face" panose="02020602080505020303" pitchFamily="18" charset="0"/>
                      </a:endParaRPr>
                    </a:p>
                  </a:txBody>
                  <a:tcPr marL="163469" marR="9082" marT="9082" marB="0" anchor="ctr"/>
                </a:tc>
                <a:extLst>
                  <a:ext uri="{0D108BD9-81ED-4DB2-BD59-A6C34878D82A}">
                    <a16:rowId xmlns:a16="http://schemas.microsoft.com/office/drawing/2014/main" val="1929681402"/>
                  </a:ext>
                </a:extLst>
              </a:tr>
              <a:tr h="408673">
                <a:tc>
                  <a:txBody>
                    <a:bodyPr/>
                    <a:lstStyle/>
                    <a:p>
                      <a:pPr algn="ctr" rtl="0" fontAlgn="ctr"/>
                      <a:r>
                        <a:rPr lang="en-US" sz="2500" u="none" strike="noStrike">
                          <a:effectLst/>
                        </a:rPr>
                        <a:t>8</a:t>
                      </a:r>
                      <a:endParaRPr lang="en-US" sz="25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500" u="none" strike="noStrike">
                          <a:effectLst/>
                        </a:rPr>
                        <a:t>RST</a:t>
                      </a:r>
                      <a:endParaRPr lang="en-US" sz="2500" b="0" i="0" u="none" strike="noStrike">
                        <a:solidFill>
                          <a:srgbClr val="404040"/>
                        </a:solidFill>
                        <a:effectLst/>
                        <a:latin typeface="Baskerville Old Face" panose="02020602080505020303" pitchFamily="18" charset="0"/>
                      </a:endParaRPr>
                    </a:p>
                  </a:txBody>
                  <a:tcPr marL="163469" marR="9082" marT="9082" marB="0" anchor="ctr"/>
                </a:tc>
                <a:tc>
                  <a:txBody>
                    <a:bodyPr/>
                    <a:lstStyle/>
                    <a:p>
                      <a:pPr algn="l" rtl="0" fontAlgn="ctr"/>
                      <a:r>
                        <a:rPr lang="en-US" sz="2500" u="none" strike="noStrike">
                          <a:effectLst/>
                        </a:rPr>
                        <a:t>AND S and T into R.</a:t>
                      </a:r>
                      <a:endParaRPr lang="en-US" sz="2500" b="0" i="0" u="none" strike="noStrike">
                        <a:solidFill>
                          <a:srgbClr val="404040"/>
                        </a:solidFill>
                        <a:effectLst/>
                        <a:latin typeface="Baskerville Old Face" panose="02020602080505020303" pitchFamily="18" charset="0"/>
                      </a:endParaRPr>
                    </a:p>
                  </a:txBody>
                  <a:tcPr marL="163469" marR="9082" marT="9082" marB="0" anchor="ctr"/>
                </a:tc>
                <a:extLst>
                  <a:ext uri="{0D108BD9-81ED-4DB2-BD59-A6C34878D82A}">
                    <a16:rowId xmlns:a16="http://schemas.microsoft.com/office/drawing/2014/main" val="3142421792"/>
                  </a:ext>
                </a:extLst>
              </a:tr>
              <a:tr h="408673">
                <a:tc>
                  <a:txBody>
                    <a:bodyPr/>
                    <a:lstStyle/>
                    <a:p>
                      <a:pPr algn="ctr" rtl="0" fontAlgn="ctr"/>
                      <a:r>
                        <a:rPr lang="en-US" sz="2500" u="none" strike="noStrike">
                          <a:effectLst/>
                        </a:rPr>
                        <a:t>9</a:t>
                      </a:r>
                      <a:endParaRPr lang="en-US" sz="25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500" u="none" strike="noStrike">
                          <a:effectLst/>
                        </a:rPr>
                        <a:t>RST</a:t>
                      </a:r>
                      <a:endParaRPr lang="en-US" sz="2500" b="0" i="0" u="none" strike="noStrike">
                        <a:solidFill>
                          <a:srgbClr val="404040"/>
                        </a:solidFill>
                        <a:effectLst/>
                        <a:latin typeface="Baskerville Old Face" panose="02020602080505020303" pitchFamily="18" charset="0"/>
                      </a:endParaRPr>
                    </a:p>
                  </a:txBody>
                  <a:tcPr marL="163469" marR="9082" marT="9082" marB="0" anchor="ctr"/>
                </a:tc>
                <a:tc>
                  <a:txBody>
                    <a:bodyPr/>
                    <a:lstStyle/>
                    <a:p>
                      <a:pPr algn="l" rtl="0" fontAlgn="ctr"/>
                      <a:r>
                        <a:rPr lang="en-US" sz="2500" u="none" strike="noStrike">
                          <a:effectLst/>
                        </a:rPr>
                        <a:t>XOR S and T into R.</a:t>
                      </a:r>
                      <a:endParaRPr lang="en-US" sz="2500" b="0" i="0" u="none" strike="noStrike">
                        <a:solidFill>
                          <a:srgbClr val="404040"/>
                        </a:solidFill>
                        <a:effectLst/>
                        <a:latin typeface="Baskerville Old Face" panose="02020602080505020303" pitchFamily="18" charset="0"/>
                      </a:endParaRPr>
                    </a:p>
                  </a:txBody>
                  <a:tcPr marL="163469" marR="9082" marT="9082" marB="0" anchor="ctr"/>
                </a:tc>
                <a:extLst>
                  <a:ext uri="{0D108BD9-81ED-4DB2-BD59-A6C34878D82A}">
                    <a16:rowId xmlns:a16="http://schemas.microsoft.com/office/drawing/2014/main" val="1149159959"/>
                  </a:ext>
                </a:extLst>
              </a:tr>
              <a:tr h="408673">
                <a:tc>
                  <a:txBody>
                    <a:bodyPr/>
                    <a:lstStyle/>
                    <a:p>
                      <a:pPr algn="ctr" rtl="0" fontAlgn="ctr"/>
                      <a:r>
                        <a:rPr lang="en-US" sz="2500" u="none" strike="noStrike">
                          <a:effectLst/>
                        </a:rPr>
                        <a:t>  A</a:t>
                      </a:r>
                      <a:endParaRPr lang="en-US" sz="25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500" u="none" strike="noStrike">
                          <a:effectLst/>
                        </a:rPr>
                        <a:t>R0X</a:t>
                      </a:r>
                      <a:endParaRPr lang="en-US" sz="2500" b="0" i="0" u="none" strike="noStrike">
                        <a:solidFill>
                          <a:srgbClr val="404040"/>
                        </a:solidFill>
                        <a:effectLst/>
                        <a:latin typeface="Baskerville Old Face" panose="02020602080505020303" pitchFamily="18" charset="0"/>
                      </a:endParaRPr>
                    </a:p>
                  </a:txBody>
                  <a:tcPr marL="163469" marR="9082" marT="9082" marB="0" anchor="ctr"/>
                </a:tc>
                <a:tc>
                  <a:txBody>
                    <a:bodyPr/>
                    <a:lstStyle/>
                    <a:p>
                      <a:pPr algn="l" rtl="0" fontAlgn="ctr"/>
                      <a:r>
                        <a:rPr lang="en-US" sz="2500" u="none" strike="noStrike">
                          <a:effectLst/>
                        </a:rPr>
                        <a:t>ROTATE reg. R X times.</a:t>
                      </a:r>
                      <a:endParaRPr lang="en-US" sz="2500" b="0" i="0" u="none" strike="noStrike">
                        <a:solidFill>
                          <a:srgbClr val="404040"/>
                        </a:solidFill>
                        <a:effectLst/>
                        <a:latin typeface="Baskerville Old Face" panose="02020602080505020303" pitchFamily="18" charset="0"/>
                      </a:endParaRPr>
                    </a:p>
                  </a:txBody>
                  <a:tcPr marL="163469" marR="9082" marT="9082" marB="0" anchor="ctr"/>
                </a:tc>
                <a:extLst>
                  <a:ext uri="{0D108BD9-81ED-4DB2-BD59-A6C34878D82A}">
                    <a16:rowId xmlns:a16="http://schemas.microsoft.com/office/drawing/2014/main" val="3456632475"/>
                  </a:ext>
                </a:extLst>
              </a:tr>
              <a:tr h="408673">
                <a:tc>
                  <a:txBody>
                    <a:bodyPr/>
                    <a:lstStyle/>
                    <a:p>
                      <a:pPr algn="ctr" rtl="0" fontAlgn="ctr"/>
                      <a:r>
                        <a:rPr lang="en-US" sz="2500" u="none" strike="noStrike">
                          <a:effectLst/>
                        </a:rPr>
                        <a:t>  B</a:t>
                      </a:r>
                      <a:endParaRPr lang="en-US" sz="25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500" u="none" strike="noStrike">
                          <a:effectLst/>
                        </a:rPr>
                        <a:t>RXY</a:t>
                      </a:r>
                      <a:endParaRPr lang="en-US" sz="2500" b="0" i="0" u="none" strike="noStrike">
                        <a:solidFill>
                          <a:srgbClr val="404040"/>
                        </a:solidFill>
                        <a:effectLst/>
                        <a:latin typeface="Baskerville Old Face" panose="02020602080505020303" pitchFamily="18" charset="0"/>
                      </a:endParaRPr>
                    </a:p>
                  </a:txBody>
                  <a:tcPr marL="163469" marR="9082" marT="9082" marB="0" anchor="ctr"/>
                </a:tc>
                <a:tc>
                  <a:txBody>
                    <a:bodyPr/>
                    <a:lstStyle/>
                    <a:p>
                      <a:pPr algn="l" rtl="0" fontAlgn="ctr"/>
                      <a:r>
                        <a:rPr lang="en-US" sz="2500" u="none" strike="noStrike" dirty="0">
                          <a:effectLst/>
                        </a:rPr>
                        <a:t>JUMP to </a:t>
                      </a:r>
                      <a:r>
                        <a:rPr lang="en-US" sz="2500" u="none" strike="noStrike" dirty="0" err="1">
                          <a:effectLst/>
                        </a:rPr>
                        <a:t>XY</a:t>
                      </a:r>
                      <a:r>
                        <a:rPr lang="en-US" sz="2500" u="none" strike="noStrike" dirty="0">
                          <a:effectLst/>
                        </a:rPr>
                        <a:t> if R = reg. 0.</a:t>
                      </a:r>
                      <a:endParaRPr lang="en-US" sz="2500" b="0" i="0" u="none" strike="noStrike" dirty="0">
                        <a:solidFill>
                          <a:srgbClr val="404040"/>
                        </a:solidFill>
                        <a:effectLst/>
                        <a:latin typeface="Baskerville Old Face" panose="02020602080505020303" pitchFamily="18" charset="0"/>
                      </a:endParaRPr>
                    </a:p>
                  </a:txBody>
                  <a:tcPr marL="163469" marR="9082" marT="9082" marB="0" anchor="ctr"/>
                </a:tc>
                <a:extLst>
                  <a:ext uri="{0D108BD9-81ED-4DB2-BD59-A6C34878D82A}">
                    <a16:rowId xmlns:a16="http://schemas.microsoft.com/office/drawing/2014/main" val="3233789179"/>
                  </a:ext>
                </a:extLst>
              </a:tr>
              <a:tr h="408673">
                <a:tc>
                  <a:txBody>
                    <a:bodyPr/>
                    <a:lstStyle/>
                    <a:p>
                      <a:pPr algn="ctr" rtl="0" fontAlgn="ctr"/>
                      <a:r>
                        <a:rPr lang="en-US" sz="2500" u="none" strike="noStrike">
                          <a:effectLst/>
                        </a:rPr>
                        <a:t>  C</a:t>
                      </a:r>
                      <a:endParaRPr lang="en-US" sz="2500" b="0" i="0" u="none" strike="noStrike">
                        <a:solidFill>
                          <a:srgbClr val="404040"/>
                        </a:solidFill>
                        <a:effectLst/>
                        <a:latin typeface="Baskerville Old Face" panose="02020602080505020303" pitchFamily="18" charset="0"/>
                      </a:endParaRPr>
                    </a:p>
                  </a:txBody>
                  <a:tcPr marL="9082" marR="9082" marT="9082" marB="0" anchor="ctr"/>
                </a:tc>
                <a:tc>
                  <a:txBody>
                    <a:bodyPr/>
                    <a:lstStyle/>
                    <a:p>
                      <a:pPr algn="ctr" rtl="0" fontAlgn="ctr"/>
                      <a:r>
                        <a:rPr lang="en-US" sz="2500" u="none" strike="noStrike" dirty="0">
                          <a:effectLst/>
                        </a:rPr>
                        <a:t>0</a:t>
                      </a:r>
                      <a:endParaRPr lang="en-US" sz="2500" b="0" i="0" u="none" strike="noStrike" dirty="0">
                        <a:solidFill>
                          <a:srgbClr val="404040"/>
                        </a:solidFill>
                        <a:effectLst/>
                        <a:latin typeface="Baskerville Old Face" panose="02020602080505020303" pitchFamily="18" charset="0"/>
                      </a:endParaRPr>
                    </a:p>
                  </a:txBody>
                  <a:tcPr marL="163469" marR="9082" marT="9082" marB="0" anchor="ctr"/>
                </a:tc>
                <a:tc>
                  <a:txBody>
                    <a:bodyPr/>
                    <a:lstStyle/>
                    <a:p>
                      <a:pPr algn="l" rtl="0" fontAlgn="ctr"/>
                      <a:r>
                        <a:rPr lang="en-US" sz="2500" u="none" strike="noStrike" dirty="0">
                          <a:effectLst/>
                        </a:rPr>
                        <a:t>HALT.</a:t>
                      </a:r>
                      <a:endParaRPr lang="en-US" sz="2500" b="0" i="0" u="none" strike="noStrike" dirty="0">
                        <a:solidFill>
                          <a:srgbClr val="404040"/>
                        </a:solidFill>
                        <a:effectLst/>
                        <a:latin typeface="Baskerville Old Face" panose="02020602080505020303" pitchFamily="18" charset="0"/>
                      </a:endParaRPr>
                    </a:p>
                  </a:txBody>
                  <a:tcPr marL="163469" marR="9082" marT="9082" marB="0" anchor="ctr"/>
                </a:tc>
                <a:extLst>
                  <a:ext uri="{0D108BD9-81ED-4DB2-BD59-A6C34878D82A}">
                    <a16:rowId xmlns:a16="http://schemas.microsoft.com/office/drawing/2014/main" val="2620205951"/>
                  </a:ext>
                </a:extLst>
              </a:tr>
            </a:tbl>
          </a:graphicData>
        </a:graphic>
      </p:graphicFrame>
      <p:sp>
        <p:nvSpPr>
          <p:cNvPr id="4" name="Slide Number Placeholder 3">
            <a:extLst>
              <a:ext uri="{FF2B5EF4-FFF2-40B4-BE49-F238E27FC236}">
                <a16:creationId xmlns:a16="http://schemas.microsoft.com/office/drawing/2014/main" id="{E3034353-A3FE-4549-BD76-C0481A96D7BF}"/>
              </a:ext>
            </a:extLst>
          </p:cNvPr>
          <p:cNvSpPr>
            <a:spLocks noGrp="1"/>
          </p:cNvSpPr>
          <p:nvPr>
            <p:ph type="sldNum" sz="quarter" idx="4"/>
          </p:nvPr>
        </p:nvSpPr>
        <p:spPr/>
        <p:txBody>
          <a:bodyPr/>
          <a:lstStyle/>
          <a:p>
            <a:fld id="{A3540E78-C2F8-4361-AA0F-E95537B7ED5B}" type="slidenum">
              <a:rPr lang="en-US" smtClean="0"/>
              <a:pPr/>
              <a:t>25</a:t>
            </a:fld>
            <a:endParaRPr lang="en-US" dirty="0"/>
          </a:p>
        </p:txBody>
      </p:sp>
    </p:spTree>
    <p:extLst>
      <p:ext uri="{BB962C8B-B14F-4D97-AF65-F5344CB8AC3E}">
        <p14:creationId xmlns:p14="http://schemas.microsoft.com/office/powerpoint/2010/main" val="16145153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6D54-62BF-4CE8-B549-2A320189C58F}"/>
              </a:ext>
            </a:extLst>
          </p:cNvPr>
          <p:cNvSpPr>
            <a:spLocks noGrp="1"/>
          </p:cNvSpPr>
          <p:nvPr>
            <p:ph type="title"/>
          </p:nvPr>
        </p:nvSpPr>
        <p:spPr/>
        <p:txBody>
          <a:bodyPr/>
          <a:lstStyle/>
          <a:p>
            <a:r>
              <a:rPr lang="en-US" dirty="0"/>
              <a:t>A Simple Machine Language</a:t>
            </a:r>
          </a:p>
        </p:txBody>
      </p:sp>
      <p:sp>
        <p:nvSpPr>
          <p:cNvPr id="3" name="Content Placeholder 2">
            <a:extLst>
              <a:ext uri="{FF2B5EF4-FFF2-40B4-BE49-F238E27FC236}">
                <a16:creationId xmlns:a16="http://schemas.microsoft.com/office/drawing/2014/main" id="{7B1FD420-D8F1-4D78-8A1B-ED7B0605385B}"/>
              </a:ext>
            </a:extLst>
          </p:cNvPr>
          <p:cNvSpPr>
            <a:spLocks noGrp="1"/>
          </p:cNvSpPr>
          <p:nvPr>
            <p:ph idx="1"/>
          </p:nvPr>
        </p:nvSpPr>
        <p:spPr/>
        <p:txBody>
          <a:bodyPr/>
          <a:lstStyle/>
          <a:p>
            <a:r>
              <a:rPr lang="en-US" b="1" dirty="0" err="1">
                <a:solidFill>
                  <a:srgbClr val="FF0000"/>
                </a:solidFill>
              </a:rPr>
              <a:t>1</a:t>
            </a:r>
            <a:r>
              <a:rPr lang="en-US" dirty="0" err="1"/>
              <a:t>4</a:t>
            </a:r>
            <a:r>
              <a:rPr lang="en-US" dirty="0" err="1">
                <a:solidFill>
                  <a:srgbClr val="00B050"/>
                </a:solidFill>
              </a:rPr>
              <a:t>A3</a:t>
            </a:r>
            <a:r>
              <a:rPr lang="en-US" dirty="0"/>
              <a:t>: Load</a:t>
            </a:r>
          </a:p>
          <a:p>
            <a:pPr lvl="1"/>
            <a:r>
              <a:rPr lang="en-US" dirty="0"/>
              <a:t>The contents of the </a:t>
            </a:r>
            <a:r>
              <a:rPr lang="en-US" b="1" dirty="0"/>
              <a:t>memory cell</a:t>
            </a:r>
            <a:r>
              <a:rPr lang="en-US" dirty="0"/>
              <a:t> located at address </a:t>
            </a:r>
            <a:r>
              <a:rPr lang="en-US" b="1" dirty="0" err="1">
                <a:solidFill>
                  <a:srgbClr val="00B050"/>
                </a:solidFill>
              </a:rPr>
              <a:t>A3</a:t>
            </a:r>
            <a:r>
              <a:rPr lang="en-US" dirty="0"/>
              <a:t> to be placed in register 4.</a:t>
            </a:r>
          </a:p>
          <a:p>
            <a:r>
              <a:rPr lang="en-US" b="1" dirty="0" err="1">
                <a:solidFill>
                  <a:srgbClr val="FF0000"/>
                </a:solidFill>
              </a:rPr>
              <a:t>2</a:t>
            </a:r>
            <a:r>
              <a:rPr lang="en-US" dirty="0" err="1"/>
              <a:t>0</a:t>
            </a:r>
            <a:r>
              <a:rPr lang="en-US" dirty="0" err="1">
                <a:solidFill>
                  <a:srgbClr val="00B050"/>
                </a:solidFill>
              </a:rPr>
              <a:t>A3</a:t>
            </a:r>
            <a:r>
              <a:rPr lang="en-US" dirty="0"/>
              <a:t>: Load</a:t>
            </a:r>
          </a:p>
          <a:p>
            <a:pPr lvl="1"/>
            <a:r>
              <a:rPr lang="en-US" dirty="0"/>
              <a:t>The value </a:t>
            </a:r>
            <a:r>
              <a:rPr lang="en-US" b="1" dirty="0" err="1">
                <a:solidFill>
                  <a:srgbClr val="00B050"/>
                </a:solidFill>
              </a:rPr>
              <a:t>A3</a:t>
            </a:r>
            <a:r>
              <a:rPr lang="en-US" dirty="0"/>
              <a:t> to be placed in register 0.</a:t>
            </a:r>
          </a:p>
          <a:p>
            <a:r>
              <a:rPr lang="en-US" b="1" dirty="0" err="1">
                <a:solidFill>
                  <a:srgbClr val="FF0000"/>
                </a:solidFill>
              </a:rPr>
              <a:t>3</a:t>
            </a:r>
            <a:r>
              <a:rPr lang="en-US" dirty="0" err="1"/>
              <a:t>5</a:t>
            </a:r>
            <a:r>
              <a:rPr lang="en-US" dirty="0" err="1">
                <a:solidFill>
                  <a:srgbClr val="00B050"/>
                </a:solidFill>
              </a:rPr>
              <a:t>B1</a:t>
            </a:r>
            <a:r>
              <a:rPr lang="en-US" dirty="0"/>
              <a:t>: Store</a:t>
            </a:r>
          </a:p>
          <a:p>
            <a:pPr lvl="1"/>
            <a:r>
              <a:rPr lang="en-US" dirty="0"/>
              <a:t>The contents of register 5 to be placed in the memory cell whose address is </a:t>
            </a:r>
            <a:r>
              <a:rPr lang="en-US" b="1" dirty="0" err="1">
                <a:solidFill>
                  <a:srgbClr val="00B050"/>
                </a:solidFill>
              </a:rPr>
              <a:t>B1</a:t>
            </a:r>
            <a:r>
              <a:rPr lang="en-US" dirty="0"/>
              <a:t>.</a:t>
            </a:r>
          </a:p>
          <a:p>
            <a:r>
              <a:rPr lang="en-US" b="1" dirty="0" err="1">
                <a:solidFill>
                  <a:srgbClr val="FF0000"/>
                </a:solidFill>
              </a:rPr>
              <a:t>4</a:t>
            </a:r>
            <a:r>
              <a:rPr lang="en-US" dirty="0" err="1"/>
              <a:t>0</a:t>
            </a:r>
            <a:r>
              <a:rPr lang="en-US" dirty="0" err="1">
                <a:solidFill>
                  <a:srgbClr val="0000FF"/>
                </a:solidFill>
              </a:rPr>
              <a:t>A</a:t>
            </a:r>
            <a:r>
              <a:rPr lang="en-US" dirty="0" err="1">
                <a:solidFill>
                  <a:srgbClr val="008000"/>
                </a:solidFill>
              </a:rPr>
              <a:t>4</a:t>
            </a:r>
            <a:r>
              <a:rPr lang="en-US" dirty="0"/>
              <a:t>: Move</a:t>
            </a:r>
          </a:p>
          <a:p>
            <a:pPr lvl="1"/>
            <a:r>
              <a:rPr lang="en-US" dirty="0"/>
              <a:t>The contents of register </a:t>
            </a:r>
            <a:r>
              <a:rPr lang="en-US" b="1" dirty="0">
                <a:solidFill>
                  <a:srgbClr val="0000FF"/>
                </a:solidFill>
              </a:rPr>
              <a:t>A</a:t>
            </a:r>
            <a:r>
              <a:rPr lang="en-US" dirty="0"/>
              <a:t> to be copied into register </a:t>
            </a:r>
            <a:r>
              <a:rPr lang="en-US" b="1" dirty="0">
                <a:solidFill>
                  <a:srgbClr val="008000"/>
                </a:solidFill>
              </a:rPr>
              <a:t>4</a:t>
            </a:r>
            <a:r>
              <a:rPr lang="en-US" dirty="0"/>
              <a:t>.</a:t>
            </a:r>
          </a:p>
          <a:p>
            <a:endParaRPr lang="en-US" dirty="0"/>
          </a:p>
        </p:txBody>
      </p:sp>
      <p:sp>
        <p:nvSpPr>
          <p:cNvPr id="5" name="Slide Number Placeholder 4">
            <a:extLst>
              <a:ext uri="{FF2B5EF4-FFF2-40B4-BE49-F238E27FC236}">
                <a16:creationId xmlns:a16="http://schemas.microsoft.com/office/drawing/2014/main" id="{046375B3-93C9-4078-9021-F244A7EF083E}"/>
              </a:ext>
            </a:extLst>
          </p:cNvPr>
          <p:cNvSpPr>
            <a:spLocks noGrp="1"/>
          </p:cNvSpPr>
          <p:nvPr>
            <p:ph type="sldNum" sz="quarter" idx="4"/>
          </p:nvPr>
        </p:nvSpPr>
        <p:spPr/>
        <p:txBody>
          <a:bodyPr/>
          <a:lstStyle/>
          <a:p>
            <a:fld id="{A3540E78-C2F8-4361-AA0F-E95537B7ED5B}" type="slidenum">
              <a:rPr lang="en-US" smtClean="0"/>
              <a:pPr/>
              <a:t>26</a:t>
            </a:fld>
            <a:endParaRPr lang="en-US" dirty="0"/>
          </a:p>
        </p:txBody>
      </p:sp>
    </p:spTree>
    <p:extLst>
      <p:ext uri="{BB962C8B-B14F-4D97-AF65-F5344CB8AC3E}">
        <p14:creationId xmlns:p14="http://schemas.microsoft.com/office/powerpoint/2010/main" val="2511010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61F3-3B72-4F74-A106-542478A97EA9}"/>
              </a:ext>
            </a:extLst>
          </p:cNvPr>
          <p:cNvSpPr>
            <a:spLocks noGrp="1"/>
          </p:cNvSpPr>
          <p:nvPr>
            <p:ph type="title"/>
          </p:nvPr>
        </p:nvSpPr>
        <p:spPr/>
        <p:txBody>
          <a:bodyPr/>
          <a:lstStyle/>
          <a:p>
            <a:r>
              <a:rPr lang="en-US" dirty="0"/>
              <a:t>A Simple Machine Language</a:t>
            </a:r>
          </a:p>
        </p:txBody>
      </p:sp>
      <p:sp>
        <p:nvSpPr>
          <p:cNvPr id="3" name="Content Placeholder 2">
            <a:extLst>
              <a:ext uri="{FF2B5EF4-FFF2-40B4-BE49-F238E27FC236}">
                <a16:creationId xmlns:a16="http://schemas.microsoft.com/office/drawing/2014/main" id="{F060CC42-E755-467C-90B4-996C8567EBFA}"/>
              </a:ext>
            </a:extLst>
          </p:cNvPr>
          <p:cNvSpPr>
            <a:spLocks noGrp="1"/>
          </p:cNvSpPr>
          <p:nvPr>
            <p:ph idx="1"/>
          </p:nvPr>
        </p:nvSpPr>
        <p:spPr/>
        <p:txBody>
          <a:bodyPr/>
          <a:lstStyle/>
          <a:p>
            <a:r>
              <a:rPr lang="en-US" dirty="0">
                <a:solidFill>
                  <a:srgbClr val="FF0000"/>
                </a:solidFill>
              </a:rPr>
              <a:t>5</a:t>
            </a:r>
            <a:r>
              <a:rPr lang="en-US" dirty="0">
                <a:solidFill>
                  <a:srgbClr val="008000"/>
                </a:solidFill>
              </a:rPr>
              <a:t>7</a:t>
            </a:r>
            <a:r>
              <a:rPr lang="en-US" dirty="0">
                <a:solidFill>
                  <a:srgbClr val="0000FF"/>
                </a:solidFill>
              </a:rPr>
              <a:t>2</a:t>
            </a:r>
            <a:r>
              <a:rPr lang="en-US" dirty="0"/>
              <a:t>6: Add</a:t>
            </a:r>
          </a:p>
          <a:p>
            <a:pPr lvl="1"/>
            <a:r>
              <a:rPr lang="en-US" dirty="0"/>
              <a:t>The binary values in registers 2 and 6 to be added and the sum placed in register </a:t>
            </a:r>
            <a:r>
              <a:rPr lang="en-US" dirty="0">
                <a:solidFill>
                  <a:srgbClr val="008000"/>
                </a:solidFill>
              </a:rPr>
              <a:t>7</a:t>
            </a:r>
            <a:r>
              <a:rPr lang="en-US" dirty="0"/>
              <a:t>.</a:t>
            </a:r>
          </a:p>
          <a:p>
            <a:r>
              <a:rPr lang="en-US" dirty="0" err="1">
                <a:solidFill>
                  <a:srgbClr val="FF0000"/>
                </a:solidFill>
              </a:rPr>
              <a:t>6</a:t>
            </a:r>
            <a:r>
              <a:rPr lang="en-US" dirty="0" err="1">
                <a:solidFill>
                  <a:srgbClr val="008000"/>
                </a:solidFill>
              </a:rPr>
              <a:t>3</a:t>
            </a:r>
            <a:r>
              <a:rPr lang="en-US" dirty="0" err="1">
                <a:solidFill>
                  <a:srgbClr val="0000FF"/>
                </a:solidFill>
              </a:rPr>
              <a:t>4</a:t>
            </a:r>
            <a:r>
              <a:rPr lang="en-US" dirty="0" err="1"/>
              <a:t>E</a:t>
            </a:r>
            <a:r>
              <a:rPr lang="en-US" dirty="0"/>
              <a:t>: Add</a:t>
            </a:r>
          </a:p>
          <a:p>
            <a:pPr lvl="1"/>
            <a:r>
              <a:rPr lang="en-US" dirty="0"/>
              <a:t>The values in registers 4 and E to be added as f</a:t>
            </a:r>
            <a:r>
              <a:rPr lang="en-US" b="1" dirty="0"/>
              <a:t>loating-point</a:t>
            </a:r>
            <a:r>
              <a:rPr lang="en-US" dirty="0"/>
              <a:t> values and the result to be placed in register </a:t>
            </a:r>
            <a:r>
              <a:rPr lang="en-US" dirty="0">
                <a:solidFill>
                  <a:srgbClr val="008000"/>
                </a:solidFill>
              </a:rPr>
              <a:t>3</a:t>
            </a:r>
            <a:r>
              <a:rPr lang="en-US" dirty="0"/>
              <a:t>.</a:t>
            </a:r>
          </a:p>
        </p:txBody>
      </p:sp>
      <p:sp>
        <p:nvSpPr>
          <p:cNvPr id="5" name="Slide Number Placeholder 4">
            <a:extLst>
              <a:ext uri="{FF2B5EF4-FFF2-40B4-BE49-F238E27FC236}">
                <a16:creationId xmlns:a16="http://schemas.microsoft.com/office/drawing/2014/main" id="{9E4B93D3-460A-46E2-9C27-CE053E01CC95}"/>
              </a:ext>
            </a:extLst>
          </p:cNvPr>
          <p:cNvSpPr>
            <a:spLocks noGrp="1"/>
          </p:cNvSpPr>
          <p:nvPr>
            <p:ph type="sldNum" sz="quarter" idx="4"/>
          </p:nvPr>
        </p:nvSpPr>
        <p:spPr/>
        <p:txBody>
          <a:bodyPr/>
          <a:lstStyle/>
          <a:p>
            <a:fld id="{A3540E78-C2F8-4361-AA0F-E95537B7ED5B}" type="slidenum">
              <a:rPr lang="en-US" smtClean="0"/>
              <a:pPr/>
              <a:t>27</a:t>
            </a:fld>
            <a:endParaRPr lang="en-US" dirty="0"/>
          </a:p>
        </p:txBody>
      </p:sp>
    </p:spTree>
    <p:extLst>
      <p:ext uri="{BB962C8B-B14F-4D97-AF65-F5344CB8AC3E}">
        <p14:creationId xmlns:p14="http://schemas.microsoft.com/office/powerpoint/2010/main" val="288909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61F3-3B72-4F74-A106-542478A97EA9}"/>
              </a:ext>
            </a:extLst>
          </p:cNvPr>
          <p:cNvSpPr>
            <a:spLocks noGrp="1"/>
          </p:cNvSpPr>
          <p:nvPr>
            <p:ph type="title"/>
          </p:nvPr>
        </p:nvSpPr>
        <p:spPr/>
        <p:txBody>
          <a:bodyPr/>
          <a:lstStyle/>
          <a:p>
            <a:r>
              <a:rPr lang="en-US" dirty="0"/>
              <a:t>A Simple Machine Language</a:t>
            </a:r>
          </a:p>
        </p:txBody>
      </p:sp>
      <p:sp>
        <p:nvSpPr>
          <p:cNvPr id="3" name="Content Placeholder 2">
            <a:extLst>
              <a:ext uri="{FF2B5EF4-FFF2-40B4-BE49-F238E27FC236}">
                <a16:creationId xmlns:a16="http://schemas.microsoft.com/office/drawing/2014/main" id="{F060CC42-E755-467C-90B4-996C8567EBFA}"/>
              </a:ext>
            </a:extLst>
          </p:cNvPr>
          <p:cNvSpPr>
            <a:spLocks noGrp="1"/>
          </p:cNvSpPr>
          <p:nvPr>
            <p:ph idx="1"/>
          </p:nvPr>
        </p:nvSpPr>
        <p:spPr/>
        <p:txBody>
          <a:bodyPr>
            <a:normAutofit lnSpcReduction="10000"/>
          </a:bodyPr>
          <a:lstStyle/>
          <a:p>
            <a:r>
              <a:rPr lang="en-US" dirty="0" err="1">
                <a:solidFill>
                  <a:srgbClr val="FF0000"/>
                </a:solidFill>
              </a:rPr>
              <a:t>7</a:t>
            </a:r>
            <a:r>
              <a:rPr lang="en-US" dirty="0" err="1">
                <a:solidFill>
                  <a:srgbClr val="00B050"/>
                </a:solidFill>
              </a:rPr>
              <a:t>C</a:t>
            </a:r>
            <a:r>
              <a:rPr lang="en-US" dirty="0" err="1">
                <a:solidFill>
                  <a:srgbClr val="0000FF"/>
                </a:solidFill>
              </a:rPr>
              <a:t>B</a:t>
            </a:r>
            <a:r>
              <a:rPr lang="en-US" dirty="0" err="1"/>
              <a:t>4</a:t>
            </a:r>
            <a:r>
              <a:rPr lang="en-US" dirty="0"/>
              <a:t>: Or</a:t>
            </a:r>
          </a:p>
          <a:p>
            <a:pPr lvl="1"/>
            <a:r>
              <a:rPr lang="en-US" dirty="0"/>
              <a:t>The result of </a:t>
            </a:r>
            <a:r>
              <a:rPr lang="en-US" dirty="0" err="1"/>
              <a:t>ORing</a:t>
            </a:r>
            <a:r>
              <a:rPr lang="en-US" dirty="0"/>
              <a:t> the contents of registers </a:t>
            </a:r>
            <a:r>
              <a:rPr lang="en-US" dirty="0">
                <a:solidFill>
                  <a:srgbClr val="0000FF"/>
                </a:solidFill>
              </a:rPr>
              <a:t>B</a:t>
            </a:r>
            <a:r>
              <a:rPr lang="en-US" dirty="0"/>
              <a:t> and 4 to be placed in register </a:t>
            </a:r>
            <a:r>
              <a:rPr lang="en-US" dirty="0">
                <a:solidFill>
                  <a:srgbClr val="00B050"/>
                </a:solidFill>
              </a:rPr>
              <a:t>C</a:t>
            </a:r>
            <a:r>
              <a:rPr lang="en-US" dirty="0"/>
              <a:t>.</a:t>
            </a:r>
          </a:p>
          <a:p>
            <a:r>
              <a:rPr lang="en-US" dirty="0">
                <a:solidFill>
                  <a:srgbClr val="FF0000"/>
                </a:solidFill>
              </a:rPr>
              <a:t>8</a:t>
            </a:r>
            <a:r>
              <a:rPr lang="en-US" dirty="0">
                <a:solidFill>
                  <a:srgbClr val="00B050"/>
                </a:solidFill>
              </a:rPr>
              <a:t>0</a:t>
            </a:r>
            <a:r>
              <a:rPr lang="en-US" dirty="0">
                <a:solidFill>
                  <a:srgbClr val="0000FF"/>
                </a:solidFill>
              </a:rPr>
              <a:t>4</a:t>
            </a:r>
            <a:r>
              <a:rPr lang="en-US" dirty="0"/>
              <a:t>5: And</a:t>
            </a:r>
          </a:p>
          <a:p>
            <a:pPr lvl="1"/>
            <a:r>
              <a:rPr lang="en-US" dirty="0"/>
              <a:t>The result of ANDing the contents of registers </a:t>
            </a:r>
            <a:r>
              <a:rPr lang="en-US" dirty="0">
                <a:solidFill>
                  <a:srgbClr val="0000FF"/>
                </a:solidFill>
              </a:rPr>
              <a:t>4</a:t>
            </a:r>
            <a:r>
              <a:rPr lang="en-US" dirty="0"/>
              <a:t> and 5 to be placed in register </a:t>
            </a:r>
            <a:r>
              <a:rPr lang="en-US" dirty="0">
                <a:solidFill>
                  <a:srgbClr val="00B050"/>
                </a:solidFill>
              </a:rPr>
              <a:t>0</a:t>
            </a:r>
            <a:r>
              <a:rPr lang="en-US" dirty="0"/>
              <a:t>.</a:t>
            </a:r>
          </a:p>
          <a:p>
            <a:r>
              <a:rPr lang="en-US" dirty="0" err="1">
                <a:solidFill>
                  <a:srgbClr val="FF0000"/>
                </a:solidFill>
              </a:rPr>
              <a:t>9</a:t>
            </a:r>
            <a:r>
              <a:rPr lang="en-US" dirty="0" err="1">
                <a:solidFill>
                  <a:srgbClr val="00B050"/>
                </a:solidFill>
              </a:rPr>
              <a:t>5</a:t>
            </a:r>
            <a:r>
              <a:rPr lang="en-US" dirty="0" err="1">
                <a:solidFill>
                  <a:srgbClr val="0000FF"/>
                </a:solidFill>
              </a:rPr>
              <a:t>F</a:t>
            </a:r>
            <a:r>
              <a:rPr lang="en-US" dirty="0" err="1"/>
              <a:t>3</a:t>
            </a:r>
            <a:r>
              <a:rPr lang="en-US" dirty="0"/>
              <a:t>: </a:t>
            </a:r>
            <a:r>
              <a:rPr lang="en-US" dirty="0" err="1"/>
              <a:t>Xor</a:t>
            </a:r>
            <a:endParaRPr lang="en-US" dirty="0"/>
          </a:p>
          <a:p>
            <a:pPr lvl="1"/>
            <a:r>
              <a:rPr lang="en-US" dirty="0"/>
              <a:t>The result of XORing the contents of registers </a:t>
            </a:r>
            <a:r>
              <a:rPr lang="en-US" dirty="0">
                <a:solidFill>
                  <a:srgbClr val="0000FF"/>
                </a:solidFill>
              </a:rPr>
              <a:t>F</a:t>
            </a:r>
            <a:r>
              <a:rPr lang="en-US" dirty="0"/>
              <a:t> and 3 to be placed in register </a:t>
            </a:r>
            <a:r>
              <a:rPr lang="en-US" dirty="0">
                <a:solidFill>
                  <a:srgbClr val="00B050"/>
                </a:solidFill>
              </a:rPr>
              <a:t>5</a:t>
            </a:r>
            <a:r>
              <a:rPr lang="en-US" dirty="0"/>
              <a:t>.</a:t>
            </a:r>
          </a:p>
          <a:p>
            <a:r>
              <a:rPr lang="en-US" dirty="0" err="1">
                <a:solidFill>
                  <a:srgbClr val="FF0000"/>
                </a:solidFill>
              </a:rPr>
              <a:t>A</a:t>
            </a:r>
            <a:r>
              <a:rPr lang="en-US" dirty="0" err="1">
                <a:solidFill>
                  <a:srgbClr val="0000FF"/>
                </a:solidFill>
              </a:rPr>
              <a:t>4</a:t>
            </a:r>
            <a:r>
              <a:rPr lang="en-US" dirty="0" err="1"/>
              <a:t>0</a:t>
            </a:r>
            <a:r>
              <a:rPr lang="en-US" dirty="0" err="1">
                <a:solidFill>
                  <a:srgbClr val="00B050"/>
                </a:solidFill>
              </a:rPr>
              <a:t>3</a:t>
            </a:r>
            <a:r>
              <a:rPr lang="en-US" dirty="0"/>
              <a:t>: Rotate</a:t>
            </a:r>
          </a:p>
          <a:p>
            <a:pPr lvl="1"/>
            <a:r>
              <a:rPr lang="en-US" dirty="0"/>
              <a:t>The contents of registers </a:t>
            </a:r>
            <a:r>
              <a:rPr lang="en-US" dirty="0">
                <a:solidFill>
                  <a:srgbClr val="0000FF"/>
                </a:solidFill>
              </a:rPr>
              <a:t>4</a:t>
            </a:r>
            <a:r>
              <a:rPr lang="en-US" dirty="0"/>
              <a:t> to be rotated </a:t>
            </a:r>
            <a:r>
              <a:rPr lang="en-US" dirty="0">
                <a:solidFill>
                  <a:srgbClr val="00B050"/>
                </a:solidFill>
              </a:rPr>
              <a:t>3</a:t>
            </a:r>
            <a:r>
              <a:rPr lang="en-US" dirty="0"/>
              <a:t> bits to the right in a circular fashion.</a:t>
            </a:r>
          </a:p>
        </p:txBody>
      </p:sp>
      <p:sp>
        <p:nvSpPr>
          <p:cNvPr id="5" name="Slide Number Placeholder 4">
            <a:extLst>
              <a:ext uri="{FF2B5EF4-FFF2-40B4-BE49-F238E27FC236}">
                <a16:creationId xmlns:a16="http://schemas.microsoft.com/office/drawing/2014/main" id="{A20BB15A-8BB0-46B7-879E-84AC7CC531B0}"/>
              </a:ext>
            </a:extLst>
          </p:cNvPr>
          <p:cNvSpPr>
            <a:spLocks noGrp="1"/>
          </p:cNvSpPr>
          <p:nvPr>
            <p:ph type="sldNum" sz="quarter" idx="4"/>
          </p:nvPr>
        </p:nvSpPr>
        <p:spPr/>
        <p:txBody>
          <a:bodyPr/>
          <a:lstStyle/>
          <a:p>
            <a:fld id="{A3540E78-C2F8-4361-AA0F-E95537B7ED5B}" type="slidenum">
              <a:rPr lang="en-US" smtClean="0"/>
              <a:pPr/>
              <a:t>28</a:t>
            </a:fld>
            <a:endParaRPr lang="en-US" dirty="0"/>
          </a:p>
        </p:txBody>
      </p:sp>
    </p:spTree>
    <p:extLst>
      <p:ext uri="{BB962C8B-B14F-4D97-AF65-F5344CB8AC3E}">
        <p14:creationId xmlns:p14="http://schemas.microsoft.com/office/powerpoint/2010/main" val="2195778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B085-3D44-4C83-8557-D46BE5DF32FF}"/>
              </a:ext>
            </a:extLst>
          </p:cNvPr>
          <p:cNvSpPr>
            <a:spLocks noGrp="1"/>
          </p:cNvSpPr>
          <p:nvPr>
            <p:ph type="title"/>
          </p:nvPr>
        </p:nvSpPr>
        <p:spPr/>
        <p:txBody>
          <a:bodyPr/>
          <a:lstStyle/>
          <a:p>
            <a:r>
              <a:rPr lang="en-US" dirty="0"/>
              <a:t>A Simple Machine Language</a:t>
            </a:r>
          </a:p>
        </p:txBody>
      </p:sp>
      <p:sp>
        <p:nvSpPr>
          <p:cNvPr id="3" name="Content Placeholder 2">
            <a:extLst>
              <a:ext uri="{FF2B5EF4-FFF2-40B4-BE49-F238E27FC236}">
                <a16:creationId xmlns:a16="http://schemas.microsoft.com/office/drawing/2014/main" id="{4B12E4C3-9D58-415F-B625-C44DF1E24478}"/>
              </a:ext>
            </a:extLst>
          </p:cNvPr>
          <p:cNvSpPr>
            <a:spLocks noGrp="1"/>
          </p:cNvSpPr>
          <p:nvPr>
            <p:ph idx="1"/>
          </p:nvPr>
        </p:nvSpPr>
        <p:spPr/>
        <p:txBody>
          <a:bodyPr/>
          <a:lstStyle/>
          <a:p>
            <a:r>
              <a:rPr lang="en-US" dirty="0" err="1">
                <a:solidFill>
                  <a:srgbClr val="FF0000"/>
                </a:solidFill>
              </a:rPr>
              <a:t>B</a:t>
            </a:r>
            <a:r>
              <a:rPr lang="en-US" dirty="0" err="1"/>
              <a:t>4</a:t>
            </a:r>
            <a:r>
              <a:rPr lang="en-US" dirty="0" err="1">
                <a:solidFill>
                  <a:srgbClr val="008000"/>
                </a:solidFill>
              </a:rPr>
              <a:t>3C</a:t>
            </a:r>
            <a:r>
              <a:rPr lang="en-US" dirty="0"/>
              <a:t>:</a:t>
            </a:r>
          </a:p>
          <a:p>
            <a:pPr lvl="1"/>
            <a:r>
              <a:rPr lang="en-US" dirty="0"/>
              <a:t>Compare the contents of register </a:t>
            </a:r>
            <a:r>
              <a:rPr lang="en-US" b="1" dirty="0"/>
              <a:t>4</a:t>
            </a:r>
            <a:r>
              <a:rPr lang="en-US" dirty="0"/>
              <a:t> with the contents of register 0.</a:t>
            </a:r>
          </a:p>
          <a:p>
            <a:pPr lvl="1"/>
            <a:r>
              <a:rPr lang="en-US" dirty="0"/>
              <a:t>If equal, the pattern </a:t>
            </a:r>
            <a:r>
              <a:rPr lang="en-US" b="1" dirty="0" err="1">
                <a:solidFill>
                  <a:srgbClr val="008000"/>
                </a:solidFill>
              </a:rPr>
              <a:t>3C</a:t>
            </a:r>
            <a:r>
              <a:rPr lang="en-US" dirty="0"/>
              <a:t> would be placed in the program counter so that the next execution executed would be the one located at that memory address.</a:t>
            </a:r>
          </a:p>
          <a:p>
            <a:pPr lvl="1"/>
            <a:r>
              <a:rPr lang="en-US" dirty="0"/>
              <a:t>Otherwise, nothing would be done.</a:t>
            </a:r>
          </a:p>
          <a:p>
            <a:r>
              <a:rPr lang="en-US" dirty="0" err="1">
                <a:solidFill>
                  <a:srgbClr val="FF0000"/>
                </a:solidFill>
              </a:rPr>
              <a:t>C</a:t>
            </a:r>
            <a:r>
              <a:rPr lang="en-US" dirty="0" err="1"/>
              <a:t>000</a:t>
            </a:r>
            <a:r>
              <a:rPr lang="en-US" dirty="0"/>
              <a:t>:</a:t>
            </a:r>
          </a:p>
          <a:p>
            <a:pPr lvl="1"/>
            <a:r>
              <a:rPr lang="en-US" dirty="0"/>
              <a:t>Stop program execution.</a:t>
            </a:r>
          </a:p>
        </p:txBody>
      </p:sp>
      <p:sp>
        <p:nvSpPr>
          <p:cNvPr id="5" name="Slide Number Placeholder 4">
            <a:extLst>
              <a:ext uri="{FF2B5EF4-FFF2-40B4-BE49-F238E27FC236}">
                <a16:creationId xmlns:a16="http://schemas.microsoft.com/office/drawing/2014/main" id="{91956622-58F5-409B-8BA9-20E2FCC6A4ED}"/>
              </a:ext>
            </a:extLst>
          </p:cNvPr>
          <p:cNvSpPr>
            <a:spLocks noGrp="1"/>
          </p:cNvSpPr>
          <p:nvPr>
            <p:ph type="sldNum" sz="quarter" idx="4"/>
          </p:nvPr>
        </p:nvSpPr>
        <p:spPr/>
        <p:txBody>
          <a:bodyPr/>
          <a:lstStyle/>
          <a:p>
            <a:fld id="{A3540E78-C2F8-4361-AA0F-E95537B7ED5B}" type="slidenum">
              <a:rPr lang="en-US" smtClean="0"/>
              <a:pPr/>
              <a:t>29</a:t>
            </a:fld>
            <a:endParaRPr lang="en-US" dirty="0"/>
          </a:p>
        </p:txBody>
      </p:sp>
    </p:spTree>
    <p:extLst>
      <p:ext uri="{BB962C8B-B14F-4D97-AF65-F5344CB8AC3E}">
        <p14:creationId xmlns:p14="http://schemas.microsoft.com/office/powerpoint/2010/main" val="1654542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AA29B7-7BF3-4CCD-A462-6060D975CB55}"/>
              </a:ext>
            </a:extLst>
          </p:cNvPr>
          <p:cNvSpPr>
            <a:spLocks noGrp="1"/>
          </p:cNvSpPr>
          <p:nvPr>
            <p:ph type="title"/>
          </p:nvPr>
        </p:nvSpPr>
        <p:spPr/>
        <p:txBody>
          <a:bodyPr/>
          <a:lstStyle/>
          <a:p>
            <a:r>
              <a:rPr lang="en-US" dirty="0"/>
              <a:t>Computer Architecture</a:t>
            </a:r>
          </a:p>
        </p:txBody>
      </p:sp>
      <p:sp>
        <p:nvSpPr>
          <p:cNvPr id="8" name="Text Placeholder 7">
            <a:extLst>
              <a:ext uri="{FF2B5EF4-FFF2-40B4-BE49-F238E27FC236}">
                <a16:creationId xmlns:a16="http://schemas.microsoft.com/office/drawing/2014/main" id="{186D8A5D-F463-406A-BDA3-CA592A17BE0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67924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B51D528-B67D-45AC-A4E5-BB573E8691FA}"/>
              </a:ext>
            </a:extLst>
          </p:cNvPr>
          <p:cNvSpPr>
            <a:spLocks noGrp="1" noChangeArrowheads="1"/>
          </p:cNvSpPr>
          <p:nvPr>
            <p:ph type="title"/>
          </p:nvPr>
        </p:nvSpPr>
        <p:spPr/>
        <p:txBody>
          <a:bodyPr>
            <a:normAutofit fontScale="90000"/>
          </a:bodyPr>
          <a:lstStyle/>
          <a:p>
            <a:r>
              <a:rPr lang="en-US" altLang="en-US"/>
              <a:t>An encoded version of the instructions</a:t>
            </a:r>
            <a:endParaRPr lang="en-US" altLang="en-US" dirty="0"/>
          </a:p>
        </p:txBody>
      </p:sp>
      <p:pic>
        <p:nvPicPr>
          <p:cNvPr id="28675" name="Picture 4" descr="fig_02_07">
            <a:extLst>
              <a:ext uri="{FF2B5EF4-FFF2-40B4-BE49-F238E27FC236}">
                <a16:creationId xmlns:a16="http://schemas.microsoft.com/office/drawing/2014/main" id="{868CC4CA-896E-49B7-9C38-EF7171CCF144}"/>
              </a:ext>
            </a:extLst>
          </p:cNvPr>
          <p:cNvPicPr preferRelativeResize="0">
            <a:picLocks noGrp="1" noChangeAspect="1" noChangeArrowheads="1"/>
          </p:cNvPicPr>
          <p:nvPr>
            <p:ph idx="1"/>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443960" y="1295400"/>
            <a:ext cx="4300529" cy="4876800"/>
          </a:xfrm>
        </p:spPr>
      </p:pic>
      <p:sp>
        <p:nvSpPr>
          <p:cNvPr id="3" name="Slide Number Placeholder 2">
            <a:extLst>
              <a:ext uri="{FF2B5EF4-FFF2-40B4-BE49-F238E27FC236}">
                <a16:creationId xmlns:a16="http://schemas.microsoft.com/office/drawing/2014/main" id="{B96A6009-F19A-44C4-A256-820358A79A9A}"/>
              </a:ext>
            </a:extLst>
          </p:cNvPr>
          <p:cNvSpPr>
            <a:spLocks noGrp="1"/>
          </p:cNvSpPr>
          <p:nvPr>
            <p:ph type="sldNum" sz="quarter" idx="4"/>
          </p:nvPr>
        </p:nvSpPr>
        <p:spPr/>
        <p:txBody>
          <a:bodyPr/>
          <a:lstStyle/>
          <a:p>
            <a:fld id="{A3540E78-C2F8-4361-AA0F-E95537B7ED5B}" type="slidenum">
              <a:rPr lang="en-US" smtClean="0"/>
              <a:pPr/>
              <a:t>30</a:t>
            </a:fld>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0FA157-8DE4-4D20-B5DC-ABAB299B72D6}"/>
              </a:ext>
            </a:extLst>
          </p:cNvPr>
          <p:cNvSpPr>
            <a:spLocks noGrp="1"/>
          </p:cNvSpPr>
          <p:nvPr>
            <p:ph type="title"/>
          </p:nvPr>
        </p:nvSpPr>
        <p:spPr/>
        <p:txBody>
          <a:bodyPr/>
          <a:lstStyle/>
          <a:p>
            <a:r>
              <a:rPr lang="en-US" dirty="0"/>
              <a:t>Quiz</a:t>
            </a:r>
          </a:p>
        </p:txBody>
      </p:sp>
      <p:sp>
        <p:nvSpPr>
          <p:cNvPr id="6" name="Content Placeholder 5">
            <a:extLst>
              <a:ext uri="{FF2B5EF4-FFF2-40B4-BE49-F238E27FC236}">
                <a16:creationId xmlns:a16="http://schemas.microsoft.com/office/drawing/2014/main" id="{94893EFD-A13C-484D-8C04-54EBD1DDB115}"/>
              </a:ext>
            </a:extLst>
          </p:cNvPr>
          <p:cNvSpPr>
            <a:spLocks noGrp="1"/>
          </p:cNvSpPr>
          <p:nvPr>
            <p:ph idx="1"/>
          </p:nvPr>
        </p:nvSpPr>
        <p:spPr/>
        <p:txBody>
          <a:bodyPr/>
          <a:lstStyle/>
          <a:p>
            <a:r>
              <a:rPr lang="en-US" dirty="0"/>
              <a:t>The following are instructions written in the above simple machine language. Rewrite in English.</a:t>
            </a:r>
          </a:p>
          <a:p>
            <a:pPr lvl="1"/>
            <a:r>
              <a:rPr lang="en-US" dirty="0" err="1"/>
              <a:t>368A</a:t>
            </a:r>
            <a:endParaRPr lang="en-US" dirty="0"/>
          </a:p>
          <a:p>
            <a:pPr lvl="1"/>
            <a:r>
              <a:rPr lang="en-US" dirty="0"/>
              <a:t>BADE</a:t>
            </a:r>
          </a:p>
          <a:p>
            <a:pPr lvl="1"/>
            <a:r>
              <a:rPr lang="en-US" dirty="0" err="1"/>
              <a:t>803C</a:t>
            </a:r>
            <a:endParaRPr lang="en-US" dirty="0"/>
          </a:p>
          <a:p>
            <a:pPr lvl="1"/>
            <a:r>
              <a:rPr lang="en-US" dirty="0" err="1"/>
              <a:t>40F4</a:t>
            </a:r>
            <a:endParaRPr lang="en-US" dirty="0"/>
          </a:p>
        </p:txBody>
      </p:sp>
      <p:sp>
        <p:nvSpPr>
          <p:cNvPr id="3" name="Slide Number Placeholder 2">
            <a:extLst>
              <a:ext uri="{FF2B5EF4-FFF2-40B4-BE49-F238E27FC236}">
                <a16:creationId xmlns:a16="http://schemas.microsoft.com/office/drawing/2014/main" id="{0BF19E3D-357E-4E86-BD24-1717B5E8CB7A}"/>
              </a:ext>
            </a:extLst>
          </p:cNvPr>
          <p:cNvSpPr>
            <a:spLocks noGrp="1"/>
          </p:cNvSpPr>
          <p:nvPr>
            <p:ph type="sldNum" sz="quarter" idx="4"/>
          </p:nvPr>
        </p:nvSpPr>
        <p:spPr/>
        <p:txBody>
          <a:bodyPr/>
          <a:lstStyle/>
          <a:p>
            <a:fld id="{A3540E78-C2F8-4361-AA0F-E95537B7ED5B}" type="slidenum">
              <a:rPr lang="en-US" smtClean="0"/>
              <a:pPr/>
              <a:t>31</a:t>
            </a:fld>
            <a:endParaRPr lang="en-US" dirty="0"/>
          </a:p>
        </p:txBody>
      </p:sp>
    </p:spTree>
    <p:extLst>
      <p:ext uri="{BB962C8B-B14F-4D97-AF65-F5344CB8AC3E}">
        <p14:creationId xmlns:p14="http://schemas.microsoft.com/office/powerpoint/2010/main" val="3105014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3402-BD5C-400E-9EB3-8F775EA22C3C}"/>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07ADA7E6-40DF-4420-BC65-65FB86CE626A}"/>
              </a:ext>
            </a:extLst>
          </p:cNvPr>
          <p:cNvSpPr>
            <a:spLocks noGrp="1"/>
          </p:cNvSpPr>
          <p:nvPr>
            <p:ph idx="1"/>
          </p:nvPr>
        </p:nvSpPr>
        <p:spPr/>
        <p:txBody>
          <a:bodyPr/>
          <a:lstStyle/>
          <a:p>
            <a:r>
              <a:rPr lang="en-US" dirty="0"/>
              <a:t>What is the difference between the instructions </a:t>
            </a:r>
            <a:r>
              <a:rPr lang="en-US" b="1" dirty="0" err="1">
                <a:solidFill>
                  <a:srgbClr val="00B050"/>
                </a:solidFill>
              </a:rPr>
              <a:t>15AB</a:t>
            </a:r>
            <a:r>
              <a:rPr lang="en-US" dirty="0"/>
              <a:t> and </a:t>
            </a:r>
            <a:r>
              <a:rPr lang="en-US" b="1" dirty="0" err="1">
                <a:solidFill>
                  <a:srgbClr val="00B050"/>
                </a:solidFill>
              </a:rPr>
              <a:t>25AB</a:t>
            </a:r>
            <a:r>
              <a:rPr lang="en-US" dirty="0"/>
              <a:t> in the simple machine language?</a:t>
            </a:r>
          </a:p>
        </p:txBody>
      </p:sp>
      <p:sp>
        <p:nvSpPr>
          <p:cNvPr id="5" name="Slide Number Placeholder 4">
            <a:extLst>
              <a:ext uri="{FF2B5EF4-FFF2-40B4-BE49-F238E27FC236}">
                <a16:creationId xmlns:a16="http://schemas.microsoft.com/office/drawing/2014/main" id="{3F09731A-EF91-4DBA-B696-3DCF9AEDBE51}"/>
              </a:ext>
            </a:extLst>
          </p:cNvPr>
          <p:cNvSpPr>
            <a:spLocks noGrp="1"/>
          </p:cNvSpPr>
          <p:nvPr>
            <p:ph type="sldNum" sz="quarter" idx="4"/>
          </p:nvPr>
        </p:nvSpPr>
        <p:spPr/>
        <p:txBody>
          <a:bodyPr/>
          <a:lstStyle/>
          <a:p>
            <a:fld id="{A3540E78-C2F8-4361-AA0F-E95537B7ED5B}" type="slidenum">
              <a:rPr lang="en-US" smtClean="0"/>
              <a:pPr/>
              <a:t>32</a:t>
            </a:fld>
            <a:endParaRPr lang="en-US" dirty="0"/>
          </a:p>
        </p:txBody>
      </p:sp>
    </p:spTree>
    <p:extLst>
      <p:ext uri="{BB962C8B-B14F-4D97-AF65-F5344CB8AC3E}">
        <p14:creationId xmlns:p14="http://schemas.microsoft.com/office/powerpoint/2010/main" val="3106582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0E79-10F1-4FDB-A0E7-A0E49645F93E}"/>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02AE4465-268D-458E-8015-5DB8A14209B1}"/>
              </a:ext>
            </a:extLst>
          </p:cNvPr>
          <p:cNvSpPr>
            <a:spLocks noGrp="1"/>
          </p:cNvSpPr>
          <p:nvPr>
            <p:ph idx="1"/>
          </p:nvPr>
        </p:nvSpPr>
        <p:spPr/>
        <p:txBody>
          <a:bodyPr/>
          <a:lstStyle/>
          <a:p>
            <a:r>
              <a:rPr lang="en-US" dirty="0"/>
              <a:t>Here are some instructions in English. Translate each of them into the simple machine language.</a:t>
            </a:r>
          </a:p>
          <a:p>
            <a:pPr lvl="1"/>
            <a:r>
              <a:rPr lang="en-US" dirty="0"/>
              <a:t>LOAD register number 3 with the hexadecimal 56.</a:t>
            </a:r>
          </a:p>
          <a:p>
            <a:pPr lvl="1"/>
            <a:endParaRPr lang="en-US" dirty="0"/>
          </a:p>
          <a:p>
            <a:pPr lvl="1"/>
            <a:endParaRPr lang="en-US" dirty="0"/>
          </a:p>
          <a:p>
            <a:pPr lvl="1"/>
            <a:r>
              <a:rPr lang="en-US" dirty="0"/>
              <a:t>ROTATE register number 5 three bits to the right.</a:t>
            </a:r>
          </a:p>
          <a:p>
            <a:pPr lvl="1"/>
            <a:endParaRPr lang="en-US" dirty="0"/>
          </a:p>
          <a:p>
            <a:pPr lvl="1"/>
            <a:endParaRPr lang="en-US" dirty="0"/>
          </a:p>
          <a:p>
            <a:pPr lvl="1"/>
            <a:r>
              <a:rPr lang="en-US" dirty="0"/>
              <a:t>AND the contents of register A with the contents of register 5 and leave the result in register 0.</a:t>
            </a:r>
          </a:p>
        </p:txBody>
      </p:sp>
      <p:sp>
        <p:nvSpPr>
          <p:cNvPr id="5" name="Slide Number Placeholder 4">
            <a:extLst>
              <a:ext uri="{FF2B5EF4-FFF2-40B4-BE49-F238E27FC236}">
                <a16:creationId xmlns:a16="http://schemas.microsoft.com/office/drawing/2014/main" id="{AE71D5A0-734F-439D-8DEE-4C59E6CC8E7D}"/>
              </a:ext>
            </a:extLst>
          </p:cNvPr>
          <p:cNvSpPr>
            <a:spLocks noGrp="1"/>
          </p:cNvSpPr>
          <p:nvPr>
            <p:ph type="sldNum" sz="quarter" idx="4"/>
          </p:nvPr>
        </p:nvSpPr>
        <p:spPr/>
        <p:txBody>
          <a:bodyPr/>
          <a:lstStyle/>
          <a:p>
            <a:fld id="{A3540E78-C2F8-4361-AA0F-E95537B7ED5B}" type="slidenum">
              <a:rPr lang="en-US" smtClean="0"/>
              <a:pPr/>
              <a:t>33</a:t>
            </a:fld>
            <a:endParaRPr lang="en-US" dirty="0"/>
          </a:p>
        </p:txBody>
      </p:sp>
    </p:spTree>
    <p:extLst>
      <p:ext uri="{BB962C8B-B14F-4D97-AF65-F5344CB8AC3E}">
        <p14:creationId xmlns:p14="http://schemas.microsoft.com/office/powerpoint/2010/main" val="2258427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70E79-10F1-4FDB-A0E7-A0E49645F93E}"/>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02AE4465-268D-458E-8015-5DB8A14209B1}"/>
              </a:ext>
            </a:extLst>
          </p:cNvPr>
          <p:cNvSpPr>
            <a:spLocks noGrp="1"/>
          </p:cNvSpPr>
          <p:nvPr>
            <p:ph idx="1"/>
          </p:nvPr>
        </p:nvSpPr>
        <p:spPr/>
        <p:txBody>
          <a:bodyPr/>
          <a:lstStyle/>
          <a:p>
            <a:r>
              <a:rPr lang="en-US" dirty="0"/>
              <a:t>Here are some instructions in English. Translate each of them into the simple machine language.</a:t>
            </a:r>
          </a:p>
          <a:p>
            <a:pPr lvl="1"/>
            <a:r>
              <a:rPr lang="en-US" dirty="0"/>
              <a:t>LOAD register number 3 with the hexadecimal 56.</a:t>
            </a:r>
          </a:p>
          <a:p>
            <a:pPr marL="201168" lvl="1" indent="0">
              <a:buNone/>
            </a:pPr>
            <a:r>
              <a:rPr lang="en-US" dirty="0">
                <a:solidFill>
                  <a:srgbClr val="00B050"/>
                </a:solidFill>
              </a:rPr>
              <a:t>2356</a:t>
            </a:r>
          </a:p>
          <a:p>
            <a:pPr lvl="1"/>
            <a:endParaRPr lang="en-US" dirty="0"/>
          </a:p>
          <a:p>
            <a:pPr lvl="1"/>
            <a:r>
              <a:rPr lang="en-US" dirty="0"/>
              <a:t>ROTATE register number 5 three bits to the right.</a:t>
            </a:r>
          </a:p>
          <a:p>
            <a:pPr marL="201168" lvl="1" indent="0">
              <a:buNone/>
            </a:pPr>
            <a:r>
              <a:rPr lang="en-US" dirty="0" err="1">
                <a:solidFill>
                  <a:srgbClr val="00B050"/>
                </a:solidFill>
              </a:rPr>
              <a:t>A503</a:t>
            </a:r>
            <a:endParaRPr lang="en-US" dirty="0">
              <a:solidFill>
                <a:srgbClr val="00B050"/>
              </a:solidFill>
            </a:endParaRPr>
          </a:p>
          <a:p>
            <a:pPr lvl="1"/>
            <a:endParaRPr lang="en-US" dirty="0"/>
          </a:p>
          <a:p>
            <a:pPr lvl="1"/>
            <a:r>
              <a:rPr lang="en-US" dirty="0"/>
              <a:t>AND the contents of register A with the contents of register 5 and leave the result in register 0.</a:t>
            </a:r>
          </a:p>
          <a:p>
            <a:pPr marL="201168" lvl="1" indent="0">
              <a:buNone/>
            </a:pPr>
            <a:r>
              <a:rPr lang="en-US" dirty="0" err="1">
                <a:solidFill>
                  <a:srgbClr val="00B050"/>
                </a:solidFill>
              </a:rPr>
              <a:t>80A5</a:t>
            </a:r>
            <a:endParaRPr lang="en-US" dirty="0">
              <a:solidFill>
                <a:srgbClr val="00B050"/>
              </a:solidFill>
            </a:endParaRPr>
          </a:p>
        </p:txBody>
      </p:sp>
      <p:sp>
        <p:nvSpPr>
          <p:cNvPr id="5" name="Slide Number Placeholder 4">
            <a:extLst>
              <a:ext uri="{FF2B5EF4-FFF2-40B4-BE49-F238E27FC236}">
                <a16:creationId xmlns:a16="http://schemas.microsoft.com/office/drawing/2014/main" id="{FC29B181-0588-4260-96A1-8EC62BB06150}"/>
              </a:ext>
            </a:extLst>
          </p:cNvPr>
          <p:cNvSpPr>
            <a:spLocks noGrp="1"/>
          </p:cNvSpPr>
          <p:nvPr>
            <p:ph type="sldNum" sz="quarter" idx="4"/>
          </p:nvPr>
        </p:nvSpPr>
        <p:spPr/>
        <p:txBody>
          <a:bodyPr/>
          <a:lstStyle/>
          <a:p>
            <a:fld id="{A3540E78-C2F8-4361-AA0F-E95537B7ED5B}" type="slidenum">
              <a:rPr lang="en-US" smtClean="0"/>
              <a:pPr/>
              <a:t>34</a:t>
            </a:fld>
            <a:endParaRPr lang="en-US" dirty="0"/>
          </a:p>
        </p:txBody>
      </p:sp>
    </p:spTree>
    <p:extLst>
      <p:ext uri="{BB962C8B-B14F-4D97-AF65-F5344CB8AC3E}">
        <p14:creationId xmlns:p14="http://schemas.microsoft.com/office/powerpoint/2010/main" val="3626760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8C806F-53A6-4DDF-9464-831701B6E045}"/>
              </a:ext>
            </a:extLst>
          </p:cNvPr>
          <p:cNvSpPr>
            <a:spLocks noGrp="1"/>
          </p:cNvSpPr>
          <p:nvPr>
            <p:ph type="title"/>
          </p:nvPr>
        </p:nvSpPr>
        <p:spPr/>
        <p:txBody>
          <a:bodyPr/>
          <a:lstStyle/>
          <a:p>
            <a:r>
              <a:rPr lang="en-US" dirty="0"/>
              <a:t>Program Execution</a:t>
            </a:r>
          </a:p>
        </p:txBody>
      </p:sp>
      <p:sp>
        <p:nvSpPr>
          <p:cNvPr id="6" name="Text Placeholder 5">
            <a:extLst>
              <a:ext uri="{FF2B5EF4-FFF2-40B4-BE49-F238E27FC236}">
                <a16:creationId xmlns:a16="http://schemas.microsoft.com/office/drawing/2014/main" id="{C322C0E9-A95E-4640-ADB7-4BAA0871C6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767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E594B5D-D566-445A-B06A-3F6CA92F487B}"/>
              </a:ext>
            </a:extLst>
          </p:cNvPr>
          <p:cNvSpPr>
            <a:spLocks noGrp="1" noChangeArrowheads="1"/>
          </p:cNvSpPr>
          <p:nvPr>
            <p:ph type="title"/>
          </p:nvPr>
        </p:nvSpPr>
        <p:spPr/>
        <p:txBody>
          <a:bodyPr/>
          <a:lstStyle/>
          <a:p>
            <a:r>
              <a:rPr lang="en-US" altLang="en-US"/>
              <a:t>Program Execution</a:t>
            </a:r>
          </a:p>
        </p:txBody>
      </p:sp>
      <p:sp>
        <p:nvSpPr>
          <p:cNvPr id="29699" name="Rectangle 3">
            <a:extLst>
              <a:ext uri="{FF2B5EF4-FFF2-40B4-BE49-F238E27FC236}">
                <a16:creationId xmlns:a16="http://schemas.microsoft.com/office/drawing/2014/main" id="{F3243A38-944B-4D8E-879E-C10EFB8454F6}"/>
              </a:ext>
            </a:extLst>
          </p:cNvPr>
          <p:cNvSpPr>
            <a:spLocks noGrp="1" noChangeArrowheads="1"/>
          </p:cNvSpPr>
          <p:nvPr>
            <p:ph idx="1"/>
          </p:nvPr>
        </p:nvSpPr>
        <p:spPr/>
        <p:txBody>
          <a:bodyPr/>
          <a:lstStyle/>
          <a:p>
            <a:r>
              <a:rPr lang="en-US" altLang="en-US"/>
              <a:t>Controlled by two special-purpose registers</a:t>
            </a:r>
          </a:p>
          <a:p>
            <a:pPr lvl="1"/>
            <a:r>
              <a:rPr lang="en-US" altLang="en-US"/>
              <a:t>Program counter: address of next instruction</a:t>
            </a:r>
          </a:p>
          <a:p>
            <a:pPr lvl="1"/>
            <a:r>
              <a:rPr lang="en-US" altLang="en-US"/>
              <a:t>Instruction register: current instruction</a:t>
            </a:r>
          </a:p>
          <a:p>
            <a:r>
              <a:rPr lang="en-US" altLang="en-US"/>
              <a:t>Machine Cycle</a:t>
            </a:r>
          </a:p>
          <a:p>
            <a:pPr lvl="1"/>
            <a:r>
              <a:rPr lang="en-US" altLang="en-US"/>
              <a:t>Fetch</a:t>
            </a:r>
          </a:p>
          <a:p>
            <a:pPr lvl="1"/>
            <a:r>
              <a:rPr lang="en-US" altLang="en-US"/>
              <a:t>Decode</a:t>
            </a:r>
          </a:p>
          <a:p>
            <a:pPr lvl="1"/>
            <a:r>
              <a:rPr lang="en-US" altLang="en-US"/>
              <a:t>Execute</a:t>
            </a:r>
          </a:p>
        </p:txBody>
      </p:sp>
      <p:sp>
        <p:nvSpPr>
          <p:cNvPr id="3" name="Slide Number Placeholder 2">
            <a:extLst>
              <a:ext uri="{FF2B5EF4-FFF2-40B4-BE49-F238E27FC236}">
                <a16:creationId xmlns:a16="http://schemas.microsoft.com/office/drawing/2014/main" id="{DACDAE66-039B-44DC-AB46-5F0FB7ED5532}"/>
              </a:ext>
            </a:extLst>
          </p:cNvPr>
          <p:cNvSpPr>
            <a:spLocks noGrp="1"/>
          </p:cNvSpPr>
          <p:nvPr>
            <p:ph type="sldNum" sz="quarter" idx="4"/>
          </p:nvPr>
        </p:nvSpPr>
        <p:spPr/>
        <p:txBody>
          <a:bodyPr/>
          <a:lstStyle/>
          <a:p>
            <a:fld id="{A3540E78-C2F8-4361-AA0F-E95537B7ED5B}"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3D8D3AD-1125-4525-A81B-82FB1EC6F8EE}"/>
              </a:ext>
            </a:extLst>
          </p:cNvPr>
          <p:cNvSpPr>
            <a:spLocks noGrp="1" noChangeArrowheads="1"/>
          </p:cNvSpPr>
          <p:nvPr>
            <p:ph type="title"/>
          </p:nvPr>
        </p:nvSpPr>
        <p:spPr/>
        <p:txBody>
          <a:bodyPr/>
          <a:lstStyle/>
          <a:p>
            <a:r>
              <a:rPr lang="en-US" altLang="en-US"/>
              <a:t>The machine cycle</a:t>
            </a:r>
            <a:endParaRPr lang="en-US" altLang="en-US" dirty="0"/>
          </a:p>
        </p:txBody>
      </p:sp>
      <p:pic>
        <p:nvPicPr>
          <p:cNvPr id="30723" name="Picture 6" descr="fig_02_08">
            <a:extLst>
              <a:ext uri="{FF2B5EF4-FFF2-40B4-BE49-F238E27FC236}">
                <a16:creationId xmlns:a16="http://schemas.microsoft.com/office/drawing/2014/main" id="{E31A6EBF-8248-41AB-83AD-E28755389C7A}"/>
              </a:ext>
            </a:extLst>
          </p:cNvPr>
          <p:cNvPicPr preferRelativeResize="0">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4900" y="1600200"/>
            <a:ext cx="6934200" cy="458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C0FC1B49-6C62-4737-BDA7-C6E1ABB14982}"/>
              </a:ext>
            </a:extLst>
          </p:cNvPr>
          <p:cNvSpPr>
            <a:spLocks noGrp="1"/>
          </p:cNvSpPr>
          <p:nvPr>
            <p:ph type="sldNum" sz="quarter" idx="4"/>
          </p:nvPr>
        </p:nvSpPr>
        <p:spPr/>
        <p:txBody>
          <a:bodyPr/>
          <a:lstStyle/>
          <a:p>
            <a:fld id="{A3540E78-C2F8-4361-AA0F-E95537B7ED5B}" type="slidenum">
              <a:rPr lang="en-US" smtClean="0"/>
              <a:pPr/>
              <a:t>37</a:t>
            </a:fld>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F693D5B-DEC2-41F3-9BAC-2B6FC946E883}"/>
              </a:ext>
            </a:extLst>
          </p:cNvPr>
          <p:cNvSpPr>
            <a:spLocks noGrp="1" noChangeArrowheads="1"/>
          </p:cNvSpPr>
          <p:nvPr>
            <p:ph type="title"/>
          </p:nvPr>
        </p:nvSpPr>
        <p:spPr/>
        <p:txBody>
          <a:bodyPr/>
          <a:lstStyle/>
          <a:p>
            <a:r>
              <a:rPr lang="en-US" altLang="en-US"/>
              <a:t>Decoding the instruction B258</a:t>
            </a:r>
            <a:endParaRPr lang="en-US" altLang="en-US" dirty="0"/>
          </a:p>
        </p:txBody>
      </p:sp>
      <p:pic>
        <p:nvPicPr>
          <p:cNvPr id="31747" name="Picture 6" descr="fig_02_09">
            <a:extLst>
              <a:ext uri="{FF2B5EF4-FFF2-40B4-BE49-F238E27FC236}">
                <a16:creationId xmlns:a16="http://schemas.microsoft.com/office/drawing/2014/main" id="{F9976537-3714-4D54-8459-B2859F6E5C24}"/>
              </a:ext>
            </a:extLst>
          </p:cNvPr>
          <p:cNvPicPr preferRelativeResize="0">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57200" y="1600200"/>
            <a:ext cx="8229600" cy="455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E04B317-FCB3-48D6-9A44-C318798364D9}"/>
              </a:ext>
            </a:extLst>
          </p:cNvPr>
          <p:cNvSpPr>
            <a:spLocks noGrp="1"/>
          </p:cNvSpPr>
          <p:nvPr>
            <p:ph type="sldNum" sz="quarter" idx="4"/>
          </p:nvPr>
        </p:nvSpPr>
        <p:spPr/>
        <p:txBody>
          <a:bodyPr/>
          <a:lstStyle/>
          <a:p>
            <a:fld id="{A3540E78-C2F8-4361-AA0F-E95537B7ED5B}" type="slidenum">
              <a:rPr lang="en-US" smtClean="0"/>
              <a:pPr/>
              <a:t>38</a:t>
            </a:fld>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089A02A-EEE0-4E62-9661-AAC9FF5D8DF4}"/>
              </a:ext>
            </a:extLst>
          </p:cNvPr>
          <p:cNvSpPr>
            <a:spLocks noGrp="1" noChangeArrowheads="1"/>
          </p:cNvSpPr>
          <p:nvPr>
            <p:ph type="title"/>
          </p:nvPr>
        </p:nvSpPr>
        <p:spPr/>
        <p:txBody>
          <a:bodyPr/>
          <a:lstStyle/>
          <a:p>
            <a:r>
              <a:rPr lang="en-US" altLang="en-US" dirty="0"/>
              <a:t>A program stored in main memory</a:t>
            </a:r>
          </a:p>
        </p:txBody>
      </p:sp>
      <p:pic>
        <p:nvPicPr>
          <p:cNvPr id="32771" name="Picture 6" descr="fig_02_10">
            <a:extLst>
              <a:ext uri="{FF2B5EF4-FFF2-40B4-BE49-F238E27FC236}">
                <a16:creationId xmlns:a16="http://schemas.microsoft.com/office/drawing/2014/main" id="{E10ACA63-E82A-4E76-8828-CDC52D63951C}"/>
              </a:ext>
            </a:extLst>
          </p:cNvPr>
          <p:cNvPicPr preferRelativeResize="0">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16380" y="1579687"/>
            <a:ext cx="6553200" cy="444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7C2A78F-0E25-477E-BD7F-4FED69DAFAAE}"/>
              </a:ext>
            </a:extLst>
          </p:cNvPr>
          <p:cNvSpPr>
            <a:spLocks noGrp="1"/>
          </p:cNvSpPr>
          <p:nvPr>
            <p:ph type="sldNum" sz="quarter" idx="4"/>
          </p:nvPr>
        </p:nvSpPr>
        <p:spPr/>
        <p:txBody>
          <a:bodyPr/>
          <a:lstStyle/>
          <a:p>
            <a:fld id="{A3540E78-C2F8-4361-AA0F-E95537B7ED5B}" type="slidenum">
              <a:rPr lang="en-US" smtClean="0"/>
              <a:pPr/>
              <a:t>39</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2A44903-638C-4F6A-B083-EAC3BC478EAC}"/>
              </a:ext>
            </a:extLst>
          </p:cNvPr>
          <p:cNvSpPr>
            <a:spLocks noGrp="1" noChangeArrowheads="1"/>
          </p:cNvSpPr>
          <p:nvPr>
            <p:ph type="title"/>
          </p:nvPr>
        </p:nvSpPr>
        <p:spPr/>
        <p:txBody>
          <a:bodyPr/>
          <a:lstStyle/>
          <a:p>
            <a:r>
              <a:rPr lang="en-US" altLang="en-US"/>
              <a:t>Computer Architecture</a:t>
            </a:r>
          </a:p>
        </p:txBody>
      </p:sp>
      <p:sp>
        <p:nvSpPr>
          <p:cNvPr id="16387" name="Rectangle 3">
            <a:extLst>
              <a:ext uri="{FF2B5EF4-FFF2-40B4-BE49-F238E27FC236}">
                <a16:creationId xmlns:a16="http://schemas.microsoft.com/office/drawing/2014/main" id="{C7A172F5-6032-4593-9304-EBC576850166}"/>
              </a:ext>
            </a:extLst>
          </p:cNvPr>
          <p:cNvSpPr>
            <a:spLocks noGrp="1" noChangeArrowheads="1"/>
          </p:cNvSpPr>
          <p:nvPr>
            <p:ph idx="1"/>
          </p:nvPr>
        </p:nvSpPr>
        <p:spPr/>
        <p:txBody>
          <a:bodyPr/>
          <a:lstStyle/>
          <a:p>
            <a:r>
              <a:rPr lang="en-US" altLang="en-US"/>
              <a:t>Central Processing Unit (CPU) or processor</a:t>
            </a:r>
          </a:p>
          <a:p>
            <a:pPr lvl="1"/>
            <a:r>
              <a:rPr lang="en-US" altLang="en-US"/>
              <a:t>Arithmetic/Logic unit versus Control unit</a:t>
            </a:r>
          </a:p>
          <a:p>
            <a:pPr lvl="1"/>
            <a:r>
              <a:rPr lang="en-US" altLang="en-US"/>
              <a:t>Registers</a:t>
            </a:r>
          </a:p>
          <a:p>
            <a:pPr lvl="2"/>
            <a:r>
              <a:rPr lang="en-US" altLang="en-US"/>
              <a:t>General purpose</a:t>
            </a:r>
          </a:p>
          <a:p>
            <a:pPr lvl="2"/>
            <a:r>
              <a:rPr lang="en-US" altLang="en-US"/>
              <a:t>Special purpose</a:t>
            </a:r>
          </a:p>
          <a:p>
            <a:r>
              <a:rPr lang="en-US" altLang="en-US"/>
              <a:t>Bus</a:t>
            </a:r>
          </a:p>
          <a:p>
            <a:r>
              <a:rPr lang="en-US" altLang="en-US"/>
              <a:t>Motherboard</a:t>
            </a:r>
            <a:endParaRPr lang="en-US" altLang="en-US" dirty="0"/>
          </a:p>
        </p:txBody>
      </p:sp>
      <p:sp>
        <p:nvSpPr>
          <p:cNvPr id="3" name="Slide Number Placeholder 2">
            <a:extLst>
              <a:ext uri="{FF2B5EF4-FFF2-40B4-BE49-F238E27FC236}">
                <a16:creationId xmlns:a16="http://schemas.microsoft.com/office/drawing/2014/main" id="{97C4786F-AD63-4271-BEED-0E00A52BBC93}"/>
              </a:ext>
            </a:extLst>
          </p:cNvPr>
          <p:cNvSpPr>
            <a:spLocks noGrp="1"/>
          </p:cNvSpPr>
          <p:nvPr>
            <p:ph type="sldNum" sz="quarter" idx="4"/>
          </p:nvPr>
        </p:nvSpPr>
        <p:spPr/>
        <p:txBody>
          <a:bodyPr/>
          <a:lstStyle/>
          <a:p>
            <a:fld id="{A3540E78-C2F8-4361-AA0F-E95537B7ED5B}" type="slidenum">
              <a:rPr lang="en-US" smtClean="0"/>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6202D6F-7D98-4BD1-8DF8-5F6F11F99CB1}"/>
              </a:ext>
            </a:extLst>
          </p:cNvPr>
          <p:cNvSpPr>
            <a:spLocks noGrp="1" noChangeArrowheads="1"/>
          </p:cNvSpPr>
          <p:nvPr>
            <p:ph type="title"/>
          </p:nvPr>
        </p:nvSpPr>
        <p:spPr/>
        <p:txBody>
          <a:bodyPr/>
          <a:lstStyle/>
          <a:p>
            <a:r>
              <a:rPr lang="en-US" altLang="en-US"/>
              <a:t>The fetch step of the machine cycle</a:t>
            </a:r>
            <a:endParaRPr lang="en-US" altLang="en-US" dirty="0"/>
          </a:p>
        </p:txBody>
      </p:sp>
      <p:pic>
        <p:nvPicPr>
          <p:cNvPr id="33795" name="Picture 6" descr="fig_02_11">
            <a:extLst>
              <a:ext uri="{FF2B5EF4-FFF2-40B4-BE49-F238E27FC236}">
                <a16:creationId xmlns:a16="http://schemas.microsoft.com/office/drawing/2014/main" id="{520D2DC9-C34E-452F-9147-9AD6A6668F90}"/>
              </a:ext>
            </a:extLst>
          </p:cNvPr>
          <p:cNvPicPr preferRelativeResize="0">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b="52931"/>
          <a:stretch>
            <a:fillRect/>
          </a:stretch>
        </p:blipFill>
        <p:spPr bwMode="auto">
          <a:xfrm>
            <a:off x="1151255" y="1924174"/>
            <a:ext cx="728345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57F94669-321D-4AC2-880D-1D93271D92D9}"/>
              </a:ext>
            </a:extLst>
          </p:cNvPr>
          <p:cNvSpPr>
            <a:spLocks noGrp="1"/>
          </p:cNvSpPr>
          <p:nvPr>
            <p:ph type="sldNum" sz="quarter" idx="4"/>
          </p:nvPr>
        </p:nvSpPr>
        <p:spPr/>
        <p:txBody>
          <a:bodyPr/>
          <a:lstStyle/>
          <a:p>
            <a:fld id="{A3540E78-C2F8-4361-AA0F-E95537B7ED5B}" type="slidenum">
              <a:rPr lang="en-US" smtClean="0"/>
              <a:pPr/>
              <a:t>40</a:t>
            </a:fld>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20D01EC-D413-40AD-9B35-377531ED589E}"/>
              </a:ext>
            </a:extLst>
          </p:cNvPr>
          <p:cNvSpPr>
            <a:spLocks noGrp="1" noChangeArrowheads="1"/>
          </p:cNvSpPr>
          <p:nvPr>
            <p:ph type="title"/>
          </p:nvPr>
        </p:nvSpPr>
        <p:spPr/>
        <p:txBody>
          <a:bodyPr>
            <a:normAutofit/>
          </a:bodyPr>
          <a:lstStyle/>
          <a:p>
            <a:r>
              <a:rPr lang="en-US" altLang="en-US" dirty="0"/>
              <a:t>The fetch step of the machine cycle</a:t>
            </a:r>
          </a:p>
        </p:txBody>
      </p:sp>
      <p:pic>
        <p:nvPicPr>
          <p:cNvPr id="34819" name="Picture 6" descr="fig_02_11">
            <a:extLst>
              <a:ext uri="{FF2B5EF4-FFF2-40B4-BE49-F238E27FC236}">
                <a16:creationId xmlns:a16="http://schemas.microsoft.com/office/drawing/2014/main" id="{B2529F8B-33C0-46A3-A863-C5E46978656C}"/>
              </a:ext>
            </a:extLst>
          </p:cNvPr>
          <p:cNvPicPr preferRelativeResize="0">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t="47079"/>
          <a:stretch>
            <a:fillRect/>
          </a:stretch>
        </p:blipFill>
        <p:spPr bwMode="auto">
          <a:xfrm>
            <a:off x="1243330" y="1744787"/>
            <a:ext cx="7099300"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EBC53F50-8B7F-4C0B-B30E-7DA25ABBA30F}"/>
              </a:ext>
            </a:extLst>
          </p:cNvPr>
          <p:cNvSpPr>
            <a:spLocks noGrp="1"/>
          </p:cNvSpPr>
          <p:nvPr>
            <p:ph type="sldNum" sz="quarter" idx="4"/>
          </p:nvPr>
        </p:nvSpPr>
        <p:spPr/>
        <p:txBody>
          <a:bodyPr/>
          <a:lstStyle/>
          <a:p>
            <a:fld id="{A3540E78-C2F8-4361-AA0F-E95537B7ED5B}" type="slidenum">
              <a:rPr lang="en-US" smtClean="0"/>
              <a:pPr/>
              <a:t>41</a:t>
            </a:fld>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ACEFC6-0E06-4C88-8A96-6892CD9E342F}"/>
              </a:ext>
            </a:extLst>
          </p:cNvPr>
          <p:cNvSpPr>
            <a:spLocks noGrp="1"/>
          </p:cNvSpPr>
          <p:nvPr>
            <p:ph type="title"/>
          </p:nvPr>
        </p:nvSpPr>
        <p:spPr/>
        <p:txBody>
          <a:bodyPr/>
          <a:lstStyle/>
          <a:p>
            <a:r>
              <a:rPr lang="en-US"/>
              <a:t>Arithmetic/Logic Instructions</a:t>
            </a:r>
            <a:endParaRPr lang="en-US" dirty="0"/>
          </a:p>
        </p:txBody>
      </p:sp>
      <p:sp>
        <p:nvSpPr>
          <p:cNvPr id="6" name="Text Placeholder 5">
            <a:extLst>
              <a:ext uri="{FF2B5EF4-FFF2-40B4-BE49-F238E27FC236}">
                <a16:creationId xmlns:a16="http://schemas.microsoft.com/office/drawing/2014/main" id="{7735EBC9-5E9D-4C9C-9783-14856A7E96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04449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8D53BC2-EF50-4D67-855F-873EE32B540E}"/>
              </a:ext>
            </a:extLst>
          </p:cNvPr>
          <p:cNvSpPr>
            <a:spLocks noGrp="1" noChangeArrowheads="1"/>
          </p:cNvSpPr>
          <p:nvPr>
            <p:ph type="title"/>
          </p:nvPr>
        </p:nvSpPr>
        <p:spPr/>
        <p:txBody>
          <a:bodyPr/>
          <a:lstStyle/>
          <a:p>
            <a:r>
              <a:rPr lang="en-US" altLang="en-US"/>
              <a:t>Arithmetic/Logic Operations</a:t>
            </a:r>
          </a:p>
        </p:txBody>
      </p:sp>
      <p:sp>
        <p:nvSpPr>
          <p:cNvPr id="35843" name="Rectangle 3">
            <a:extLst>
              <a:ext uri="{FF2B5EF4-FFF2-40B4-BE49-F238E27FC236}">
                <a16:creationId xmlns:a16="http://schemas.microsoft.com/office/drawing/2014/main" id="{5EF6DAC4-7E5D-42AA-ACAF-2C91D8A86949}"/>
              </a:ext>
            </a:extLst>
          </p:cNvPr>
          <p:cNvSpPr>
            <a:spLocks noGrp="1" noChangeArrowheads="1"/>
          </p:cNvSpPr>
          <p:nvPr>
            <p:ph idx="1"/>
          </p:nvPr>
        </p:nvSpPr>
        <p:spPr/>
        <p:txBody>
          <a:bodyPr/>
          <a:lstStyle/>
          <a:p>
            <a:r>
              <a:rPr lang="en-US" altLang="en-US" dirty="0"/>
              <a:t>Logic: AND, OR, XOR</a:t>
            </a:r>
          </a:p>
          <a:p>
            <a:pPr lvl="1"/>
            <a:r>
              <a:rPr lang="en-US" altLang="en-US" dirty="0"/>
              <a:t>Masking</a:t>
            </a:r>
          </a:p>
          <a:p>
            <a:r>
              <a:rPr lang="en-US" altLang="en-US" dirty="0"/>
              <a:t>Rotate and Shift: </a:t>
            </a:r>
          </a:p>
          <a:p>
            <a:pPr lvl="1"/>
            <a:r>
              <a:rPr lang="en-US" altLang="en-US" dirty="0"/>
              <a:t>circular shift (rotation)</a:t>
            </a:r>
          </a:p>
          <a:p>
            <a:pPr lvl="1"/>
            <a:r>
              <a:rPr lang="en-US" altLang="en-US" dirty="0"/>
              <a:t>logical shift </a:t>
            </a:r>
          </a:p>
          <a:p>
            <a:pPr lvl="1"/>
            <a:r>
              <a:rPr lang="en-US" altLang="en-US" dirty="0"/>
              <a:t>arithmetic shift</a:t>
            </a:r>
          </a:p>
          <a:p>
            <a:r>
              <a:rPr lang="en-US" altLang="en-US" dirty="0"/>
              <a:t>Arithmetic: add, subtract, multiply, divide</a:t>
            </a:r>
          </a:p>
          <a:p>
            <a:pPr lvl="1"/>
            <a:r>
              <a:rPr lang="en-US" altLang="en-US" dirty="0"/>
              <a:t>Precise action depends on how the values are encoded (two</a:t>
            </a:r>
            <a:r>
              <a:rPr lang="ja-JP" altLang="en-US" dirty="0"/>
              <a:t>’</a:t>
            </a:r>
            <a:r>
              <a:rPr lang="en-US" altLang="ja-JP" dirty="0"/>
              <a:t>s complement versus floating-point).</a:t>
            </a:r>
            <a:endParaRPr lang="en-US" altLang="en-US" dirty="0"/>
          </a:p>
        </p:txBody>
      </p:sp>
      <p:sp>
        <p:nvSpPr>
          <p:cNvPr id="3" name="Slide Number Placeholder 2">
            <a:extLst>
              <a:ext uri="{FF2B5EF4-FFF2-40B4-BE49-F238E27FC236}">
                <a16:creationId xmlns:a16="http://schemas.microsoft.com/office/drawing/2014/main" id="{F95AA88C-0A35-4758-9D4E-33F8CBDF42C9}"/>
              </a:ext>
            </a:extLst>
          </p:cNvPr>
          <p:cNvSpPr>
            <a:spLocks noGrp="1"/>
          </p:cNvSpPr>
          <p:nvPr>
            <p:ph type="sldNum" sz="quarter" idx="4"/>
          </p:nvPr>
        </p:nvSpPr>
        <p:spPr/>
        <p:txBody>
          <a:bodyPr/>
          <a:lstStyle/>
          <a:p>
            <a:fld id="{A3540E78-C2F8-4361-AA0F-E95537B7ED5B}"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14EA-15C8-489A-A9C4-939DADF3EE08}"/>
              </a:ext>
            </a:extLst>
          </p:cNvPr>
          <p:cNvSpPr>
            <a:spLocks noGrp="1"/>
          </p:cNvSpPr>
          <p:nvPr>
            <p:ph type="title"/>
          </p:nvPr>
        </p:nvSpPr>
        <p:spPr/>
        <p:txBody>
          <a:bodyPr/>
          <a:lstStyle/>
          <a:p>
            <a:r>
              <a:rPr lang="en-US"/>
              <a:t>Masking</a:t>
            </a:r>
            <a:endParaRPr lang="en-US" dirty="0"/>
          </a:p>
        </p:txBody>
      </p:sp>
      <p:pic>
        <p:nvPicPr>
          <p:cNvPr id="8" name="Picture 7">
            <a:extLst>
              <a:ext uri="{FF2B5EF4-FFF2-40B4-BE49-F238E27FC236}">
                <a16:creationId xmlns:a16="http://schemas.microsoft.com/office/drawing/2014/main" id="{E5EE6118-0E10-4A0E-B59A-DCDF94973625}"/>
              </a:ext>
            </a:extLst>
          </p:cNvPr>
          <p:cNvPicPr>
            <a:picLocks noChangeAspect="1"/>
          </p:cNvPicPr>
          <p:nvPr/>
        </p:nvPicPr>
        <p:blipFill>
          <a:blip r:embed="rId2">
            <a:duotone>
              <a:schemeClr val="accent1">
                <a:shade val="45000"/>
                <a:satMod val="135000"/>
              </a:schemeClr>
              <a:prstClr val="white"/>
            </a:duotone>
          </a:blip>
          <a:stretch>
            <a:fillRect/>
          </a:stretch>
        </p:blipFill>
        <p:spPr>
          <a:xfrm>
            <a:off x="867477" y="1929731"/>
            <a:ext cx="2076450" cy="1247775"/>
          </a:xfrm>
          <a:prstGeom prst="rect">
            <a:avLst/>
          </a:prstGeom>
        </p:spPr>
      </p:pic>
      <p:pic>
        <p:nvPicPr>
          <p:cNvPr id="9" name="Picture 8">
            <a:extLst>
              <a:ext uri="{FF2B5EF4-FFF2-40B4-BE49-F238E27FC236}">
                <a16:creationId xmlns:a16="http://schemas.microsoft.com/office/drawing/2014/main" id="{5CD18923-77B5-473C-9163-C7BD2630AA66}"/>
              </a:ext>
            </a:extLst>
          </p:cNvPr>
          <p:cNvPicPr>
            <a:picLocks noChangeAspect="1"/>
          </p:cNvPicPr>
          <p:nvPr/>
        </p:nvPicPr>
        <p:blipFill>
          <a:blip r:embed="rId3">
            <a:duotone>
              <a:schemeClr val="accent4">
                <a:shade val="45000"/>
                <a:satMod val="135000"/>
              </a:schemeClr>
              <a:prstClr val="white"/>
            </a:duotone>
          </a:blip>
          <a:stretch>
            <a:fillRect/>
          </a:stretch>
        </p:blipFill>
        <p:spPr>
          <a:xfrm>
            <a:off x="6324600" y="2063081"/>
            <a:ext cx="1828800" cy="1114425"/>
          </a:xfrm>
          <a:prstGeom prst="rect">
            <a:avLst/>
          </a:prstGeom>
        </p:spPr>
      </p:pic>
      <p:pic>
        <p:nvPicPr>
          <p:cNvPr id="10" name="Picture 9">
            <a:extLst>
              <a:ext uri="{FF2B5EF4-FFF2-40B4-BE49-F238E27FC236}">
                <a16:creationId xmlns:a16="http://schemas.microsoft.com/office/drawing/2014/main" id="{619C37A8-6032-4CA0-BA7A-DDCE3575A6F4}"/>
              </a:ext>
            </a:extLst>
          </p:cNvPr>
          <p:cNvPicPr>
            <a:picLocks noChangeAspect="1"/>
          </p:cNvPicPr>
          <p:nvPr/>
        </p:nvPicPr>
        <p:blipFill>
          <a:blip r:embed="rId4">
            <a:duotone>
              <a:schemeClr val="accent2">
                <a:shade val="45000"/>
                <a:satMod val="135000"/>
              </a:schemeClr>
              <a:prstClr val="white"/>
            </a:duotone>
          </a:blip>
          <a:stretch>
            <a:fillRect/>
          </a:stretch>
        </p:blipFill>
        <p:spPr>
          <a:xfrm>
            <a:off x="3576637" y="3615402"/>
            <a:ext cx="1990725" cy="1171575"/>
          </a:xfrm>
          <a:prstGeom prst="rect">
            <a:avLst/>
          </a:prstGeom>
        </p:spPr>
      </p:pic>
      <p:sp>
        <p:nvSpPr>
          <p:cNvPr id="4" name="Slide Number Placeholder 3">
            <a:extLst>
              <a:ext uri="{FF2B5EF4-FFF2-40B4-BE49-F238E27FC236}">
                <a16:creationId xmlns:a16="http://schemas.microsoft.com/office/drawing/2014/main" id="{A76F909B-C9F0-4075-A2F9-07CCB528CF3E}"/>
              </a:ext>
            </a:extLst>
          </p:cNvPr>
          <p:cNvSpPr>
            <a:spLocks noGrp="1"/>
          </p:cNvSpPr>
          <p:nvPr>
            <p:ph type="sldNum" sz="quarter" idx="4"/>
          </p:nvPr>
        </p:nvSpPr>
        <p:spPr/>
        <p:txBody>
          <a:bodyPr/>
          <a:lstStyle/>
          <a:p>
            <a:fld id="{A3540E78-C2F8-4361-AA0F-E95537B7ED5B}" type="slidenum">
              <a:rPr lang="en-US" smtClean="0"/>
              <a:pPr/>
              <a:t>44</a:t>
            </a:fld>
            <a:endParaRPr lang="en-US" dirty="0"/>
          </a:p>
        </p:txBody>
      </p:sp>
      <p:sp>
        <p:nvSpPr>
          <p:cNvPr id="3" name="Rectangle 2">
            <a:extLst>
              <a:ext uri="{FF2B5EF4-FFF2-40B4-BE49-F238E27FC236}">
                <a16:creationId xmlns:a16="http://schemas.microsoft.com/office/drawing/2014/main" id="{2F46F13F-6D6C-F149-BC6C-39B0EC900EFF}"/>
              </a:ext>
            </a:extLst>
          </p:cNvPr>
          <p:cNvSpPr/>
          <p:nvPr/>
        </p:nvSpPr>
        <p:spPr>
          <a:xfrm>
            <a:off x="1524000" y="2033169"/>
            <a:ext cx="1419927" cy="329031"/>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808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5B18C73-3B02-4B14-9CFF-565900F169EC}"/>
              </a:ext>
            </a:extLst>
          </p:cNvPr>
          <p:cNvSpPr>
            <a:spLocks noGrp="1" noChangeArrowheads="1"/>
          </p:cNvSpPr>
          <p:nvPr>
            <p:ph type="title"/>
          </p:nvPr>
        </p:nvSpPr>
        <p:spPr/>
        <p:txBody>
          <a:bodyPr>
            <a:normAutofit/>
          </a:bodyPr>
          <a:lstStyle/>
          <a:p>
            <a:r>
              <a:rPr lang="en-US" altLang="en-US" dirty="0"/>
              <a:t>Circular shift</a:t>
            </a:r>
          </a:p>
        </p:txBody>
      </p:sp>
      <p:pic>
        <p:nvPicPr>
          <p:cNvPr id="36867" name="Picture 8" descr="fig02_12">
            <a:extLst>
              <a:ext uri="{FF2B5EF4-FFF2-40B4-BE49-F238E27FC236}">
                <a16:creationId xmlns:a16="http://schemas.microsoft.com/office/drawing/2014/main" id="{3E364763-1564-49C9-B9E5-38F788C5F4ED}"/>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66800" y="1828800"/>
            <a:ext cx="6662738"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519B9224-7B4E-4573-BD03-E6E2C7AC7C16}"/>
              </a:ext>
            </a:extLst>
          </p:cNvPr>
          <p:cNvSpPr>
            <a:spLocks noGrp="1"/>
          </p:cNvSpPr>
          <p:nvPr>
            <p:ph type="sldNum" sz="quarter" idx="4"/>
          </p:nvPr>
        </p:nvSpPr>
        <p:spPr/>
        <p:txBody>
          <a:bodyPr/>
          <a:lstStyle/>
          <a:p>
            <a:fld id="{A3540E78-C2F8-4361-AA0F-E95537B7ED5B}" type="slidenum">
              <a:rPr lang="en-US" smtClean="0"/>
              <a:pPr/>
              <a:t>45</a:t>
            </a:fld>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FBE3362-756C-42D7-98FC-AEC47302FDCF}"/>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57200" y="2743200"/>
            <a:ext cx="3848740" cy="2565826"/>
          </a:xfrm>
          <a:prstGeom prst="rect">
            <a:avLst/>
          </a:prstGeom>
        </p:spPr>
      </p:pic>
      <p:pic>
        <p:nvPicPr>
          <p:cNvPr id="5" name="Picture 4">
            <a:extLst>
              <a:ext uri="{FF2B5EF4-FFF2-40B4-BE49-F238E27FC236}">
                <a16:creationId xmlns:a16="http://schemas.microsoft.com/office/drawing/2014/main" id="{11AB5F6E-4481-4C67-827A-5577D8068C70}"/>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792980" y="2765978"/>
            <a:ext cx="3838636" cy="2559090"/>
          </a:xfrm>
          <a:prstGeom prst="rect">
            <a:avLst/>
          </a:prstGeom>
        </p:spPr>
      </p:pic>
      <p:sp>
        <p:nvSpPr>
          <p:cNvPr id="9" name="Title 8">
            <a:extLst>
              <a:ext uri="{FF2B5EF4-FFF2-40B4-BE49-F238E27FC236}">
                <a16:creationId xmlns:a16="http://schemas.microsoft.com/office/drawing/2014/main" id="{32898368-C148-49B1-9978-61A99AEBBD10}"/>
              </a:ext>
            </a:extLst>
          </p:cNvPr>
          <p:cNvSpPr>
            <a:spLocks noGrp="1"/>
          </p:cNvSpPr>
          <p:nvPr>
            <p:ph type="title"/>
          </p:nvPr>
        </p:nvSpPr>
        <p:spPr/>
        <p:txBody>
          <a:bodyPr/>
          <a:lstStyle/>
          <a:p>
            <a:r>
              <a:rPr lang="en-US" dirty="0"/>
              <a:t>Logical shift</a:t>
            </a:r>
          </a:p>
        </p:txBody>
      </p:sp>
      <p:sp>
        <p:nvSpPr>
          <p:cNvPr id="3" name="Slide Number Placeholder 2">
            <a:extLst>
              <a:ext uri="{FF2B5EF4-FFF2-40B4-BE49-F238E27FC236}">
                <a16:creationId xmlns:a16="http://schemas.microsoft.com/office/drawing/2014/main" id="{262889DD-85B6-4359-82AE-09A21E2CB4D9}"/>
              </a:ext>
            </a:extLst>
          </p:cNvPr>
          <p:cNvSpPr>
            <a:spLocks noGrp="1"/>
          </p:cNvSpPr>
          <p:nvPr>
            <p:ph type="sldNum" sz="quarter" idx="4"/>
          </p:nvPr>
        </p:nvSpPr>
        <p:spPr/>
        <p:txBody>
          <a:bodyPr/>
          <a:lstStyle/>
          <a:p>
            <a:fld id="{A3540E78-C2F8-4361-AA0F-E95537B7ED5B}" type="slidenum">
              <a:rPr lang="en-US" smtClean="0"/>
              <a:pPr/>
              <a:t>46</a:t>
            </a:fld>
            <a:endParaRPr lang="en-US" dirty="0"/>
          </a:p>
        </p:txBody>
      </p:sp>
    </p:spTree>
    <p:extLst>
      <p:ext uri="{BB962C8B-B14F-4D97-AF65-F5344CB8AC3E}">
        <p14:creationId xmlns:p14="http://schemas.microsoft.com/office/powerpoint/2010/main" val="27226971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37B6EA-12A3-44D3-BF13-79007A54C1EC}"/>
              </a:ext>
            </a:extLst>
          </p:cNvPr>
          <p:cNvSpPr>
            <a:spLocks noGrp="1"/>
          </p:cNvSpPr>
          <p:nvPr>
            <p:ph type="title"/>
          </p:nvPr>
        </p:nvSpPr>
        <p:spPr/>
        <p:txBody>
          <a:bodyPr/>
          <a:lstStyle/>
          <a:p>
            <a:r>
              <a:rPr lang="en-US" dirty="0"/>
              <a:t>Quiz</a:t>
            </a:r>
          </a:p>
        </p:txBody>
      </p:sp>
      <p:sp>
        <p:nvSpPr>
          <p:cNvPr id="5" name="Content Placeholder 4">
            <a:extLst>
              <a:ext uri="{FF2B5EF4-FFF2-40B4-BE49-F238E27FC236}">
                <a16:creationId xmlns:a16="http://schemas.microsoft.com/office/drawing/2014/main" id="{D6DA492C-27B5-4372-9E37-D3099C8DDDF2}"/>
              </a:ext>
            </a:extLst>
          </p:cNvPr>
          <p:cNvSpPr>
            <a:spLocks noGrp="1"/>
          </p:cNvSpPr>
          <p:nvPr>
            <p:ph idx="1"/>
          </p:nvPr>
        </p:nvSpPr>
        <p:spPr/>
        <p:txBody>
          <a:bodyPr/>
          <a:lstStyle/>
          <a:p>
            <a:r>
              <a:rPr lang="en-US" dirty="0"/>
              <a:t>What logical operation together with what mask can you use to change ASCII codes of lower characters to uppercase? What about uppercase to lowercase?</a:t>
            </a:r>
          </a:p>
        </p:txBody>
      </p:sp>
      <p:sp>
        <p:nvSpPr>
          <p:cNvPr id="3" name="Slide Number Placeholder 2">
            <a:extLst>
              <a:ext uri="{FF2B5EF4-FFF2-40B4-BE49-F238E27FC236}">
                <a16:creationId xmlns:a16="http://schemas.microsoft.com/office/drawing/2014/main" id="{EDCE1BEC-0699-4159-A975-C3825699A958}"/>
              </a:ext>
            </a:extLst>
          </p:cNvPr>
          <p:cNvSpPr>
            <a:spLocks noGrp="1"/>
          </p:cNvSpPr>
          <p:nvPr>
            <p:ph type="sldNum" sz="quarter" idx="4"/>
          </p:nvPr>
        </p:nvSpPr>
        <p:spPr/>
        <p:txBody>
          <a:bodyPr/>
          <a:lstStyle/>
          <a:p>
            <a:fld id="{A3540E78-C2F8-4361-AA0F-E95537B7ED5B}" type="slidenum">
              <a:rPr lang="en-US" smtClean="0"/>
              <a:pPr/>
              <a:t>47</a:t>
            </a:fld>
            <a:endParaRPr lang="en-US" dirty="0"/>
          </a:p>
        </p:txBody>
      </p:sp>
      <p:pic>
        <p:nvPicPr>
          <p:cNvPr id="6" name="Picture 5">
            <a:extLst>
              <a:ext uri="{FF2B5EF4-FFF2-40B4-BE49-F238E27FC236}">
                <a16:creationId xmlns:a16="http://schemas.microsoft.com/office/drawing/2014/main" id="{7D24AE16-36B8-4FBE-A154-65AE434C278F}"/>
              </a:ext>
            </a:extLst>
          </p:cNvPr>
          <p:cNvPicPr>
            <a:picLocks noChangeAspect="1"/>
          </p:cNvPicPr>
          <p:nvPr/>
        </p:nvPicPr>
        <p:blipFill>
          <a:blip r:embed="rId2">
            <a:duotone>
              <a:schemeClr val="accent1">
                <a:shade val="45000"/>
                <a:satMod val="135000"/>
              </a:schemeClr>
              <a:prstClr val="white"/>
            </a:duotone>
          </a:blip>
          <a:stretch>
            <a:fillRect/>
          </a:stretch>
        </p:blipFill>
        <p:spPr>
          <a:xfrm>
            <a:off x="1525190" y="2511107"/>
            <a:ext cx="6096000" cy="3804886"/>
          </a:xfrm>
          <a:prstGeom prst="rect">
            <a:avLst/>
          </a:prstGeom>
        </p:spPr>
      </p:pic>
    </p:spTree>
    <p:extLst>
      <p:ext uri="{BB962C8B-B14F-4D97-AF65-F5344CB8AC3E}">
        <p14:creationId xmlns:p14="http://schemas.microsoft.com/office/powerpoint/2010/main" val="755856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7CFBA-B0F7-437D-B2E7-C24DCCBC7FF9}"/>
              </a:ext>
            </a:extLst>
          </p:cNvPr>
          <p:cNvSpPr>
            <a:spLocks noGrp="1"/>
          </p:cNvSpPr>
          <p:nvPr>
            <p:ph type="title"/>
          </p:nvPr>
        </p:nvSpPr>
        <p:spPr/>
        <p:txBody>
          <a:bodyPr/>
          <a:lstStyle/>
          <a:p>
            <a:r>
              <a:rPr lang="en-US" dirty="0"/>
              <a:t>Quiz</a:t>
            </a:r>
          </a:p>
        </p:txBody>
      </p:sp>
      <p:sp>
        <p:nvSpPr>
          <p:cNvPr id="5" name="Content Placeholder 4">
            <a:extLst>
              <a:ext uri="{FF2B5EF4-FFF2-40B4-BE49-F238E27FC236}">
                <a16:creationId xmlns:a16="http://schemas.microsoft.com/office/drawing/2014/main" id="{41BBFA08-0422-4AC9-8426-484F1BB05751}"/>
              </a:ext>
            </a:extLst>
          </p:cNvPr>
          <p:cNvSpPr>
            <a:spLocks noGrp="1"/>
          </p:cNvSpPr>
          <p:nvPr>
            <p:ph idx="1"/>
          </p:nvPr>
        </p:nvSpPr>
        <p:spPr/>
        <p:txBody>
          <a:bodyPr>
            <a:normAutofit/>
          </a:bodyPr>
          <a:lstStyle/>
          <a:p>
            <a:r>
              <a:rPr lang="en-US" dirty="0"/>
              <a:t>Identify both the mask and the logical operation needed to accomplish each of the following objectives:</a:t>
            </a:r>
          </a:p>
          <a:p>
            <a:pPr marL="457200" indent="-457200">
              <a:buFont typeface="Arial" panose="020B0604020202020204" pitchFamily="34" charset="0"/>
              <a:buChar char="•"/>
            </a:pPr>
            <a:r>
              <a:rPr lang="en-US" dirty="0"/>
              <a:t>Put 1s in the upper 4 bits of an 8-bit pattern without disturbing the other bits.</a:t>
            </a:r>
          </a:p>
          <a:p>
            <a:pPr marL="457200" indent="-457200">
              <a:buFont typeface="Arial" panose="020B0604020202020204" pitchFamily="34" charset="0"/>
              <a:buChar char="•"/>
            </a:pPr>
            <a:r>
              <a:rPr lang="en-US" dirty="0"/>
              <a:t>Complement the most significant bit of an 8-bit pattern without changing the other bits.</a:t>
            </a:r>
          </a:p>
          <a:p>
            <a:pPr marL="457200" indent="-457200">
              <a:buFont typeface="Arial" panose="020B0604020202020204" pitchFamily="34" charset="0"/>
              <a:buChar char="•"/>
            </a:pPr>
            <a:r>
              <a:rPr lang="en-US" dirty="0"/>
              <a:t>Complement a pattern of 8 bits.</a:t>
            </a:r>
          </a:p>
          <a:p>
            <a:pPr marL="457200" indent="-457200">
              <a:buFont typeface="Arial" panose="020B0604020202020204" pitchFamily="34" charset="0"/>
              <a:buChar char="•"/>
            </a:pPr>
            <a:r>
              <a:rPr lang="en-US" dirty="0"/>
              <a:t>Put a 0 in the least significant bit of an 8-bit pattern without disturbing the other bits.</a:t>
            </a:r>
          </a:p>
        </p:txBody>
      </p:sp>
      <p:sp>
        <p:nvSpPr>
          <p:cNvPr id="3" name="Slide Number Placeholder 2">
            <a:extLst>
              <a:ext uri="{FF2B5EF4-FFF2-40B4-BE49-F238E27FC236}">
                <a16:creationId xmlns:a16="http://schemas.microsoft.com/office/drawing/2014/main" id="{7B71A665-1AA9-49AE-B304-4E1AC507B2A9}"/>
              </a:ext>
            </a:extLst>
          </p:cNvPr>
          <p:cNvSpPr>
            <a:spLocks noGrp="1"/>
          </p:cNvSpPr>
          <p:nvPr>
            <p:ph type="sldNum" sz="quarter" idx="4"/>
          </p:nvPr>
        </p:nvSpPr>
        <p:spPr/>
        <p:txBody>
          <a:bodyPr/>
          <a:lstStyle/>
          <a:p>
            <a:fld id="{A3540E78-C2F8-4361-AA0F-E95537B7ED5B}" type="slidenum">
              <a:rPr lang="en-US" smtClean="0"/>
              <a:pPr/>
              <a:t>48</a:t>
            </a:fld>
            <a:endParaRPr lang="en-US" dirty="0"/>
          </a:p>
        </p:txBody>
      </p:sp>
    </p:spTree>
    <p:extLst>
      <p:ext uri="{BB962C8B-B14F-4D97-AF65-F5344CB8AC3E}">
        <p14:creationId xmlns:p14="http://schemas.microsoft.com/office/powerpoint/2010/main" val="3366027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97CFBA-B0F7-437D-B2E7-C24DCCBC7FF9}"/>
              </a:ext>
            </a:extLst>
          </p:cNvPr>
          <p:cNvSpPr>
            <a:spLocks noGrp="1"/>
          </p:cNvSpPr>
          <p:nvPr>
            <p:ph type="title"/>
          </p:nvPr>
        </p:nvSpPr>
        <p:spPr/>
        <p:txBody>
          <a:bodyPr/>
          <a:lstStyle/>
          <a:p>
            <a:r>
              <a:rPr lang="en-US" dirty="0"/>
              <a:t>Quiz</a:t>
            </a:r>
          </a:p>
        </p:txBody>
      </p:sp>
      <p:sp>
        <p:nvSpPr>
          <p:cNvPr id="5" name="Content Placeholder 4">
            <a:extLst>
              <a:ext uri="{FF2B5EF4-FFF2-40B4-BE49-F238E27FC236}">
                <a16:creationId xmlns:a16="http://schemas.microsoft.com/office/drawing/2014/main" id="{41BBFA08-0422-4AC9-8426-484F1BB05751}"/>
              </a:ext>
            </a:extLst>
          </p:cNvPr>
          <p:cNvSpPr>
            <a:spLocks noGrp="1"/>
          </p:cNvSpPr>
          <p:nvPr>
            <p:ph idx="1"/>
          </p:nvPr>
        </p:nvSpPr>
        <p:spPr/>
        <p:txBody>
          <a:bodyPr>
            <a:normAutofit fontScale="92500" lnSpcReduction="20000"/>
          </a:bodyPr>
          <a:lstStyle/>
          <a:p>
            <a:r>
              <a:rPr lang="en-US" dirty="0"/>
              <a:t>Identify both the mask and the logical operation needed to accomplish each of the following objectives:</a:t>
            </a:r>
          </a:p>
          <a:p>
            <a:pPr marL="457200" indent="-457200">
              <a:buFont typeface="Arial" panose="020B0604020202020204" pitchFamily="34" charset="0"/>
              <a:buChar char="•"/>
            </a:pPr>
            <a:r>
              <a:rPr lang="en-US" dirty="0"/>
              <a:t>Put 1s in the upper 4 bits of an 8-bit pattern without disturbing the other bits.</a:t>
            </a:r>
          </a:p>
          <a:p>
            <a:pPr lvl="1" indent="0">
              <a:buNone/>
            </a:pPr>
            <a:r>
              <a:rPr lang="en-US" b="1" dirty="0">
                <a:solidFill>
                  <a:srgbClr val="FF0000"/>
                </a:solidFill>
              </a:rPr>
              <a:t>OR 1111 0000</a:t>
            </a:r>
          </a:p>
          <a:p>
            <a:pPr marL="457200" indent="-457200">
              <a:buFont typeface="Arial" panose="020B0604020202020204" pitchFamily="34" charset="0"/>
              <a:buChar char="•"/>
            </a:pPr>
            <a:r>
              <a:rPr lang="en-US" dirty="0"/>
              <a:t>Complement the most significant bit of an 8-bit pattern without changing the other bits.</a:t>
            </a:r>
          </a:p>
          <a:p>
            <a:pPr lvl="1" indent="0">
              <a:buNone/>
            </a:pPr>
            <a:r>
              <a:rPr lang="en-US" b="1" dirty="0">
                <a:solidFill>
                  <a:srgbClr val="FF0000"/>
                </a:solidFill>
              </a:rPr>
              <a:t>XOR 1000 0000</a:t>
            </a:r>
          </a:p>
          <a:p>
            <a:pPr marL="457200" indent="-457200">
              <a:buFont typeface="Arial" panose="020B0604020202020204" pitchFamily="34" charset="0"/>
              <a:buChar char="•"/>
            </a:pPr>
            <a:r>
              <a:rPr lang="en-US" dirty="0"/>
              <a:t>Complement a pattern of 8 bits.</a:t>
            </a:r>
          </a:p>
          <a:p>
            <a:pPr lvl="1" indent="0">
              <a:buNone/>
            </a:pPr>
            <a:r>
              <a:rPr lang="en-US" b="1" dirty="0">
                <a:solidFill>
                  <a:srgbClr val="FF0000"/>
                </a:solidFill>
              </a:rPr>
              <a:t>XOR 1111 1111</a:t>
            </a:r>
          </a:p>
          <a:p>
            <a:pPr marL="457200" indent="-457200">
              <a:buFont typeface="Arial" panose="020B0604020202020204" pitchFamily="34" charset="0"/>
              <a:buChar char="•"/>
            </a:pPr>
            <a:r>
              <a:rPr lang="en-US" dirty="0"/>
              <a:t>Put a 0 in the least significant bit of an 8-bit pattern without disturbing the other bits.</a:t>
            </a:r>
          </a:p>
          <a:p>
            <a:pPr lvl="1" indent="0">
              <a:buNone/>
            </a:pPr>
            <a:r>
              <a:rPr lang="en-US" b="1" dirty="0">
                <a:solidFill>
                  <a:srgbClr val="FF0000"/>
                </a:solidFill>
              </a:rPr>
              <a:t>AND 1111 1110 </a:t>
            </a:r>
          </a:p>
        </p:txBody>
      </p:sp>
      <p:sp>
        <p:nvSpPr>
          <p:cNvPr id="3" name="Slide Number Placeholder 2">
            <a:extLst>
              <a:ext uri="{FF2B5EF4-FFF2-40B4-BE49-F238E27FC236}">
                <a16:creationId xmlns:a16="http://schemas.microsoft.com/office/drawing/2014/main" id="{9145DB56-B8A7-4956-8C15-A64BB458FDB4}"/>
              </a:ext>
            </a:extLst>
          </p:cNvPr>
          <p:cNvSpPr>
            <a:spLocks noGrp="1"/>
          </p:cNvSpPr>
          <p:nvPr>
            <p:ph type="sldNum" sz="quarter" idx="4"/>
          </p:nvPr>
        </p:nvSpPr>
        <p:spPr/>
        <p:txBody>
          <a:bodyPr/>
          <a:lstStyle/>
          <a:p>
            <a:fld id="{A3540E78-C2F8-4361-AA0F-E95537B7ED5B}" type="slidenum">
              <a:rPr lang="en-US" smtClean="0"/>
              <a:pPr/>
              <a:t>49</a:t>
            </a:fld>
            <a:endParaRPr lang="en-US" dirty="0"/>
          </a:p>
        </p:txBody>
      </p:sp>
    </p:spTree>
    <p:extLst>
      <p:ext uri="{BB962C8B-B14F-4D97-AF65-F5344CB8AC3E}">
        <p14:creationId xmlns:p14="http://schemas.microsoft.com/office/powerpoint/2010/main" val="366233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C9E7A94-E324-438A-82B8-D6E333A740CF}"/>
              </a:ext>
            </a:extLst>
          </p:cNvPr>
          <p:cNvSpPr>
            <a:spLocks noGrp="1" noChangeArrowheads="1"/>
          </p:cNvSpPr>
          <p:nvPr>
            <p:ph type="title"/>
          </p:nvPr>
        </p:nvSpPr>
        <p:spPr/>
        <p:txBody>
          <a:bodyPr>
            <a:normAutofit fontScale="90000"/>
          </a:bodyPr>
          <a:lstStyle/>
          <a:p>
            <a:r>
              <a:rPr lang="en-US" altLang="en-US"/>
              <a:t>CPU and main memory connected via a bus</a:t>
            </a:r>
            <a:endParaRPr lang="en-US" altLang="en-US" dirty="0"/>
          </a:p>
        </p:txBody>
      </p:sp>
      <p:pic>
        <p:nvPicPr>
          <p:cNvPr id="11268" name="Picture 5">
            <a:extLst>
              <a:ext uri="{FF2B5EF4-FFF2-40B4-BE49-F238E27FC236}">
                <a16:creationId xmlns:a16="http://schemas.microsoft.com/office/drawing/2014/main" id="{48CA6390-2CF9-4CF4-B158-58709063675A}"/>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57300" y="2143125"/>
            <a:ext cx="6515100" cy="3190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3" name="Slide Number Placeholder 2">
            <a:extLst>
              <a:ext uri="{FF2B5EF4-FFF2-40B4-BE49-F238E27FC236}">
                <a16:creationId xmlns:a16="http://schemas.microsoft.com/office/drawing/2014/main" id="{C55D1FB7-A5C5-4700-BA94-1332E45D5600}"/>
              </a:ext>
            </a:extLst>
          </p:cNvPr>
          <p:cNvSpPr>
            <a:spLocks noGrp="1"/>
          </p:cNvSpPr>
          <p:nvPr>
            <p:ph type="sldNum" sz="quarter" idx="4"/>
          </p:nvPr>
        </p:nvSpPr>
        <p:spPr/>
        <p:txBody>
          <a:bodyPr/>
          <a:lstStyle/>
          <a:p>
            <a:fld id="{A3540E78-C2F8-4361-AA0F-E95537B7ED5B}" type="slidenum">
              <a:rPr lang="en-US" smtClean="0"/>
              <a:pPr/>
              <a:t>5</a:t>
            </a:fld>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912B-B9BA-4D41-B4F2-FA579D2532DC}"/>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EAD98666-31C3-410E-B750-DC6F36FAC09C}"/>
              </a:ext>
            </a:extLst>
          </p:cNvPr>
          <p:cNvSpPr>
            <a:spLocks noGrp="1"/>
          </p:cNvSpPr>
          <p:nvPr>
            <p:ph idx="1"/>
          </p:nvPr>
        </p:nvSpPr>
        <p:spPr/>
        <p:txBody>
          <a:bodyPr>
            <a:normAutofit lnSpcReduction="10000"/>
          </a:bodyPr>
          <a:lstStyle/>
          <a:p>
            <a:r>
              <a:rPr lang="en-US" dirty="0"/>
              <a:t>Identify both the mask and the logical operation needed to accomplish each of the following objectives:</a:t>
            </a:r>
          </a:p>
          <a:p>
            <a:pPr marL="457200" indent="-457200">
              <a:buFont typeface="Arial" panose="020B0604020202020204" pitchFamily="34" charset="0"/>
              <a:buChar char="•"/>
            </a:pPr>
            <a:r>
              <a:rPr lang="en-US" dirty="0"/>
              <a:t>Put 1s in all but the most significant bit of an 8-bit pattern without disturbing the most significant bit.</a:t>
            </a:r>
          </a:p>
          <a:p>
            <a:pPr marL="457200" indent="-457200">
              <a:buFont typeface="Arial" panose="020B0604020202020204" pitchFamily="34" charset="0"/>
              <a:buChar char="•"/>
            </a:pPr>
            <a:r>
              <a:rPr lang="en-US" dirty="0"/>
              <a:t>Filter out all of the green color component from an </a:t>
            </a:r>
            <a:r>
              <a:rPr lang="en-US" dirty="0" err="1"/>
              <a:t>RGB</a:t>
            </a:r>
            <a:r>
              <a:rPr lang="en-US" dirty="0"/>
              <a:t> bitmap image pixel in which the middle 8 bits of a 24-bit pattern store the green information.</a:t>
            </a:r>
          </a:p>
          <a:p>
            <a:pPr marL="457200" indent="-457200">
              <a:buFont typeface="Arial" panose="020B0604020202020204" pitchFamily="34" charset="0"/>
              <a:buChar char="•"/>
            </a:pPr>
            <a:r>
              <a:rPr lang="en-US" dirty="0"/>
              <a:t>Invert all of the bits in a 24-bit </a:t>
            </a:r>
            <a:r>
              <a:rPr lang="en-US" dirty="0" err="1"/>
              <a:t>RGB</a:t>
            </a:r>
            <a:r>
              <a:rPr lang="en-US" dirty="0"/>
              <a:t> bitmap</a:t>
            </a:r>
          </a:p>
          <a:p>
            <a:pPr marL="457200" indent="-457200">
              <a:buFont typeface="Arial" panose="020B0604020202020204" pitchFamily="34" charset="0"/>
              <a:buChar char="•"/>
            </a:pPr>
            <a:r>
              <a:rPr lang="en-US" dirty="0"/>
              <a:t>Set all the bits in a 24-bit </a:t>
            </a:r>
            <a:r>
              <a:rPr lang="en-US" dirty="0" err="1"/>
              <a:t>RGB</a:t>
            </a:r>
            <a:r>
              <a:rPr lang="en-US" dirty="0"/>
              <a:t> bitmap pixel to 1, indicating the color “white”.</a:t>
            </a:r>
          </a:p>
        </p:txBody>
      </p:sp>
      <p:sp>
        <p:nvSpPr>
          <p:cNvPr id="5" name="Slide Number Placeholder 4">
            <a:extLst>
              <a:ext uri="{FF2B5EF4-FFF2-40B4-BE49-F238E27FC236}">
                <a16:creationId xmlns:a16="http://schemas.microsoft.com/office/drawing/2014/main" id="{BDBF0DE5-71D6-4BE1-A7CF-CC66206ACDB9}"/>
              </a:ext>
            </a:extLst>
          </p:cNvPr>
          <p:cNvSpPr>
            <a:spLocks noGrp="1"/>
          </p:cNvSpPr>
          <p:nvPr>
            <p:ph type="sldNum" sz="quarter" idx="4"/>
          </p:nvPr>
        </p:nvSpPr>
        <p:spPr/>
        <p:txBody>
          <a:bodyPr/>
          <a:lstStyle/>
          <a:p>
            <a:fld id="{A3540E78-C2F8-4361-AA0F-E95537B7ED5B}" type="slidenum">
              <a:rPr lang="en-US" smtClean="0"/>
              <a:pPr/>
              <a:t>50</a:t>
            </a:fld>
            <a:endParaRPr lang="en-US" dirty="0"/>
          </a:p>
        </p:txBody>
      </p:sp>
    </p:spTree>
    <p:extLst>
      <p:ext uri="{BB962C8B-B14F-4D97-AF65-F5344CB8AC3E}">
        <p14:creationId xmlns:p14="http://schemas.microsoft.com/office/powerpoint/2010/main" val="13297979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4327-B9A3-4FFE-A627-B34DB3875383}"/>
              </a:ext>
            </a:extLst>
          </p:cNvPr>
          <p:cNvSpPr>
            <a:spLocks noGrp="1"/>
          </p:cNvSpPr>
          <p:nvPr>
            <p:ph type="title"/>
          </p:nvPr>
        </p:nvSpPr>
        <p:spPr/>
        <p:txBody>
          <a:bodyPr/>
          <a:lstStyle/>
          <a:p>
            <a:r>
              <a:rPr lang="en-US"/>
              <a:t>Quiz</a:t>
            </a:r>
            <a:endParaRPr lang="en-US" dirty="0"/>
          </a:p>
        </p:txBody>
      </p:sp>
      <p:sp>
        <p:nvSpPr>
          <p:cNvPr id="3" name="Content Placeholder 2">
            <a:extLst>
              <a:ext uri="{FF2B5EF4-FFF2-40B4-BE49-F238E27FC236}">
                <a16:creationId xmlns:a16="http://schemas.microsoft.com/office/drawing/2014/main" id="{F1A3670F-9C00-4947-AFE2-1C499B24A1D4}"/>
              </a:ext>
            </a:extLst>
          </p:cNvPr>
          <p:cNvSpPr>
            <a:spLocks noGrp="1"/>
          </p:cNvSpPr>
          <p:nvPr>
            <p:ph idx="1"/>
          </p:nvPr>
        </p:nvSpPr>
        <p:spPr/>
        <p:txBody>
          <a:bodyPr/>
          <a:lstStyle/>
          <a:p>
            <a:r>
              <a:rPr lang="en-US" dirty="0"/>
              <a:t>Identify a logical operation (along with a corresponding mask) that, when applied to an input string of 8 bits, produces an output string of all </a:t>
            </a:r>
            <a:r>
              <a:rPr lang="en-US" dirty="0" err="1"/>
              <a:t>0s</a:t>
            </a:r>
            <a:r>
              <a:rPr lang="en-US" dirty="0"/>
              <a:t> if and only ifs the input string is </a:t>
            </a:r>
            <a:r>
              <a:rPr lang="en-US" b="1" dirty="0"/>
              <a:t>1000 0001</a:t>
            </a:r>
            <a:r>
              <a:rPr lang="en-US" dirty="0"/>
              <a:t>.</a:t>
            </a:r>
          </a:p>
        </p:txBody>
      </p:sp>
      <p:sp>
        <p:nvSpPr>
          <p:cNvPr id="7" name="Slide Number Placeholder 6">
            <a:extLst>
              <a:ext uri="{FF2B5EF4-FFF2-40B4-BE49-F238E27FC236}">
                <a16:creationId xmlns:a16="http://schemas.microsoft.com/office/drawing/2014/main" id="{B1551FC4-BF87-454B-A941-200F654140D6}"/>
              </a:ext>
            </a:extLst>
          </p:cNvPr>
          <p:cNvSpPr>
            <a:spLocks noGrp="1"/>
          </p:cNvSpPr>
          <p:nvPr>
            <p:ph type="sldNum" sz="quarter" idx="4"/>
          </p:nvPr>
        </p:nvSpPr>
        <p:spPr/>
        <p:txBody>
          <a:bodyPr/>
          <a:lstStyle/>
          <a:p>
            <a:fld id="{A3540E78-C2F8-4361-AA0F-E95537B7ED5B}" type="slidenum">
              <a:rPr lang="en-US" smtClean="0"/>
              <a:pPr/>
              <a:t>51</a:t>
            </a:fld>
            <a:endParaRPr lang="en-US" dirty="0"/>
          </a:p>
        </p:txBody>
      </p:sp>
    </p:spTree>
    <p:extLst>
      <p:ext uri="{BB962C8B-B14F-4D97-AF65-F5344CB8AC3E}">
        <p14:creationId xmlns:p14="http://schemas.microsoft.com/office/powerpoint/2010/main" val="39116048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D55E23-B505-487F-AC59-6152AA00D480}"/>
              </a:ext>
            </a:extLst>
          </p:cNvPr>
          <p:cNvSpPr>
            <a:spLocks noGrp="1"/>
          </p:cNvSpPr>
          <p:nvPr>
            <p:ph type="title"/>
          </p:nvPr>
        </p:nvSpPr>
        <p:spPr/>
        <p:txBody>
          <a:bodyPr/>
          <a:lstStyle/>
          <a:p>
            <a:r>
              <a:rPr lang="en-US" dirty="0"/>
              <a:t>Communicating with Other Devices</a:t>
            </a:r>
          </a:p>
        </p:txBody>
      </p:sp>
      <p:sp>
        <p:nvSpPr>
          <p:cNvPr id="5" name="Text Placeholder 4">
            <a:extLst>
              <a:ext uri="{FF2B5EF4-FFF2-40B4-BE49-F238E27FC236}">
                <a16:creationId xmlns:a16="http://schemas.microsoft.com/office/drawing/2014/main" id="{B0DD125B-7CDB-4724-953F-7EBB7097954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06283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4236DF7-E731-41F5-85E9-0BB17A29A572}"/>
              </a:ext>
            </a:extLst>
          </p:cNvPr>
          <p:cNvSpPr>
            <a:spLocks noGrp="1" noChangeArrowheads="1"/>
          </p:cNvSpPr>
          <p:nvPr>
            <p:ph type="title"/>
          </p:nvPr>
        </p:nvSpPr>
        <p:spPr/>
        <p:txBody>
          <a:bodyPr/>
          <a:lstStyle/>
          <a:p>
            <a:r>
              <a:rPr lang="en-US" altLang="en-US"/>
              <a:t>Communicating with Other Devices</a:t>
            </a:r>
          </a:p>
        </p:txBody>
      </p:sp>
      <p:sp>
        <p:nvSpPr>
          <p:cNvPr id="37891" name="Rectangle 3">
            <a:extLst>
              <a:ext uri="{FF2B5EF4-FFF2-40B4-BE49-F238E27FC236}">
                <a16:creationId xmlns:a16="http://schemas.microsoft.com/office/drawing/2014/main" id="{B0B11278-B99C-4036-B8DB-076D1B5018DC}"/>
              </a:ext>
            </a:extLst>
          </p:cNvPr>
          <p:cNvSpPr>
            <a:spLocks noGrp="1" noChangeArrowheads="1"/>
          </p:cNvSpPr>
          <p:nvPr>
            <p:ph idx="1"/>
          </p:nvPr>
        </p:nvSpPr>
        <p:spPr/>
        <p:txBody>
          <a:bodyPr/>
          <a:lstStyle/>
          <a:p>
            <a:r>
              <a:rPr lang="en-US" altLang="en-US"/>
              <a:t>Controller: An intermediary apparatus that handles communication between the computer and a device</a:t>
            </a:r>
          </a:p>
          <a:p>
            <a:pPr lvl="1"/>
            <a:r>
              <a:rPr lang="en-US" altLang="en-US"/>
              <a:t>Specialized controllers for each type of device</a:t>
            </a:r>
          </a:p>
          <a:p>
            <a:pPr lvl="1"/>
            <a:r>
              <a:rPr lang="en-US" altLang="en-US"/>
              <a:t>General purpose controllers (USB and FireWire)</a:t>
            </a:r>
          </a:p>
          <a:p>
            <a:r>
              <a:rPr lang="en-US" altLang="en-US"/>
              <a:t>Port: The point at which a device connects to a computer </a:t>
            </a:r>
          </a:p>
          <a:p>
            <a:r>
              <a:rPr lang="en-US" altLang="en-US"/>
              <a:t>Memory-mapped I/O: CPU communicates with peripheral devices as though they were memory cells</a:t>
            </a:r>
          </a:p>
          <a:p>
            <a:endParaRPr lang="en-US" altLang="en-US"/>
          </a:p>
        </p:txBody>
      </p:sp>
      <p:sp>
        <p:nvSpPr>
          <p:cNvPr id="3" name="Slide Number Placeholder 2">
            <a:extLst>
              <a:ext uri="{FF2B5EF4-FFF2-40B4-BE49-F238E27FC236}">
                <a16:creationId xmlns:a16="http://schemas.microsoft.com/office/drawing/2014/main" id="{66175849-4278-4E05-8D52-029197EE8E7F}"/>
              </a:ext>
            </a:extLst>
          </p:cNvPr>
          <p:cNvSpPr>
            <a:spLocks noGrp="1"/>
          </p:cNvSpPr>
          <p:nvPr>
            <p:ph type="sldNum" sz="quarter" idx="4"/>
          </p:nvPr>
        </p:nvSpPr>
        <p:spPr/>
        <p:txBody>
          <a:bodyPr/>
          <a:lstStyle/>
          <a:p>
            <a:fld id="{A3540E78-C2F8-4361-AA0F-E95537B7ED5B}"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915DC28-AE01-4BC6-BE69-FA930BB7CA27}"/>
              </a:ext>
            </a:extLst>
          </p:cNvPr>
          <p:cNvSpPr>
            <a:spLocks noGrp="1" noChangeArrowheads="1"/>
          </p:cNvSpPr>
          <p:nvPr>
            <p:ph type="title"/>
          </p:nvPr>
        </p:nvSpPr>
        <p:spPr/>
        <p:txBody>
          <a:bodyPr/>
          <a:lstStyle/>
          <a:p>
            <a:r>
              <a:rPr lang="en-US" altLang="en-US"/>
              <a:t>Controllers attached to a machine</a:t>
            </a:r>
            <a:r>
              <a:rPr lang="ja-JP" altLang="en-US"/>
              <a:t>’</a:t>
            </a:r>
            <a:r>
              <a:rPr lang="en-US" altLang="ja-JP"/>
              <a:t>s bus</a:t>
            </a:r>
            <a:endParaRPr lang="en-US" altLang="en-US" dirty="0"/>
          </a:p>
        </p:txBody>
      </p:sp>
      <p:pic>
        <p:nvPicPr>
          <p:cNvPr id="38915" name="Picture 6" descr="fig_02_13">
            <a:extLst>
              <a:ext uri="{FF2B5EF4-FFF2-40B4-BE49-F238E27FC236}">
                <a16:creationId xmlns:a16="http://schemas.microsoft.com/office/drawing/2014/main" id="{B79F830F-83C2-47D6-8292-2834CD6F0CED}"/>
              </a:ext>
            </a:extLst>
          </p:cNvPr>
          <p:cNvPicPr preferRelativeResize="0">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44980" y="1582068"/>
            <a:ext cx="60960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08C2800-8ADF-4926-9210-8C2BE7838E8F}"/>
              </a:ext>
            </a:extLst>
          </p:cNvPr>
          <p:cNvSpPr>
            <a:spLocks noGrp="1"/>
          </p:cNvSpPr>
          <p:nvPr>
            <p:ph type="sldNum" sz="quarter" idx="4"/>
          </p:nvPr>
        </p:nvSpPr>
        <p:spPr/>
        <p:txBody>
          <a:bodyPr/>
          <a:lstStyle/>
          <a:p>
            <a:fld id="{A3540E78-C2F8-4361-AA0F-E95537B7ED5B}" type="slidenum">
              <a:rPr lang="en-US" smtClean="0"/>
              <a:pPr/>
              <a:t>54</a:t>
            </a:fld>
            <a:endParaRPr lang="en-US"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FF08E7A-975B-4FDD-AD1E-39C13346FC40}"/>
              </a:ext>
            </a:extLst>
          </p:cNvPr>
          <p:cNvSpPr>
            <a:spLocks noGrp="1" noChangeArrowheads="1"/>
          </p:cNvSpPr>
          <p:nvPr>
            <p:ph type="title"/>
          </p:nvPr>
        </p:nvSpPr>
        <p:spPr/>
        <p:txBody>
          <a:bodyPr>
            <a:normAutofit fontScale="90000"/>
          </a:bodyPr>
          <a:lstStyle/>
          <a:p>
            <a:r>
              <a:rPr lang="en-US" altLang="en-US"/>
              <a:t>A conceptual representation of memory-mapped I/O</a:t>
            </a:r>
            <a:endParaRPr lang="en-US" altLang="en-US" dirty="0"/>
          </a:p>
        </p:txBody>
      </p:sp>
      <p:pic>
        <p:nvPicPr>
          <p:cNvPr id="39939" name="Picture 7" descr="fig02_14">
            <a:extLst>
              <a:ext uri="{FF2B5EF4-FFF2-40B4-BE49-F238E27FC236}">
                <a16:creationId xmlns:a16="http://schemas.microsoft.com/office/drawing/2014/main" id="{4178638E-F5F6-4BF6-88BB-2F044C776C4C}"/>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961" y="2547268"/>
            <a:ext cx="7666038"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F7100BE-FDCF-419B-86FE-2AF626D58E30}"/>
              </a:ext>
            </a:extLst>
          </p:cNvPr>
          <p:cNvSpPr>
            <a:spLocks noGrp="1"/>
          </p:cNvSpPr>
          <p:nvPr>
            <p:ph type="sldNum" sz="quarter" idx="4"/>
          </p:nvPr>
        </p:nvSpPr>
        <p:spPr/>
        <p:txBody>
          <a:bodyPr/>
          <a:lstStyle/>
          <a:p>
            <a:fld id="{A3540E78-C2F8-4361-AA0F-E95537B7ED5B}" type="slidenum">
              <a:rPr lang="en-US" smtClean="0"/>
              <a:pPr/>
              <a:t>55</a:t>
            </a:fld>
            <a:endParaRPr lang="en-US" dirty="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C9F46F3-49BF-4248-B6C4-DD9624B8CB81}"/>
              </a:ext>
            </a:extLst>
          </p:cNvPr>
          <p:cNvSpPr>
            <a:spLocks noGrp="1" noChangeArrowheads="1"/>
          </p:cNvSpPr>
          <p:nvPr>
            <p:ph type="title"/>
          </p:nvPr>
        </p:nvSpPr>
        <p:spPr/>
        <p:txBody>
          <a:bodyPr>
            <a:normAutofit/>
          </a:bodyPr>
          <a:lstStyle/>
          <a:p>
            <a:r>
              <a:rPr lang="en-US" altLang="en-US" dirty="0"/>
              <a:t>Communicating with Other Devices</a:t>
            </a:r>
          </a:p>
        </p:txBody>
      </p:sp>
      <p:sp>
        <p:nvSpPr>
          <p:cNvPr id="40963" name="Rectangle 3">
            <a:extLst>
              <a:ext uri="{FF2B5EF4-FFF2-40B4-BE49-F238E27FC236}">
                <a16:creationId xmlns:a16="http://schemas.microsoft.com/office/drawing/2014/main" id="{2F13CFCC-B092-4C9A-835B-65398C16725E}"/>
              </a:ext>
            </a:extLst>
          </p:cNvPr>
          <p:cNvSpPr>
            <a:spLocks noGrp="1" noChangeArrowheads="1"/>
          </p:cNvSpPr>
          <p:nvPr>
            <p:ph idx="1"/>
          </p:nvPr>
        </p:nvSpPr>
        <p:spPr/>
        <p:txBody>
          <a:bodyPr/>
          <a:lstStyle/>
          <a:p>
            <a:r>
              <a:rPr lang="en-US" altLang="en-US"/>
              <a:t>Direct memory access (DMA): Main memory access by a controller over the bus</a:t>
            </a:r>
          </a:p>
          <a:p>
            <a:r>
              <a:rPr lang="en-US" altLang="en-US"/>
              <a:t>Von Neumann Bottleneck: Insufficient bus speed impedes performance</a:t>
            </a:r>
          </a:p>
          <a:p>
            <a:r>
              <a:rPr lang="en-US" altLang="en-US"/>
              <a:t>Handshaking: The process of coordinating the transfer of data between components </a:t>
            </a:r>
          </a:p>
        </p:txBody>
      </p:sp>
      <p:sp>
        <p:nvSpPr>
          <p:cNvPr id="3" name="Slide Number Placeholder 2">
            <a:extLst>
              <a:ext uri="{FF2B5EF4-FFF2-40B4-BE49-F238E27FC236}">
                <a16:creationId xmlns:a16="http://schemas.microsoft.com/office/drawing/2014/main" id="{E2739EB1-FBAA-4EE6-AF4B-2708DDA729C6}"/>
              </a:ext>
            </a:extLst>
          </p:cNvPr>
          <p:cNvSpPr>
            <a:spLocks noGrp="1"/>
          </p:cNvSpPr>
          <p:nvPr>
            <p:ph type="sldNum" sz="quarter" idx="4"/>
          </p:nvPr>
        </p:nvSpPr>
        <p:spPr/>
        <p:txBody>
          <a:bodyPr/>
          <a:lstStyle/>
          <a:p>
            <a:fld id="{A3540E78-C2F8-4361-AA0F-E95537B7ED5B}" type="slidenum">
              <a:rPr lang="en-US" smtClean="0"/>
              <a:pPr/>
              <a:t>56</a:t>
            </a:fld>
            <a:endParaRPr lang="en-US" dirty="0"/>
          </a:p>
        </p:txBody>
      </p:sp>
    </p:spTree>
    <p:extLst>
      <p:ext uri="{BB962C8B-B14F-4D97-AF65-F5344CB8AC3E}">
        <p14:creationId xmlns:p14="http://schemas.microsoft.com/office/powerpoint/2010/main" val="3209948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CD7AFC6-70C7-4AAE-8750-D4C86B9AFC1C}"/>
              </a:ext>
            </a:extLst>
          </p:cNvPr>
          <p:cNvSpPr>
            <a:spLocks noGrp="1" noChangeArrowheads="1"/>
          </p:cNvSpPr>
          <p:nvPr>
            <p:ph type="title"/>
          </p:nvPr>
        </p:nvSpPr>
        <p:spPr/>
        <p:txBody>
          <a:bodyPr>
            <a:normAutofit/>
          </a:bodyPr>
          <a:lstStyle/>
          <a:p>
            <a:r>
              <a:rPr lang="en-US" altLang="en-US" dirty="0"/>
              <a:t>Communicating with Other Devices</a:t>
            </a:r>
          </a:p>
        </p:txBody>
      </p:sp>
      <p:sp>
        <p:nvSpPr>
          <p:cNvPr id="41987" name="Rectangle 3">
            <a:extLst>
              <a:ext uri="{FF2B5EF4-FFF2-40B4-BE49-F238E27FC236}">
                <a16:creationId xmlns:a16="http://schemas.microsoft.com/office/drawing/2014/main" id="{0AED82A1-B62E-4B45-92D3-8F3BC63FA056}"/>
              </a:ext>
            </a:extLst>
          </p:cNvPr>
          <p:cNvSpPr>
            <a:spLocks noGrp="1" noChangeArrowheads="1"/>
          </p:cNvSpPr>
          <p:nvPr>
            <p:ph idx="1"/>
          </p:nvPr>
        </p:nvSpPr>
        <p:spPr/>
        <p:txBody>
          <a:bodyPr/>
          <a:lstStyle/>
          <a:p>
            <a:r>
              <a:rPr lang="en-US" altLang="en-US" dirty="0"/>
              <a:t>Parallel Communication: Several communication paths transfer bits simultaneously.</a:t>
            </a:r>
          </a:p>
          <a:p>
            <a:r>
              <a:rPr lang="en-US" altLang="en-US" dirty="0"/>
              <a:t>Serial Communication: Bits are transferred one after the other over a single communication path.</a:t>
            </a:r>
          </a:p>
          <a:p>
            <a:endParaRPr lang="en-US" altLang="en-US" dirty="0"/>
          </a:p>
        </p:txBody>
      </p:sp>
      <p:sp>
        <p:nvSpPr>
          <p:cNvPr id="3" name="Slide Number Placeholder 2">
            <a:extLst>
              <a:ext uri="{FF2B5EF4-FFF2-40B4-BE49-F238E27FC236}">
                <a16:creationId xmlns:a16="http://schemas.microsoft.com/office/drawing/2014/main" id="{902EE2C4-1894-47D4-8EE7-0CA54A390B93}"/>
              </a:ext>
            </a:extLst>
          </p:cNvPr>
          <p:cNvSpPr>
            <a:spLocks noGrp="1"/>
          </p:cNvSpPr>
          <p:nvPr>
            <p:ph type="sldNum" sz="quarter" idx="4"/>
          </p:nvPr>
        </p:nvSpPr>
        <p:spPr/>
        <p:txBody>
          <a:bodyPr/>
          <a:lstStyle/>
          <a:p>
            <a:fld id="{A3540E78-C2F8-4361-AA0F-E95537B7ED5B}" type="slidenum">
              <a:rPr lang="en-US" smtClean="0"/>
              <a:pPr/>
              <a:t>57</a:t>
            </a:fld>
            <a:endParaRPr lang="en-US" dirty="0"/>
          </a:p>
        </p:txBody>
      </p:sp>
    </p:spTree>
    <p:extLst>
      <p:ext uri="{BB962C8B-B14F-4D97-AF65-F5344CB8AC3E}">
        <p14:creationId xmlns:p14="http://schemas.microsoft.com/office/powerpoint/2010/main" val="16778861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0495BE5-DE0D-4FDB-B589-917BADC08412}"/>
              </a:ext>
            </a:extLst>
          </p:cNvPr>
          <p:cNvSpPr>
            <a:spLocks noGrp="1" noChangeArrowheads="1"/>
          </p:cNvSpPr>
          <p:nvPr>
            <p:ph type="title"/>
          </p:nvPr>
        </p:nvSpPr>
        <p:spPr/>
        <p:txBody>
          <a:bodyPr/>
          <a:lstStyle/>
          <a:p>
            <a:r>
              <a:rPr lang="en-US" altLang="en-US"/>
              <a:t>Data Communication Rates</a:t>
            </a:r>
          </a:p>
        </p:txBody>
      </p:sp>
      <p:sp>
        <p:nvSpPr>
          <p:cNvPr id="43011" name="Rectangle 3">
            <a:extLst>
              <a:ext uri="{FF2B5EF4-FFF2-40B4-BE49-F238E27FC236}">
                <a16:creationId xmlns:a16="http://schemas.microsoft.com/office/drawing/2014/main" id="{F501F1E4-3ABB-4024-B699-8C4D525CFB46}"/>
              </a:ext>
            </a:extLst>
          </p:cNvPr>
          <p:cNvSpPr>
            <a:spLocks noGrp="1" noChangeArrowheads="1"/>
          </p:cNvSpPr>
          <p:nvPr>
            <p:ph idx="1"/>
          </p:nvPr>
        </p:nvSpPr>
        <p:spPr/>
        <p:txBody>
          <a:bodyPr/>
          <a:lstStyle/>
          <a:p>
            <a:r>
              <a:rPr lang="en-US" altLang="en-US"/>
              <a:t>Measurement units</a:t>
            </a:r>
          </a:p>
          <a:p>
            <a:pPr lvl="1"/>
            <a:r>
              <a:rPr lang="en-US" altLang="en-US"/>
              <a:t>Bps:  Bits per second</a:t>
            </a:r>
          </a:p>
          <a:p>
            <a:pPr lvl="1"/>
            <a:r>
              <a:rPr lang="en-US" altLang="en-US"/>
              <a:t>Kbps:  Kilo-bps (1,000 bps)</a:t>
            </a:r>
          </a:p>
          <a:p>
            <a:pPr lvl="1"/>
            <a:r>
              <a:rPr lang="en-US" altLang="en-US"/>
              <a:t>Mbps:  Mega-bps (1,000,000 bps)</a:t>
            </a:r>
          </a:p>
          <a:p>
            <a:pPr lvl="1"/>
            <a:r>
              <a:rPr lang="en-US" altLang="en-US"/>
              <a:t>Gbps:  Giga-bps (1,000,000,000 bps)</a:t>
            </a:r>
          </a:p>
          <a:p>
            <a:r>
              <a:rPr lang="en-US" altLang="en-US"/>
              <a:t>Bandwidth: Maximum available rate</a:t>
            </a:r>
          </a:p>
        </p:txBody>
      </p:sp>
      <p:sp>
        <p:nvSpPr>
          <p:cNvPr id="3" name="Slide Number Placeholder 2">
            <a:extLst>
              <a:ext uri="{FF2B5EF4-FFF2-40B4-BE49-F238E27FC236}">
                <a16:creationId xmlns:a16="http://schemas.microsoft.com/office/drawing/2014/main" id="{97CEF0C4-8F46-4F43-8C6D-9630C3B7EE21}"/>
              </a:ext>
            </a:extLst>
          </p:cNvPr>
          <p:cNvSpPr>
            <a:spLocks noGrp="1"/>
          </p:cNvSpPr>
          <p:nvPr>
            <p:ph type="sldNum" sz="quarter" idx="4"/>
          </p:nvPr>
        </p:nvSpPr>
        <p:spPr/>
        <p:txBody>
          <a:bodyPr/>
          <a:lstStyle/>
          <a:p>
            <a:fld id="{A3540E78-C2F8-4361-AA0F-E95537B7ED5B}" type="slidenum">
              <a:rPr lang="en-US" smtClean="0"/>
              <a:pPr/>
              <a:t>58</a:t>
            </a:fld>
            <a:endParaRPr lang="en-US" dirty="0"/>
          </a:p>
        </p:txBody>
      </p:sp>
    </p:spTree>
    <p:extLst>
      <p:ext uri="{BB962C8B-B14F-4D97-AF65-F5344CB8AC3E}">
        <p14:creationId xmlns:p14="http://schemas.microsoft.com/office/powerpoint/2010/main" val="30555063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5EDA35-999A-4CAA-BF68-DF968CA1F91C}"/>
              </a:ext>
            </a:extLst>
          </p:cNvPr>
          <p:cNvSpPr>
            <a:spLocks noGrp="1"/>
          </p:cNvSpPr>
          <p:nvPr>
            <p:ph type="title"/>
          </p:nvPr>
        </p:nvSpPr>
        <p:spPr/>
        <p:txBody>
          <a:bodyPr/>
          <a:lstStyle/>
          <a:p>
            <a:r>
              <a:rPr lang="en-US"/>
              <a:t>Quiz</a:t>
            </a:r>
            <a:endParaRPr lang="en-US" dirty="0"/>
          </a:p>
        </p:txBody>
      </p:sp>
      <p:sp>
        <p:nvSpPr>
          <p:cNvPr id="6" name="Content Placeholder 5">
            <a:extLst>
              <a:ext uri="{FF2B5EF4-FFF2-40B4-BE49-F238E27FC236}">
                <a16:creationId xmlns:a16="http://schemas.microsoft.com/office/drawing/2014/main" id="{E130F1F5-DCDF-4706-80F1-DF048E221BD1}"/>
              </a:ext>
            </a:extLst>
          </p:cNvPr>
          <p:cNvSpPr>
            <a:spLocks noGrp="1"/>
          </p:cNvSpPr>
          <p:nvPr>
            <p:ph idx="1"/>
          </p:nvPr>
        </p:nvSpPr>
        <p:spPr/>
        <p:txBody>
          <a:bodyPr>
            <a:normAutofit lnSpcReduction="10000"/>
          </a:bodyPr>
          <a:lstStyle/>
          <a:p>
            <a:r>
              <a:rPr lang="en-US"/>
              <a:t>Assume that the machine (using the simple machine language as described) uses memory-mapped I/O and that the address B5 is the location within the printer port to which data to be printed should be sent.</a:t>
            </a:r>
          </a:p>
          <a:p>
            <a:pPr marL="514350" indent="-514350">
              <a:buAutoNum type="alphaLcPeriod"/>
            </a:pPr>
            <a:r>
              <a:rPr lang="en-US"/>
              <a:t>If register 7 contains the ASCII code for the letter A, what machine language instruction should be used to cause that letter to be printed at the printer?</a:t>
            </a:r>
          </a:p>
          <a:p>
            <a:pPr marL="514350" indent="-514350">
              <a:buAutoNum type="alphaLcPeriod"/>
            </a:pPr>
            <a:r>
              <a:rPr lang="en-US"/>
              <a:t>If the machine executes a million instructions per second, how many times can this character be sent to the printer in one second?</a:t>
            </a:r>
            <a:endParaRPr lang="en-US" dirty="0"/>
          </a:p>
        </p:txBody>
      </p:sp>
      <p:sp>
        <p:nvSpPr>
          <p:cNvPr id="4" name="Slide Number Placeholder 3">
            <a:extLst>
              <a:ext uri="{FF2B5EF4-FFF2-40B4-BE49-F238E27FC236}">
                <a16:creationId xmlns:a16="http://schemas.microsoft.com/office/drawing/2014/main" id="{DD8FD8B3-AF01-49EF-8BC3-6E5EEC32468B}"/>
              </a:ext>
            </a:extLst>
          </p:cNvPr>
          <p:cNvSpPr>
            <a:spLocks noGrp="1"/>
          </p:cNvSpPr>
          <p:nvPr>
            <p:ph type="sldNum" sz="quarter" idx="4"/>
          </p:nvPr>
        </p:nvSpPr>
        <p:spPr/>
        <p:txBody>
          <a:bodyPr/>
          <a:lstStyle/>
          <a:p>
            <a:fld id="{A3540E78-C2F8-4361-AA0F-E95537B7ED5B}" type="slidenum">
              <a:rPr lang="en-US" smtClean="0"/>
              <a:pPr/>
              <a:t>59</a:t>
            </a:fld>
            <a:endParaRPr lang="en-US" dirty="0"/>
          </a:p>
        </p:txBody>
      </p:sp>
    </p:spTree>
    <p:extLst>
      <p:ext uri="{BB962C8B-B14F-4D97-AF65-F5344CB8AC3E}">
        <p14:creationId xmlns:p14="http://schemas.microsoft.com/office/powerpoint/2010/main" val="2951406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CF46742-26B7-4803-A120-BDA28E0C6A82}"/>
              </a:ext>
            </a:extLst>
          </p:cNvPr>
          <p:cNvSpPr>
            <a:spLocks noGrp="1" noChangeArrowheads="1"/>
          </p:cNvSpPr>
          <p:nvPr>
            <p:ph type="title"/>
          </p:nvPr>
        </p:nvSpPr>
        <p:spPr/>
        <p:txBody>
          <a:bodyPr/>
          <a:lstStyle/>
          <a:p>
            <a:r>
              <a:rPr lang="en-US" altLang="en-US"/>
              <a:t>Motherboards</a:t>
            </a:r>
            <a:endParaRPr lang="en-US" altLang="en-US" dirty="0"/>
          </a:p>
        </p:txBody>
      </p:sp>
      <p:sp>
        <p:nvSpPr>
          <p:cNvPr id="14339" name="Rectangle 6">
            <a:extLst>
              <a:ext uri="{FF2B5EF4-FFF2-40B4-BE49-F238E27FC236}">
                <a16:creationId xmlns:a16="http://schemas.microsoft.com/office/drawing/2014/main" id="{3EDE023D-4F7F-4499-BEAB-03304E06C09E}"/>
              </a:ext>
            </a:extLst>
          </p:cNvPr>
          <p:cNvSpPr>
            <a:spLocks noGrp="1" noChangeArrowheads="1"/>
          </p:cNvSpPr>
          <p:nvPr>
            <p:ph idx="1"/>
          </p:nvPr>
        </p:nvSpPr>
        <p:spPr>
          <a:xfrm>
            <a:off x="822959" y="1295400"/>
            <a:ext cx="4988879" cy="4876800"/>
          </a:xfrm>
        </p:spPr>
        <p:txBody>
          <a:bodyPr>
            <a:normAutofit/>
          </a:bodyPr>
          <a:lstStyle/>
          <a:p>
            <a:r>
              <a:rPr lang="en-US" altLang="en-US" dirty="0"/>
              <a:t>The motherboard</a:t>
            </a:r>
          </a:p>
          <a:p>
            <a:pPr lvl="1"/>
            <a:r>
              <a:rPr lang="en-US" altLang="en-US" dirty="0"/>
              <a:t>is the main printed circuit board.</a:t>
            </a:r>
          </a:p>
          <a:p>
            <a:pPr lvl="1"/>
            <a:r>
              <a:rPr lang="en-US" altLang="en-US" dirty="0"/>
              <a:t>contains the buses, or electrical </a:t>
            </a:r>
            <a:br>
              <a:rPr lang="en-US" altLang="en-US" dirty="0"/>
            </a:br>
            <a:r>
              <a:rPr lang="en-US" altLang="en-US" dirty="0"/>
              <a:t>pathways found in a computer. </a:t>
            </a:r>
            <a:br>
              <a:rPr lang="en-US" altLang="en-US" dirty="0"/>
            </a:br>
            <a:r>
              <a:rPr lang="en-US" altLang="en-US" dirty="0"/>
              <a:t>Buses allow data to travel </a:t>
            </a:r>
            <a:br>
              <a:rPr lang="en-US" altLang="en-US" dirty="0"/>
            </a:br>
            <a:r>
              <a:rPr lang="en-US" altLang="en-US" dirty="0"/>
              <a:t>among the various components. </a:t>
            </a:r>
          </a:p>
          <a:p>
            <a:pPr lvl="1"/>
            <a:r>
              <a:rPr lang="en-US" altLang="en-US" dirty="0"/>
              <a:t>accommodates CPU, RAM, expansion slots, heat sink/fan assembly, BIOS chip, chip set, sockets, internal and external connectors, various ports, and the embedded wires that interconnect the motherboard components.</a:t>
            </a:r>
          </a:p>
        </p:txBody>
      </p:sp>
      <p:pic>
        <p:nvPicPr>
          <p:cNvPr id="14340" name="Picture 9">
            <a:extLst>
              <a:ext uri="{FF2B5EF4-FFF2-40B4-BE49-F238E27FC236}">
                <a16:creationId xmlns:a16="http://schemas.microsoft.com/office/drawing/2014/main" id="{E6B2CDF6-C4A2-4BC9-A006-9B3AE2312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838" y="1193800"/>
            <a:ext cx="2795587"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574132A-3F5D-447D-9EE9-A0FB1EFB6D65}"/>
              </a:ext>
            </a:extLst>
          </p:cNvPr>
          <p:cNvSpPr>
            <a:spLocks noGrp="1"/>
          </p:cNvSpPr>
          <p:nvPr>
            <p:ph type="sldNum" sz="quarter" idx="4"/>
          </p:nvPr>
        </p:nvSpPr>
        <p:spPr/>
        <p:txBody>
          <a:bodyPr/>
          <a:lstStyle/>
          <a:p>
            <a:fld id="{A3540E78-C2F8-4361-AA0F-E95537B7ED5B}" type="slidenum">
              <a:rPr lang="en-US" smtClean="0"/>
              <a:pPr/>
              <a:t>6</a:t>
            </a:fld>
            <a:endParaRPr lang="en-US" dirty="0"/>
          </a:p>
        </p:txBody>
      </p:sp>
    </p:spTree>
    <p:extLst>
      <p:ext uri="{BB962C8B-B14F-4D97-AF65-F5344CB8AC3E}">
        <p14:creationId xmlns:p14="http://schemas.microsoft.com/office/powerpoint/2010/main" val="20483946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5EDA35-999A-4CAA-BF68-DF968CA1F91C}"/>
              </a:ext>
            </a:extLst>
          </p:cNvPr>
          <p:cNvSpPr>
            <a:spLocks noGrp="1"/>
          </p:cNvSpPr>
          <p:nvPr>
            <p:ph type="title"/>
          </p:nvPr>
        </p:nvSpPr>
        <p:spPr/>
        <p:txBody>
          <a:bodyPr/>
          <a:lstStyle/>
          <a:p>
            <a:r>
              <a:rPr lang="en-US" dirty="0"/>
              <a:t>Quiz</a:t>
            </a:r>
          </a:p>
        </p:txBody>
      </p:sp>
      <p:sp>
        <p:nvSpPr>
          <p:cNvPr id="6" name="Content Placeholder 5">
            <a:extLst>
              <a:ext uri="{FF2B5EF4-FFF2-40B4-BE49-F238E27FC236}">
                <a16:creationId xmlns:a16="http://schemas.microsoft.com/office/drawing/2014/main" id="{E130F1F5-DCDF-4706-80F1-DF048E221BD1}"/>
              </a:ext>
            </a:extLst>
          </p:cNvPr>
          <p:cNvSpPr>
            <a:spLocks noGrp="1"/>
          </p:cNvSpPr>
          <p:nvPr>
            <p:ph idx="1"/>
          </p:nvPr>
        </p:nvSpPr>
        <p:spPr/>
        <p:txBody>
          <a:bodyPr>
            <a:normAutofit/>
          </a:bodyPr>
          <a:lstStyle/>
          <a:p>
            <a:r>
              <a:rPr lang="en-US" dirty="0"/>
              <a:t>Assume that the machine (using the simple machine language as described) uses memory-mapped I/O and that the address B5 is the location within the printer port to which data to be printed should be sent.</a:t>
            </a:r>
          </a:p>
          <a:p>
            <a:pPr marL="514350" indent="-514350">
              <a:buFont typeface="+mj-lt"/>
              <a:buAutoNum type="alphaLcPeriod" startAt="3"/>
            </a:pPr>
            <a:r>
              <a:rPr lang="en-US" dirty="0"/>
              <a:t>If the printer is capable of printing five traditional pages of text per minute, will it be able to keep up with the characters being sent to it in (b)?</a:t>
            </a:r>
          </a:p>
          <a:p>
            <a:endParaRPr lang="en-US" dirty="0"/>
          </a:p>
        </p:txBody>
      </p:sp>
      <p:sp>
        <p:nvSpPr>
          <p:cNvPr id="4" name="Slide Number Placeholder 3">
            <a:extLst>
              <a:ext uri="{FF2B5EF4-FFF2-40B4-BE49-F238E27FC236}">
                <a16:creationId xmlns:a16="http://schemas.microsoft.com/office/drawing/2014/main" id="{DD8FD8B3-AF01-49EF-8BC3-6E5EEC32468B}"/>
              </a:ext>
            </a:extLst>
          </p:cNvPr>
          <p:cNvSpPr>
            <a:spLocks noGrp="1"/>
          </p:cNvSpPr>
          <p:nvPr>
            <p:ph type="sldNum" sz="quarter" idx="4"/>
          </p:nvPr>
        </p:nvSpPr>
        <p:spPr/>
        <p:txBody>
          <a:bodyPr/>
          <a:lstStyle/>
          <a:p>
            <a:fld id="{A3540E78-C2F8-4361-AA0F-E95537B7ED5B}" type="slidenum">
              <a:rPr lang="en-US" smtClean="0"/>
              <a:pPr/>
              <a:t>60</a:t>
            </a:fld>
            <a:endParaRPr lang="en-US" dirty="0"/>
          </a:p>
        </p:txBody>
      </p:sp>
    </p:spTree>
    <p:extLst>
      <p:ext uri="{BB962C8B-B14F-4D97-AF65-F5344CB8AC3E}">
        <p14:creationId xmlns:p14="http://schemas.microsoft.com/office/powerpoint/2010/main" val="20126711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9EA6-618E-4413-9DA2-34F51005D6FC}"/>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5FFCAA64-8BA3-4389-A40F-7053575A2E21}"/>
              </a:ext>
            </a:extLst>
          </p:cNvPr>
          <p:cNvSpPr>
            <a:spLocks noGrp="1"/>
          </p:cNvSpPr>
          <p:nvPr>
            <p:ph idx="1"/>
          </p:nvPr>
        </p:nvSpPr>
        <p:spPr/>
        <p:txBody>
          <a:bodyPr/>
          <a:lstStyle/>
          <a:p>
            <a:r>
              <a:rPr lang="en-US" dirty="0"/>
              <a:t>Estimate how long it would take to transfer a 250-page novel (about 500,000 characters) encoded in 16-bit Unicode characters at a transfer rate of 54Mbps.</a:t>
            </a:r>
          </a:p>
        </p:txBody>
      </p:sp>
      <p:sp>
        <p:nvSpPr>
          <p:cNvPr id="4" name="Slide Number Placeholder 3">
            <a:extLst>
              <a:ext uri="{FF2B5EF4-FFF2-40B4-BE49-F238E27FC236}">
                <a16:creationId xmlns:a16="http://schemas.microsoft.com/office/drawing/2014/main" id="{6403A6E7-B64C-4351-A733-FA4204937D6A}"/>
              </a:ext>
            </a:extLst>
          </p:cNvPr>
          <p:cNvSpPr>
            <a:spLocks noGrp="1"/>
          </p:cNvSpPr>
          <p:nvPr>
            <p:ph type="sldNum" sz="quarter" idx="4"/>
          </p:nvPr>
        </p:nvSpPr>
        <p:spPr/>
        <p:txBody>
          <a:bodyPr/>
          <a:lstStyle/>
          <a:p>
            <a:fld id="{A3540E78-C2F8-4361-AA0F-E95537B7ED5B}" type="slidenum">
              <a:rPr lang="en-US" smtClean="0"/>
              <a:pPr/>
              <a:t>61</a:t>
            </a:fld>
            <a:endParaRPr lang="en-US" dirty="0"/>
          </a:p>
        </p:txBody>
      </p:sp>
    </p:spTree>
    <p:extLst>
      <p:ext uri="{BB962C8B-B14F-4D97-AF65-F5344CB8AC3E}">
        <p14:creationId xmlns:p14="http://schemas.microsoft.com/office/powerpoint/2010/main" val="1341547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Title 1">
            <a:extLst>
              <a:ext uri="{FF2B5EF4-FFF2-40B4-BE49-F238E27FC236}">
                <a16:creationId xmlns:a16="http://schemas.microsoft.com/office/drawing/2014/main" id="{21F4A3F0-8976-4787-AE25-2A094A3C712F}"/>
              </a:ext>
            </a:extLst>
          </p:cNvPr>
          <p:cNvSpPr>
            <a:spLocks noGrp="1"/>
          </p:cNvSpPr>
          <p:nvPr>
            <p:ph type="title"/>
          </p:nvPr>
        </p:nvSpPr>
        <p:spPr/>
        <p:txBody>
          <a:bodyPr>
            <a:normAutofit/>
          </a:bodyPr>
          <a:lstStyle/>
          <a:p>
            <a:pPr fontAlgn="auto">
              <a:spcAft>
                <a:spcPts val="0"/>
              </a:spcAft>
              <a:defRPr/>
            </a:pPr>
            <a:r>
              <a:rPr lang="en-US" dirty="0"/>
              <a:t>What’s on the Outside of the Box?</a:t>
            </a:r>
          </a:p>
        </p:txBody>
      </p:sp>
      <p:pic>
        <p:nvPicPr>
          <p:cNvPr id="66563" name="Picture 2">
            <a:extLst>
              <a:ext uri="{FF2B5EF4-FFF2-40B4-BE49-F238E27FC236}">
                <a16:creationId xmlns:a16="http://schemas.microsoft.com/office/drawing/2014/main" id="{BE648611-815B-42CF-957A-BDFFFE3189AB}"/>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530467" y="1553493"/>
            <a:ext cx="3851275" cy="4495800"/>
          </a:xfrm>
        </p:spPr>
      </p:pic>
      <p:sp>
        <p:nvSpPr>
          <p:cNvPr id="3" name="Slide Number Placeholder 2">
            <a:extLst>
              <a:ext uri="{FF2B5EF4-FFF2-40B4-BE49-F238E27FC236}">
                <a16:creationId xmlns:a16="http://schemas.microsoft.com/office/drawing/2014/main" id="{4B5A97FD-E79A-4455-8EFC-C0BC890FA8EF}"/>
              </a:ext>
            </a:extLst>
          </p:cNvPr>
          <p:cNvSpPr>
            <a:spLocks noGrp="1"/>
          </p:cNvSpPr>
          <p:nvPr>
            <p:ph type="sldNum" sz="quarter" idx="4"/>
          </p:nvPr>
        </p:nvSpPr>
        <p:spPr/>
        <p:txBody>
          <a:bodyPr/>
          <a:lstStyle/>
          <a:p>
            <a:fld id="{A3540E78-C2F8-4361-AA0F-E95537B7ED5B}" type="slidenum">
              <a:rPr lang="en-US" smtClean="0"/>
              <a:pPr/>
              <a:t>62</a:t>
            </a:fld>
            <a:endParaRPr lang="en-US" dirty="0"/>
          </a:p>
        </p:txBody>
      </p:sp>
    </p:spTree>
    <p:extLst>
      <p:ext uri="{BB962C8B-B14F-4D97-AF65-F5344CB8AC3E}">
        <p14:creationId xmlns:p14="http://schemas.microsoft.com/office/powerpoint/2010/main" val="2177973427"/>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Title 1">
            <a:extLst>
              <a:ext uri="{FF2B5EF4-FFF2-40B4-BE49-F238E27FC236}">
                <a16:creationId xmlns:a16="http://schemas.microsoft.com/office/drawing/2014/main" id="{247E0D2F-583C-49C4-A96B-2129DE208EB8}"/>
              </a:ext>
            </a:extLst>
          </p:cNvPr>
          <p:cNvSpPr>
            <a:spLocks noGrp="1"/>
          </p:cNvSpPr>
          <p:nvPr>
            <p:ph type="title"/>
          </p:nvPr>
        </p:nvSpPr>
        <p:spPr/>
        <p:txBody>
          <a:bodyPr>
            <a:normAutofit/>
          </a:bodyPr>
          <a:lstStyle/>
          <a:p>
            <a:r>
              <a:rPr lang="en-US" dirty="0"/>
              <a:t>What’s on the Outside of the Box?</a:t>
            </a:r>
          </a:p>
        </p:txBody>
      </p:sp>
      <p:sp>
        <p:nvSpPr>
          <p:cNvPr id="67587" name="Content Placeholder 8">
            <a:extLst>
              <a:ext uri="{FF2B5EF4-FFF2-40B4-BE49-F238E27FC236}">
                <a16:creationId xmlns:a16="http://schemas.microsoft.com/office/drawing/2014/main" id="{992D39F7-8B4E-439C-8F8E-27CE5E4163C0}"/>
              </a:ext>
            </a:extLst>
          </p:cNvPr>
          <p:cNvSpPr>
            <a:spLocks noGrp="1"/>
          </p:cNvSpPr>
          <p:nvPr>
            <p:ph sz="half" idx="4294967295"/>
          </p:nvPr>
        </p:nvSpPr>
        <p:spPr>
          <a:xfrm>
            <a:off x="874948" y="1524000"/>
            <a:ext cx="6668851" cy="4022725"/>
          </a:xfrm>
        </p:spPr>
        <p:txBody>
          <a:bodyPr/>
          <a:lstStyle/>
          <a:p>
            <a:r>
              <a:rPr lang="en-US" altLang="en-US" dirty="0"/>
              <a:t>Connectors on a notebook may vary</a:t>
            </a:r>
          </a:p>
        </p:txBody>
      </p:sp>
      <p:pic>
        <p:nvPicPr>
          <p:cNvPr id="67590" name="Picture 3">
            <a:extLst>
              <a:ext uri="{FF2B5EF4-FFF2-40B4-BE49-F238E27FC236}">
                <a16:creationId xmlns:a16="http://schemas.microsoft.com/office/drawing/2014/main" id="{9C83D793-EF11-480B-B7F5-3DCC002390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47913"/>
            <a:ext cx="6477000" cy="397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0918B4C-A73B-4361-936A-DFB9D5969A5A}"/>
              </a:ext>
            </a:extLst>
          </p:cNvPr>
          <p:cNvSpPr>
            <a:spLocks noGrp="1"/>
          </p:cNvSpPr>
          <p:nvPr>
            <p:ph type="sldNum" sz="quarter" idx="4"/>
          </p:nvPr>
        </p:nvSpPr>
        <p:spPr/>
        <p:txBody>
          <a:bodyPr/>
          <a:lstStyle/>
          <a:p>
            <a:fld id="{A3540E78-C2F8-4361-AA0F-E95537B7ED5B}" type="slidenum">
              <a:rPr lang="en-US" smtClean="0"/>
              <a:pPr/>
              <a:t>63</a:t>
            </a:fld>
            <a:endParaRPr lang="en-US" dirty="0"/>
          </a:p>
        </p:txBody>
      </p:sp>
    </p:spTree>
    <p:extLst>
      <p:ext uri="{BB962C8B-B14F-4D97-AF65-F5344CB8AC3E}">
        <p14:creationId xmlns:p14="http://schemas.microsoft.com/office/powerpoint/2010/main" val="3872991688"/>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a:extLst>
              <a:ext uri="{FF2B5EF4-FFF2-40B4-BE49-F238E27FC236}">
                <a16:creationId xmlns:a16="http://schemas.microsoft.com/office/drawing/2014/main" id="{B5650B0B-323F-428B-8C53-08057281C5C8}"/>
              </a:ext>
            </a:extLst>
          </p:cNvPr>
          <p:cNvSpPr>
            <a:spLocks noGrp="1"/>
          </p:cNvSpPr>
          <p:nvPr>
            <p:ph type="title"/>
          </p:nvPr>
        </p:nvSpPr>
        <p:spPr/>
        <p:txBody>
          <a:bodyPr>
            <a:normAutofit/>
          </a:bodyPr>
          <a:lstStyle/>
          <a:p>
            <a:r>
              <a:rPr lang="en-US" dirty="0"/>
              <a:t>Universal serial bus</a:t>
            </a:r>
          </a:p>
        </p:txBody>
      </p:sp>
      <p:sp>
        <p:nvSpPr>
          <p:cNvPr id="5" name="Content Placeholder 7">
            <a:extLst>
              <a:ext uri="{FF2B5EF4-FFF2-40B4-BE49-F238E27FC236}">
                <a16:creationId xmlns:a16="http://schemas.microsoft.com/office/drawing/2014/main" id="{C4744519-055F-40F0-8EBC-740EAC0CEE97}"/>
              </a:ext>
            </a:extLst>
          </p:cNvPr>
          <p:cNvSpPr>
            <a:spLocks noGrp="1"/>
          </p:cNvSpPr>
          <p:nvPr>
            <p:ph idx="1"/>
          </p:nvPr>
        </p:nvSpPr>
        <p:spPr/>
        <p:txBody>
          <a:bodyPr/>
          <a:lstStyle/>
          <a:p>
            <a:r>
              <a:rPr lang="en-US"/>
              <a:t>USB (universal serial bus) ports</a:t>
            </a:r>
          </a:p>
          <a:p>
            <a:pPr lvl="1"/>
            <a:r>
              <a:rPr lang="en-US"/>
              <a:t>Connects up to 127 peripheral devices</a:t>
            </a:r>
          </a:p>
          <a:p>
            <a:pPr lvl="1"/>
            <a:r>
              <a:rPr lang="en-US"/>
              <a:t>USB 2.0 (high-speed USB)—fully compatible with USB 1.1 products, cables, and connectors</a:t>
            </a:r>
          </a:p>
          <a:p>
            <a:pPr lvl="1"/>
            <a:r>
              <a:rPr lang="en-US"/>
              <a:t>Designed to replace older parallel and serial ports</a:t>
            </a:r>
          </a:p>
          <a:p>
            <a:pPr lvl="1"/>
            <a:r>
              <a:rPr lang="en-US"/>
              <a:t>Connects a variety of devices to the computer, including:</a:t>
            </a:r>
          </a:p>
          <a:p>
            <a:pPr lvl="2"/>
            <a:r>
              <a:rPr lang="en-US"/>
              <a:t>Keyboards</a:t>
            </a:r>
          </a:p>
          <a:p>
            <a:pPr lvl="2"/>
            <a:r>
              <a:rPr lang="en-US"/>
              <a:t>Mice</a:t>
            </a:r>
          </a:p>
          <a:p>
            <a:pPr lvl="2"/>
            <a:r>
              <a:rPr lang="en-US"/>
              <a:t>Printers</a:t>
            </a:r>
          </a:p>
          <a:p>
            <a:pPr lvl="2"/>
            <a:r>
              <a:rPr lang="en-US"/>
              <a:t>Digital cameras</a:t>
            </a:r>
            <a:endParaRPr lang="en-US" dirty="0"/>
          </a:p>
        </p:txBody>
      </p:sp>
      <p:pic>
        <p:nvPicPr>
          <p:cNvPr id="68614" name="Picture 3">
            <a:extLst>
              <a:ext uri="{FF2B5EF4-FFF2-40B4-BE49-F238E27FC236}">
                <a16:creationId xmlns:a16="http://schemas.microsoft.com/office/drawing/2014/main" id="{1DDED277-6854-4FF9-8A69-222313DCC8B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5065" y="3733800"/>
            <a:ext cx="27400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B11202FC-85B2-48C8-8798-79F24DE05E8C}"/>
              </a:ext>
            </a:extLst>
          </p:cNvPr>
          <p:cNvSpPr>
            <a:spLocks noGrp="1"/>
          </p:cNvSpPr>
          <p:nvPr>
            <p:ph type="sldNum" sz="quarter" idx="4"/>
          </p:nvPr>
        </p:nvSpPr>
        <p:spPr/>
        <p:txBody>
          <a:bodyPr/>
          <a:lstStyle/>
          <a:p>
            <a:fld id="{A3540E78-C2F8-4361-AA0F-E95537B7ED5B}" type="slidenum">
              <a:rPr lang="en-US" smtClean="0"/>
              <a:pPr/>
              <a:t>64</a:t>
            </a:fld>
            <a:endParaRPr lang="en-US" dirty="0"/>
          </a:p>
        </p:txBody>
      </p:sp>
    </p:spTree>
    <p:extLst>
      <p:ext uri="{BB962C8B-B14F-4D97-AF65-F5344CB8AC3E}">
        <p14:creationId xmlns:p14="http://schemas.microsoft.com/office/powerpoint/2010/main" val="2712741609"/>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a:extLst>
              <a:ext uri="{FF2B5EF4-FFF2-40B4-BE49-F238E27FC236}">
                <a16:creationId xmlns:a16="http://schemas.microsoft.com/office/drawing/2014/main" id="{E3AF6859-14DB-490C-A3AD-8AD4677AE042}"/>
              </a:ext>
            </a:extLst>
          </p:cNvPr>
          <p:cNvSpPr>
            <a:spLocks noGrp="1"/>
          </p:cNvSpPr>
          <p:nvPr>
            <p:ph type="title"/>
          </p:nvPr>
        </p:nvSpPr>
        <p:spPr/>
        <p:txBody>
          <a:bodyPr>
            <a:normAutofit/>
          </a:bodyPr>
          <a:lstStyle/>
          <a:p>
            <a:r>
              <a:rPr lang="en-US" dirty="0"/>
              <a:t>Universal serial bus</a:t>
            </a:r>
          </a:p>
        </p:txBody>
      </p:sp>
      <p:sp>
        <p:nvSpPr>
          <p:cNvPr id="69637" name="Content Placeholder 7">
            <a:extLst>
              <a:ext uri="{FF2B5EF4-FFF2-40B4-BE49-F238E27FC236}">
                <a16:creationId xmlns:a16="http://schemas.microsoft.com/office/drawing/2014/main" id="{1A6F1868-7753-4C2E-93AD-B01596020BF3}"/>
              </a:ext>
            </a:extLst>
          </p:cNvPr>
          <p:cNvSpPr>
            <a:spLocks noGrp="1"/>
          </p:cNvSpPr>
          <p:nvPr>
            <p:ph idx="1"/>
          </p:nvPr>
        </p:nvSpPr>
        <p:spPr/>
        <p:txBody>
          <a:bodyPr>
            <a:normAutofit fontScale="92500" lnSpcReduction="10000"/>
          </a:bodyPr>
          <a:lstStyle/>
          <a:p>
            <a:r>
              <a:rPr lang="en-US" altLang="en-US" dirty="0"/>
              <a:t>USB 2.0 </a:t>
            </a:r>
          </a:p>
          <a:p>
            <a:pPr lvl="1"/>
            <a:r>
              <a:rPr lang="en-US" altLang="en-US" dirty="0"/>
              <a:t>Uses an external bus</a:t>
            </a:r>
          </a:p>
          <a:p>
            <a:pPr lvl="1"/>
            <a:r>
              <a:rPr lang="en-US" altLang="en-US" dirty="0"/>
              <a:t>Supports data transfer rates of 480 </a:t>
            </a:r>
            <a:r>
              <a:rPr lang="en-US" altLang="en-US" dirty="0" err="1"/>
              <a:t>Mbps</a:t>
            </a:r>
            <a:r>
              <a:rPr lang="en-US" altLang="en-US" dirty="0"/>
              <a:t> between the computer and the peripheral device</a:t>
            </a:r>
          </a:p>
          <a:p>
            <a:pPr lvl="1"/>
            <a:r>
              <a:rPr lang="en-US" altLang="en-US" dirty="0"/>
              <a:t>Supports hot swapping—ability to connect and disconnect devices without shutting down the computer</a:t>
            </a:r>
          </a:p>
          <a:p>
            <a:pPr lvl="1"/>
            <a:r>
              <a:rPr lang="en-US" altLang="en-US" dirty="0"/>
              <a:t>Plug-and-play (PnP)—allows computers to automatically detect the device when you plug it in</a:t>
            </a:r>
          </a:p>
          <a:p>
            <a:r>
              <a:rPr lang="en-US" altLang="en-US" dirty="0"/>
              <a:t>USB 3.0 (2008): </a:t>
            </a:r>
            <a:r>
              <a:rPr lang="en-US" altLang="en-US" dirty="0" err="1"/>
              <a:t>5Gbps</a:t>
            </a:r>
            <a:endParaRPr lang="en-US" altLang="en-US" dirty="0"/>
          </a:p>
          <a:p>
            <a:r>
              <a:rPr lang="en-US" altLang="en-US" dirty="0"/>
              <a:t>USB 3.1 (2013): </a:t>
            </a:r>
            <a:r>
              <a:rPr lang="en-US" altLang="en-US" dirty="0" err="1"/>
              <a:t>10Gbps</a:t>
            </a:r>
            <a:endParaRPr lang="en-US" altLang="en-US" dirty="0"/>
          </a:p>
          <a:p>
            <a:r>
              <a:rPr lang="en-US" altLang="en-US" dirty="0"/>
              <a:t>USB hub</a:t>
            </a:r>
          </a:p>
          <a:p>
            <a:pPr lvl="1"/>
            <a:r>
              <a:rPr lang="en-US" altLang="en-US" dirty="0"/>
              <a:t>Device that plugs into existing USB port</a:t>
            </a:r>
          </a:p>
          <a:p>
            <a:pPr lvl="1"/>
            <a:r>
              <a:rPr lang="en-US" altLang="en-US" dirty="0"/>
              <a:t>Contains four or more additional ports</a:t>
            </a:r>
          </a:p>
        </p:txBody>
      </p:sp>
      <p:sp>
        <p:nvSpPr>
          <p:cNvPr id="3" name="Slide Number Placeholder 2">
            <a:extLst>
              <a:ext uri="{FF2B5EF4-FFF2-40B4-BE49-F238E27FC236}">
                <a16:creationId xmlns:a16="http://schemas.microsoft.com/office/drawing/2014/main" id="{E72430C5-C694-4D27-ADD1-BD0ED48675E3}"/>
              </a:ext>
            </a:extLst>
          </p:cNvPr>
          <p:cNvSpPr>
            <a:spLocks noGrp="1"/>
          </p:cNvSpPr>
          <p:nvPr>
            <p:ph type="sldNum" sz="quarter" idx="4"/>
          </p:nvPr>
        </p:nvSpPr>
        <p:spPr/>
        <p:txBody>
          <a:bodyPr/>
          <a:lstStyle/>
          <a:p>
            <a:fld id="{A3540E78-C2F8-4361-AA0F-E95537B7ED5B}" type="slidenum">
              <a:rPr lang="en-US" smtClean="0"/>
              <a:pPr/>
              <a:t>65</a:t>
            </a:fld>
            <a:endParaRPr lang="en-US" dirty="0"/>
          </a:p>
        </p:txBody>
      </p:sp>
    </p:spTree>
    <p:extLst>
      <p:ext uri="{BB962C8B-B14F-4D97-AF65-F5344CB8AC3E}">
        <p14:creationId xmlns:p14="http://schemas.microsoft.com/office/powerpoint/2010/main" val="1746096867"/>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a:extLst>
              <a:ext uri="{FF2B5EF4-FFF2-40B4-BE49-F238E27FC236}">
                <a16:creationId xmlns:a16="http://schemas.microsoft.com/office/drawing/2014/main" id="{511A4707-86C8-43C3-9590-966DFC7E9582}"/>
              </a:ext>
            </a:extLst>
          </p:cNvPr>
          <p:cNvSpPr>
            <a:spLocks noGrp="1"/>
          </p:cNvSpPr>
          <p:nvPr>
            <p:ph type="title"/>
          </p:nvPr>
        </p:nvSpPr>
        <p:spPr/>
        <p:txBody>
          <a:bodyPr>
            <a:normAutofit/>
          </a:bodyPr>
          <a:lstStyle/>
          <a:p>
            <a:r>
              <a:rPr lang="en-US" dirty="0"/>
              <a:t>FireWire</a:t>
            </a:r>
          </a:p>
        </p:txBody>
      </p:sp>
      <p:sp>
        <p:nvSpPr>
          <p:cNvPr id="5" name="Content Placeholder 7">
            <a:extLst>
              <a:ext uri="{FF2B5EF4-FFF2-40B4-BE49-F238E27FC236}">
                <a16:creationId xmlns:a16="http://schemas.microsoft.com/office/drawing/2014/main" id="{29BFADD4-3C1C-4EF8-B11A-AEA95076FBA6}"/>
              </a:ext>
            </a:extLst>
          </p:cNvPr>
          <p:cNvSpPr>
            <a:spLocks noGrp="1"/>
          </p:cNvSpPr>
          <p:nvPr>
            <p:ph idx="1"/>
          </p:nvPr>
        </p:nvSpPr>
        <p:spPr/>
        <p:txBody>
          <a:bodyPr/>
          <a:lstStyle/>
          <a:p>
            <a:r>
              <a:rPr lang="en-US" dirty="0"/>
              <a:t>FireWire (1395 ports)</a:t>
            </a:r>
          </a:p>
          <a:p>
            <a:pPr lvl="1"/>
            <a:r>
              <a:rPr lang="en-US" dirty="0"/>
              <a:t>Created by Apple in 1995</a:t>
            </a:r>
          </a:p>
          <a:p>
            <a:pPr lvl="1"/>
            <a:r>
              <a:rPr lang="en-US" dirty="0"/>
              <a:t>IEEE 1394 Higher Performance Serial Bus, also known as Sony </a:t>
            </a:r>
            <a:r>
              <a:rPr lang="en-US" dirty="0" err="1"/>
              <a:t>i.Link</a:t>
            </a:r>
            <a:endParaRPr lang="en-US" dirty="0"/>
          </a:p>
          <a:p>
            <a:pPr lvl="1"/>
            <a:r>
              <a:rPr lang="en-US" dirty="0"/>
              <a:t>Offers high-speed connections for dozens of peripheral devices (up to 63)</a:t>
            </a:r>
          </a:p>
          <a:p>
            <a:pPr lvl="1"/>
            <a:r>
              <a:rPr lang="en-US" dirty="0"/>
              <a:t>Enables hot swapping and PnP</a:t>
            </a:r>
          </a:p>
          <a:p>
            <a:pPr lvl="1"/>
            <a:r>
              <a:rPr lang="en-US" dirty="0"/>
              <a:t>Data transfer rates of FireWire</a:t>
            </a:r>
          </a:p>
          <a:p>
            <a:pPr lvl="2"/>
            <a:r>
              <a:rPr lang="en-US" dirty="0"/>
              <a:t>FireWire 400—400 </a:t>
            </a:r>
            <a:r>
              <a:rPr lang="en-US" dirty="0" err="1"/>
              <a:t>Mbps</a:t>
            </a:r>
            <a:endParaRPr lang="en-US" dirty="0"/>
          </a:p>
          <a:p>
            <a:pPr lvl="2"/>
            <a:r>
              <a:rPr lang="en-US" dirty="0"/>
              <a:t>FireWire 800—800 </a:t>
            </a:r>
            <a:r>
              <a:rPr lang="en-US" dirty="0" err="1"/>
              <a:t>Mbps</a:t>
            </a:r>
            <a:endParaRPr lang="en-US" dirty="0"/>
          </a:p>
          <a:p>
            <a:pPr lvl="2"/>
            <a:r>
              <a:rPr lang="en-US" dirty="0"/>
              <a:t>Declared “dead” by Steve Jobs.</a:t>
            </a:r>
          </a:p>
        </p:txBody>
      </p:sp>
      <p:sp>
        <p:nvSpPr>
          <p:cNvPr id="3" name="Slide Number Placeholder 2">
            <a:extLst>
              <a:ext uri="{FF2B5EF4-FFF2-40B4-BE49-F238E27FC236}">
                <a16:creationId xmlns:a16="http://schemas.microsoft.com/office/drawing/2014/main" id="{03140FF6-E5C7-4AD9-8B47-4D8CFDB4349A}"/>
              </a:ext>
            </a:extLst>
          </p:cNvPr>
          <p:cNvSpPr>
            <a:spLocks noGrp="1"/>
          </p:cNvSpPr>
          <p:nvPr>
            <p:ph type="sldNum" sz="quarter" idx="4"/>
          </p:nvPr>
        </p:nvSpPr>
        <p:spPr/>
        <p:txBody>
          <a:bodyPr/>
          <a:lstStyle/>
          <a:p>
            <a:fld id="{A3540E78-C2F8-4361-AA0F-E95537B7ED5B}" type="slidenum">
              <a:rPr lang="en-US" smtClean="0"/>
              <a:pPr/>
              <a:t>66</a:t>
            </a:fld>
            <a:endParaRPr lang="en-US" dirty="0"/>
          </a:p>
        </p:txBody>
      </p:sp>
    </p:spTree>
    <p:extLst>
      <p:ext uri="{BB962C8B-B14F-4D97-AF65-F5344CB8AC3E}">
        <p14:creationId xmlns:p14="http://schemas.microsoft.com/office/powerpoint/2010/main" val="2556015006"/>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a:extLst>
              <a:ext uri="{FF2B5EF4-FFF2-40B4-BE49-F238E27FC236}">
                <a16:creationId xmlns:a16="http://schemas.microsoft.com/office/drawing/2014/main" id="{AC8F5C1E-F609-40B1-BCBE-2C05F003AD99}"/>
              </a:ext>
            </a:extLst>
          </p:cNvPr>
          <p:cNvSpPr>
            <a:spLocks noGrp="1"/>
          </p:cNvSpPr>
          <p:nvPr>
            <p:ph type="title"/>
          </p:nvPr>
        </p:nvSpPr>
        <p:spPr/>
        <p:txBody>
          <a:bodyPr/>
          <a:lstStyle/>
          <a:p>
            <a:r>
              <a:rPr lang="en-US" dirty="0"/>
              <a:t>Video connectors</a:t>
            </a:r>
          </a:p>
        </p:txBody>
      </p:sp>
      <p:sp>
        <p:nvSpPr>
          <p:cNvPr id="5" name="Content Placeholder 7">
            <a:extLst>
              <a:ext uri="{FF2B5EF4-FFF2-40B4-BE49-F238E27FC236}">
                <a16:creationId xmlns:a16="http://schemas.microsoft.com/office/drawing/2014/main" id="{DA40FD04-5B0D-48D3-A6E4-DC0A12022A88}"/>
              </a:ext>
            </a:extLst>
          </p:cNvPr>
          <p:cNvSpPr>
            <a:spLocks noGrp="1"/>
          </p:cNvSpPr>
          <p:nvPr>
            <p:ph idx="1"/>
          </p:nvPr>
        </p:nvSpPr>
        <p:spPr/>
        <p:txBody>
          <a:bodyPr/>
          <a:lstStyle/>
          <a:p>
            <a:r>
              <a:rPr lang="en-US" dirty="0"/>
              <a:t>VGA (video graphics array)</a:t>
            </a:r>
          </a:p>
          <a:p>
            <a:pPr lvl="1"/>
            <a:r>
              <a:rPr lang="en-US" dirty="0"/>
              <a:t>15-pin male connector—works with standard monitor cables</a:t>
            </a:r>
          </a:p>
          <a:p>
            <a:pPr lvl="1"/>
            <a:r>
              <a:rPr lang="en-US" dirty="0"/>
              <a:t>Transmits analog video signals </a:t>
            </a:r>
          </a:p>
          <a:p>
            <a:pPr lvl="1"/>
            <a:r>
              <a:rPr lang="en-US" dirty="0"/>
              <a:t>Used for legacy technology cathode ray (CRT) monitors</a:t>
            </a:r>
          </a:p>
          <a:p>
            <a:r>
              <a:rPr lang="en-US" dirty="0"/>
              <a:t>DVI (Digital visual Interface) port—lets LCD monitors use digital signals</a:t>
            </a:r>
          </a:p>
          <a:p>
            <a:r>
              <a:rPr lang="en-US" dirty="0"/>
              <a:t>Onboard video—video circuitry built into the motherboard where the video connector is on the back of the system unit case</a:t>
            </a:r>
          </a:p>
        </p:txBody>
      </p:sp>
      <p:sp>
        <p:nvSpPr>
          <p:cNvPr id="3" name="Slide Number Placeholder 2">
            <a:extLst>
              <a:ext uri="{FF2B5EF4-FFF2-40B4-BE49-F238E27FC236}">
                <a16:creationId xmlns:a16="http://schemas.microsoft.com/office/drawing/2014/main" id="{1D82D22B-6848-4226-8618-2949FC4F4941}"/>
              </a:ext>
            </a:extLst>
          </p:cNvPr>
          <p:cNvSpPr>
            <a:spLocks noGrp="1"/>
          </p:cNvSpPr>
          <p:nvPr>
            <p:ph type="sldNum" sz="quarter" idx="4"/>
          </p:nvPr>
        </p:nvSpPr>
        <p:spPr/>
        <p:txBody>
          <a:bodyPr/>
          <a:lstStyle/>
          <a:p>
            <a:fld id="{A3540E78-C2F8-4361-AA0F-E95537B7ED5B}" type="slidenum">
              <a:rPr lang="en-US" smtClean="0"/>
              <a:pPr/>
              <a:t>67</a:t>
            </a:fld>
            <a:endParaRPr lang="en-US" dirty="0"/>
          </a:p>
        </p:txBody>
      </p:sp>
    </p:spTree>
    <p:extLst>
      <p:ext uri="{BB962C8B-B14F-4D97-AF65-F5344CB8AC3E}">
        <p14:creationId xmlns:p14="http://schemas.microsoft.com/office/powerpoint/2010/main" val="3594379645"/>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1F7E-53C4-46C6-B005-57E14603768A}"/>
              </a:ext>
            </a:extLst>
          </p:cNvPr>
          <p:cNvSpPr>
            <a:spLocks noGrp="1"/>
          </p:cNvSpPr>
          <p:nvPr>
            <p:ph type="title"/>
          </p:nvPr>
        </p:nvSpPr>
        <p:spPr/>
        <p:txBody>
          <a:bodyPr/>
          <a:lstStyle/>
          <a:p>
            <a:r>
              <a:rPr lang="en-US" dirty="0"/>
              <a:t>HDMI</a:t>
            </a:r>
          </a:p>
        </p:txBody>
      </p:sp>
      <p:sp>
        <p:nvSpPr>
          <p:cNvPr id="3" name="Content Placeholder 2">
            <a:extLst>
              <a:ext uri="{FF2B5EF4-FFF2-40B4-BE49-F238E27FC236}">
                <a16:creationId xmlns:a16="http://schemas.microsoft.com/office/drawing/2014/main" id="{62B70926-C20B-44FB-838C-39C0AB0E1833}"/>
              </a:ext>
            </a:extLst>
          </p:cNvPr>
          <p:cNvSpPr>
            <a:spLocks noGrp="1"/>
          </p:cNvSpPr>
          <p:nvPr>
            <p:ph idx="1"/>
          </p:nvPr>
        </p:nvSpPr>
        <p:spPr>
          <a:xfrm>
            <a:off x="822959" y="1295400"/>
            <a:ext cx="5425441" cy="4876800"/>
          </a:xfrm>
        </p:spPr>
        <p:txBody>
          <a:bodyPr/>
          <a:lstStyle/>
          <a:p>
            <a:r>
              <a:rPr lang="en-US" dirty="0"/>
              <a:t>High-Definition Multimedia Interface</a:t>
            </a:r>
          </a:p>
          <a:p>
            <a:pPr lvl="1"/>
            <a:r>
              <a:rPr lang="en-US" dirty="0"/>
              <a:t>A video/audio interface for transmitting uncompressed video data, and compressed/uncompressed audio data.</a:t>
            </a:r>
          </a:p>
          <a:p>
            <a:pPr lvl="1"/>
            <a:r>
              <a:rPr lang="en-US" dirty="0"/>
              <a:t>Digital replacement for analog video standards.</a:t>
            </a:r>
          </a:p>
          <a:p>
            <a:pPr lvl="1"/>
            <a:r>
              <a:rPr lang="en-US" dirty="0"/>
              <a:t>Designed: 2002 (7 companies).</a:t>
            </a:r>
          </a:p>
          <a:p>
            <a:pPr lvl="1"/>
            <a:r>
              <a:rPr lang="en-US" dirty="0"/>
              <a:t>HDMI 2.1: </a:t>
            </a:r>
            <a:r>
              <a:rPr lang="en-US" dirty="0" err="1"/>
              <a:t>48Gbps</a:t>
            </a:r>
            <a:r>
              <a:rPr lang="en-US" dirty="0"/>
              <a:t>.</a:t>
            </a:r>
          </a:p>
          <a:p>
            <a:pPr lvl="1"/>
            <a:r>
              <a:rPr lang="en-US" dirty="0"/>
              <a:t>Newer version: 3D, Ethernet data connection, Consumer Electronics Control (CEC) extensions.</a:t>
            </a:r>
          </a:p>
          <a:p>
            <a:pPr lvl="1"/>
            <a:endParaRPr lang="en-US" dirty="0"/>
          </a:p>
        </p:txBody>
      </p:sp>
      <p:pic>
        <p:nvPicPr>
          <p:cNvPr id="5" name="Picture 4">
            <a:extLst>
              <a:ext uri="{FF2B5EF4-FFF2-40B4-BE49-F238E27FC236}">
                <a16:creationId xmlns:a16="http://schemas.microsoft.com/office/drawing/2014/main" id="{B2D0D732-0111-4571-BECB-DF465F165A2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318845" y="1703074"/>
            <a:ext cx="2895600" cy="2171700"/>
          </a:xfrm>
          <a:prstGeom prst="rect">
            <a:avLst/>
          </a:prstGeom>
        </p:spPr>
      </p:pic>
      <p:pic>
        <p:nvPicPr>
          <p:cNvPr id="7" name="Picture 6">
            <a:extLst>
              <a:ext uri="{FF2B5EF4-FFF2-40B4-BE49-F238E27FC236}">
                <a16:creationId xmlns:a16="http://schemas.microsoft.com/office/drawing/2014/main" id="{D65E863E-572D-4947-8D25-EF5153AF05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4319942"/>
            <a:ext cx="3271513" cy="1840226"/>
          </a:xfrm>
          <a:prstGeom prst="rect">
            <a:avLst/>
          </a:prstGeom>
        </p:spPr>
      </p:pic>
      <p:sp>
        <p:nvSpPr>
          <p:cNvPr id="6" name="Slide Number Placeholder 5">
            <a:extLst>
              <a:ext uri="{FF2B5EF4-FFF2-40B4-BE49-F238E27FC236}">
                <a16:creationId xmlns:a16="http://schemas.microsoft.com/office/drawing/2014/main" id="{6E960FCE-76CF-4DC1-A644-74CEE8D8E4DD}"/>
              </a:ext>
            </a:extLst>
          </p:cNvPr>
          <p:cNvSpPr>
            <a:spLocks noGrp="1"/>
          </p:cNvSpPr>
          <p:nvPr>
            <p:ph type="sldNum" sz="quarter" idx="4"/>
          </p:nvPr>
        </p:nvSpPr>
        <p:spPr/>
        <p:txBody>
          <a:bodyPr/>
          <a:lstStyle/>
          <a:p>
            <a:fld id="{A3540E78-C2F8-4361-AA0F-E95537B7ED5B}" type="slidenum">
              <a:rPr lang="en-US" smtClean="0"/>
              <a:pPr/>
              <a:t>68</a:t>
            </a:fld>
            <a:endParaRPr lang="en-US" dirty="0"/>
          </a:p>
        </p:txBody>
      </p:sp>
    </p:spTree>
    <p:extLst>
      <p:ext uri="{BB962C8B-B14F-4D97-AF65-F5344CB8AC3E}">
        <p14:creationId xmlns:p14="http://schemas.microsoft.com/office/powerpoint/2010/main" val="35280780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a:extLst>
              <a:ext uri="{FF2B5EF4-FFF2-40B4-BE49-F238E27FC236}">
                <a16:creationId xmlns:a16="http://schemas.microsoft.com/office/drawing/2014/main" id="{10131DE0-FF1B-471D-8C47-17E76D21DD44}"/>
              </a:ext>
            </a:extLst>
          </p:cNvPr>
          <p:cNvSpPr>
            <a:spLocks noGrp="1"/>
          </p:cNvSpPr>
          <p:nvPr>
            <p:ph type="title"/>
          </p:nvPr>
        </p:nvSpPr>
        <p:spPr/>
        <p:txBody>
          <a:bodyPr>
            <a:normAutofit/>
          </a:bodyPr>
          <a:lstStyle/>
          <a:p>
            <a:r>
              <a:rPr lang="en-US" altLang="en-US" dirty="0"/>
              <a:t>Additional connectors</a:t>
            </a:r>
            <a:endParaRPr lang="en-US" dirty="0"/>
          </a:p>
        </p:txBody>
      </p:sp>
      <p:sp>
        <p:nvSpPr>
          <p:cNvPr id="72709" name="Content Placeholder 7">
            <a:extLst>
              <a:ext uri="{FF2B5EF4-FFF2-40B4-BE49-F238E27FC236}">
                <a16:creationId xmlns:a16="http://schemas.microsoft.com/office/drawing/2014/main" id="{500101F8-B300-4884-B347-B076CB6E0D1C}"/>
              </a:ext>
            </a:extLst>
          </p:cNvPr>
          <p:cNvSpPr>
            <a:spLocks noGrp="1"/>
          </p:cNvSpPr>
          <p:nvPr>
            <p:ph idx="1"/>
          </p:nvPr>
        </p:nvSpPr>
        <p:spPr>
          <a:xfrm>
            <a:off x="822959" y="1295400"/>
            <a:ext cx="2987041" cy="4876800"/>
          </a:xfrm>
        </p:spPr>
        <p:txBody>
          <a:bodyPr/>
          <a:lstStyle/>
          <a:p>
            <a:r>
              <a:rPr lang="en-US" altLang="en-US" dirty="0"/>
              <a:t>Telephone</a:t>
            </a:r>
          </a:p>
          <a:p>
            <a:r>
              <a:rPr lang="en-US" altLang="en-US" dirty="0"/>
              <a:t>Network</a:t>
            </a:r>
          </a:p>
          <a:p>
            <a:r>
              <a:rPr lang="en-US" altLang="en-US" dirty="0"/>
              <a:t>PC card slot</a:t>
            </a:r>
          </a:p>
          <a:p>
            <a:pPr lvl="1"/>
            <a:r>
              <a:rPr lang="en-US" altLang="en-US" dirty="0"/>
              <a:t>PC card</a:t>
            </a:r>
          </a:p>
          <a:p>
            <a:pPr lvl="1"/>
            <a:r>
              <a:rPr lang="en-US" altLang="en-US" dirty="0" err="1"/>
              <a:t>ExpressCard</a:t>
            </a:r>
            <a:endParaRPr lang="en-US" altLang="en-US" dirty="0"/>
          </a:p>
          <a:p>
            <a:r>
              <a:rPr lang="en-US" altLang="en-US" dirty="0"/>
              <a:t>Sound card</a:t>
            </a:r>
          </a:p>
          <a:p>
            <a:r>
              <a:rPr lang="en-US" altLang="en-US" dirty="0"/>
              <a:t>Game card</a:t>
            </a:r>
          </a:p>
          <a:p>
            <a:r>
              <a:rPr lang="en-US" altLang="en-US" dirty="0"/>
              <a:t>TV/sound capture board</a:t>
            </a:r>
          </a:p>
        </p:txBody>
      </p:sp>
      <p:pic>
        <p:nvPicPr>
          <p:cNvPr id="4" name="Picture 3">
            <a:extLst>
              <a:ext uri="{FF2B5EF4-FFF2-40B4-BE49-F238E27FC236}">
                <a16:creationId xmlns:a16="http://schemas.microsoft.com/office/drawing/2014/main" id="{30545FBC-C206-48FA-BE8F-904737F455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447800"/>
            <a:ext cx="503495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EB88BF5D-B11E-498D-8B6E-038AF60AEDF2}"/>
              </a:ext>
            </a:extLst>
          </p:cNvPr>
          <p:cNvSpPr>
            <a:spLocks noGrp="1"/>
          </p:cNvSpPr>
          <p:nvPr>
            <p:ph type="sldNum" sz="quarter" idx="4"/>
          </p:nvPr>
        </p:nvSpPr>
        <p:spPr/>
        <p:txBody>
          <a:bodyPr/>
          <a:lstStyle/>
          <a:p>
            <a:fld id="{A3540E78-C2F8-4361-AA0F-E95537B7ED5B}" type="slidenum">
              <a:rPr lang="en-US" smtClean="0"/>
              <a:pPr/>
              <a:t>69</a:t>
            </a:fld>
            <a:endParaRPr lang="en-US" dirty="0"/>
          </a:p>
        </p:txBody>
      </p:sp>
    </p:spTree>
    <p:extLst>
      <p:ext uri="{BB962C8B-B14F-4D97-AF65-F5344CB8AC3E}">
        <p14:creationId xmlns:p14="http://schemas.microsoft.com/office/powerpoint/2010/main" val="65878556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1E92687-3C9A-448E-A1D8-1BC33BA97C35}"/>
              </a:ext>
            </a:extLst>
          </p:cNvPr>
          <p:cNvSpPr>
            <a:spLocks noGrp="1" noChangeArrowheads="1"/>
          </p:cNvSpPr>
          <p:nvPr>
            <p:ph type="title"/>
          </p:nvPr>
        </p:nvSpPr>
        <p:spPr/>
        <p:txBody>
          <a:bodyPr/>
          <a:lstStyle/>
          <a:p>
            <a:r>
              <a:rPr lang="en-US" altLang="en-US"/>
              <a:t>Central Processing Unit</a:t>
            </a:r>
            <a:endParaRPr lang="en-US" altLang="en-US" dirty="0"/>
          </a:p>
        </p:txBody>
      </p:sp>
      <p:sp>
        <p:nvSpPr>
          <p:cNvPr id="16387" name="Rectangle 6">
            <a:extLst>
              <a:ext uri="{FF2B5EF4-FFF2-40B4-BE49-F238E27FC236}">
                <a16:creationId xmlns:a16="http://schemas.microsoft.com/office/drawing/2014/main" id="{34D74F8F-6F01-4AC7-86E2-7B03A86D438D}"/>
              </a:ext>
            </a:extLst>
          </p:cNvPr>
          <p:cNvSpPr>
            <a:spLocks noGrp="1" noChangeArrowheads="1"/>
          </p:cNvSpPr>
          <p:nvPr>
            <p:ph idx="1"/>
          </p:nvPr>
        </p:nvSpPr>
        <p:spPr/>
        <p:txBody>
          <a:bodyPr/>
          <a:lstStyle/>
          <a:p>
            <a:r>
              <a:rPr lang="en-US" altLang="en-US" dirty="0"/>
              <a:t>The Central Processing Unit (CPU) is known as the brain of the computer. It is also referred to as the processor.</a:t>
            </a:r>
          </a:p>
          <a:p>
            <a:r>
              <a:rPr lang="en-US" altLang="en-US" dirty="0"/>
              <a:t>The CPU executes a program, which is a sequence of stored instructions.</a:t>
            </a:r>
          </a:p>
        </p:txBody>
      </p:sp>
      <p:pic>
        <p:nvPicPr>
          <p:cNvPr id="7" name="Picture 6">
            <a:extLst>
              <a:ext uri="{FF2B5EF4-FFF2-40B4-BE49-F238E27FC236}">
                <a16:creationId xmlns:a16="http://schemas.microsoft.com/office/drawing/2014/main" id="{950014E9-5E57-4C12-A2F9-A34E00599C6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131406" y="2987337"/>
            <a:ext cx="5181600" cy="3204916"/>
          </a:xfrm>
          <a:prstGeom prst="rect">
            <a:avLst/>
          </a:prstGeom>
        </p:spPr>
      </p:pic>
      <p:sp>
        <p:nvSpPr>
          <p:cNvPr id="3" name="Slide Number Placeholder 2">
            <a:extLst>
              <a:ext uri="{FF2B5EF4-FFF2-40B4-BE49-F238E27FC236}">
                <a16:creationId xmlns:a16="http://schemas.microsoft.com/office/drawing/2014/main" id="{719E6201-2D23-4D55-A365-6BB0925F8F42}"/>
              </a:ext>
            </a:extLst>
          </p:cNvPr>
          <p:cNvSpPr>
            <a:spLocks noGrp="1"/>
          </p:cNvSpPr>
          <p:nvPr>
            <p:ph type="sldNum" sz="quarter" idx="4"/>
          </p:nvPr>
        </p:nvSpPr>
        <p:spPr/>
        <p:txBody>
          <a:bodyPr/>
          <a:lstStyle/>
          <a:p>
            <a:fld id="{A3540E78-C2F8-4361-AA0F-E95537B7ED5B}" type="slidenum">
              <a:rPr lang="en-US" smtClean="0"/>
              <a:pPr/>
              <a:t>7</a:t>
            </a:fld>
            <a:endParaRPr lang="en-US" dirty="0"/>
          </a:p>
        </p:txBody>
      </p:sp>
    </p:spTree>
    <p:extLst>
      <p:ext uri="{BB962C8B-B14F-4D97-AF65-F5344CB8AC3E}">
        <p14:creationId xmlns:p14="http://schemas.microsoft.com/office/powerpoint/2010/main" val="9939830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5" name="Title 1">
            <a:extLst>
              <a:ext uri="{FF2B5EF4-FFF2-40B4-BE49-F238E27FC236}">
                <a16:creationId xmlns:a16="http://schemas.microsoft.com/office/drawing/2014/main" id="{BAFB20A1-9927-428F-B10E-21D508D08B35}"/>
              </a:ext>
            </a:extLst>
          </p:cNvPr>
          <p:cNvSpPr>
            <a:spLocks noGrp="1"/>
          </p:cNvSpPr>
          <p:nvPr>
            <p:ph type="title"/>
          </p:nvPr>
        </p:nvSpPr>
        <p:spPr/>
        <p:txBody>
          <a:bodyPr>
            <a:normAutofit/>
          </a:bodyPr>
          <a:lstStyle/>
          <a:p>
            <a:r>
              <a:rPr lang="en-US" dirty="0"/>
              <a:t>What’s on the Outside of the Box?</a:t>
            </a:r>
          </a:p>
        </p:txBody>
      </p:sp>
      <p:sp>
        <p:nvSpPr>
          <p:cNvPr id="73731" name="Content Placeholder 8">
            <a:extLst>
              <a:ext uri="{FF2B5EF4-FFF2-40B4-BE49-F238E27FC236}">
                <a16:creationId xmlns:a16="http://schemas.microsoft.com/office/drawing/2014/main" id="{89E26CC9-03FB-4C32-B4BB-EF629B157D95}"/>
              </a:ext>
            </a:extLst>
          </p:cNvPr>
          <p:cNvSpPr>
            <a:spLocks noGrp="1"/>
          </p:cNvSpPr>
          <p:nvPr>
            <p:ph idx="1"/>
          </p:nvPr>
        </p:nvSpPr>
        <p:spPr/>
        <p:txBody>
          <a:bodyPr/>
          <a:lstStyle/>
          <a:p>
            <a:r>
              <a:rPr lang="en-US" altLang="en-US"/>
              <a:t>Legacy technology</a:t>
            </a:r>
          </a:p>
          <a:p>
            <a:pPr lvl="1"/>
            <a:r>
              <a:rPr lang="en-US" altLang="en-US"/>
              <a:t>Older technology that is being phased out</a:t>
            </a:r>
          </a:p>
          <a:p>
            <a:pPr lvl="2"/>
            <a:r>
              <a:rPr lang="en-US" altLang="en-US"/>
              <a:t>Examples:</a:t>
            </a:r>
          </a:p>
          <a:p>
            <a:pPr lvl="4"/>
            <a:r>
              <a:rPr lang="en-US" altLang="en-US"/>
              <a:t>Serial ports</a:t>
            </a:r>
          </a:p>
          <a:p>
            <a:pPr lvl="4"/>
            <a:r>
              <a:rPr lang="en-US" altLang="en-US"/>
              <a:t>Parallel ports</a:t>
            </a:r>
          </a:p>
          <a:p>
            <a:pPr lvl="4"/>
            <a:r>
              <a:rPr lang="en-US" altLang="en-US"/>
              <a:t>PS/2 ports </a:t>
            </a:r>
          </a:p>
          <a:p>
            <a:pPr lvl="4"/>
            <a:r>
              <a:rPr lang="en-US" altLang="en-US"/>
              <a:t>SCSI (small computer system interface) ports</a:t>
            </a:r>
          </a:p>
          <a:p>
            <a:pPr lvl="1"/>
            <a:endParaRPr lang="en-US" altLang="en-US"/>
          </a:p>
        </p:txBody>
      </p:sp>
      <p:sp>
        <p:nvSpPr>
          <p:cNvPr id="3" name="Slide Number Placeholder 2">
            <a:extLst>
              <a:ext uri="{FF2B5EF4-FFF2-40B4-BE49-F238E27FC236}">
                <a16:creationId xmlns:a16="http://schemas.microsoft.com/office/drawing/2014/main" id="{F3DBDEE2-2417-45D4-8CC5-71AF0BC9EA52}"/>
              </a:ext>
            </a:extLst>
          </p:cNvPr>
          <p:cNvSpPr>
            <a:spLocks noGrp="1"/>
          </p:cNvSpPr>
          <p:nvPr>
            <p:ph type="sldNum" sz="quarter" idx="4"/>
          </p:nvPr>
        </p:nvSpPr>
        <p:spPr/>
        <p:txBody>
          <a:bodyPr/>
          <a:lstStyle/>
          <a:p>
            <a:fld id="{A3540E78-C2F8-4361-AA0F-E95537B7ED5B}" type="slidenum">
              <a:rPr lang="en-US" smtClean="0"/>
              <a:pPr/>
              <a:t>70</a:t>
            </a:fld>
            <a:endParaRPr lang="en-US" dirty="0"/>
          </a:p>
        </p:txBody>
      </p:sp>
    </p:spTree>
    <p:extLst>
      <p:ext uri="{BB962C8B-B14F-4D97-AF65-F5344CB8AC3E}">
        <p14:creationId xmlns:p14="http://schemas.microsoft.com/office/powerpoint/2010/main" val="4140884687"/>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3CE9EE-3C32-4E0D-8B67-999FF0F0DE79}"/>
              </a:ext>
            </a:extLst>
          </p:cNvPr>
          <p:cNvSpPr>
            <a:spLocks noGrp="1"/>
          </p:cNvSpPr>
          <p:nvPr>
            <p:ph type="title"/>
          </p:nvPr>
        </p:nvSpPr>
        <p:spPr/>
        <p:txBody>
          <a:bodyPr/>
          <a:lstStyle/>
          <a:p>
            <a:r>
              <a:rPr lang="en-US" dirty="0"/>
              <a:t>Other </a:t>
            </a:r>
            <a:r>
              <a:rPr lang="en-US" dirty="0" err="1"/>
              <a:t>Architechtures</a:t>
            </a:r>
            <a:endParaRPr lang="en-US" dirty="0"/>
          </a:p>
        </p:txBody>
      </p:sp>
      <p:sp>
        <p:nvSpPr>
          <p:cNvPr id="5" name="Text Placeholder 4">
            <a:extLst>
              <a:ext uri="{FF2B5EF4-FFF2-40B4-BE49-F238E27FC236}">
                <a16:creationId xmlns:a16="http://schemas.microsoft.com/office/drawing/2014/main" id="{74297464-5EBD-4DAC-BF74-E2261293136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53985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9E52763-21F4-4C22-BDFD-321ADA463E7B}"/>
              </a:ext>
            </a:extLst>
          </p:cNvPr>
          <p:cNvSpPr>
            <a:spLocks noGrp="1" noChangeArrowheads="1"/>
          </p:cNvSpPr>
          <p:nvPr>
            <p:ph type="title"/>
          </p:nvPr>
        </p:nvSpPr>
        <p:spPr/>
        <p:txBody>
          <a:bodyPr/>
          <a:lstStyle/>
          <a:p>
            <a:r>
              <a:rPr lang="en-US" altLang="en-US"/>
              <a:t>Other Architectures</a:t>
            </a:r>
            <a:endParaRPr lang="en-US" altLang="en-US" dirty="0"/>
          </a:p>
        </p:txBody>
      </p:sp>
      <p:sp>
        <p:nvSpPr>
          <p:cNvPr id="53251" name="Rectangle 3">
            <a:extLst>
              <a:ext uri="{FF2B5EF4-FFF2-40B4-BE49-F238E27FC236}">
                <a16:creationId xmlns:a16="http://schemas.microsoft.com/office/drawing/2014/main" id="{C0A6218E-B4A7-40BF-9DEE-525AF882874B}"/>
              </a:ext>
            </a:extLst>
          </p:cNvPr>
          <p:cNvSpPr>
            <a:spLocks noGrp="1" noChangeArrowheads="1"/>
          </p:cNvSpPr>
          <p:nvPr>
            <p:ph idx="1"/>
          </p:nvPr>
        </p:nvSpPr>
        <p:spPr/>
        <p:txBody>
          <a:bodyPr/>
          <a:lstStyle/>
          <a:p>
            <a:r>
              <a:rPr lang="en-US" altLang="en-US"/>
              <a:t>Technologies to increase throughput:</a:t>
            </a:r>
          </a:p>
          <a:p>
            <a:pPr lvl="1"/>
            <a:r>
              <a:rPr lang="en-US" altLang="en-US"/>
              <a:t>Pipelining: Overlap steps of the machine cycle</a:t>
            </a:r>
          </a:p>
          <a:p>
            <a:pPr lvl="1"/>
            <a:r>
              <a:rPr lang="en-US" altLang="en-US"/>
              <a:t>Parallel Processing: Use multiple processors simultaneously</a:t>
            </a:r>
          </a:p>
          <a:p>
            <a:pPr lvl="2"/>
            <a:r>
              <a:rPr lang="en-US" altLang="en-US"/>
              <a:t>SISD:  No parallel processing</a:t>
            </a:r>
          </a:p>
          <a:p>
            <a:pPr lvl="2"/>
            <a:r>
              <a:rPr lang="en-US" altLang="en-US"/>
              <a:t>MIMD:  Different programs, different data</a:t>
            </a:r>
          </a:p>
          <a:p>
            <a:pPr lvl="2"/>
            <a:r>
              <a:rPr lang="en-US" altLang="en-US"/>
              <a:t>SIMD:  Same program, different data</a:t>
            </a:r>
          </a:p>
        </p:txBody>
      </p:sp>
      <p:sp>
        <p:nvSpPr>
          <p:cNvPr id="6" name="Slide Number Placeholder 5">
            <a:extLst>
              <a:ext uri="{FF2B5EF4-FFF2-40B4-BE49-F238E27FC236}">
                <a16:creationId xmlns:a16="http://schemas.microsoft.com/office/drawing/2014/main" id="{02E441D9-165C-49F2-8B46-1C1E39B9D81A}"/>
              </a:ext>
            </a:extLst>
          </p:cNvPr>
          <p:cNvSpPr>
            <a:spLocks noGrp="1"/>
          </p:cNvSpPr>
          <p:nvPr>
            <p:ph type="sldNum" sz="quarter" idx="4"/>
          </p:nvPr>
        </p:nvSpPr>
        <p:spPr/>
        <p:txBody>
          <a:bodyPr/>
          <a:lstStyle/>
          <a:p>
            <a:fld id="{A3540E78-C2F8-4361-AA0F-E95537B7ED5B}" type="slidenum">
              <a:rPr lang="en-US" smtClean="0"/>
              <a:pPr/>
              <a:t>72</a:t>
            </a:fld>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a:extLst>
              <a:ext uri="{FF2B5EF4-FFF2-40B4-BE49-F238E27FC236}">
                <a16:creationId xmlns:a16="http://schemas.microsoft.com/office/drawing/2014/main" id="{4622BAF7-F634-4E70-AE74-A5A183C10EC4}"/>
              </a:ext>
            </a:extLst>
          </p:cNvPr>
          <p:cNvSpPr>
            <a:spLocks noGrp="1"/>
          </p:cNvSpPr>
          <p:nvPr>
            <p:ph type="title"/>
          </p:nvPr>
        </p:nvSpPr>
        <p:spPr/>
        <p:txBody>
          <a:bodyPr>
            <a:normAutofit/>
          </a:bodyPr>
          <a:lstStyle/>
          <a:p>
            <a:pPr fontAlgn="auto">
              <a:spcAft>
                <a:spcPts val="0"/>
              </a:spcAft>
              <a:defRPr/>
            </a:pPr>
            <a:r>
              <a:rPr lang="en-US" dirty="0"/>
              <a:t>Pipelining</a:t>
            </a:r>
          </a:p>
        </p:txBody>
      </p:sp>
      <p:pic>
        <p:nvPicPr>
          <p:cNvPr id="52229" name="Picture 3">
            <a:extLst>
              <a:ext uri="{FF2B5EF4-FFF2-40B4-BE49-F238E27FC236}">
                <a16:creationId xmlns:a16="http://schemas.microsoft.com/office/drawing/2014/main" id="{43B6431C-D505-4800-BE96-E0995A1060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752600"/>
            <a:ext cx="7924800"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3FD1F1CD-D70C-4B8B-8614-60DF6F9311C5}"/>
              </a:ext>
            </a:extLst>
          </p:cNvPr>
          <p:cNvSpPr>
            <a:spLocks noGrp="1"/>
          </p:cNvSpPr>
          <p:nvPr>
            <p:ph type="sldNum" sz="quarter" idx="4"/>
          </p:nvPr>
        </p:nvSpPr>
        <p:spPr/>
        <p:txBody>
          <a:bodyPr/>
          <a:lstStyle/>
          <a:p>
            <a:fld id="{A3540E78-C2F8-4361-AA0F-E95537B7ED5B}" type="slidenum">
              <a:rPr lang="en-US" smtClean="0"/>
              <a:pPr/>
              <a:t>73</a:t>
            </a:fld>
            <a:endParaRPr lang="en-US" dirty="0"/>
          </a:p>
        </p:txBody>
      </p:sp>
    </p:spTree>
    <p:extLst>
      <p:ext uri="{BB962C8B-B14F-4D97-AF65-F5344CB8AC3E}">
        <p14:creationId xmlns:p14="http://schemas.microsoft.com/office/powerpoint/2010/main" val="1928319800"/>
      </p:ext>
    </p:extLst>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a:extLst>
              <a:ext uri="{FF2B5EF4-FFF2-40B4-BE49-F238E27FC236}">
                <a16:creationId xmlns:a16="http://schemas.microsoft.com/office/drawing/2014/main" id="{24F3B484-9D14-4316-91C5-FBC7DF7BDA7D}"/>
              </a:ext>
            </a:extLst>
          </p:cNvPr>
          <p:cNvSpPr>
            <a:spLocks noGrp="1"/>
          </p:cNvSpPr>
          <p:nvPr>
            <p:ph type="title"/>
          </p:nvPr>
        </p:nvSpPr>
        <p:spPr/>
        <p:txBody>
          <a:bodyPr/>
          <a:lstStyle/>
          <a:p>
            <a:r>
              <a:rPr lang="en-US" altLang="en-US"/>
              <a:t>Parallel processing</a:t>
            </a:r>
            <a:endParaRPr lang="en-US" altLang="en-US" dirty="0"/>
          </a:p>
        </p:txBody>
      </p:sp>
      <p:sp>
        <p:nvSpPr>
          <p:cNvPr id="53251" name="Content Placeholder 7">
            <a:extLst>
              <a:ext uri="{FF2B5EF4-FFF2-40B4-BE49-F238E27FC236}">
                <a16:creationId xmlns:a16="http://schemas.microsoft.com/office/drawing/2014/main" id="{4574066D-AB8F-41CC-856C-943D2AE120D1}"/>
              </a:ext>
            </a:extLst>
          </p:cNvPr>
          <p:cNvSpPr>
            <a:spLocks noGrp="1"/>
          </p:cNvSpPr>
          <p:nvPr>
            <p:ph idx="1"/>
          </p:nvPr>
        </p:nvSpPr>
        <p:spPr/>
        <p:txBody>
          <a:bodyPr/>
          <a:lstStyle/>
          <a:p>
            <a:pPr lvl="1"/>
            <a:r>
              <a:rPr lang="en-US" altLang="en-US"/>
              <a:t>Method where more than one processor performs at the same time—faster processing</a:t>
            </a:r>
            <a:endParaRPr lang="en-US" altLang="en-US" dirty="0"/>
          </a:p>
        </p:txBody>
      </p:sp>
      <p:pic>
        <p:nvPicPr>
          <p:cNvPr id="53252" name="Picture 2">
            <a:extLst>
              <a:ext uri="{FF2B5EF4-FFF2-40B4-BE49-F238E27FC236}">
                <a16:creationId xmlns:a16="http://schemas.microsoft.com/office/drawing/2014/main" id="{981CB9E7-8AFD-41A9-9500-4368D3A00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191543"/>
            <a:ext cx="5237163"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12">
            <a:extLst>
              <a:ext uri="{FF2B5EF4-FFF2-40B4-BE49-F238E27FC236}">
                <a16:creationId xmlns:a16="http://schemas.microsoft.com/office/drawing/2014/main" id="{E852BB27-BDB3-4A42-8130-B05BB1658AE1}"/>
              </a:ext>
            </a:extLst>
          </p:cNvPr>
          <p:cNvSpPr>
            <a:spLocks noGrp="1"/>
          </p:cNvSpPr>
          <p:nvPr>
            <p:ph type="sldNum" sz="quarter" idx="4"/>
          </p:nvPr>
        </p:nvSpPr>
        <p:spPr/>
        <p:txBody>
          <a:bodyPr/>
          <a:lstStyle/>
          <a:p>
            <a:fld id="{A3540E78-C2F8-4361-AA0F-E95537B7ED5B}" type="slidenum">
              <a:rPr lang="en-US" smtClean="0"/>
              <a:pPr/>
              <a:t>74</a:t>
            </a:fld>
            <a:endParaRPr lang="en-US" dirty="0"/>
          </a:p>
        </p:txBody>
      </p:sp>
    </p:spTree>
    <p:extLst>
      <p:ext uri="{BB962C8B-B14F-4D97-AF65-F5344CB8AC3E}">
        <p14:creationId xmlns:p14="http://schemas.microsoft.com/office/powerpoint/2010/main" val="2501385308"/>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9BA6B9A-53B1-415C-B78E-7A3A218D3C53}"/>
              </a:ext>
            </a:extLst>
          </p:cNvPr>
          <p:cNvSpPr>
            <a:spLocks noGrp="1" noChangeArrowheads="1"/>
          </p:cNvSpPr>
          <p:nvPr>
            <p:ph type="title"/>
          </p:nvPr>
        </p:nvSpPr>
        <p:spPr/>
        <p:txBody>
          <a:bodyPr/>
          <a:lstStyle/>
          <a:p>
            <a:r>
              <a:rPr lang="en-US" altLang="en-US" dirty="0"/>
              <a:t>Central Processing Unit</a:t>
            </a:r>
          </a:p>
        </p:txBody>
      </p:sp>
      <p:sp>
        <p:nvSpPr>
          <p:cNvPr id="17411" name="Rectangle 3">
            <a:extLst>
              <a:ext uri="{FF2B5EF4-FFF2-40B4-BE49-F238E27FC236}">
                <a16:creationId xmlns:a16="http://schemas.microsoft.com/office/drawing/2014/main" id="{DFB30960-DF91-49C9-AAE5-43BB48B4848F}"/>
              </a:ext>
            </a:extLst>
          </p:cNvPr>
          <p:cNvSpPr>
            <a:spLocks noGrp="1" noChangeArrowheads="1"/>
          </p:cNvSpPr>
          <p:nvPr>
            <p:ph idx="1"/>
          </p:nvPr>
        </p:nvSpPr>
        <p:spPr/>
        <p:txBody>
          <a:bodyPr/>
          <a:lstStyle/>
          <a:p>
            <a:r>
              <a:rPr lang="en-US" altLang="ja-JP" dirty="0"/>
              <a:t>Some CPUs incorporate </a:t>
            </a:r>
            <a:r>
              <a:rPr lang="en-US" altLang="ja-JP" b="1" dirty="0"/>
              <a:t>hyperthreading</a:t>
            </a:r>
            <a:r>
              <a:rPr lang="en-US" altLang="ja-JP" dirty="0"/>
              <a:t> or </a:t>
            </a:r>
            <a:r>
              <a:rPr lang="en-US" altLang="ja-JP" b="1" dirty="0" err="1"/>
              <a:t>hypertransport</a:t>
            </a:r>
            <a:r>
              <a:rPr lang="en-US" altLang="ja-JP" dirty="0"/>
              <a:t> to enhance the performance of the CPU. </a:t>
            </a:r>
            <a:endParaRPr lang="en-US" altLang="en-US" dirty="0"/>
          </a:p>
          <a:p>
            <a:r>
              <a:rPr lang="en-US" altLang="ja-JP" dirty="0"/>
              <a:t>The amount of data that a CPU can process at one time depends on the size of the processor data bus. </a:t>
            </a:r>
          </a:p>
          <a:p>
            <a:r>
              <a:rPr lang="en-US" altLang="ja-JP" dirty="0"/>
              <a:t>Speed of the CPU is measured in </a:t>
            </a:r>
            <a:r>
              <a:rPr lang="en-US" altLang="ja-JP" b="1" dirty="0"/>
              <a:t>cycles per second </a:t>
            </a:r>
            <a:r>
              <a:rPr lang="en-US" altLang="ja-JP" dirty="0"/>
              <a:t>- megahertz (MHz) or gigahertz (GHz).</a:t>
            </a:r>
            <a:endParaRPr lang="en-US" altLang="en-US" dirty="0"/>
          </a:p>
          <a:p>
            <a:r>
              <a:rPr lang="en-US" altLang="ja-JP" b="1" dirty="0"/>
              <a:t>Overclocking</a:t>
            </a:r>
            <a:r>
              <a:rPr lang="en-US" altLang="ja-JP" dirty="0"/>
              <a:t> is a technique used to make a processor work at a faster speed than its original specification.</a:t>
            </a:r>
          </a:p>
        </p:txBody>
      </p:sp>
      <p:sp>
        <p:nvSpPr>
          <p:cNvPr id="3" name="Slide Number Placeholder 2">
            <a:extLst>
              <a:ext uri="{FF2B5EF4-FFF2-40B4-BE49-F238E27FC236}">
                <a16:creationId xmlns:a16="http://schemas.microsoft.com/office/drawing/2014/main" id="{C332B152-1491-4F53-B417-82548BE2E12D}"/>
              </a:ext>
            </a:extLst>
          </p:cNvPr>
          <p:cNvSpPr>
            <a:spLocks noGrp="1"/>
          </p:cNvSpPr>
          <p:nvPr>
            <p:ph type="sldNum" sz="quarter" idx="4"/>
          </p:nvPr>
        </p:nvSpPr>
        <p:spPr/>
        <p:txBody>
          <a:bodyPr/>
          <a:lstStyle/>
          <a:p>
            <a:fld id="{A3540E78-C2F8-4361-AA0F-E95537B7ED5B}" type="slidenum">
              <a:rPr lang="en-US" smtClean="0"/>
              <a:pPr/>
              <a:t>8</a:t>
            </a:fld>
            <a:endParaRPr lang="en-US" dirty="0"/>
          </a:p>
        </p:txBody>
      </p:sp>
    </p:spTree>
    <p:extLst>
      <p:ext uri="{BB962C8B-B14F-4D97-AF65-F5344CB8AC3E}">
        <p14:creationId xmlns:p14="http://schemas.microsoft.com/office/powerpoint/2010/main" val="282292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165DCA4-17BB-4E1C-A106-D10F8A2FBD30}"/>
              </a:ext>
            </a:extLst>
          </p:cNvPr>
          <p:cNvSpPr>
            <a:spLocks noGrp="1" noChangeArrowheads="1"/>
          </p:cNvSpPr>
          <p:nvPr>
            <p:ph type="title"/>
          </p:nvPr>
        </p:nvSpPr>
        <p:spPr/>
        <p:txBody>
          <a:bodyPr/>
          <a:lstStyle/>
          <a:p>
            <a:r>
              <a:rPr lang="en-US" altLang="en-US" dirty="0"/>
              <a:t>Central Processing Unit</a:t>
            </a:r>
          </a:p>
        </p:txBody>
      </p:sp>
      <p:sp>
        <p:nvSpPr>
          <p:cNvPr id="16387" name="Rectangle 3">
            <a:extLst>
              <a:ext uri="{FF2B5EF4-FFF2-40B4-BE49-F238E27FC236}">
                <a16:creationId xmlns:a16="http://schemas.microsoft.com/office/drawing/2014/main" id="{23AC8BE2-94DE-441B-972F-14B2E45BA206}"/>
              </a:ext>
            </a:extLst>
          </p:cNvPr>
          <p:cNvSpPr>
            <a:spLocks noGrp="1" noChangeArrowheads="1"/>
          </p:cNvSpPr>
          <p:nvPr>
            <p:ph idx="1"/>
          </p:nvPr>
        </p:nvSpPr>
        <p:spPr/>
        <p:txBody>
          <a:bodyPr/>
          <a:lstStyle/>
          <a:p>
            <a:r>
              <a:rPr lang="en-US" dirty="0"/>
              <a:t>The latest processor technology has resulted in CPU manufacturers finding ways to incorporate more than one CPU core onto a single chip.</a:t>
            </a:r>
          </a:p>
          <a:p>
            <a:pPr lvl="1"/>
            <a:r>
              <a:rPr lang="en-US" dirty="0"/>
              <a:t>Dual Core CPU - Two cores inside a single CPU</a:t>
            </a:r>
          </a:p>
          <a:p>
            <a:pPr lvl="1"/>
            <a:r>
              <a:rPr lang="en-US" dirty="0"/>
              <a:t>Triple Core CPU - Three cores inside a single CPU</a:t>
            </a:r>
          </a:p>
          <a:p>
            <a:pPr lvl="1"/>
            <a:r>
              <a:rPr lang="en-US" dirty="0"/>
              <a:t>Quad Core CPU - Four cores inside a single CPU</a:t>
            </a:r>
          </a:p>
          <a:p>
            <a:pPr lvl="1"/>
            <a:r>
              <a:rPr lang="en-US" dirty="0"/>
              <a:t>Hexa-Core CPU  - Six cores inside a single CPU</a:t>
            </a:r>
          </a:p>
          <a:p>
            <a:pPr lvl="1"/>
            <a:r>
              <a:rPr lang="en-US" dirty="0"/>
              <a:t>Octa-Core CPU - Eight cores inside a single CPU </a:t>
            </a:r>
          </a:p>
        </p:txBody>
      </p:sp>
      <p:sp>
        <p:nvSpPr>
          <p:cNvPr id="3" name="Slide Number Placeholder 2">
            <a:extLst>
              <a:ext uri="{FF2B5EF4-FFF2-40B4-BE49-F238E27FC236}">
                <a16:creationId xmlns:a16="http://schemas.microsoft.com/office/drawing/2014/main" id="{D89F8B00-931A-4BC4-BB82-E07790E44F17}"/>
              </a:ext>
            </a:extLst>
          </p:cNvPr>
          <p:cNvSpPr>
            <a:spLocks noGrp="1"/>
          </p:cNvSpPr>
          <p:nvPr>
            <p:ph type="sldNum" sz="quarter" idx="4"/>
          </p:nvPr>
        </p:nvSpPr>
        <p:spPr/>
        <p:txBody>
          <a:bodyPr/>
          <a:lstStyle/>
          <a:p>
            <a:fld id="{A3540E78-C2F8-4361-AA0F-E95537B7ED5B}" type="slidenum">
              <a:rPr lang="en-US" smtClean="0"/>
              <a:pPr/>
              <a:t>9</a:t>
            </a:fld>
            <a:endParaRPr lang="en-US" dirty="0"/>
          </a:p>
        </p:txBody>
      </p:sp>
    </p:spTree>
    <p:extLst>
      <p:ext uri="{BB962C8B-B14F-4D97-AF65-F5344CB8AC3E}">
        <p14:creationId xmlns:p14="http://schemas.microsoft.com/office/powerpoint/2010/main" val="1621769162"/>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33475</TotalTime>
  <Words>3039</Words>
  <Application>Microsoft Office PowerPoint</Application>
  <PresentationFormat>On-screen Show (4:3)</PresentationFormat>
  <Paragraphs>494</Paragraphs>
  <Slides>74</Slides>
  <Notes>15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Baskerville Old Face</vt:lpstr>
      <vt:lpstr>Calibri</vt:lpstr>
      <vt:lpstr>Calibri Light</vt:lpstr>
      <vt:lpstr>Tahoma</vt:lpstr>
      <vt:lpstr>Times New Roman</vt:lpstr>
      <vt:lpstr>Wingdings</vt:lpstr>
      <vt:lpstr>Retrospect</vt:lpstr>
      <vt:lpstr>DATA MANIPULATION</vt:lpstr>
      <vt:lpstr>Data Manipulation</vt:lpstr>
      <vt:lpstr>Computer Architecture</vt:lpstr>
      <vt:lpstr>Computer Architecture</vt:lpstr>
      <vt:lpstr>CPU and main memory connected via a bus</vt:lpstr>
      <vt:lpstr>Motherboards</vt:lpstr>
      <vt:lpstr>Central Processing Unit</vt:lpstr>
      <vt:lpstr>Central Processing Unit</vt:lpstr>
      <vt:lpstr>Central Processing Unit</vt:lpstr>
      <vt:lpstr>The Arithmetic/Logic Unit</vt:lpstr>
      <vt:lpstr>The Arithmetic/Logic Unit</vt:lpstr>
      <vt:lpstr>The Control Unit</vt:lpstr>
      <vt:lpstr>Machine Language</vt:lpstr>
      <vt:lpstr>Stored Program Concept</vt:lpstr>
      <vt:lpstr>Terminology </vt:lpstr>
      <vt:lpstr>Machine Language Philosophies</vt:lpstr>
      <vt:lpstr>Machine Instruction Types</vt:lpstr>
      <vt:lpstr>Adding values stored in memory</vt:lpstr>
      <vt:lpstr>Dividing values stored in memory</vt:lpstr>
      <vt:lpstr>An architecture of the machine</vt:lpstr>
      <vt:lpstr>Parts of a Machine Instruction</vt:lpstr>
      <vt:lpstr>The composition of an instruction</vt:lpstr>
      <vt:lpstr>Decoding the instruction 35A7</vt:lpstr>
      <vt:lpstr>A Simple Machine Language</vt:lpstr>
      <vt:lpstr>A Simple Machine Language</vt:lpstr>
      <vt:lpstr>A Simple Machine Language</vt:lpstr>
      <vt:lpstr>A Simple Machine Language</vt:lpstr>
      <vt:lpstr>A Simple Machine Language</vt:lpstr>
      <vt:lpstr>A Simple Machine Language</vt:lpstr>
      <vt:lpstr>An encoded version of the instructions</vt:lpstr>
      <vt:lpstr>Quiz</vt:lpstr>
      <vt:lpstr>Quiz</vt:lpstr>
      <vt:lpstr>Quiz</vt:lpstr>
      <vt:lpstr>Quiz</vt:lpstr>
      <vt:lpstr>Program Execution</vt:lpstr>
      <vt:lpstr>Program Execution</vt:lpstr>
      <vt:lpstr>The machine cycle</vt:lpstr>
      <vt:lpstr>Decoding the instruction B258</vt:lpstr>
      <vt:lpstr>A program stored in main memory</vt:lpstr>
      <vt:lpstr>The fetch step of the machine cycle</vt:lpstr>
      <vt:lpstr>The fetch step of the machine cycle</vt:lpstr>
      <vt:lpstr>Arithmetic/Logic Instructions</vt:lpstr>
      <vt:lpstr>Arithmetic/Logic Operations</vt:lpstr>
      <vt:lpstr>Masking</vt:lpstr>
      <vt:lpstr>Circular shift</vt:lpstr>
      <vt:lpstr>Logical shift</vt:lpstr>
      <vt:lpstr>Quiz</vt:lpstr>
      <vt:lpstr>Quiz</vt:lpstr>
      <vt:lpstr>Quiz</vt:lpstr>
      <vt:lpstr>Quiz</vt:lpstr>
      <vt:lpstr>Quiz</vt:lpstr>
      <vt:lpstr>Communicating with Other Devices</vt:lpstr>
      <vt:lpstr>Communicating with Other Devices</vt:lpstr>
      <vt:lpstr>Controllers attached to a machine’s bus</vt:lpstr>
      <vt:lpstr>A conceptual representation of memory-mapped I/O</vt:lpstr>
      <vt:lpstr>Communicating with Other Devices</vt:lpstr>
      <vt:lpstr>Communicating with Other Devices</vt:lpstr>
      <vt:lpstr>Data Communication Rates</vt:lpstr>
      <vt:lpstr>Quiz</vt:lpstr>
      <vt:lpstr>Quiz</vt:lpstr>
      <vt:lpstr>Quiz</vt:lpstr>
      <vt:lpstr>What’s on the Outside of the Box?</vt:lpstr>
      <vt:lpstr>What’s on the Outside of the Box?</vt:lpstr>
      <vt:lpstr>Universal serial bus</vt:lpstr>
      <vt:lpstr>Universal serial bus</vt:lpstr>
      <vt:lpstr>FireWire</vt:lpstr>
      <vt:lpstr>Video connectors</vt:lpstr>
      <vt:lpstr>HDMI</vt:lpstr>
      <vt:lpstr>Additional connectors</vt:lpstr>
      <vt:lpstr>What’s on the Outside of the Box?</vt:lpstr>
      <vt:lpstr>Other Architechtures</vt:lpstr>
      <vt:lpstr>Other Architectures</vt:lpstr>
      <vt:lpstr>Pipelining</vt:lpstr>
      <vt:lpstr>Parallel processing</vt:lpstr>
    </vt:vector>
  </TitlesOfParts>
  <Company>©2008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Data Manipulation</dc:subject>
  <dc:creator>J. Glenn Brookshear</dc:creator>
  <cp:lastModifiedBy>Văn Chí Nam</cp:lastModifiedBy>
  <cp:revision>288</cp:revision>
  <dcterms:created xsi:type="dcterms:W3CDTF">2004-06-20T19:52:17Z</dcterms:created>
  <dcterms:modified xsi:type="dcterms:W3CDTF">2019-09-03T01:56:07Z</dcterms:modified>
</cp:coreProperties>
</file>