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63" r:id="rId1"/>
  </p:sldMasterIdLst>
  <p:notesMasterIdLst>
    <p:notesMasterId r:id="rId62"/>
  </p:notesMasterIdLst>
  <p:handoutMasterIdLst>
    <p:handoutMasterId r:id="rId63"/>
  </p:handoutMasterIdLst>
  <p:sldIdLst>
    <p:sldId id="557" r:id="rId2"/>
    <p:sldId id="559" r:id="rId3"/>
    <p:sldId id="560" r:id="rId4"/>
    <p:sldId id="561" r:id="rId5"/>
    <p:sldId id="611" r:id="rId6"/>
    <p:sldId id="562" r:id="rId7"/>
    <p:sldId id="610" r:id="rId8"/>
    <p:sldId id="563" r:id="rId9"/>
    <p:sldId id="616" r:id="rId10"/>
    <p:sldId id="617" r:id="rId11"/>
    <p:sldId id="628" r:id="rId12"/>
    <p:sldId id="629" r:id="rId13"/>
    <p:sldId id="591" r:id="rId14"/>
    <p:sldId id="564" r:id="rId15"/>
    <p:sldId id="565" r:id="rId16"/>
    <p:sldId id="580" r:id="rId17"/>
    <p:sldId id="582" r:id="rId18"/>
    <p:sldId id="592" r:id="rId19"/>
    <p:sldId id="566" r:id="rId20"/>
    <p:sldId id="567" r:id="rId21"/>
    <p:sldId id="615" r:id="rId22"/>
    <p:sldId id="568" r:id="rId23"/>
    <p:sldId id="598" r:id="rId24"/>
    <p:sldId id="569" r:id="rId25"/>
    <p:sldId id="594" r:id="rId26"/>
    <p:sldId id="596" r:id="rId27"/>
    <p:sldId id="613" r:id="rId28"/>
    <p:sldId id="608" r:id="rId29"/>
    <p:sldId id="570" r:id="rId30"/>
    <p:sldId id="571" r:id="rId31"/>
    <p:sldId id="600" r:id="rId32"/>
    <p:sldId id="601" r:id="rId33"/>
    <p:sldId id="618" r:id="rId34"/>
    <p:sldId id="602" r:id="rId35"/>
    <p:sldId id="603" r:id="rId36"/>
    <p:sldId id="604" r:id="rId37"/>
    <p:sldId id="605" r:id="rId38"/>
    <p:sldId id="606" r:id="rId39"/>
    <p:sldId id="607" r:id="rId40"/>
    <p:sldId id="572" r:id="rId41"/>
    <p:sldId id="573" r:id="rId42"/>
    <p:sldId id="574" r:id="rId43"/>
    <p:sldId id="609" r:id="rId44"/>
    <p:sldId id="575" r:id="rId45"/>
    <p:sldId id="576" r:id="rId46"/>
    <p:sldId id="577" r:id="rId47"/>
    <p:sldId id="578" r:id="rId48"/>
    <p:sldId id="579" r:id="rId49"/>
    <p:sldId id="630" r:id="rId50"/>
    <p:sldId id="619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31" r:id="rId60"/>
    <p:sldId id="632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80"/>
    <a:srgbClr val="008000"/>
    <a:srgbClr val="800000"/>
    <a:srgbClr val="FF0000"/>
    <a:srgbClr val="0066FF"/>
    <a:srgbClr val="CC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78896" autoAdjust="0"/>
  </p:normalViewPr>
  <p:slideViewPr>
    <p:cSldViewPr>
      <p:cViewPr varScale="1">
        <p:scale>
          <a:sx n="89" d="100"/>
          <a:sy n="89" d="100"/>
        </p:scale>
        <p:origin x="2200" y="160"/>
      </p:cViewPr>
      <p:guideLst>
        <p:guide orient="horz" pos="10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F4DABE-C4ED-4E40-B767-6C2F42AA60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2B9A-E94D-4463-A508-EB081D0E1C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DF067-AD36-4344-BD66-C3A9DC15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BB2-C5AA-41FC-94F0-8EDF6B0E9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7A85631F-E4B1-4BAB-9BD1-978897CC27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31A97723-50CF-4127-9277-189AFC6D04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A41A5A4-C554-4CBE-AE84-A449448312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D5C2F2BC-6D0D-4912-80C4-3BA18BB5BB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ACFA6518-7195-4DF4-BA3D-13413D09B9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71B67D26-BD4A-4B1A-876B-0F910CB71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C16997-D184-4110-93AF-3253684D33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gabrieletolomei.wordpress.com</a:t>
            </a:r>
            <a:r>
              <a:rPr lang="en-US" dirty="0"/>
              <a:t>/miscellanea/operating-systems/multiprogramming-multiprocessing-multitasking-multithreading/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16997-D184-4110-93AF-3253684D33D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34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FA3D4913-65B8-45EC-991B-307BC40E8A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F1D657E7-B3BF-45FD-ADCC-38DB309D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Header Placeholder 3">
            <a:extLst>
              <a:ext uri="{FF2B5EF4-FFF2-40B4-BE49-F238E27FC236}">
                <a16:creationId xmlns:a16="http://schemas.microsoft.com/office/drawing/2014/main" id="{1BEBBB60-3EA8-4EDC-8C20-314BA84D2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1381" name="Date Placeholder 4">
            <a:extLst>
              <a:ext uri="{FF2B5EF4-FFF2-40B4-BE49-F238E27FC236}">
                <a16:creationId xmlns:a16="http://schemas.microsoft.com/office/drawing/2014/main" id="{EA127612-E191-420A-851F-3E7F2AC81E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1382" name="Footer Placeholder 5">
            <a:extLst>
              <a:ext uri="{FF2B5EF4-FFF2-40B4-BE49-F238E27FC236}">
                <a16:creationId xmlns:a16="http://schemas.microsoft.com/office/drawing/2014/main" id="{06CBF77A-2536-487F-88C6-779851CF0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1383" name="Slide Number Placeholder 6">
            <a:extLst>
              <a:ext uri="{FF2B5EF4-FFF2-40B4-BE49-F238E27FC236}">
                <a16:creationId xmlns:a16="http://schemas.microsoft.com/office/drawing/2014/main" id="{699978CA-BB69-4D98-9CEC-4B1B0B9A8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0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89C5DAD6-CA26-4D12-B17E-6A235B1D08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4B40C78A-7CD5-4E5C-B08E-6116CFDC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Header Placeholder 3">
            <a:extLst>
              <a:ext uri="{FF2B5EF4-FFF2-40B4-BE49-F238E27FC236}">
                <a16:creationId xmlns:a16="http://schemas.microsoft.com/office/drawing/2014/main" id="{49C992CF-EEC7-4E60-A44D-1C2D8D43A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05" name="Date Placeholder 4">
            <a:extLst>
              <a:ext uri="{FF2B5EF4-FFF2-40B4-BE49-F238E27FC236}">
                <a16:creationId xmlns:a16="http://schemas.microsoft.com/office/drawing/2014/main" id="{EA7A73BF-2F2B-4EB4-87EF-D3A394851B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06" name="Footer Placeholder 5">
            <a:extLst>
              <a:ext uri="{FF2B5EF4-FFF2-40B4-BE49-F238E27FC236}">
                <a16:creationId xmlns:a16="http://schemas.microsoft.com/office/drawing/2014/main" id="{FEE679F8-9AA7-4516-868E-E5F375558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07" name="Slide Number Placeholder 6">
            <a:extLst>
              <a:ext uri="{FF2B5EF4-FFF2-40B4-BE49-F238E27FC236}">
                <a16:creationId xmlns:a16="http://schemas.microsoft.com/office/drawing/2014/main" id="{CB5E4402-8202-46CC-8DCF-F4F150846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80E11CC4-15C8-419E-B415-AFD151538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411E4CF0-5EC2-4A12-8706-864C3E62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Header Placeholder 3">
            <a:extLst>
              <a:ext uri="{FF2B5EF4-FFF2-40B4-BE49-F238E27FC236}">
                <a16:creationId xmlns:a16="http://schemas.microsoft.com/office/drawing/2014/main" id="{93855B15-0A0B-44C5-8225-A4F8A2FC4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3429" name="Date Placeholder 4">
            <a:extLst>
              <a:ext uri="{FF2B5EF4-FFF2-40B4-BE49-F238E27FC236}">
                <a16:creationId xmlns:a16="http://schemas.microsoft.com/office/drawing/2014/main" id="{5E3CB102-47BE-41C3-AB2D-CFEF38B50D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3430" name="Footer Placeholder 5">
            <a:extLst>
              <a:ext uri="{FF2B5EF4-FFF2-40B4-BE49-F238E27FC236}">
                <a16:creationId xmlns:a16="http://schemas.microsoft.com/office/drawing/2014/main" id="{2F678057-5E9B-452B-8C52-185DC71E69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3431" name="Slide Number Placeholder 6">
            <a:extLst>
              <a:ext uri="{FF2B5EF4-FFF2-40B4-BE49-F238E27FC236}">
                <a16:creationId xmlns:a16="http://schemas.microsoft.com/office/drawing/2014/main" id="{8621B550-CE3D-480A-93F7-CDB26FE09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5C0B0F07-4E30-4564-8167-13EC2843F4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7220A9AC-0FB7-4CAE-A6B2-31CBEBB8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Header Placeholder 3">
            <a:extLst>
              <a:ext uri="{FF2B5EF4-FFF2-40B4-BE49-F238E27FC236}">
                <a16:creationId xmlns:a16="http://schemas.microsoft.com/office/drawing/2014/main" id="{85AB0423-0223-4026-9061-BEC9AE212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4453" name="Date Placeholder 4">
            <a:extLst>
              <a:ext uri="{FF2B5EF4-FFF2-40B4-BE49-F238E27FC236}">
                <a16:creationId xmlns:a16="http://schemas.microsoft.com/office/drawing/2014/main" id="{8D5C0D24-A420-4689-BFC9-F669C2E2FE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4454" name="Footer Placeholder 5">
            <a:extLst>
              <a:ext uri="{FF2B5EF4-FFF2-40B4-BE49-F238E27FC236}">
                <a16:creationId xmlns:a16="http://schemas.microsoft.com/office/drawing/2014/main" id="{33D2464B-D99C-4AD7-9D86-B0538B51DD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4455" name="Slide Number Placeholder 6">
            <a:extLst>
              <a:ext uri="{FF2B5EF4-FFF2-40B4-BE49-F238E27FC236}">
                <a16:creationId xmlns:a16="http://schemas.microsoft.com/office/drawing/2014/main" id="{58162133-6D65-4304-9EF0-61B8BB955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7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3CA50D39-E958-4A7A-98B2-60D1CDFE12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7E233674-797E-4B14-994D-5201EB4E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Header Placeholder 3">
            <a:extLst>
              <a:ext uri="{FF2B5EF4-FFF2-40B4-BE49-F238E27FC236}">
                <a16:creationId xmlns:a16="http://schemas.microsoft.com/office/drawing/2014/main" id="{A23AFA96-E76E-4CA3-A0BE-02502FA08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477" name="Date Placeholder 4">
            <a:extLst>
              <a:ext uri="{FF2B5EF4-FFF2-40B4-BE49-F238E27FC236}">
                <a16:creationId xmlns:a16="http://schemas.microsoft.com/office/drawing/2014/main" id="{16B64530-BE84-46A5-BC8F-F963D6DAE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478" name="Footer Placeholder 5">
            <a:extLst>
              <a:ext uri="{FF2B5EF4-FFF2-40B4-BE49-F238E27FC236}">
                <a16:creationId xmlns:a16="http://schemas.microsoft.com/office/drawing/2014/main" id="{99282883-4753-40F2-80AC-CB7BA8F3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479" name="Slide Number Placeholder 6">
            <a:extLst>
              <a:ext uri="{FF2B5EF4-FFF2-40B4-BE49-F238E27FC236}">
                <a16:creationId xmlns:a16="http://schemas.microsoft.com/office/drawing/2014/main" id="{9EC7AB41-B2AA-44E7-8741-E4B956D3C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34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075DBB88-F084-4767-A45A-B0C6331DB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4DD4FA7C-6991-4746-9363-4C7EBF95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0" name="Header Placeholder 3">
            <a:extLst>
              <a:ext uri="{FF2B5EF4-FFF2-40B4-BE49-F238E27FC236}">
                <a16:creationId xmlns:a16="http://schemas.microsoft.com/office/drawing/2014/main" id="{A2E19070-35C3-4BB6-A97A-DEE3B843B6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6501" name="Date Placeholder 4">
            <a:extLst>
              <a:ext uri="{FF2B5EF4-FFF2-40B4-BE49-F238E27FC236}">
                <a16:creationId xmlns:a16="http://schemas.microsoft.com/office/drawing/2014/main" id="{0BAC8C53-1D02-4AA1-8DB8-042DC4365A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6502" name="Footer Placeholder 5">
            <a:extLst>
              <a:ext uri="{FF2B5EF4-FFF2-40B4-BE49-F238E27FC236}">
                <a16:creationId xmlns:a16="http://schemas.microsoft.com/office/drawing/2014/main" id="{7CC30508-1257-4B08-8BA9-87EF5AE3E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6503" name="Slide Number Placeholder 6">
            <a:extLst>
              <a:ext uri="{FF2B5EF4-FFF2-40B4-BE49-F238E27FC236}">
                <a16:creationId xmlns:a16="http://schemas.microsoft.com/office/drawing/2014/main" id="{DD29FBD6-2A60-4030-9F1F-68DA96650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A74A7D20-455B-4512-B90B-75C3405064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4004C49F-0545-4EC9-B953-ED4FD9D3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Header Placeholder 3">
            <a:extLst>
              <a:ext uri="{FF2B5EF4-FFF2-40B4-BE49-F238E27FC236}">
                <a16:creationId xmlns:a16="http://schemas.microsoft.com/office/drawing/2014/main" id="{E232DF15-2547-4A82-8262-0AD12EA164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7525" name="Date Placeholder 4">
            <a:extLst>
              <a:ext uri="{FF2B5EF4-FFF2-40B4-BE49-F238E27FC236}">
                <a16:creationId xmlns:a16="http://schemas.microsoft.com/office/drawing/2014/main" id="{A364AA02-133C-433F-87BA-BB587156CC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7526" name="Footer Placeholder 5">
            <a:extLst>
              <a:ext uri="{FF2B5EF4-FFF2-40B4-BE49-F238E27FC236}">
                <a16:creationId xmlns:a16="http://schemas.microsoft.com/office/drawing/2014/main" id="{DD17FB9D-E76E-4813-8D26-CF4FBDF57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7527" name="Slide Number Placeholder 6">
            <a:extLst>
              <a:ext uri="{FF2B5EF4-FFF2-40B4-BE49-F238E27FC236}">
                <a16:creationId xmlns:a16="http://schemas.microsoft.com/office/drawing/2014/main" id="{B140342D-47AF-46FD-B6C4-878048C52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0C6FB768-A3FF-4561-BDE6-418F8F16D4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D121D750-95EF-4FC7-81B5-3D517AAE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Header Placeholder 3">
            <a:extLst>
              <a:ext uri="{FF2B5EF4-FFF2-40B4-BE49-F238E27FC236}">
                <a16:creationId xmlns:a16="http://schemas.microsoft.com/office/drawing/2014/main" id="{AE7DFCDB-A79E-436B-9F19-5D005B868F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8309" name="Date Placeholder 4">
            <a:extLst>
              <a:ext uri="{FF2B5EF4-FFF2-40B4-BE49-F238E27FC236}">
                <a16:creationId xmlns:a16="http://schemas.microsoft.com/office/drawing/2014/main" id="{6C787996-4448-4E43-A859-2CB95BAC4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8310" name="Footer Placeholder 5">
            <a:extLst>
              <a:ext uri="{FF2B5EF4-FFF2-40B4-BE49-F238E27FC236}">
                <a16:creationId xmlns:a16="http://schemas.microsoft.com/office/drawing/2014/main" id="{894B923A-DA20-4CEE-B0DF-5F95E23AAA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8311" name="Slide Number Placeholder 6">
            <a:extLst>
              <a:ext uri="{FF2B5EF4-FFF2-40B4-BE49-F238E27FC236}">
                <a16:creationId xmlns:a16="http://schemas.microsoft.com/office/drawing/2014/main" id="{E18E786A-3A2D-4082-82DF-70133D1B9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6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6E83EF5F-1748-4F06-A309-02053E37D7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F2923E69-302A-46BC-B475-2EB0A1B9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Header Placeholder 3">
            <a:extLst>
              <a:ext uri="{FF2B5EF4-FFF2-40B4-BE49-F238E27FC236}">
                <a16:creationId xmlns:a16="http://schemas.microsoft.com/office/drawing/2014/main" id="{90F8508C-B7FC-43B7-A265-725646108A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7285" name="Date Placeholder 4">
            <a:extLst>
              <a:ext uri="{FF2B5EF4-FFF2-40B4-BE49-F238E27FC236}">
                <a16:creationId xmlns:a16="http://schemas.microsoft.com/office/drawing/2014/main" id="{EAEC1779-1F00-494E-AA04-1C2E228B81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7286" name="Footer Placeholder 5">
            <a:extLst>
              <a:ext uri="{FF2B5EF4-FFF2-40B4-BE49-F238E27FC236}">
                <a16:creationId xmlns:a16="http://schemas.microsoft.com/office/drawing/2014/main" id="{911836D9-3EE5-4090-BE7E-D3333D6A3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7287" name="Slide Number Placeholder 6">
            <a:extLst>
              <a:ext uri="{FF2B5EF4-FFF2-40B4-BE49-F238E27FC236}">
                <a16:creationId xmlns:a16="http://schemas.microsoft.com/office/drawing/2014/main" id="{C8BF0E63-1FD4-45F6-8986-0065CBAB6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AE736639-21B0-48A2-939B-40B0B2F40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E34E8D11-0765-4147-98B2-BDF5C6DB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Header Placeholder 3">
            <a:extLst>
              <a:ext uri="{FF2B5EF4-FFF2-40B4-BE49-F238E27FC236}">
                <a16:creationId xmlns:a16="http://schemas.microsoft.com/office/drawing/2014/main" id="{3B6F6A48-8AAC-4737-9672-6697910EFC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9333" name="Date Placeholder 4">
            <a:extLst>
              <a:ext uri="{FF2B5EF4-FFF2-40B4-BE49-F238E27FC236}">
                <a16:creationId xmlns:a16="http://schemas.microsoft.com/office/drawing/2014/main" id="{FD2E557D-4011-450E-A685-F4D47DA5EF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9334" name="Footer Placeholder 5">
            <a:extLst>
              <a:ext uri="{FF2B5EF4-FFF2-40B4-BE49-F238E27FC236}">
                <a16:creationId xmlns:a16="http://schemas.microsoft.com/office/drawing/2014/main" id="{1F3C6CDE-D354-4DBF-B564-06CAC2B091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9335" name="Slide Number Placeholder 6">
            <a:extLst>
              <a:ext uri="{FF2B5EF4-FFF2-40B4-BE49-F238E27FC236}">
                <a16:creationId xmlns:a16="http://schemas.microsoft.com/office/drawing/2014/main" id="{DD18A40A-1813-4647-BFD4-4C663BB5C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3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9E0C119A-45DE-4C7E-A2BE-CF4C91700D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349C7A41-652E-49A7-8A11-444EAD71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Header Placeholder 3">
            <a:extLst>
              <a:ext uri="{FF2B5EF4-FFF2-40B4-BE49-F238E27FC236}">
                <a16:creationId xmlns:a16="http://schemas.microsoft.com/office/drawing/2014/main" id="{544B9A11-3EDF-49B7-96E4-7A252C7270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41" name="Date Placeholder 4">
            <a:extLst>
              <a:ext uri="{FF2B5EF4-FFF2-40B4-BE49-F238E27FC236}">
                <a16:creationId xmlns:a16="http://schemas.microsoft.com/office/drawing/2014/main" id="{B9E5BAD9-17D2-43B5-B171-D0E723BF4F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42" name="Footer Placeholder 5">
            <a:extLst>
              <a:ext uri="{FF2B5EF4-FFF2-40B4-BE49-F238E27FC236}">
                <a16:creationId xmlns:a16="http://schemas.microsoft.com/office/drawing/2014/main" id="{C0768DCB-2263-4A67-8213-A55D298D13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43" name="Slide Number Placeholder 6">
            <a:extLst>
              <a:ext uri="{FF2B5EF4-FFF2-40B4-BE49-F238E27FC236}">
                <a16:creationId xmlns:a16="http://schemas.microsoft.com/office/drawing/2014/main" id="{B669C8FF-00ED-4950-B041-E34049EBA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CD02980C-9F09-4A40-B2E1-A62E946585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9A84E014-3D9F-4AC3-AA90-CE2A15E6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4388" name="Header Placeholder 3">
            <a:extLst>
              <a:ext uri="{FF2B5EF4-FFF2-40B4-BE49-F238E27FC236}">
                <a16:creationId xmlns:a16="http://schemas.microsoft.com/office/drawing/2014/main" id="{DA504A18-FB32-4AA9-AD46-970817542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4389" name="Date Placeholder 4">
            <a:extLst>
              <a:ext uri="{FF2B5EF4-FFF2-40B4-BE49-F238E27FC236}">
                <a16:creationId xmlns:a16="http://schemas.microsoft.com/office/drawing/2014/main" id="{0B3DE983-0997-4256-B037-64F2DC0055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4390" name="Footer Placeholder 5">
            <a:extLst>
              <a:ext uri="{FF2B5EF4-FFF2-40B4-BE49-F238E27FC236}">
                <a16:creationId xmlns:a16="http://schemas.microsoft.com/office/drawing/2014/main" id="{883FADAA-F010-4713-BFE8-C51A9FD820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4391" name="Slide Number Placeholder 6">
            <a:extLst>
              <a:ext uri="{FF2B5EF4-FFF2-40B4-BE49-F238E27FC236}">
                <a16:creationId xmlns:a16="http://schemas.microsoft.com/office/drawing/2014/main" id="{3497502A-3A9F-4867-87FD-42934ADB5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5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86C6C994-660E-4C7D-A4B8-52DDD0A1AC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74A2457C-579B-4B30-AD5C-CE7992411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Header Placeholder 3">
            <a:extLst>
              <a:ext uri="{FF2B5EF4-FFF2-40B4-BE49-F238E27FC236}">
                <a16:creationId xmlns:a16="http://schemas.microsoft.com/office/drawing/2014/main" id="{36B20103-E58A-4A96-8B0A-93CBB2719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1621" name="Date Placeholder 4">
            <a:extLst>
              <a:ext uri="{FF2B5EF4-FFF2-40B4-BE49-F238E27FC236}">
                <a16:creationId xmlns:a16="http://schemas.microsoft.com/office/drawing/2014/main" id="{6CC079F1-093B-4032-9BCB-5DBA6B856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1622" name="Footer Placeholder 5">
            <a:extLst>
              <a:ext uri="{FF2B5EF4-FFF2-40B4-BE49-F238E27FC236}">
                <a16:creationId xmlns:a16="http://schemas.microsoft.com/office/drawing/2014/main" id="{69986523-EE61-4F89-9022-620CC85A1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1623" name="Slide Number Placeholder 6">
            <a:extLst>
              <a:ext uri="{FF2B5EF4-FFF2-40B4-BE49-F238E27FC236}">
                <a16:creationId xmlns:a16="http://schemas.microsoft.com/office/drawing/2014/main" id="{5DD18504-2FF1-4E46-BD7B-2044261BF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0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31A3EADF-D59D-4AC8-A72D-6CF6EAB8A9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AF045379-92B6-4500-AF8F-AC437B5A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Header Placeholder 3">
            <a:extLst>
              <a:ext uri="{FF2B5EF4-FFF2-40B4-BE49-F238E27FC236}">
                <a16:creationId xmlns:a16="http://schemas.microsoft.com/office/drawing/2014/main" id="{E3F6DFD3-8EBC-403D-A6BB-60C344619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69" name="Date Placeholder 4">
            <a:extLst>
              <a:ext uri="{FF2B5EF4-FFF2-40B4-BE49-F238E27FC236}">
                <a16:creationId xmlns:a16="http://schemas.microsoft.com/office/drawing/2014/main" id="{03D9EED3-5B95-4AF0-8643-AD7F9D636B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70" name="Footer Placeholder 5">
            <a:extLst>
              <a:ext uri="{FF2B5EF4-FFF2-40B4-BE49-F238E27FC236}">
                <a16:creationId xmlns:a16="http://schemas.microsoft.com/office/drawing/2014/main" id="{73E22C1F-93FE-4FF0-8C24-6953BF51D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71" name="Slide Number Placeholder 6">
            <a:extLst>
              <a:ext uri="{FF2B5EF4-FFF2-40B4-BE49-F238E27FC236}">
                <a16:creationId xmlns:a16="http://schemas.microsoft.com/office/drawing/2014/main" id="{0E873BA7-A54B-45FA-94C5-BE6EE66E7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6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D3D0F978-DB3C-435D-AE97-653A532E83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204DC3DB-A5AC-48E5-A62E-530D8E15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4692" name="Header Placeholder 3">
            <a:extLst>
              <a:ext uri="{FF2B5EF4-FFF2-40B4-BE49-F238E27FC236}">
                <a16:creationId xmlns:a16="http://schemas.microsoft.com/office/drawing/2014/main" id="{8F624BF4-76EE-469D-9C3B-10399449A9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4693" name="Date Placeholder 4">
            <a:extLst>
              <a:ext uri="{FF2B5EF4-FFF2-40B4-BE49-F238E27FC236}">
                <a16:creationId xmlns:a16="http://schemas.microsoft.com/office/drawing/2014/main" id="{E998A6B0-9F05-4C30-ACA2-28CF6E681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07/16/96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4694" name="Footer Placeholder 5">
            <a:extLst>
              <a:ext uri="{FF2B5EF4-FFF2-40B4-BE49-F238E27FC236}">
                <a16:creationId xmlns:a16="http://schemas.microsoft.com/office/drawing/2014/main" id="{F16C4D0F-CBEF-4D91-AF5F-5C4CF2389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*</a:t>
            </a: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4695" name="Slide Number Placeholder 6">
            <a:extLst>
              <a:ext uri="{FF2B5EF4-FFF2-40B4-BE49-F238E27FC236}">
                <a16:creationId xmlns:a16="http://schemas.microsoft.com/office/drawing/2014/main" id="{E1EC1394-721A-4871-AF0D-A1E72A419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##</a:t>
            </a:r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rgbClr val="002060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BC32-0785-4894-B5CB-1D561B8D01FD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917E-DA4B-47C3-BD66-0BA5D4FAF423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1C0-22EB-4834-88DF-05B10FCCA0A6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6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0D3F-6DE7-45B3-B27E-6DBC37B272E2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90" y="304800"/>
            <a:ext cx="7543800" cy="838200"/>
          </a:xfrm>
        </p:spPr>
        <p:txBody>
          <a:bodyPr/>
          <a:lstStyle>
            <a:lvl1pPr>
              <a:defRPr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95400"/>
            <a:ext cx="7543801" cy="4876800"/>
          </a:xfrm>
        </p:spPr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01E-1242-41F4-8C1B-9874C5FFBBDA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BBC4443-F06D-4CEB-8891-062C99DA6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6459786"/>
            <a:ext cx="701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540E78-C2F8-4361-AA0F-E95537B7ED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90" y="304800"/>
            <a:ext cx="7543800" cy="838200"/>
          </a:xfrm>
        </p:spPr>
        <p:txBody>
          <a:bodyPr/>
          <a:lstStyle>
            <a:lvl1pPr>
              <a:defRPr sz="3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95400"/>
            <a:ext cx="7543801" cy="4876800"/>
          </a:xfrm>
        </p:spPr>
        <p:txBody>
          <a:bodyPr/>
          <a:lstStyle>
            <a:lvl1pPr marL="0" indent="0">
              <a:buNone/>
              <a:defRPr>
                <a:latin typeface="Baskerville Old Face" panose="02020602080505020303" pitchFamily="18" charset="0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01E-1242-41F4-8C1B-9874C5FFBBDA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BBC4443-F06D-4CEB-8891-062C99DA6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6459786"/>
            <a:ext cx="701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540E78-C2F8-4361-AA0F-E95537B7ED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A775-674E-41E4-913A-04C385DC53C6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7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44A-5A52-447F-B03B-55CB245DD8E0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1F02F89-99EB-495A-BCC8-DB54B12F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920" y="1845734"/>
            <a:ext cx="701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540E78-C2F8-4361-AA0F-E95537B7ED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4EC7-8E09-4092-905C-E97A6EF2F26E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4BF-0C37-479C-A435-4BC78C17BEB0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572BB3-8718-4A51-B14D-58C1111FB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6459786"/>
            <a:ext cx="701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540E78-C2F8-4361-AA0F-E95537B7ED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7CB-1401-4ACE-84F9-87E7D92B4168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5095EAB0-17A8-4BAB-93D1-53B869E1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6459786"/>
            <a:ext cx="701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540E78-C2F8-4361-AA0F-E95537B7ED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508060E-1583-44B4-B032-872E7EC587B7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940040" cy="856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71600"/>
            <a:ext cx="7543801" cy="4497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82FB3-7E53-4658-8FBC-66CC77E47797}" type="datetime1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2012 Pearson Education, Inc. Publishing as Prentice Hall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192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E71EB6-B66C-41EB-B575-A62214F7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6459785"/>
            <a:ext cx="701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540E78-C2F8-4361-AA0F-E95537B7ED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1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7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8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Baskerville Old Face" panose="02020602080505020303" pitchFamily="18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Baskerville Old Face" panose="02020602080505020303" pitchFamily="18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Baskerville Old Face" panose="02020602080505020303" pitchFamily="18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Baskerville Old Face" panose="02020602080505020303" pitchFamily="18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Baskerville Old Face" panose="02020602080505020303" pitchFamily="18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C596-8FA2-44B4-A847-FF8902C98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6F825-D23E-47E2-8C2C-093C350FD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0" dirty="0"/>
              <a:t>Lecture slides are adapted/modified from slides provided by the textbook, </a:t>
            </a:r>
            <a:r>
              <a:rPr lang="en-US" altLang="en-US" dirty="0"/>
              <a:t>Computer Science: An Overview</a:t>
            </a:r>
            <a:r>
              <a:rPr lang="en-US" altLang="en-US" b="0" dirty="0"/>
              <a:t> by J. Glenn </a:t>
            </a:r>
            <a:r>
              <a:rPr lang="en-US" altLang="en-US" b="0" dirty="0" err="1"/>
              <a:t>Brookshear</a:t>
            </a:r>
            <a:r>
              <a:rPr lang="en-US" altLang="en-US" b="0" dirty="0"/>
              <a:t> and Dennis </a:t>
            </a:r>
            <a:r>
              <a:rPr lang="en-US" altLang="en-US" b="0" dirty="0" err="1"/>
              <a:t>Brylow</a:t>
            </a:r>
            <a:endParaRPr lang="en-US" altLang="en-US" b="0" dirty="0"/>
          </a:p>
          <a:p>
            <a:r>
              <a:rPr lang="en-US" altLang="en-US" b="0" dirty="0"/>
              <a:t>publisher Pearson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36593-5CD4-4F5B-8911-6DC1E4C19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Content Placeholder 5" descr="cacm-201012-baby-ipad.gif">
            <a:extLst>
              <a:ext uri="{FF2B5EF4-FFF2-40B4-BE49-F238E27FC236}">
                <a16:creationId xmlns:a16="http://schemas.microsoft.com/office/drawing/2014/main" id="{580CB8A1-D6B1-46A7-AA8E-9E36E229AE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457200"/>
            <a:ext cx="4267200" cy="57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08FAA-88B8-46A6-9BFB-0295714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tasking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23881-0091-4575-9655-1EE46DCE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ABFFAF-642F-4BB3-BA3D-9DF102CB46DC}"/>
              </a:ext>
            </a:extLst>
          </p:cNvPr>
          <p:cNvGrpSpPr/>
          <p:nvPr/>
        </p:nvGrpSpPr>
        <p:grpSpPr>
          <a:xfrm>
            <a:off x="759432" y="1718370"/>
            <a:ext cx="7086600" cy="3962400"/>
            <a:chOff x="533400" y="1981200"/>
            <a:chExt cx="7086600" cy="3962400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072DA3E5-E608-4E18-8FF3-8FF38742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2362200"/>
              <a:ext cx="5867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0614610D-3697-42AB-ABE9-D177B3686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3505200"/>
              <a:ext cx="5867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A2C3A3-84A9-48BD-B96F-35C10B3A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981200"/>
              <a:ext cx="685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5FC44EEA-E8E8-4E50-B0EC-FF06698F1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057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2C396F33-E4C6-4442-A625-5632D8768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E05BBE-FA9D-4EE2-832C-B58AC20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981200"/>
              <a:ext cx="685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BEB78B2-AA5E-4FF5-A463-E9E787D9F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2057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7E20725-6553-489B-9FB1-2EA1ECF0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057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D29CA8C-EE78-404E-BDF4-E75787AA4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1242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7D9D375-54D4-46F7-B7C1-B4EA36BA4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200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6A461987-C691-4797-86D9-3A586CBA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1242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0A41C5D-CBF8-41D9-9B2D-7B89EAAA2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200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27CBA4A-9ED8-4F1A-82EE-24B5FB02F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1242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A3C08815-FE76-44DB-A55D-4512819A1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EE218EA-EAF6-48A3-927A-120B065D4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343400"/>
              <a:ext cx="685800" cy="38100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31E41974-A9F1-4A0F-9234-A94789DF3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44196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6468A2E-FF08-430D-B7D9-F8B2DC286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343400"/>
              <a:ext cx="685800" cy="38100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3E2CF245-DA63-4C9E-8F1B-E6F779D4A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CE586D58-50F8-4622-8034-1B6241C7F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4724400"/>
              <a:ext cx="5867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34CDB3CF-94C9-4BB5-B0EE-5723EF1B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4196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B16202D0-9C86-4324-A6F7-2E50D43F5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4196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BBB8B1F7-699E-4760-8794-2DA330090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200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B5BAE588-4A55-4562-AB4B-F3CE24B1D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4405313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61C3490B-82B1-4112-9841-25E01A37F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5943600"/>
              <a:ext cx="5867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E7662556-4C8F-4ED1-AEB7-7B7ABBAC0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5562600"/>
              <a:ext cx="685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12BD1885-FC09-4CDC-AC18-D4934967B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6388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43603141-A3AF-46D8-BCBE-17705067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5626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4112A59-5F08-4729-8D72-3AD428EAB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56388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6E7BF286-B017-46B4-95B9-E37D69909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38100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189F3744-95CA-45C7-8CCE-314A3035B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6388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B6CA3D3D-889F-4DCD-B91C-7D64C651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562600"/>
              <a:ext cx="685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7BD610A3-BA50-44AF-839D-64F82C88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56388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EADD4B9A-73C9-4439-B1C0-6E18785B6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5626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973080C3-0DE8-4EB0-99DA-BE887FF96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6388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C377EBA0-EFB0-4C13-9674-826C6432E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562600"/>
              <a:ext cx="685800" cy="38100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AE35477F-0C6F-4A5B-86D9-47D696471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6388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Run</a:t>
              </a: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506268F5-4CBE-4F7C-804D-B2EEA5C6B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61975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5B5A64EE-A8F3-42DB-B9AC-6204E888A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624513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Wait</a:t>
              </a:r>
            </a:p>
          </p:txBody>
        </p:sp>
        <p:sp>
          <p:nvSpPr>
            <p:cNvPr id="45" name="Text Box 47">
              <a:extLst>
                <a:ext uri="{FF2B5EF4-FFF2-40B4-BE49-F238E27FC236}">
                  <a16:creationId xmlns:a16="http://schemas.microsoft.com/office/drawing/2014/main" id="{B4A22437-E3B6-4B1D-B7FC-EFDC3D21C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0574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P1</a:t>
              </a: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257E2465-713D-4136-B4C7-E4844CFA7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2766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P2</a:t>
              </a:r>
            </a:p>
          </p:txBody>
        </p:sp>
        <p:sp>
          <p:nvSpPr>
            <p:cNvPr id="47" name="Text Box 49">
              <a:extLst>
                <a:ext uri="{FF2B5EF4-FFF2-40B4-BE49-F238E27FC236}">
                  <a16:creationId xmlns:a16="http://schemas.microsoft.com/office/drawing/2014/main" id="{34F1C226-FB2B-45C9-A296-E597BBFBC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419600"/>
              <a:ext cx="533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P3</a:t>
              </a:r>
            </a:p>
          </p:txBody>
        </p:sp>
        <p:sp>
          <p:nvSpPr>
            <p:cNvPr id="48" name="Text Box 50">
              <a:extLst>
                <a:ext uri="{FF2B5EF4-FFF2-40B4-BE49-F238E27FC236}">
                  <a16:creationId xmlns:a16="http://schemas.microsoft.com/office/drawing/2014/main" id="{755594B1-CA80-4A66-B36D-2D5F966DF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10668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P1, P2, 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50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F5CC-DBBE-4AC7-B7B3-E96E6EEF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CPU Utilization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09122-0B19-4921-B854-960107327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Screen Shot 2017-10-04 at 05.00.01.png">
            <a:extLst>
              <a:ext uri="{FF2B5EF4-FFF2-40B4-BE49-F238E27FC236}">
                <a16:creationId xmlns:a16="http://schemas.microsoft.com/office/drawing/2014/main" id="{A006042F-4ACC-425E-B62F-37B57F275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"/>
          <a:stretch/>
        </p:blipFill>
        <p:spPr>
          <a:xfrm>
            <a:off x="601979" y="1170543"/>
            <a:ext cx="7940041" cy="51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>
            <a:extLst>
              <a:ext uri="{FF2B5EF4-FFF2-40B4-BE49-F238E27FC236}">
                <a16:creationId xmlns:a16="http://schemas.microsoft.com/office/drawing/2014/main" id="{F18D82AE-2B76-43CD-A9A5-085D77134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of operating systems</a:t>
            </a:r>
          </a:p>
        </p:txBody>
      </p:sp>
      <p:sp>
        <p:nvSpPr>
          <p:cNvPr id="29698" name="Content Placeholder 10">
            <a:extLst>
              <a:ext uri="{FF2B5EF4-FFF2-40B4-BE49-F238E27FC236}">
                <a16:creationId xmlns:a16="http://schemas.microsoft.com/office/drawing/2014/main" id="{BF7005D9-29EA-4EAF-BF4F-148E4F94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5400"/>
            <a:ext cx="4282441" cy="4876800"/>
          </a:xfrm>
        </p:spPr>
        <p:txBody>
          <a:bodyPr/>
          <a:lstStyle/>
          <a:p>
            <a:r>
              <a:rPr lang="en-US" altLang="en-US" dirty="0"/>
              <a:t>Five basic functions</a:t>
            </a:r>
          </a:p>
          <a:p>
            <a:pPr lvl="1"/>
            <a:r>
              <a:rPr lang="en-US" altLang="en-US" dirty="0"/>
              <a:t>Starts the computer</a:t>
            </a:r>
          </a:p>
          <a:p>
            <a:pPr lvl="1"/>
            <a:r>
              <a:rPr lang="en-US" altLang="en-US" dirty="0"/>
              <a:t>Manages applications</a:t>
            </a:r>
          </a:p>
          <a:p>
            <a:pPr lvl="1"/>
            <a:r>
              <a:rPr lang="en-US" altLang="en-US" dirty="0"/>
              <a:t>Manages memory</a:t>
            </a:r>
          </a:p>
          <a:p>
            <a:pPr lvl="1"/>
            <a:r>
              <a:rPr lang="en-US" altLang="en-US" dirty="0"/>
              <a:t>Handles input and output device messages</a:t>
            </a:r>
          </a:p>
          <a:p>
            <a:pPr lvl="1"/>
            <a:r>
              <a:rPr lang="en-US" altLang="en-US" dirty="0"/>
              <a:t>Provides a user interface for communication</a:t>
            </a:r>
          </a:p>
        </p:txBody>
      </p:sp>
      <p:pic>
        <p:nvPicPr>
          <p:cNvPr id="29700" name="Picture 6" descr="04-01">
            <a:extLst>
              <a:ext uri="{FF2B5EF4-FFF2-40B4-BE49-F238E27FC236}">
                <a16:creationId xmlns:a16="http://schemas.microsoft.com/office/drawing/2014/main" id="{189F1DCF-624E-4B85-965E-59EAF047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86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04BE-87B3-4C1C-87A7-A8CE23E31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89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46DF228-CBB4-49BC-8D44-2AA11E22E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Software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0E39BEE-E3F7-49DE-90B5-136555B8C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Application software</a:t>
            </a:r>
          </a:p>
          <a:p>
            <a:pPr lvl="1"/>
            <a:r>
              <a:rPr lang="en-US" altLang="en-US"/>
              <a:t>Performs specific tasks for users</a:t>
            </a:r>
          </a:p>
          <a:p>
            <a:r>
              <a:rPr lang="en-US" altLang="en-US"/>
              <a:t>System software</a:t>
            </a:r>
          </a:p>
          <a:p>
            <a:pPr lvl="1"/>
            <a:r>
              <a:rPr lang="en-US" altLang="en-US"/>
              <a:t>Provides infrastructure for application software</a:t>
            </a:r>
          </a:p>
          <a:p>
            <a:pPr lvl="1"/>
            <a:r>
              <a:rPr lang="en-US" altLang="en-US"/>
              <a:t>Consists of operating system and utility software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50D7-3F4F-4090-9FCB-2353E9E9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3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9944878F-AFEF-4AC3-8F79-31D7D0954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classification</a:t>
            </a:r>
            <a:endParaRPr lang="en-US" altLang="en-US" dirty="0"/>
          </a:p>
        </p:txBody>
      </p:sp>
      <p:pic>
        <p:nvPicPr>
          <p:cNvPr id="10244" name="Picture 6" descr="fig_03_03">
            <a:extLst>
              <a:ext uri="{FF2B5EF4-FFF2-40B4-BE49-F238E27FC236}">
                <a16:creationId xmlns:a16="http://schemas.microsoft.com/office/drawing/2014/main" id="{3DB71650-638D-4F58-A69A-C4690FDC093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09745"/>
            <a:ext cx="7534275" cy="438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11522-C015-4C0F-B868-4BB323923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47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72E4ECD0-9EF5-4BE4-B8E0-E86CD439E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Software</a:t>
            </a:r>
            <a:endParaRPr lang="en-US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580DA5-5108-4235-9D60-92BB99453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Consists of all the programs that enable the computer and its peripheral devices to function smoothly</a:t>
            </a:r>
          </a:p>
          <a:p>
            <a:r>
              <a:rPr lang="en-US" altLang="en-US" dirty="0"/>
              <a:t>Divided into two main categories:</a:t>
            </a:r>
          </a:p>
          <a:p>
            <a:pPr lvl="1"/>
            <a:r>
              <a:rPr lang="en-US" altLang="en-US" dirty="0"/>
              <a:t>The operating system</a:t>
            </a:r>
          </a:p>
          <a:p>
            <a:pPr lvl="1"/>
            <a:r>
              <a:rPr lang="en-US" altLang="en-US" dirty="0"/>
              <a:t>System utilities (utility programs)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A867C-AFC0-42A4-97FC-114784543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3842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F71E3452-5486-48AC-8F05-C3CFE88EC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Operating System</a:t>
            </a: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39ED969-0086-4E1D-9C71-E14492217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Operation system (OS)</a:t>
            </a:r>
          </a:p>
          <a:p>
            <a:pPr lvl="1"/>
            <a:r>
              <a:rPr lang="en-US" altLang="en-US"/>
              <a:t>Set of programs that coordinates:</a:t>
            </a:r>
          </a:p>
          <a:p>
            <a:pPr lvl="2"/>
            <a:r>
              <a:rPr lang="en-US" altLang="en-US"/>
              <a:t>Interactions of hardware components to each other</a:t>
            </a:r>
          </a:p>
          <a:p>
            <a:pPr lvl="2"/>
            <a:r>
              <a:rPr lang="en-US" altLang="en-US"/>
              <a:t>Interaction between application software and computer hardware</a:t>
            </a:r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51518-D900-4868-AAF2-3F8650066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8651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3BCD5-6AEC-4C18-9143-C2735D40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755E4D-0F6A-4F44-8591-7E695B6CD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D332D884-9C91-4237-B05C-F74CFE2C4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Components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E89D198-2DA7-4499-B3B1-14A8F6210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User Interface:</a:t>
            </a:r>
            <a:r>
              <a:rPr lang="en-US" altLang="en-US" sz="2800"/>
              <a:t> Communicates with users</a:t>
            </a:r>
          </a:p>
          <a:p>
            <a:pPr lvl="1" eaLnBrk="1" hangingPunct="1"/>
            <a:r>
              <a:rPr lang="en-US" altLang="en-US"/>
              <a:t>Text based (Shell)</a:t>
            </a:r>
          </a:p>
          <a:p>
            <a:pPr lvl="1" eaLnBrk="1" hangingPunct="1"/>
            <a:r>
              <a:rPr lang="en-US" altLang="en-US"/>
              <a:t>Graphical user interface (GUI)</a:t>
            </a:r>
          </a:p>
          <a:p>
            <a:pPr eaLnBrk="1" hangingPunct="1"/>
            <a:r>
              <a:rPr lang="en-US" altLang="en-US" sz="2800" b="1"/>
              <a:t>Kernel:</a:t>
            </a:r>
            <a:r>
              <a:rPr lang="en-US" altLang="en-US" sz="2800"/>
              <a:t> Performs basic required functions</a:t>
            </a:r>
          </a:p>
          <a:p>
            <a:pPr lvl="1" eaLnBrk="1" hangingPunct="1"/>
            <a:r>
              <a:rPr lang="en-US" altLang="en-US"/>
              <a:t>File manager</a:t>
            </a:r>
          </a:p>
          <a:p>
            <a:pPr lvl="1" eaLnBrk="1" hangingPunct="1"/>
            <a:r>
              <a:rPr lang="en-US" altLang="en-US"/>
              <a:t>Device drivers</a:t>
            </a:r>
          </a:p>
          <a:p>
            <a:pPr lvl="1" eaLnBrk="1" hangingPunct="1"/>
            <a:r>
              <a:rPr lang="en-US" altLang="en-US"/>
              <a:t>Memory manager</a:t>
            </a:r>
          </a:p>
          <a:p>
            <a:pPr lvl="1" eaLnBrk="1" hangingPunct="1"/>
            <a:r>
              <a:rPr lang="en-US" altLang="en-US"/>
              <a:t>Scheduler and dispatcher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D65E05-F180-46A7-99EF-6C84AA805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BA6A0754-0E66-4FE3-AD65-C74D39D21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D93E85E-1AB9-43F3-A348-62248DAE8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History of Operating Systems</a:t>
            </a:r>
          </a:p>
          <a:p>
            <a:r>
              <a:rPr lang="en-US" altLang="en-US" dirty="0"/>
              <a:t>Operating System Architecture</a:t>
            </a:r>
          </a:p>
          <a:p>
            <a:r>
              <a:rPr lang="en-US" altLang="en-US" dirty="0"/>
              <a:t>Coordinating the Machine’s Activities</a:t>
            </a:r>
          </a:p>
          <a:p>
            <a:r>
              <a:rPr lang="en-US" altLang="en-US" dirty="0"/>
              <a:t>Handling Competition Among Processes</a:t>
            </a:r>
          </a:p>
          <a:p>
            <a:r>
              <a:rPr lang="en-US" altLang="en-US" dirty="0"/>
              <a:t>Security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50F69-3CA7-43C3-8D40-7151D735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6906709-4494-4ABA-AAC9-E7CA36D5D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User - User interface - Kernel</a:t>
            </a:r>
          </a:p>
        </p:txBody>
      </p:sp>
      <p:pic>
        <p:nvPicPr>
          <p:cNvPr id="12292" name="Picture 8" descr="fig03_04">
            <a:extLst>
              <a:ext uri="{FF2B5EF4-FFF2-40B4-BE49-F238E27FC236}">
                <a16:creationId xmlns:a16="http://schemas.microsoft.com/office/drawing/2014/main" id="{B54ED585-509B-4AA0-B0DF-946EBE47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73" y="1600200"/>
            <a:ext cx="4976813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984E8-498D-4EC0-9BA5-5803EE04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84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9" name="Rectangle 2">
            <a:extLst>
              <a:ext uri="{FF2B5EF4-FFF2-40B4-BE49-F238E27FC236}">
                <a16:creationId xmlns:a16="http://schemas.microsoft.com/office/drawing/2014/main" id="{AB2B2AC1-E553-41A7-883C-10A7279C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ED2691-9908-4779-853C-6547714D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user interfaces</a:t>
            </a:r>
          </a:p>
          <a:p>
            <a:pPr lvl="1"/>
            <a:r>
              <a:rPr lang="en-US" dirty="0"/>
              <a:t>Graphical user interface (GUI)</a:t>
            </a:r>
          </a:p>
          <a:p>
            <a:pPr lvl="1"/>
            <a:r>
              <a:rPr lang="en-US" dirty="0"/>
              <a:t>Menu-driven user interface</a:t>
            </a:r>
          </a:p>
          <a:p>
            <a:pPr lvl="1"/>
            <a:r>
              <a:rPr lang="en-US" dirty="0"/>
              <a:t>Command-line user interface</a:t>
            </a:r>
          </a:p>
          <a:p>
            <a:endParaRPr lang="en-US" dirty="0"/>
          </a:p>
        </p:txBody>
      </p:sp>
      <p:pic>
        <p:nvPicPr>
          <p:cNvPr id="48134" name="Picture 3">
            <a:extLst>
              <a:ext uri="{FF2B5EF4-FFF2-40B4-BE49-F238E27FC236}">
                <a16:creationId xmlns:a16="http://schemas.microsoft.com/office/drawing/2014/main" id="{833200A6-D7E5-4757-B1F2-EEFBF542D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322638"/>
            <a:ext cx="7696200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412D6D6-2764-402D-B075-EBE4D8127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2717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FBC6743-72DE-43BD-9347-AD18B74E5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Kernel - File Manager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621DE94-6142-405D-A409-56937EC66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Directory </a:t>
            </a:r>
            <a:r>
              <a:rPr lang="en-US" altLang="en-US"/>
              <a:t>(or </a:t>
            </a:r>
            <a:r>
              <a:rPr lang="en-US" altLang="en-US" b="1"/>
              <a:t>Folder</a:t>
            </a:r>
            <a:r>
              <a:rPr lang="en-US" altLang="en-US"/>
              <a:t>): A user-created bundle of files and other directories (subdirectories)</a:t>
            </a:r>
          </a:p>
          <a:p>
            <a:pPr eaLnBrk="1" hangingPunct="1"/>
            <a:r>
              <a:rPr lang="en-US" altLang="en-US" b="1"/>
              <a:t>Directory Path:</a:t>
            </a:r>
            <a:r>
              <a:rPr lang="en-US" altLang="en-US"/>
              <a:t> A sequence of directories within directories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E8CB7-772E-4FBF-9255-CC08E95F3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>
            <a:extLst>
              <a:ext uri="{FF2B5EF4-FFF2-40B4-BE49-F238E27FC236}">
                <a16:creationId xmlns:a16="http://schemas.microsoft.com/office/drawing/2014/main" id="{01174A68-DC3A-44C6-A359-8C85971E4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Kernel - File Manager</a:t>
            </a:r>
            <a:endParaRPr lang="en-US" dirty="0"/>
          </a:p>
        </p:txBody>
      </p:sp>
      <p:sp>
        <p:nvSpPr>
          <p:cNvPr id="76803" name="Content Placeholder 5">
            <a:extLst>
              <a:ext uri="{FF2B5EF4-FFF2-40B4-BE49-F238E27FC236}">
                <a16:creationId xmlns:a16="http://schemas.microsoft.com/office/drawing/2014/main" id="{B69D5029-6D7D-47FD-B1C5-3D2D8AAB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Searching for and managing files</a:t>
            </a:r>
          </a:p>
          <a:p>
            <a:pPr lvl="1"/>
            <a:r>
              <a:rPr lang="en-US" altLang="en-US" dirty="0"/>
              <a:t>File manager—utility software that organizes and manages data</a:t>
            </a:r>
          </a:p>
          <a:p>
            <a:pPr lvl="2"/>
            <a:r>
              <a:rPr lang="en-US" altLang="en-US" dirty="0"/>
              <a:t>Copy files</a:t>
            </a:r>
          </a:p>
          <a:p>
            <a:pPr lvl="2"/>
            <a:r>
              <a:rPr lang="en-US" altLang="en-US" dirty="0"/>
              <a:t>Determine how and where files are stored</a:t>
            </a:r>
          </a:p>
          <a:p>
            <a:pPr lvl="2"/>
            <a:r>
              <a:rPr lang="en-US" altLang="en-US" dirty="0"/>
              <a:t>Delete files</a:t>
            </a:r>
          </a:p>
          <a:p>
            <a:pPr lvl="1"/>
            <a:r>
              <a:rPr lang="en-US" altLang="en-US" dirty="0"/>
              <a:t>Search utility—enables you to locate files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D07A77-0E38-4A1D-B5B2-7EE9C83C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2910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CEBBF2FB-0179-4E6D-B499-94C0047C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- Memory Manager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606C8AE-892E-4213-8A93-A04526175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Allocates space in main memory</a:t>
            </a:r>
          </a:p>
          <a:p>
            <a:pPr eaLnBrk="1" hangingPunct="1"/>
            <a:r>
              <a:rPr lang="en-US" altLang="en-US"/>
              <a:t>May create the illusion that the machine has more memory than it actually does (</a:t>
            </a:r>
            <a:r>
              <a:rPr lang="en-US" altLang="en-US" b="1"/>
              <a:t>virtual memory</a:t>
            </a:r>
            <a:r>
              <a:rPr lang="en-US" altLang="en-US"/>
              <a:t>) by playing a “shell game” in which blocks of data (</a:t>
            </a:r>
            <a:r>
              <a:rPr lang="en-US" altLang="en-US" b="1"/>
              <a:t>pages</a:t>
            </a:r>
            <a:r>
              <a:rPr lang="en-US" altLang="en-US"/>
              <a:t>) are shifted back and forth between main memory and mass storage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50ABF-116C-4A88-800F-D770F9CA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9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>
            <a:extLst>
              <a:ext uri="{FF2B5EF4-FFF2-40B4-BE49-F238E27FC236}">
                <a16:creationId xmlns:a16="http://schemas.microsoft.com/office/drawing/2014/main" id="{3C200603-D7FF-483A-BA48-1120AC25C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- Memory Manager</a:t>
            </a:r>
            <a:endParaRPr lang="en-US" dirty="0"/>
          </a:p>
        </p:txBody>
      </p:sp>
      <p:sp>
        <p:nvSpPr>
          <p:cNvPr id="43010" name="Content Placeholder 10">
            <a:extLst>
              <a:ext uri="{FF2B5EF4-FFF2-40B4-BE49-F238E27FC236}">
                <a16:creationId xmlns:a16="http://schemas.microsoft.com/office/drawing/2014/main" id="{1670E417-09EE-4490-AEFB-02B53AB7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Virtual memory—uses portion of hard disk to extend RAM</a:t>
            </a:r>
          </a:p>
          <a:p>
            <a:pPr lvl="1"/>
            <a:r>
              <a:rPr lang="en-US" altLang="en-US" dirty="0"/>
              <a:t>Pages—units of fixed size, contain program instructions and data</a:t>
            </a:r>
          </a:p>
          <a:p>
            <a:pPr lvl="1"/>
            <a:r>
              <a:rPr lang="en-US" altLang="en-US" dirty="0"/>
              <a:t>When RAM is full, copies of pages are temporarily stored in a swap file, a special hard disk file.</a:t>
            </a:r>
          </a:p>
          <a:p>
            <a:pPr lvl="1"/>
            <a:r>
              <a:rPr lang="en-US" altLang="en-US" dirty="0"/>
              <a:t>Transferring files between RAM and the hard disk—paging</a:t>
            </a:r>
          </a:p>
          <a:p>
            <a:pPr lvl="1"/>
            <a:r>
              <a:rPr lang="en-US" altLang="en-US" dirty="0"/>
              <a:t>Excessive paging—thrashing</a:t>
            </a:r>
          </a:p>
          <a:p>
            <a:endParaRPr lang="en-US" dirty="0"/>
          </a:p>
          <a:p>
            <a:r>
              <a:rPr lang="en-US" dirty="0"/>
              <a:t>Adding more RAM—best way to improve computer performance:</a:t>
            </a:r>
          </a:p>
          <a:p>
            <a:pPr lvl="1"/>
            <a:r>
              <a:rPr lang="en-US" dirty="0"/>
              <a:t>Paging slows computer.</a:t>
            </a:r>
          </a:p>
          <a:p>
            <a:pPr lvl="1"/>
            <a:r>
              <a:rPr lang="en-US" dirty="0"/>
              <a:t>Accessing data from hard disk is slower than accessing from RAM.</a:t>
            </a:r>
            <a:endParaRPr lang="en-US" alt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2D75AA-8FDA-45B5-9BA2-3DEAC13B6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6860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>
            <a:extLst>
              <a:ext uri="{FF2B5EF4-FFF2-40B4-BE49-F238E27FC236}">
                <a16:creationId xmlns:a16="http://schemas.microsoft.com/office/drawing/2014/main" id="{822B96C6-EBFF-4138-A98F-7B297129F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- Memory Manager</a:t>
            </a:r>
            <a:endParaRPr lang="en-US" dirty="0"/>
          </a:p>
        </p:txBody>
      </p:sp>
      <p:pic>
        <p:nvPicPr>
          <p:cNvPr id="45058" name="Content Placeholder 9" descr="FG04_007_0135045118.jpg">
            <a:extLst>
              <a:ext uri="{FF2B5EF4-FFF2-40B4-BE49-F238E27FC236}">
                <a16:creationId xmlns:a16="http://schemas.microsoft.com/office/drawing/2014/main" id="{CFD84190-1807-4D96-88B1-79D0DC2F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7689" y="1886712"/>
            <a:ext cx="7053072" cy="3694176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01644B2-8E29-45F2-B162-4580FE047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6162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>
            <a:extLst>
              <a:ext uri="{FF2B5EF4-FFF2-40B4-BE49-F238E27FC236}">
                <a16:creationId xmlns:a16="http://schemas.microsoft.com/office/drawing/2014/main" id="{3FFEAD57-11A2-4D97-9336-EA2C69BC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- </a:t>
            </a:r>
            <a:r>
              <a:rPr lang="en-US" dirty="0"/>
              <a:t>Device drivers</a:t>
            </a:r>
          </a:p>
        </p:txBody>
      </p:sp>
      <p:sp>
        <p:nvSpPr>
          <p:cNvPr id="143361" name="Content Placeholder 10">
            <a:extLst>
              <a:ext uri="{FF2B5EF4-FFF2-40B4-BE49-F238E27FC236}">
                <a16:creationId xmlns:a16="http://schemas.microsoft.com/office/drawing/2014/main" id="{F39B29ED-1A5A-4EB2-A9A1-CED863C5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Device drivers—enable communication between computer and devices</a:t>
            </a:r>
          </a:p>
          <a:p>
            <a:pPr lvl="1"/>
            <a:r>
              <a:rPr lang="en-US" dirty="0"/>
              <a:t>Interrupts—signals created by input and output devices</a:t>
            </a:r>
          </a:p>
          <a:p>
            <a:pPr lvl="2"/>
            <a:r>
              <a:rPr lang="en-US" dirty="0"/>
              <a:t>Notify the OS when actions are taken</a:t>
            </a:r>
          </a:p>
          <a:p>
            <a:pPr lvl="1"/>
            <a:r>
              <a:rPr lang="en-US" dirty="0"/>
              <a:t>Interrupt handlers (also called interrupt service routines)—mini-programs that immediately respond when an interrupt occurs</a:t>
            </a:r>
          </a:p>
          <a:p>
            <a:pPr lvl="1"/>
            <a:r>
              <a:rPr lang="en-US" dirty="0"/>
              <a:t>Interrupt vector table—holds responses from multiple interrupts in RAM, where the OS processes them in highest to lowest priority order</a:t>
            </a:r>
          </a:p>
          <a:p>
            <a:pPr lvl="1"/>
            <a:r>
              <a:rPr lang="en-US" dirty="0"/>
              <a:t>Interrupt request (</a:t>
            </a:r>
            <a:r>
              <a:rPr lang="en-US" dirty="0" err="1"/>
              <a:t>IRQ</a:t>
            </a:r>
            <a:r>
              <a:rPr lang="en-US" dirty="0"/>
              <a:t>)—actual interrupting of an event by an interrupt signal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E9528C-3BC4-40D3-9477-DD36D378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293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5D97F-1A6A-40DE-92D3-F242AA4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It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19C45-CBBB-462D-8E07-4C8C4C888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0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84696A1-2FE9-4653-A2C1-30E009909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Bootstrapping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29AF367-6935-4165-B7C9-24E2A38FA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Boot loader:</a:t>
            </a:r>
            <a:r>
              <a:rPr lang="en-US" altLang="en-US" dirty="0"/>
              <a:t> Program in ROM (example of firmware)</a:t>
            </a:r>
          </a:p>
          <a:p>
            <a:pPr lvl="1" eaLnBrk="1" hangingPunct="1"/>
            <a:r>
              <a:rPr lang="en-US" altLang="en-US" dirty="0"/>
              <a:t>Run by the CPU when power is turned on</a:t>
            </a:r>
          </a:p>
          <a:p>
            <a:pPr lvl="1" eaLnBrk="1" hangingPunct="1"/>
            <a:r>
              <a:rPr lang="en-US" altLang="en-US" dirty="0"/>
              <a:t>Transfers operating system from mass storage to main memory</a:t>
            </a:r>
          </a:p>
          <a:p>
            <a:pPr lvl="1" eaLnBrk="1" hangingPunct="1"/>
            <a:r>
              <a:rPr lang="en-US" altLang="en-US" dirty="0"/>
              <a:t>Executes jump to operating system</a:t>
            </a:r>
          </a:p>
          <a:p>
            <a:pPr lvl="1" eaLnBrk="1" hangingPunct="1"/>
            <a:endParaRPr lang="en-US" altLang="en-US" dirty="0"/>
          </a:p>
          <a:p>
            <a:pPr lvl="1"/>
            <a:r>
              <a:rPr lang="en-US" dirty="0"/>
              <a:t>Cold boot: Starting computer when it has not yet been turned on</a:t>
            </a:r>
          </a:p>
          <a:p>
            <a:pPr lvl="1"/>
            <a:r>
              <a:rPr lang="en-US" dirty="0"/>
              <a:t>Warm boot: Restarting a computer that is already on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84E61-E7C0-40F9-8A9B-31B052378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8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EB334CF-D3EE-4E0A-AE62-A748E8D18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of Operating Systems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2E80D01-B93A-40C6-95C6-029CFBB16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Oversee operation of computer</a:t>
            </a:r>
          </a:p>
          <a:p>
            <a:pPr eaLnBrk="1" hangingPunct="1"/>
            <a:r>
              <a:rPr lang="en-US" altLang="en-US"/>
              <a:t>Store and retrieve files</a:t>
            </a:r>
          </a:p>
          <a:p>
            <a:pPr eaLnBrk="1" hangingPunct="1"/>
            <a:r>
              <a:rPr lang="en-US" altLang="en-US"/>
              <a:t>Schedule programs for execution</a:t>
            </a:r>
          </a:p>
          <a:p>
            <a:pPr eaLnBrk="1" hangingPunct="1"/>
            <a:r>
              <a:rPr lang="en-US" altLang="en-US"/>
              <a:t>Coordinate the execution of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EAC44-E8FE-4E96-BF84-9D782B281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3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9999DCB-91A1-4704-A710-1E7A0F42C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booting process</a:t>
            </a:r>
          </a:p>
        </p:txBody>
      </p:sp>
      <p:pic>
        <p:nvPicPr>
          <p:cNvPr id="16388" name="Picture 6" descr="fig_03_05">
            <a:extLst>
              <a:ext uri="{FF2B5EF4-FFF2-40B4-BE49-F238E27FC236}">
                <a16:creationId xmlns:a16="http://schemas.microsoft.com/office/drawing/2014/main" id="{E8D74F65-2EE6-407B-B9AC-B94E7077FD8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011363"/>
            <a:ext cx="86550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EB418-5CAD-4026-B00B-D515C592B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661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>
            <a:extLst>
              <a:ext uri="{FF2B5EF4-FFF2-40B4-BE49-F238E27FC236}">
                <a16:creationId xmlns:a16="http://schemas.microsoft.com/office/drawing/2014/main" id="{B5261931-780A-4814-A2EF-C02E06441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pic>
        <p:nvPicPr>
          <p:cNvPr id="32770" name="Content Placeholder 9" descr="FG04_002_0135045118.jpg">
            <a:extLst>
              <a:ext uri="{FF2B5EF4-FFF2-40B4-BE49-F238E27FC236}">
                <a16:creationId xmlns:a16="http://schemas.microsoft.com/office/drawing/2014/main" id="{6496155C-D098-4958-B7F3-0B6BAA2A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13" y="1734312"/>
            <a:ext cx="3925824" cy="3998976"/>
          </a:xfrm>
        </p:spPr>
      </p:pic>
      <p:sp>
        <p:nvSpPr>
          <p:cNvPr id="32774" name="TextBox 3">
            <a:extLst>
              <a:ext uri="{FF2B5EF4-FFF2-40B4-BE49-F238E27FC236}">
                <a16:creationId xmlns:a16="http://schemas.microsoft.com/office/drawing/2014/main" id="{259DD9FC-A7E5-4BD8-AAC3-DE6E0A10B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1371600"/>
            <a:ext cx="4940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Six Steps of Booting a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86224-F662-4A15-9414-71CE91B0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0824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>
            <a:extLst>
              <a:ext uri="{FF2B5EF4-FFF2-40B4-BE49-F238E27FC236}">
                <a16:creationId xmlns:a16="http://schemas.microsoft.com/office/drawing/2014/main" id="{B98707D1-4038-436E-9759-38163266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33794" name="Content Placeholder 10">
            <a:extLst>
              <a:ext uri="{FF2B5EF4-FFF2-40B4-BE49-F238E27FC236}">
                <a16:creationId xmlns:a16="http://schemas.microsoft.com/office/drawing/2014/main" id="{0081865F-2C45-4CC8-A82F-0F4014D3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Step 1: Activate the BIOS and Setup Program</a:t>
            </a:r>
          </a:p>
          <a:p>
            <a:pPr lvl="1"/>
            <a:r>
              <a:rPr lang="en-US" altLang="en-US" dirty="0"/>
              <a:t>BIOS (Basic Input Output System) instructions provide the computer with descriptions of the internal equipment</a:t>
            </a:r>
          </a:p>
          <a:p>
            <a:pPr lvl="2"/>
            <a:r>
              <a:rPr lang="en-US" altLang="en-US" dirty="0"/>
              <a:t>BIOS is encoded on ROM (read-only memory)</a:t>
            </a:r>
          </a:p>
          <a:p>
            <a:pPr lvl="2"/>
            <a:r>
              <a:rPr lang="en-US" altLang="en-US" dirty="0"/>
              <a:t>Does not control external devices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Adjustable energy settings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Setup program</a:t>
            </a:r>
          </a:p>
          <a:p>
            <a:pPr lvl="2"/>
            <a:r>
              <a:rPr lang="en-US" altLang="en-US" dirty="0"/>
              <a:t>Includes settings that control computer hardware</a:t>
            </a:r>
          </a:p>
          <a:p>
            <a:pPr lvl="2"/>
            <a:r>
              <a:rPr lang="en-US" altLang="en-US" dirty="0"/>
              <a:t>Do not alter—making incorrect changes to a BIOS device will cause the system not to boot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DEE1D1-0F52-4CA6-8838-8683A0C97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823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9E49-3BB8-4AA8-9F81-CF29BB42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BC25-FD19-47B9-B924-A7AAFA20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BIOS Settings</a:t>
            </a:r>
          </a:p>
          <a:p>
            <a:pPr lvl="1"/>
            <a:r>
              <a:rPr lang="en-US" dirty="0"/>
              <a:t>Change the Boot Order</a:t>
            </a:r>
          </a:p>
          <a:p>
            <a:pPr lvl="1"/>
            <a:r>
              <a:rPr lang="en-US" dirty="0"/>
              <a:t>Load BIOS Setup Defaults</a:t>
            </a:r>
          </a:p>
          <a:p>
            <a:pPr lvl="1"/>
            <a:r>
              <a:rPr lang="en-US" dirty="0"/>
              <a:t>Remove a BIOS Password</a:t>
            </a:r>
          </a:p>
          <a:p>
            <a:pPr lvl="1"/>
            <a:r>
              <a:rPr lang="en-US" dirty="0"/>
              <a:t>Create a BIOS Password</a:t>
            </a:r>
          </a:p>
          <a:p>
            <a:pPr lvl="1"/>
            <a:r>
              <a:rPr lang="en-US" dirty="0"/>
              <a:t>Change the Date and Time</a:t>
            </a:r>
          </a:p>
          <a:p>
            <a:pPr lvl="1"/>
            <a:r>
              <a:rPr lang="en-US" dirty="0"/>
              <a:t>Change Floppy Drive Settings</a:t>
            </a:r>
          </a:p>
          <a:p>
            <a:pPr lvl="1"/>
            <a:r>
              <a:rPr lang="en-US" dirty="0"/>
              <a:t>Change Hard Drive Settings</a:t>
            </a:r>
          </a:p>
          <a:p>
            <a:pPr lvl="1"/>
            <a:r>
              <a:rPr lang="en-US" dirty="0"/>
              <a:t>Change CD/DVD/BD Drive Settings</a:t>
            </a:r>
          </a:p>
          <a:p>
            <a:pPr lvl="1"/>
            <a:r>
              <a:rPr lang="en-US" dirty="0"/>
              <a:t>View Amount of Memory Installed</a:t>
            </a:r>
          </a:p>
          <a:p>
            <a:pPr lvl="1"/>
            <a:r>
              <a:rPr lang="en-US" dirty="0"/>
              <a:t>Change the Boot Up </a:t>
            </a:r>
            <a:r>
              <a:rPr lang="en-US" dirty="0" err="1"/>
              <a:t>NumLock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Enable or Disable the Computer Logo</a:t>
            </a:r>
          </a:p>
          <a:p>
            <a:pPr lvl="1"/>
            <a:r>
              <a:rPr lang="en-US" dirty="0"/>
              <a:t>Enable or Disable the Quick Power On Self Test (POST)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068AE-8AE1-45DE-8311-F5FFFB25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38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>
            <a:extLst>
              <a:ext uri="{FF2B5EF4-FFF2-40B4-BE49-F238E27FC236}">
                <a16:creationId xmlns:a16="http://schemas.microsoft.com/office/drawing/2014/main" id="{EA5B9BC4-9083-4899-8443-CF921009F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34818" name="Content Placeholder 10">
            <a:extLst>
              <a:ext uri="{FF2B5EF4-FFF2-40B4-BE49-F238E27FC236}">
                <a16:creationId xmlns:a16="http://schemas.microsoft.com/office/drawing/2014/main" id="{FF02FDB5-789A-474C-9FDD-7C7013A3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Step 2: Initiate the Power-On Self-Test</a:t>
            </a:r>
          </a:p>
          <a:p>
            <a:pPr lvl="1"/>
            <a:r>
              <a:rPr lang="en-US" altLang="en-US" dirty="0"/>
              <a:t>Power-on self-test (POST)—to confirm that both the computer and its peripheral devices are working properly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the POST fails:</a:t>
            </a:r>
          </a:p>
          <a:p>
            <a:pPr lvl="2"/>
            <a:r>
              <a:rPr lang="en-US" altLang="en-US" dirty="0"/>
              <a:t>A beep will sound.</a:t>
            </a:r>
          </a:p>
          <a:p>
            <a:pPr lvl="2"/>
            <a:r>
              <a:rPr lang="en-US" altLang="en-US" dirty="0"/>
              <a:t>An error message will appear on the monitor.</a:t>
            </a:r>
          </a:p>
          <a:p>
            <a:pPr lvl="2"/>
            <a:r>
              <a:rPr lang="en-US" altLang="en-US" dirty="0"/>
              <a:t>The computer will stop.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205B5-FA94-45A1-805A-CE69B9136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1550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DF2AC454-865A-426B-BFCC-868CEC138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35843" name="Content Placeholder 10">
            <a:extLst>
              <a:ext uri="{FF2B5EF4-FFF2-40B4-BE49-F238E27FC236}">
                <a16:creationId xmlns:a16="http://schemas.microsoft.com/office/drawing/2014/main" id="{B282AEF0-B368-49D6-9292-73E76F5C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Step 3: Load the Operating System</a:t>
            </a:r>
          </a:p>
          <a:p>
            <a:pPr lvl="1"/>
            <a:r>
              <a:rPr lang="en-US" altLang="en-US" dirty="0"/>
              <a:t>BIOS</a:t>
            </a:r>
          </a:p>
          <a:p>
            <a:pPr lvl="2"/>
            <a:r>
              <a:rPr lang="en-US" altLang="en-US" dirty="0"/>
              <a:t>Looks for the operating system</a:t>
            </a:r>
          </a:p>
          <a:p>
            <a:pPr lvl="2"/>
            <a:r>
              <a:rPr lang="en-US" altLang="en-US" dirty="0"/>
              <a:t>Loads the kernel into memory—the central part of the operating system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operating system loads the system configuration information.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A7B80-ABAE-479E-9E02-2357BB9A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147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45A45641-4CF2-48BB-B842-B6ACCF344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126978" name="Content Placeholder 10">
            <a:extLst>
              <a:ext uri="{FF2B5EF4-FFF2-40B4-BE49-F238E27FC236}">
                <a16:creationId xmlns:a16="http://schemas.microsoft.com/office/drawing/2014/main" id="{2418834F-6847-49E2-9D0E-D4620B7B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Configure the System</a:t>
            </a:r>
          </a:p>
          <a:p>
            <a:pPr lvl="1"/>
            <a:r>
              <a:rPr lang="en-US" dirty="0"/>
              <a:t>Operating system</a:t>
            </a:r>
          </a:p>
          <a:p>
            <a:pPr lvl="2"/>
            <a:r>
              <a:rPr lang="en-US" dirty="0"/>
              <a:t>Checks the registry</a:t>
            </a:r>
          </a:p>
          <a:p>
            <a:pPr lvl="3"/>
            <a:r>
              <a:rPr lang="en-US" dirty="0"/>
              <a:t>Database that stores information about software and peripherals choices, for configuration information</a:t>
            </a:r>
          </a:p>
          <a:p>
            <a:pPr lvl="2"/>
            <a:r>
              <a:rPr lang="en-US" dirty="0"/>
              <a:t>Checks the configuration for drivers</a:t>
            </a:r>
          </a:p>
          <a:p>
            <a:pPr lvl="3"/>
            <a:r>
              <a:rPr lang="en-US" dirty="0"/>
              <a:t>Utility programs containing instructions for the proper functioning of peripheral devices.</a:t>
            </a:r>
          </a:p>
          <a:p>
            <a:pPr lvl="2"/>
            <a:r>
              <a:rPr lang="en-US" dirty="0"/>
              <a:t>Automatically detects plug-and-play (PnP) devices</a:t>
            </a:r>
          </a:p>
          <a:p>
            <a:pPr lvl="2"/>
            <a:r>
              <a:rPr lang="en-US" dirty="0"/>
              <a:t>Checks for conflicts between devices</a:t>
            </a:r>
          </a:p>
          <a:p>
            <a:pPr lvl="2"/>
            <a:r>
              <a:rPr lang="en-US" dirty="0"/>
              <a:t>Installs and loads needed drivers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D56BE-08AA-46CF-A27D-E8241DFA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7005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>
            <a:extLst>
              <a:ext uri="{FF2B5EF4-FFF2-40B4-BE49-F238E27FC236}">
                <a16:creationId xmlns:a16="http://schemas.microsoft.com/office/drawing/2014/main" id="{462A7D32-9F3B-493C-BB8B-AF073D046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37891" name="Content Placeholder 10">
            <a:extLst>
              <a:ext uri="{FF2B5EF4-FFF2-40B4-BE49-F238E27FC236}">
                <a16:creationId xmlns:a16="http://schemas.microsoft.com/office/drawing/2014/main" id="{53A3CD83-C1E9-4736-8E0E-5370392C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Step 5: Load System Utilities</a:t>
            </a:r>
          </a:p>
          <a:p>
            <a:pPr lvl="1"/>
            <a:r>
              <a:rPr lang="en-US" altLang="en-US" dirty="0"/>
              <a:t>Antivirus software</a:t>
            </a:r>
          </a:p>
          <a:p>
            <a:pPr lvl="1"/>
            <a:r>
              <a:rPr lang="en-US" altLang="en-US" dirty="0"/>
              <a:t>Speaker volume control</a:t>
            </a:r>
          </a:p>
          <a:p>
            <a:pPr lvl="1"/>
            <a:r>
              <a:rPr lang="en-US" altLang="en-US" dirty="0"/>
              <a:t>Power management options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843EC-18E6-46E6-8561-A79F6BD4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87505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>
            <a:extLst>
              <a:ext uri="{FF2B5EF4-FFF2-40B4-BE49-F238E27FC236}">
                <a16:creationId xmlns:a16="http://schemas.microsoft.com/office/drawing/2014/main" id="{E42C5F32-2368-43A0-BE49-AFEA4C13F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booting process</a:t>
            </a:r>
            <a:endParaRPr lang="en-US" dirty="0"/>
          </a:p>
        </p:txBody>
      </p:sp>
      <p:sp>
        <p:nvSpPr>
          <p:cNvPr id="129026" name="Content Placeholder 10">
            <a:extLst>
              <a:ext uri="{FF2B5EF4-FFF2-40B4-BE49-F238E27FC236}">
                <a16:creationId xmlns:a16="http://schemas.microsoft.com/office/drawing/2014/main" id="{EFF5A49B-EF15-4471-9CFC-222CBD6A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6: Authenticate a User</a:t>
            </a:r>
          </a:p>
          <a:p>
            <a:pPr lvl="1"/>
            <a:r>
              <a:rPr lang="en-US" dirty="0"/>
              <a:t>Verifies authorized users</a:t>
            </a:r>
          </a:p>
          <a:p>
            <a:pPr lvl="2"/>
            <a:r>
              <a:rPr lang="en-US" dirty="0"/>
              <a:t>Enter an authentication/login user name and password</a:t>
            </a:r>
          </a:p>
          <a:p>
            <a:pPr lvl="1"/>
            <a:r>
              <a:rPr lang="en-US" dirty="0"/>
              <a:t>Profile—a record of a specific user’s preferences for the desktop theme, icons, and menu styles</a:t>
            </a:r>
          </a:p>
          <a:p>
            <a:pPr lvl="1"/>
            <a:r>
              <a:rPr lang="en-US" dirty="0"/>
              <a:t>Account—for multiuser  computer systems each user has an account</a:t>
            </a:r>
          </a:p>
          <a:p>
            <a:pPr lvl="2"/>
            <a:r>
              <a:rPr lang="en-US" dirty="0"/>
              <a:t>Consists of user name, password, and storage space</a:t>
            </a:r>
          </a:p>
          <a:p>
            <a:pPr lvl="2"/>
            <a:r>
              <a:rPr lang="en-US" dirty="0"/>
              <a:t>Created by server/computer administrator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69868-C431-4B59-AC70-C6522FCBF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3697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30FBC1-4C38-49D4-AABF-0261F9A7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machine’s activities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79C0C-FCD4-4134-AA21-3995EFB3B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3A6F883-F688-4B35-9251-9470DD05D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Evolution of Shared Computing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3000B31-E7F8-423C-9697-5787EF64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Batch processing</a:t>
            </a:r>
          </a:p>
          <a:p>
            <a:pPr eaLnBrk="1" hangingPunct="1"/>
            <a:r>
              <a:rPr lang="en-US" altLang="en-US" dirty="0"/>
              <a:t>Interactive processing</a:t>
            </a:r>
          </a:p>
          <a:p>
            <a:pPr lvl="1" eaLnBrk="1" hangingPunct="1"/>
            <a:r>
              <a:rPr lang="en-US" altLang="en-US" dirty="0"/>
              <a:t>Requires real-time processing</a:t>
            </a:r>
          </a:p>
          <a:p>
            <a:pPr eaLnBrk="1" hangingPunct="1"/>
            <a:r>
              <a:rPr lang="en-US" altLang="en-US" dirty="0"/>
              <a:t>Time-sharing/Multitasking</a:t>
            </a:r>
          </a:p>
          <a:p>
            <a:pPr lvl="1" eaLnBrk="1" hangingPunct="1"/>
            <a:r>
              <a:rPr lang="en-US" altLang="en-US" dirty="0"/>
              <a:t>Implemented by Multiprogramming</a:t>
            </a:r>
          </a:p>
          <a:p>
            <a:pPr eaLnBrk="1" hangingPunct="1"/>
            <a:r>
              <a:rPr lang="en-US" altLang="en-US" dirty="0"/>
              <a:t>Multiprocessor machines</a:t>
            </a:r>
          </a:p>
          <a:p>
            <a:pPr lvl="1"/>
            <a:r>
              <a:rPr lang="en-US" altLang="en-US" dirty="0"/>
              <a:t>Load balancing</a:t>
            </a:r>
          </a:p>
          <a:p>
            <a:pPr lvl="1"/>
            <a:r>
              <a:rPr lang="en-US" altLang="en-US" dirty="0"/>
              <a:t>Scaling</a:t>
            </a:r>
          </a:p>
          <a:p>
            <a:r>
              <a:rPr lang="en-US" altLang="en-US" dirty="0"/>
              <a:t>Embedded 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D4AC7-59EA-4AD0-BAC1-6BE6C2BB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5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1E9BF44-8651-45A5-870A-6C82BDC9B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D8DC668-D289-43AA-9275-EB397D44E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Process:</a:t>
            </a:r>
            <a:r>
              <a:rPr lang="en-US" altLang="en-US"/>
              <a:t> The activity of executing a program</a:t>
            </a:r>
          </a:p>
          <a:p>
            <a:pPr eaLnBrk="1" hangingPunct="1"/>
            <a:r>
              <a:rPr lang="en-US" altLang="en-US" b="1"/>
              <a:t>Process State:</a:t>
            </a:r>
            <a:r>
              <a:rPr lang="en-US" altLang="en-US"/>
              <a:t> Current status of the activity</a:t>
            </a:r>
          </a:p>
          <a:p>
            <a:pPr lvl="1" eaLnBrk="1" hangingPunct="1"/>
            <a:r>
              <a:rPr lang="en-US" altLang="en-US"/>
              <a:t>Program counter</a:t>
            </a:r>
          </a:p>
          <a:p>
            <a:pPr lvl="1" eaLnBrk="1" hangingPunct="1"/>
            <a:r>
              <a:rPr lang="en-US" altLang="en-US"/>
              <a:t>General purpose registers</a:t>
            </a:r>
          </a:p>
          <a:p>
            <a:pPr lvl="1" eaLnBrk="1" hangingPunct="1"/>
            <a:r>
              <a:rPr lang="en-US" altLang="en-US"/>
              <a:t>Related portion of main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9668C-5353-4225-A6A0-E2F63E2CB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3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DF093B1D-DCAC-4530-8372-741A1A125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Process Administration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B120807-6B3E-4EF3-9056-0E37B5CBF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Scheduler:</a:t>
            </a:r>
            <a:r>
              <a:rPr lang="en-US" altLang="en-US"/>
              <a:t> Adds new processes to the process table and removes completed processes from the process table</a:t>
            </a:r>
          </a:p>
          <a:p>
            <a:pPr eaLnBrk="1" hangingPunct="1"/>
            <a:r>
              <a:rPr lang="en-US" altLang="en-US" b="1"/>
              <a:t>Dispatcher:</a:t>
            </a:r>
            <a:r>
              <a:rPr lang="en-US" altLang="en-US"/>
              <a:t> Controls the allocation of time slices to the processes in the process table</a:t>
            </a:r>
          </a:p>
          <a:p>
            <a:pPr lvl="1" eaLnBrk="1" hangingPunct="1"/>
            <a:r>
              <a:rPr lang="en-US" altLang="en-US"/>
              <a:t>The end of a time slice is signaled by an interrupt.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DABCC-C6BE-4CDC-AFF7-481579957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52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FB0D2A32-1915-4C7A-98FE-F6D86B4FC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Time-sharing</a:t>
            </a:r>
            <a:endParaRPr lang="en-US" altLang="en-US" dirty="0"/>
          </a:p>
        </p:txBody>
      </p:sp>
      <p:pic>
        <p:nvPicPr>
          <p:cNvPr id="19460" name="Picture 4" descr="fig_03_06">
            <a:extLst>
              <a:ext uri="{FF2B5EF4-FFF2-40B4-BE49-F238E27FC236}">
                <a16:creationId xmlns:a16="http://schemas.microsoft.com/office/drawing/2014/main" id="{E3886A67-BFE1-4149-B5DD-F741BCF1A3CC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057400"/>
            <a:ext cx="8334773" cy="278381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274B9-0BBC-4518-9645-85D000901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9381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DE0C5-75E4-4B37-879D-1E37068E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Competition for Resources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D247E-CFB3-4D10-86B5-B987CDB72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9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65F1BB5B-883A-4FCD-B26C-BA3D8B5BE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Competition for Resources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540F297-4006-47D7-997C-F6D5A7CCC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Semaphore:</a:t>
            </a:r>
            <a:r>
              <a:rPr lang="en-US" altLang="en-US"/>
              <a:t> A “control flag”</a:t>
            </a:r>
          </a:p>
          <a:p>
            <a:pPr eaLnBrk="1" hangingPunct="1"/>
            <a:r>
              <a:rPr lang="en-US" altLang="en-US" b="1"/>
              <a:t>Critical Region:</a:t>
            </a:r>
            <a:r>
              <a:rPr lang="en-US" altLang="en-US"/>
              <a:t> A group of instructions that should be executed by only one process at a time</a:t>
            </a:r>
          </a:p>
          <a:p>
            <a:pPr eaLnBrk="1" hangingPunct="1"/>
            <a:r>
              <a:rPr lang="en-US" altLang="en-US" b="1"/>
              <a:t>Mutual exclusion:</a:t>
            </a:r>
            <a:r>
              <a:rPr lang="en-US" altLang="en-US"/>
              <a:t> Requirement for proper implementation of a critical region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FA684-06EC-4A7B-A51E-EE99D886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CC126D92-C2DB-4981-A37E-853E9FEC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CCE6F2E-EBEE-40B7-A3AF-D3DF0E5F5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block each other from continuing</a:t>
            </a:r>
          </a:p>
          <a:p>
            <a:pPr eaLnBrk="1" hangingPunct="1"/>
            <a:r>
              <a:rPr lang="en-US" altLang="en-US"/>
              <a:t>Conditions required for deadlock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1. Competition for non-sharable resources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2. Resources requested on a partial basis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3. An allocated resource can not be forcibly retrieved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BC14B-1A75-4BA7-B22E-BBB4B944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44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19D120A1-E240-469E-BC58-CB23D015B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deadlock resulting from competition for </a:t>
            </a:r>
            <a:r>
              <a:rPr lang="en-US" altLang="en-US" dirty="0" err="1"/>
              <a:t>nonshareable</a:t>
            </a:r>
            <a:r>
              <a:rPr lang="en-US" altLang="en-US" dirty="0"/>
              <a:t> railroad intersections</a:t>
            </a:r>
          </a:p>
        </p:txBody>
      </p:sp>
      <p:pic>
        <p:nvPicPr>
          <p:cNvPr id="22532" name="Picture 4" descr="fig_03_07">
            <a:extLst>
              <a:ext uri="{FF2B5EF4-FFF2-40B4-BE49-F238E27FC236}">
                <a16:creationId xmlns:a16="http://schemas.microsoft.com/office/drawing/2014/main" id="{0A87D07B-8F4C-4C59-87C0-C6ACA0D5AB61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840" y="1295400"/>
            <a:ext cx="7502769" cy="48768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84076-48B7-438D-A407-63633033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201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9E115508-0368-42D5-AFCE-E878132BB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752452D-D7AF-40CF-AF32-7C3E66FE7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Attacks from outside</a:t>
            </a:r>
          </a:p>
          <a:p>
            <a:pPr lvl="1" eaLnBrk="1" hangingPunct="1"/>
            <a:r>
              <a:rPr lang="en-US" altLang="en-US" dirty="0"/>
              <a:t>Problems</a:t>
            </a:r>
          </a:p>
          <a:p>
            <a:pPr lvl="2" eaLnBrk="1" hangingPunct="1"/>
            <a:r>
              <a:rPr lang="en-US" altLang="en-US" sz="2800" dirty="0"/>
              <a:t>Insecure passwords</a:t>
            </a:r>
          </a:p>
          <a:p>
            <a:pPr lvl="3"/>
            <a:r>
              <a:rPr lang="en-US" altLang="en-US" sz="2200" dirty="0"/>
              <a:t>password cracker, network sniffer, Trojan horse login</a:t>
            </a:r>
          </a:p>
          <a:p>
            <a:pPr lvl="2" eaLnBrk="1" hangingPunct="1"/>
            <a:r>
              <a:rPr lang="en-US" altLang="en-US" sz="2800" dirty="0"/>
              <a:t>Sniffing software</a:t>
            </a:r>
          </a:p>
          <a:p>
            <a:pPr lvl="3"/>
            <a:r>
              <a:rPr lang="en-US" altLang="en-US" sz="2200" dirty="0"/>
              <a:t>spyware, sniffing software</a:t>
            </a:r>
          </a:p>
          <a:p>
            <a:pPr lvl="1" eaLnBrk="1" hangingPunct="1"/>
            <a:r>
              <a:rPr lang="en-US" altLang="en-US" dirty="0"/>
              <a:t>Counter measures</a:t>
            </a:r>
          </a:p>
          <a:p>
            <a:pPr lvl="2" eaLnBrk="1" hangingPunct="1"/>
            <a:r>
              <a:rPr lang="en-US" altLang="en-US" sz="2800" dirty="0"/>
              <a:t>Auditing software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838DE-0725-416A-B0FA-C4995D3F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09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DA7929B-DE5A-4F37-B563-62363A3BB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</a:t>
            </a:r>
            <a:endParaRPr lang="en-US" altLang="en-US" sz="3200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3D03997-DD72-401C-AB09-859E0967E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Attacks from within</a:t>
            </a:r>
          </a:p>
          <a:p>
            <a:pPr lvl="1" eaLnBrk="1" hangingPunct="1"/>
            <a:r>
              <a:rPr lang="en-US" altLang="en-US"/>
              <a:t>Problem: Unruly processes</a:t>
            </a:r>
          </a:p>
          <a:p>
            <a:pPr lvl="1" eaLnBrk="1" hangingPunct="1"/>
            <a:r>
              <a:rPr lang="en-US" altLang="en-US"/>
              <a:t>Counter measures: Control process activities via privileged modes and privileged instructions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45D2545-4CDA-4858-B502-33A9F23C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3602" y="2895600"/>
            <a:ext cx="4267200" cy="30787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6582-2E65-432C-A945-E6E91C85A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5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AC5839-9B86-4448-925E-BD2B7CF9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53CC0-25EF-4DB7-9D28-D73AC8E2D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526-DDD3-4B58-A71C-3D5A3EAC98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43913" y="6459538"/>
            <a:ext cx="700087" cy="365125"/>
          </a:xfrm>
        </p:spPr>
        <p:txBody>
          <a:bodyPr/>
          <a:lstStyle/>
          <a:p>
            <a:fld id="{A3540E78-C2F8-4361-AA0F-E95537B7ED5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BE5420-3A0E-454E-B776-F26239E0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596789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D07E-E039-4553-8563-31AC527CC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1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9744C8-366A-44A2-AFA8-55DAE8B6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116244-40FD-453C-ABF5-B8860B2B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OS is not designed for smartphones and PDAs?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Android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Mac OS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Symbian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Windows Mobile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792C-0AF1-465C-8F76-FBC810AB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38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856-D5F4-4694-A033-E57CFD5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BFD2-1044-45B9-87EA-6203BC4D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utility program reduces a file size by as much as 80 percent by substituting short codes for lengthy data patterns?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Defragmentation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Compression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Interrupt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Cleanup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3107-2377-493D-B902-3874EDE9F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4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AA6D-D3A0-4BC1-B158-7C6FA53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F9A2-8403-42A7-A6AF-D0A3E3FE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an OS function?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Creating letters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Defragmenting a disk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Managing memory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Writing an e-mail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72D04-EE9B-480B-A714-FF12914A8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4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02FC-F11B-4B35-9665-C6C8CEC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D0CF-991E-4CEE-9968-8961B62A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 is used when: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booting fails.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 </a:t>
            </a:r>
            <a:r>
              <a:rPr lang="en-US" dirty="0" err="1"/>
              <a:t>IRQ</a:t>
            </a:r>
            <a:r>
              <a:rPr lang="en-US" dirty="0"/>
              <a:t> conflict occurs.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RAM is full.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power-on-self-test fails.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C0BAD-1F06-4C54-BC30-1E5D6B38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5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6E84-DFFC-4C5B-8B3D-621A1B7D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0D8E-E835-4FAA-B702-E56AA1BD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test makes sure the computer and its peripherals are working correctly during the start-up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BIOS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Upgrade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ReadyBoost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29FE5-2EA4-46FE-BA27-5E33D2CE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7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897-9606-4796-B56A-1C2F8583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D784-2532-45AB-89AF-B3290F0D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following are functions of the operating system?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File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Task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Booting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of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75F2F-4304-4E3D-BBAE-B0F185CBF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6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2647-F038-4BF7-8DE3-CAA00520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5902-B9CD-471B-AC84-873A5013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refers are specialized software programs that allow input and output devices to communicate with the rest of the computer system?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Multitasking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Boot-disks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Utility programs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Device drivers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Service packs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5B66-3B43-4413-BE8D-74F41777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4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1AEA-3E0D-42FF-B8EB-9E23DC8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BCA5-19B2-46BC-936B-92DE28F4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common consumer computer interface used today?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command-line interface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graphical user interface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menu-driven interface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electronic user interface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biometric 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FE68-92CC-448C-93BA-6DCF35C9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7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463-2A18-485C-BDD8-071E2C43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3ECF-B5B3-4AFC-8DD1-D30E1EC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software can you download and duplicate without any restrictions whatsoever and without fear of legal prosecution?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commercial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shareware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public-domain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pirated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rentalware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0A77-23F7-496A-9695-35D4EDAA6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0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AC5839-9B86-4448-925E-BD2B7CF9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53CC0-25EF-4DB7-9D28-D73AC8E2D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526-DDD3-4B58-A71C-3D5A3EAC98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43913" y="6459538"/>
            <a:ext cx="700087" cy="365125"/>
          </a:xfrm>
        </p:spPr>
        <p:txBody>
          <a:bodyPr/>
          <a:lstStyle/>
          <a:p>
            <a:fld id="{A3540E78-C2F8-4361-AA0F-E95537B7ED5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3D76374-E187-4879-B7D9-E0C83E7CC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processing</a:t>
            </a:r>
          </a:p>
        </p:txBody>
      </p:sp>
      <p:pic>
        <p:nvPicPr>
          <p:cNvPr id="7172" name="Picture 4" descr="fig_03_01">
            <a:extLst>
              <a:ext uri="{FF2B5EF4-FFF2-40B4-BE49-F238E27FC236}">
                <a16:creationId xmlns:a16="http://schemas.microsoft.com/office/drawing/2014/main" id="{35CB66B8-2080-4109-8E98-FE10487DE257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2266531"/>
            <a:ext cx="7543800" cy="29345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CE5A-AF7D-4024-B140-33165E9E1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054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463-2A18-485C-BDD8-071E2C43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3ECF-B5B3-4AFC-8DD1-D30E1EC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these topics for discussion</a:t>
            </a:r>
          </a:p>
          <a:p>
            <a:pPr marL="514350" indent="-514350">
              <a:buAutoNum type="arabicPeriod"/>
            </a:pPr>
            <a:r>
              <a:rPr lang="en-US" dirty="0"/>
              <a:t>Types of desktop OS?</a:t>
            </a:r>
          </a:p>
          <a:p>
            <a:pPr marL="514350" indent="-514350">
              <a:buAutoNum type="arabicPeriod"/>
            </a:pPr>
            <a:r>
              <a:rPr lang="en-US" dirty="0"/>
              <a:t>Types of mobile OS?</a:t>
            </a:r>
          </a:p>
          <a:p>
            <a:pPr marL="514350" indent="-514350">
              <a:buAutoNum type="arabicPeriod"/>
            </a:pPr>
            <a:r>
              <a:rPr lang="en-US" dirty="0"/>
              <a:t>Types of attacks on OS?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0A77-23F7-496A-9695-35D4EDAA6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7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0F6EB9-3086-4C23-A133-FC5BAC1C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processing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C55A9-B856-49C5-93BD-0FBFF750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" y="1319212"/>
            <a:ext cx="7620000" cy="460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7880F1-93B6-4544-ADD2-14D420A50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28B21EA-0CBD-4254-B894-25290A089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Interactive processing</a:t>
            </a:r>
            <a:endParaRPr lang="en-US" altLang="en-US" dirty="0"/>
          </a:p>
        </p:txBody>
      </p:sp>
      <p:pic>
        <p:nvPicPr>
          <p:cNvPr id="8196" name="Picture 4" descr="fig_03_02">
            <a:extLst>
              <a:ext uri="{FF2B5EF4-FFF2-40B4-BE49-F238E27FC236}">
                <a16:creationId xmlns:a16="http://schemas.microsoft.com/office/drawing/2014/main" id="{9F79AED7-FF54-43EA-BC31-A4E70237CD09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1908200"/>
            <a:ext cx="7543800" cy="3651199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7F1C21-B845-4FDC-93F1-DED244628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043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716C8-E78C-48DA-91E3-33F26B7B6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40E78-C2F8-4361-AA0F-E95537B7ED5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5" descr="sciamer-oldNewComputers.jpeg">
            <a:extLst>
              <a:ext uri="{FF2B5EF4-FFF2-40B4-BE49-F238E27FC236}">
                <a16:creationId xmlns:a16="http://schemas.microsoft.com/office/drawing/2014/main" id="{E0EA6222-6040-42D2-8B4F-9D978F9EED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7299960" cy="56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28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CNTT1-NewTemplate" id="{EDE09541-EAB4-40CA-9F47-AB177855B865}" vid="{D95846AF-1BF6-49F7-8CE0-3B6DA3613C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NMCNTT1-NewTemplate</Template>
  <TotalTime>1854</TotalTime>
  <Words>1647</Words>
  <Application>Microsoft Macintosh PowerPoint</Application>
  <PresentationFormat>On-screen Show (4:3)</PresentationFormat>
  <Paragraphs>420</Paragraphs>
  <Slides>60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Baskerville Old Face</vt:lpstr>
      <vt:lpstr>Calibri</vt:lpstr>
      <vt:lpstr>Calibri Light</vt:lpstr>
      <vt:lpstr>Tahoma</vt:lpstr>
      <vt:lpstr>Times New Roman</vt:lpstr>
      <vt:lpstr>Wingdings</vt:lpstr>
      <vt:lpstr>Retrospect</vt:lpstr>
      <vt:lpstr>OPERATING SYSTEMS</vt:lpstr>
      <vt:lpstr>Contents</vt:lpstr>
      <vt:lpstr>Functions of Operating Systems</vt:lpstr>
      <vt:lpstr>Evolution of Shared Computing</vt:lpstr>
      <vt:lpstr>PowerPoint Presentation</vt:lpstr>
      <vt:lpstr>Batch processing</vt:lpstr>
      <vt:lpstr>Batch processing</vt:lpstr>
      <vt:lpstr>Interactive processing</vt:lpstr>
      <vt:lpstr>PowerPoint Presentation</vt:lpstr>
      <vt:lpstr>PowerPoint Presentation</vt:lpstr>
      <vt:lpstr>Multi tasking processing</vt:lpstr>
      <vt:lpstr>Evolution of CPU Utilization</vt:lpstr>
      <vt:lpstr>Basic functions of operating systems</vt:lpstr>
      <vt:lpstr>Types of Software</vt:lpstr>
      <vt:lpstr>Software classification</vt:lpstr>
      <vt:lpstr>System Software</vt:lpstr>
      <vt:lpstr>The Operating System</vt:lpstr>
      <vt:lpstr>Operating System Components</vt:lpstr>
      <vt:lpstr>Operating System Components</vt:lpstr>
      <vt:lpstr>User - User interface - Kernel</vt:lpstr>
      <vt:lpstr>User interface</vt:lpstr>
      <vt:lpstr>Kernel - File Manager</vt:lpstr>
      <vt:lpstr>Kernel - File Manager</vt:lpstr>
      <vt:lpstr>Kernel - Memory Manager</vt:lpstr>
      <vt:lpstr>Kernel - Memory Manager</vt:lpstr>
      <vt:lpstr>Kernel - Memory Manager</vt:lpstr>
      <vt:lpstr>Kernel - Device drivers</vt:lpstr>
      <vt:lpstr>Getting It Started</vt:lpstr>
      <vt:lpstr>Bootstrapping</vt:lpstr>
      <vt:lpstr>The booting process</vt:lpstr>
      <vt:lpstr>The booting process</vt:lpstr>
      <vt:lpstr>The booting process</vt:lpstr>
      <vt:lpstr>The booting process</vt:lpstr>
      <vt:lpstr>The booting process</vt:lpstr>
      <vt:lpstr>The booting process</vt:lpstr>
      <vt:lpstr>The booting process</vt:lpstr>
      <vt:lpstr>The booting process</vt:lpstr>
      <vt:lpstr>The booting process</vt:lpstr>
      <vt:lpstr>Coordinating machine’s activities</vt:lpstr>
      <vt:lpstr>Processes</vt:lpstr>
      <vt:lpstr>Process Administration</vt:lpstr>
      <vt:lpstr>Time-sharing</vt:lpstr>
      <vt:lpstr>Handling Competition for Resources</vt:lpstr>
      <vt:lpstr>Handling Competition for Resources</vt:lpstr>
      <vt:lpstr>Deadlock</vt:lpstr>
      <vt:lpstr>A deadlock resulting from competition for nonshareable railroad intersections</vt:lpstr>
      <vt:lpstr>Security</vt:lpstr>
      <vt:lpstr>Security</vt:lpstr>
      <vt:lpstr>Questions and Answers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Discussion</vt:lpstr>
      <vt:lpstr>Discussion</vt:lpstr>
    </vt:vector>
  </TitlesOfParts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Data Manipulation</dc:subject>
  <dc:creator>Van Nam</dc:creator>
  <cp:lastModifiedBy>LinkHouse</cp:lastModifiedBy>
  <cp:revision>30</cp:revision>
  <dcterms:created xsi:type="dcterms:W3CDTF">2017-09-25T04:00:48Z</dcterms:created>
  <dcterms:modified xsi:type="dcterms:W3CDTF">2021-10-23T05:36:45Z</dcterms:modified>
</cp:coreProperties>
</file>