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71" r:id="rId4"/>
    <p:sldId id="373" r:id="rId5"/>
    <p:sldId id="374" r:id="rId6"/>
    <p:sldId id="375" r:id="rId7"/>
    <p:sldId id="376" r:id="rId8"/>
    <p:sldId id="378" r:id="rId9"/>
    <p:sldId id="379" r:id="rId10"/>
    <p:sldId id="380" r:id="rId11"/>
    <p:sldId id="382" r:id="rId12"/>
    <p:sldId id="381" r:id="rId13"/>
    <p:sldId id="383" r:id="rId14"/>
    <p:sldId id="384" r:id="rId15"/>
    <p:sldId id="385" r:id="rId16"/>
    <p:sldId id="386" r:id="rId17"/>
    <p:sldId id="387" r:id="rId18"/>
    <p:sldId id="388" r:id="rId19"/>
    <p:sldId id="392" r:id="rId20"/>
    <p:sldId id="390" r:id="rId21"/>
    <p:sldId id="391" r:id="rId22"/>
    <p:sldId id="393" r:id="rId23"/>
    <p:sldId id="394" r:id="rId24"/>
    <p:sldId id="372" r:id="rId25"/>
    <p:sldId id="258" r:id="rId26"/>
  </p:sldIdLst>
  <p:sldSz cx="9144000" cy="6858000" type="screen4x3"/>
  <p:notesSz cx="10234613" cy="7102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 autoAdjust="0"/>
    <p:restoredTop sz="88166" autoAdjust="0"/>
  </p:normalViewPr>
  <p:slideViewPr>
    <p:cSldViewPr>
      <p:cViewPr varScale="1">
        <p:scale>
          <a:sx n="65" d="100"/>
          <a:sy n="65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1782" y="-96"/>
      </p:cViewPr>
      <p:guideLst>
        <p:guide orient="horz" pos="2237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6F338FD0-EB88-435B-9DC9-86F39639EA1D}" type="datetimeFigureOut">
              <a:rPr lang="en-US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875"/>
            <a:ext cx="4435475" cy="354013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50" y="6746875"/>
            <a:ext cx="4435475" cy="354013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5EA824A-2CEB-4EBD-8D93-DDD415F80F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40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5963" y="0"/>
            <a:ext cx="4437062" cy="3540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0B5128-5DA2-419D-84E5-FA54F38A2642}" type="datetimeFigureOut">
              <a:rPr lang="en-US"/>
              <a:pPr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2350" y="3373438"/>
            <a:ext cx="8189913" cy="319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875"/>
            <a:ext cx="4435475" cy="354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5963" y="6746875"/>
            <a:ext cx="4437062" cy="354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EA4F5DD-5A27-41D0-99D4-C7A9BC499D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9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E87EB1F-354E-417F-A0B1-38FAFD927A0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utilitarianism  \u-</a:t>
            </a:r>
            <a:r>
              <a:rPr lang="en-US" dirty="0" err="1" smtClean="0"/>
              <a:t>ti</a:t>
            </a:r>
            <a:r>
              <a:rPr lang="en-US" dirty="0" smtClean="0"/>
              <a:t>-li-tar-</a:t>
            </a:r>
            <a:r>
              <a:rPr lang="en-US" dirty="0" err="1" smtClean="0"/>
              <a:t>rē</a:t>
            </a:r>
            <a:r>
              <a:rPr lang="en-US" dirty="0" smtClean="0"/>
              <a:t>-</a:t>
            </a:r>
            <a:r>
              <a:rPr lang="en-US" dirty="0" err="1" smtClean="0"/>
              <a:t>ə-ni-zəm</a:t>
            </a:r>
            <a:r>
              <a:rPr lang="en-US" dirty="0" smtClean="0"/>
              <a:t>\ :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(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game online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đẩy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trẻ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game online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game online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…</a:t>
            </a:r>
            <a:endParaRPr lang="en-US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?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hacker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hacker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hacker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?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dục</a:t>
            </a:r>
            <a:r>
              <a:rPr lang="en-US" dirty="0" smtClean="0"/>
              <a:t>,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ư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chùa</a:t>
            </a:r>
            <a:r>
              <a:rPr lang="en-US" baseline="0" dirty="0" smtClean="0"/>
              <a:t>, ….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Plagiarism </a:t>
            </a:r>
            <a:r>
              <a:rPr lang="nl-NL" dirty="0" smtClean="0"/>
              <a:t>\ˈ</a:t>
            </a:r>
            <a:r>
              <a:rPr lang="nl-NL" dirty="0" err="1" smtClean="0"/>
              <a:t>plā-jə-ri-zəm</a:t>
            </a:r>
            <a:r>
              <a:rPr lang="nl-NL" dirty="0" smtClean="0"/>
              <a:t>\</a:t>
            </a:r>
            <a:r>
              <a:rPr lang="en-US" dirty="0" smtClean="0"/>
              <a:t> :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Plagiarism </a:t>
            </a:r>
            <a:r>
              <a:rPr lang="nl-NL" dirty="0" smtClean="0"/>
              <a:t>\ˈ</a:t>
            </a:r>
            <a:r>
              <a:rPr lang="nl-NL" dirty="0" err="1" smtClean="0"/>
              <a:t>plā-jə-ri-zəm</a:t>
            </a:r>
            <a:r>
              <a:rPr lang="nl-NL" dirty="0" smtClean="0"/>
              <a:t>\</a:t>
            </a:r>
            <a:r>
              <a:rPr lang="en-US" dirty="0" smtClean="0"/>
              <a:t> :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0C6EB0-4982-46C1-84B2-6CAE620F6A67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Khoa CNTT - ĐH Khoa học </a:t>
            </a:r>
            <a:r>
              <a:rPr lang="en-US" smtClean="0">
                <a:latin typeface="Calibri" pitchFamily="34" charset="0"/>
              </a:rPr>
              <a:t>T</a:t>
            </a:r>
            <a:r>
              <a:rPr lang="vi-VN" smtClean="0"/>
              <a:t>ự nhiên</a:t>
            </a:r>
            <a:endParaRPr lang="en-US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996B-6A8C-4399-9F13-3B8E73DF81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4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FD953E-D3E3-4A7B-BBE0-55C661C0708E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Khoa CNTT - ĐH Khoa học </a:t>
            </a:r>
            <a:r>
              <a:rPr lang="en-US" smtClean="0">
                <a:latin typeface="Calibri" pitchFamily="34" charset="0"/>
              </a:rPr>
              <a:t>T</a:t>
            </a:r>
            <a:r>
              <a:rPr lang="vi-VN" smtClean="0"/>
              <a:t>ự nhiên</a:t>
            </a:r>
            <a:endParaRPr lang="en-US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E436F-E656-40A3-B5F0-D73AFDFCA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E:\04_Image Collection\01_ICON\Question\Hel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87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01FBD4-685F-4017-A7F9-731B05CDDE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66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AF80B-B268-44A9-A80D-034EB7D43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4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B0D2-2BA8-4EA4-B66D-E8B98A3F1A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0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5BBFC-B15C-4D5C-B4D6-DAD016375F89}" type="datetime1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Khoa CNTT - ĐH Khoa học </a:t>
            </a:r>
            <a:r>
              <a:rPr lang="en-US" smtClean="0">
                <a:latin typeface="Calibri" pitchFamily="34" charset="0"/>
              </a:rPr>
              <a:t>T</a:t>
            </a:r>
            <a:r>
              <a:rPr lang="vi-VN" smtClean="0"/>
              <a:t>ự nhiên</a:t>
            </a:r>
            <a:endParaRPr lang="en-US">
              <a:latin typeface="Calibri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56D46-DE20-41AD-80A2-B6694C9A23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DB8C9-A422-4A34-A34E-AEE4B5EA50CD}" type="datetime1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Khoa CNTT - ĐH Khoa học </a:t>
            </a:r>
            <a:r>
              <a:rPr lang="en-US" smtClean="0">
                <a:latin typeface="Calibri" pitchFamily="34" charset="0"/>
              </a:rPr>
              <a:t>T</a:t>
            </a:r>
            <a:r>
              <a:rPr lang="vi-VN" smtClean="0"/>
              <a:t>ự nhiên</a:t>
            </a:r>
            <a:endParaRPr lang="en-US">
              <a:latin typeface="Calibri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A8C18-C637-4E46-903B-F7475E644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876F7-4ECA-4037-B556-DAEE63A1A863}" type="datetime1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Khoa CNTT - ĐH Khoa học </a:t>
            </a:r>
            <a:r>
              <a:rPr lang="en-US" smtClean="0">
                <a:latin typeface="Calibri" pitchFamily="34" charset="0"/>
              </a:rPr>
              <a:t>T</a:t>
            </a:r>
            <a:r>
              <a:rPr lang="vi-VN" smtClean="0"/>
              <a:t>ự nhiên</a:t>
            </a:r>
            <a:endParaRPr lang="en-US">
              <a:latin typeface="Calibri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A8C18-C637-4E46-903B-F7475E644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75C1D-3539-4829-B7D6-5430FD1840D0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Khoa CNTT - ĐH Khoa học </a:t>
            </a:r>
            <a:r>
              <a:rPr lang="en-US" smtClean="0">
                <a:latin typeface="Calibri" pitchFamily="34" charset="0"/>
              </a:rPr>
              <a:t>T</a:t>
            </a:r>
            <a:r>
              <a:rPr lang="vi-VN" smtClean="0"/>
              <a:t>ự nhiên</a:t>
            </a:r>
            <a:endParaRPr lang="en-US">
              <a:latin typeface="Calibri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CE033-FBBA-48CA-9157-C7F3B8087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8FCAFC-B815-403B-8DCB-607F58013581}" type="datetime1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Khoa CNTT - ĐH Khoa học </a:t>
            </a:r>
            <a:r>
              <a:rPr lang="en-US" smtClean="0">
                <a:latin typeface="Calibri" pitchFamily="34" charset="0"/>
              </a:rPr>
              <a:t>T</a:t>
            </a:r>
            <a:r>
              <a:rPr lang="vi-VN" smtClean="0"/>
              <a:t>ự nhiên</a:t>
            </a:r>
            <a:endParaRPr lang="en-US">
              <a:latin typeface="Calibri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535B1-FDCE-45D7-84FE-44C224A84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5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11DD980-549D-497C-80CC-2632C4D311D3}" type="datetime1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vi-VN" smtClean="0"/>
              <a:t>Khoa CNTT - ĐH Khoa học </a:t>
            </a:r>
            <a:r>
              <a:rPr lang="en-US" smtClean="0">
                <a:latin typeface="Calibri" pitchFamily="34" charset="0"/>
              </a:rPr>
              <a:t>T</a:t>
            </a:r>
            <a:r>
              <a:rPr lang="vi-VN" smtClean="0"/>
              <a:t>ự nhiên</a:t>
            </a:r>
            <a:endParaRPr lang="en-US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81A8C18-C637-4E46-903B-F7475E644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678675"/>
            <a:ext cx="9144000" cy="19027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CTT010</a:t>
            </a:r>
            <a:br>
              <a:rPr lang="en-US" dirty="0" smtClean="0"/>
            </a:br>
            <a:r>
              <a:rPr lang="en-US" b="0" dirty="0" smtClean="0"/>
              <a:t>Professional </a:t>
            </a:r>
            <a:r>
              <a:rPr lang="en-US" b="0" dirty="0"/>
              <a:t>ethics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6503297" y="4886846"/>
            <a:ext cx="26407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Arial"/>
                <a:cs typeface="Arial"/>
              </a:rPr>
              <a:t>Lê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/>
                <a:cs typeface="Arial"/>
              </a:rPr>
              <a:t>Thị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/>
                <a:cs typeface="Arial"/>
              </a:rPr>
              <a:t>Nhàn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/>
                <a:cs typeface="Arial"/>
              </a:rPr>
              <a:t>ltnhan@fit.hcmus.edu.vn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Professional </a:t>
            </a:r>
            <a:r>
              <a:rPr lang="en-US" b="1" dirty="0"/>
              <a:t>ethics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basic standards related to IT</a:t>
            </a:r>
          </a:p>
          <a:p>
            <a:pPr lvl="1"/>
            <a:r>
              <a:rPr lang="en-US" dirty="0"/>
              <a:t>(1) Copy / Cheating</a:t>
            </a:r>
          </a:p>
          <a:p>
            <a:pPr lvl="2"/>
            <a:r>
              <a:rPr lang="en-US" dirty="0"/>
              <a:t>Source code</a:t>
            </a:r>
          </a:p>
          <a:p>
            <a:pPr lvl="2"/>
            <a:r>
              <a:rPr lang="en-US" dirty="0"/>
              <a:t>Copy each other's </a:t>
            </a:r>
            <a:r>
              <a:rPr lang="en-US" dirty="0" smtClean="0"/>
              <a:t>source code.</a:t>
            </a:r>
            <a:endParaRPr lang="en-US" dirty="0"/>
          </a:p>
          <a:p>
            <a:pPr lvl="1"/>
            <a:r>
              <a:rPr lang="en-US" dirty="0"/>
              <a:t>(2) </a:t>
            </a:r>
            <a:r>
              <a:rPr lang="en-US" dirty="0" smtClean="0"/>
              <a:t>Plagiarism</a:t>
            </a:r>
            <a:endParaRPr lang="en-US" dirty="0"/>
          </a:p>
          <a:p>
            <a:pPr lvl="2"/>
            <a:r>
              <a:rPr lang="en-US" dirty="0"/>
              <a:t>Report</a:t>
            </a:r>
          </a:p>
          <a:p>
            <a:pPr lvl="1"/>
            <a:r>
              <a:rPr lang="en-US" dirty="0"/>
              <a:t>(3) Compliance with licenses</a:t>
            </a:r>
          </a:p>
          <a:p>
            <a:pPr lvl="2"/>
            <a:r>
              <a:rPr lang="en-US" dirty="0"/>
              <a:t>Open sources</a:t>
            </a:r>
          </a:p>
          <a:p>
            <a:pPr lvl="2"/>
            <a:r>
              <a:rPr lang="en-US" dirty="0"/>
              <a:t>Do not allow commercial or redistributed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3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686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main goal of moral doctrines is to answer the question "is an action right / wrong</a:t>
            </a:r>
            <a:r>
              <a:rPr lang="en-US" dirty="0" smtClean="0"/>
              <a:t>?"</a:t>
            </a:r>
            <a:endParaRPr lang="en-US" b="1" i="1" dirty="0" smtClean="0"/>
          </a:p>
        </p:txBody>
      </p:sp>
      <p:pic>
        <p:nvPicPr>
          <p:cNvPr id="3" name="Picture 2" descr="true-or-fa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6240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 utilitarianism 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Remarking </a:t>
            </a:r>
            <a:r>
              <a:rPr lang="en-US" dirty="0"/>
              <a:t>benefits / harms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An action is right </a:t>
            </a:r>
            <a:r>
              <a:rPr lang="en-US" dirty="0" smtClean="0"/>
              <a:t>if </a:t>
            </a:r>
            <a:r>
              <a:rPr lang="en-US" dirty="0"/>
              <a:t>it benefits people and is wrong if it harms people.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action is right / wrong </a:t>
            </a:r>
            <a:r>
              <a:rPr lang="en-US" dirty="0" smtClean="0"/>
              <a:t>if </a:t>
            </a:r>
            <a:r>
              <a:rPr lang="en-US" dirty="0"/>
              <a:t>it increases / decreases the benefit of the affected party.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98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430550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Lining </a:t>
            </a:r>
            <a:r>
              <a:rPr lang="en-US" dirty="0"/>
              <a:t>up in the elevator</a:t>
            </a:r>
          </a:p>
          <a:p>
            <a:pPr algn="just"/>
            <a:r>
              <a:rPr lang="en-US" dirty="0"/>
              <a:t>Is this action </a:t>
            </a:r>
            <a:r>
              <a:rPr lang="en-US" dirty="0" smtClean="0"/>
              <a:t>right?</a:t>
            </a:r>
            <a:endParaRPr lang="en-US" dirty="0"/>
          </a:p>
          <a:p>
            <a:pPr lvl="1" algn="just"/>
            <a:r>
              <a:rPr lang="en-US" dirty="0"/>
              <a:t>What is the benefit of this action?</a:t>
            </a:r>
          </a:p>
          <a:p>
            <a:pPr lvl="1" algn="just"/>
            <a:r>
              <a:rPr lang="en-US" dirty="0"/>
              <a:t>Is this action harmful?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1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Lining </a:t>
            </a:r>
            <a:r>
              <a:rPr lang="en-US" dirty="0"/>
              <a:t>up in the elevator</a:t>
            </a:r>
          </a:p>
          <a:p>
            <a:r>
              <a:rPr lang="en-US" dirty="0" smtClean="0"/>
              <a:t>Is </a:t>
            </a:r>
            <a:r>
              <a:rPr lang="en-US" dirty="0"/>
              <a:t>this action </a:t>
            </a:r>
            <a:r>
              <a:rPr lang="en-US" dirty="0" smtClean="0"/>
              <a:t>right?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benefit of this action?</a:t>
            </a:r>
          </a:p>
          <a:p>
            <a:pPr lvl="2"/>
            <a:r>
              <a:rPr lang="en-US" dirty="0"/>
              <a:t>No mess, easy access, fairness</a:t>
            </a:r>
          </a:p>
          <a:p>
            <a:pPr lvl="1"/>
            <a:r>
              <a:rPr lang="en-US" dirty="0"/>
              <a:t>Is this action harmful?</a:t>
            </a:r>
          </a:p>
          <a:p>
            <a:pPr lvl="2"/>
            <a:r>
              <a:rPr lang="en-US" dirty="0"/>
              <a:t>Long lines, people who are in a hurry will be late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Some people's </a:t>
            </a:r>
            <a:r>
              <a:rPr lang="en-US" dirty="0"/>
              <a:t>interests will be affected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4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 utilitarianism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7535" y="1024221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009934"/>
            <a:ext cx="9143999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Put all the benefits and damages on the scale.</a:t>
            </a:r>
          </a:p>
          <a:p>
            <a:pPr algn="just"/>
            <a:r>
              <a:rPr lang="en-US" dirty="0"/>
              <a:t>If the scale is skewed to benefits, </a:t>
            </a:r>
            <a:r>
              <a:rPr lang="en-US" dirty="0" smtClean="0"/>
              <a:t>it means the action is right, </a:t>
            </a:r>
            <a:r>
              <a:rPr lang="en-US" dirty="0"/>
              <a:t>even if it affects </a:t>
            </a:r>
            <a:r>
              <a:rPr lang="en-US" dirty="0" smtClean="0"/>
              <a:t>others.</a:t>
            </a:r>
          </a:p>
          <a:p>
            <a:pPr lvl="1" algn="just"/>
            <a:r>
              <a:rPr lang="en-US" dirty="0"/>
              <a:t>The great benefit that it brings can help to ignore the </a:t>
            </a:r>
            <a:r>
              <a:rPr lang="en-US" dirty="0" smtClean="0"/>
              <a:t>damage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19600"/>
            <a:ext cx="2600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An action that is wrong for some people but is true for more people is considered morally </a:t>
            </a:r>
            <a:r>
              <a:rPr lang="en-US" dirty="0" smtClean="0"/>
              <a:t>right.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Indicate situations in which an action that benefits many people and disadvantages the minority may be considered </a:t>
            </a:r>
            <a:r>
              <a:rPr lang="en-US" dirty="0" smtClean="0"/>
              <a:t>right/ wrong </a:t>
            </a:r>
            <a:r>
              <a:rPr lang="en-US" dirty="0"/>
              <a:t>in IT?</a:t>
            </a:r>
          </a:p>
        </p:txBody>
      </p:sp>
    </p:spTree>
    <p:extLst>
      <p:ext uri="{BB962C8B-B14F-4D97-AF65-F5344CB8AC3E}">
        <p14:creationId xmlns:p14="http://schemas.microsoft.com/office/powerpoint/2010/main" val="29952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686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Online games bring </a:t>
            </a:r>
            <a:r>
              <a:rPr lang="en-US" dirty="0" smtClean="0"/>
              <a:t>works </a:t>
            </a:r>
            <a:r>
              <a:rPr lang="en-US" dirty="0"/>
              <a:t>and profits but also harm young people's morality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Websites share source codes </a:t>
            </a:r>
            <a:r>
              <a:rPr lang="en-US" dirty="0"/>
              <a:t>to help programmers but also </a:t>
            </a:r>
            <a:r>
              <a:rPr lang="en-US" dirty="0" smtClean="0"/>
              <a:t>make programmers </a:t>
            </a:r>
            <a:r>
              <a:rPr lang="en-US" dirty="0"/>
              <a:t>lazy to copy the code</a:t>
            </a:r>
          </a:p>
          <a:p>
            <a:pPr lvl="1" algn="just"/>
            <a:r>
              <a:rPr lang="en-US" dirty="0"/>
              <a:t>Students copy source </a:t>
            </a:r>
            <a:r>
              <a:rPr lang="en-US" dirty="0" smtClean="0"/>
              <a:t>code </a:t>
            </a:r>
            <a:r>
              <a:rPr lang="en-US" dirty="0"/>
              <a:t>and submit it to the </a:t>
            </a:r>
            <a:r>
              <a:rPr lang="en-US" dirty="0" smtClean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2443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You must release the product tomorrow but there is still a </a:t>
            </a:r>
            <a:r>
              <a:rPr lang="en-US" dirty="0" smtClean="0"/>
              <a:t>big and </a:t>
            </a:r>
            <a:r>
              <a:rPr lang="en-US" dirty="0"/>
              <a:t>rare </a:t>
            </a:r>
            <a:r>
              <a:rPr lang="en-US" dirty="0" smtClean="0"/>
              <a:t>bug.</a:t>
            </a:r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bug </a:t>
            </a:r>
            <a:r>
              <a:rPr lang="en-US" dirty="0" smtClean="0"/>
              <a:t>takes </a:t>
            </a:r>
            <a:r>
              <a:rPr lang="en-US" dirty="0"/>
              <a:t>1 week to </a:t>
            </a:r>
            <a:r>
              <a:rPr lang="en-US" dirty="0" smtClean="0"/>
              <a:t>fix.</a:t>
            </a:r>
            <a:endParaRPr lang="en-US" dirty="0"/>
          </a:p>
          <a:p>
            <a:pPr algn="just"/>
            <a:r>
              <a:rPr lang="en-US" dirty="0"/>
              <a:t>Two solutions:</a:t>
            </a:r>
          </a:p>
          <a:p>
            <a:pPr lvl="1" algn="just"/>
            <a:r>
              <a:rPr lang="en-US" dirty="0"/>
              <a:t>Silent and release</a:t>
            </a:r>
          </a:p>
          <a:p>
            <a:pPr lvl="1" algn="just"/>
            <a:r>
              <a:rPr lang="en-US" dirty="0" smtClean="0"/>
              <a:t>Delay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You </a:t>
            </a:r>
            <a:r>
              <a:rPr lang="en-US" dirty="0"/>
              <a:t>will be deducted from </a:t>
            </a:r>
            <a:r>
              <a:rPr lang="en-US" dirty="0" smtClean="0"/>
              <a:t>wages</a:t>
            </a:r>
          </a:p>
          <a:p>
            <a:pPr marL="517525" indent="-457200" algn="just">
              <a:buFont typeface="Wingdings" panose="05000000000000000000" pitchFamily="2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solution do you choose? Why?</a:t>
            </a:r>
          </a:p>
        </p:txBody>
      </p:sp>
    </p:spTree>
    <p:extLst>
      <p:ext uri="{BB962C8B-B14F-4D97-AF65-F5344CB8AC3E}">
        <p14:creationId xmlns:p14="http://schemas.microsoft.com/office/powerpoint/2010/main" val="17676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Fair use 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(1) Purpose</a:t>
            </a:r>
          </a:p>
          <a:p>
            <a:r>
              <a:rPr lang="en-US" sz="3000" dirty="0" smtClean="0"/>
              <a:t>(2) Quantity</a:t>
            </a:r>
          </a:p>
          <a:p>
            <a:r>
              <a:rPr lang="en-US" sz="3000" dirty="0" smtClean="0"/>
              <a:t>(3) Current business affect</a:t>
            </a:r>
          </a:p>
          <a:p>
            <a:r>
              <a:rPr lang="en-US" sz="3000" dirty="0" smtClean="0"/>
              <a:t>(4) Nature of work</a:t>
            </a:r>
          </a:p>
        </p:txBody>
      </p:sp>
    </p:spTree>
    <p:extLst>
      <p:ext uri="{BB962C8B-B14F-4D97-AF65-F5344CB8AC3E}">
        <p14:creationId xmlns:p14="http://schemas.microsoft.com/office/powerpoint/2010/main" val="21340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B3E1C30-EDAC-4794-8334-722972E35C9F}" type="slidenum">
              <a:rPr lang="en-US">
                <a:latin typeface="Tahoma" pitchFamily="34" charset="0"/>
              </a:rPr>
              <a:pPr/>
              <a:t>2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example </a:t>
            </a:r>
          </a:p>
          <a:p>
            <a:r>
              <a:rPr lang="en-US" dirty="0" smtClean="0"/>
              <a:t>Social contract</a:t>
            </a:r>
          </a:p>
          <a:p>
            <a:r>
              <a:rPr lang="en-US" dirty="0" smtClean="0"/>
              <a:t>Code of ethics</a:t>
            </a:r>
          </a:p>
          <a:p>
            <a:r>
              <a:rPr lang="en-US" dirty="0"/>
              <a:t>Professional ethics </a:t>
            </a:r>
          </a:p>
          <a:p>
            <a:r>
              <a:rPr lang="en-US" dirty="0" smtClean="0"/>
              <a:t>Discussion </a:t>
            </a:r>
          </a:p>
          <a:p>
            <a:r>
              <a:rPr lang="en-US" dirty="0" smtClean="0"/>
              <a:t>Fair use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Fair use 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(1) Purpose</a:t>
            </a:r>
          </a:p>
          <a:p>
            <a:pPr lvl="1"/>
            <a:r>
              <a:rPr lang="en-US" sz="2600" dirty="0" smtClean="0"/>
              <a:t>Personal &amp; educational</a:t>
            </a:r>
          </a:p>
          <a:p>
            <a:r>
              <a:rPr lang="en-US" sz="3000" dirty="0" smtClean="0"/>
              <a:t>(2) Quantity</a:t>
            </a:r>
          </a:p>
          <a:p>
            <a:pPr lvl="1"/>
            <a:r>
              <a:rPr lang="en-US" sz="2600" dirty="0" smtClean="0"/>
              <a:t>30% photocopy, restrict access (using password, Moodle</a:t>
            </a:r>
            <a:r>
              <a:rPr lang="is-IS" sz="2600" dirty="0" smtClean="0"/>
              <a:t>…)</a:t>
            </a:r>
            <a:r>
              <a:rPr lang="en-US" dirty="0" smtClean="0"/>
              <a:t>  </a:t>
            </a:r>
          </a:p>
          <a:p>
            <a:r>
              <a:rPr lang="en-US" sz="3000" dirty="0" smtClean="0"/>
              <a:t>(3) Current business affect</a:t>
            </a:r>
          </a:p>
          <a:p>
            <a:pPr lvl="1"/>
            <a:r>
              <a:rPr lang="en-US" sz="2600" dirty="0" smtClean="0"/>
              <a:t>Using older editions </a:t>
            </a:r>
            <a:r>
              <a:rPr lang="en-US" dirty="0" smtClean="0"/>
              <a:t> </a:t>
            </a:r>
          </a:p>
          <a:p>
            <a:r>
              <a:rPr lang="en-US" sz="3000" dirty="0" smtClean="0"/>
              <a:t>(4) Nature of work</a:t>
            </a:r>
          </a:p>
          <a:p>
            <a:pPr lvl="1"/>
            <a:r>
              <a:rPr lang="en-US" sz="2600" dirty="0" smtClean="0"/>
              <a:t>Non-fiction: mathematics, science, general knowledge 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29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Are the following actions fair use?</a:t>
            </a:r>
          </a:p>
          <a:p>
            <a:pPr lvl="1" algn="just"/>
            <a:r>
              <a:rPr lang="en-US" dirty="0"/>
              <a:t>Sony integrates a </a:t>
            </a:r>
            <a:r>
              <a:rPr lang="en-US" dirty="0" smtClean="0"/>
              <a:t>program recorder into television.</a:t>
            </a:r>
            <a:endParaRPr lang="en-US" dirty="0"/>
          </a:p>
          <a:p>
            <a:pPr lvl="1" algn="just"/>
            <a:r>
              <a:rPr lang="en-US" dirty="0" smtClean="0"/>
              <a:t>Teachers </a:t>
            </a:r>
            <a:r>
              <a:rPr lang="en-US" dirty="0"/>
              <a:t>provide </a:t>
            </a:r>
            <a:r>
              <a:rPr lang="en-US" dirty="0" err="1" smtClean="0"/>
              <a:t>ebooks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hard copies for students</a:t>
            </a:r>
          </a:p>
          <a:p>
            <a:pPr lvl="1" algn="just"/>
            <a:r>
              <a:rPr lang="en-US" dirty="0"/>
              <a:t>Teachers provide Visual Studio software with crack for students</a:t>
            </a:r>
          </a:p>
        </p:txBody>
      </p:sp>
    </p:spTree>
    <p:extLst>
      <p:ext uri="{BB962C8B-B14F-4D97-AF65-F5344CB8AC3E}">
        <p14:creationId xmlns:p14="http://schemas.microsoft.com/office/powerpoint/2010/main" val="34268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Thinking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Why must </a:t>
            </a:r>
            <a:r>
              <a:rPr lang="en-US" dirty="0"/>
              <a:t>we </a:t>
            </a:r>
            <a:r>
              <a:rPr lang="en-US" dirty="0" smtClean="0"/>
              <a:t>follow professional </a:t>
            </a:r>
            <a:r>
              <a:rPr lang="en-US" dirty="0"/>
              <a:t>ethics</a:t>
            </a:r>
            <a:r>
              <a:rPr lang="en-US" dirty="0" smtClean="0"/>
              <a:t>?</a:t>
            </a:r>
          </a:p>
          <a:p>
            <a:pPr algn="just"/>
            <a:r>
              <a:rPr lang="en-US" dirty="0" smtClean="0"/>
              <a:t>Why must we </a:t>
            </a:r>
            <a:r>
              <a:rPr lang="en-US" dirty="0"/>
              <a:t>change ourselves to do the right thing while the world is still </a:t>
            </a:r>
            <a:r>
              <a:rPr lang="en-US" dirty="0" smtClean="0"/>
              <a:t>unchanged 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words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"Whatever you don't like</a:t>
            </a:r>
            <a:r>
              <a:rPr lang="en-US" sz="4000" dirty="0" smtClean="0"/>
              <a:t>,</a:t>
            </a:r>
          </a:p>
          <a:p>
            <a:pPr marL="0" indent="0" algn="ctr">
              <a:buNone/>
            </a:pPr>
            <a:r>
              <a:rPr lang="en-US" sz="4000" dirty="0" smtClean="0"/>
              <a:t> </a:t>
            </a:r>
            <a:r>
              <a:rPr lang="en-US" sz="4000" dirty="0"/>
              <a:t>don't do it to others"</a:t>
            </a:r>
          </a:p>
        </p:txBody>
      </p:sp>
    </p:spTree>
    <p:extLst>
      <p:ext uri="{BB962C8B-B14F-4D97-AF65-F5344CB8AC3E}">
        <p14:creationId xmlns:p14="http://schemas.microsoft.com/office/powerpoint/2010/main" val="9285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Mike </a:t>
            </a:r>
            <a:r>
              <a:rPr lang="en-US" dirty="0" smtClean="0"/>
              <a:t>Quinn, </a:t>
            </a:r>
            <a:r>
              <a:rPr lang="en-US" b="1" dirty="0"/>
              <a:t>Ethics for the Information </a:t>
            </a:r>
            <a:r>
              <a:rPr lang="en-US" b="1" dirty="0" smtClean="0"/>
              <a:t>Age,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Edition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92" y="2514600"/>
            <a:ext cx="3091748" cy="38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356809"/>
            <a:ext cx="8686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Why must </a:t>
            </a:r>
            <a:r>
              <a:rPr lang="en-US" dirty="0" smtClean="0"/>
              <a:t>we learn </a:t>
            </a:r>
            <a:r>
              <a:rPr lang="en-US" dirty="0" smtClean="0"/>
              <a:t>professional </a:t>
            </a:r>
            <a:r>
              <a:rPr lang="en-US" dirty="0"/>
              <a:t>ethics?</a:t>
            </a:r>
          </a:p>
          <a:p>
            <a:pPr algn="just"/>
            <a:r>
              <a:rPr lang="en-US" dirty="0"/>
              <a:t>What will happen without professional ethics?</a:t>
            </a:r>
          </a:p>
          <a:p>
            <a:pPr algn="just"/>
            <a:r>
              <a:rPr lang="en-US" dirty="0"/>
              <a:t>How to determine if an action is right / wrong?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0"/>
            <a:ext cx="2190049" cy="25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Opening </a:t>
            </a:r>
            <a:r>
              <a:rPr lang="en-US" b="1" dirty="0"/>
              <a:t>example </a:t>
            </a:r>
            <a:br>
              <a:rPr lang="en-US" b="1" dirty="0"/>
            </a:b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Litter</a:t>
            </a:r>
            <a:endParaRPr lang="en-US" dirty="0"/>
          </a:p>
          <a:p>
            <a:pPr lvl="1" algn="just"/>
            <a:r>
              <a:rPr lang="en-US" dirty="0"/>
              <a:t>Suppose that society achieves a "no litter" contract.</a:t>
            </a:r>
          </a:p>
          <a:p>
            <a:pPr lvl="1" algn="just"/>
            <a:r>
              <a:rPr lang="en-US" dirty="0"/>
              <a:t>If a person is littering, </a:t>
            </a:r>
            <a:r>
              <a:rPr lang="en-US" dirty="0" smtClean="0"/>
              <a:t>he/she </a:t>
            </a:r>
            <a:r>
              <a:rPr lang="en-US" dirty="0"/>
              <a:t>is breaking the contract.</a:t>
            </a:r>
          </a:p>
          <a:p>
            <a:pPr lvl="1" algn="just"/>
            <a:r>
              <a:rPr lang="en-US" dirty="0"/>
              <a:t>Thus, only 1 person breaks the contract, the society is unstable</a:t>
            </a:r>
          </a:p>
          <a:p>
            <a:pPr lvl="2" algn="just"/>
            <a:r>
              <a:rPr lang="en-US" dirty="0"/>
              <a:t>This contract is built by many people, it has been based on social consensus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5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contract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Social contract</a:t>
            </a:r>
          </a:p>
          <a:p>
            <a:pPr lvl="1" algn="just"/>
            <a:r>
              <a:rPr lang="en-US" dirty="0"/>
              <a:t>Collaboration is necessary and can only happen when people agree to follow certain rules. </a:t>
            </a:r>
            <a:endParaRPr lang="en-US" dirty="0" smtClean="0"/>
          </a:p>
          <a:p>
            <a:pPr algn="just"/>
            <a:r>
              <a:rPr lang="en-US" dirty="0" smtClean="0"/>
              <a:t>Therefore, a code </a:t>
            </a:r>
            <a:r>
              <a:rPr lang="en-US" dirty="0"/>
              <a:t>of </a:t>
            </a:r>
            <a:r>
              <a:rPr lang="en-US" dirty="0" smtClean="0"/>
              <a:t>ethics </a:t>
            </a:r>
            <a:r>
              <a:rPr lang="en-US" dirty="0"/>
              <a:t>are established and agreed upon by everyone in society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84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of ethics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Establishing </a:t>
            </a:r>
            <a:r>
              <a:rPr lang="en-US" dirty="0"/>
              <a:t>a code of ethics to govern </a:t>
            </a:r>
            <a:r>
              <a:rPr lang="en-US" dirty="0" smtClean="0"/>
              <a:t>rules among </a:t>
            </a:r>
            <a:r>
              <a:rPr lang="en-US" dirty="0"/>
              <a:t>citizens.</a:t>
            </a:r>
          </a:p>
          <a:p>
            <a:pPr algn="just"/>
            <a:r>
              <a:rPr lang="en-US" dirty="0"/>
              <a:t>The government must ensure that these </a:t>
            </a:r>
            <a:r>
              <a:rPr lang="en-US" dirty="0" smtClean="0"/>
              <a:t>rules are enforced.</a:t>
            </a:r>
          </a:p>
          <a:p>
            <a:pPr algn="just"/>
            <a:r>
              <a:rPr lang="en-US" dirty="0" smtClean="0"/>
              <a:t>Code</a:t>
            </a:r>
          </a:p>
          <a:p>
            <a:pPr lvl="1" algn="just"/>
            <a:r>
              <a:rPr lang="en-US" dirty="0" smtClean="0"/>
              <a:t>Standard </a:t>
            </a:r>
            <a:r>
              <a:rPr lang="en-US" dirty="0"/>
              <a:t>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83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</a:t>
            </a:r>
            <a:r>
              <a:rPr lang="en-US" b="1" dirty="0" smtClean="0"/>
              <a:t>ituation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/>
              <a:t>Vietnam joined the 1886 Bern Convention on industrial property protection. </a:t>
            </a:r>
            <a:endParaRPr lang="en-US" sz="3000" dirty="0" smtClean="0"/>
          </a:p>
          <a:p>
            <a:pPr algn="just"/>
            <a:r>
              <a:rPr lang="en-US" sz="3000" dirty="0"/>
              <a:t>Intellectual property law passed by the National Assembly of Vietnam in August 2015 regulates intellectual property rights, copyright, industrial property rights .... </a:t>
            </a:r>
            <a:endParaRPr lang="en-US" sz="3000" dirty="0" smtClean="0"/>
          </a:p>
          <a:p>
            <a:pPr algn="just"/>
            <a:r>
              <a:rPr lang="en-US" sz="3000" dirty="0"/>
              <a:t>However, why </a:t>
            </a:r>
            <a:r>
              <a:rPr lang="en-US" sz="3000" dirty="0" smtClean="0"/>
              <a:t>is the </a:t>
            </a:r>
            <a:r>
              <a:rPr lang="en-US" sz="3000" dirty="0"/>
              <a:t>situation </a:t>
            </a:r>
            <a:r>
              <a:rPr lang="en-US" sz="3000" dirty="0" smtClean="0"/>
              <a:t>of </a:t>
            </a:r>
            <a:r>
              <a:rPr lang="en-US" sz="3000" dirty="0"/>
              <a:t>non-copyright</a:t>
            </a:r>
            <a:r>
              <a:rPr lang="en-US" sz="3000" dirty="0" smtClean="0"/>
              <a:t> </a:t>
            </a:r>
            <a:r>
              <a:rPr lang="en-US" sz="3000" dirty="0"/>
              <a:t>software disk </a:t>
            </a:r>
            <a:r>
              <a:rPr lang="en-US" sz="3000" dirty="0" smtClean="0"/>
              <a:t>and operating </a:t>
            </a:r>
            <a:r>
              <a:rPr lang="en-US" sz="3000" dirty="0"/>
              <a:t>system </a:t>
            </a:r>
            <a:r>
              <a:rPr lang="en-US" sz="3000" dirty="0" smtClean="0"/>
              <a:t>sales still rampant?</a:t>
            </a:r>
            <a:endParaRPr lang="is-IS" sz="2600" dirty="0" smtClean="0"/>
          </a:p>
        </p:txBody>
      </p:sp>
    </p:spTree>
    <p:extLst>
      <p:ext uri="{BB962C8B-B14F-4D97-AF65-F5344CB8AC3E}">
        <p14:creationId xmlns:p14="http://schemas.microsoft.com/office/powerpoint/2010/main" val="22521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Professional </a:t>
            </a:r>
            <a:r>
              <a:rPr lang="en-US" b="1" dirty="0"/>
              <a:t>ethics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Some people in a career field set some ethical </a:t>
            </a:r>
            <a:r>
              <a:rPr lang="en-US" dirty="0" smtClean="0"/>
              <a:t>standards.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They are also called Professional Ethics or Professional </a:t>
            </a:r>
            <a:r>
              <a:rPr lang="en-US" dirty="0" smtClean="0"/>
              <a:t>Working Ethics.</a:t>
            </a:r>
          </a:p>
        </p:txBody>
      </p:sp>
    </p:spTree>
    <p:extLst>
      <p:ext uri="{BB962C8B-B14F-4D97-AF65-F5344CB8AC3E}">
        <p14:creationId xmlns:p14="http://schemas.microsoft.com/office/powerpoint/2010/main" val="27215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Professional </a:t>
            </a:r>
            <a:r>
              <a:rPr lang="en-US" b="1" dirty="0"/>
              <a:t>ethics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56809"/>
            <a:ext cx="8305800" cy="47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Three basic standards related to IT</a:t>
            </a:r>
          </a:p>
          <a:p>
            <a:pPr lvl="1" algn="just"/>
            <a:r>
              <a:rPr lang="en-US" dirty="0"/>
              <a:t>(1) Copy / Cheating</a:t>
            </a:r>
          </a:p>
          <a:p>
            <a:pPr lvl="1" algn="just"/>
            <a:r>
              <a:rPr lang="en-US" dirty="0"/>
              <a:t>(2) Plagiarism</a:t>
            </a:r>
          </a:p>
          <a:p>
            <a:pPr lvl="1" algn="just"/>
            <a:r>
              <a:rPr lang="en-US" dirty="0"/>
              <a:t>(3) Compliance with licenses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24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TT_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TT_Template2" id="{E62402D9-AF4F-412B-A87D-A1504291E60F}" vid="{B446CE0B-61CC-4620-BC3A-296C3C8BF9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CNTT_Template2</Template>
  <TotalTime>4312</TotalTime>
  <Words>1110</Words>
  <Application>Microsoft Office PowerPoint</Application>
  <PresentationFormat>On-screen Show (4:3)</PresentationFormat>
  <Paragraphs>201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PGothic</vt:lpstr>
      <vt:lpstr>Arial</vt:lpstr>
      <vt:lpstr>Calibri</vt:lpstr>
      <vt:lpstr>Tahoma</vt:lpstr>
      <vt:lpstr>Wingdings</vt:lpstr>
      <vt:lpstr>Wingdings 2</vt:lpstr>
      <vt:lpstr>CNTT_Template2</vt:lpstr>
      <vt:lpstr>CTT010 Professional ethics</vt:lpstr>
      <vt:lpstr>Content</vt:lpstr>
      <vt:lpstr>Discussion</vt:lpstr>
      <vt:lpstr> Opening example    </vt:lpstr>
      <vt:lpstr>Social contract</vt:lpstr>
      <vt:lpstr>Code of ethics</vt:lpstr>
      <vt:lpstr>A situation</vt:lpstr>
      <vt:lpstr>Professional ethics</vt:lpstr>
      <vt:lpstr>Professional ethics</vt:lpstr>
      <vt:lpstr>Professional ethics</vt:lpstr>
      <vt:lpstr>Discussion</vt:lpstr>
      <vt:lpstr>Act utilitarianism </vt:lpstr>
      <vt:lpstr>Example</vt:lpstr>
      <vt:lpstr>Example</vt:lpstr>
      <vt:lpstr>Act utilitarianism </vt:lpstr>
      <vt:lpstr>Discussion</vt:lpstr>
      <vt:lpstr>Discussion</vt:lpstr>
      <vt:lpstr>Discussion</vt:lpstr>
      <vt:lpstr>Fair use </vt:lpstr>
      <vt:lpstr>Fair use </vt:lpstr>
      <vt:lpstr>Discussion</vt:lpstr>
      <vt:lpstr>Thinking</vt:lpstr>
      <vt:lpstr>Last words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tdquang</dc:creator>
  <cp:lastModifiedBy>nam</cp:lastModifiedBy>
  <cp:revision>760</cp:revision>
  <cp:lastPrinted>2016-03-18T11:40:50Z</cp:lastPrinted>
  <dcterms:created xsi:type="dcterms:W3CDTF">2010-02-17T03:02:53Z</dcterms:created>
  <dcterms:modified xsi:type="dcterms:W3CDTF">2019-03-14T18:22:04Z</dcterms:modified>
</cp:coreProperties>
</file>