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257" r:id="rId3"/>
    <p:sldId id="271" r:id="rId4"/>
    <p:sldId id="272" r:id="rId5"/>
    <p:sldId id="291" r:id="rId6"/>
    <p:sldId id="370" r:id="rId7"/>
    <p:sldId id="293" r:id="rId8"/>
    <p:sldId id="294" r:id="rId9"/>
    <p:sldId id="295" r:id="rId10"/>
    <p:sldId id="296" r:id="rId11"/>
    <p:sldId id="297" r:id="rId12"/>
    <p:sldId id="298" r:id="rId13"/>
    <p:sldId id="299" r:id="rId14"/>
    <p:sldId id="338" r:id="rId15"/>
    <p:sldId id="376" r:id="rId16"/>
    <p:sldId id="301" r:id="rId17"/>
    <p:sldId id="375" r:id="rId18"/>
    <p:sldId id="337" r:id="rId19"/>
    <p:sldId id="377" r:id="rId20"/>
    <p:sldId id="378" r:id="rId21"/>
    <p:sldId id="303" r:id="rId22"/>
    <p:sldId id="379" r:id="rId23"/>
    <p:sldId id="340" r:id="rId24"/>
    <p:sldId id="380" r:id="rId25"/>
    <p:sldId id="306" r:id="rId26"/>
    <p:sldId id="307" r:id="rId27"/>
    <p:sldId id="308" r:id="rId28"/>
    <p:sldId id="310" r:id="rId29"/>
    <p:sldId id="381" r:id="rId30"/>
    <p:sldId id="336" r:id="rId31"/>
    <p:sldId id="384" r:id="rId32"/>
    <p:sldId id="385" r:id="rId33"/>
    <p:sldId id="312" r:id="rId34"/>
    <p:sldId id="382" r:id="rId35"/>
    <p:sldId id="339" r:id="rId36"/>
    <p:sldId id="386" r:id="rId37"/>
    <p:sldId id="373" r:id="rId38"/>
    <p:sldId id="374" r:id="rId39"/>
    <p:sldId id="383" r:id="rId40"/>
    <p:sldId id="362" r:id="rId41"/>
    <p:sldId id="387" r:id="rId42"/>
    <p:sldId id="388" r:id="rId43"/>
    <p:sldId id="389" r:id="rId44"/>
    <p:sldId id="317" r:id="rId45"/>
    <p:sldId id="319" r:id="rId46"/>
    <p:sldId id="321" r:id="rId47"/>
    <p:sldId id="322" r:id="rId48"/>
    <p:sldId id="323" r:id="rId49"/>
    <p:sldId id="324" r:id="rId50"/>
    <p:sldId id="325" r:id="rId51"/>
    <p:sldId id="390" r:id="rId52"/>
    <p:sldId id="326" r:id="rId53"/>
    <p:sldId id="327" r:id="rId54"/>
    <p:sldId id="372" r:id="rId55"/>
    <p:sldId id="329" r:id="rId56"/>
    <p:sldId id="330" r:id="rId57"/>
    <p:sldId id="371" r:id="rId58"/>
    <p:sldId id="258" r:id="rId59"/>
  </p:sldIdLst>
  <p:sldSz cx="9144000" cy="6858000" type="screen4x3"/>
  <p:notesSz cx="10234613"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5" autoAdjust="0"/>
    <p:restoredTop sz="90734" autoAdjust="0"/>
  </p:normalViewPr>
  <p:slideViewPr>
    <p:cSldViewPr>
      <p:cViewPr>
        <p:scale>
          <a:sx n="60" d="100"/>
          <a:sy n="60" d="100"/>
        </p:scale>
        <p:origin x="-738" y="570"/>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1782" y="-96"/>
      </p:cViewPr>
      <p:guideLst>
        <p:guide orient="horz" pos="2237"/>
        <p:guide pos="322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5124"/>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797246" y="0"/>
            <a:ext cx="4434999" cy="355124"/>
          </a:xfrm>
          <a:prstGeom prst="rect">
            <a:avLst/>
          </a:prstGeom>
        </p:spPr>
        <p:txBody>
          <a:bodyPr vert="horz" lIns="96661" tIns="48331" rIns="96661" bIns="48331" rtlCol="0"/>
          <a:lstStyle>
            <a:lvl1pPr algn="r">
              <a:defRPr sz="1300"/>
            </a:lvl1pPr>
          </a:lstStyle>
          <a:p>
            <a:fld id="{C717E16C-5C8E-4AAF-A4FA-8E2E020BCAF0}" type="datetimeFigureOut">
              <a:rPr lang="en-US" smtClean="0"/>
              <a:pPr/>
              <a:t>3/9/2012</a:t>
            </a:fld>
            <a:endParaRPr lang="en-US"/>
          </a:p>
        </p:txBody>
      </p:sp>
      <p:sp>
        <p:nvSpPr>
          <p:cNvPr id="4" name="Footer Placeholder 3"/>
          <p:cNvSpPr>
            <a:spLocks noGrp="1"/>
          </p:cNvSpPr>
          <p:nvPr>
            <p:ph type="ftr" sz="quarter" idx="2"/>
          </p:nvPr>
        </p:nvSpPr>
        <p:spPr>
          <a:xfrm>
            <a:off x="1" y="6746119"/>
            <a:ext cx="4434999" cy="35512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797246" y="6746119"/>
            <a:ext cx="4434999" cy="355124"/>
          </a:xfrm>
          <a:prstGeom prst="rect">
            <a:avLst/>
          </a:prstGeom>
        </p:spPr>
        <p:txBody>
          <a:bodyPr vert="horz" lIns="96661" tIns="48331" rIns="96661" bIns="48331" rtlCol="0" anchor="b"/>
          <a:lstStyle>
            <a:lvl1pPr algn="r">
              <a:defRPr sz="1300"/>
            </a:lvl1pPr>
          </a:lstStyle>
          <a:p>
            <a:fld id="{4AF5D65A-53D3-4DF7-8BE7-75C253D9AA49}" type="slidenum">
              <a:rPr lang="en-US" smtClean="0"/>
              <a:pPr/>
              <a:t>‹#›</a:t>
            </a:fld>
            <a:endParaRPr lang="en-US"/>
          </a:p>
        </p:txBody>
      </p:sp>
    </p:spTree>
    <p:extLst>
      <p:ext uri="{BB962C8B-B14F-4D97-AF65-F5344CB8AC3E}">
        <p14:creationId xmlns:p14="http://schemas.microsoft.com/office/powerpoint/2010/main" xmlns="" val="3774519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6717" y="0"/>
            <a:ext cx="4435610" cy="354738"/>
          </a:xfrm>
          <a:prstGeom prst="rect">
            <a:avLst/>
          </a:prstGeom>
        </p:spPr>
        <p:txBody>
          <a:bodyPr vert="horz" lIns="91440" tIns="45720" rIns="91440" bIns="45720" rtlCol="0"/>
          <a:lstStyle>
            <a:lvl1pPr algn="r">
              <a:defRPr sz="1200"/>
            </a:lvl1pPr>
          </a:lstStyle>
          <a:p>
            <a:fld id="{9449788C-30A7-4C81-AC0B-CB703CF94DFD}" type="datetimeFigureOut">
              <a:rPr lang="en-US" smtClean="0"/>
              <a:pPr/>
              <a:t>3/9/2012</a:t>
            </a:fld>
            <a:endParaRPr 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2547" y="3373317"/>
            <a:ext cx="8189520" cy="3195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746635"/>
            <a:ext cx="4435610" cy="3547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6717" y="6746635"/>
            <a:ext cx="4435610" cy="354738"/>
          </a:xfrm>
          <a:prstGeom prst="rect">
            <a:avLst/>
          </a:prstGeom>
        </p:spPr>
        <p:txBody>
          <a:bodyPr vert="horz" lIns="91440" tIns="45720" rIns="91440" bIns="45720" rtlCol="0" anchor="b"/>
          <a:lstStyle>
            <a:lvl1pPr algn="r">
              <a:defRPr sz="1200"/>
            </a:lvl1pPr>
          </a:lstStyle>
          <a:p>
            <a:fld id="{2464ADD4-FDAE-426A-96C1-07D283434A41}" type="slidenum">
              <a:rPr lang="en-US" smtClean="0"/>
              <a:pPr/>
              <a:t>‹#›</a:t>
            </a:fld>
            <a:endParaRPr lang="en-US"/>
          </a:p>
        </p:txBody>
      </p:sp>
    </p:spTree>
    <p:extLst>
      <p:ext uri="{BB962C8B-B14F-4D97-AF65-F5344CB8AC3E}">
        <p14:creationId xmlns:p14="http://schemas.microsoft.com/office/powerpoint/2010/main" xmlns="" val="19410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a:t>
            </a:fld>
            <a:endParaRPr lang="en-US"/>
          </a:p>
        </p:txBody>
      </p:sp>
    </p:spTree>
    <p:extLst>
      <p:ext uri="{BB962C8B-B14F-4D97-AF65-F5344CB8AC3E}">
        <p14:creationId xmlns:p14="http://schemas.microsoft.com/office/powerpoint/2010/main" xmlns="" val="2576682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12</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13</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14</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16</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17</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18</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21</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22</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23</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25</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smtClean="0">
                <a:solidFill>
                  <a:schemeClr val="tx1"/>
                </a:solidFill>
                <a:effectLst/>
                <a:latin typeface="+mn-lt"/>
                <a:ea typeface="+mn-ea"/>
                <a:cs typeface="+mn-cs"/>
              </a:rPr>
              <a:t>3.1. Khối lệnh trong lập trình</a:t>
            </a:r>
          </a:p>
          <a:p>
            <a:r>
              <a:rPr lang="en-US" sz="1200" kern="1200" smtClean="0">
                <a:solidFill>
                  <a:schemeClr val="tx1"/>
                </a:solidFill>
                <a:effectLst/>
                <a:latin typeface="+mn-lt"/>
                <a:ea typeface="+mn-ea"/>
                <a:cs typeface="+mn-cs"/>
              </a:rPr>
              <a:t>	3.1.1. Ví dụ về khối lệnh</a:t>
            </a:r>
          </a:p>
          <a:p>
            <a:r>
              <a:rPr lang="en-US" sz="1200" kern="1200" smtClean="0">
                <a:solidFill>
                  <a:schemeClr val="tx1"/>
                </a:solidFill>
                <a:effectLst/>
                <a:latin typeface="+mn-lt"/>
                <a:ea typeface="+mn-ea"/>
                <a:cs typeface="+mn-cs"/>
              </a:rPr>
              <a:t>	3.1.2. Khái niệm namespace</a:t>
            </a:r>
          </a:p>
          <a:p>
            <a:r>
              <a:rPr lang="en-US" sz="1200" kern="1200" smtClean="0">
                <a:solidFill>
                  <a:schemeClr val="tx1"/>
                </a:solidFill>
                <a:effectLst/>
                <a:latin typeface="+mn-lt"/>
                <a:ea typeface="+mn-ea"/>
                <a:cs typeface="+mn-cs"/>
              </a:rPr>
              <a:t>	3.1.3. Phạm vi sử dụng của biến</a:t>
            </a:r>
          </a:p>
          <a:p>
            <a:r>
              <a:rPr lang="en-US" sz="1200" kern="1200" smtClean="0">
                <a:solidFill>
                  <a:schemeClr val="tx1"/>
                </a:solidFill>
                <a:effectLst/>
                <a:latin typeface="+mn-lt"/>
                <a:ea typeface="+mn-ea"/>
                <a:cs typeface="+mn-cs"/>
              </a:rPr>
              <a:t>	3.1.4. Biến cục bộ, toàn cục, nguyên tắc sử dụng</a:t>
            </a:r>
          </a:p>
          <a:p>
            <a:r>
              <a:rPr lang="en-US" sz="1200" kern="1200" smtClean="0">
                <a:solidFill>
                  <a:schemeClr val="tx1"/>
                </a:solidFill>
                <a:effectLst/>
                <a:latin typeface="+mn-lt"/>
                <a:ea typeface="+mn-ea"/>
                <a:cs typeface="+mn-cs"/>
              </a:rPr>
              <a:t>3.2. Dùng cấu trúc rẽ nhánh trong lập trình</a:t>
            </a:r>
          </a:p>
          <a:p>
            <a:r>
              <a:rPr lang="en-US" sz="1200" kern="1200" smtClean="0">
                <a:solidFill>
                  <a:schemeClr val="tx1"/>
                </a:solidFill>
                <a:effectLst/>
                <a:latin typeface="+mn-lt"/>
                <a:ea typeface="+mn-ea"/>
                <a:cs typeface="+mn-cs"/>
              </a:rPr>
              <a:t>	3.2.1. Các dạng cấu trúc rẽ nhánh (</a:t>
            </a:r>
            <a:r>
              <a:rPr lang="en-US" sz="1200" i="1" kern="1200" smtClean="0">
                <a:solidFill>
                  <a:schemeClr val="tx1"/>
                </a:solidFill>
                <a:effectLst/>
                <a:latin typeface="+mn-lt"/>
                <a:ea typeface="+mn-ea"/>
                <a:cs typeface="+mn-cs"/>
              </a:rPr>
              <a:t>if else</a:t>
            </a:r>
            <a:r>
              <a:rPr lang="en-US" sz="1200" kern="1200" smtClean="0">
                <a:solidFill>
                  <a:schemeClr val="tx1"/>
                </a:solidFill>
                <a:effectLst/>
                <a:latin typeface="+mn-lt"/>
                <a:ea typeface="+mn-ea"/>
                <a:cs typeface="+mn-cs"/>
              </a:rPr>
              <a:t> và </a:t>
            </a:r>
            <a:r>
              <a:rPr lang="en-US" sz="1200" i="1" kern="1200" smtClean="0">
                <a:solidFill>
                  <a:schemeClr val="tx1"/>
                </a:solidFill>
                <a:effectLst/>
                <a:latin typeface="+mn-lt"/>
                <a:ea typeface="+mn-ea"/>
                <a:cs typeface="+mn-cs"/>
              </a:rPr>
              <a:t>switch case</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	3.2.2. Bảng quyết định và cấu trúc rẽ nhánh</a:t>
            </a:r>
          </a:p>
          <a:p>
            <a:r>
              <a:rPr lang="en-US" sz="1200" kern="1200" smtClean="0">
                <a:solidFill>
                  <a:schemeClr val="tx1"/>
                </a:solidFill>
                <a:effectLst/>
                <a:latin typeface="+mn-lt"/>
                <a:ea typeface="+mn-ea"/>
                <a:cs typeface="+mn-cs"/>
              </a:rPr>
              <a:t>3.3. Xử lý lặp trong lập trình</a:t>
            </a:r>
          </a:p>
          <a:p>
            <a:r>
              <a:rPr lang="en-US" sz="1200" kern="1200" smtClean="0">
                <a:solidFill>
                  <a:schemeClr val="tx1"/>
                </a:solidFill>
                <a:effectLst/>
                <a:latin typeface="+mn-lt"/>
                <a:ea typeface="+mn-ea"/>
                <a:cs typeface="+mn-cs"/>
              </a:rPr>
              <a:t>	3.3.1. Các dạng cấu trúc lặp (</a:t>
            </a:r>
            <a:r>
              <a:rPr lang="en-US" sz="1200" i="1" kern="1200" smtClean="0">
                <a:solidFill>
                  <a:schemeClr val="tx1"/>
                </a:solidFill>
                <a:effectLst/>
                <a:latin typeface="+mn-lt"/>
                <a:ea typeface="+mn-ea"/>
                <a:cs typeface="+mn-cs"/>
              </a:rPr>
              <a:t>while, do while, for</a:t>
            </a:r>
            <a:r>
              <a:rPr lang="en-US" sz="120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	3.3.2. Điều kiện dừng vòng lặp</a:t>
            </a:r>
          </a:p>
          <a:p>
            <a:r>
              <a:rPr lang="en-US" sz="1200" kern="1200" smtClean="0">
                <a:solidFill>
                  <a:schemeClr val="tx1"/>
                </a:solidFill>
                <a:effectLst/>
                <a:latin typeface="+mn-lt"/>
                <a:ea typeface="+mn-ea"/>
                <a:cs typeface="+mn-cs"/>
              </a:rPr>
              <a:t>	3.3.3. Các chỉ thị can thiệp vào vòng lặp</a:t>
            </a:r>
          </a:p>
          <a:p>
            <a:r>
              <a:rPr lang="en-US" sz="1200" kern="1200" smtClean="0">
                <a:solidFill>
                  <a:schemeClr val="tx1"/>
                </a:solidFill>
                <a:effectLst/>
                <a:latin typeface="+mn-lt"/>
                <a:ea typeface="+mn-ea"/>
                <a:cs typeface="+mn-cs"/>
              </a:rPr>
              <a:t>3.4. Các vấn đề tìm hiểu mở rộng kiến thức nghề nghiệp</a:t>
            </a:r>
          </a:p>
          <a:p>
            <a:r>
              <a:rPr lang="en-US" sz="1200" kern="1200" smtClean="0">
                <a:solidFill>
                  <a:schemeClr val="tx1"/>
                </a:solidFill>
                <a:effectLst/>
                <a:latin typeface="+mn-lt"/>
                <a:ea typeface="+mn-ea"/>
                <a:cs typeface="+mn-cs"/>
              </a:rPr>
              <a:t>	3.4.1. Tránh sự nhập nhằng và khó hiểu trong mã nguồn</a:t>
            </a:r>
          </a:p>
          <a:p>
            <a:r>
              <a:rPr lang="en-US" sz="1200" kern="1200" smtClean="0">
                <a:solidFill>
                  <a:schemeClr val="tx1"/>
                </a:solidFill>
                <a:effectLst/>
                <a:latin typeface="+mn-lt"/>
                <a:ea typeface="+mn-ea"/>
                <a:cs typeface="+mn-cs"/>
              </a:rPr>
              <a:t>	3.4.2. Các chỉ thị đặc biệt bao hàm cấu trúc điều khiển</a:t>
            </a:r>
          </a:p>
          <a:p>
            <a:r>
              <a:rPr lang="en-US" sz="1200" kern="1200" smtClean="0">
                <a:solidFill>
                  <a:schemeClr val="tx1"/>
                </a:solidFill>
                <a:effectLst/>
                <a:latin typeface="+mn-lt"/>
                <a:ea typeface="+mn-ea"/>
                <a:cs typeface="+mn-cs"/>
              </a:rPr>
              <a:t>	3.4.3. Cấu trúc điều khiển cấp cao trong các NNLT</a:t>
            </a:r>
          </a:p>
          <a:p>
            <a:r>
              <a:rPr lang="en-US" sz="1200" kern="1200" smtClean="0">
                <a:solidFill>
                  <a:schemeClr val="tx1"/>
                </a:solidFill>
                <a:effectLst/>
                <a:latin typeface="+mn-lt"/>
                <a:ea typeface="+mn-ea"/>
                <a:cs typeface="+mn-cs"/>
              </a:rPr>
              <a:t>	3.4.4. Sự khác biệt, tương đồng giữa các NNLT</a:t>
            </a:r>
          </a:p>
          <a:p>
            <a:r>
              <a:rPr lang="en-US" sz="1200" kern="1200" smtClean="0">
                <a:solidFill>
                  <a:schemeClr val="tx1"/>
                </a:solidFill>
                <a:effectLst/>
                <a:latin typeface="+mn-lt"/>
                <a:ea typeface="+mn-ea"/>
                <a:cs typeface="+mn-cs"/>
              </a:rPr>
              <a:t>3.5. Thuật ngữ tiếng Anh và bài đọc thêm tiếng Anh</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a:t>
            </a:fld>
            <a:endParaRPr lang="en-US"/>
          </a:p>
        </p:txBody>
      </p:sp>
    </p:spTree>
    <p:extLst>
      <p:ext uri="{BB962C8B-B14F-4D97-AF65-F5344CB8AC3E}">
        <p14:creationId xmlns:p14="http://schemas.microsoft.com/office/powerpoint/2010/main" xmlns="" val="2868684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26</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27</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30</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33</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35</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40</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44</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45</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46</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47</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48</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49</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50</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52</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56</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Ví dụ trên được trích từ website cplusplus.com cụ thể http://www.cplusplus.com/doc/tutorial/namespaces/</a:t>
            </a:r>
          </a:p>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6</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7</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8</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9</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11</a:t>
            </a:fld>
            <a:endParaRPr lang="en-US"/>
          </a:p>
        </p:txBody>
      </p:sp>
    </p:spTree>
    <p:extLst>
      <p:ext uri="{BB962C8B-B14F-4D97-AF65-F5344CB8AC3E}">
        <p14:creationId xmlns:p14="http://schemas.microsoft.com/office/powerpoint/2010/main" xmlns="" val="408409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srcRect/>
          <a:stretch>
            <a:fillRect/>
          </a:stretch>
        </p:blipFill>
        <p:spPr bwMode="auto">
          <a:xfrm>
            <a:off x="0" y="4161234"/>
            <a:ext cx="9144000" cy="2696766"/>
          </a:xfrm>
          <a:prstGeom prst="rect">
            <a:avLst/>
          </a:prstGeom>
          <a:noFill/>
          <a:ln w="9525">
            <a:noFill/>
            <a:miter lim="800000"/>
            <a:headEnd/>
            <a:tailEnd/>
          </a:ln>
          <a:effectLst/>
        </p:spPr>
      </p:pic>
      <p:pic>
        <p:nvPicPr>
          <p:cNvPr id="2050" name="Picture 2"/>
          <p:cNvPicPr>
            <a:picLocks noChangeAspect="1" noChangeArrowheads="1"/>
          </p:cNvPicPr>
          <p:nvPr userDrawn="1"/>
        </p:nvPicPr>
        <p:blipFill>
          <a:blip r:embed="rId3" cstate="print"/>
          <a:srcRect/>
          <a:stretch>
            <a:fillRect/>
          </a:stretch>
        </p:blipFill>
        <p:spPr bwMode="auto">
          <a:xfrm>
            <a:off x="0" y="0"/>
            <a:ext cx="9144000" cy="2821781"/>
          </a:xfrm>
          <a:prstGeom prst="rect">
            <a:avLst/>
          </a:prstGeom>
          <a:noFill/>
          <a:ln w="9525">
            <a:noFill/>
            <a:miter lim="800000"/>
            <a:headEnd/>
            <a:tailEnd/>
          </a:ln>
          <a:effectLst/>
        </p:spPr>
      </p:pic>
      <p:sp>
        <p:nvSpPr>
          <p:cNvPr id="2" name="Title 1"/>
          <p:cNvSpPr>
            <a:spLocks noGrp="1"/>
          </p:cNvSpPr>
          <p:nvPr>
            <p:ph type="ctrTitle"/>
          </p:nvPr>
        </p:nvSpPr>
        <p:spPr>
          <a:xfrm>
            <a:off x="228600" y="2438400"/>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1371600" y="4148534"/>
            <a:ext cx="6400800" cy="7620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p>
          <a:p>
            <a:endParaRPr lang="en-US"/>
          </a:p>
        </p:txBody>
      </p:sp>
      <p:pic>
        <p:nvPicPr>
          <p:cNvPr id="1030" name="Picture 6" descr="D:\Dropbox\SS-Slides\DeCuong-CDIO\TemplateCDIOv1\HinhAnh\LogoCDIO.png"/>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2869785" y="613071"/>
            <a:ext cx="1702215"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rgbClr val="FFFFFF"/>
                </a:solidFill>
              </a14:hiddenFill>
            </a:ext>
          </a:extLst>
        </p:spPr>
      </p:pic>
      <p:pic>
        <p:nvPicPr>
          <p:cNvPr id="1031" name="Picture 7" descr="D:\Dropbox\SS-Slides\DeCuong-CDIO\TemplateCDIOv1\HinhAnh\LogoTruong.png"/>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rcRect/>
          <a:stretch>
            <a:fillRect/>
          </a:stretch>
        </p:blipFill>
        <p:spPr bwMode="auto">
          <a:xfrm>
            <a:off x="990600" y="625771"/>
            <a:ext cx="1231847"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6F51D7-14DA-43BC-8870-8C998FF7AA91}"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A190E-2147-4CF2-AA59-19FFFC398201}"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381000" y="152400"/>
            <a:ext cx="8610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0"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143000"/>
            <a:ext cx="9144000" cy="228600"/>
          </a:xfrm>
          <a:prstGeom prst="rect">
            <a:avLst/>
          </a:prstGeom>
          <a:noFill/>
        </p:spPr>
      </p:pic>
      <p:pic>
        <p:nvPicPr>
          <p:cNvPr id="11" name="Picture 5" descr="WinFX_WCF__03a"/>
          <p:cNvPicPr>
            <a:picLocks noChangeAspect="1" noChangeArrowheads="1"/>
          </p:cNvPicPr>
          <p:nvPr userDrawn="1"/>
        </p:nvPicPr>
        <p:blipFill>
          <a:blip r:embed="rId5" cstate="print">
            <a:duotone>
              <a:schemeClr val="accent6">
                <a:shade val="45000"/>
                <a:satMod val="135000"/>
              </a:schemeClr>
              <a:prstClr val="white"/>
            </a:duotone>
          </a:blip>
          <a:srcRect/>
          <a:stretch>
            <a:fillRect/>
          </a:stretch>
        </p:blipFill>
        <p:spPr bwMode="auto">
          <a:xfrm>
            <a:off x="8534216" y="6400800"/>
            <a:ext cx="609784" cy="457200"/>
          </a:xfrm>
          <a:prstGeom prst="rect">
            <a:avLst/>
          </a:prstGeom>
          <a:noFill/>
        </p:spPr>
      </p:pic>
      <p:sp>
        <p:nvSpPr>
          <p:cNvPr id="4" name="Date Placeholder 3"/>
          <p:cNvSpPr>
            <a:spLocks noGrp="1"/>
          </p:cNvSpPr>
          <p:nvPr>
            <p:ph type="dt" sz="half" idx="10"/>
          </p:nvPr>
        </p:nvSpPr>
        <p:spPr>
          <a:xfrm>
            <a:off x="457200" y="6356350"/>
            <a:ext cx="990600" cy="365125"/>
          </a:xfrm>
        </p:spPr>
        <p:txBody>
          <a:bodyPr/>
          <a:lstStyle>
            <a:lvl1pPr>
              <a:defRPr>
                <a:solidFill>
                  <a:schemeClr val="tx1"/>
                </a:solidFill>
                <a:latin typeface="Tahoma" pitchFamily="34" charset="0"/>
                <a:ea typeface="Tahoma" pitchFamily="34" charset="0"/>
                <a:cs typeface="Tahoma" pitchFamily="34" charset="0"/>
              </a:defRPr>
            </a:lvl1p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a:xfrm>
            <a:off x="1905000" y="6356350"/>
            <a:ext cx="6096000" cy="365125"/>
          </a:xfrm>
        </p:spPr>
        <p:txBody>
          <a:bodyPr/>
          <a:lstStyle>
            <a:lvl1pPr>
              <a:defRPr>
                <a:solidFill>
                  <a:schemeClr val="tx1"/>
                </a:solidFill>
                <a:latin typeface="Tahoma" pitchFamily="34" charset="0"/>
                <a:ea typeface="Tahoma" pitchFamily="34" charset="0"/>
                <a:cs typeface="Tahoma" pitchFamily="34" charset="0"/>
              </a:defRPr>
            </a:lvl1pPr>
          </a:lstStyle>
          <a:p>
            <a:r>
              <a:rPr lang="vi-VN" smtClean="0"/>
              <a:t>Khoa CNTT - ĐH Khoa học tự nhiên</a:t>
            </a:r>
            <a:endParaRPr lang="en-US"/>
          </a:p>
        </p:txBody>
      </p:sp>
      <p:sp>
        <p:nvSpPr>
          <p:cNvPr id="6" name="Slide Number Placeholder 5"/>
          <p:cNvSpPr>
            <a:spLocks noGrp="1"/>
          </p:cNvSpPr>
          <p:nvPr>
            <p:ph type="sldNum" sz="quarter" idx="12"/>
          </p:nvPr>
        </p:nvSpPr>
        <p:spPr>
          <a:xfrm>
            <a:off x="8153400" y="6356350"/>
            <a:ext cx="533400" cy="365125"/>
          </a:xfrm>
        </p:spPr>
        <p:txBody>
          <a:bodyPr/>
          <a:lstStyle>
            <a:lvl1pPr>
              <a:defRPr>
                <a:solidFill>
                  <a:schemeClr val="tx1"/>
                </a:solidFill>
                <a:latin typeface="Tahoma" pitchFamily="34" charset="0"/>
                <a:ea typeface="Tahoma" pitchFamily="34" charset="0"/>
                <a:cs typeface="Tahoma" pitchFamily="34" charset="0"/>
              </a:defRPr>
            </a:lvl1pPr>
          </a:lstStyle>
          <a:p>
            <a:fld id="{8023217D-CBF3-4F05-B64D-691139C0E6CF}"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WinFX_WCF__03a"/>
          <p:cNvPicPr>
            <a:picLocks noChangeAspect="1" noChangeArrowheads="1"/>
          </p:cNvPicPr>
          <p:nvPr userDrawn="1"/>
        </p:nvPicPr>
        <p:blipFill>
          <a:blip r:embed="rId2" cstate="print">
            <a:duotone>
              <a:schemeClr val="accent6">
                <a:shade val="45000"/>
                <a:satMod val="135000"/>
              </a:schemeClr>
              <a:prstClr val="white"/>
            </a:duotone>
          </a:blip>
          <a:srcRect/>
          <a:stretch>
            <a:fillRect/>
          </a:stretch>
        </p:blipFill>
        <p:spPr bwMode="auto">
          <a:xfrm>
            <a:off x="4800600" y="3601428"/>
            <a:ext cx="4343400" cy="3256571"/>
          </a:xfrm>
          <a:prstGeom prst="rect">
            <a:avLst/>
          </a:prstGeom>
          <a:noFill/>
        </p:spPr>
      </p:pic>
      <p:sp>
        <p:nvSpPr>
          <p:cNvPr id="2" name="Title 1"/>
          <p:cNvSpPr>
            <a:spLocks noGrp="1"/>
          </p:cNvSpPr>
          <p:nvPr>
            <p:ph type="ctrTitle"/>
          </p:nvPr>
        </p:nvSpPr>
        <p:spPr>
          <a:xfrm>
            <a:off x="381000" y="2492375"/>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pic>
        <p:nvPicPr>
          <p:cNvPr id="8"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r="16667" b="33333"/>
          <a:stretch>
            <a:fillRect/>
          </a:stretch>
        </p:blipFill>
        <p:spPr bwMode="auto">
          <a:xfrm>
            <a:off x="1524000" y="1905000"/>
            <a:ext cx="7620000" cy="152400"/>
          </a:xfrm>
          <a:prstGeom prst="rect">
            <a:avLst/>
          </a:prstGeom>
          <a:noFill/>
        </p:spPr>
      </p:pic>
      <p:pic>
        <p:nvPicPr>
          <p:cNvPr id="9"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l="15000" t="33333"/>
          <a:stretch>
            <a:fillRect/>
          </a:stretch>
        </p:blipFill>
        <p:spPr bwMode="auto">
          <a:xfrm>
            <a:off x="0" y="4343400"/>
            <a:ext cx="7772400" cy="152400"/>
          </a:xfrm>
          <a:prstGeom prst="rect">
            <a:avLst/>
          </a:prstGeom>
          <a:noFill/>
        </p:spPr>
      </p:pic>
      <p:pic>
        <p:nvPicPr>
          <p:cNvPr id="1026" name="Picture 2"/>
          <p:cNvPicPr>
            <a:picLocks noChangeAspect="1" noChangeArrowheads="1"/>
          </p:cNvPicPr>
          <p:nvPr userDrawn="1"/>
        </p:nvPicPr>
        <p:blipFill>
          <a:blip r:embed="rId4" cstate="print"/>
          <a:srcRect/>
          <a:stretch>
            <a:fillRect/>
          </a:stretch>
        </p:blipFill>
        <p:spPr bwMode="auto">
          <a:xfrm>
            <a:off x="0" y="0"/>
            <a:ext cx="9144000" cy="685800"/>
          </a:xfrm>
          <a:prstGeom prst="rect">
            <a:avLst/>
          </a:prstGeom>
          <a:noFill/>
          <a:ln w="9525">
            <a:noFill/>
            <a:miter lim="800000"/>
            <a:headEnd/>
            <a:tailEnd/>
          </a:ln>
          <a:effectLst/>
        </p:spPr>
      </p:pic>
      <p:pic>
        <p:nvPicPr>
          <p:cNvPr id="2050" name="Picture 2" descr="D:\Dropbox\SS-Slides\DeCuong-CDIO\TemplateCDIOv1\HinhAnh\LogoCDIO_Transparent.png"/>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rcRect/>
          <a:stretch>
            <a:fillRect/>
          </a:stretch>
        </p:blipFill>
        <p:spPr bwMode="auto">
          <a:xfrm>
            <a:off x="1080908" y="863599"/>
            <a:ext cx="1052692" cy="599921"/>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D:\Dropbox\SS-Slides\DeCuong-CDIO\TemplateCDIOv1\HinhAnh\LogoTruong_Transparent.png"/>
          <p:cNvPicPr>
            <a:picLocks noChangeAspect="1" noChangeArrowheads="1"/>
          </p:cNvPicPr>
          <p:nvPr userDrawn="1"/>
        </p:nvPicPr>
        <p:blipFill>
          <a:blip r:embed="rId6" cstate="print">
            <a:extLst>
              <a:ext uri="{28A0092B-C50C-407E-A947-70E740481C1C}">
                <a14:useLocalDpi xmlns:a14="http://schemas.microsoft.com/office/drawing/2010/main" xmlns="" val="0"/>
              </a:ext>
            </a:extLst>
          </a:blip>
          <a:srcRect/>
          <a:stretch>
            <a:fillRect/>
          </a:stretch>
        </p:blipFill>
        <p:spPr bwMode="auto">
          <a:xfrm>
            <a:off x="242862" y="815955"/>
            <a:ext cx="762308" cy="60031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b="29359"/>
          <a:stretch>
            <a:fillRect/>
          </a:stretch>
        </p:blipFill>
        <p:spPr bwMode="auto">
          <a:xfrm>
            <a:off x="0" y="4953000"/>
            <a:ext cx="9144000" cy="1905000"/>
          </a:xfrm>
          <a:prstGeom prst="rect">
            <a:avLst/>
          </a:prstGeom>
          <a:noFill/>
          <a:ln w="9525">
            <a:noFill/>
            <a:miter lim="800000"/>
            <a:headEnd/>
            <a:tailEnd/>
          </a:ln>
          <a:effectLst/>
        </p:spPr>
      </p:pic>
      <p:pic>
        <p:nvPicPr>
          <p:cNvPr id="7" name="Picture 2"/>
          <p:cNvPicPr>
            <a:picLocks noChangeAspect="1" noChangeArrowheads="1"/>
          </p:cNvPicPr>
          <p:nvPr userDrawn="1"/>
        </p:nvPicPr>
        <p:blipFill>
          <a:blip r:embed="rId3" cstate="print"/>
          <a:srcRect t="45907"/>
          <a:stretch>
            <a:fillRect/>
          </a:stretch>
        </p:blipFill>
        <p:spPr bwMode="auto">
          <a:xfrm>
            <a:off x="0" y="0"/>
            <a:ext cx="9144000" cy="1526381"/>
          </a:xfrm>
          <a:prstGeom prst="rect">
            <a:avLst/>
          </a:prstGeom>
          <a:noFill/>
          <a:ln w="9525">
            <a:noFill/>
            <a:miter lim="800000"/>
            <a:headEnd/>
            <a:tailEnd/>
          </a:ln>
          <a:effectLst/>
        </p:spPr>
      </p:pic>
      <p:pic>
        <p:nvPicPr>
          <p:cNvPr id="8" name="Picture 2" descr="E:\04_Image Collection\01_ICON\Question\Help.png"/>
          <p:cNvPicPr>
            <a:picLocks noChangeAspect="1" noChangeArrowheads="1"/>
          </p:cNvPicPr>
          <p:nvPr userDrawn="1"/>
        </p:nvPicPr>
        <p:blipFill>
          <a:blip r:embed="rId4" cstate="print"/>
          <a:srcRect/>
          <a:stretch>
            <a:fillRect/>
          </a:stretch>
        </p:blipFill>
        <p:spPr bwMode="auto">
          <a:xfrm>
            <a:off x="1828800" y="990600"/>
            <a:ext cx="5105400" cy="472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38021C0-D1B6-4ECB-8908-45C3B85BEE9B}" type="datetime1">
              <a:rPr lang="en-US" smtClean="0"/>
              <a:pPr/>
              <a:t>3/9/2012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023217D-CBF3-4F05-B64D-691139C0E6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457200" y="152400"/>
            <a:ext cx="85344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914400" cy="365125"/>
          </a:xfrm>
        </p:spPr>
        <p:txBody>
          <a:bodyPr/>
          <a:lstStyle>
            <a:lvl1pPr>
              <a:defRPr>
                <a:solidFill>
                  <a:schemeClr val="tx1"/>
                </a:solidFill>
              </a:defRPr>
            </a:lvl1pPr>
          </a:lstStyle>
          <a:p>
            <a:fld id="{48E8EC91-8A40-4CB4-B428-FE8F2E7EBF68}" type="datetime1">
              <a:rPr lang="en-US" smtClean="0"/>
              <a:pPr/>
              <a:t>3/9/2012</a:t>
            </a:fld>
            <a:endParaRPr lang="en-US"/>
          </a:p>
        </p:txBody>
      </p:sp>
      <p:sp>
        <p:nvSpPr>
          <p:cNvPr id="6" name="Footer Placeholder 5"/>
          <p:cNvSpPr>
            <a:spLocks noGrp="1"/>
          </p:cNvSpPr>
          <p:nvPr>
            <p:ph type="ftr" sz="quarter" idx="11"/>
          </p:nvPr>
        </p:nvSpPr>
        <p:spPr>
          <a:xfrm>
            <a:off x="1524000" y="6356350"/>
            <a:ext cx="6400800" cy="365125"/>
          </a:xfrm>
        </p:spPr>
        <p:txBody>
          <a:bodyPr/>
          <a:lstStyle>
            <a:lvl1pPr>
              <a:defRPr>
                <a:solidFill>
                  <a:schemeClr val="tx1"/>
                </a:solidFill>
              </a:defRPr>
            </a:lvl1pPr>
          </a:lstStyle>
          <a:p>
            <a:r>
              <a:rPr lang="vi-VN" smtClean="0"/>
              <a:t>Khoa CNTT - ĐH Khoa học tự nhiên</a:t>
            </a:r>
            <a:endParaRPr lang="en-US"/>
          </a:p>
        </p:txBody>
      </p:sp>
      <p:sp>
        <p:nvSpPr>
          <p:cNvPr id="7" name="Slide Number Placeholder 6"/>
          <p:cNvSpPr>
            <a:spLocks noGrp="1"/>
          </p:cNvSpPr>
          <p:nvPr>
            <p:ph type="sldNum" sz="quarter" idx="12"/>
          </p:nvPr>
        </p:nvSpPr>
        <p:spPr>
          <a:xfrm>
            <a:off x="8153400" y="6356350"/>
            <a:ext cx="533400" cy="365125"/>
          </a:xfrm>
        </p:spPr>
        <p:txBody>
          <a:bodyPr/>
          <a:lstStyle>
            <a:lvl1pPr>
              <a:defRPr>
                <a:solidFill>
                  <a:schemeClr val="tx1"/>
                </a:solidFill>
              </a:defRPr>
            </a:lvl1pPr>
          </a:lstStyle>
          <a:p>
            <a:fld id="{8023217D-CBF3-4F05-B64D-691139C0E6CF}" type="slidenum">
              <a:rPr lang="en-US" smtClean="0"/>
              <a:pPr/>
              <a:t>‹#›</a:t>
            </a:fld>
            <a:endParaRPr lang="en-US"/>
          </a:p>
        </p:txBody>
      </p:sp>
      <p:pic>
        <p:nvPicPr>
          <p:cNvPr id="9"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1"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295400"/>
            <a:ext cx="9144000" cy="228600"/>
          </a:xfrm>
          <a:prstGeom prst="rect">
            <a:avLst/>
          </a:prstGeom>
          <a:noFill/>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72233-B014-4D10-B0DF-9C4B297BEFCC}" type="datetime1">
              <a:rPr lang="en-US" smtClean="0"/>
              <a:pPr/>
              <a:t>3/9/2012</a:t>
            </a:fld>
            <a:endParaRPr lang="en-US"/>
          </a:p>
        </p:txBody>
      </p:sp>
      <p:sp>
        <p:nvSpPr>
          <p:cNvPr id="8" name="Footer Placeholder 7"/>
          <p:cNvSpPr>
            <a:spLocks noGrp="1"/>
          </p:cNvSpPr>
          <p:nvPr>
            <p:ph type="ftr" sz="quarter" idx="11"/>
          </p:nvPr>
        </p:nvSpPr>
        <p:spPr/>
        <p:txBody>
          <a:bodyPr/>
          <a:lstStyle/>
          <a:p>
            <a:r>
              <a:rPr lang="vi-VN" smtClean="0"/>
              <a:t>Khoa CNTT - ĐH Khoa học tự nhiên</a:t>
            </a:r>
            <a:endParaRPr lang="en-US"/>
          </a:p>
        </p:txBody>
      </p:sp>
      <p:sp>
        <p:nvSpPr>
          <p:cNvPr id="9" name="Slide Number Placeholder 8"/>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03B47-D958-4AA3-808C-2D9A66A78809}"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7A16-6884-4919-9B7E-DCE07F9EF7FC}"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82CE8-D688-40F4-86C8-C8CBA6BCACC1}" type="datetime1">
              <a:rPr lang="en-US" smtClean="0"/>
              <a:pPr/>
              <a:t>3/9/2012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Khoa CNTT - ĐH Khoa học tự nhiên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3217D-CBF3-4F05-B64D-691139C0E6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362200"/>
            <a:ext cx="8534400" cy="1470025"/>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Giới thiệu về các</a:t>
            </a:r>
            <a:b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cấu trúc điều khiển</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
        <p:nvSpPr>
          <p:cNvPr id="3" name="Subtitle 2"/>
          <p:cNvSpPr>
            <a:spLocks noGrp="1"/>
          </p:cNvSpPr>
          <p:nvPr>
            <p:ph type="subTitle" idx="1"/>
          </p:nvPr>
        </p:nvSpPr>
        <p:spPr>
          <a:xfrm>
            <a:off x="1219200" y="4038600"/>
            <a:ext cx="6400800" cy="914400"/>
          </a:xfrm>
        </p:spPr>
        <p:txBody>
          <a:bodyPr>
            <a:normAutofit/>
          </a:bodyPr>
          <a:lstStyle/>
          <a:p>
            <a:r>
              <a:rPr lang="en-US" sz="1800" b="1"/>
              <a:t>Nhập môn lập trình </a:t>
            </a:r>
          </a:p>
          <a:p>
            <a:r>
              <a:rPr lang="en-US" sz="1800"/>
              <a:t>Trình bày: …; Email: …@</a:t>
            </a:r>
            <a:r>
              <a:rPr lang="en-US" sz="1800" smtClean="0"/>
              <a:t>fit.hcmus.edu.vn</a:t>
            </a:r>
            <a:endParaRPr lang="en-US" sz="18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2438400"/>
            <a:ext cx="8001000" cy="1470025"/>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Dùng cấu trúc rẽ nhánh trong lập trình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xmlns="" val="326190357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Định nghĩa cấu trúc điều khiển</a:t>
            </a:r>
            <a:endParaRPr lang="en-US"/>
          </a:p>
        </p:txBody>
      </p:sp>
      <p:sp>
        <p:nvSpPr>
          <p:cNvPr id="3" name="Content Placeholder 2"/>
          <p:cNvSpPr>
            <a:spLocks noGrp="1"/>
          </p:cNvSpPr>
          <p:nvPr>
            <p:ph idx="1"/>
          </p:nvPr>
        </p:nvSpPr>
        <p:spPr/>
        <p:txBody>
          <a:bodyPr>
            <a:noAutofit/>
          </a:bodyPr>
          <a:lstStyle/>
          <a:p>
            <a:pPr algn="just"/>
            <a:r>
              <a:rPr lang="en-US"/>
              <a:t>Các cấu trúc điều khiển cho phép chúng ta thay đổi thứ tự thực hiện các câu </a:t>
            </a:r>
            <a:r>
              <a:rPr lang="en-US" smtClean="0"/>
              <a:t>lệnh. Việc </a:t>
            </a:r>
            <a:r>
              <a:rPr lang="en-US"/>
              <a:t>sử dụng các cấu trúc điều khiển trong chương trình giúp chúng ta thực hiện các câu lệnh  trong chương trình theo ý của mình chứ không cứng nhắc là từ trên xuống dưới</a:t>
            </a:r>
            <a:r>
              <a:rPr lang="en-US" smtClean="0"/>
              <a:t>.</a:t>
            </a:r>
            <a:endParaRPr lang="en-US"/>
          </a:p>
        </p:txBody>
      </p:sp>
      <p:sp>
        <p:nvSpPr>
          <p:cNvPr id="4" name="Date Placeholder 3"/>
          <p:cNvSpPr>
            <a:spLocks noGrp="1"/>
          </p:cNvSpPr>
          <p:nvPr>
            <p:ph type="dt" sz="half" idx="10"/>
          </p:nvPr>
        </p:nvSpPr>
        <p:spPr/>
        <p:txBody>
          <a:bodyPr/>
          <a:lstStyle/>
          <a:p>
            <a:fld id="{438E2B16-6476-4F7D-96E4-22CDA82171FC}"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11</a:t>
            </a:fld>
            <a:endParaRPr lang="en-US"/>
          </a:p>
        </p:txBody>
      </p:sp>
    </p:spTree>
    <p:extLst>
      <p:ext uri="{BB962C8B-B14F-4D97-AF65-F5344CB8AC3E}">
        <p14:creationId xmlns:p14="http://schemas.microsoft.com/office/powerpoint/2010/main" xmlns="" val="324186424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Phân loại cấu trúc điều khiển</a:t>
            </a:r>
            <a:endParaRPr lang="en-US" sz="3800"/>
          </a:p>
        </p:txBody>
      </p:sp>
      <p:sp>
        <p:nvSpPr>
          <p:cNvPr id="3" name="Content Placeholder 2"/>
          <p:cNvSpPr>
            <a:spLocks noGrp="1"/>
          </p:cNvSpPr>
          <p:nvPr>
            <p:ph idx="1"/>
          </p:nvPr>
        </p:nvSpPr>
        <p:spPr/>
        <p:txBody>
          <a:bodyPr>
            <a:normAutofit/>
          </a:bodyPr>
          <a:lstStyle/>
          <a:p>
            <a:r>
              <a:rPr lang="en-US" b="1" smtClean="0"/>
              <a:t>Cấu trúc điều khiển có 2 loại:</a:t>
            </a:r>
          </a:p>
          <a:p>
            <a:pPr lvl="1"/>
            <a:r>
              <a:rPr lang="en-US" smtClean="0"/>
              <a:t>Cấu trúc điều khiển rẽ nhánh:</a:t>
            </a:r>
          </a:p>
          <a:p>
            <a:pPr lvl="2"/>
            <a:r>
              <a:rPr lang="en-US" smtClean="0">
                <a:solidFill>
                  <a:srgbClr val="0000FF"/>
                </a:solidFill>
              </a:rPr>
              <a:t>if else</a:t>
            </a:r>
          </a:p>
          <a:p>
            <a:pPr lvl="2"/>
            <a:r>
              <a:rPr lang="en-US" smtClean="0">
                <a:solidFill>
                  <a:srgbClr val="0000FF"/>
                </a:solidFill>
              </a:rPr>
              <a:t>switch</a:t>
            </a:r>
            <a:endParaRPr lang="en-US" smtClean="0">
              <a:solidFill>
                <a:srgbClr val="0000FF"/>
              </a:solidFill>
            </a:endParaRPr>
          </a:p>
          <a:p>
            <a:pPr lvl="1"/>
            <a:r>
              <a:rPr lang="en-US" smtClean="0"/>
              <a:t>Cấu trúc điều khiển vòng lặp:</a:t>
            </a:r>
          </a:p>
          <a:p>
            <a:pPr lvl="2"/>
            <a:r>
              <a:rPr lang="en-US" smtClean="0">
                <a:solidFill>
                  <a:srgbClr val="0000FF"/>
                </a:solidFill>
              </a:rPr>
              <a:t>for</a:t>
            </a:r>
          </a:p>
          <a:p>
            <a:pPr lvl="2"/>
            <a:r>
              <a:rPr lang="en-US">
                <a:solidFill>
                  <a:srgbClr val="0000FF"/>
                </a:solidFill>
              </a:rPr>
              <a:t>w</a:t>
            </a:r>
            <a:r>
              <a:rPr lang="en-US" smtClean="0">
                <a:solidFill>
                  <a:srgbClr val="0000FF"/>
                </a:solidFill>
              </a:rPr>
              <a:t>hile</a:t>
            </a:r>
          </a:p>
          <a:p>
            <a:pPr lvl="2"/>
            <a:r>
              <a:rPr lang="en-US" smtClean="0">
                <a:solidFill>
                  <a:srgbClr val="0000FF"/>
                </a:solidFill>
              </a:rPr>
              <a:t>do while</a:t>
            </a:r>
            <a:endParaRPr lang="en-US">
              <a:solidFill>
                <a:srgbClr val="0000FF"/>
              </a:solidFill>
            </a:endParaRPr>
          </a:p>
        </p:txBody>
      </p:sp>
      <p:sp>
        <p:nvSpPr>
          <p:cNvPr id="4" name="Date Placeholder 3"/>
          <p:cNvSpPr>
            <a:spLocks noGrp="1"/>
          </p:cNvSpPr>
          <p:nvPr>
            <p:ph type="dt" sz="half" idx="10"/>
          </p:nvPr>
        </p:nvSpPr>
        <p:spPr/>
        <p:txBody>
          <a:bodyPr/>
          <a:lstStyle/>
          <a:p>
            <a:fld id="{A6A2C56F-E67F-48CB-9D5B-A417B4EF7C4E}"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12</a:t>
            </a:fld>
            <a:endParaRPr lang="en-US"/>
          </a:p>
        </p:txBody>
      </p:sp>
    </p:spTree>
    <p:extLst>
      <p:ext uri="{BB962C8B-B14F-4D97-AF65-F5344CB8AC3E}">
        <p14:creationId xmlns:p14="http://schemas.microsoft.com/office/powerpoint/2010/main" xmlns="" val="132795873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Cấu trúc điều khiển rẽ nhánh if</a:t>
            </a:r>
            <a:endParaRPr lang="en-US" sz="3800"/>
          </a:p>
        </p:txBody>
      </p:sp>
      <p:sp>
        <p:nvSpPr>
          <p:cNvPr id="3" name="Content Placeholder 2"/>
          <p:cNvSpPr>
            <a:spLocks noGrp="1"/>
          </p:cNvSpPr>
          <p:nvPr>
            <p:ph idx="1"/>
          </p:nvPr>
        </p:nvSpPr>
        <p:spPr>
          <a:xfrm>
            <a:off x="457200" y="1600200"/>
            <a:ext cx="5410200" cy="4525963"/>
          </a:xfrm>
        </p:spPr>
        <p:txBody>
          <a:bodyPr>
            <a:normAutofit/>
          </a:bodyPr>
          <a:lstStyle/>
          <a:p>
            <a:pPr algn="just"/>
            <a:r>
              <a:rPr lang="en-US" smtClean="0"/>
              <a:t>Cấu </a:t>
            </a:r>
            <a:r>
              <a:rPr lang="en-US"/>
              <a:t>trúc </a:t>
            </a:r>
            <a:r>
              <a:rPr lang="en-US" smtClean="0"/>
              <a:t>rẽ </a:t>
            </a:r>
            <a:r>
              <a:rPr lang="en-US"/>
              <a:t>nhánh </a:t>
            </a:r>
            <a:r>
              <a:rPr lang="en-US">
                <a:solidFill>
                  <a:srgbClr val="0000FF"/>
                </a:solidFill>
              </a:rPr>
              <a:t>if</a:t>
            </a:r>
            <a:r>
              <a:rPr lang="en-US"/>
              <a:t> cho phép lựa chọn thực hiện một lệnh hay khối lệnh đi sau cấu trúc điều khiển </a:t>
            </a:r>
            <a:r>
              <a:rPr lang="en-US">
                <a:solidFill>
                  <a:srgbClr val="0000FF"/>
                </a:solidFill>
              </a:rPr>
              <a:t>if</a:t>
            </a:r>
            <a:r>
              <a:rPr lang="en-US"/>
              <a:t> hay không, việc lựa chọn này tùy thuộc vào giá trị trả về của biểu thức điều kiện.</a:t>
            </a:r>
          </a:p>
          <a:p>
            <a:endParaRPr lang="en-US" b="1" smtClean="0"/>
          </a:p>
        </p:txBody>
      </p:sp>
      <p:sp>
        <p:nvSpPr>
          <p:cNvPr id="4" name="Date Placeholder 3"/>
          <p:cNvSpPr>
            <a:spLocks noGrp="1"/>
          </p:cNvSpPr>
          <p:nvPr>
            <p:ph type="dt" sz="half" idx="10"/>
          </p:nvPr>
        </p:nvSpPr>
        <p:spPr/>
        <p:txBody>
          <a:bodyPr/>
          <a:lstStyle/>
          <a:p>
            <a:fld id="{3756D3ED-37FB-4988-BF87-724DD83FF109}"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13</a:t>
            </a:fld>
            <a:endParaRPr lang="en-US"/>
          </a:p>
        </p:txBody>
      </p:sp>
      <p:sp>
        <p:nvSpPr>
          <p:cNvPr id="9" name="Content Placeholder 2"/>
          <p:cNvSpPr txBox="1">
            <a:spLocks/>
          </p:cNvSpPr>
          <p:nvPr/>
        </p:nvSpPr>
        <p:spPr>
          <a:xfrm>
            <a:off x="5943600" y="1600200"/>
            <a:ext cx="2743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457200" algn="l"/>
                <a:tab pos="914400" algn="l"/>
                <a:tab pos="1371600" algn="l"/>
              </a:tabLst>
            </a:pPr>
            <a:r>
              <a:rPr lang="en-US" sz="1800" smtClean="0">
                <a:solidFill>
                  <a:srgbClr val="0000FF"/>
                </a:solidFill>
              </a:rPr>
              <a:t>if</a:t>
            </a:r>
            <a:r>
              <a:rPr lang="en-US" sz="1800" smtClean="0"/>
              <a:t> (biểu_thức_điều_kiện)</a:t>
            </a:r>
          </a:p>
          <a:p>
            <a:pPr marL="0" indent="0">
              <a:buFont typeface="Arial" pitchFamily="34" charset="0"/>
              <a:buNone/>
              <a:tabLst>
                <a:tab pos="457200" algn="l"/>
                <a:tab pos="914400" algn="l"/>
                <a:tab pos="1371600" algn="l"/>
              </a:tabLst>
            </a:pPr>
            <a:r>
              <a:rPr lang="en-US" sz="1800" smtClean="0"/>
              <a:t>{</a:t>
            </a:r>
          </a:p>
          <a:p>
            <a:pPr marL="0" indent="0">
              <a:buFont typeface="Arial" pitchFamily="34" charset="0"/>
              <a:buNone/>
              <a:tabLst>
                <a:tab pos="457200" algn="l"/>
                <a:tab pos="914400" algn="l"/>
                <a:tab pos="1371600" algn="l"/>
              </a:tabLst>
            </a:pPr>
            <a:r>
              <a:rPr lang="en-US" sz="1800" smtClean="0"/>
              <a:t>	Lệnh 1;</a:t>
            </a:r>
          </a:p>
          <a:p>
            <a:pPr marL="0" indent="0">
              <a:buFont typeface="Arial" pitchFamily="34" charset="0"/>
              <a:buNone/>
              <a:tabLst>
                <a:tab pos="457200" algn="l"/>
                <a:tab pos="914400" algn="l"/>
                <a:tab pos="1371600" algn="l"/>
              </a:tabLst>
            </a:pPr>
            <a:r>
              <a:rPr lang="en-US" sz="1800" smtClean="0"/>
              <a:t>	Lệnh 2;</a:t>
            </a:r>
          </a:p>
          <a:p>
            <a:pPr marL="0" indent="0">
              <a:buFont typeface="Arial" pitchFamily="34" charset="0"/>
              <a:buNone/>
              <a:tabLst>
                <a:tab pos="457200" algn="l"/>
                <a:tab pos="914400" algn="l"/>
                <a:tab pos="1371600" algn="l"/>
              </a:tabLst>
            </a:pPr>
            <a:r>
              <a:rPr lang="en-US" sz="1800" smtClean="0"/>
              <a:t>	…</a:t>
            </a:r>
          </a:p>
          <a:p>
            <a:pPr marL="0" indent="0">
              <a:buFont typeface="Arial" pitchFamily="34" charset="0"/>
              <a:buNone/>
              <a:tabLst>
                <a:tab pos="457200" algn="l"/>
                <a:tab pos="914400" algn="l"/>
                <a:tab pos="1371600" algn="l"/>
              </a:tabLst>
            </a:pPr>
            <a:r>
              <a:rPr lang="en-US" sz="1800" smtClean="0"/>
              <a:t>	Lệnh n;</a:t>
            </a:r>
          </a:p>
          <a:p>
            <a:pPr marL="0" indent="0">
              <a:buFont typeface="Arial" pitchFamily="34" charset="0"/>
              <a:buNone/>
              <a:tabLst>
                <a:tab pos="457200" algn="l"/>
                <a:tab pos="914400" algn="l"/>
                <a:tab pos="1371600" algn="l"/>
              </a:tabLst>
            </a:pPr>
            <a:r>
              <a:rPr lang="en-US" sz="1800" smtClean="0"/>
              <a:t>}</a:t>
            </a:r>
            <a:endParaRPr lang="en-US" sz="1800"/>
          </a:p>
        </p:txBody>
      </p:sp>
    </p:spTree>
    <p:extLst>
      <p:ext uri="{BB962C8B-B14F-4D97-AF65-F5344CB8AC3E}">
        <p14:creationId xmlns:p14="http://schemas.microsoft.com/office/powerpoint/2010/main" xmlns="" val="355773946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2DF85F-5194-4ABE-9776-FE48B803AB99}" type="datetime1">
              <a:rPr lang="en-US" smtClean="0"/>
              <a:pPr/>
              <a:t>3/9/2012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14</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7" name="Title 6"/>
          <p:cNvSpPr>
            <a:spLocks noGrp="1"/>
          </p:cNvSpPr>
          <p:nvPr>
            <p:ph type="title"/>
          </p:nvPr>
        </p:nvSpPr>
        <p:spPr/>
        <p:txBody>
          <a:bodyPr>
            <a:normAutofit/>
          </a:bodyPr>
          <a:lstStyle/>
          <a:p>
            <a:r>
              <a:rPr lang="en-US" sz="3800" smtClean="0"/>
              <a:t>Lưu đồ thuật toán của cấu trúc if</a:t>
            </a:r>
            <a:endParaRPr lang="en-US" sz="3800"/>
          </a:p>
        </p:txBody>
      </p:sp>
      <p:sp>
        <p:nvSpPr>
          <p:cNvPr id="2" name="Diamond 1"/>
          <p:cNvSpPr/>
          <p:nvPr/>
        </p:nvSpPr>
        <p:spPr>
          <a:xfrm>
            <a:off x="3124200" y="1447800"/>
            <a:ext cx="2514600" cy="1066800"/>
          </a:xfrm>
          <a:prstGeom prst="diamond">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&lt;ĐKRN&gt;</a:t>
            </a:r>
            <a:endParaRPr lang="en-US" sz="2000" b="1">
              <a:solidFill>
                <a:schemeClr val="tx1"/>
              </a:solidFill>
              <a:latin typeface="Times New Roman" pitchFamily="18" charset="0"/>
              <a:cs typeface="Times New Roman" pitchFamily="18" charset="0"/>
            </a:endParaRPr>
          </a:p>
        </p:txBody>
      </p:sp>
      <p:cxnSp>
        <p:nvCxnSpPr>
          <p:cNvPr id="9" name="Straight Connector 8"/>
          <p:cNvCxnSpPr/>
          <p:nvPr/>
        </p:nvCxnSpPr>
        <p:spPr>
          <a:xfrm>
            <a:off x="5609772" y="1981200"/>
            <a:ext cx="171994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12" idx="0"/>
          </p:cNvCxnSpPr>
          <p:nvPr/>
        </p:nvCxnSpPr>
        <p:spPr>
          <a:xfrm>
            <a:off x="7315200" y="1962876"/>
            <a:ext cx="0" cy="61341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248400" y="2576286"/>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p:cNvSpPr>
            <a:spLocks noGrp="1"/>
          </p:cNvSpPr>
          <p:nvPr>
            <p:ph idx="1"/>
          </p:nvPr>
        </p:nvSpPr>
        <p:spPr>
          <a:xfrm>
            <a:off x="6096000" y="1505676"/>
            <a:ext cx="990600" cy="399324"/>
          </a:xfrm>
        </p:spPr>
        <p:txBody>
          <a:bodyPr>
            <a:normAutofit/>
          </a:bodyPr>
          <a:lstStyle/>
          <a:p>
            <a:pPr marL="0" indent="0">
              <a:buNone/>
            </a:pPr>
            <a:r>
              <a:rPr lang="en-US" sz="2000" b="1" smtClean="0"/>
              <a:t>Đúng</a:t>
            </a:r>
          </a:p>
        </p:txBody>
      </p:sp>
      <p:cxnSp>
        <p:nvCxnSpPr>
          <p:cNvPr id="27" name="Straight Connector 26"/>
          <p:cNvCxnSpPr/>
          <p:nvPr/>
        </p:nvCxnSpPr>
        <p:spPr>
          <a:xfrm>
            <a:off x="1418772" y="1981200"/>
            <a:ext cx="170542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18772" y="1952172"/>
            <a:ext cx="0" cy="406762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400628" y="6019800"/>
            <a:ext cx="5949044"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15200" y="3182076"/>
            <a:ext cx="0" cy="627924"/>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15200" y="4401276"/>
            <a:ext cx="0" cy="627924"/>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248400" y="3813810"/>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248400" y="5033010"/>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a:off x="7349671" y="5638800"/>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419600" y="6019800"/>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390104" y="1066800"/>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2238872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cấu trúc if</a:t>
            </a:r>
            <a:endParaRPr lang="en-US"/>
          </a:p>
        </p:txBody>
      </p:sp>
      <p:sp>
        <p:nvSpPr>
          <p:cNvPr id="3" name="Content Placeholder 2"/>
          <p:cNvSpPr>
            <a:spLocks noGrp="1"/>
          </p:cNvSpPr>
          <p:nvPr>
            <p:ph idx="1"/>
          </p:nvPr>
        </p:nvSpPr>
        <p:spPr/>
        <p:txBody>
          <a:bodyPr>
            <a:noAutofit/>
          </a:bodyPr>
          <a:lstStyle/>
          <a:p>
            <a:r>
              <a:rPr lang="en-US" smtClean="0"/>
              <a:t>Tìm số lớn nhất trong 3 số thực a, b, c</a:t>
            </a:r>
          </a:p>
          <a:p>
            <a:pPr marL="0" indent="0">
              <a:buNone/>
              <a:tabLst>
                <a:tab pos="457200" algn="l"/>
                <a:tab pos="914400" algn="l"/>
              </a:tabLst>
            </a:pPr>
            <a:r>
              <a:rPr lang="en-US" sz="1800" smtClean="0">
                <a:solidFill>
                  <a:srgbClr val="0000FF"/>
                </a:solidFill>
              </a:rPr>
              <a:t>#include </a:t>
            </a:r>
            <a:r>
              <a:rPr lang="en-US" sz="1800" smtClean="0"/>
              <a:t>&lt;stdio.h&gt;</a:t>
            </a:r>
          </a:p>
          <a:p>
            <a:pPr marL="0" indent="0">
              <a:buNone/>
              <a:tabLst>
                <a:tab pos="457200" algn="l"/>
                <a:tab pos="914400" algn="l"/>
              </a:tabLst>
            </a:pPr>
            <a:r>
              <a:rPr lang="en-US" sz="1800" smtClean="0">
                <a:solidFill>
                  <a:srgbClr val="0000FF"/>
                </a:solidFill>
              </a:rPr>
              <a:t>void</a:t>
            </a:r>
            <a:r>
              <a:rPr lang="en-US" sz="1800" smtClean="0"/>
              <a:t> main() {</a:t>
            </a:r>
          </a:p>
          <a:p>
            <a:pPr marL="0" indent="0">
              <a:buNone/>
              <a:tabLst>
                <a:tab pos="457200" algn="l"/>
                <a:tab pos="914400" algn="l"/>
              </a:tabLst>
            </a:pPr>
            <a:r>
              <a:rPr lang="en-US" sz="1800"/>
              <a:t>	</a:t>
            </a:r>
            <a:r>
              <a:rPr lang="en-US" sz="1800" smtClean="0">
                <a:solidFill>
                  <a:srgbClr val="0000FF"/>
                </a:solidFill>
              </a:rPr>
              <a:t>float</a:t>
            </a:r>
            <a:r>
              <a:rPr lang="en-US" sz="1800" smtClean="0"/>
              <a:t> a, b, c, max;</a:t>
            </a:r>
          </a:p>
          <a:p>
            <a:pPr marL="0" indent="0">
              <a:buNone/>
              <a:tabLst>
                <a:tab pos="457200" algn="l"/>
                <a:tab pos="914400" algn="l"/>
              </a:tabLst>
            </a:pPr>
            <a:r>
              <a:rPr lang="en-US" sz="1800"/>
              <a:t>	</a:t>
            </a:r>
            <a:r>
              <a:rPr lang="en-US" sz="1800" smtClean="0"/>
              <a:t>printf(“Nhap 3 so thuc: ”);</a:t>
            </a:r>
          </a:p>
          <a:p>
            <a:pPr marL="0" indent="0">
              <a:buNone/>
              <a:tabLst>
                <a:tab pos="457200" algn="l"/>
                <a:tab pos="914400" algn="l"/>
              </a:tabLst>
            </a:pPr>
            <a:r>
              <a:rPr lang="en-US" sz="1800"/>
              <a:t>	</a:t>
            </a:r>
            <a:r>
              <a:rPr lang="en-US" sz="1800" smtClean="0"/>
              <a:t>scanf(“%f%f%f”, &amp;a, &amp;b, &amp;c);</a:t>
            </a:r>
          </a:p>
          <a:p>
            <a:pPr marL="0" indent="0">
              <a:buNone/>
              <a:tabLst>
                <a:tab pos="457200" algn="l"/>
                <a:tab pos="914400" algn="l"/>
              </a:tabLst>
            </a:pPr>
            <a:r>
              <a:rPr lang="en-US" sz="1800"/>
              <a:t>	</a:t>
            </a:r>
            <a:r>
              <a:rPr lang="en-US" sz="1800" smtClean="0"/>
              <a:t>max = a;</a:t>
            </a:r>
          </a:p>
          <a:p>
            <a:pPr marL="0" indent="0">
              <a:buNone/>
              <a:tabLst>
                <a:tab pos="457200" algn="l"/>
                <a:tab pos="914400" algn="l"/>
              </a:tabLst>
            </a:pPr>
            <a:r>
              <a:rPr lang="en-US" sz="1800"/>
              <a:t>	</a:t>
            </a:r>
            <a:r>
              <a:rPr lang="en-US" sz="1800" smtClean="0">
                <a:solidFill>
                  <a:srgbClr val="0000FF"/>
                </a:solidFill>
              </a:rPr>
              <a:t>if</a:t>
            </a:r>
            <a:r>
              <a:rPr lang="en-US" sz="1800" smtClean="0"/>
              <a:t> (b &gt; max)</a:t>
            </a:r>
          </a:p>
          <a:p>
            <a:pPr marL="0" indent="0">
              <a:buNone/>
              <a:tabLst>
                <a:tab pos="457200" algn="l"/>
                <a:tab pos="914400" algn="l"/>
              </a:tabLst>
            </a:pPr>
            <a:r>
              <a:rPr lang="en-US" sz="1800"/>
              <a:t>	</a:t>
            </a:r>
            <a:r>
              <a:rPr lang="en-US" sz="1800" smtClean="0"/>
              <a:t>	max = b;</a:t>
            </a:r>
          </a:p>
          <a:p>
            <a:pPr marL="0" indent="0">
              <a:buNone/>
              <a:tabLst>
                <a:tab pos="457200" algn="l"/>
                <a:tab pos="914400" algn="l"/>
              </a:tabLst>
            </a:pPr>
            <a:r>
              <a:rPr lang="en-US" sz="1800"/>
              <a:t>	</a:t>
            </a:r>
            <a:r>
              <a:rPr lang="en-US" sz="1800" smtClean="0">
                <a:solidFill>
                  <a:srgbClr val="0000FF"/>
                </a:solidFill>
              </a:rPr>
              <a:t>if</a:t>
            </a:r>
            <a:r>
              <a:rPr lang="en-US" sz="1800" smtClean="0"/>
              <a:t> (c &gt; max)</a:t>
            </a:r>
          </a:p>
          <a:p>
            <a:pPr marL="0" indent="0">
              <a:buNone/>
              <a:tabLst>
                <a:tab pos="457200" algn="l"/>
                <a:tab pos="914400" algn="l"/>
              </a:tabLst>
            </a:pPr>
            <a:r>
              <a:rPr lang="en-US" sz="1800"/>
              <a:t>	</a:t>
            </a:r>
            <a:r>
              <a:rPr lang="en-US" sz="1800" smtClean="0"/>
              <a:t>	max = c;</a:t>
            </a:r>
          </a:p>
          <a:p>
            <a:pPr marL="0" indent="0">
              <a:buNone/>
              <a:tabLst>
                <a:tab pos="457200" algn="l"/>
                <a:tab pos="914400" algn="l"/>
              </a:tabLst>
            </a:pPr>
            <a:r>
              <a:rPr lang="en-US" sz="1800"/>
              <a:t>	</a:t>
            </a:r>
            <a:r>
              <a:rPr lang="en-US" sz="1800" smtClean="0"/>
              <a:t>printf(“So lon nhat la: %.2f\n”, max);</a:t>
            </a:r>
          </a:p>
          <a:p>
            <a:pPr marL="0" indent="0">
              <a:buNone/>
              <a:tabLst>
                <a:tab pos="457200" algn="l"/>
                <a:tab pos="914400" algn="l"/>
              </a:tabLst>
            </a:pPr>
            <a:r>
              <a:rPr lang="en-US" sz="1800" smtClean="0"/>
              <a:t>}</a:t>
            </a:r>
            <a:endParaRPr lang="en-US" sz="1800"/>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15</a:t>
            </a:fld>
            <a:endParaRPr lang="en-US"/>
          </a:p>
        </p:txBody>
      </p:sp>
    </p:spTree>
    <p:extLst>
      <p:ext uri="{BB962C8B-B14F-4D97-AF65-F5344CB8AC3E}">
        <p14:creationId xmlns:p14="http://schemas.microsoft.com/office/powerpoint/2010/main" xmlns="" val="3403731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800" smtClean="0"/>
              <a:t>Cấu trúc điều khiển rẽ nhánh if else</a:t>
            </a:r>
            <a:endParaRPr lang="en-US" sz="3800"/>
          </a:p>
        </p:txBody>
      </p:sp>
      <p:sp>
        <p:nvSpPr>
          <p:cNvPr id="3" name="Content Placeholder 2"/>
          <p:cNvSpPr>
            <a:spLocks noGrp="1"/>
          </p:cNvSpPr>
          <p:nvPr>
            <p:ph idx="1"/>
          </p:nvPr>
        </p:nvSpPr>
        <p:spPr/>
        <p:txBody>
          <a:bodyPr>
            <a:normAutofit/>
          </a:bodyPr>
          <a:lstStyle/>
          <a:p>
            <a:pPr algn="just"/>
            <a:r>
              <a:rPr lang="en-US" smtClean="0"/>
              <a:t>Cấu </a:t>
            </a:r>
            <a:r>
              <a:rPr lang="en-US"/>
              <a:t>trúc điều khiển rẽ nhánh </a:t>
            </a:r>
            <a:r>
              <a:rPr lang="en-US">
                <a:solidFill>
                  <a:srgbClr val="0000FF"/>
                </a:solidFill>
              </a:rPr>
              <a:t>if else</a:t>
            </a:r>
            <a:r>
              <a:rPr lang="en-US"/>
              <a:t> cho phép lựa chọn một trong hai nhánh lệnh của chương trình và việc lựa chọn này tùy thuộc giá trị trả về của biểu thức điều kiện.</a:t>
            </a:r>
            <a:endParaRPr lang="en-US" b="1" smtClean="0"/>
          </a:p>
        </p:txBody>
      </p:sp>
      <p:sp>
        <p:nvSpPr>
          <p:cNvPr id="4" name="Date Placeholder 3"/>
          <p:cNvSpPr>
            <a:spLocks noGrp="1"/>
          </p:cNvSpPr>
          <p:nvPr>
            <p:ph type="dt" sz="half" idx="10"/>
          </p:nvPr>
        </p:nvSpPr>
        <p:spPr/>
        <p:txBody>
          <a:bodyPr/>
          <a:lstStyle/>
          <a:p>
            <a:fld id="{EC5A3321-50F7-48AB-85E1-7D91BF4394AA}"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16</a:t>
            </a:fld>
            <a:endParaRPr lang="en-US"/>
          </a:p>
        </p:txBody>
      </p:sp>
    </p:spTree>
    <p:extLst>
      <p:ext uri="{BB962C8B-B14F-4D97-AF65-F5344CB8AC3E}">
        <p14:creationId xmlns:p14="http://schemas.microsoft.com/office/powerpoint/2010/main" xmlns="" val="381642713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Cấu trúc điều khiển rẽ nhánh if</a:t>
            </a:r>
            <a:endParaRPr lang="en-US" sz="3800"/>
          </a:p>
        </p:txBody>
      </p:sp>
      <p:sp>
        <p:nvSpPr>
          <p:cNvPr id="3" name="Content Placeholder 2"/>
          <p:cNvSpPr>
            <a:spLocks noGrp="1"/>
          </p:cNvSpPr>
          <p:nvPr>
            <p:ph idx="1"/>
          </p:nvPr>
        </p:nvSpPr>
        <p:spPr>
          <a:xfrm>
            <a:off x="457200" y="1600200"/>
            <a:ext cx="5410200" cy="4525963"/>
          </a:xfrm>
        </p:spPr>
        <p:txBody>
          <a:bodyPr>
            <a:normAutofit/>
          </a:bodyPr>
          <a:lstStyle/>
          <a:p>
            <a:pPr algn="just"/>
            <a:r>
              <a:rPr lang="en-US"/>
              <a:t>Cấu trúc điều khiển rẽ nhánh </a:t>
            </a:r>
            <a:r>
              <a:rPr lang="en-US">
                <a:solidFill>
                  <a:srgbClr val="0000FF"/>
                </a:solidFill>
              </a:rPr>
              <a:t>if else</a:t>
            </a:r>
            <a:r>
              <a:rPr lang="en-US"/>
              <a:t> cho phép lựa chọn một trong hai nhánh lệnh của chương trình và việc lựa chọn này tùy thuộc giá trị trả về của biểu thức điều kiện.</a:t>
            </a:r>
            <a:endParaRPr lang="en-US" b="1"/>
          </a:p>
        </p:txBody>
      </p:sp>
      <p:sp>
        <p:nvSpPr>
          <p:cNvPr id="4" name="Date Placeholder 3"/>
          <p:cNvSpPr>
            <a:spLocks noGrp="1"/>
          </p:cNvSpPr>
          <p:nvPr>
            <p:ph type="dt" sz="half" idx="10"/>
          </p:nvPr>
        </p:nvSpPr>
        <p:spPr/>
        <p:txBody>
          <a:bodyPr/>
          <a:lstStyle/>
          <a:p>
            <a:fld id="{3756D3ED-37FB-4988-BF87-724DD83FF109}"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17</a:t>
            </a:fld>
            <a:endParaRPr lang="en-US"/>
          </a:p>
        </p:txBody>
      </p:sp>
      <p:sp>
        <p:nvSpPr>
          <p:cNvPr id="9" name="Content Placeholder 2"/>
          <p:cNvSpPr txBox="1">
            <a:spLocks/>
          </p:cNvSpPr>
          <p:nvPr/>
        </p:nvSpPr>
        <p:spPr>
          <a:xfrm>
            <a:off x="5943600" y="1600200"/>
            <a:ext cx="2743200"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457200" algn="l"/>
                <a:tab pos="914400" algn="l"/>
                <a:tab pos="1371600" algn="l"/>
              </a:tabLst>
            </a:pPr>
            <a:r>
              <a:rPr lang="en-US" sz="1800" smtClean="0">
                <a:solidFill>
                  <a:srgbClr val="0000FF"/>
                </a:solidFill>
              </a:rPr>
              <a:t>if</a:t>
            </a:r>
            <a:r>
              <a:rPr lang="en-US" sz="1800" smtClean="0"/>
              <a:t> (biểu_thức_điều_kiện)</a:t>
            </a:r>
          </a:p>
          <a:p>
            <a:pPr marL="0" indent="0">
              <a:buFont typeface="Arial" pitchFamily="34" charset="0"/>
              <a:buNone/>
              <a:tabLst>
                <a:tab pos="457200" algn="l"/>
                <a:tab pos="914400" algn="l"/>
                <a:tab pos="1371600" algn="l"/>
              </a:tabLst>
            </a:pPr>
            <a:r>
              <a:rPr lang="en-US" sz="1800" smtClean="0"/>
              <a:t>{</a:t>
            </a:r>
          </a:p>
          <a:p>
            <a:pPr marL="0" indent="0">
              <a:buFont typeface="Arial" pitchFamily="34" charset="0"/>
              <a:buNone/>
              <a:tabLst>
                <a:tab pos="457200" algn="l"/>
                <a:tab pos="914400" algn="l"/>
                <a:tab pos="1371600" algn="l"/>
              </a:tabLst>
            </a:pPr>
            <a:r>
              <a:rPr lang="en-US" sz="1800" smtClean="0"/>
              <a:t>	Lệnh 1;</a:t>
            </a:r>
          </a:p>
          <a:p>
            <a:pPr marL="0" indent="0">
              <a:buFont typeface="Arial" pitchFamily="34" charset="0"/>
              <a:buNone/>
              <a:tabLst>
                <a:tab pos="457200" algn="l"/>
                <a:tab pos="914400" algn="l"/>
                <a:tab pos="1371600" algn="l"/>
              </a:tabLst>
            </a:pPr>
            <a:r>
              <a:rPr lang="en-US" sz="1800" smtClean="0"/>
              <a:t>	Lệnh 2;</a:t>
            </a:r>
          </a:p>
          <a:p>
            <a:pPr marL="0" indent="0">
              <a:buFont typeface="Arial" pitchFamily="34" charset="0"/>
              <a:buNone/>
              <a:tabLst>
                <a:tab pos="457200" algn="l"/>
                <a:tab pos="914400" algn="l"/>
                <a:tab pos="1371600" algn="l"/>
              </a:tabLst>
            </a:pPr>
            <a:r>
              <a:rPr lang="en-US" sz="1800" smtClean="0"/>
              <a:t>	…</a:t>
            </a:r>
          </a:p>
          <a:p>
            <a:pPr marL="0" indent="0">
              <a:buFont typeface="Arial" pitchFamily="34" charset="0"/>
              <a:buNone/>
              <a:tabLst>
                <a:tab pos="457200" algn="l"/>
                <a:tab pos="914400" algn="l"/>
                <a:tab pos="1371600" algn="l"/>
              </a:tabLst>
            </a:pPr>
            <a:r>
              <a:rPr lang="en-US" sz="1800" smtClean="0"/>
              <a:t>	Lệnh n;</a:t>
            </a:r>
          </a:p>
          <a:p>
            <a:pPr marL="0" indent="0">
              <a:buFont typeface="Arial" pitchFamily="34" charset="0"/>
              <a:buNone/>
              <a:tabLst>
                <a:tab pos="457200" algn="l"/>
                <a:tab pos="914400" algn="l"/>
                <a:tab pos="1371600" algn="l"/>
              </a:tabLst>
            </a:pPr>
            <a:r>
              <a:rPr lang="en-US" sz="1800" smtClean="0"/>
              <a:t>}</a:t>
            </a:r>
          </a:p>
          <a:p>
            <a:pPr marL="0" indent="0">
              <a:buFont typeface="Arial" pitchFamily="34" charset="0"/>
              <a:buNone/>
              <a:tabLst>
                <a:tab pos="457200" algn="l"/>
                <a:tab pos="914400" algn="l"/>
                <a:tab pos="1371600" algn="l"/>
              </a:tabLst>
            </a:pPr>
            <a:r>
              <a:rPr lang="en-US" sz="1800">
                <a:solidFill>
                  <a:srgbClr val="0000FF"/>
                </a:solidFill>
              </a:rPr>
              <a:t>else</a:t>
            </a:r>
          </a:p>
          <a:p>
            <a:pPr marL="0" indent="0">
              <a:buFont typeface="Arial" pitchFamily="34" charset="0"/>
              <a:buNone/>
              <a:tabLst>
                <a:tab pos="457200" algn="l"/>
                <a:tab pos="914400" algn="l"/>
                <a:tab pos="1371600" algn="l"/>
              </a:tabLst>
            </a:pPr>
            <a:r>
              <a:rPr lang="en-US" sz="1800" smtClean="0"/>
              <a:t>{</a:t>
            </a:r>
          </a:p>
          <a:p>
            <a:pPr marL="0" indent="0">
              <a:buNone/>
              <a:tabLst>
                <a:tab pos="457200" algn="l"/>
                <a:tab pos="914400" algn="l"/>
                <a:tab pos="1371600" algn="l"/>
              </a:tabLst>
            </a:pPr>
            <a:r>
              <a:rPr lang="en-US" sz="1800"/>
              <a:t>	Lệnh 1;</a:t>
            </a:r>
          </a:p>
          <a:p>
            <a:pPr marL="0" indent="0">
              <a:buNone/>
              <a:tabLst>
                <a:tab pos="457200" algn="l"/>
                <a:tab pos="914400" algn="l"/>
                <a:tab pos="1371600" algn="l"/>
              </a:tabLst>
            </a:pPr>
            <a:r>
              <a:rPr lang="en-US" sz="1800"/>
              <a:t>	Lệnh 2;</a:t>
            </a:r>
          </a:p>
          <a:p>
            <a:pPr marL="0" indent="0">
              <a:buNone/>
              <a:tabLst>
                <a:tab pos="457200" algn="l"/>
                <a:tab pos="914400" algn="l"/>
                <a:tab pos="1371600" algn="l"/>
              </a:tabLst>
            </a:pPr>
            <a:r>
              <a:rPr lang="en-US" sz="1800"/>
              <a:t>	…</a:t>
            </a:r>
          </a:p>
          <a:p>
            <a:pPr marL="0" indent="0">
              <a:buNone/>
              <a:tabLst>
                <a:tab pos="457200" algn="l"/>
                <a:tab pos="914400" algn="l"/>
                <a:tab pos="1371600" algn="l"/>
              </a:tabLst>
            </a:pPr>
            <a:r>
              <a:rPr lang="en-US" sz="1800"/>
              <a:t>	Lệnh n;</a:t>
            </a:r>
          </a:p>
          <a:p>
            <a:pPr marL="0" indent="0">
              <a:buFont typeface="Arial" pitchFamily="34" charset="0"/>
              <a:buNone/>
              <a:tabLst>
                <a:tab pos="457200" algn="l"/>
                <a:tab pos="914400" algn="l"/>
                <a:tab pos="1371600" algn="l"/>
              </a:tabLst>
            </a:pPr>
            <a:r>
              <a:rPr lang="en-US" sz="1800" smtClean="0"/>
              <a:t>}</a:t>
            </a:r>
            <a:endParaRPr lang="en-US" sz="1800"/>
          </a:p>
        </p:txBody>
      </p:sp>
    </p:spTree>
    <p:extLst>
      <p:ext uri="{BB962C8B-B14F-4D97-AF65-F5344CB8AC3E}">
        <p14:creationId xmlns:p14="http://schemas.microsoft.com/office/powerpoint/2010/main" xmlns="" val="64167423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49DB16-E3C9-4819-B8DC-6824A83E9A91}" type="datetime1">
              <a:rPr lang="en-US" smtClean="0"/>
              <a:pPr/>
              <a:t>3/9/2012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18</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7" name="Title 6"/>
          <p:cNvSpPr>
            <a:spLocks noGrp="1"/>
          </p:cNvSpPr>
          <p:nvPr>
            <p:ph type="title"/>
          </p:nvPr>
        </p:nvSpPr>
        <p:spPr/>
        <p:txBody>
          <a:bodyPr>
            <a:normAutofit fontScale="90000"/>
          </a:bodyPr>
          <a:lstStyle/>
          <a:p>
            <a:r>
              <a:rPr lang="en-US" sz="3800" smtClean="0"/>
              <a:t>Lưu đồ thuật toán của cấu trúc if else</a:t>
            </a:r>
            <a:endParaRPr lang="en-US" sz="3800"/>
          </a:p>
        </p:txBody>
      </p:sp>
      <p:sp>
        <p:nvSpPr>
          <p:cNvPr id="2" name="Diamond 1"/>
          <p:cNvSpPr/>
          <p:nvPr/>
        </p:nvSpPr>
        <p:spPr>
          <a:xfrm>
            <a:off x="3352800" y="1447800"/>
            <a:ext cx="2514600" cy="1066800"/>
          </a:xfrm>
          <a:prstGeom prst="diamond">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&lt;ĐKRN&gt;</a:t>
            </a:r>
            <a:endParaRPr lang="en-US" sz="2000" b="1">
              <a:solidFill>
                <a:schemeClr val="tx1"/>
              </a:solidFill>
              <a:latin typeface="Times New Roman" pitchFamily="18" charset="0"/>
              <a:cs typeface="Times New Roman" pitchFamily="18" charset="0"/>
            </a:endParaRPr>
          </a:p>
        </p:txBody>
      </p:sp>
      <p:cxnSp>
        <p:nvCxnSpPr>
          <p:cNvPr id="9" name="Straight Connector 8"/>
          <p:cNvCxnSpPr/>
          <p:nvPr/>
        </p:nvCxnSpPr>
        <p:spPr>
          <a:xfrm>
            <a:off x="5838372" y="1981200"/>
            <a:ext cx="171994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12" idx="0"/>
          </p:cNvCxnSpPr>
          <p:nvPr/>
        </p:nvCxnSpPr>
        <p:spPr>
          <a:xfrm>
            <a:off x="7543800" y="1962876"/>
            <a:ext cx="0" cy="61341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77000" y="2576286"/>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p:cNvSpPr>
            <a:spLocks noGrp="1"/>
          </p:cNvSpPr>
          <p:nvPr>
            <p:ph idx="1"/>
          </p:nvPr>
        </p:nvSpPr>
        <p:spPr>
          <a:xfrm>
            <a:off x="6248400" y="1524000"/>
            <a:ext cx="990600" cy="399324"/>
          </a:xfrm>
        </p:spPr>
        <p:txBody>
          <a:bodyPr>
            <a:normAutofit/>
          </a:bodyPr>
          <a:lstStyle/>
          <a:p>
            <a:pPr marL="0" indent="0">
              <a:buNone/>
            </a:pPr>
            <a:r>
              <a:rPr lang="en-US" sz="2000" b="1" smtClean="0"/>
              <a:t>Đúng</a:t>
            </a:r>
          </a:p>
        </p:txBody>
      </p:sp>
      <p:cxnSp>
        <p:nvCxnSpPr>
          <p:cNvPr id="27" name="Straight Connector 26"/>
          <p:cNvCxnSpPr/>
          <p:nvPr/>
        </p:nvCxnSpPr>
        <p:spPr>
          <a:xfrm>
            <a:off x="1647372" y="1981200"/>
            <a:ext cx="170542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629228" y="6019800"/>
            <a:ext cx="5949044"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543800" y="3182076"/>
            <a:ext cx="0" cy="627924"/>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543800" y="4401276"/>
            <a:ext cx="0" cy="627924"/>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477000" y="3813810"/>
            <a:ext cx="2133600" cy="587466"/>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a:off x="7578271" y="5638800"/>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33400" y="2576286"/>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1676400" y="3182076"/>
            <a:ext cx="0" cy="627924"/>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76400" y="4401276"/>
            <a:ext cx="0" cy="627924"/>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3400" y="3813810"/>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33400" y="5033010"/>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1676400" y="1981200"/>
            <a:ext cx="0" cy="61341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634672" y="5638800"/>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a:xfrm>
            <a:off x="2133600" y="1524000"/>
            <a:ext cx="990600" cy="3993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smtClean="0"/>
              <a:t>Sai</a:t>
            </a:r>
          </a:p>
        </p:txBody>
      </p:sp>
      <p:sp>
        <p:nvSpPr>
          <p:cNvPr id="30" name="Rectangle 29"/>
          <p:cNvSpPr/>
          <p:nvPr/>
        </p:nvSpPr>
        <p:spPr>
          <a:xfrm>
            <a:off x="6477000" y="5051334"/>
            <a:ext cx="2133600" cy="587466"/>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4572000" y="6019800"/>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633451" y="1052052"/>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6604587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cấu trúc if else</a:t>
            </a:r>
            <a:endParaRPr lang="en-US"/>
          </a:p>
        </p:txBody>
      </p:sp>
      <p:sp>
        <p:nvSpPr>
          <p:cNvPr id="3" name="Content Placeholder 2"/>
          <p:cNvSpPr>
            <a:spLocks noGrp="1"/>
          </p:cNvSpPr>
          <p:nvPr>
            <p:ph idx="1"/>
          </p:nvPr>
        </p:nvSpPr>
        <p:spPr/>
        <p:txBody>
          <a:bodyPr>
            <a:noAutofit/>
          </a:bodyPr>
          <a:lstStyle/>
          <a:p>
            <a:r>
              <a:rPr lang="en-US" smtClean="0"/>
              <a:t>Kiểm tra 2 số thực cho trước có cùng dấu hay không?</a:t>
            </a:r>
          </a:p>
          <a:p>
            <a:pPr marL="0" indent="0">
              <a:buNone/>
              <a:tabLst>
                <a:tab pos="457200" algn="l"/>
                <a:tab pos="914400" algn="l"/>
              </a:tabLst>
            </a:pPr>
            <a:r>
              <a:rPr lang="en-US" sz="1800" smtClean="0">
                <a:solidFill>
                  <a:srgbClr val="0000FF"/>
                </a:solidFill>
              </a:rPr>
              <a:t>#include </a:t>
            </a:r>
            <a:r>
              <a:rPr lang="en-US" sz="1800" smtClean="0"/>
              <a:t>&lt;stdio.h&gt;</a:t>
            </a:r>
          </a:p>
          <a:p>
            <a:pPr marL="0" indent="0">
              <a:buNone/>
              <a:tabLst>
                <a:tab pos="457200" algn="l"/>
                <a:tab pos="914400" algn="l"/>
              </a:tabLst>
            </a:pPr>
            <a:r>
              <a:rPr lang="en-US" sz="1800" smtClean="0">
                <a:solidFill>
                  <a:srgbClr val="0000FF"/>
                </a:solidFill>
              </a:rPr>
              <a:t>void</a:t>
            </a:r>
            <a:r>
              <a:rPr lang="en-US" sz="1800" smtClean="0"/>
              <a:t> main() {</a:t>
            </a:r>
          </a:p>
          <a:p>
            <a:pPr marL="0" indent="0">
              <a:buNone/>
              <a:tabLst>
                <a:tab pos="457200" algn="l"/>
                <a:tab pos="914400" algn="l"/>
              </a:tabLst>
            </a:pPr>
            <a:r>
              <a:rPr lang="en-US" sz="1800"/>
              <a:t>	</a:t>
            </a:r>
            <a:r>
              <a:rPr lang="en-US" sz="1800" smtClean="0">
                <a:solidFill>
                  <a:srgbClr val="0000FF"/>
                </a:solidFill>
              </a:rPr>
              <a:t>float</a:t>
            </a:r>
            <a:r>
              <a:rPr lang="en-US" sz="1800" smtClean="0"/>
              <a:t> a, b;</a:t>
            </a:r>
          </a:p>
          <a:p>
            <a:pPr marL="0" indent="0">
              <a:buNone/>
              <a:tabLst>
                <a:tab pos="457200" algn="l"/>
                <a:tab pos="914400" algn="l"/>
              </a:tabLst>
            </a:pPr>
            <a:r>
              <a:rPr lang="en-US" sz="1800"/>
              <a:t>	</a:t>
            </a:r>
            <a:r>
              <a:rPr lang="en-US" sz="1800" smtClean="0"/>
              <a:t>printf(“Nhap 2 so thuc: ”);</a:t>
            </a:r>
          </a:p>
          <a:p>
            <a:pPr marL="0" indent="0">
              <a:buNone/>
              <a:tabLst>
                <a:tab pos="457200" algn="l"/>
                <a:tab pos="914400" algn="l"/>
              </a:tabLst>
            </a:pPr>
            <a:r>
              <a:rPr lang="en-US" sz="1800"/>
              <a:t>	</a:t>
            </a:r>
            <a:r>
              <a:rPr lang="en-US" sz="1800" smtClean="0"/>
              <a:t>scanf(“%f%f”, &amp;a, &amp;b);</a:t>
            </a:r>
          </a:p>
          <a:p>
            <a:pPr marL="0" indent="0">
              <a:buNone/>
              <a:tabLst>
                <a:tab pos="457200" algn="l"/>
                <a:tab pos="914400" algn="l"/>
              </a:tabLst>
            </a:pPr>
            <a:r>
              <a:rPr lang="en-US" sz="1800"/>
              <a:t>	</a:t>
            </a:r>
            <a:r>
              <a:rPr lang="en-US" sz="1800" smtClean="0">
                <a:solidFill>
                  <a:srgbClr val="0000FF"/>
                </a:solidFill>
              </a:rPr>
              <a:t>if</a:t>
            </a:r>
            <a:r>
              <a:rPr lang="en-US" sz="1800" smtClean="0"/>
              <a:t> (a * b &gt; 0)</a:t>
            </a:r>
          </a:p>
          <a:p>
            <a:pPr marL="0" indent="0">
              <a:buNone/>
              <a:tabLst>
                <a:tab pos="457200" algn="l"/>
                <a:tab pos="914400" algn="l"/>
              </a:tabLst>
            </a:pPr>
            <a:r>
              <a:rPr lang="en-US" sz="1800"/>
              <a:t>	</a:t>
            </a:r>
            <a:r>
              <a:rPr lang="en-US" sz="1800" smtClean="0"/>
              <a:t>	printf(“%.2f va %.2f cung dau!\n”, a, b);</a:t>
            </a:r>
          </a:p>
          <a:p>
            <a:pPr marL="0" indent="0">
              <a:buNone/>
              <a:tabLst>
                <a:tab pos="457200" algn="l"/>
                <a:tab pos="914400" algn="l"/>
              </a:tabLst>
            </a:pPr>
            <a:r>
              <a:rPr lang="en-US" sz="1800"/>
              <a:t>	</a:t>
            </a:r>
            <a:r>
              <a:rPr lang="en-US" sz="1800" smtClean="0">
                <a:solidFill>
                  <a:srgbClr val="0000FF"/>
                </a:solidFill>
              </a:rPr>
              <a:t>else</a:t>
            </a:r>
          </a:p>
          <a:p>
            <a:pPr marL="0" indent="0">
              <a:buNone/>
              <a:tabLst>
                <a:tab pos="457200" algn="l"/>
                <a:tab pos="914400" algn="l"/>
              </a:tabLst>
            </a:pPr>
            <a:r>
              <a:rPr lang="en-US" sz="1800"/>
              <a:t>	</a:t>
            </a:r>
            <a:r>
              <a:rPr lang="en-US" sz="1800" smtClean="0"/>
              <a:t>	</a:t>
            </a:r>
            <a:r>
              <a:rPr lang="en-US" sz="1800"/>
              <a:t> printf</a:t>
            </a:r>
            <a:r>
              <a:rPr lang="en-US" sz="1800" smtClean="0"/>
              <a:t>(“%.2f </a:t>
            </a:r>
            <a:r>
              <a:rPr lang="en-US" sz="1800"/>
              <a:t>va </a:t>
            </a:r>
            <a:r>
              <a:rPr lang="en-US" sz="1800" smtClean="0"/>
              <a:t>%.2f trai dau!\n</a:t>
            </a:r>
            <a:r>
              <a:rPr lang="en-US" sz="1800"/>
              <a:t>”, a, b);</a:t>
            </a:r>
            <a:endParaRPr lang="en-US" sz="1800" smtClean="0"/>
          </a:p>
          <a:p>
            <a:pPr marL="0" indent="0">
              <a:buNone/>
              <a:tabLst>
                <a:tab pos="457200" algn="l"/>
                <a:tab pos="914400" algn="l"/>
              </a:tabLst>
            </a:pPr>
            <a:r>
              <a:rPr lang="en-US" sz="1800" smtClean="0"/>
              <a:t>}</a:t>
            </a:r>
            <a:endParaRPr lang="en-US" sz="1800"/>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19</a:t>
            </a:fld>
            <a:endParaRPr lang="en-US"/>
          </a:p>
        </p:txBody>
      </p:sp>
    </p:spTree>
    <p:extLst>
      <p:ext uri="{BB962C8B-B14F-4D97-AF65-F5344CB8AC3E}">
        <p14:creationId xmlns:p14="http://schemas.microsoft.com/office/powerpoint/2010/main" xmlns="" val="250939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buFont typeface="Wingdings" pitchFamily="2" charset="2"/>
              <a:buChar char="Ø"/>
            </a:pPr>
            <a:r>
              <a:rPr lang="en-US" smtClean="0"/>
              <a:t>Khối lệnh trong lập trình</a:t>
            </a:r>
          </a:p>
          <a:p>
            <a:pPr>
              <a:buFont typeface="Wingdings" pitchFamily="2" charset="2"/>
              <a:buChar char="Ø"/>
            </a:pPr>
            <a:r>
              <a:rPr lang="en-US" smtClean="0"/>
              <a:t>Dùng cấu trúc </a:t>
            </a:r>
            <a:r>
              <a:rPr lang="en-US" smtClean="0"/>
              <a:t>rẽ </a:t>
            </a:r>
            <a:r>
              <a:rPr lang="en-US" smtClean="0"/>
              <a:t>nhánh trong lập trình</a:t>
            </a:r>
            <a:endParaRPr lang="en-US"/>
          </a:p>
          <a:p>
            <a:pPr>
              <a:buFont typeface="Wingdings" pitchFamily="2" charset="2"/>
              <a:buChar char="Ø"/>
            </a:pPr>
            <a:r>
              <a:rPr lang="en-US" smtClean="0"/>
              <a:t>Xử lý lặp trong lập trình</a:t>
            </a:r>
            <a:endParaRPr lang="en-US"/>
          </a:p>
          <a:p>
            <a:pPr>
              <a:buFont typeface="Wingdings" pitchFamily="2" charset="2"/>
              <a:buChar char="Ø"/>
            </a:pPr>
            <a:r>
              <a:rPr lang="en-US" smtClean="0"/>
              <a:t>Các vấn đề tìm hiểu mở rộng kiến thức nghề nghiệp</a:t>
            </a:r>
          </a:p>
          <a:p>
            <a:pPr>
              <a:buFont typeface="Wingdings" pitchFamily="2" charset="2"/>
              <a:buChar char="Ø"/>
            </a:pPr>
            <a:r>
              <a:rPr lang="en-US" smtClean="0"/>
              <a:t>Thuật ngữ và bài đọc thêm tiếng Anh</a:t>
            </a:r>
            <a:endParaRPr lang="en-US"/>
          </a:p>
        </p:txBody>
      </p:sp>
      <p:sp>
        <p:nvSpPr>
          <p:cNvPr id="4" name="Date Placeholder 3"/>
          <p:cNvSpPr>
            <a:spLocks noGrp="1"/>
          </p:cNvSpPr>
          <p:nvPr>
            <p:ph type="dt" sz="half" idx="10"/>
          </p:nvPr>
        </p:nvSpPr>
        <p:spPr/>
        <p:txBody>
          <a:bodyPr/>
          <a:lstStyle/>
          <a:p>
            <a:fld id="{6803E911-08F5-41ED-92DE-EAF3D32869C9}" type="datetime1">
              <a:rPr lang="en-US" smtClean="0"/>
              <a:pPr/>
              <a:t>3/9/2012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cấu trúc if else</a:t>
            </a:r>
            <a:endParaRPr lang="en-US"/>
          </a:p>
        </p:txBody>
      </p:sp>
      <p:sp>
        <p:nvSpPr>
          <p:cNvPr id="3" name="Content Placeholder 2"/>
          <p:cNvSpPr>
            <a:spLocks noGrp="1"/>
          </p:cNvSpPr>
          <p:nvPr>
            <p:ph idx="1"/>
          </p:nvPr>
        </p:nvSpPr>
        <p:spPr/>
        <p:txBody>
          <a:bodyPr>
            <a:noAutofit/>
          </a:bodyPr>
          <a:lstStyle/>
          <a:p>
            <a:r>
              <a:rPr lang="en-US" smtClean="0"/>
              <a:t>Giải phương trình bậc nhất ax + b = 0</a:t>
            </a:r>
          </a:p>
          <a:p>
            <a:pPr marL="0" indent="0">
              <a:buNone/>
              <a:tabLst>
                <a:tab pos="457200" algn="l"/>
                <a:tab pos="914400" algn="l"/>
                <a:tab pos="1371600" algn="l"/>
              </a:tabLst>
            </a:pPr>
            <a:r>
              <a:rPr lang="en-US" sz="1800" smtClean="0">
                <a:solidFill>
                  <a:srgbClr val="0000FF"/>
                </a:solidFill>
              </a:rPr>
              <a:t>#include </a:t>
            </a:r>
            <a:r>
              <a:rPr lang="en-US" sz="1800" smtClean="0"/>
              <a:t>&lt;stdio.h&gt;</a:t>
            </a:r>
          </a:p>
          <a:p>
            <a:pPr marL="0" indent="0">
              <a:buNone/>
              <a:tabLst>
                <a:tab pos="457200" algn="l"/>
                <a:tab pos="914400" algn="l"/>
                <a:tab pos="1371600" algn="l"/>
              </a:tabLst>
            </a:pPr>
            <a:r>
              <a:rPr lang="en-US" sz="1800" smtClean="0">
                <a:solidFill>
                  <a:srgbClr val="0000FF"/>
                </a:solidFill>
              </a:rPr>
              <a:t>void</a:t>
            </a:r>
            <a:r>
              <a:rPr lang="en-US" sz="1800" smtClean="0"/>
              <a:t> main() {</a:t>
            </a:r>
          </a:p>
          <a:p>
            <a:pPr marL="0" indent="0">
              <a:buNone/>
              <a:tabLst>
                <a:tab pos="457200" algn="l"/>
                <a:tab pos="914400" algn="l"/>
                <a:tab pos="1371600" algn="l"/>
              </a:tabLst>
            </a:pPr>
            <a:r>
              <a:rPr lang="en-US" sz="1800"/>
              <a:t>	</a:t>
            </a:r>
            <a:r>
              <a:rPr lang="en-US" sz="1800" smtClean="0">
                <a:solidFill>
                  <a:srgbClr val="0000FF"/>
                </a:solidFill>
              </a:rPr>
              <a:t>float</a:t>
            </a:r>
            <a:r>
              <a:rPr lang="en-US" sz="1800" smtClean="0"/>
              <a:t> a, b;</a:t>
            </a:r>
          </a:p>
          <a:p>
            <a:pPr marL="0" indent="0">
              <a:buNone/>
              <a:tabLst>
                <a:tab pos="457200" algn="l"/>
                <a:tab pos="914400" algn="l"/>
                <a:tab pos="1371600" algn="l"/>
              </a:tabLst>
            </a:pPr>
            <a:r>
              <a:rPr lang="en-US" sz="1800"/>
              <a:t>	</a:t>
            </a:r>
            <a:r>
              <a:rPr lang="en-US" sz="1800" smtClean="0"/>
              <a:t>printf(“Nhap 2 so thuc: ”);</a:t>
            </a:r>
          </a:p>
          <a:p>
            <a:pPr marL="0" indent="0">
              <a:buNone/>
              <a:tabLst>
                <a:tab pos="457200" algn="l"/>
                <a:tab pos="914400" algn="l"/>
                <a:tab pos="1371600" algn="l"/>
              </a:tabLst>
            </a:pPr>
            <a:r>
              <a:rPr lang="en-US" sz="1800"/>
              <a:t>	</a:t>
            </a:r>
            <a:r>
              <a:rPr lang="en-US" sz="1800" smtClean="0"/>
              <a:t>scanf(“%f%f”, &amp;a, &amp;b);</a:t>
            </a:r>
          </a:p>
          <a:p>
            <a:pPr marL="0" indent="0">
              <a:buNone/>
              <a:tabLst>
                <a:tab pos="457200" algn="l"/>
                <a:tab pos="914400" algn="l"/>
                <a:tab pos="1371600" algn="l"/>
              </a:tabLst>
            </a:pPr>
            <a:r>
              <a:rPr lang="en-US" sz="1800"/>
              <a:t>	</a:t>
            </a:r>
            <a:r>
              <a:rPr lang="en-US" sz="1800" smtClean="0">
                <a:solidFill>
                  <a:srgbClr val="0000FF"/>
                </a:solidFill>
              </a:rPr>
              <a:t>if</a:t>
            </a:r>
            <a:r>
              <a:rPr lang="en-US" sz="1800" smtClean="0"/>
              <a:t> (a == 0)</a:t>
            </a:r>
          </a:p>
          <a:p>
            <a:pPr marL="0" indent="0">
              <a:buNone/>
              <a:tabLst>
                <a:tab pos="457200" algn="l"/>
                <a:tab pos="914400" algn="l"/>
                <a:tab pos="1371600" algn="l"/>
              </a:tabLst>
            </a:pPr>
            <a:r>
              <a:rPr lang="en-US" sz="1800"/>
              <a:t>	</a:t>
            </a:r>
            <a:r>
              <a:rPr lang="en-US" sz="1800" smtClean="0"/>
              <a:t>	</a:t>
            </a:r>
            <a:r>
              <a:rPr lang="en-US" sz="1800" smtClean="0">
                <a:solidFill>
                  <a:srgbClr val="0000FF"/>
                </a:solidFill>
              </a:rPr>
              <a:t>if</a:t>
            </a:r>
            <a:r>
              <a:rPr lang="en-US" sz="1800" smtClean="0"/>
              <a:t> (b == 0)</a:t>
            </a:r>
          </a:p>
          <a:p>
            <a:pPr marL="0" indent="0">
              <a:buNone/>
              <a:tabLst>
                <a:tab pos="457200" algn="l"/>
                <a:tab pos="914400" algn="l"/>
                <a:tab pos="1371600" algn="l"/>
              </a:tabLst>
            </a:pPr>
            <a:r>
              <a:rPr lang="en-US" sz="1800"/>
              <a:t>	</a:t>
            </a:r>
            <a:r>
              <a:rPr lang="en-US" sz="1800" smtClean="0"/>
              <a:t>		printf(“Phuong trinh vo so nghiem!\n”);</a:t>
            </a:r>
          </a:p>
          <a:p>
            <a:pPr marL="0" indent="0">
              <a:buNone/>
              <a:tabLst>
                <a:tab pos="457200" algn="l"/>
                <a:tab pos="914400" algn="l"/>
                <a:tab pos="1371600" algn="l"/>
              </a:tabLst>
            </a:pPr>
            <a:r>
              <a:rPr lang="en-US" sz="1800"/>
              <a:t>	</a:t>
            </a:r>
            <a:r>
              <a:rPr lang="en-US" sz="1800" smtClean="0"/>
              <a:t>	</a:t>
            </a:r>
            <a:r>
              <a:rPr lang="en-US" sz="1800" smtClean="0">
                <a:solidFill>
                  <a:srgbClr val="0000FF"/>
                </a:solidFill>
              </a:rPr>
              <a:t>else</a:t>
            </a:r>
          </a:p>
          <a:p>
            <a:pPr marL="0" indent="0">
              <a:buNone/>
              <a:tabLst>
                <a:tab pos="457200" algn="l"/>
                <a:tab pos="914400" algn="l"/>
                <a:tab pos="1371600" algn="l"/>
              </a:tabLst>
            </a:pPr>
            <a:r>
              <a:rPr lang="en-US" sz="1800"/>
              <a:t>	</a:t>
            </a:r>
            <a:r>
              <a:rPr lang="en-US" sz="1800" smtClean="0"/>
              <a:t>		printf</a:t>
            </a:r>
            <a:r>
              <a:rPr lang="en-US" sz="1800"/>
              <a:t>(“Phuong trinh vo </a:t>
            </a:r>
            <a:r>
              <a:rPr lang="en-US" sz="1800" smtClean="0"/>
              <a:t>nghiem</a:t>
            </a:r>
            <a:r>
              <a:rPr lang="en-US" sz="1800"/>
              <a:t>!\n”);</a:t>
            </a:r>
            <a:endParaRPr lang="en-US" sz="1800" smtClean="0"/>
          </a:p>
          <a:p>
            <a:pPr marL="0" indent="0">
              <a:buNone/>
              <a:tabLst>
                <a:tab pos="457200" algn="l"/>
                <a:tab pos="914400" algn="l"/>
                <a:tab pos="1371600" algn="l"/>
              </a:tabLst>
            </a:pPr>
            <a:r>
              <a:rPr lang="en-US" sz="1800"/>
              <a:t>	</a:t>
            </a:r>
            <a:r>
              <a:rPr lang="en-US" sz="1800" smtClean="0">
                <a:solidFill>
                  <a:srgbClr val="0000FF"/>
                </a:solidFill>
              </a:rPr>
              <a:t>else</a:t>
            </a:r>
          </a:p>
          <a:p>
            <a:pPr marL="0" indent="0">
              <a:buNone/>
              <a:tabLst>
                <a:tab pos="457200" algn="l"/>
                <a:tab pos="914400" algn="l"/>
                <a:tab pos="1371600" algn="l"/>
              </a:tabLst>
            </a:pPr>
            <a:r>
              <a:rPr lang="en-US" sz="1800"/>
              <a:t>	</a:t>
            </a:r>
            <a:r>
              <a:rPr lang="en-US" sz="1800" smtClean="0"/>
              <a:t>	</a:t>
            </a:r>
            <a:r>
              <a:rPr lang="en-US" sz="1800"/>
              <a:t> printf</a:t>
            </a:r>
            <a:r>
              <a:rPr lang="en-US" sz="1800" smtClean="0"/>
              <a:t>(“Phuong trinh co nghiem x = %.2f\n</a:t>
            </a:r>
            <a:r>
              <a:rPr lang="en-US" sz="1800"/>
              <a:t>”, </a:t>
            </a:r>
            <a:r>
              <a:rPr lang="en-US" sz="1800" smtClean="0"/>
              <a:t>-b / a);</a:t>
            </a:r>
          </a:p>
          <a:p>
            <a:pPr marL="0" indent="0">
              <a:buNone/>
              <a:tabLst>
                <a:tab pos="457200" algn="l"/>
                <a:tab pos="914400" algn="l"/>
                <a:tab pos="1371600" algn="l"/>
              </a:tabLst>
            </a:pPr>
            <a:r>
              <a:rPr lang="en-US" sz="1800" smtClean="0"/>
              <a:t>}</a:t>
            </a:r>
            <a:endParaRPr lang="en-US" sz="1800"/>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20</a:t>
            </a:fld>
            <a:endParaRPr lang="en-US"/>
          </a:p>
        </p:txBody>
      </p:sp>
    </p:spTree>
    <p:extLst>
      <p:ext uri="{BB962C8B-B14F-4D97-AF65-F5344CB8AC3E}">
        <p14:creationId xmlns:p14="http://schemas.microsoft.com/office/powerpoint/2010/main" xmlns="" val="55511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Ghi chú quan trọng</a:t>
            </a:r>
            <a:endParaRPr lang="en-US" sz="3800"/>
          </a:p>
        </p:txBody>
      </p:sp>
      <p:sp>
        <p:nvSpPr>
          <p:cNvPr id="3" name="Content Placeholder 2"/>
          <p:cNvSpPr>
            <a:spLocks noGrp="1"/>
          </p:cNvSpPr>
          <p:nvPr>
            <p:ph idx="1"/>
          </p:nvPr>
        </p:nvSpPr>
        <p:spPr/>
        <p:txBody>
          <a:bodyPr>
            <a:normAutofit/>
          </a:bodyPr>
          <a:lstStyle/>
          <a:p>
            <a:r>
              <a:rPr lang="en-US" smtClean="0"/>
              <a:t>Nếu </a:t>
            </a:r>
            <a:r>
              <a:rPr lang="en-US"/>
              <a:t>sau </a:t>
            </a:r>
            <a:r>
              <a:rPr lang="en-US">
                <a:solidFill>
                  <a:srgbClr val="0000FF"/>
                </a:solidFill>
              </a:rPr>
              <a:t>if</a:t>
            </a:r>
            <a:r>
              <a:rPr lang="en-US"/>
              <a:t> hoặc </a:t>
            </a:r>
            <a:r>
              <a:rPr lang="en-US">
                <a:solidFill>
                  <a:srgbClr val="0000FF"/>
                </a:solidFill>
              </a:rPr>
              <a:t>else</a:t>
            </a:r>
            <a:r>
              <a:rPr lang="en-US"/>
              <a:t> chỉ có một khối lệnh thì không cần phải để lệnh ấy trong khối lệnh “{}”. Ngoài ra </a:t>
            </a:r>
            <a:r>
              <a:rPr lang="en-US" smtClean="0"/>
              <a:t>NNLT </a:t>
            </a:r>
            <a:r>
              <a:rPr lang="en-US"/>
              <a:t>C cũng cho phép chúng ta sử dụng cấu trúc </a:t>
            </a:r>
            <a:r>
              <a:rPr lang="en-US" smtClean="0"/>
              <a:t>chọn </a:t>
            </a:r>
            <a:r>
              <a:rPr lang="en-US">
                <a:solidFill>
                  <a:srgbClr val="0000FF"/>
                </a:solidFill>
              </a:rPr>
              <a:t>if</a:t>
            </a:r>
            <a:r>
              <a:rPr lang="en-US"/>
              <a:t>, </a:t>
            </a:r>
            <a:r>
              <a:rPr lang="en-US">
                <a:solidFill>
                  <a:srgbClr val="0000FF"/>
                </a:solidFill>
              </a:rPr>
              <a:t>if else</a:t>
            </a:r>
            <a:r>
              <a:rPr lang="en-US"/>
              <a:t> lồng nhau, nhưng phải xác định khối lệnh một cách rõ ràng.</a:t>
            </a:r>
          </a:p>
        </p:txBody>
      </p:sp>
      <p:sp>
        <p:nvSpPr>
          <p:cNvPr id="4" name="Date Placeholder 3"/>
          <p:cNvSpPr>
            <a:spLocks noGrp="1"/>
          </p:cNvSpPr>
          <p:nvPr>
            <p:ph type="dt" sz="half" idx="10"/>
          </p:nvPr>
        </p:nvSpPr>
        <p:spPr/>
        <p:txBody>
          <a:bodyPr/>
          <a:lstStyle/>
          <a:p>
            <a:fld id="{121AB486-D21A-4964-81C5-8F1C54891A49}"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21</a:t>
            </a:fld>
            <a:endParaRPr lang="en-US"/>
          </a:p>
        </p:txBody>
      </p:sp>
    </p:spTree>
    <p:extLst>
      <p:ext uri="{BB962C8B-B14F-4D97-AF65-F5344CB8AC3E}">
        <p14:creationId xmlns:p14="http://schemas.microsoft.com/office/powerpoint/2010/main" xmlns="" val="147575820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800" smtClean="0"/>
              <a:t>Cấu trúc điều khiển rẽ nhánh switch</a:t>
            </a:r>
            <a:endParaRPr lang="en-US" sz="3800"/>
          </a:p>
        </p:txBody>
      </p:sp>
      <p:sp>
        <p:nvSpPr>
          <p:cNvPr id="3" name="Content Placeholder 2"/>
          <p:cNvSpPr>
            <a:spLocks noGrp="1"/>
          </p:cNvSpPr>
          <p:nvPr>
            <p:ph idx="1"/>
          </p:nvPr>
        </p:nvSpPr>
        <p:spPr>
          <a:xfrm>
            <a:off x="457200" y="1600200"/>
            <a:ext cx="5410200" cy="4525963"/>
          </a:xfrm>
        </p:spPr>
        <p:txBody>
          <a:bodyPr>
            <a:normAutofit/>
          </a:bodyPr>
          <a:lstStyle/>
          <a:p>
            <a:pPr algn="just"/>
            <a:r>
              <a:rPr lang="en-US"/>
              <a:t>Cấu trúc điều khiển rẽ nhánh </a:t>
            </a:r>
            <a:r>
              <a:rPr lang="en-US">
                <a:solidFill>
                  <a:srgbClr val="0000FF"/>
                </a:solidFill>
              </a:rPr>
              <a:t>switch</a:t>
            </a:r>
            <a:r>
              <a:rPr lang="en-US"/>
              <a:t> </a:t>
            </a:r>
            <a:r>
              <a:rPr lang="en-US" smtClean="0"/>
              <a:t>cho </a:t>
            </a:r>
            <a:r>
              <a:rPr lang="en-US"/>
              <a:t>phép căn cứ vào giá trị của biểu thức nguyên để cho một trong nhiều cách nhảy.</a:t>
            </a:r>
            <a:endParaRPr lang="en-US" b="1"/>
          </a:p>
        </p:txBody>
      </p:sp>
      <p:sp>
        <p:nvSpPr>
          <p:cNvPr id="4" name="Date Placeholder 3"/>
          <p:cNvSpPr>
            <a:spLocks noGrp="1"/>
          </p:cNvSpPr>
          <p:nvPr>
            <p:ph type="dt" sz="half" idx="10"/>
          </p:nvPr>
        </p:nvSpPr>
        <p:spPr/>
        <p:txBody>
          <a:bodyPr/>
          <a:lstStyle/>
          <a:p>
            <a:fld id="{3756D3ED-37FB-4988-BF87-724DD83FF109}"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22</a:t>
            </a:fld>
            <a:endParaRPr lang="en-US"/>
          </a:p>
        </p:txBody>
      </p:sp>
      <p:sp>
        <p:nvSpPr>
          <p:cNvPr id="9" name="Content Placeholder 2"/>
          <p:cNvSpPr txBox="1">
            <a:spLocks/>
          </p:cNvSpPr>
          <p:nvPr/>
        </p:nvSpPr>
        <p:spPr>
          <a:xfrm>
            <a:off x="5943600" y="1600200"/>
            <a:ext cx="27432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457200" algn="l"/>
                <a:tab pos="914400" algn="l"/>
                <a:tab pos="1371600" algn="l"/>
              </a:tabLst>
            </a:pPr>
            <a:r>
              <a:rPr lang="en-US" sz="1800" smtClean="0">
                <a:solidFill>
                  <a:srgbClr val="0000FF"/>
                </a:solidFill>
              </a:rPr>
              <a:t>switch</a:t>
            </a:r>
            <a:r>
              <a:rPr lang="en-US" sz="1800" smtClean="0"/>
              <a:t> (biểu_thức_chọn)</a:t>
            </a:r>
          </a:p>
          <a:p>
            <a:pPr marL="0" indent="0">
              <a:buFont typeface="Arial" pitchFamily="34" charset="0"/>
              <a:buNone/>
              <a:tabLst>
                <a:tab pos="457200" algn="l"/>
                <a:tab pos="914400" algn="l"/>
                <a:tab pos="1371600" algn="l"/>
              </a:tabLst>
            </a:pPr>
            <a:r>
              <a:rPr lang="en-US" sz="1800" smtClean="0"/>
              <a:t>{</a:t>
            </a:r>
          </a:p>
          <a:p>
            <a:pPr marL="0" indent="0">
              <a:buFont typeface="Arial" pitchFamily="34" charset="0"/>
              <a:buNone/>
              <a:tabLst>
                <a:tab pos="457200" algn="l"/>
                <a:tab pos="914400" algn="l"/>
                <a:tab pos="1371600" algn="l"/>
              </a:tabLst>
            </a:pPr>
            <a:r>
              <a:rPr lang="en-US" sz="1800"/>
              <a:t>	</a:t>
            </a:r>
            <a:r>
              <a:rPr lang="en-US" sz="1800" smtClean="0">
                <a:solidFill>
                  <a:srgbClr val="0000FF"/>
                </a:solidFill>
              </a:rPr>
              <a:t>case</a:t>
            </a:r>
            <a:r>
              <a:rPr lang="en-US" sz="1800" smtClean="0"/>
              <a:t> Giá_Trị_1:</a:t>
            </a:r>
          </a:p>
          <a:p>
            <a:pPr marL="0" indent="0">
              <a:buFont typeface="Arial" pitchFamily="34" charset="0"/>
              <a:buNone/>
              <a:tabLst>
                <a:tab pos="457200" algn="l"/>
                <a:tab pos="914400" algn="l"/>
                <a:tab pos="1371600" algn="l"/>
              </a:tabLst>
            </a:pPr>
            <a:r>
              <a:rPr lang="en-US" sz="1800" smtClean="0"/>
              <a:t>		Lệnh 1;</a:t>
            </a:r>
          </a:p>
          <a:p>
            <a:pPr marL="0" indent="0">
              <a:buFont typeface="Arial" pitchFamily="34" charset="0"/>
              <a:buNone/>
              <a:tabLst>
                <a:tab pos="457200" algn="l"/>
                <a:tab pos="914400" algn="l"/>
                <a:tab pos="1371600" algn="l"/>
              </a:tabLst>
            </a:pPr>
            <a:r>
              <a:rPr lang="en-US" sz="1800" smtClean="0"/>
              <a:t>		..</a:t>
            </a:r>
          </a:p>
          <a:p>
            <a:pPr marL="0" indent="0">
              <a:buFont typeface="Arial" pitchFamily="34" charset="0"/>
              <a:buNone/>
              <a:tabLst>
                <a:tab pos="457200" algn="l"/>
                <a:tab pos="914400" algn="l"/>
                <a:tab pos="1371600" algn="l"/>
              </a:tabLst>
            </a:pPr>
            <a:r>
              <a:rPr lang="en-US" sz="1800" smtClean="0"/>
              <a:t>		Lệnh n;</a:t>
            </a:r>
          </a:p>
          <a:p>
            <a:pPr marL="0" indent="0">
              <a:buFont typeface="Arial" pitchFamily="34" charset="0"/>
              <a:buNone/>
              <a:tabLst>
                <a:tab pos="457200" algn="l"/>
                <a:tab pos="914400" algn="l"/>
                <a:tab pos="1371600" algn="l"/>
              </a:tabLst>
            </a:pPr>
            <a:r>
              <a:rPr lang="en-US" sz="1800"/>
              <a:t>	</a:t>
            </a:r>
            <a:r>
              <a:rPr lang="en-US" sz="1800" smtClean="0"/>
              <a:t>	break;</a:t>
            </a:r>
          </a:p>
          <a:p>
            <a:pPr marL="0" indent="0">
              <a:buNone/>
              <a:tabLst>
                <a:tab pos="457200" algn="l"/>
                <a:tab pos="914400" algn="l"/>
                <a:tab pos="1371600" algn="l"/>
              </a:tabLst>
            </a:pPr>
            <a:r>
              <a:rPr lang="en-US" sz="1800"/>
              <a:t>	</a:t>
            </a:r>
            <a:r>
              <a:rPr lang="en-US" sz="1800">
                <a:solidFill>
                  <a:srgbClr val="0000FF"/>
                </a:solidFill>
              </a:rPr>
              <a:t>case</a:t>
            </a:r>
            <a:r>
              <a:rPr lang="en-US" sz="1800"/>
              <a:t> </a:t>
            </a:r>
            <a:r>
              <a:rPr lang="en-US" sz="1800" smtClean="0"/>
              <a:t>Giá_Trị_2:</a:t>
            </a:r>
            <a:endParaRPr lang="en-US" sz="1800"/>
          </a:p>
          <a:p>
            <a:pPr marL="0" indent="0">
              <a:buNone/>
              <a:tabLst>
                <a:tab pos="457200" algn="l"/>
                <a:tab pos="914400" algn="l"/>
                <a:tab pos="1371600" algn="l"/>
              </a:tabLst>
            </a:pPr>
            <a:r>
              <a:rPr lang="en-US" sz="1800"/>
              <a:t>		Lệnh 1;</a:t>
            </a:r>
          </a:p>
          <a:p>
            <a:pPr marL="0" indent="0">
              <a:buNone/>
              <a:tabLst>
                <a:tab pos="457200" algn="l"/>
                <a:tab pos="914400" algn="l"/>
                <a:tab pos="1371600" algn="l"/>
              </a:tabLst>
            </a:pPr>
            <a:r>
              <a:rPr lang="en-US" sz="1800"/>
              <a:t>		..</a:t>
            </a:r>
          </a:p>
          <a:p>
            <a:pPr marL="0" indent="0">
              <a:buNone/>
              <a:tabLst>
                <a:tab pos="457200" algn="l"/>
                <a:tab pos="914400" algn="l"/>
                <a:tab pos="1371600" algn="l"/>
              </a:tabLst>
            </a:pPr>
            <a:r>
              <a:rPr lang="en-US" sz="1800"/>
              <a:t>		Lệnh n;</a:t>
            </a:r>
          </a:p>
          <a:p>
            <a:pPr marL="0" indent="0">
              <a:buNone/>
              <a:tabLst>
                <a:tab pos="457200" algn="l"/>
                <a:tab pos="914400" algn="l"/>
                <a:tab pos="1371600" algn="l"/>
              </a:tabLst>
            </a:pPr>
            <a:r>
              <a:rPr lang="en-US" sz="1800"/>
              <a:t>		break;</a:t>
            </a:r>
          </a:p>
          <a:p>
            <a:pPr marL="0" indent="0">
              <a:buNone/>
              <a:tabLst>
                <a:tab pos="457200" algn="l"/>
                <a:tab pos="914400" algn="l"/>
                <a:tab pos="1371600" algn="l"/>
              </a:tabLst>
            </a:pPr>
            <a:r>
              <a:rPr lang="en-US" sz="1800"/>
              <a:t>	</a:t>
            </a:r>
            <a:r>
              <a:rPr lang="en-US" sz="1800" smtClean="0">
                <a:solidFill>
                  <a:srgbClr val="0000FF"/>
                </a:solidFill>
              </a:rPr>
              <a:t>default</a:t>
            </a:r>
            <a:r>
              <a:rPr lang="en-US" sz="1800" smtClean="0"/>
              <a:t>:</a:t>
            </a:r>
            <a:endParaRPr lang="en-US" sz="1800"/>
          </a:p>
          <a:p>
            <a:pPr marL="0" indent="0">
              <a:buNone/>
              <a:tabLst>
                <a:tab pos="457200" algn="l"/>
                <a:tab pos="914400" algn="l"/>
                <a:tab pos="1371600" algn="l"/>
              </a:tabLst>
            </a:pPr>
            <a:r>
              <a:rPr lang="en-US" sz="1800"/>
              <a:t>		Lệnh 1;</a:t>
            </a:r>
          </a:p>
          <a:p>
            <a:pPr marL="0" indent="0">
              <a:buNone/>
              <a:tabLst>
                <a:tab pos="457200" algn="l"/>
                <a:tab pos="914400" algn="l"/>
                <a:tab pos="1371600" algn="l"/>
              </a:tabLst>
            </a:pPr>
            <a:r>
              <a:rPr lang="en-US" sz="1800"/>
              <a:t>		..</a:t>
            </a:r>
          </a:p>
          <a:p>
            <a:pPr marL="0" indent="0">
              <a:buNone/>
              <a:tabLst>
                <a:tab pos="457200" algn="l"/>
                <a:tab pos="914400" algn="l"/>
                <a:tab pos="1371600" algn="l"/>
              </a:tabLst>
            </a:pPr>
            <a:r>
              <a:rPr lang="en-US" sz="1800"/>
              <a:t>		Lệnh n;</a:t>
            </a:r>
          </a:p>
          <a:p>
            <a:pPr marL="0" indent="0">
              <a:buNone/>
              <a:tabLst>
                <a:tab pos="457200" algn="l"/>
                <a:tab pos="914400" algn="l"/>
                <a:tab pos="1371600" algn="l"/>
              </a:tabLst>
            </a:pPr>
            <a:r>
              <a:rPr lang="en-US" sz="1800"/>
              <a:t>		break</a:t>
            </a:r>
            <a:r>
              <a:rPr lang="en-US" sz="1800" smtClean="0"/>
              <a:t>;</a:t>
            </a:r>
          </a:p>
          <a:p>
            <a:pPr marL="0" indent="0">
              <a:buFont typeface="Arial" pitchFamily="34" charset="0"/>
              <a:buNone/>
              <a:tabLst>
                <a:tab pos="457200" algn="l"/>
                <a:tab pos="914400" algn="l"/>
                <a:tab pos="1371600" algn="l"/>
              </a:tabLst>
            </a:pPr>
            <a:r>
              <a:rPr lang="en-US" sz="1800" smtClean="0"/>
              <a:t>}</a:t>
            </a:r>
            <a:endParaRPr lang="en-US" sz="1800"/>
          </a:p>
        </p:txBody>
      </p:sp>
    </p:spTree>
    <p:extLst>
      <p:ext uri="{BB962C8B-B14F-4D97-AF65-F5344CB8AC3E}">
        <p14:creationId xmlns:p14="http://schemas.microsoft.com/office/powerpoint/2010/main" xmlns="" val="429128990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0A246D-CEFE-46B8-ADF6-5824B4FED05F}" type="datetime1">
              <a:rPr lang="en-US" smtClean="0"/>
              <a:pPr/>
              <a:t>3/9/2012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23</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7" name="Title 6"/>
          <p:cNvSpPr>
            <a:spLocks noGrp="1"/>
          </p:cNvSpPr>
          <p:nvPr>
            <p:ph type="title"/>
          </p:nvPr>
        </p:nvSpPr>
        <p:spPr/>
        <p:txBody>
          <a:bodyPr>
            <a:normAutofit/>
          </a:bodyPr>
          <a:lstStyle/>
          <a:p>
            <a:r>
              <a:rPr lang="en-US" sz="3000" smtClean="0"/>
              <a:t>Lưu đồ thuật toán của cấu trúc switch case</a:t>
            </a:r>
            <a:endParaRPr lang="en-US" sz="3000"/>
          </a:p>
        </p:txBody>
      </p:sp>
      <p:sp>
        <p:nvSpPr>
          <p:cNvPr id="2" name="Diamond 1"/>
          <p:cNvSpPr/>
          <p:nvPr/>
        </p:nvSpPr>
        <p:spPr>
          <a:xfrm>
            <a:off x="457200" y="1371600"/>
            <a:ext cx="2514600" cy="867228"/>
          </a:xfrm>
          <a:prstGeom prst="diamond">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&lt;kiểm tra giá trị&gt;</a:t>
            </a:r>
            <a:endParaRPr lang="en-US" sz="2000" b="1">
              <a:solidFill>
                <a:schemeClr val="tx1"/>
              </a:solidFill>
              <a:latin typeface="Times New Roman" pitchFamily="18" charset="0"/>
              <a:cs typeface="Times New Roman" pitchFamily="18" charset="0"/>
            </a:endParaRPr>
          </a:p>
        </p:txBody>
      </p:sp>
      <p:cxnSp>
        <p:nvCxnSpPr>
          <p:cNvPr id="9" name="Straight Connector 8"/>
          <p:cNvCxnSpPr/>
          <p:nvPr/>
        </p:nvCxnSpPr>
        <p:spPr>
          <a:xfrm>
            <a:off x="1711780" y="2590800"/>
            <a:ext cx="2297792" cy="0"/>
          </a:xfrm>
          <a:prstGeom prst="line">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09572" y="2286000"/>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p:cNvSpPr>
            <a:spLocks noGrp="1"/>
          </p:cNvSpPr>
          <p:nvPr>
            <p:ph idx="1"/>
          </p:nvPr>
        </p:nvSpPr>
        <p:spPr>
          <a:xfrm>
            <a:off x="2180772" y="2209800"/>
            <a:ext cx="1752600" cy="399324"/>
          </a:xfrm>
        </p:spPr>
        <p:txBody>
          <a:bodyPr>
            <a:normAutofit/>
          </a:bodyPr>
          <a:lstStyle/>
          <a:p>
            <a:pPr marL="0" indent="0">
              <a:buNone/>
            </a:pPr>
            <a:r>
              <a:rPr lang="en-US" sz="1600" b="1"/>
              <a:t>c</a:t>
            </a:r>
            <a:r>
              <a:rPr lang="en-US" sz="1600" b="1" smtClean="0"/>
              <a:t>ase giá trị 1</a:t>
            </a:r>
          </a:p>
        </p:txBody>
      </p:sp>
      <p:cxnSp>
        <p:nvCxnSpPr>
          <p:cNvPr id="28" name="Straight Connector 27"/>
          <p:cNvCxnSpPr/>
          <p:nvPr/>
        </p:nvCxnSpPr>
        <p:spPr>
          <a:xfrm>
            <a:off x="1732644" y="2209800"/>
            <a:ext cx="0" cy="1524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694544" y="6244770"/>
            <a:ext cx="636814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143172" y="2590800"/>
            <a:ext cx="1934028" cy="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009572" y="3432810"/>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995058" y="4956810"/>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6143172" y="3733800"/>
            <a:ext cx="1934028" cy="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711780" y="3733800"/>
            <a:ext cx="2297792" cy="0"/>
          </a:xfrm>
          <a:prstGeom prst="line">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2116364" y="3345540"/>
            <a:ext cx="1752600" cy="3993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a:t>c</a:t>
            </a:r>
            <a:r>
              <a:rPr lang="en-US" sz="1600" b="1" smtClean="0"/>
              <a:t>ase giá trị 2</a:t>
            </a:r>
          </a:p>
        </p:txBody>
      </p:sp>
      <p:cxnSp>
        <p:nvCxnSpPr>
          <p:cNvPr id="29" name="Straight Connector 28"/>
          <p:cNvCxnSpPr/>
          <p:nvPr/>
        </p:nvCxnSpPr>
        <p:spPr>
          <a:xfrm>
            <a:off x="1694544" y="5257800"/>
            <a:ext cx="2297792" cy="0"/>
          </a:xfrm>
          <a:prstGeom prst="line">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Content Placeholder 2"/>
          <p:cNvSpPr txBox="1">
            <a:spLocks/>
          </p:cNvSpPr>
          <p:nvPr/>
        </p:nvSpPr>
        <p:spPr>
          <a:xfrm>
            <a:off x="2221592" y="4629876"/>
            <a:ext cx="978808" cy="3993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smtClean="0"/>
              <a:t>default</a:t>
            </a:r>
          </a:p>
        </p:txBody>
      </p:sp>
      <p:cxnSp>
        <p:nvCxnSpPr>
          <p:cNvPr id="31" name="Straight Arrow Connector 30"/>
          <p:cNvCxnSpPr/>
          <p:nvPr/>
        </p:nvCxnSpPr>
        <p:spPr>
          <a:xfrm>
            <a:off x="6128658" y="5272314"/>
            <a:ext cx="1934028" cy="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Content Placeholder 2"/>
          <p:cNvSpPr txBox="1">
            <a:spLocks/>
          </p:cNvSpPr>
          <p:nvPr/>
        </p:nvSpPr>
        <p:spPr>
          <a:xfrm>
            <a:off x="6598558" y="2191476"/>
            <a:ext cx="945242" cy="3993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smtClean="0"/>
              <a:t>break</a:t>
            </a:r>
          </a:p>
        </p:txBody>
      </p:sp>
      <p:sp>
        <p:nvSpPr>
          <p:cNvPr id="34" name="Content Placeholder 2"/>
          <p:cNvSpPr txBox="1">
            <a:spLocks/>
          </p:cNvSpPr>
          <p:nvPr/>
        </p:nvSpPr>
        <p:spPr>
          <a:xfrm>
            <a:off x="6629400" y="3334476"/>
            <a:ext cx="945242" cy="3993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smtClean="0"/>
              <a:t>break</a:t>
            </a:r>
          </a:p>
        </p:txBody>
      </p:sp>
      <p:sp>
        <p:nvSpPr>
          <p:cNvPr id="37" name="Content Placeholder 2"/>
          <p:cNvSpPr txBox="1">
            <a:spLocks/>
          </p:cNvSpPr>
          <p:nvPr/>
        </p:nvSpPr>
        <p:spPr>
          <a:xfrm>
            <a:off x="6629400" y="4898388"/>
            <a:ext cx="945242" cy="3993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smtClean="0"/>
              <a:t>break</a:t>
            </a:r>
          </a:p>
        </p:txBody>
      </p:sp>
      <p:cxnSp>
        <p:nvCxnSpPr>
          <p:cNvPr id="38" name="Straight Connector 37"/>
          <p:cNvCxnSpPr/>
          <p:nvPr/>
        </p:nvCxnSpPr>
        <p:spPr>
          <a:xfrm>
            <a:off x="8046359" y="2590800"/>
            <a:ext cx="0" cy="3682998"/>
          </a:xfrm>
          <a:prstGeom prst="line">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732644" y="3519714"/>
            <a:ext cx="0" cy="1767114"/>
          </a:xfrm>
          <a:prstGeom prst="line">
            <a:avLst/>
          </a:prstGeom>
          <a:ln w="635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690914" y="6215742"/>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705896" y="1022556"/>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730418" y="2971800"/>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1730419" y="4648200"/>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1723104" y="2236836"/>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8746283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cấu trúc switch</a:t>
            </a:r>
            <a:endParaRPr lang="en-US"/>
          </a:p>
        </p:txBody>
      </p:sp>
      <p:sp>
        <p:nvSpPr>
          <p:cNvPr id="3" name="Content Placeholder 2"/>
          <p:cNvSpPr>
            <a:spLocks noGrp="1"/>
          </p:cNvSpPr>
          <p:nvPr>
            <p:ph idx="1"/>
          </p:nvPr>
        </p:nvSpPr>
        <p:spPr/>
        <p:txBody>
          <a:bodyPr>
            <a:noAutofit/>
          </a:bodyPr>
          <a:lstStyle/>
          <a:p>
            <a:r>
              <a:rPr lang="en-US" smtClean="0"/>
              <a:t>Cho biết tháng cho trước thuộc quý mấy?</a:t>
            </a:r>
          </a:p>
          <a:p>
            <a:pPr marL="0" indent="0">
              <a:buNone/>
              <a:tabLst>
                <a:tab pos="457200" algn="l"/>
                <a:tab pos="914400" algn="l"/>
                <a:tab pos="1371600" algn="l"/>
              </a:tabLst>
            </a:pPr>
            <a:r>
              <a:rPr lang="en-US" sz="1800" smtClean="0">
                <a:solidFill>
                  <a:srgbClr val="0000FF"/>
                </a:solidFill>
              </a:rPr>
              <a:t>#include </a:t>
            </a:r>
            <a:r>
              <a:rPr lang="en-US" sz="1800" smtClean="0"/>
              <a:t>&lt;stdio.h&gt;</a:t>
            </a:r>
          </a:p>
          <a:p>
            <a:pPr marL="0" indent="0">
              <a:buNone/>
              <a:tabLst>
                <a:tab pos="457200" algn="l"/>
                <a:tab pos="914400" algn="l"/>
                <a:tab pos="1371600" algn="l"/>
              </a:tabLst>
            </a:pPr>
            <a:r>
              <a:rPr lang="en-US" sz="1800" smtClean="0">
                <a:solidFill>
                  <a:srgbClr val="0000FF"/>
                </a:solidFill>
              </a:rPr>
              <a:t>void</a:t>
            </a:r>
            <a:r>
              <a:rPr lang="en-US" sz="1800" smtClean="0"/>
              <a:t> main() {</a:t>
            </a:r>
          </a:p>
          <a:p>
            <a:pPr marL="0" indent="0">
              <a:buNone/>
              <a:tabLst>
                <a:tab pos="457200" algn="l"/>
                <a:tab pos="914400" algn="l"/>
                <a:tab pos="1371600" algn="l"/>
              </a:tabLst>
            </a:pPr>
            <a:r>
              <a:rPr lang="en-US" sz="1800"/>
              <a:t>	</a:t>
            </a:r>
            <a:r>
              <a:rPr lang="en-US" sz="1800" smtClean="0">
                <a:solidFill>
                  <a:srgbClr val="0000FF"/>
                </a:solidFill>
              </a:rPr>
              <a:t>int </a:t>
            </a:r>
            <a:r>
              <a:rPr lang="en-US" sz="1800" smtClean="0"/>
              <a:t>thang;</a:t>
            </a:r>
          </a:p>
          <a:p>
            <a:pPr marL="0" indent="0">
              <a:buNone/>
              <a:tabLst>
                <a:tab pos="457200" algn="l"/>
                <a:tab pos="914400" algn="l"/>
                <a:tab pos="1371600" algn="l"/>
              </a:tabLst>
            </a:pPr>
            <a:r>
              <a:rPr lang="en-US" sz="1800"/>
              <a:t>	</a:t>
            </a:r>
            <a:r>
              <a:rPr lang="en-US" sz="1800" smtClean="0"/>
              <a:t>printf(“Nhap thang: ”);</a:t>
            </a:r>
          </a:p>
          <a:p>
            <a:pPr marL="0" indent="0">
              <a:buNone/>
              <a:tabLst>
                <a:tab pos="457200" algn="l"/>
                <a:tab pos="914400" algn="l"/>
                <a:tab pos="1371600" algn="l"/>
              </a:tabLst>
            </a:pPr>
            <a:r>
              <a:rPr lang="en-US" sz="1800"/>
              <a:t>	</a:t>
            </a:r>
            <a:r>
              <a:rPr lang="en-US" sz="1800" smtClean="0"/>
              <a:t>scanf(“%d”, &amp;thang);</a:t>
            </a:r>
          </a:p>
          <a:p>
            <a:pPr marL="0" indent="0">
              <a:buNone/>
              <a:tabLst>
                <a:tab pos="457200" algn="l"/>
                <a:tab pos="914400" algn="l"/>
                <a:tab pos="1371600" algn="l"/>
              </a:tabLst>
            </a:pPr>
            <a:r>
              <a:rPr lang="en-US" sz="1800"/>
              <a:t>	</a:t>
            </a:r>
            <a:r>
              <a:rPr lang="en-US" sz="1800" smtClean="0">
                <a:solidFill>
                  <a:srgbClr val="0000FF"/>
                </a:solidFill>
              </a:rPr>
              <a:t>switch </a:t>
            </a:r>
            <a:r>
              <a:rPr lang="en-US" sz="1800" smtClean="0"/>
              <a:t>(thang)</a:t>
            </a:r>
          </a:p>
          <a:p>
            <a:pPr marL="0" indent="0">
              <a:buNone/>
              <a:tabLst>
                <a:tab pos="457200" algn="l"/>
                <a:tab pos="914400" algn="l"/>
                <a:tab pos="1371600" algn="l"/>
              </a:tabLst>
            </a:pPr>
            <a:r>
              <a:rPr lang="en-US" sz="1800" smtClean="0"/>
              <a:t>	{</a:t>
            </a:r>
          </a:p>
          <a:p>
            <a:pPr marL="0" indent="0">
              <a:buNone/>
              <a:tabLst>
                <a:tab pos="457200" algn="l"/>
                <a:tab pos="914400" algn="l"/>
                <a:tab pos="1371600" algn="l"/>
              </a:tabLst>
            </a:pPr>
            <a:r>
              <a:rPr lang="en-US" sz="1800"/>
              <a:t>		</a:t>
            </a:r>
            <a:r>
              <a:rPr lang="en-US" sz="1800">
                <a:solidFill>
                  <a:srgbClr val="0000FF"/>
                </a:solidFill>
              </a:rPr>
              <a:t>case</a:t>
            </a:r>
            <a:r>
              <a:rPr lang="en-US" sz="1800"/>
              <a:t> 1: </a:t>
            </a:r>
            <a:r>
              <a:rPr lang="en-US" sz="1800">
                <a:solidFill>
                  <a:srgbClr val="0000FF"/>
                </a:solidFill>
              </a:rPr>
              <a:t>case</a:t>
            </a:r>
            <a:r>
              <a:rPr lang="en-US" sz="1800"/>
              <a:t> 2: </a:t>
            </a:r>
            <a:r>
              <a:rPr lang="en-US" sz="1800">
                <a:solidFill>
                  <a:srgbClr val="0000FF"/>
                </a:solidFill>
              </a:rPr>
              <a:t>case</a:t>
            </a:r>
            <a:r>
              <a:rPr lang="en-US" sz="1800"/>
              <a:t> 3: printf(“Quy I\n”); </a:t>
            </a:r>
            <a:r>
              <a:rPr lang="en-US" sz="1800">
                <a:solidFill>
                  <a:srgbClr val="0000FF"/>
                </a:solidFill>
              </a:rPr>
              <a:t>break</a:t>
            </a:r>
            <a:r>
              <a:rPr lang="en-US" sz="1800"/>
              <a:t>;</a:t>
            </a:r>
          </a:p>
          <a:p>
            <a:pPr marL="0" indent="0">
              <a:buNone/>
              <a:tabLst>
                <a:tab pos="457200" algn="l"/>
                <a:tab pos="914400" algn="l"/>
                <a:tab pos="1371600" algn="l"/>
              </a:tabLst>
            </a:pPr>
            <a:r>
              <a:rPr lang="en-US" sz="1800"/>
              <a:t>		</a:t>
            </a:r>
            <a:r>
              <a:rPr lang="en-US" sz="1800">
                <a:solidFill>
                  <a:srgbClr val="0000FF"/>
                </a:solidFill>
              </a:rPr>
              <a:t>case</a:t>
            </a:r>
            <a:r>
              <a:rPr lang="en-US" sz="1800"/>
              <a:t> </a:t>
            </a:r>
            <a:r>
              <a:rPr lang="en-US" sz="1800" smtClean="0"/>
              <a:t>4: </a:t>
            </a:r>
            <a:r>
              <a:rPr lang="en-US" sz="1800">
                <a:solidFill>
                  <a:srgbClr val="0000FF"/>
                </a:solidFill>
              </a:rPr>
              <a:t>case</a:t>
            </a:r>
            <a:r>
              <a:rPr lang="en-US" sz="1800"/>
              <a:t> </a:t>
            </a:r>
            <a:r>
              <a:rPr lang="en-US" sz="1800" smtClean="0"/>
              <a:t>5: </a:t>
            </a:r>
            <a:r>
              <a:rPr lang="en-US" sz="1800">
                <a:solidFill>
                  <a:srgbClr val="0000FF"/>
                </a:solidFill>
              </a:rPr>
              <a:t>case</a:t>
            </a:r>
            <a:r>
              <a:rPr lang="en-US" sz="1800"/>
              <a:t> </a:t>
            </a:r>
            <a:r>
              <a:rPr lang="en-US" sz="1800" smtClean="0"/>
              <a:t>6: </a:t>
            </a:r>
            <a:r>
              <a:rPr lang="en-US" sz="1800"/>
              <a:t>printf(“Quy </a:t>
            </a:r>
            <a:r>
              <a:rPr lang="en-US" sz="1800" smtClean="0"/>
              <a:t>II\n</a:t>
            </a:r>
            <a:r>
              <a:rPr lang="en-US" sz="1800"/>
              <a:t>”); </a:t>
            </a:r>
            <a:r>
              <a:rPr lang="en-US" sz="1800">
                <a:solidFill>
                  <a:srgbClr val="0000FF"/>
                </a:solidFill>
              </a:rPr>
              <a:t>break</a:t>
            </a:r>
            <a:r>
              <a:rPr lang="en-US" sz="1800"/>
              <a:t>;</a:t>
            </a:r>
          </a:p>
          <a:p>
            <a:pPr marL="0" indent="0">
              <a:buNone/>
              <a:tabLst>
                <a:tab pos="457200" algn="l"/>
                <a:tab pos="914400" algn="l"/>
                <a:tab pos="1371600" algn="l"/>
              </a:tabLst>
            </a:pPr>
            <a:r>
              <a:rPr lang="en-US" sz="1800"/>
              <a:t>		</a:t>
            </a:r>
            <a:r>
              <a:rPr lang="en-US" sz="1800">
                <a:solidFill>
                  <a:srgbClr val="0000FF"/>
                </a:solidFill>
              </a:rPr>
              <a:t>case</a:t>
            </a:r>
            <a:r>
              <a:rPr lang="en-US" sz="1800"/>
              <a:t> </a:t>
            </a:r>
            <a:r>
              <a:rPr lang="en-US" sz="1800" smtClean="0"/>
              <a:t>7: </a:t>
            </a:r>
            <a:r>
              <a:rPr lang="en-US" sz="1800">
                <a:solidFill>
                  <a:srgbClr val="0000FF"/>
                </a:solidFill>
              </a:rPr>
              <a:t>case</a:t>
            </a:r>
            <a:r>
              <a:rPr lang="en-US" sz="1800"/>
              <a:t> </a:t>
            </a:r>
            <a:r>
              <a:rPr lang="en-US" sz="1800" smtClean="0"/>
              <a:t>8: </a:t>
            </a:r>
            <a:r>
              <a:rPr lang="en-US" sz="1800">
                <a:solidFill>
                  <a:srgbClr val="0000FF"/>
                </a:solidFill>
              </a:rPr>
              <a:t>case</a:t>
            </a:r>
            <a:r>
              <a:rPr lang="en-US" sz="1800"/>
              <a:t> </a:t>
            </a:r>
            <a:r>
              <a:rPr lang="en-US" sz="1800" smtClean="0"/>
              <a:t>9: </a:t>
            </a:r>
            <a:r>
              <a:rPr lang="en-US" sz="1800"/>
              <a:t>printf(“Quy </a:t>
            </a:r>
            <a:r>
              <a:rPr lang="en-US" sz="1800" smtClean="0"/>
              <a:t>III\n</a:t>
            </a:r>
            <a:r>
              <a:rPr lang="en-US" sz="1800"/>
              <a:t>”); </a:t>
            </a:r>
            <a:r>
              <a:rPr lang="en-US" sz="1800">
                <a:solidFill>
                  <a:srgbClr val="0000FF"/>
                </a:solidFill>
              </a:rPr>
              <a:t>break</a:t>
            </a:r>
            <a:r>
              <a:rPr lang="en-US" sz="1800"/>
              <a:t>;</a:t>
            </a:r>
          </a:p>
          <a:p>
            <a:pPr marL="0" indent="0">
              <a:buNone/>
              <a:tabLst>
                <a:tab pos="457200" algn="l"/>
                <a:tab pos="914400" algn="l"/>
                <a:tab pos="1371600" algn="l"/>
              </a:tabLst>
            </a:pPr>
            <a:r>
              <a:rPr lang="en-US" sz="1800"/>
              <a:t>		</a:t>
            </a:r>
            <a:r>
              <a:rPr lang="en-US" sz="1800">
                <a:solidFill>
                  <a:srgbClr val="0000FF"/>
                </a:solidFill>
              </a:rPr>
              <a:t>case</a:t>
            </a:r>
            <a:r>
              <a:rPr lang="en-US" sz="1800"/>
              <a:t> </a:t>
            </a:r>
            <a:r>
              <a:rPr lang="en-US" sz="1800" smtClean="0"/>
              <a:t>10: </a:t>
            </a:r>
            <a:r>
              <a:rPr lang="en-US" sz="1800">
                <a:solidFill>
                  <a:srgbClr val="0000FF"/>
                </a:solidFill>
              </a:rPr>
              <a:t>case</a:t>
            </a:r>
            <a:r>
              <a:rPr lang="en-US" sz="1800"/>
              <a:t> </a:t>
            </a:r>
            <a:r>
              <a:rPr lang="en-US" sz="1800" smtClean="0"/>
              <a:t>11: </a:t>
            </a:r>
            <a:r>
              <a:rPr lang="en-US" sz="1800">
                <a:solidFill>
                  <a:srgbClr val="0000FF"/>
                </a:solidFill>
              </a:rPr>
              <a:t>case</a:t>
            </a:r>
            <a:r>
              <a:rPr lang="en-US" sz="1800"/>
              <a:t> </a:t>
            </a:r>
            <a:r>
              <a:rPr lang="en-US" sz="1800" smtClean="0"/>
              <a:t>12: </a:t>
            </a:r>
            <a:r>
              <a:rPr lang="en-US" sz="1800"/>
              <a:t>printf(“Quy </a:t>
            </a:r>
            <a:r>
              <a:rPr lang="en-US" sz="1800" smtClean="0"/>
              <a:t>IV\n</a:t>
            </a:r>
            <a:r>
              <a:rPr lang="en-US" sz="1800"/>
              <a:t>”); </a:t>
            </a:r>
            <a:r>
              <a:rPr lang="en-US" sz="1800">
                <a:solidFill>
                  <a:srgbClr val="0000FF"/>
                </a:solidFill>
              </a:rPr>
              <a:t>break</a:t>
            </a:r>
            <a:r>
              <a:rPr lang="en-US" sz="1800"/>
              <a:t>;</a:t>
            </a:r>
          </a:p>
          <a:p>
            <a:pPr marL="0" indent="0">
              <a:buNone/>
              <a:tabLst>
                <a:tab pos="457200" algn="l"/>
                <a:tab pos="914400" algn="l"/>
                <a:tab pos="1371600" algn="l"/>
              </a:tabLst>
            </a:pPr>
            <a:r>
              <a:rPr lang="en-US" sz="1800" smtClean="0"/>
              <a:t>	}</a:t>
            </a:r>
          </a:p>
          <a:p>
            <a:pPr marL="0" indent="0">
              <a:buNone/>
              <a:tabLst>
                <a:tab pos="457200" algn="l"/>
                <a:tab pos="914400" algn="l"/>
                <a:tab pos="1371600" algn="l"/>
              </a:tabLst>
            </a:pPr>
            <a:r>
              <a:rPr lang="en-US" sz="1800" smtClean="0"/>
              <a:t>}</a:t>
            </a:r>
            <a:endParaRPr lang="en-US" sz="1800"/>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24</a:t>
            </a:fld>
            <a:endParaRPr lang="en-US"/>
          </a:p>
        </p:txBody>
      </p:sp>
    </p:spTree>
    <p:extLst>
      <p:ext uri="{BB962C8B-B14F-4D97-AF65-F5344CB8AC3E}">
        <p14:creationId xmlns:p14="http://schemas.microsoft.com/office/powerpoint/2010/main" xmlns="" val="134001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Ghi chú quan trọng</a:t>
            </a:r>
            <a:endParaRPr lang="en-US" sz="3800"/>
          </a:p>
        </p:txBody>
      </p:sp>
      <p:sp>
        <p:nvSpPr>
          <p:cNvPr id="3" name="Content Placeholder 2"/>
          <p:cNvSpPr>
            <a:spLocks noGrp="1"/>
          </p:cNvSpPr>
          <p:nvPr>
            <p:ph idx="1"/>
          </p:nvPr>
        </p:nvSpPr>
        <p:spPr/>
        <p:txBody>
          <a:bodyPr>
            <a:normAutofit/>
          </a:bodyPr>
          <a:lstStyle/>
          <a:p>
            <a:r>
              <a:rPr lang="en-US"/>
              <a:t>Biểu thức chọn trong cấu trúc điều </a:t>
            </a:r>
            <a:r>
              <a:rPr lang="en-US" smtClean="0"/>
              <a:t>khiển rẻ nhánh </a:t>
            </a:r>
            <a:r>
              <a:rPr lang="en-US" smtClean="0">
                <a:solidFill>
                  <a:srgbClr val="0000FF"/>
                </a:solidFill>
              </a:rPr>
              <a:t>switch</a:t>
            </a:r>
            <a:r>
              <a:rPr lang="en-US" smtClean="0"/>
              <a:t> </a:t>
            </a:r>
            <a:r>
              <a:rPr lang="en-US"/>
              <a:t>sẽ được tính toán, ước lượng và so sánh với các giá trị trong tương ứng với các mệnh đề </a:t>
            </a:r>
            <a:r>
              <a:rPr lang="en-US">
                <a:solidFill>
                  <a:srgbClr val="0000FF"/>
                </a:solidFill>
              </a:rPr>
              <a:t>case</a:t>
            </a:r>
            <a:r>
              <a:rPr lang="en-US" smtClean="0"/>
              <a:t>.</a:t>
            </a:r>
          </a:p>
          <a:p>
            <a:r>
              <a:rPr lang="en-US"/>
              <a:t>Nếu giá trị của biểu thức bằng Giá_Trị_i thì khối lệnh của mệnh đề case i được thực hiện.</a:t>
            </a:r>
          </a:p>
          <a:p>
            <a:endParaRPr lang="en-US"/>
          </a:p>
        </p:txBody>
      </p:sp>
      <p:sp>
        <p:nvSpPr>
          <p:cNvPr id="4" name="Date Placeholder 3"/>
          <p:cNvSpPr>
            <a:spLocks noGrp="1"/>
          </p:cNvSpPr>
          <p:nvPr>
            <p:ph type="dt" sz="half" idx="10"/>
          </p:nvPr>
        </p:nvSpPr>
        <p:spPr/>
        <p:txBody>
          <a:bodyPr/>
          <a:lstStyle/>
          <a:p>
            <a:fld id="{FABAE9E6-579F-4B92-B44A-D89D85A30F78}"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25</a:t>
            </a:fld>
            <a:endParaRPr lang="en-US"/>
          </a:p>
        </p:txBody>
      </p:sp>
    </p:spTree>
    <p:extLst>
      <p:ext uri="{BB962C8B-B14F-4D97-AF65-F5344CB8AC3E}">
        <p14:creationId xmlns:p14="http://schemas.microsoft.com/office/powerpoint/2010/main" xmlns="" val="31710830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Ghi chú quan trọng</a:t>
            </a:r>
            <a:endParaRPr lang="en-US" sz="3800"/>
          </a:p>
        </p:txBody>
      </p:sp>
      <p:sp>
        <p:nvSpPr>
          <p:cNvPr id="3" name="Content Placeholder 2"/>
          <p:cNvSpPr>
            <a:spLocks noGrp="1"/>
          </p:cNvSpPr>
          <p:nvPr>
            <p:ph idx="1"/>
          </p:nvPr>
        </p:nvSpPr>
        <p:spPr/>
        <p:txBody>
          <a:bodyPr>
            <a:normAutofit/>
          </a:bodyPr>
          <a:lstStyle/>
          <a:p>
            <a:pPr algn="just"/>
            <a:r>
              <a:rPr lang="en-US"/>
              <a:t>Nếu giá trị của biểu thức không bằng với bất kỳ Giá_Trị_i nào trong các mệnh đề case thì khối lệnh tương ứng với khóa default được thực hiện</a:t>
            </a:r>
            <a:r>
              <a:rPr lang="en-US" smtClean="0"/>
              <a:t>.</a:t>
            </a:r>
          </a:p>
          <a:p>
            <a:pPr algn="just"/>
            <a:r>
              <a:rPr lang="en-US"/>
              <a:t>Mỗi khối lệnh của mỗi mệnh đề </a:t>
            </a:r>
            <a:r>
              <a:rPr lang="en-US">
                <a:solidFill>
                  <a:srgbClr val="0000FF"/>
                </a:solidFill>
              </a:rPr>
              <a:t>case</a:t>
            </a:r>
            <a:r>
              <a:rPr lang="en-US"/>
              <a:t> thường được kết thúc bởi một câu lệnh </a:t>
            </a:r>
            <a:r>
              <a:rPr lang="en-US">
                <a:solidFill>
                  <a:srgbClr val="0000FF"/>
                </a:solidFill>
              </a:rPr>
              <a:t>break</a:t>
            </a:r>
            <a:r>
              <a:rPr lang="en-US" smtClean="0"/>
              <a:t>.</a:t>
            </a:r>
            <a:endParaRPr lang="en-US"/>
          </a:p>
        </p:txBody>
      </p:sp>
      <p:sp>
        <p:nvSpPr>
          <p:cNvPr id="4" name="Date Placeholder 3"/>
          <p:cNvSpPr>
            <a:spLocks noGrp="1"/>
          </p:cNvSpPr>
          <p:nvPr>
            <p:ph type="dt" sz="half" idx="10"/>
          </p:nvPr>
        </p:nvSpPr>
        <p:spPr/>
        <p:txBody>
          <a:bodyPr/>
          <a:lstStyle/>
          <a:p>
            <a:fld id="{CFF07DCB-2360-4C61-9648-83A2CCDDE454}"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26</a:t>
            </a:fld>
            <a:endParaRPr lang="en-US"/>
          </a:p>
        </p:txBody>
      </p:sp>
    </p:spTree>
    <p:extLst>
      <p:ext uri="{BB962C8B-B14F-4D97-AF65-F5344CB8AC3E}">
        <p14:creationId xmlns:p14="http://schemas.microsoft.com/office/powerpoint/2010/main" xmlns="" val="90140202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Ghi chú quan trọng</a:t>
            </a:r>
            <a:endParaRPr lang="en-US" sz="3800"/>
          </a:p>
        </p:txBody>
      </p:sp>
      <p:sp>
        <p:nvSpPr>
          <p:cNvPr id="3" name="Content Placeholder 2"/>
          <p:cNvSpPr>
            <a:spLocks noGrp="1"/>
          </p:cNvSpPr>
          <p:nvPr>
            <p:ph idx="1"/>
          </p:nvPr>
        </p:nvSpPr>
        <p:spPr/>
        <p:txBody>
          <a:bodyPr>
            <a:normAutofit/>
          </a:bodyPr>
          <a:lstStyle/>
          <a:p>
            <a:pPr algn="just"/>
            <a:r>
              <a:rPr lang="en-US"/>
              <a:t>Việc thực hiện khối lệnh sau khi so sánh giá trị của biểu thức bằng Giá_Trị_i như sau: thực hiện tất cả những lệnh ngay sau mệnh đề case của Giá_trị_i trên cho đến khi gặp từ khóa </a:t>
            </a:r>
            <a:r>
              <a:rPr lang="en-US">
                <a:solidFill>
                  <a:srgbClr val="0000FF"/>
                </a:solidFill>
              </a:rPr>
              <a:t>break</a:t>
            </a:r>
            <a:r>
              <a:rPr lang="en-US"/>
              <a:t>.</a:t>
            </a:r>
          </a:p>
        </p:txBody>
      </p:sp>
      <p:sp>
        <p:nvSpPr>
          <p:cNvPr id="4" name="Date Placeholder 3"/>
          <p:cNvSpPr>
            <a:spLocks noGrp="1"/>
          </p:cNvSpPr>
          <p:nvPr>
            <p:ph type="dt" sz="half" idx="10"/>
          </p:nvPr>
        </p:nvSpPr>
        <p:spPr/>
        <p:txBody>
          <a:bodyPr/>
          <a:lstStyle/>
          <a:p>
            <a:fld id="{2CFEFB65-63E3-4D21-ABCC-79E1BE1887FC}"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27</a:t>
            </a:fld>
            <a:endParaRPr lang="en-US"/>
          </a:p>
        </p:txBody>
      </p:sp>
    </p:spTree>
    <p:extLst>
      <p:ext uri="{BB962C8B-B14F-4D97-AF65-F5344CB8AC3E}">
        <p14:creationId xmlns:p14="http://schemas.microsoft.com/office/powerpoint/2010/main" xmlns="" val="223059130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2438400"/>
            <a:ext cx="8077200" cy="1470025"/>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Xử lý lặp trong lập trình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xmlns="" val="62686756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điều khiển lặp while</a:t>
            </a:r>
            <a:endParaRPr lang="en-US"/>
          </a:p>
        </p:txBody>
      </p:sp>
      <p:sp>
        <p:nvSpPr>
          <p:cNvPr id="3" name="Content Placeholder 2"/>
          <p:cNvSpPr>
            <a:spLocks noGrp="1"/>
          </p:cNvSpPr>
          <p:nvPr>
            <p:ph idx="1"/>
          </p:nvPr>
        </p:nvSpPr>
        <p:spPr/>
        <p:txBody>
          <a:bodyPr/>
          <a:lstStyle/>
          <a:p>
            <a:pPr marL="0" indent="0">
              <a:buNone/>
              <a:tabLst>
                <a:tab pos="457200" algn="l"/>
                <a:tab pos="914400" algn="l"/>
                <a:tab pos="1371600" algn="l"/>
              </a:tabLst>
            </a:pPr>
            <a:r>
              <a:rPr lang="en-US" smtClean="0">
                <a:solidFill>
                  <a:srgbClr val="0000FF"/>
                </a:solidFill>
              </a:rPr>
              <a:t>while</a:t>
            </a:r>
            <a:r>
              <a:rPr lang="en-US" smtClean="0"/>
              <a:t> (điều_kiện_lặp)</a:t>
            </a:r>
            <a:endParaRPr lang="en-US"/>
          </a:p>
          <a:p>
            <a:pPr marL="0" indent="0">
              <a:buNone/>
              <a:tabLst>
                <a:tab pos="457200" algn="l"/>
                <a:tab pos="914400" algn="l"/>
                <a:tab pos="1371600" algn="l"/>
              </a:tabLst>
            </a:pPr>
            <a:r>
              <a:rPr lang="en-US"/>
              <a:t>{</a:t>
            </a:r>
          </a:p>
          <a:p>
            <a:pPr marL="0" indent="0">
              <a:buNone/>
              <a:tabLst>
                <a:tab pos="457200" algn="l"/>
                <a:tab pos="914400" algn="l"/>
                <a:tab pos="1371600" algn="l"/>
              </a:tabLst>
            </a:pPr>
            <a:r>
              <a:rPr lang="en-US"/>
              <a:t>	Lệnh 1;</a:t>
            </a:r>
          </a:p>
          <a:p>
            <a:pPr marL="0" indent="0">
              <a:buNone/>
              <a:tabLst>
                <a:tab pos="457200" algn="l"/>
                <a:tab pos="914400" algn="l"/>
                <a:tab pos="1371600" algn="l"/>
              </a:tabLst>
            </a:pPr>
            <a:r>
              <a:rPr lang="en-US"/>
              <a:t>	Lệnh 2;</a:t>
            </a:r>
          </a:p>
          <a:p>
            <a:pPr marL="0" indent="0">
              <a:buNone/>
              <a:tabLst>
                <a:tab pos="457200" algn="l"/>
                <a:tab pos="914400" algn="l"/>
                <a:tab pos="1371600" algn="l"/>
              </a:tabLst>
            </a:pPr>
            <a:r>
              <a:rPr lang="en-US"/>
              <a:t>	…</a:t>
            </a:r>
          </a:p>
          <a:p>
            <a:pPr marL="0" indent="0">
              <a:buNone/>
              <a:tabLst>
                <a:tab pos="457200" algn="l"/>
                <a:tab pos="914400" algn="l"/>
                <a:tab pos="1371600" algn="l"/>
              </a:tabLst>
            </a:pPr>
            <a:r>
              <a:rPr lang="en-US"/>
              <a:t>	Lệnh n;</a:t>
            </a:r>
          </a:p>
          <a:p>
            <a:pPr marL="0" indent="0">
              <a:buNone/>
              <a:tabLst>
                <a:tab pos="457200" algn="l"/>
                <a:tab pos="914400" algn="l"/>
                <a:tab pos="1371600" algn="l"/>
              </a:tabLst>
            </a:pPr>
            <a:r>
              <a:rPr lang="en-US"/>
              <a:t>}</a:t>
            </a:r>
          </a:p>
          <a:p>
            <a:pPr marL="0" indent="0">
              <a:buNone/>
            </a:pPr>
            <a:endParaRPr lang="en-US"/>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29</a:t>
            </a:fld>
            <a:endParaRPr lang="en-US"/>
          </a:p>
        </p:txBody>
      </p:sp>
    </p:spTree>
    <p:extLst>
      <p:ext uri="{BB962C8B-B14F-4D97-AF65-F5344CB8AC3E}">
        <p14:creationId xmlns:p14="http://schemas.microsoft.com/office/powerpoint/2010/main" xmlns="" val="164960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438400"/>
            <a:ext cx="8534400" cy="1470025"/>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Khối lệnh trong lập trình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388A6C-83A9-4AF3-8636-1F9F768AE013}" type="datetime1">
              <a:rPr lang="en-US" smtClean="0"/>
              <a:pPr/>
              <a:t>3/9/2012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30</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7" name="Title 6"/>
          <p:cNvSpPr>
            <a:spLocks noGrp="1"/>
          </p:cNvSpPr>
          <p:nvPr>
            <p:ph type="title"/>
          </p:nvPr>
        </p:nvSpPr>
        <p:spPr/>
        <p:txBody>
          <a:bodyPr>
            <a:normAutofit/>
          </a:bodyPr>
          <a:lstStyle/>
          <a:p>
            <a:r>
              <a:rPr lang="en-US" sz="3800" smtClean="0"/>
              <a:t>Lưu đồ thuật toán vòng lặp while</a:t>
            </a:r>
            <a:endParaRPr lang="en-US" sz="3800"/>
          </a:p>
        </p:txBody>
      </p:sp>
      <p:sp>
        <p:nvSpPr>
          <p:cNvPr id="2" name="Diamond 1"/>
          <p:cNvSpPr/>
          <p:nvPr/>
        </p:nvSpPr>
        <p:spPr>
          <a:xfrm>
            <a:off x="3124200" y="1447800"/>
            <a:ext cx="2514600" cy="1066800"/>
          </a:xfrm>
          <a:prstGeom prst="diamond">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&lt;ĐK lặp&gt;</a:t>
            </a:r>
            <a:endParaRPr lang="en-US" sz="2000" b="1">
              <a:solidFill>
                <a:schemeClr val="tx1"/>
              </a:solidFill>
              <a:latin typeface="Times New Roman" pitchFamily="18" charset="0"/>
              <a:cs typeface="Times New Roman" pitchFamily="18" charset="0"/>
            </a:endParaRPr>
          </a:p>
        </p:txBody>
      </p:sp>
      <p:cxnSp>
        <p:nvCxnSpPr>
          <p:cNvPr id="9" name="Straight Connector 8"/>
          <p:cNvCxnSpPr/>
          <p:nvPr/>
        </p:nvCxnSpPr>
        <p:spPr>
          <a:xfrm>
            <a:off x="5609772" y="1981200"/>
            <a:ext cx="171994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12" idx="0"/>
          </p:cNvCxnSpPr>
          <p:nvPr/>
        </p:nvCxnSpPr>
        <p:spPr>
          <a:xfrm>
            <a:off x="7315200" y="1962876"/>
            <a:ext cx="0" cy="61341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248400" y="2576286"/>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p:cNvSpPr>
            <a:spLocks noGrp="1"/>
          </p:cNvSpPr>
          <p:nvPr>
            <p:ph idx="1"/>
          </p:nvPr>
        </p:nvSpPr>
        <p:spPr>
          <a:xfrm>
            <a:off x="6096000" y="1505676"/>
            <a:ext cx="990600" cy="399324"/>
          </a:xfrm>
        </p:spPr>
        <p:txBody>
          <a:bodyPr>
            <a:normAutofit/>
          </a:bodyPr>
          <a:lstStyle/>
          <a:p>
            <a:pPr marL="0" indent="0">
              <a:buNone/>
            </a:pPr>
            <a:r>
              <a:rPr lang="en-US" sz="2000" b="1" smtClean="0"/>
              <a:t>Đúng</a:t>
            </a:r>
          </a:p>
        </p:txBody>
      </p:sp>
      <p:cxnSp>
        <p:nvCxnSpPr>
          <p:cNvPr id="27" name="Straight Connector 26"/>
          <p:cNvCxnSpPr/>
          <p:nvPr/>
        </p:nvCxnSpPr>
        <p:spPr>
          <a:xfrm>
            <a:off x="1418772" y="1981200"/>
            <a:ext cx="170542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33286" y="1966686"/>
            <a:ext cx="0" cy="1861638"/>
          </a:xfrm>
          <a:prstGeom prst="line">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381500" y="6019800"/>
            <a:ext cx="296817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15200" y="3182076"/>
            <a:ext cx="0" cy="627924"/>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15200" y="4401276"/>
            <a:ext cx="0" cy="627924"/>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248400" y="3813810"/>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248400" y="5033010"/>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a:off x="7349671" y="5638800"/>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81500" y="2471058"/>
            <a:ext cx="0" cy="35814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a:xfrm>
            <a:off x="1981200" y="1524000"/>
            <a:ext cx="990600" cy="3993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smtClean="0"/>
              <a:t>Sai</a:t>
            </a:r>
          </a:p>
        </p:txBody>
      </p:sp>
      <p:cxnSp>
        <p:nvCxnSpPr>
          <p:cNvPr id="21" name="Straight Arrow Connector 20"/>
          <p:cNvCxnSpPr/>
          <p:nvPr/>
        </p:nvCxnSpPr>
        <p:spPr>
          <a:xfrm flipH="1">
            <a:off x="4390103" y="1052052"/>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993527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1 của vòng lặp while</a:t>
            </a:r>
            <a:endParaRPr lang="en-US"/>
          </a:p>
        </p:txBody>
      </p:sp>
      <p:sp>
        <p:nvSpPr>
          <p:cNvPr id="3" name="Content Placeholder 2"/>
          <p:cNvSpPr>
            <a:spLocks noGrp="1"/>
          </p:cNvSpPr>
          <p:nvPr>
            <p:ph idx="1"/>
          </p:nvPr>
        </p:nvSpPr>
        <p:spPr/>
        <p:txBody>
          <a:bodyPr>
            <a:noAutofit/>
          </a:bodyPr>
          <a:lstStyle/>
          <a:p>
            <a:r>
              <a:rPr lang="en-US" smtClean="0"/>
              <a:t>Tính S = 1</a:t>
            </a:r>
            <a:r>
              <a:rPr lang="en-US" baseline="30000"/>
              <a:t>3</a:t>
            </a:r>
            <a:r>
              <a:rPr lang="en-US" smtClean="0"/>
              <a:t> + 2</a:t>
            </a:r>
            <a:r>
              <a:rPr lang="en-US" baseline="30000"/>
              <a:t>3</a:t>
            </a:r>
            <a:r>
              <a:rPr lang="en-US" smtClean="0"/>
              <a:t> + … + n</a:t>
            </a:r>
            <a:r>
              <a:rPr lang="en-US" baseline="30000" smtClean="0"/>
              <a:t>3</a:t>
            </a:r>
          </a:p>
          <a:p>
            <a:pPr marL="0" indent="0">
              <a:buNone/>
              <a:tabLst>
                <a:tab pos="457200" algn="l"/>
                <a:tab pos="914400" algn="l"/>
                <a:tab pos="1371600" algn="l"/>
              </a:tabLst>
            </a:pPr>
            <a:r>
              <a:rPr lang="en-US" sz="1800" smtClean="0">
                <a:solidFill>
                  <a:srgbClr val="0000FF"/>
                </a:solidFill>
              </a:rPr>
              <a:t>#include </a:t>
            </a:r>
            <a:r>
              <a:rPr lang="en-US" sz="1800" smtClean="0"/>
              <a:t>&lt;stdio.h&gt;</a:t>
            </a:r>
          </a:p>
          <a:p>
            <a:pPr marL="0" indent="0">
              <a:buNone/>
              <a:tabLst>
                <a:tab pos="457200" algn="l"/>
                <a:tab pos="914400" algn="l"/>
                <a:tab pos="1371600" algn="l"/>
              </a:tabLst>
            </a:pPr>
            <a:r>
              <a:rPr lang="en-US" sz="1800" smtClean="0">
                <a:solidFill>
                  <a:srgbClr val="0000FF"/>
                </a:solidFill>
              </a:rPr>
              <a:t>void</a:t>
            </a:r>
            <a:r>
              <a:rPr lang="en-US" sz="1800" smtClean="0"/>
              <a:t> main() {</a:t>
            </a:r>
          </a:p>
          <a:p>
            <a:pPr marL="0" indent="0">
              <a:buNone/>
              <a:tabLst>
                <a:tab pos="457200" algn="l"/>
                <a:tab pos="914400" algn="l"/>
                <a:tab pos="1371600" algn="l"/>
              </a:tabLst>
            </a:pPr>
            <a:r>
              <a:rPr lang="en-US" sz="1800"/>
              <a:t>	</a:t>
            </a:r>
            <a:r>
              <a:rPr lang="en-US" sz="1800" smtClean="0">
                <a:solidFill>
                  <a:srgbClr val="0000FF"/>
                </a:solidFill>
              </a:rPr>
              <a:t>int</a:t>
            </a:r>
            <a:r>
              <a:rPr lang="en-US" sz="1800" smtClean="0"/>
              <a:t> n, i, s;</a:t>
            </a:r>
          </a:p>
          <a:p>
            <a:pPr marL="0" indent="0">
              <a:buNone/>
              <a:tabLst>
                <a:tab pos="457200" algn="l"/>
                <a:tab pos="914400" algn="l"/>
                <a:tab pos="1371600" algn="l"/>
              </a:tabLst>
            </a:pPr>
            <a:r>
              <a:rPr lang="en-US" sz="1800"/>
              <a:t>	</a:t>
            </a:r>
            <a:r>
              <a:rPr lang="en-US" sz="1800" smtClean="0"/>
              <a:t>printf(“Nhap n: ”);</a:t>
            </a:r>
          </a:p>
          <a:p>
            <a:pPr marL="0" indent="0">
              <a:buNone/>
              <a:tabLst>
                <a:tab pos="457200" algn="l"/>
                <a:tab pos="914400" algn="l"/>
                <a:tab pos="1371600" algn="l"/>
              </a:tabLst>
            </a:pPr>
            <a:r>
              <a:rPr lang="en-US" sz="1800"/>
              <a:t>	</a:t>
            </a:r>
            <a:r>
              <a:rPr lang="en-US" sz="1800" smtClean="0"/>
              <a:t>scanf(“%d”, &amp;n);</a:t>
            </a:r>
          </a:p>
          <a:p>
            <a:pPr marL="0" indent="0">
              <a:buNone/>
              <a:tabLst>
                <a:tab pos="457200" algn="l"/>
                <a:tab pos="914400" algn="l"/>
                <a:tab pos="1371600" algn="l"/>
              </a:tabLst>
            </a:pPr>
            <a:r>
              <a:rPr lang="en-US" sz="1800"/>
              <a:t>	</a:t>
            </a:r>
            <a:r>
              <a:rPr lang="en-US" sz="1800" smtClean="0"/>
              <a:t>i = 1;</a:t>
            </a:r>
          </a:p>
          <a:p>
            <a:pPr marL="0" indent="0">
              <a:buNone/>
              <a:tabLst>
                <a:tab pos="457200" algn="l"/>
                <a:tab pos="914400" algn="l"/>
                <a:tab pos="1371600" algn="l"/>
              </a:tabLst>
            </a:pPr>
            <a:r>
              <a:rPr lang="en-US" sz="1800"/>
              <a:t>	</a:t>
            </a:r>
            <a:r>
              <a:rPr lang="en-US" sz="1800" smtClean="0"/>
              <a:t>s = 0;</a:t>
            </a:r>
          </a:p>
          <a:p>
            <a:pPr marL="0" indent="0">
              <a:buNone/>
              <a:tabLst>
                <a:tab pos="457200" algn="l"/>
                <a:tab pos="914400" algn="l"/>
                <a:tab pos="1371600" algn="l"/>
              </a:tabLst>
            </a:pPr>
            <a:r>
              <a:rPr lang="en-US" sz="1800"/>
              <a:t>	</a:t>
            </a:r>
            <a:r>
              <a:rPr lang="en-US" sz="1800" smtClean="0">
                <a:solidFill>
                  <a:srgbClr val="0000FF"/>
                </a:solidFill>
              </a:rPr>
              <a:t>while</a:t>
            </a:r>
            <a:r>
              <a:rPr lang="en-US" sz="1800" smtClean="0"/>
              <a:t> (i &lt;= n) {</a:t>
            </a:r>
          </a:p>
          <a:p>
            <a:pPr marL="0" indent="0">
              <a:buNone/>
              <a:tabLst>
                <a:tab pos="457200" algn="l"/>
                <a:tab pos="914400" algn="l"/>
                <a:tab pos="1371600" algn="l"/>
              </a:tabLst>
            </a:pPr>
            <a:r>
              <a:rPr lang="en-US" sz="1800"/>
              <a:t>	</a:t>
            </a:r>
            <a:r>
              <a:rPr lang="en-US" sz="1800" smtClean="0"/>
              <a:t>	s = s + i*i*i;</a:t>
            </a:r>
          </a:p>
          <a:p>
            <a:pPr marL="0" indent="0">
              <a:buNone/>
              <a:tabLst>
                <a:tab pos="457200" algn="l"/>
                <a:tab pos="914400" algn="l"/>
                <a:tab pos="1371600" algn="l"/>
              </a:tabLst>
            </a:pPr>
            <a:r>
              <a:rPr lang="en-US" sz="1800"/>
              <a:t>	</a:t>
            </a:r>
            <a:r>
              <a:rPr lang="en-US" sz="1800" smtClean="0"/>
              <a:t>}</a:t>
            </a:r>
          </a:p>
          <a:p>
            <a:pPr marL="0" indent="0">
              <a:buNone/>
              <a:tabLst>
                <a:tab pos="457200" algn="l"/>
                <a:tab pos="914400" algn="l"/>
                <a:tab pos="1371600" algn="l"/>
              </a:tabLst>
            </a:pPr>
            <a:r>
              <a:rPr lang="en-US" sz="1800"/>
              <a:t>	</a:t>
            </a:r>
            <a:r>
              <a:rPr lang="en-US" sz="1800" smtClean="0"/>
              <a:t>printf(“Tong s la %d\n”, s);</a:t>
            </a:r>
          </a:p>
          <a:p>
            <a:pPr marL="0" indent="0">
              <a:buNone/>
              <a:tabLst>
                <a:tab pos="457200" algn="l"/>
                <a:tab pos="914400" algn="l"/>
                <a:tab pos="1371600" algn="l"/>
              </a:tabLst>
            </a:pPr>
            <a:r>
              <a:rPr lang="en-US" sz="1800" smtClean="0"/>
              <a:t>}</a:t>
            </a:r>
            <a:endParaRPr lang="en-US" sz="1800"/>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31</a:t>
            </a:fld>
            <a:endParaRPr lang="en-US"/>
          </a:p>
        </p:txBody>
      </p:sp>
    </p:spTree>
    <p:extLst>
      <p:ext uri="{BB962C8B-B14F-4D97-AF65-F5344CB8AC3E}">
        <p14:creationId xmlns:p14="http://schemas.microsoft.com/office/powerpoint/2010/main" xmlns="" val="74255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2 của vòng lặp while</a:t>
            </a:r>
            <a:endParaRPr lang="en-US"/>
          </a:p>
        </p:txBody>
      </p:sp>
      <p:sp>
        <p:nvSpPr>
          <p:cNvPr id="3" name="Content Placeholder 2"/>
          <p:cNvSpPr>
            <a:spLocks noGrp="1"/>
          </p:cNvSpPr>
          <p:nvPr>
            <p:ph idx="1"/>
          </p:nvPr>
        </p:nvSpPr>
        <p:spPr/>
        <p:txBody>
          <a:bodyPr>
            <a:noAutofit/>
          </a:bodyPr>
          <a:lstStyle/>
          <a:p>
            <a:r>
              <a:rPr lang="en-US" smtClean="0"/>
              <a:t>Tìm số nguyên dương n nhỏ nhất sao cho 1 + 2 + … + n &gt; 10000. </a:t>
            </a:r>
            <a:endParaRPr lang="en-US" baseline="30000" smtClean="0"/>
          </a:p>
          <a:p>
            <a:pPr marL="0" indent="0">
              <a:buNone/>
              <a:tabLst>
                <a:tab pos="457200" algn="l"/>
                <a:tab pos="914400" algn="l"/>
                <a:tab pos="1371600" algn="l"/>
              </a:tabLst>
            </a:pPr>
            <a:r>
              <a:rPr lang="en-US" sz="1800" smtClean="0">
                <a:solidFill>
                  <a:srgbClr val="0000FF"/>
                </a:solidFill>
              </a:rPr>
              <a:t>#include </a:t>
            </a:r>
            <a:r>
              <a:rPr lang="en-US" sz="1800" smtClean="0"/>
              <a:t>&lt;stdio.h&gt;</a:t>
            </a:r>
          </a:p>
          <a:p>
            <a:pPr marL="0" indent="0">
              <a:buNone/>
              <a:tabLst>
                <a:tab pos="457200" algn="l"/>
                <a:tab pos="914400" algn="l"/>
                <a:tab pos="1371600" algn="l"/>
              </a:tabLst>
            </a:pPr>
            <a:r>
              <a:rPr lang="en-US" sz="1800" smtClean="0">
                <a:solidFill>
                  <a:srgbClr val="0000FF"/>
                </a:solidFill>
              </a:rPr>
              <a:t>void</a:t>
            </a:r>
            <a:r>
              <a:rPr lang="en-US" sz="1800" smtClean="0"/>
              <a:t> main() {</a:t>
            </a:r>
          </a:p>
          <a:p>
            <a:pPr marL="0" indent="0">
              <a:buNone/>
              <a:tabLst>
                <a:tab pos="457200" algn="l"/>
                <a:tab pos="914400" algn="l"/>
                <a:tab pos="1371600" algn="l"/>
              </a:tabLst>
            </a:pPr>
            <a:r>
              <a:rPr lang="en-US" sz="1800"/>
              <a:t>	</a:t>
            </a:r>
            <a:r>
              <a:rPr lang="en-US" sz="1800" smtClean="0">
                <a:solidFill>
                  <a:srgbClr val="0000FF"/>
                </a:solidFill>
              </a:rPr>
              <a:t>int</a:t>
            </a:r>
            <a:r>
              <a:rPr lang="en-US" sz="1800" smtClean="0"/>
              <a:t> s = 0, n = 0;</a:t>
            </a:r>
          </a:p>
          <a:p>
            <a:pPr marL="0" indent="0">
              <a:buNone/>
              <a:tabLst>
                <a:tab pos="457200" algn="l"/>
                <a:tab pos="914400" algn="l"/>
                <a:tab pos="1371600" algn="l"/>
              </a:tabLst>
            </a:pPr>
            <a:r>
              <a:rPr lang="en-US" sz="1800"/>
              <a:t>	</a:t>
            </a:r>
            <a:r>
              <a:rPr lang="en-US" sz="1800" smtClean="0">
                <a:solidFill>
                  <a:srgbClr val="0000FF"/>
                </a:solidFill>
              </a:rPr>
              <a:t>while</a:t>
            </a:r>
            <a:r>
              <a:rPr lang="en-US" sz="1800" smtClean="0"/>
              <a:t> (s &lt;= 10000) {</a:t>
            </a:r>
          </a:p>
          <a:p>
            <a:pPr marL="0" indent="0">
              <a:buNone/>
              <a:tabLst>
                <a:tab pos="457200" algn="l"/>
                <a:tab pos="914400" algn="l"/>
                <a:tab pos="1371600" algn="l"/>
              </a:tabLst>
            </a:pPr>
            <a:r>
              <a:rPr lang="en-US" sz="1800"/>
              <a:t>	</a:t>
            </a:r>
            <a:r>
              <a:rPr lang="en-US" sz="1800" smtClean="0"/>
              <a:t>	n++;</a:t>
            </a:r>
          </a:p>
          <a:p>
            <a:pPr marL="0" indent="0">
              <a:buNone/>
              <a:tabLst>
                <a:tab pos="457200" algn="l"/>
                <a:tab pos="914400" algn="l"/>
                <a:tab pos="1371600" algn="l"/>
              </a:tabLst>
            </a:pPr>
            <a:r>
              <a:rPr lang="en-US" sz="1800"/>
              <a:t>	</a:t>
            </a:r>
            <a:r>
              <a:rPr lang="en-US" sz="1800" smtClean="0"/>
              <a:t>	s = s + n;</a:t>
            </a:r>
          </a:p>
          <a:p>
            <a:pPr marL="0" indent="0">
              <a:buNone/>
              <a:tabLst>
                <a:tab pos="457200" algn="l"/>
                <a:tab pos="914400" algn="l"/>
                <a:tab pos="1371600" algn="l"/>
              </a:tabLst>
            </a:pPr>
            <a:r>
              <a:rPr lang="en-US" sz="1800"/>
              <a:t>	</a:t>
            </a:r>
            <a:r>
              <a:rPr lang="en-US" sz="1800" smtClean="0"/>
              <a:t>}</a:t>
            </a:r>
          </a:p>
          <a:p>
            <a:pPr marL="0" indent="0">
              <a:buNone/>
              <a:tabLst>
                <a:tab pos="457200" algn="l"/>
                <a:tab pos="914400" algn="l"/>
                <a:tab pos="1371600" algn="l"/>
              </a:tabLst>
            </a:pPr>
            <a:r>
              <a:rPr lang="en-US" sz="1800"/>
              <a:t>	</a:t>
            </a:r>
            <a:r>
              <a:rPr lang="en-US" sz="1800" smtClean="0"/>
              <a:t>printf(“So n la %d\n”, n);</a:t>
            </a:r>
          </a:p>
          <a:p>
            <a:pPr marL="0" indent="0">
              <a:buNone/>
              <a:tabLst>
                <a:tab pos="457200" algn="l"/>
                <a:tab pos="914400" algn="l"/>
                <a:tab pos="1371600" algn="l"/>
              </a:tabLst>
            </a:pPr>
            <a:r>
              <a:rPr lang="en-US" sz="1800" smtClean="0"/>
              <a:t>}</a:t>
            </a:r>
            <a:endParaRPr lang="en-US" sz="1800"/>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32</a:t>
            </a:fld>
            <a:endParaRPr lang="en-US"/>
          </a:p>
        </p:txBody>
      </p:sp>
    </p:spTree>
    <p:extLst>
      <p:ext uri="{BB962C8B-B14F-4D97-AF65-F5344CB8AC3E}">
        <p14:creationId xmlns:p14="http://schemas.microsoft.com/office/powerpoint/2010/main" xmlns="" val="2218734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Nhận xét</a:t>
            </a:r>
            <a:endParaRPr lang="en-US" sz="3800"/>
          </a:p>
        </p:txBody>
      </p:sp>
      <p:sp>
        <p:nvSpPr>
          <p:cNvPr id="3" name="Content Placeholder 2"/>
          <p:cNvSpPr>
            <a:spLocks noGrp="1"/>
          </p:cNvSpPr>
          <p:nvPr>
            <p:ph idx="1"/>
          </p:nvPr>
        </p:nvSpPr>
        <p:spPr/>
        <p:txBody>
          <a:bodyPr>
            <a:normAutofit/>
          </a:bodyPr>
          <a:lstStyle/>
          <a:p>
            <a:r>
              <a:rPr lang="en-US"/>
              <a:t>Các lệnh trong khối lệnh của vòng lặp </a:t>
            </a:r>
            <a:r>
              <a:rPr lang="en-US">
                <a:solidFill>
                  <a:srgbClr val="0000FF"/>
                </a:solidFill>
              </a:rPr>
              <a:t>while</a:t>
            </a:r>
            <a:r>
              <a:rPr lang="en-US" b="1"/>
              <a:t> </a:t>
            </a:r>
            <a:r>
              <a:rPr lang="en-US" smtClean="0"/>
              <a:t>sẽ </a:t>
            </a:r>
            <a:r>
              <a:rPr lang="en-US"/>
              <a:t>được thực hiện ít nhất một lần</a:t>
            </a:r>
            <a:r>
              <a:rPr lang="en-US" smtClean="0"/>
              <a:t>.</a:t>
            </a:r>
          </a:p>
          <a:p>
            <a:r>
              <a:rPr lang="en-US"/>
              <a:t>Điều kiện lặp của vòng lặp </a:t>
            </a:r>
            <a:r>
              <a:rPr lang="en-US">
                <a:solidFill>
                  <a:srgbClr val="0000FF"/>
                </a:solidFill>
              </a:rPr>
              <a:t>while</a:t>
            </a:r>
            <a:r>
              <a:rPr lang="en-US"/>
              <a:t> thường được cập nhật sau mỗi lần thực hiện khối lệnh hay có một biến cố nào thuận lợi xảy ra</a:t>
            </a:r>
            <a:r>
              <a:rPr lang="en-US" smtClean="0"/>
              <a:t>.</a:t>
            </a:r>
            <a:endParaRPr lang="en-US"/>
          </a:p>
        </p:txBody>
      </p:sp>
      <p:sp>
        <p:nvSpPr>
          <p:cNvPr id="4" name="Date Placeholder 3"/>
          <p:cNvSpPr>
            <a:spLocks noGrp="1"/>
          </p:cNvSpPr>
          <p:nvPr>
            <p:ph type="dt" sz="half" idx="10"/>
          </p:nvPr>
        </p:nvSpPr>
        <p:spPr/>
        <p:txBody>
          <a:bodyPr/>
          <a:lstStyle/>
          <a:p>
            <a:fld id="{35FAD8D2-A86D-4B1D-97DD-61DDD78E2798}"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33</a:t>
            </a:fld>
            <a:endParaRPr lang="en-US"/>
          </a:p>
        </p:txBody>
      </p:sp>
    </p:spTree>
    <p:extLst>
      <p:ext uri="{BB962C8B-B14F-4D97-AF65-F5344CB8AC3E}">
        <p14:creationId xmlns:p14="http://schemas.microsoft.com/office/powerpoint/2010/main" xmlns="" val="167509627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Cấu trúc điều khiển lặp do while</a:t>
            </a:r>
            <a:endParaRPr lang="en-US"/>
          </a:p>
        </p:txBody>
      </p:sp>
      <p:sp>
        <p:nvSpPr>
          <p:cNvPr id="3" name="Content Placeholder 2"/>
          <p:cNvSpPr>
            <a:spLocks noGrp="1"/>
          </p:cNvSpPr>
          <p:nvPr>
            <p:ph idx="1"/>
          </p:nvPr>
        </p:nvSpPr>
        <p:spPr/>
        <p:txBody>
          <a:bodyPr>
            <a:normAutofit lnSpcReduction="10000"/>
          </a:bodyPr>
          <a:lstStyle/>
          <a:p>
            <a:pPr marL="0" indent="0">
              <a:buNone/>
              <a:tabLst>
                <a:tab pos="457200" algn="l"/>
                <a:tab pos="914400" algn="l"/>
                <a:tab pos="1371600" algn="l"/>
              </a:tabLst>
            </a:pPr>
            <a:r>
              <a:rPr lang="en-US" smtClean="0">
                <a:solidFill>
                  <a:srgbClr val="0000FF"/>
                </a:solidFill>
              </a:rPr>
              <a:t>do</a:t>
            </a:r>
          </a:p>
          <a:p>
            <a:pPr marL="0" indent="0">
              <a:buNone/>
              <a:tabLst>
                <a:tab pos="457200" algn="l"/>
                <a:tab pos="914400" algn="l"/>
                <a:tab pos="1371600" algn="l"/>
              </a:tabLst>
            </a:pPr>
            <a:r>
              <a:rPr lang="en-US" smtClean="0"/>
              <a:t>{</a:t>
            </a:r>
            <a:endParaRPr lang="en-US"/>
          </a:p>
          <a:p>
            <a:pPr marL="0" indent="0">
              <a:buNone/>
              <a:tabLst>
                <a:tab pos="457200" algn="l"/>
                <a:tab pos="914400" algn="l"/>
                <a:tab pos="1371600" algn="l"/>
              </a:tabLst>
            </a:pPr>
            <a:r>
              <a:rPr lang="en-US"/>
              <a:t>	Lệnh 1;</a:t>
            </a:r>
          </a:p>
          <a:p>
            <a:pPr marL="0" indent="0">
              <a:buNone/>
              <a:tabLst>
                <a:tab pos="457200" algn="l"/>
                <a:tab pos="914400" algn="l"/>
                <a:tab pos="1371600" algn="l"/>
              </a:tabLst>
            </a:pPr>
            <a:r>
              <a:rPr lang="en-US"/>
              <a:t>	Lệnh 2;</a:t>
            </a:r>
          </a:p>
          <a:p>
            <a:pPr marL="0" indent="0">
              <a:buNone/>
              <a:tabLst>
                <a:tab pos="457200" algn="l"/>
                <a:tab pos="914400" algn="l"/>
                <a:tab pos="1371600" algn="l"/>
              </a:tabLst>
            </a:pPr>
            <a:r>
              <a:rPr lang="en-US"/>
              <a:t>	…</a:t>
            </a:r>
          </a:p>
          <a:p>
            <a:pPr marL="0" indent="0">
              <a:buNone/>
              <a:tabLst>
                <a:tab pos="457200" algn="l"/>
                <a:tab pos="914400" algn="l"/>
                <a:tab pos="1371600" algn="l"/>
              </a:tabLst>
            </a:pPr>
            <a:r>
              <a:rPr lang="en-US"/>
              <a:t>	Lệnh n;</a:t>
            </a:r>
          </a:p>
          <a:p>
            <a:pPr marL="0" indent="0">
              <a:buNone/>
              <a:tabLst>
                <a:tab pos="457200" algn="l"/>
                <a:tab pos="914400" algn="l"/>
                <a:tab pos="1371600" algn="l"/>
              </a:tabLst>
            </a:pPr>
            <a:r>
              <a:rPr lang="en-US" smtClean="0"/>
              <a:t>}</a:t>
            </a:r>
          </a:p>
          <a:p>
            <a:pPr marL="0" indent="0">
              <a:buNone/>
              <a:tabLst>
                <a:tab pos="457200" algn="l"/>
                <a:tab pos="914400" algn="l"/>
                <a:tab pos="1371600" algn="l"/>
              </a:tabLst>
            </a:pPr>
            <a:r>
              <a:rPr lang="en-US">
                <a:solidFill>
                  <a:srgbClr val="0000FF"/>
                </a:solidFill>
              </a:rPr>
              <a:t>while</a:t>
            </a:r>
            <a:r>
              <a:rPr lang="en-US"/>
              <a:t> (điều_kiện_lặp</a:t>
            </a:r>
            <a:r>
              <a:rPr lang="en-US" smtClean="0"/>
              <a:t>);</a:t>
            </a:r>
            <a:endParaRPr lang="en-US"/>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34</a:t>
            </a:fld>
            <a:endParaRPr lang="en-US"/>
          </a:p>
        </p:txBody>
      </p:sp>
    </p:spTree>
    <p:extLst>
      <p:ext uri="{BB962C8B-B14F-4D97-AF65-F5344CB8AC3E}">
        <p14:creationId xmlns:p14="http://schemas.microsoft.com/office/powerpoint/2010/main" xmlns="" val="4078209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54CBF3-3AE4-4F3E-9084-154754AE5C6B}" type="datetime1">
              <a:rPr lang="en-US" smtClean="0"/>
              <a:pPr/>
              <a:t>3/9/2012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35</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7" name="Title 6"/>
          <p:cNvSpPr>
            <a:spLocks noGrp="1"/>
          </p:cNvSpPr>
          <p:nvPr>
            <p:ph type="title"/>
          </p:nvPr>
        </p:nvSpPr>
        <p:spPr/>
        <p:txBody>
          <a:bodyPr>
            <a:normAutofit fontScale="90000"/>
          </a:bodyPr>
          <a:lstStyle/>
          <a:p>
            <a:r>
              <a:rPr lang="en-US" sz="3800" smtClean="0"/>
              <a:t>Lưu đồ thuật toán vòng lặp do while</a:t>
            </a:r>
            <a:endParaRPr lang="en-US" sz="3800"/>
          </a:p>
        </p:txBody>
      </p:sp>
      <p:sp>
        <p:nvSpPr>
          <p:cNvPr id="2" name="Diamond 1"/>
          <p:cNvSpPr/>
          <p:nvPr/>
        </p:nvSpPr>
        <p:spPr>
          <a:xfrm>
            <a:off x="2971800" y="5257800"/>
            <a:ext cx="2514600" cy="838200"/>
          </a:xfrm>
          <a:prstGeom prst="diamond">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&lt;ĐK lặp&gt;</a:t>
            </a:r>
            <a:endParaRPr lang="en-US" sz="2000" b="1">
              <a:solidFill>
                <a:schemeClr val="tx1"/>
              </a:solidFill>
              <a:latin typeface="Times New Roman" pitchFamily="18" charset="0"/>
              <a:cs typeface="Times New Roman" pitchFamily="18" charset="0"/>
            </a:endParaRPr>
          </a:p>
        </p:txBody>
      </p:sp>
      <p:cxnSp>
        <p:nvCxnSpPr>
          <p:cNvPr id="9" name="Straight Connector 8"/>
          <p:cNvCxnSpPr/>
          <p:nvPr/>
        </p:nvCxnSpPr>
        <p:spPr>
          <a:xfrm>
            <a:off x="4161972" y="1371600"/>
            <a:ext cx="345802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12" idx="0"/>
          </p:cNvCxnSpPr>
          <p:nvPr/>
        </p:nvCxnSpPr>
        <p:spPr>
          <a:xfrm>
            <a:off x="4191000" y="1371600"/>
            <a:ext cx="0" cy="442686"/>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124200" y="1814286"/>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p:cNvSpPr>
            <a:spLocks noGrp="1"/>
          </p:cNvSpPr>
          <p:nvPr>
            <p:ph idx="1"/>
          </p:nvPr>
        </p:nvSpPr>
        <p:spPr>
          <a:xfrm>
            <a:off x="5983514" y="5145133"/>
            <a:ext cx="990600" cy="399324"/>
          </a:xfrm>
        </p:spPr>
        <p:txBody>
          <a:bodyPr>
            <a:normAutofit/>
          </a:bodyPr>
          <a:lstStyle/>
          <a:p>
            <a:pPr marL="0" indent="0">
              <a:buNone/>
            </a:pPr>
            <a:r>
              <a:rPr lang="en-US" sz="2000" b="1" smtClean="0"/>
              <a:t>Đúng</a:t>
            </a:r>
          </a:p>
        </p:txBody>
      </p:sp>
      <p:cxnSp>
        <p:nvCxnSpPr>
          <p:cNvPr id="27" name="Straight Connector 26"/>
          <p:cNvCxnSpPr/>
          <p:nvPr/>
        </p:nvCxnSpPr>
        <p:spPr>
          <a:xfrm>
            <a:off x="1291770" y="5682342"/>
            <a:ext cx="170542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295400" y="5638800"/>
            <a:ext cx="0" cy="685800"/>
          </a:xfrm>
          <a:prstGeom prst="line">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191000" y="2420076"/>
            <a:ext cx="0" cy="627924"/>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191000" y="3639276"/>
            <a:ext cx="0" cy="627924"/>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124200" y="3051810"/>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124200" y="4271010"/>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a:off x="4225471" y="4876800"/>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a:xfrm>
            <a:off x="1676400" y="5239476"/>
            <a:ext cx="990600" cy="3993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smtClean="0"/>
              <a:t>Sai</a:t>
            </a:r>
          </a:p>
        </p:txBody>
      </p:sp>
      <p:cxnSp>
        <p:nvCxnSpPr>
          <p:cNvPr id="30" name="Straight Connector 29"/>
          <p:cNvCxnSpPr/>
          <p:nvPr/>
        </p:nvCxnSpPr>
        <p:spPr>
          <a:xfrm>
            <a:off x="5453742" y="5671458"/>
            <a:ext cx="2166258" cy="544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605486" y="1357086"/>
            <a:ext cx="0" cy="431074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626017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của vòng lặp do while</a:t>
            </a:r>
            <a:endParaRPr lang="en-US"/>
          </a:p>
        </p:txBody>
      </p:sp>
      <p:sp>
        <p:nvSpPr>
          <p:cNvPr id="3" name="Content Placeholder 2"/>
          <p:cNvSpPr>
            <a:spLocks noGrp="1"/>
          </p:cNvSpPr>
          <p:nvPr>
            <p:ph idx="1"/>
          </p:nvPr>
        </p:nvSpPr>
        <p:spPr/>
        <p:txBody>
          <a:bodyPr>
            <a:noAutofit/>
          </a:bodyPr>
          <a:lstStyle/>
          <a:p>
            <a:r>
              <a:rPr lang="en-US" smtClean="0"/>
              <a:t>Tìm số nguyên dương n lớn nhất sao cho 1 + 2 + … + n &lt; 10000. </a:t>
            </a:r>
            <a:endParaRPr lang="en-US" baseline="30000" smtClean="0"/>
          </a:p>
          <a:p>
            <a:pPr marL="0" indent="0">
              <a:buNone/>
              <a:tabLst>
                <a:tab pos="457200" algn="l"/>
                <a:tab pos="914400" algn="l"/>
                <a:tab pos="1371600" algn="l"/>
              </a:tabLst>
            </a:pPr>
            <a:r>
              <a:rPr lang="en-US" sz="1800" smtClean="0">
                <a:solidFill>
                  <a:srgbClr val="0000FF"/>
                </a:solidFill>
              </a:rPr>
              <a:t>#include </a:t>
            </a:r>
            <a:r>
              <a:rPr lang="en-US" sz="1800" smtClean="0"/>
              <a:t>&lt;stdio.h&gt;</a:t>
            </a:r>
          </a:p>
          <a:p>
            <a:pPr marL="0" indent="0">
              <a:buNone/>
              <a:tabLst>
                <a:tab pos="457200" algn="l"/>
                <a:tab pos="914400" algn="l"/>
                <a:tab pos="1371600" algn="l"/>
              </a:tabLst>
            </a:pPr>
            <a:r>
              <a:rPr lang="en-US" sz="1800" smtClean="0">
                <a:solidFill>
                  <a:srgbClr val="0000FF"/>
                </a:solidFill>
              </a:rPr>
              <a:t>void</a:t>
            </a:r>
            <a:r>
              <a:rPr lang="en-US" sz="1800" smtClean="0"/>
              <a:t> main() {</a:t>
            </a:r>
          </a:p>
          <a:p>
            <a:pPr marL="0" indent="0">
              <a:buNone/>
              <a:tabLst>
                <a:tab pos="457200" algn="l"/>
                <a:tab pos="914400" algn="l"/>
                <a:tab pos="1371600" algn="l"/>
              </a:tabLst>
            </a:pPr>
            <a:r>
              <a:rPr lang="en-US" sz="1800" smtClean="0"/>
              <a:t>	</a:t>
            </a:r>
            <a:r>
              <a:rPr lang="en-US" sz="1800" smtClean="0">
                <a:solidFill>
                  <a:srgbClr val="0000FF"/>
                </a:solidFill>
              </a:rPr>
              <a:t>int</a:t>
            </a:r>
            <a:r>
              <a:rPr lang="en-US" sz="1800" smtClean="0"/>
              <a:t> n = 0, s = 0;</a:t>
            </a:r>
          </a:p>
          <a:p>
            <a:pPr marL="0" indent="0">
              <a:buNone/>
              <a:tabLst>
                <a:tab pos="457200" algn="l"/>
                <a:tab pos="914400" algn="l"/>
                <a:tab pos="1371600" algn="l"/>
              </a:tabLst>
            </a:pPr>
            <a:r>
              <a:rPr lang="en-US" sz="1800"/>
              <a:t>	</a:t>
            </a:r>
            <a:r>
              <a:rPr lang="en-US" sz="1800" smtClean="0">
                <a:solidFill>
                  <a:srgbClr val="0000FF"/>
                </a:solidFill>
              </a:rPr>
              <a:t>do</a:t>
            </a:r>
            <a:r>
              <a:rPr lang="en-US" sz="1800" smtClean="0"/>
              <a:t> {</a:t>
            </a:r>
          </a:p>
          <a:p>
            <a:pPr marL="0" indent="0">
              <a:buNone/>
              <a:tabLst>
                <a:tab pos="457200" algn="l"/>
                <a:tab pos="914400" algn="l"/>
                <a:tab pos="1371600" algn="l"/>
              </a:tabLst>
            </a:pPr>
            <a:r>
              <a:rPr lang="en-US" sz="1800"/>
              <a:t>	</a:t>
            </a:r>
            <a:r>
              <a:rPr lang="en-US" sz="1800" smtClean="0"/>
              <a:t>	n++;</a:t>
            </a:r>
          </a:p>
          <a:p>
            <a:pPr marL="0" indent="0">
              <a:buNone/>
              <a:tabLst>
                <a:tab pos="457200" algn="l"/>
                <a:tab pos="914400" algn="l"/>
                <a:tab pos="1371600" algn="l"/>
              </a:tabLst>
            </a:pPr>
            <a:r>
              <a:rPr lang="en-US" sz="1800"/>
              <a:t>	</a:t>
            </a:r>
            <a:r>
              <a:rPr lang="en-US" sz="1800" smtClean="0"/>
              <a:t>	s = s + n;</a:t>
            </a:r>
          </a:p>
          <a:p>
            <a:pPr marL="0" indent="0">
              <a:buNone/>
              <a:tabLst>
                <a:tab pos="457200" algn="l"/>
                <a:tab pos="914400" algn="l"/>
                <a:tab pos="1371600" algn="l"/>
              </a:tabLst>
            </a:pPr>
            <a:r>
              <a:rPr lang="en-US" sz="1800"/>
              <a:t>	</a:t>
            </a:r>
            <a:r>
              <a:rPr lang="en-US" sz="1800" smtClean="0"/>
              <a:t>} </a:t>
            </a:r>
            <a:r>
              <a:rPr lang="en-US" sz="1800" smtClean="0">
                <a:solidFill>
                  <a:srgbClr val="0000FF"/>
                </a:solidFill>
              </a:rPr>
              <a:t>while</a:t>
            </a:r>
            <a:r>
              <a:rPr lang="en-US" sz="1800" smtClean="0"/>
              <a:t> </a:t>
            </a:r>
            <a:r>
              <a:rPr lang="en-US" sz="1800"/>
              <a:t>(</a:t>
            </a:r>
            <a:r>
              <a:rPr lang="en-US" sz="1800" smtClean="0"/>
              <a:t>s + n + 1 &lt; </a:t>
            </a:r>
            <a:r>
              <a:rPr lang="en-US" sz="1800"/>
              <a:t>10000</a:t>
            </a:r>
            <a:r>
              <a:rPr lang="en-US" sz="1800" smtClean="0"/>
              <a:t>);</a:t>
            </a:r>
          </a:p>
          <a:p>
            <a:pPr marL="0" indent="0">
              <a:buNone/>
              <a:tabLst>
                <a:tab pos="457200" algn="l"/>
                <a:tab pos="914400" algn="l"/>
                <a:tab pos="1371600" algn="l"/>
              </a:tabLst>
            </a:pPr>
            <a:r>
              <a:rPr lang="en-US" sz="1800"/>
              <a:t>	</a:t>
            </a:r>
            <a:r>
              <a:rPr lang="en-US" sz="1800" smtClean="0"/>
              <a:t>printf(“So n la %d\n”, n);</a:t>
            </a:r>
          </a:p>
          <a:p>
            <a:pPr marL="0" indent="0">
              <a:buNone/>
              <a:tabLst>
                <a:tab pos="457200" algn="l"/>
                <a:tab pos="914400" algn="l"/>
                <a:tab pos="1371600" algn="l"/>
              </a:tabLst>
            </a:pPr>
            <a:r>
              <a:rPr lang="en-US" sz="1800" smtClean="0"/>
              <a:t>}</a:t>
            </a:r>
            <a:endParaRPr lang="en-US" sz="1800"/>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36</a:t>
            </a:fld>
            <a:endParaRPr lang="en-US"/>
          </a:p>
        </p:txBody>
      </p:sp>
    </p:spTree>
    <p:extLst>
      <p:ext uri="{BB962C8B-B14F-4D97-AF65-F5344CB8AC3E}">
        <p14:creationId xmlns:p14="http://schemas.microsoft.com/office/powerpoint/2010/main" xmlns="" val="1714423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Phân tích hoạt động </a:t>
            </a:r>
            <a:r>
              <a:rPr lang="en-US" smtClean="0"/>
              <a:t>của</a:t>
            </a:r>
            <a:br>
              <a:rPr lang="en-US" smtClean="0"/>
            </a:br>
            <a:r>
              <a:rPr lang="en-US" smtClean="0"/>
              <a:t>cấu </a:t>
            </a:r>
            <a:r>
              <a:rPr lang="en-US"/>
              <a:t>trúc lặp do/while</a:t>
            </a:r>
          </a:p>
        </p:txBody>
      </p:sp>
      <p:sp>
        <p:nvSpPr>
          <p:cNvPr id="3" name="Content Placeholder 2"/>
          <p:cNvSpPr>
            <a:spLocks noGrp="1"/>
          </p:cNvSpPr>
          <p:nvPr>
            <p:ph idx="1"/>
          </p:nvPr>
        </p:nvSpPr>
        <p:spPr/>
        <p:txBody>
          <a:bodyPr>
            <a:normAutofit/>
          </a:bodyPr>
          <a:lstStyle/>
          <a:p>
            <a:r>
              <a:rPr lang="en-US" b="1" smtClean="0"/>
              <a:t>Bước </a:t>
            </a:r>
            <a:r>
              <a:rPr lang="en-US" b="1"/>
              <a:t>1: </a:t>
            </a:r>
            <a:r>
              <a:rPr lang="en-US"/>
              <a:t>Thực hiện các câu lệnh trong khối lệnh lặp </a:t>
            </a:r>
            <a:r>
              <a:rPr lang="en-US" smtClean="0">
                <a:solidFill>
                  <a:srgbClr val="0000FF"/>
                </a:solidFill>
              </a:rPr>
              <a:t>do while</a:t>
            </a:r>
            <a:r>
              <a:rPr lang="en-US"/>
              <a:t>.</a:t>
            </a:r>
          </a:p>
          <a:p>
            <a:r>
              <a:rPr lang="en-US" b="1"/>
              <a:t>Bước 2: </a:t>
            </a:r>
            <a:r>
              <a:rPr lang="en-US"/>
              <a:t>Khi gặp đến cuối khối lệnh lặp </a:t>
            </a:r>
            <a:r>
              <a:rPr lang="en-US" smtClean="0">
                <a:solidFill>
                  <a:srgbClr val="0000FF"/>
                </a:solidFill>
              </a:rPr>
              <a:t>do while</a:t>
            </a:r>
            <a:r>
              <a:rPr lang="en-US"/>
              <a:t>, chương trình sẽ xác định giá trị của điều kiện lặp sau từ khóa </a:t>
            </a:r>
            <a:r>
              <a:rPr lang="en-US">
                <a:solidFill>
                  <a:srgbClr val="0000FF"/>
                </a:solidFill>
              </a:rPr>
              <a:t>while</a:t>
            </a:r>
            <a:r>
              <a:rPr lang="en-US"/>
              <a:t>.</a:t>
            </a:r>
          </a:p>
          <a:p>
            <a:r>
              <a:rPr lang="en-US" b="1"/>
              <a:t>Bước 3: </a:t>
            </a:r>
            <a:r>
              <a:rPr lang="en-US"/>
              <a:t>Chương trình sẽ thực thi một trong 2 nhánh sau tùy theo giá trị của biểu thức vừa nhận được</a:t>
            </a:r>
            <a:r>
              <a:rPr lang="en-US" smtClean="0"/>
              <a:t>.</a:t>
            </a:r>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37</a:t>
            </a:fld>
            <a:endParaRPr lang="en-US"/>
          </a:p>
        </p:txBody>
      </p:sp>
    </p:spTree>
    <p:extLst>
      <p:ext uri="{BB962C8B-B14F-4D97-AF65-F5344CB8AC3E}">
        <p14:creationId xmlns:p14="http://schemas.microsoft.com/office/powerpoint/2010/main" xmlns="" val="919391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Phân tích hoạt động </a:t>
            </a:r>
            <a:r>
              <a:rPr lang="en-US" smtClean="0"/>
              <a:t>của</a:t>
            </a:r>
            <a:br>
              <a:rPr lang="en-US" smtClean="0"/>
            </a:br>
            <a:r>
              <a:rPr lang="en-US" smtClean="0"/>
              <a:t>cấu </a:t>
            </a:r>
            <a:r>
              <a:rPr lang="en-US"/>
              <a:t>trúc lặp do/while</a:t>
            </a:r>
          </a:p>
        </p:txBody>
      </p:sp>
      <p:sp>
        <p:nvSpPr>
          <p:cNvPr id="3" name="Content Placeholder 2"/>
          <p:cNvSpPr>
            <a:spLocks noGrp="1"/>
          </p:cNvSpPr>
          <p:nvPr>
            <p:ph idx="1"/>
          </p:nvPr>
        </p:nvSpPr>
        <p:spPr/>
        <p:txBody>
          <a:bodyPr>
            <a:normAutofit/>
          </a:bodyPr>
          <a:lstStyle/>
          <a:p>
            <a:r>
              <a:rPr lang="en-US" b="1" smtClean="0"/>
              <a:t>Bước </a:t>
            </a:r>
            <a:r>
              <a:rPr lang="en-US" b="1"/>
              <a:t>3.1: </a:t>
            </a:r>
            <a:r>
              <a:rPr lang="en-US"/>
              <a:t>Nếu biểu thức có giá trị đúng (khác 0), chương trình sẽ quay trở lại bước 1 để tiếp tục thực hiện vòng lặp mới</a:t>
            </a:r>
            <a:r>
              <a:rPr lang="en-US" smtClean="0"/>
              <a:t>.</a:t>
            </a:r>
          </a:p>
          <a:p>
            <a:r>
              <a:rPr lang="en-US" b="1"/>
              <a:t>Bước 3.2: </a:t>
            </a:r>
            <a:r>
              <a:rPr lang="en-US"/>
              <a:t>Nếu biểu thức có giá trị sau (bằng 0), chương trình sẽ ra khỏi chu trình và chuyển tới câu lệnh đúng sau dấu chấm phẩy đặt cuối </a:t>
            </a:r>
            <a:r>
              <a:rPr lang="en-US" smtClean="0"/>
              <a:t>từ khóa</a:t>
            </a:r>
            <a:r>
              <a:rPr lang="en-US" smtClean="0"/>
              <a:t> </a:t>
            </a:r>
            <a:r>
              <a:rPr lang="en-US" smtClean="0">
                <a:solidFill>
                  <a:srgbClr val="0000FF"/>
                </a:solidFill>
              </a:rPr>
              <a:t>do while</a:t>
            </a:r>
            <a:r>
              <a:rPr lang="en-US" smtClean="0"/>
              <a:t>.</a:t>
            </a:r>
            <a:endParaRPr lang="en-US"/>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38</a:t>
            </a:fld>
            <a:endParaRPr lang="en-US"/>
          </a:p>
        </p:txBody>
      </p:sp>
    </p:spTree>
    <p:extLst>
      <p:ext uri="{BB962C8B-B14F-4D97-AF65-F5344CB8AC3E}">
        <p14:creationId xmlns:p14="http://schemas.microsoft.com/office/powerpoint/2010/main" xmlns="" val="3586062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Cấu trúc điều khiển lặp for</a:t>
            </a:r>
            <a:endParaRPr lang="en-US"/>
          </a:p>
        </p:txBody>
      </p:sp>
      <p:sp>
        <p:nvSpPr>
          <p:cNvPr id="3" name="Content Placeholder 2"/>
          <p:cNvSpPr>
            <a:spLocks noGrp="1"/>
          </p:cNvSpPr>
          <p:nvPr>
            <p:ph idx="1"/>
          </p:nvPr>
        </p:nvSpPr>
        <p:spPr/>
        <p:txBody>
          <a:bodyPr>
            <a:normAutofit/>
          </a:bodyPr>
          <a:lstStyle/>
          <a:p>
            <a:pPr marL="0" indent="0">
              <a:buNone/>
              <a:tabLst>
                <a:tab pos="457200" algn="l"/>
                <a:tab pos="914400" algn="l"/>
                <a:tab pos="1371600" algn="l"/>
              </a:tabLst>
            </a:pPr>
            <a:r>
              <a:rPr lang="en-US" smtClean="0">
                <a:solidFill>
                  <a:srgbClr val="0000FF"/>
                </a:solidFill>
              </a:rPr>
              <a:t>for</a:t>
            </a:r>
            <a:r>
              <a:rPr lang="en-US" smtClean="0"/>
              <a:t> (biểu_thức_1;biểu_thức_2;biểu_thức_3)</a:t>
            </a:r>
          </a:p>
          <a:p>
            <a:pPr marL="0" indent="0">
              <a:buNone/>
              <a:tabLst>
                <a:tab pos="457200" algn="l"/>
                <a:tab pos="914400" algn="l"/>
                <a:tab pos="1371600" algn="l"/>
              </a:tabLst>
            </a:pPr>
            <a:r>
              <a:rPr lang="en-US" smtClean="0"/>
              <a:t>{</a:t>
            </a:r>
            <a:endParaRPr lang="en-US"/>
          </a:p>
          <a:p>
            <a:pPr marL="0" indent="0">
              <a:buNone/>
              <a:tabLst>
                <a:tab pos="457200" algn="l"/>
                <a:tab pos="914400" algn="l"/>
                <a:tab pos="1371600" algn="l"/>
              </a:tabLst>
            </a:pPr>
            <a:r>
              <a:rPr lang="en-US"/>
              <a:t>	Lệnh 1;</a:t>
            </a:r>
          </a:p>
          <a:p>
            <a:pPr marL="0" indent="0">
              <a:buNone/>
              <a:tabLst>
                <a:tab pos="457200" algn="l"/>
                <a:tab pos="914400" algn="l"/>
                <a:tab pos="1371600" algn="l"/>
              </a:tabLst>
            </a:pPr>
            <a:r>
              <a:rPr lang="en-US"/>
              <a:t>	Lệnh 2;</a:t>
            </a:r>
          </a:p>
          <a:p>
            <a:pPr marL="0" indent="0">
              <a:buNone/>
              <a:tabLst>
                <a:tab pos="457200" algn="l"/>
                <a:tab pos="914400" algn="l"/>
                <a:tab pos="1371600" algn="l"/>
              </a:tabLst>
            </a:pPr>
            <a:r>
              <a:rPr lang="en-US"/>
              <a:t>	…</a:t>
            </a:r>
          </a:p>
          <a:p>
            <a:pPr marL="0" indent="0">
              <a:buNone/>
              <a:tabLst>
                <a:tab pos="457200" algn="l"/>
                <a:tab pos="914400" algn="l"/>
                <a:tab pos="1371600" algn="l"/>
              </a:tabLst>
            </a:pPr>
            <a:r>
              <a:rPr lang="en-US"/>
              <a:t>	Lệnh n;</a:t>
            </a:r>
          </a:p>
          <a:p>
            <a:pPr marL="0" indent="0">
              <a:buNone/>
              <a:tabLst>
                <a:tab pos="457200" algn="l"/>
                <a:tab pos="914400" algn="l"/>
                <a:tab pos="1371600" algn="l"/>
              </a:tabLst>
            </a:pPr>
            <a:r>
              <a:rPr lang="en-US" smtClean="0"/>
              <a:t>}</a:t>
            </a:r>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39</a:t>
            </a:fld>
            <a:endParaRPr lang="en-US"/>
          </a:p>
        </p:txBody>
      </p:sp>
    </p:spTree>
    <p:extLst>
      <p:ext uri="{BB962C8B-B14F-4D97-AF65-F5344CB8AC3E}">
        <p14:creationId xmlns:p14="http://schemas.microsoft.com/office/powerpoint/2010/main" xmlns="" val="3234957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nghĩa &amp; ví dụ</a:t>
            </a:r>
            <a:endParaRPr lang="en-US"/>
          </a:p>
        </p:txBody>
      </p:sp>
      <p:sp>
        <p:nvSpPr>
          <p:cNvPr id="3" name="Content Placeholder 2"/>
          <p:cNvSpPr>
            <a:spLocks noGrp="1"/>
          </p:cNvSpPr>
          <p:nvPr>
            <p:ph idx="1"/>
          </p:nvPr>
        </p:nvSpPr>
        <p:spPr/>
        <p:txBody>
          <a:bodyPr>
            <a:normAutofit/>
          </a:bodyPr>
          <a:lstStyle/>
          <a:p>
            <a:pPr algn="just"/>
            <a:r>
              <a:rPr lang="en-US" smtClean="0"/>
              <a:t>Một dãy các câu lệnh được bao bởi dấu {} gọi là một khối lệnh.</a:t>
            </a:r>
          </a:p>
          <a:p>
            <a:pPr algn="just"/>
            <a:r>
              <a:rPr lang="en-US" smtClean="0"/>
              <a:t>Ví dụ:</a:t>
            </a:r>
          </a:p>
          <a:p>
            <a:pPr marL="0" indent="0">
              <a:buNone/>
            </a:pPr>
            <a:r>
              <a:rPr lang="en-US" sz="1800"/>
              <a:t>{</a:t>
            </a:r>
            <a:br>
              <a:rPr lang="en-US" sz="1800"/>
            </a:br>
            <a:r>
              <a:rPr lang="en-US" sz="1800"/>
              <a:t>      </a:t>
            </a:r>
            <a:r>
              <a:rPr lang="en-US" sz="1800" smtClean="0"/>
              <a:t>a = 2</a:t>
            </a:r>
            <a:r>
              <a:rPr lang="en-US" sz="1800"/>
              <a:t>;</a:t>
            </a:r>
            <a:br>
              <a:rPr lang="en-US" sz="1800"/>
            </a:br>
            <a:r>
              <a:rPr lang="en-US" sz="1800"/>
              <a:t>      </a:t>
            </a:r>
            <a:r>
              <a:rPr lang="en-US" sz="1800" smtClean="0"/>
              <a:t>b = 3</a:t>
            </a:r>
            <a:r>
              <a:rPr lang="en-US" sz="1800"/>
              <a:t>;</a:t>
            </a:r>
            <a:br>
              <a:rPr lang="en-US" sz="1800"/>
            </a:br>
            <a:r>
              <a:rPr lang="en-US" sz="1800"/>
              <a:t>      printf("\n%d%d</a:t>
            </a:r>
            <a:r>
              <a:rPr lang="en-US" sz="1800" smtClean="0"/>
              <a:t>", a, b</a:t>
            </a:r>
            <a:r>
              <a:rPr lang="en-US" sz="1800"/>
              <a:t>);</a:t>
            </a:r>
            <a:br>
              <a:rPr lang="en-US" sz="1800"/>
            </a:br>
            <a:r>
              <a:rPr lang="en-US" sz="1800" smtClean="0"/>
              <a:t>}</a:t>
            </a:r>
            <a:endParaRPr lang="en-US"/>
          </a:p>
        </p:txBody>
      </p:sp>
      <p:sp>
        <p:nvSpPr>
          <p:cNvPr id="4" name="Date Placeholder 3"/>
          <p:cNvSpPr>
            <a:spLocks noGrp="1"/>
          </p:cNvSpPr>
          <p:nvPr>
            <p:ph type="dt" sz="half" idx="10"/>
          </p:nvPr>
        </p:nvSpPr>
        <p:spPr/>
        <p:txBody>
          <a:bodyPr/>
          <a:lstStyle/>
          <a:p>
            <a:fld id="{F8221269-A0E1-4AF9-AB18-CB426E621559}"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F2FA61-3A1F-4203-A144-EA51ACB57E74}" type="datetime1">
              <a:rPr lang="en-US" smtClean="0"/>
              <a:pPr/>
              <a:t>3/9/2012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40</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7" name="Title 6"/>
          <p:cNvSpPr>
            <a:spLocks noGrp="1"/>
          </p:cNvSpPr>
          <p:nvPr>
            <p:ph type="title"/>
          </p:nvPr>
        </p:nvSpPr>
        <p:spPr/>
        <p:txBody>
          <a:bodyPr>
            <a:normAutofit/>
          </a:bodyPr>
          <a:lstStyle/>
          <a:p>
            <a:r>
              <a:rPr lang="en-US" sz="3800" smtClean="0"/>
              <a:t>Lưu đồ thuật toán vòng lặp for</a:t>
            </a:r>
            <a:endParaRPr lang="en-US" sz="3800"/>
          </a:p>
        </p:txBody>
      </p:sp>
      <p:sp>
        <p:nvSpPr>
          <p:cNvPr id="2" name="Diamond 1"/>
          <p:cNvSpPr/>
          <p:nvPr/>
        </p:nvSpPr>
        <p:spPr>
          <a:xfrm>
            <a:off x="3124200" y="1447800"/>
            <a:ext cx="2514600" cy="1066800"/>
          </a:xfrm>
          <a:prstGeom prst="diamond">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&lt;ĐK lặp&gt;</a:t>
            </a:r>
            <a:endParaRPr lang="en-US" sz="2000" b="1">
              <a:solidFill>
                <a:schemeClr val="tx1"/>
              </a:solidFill>
              <a:latin typeface="Times New Roman" pitchFamily="18" charset="0"/>
              <a:cs typeface="Times New Roman" pitchFamily="18" charset="0"/>
            </a:endParaRPr>
          </a:p>
        </p:txBody>
      </p:sp>
      <p:cxnSp>
        <p:nvCxnSpPr>
          <p:cNvPr id="9" name="Straight Connector 8"/>
          <p:cNvCxnSpPr/>
          <p:nvPr/>
        </p:nvCxnSpPr>
        <p:spPr>
          <a:xfrm>
            <a:off x="5609772" y="1981200"/>
            <a:ext cx="171994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12" idx="0"/>
          </p:cNvCxnSpPr>
          <p:nvPr/>
        </p:nvCxnSpPr>
        <p:spPr>
          <a:xfrm>
            <a:off x="7315200" y="1962876"/>
            <a:ext cx="0" cy="61341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248400" y="2576286"/>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p:cNvSpPr>
            <a:spLocks noGrp="1"/>
          </p:cNvSpPr>
          <p:nvPr>
            <p:ph idx="1"/>
          </p:nvPr>
        </p:nvSpPr>
        <p:spPr>
          <a:xfrm>
            <a:off x="6096000" y="1505676"/>
            <a:ext cx="990600" cy="399324"/>
          </a:xfrm>
        </p:spPr>
        <p:txBody>
          <a:bodyPr>
            <a:normAutofit/>
          </a:bodyPr>
          <a:lstStyle/>
          <a:p>
            <a:pPr marL="0" indent="0">
              <a:buNone/>
            </a:pPr>
            <a:r>
              <a:rPr lang="en-US" sz="2000" b="1" smtClean="0"/>
              <a:t>Đúng</a:t>
            </a:r>
          </a:p>
        </p:txBody>
      </p:sp>
      <p:cxnSp>
        <p:nvCxnSpPr>
          <p:cNvPr id="27" name="Straight Connector 26"/>
          <p:cNvCxnSpPr/>
          <p:nvPr/>
        </p:nvCxnSpPr>
        <p:spPr>
          <a:xfrm>
            <a:off x="1418772" y="1981200"/>
            <a:ext cx="170542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33286" y="1966686"/>
            <a:ext cx="0" cy="1861638"/>
          </a:xfrm>
          <a:prstGeom prst="line">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381500" y="6019800"/>
            <a:ext cx="296817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15200" y="3182076"/>
            <a:ext cx="0" cy="627924"/>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15200" y="4401276"/>
            <a:ext cx="0" cy="627924"/>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248400" y="3813810"/>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248400" y="5033010"/>
            <a:ext cx="2133600" cy="60579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a:off x="7349671" y="5638800"/>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81500" y="2471058"/>
            <a:ext cx="0" cy="35814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a:xfrm>
            <a:off x="1981200" y="1524000"/>
            <a:ext cx="990600" cy="3993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smtClean="0"/>
              <a:t>Sai</a:t>
            </a:r>
          </a:p>
        </p:txBody>
      </p:sp>
      <p:cxnSp>
        <p:nvCxnSpPr>
          <p:cNvPr id="21" name="Straight Arrow Connector 20"/>
          <p:cNvCxnSpPr/>
          <p:nvPr/>
        </p:nvCxnSpPr>
        <p:spPr>
          <a:xfrm flipH="1">
            <a:off x="4387643" y="1052052"/>
            <a:ext cx="1" cy="381000"/>
          </a:xfrm>
          <a:prstGeom prst="straightConnector1">
            <a:avLst/>
          </a:prstGeom>
          <a:ln w="63500" cmpd="sng">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7183873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1 của vòng lặp for</a:t>
            </a:r>
            <a:endParaRPr lang="en-US"/>
          </a:p>
        </p:txBody>
      </p:sp>
      <p:sp>
        <p:nvSpPr>
          <p:cNvPr id="3" name="Content Placeholder 2"/>
          <p:cNvSpPr>
            <a:spLocks noGrp="1"/>
          </p:cNvSpPr>
          <p:nvPr>
            <p:ph idx="1"/>
          </p:nvPr>
        </p:nvSpPr>
        <p:spPr/>
        <p:txBody>
          <a:bodyPr>
            <a:noAutofit/>
          </a:bodyPr>
          <a:lstStyle/>
          <a:p>
            <a:r>
              <a:rPr lang="en-US" smtClean="0"/>
              <a:t>Xuất các ký tự từ ‘A’ đến ‘Z’. </a:t>
            </a:r>
            <a:endParaRPr lang="en-US" baseline="30000" smtClean="0"/>
          </a:p>
          <a:p>
            <a:pPr marL="0" indent="0">
              <a:buNone/>
              <a:tabLst>
                <a:tab pos="457200" algn="l"/>
                <a:tab pos="914400" algn="l"/>
                <a:tab pos="1371600" algn="l"/>
              </a:tabLst>
            </a:pPr>
            <a:r>
              <a:rPr lang="en-US" sz="1800" smtClean="0">
                <a:solidFill>
                  <a:srgbClr val="0000FF"/>
                </a:solidFill>
              </a:rPr>
              <a:t>#include </a:t>
            </a:r>
            <a:r>
              <a:rPr lang="en-US" sz="1800" smtClean="0"/>
              <a:t>&lt;stdio.h&gt;</a:t>
            </a:r>
          </a:p>
          <a:p>
            <a:pPr marL="0" indent="0">
              <a:buNone/>
              <a:tabLst>
                <a:tab pos="457200" algn="l"/>
                <a:tab pos="914400" algn="l"/>
                <a:tab pos="1371600" algn="l"/>
              </a:tabLst>
            </a:pPr>
            <a:r>
              <a:rPr lang="en-US" sz="1800" smtClean="0">
                <a:solidFill>
                  <a:srgbClr val="0000FF"/>
                </a:solidFill>
              </a:rPr>
              <a:t>void</a:t>
            </a:r>
            <a:r>
              <a:rPr lang="en-US" sz="1800" smtClean="0"/>
              <a:t> main() {</a:t>
            </a:r>
          </a:p>
          <a:p>
            <a:pPr marL="0" indent="0">
              <a:buNone/>
              <a:tabLst>
                <a:tab pos="457200" algn="l"/>
                <a:tab pos="914400" algn="l"/>
                <a:tab pos="1371600" algn="l"/>
              </a:tabLst>
            </a:pPr>
            <a:r>
              <a:rPr lang="en-US" sz="1800" smtClean="0"/>
              <a:t>	</a:t>
            </a:r>
            <a:r>
              <a:rPr lang="en-US" sz="1800" smtClean="0">
                <a:solidFill>
                  <a:srgbClr val="0000FF"/>
                </a:solidFill>
              </a:rPr>
              <a:t>char</a:t>
            </a:r>
            <a:r>
              <a:rPr lang="en-US" sz="1800" smtClean="0"/>
              <a:t> kytu;</a:t>
            </a:r>
          </a:p>
          <a:p>
            <a:pPr marL="0" indent="0">
              <a:buNone/>
              <a:tabLst>
                <a:tab pos="457200" algn="l"/>
                <a:tab pos="914400" algn="l"/>
                <a:tab pos="1371600" algn="l"/>
              </a:tabLst>
            </a:pPr>
            <a:r>
              <a:rPr lang="en-US" sz="1800" smtClean="0"/>
              <a:t>	</a:t>
            </a:r>
            <a:r>
              <a:rPr lang="en-US" sz="1800" smtClean="0">
                <a:solidFill>
                  <a:srgbClr val="0000FF"/>
                </a:solidFill>
              </a:rPr>
              <a:t>for</a:t>
            </a:r>
            <a:r>
              <a:rPr lang="en-US" sz="1800" smtClean="0"/>
              <a:t> (kytu = ‘A’; kytu &lt;= ‘Z’; kytu++) {</a:t>
            </a:r>
          </a:p>
          <a:p>
            <a:pPr marL="0" indent="0">
              <a:buNone/>
              <a:tabLst>
                <a:tab pos="457200" algn="l"/>
                <a:tab pos="914400" algn="l"/>
                <a:tab pos="1371600" algn="l"/>
              </a:tabLst>
            </a:pPr>
            <a:r>
              <a:rPr lang="en-US" sz="1800"/>
              <a:t>	</a:t>
            </a:r>
            <a:r>
              <a:rPr lang="en-US" sz="1800" smtClean="0"/>
              <a:t>	printf(“%c ”, kytu);</a:t>
            </a:r>
          </a:p>
          <a:p>
            <a:pPr marL="0" indent="0">
              <a:buNone/>
              <a:tabLst>
                <a:tab pos="457200" algn="l"/>
                <a:tab pos="914400" algn="l"/>
                <a:tab pos="1371600" algn="l"/>
              </a:tabLst>
            </a:pPr>
            <a:r>
              <a:rPr lang="en-US" sz="1800" smtClean="0"/>
              <a:t>	}</a:t>
            </a:r>
          </a:p>
          <a:p>
            <a:pPr marL="0" indent="0">
              <a:buNone/>
              <a:tabLst>
                <a:tab pos="457200" algn="l"/>
                <a:tab pos="914400" algn="l"/>
                <a:tab pos="1371600" algn="l"/>
              </a:tabLst>
            </a:pPr>
            <a:r>
              <a:rPr lang="en-US" sz="1800" smtClean="0"/>
              <a:t>}</a:t>
            </a:r>
            <a:endParaRPr lang="en-US" sz="1800"/>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41</a:t>
            </a:fld>
            <a:endParaRPr lang="en-US"/>
          </a:p>
        </p:txBody>
      </p:sp>
    </p:spTree>
    <p:extLst>
      <p:ext uri="{BB962C8B-B14F-4D97-AF65-F5344CB8AC3E}">
        <p14:creationId xmlns:p14="http://schemas.microsoft.com/office/powerpoint/2010/main" xmlns="" val="408123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2 của vòng lặp for</a:t>
            </a:r>
            <a:endParaRPr lang="en-US"/>
          </a:p>
        </p:txBody>
      </p:sp>
      <p:sp>
        <p:nvSpPr>
          <p:cNvPr id="3" name="Content Placeholder 2"/>
          <p:cNvSpPr>
            <a:spLocks noGrp="1"/>
          </p:cNvSpPr>
          <p:nvPr>
            <p:ph idx="1"/>
          </p:nvPr>
        </p:nvSpPr>
        <p:spPr/>
        <p:txBody>
          <a:bodyPr>
            <a:noAutofit/>
          </a:bodyPr>
          <a:lstStyle/>
          <a:p>
            <a:r>
              <a:rPr lang="en-US" smtClean="0"/>
              <a:t>Tính tổng các số dương lẻ của số nguyên dương n. </a:t>
            </a:r>
            <a:endParaRPr lang="en-US" baseline="30000" smtClean="0"/>
          </a:p>
          <a:p>
            <a:pPr marL="0" indent="0">
              <a:buNone/>
              <a:tabLst>
                <a:tab pos="457200" algn="l"/>
                <a:tab pos="914400" algn="l"/>
                <a:tab pos="1371600" algn="l"/>
              </a:tabLst>
            </a:pPr>
            <a:r>
              <a:rPr lang="en-US" sz="1800" smtClean="0">
                <a:solidFill>
                  <a:srgbClr val="0000FF"/>
                </a:solidFill>
              </a:rPr>
              <a:t>#include </a:t>
            </a:r>
            <a:r>
              <a:rPr lang="en-US" sz="1800" smtClean="0"/>
              <a:t>&lt;stdio.h&gt;</a:t>
            </a:r>
          </a:p>
          <a:p>
            <a:pPr marL="0" indent="0">
              <a:buNone/>
              <a:tabLst>
                <a:tab pos="457200" algn="l"/>
                <a:tab pos="914400" algn="l"/>
                <a:tab pos="1371600" algn="l"/>
              </a:tabLst>
            </a:pPr>
            <a:r>
              <a:rPr lang="en-US" sz="1800" smtClean="0">
                <a:solidFill>
                  <a:srgbClr val="0000FF"/>
                </a:solidFill>
              </a:rPr>
              <a:t>void</a:t>
            </a:r>
            <a:r>
              <a:rPr lang="en-US" sz="1800" smtClean="0"/>
              <a:t> main() {</a:t>
            </a:r>
          </a:p>
          <a:p>
            <a:pPr marL="0" indent="0">
              <a:buNone/>
              <a:tabLst>
                <a:tab pos="457200" algn="l"/>
                <a:tab pos="914400" algn="l"/>
                <a:tab pos="1371600" algn="l"/>
              </a:tabLst>
            </a:pPr>
            <a:r>
              <a:rPr lang="en-US" sz="1800"/>
              <a:t>	</a:t>
            </a:r>
            <a:r>
              <a:rPr lang="en-US" sz="1800">
                <a:solidFill>
                  <a:srgbClr val="0000FF"/>
                </a:solidFill>
              </a:rPr>
              <a:t>int</a:t>
            </a:r>
            <a:r>
              <a:rPr lang="en-US" sz="1800"/>
              <a:t> n, i, s;</a:t>
            </a:r>
          </a:p>
          <a:p>
            <a:pPr marL="0" indent="0">
              <a:buNone/>
              <a:tabLst>
                <a:tab pos="457200" algn="l"/>
                <a:tab pos="914400" algn="l"/>
                <a:tab pos="1371600" algn="l"/>
              </a:tabLst>
            </a:pPr>
            <a:r>
              <a:rPr lang="en-US" sz="1800"/>
              <a:t>	printf(“Nhap n: ”);</a:t>
            </a:r>
          </a:p>
          <a:p>
            <a:pPr marL="0" indent="0">
              <a:buNone/>
              <a:tabLst>
                <a:tab pos="457200" algn="l"/>
                <a:tab pos="914400" algn="l"/>
                <a:tab pos="1371600" algn="l"/>
              </a:tabLst>
            </a:pPr>
            <a:r>
              <a:rPr lang="en-US" sz="1800"/>
              <a:t>	scanf(“%d”, &amp;n</a:t>
            </a:r>
            <a:r>
              <a:rPr lang="en-US" sz="1800" smtClean="0"/>
              <a:t>);</a:t>
            </a:r>
          </a:p>
          <a:p>
            <a:pPr marL="0" indent="0">
              <a:buNone/>
              <a:tabLst>
                <a:tab pos="457200" algn="l"/>
                <a:tab pos="914400" algn="l"/>
                <a:tab pos="1371600" algn="l"/>
              </a:tabLst>
            </a:pPr>
            <a:r>
              <a:rPr lang="en-US" sz="1800" smtClean="0"/>
              <a:t>	s = 0;</a:t>
            </a:r>
            <a:endParaRPr lang="en-US" sz="1800"/>
          </a:p>
          <a:p>
            <a:pPr marL="0" indent="0">
              <a:buNone/>
              <a:tabLst>
                <a:tab pos="457200" algn="l"/>
                <a:tab pos="914400" algn="l"/>
                <a:tab pos="1371600" algn="l"/>
              </a:tabLst>
            </a:pPr>
            <a:r>
              <a:rPr lang="en-US" sz="1800" smtClean="0"/>
              <a:t>	</a:t>
            </a:r>
            <a:r>
              <a:rPr lang="en-US" sz="1800" smtClean="0">
                <a:solidFill>
                  <a:srgbClr val="0000FF"/>
                </a:solidFill>
              </a:rPr>
              <a:t>for</a:t>
            </a:r>
            <a:r>
              <a:rPr lang="en-US" sz="1800" smtClean="0"/>
              <a:t> (i = 1; i &lt; n; i = i + 2) {</a:t>
            </a:r>
          </a:p>
          <a:p>
            <a:pPr marL="0" indent="0">
              <a:buNone/>
              <a:tabLst>
                <a:tab pos="457200" algn="l"/>
                <a:tab pos="914400" algn="l"/>
                <a:tab pos="1371600" algn="l"/>
              </a:tabLst>
            </a:pPr>
            <a:r>
              <a:rPr lang="en-US" sz="1800"/>
              <a:t>	</a:t>
            </a:r>
            <a:r>
              <a:rPr lang="en-US" sz="1800" smtClean="0"/>
              <a:t>	s = s + i;	</a:t>
            </a:r>
          </a:p>
          <a:p>
            <a:pPr marL="0" indent="0">
              <a:buNone/>
              <a:tabLst>
                <a:tab pos="457200" algn="l"/>
                <a:tab pos="914400" algn="l"/>
                <a:tab pos="1371600" algn="l"/>
              </a:tabLst>
            </a:pPr>
            <a:r>
              <a:rPr lang="en-US" sz="1800" smtClean="0"/>
              <a:t>	}</a:t>
            </a:r>
          </a:p>
          <a:p>
            <a:pPr marL="0" indent="0">
              <a:buNone/>
              <a:tabLst>
                <a:tab pos="457200" algn="l"/>
                <a:tab pos="914400" algn="l"/>
                <a:tab pos="1371600" algn="l"/>
              </a:tabLst>
            </a:pPr>
            <a:r>
              <a:rPr lang="en-US" sz="1800" smtClean="0"/>
              <a:t>	printf(“Tong cac so duong le nho hon %d la %d\n”, n, s);</a:t>
            </a:r>
          </a:p>
          <a:p>
            <a:pPr marL="0" indent="0">
              <a:buNone/>
              <a:tabLst>
                <a:tab pos="457200" algn="l"/>
                <a:tab pos="914400" algn="l"/>
                <a:tab pos="1371600" algn="l"/>
              </a:tabLst>
            </a:pPr>
            <a:r>
              <a:rPr lang="en-US" sz="1800" smtClean="0"/>
              <a:t>}</a:t>
            </a:r>
            <a:endParaRPr lang="en-US" sz="1800"/>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42</a:t>
            </a:fld>
            <a:endParaRPr lang="en-US"/>
          </a:p>
        </p:txBody>
      </p:sp>
    </p:spTree>
    <p:extLst>
      <p:ext uri="{BB962C8B-B14F-4D97-AF65-F5344CB8AC3E}">
        <p14:creationId xmlns:p14="http://schemas.microsoft.com/office/powerpoint/2010/main" xmlns="" val="17818410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Ví dụ 2 của vòng lặp for</a:t>
            </a:r>
            <a:br>
              <a:rPr lang="en-US" smtClean="0"/>
            </a:br>
            <a:r>
              <a:rPr lang="en-US" smtClean="0"/>
              <a:t>(cách khác)</a:t>
            </a:r>
            <a:endParaRPr lang="en-US"/>
          </a:p>
        </p:txBody>
      </p:sp>
      <p:sp>
        <p:nvSpPr>
          <p:cNvPr id="3" name="Content Placeholder 2"/>
          <p:cNvSpPr>
            <a:spLocks noGrp="1"/>
          </p:cNvSpPr>
          <p:nvPr>
            <p:ph idx="1"/>
          </p:nvPr>
        </p:nvSpPr>
        <p:spPr/>
        <p:txBody>
          <a:bodyPr>
            <a:noAutofit/>
          </a:bodyPr>
          <a:lstStyle/>
          <a:p>
            <a:r>
              <a:rPr lang="en-US" smtClean="0"/>
              <a:t>Tính tổng các số dương lẻ của số nguyên dương n. </a:t>
            </a:r>
            <a:endParaRPr lang="en-US" baseline="30000" smtClean="0"/>
          </a:p>
          <a:p>
            <a:pPr marL="0" indent="0">
              <a:buNone/>
              <a:tabLst>
                <a:tab pos="457200" algn="l"/>
                <a:tab pos="914400" algn="l"/>
                <a:tab pos="1371600" algn="l"/>
              </a:tabLst>
            </a:pPr>
            <a:r>
              <a:rPr lang="en-US" sz="1800" smtClean="0">
                <a:solidFill>
                  <a:srgbClr val="0000FF"/>
                </a:solidFill>
              </a:rPr>
              <a:t>#include </a:t>
            </a:r>
            <a:r>
              <a:rPr lang="en-US" sz="1800" smtClean="0"/>
              <a:t>&lt;stdio.h&gt;</a:t>
            </a:r>
          </a:p>
          <a:p>
            <a:pPr marL="0" indent="0">
              <a:buNone/>
              <a:tabLst>
                <a:tab pos="457200" algn="l"/>
                <a:tab pos="914400" algn="l"/>
                <a:tab pos="1371600" algn="l"/>
              </a:tabLst>
            </a:pPr>
            <a:r>
              <a:rPr lang="en-US" sz="1800" smtClean="0">
                <a:solidFill>
                  <a:srgbClr val="0000FF"/>
                </a:solidFill>
              </a:rPr>
              <a:t>void</a:t>
            </a:r>
            <a:r>
              <a:rPr lang="en-US" sz="1800" smtClean="0"/>
              <a:t> main() {</a:t>
            </a:r>
          </a:p>
          <a:p>
            <a:pPr marL="0" indent="0">
              <a:buNone/>
              <a:tabLst>
                <a:tab pos="457200" algn="l"/>
                <a:tab pos="914400" algn="l"/>
                <a:tab pos="1371600" algn="l"/>
              </a:tabLst>
            </a:pPr>
            <a:r>
              <a:rPr lang="en-US" sz="1800"/>
              <a:t>	</a:t>
            </a:r>
            <a:r>
              <a:rPr lang="en-US" sz="1800">
                <a:solidFill>
                  <a:srgbClr val="0000FF"/>
                </a:solidFill>
              </a:rPr>
              <a:t>int</a:t>
            </a:r>
            <a:r>
              <a:rPr lang="en-US" sz="1800"/>
              <a:t> n, i, s;</a:t>
            </a:r>
          </a:p>
          <a:p>
            <a:pPr marL="0" indent="0">
              <a:buNone/>
              <a:tabLst>
                <a:tab pos="457200" algn="l"/>
                <a:tab pos="914400" algn="l"/>
                <a:tab pos="1371600" algn="l"/>
              </a:tabLst>
            </a:pPr>
            <a:r>
              <a:rPr lang="en-US" sz="1800"/>
              <a:t>	printf(“Nhap n: </a:t>
            </a:r>
            <a:r>
              <a:rPr lang="en-US" sz="1800" smtClean="0"/>
              <a:t>”); scanf</a:t>
            </a:r>
            <a:r>
              <a:rPr lang="en-US" sz="1800"/>
              <a:t>(“%d”, &amp;n</a:t>
            </a:r>
            <a:r>
              <a:rPr lang="en-US" sz="1800" smtClean="0"/>
              <a:t>);</a:t>
            </a:r>
          </a:p>
          <a:p>
            <a:pPr marL="0" indent="0">
              <a:buNone/>
              <a:tabLst>
                <a:tab pos="457200" algn="l"/>
                <a:tab pos="914400" algn="l"/>
                <a:tab pos="1371600" algn="l"/>
              </a:tabLst>
            </a:pPr>
            <a:r>
              <a:rPr lang="en-US" sz="1800" smtClean="0"/>
              <a:t>	s = 0; i = 1;</a:t>
            </a:r>
            <a:endParaRPr lang="en-US" sz="1800"/>
          </a:p>
          <a:p>
            <a:pPr marL="0" indent="0">
              <a:buNone/>
              <a:tabLst>
                <a:tab pos="457200" algn="l"/>
                <a:tab pos="914400" algn="l"/>
                <a:tab pos="1371600" algn="l"/>
              </a:tabLst>
            </a:pPr>
            <a:r>
              <a:rPr lang="en-US" sz="1800" smtClean="0"/>
              <a:t>	</a:t>
            </a:r>
            <a:r>
              <a:rPr lang="en-US" sz="1800" smtClean="0">
                <a:solidFill>
                  <a:srgbClr val="0000FF"/>
                </a:solidFill>
              </a:rPr>
              <a:t>for</a:t>
            </a:r>
            <a:r>
              <a:rPr lang="en-US" sz="1800" smtClean="0"/>
              <a:t> (;;) {</a:t>
            </a:r>
          </a:p>
          <a:p>
            <a:pPr marL="0" indent="0">
              <a:buNone/>
              <a:tabLst>
                <a:tab pos="457200" algn="l"/>
                <a:tab pos="914400" algn="l"/>
                <a:tab pos="1371600" algn="l"/>
              </a:tabLst>
            </a:pPr>
            <a:r>
              <a:rPr lang="en-US" sz="1800"/>
              <a:t>	</a:t>
            </a:r>
            <a:r>
              <a:rPr lang="en-US" sz="1800" smtClean="0"/>
              <a:t>	s = s + i;</a:t>
            </a:r>
          </a:p>
          <a:p>
            <a:pPr marL="0" indent="0">
              <a:buNone/>
              <a:tabLst>
                <a:tab pos="457200" algn="l"/>
                <a:tab pos="914400" algn="l"/>
                <a:tab pos="1371600" algn="l"/>
              </a:tabLst>
            </a:pPr>
            <a:r>
              <a:rPr lang="en-US" sz="1800"/>
              <a:t>	</a:t>
            </a:r>
            <a:r>
              <a:rPr lang="en-US" sz="1800" smtClean="0"/>
              <a:t>	i = i + 2;</a:t>
            </a:r>
          </a:p>
          <a:p>
            <a:pPr marL="0" indent="0">
              <a:buNone/>
              <a:tabLst>
                <a:tab pos="457200" algn="l"/>
                <a:tab pos="914400" algn="l"/>
                <a:tab pos="1371600" algn="l"/>
              </a:tabLst>
            </a:pPr>
            <a:r>
              <a:rPr lang="en-US" sz="1800"/>
              <a:t>	</a:t>
            </a:r>
            <a:r>
              <a:rPr lang="en-US" sz="1800" smtClean="0"/>
              <a:t>	</a:t>
            </a:r>
            <a:r>
              <a:rPr lang="en-US" sz="1800" smtClean="0">
                <a:solidFill>
                  <a:srgbClr val="0000FF"/>
                </a:solidFill>
              </a:rPr>
              <a:t>if</a:t>
            </a:r>
            <a:r>
              <a:rPr lang="en-US" sz="1800" smtClean="0"/>
              <a:t> (i &gt;= n) break;</a:t>
            </a:r>
          </a:p>
          <a:p>
            <a:pPr marL="0" indent="0">
              <a:buNone/>
              <a:tabLst>
                <a:tab pos="457200" algn="l"/>
                <a:tab pos="914400" algn="l"/>
                <a:tab pos="1371600" algn="l"/>
              </a:tabLst>
            </a:pPr>
            <a:r>
              <a:rPr lang="en-US" sz="1800" smtClean="0"/>
              <a:t>	}</a:t>
            </a:r>
          </a:p>
          <a:p>
            <a:pPr marL="0" indent="0">
              <a:buNone/>
              <a:tabLst>
                <a:tab pos="457200" algn="l"/>
                <a:tab pos="914400" algn="l"/>
                <a:tab pos="1371600" algn="l"/>
              </a:tabLst>
            </a:pPr>
            <a:r>
              <a:rPr lang="en-US" sz="1800" smtClean="0"/>
              <a:t>	printf(“Tong cac so duong le nho hon %d la %d\n”, n, s);</a:t>
            </a:r>
          </a:p>
          <a:p>
            <a:pPr marL="0" indent="0">
              <a:buNone/>
              <a:tabLst>
                <a:tab pos="457200" algn="l"/>
                <a:tab pos="914400" algn="l"/>
                <a:tab pos="1371600" algn="l"/>
              </a:tabLst>
            </a:pPr>
            <a:r>
              <a:rPr lang="en-US" sz="1800" smtClean="0"/>
              <a:t>}</a:t>
            </a:r>
            <a:endParaRPr lang="en-US" sz="1800"/>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43</a:t>
            </a:fld>
            <a:endParaRPr lang="en-US"/>
          </a:p>
        </p:txBody>
      </p:sp>
    </p:spTree>
    <p:extLst>
      <p:ext uri="{BB962C8B-B14F-4D97-AF65-F5344CB8AC3E}">
        <p14:creationId xmlns:p14="http://schemas.microsoft.com/office/powerpoint/2010/main" xmlns="" val="1000584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800" smtClean="0"/>
              <a:t>Ý nghĩa của các biểu thức trong vòng lặp for</a:t>
            </a:r>
            <a:endParaRPr lang="en-US" sz="2800"/>
          </a:p>
        </p:txBody>
      </p:sp>
      <p:sp>
        <p:nvSpPr>
          <p:cNvPr id="3" name="Content Placeholder 2"/>
          <p:cNvSpPr>
            <a:spLocks noGrp="1"/>
          </p:cNvSpPr>
          <p:nvPr>
            <p:ph idx="1"/>
          </p:nvPr>
        </p:nvSpPr>
        <p:spPr/>
        <p:txBody>
          <a:bodyPr>
            <a:normAutofit fontScale="92500" lnSpcReduction="10000"/>
          </a:bodyPr>
          <a:lstStyle/>
          <a:p>
            <a:r>
              <a:rPr lang="en-US" b="1"/>
              <a:t>Biểu thức 1:</a:t>
            </a:r>
            <a:r>
              <a:rPr lang="en-US"/>
              <a:t> thường dùng để khởi tạo biến đếm của vòng lặp. Biểu thức này có thể có hoặc không có cũng được</a:t>
            </a:r>
            <a:r>
              <a:rPr lang="en-US" smtClean="0"/>
              <a:t>.</a:t>
            </a:r>
          </a:p>
          <a:p>
            <a:r>
              <a:rPr lang="en-US" b="1"/>
              <a:t>Biểu thức 2:</a:t>
            </a:r>
            <a:r>
              <a:rPr lang="en-US"/>
              <a:t> thường dùng để kiểm tra điều kiện của vòng lặp. Biểu thức này bắt buộc phải có (nếu bỏ qua biểu thức này ta phải dùng nó với từ khóa </a:t>
            </a:r>
            <a:r>
              <a:rPr lang="en-US">
                <a:solidFill>
                  <a:srgbClr val="0000FF"/>
                </a:solidFill>
              </a:rPr>
              <a:t>break</a:t>
            </a:r>
            <a:r>
              <a:rPr lang="en-US" smtClean="0"/>
              <a:t>)</a:t>
            </a:r>
          </a:p>
          <a:p>
            <a:r>
              <a:rPr lang="en-US" b="1"/>
              <a:t>Biểu thức 3:</a:t>
            </a:r>
            <a:r>
              <a:rPr lang="en-US"/>
              <a:t> thường dùng để điều khiển biến đếm của vòng lặp. Biểu thức này có thể có hoặc không có cũng được</a:t>
            </a:r>
            <a:r>
              <a:rPr lang="en-US" smtClean="0"/>
              <a:t>.</a:t>
            </a:r>
            <a:endParaRPr lang="en-US"/>
          </a:p>
        </p:txBody>
      </p:sp>
      <p:sp>
        <p:nvSpPr>
          <p:cNvPr id="4" name="Date Placeholder 3"/>
          <p:cNvSpPr>
            <a:spLocks noGrp="1"/>
          </p:cNvSpPr>
          <p:nvPr>
            <p:ph type="dt" sz="half" idx="10"/>
          </p:nvPr>
        </p:nvSpPr>
        <p:spPr/>
        <p:txBody>
          <a:bodyPr/>
          <a:lstStyle/>
          <a:p>
            <a:fld id="{F6F4761A-3BCA-4C70-9F68-D2C7C0ADD1F0}"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44</a:t>
            </a:fld>
            <a:endParaRPr lang="en-US"/>
          </a:p>
        </p:txBody>
      </p:sp>
    </p:spTree>
    <p:extLst>
      <p:ext uri="{BB962C8B-B14F-4D97-AF65-F5344CB8AC3E}">
        <p14:creationId xmlns:p14="http://schemas.microsoft.com/office/powerpoint/2010/main" xmlns="" val="221102756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800" smtClean="0"/>
              <a:t>Phân tích hoạt động của cấu trúc lặp for</a:t>
            </a:r>
            <a:endParaRPr lang="en-US" sz="2800"/>
          </a:p>
        </p:txBody>
      </p:sp>
      <p:sp>
        <p:nvSpPr>
          <p:cNvPr id="3" name="Content Placeholder 2"/>
          <p:cNvSpPr>
            <a:spLocks noGrp="1"/>
          </p:cNvSpPr>
          <p:nvPr>
            <p:ph idx="1"/>
          </p:nvPr>
        </p:nvSpPr>
        <p:spPr/>
        <p:txBody>
          <a:bodyPr>
            <a:normAutofit fontScale="85000" lnSpcReduction="20000"/>
          </a:bodyPr>
          <a:lstStyle/>
          <a:p>
            <a:r>
              <a:rPr lang="en-US" b="1"/>
              <a:t>Bước 1:</a:t>
            </a:r>
            <a:r>
              <a:rPr lang="en-US"/>
              <a:t> Xác định biểu thức </a:t>
            </a:r>
            <a:r>
              <a:rPr lang="en-US" smtClean="0"/>
              <a:t>1.</a:t>
            </a:r>
          </a:p>
          <a:p>
            <a:r>
              <a:rPr lang="en-US" b="1"/>
              <a:t>Bước 2:</a:t>
            </a:r>
            <a:r>
              <a:rPr lang="en-US"/>
              <a:t> Xác định biểu thức 2</a:t>
            </a:r>
          </a:p>
          <a:p>
            <a:r>
              <a:rPr lang="en-US" b="1"/>
              <a:t>Bước 3:</a:t>
            </a:r>
            <a:r>
              <a:rPr lang="en-US"/>
              <a:t> Tùy thuộc vào giá trị của biểu thức 2, chương tình thực thi một trong hai </a:t>
            </a:r>
            <a:r>
              <a:rPr lang="en-US" smtClean="0"/>
              <a:t>nhánh.</a:t>
            </a:r>
          </a:p>
          <a:p>
            <a:r>
              <a:rPr lang="en-US" b="1"/>
              <a:t>Bước 3.1:</a:t>
            </a:r>
            <a:r>
              <a:rPr lang="en-US"/>
              <a:t> Nếu biểu thức 2 có giá trị 0 (sai), chương trình sẽ thoát khỏi for và chuyển tới câu lệnh sau khối lệnh của for.</a:t>
            </a:r>
          </a:p>
          <a:p>
            <a:r>
              <a:rPr lang="en-US" b="1"/>
              <a:t>Bước 3.2:</a:t>
            </a:r>
            <a:r>
              <a:rPr lang="en-US"/>
              <a:t> Nếu biểu thức 2 có giá trị khác 0 (đúng) chương trình sẽ thực hiện các câu lệnh trong khối lệnh for.</a:t>
            </a:r>
          </a:p>
          <a:p>
            <a:r>
              <a:rPr lang="en-US" b="1"/>
              <a:t>Bước 4:</a:t>
            </a:r>
            <a:r>
              <a:rPr lang="en-US"/>
              <a:t> Trong biểu thức 3, sau đó quay lại bước 2 để bắt đầu một vòng lặp mới</a:t>
            </a:r>
            <a:r>
              <a:rPr lang="en-US" smtClean="0"/>
              <a:t>.</a:t>
            </a:r>
            <a:endParaRPr lang="en-US"/>
          </a:p>
        </p:txBody>
      </p:sp>
      <p:sp>
        <p:nvSpPr>
          <p:cNvPr id="4" name="Date Placeholder 3"/>
          <p:cNvSpPr>
            <a:spLocks noGrp="1"/>
          </p:cNvSpPr>
          <p:nvPr>
            <p:ph type="dt" sz="half" idx="10"/>
          </p:nvPr>
        </p:nvSpPr>
        <p:spPr/>
        <p:txBody>
          <a:bodyPr/>
          <a:lstStyle/>
          <a:p>
            <a:fld id="{E5BFDB7F-F937-4632-A00B-01AE62C2E523}"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45</a:t>
            </a:fld>
            <a:endParaRPr lang="en-US"/>
          </a:p>
        </p:txBody>
      </p:sp>
    </p:spTree>
    <p:extLst>
      <p:ext uri="{BB962C8B-B14F-4D97-AF65-F5344CB8AC3E}">
        <p14:creationId xmlns:p14="http://schemas.microsoft.com/office/powerpoint/2010/main" xmlns="" val="283451985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Điều kiện dừng của vòng lặp</a:t>
            </a:r>
            <a:endParaRPr lang="en-US" sz="3800"/>
          </a:p>
        </p:txBody>
      </p:sp>
      <p:sp>
        <p:nvSpPr>
          <p:cNvPr id="3" name="Content Placeholder 2"/>
          <p:cNvSpPr>
            <a:spLocks noGrp="1"/>
          </p:cNvSpPr>
          <p:nvPr>
            <p:ph idx="1"/>
          </p:nvPr>
        </p:nvSpPr>
        <p:spPr/>
        <p:txBody>
          <a:bodyPr>
            <a:normAutofit/>
          </a:bodyPr>
          <a:lstStyle/>
          <a:p>
            <a:pPr algn="just"/>
            <a:r>
              <a:rPr lang="en-US" smtClean="0"/>
              <a:t>Điều </a:t>
            </a:r>
            <a:r>
              <a:rPr lang="en-US"/>
              <a:t>kiện dừng của vòng lặp sẽ trả về </a:t>
            </a:r>
            <a:r>
              <a:rPr lang="en-US" b="1"/>
              <a:t>true</a:t>
            </a:r>
            <a:r>
              <a:rPr lang="en-US"/>
              <a:t> </a:t>
            </a:r>
            <a:r>
              <a:rPr lang="en-US" smtClean="0"/>
              <a:t>hoặc </a:t>
            </a:r>
            <a:r>
              <a:rPr lang="en-US" b="1"/>
              <a:t>false</a:t>
            </a:r>
            <a:r>
              <a:rPr lang="en-US"/>
              <a:t>, nếu true vòng lặp chạy tiếp và false sẽ thoát.</a:t>
            </a:r>
          </a:p>
        </p:txBody>
      </p:sp>
      <p:sp>
        <p:nvSpPr>
          <p:cNvPr id="4" name="Date Placeholder 3"/>
          <p:cNvSpPr>
            <a:spLocks noGrp="1"/>
          </p:cNvSpPr>
          <p:nvPr>
            <p:ph type="dt" sz="half" idx="10"/>
          </p:nvPr>
        </p:nvSpPr>
        <p:spPr/>
        <p:txBody>
          <a:bodyPr/>
          <a:lstStyle/>
          <a:p>
            <a:fld id="{CD879FD0-6FF9-4B86-A1B8-A06EAD0CCCFA}"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46</a:t>
            </a:fld>
            <a:endParaRPr lang="en-US"/>
          </a:p>
        </p:txBody>
      </p:sp>
    </p:spTree>
    <p:extLst>
      <p:ext uri="{BB962C8B-B14F-4D97-AF65-F5344CB8AC3E}">
        <p14:creationId xmlns:p14="http://schemas.microsoft.com/office/powerpoint/2010/main" xmlns="" val="49789754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Các chỉ thị can thiệp vào vòng lặp</a:t>
            </a:r>
            <a:endParaRPr lang="en-US" sz="3800"/>
          </a:p>
        </p:txBody>
      </p:sp>
      <p:sp>
        <p:nvSpPr>
          <p:cNvPr id="3" name="Content Placeholder 2"/>
          <p:cNvSpPr>
            <a:spLocks noGrp="1"/>
          </p:cNvSpPr>
          <p:nvPr>
            <p:ph idx="1"/>
          </p:nvPr>
        </p:nvSpPr>
        <p:spPr/>
        <p:txBody>
          <a:bodyPr>
            <a:normAutofit/>
          </a:bodyPr>
          <a:lstStyle/>
          <a:p>
            <a:r>
              <a:rPr lang="en-US" smtClean="0"/>
              <a:t>Lệnh </a:t>
            </a:r>
            <a:r>
              <a:rPr lang="en-US" smtClean="0">
                <a:solidFill>
                  <a:srgbClr val="0000FF"/>
                </a:solidFill>
              </a:rPr>
              <a:t>break</a:t>
            </a:r>
            <a:endParaRPr lang="en-US">
              <a:solidFill>
                <a:srgbClr val="0000FF"/>
              </a:solidFill>
            </a:endParaRPr>
          </a:p>
          <a:p>
            <a:r>
              <a:rPr lang="en-US" smtClean="0"/>
              <a:t>Lệnh </a:t>
            </a:r>
            <a:r>
              <a:rPr lang="en-US" smtClean="0">
                <a:solidFill>
                  <a:srgbClr val="0000FF"/>
                </a:solidFill>
              </a:rPr>
              <a:t>continue</a:t>
            </a:r>
          </a:p>
          <a:p>
            <a:r>
              <a:rPr lang="en-US" smtClean="0"/>
              <a:t>Lệnh </a:t>
            </a:r>
            <a:r>
              <a:rPr lang="en-US" smtClean="0">
                <a:solidFill>
                  <a:srgbClr val="0000FF"/>
                </a:solidFill>
              </a:rPr>
              <a:t>return</a:t>
            </a:r>
            <a:endParaRPr lang="en-US">
              <a:solidFill>
                <a:srgbClr val="0000FF"/>
              </a:solidFill>
            </a:endParaRPr>
          </a:p>
        </p:txBody>
      </p:sp>
      <p:sp>
        <p:nvSpPr>
          <p:cNvPr id="4" name="Date Placeholder 3"/>
          <p:cNvSpPr>
            <a:spLocks noGrp="1"/>
          </p:cNvSpPr>
          <p:nvPr>
            <p:ph type="dt" sz="half" idx="10"/>
          </p:nvPr>
        </p:nvSpPr>
        <p:spPr/>
        <p:txBody>
          <a:bodyPr/>
          <a:lstStyle/>
          <a:p>
            <a:fld id="{0FB66C86-2B12-4B40-B26A-B73F65640844}"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47</a:t>
            </a:fld>
            <a:endParaRPr lang="en-US"/>
          </a:p>
        </p:txBody>
      </p:sp>
    </p:spTree>
    <p:extLst>
      <p:ext uri="{BB962C8B-B14F-4D97-AF65-F5344CB8AC3E}">
        <p14:creationId xmlns:p14="http://schemas.microsoft.com/office/powerpoint/2010/main" xmlns="" val="110410402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Câu lệnh break</a:t>
            </a:r>
            <a:endParaRPr lang="en-US" sz="3800"/>
          </a:p>
        </p:txBody>
      </p:sp>
      <p:sp>
        <p:nvSpPr>
          <p:cNvPr id="3" name="Content Placeholder 2"/>
          <p:cNvSpPr>
            <a:spLocks noGrp="1"/>
          </p:cNvSpPr>
          <p:nvPr>
            <p:ph idx="1"/>
          </p:nvPr>
        </p:nvSpPr>
        <p:spPr/>
        <p:txBody>
          <a:bodyPr>
            <a:normAutofit lnSpcReduction="10000"/>
          </a:bodyPr>
          <a:lstStyle/>
          <a:p>
            <a:pPr algn="just"/>
            <a:r>
              <a:rPr lang="en-US"/>
              <a:t>Câu lệnh </a:t>
            </a:r>
            <a:r>
              <a:rPr lang="en-US">
                <a:solidFill>
                  <a:srgbClr val="0000FF"/>
                </a:solidFill>
              </a:rPr>
              <a:t>break</a:t>
            </a:r>
            <a:r>
              <a:rPr lang="en-US" b="1"/>
              <a:t> </a:t>
            </a:r>
            <a:r>
              <a:rPr lang="en-US"/>
              <a:t>cho phép ra khỏi cấu trúc điều khiển lặp (vòng </a:t>
            </a:r>
            <a:r>
              <a:rPr lang="en-US">
                <a:solidFill>
                  <a:srgbClr val="0000FF"/>
                </a:solidFill>
              </a:rPr>
              <a:t>for</a:t>
            </a:r>
            <a:r>
              <a:rPr lang="en-US"/>
              <a:t>, </a:t>
            </a:r>
            <a:r>
              <a:rPr lang="en-US">
                <a:solidFill>
                  <a:srgbClr val="0000FF"/>
                </a:solidFill>
              </a:rPr>
              <a:t>while</a:t>
            </a:r>
            <a:r>
              <a:rPr lang="en-US"/>
              <a:t>, </a:t>
            </a:r>
            <a:r>
              <a:rPr lang="en-US">
                <a:solidFill>
                  <a:srgbClr val="0000FF"/>
                </a:solidFill>
              </a:rPr>
              <a:t>do while</a:t>
            </a:r>
            <a:r>
              <a:rPr lang="en-US"/>
              <a:t>) và cấu trúc chọn </a:t>
            </a:r>
            <a:r>
              <a:rPr lang="en-US">
                <a:solidFill>
                  <a:srgbClr val="0000FF"/>
                </a:solidFill>
              </a:rPr>
              <a:t>switch</a:t>
            </a:r>
            <a:r>
              <a:rPr lang="en-US"/>
              <a:t>.  Khi có nhiều vòng lặp lồng nhau, câu lệnh break sẽ thoát khỏi vòng lặp chứa nó bên trong khối lệnh lặp</a:t>
            </a:r>
            <a:r>
              <a:rPr lang="en-US" smtClean="0"/>
              <a:t>.</a:t>
            </a:r>
          </a:p>
          <a:p>
            <a:pPr algn="just"/>
            <a:r>
              <a:rPr lang="en-US"/>
              <a:t>Như vậy </a:t>
            </a:r>
            <a:r>
              <a:rPr lang="en-US">
                <a:solidFill>
                  <a:srgbClr val="0000FF"/>
                </a:solidFill>
              </a:rPr>
              <a:t>break</a:t>
            </a:r>
            <a:r>
              <a:rPr lang="en-US"/>
              <a:t> cho ta khả năng ra khỏi một cấu trúc điều khiển lặp mà không dùng điều kiện kết thúc chương trình</a:t>
            </a:r>
            <a:r>
              <a:rPr lang="en-US" smtClean="0"/>
              <a:t>.</a:t>
            </a:r>
            <a:endParaRPr lang="en-US"/>
          </a:p>
        </p:txBody>
      </p:sp>
      <p:sp>
        <p:nvSpPr>
          <p:cNvPr id="4" name="Date Placeholder 3"/>
          <p:cNvSpPr>
            <a:spLocks noGrp="1"/>
          </p:cNvSpPr>
          <p:nvPr>
            <p:ph type="dt" sz="half" idx="10"/>
          </p:nvPr>
        </p:nvSpPr>
        <p:spPr/>
        <p:txBody>
          <a:bodyPr/>
          <a:lstStyle/>
          <a:p>
            <a:fld id="{7E9DC954-3622-4872-AA60-42CCF204F197}"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48</a:t>
            </a:fld>
            <a:endParaRPr lang="en-US"/>
          </a:p>
        </p:txBody>
      </p:sp>
    </p:spTree>
    <p:extLst>
      <p:ext uri="{BB962C8B-B14F-4D97-AF65-F5344CB8AC3E}">
        <p14:creationId xmlns:p14="http://schemas.microsoft.com/office/powerpoint/2010/main" xmlns="" val="341642600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Câu lệnh continue</a:t>
            </a:r>
            <a:endParaRPr lang="en-US" sz="3800"/>
          </a:p>
        </p:txBody>
      </p:sp>
      <p:sp>
        <p:nvSpPr>
          <p:cNvPr id="3" name="Content Placeholder 2"/>
          <p:cNvSpPr>
            <a:spLocks noGrp="1"/>
          </p:cNvSpPr>
          <p:nvPr>
            <p:ph idx="1"/>
          </p:nvPr>
        </p:nvSpPr>
        <p:spPr/>
        <p:txBody>
          <a:bodyPr>
            <a:normAutofit/>
          </a:bodyPr>
          <a:lstStyle/>
          <a:p>
            <a:pPr algn="just"/>
            <a:r>
              <a:rPr lang="en-US"/>
              <a:t>Ngược lại với câu lệnh </a:t>
            </a:r>
            <a:r>
              <a:rPr lang="en-US">
                <a:solidFill>
                  <a:srgbClr val="0000FF"/>
                </a:solidFill>
              </a:rPr>
              <a:t>break</a:t>
            </a:r>
            <a:r>
              <a:rPr lang="en-US"/>
              <a:t>, câu lệnh continue dùng để bắt đầu một vòng mới của cấu trúc điều khiển lặp chứa nó</a:t>
            </a:r>
            <a:r>
              <a:rPr lang="en-US" smtClean="0"/>
              <a:t>.</a:t>
            </a:r>
          </a:p>
          <a:p>
            <a:r>
              <a:rPr lang="en-US"/>
              <a:t>Khi gặp câu lệnh continue bên trong thân của một toán tử for, chương trình sẽ thực hiện bước 4 trong phần “phân tích sự hoạt động của cấu trúc lặp </a:t>
            </a:r>
            <a:r>
              <a:rPr lang="en-US">
                <a:solidFill>
                  <a:srgbClr val="0000FF"/>
                </a:solidFill>
              </a:rPr>
              <a:t>for</a:t>
            </a:r>
            <a:r>
              <a:rPr lang="en-US" smtClean="0"/>
              <a:t>”</a:t>
            </a:r>
            <a:endParaRPr lang="en-US"/>
          </a:p>
        </p:txBody>
      </p:sp>
      <p:sp>
        <p:nvSpPr>
          <p:cNvPr id="4" name="Date Placeholder 3"/>
          <p:cNvSpPr>
            <a:spLocks noGrp="1"/>
          </p:cNvSpPr>
          <p:nvPr>
            <p:ph type="dt" sz="half" idx="10"/>
          </p:nvPr>
        </p:nvSpPr>
        <p:spPr/>
        <p:txBody>
          <a:bodyPr/>
          <a:lstStyle/>
          <a:p>
            <a:fld id="{76FD1C9F-679B-42E9-A175-6EF6B089E517}"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49</a:t>
            </a:fld>
            <a:endParaRPr lang="en-US"/>
          </a:p>
        </p:txBody>
      </p:sp>
    </p:spTree>
    <p:extLst>
      <p:ext uri="{BB962C8B-B14F-4D97-AF65-F5344CB8AC3E}">
        <p14:creationId xmlns:p14="http://schemas.microsoft.com/office/powerpoint/2010/main" xmlns="" val="63172392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về namespace</a:t>
            </a:r>
            <a:endParaRPr lang="en-US"/>
          </a:p>
        </p:txBody>
      </p:sp>
      <p:sp>
        <p:nvSpPr>
          <p:cNvPr id="3" name="Content Placeholder 2"/>
          <p:cNvSpPr>
            <a:spLocks noGrp="1"/>
          </p:cNvSpPr>
          <p:nvPr>
            <p:ph idx="1"/>
          </p:nvPr>
        </p:nvSpPr>
        <p:spPr/>
        <p:txBody>
          <a:bodyPr>
            <a:normAutofit/>
          </a:bodyPr>
          <a:lstStyle/>
          <a:p>
            <a:pPr algn="just"/>
            <a:r>
              <a:rPr lang="en-US" smtClean="0"/>
              <a:t>Một </a:t>
            </a:r>
            <a:r>
              <a:rPr lang="en-US" smtClean="0">
                <a:solidFill>
                  <a:srgbClr val="0000FF"/>
                </a:solidFill>
              </a:rPr>
              <a:t>namespace</a:t>
            </a:r>
            <a:r>
              <a:rPr lang="en-US" smtClean="0"/>
              <a:t> là giới hạn phạm vi ý nghĩa của một cái tên, nghĩa là tên chỉ có ý nghĩa trong phạm vi được định nghĩa bởi </a:t>
            </a:r>
            <a:r>
              <a:rPr lang="en-US" smtClean="0">
                <a:solidFill>
                  <a:srgbClr val="0000FF"/>
                </a:solidFill>
              </a:rPr>
              <a:t>namespace</a:t>
            </a:r>
            <a:r>
              <a:rPr lang="en-US" smtClean="0"/>
              <a:t>.</a:t>
            </a:r>
          </a:p>
          <a:p>
            <a:pPr algn="just"/>
            <a:r>
              <a:rPr lang="en-US"/>
              <a:t>Namespace giúp tránh đụng độ tên biến, tên hàm</a:t>
            </a:r>
            <a:r>
              <a:rPr lang="en-US" smtClean="0"/>
              <a:t>…</a:t>
            </a:r>
            <a:endParaRPr lang="en-US"/>
          </a:p>
        </p:txBody>
      </p:sp>
      <p:sp>
        <p:nvSpPr>
          <p:cNvPr id="4" name="Date Placeholder 3"/>
          <p:cNvSpPr>
            <a:spLocks noGrp="1"/>
          </p:cNvSpPr>
          <p:nvPr>
            <p:ph type="dt" sz="half" idx="10"/>
          </p:nvPr>
        </p:nvSpPr>
        <p:spPr/>
        <p:txBody>
          <a:bodyPr/>
          <a:lstStyle/>
          <a:p>
            <a:fld id="{C571F730-E298-4BA9-967E-C30D5AA7DF6F}"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5</a:t>
            </a:fld>
            <a:endParaRPr lang="en-US"/>
          </a:p>
        </p:txBody>
      </p:sp>
    </p:spTree>
    <p:extLst>
      <p:ext uri="{BB962C8B-B14F-4D97-AF65-F5344CB8AC3E}">
        <p14:creationId xmlns:p14="http://schemas.microsoft.com/office/powerpoint/2010/main" xmlns="" val="158413737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Câu lệnh continue</a:t>
            </a:r>
            <a:endParaRPr lang="en-US" sz="3800"/>
          </a:p>
        </p:txBody>
      </p:sp>
      <p:sp>
        <p:nvSpPr>
          <p:cNvPr id="3" name="Content Placeholder 2"/>
          <p:cNvSpPr>
            <a:spLocks noGrp="1"/>
          </p:cNvSpPr>
          <p:nvPr>
            <p:ph idx="1"/>
          </p:nvPr>
        </p:nvSpPr>
        <p:spPr/>
        <p:txBody>
          <a:bodyPr>
            <a:normAutofit/>
          </a:bodyPr>
          <a:lstStyle/>
          <a:p>
            <a:r>
              <a:rPr lang="en-US"/>
              <a:t>Khi gặp câu lệnh </a:t>
            </a:r>
            <a:r>
              <a:rPr lang="en-US">
                <a:solidFill>
                  <a:srgbClr val="0000FF"/>
                </a:solidFill>
              </a:rPr>
              <a:t>continue</a:t>
            </a:r>
            <a:r>
              <a:rPr lang="en-US"/>
              <a:t> bên trong thân của while hoặc </a:t>
            </a:r>
            <a:r>
              <a:rPr lang="en-US">
                <a:solidFill>
                  <a:srgbClr val="0000FF"/>
                </a:solidFill>
              </a:rPr>
              <a:t>do while</a:t>
            </a:r>
            <a:r>
              <a:rPr lang="en-US"/>
              <a:t>, chương trình thực hiện bước 1 trong phần “phân tích sự hoạt động của cấu trúc lặp </a:t>
            </a:r>
            <a:r>
              <a:rPr lang="en-US">
                <a:solidFill>
                  <a:srgbClr val="0000FF"/>
                </a:solidFill>
              </a:rPr>
              <a:t>while</a:t>
            </a:r>
            <a:r>
              <a:rPr lang="en-US" smtClean="0"/>
              <a:t>”</a:t>
            </a:r>
          </a:p>
          <a:p>
            <a:r>
              <a:rPr lang="en-US"/>
              <a:t>Ghi chú: Câu lệnh </a:t>
            </a:r>
            <a:r>
              <a:rPr lang="en-US">
                <a:solidFill>
                  <a:srgbClr val="0000FF"/>
                </a:solidFill>
              </a:rPr>
              <a:t>continue</a:t>
            </a:r>
            <a:r>
              <a:rPr lang="en-US"/>
              <a:t> chỉ áp dụng cho các cấu trúc điều khiển lặp chứ không áp dụng cho cấu trúc điều khiển chọn </a:t>
            </a:r>
            <a:r>
              <a:rPr lang="en-US">
                <a:solidFill>
                  <a:srgbClr val="0000FF"/>
                </a:solidFill>
              </a:rPr>
              <a:t>switch</a:t>
            </a:r>
            <a:r>
              <a:rPr lang="en-US" smtClean="0"/>
              <a:t>.</a:t>
            </a:r>
            <a:endParaRPr lang="en-US"/>
          </a:p>
        </p:txBody>
      </p:sp>
      <p:sp>
        <p:nvSpPr>
          <p:cNvPr id="4" name="Date Placeholder 3"/>
          <p:cNvSpPr>
            <a:spLocks noGrp="1"/>
          </p:cNvSpPr>
          <p:nvPr>
            <p:ph type="dt" sz="half" idx="10"/>
          </p:nvPr>
        </p:nvSpPr>
        <p:spPr/>
        <p:txBody>
          <a:bodyPr/>
          <a:lstStyle/>
          <a:p>
            <a:fld id="{08E1E148-FF05-462C-8361-EF138CE15E09}"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50</a:t>
            </a:fld>
            <a:endParaRPr lang="en-US"/>
          </a:p>
        </p:txBody>
      </p:sp>
    </p:spTree>
    <p:extLst>
      <p:ext uri="{BB962C8B-B14F-4D97-AF65-F5344CB8AC3E}">
        <p14:creationId xmlns:p14="http://schemas.microsoft.com/office/powerpoint/2010/main" xmlns="" val="84401753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lệnh continue</a:t>
            </a:r>
            <a:endParaRPr lang="en-US"/>
          </a:p>
        </p:txBody>
      </p:sp>
      <p:sp>
        <p:nvSpPr>
          <p:cNvPr id="3" name="Content Placeholder 2"/>
          <p:cNvSpPr>
            <a:spLocks noGrp="1"/>
          </p:cNvSpPr>
          <p:nvPr>
            <p:ph idx="1"/>
          </p:nvPr>
        </p:nvSpPr>
        <p:spPr/>
        <p:txBody>
          <a:bodyPr>
            <a:noAutofit/>
          </a:bodyPr>
          <a:lstStyle/>
          <a:p>
            <a:r>
              <a:rPr lang="en-US" smtClean="0"/>
              <a:t>In ra các số lẻ nhỏ hơn 100, trừ các số 5, 7, 93. </a:t>
            </a:r>
            <a:endParaRPr lang="en-US" baseline="30000" smtClean="0"/>
          </a:p>
          <a:p>
            <a:pPr marL="0" indent="0">
              <a:buNone/>
              <a:tabLst>
                <a:tab pos="457200" algn="l"/>
                <a:tab pos="914400" algn="l"/>
                <a:tab pos="1371600" algn="l"/>
              </a:tabLst>
            </a:pPr>
            <a:r>
              <a:rPr lang="en-US" sz="1800" smtClean="0">
                <a:solidFill>
                  <a:srgbClr val="0000FF"/>
                </a:solidFill>
              </a:rPr>
              <a:t>#include </a:t>
            </a:r>
            <a:r>
              <a:rPr lang="en-US" sz="1800" smtClean="0"/>
              <a:t>&lt;stdio.h&gt;</a:t>
            </a:r>
          </a:p>
          <a:p>
            <a:pPr marL="0" indent="0">
              <a:buNone/>
              <a:tabLst>
                <a:tab pos="457200" algn="l"/>
                <a:tab pos="914400" algn="l"/>
                <a:tab pos="1371600" algn="l"/>
              </a:tabLst>
            </a:pPr>
            <a:r>
              <a:rPr lang="en-US" sz="1800" smtClean="0">
                <a:solidFill>
                  <a:srgbClr val="0000FF"/>
                </a:solidFill>
              </a:rPr>
              <a:t>void</a:t>
            </a:r>
            <a:r>
              <a:rPr lang="en-US" sz="1800" smtClean="0"/>
              <a:t> main() {</a:t>
            </a:r>
          </a:p>
          <a:p>
            <a:pPr marL="0" indent="0">
              <a:buNone/>
              <a:tabLst>
                <a:tab pos="457200" algn="l"/>
                <a:tab pos="914400" algn="l"/>
                <a:tab pos="1371600" algn="l"/>
              </a:tabLst>
            </a:pPr>
            <a:r>
              <a:rPr lang="en-US" sz="1800"/>
              <a:t>	</a:t>
            </a:r>
            <a:r>
              <a:rPr lang="en-US" sz="1800">
                <a:solidFill>
                  <a:srgbClr val="0000FF"/>
                </a:solidFill>
              </a:rPr>
              <a:t>int</a:t>
            </a:r>
            <a:r>
              <a:rPr lang="en-US" sz="1800"/>
              <a:t> </a:t>
            </a:r>
            <a:r>
              <a:rPr lang="en-US" sz="1800" smtClean="0"/>
              <a:t>i;</a:t>
            </a:r>
            <a:endParaRPr lang="en-US" sz="1800"/>
          </a:p>
          <a:p>
            <a:pPr marL="0" indent="0">
              <a:buNone/>
              <a:tabLst>
                <a:tab pos="457200" algn="l"/>
                <a:tab pos="914400" algn="l"/>
                <a:tab pos="1371600" algn="l"/>
              </a:tabLst>
            </a:pPr>
            <a:r>
              <a:rPr lang="en-US" sz="1800" smtClean="0"/>
              <a:t>	</a:t>
            </a:r>
            <a:r>
              <a:rPr lang="en-US" sz="1800" smtClean="0">
                <a:solidFill>
                  <a:srgbClr val="0000FF"/>
                </a:solidFill>
              </a:rPr>
              <a:t>for</a:t>
            </a:r>
            <a:r>
              <a:rPr lang="en-US" sz="1800" smtClean="0"/>
              <a:t> (i = 1; i &lt; 100; i += 2) {</a:t>
            </a:r>
          </a:p>
          <a:p>
            <a:pPr marL="0" indent="0">
              <a:buNone/>
              <a:tabLst>
                <a:tab pos="457200" algn="l"/>
                <a:tab pos="914400" algn="l"/>
                <a:tab pos="1371600" algn="l"/>
              </a:tabLst>
            </a:pPr>
            <a:r>
              <a:rPr lang="en-US" sz="1800" smtClean="0"/>
              <a:t>		if (i == 5 || i == 7 || i == 93)</a:t>
            </a:r>
          </a:p>
          <a:p>
            <a:pPr marL="0" indent="0">
              <a:buNone/>
              <a:tabLst>
                <a:tab pos="457200" algn="l"/>
                <a:tab pos="914400" algn="l"/>
                <a:tab pos="1371600" algn="l"/>
              </a:tabLst>
            </a:pPr>
            <a:r>
              <a:rPr lang="en-US" sz="1800"/>
              <a:t>	</a:t>
            </a:r>
            <a:r>
              <a:rPr lang="en-US" sz="1800" smtClean="0"/>
              <a:t>		</a:t>
            </a:r>
            <a:r>
              <a:rPr lang="en-US" sz="1800" smtClean="0">
                <a:solidFill>
                  <a:srgbClr val="0000FF"/>
                </a:solidFill>
              </a:rPr>
              <a:t>continue</a:t>
            </a:r>
            <a:r>
              <a:rPr lang="en-US" sz="1800" smtClean="0"/>
              <a:t>;</a:t>
            </a:r>
          </a:p>
          <a:p>
            <a:pPr marL="0" indent="0">
              <a:buNone/>
              <a:tabLst>
                <a:tab pos="457200" algn="l"/>
                <a:tab pos="914400" algn="l"/>
                <a:tab pos="1371600" algn="l"/>
              </a:tabLst>
            </a:pPr>
            <a:r>
              <a:rPr lang="en-US" sz="1800"/>
              <a:t>	</a:t>
            </a:r>
            <a:r>
              <a:rPr lang="en-US" sz="1800" smtClean="0"/>
              <a:t>	printf(“%5d”, i);</a:t>
            </a:r>
          </a:p>
          <a:p>
            <a:pPr marL="0" indent="0">
              <a:buNone/>
              <a:tabLst>
                <a:tab pos="457200" algn="l"/>
                <a:tab pos="914400" algn="l"/>
                <a:tab pos="1371600" algn="l"/>
              </a:tabLst>
            </a:pPr>
            <a:r>
              <a:rPr lang="en-US" sz="1800" smtClean="0"/>
              <a:t>	}</a:t>
            </a:r>
          </a:p>
          <a:p>
            <a:pPr marL="0" indent="0">
              <a:buNone/>
              <a:tabLst>
                <a:tab pos="457200" algn="l"/>
                <a:tab pos="914400" algn="l"/>
                <a:tab pos="1371600" algn="l"/>
              </a:tabLst>
            </a:pPr>
            <a:r>
              <a:rPr lang="en-US" sz="1800" smtClean="0"/>
              <a:t>}</a:t>
            </a:r>
            <a:endParaRPr lang="en-US" sz="1800"/>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51</a:t>
            </a:fld>
            <a:endParaRPr lang="en-US"/>
          </a:p>
        </p:txBody>
      </p:sp>
    </p:spTree>
    <p:extLst>
      <p:ext uri="{BB962C8B-B14F-4D97-AF65-F5344CB8AC3E}">
        <p14:creationId xmlns:p14="http://schemas.microsoft.com/office/powerpoint/2010/main" xmlns="" val="35429675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Câu lệnh return</a:t>
            </a:r>
            <a:endParaRPr lang="en-US" sz="3800"/>
          </a:p>
        </p:txBody>
      </p:sp>
      <p:sp>
        <p:nvSpPr>
          <p:cNvPr id="3" name="Content Placeholder 2"/>
          <p:cNvSpPr>
            <a:spLocks noGrp="1"/>
          </p:cNvSpPr>
          <p:nvPr>
            <p:ph idx="1"/>
          </p:nvPr>
        </p:nvSpPr>
        <p:spPr/>
        <p:txBody>
          <a:bodyPr>
            <a:normAutofit fontScale="92500"/>
          </a:bodyPr>
          <a:lstStyle/>
          <a:p>
            <a:pPr algn="just"/>
            <a:r>
              <a:rPr lang="en-US"/>
              <a:t>Trả về dòng điều khiển mà nơi nó gọi, khi lệnh </a:t>
            </a:r>
            <a:r>
              <a:rPr lang="en-US">
                <a:solidFill>
                  <a:srgbClr val="0000FF"/>
                </a:solidFill>
              </a:rPr>
              <a:t>return</a:t>
            </a:r>
            <a:r>
              <a:rPr lang="en-US"/>
              <a:t> được theo sau bởi một biểu thức thì biểu thức đó sẽ được đánh giá và giá trị này sẽ được trả về cho nơi đã gọi hàm. Khi return được gọi mà không có biểu thức đi kèm thì giá trị trả về là không xác định</a:t>
            </a:r>
            <a:r>
              <a:rPr lang="en-US" smtClean="0"/>
              <a:t>.</a:t>
            </a:r>
          </a:p>
          <a:p>
            <a:pPr algn="just"/>
            <a:r>
              <a:rPr lang="en-US"/>
              <a:t>Câu lệnh </a:t>
            </a:r>
            <a:r>
              <a:rPr lang="en-US">
                <a:solidFill>
                  <a:srgbClr val="0000FF"/>
                </a:solidFill>
              </a:rPr>
              <a:t>return</a:t>
            </a:r>
            <a:r>
              <a:rPr lang="en-US"/>
              <a:t> không chỉ thoát khỏi vòng lặp mà nó còn thoát luôn khỏi hàm mà đang chứa nó</a:t>
            </a:r>
            <a:r>
              <a:rPr lang="en-US" smtClean="0"/>
              <a:t>.</a:t>
            </a:r>
            <a:endParaRPr lang="en-US"/>
          </a:p>
        </p:txBody>
      </p:sp>
      <p:sp>
        <p:nvSpPr>
          <p:cNvPr id="4" name="Date Placeholder 3"/>
          <p:cNvSpPr>
            <a:spLocks noGrp="1"/>
          </p:cNvSpPr>
          <p:nvPr>
            <p:ph type="dt" sz="half" idx="10"/>
          </p:nvPr>
        </p:nvSpPr>
        <p:spPr/>
        <p:txBody>
          <a:bodyPr/>
          <a:lstStyle/>
          <a:p>
            <a:fld id="{32D79076-0EB1-451C-936B-B999A77A2CE5}"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52</a:t>
            </a:fld>
            <a:endParaRPr lang="en-US"/>
          </a:p>
        </p:txBody>
      </p:sp>
    </p:spTree>
    <p:extLst>
      <p:ext uri="{BB962C8B-B14F-4D97-AF65-F5344CB8AC3E}">
        <p14:creationId xmlns:p14="http://schemas.microsoft.com/office/powerpoint/2010/main" xmlns="" val="390922519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2438400"/>
            <a:ext cx="8077200" cy="1470025"/>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Các vấn đề tìm hiểu mở rộng kiến thức nghề nghiệp</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xmlns="" val="176242383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Tìm hiểu thêm</a:t>
            </a:r>
          </a:p>
        </p:txBody>
      </p:sp>
      <p:sp>
        <p:nvSpPr>
          <p:cNvPr id="3" name="Content Placeholder 2"/>
          <p:cNvSpPr>
            <a:spLocks noGrp="1"/>
          </p:cNvSpPr>
          <p:nvPr>
            <p:ph idx="1"/>
          </p:nvPr>
        </p:nvSpPr>
        <p:spPr/>
        <p:txBody>
          <a:bodyPr>
            <a:normAutofit/>
          </a:bodyPr>
          <a:lstStyle/>
          <a:p>
            <a:r>
              <a:rPr lang="en-US" smtClean="0"/>
              <a:t>Tránh </a:t>
            </a:r>
            <a:r>
              <a:rPr lang="en-US"/>
              <a:t>sự nhập nhằng và khó hiểu trong mã nguồn</a:t>
            </a:r>
          </a:p>
          <a:p>
            <a:r>
              <a:rPr lang="en-US" smtClean="0"/>
              <a:t>Các </a:t>
            </a:r>
            <a:r>
              <a:rPr lang="en-US"/>
              <a:t>chỉ thị đặc biệt bao hàm cấu trúc điều khiển</a:t>
            </a:r>
          </a:p>
          <a:p>
            <a:r>
              <a:rPr lang="en-US" smtClean="0"/>
              <a:t>Cấu </a:t>
            </a:r>
            <a:r>
              <a:rPr lang="en-US"/>
              <a:t>trúc điều khiển cấp cao trong các NNLT</a:t>
            </a:r>
          </a:p>
          <a:p>
            <a:r>
              <a:rPr lang="en-US" smtClean="0"/>
              <a:t>Sự </a:t>
            </a:r>
            <a:r>
              <a:rPr lang="en-US"/>
              <a:t>khác biệt, tương đồng giữa các </a:t>
            </a:r>
            <a:r>
              <a:rPr lang="en-US" smtClean="0"/>
              <a:t>NNLT</a:t>
            </a:r>
            <a:endParaRPr lang="en-US"/>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54</a:t>
            </a:fld>
            <a:endParaRPr lang="en-US"/>
          </a:p>
        </p:txBody>
      </p:sp>
    </p:spTree>
    <p:extLst>
      <p:ext uri="{BB962C8B-B14F-4D97-AF65-F5344CB8AC3E}">
        <p14:creationId xmlns:p14="http://schemas.microsoft.com/office/powerpoint/2010/main" xmlns="" val="1584865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2438400"/>
            <a:ext cx="8077200" cy="1470025"/>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Thuật ngữ và</a:t>
            </a:r>
            <a:b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bài đọc thêm tiếng Anh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xmlns="" val="279454422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05800" cy="4800600"/>
          </a:xfrm>
        </p:spPr>
        <p:txBody>
          <a:bodyPr>
            <a:normAutofit/>
          </a:bodyPr>
          <a:lstStyle/>
          <a:p>
            <a:r>
              <a:rPr lang="en-US" sz="1800" b="1" i="1"/>
              <a:t>block</a:t>
            </a:r>
            <a:r>
              <a:rPr lang="en-US" sz="1800"/>
              <a:t>: </a:t>
            </a:r>
            <a:r>
              <a:rPr lang="en-US" sz="1800" smtClean="0"/>
              <a:t>khối </a:t>
            </a:r>
            <a:r>
              <a:rPr lang="en-US" sz="1800"/>
              <a:t>lệnh</a:t>
            </a:r>
          </a:p>
          <a:p>
            <a:r>
              <a:rPr lang="en-US" sz="1800" b="1" i="1"/>
              <a:t>branching</a:t>
            </a:r>
            <a:r>
              <a:rPr lang="en-US" sz="1800"/>
              <a:t>: </a:t>
            </a:r>
            <a:r>
              <a:rPr lang="en-US" sz="1800" smtClean="0"/>
              <a:t>rẽ </a:t>
            </a:r>
            <a:r>
              <a:rPr lang="en-US" sz="1800"/>
              <a:t>nhánh, phân nhánh.</a:t>
            </a:r>
          </a:p>
          <a:p>
            <a:r>
              <a:rPr lang="en-US" sz="1800" b="1" i="1"/>
              <a:t>control structures</a:t>
            </a:r>
            <a:r>
              <a:rPr lang="en-US" sz="1800"/>
              <a:t>: </a:t>
            </a:r>
            <a:r>
              <a:rPr lang="en-US" sz="1800" smtClean="0"/>
              <a:t>các </a:t>
            </a:r>
            <a:r>
              <a:rPr lang="en-US" sz="1800"/>
              <a:t>cấu trúc điều khiển.</a:t>
            </a:r>
          </a:p>
          <a:p>
            <a:r>
              <a:rPr lang="en-US" sz="1800" b="1" i="1" smtClean="0"/>
              <a:t>global </a:t>
            </a:r>
            <a:r>
              <a:rPr lang="en-US" sz="1800" b="1" i="1"/>
              <a:t>variables</a:t>
            </a:r>
            <a:r>
              <a:rPr lang="en-US" sz="1800"/>
              <a:t>:</a:t>
            </a:r>
            <a:r>
              <a:rPr lang="en-US" sz="1800" b="1"/>
              <a:t> </a:t>
            </a:r>
            <a:r>
              <a:rPr lang="en-US" sz="1800"/>
              <a:t>biến toàn cục</a:t>
            </a:r>
          </a:p>
          <a:p>
            <a:r>
              <a:rPr lang="en-US" sz="1800" b="1" i="1"/>
              <a:t>instruction</a:t>
            </a:r>
            <a:r>
              <a:rPr lang="en-US" sz="1800"/>
              <a:t>: </a:t>
            </a:r>
            <a:r>
              <a:rPr lang="en-US" sz="1800" smtClean="0"/>
              <a:t>lệnh.</a:t>
            </a:r>
            <a:endParaRPr lang="en-US" sz="1800"/>
          </a:p>
          <a:p>
            <a:r>
              <a:rPr lang="en-US" sz="1800" b="1" i="1" smtClean="0"/>
              <a:t>local </a:t>
            </a:r>
            <a:r>
              <a:rPr lang="en-US" sz="1800" b="1" i="1"/>
              <a:t>variables</a:t>
            </a:r>
            <a:r>
              <a:rPr lang="en-US" sz="1800"/>
              <a:t>:</a:t>
            </a:r>
            <a:r>
              <a:rPr lang="en-US" sz="1800" b="1"/>
              <a:t> </a:t>
            </a:r>
            <a:r>
              <a:rPr lang="en-US" sz="1800"/>
              <a:t>biến cục bộ</a:t>
            </a:r>
          </a:p>
          <a:p>
            <a:r>
              <a:rPr lang="en-US" sz="1800" b="1" i="1"/>
              <a:t>loop</a:t>
            </a:r>
            <a:r>
              <a:rPr lang="en-US" sz="1800" b="1"/>
              <a:t>: </a:t>
            </a:r>
            <a:r>
              <a:rPr lang="en-US" sz="1800"/>
              <a:t>vòng lặp.</a:t>
            </a:r>
          </a:p>
          <a:p>
            <a:r>
              <a:rPr lang="en-US" sz="1800" b="1" i="1" smtClean="0"/>
              <a:t>program</a:t>
            </a:r>
            <a:r>
              <a:rPr lang="en-US" sz="1800"/>
              <a:t>: chương trình.</a:t>
            </a:r>
          </a:p>
          <a:p>
            <a:r>
              <a:rPr lang="en-US" sz="1800" b="1" i="1" smtClean="0"/>
              <a:t>variable</a:t>
            </a:r>
            <a:r>
              <a:rPr lang="en-US" sz="1800"/>
              <a:t>: </a:t>
            </a:r>
            <a:r>
              <a:rPr lang="en-US" sz="1800" smtClean="0"/>
              <a:t>biến.</a:t>
            </a:r>
            <a:endParaRPr lang="en-US" sz="1800"/>
          </a:p>
        </p:txBody>
      </p:sp>
      <p:sp>
        <p:nvSpPr>
          <p:cNvPr id="4" name="Date Placeholder 3"/>
          <p:cNvSpPr>
            <a:spLocks noGrp="1"/>
          </p:cNvSpPr>
          <p:nvPr>
            <p:ph type="dt" sz="half" idx="10"/>
          </p:nvPr>
        </p:nvSpPr>
        <p:spPr/>
        <p:txBody>
          <a:bodyPr/>
          <a:lstStyle/>
          <a:p>
            <a:fld id="{30257325-4D7A-4415-AAFB-0C76EA8F857E}" type="datetime1">
              <a:rPr lang="en-US" smtClean="0"/>
              <a:pPr/>
              <a:t>3/9/2012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56</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7" name="Title 6"/>
          <p:cNvSpPr>
            <a:spLocks noGrp="1"/>
          </p:cNvSpPr>
          <p:nvPr>
            <p:ph type="title"/>
          </p:nvPr>
        </p:nvSpPr>
        <p:spPr/>
        <p:txBody>
          <a:bodyPr>
            <a:normAutofit/>
          </a:bodyPr>
          <a:lstStyle/>
          <a:p>
            <a:r>
              <a:rPr lang="en-US" sz="3800" smtClean="0"/>
              <a:t>Thuật ngữ tiếng Anh</a:t>
            </a:r>
            <a:endParaRPr lang="en-US" sz="3800"/>
          </a:p>
        </p:txBody>
      </p:sp>
    </p:spTree>
    <p:extLst>
      <p:ext uri="{BB962C8B-B14F-4D97-AF65-F5344CB8AC3E}">
        <p14:creationId xmlns:p14="http://schemas.microsoft.com/office/powerpoint/2010/main" xmlns="" val="172002279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đọc thêm tiếng Anh</a:t>
            </a:r>
            <a:endParaRPr lang="en-US"/>
          </a:p>
        </p:txBody>
      </p:sp>
      <p:sp>
        <p:nvSpPr>
          <p:cNvPr id="3" name="Content Placeholder 2"/>
          <p:cNvSpPr>
            <a:spLocks noGrp="1"/>
          </p:cNvSpPr>
          <p:nvPr>
            <p:ph idx="1"/>
          </p:nvPr>
        </p:nvSpPr>
        <p:spPr/>
        <p:txBody>
          <a:bodyPr>
            <a:normAutofit/>
          </a:bodyPr>
          <a:lstStyle/>
          <a:p>
            <a:r>
              <a:rPr lang="en-US" sz="2800" b="1"/>
              <a:t>Thinking in C</a:t>
            </a:r>
            <a:r>
              <a:rPr lang="en-US" sz="2800"/>
              <a:t>, Bruce Eckel, E-book, 2006.</a:t>
            </a:r>
          </a:p>
          <a:p>
            <a:r>
              <a:rPr lang="en-US" sz="2800" b="1"/>
              <a:t>Theory and Problems of Fundamentals of Computing with C++</a:t>
            </a:r>
            <a:r>
              <a:rPr lang="en-US" sz="2800"/>
              <a:t>, John R.Hubbard, Schaum’s Outlines Series, McGraw-Hill, 1998.</a:t>
            </a:r>
          </a:p>
        </p:txBody>
      </p:sp>
      <p:sp>
        <p:nvSpPr>
          <p:cNvPr id="4" name="Date Placeholder 3"/>
          <p:cNvSpPr>
            <a:spLocks noGrp="1"/>
          </p:cNvSpPr>
          <p:nvPr>
            <p:ph type="dt" sz="half" idx="10"/>
          </p:nvPr>
        </p:nvSpPr>
        <p:spPr/>
        <p:txBody>
          <a:bodyPr/>
          <a:lstStyle/>
          <a:p>
            <a:fld id="{8CFF1BDD-C7BE-49C1-AE62-3ADE9A4A26FB}"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57</a:t>
            </a:fld>
            <a:endParaRPr lang="en-US"/>
          </a:p>
        </p:txBody>
      </p:sp>
    </p:spTree>
    <p:extLst>
      <p:ext uri="{BB962C8B-B14F-4D97-AF65-F5344CB8AC3E}">
        <p14:creationId xmlns:p14="http://schemas.microsoft.com/office/powerpoint/2010/main" xmlns="" val="439271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về namespace</a:t>
            </a:r>
            <a:endParaRPr lang="en-US"/>
          </a:p>
        </p:txBody>
      </p:sp>
      <p:sp>
        <p:nvSpPr>
          <p:cNvPr id="3" name="Content Placeholder 2"/>
          <p:cNvSpPr>
            <a:spLocks noGrp="1"/>
          </p:cNvSpPr>
          <p:nvPr>
            <p:ph idx="1"/>
          </p:nvPr>
        </p:nvSpPr>
        <p:spPr/>
        <p:txBody>
          <a:bodyPr>
            <a:noAutofit/>
          </a:bodyPr>
          <a:lstStyle/>
          <a:p>
            <a:pPr marL="0" marR="0" indent="0">
              <a:lnSpc>
                <a:spcPct val="115000"/>
              </a:lnSpc>
              <a:spcBef>
                <a:spcPts val="0"/>
              </a:spcBef>
              <a:spcAft>
                <a:spcPts val="0"/>
              </a:spcAft>
              <a:buNone/>
              <a:tabLst>
                <a:tab pos="457200" algn="l"/>
                <a:tab pos="914400" algn="l"/>
                <a:tab pos="8142288" algn="l"/>
                <a:tab pos="8724900" algn="l"/>
                <a:tab pos="9305925" algn="l"/>
              </a:tabLst>
            </a:pPr>
            <a:r>
              <a:rPr lang="en-US" sz="1800">
                <a:solidFill>
                  <a:srgbClr val="00B050"/>
                </a:solidFill>
              </a:rPr>
              <a:t>// namespaces</a:t>
            </a:r>
          </a:p>
          <a:p>
            <a:pPr marL="0" marR="0" indent="0">
              <a:lnSpc>
                <a:spcPct val="115000"/>
              </a:lnSpc>
              <a:spcBef>
                <a:spcPts val="0"/>
              </a:spcBef>
              <a:spcAft>
                <a:spcPts val="0"/>
              </a:spcAft>
              <a:buNone/>
              <a:tabLst>
                <a:tab pos="457200" algn="l"/>
                <a:tab pos="914400" algn="l"/>
                <a:tab pos="8142288" algn="l"/>
                <a:tab pos="8724900" algn="l"/>
                <a:tab pos="9305925" algn="l"/>
              </a:tabLst>
            </a:pPr>
            <a:r>
              <a:rPr lang="en-US" sz="1800">
                <a:solidFill>
                  <a:srgbClr val="0000FF"/>
                </a:solidFill>
              </a:rPr>
              <a:t>#include</a:t>
            </a:r>
            <a:r>
              <a:rPr lang="en-US" sz="1800"/>
              <a:t> &lt;iostream&gt;</a:t>
            </a:r>
          </a:p>
          <a:p>
            <a:pPr marL="0" marR="0" indent="0">
              <a:lnSpc>
                <a:spcPct val="115000"/>
              </a:lnSpc>
              <a:spcBef>
                <a:spcPts val="0"/>
              </a:spcBef>
              <a:spcAft>
                <a:spcPts val="0"/>
              </a:spcAft>
              <a:buNone/>
              <a:tabLst>
                <a:tab pos="457200" algn="l"/>
                <a:tab pos="914400" algn="l"/>
                <a:tab pos="8142288" algn="l"/>
                <a:tab pos="8724900" algn="l"/>
                <a:tab pos="9305925" algn="l"/>
              </a:tabLst>
            </a:pPr>
            <a:r>
              <a:rPr lang="en-US" sz="1800">
                <a:solidFill>
                  <a:srgbClr val="0000FF"/>
                </a:solidFill>
              </a:rPr>
              <a:t>using</a:t>
            </a:r>
            <a:r>
              <a:rPr lang="en-US" sz="1800"/>
              <a:t> </a:t>
            </a:r>
            <a:r>
              <a:rPr lang="en-US" sz="1800">
                <a:solidFill>
                  <a:srgbClr val="0000FF"/>
                </a:solidFill>
              </a:rPr>
              <a:t>namespace</a:t>
            </a:r>
            <a:r>
              <a:rPr lang="en-US" sz="1800"/>
              <a:t> std;</a:t>
            </a:r>
          </a:p>
          <a:p>
            <a:pPr marL="0" marR="0" indent="0">
              <a:lnSpc>
                <a:spcPct val="115000"/>
              </a:lnSpc>
              <a:spcBef>
                <a:spcPts val="0"/>
              </a:spcBef>
              <a:spcAft>
                <a:spcPts val="0"/>
              </a:spcAft>
              <a:buNone/>
              <a:tabLst>
                <a:tab pos="457200" algn="l"/>
                <a:tab pos="914400" algn="l"/>
                <a:tab pos="8142288" algn="l"/>
                <a:tab pos="8724900" algn="l"/>
                <a:tab pos="9305925" algn="l"/>
              </a:tabLst>
            </a:pPr>
            <a:r>
              <a:rPr lang="en-US" sz="1800">
                <a:solidFill>
                  <a:srgbClr val="0000FF"/>
                </a:solidFill>
              </a:rPr>
              <a:t>namespace</a:t>
            </a:r>
            <a:r>
              <a:rPr lang="en-US" sz="1800"/>
              <a:t> </a:t>
            </a:r>
            <a:r>
              <a:rPr lang="en-US" sz="1800" smtClean="0"/>
              <a:t>first {</a:t>
            </a:r>
            <a:endParaRPr lang="en-US" sz="1800"/>
          </a:p>
          <a:p>
            <a:pPr marL="0" marR="0" indent="0">
              <a:lnSpc>
                <a:spcPct val="115000"/>
              </a:lnSpc>
              <a:spcBef>
                <a:spcPts val="0"/>
              </a:spcBef>
              <a:spcAft>
                <a:spcPts val="0"/>
              </a:spcAft>
              <a:buNone/>
              <a:tabLst>
                <a:tab pos="457200" algn="l"/>
                <a:tab pos="914400" algn="l"/>
                <a:tab pos="8142288" algn="l"/>
                <a:tab pos="8724900" algn="l"/>
                <a:tab pos="9305925" algn="l"/>
              </a:tabLst>
            </a:pPr>
            <a:r>
              <a:rPr lang="en-US" sz="1800"/>
              <a:t>	</a:t>
            </a:r>
            <a:r>
              <a:rPr lang="en-US" sz="1800">
                <a:solidFill>
                  <a:srgbClr val="0000FF"/>
                </a:solidFill>
              </a:rPr>
              <a:t>int</a:t>
            </a:r>
            <a:r>
              <a:rPr lang="en-US" sz="1800"/>
              <a:t> var = 5;</a:t>
            </a:r>
          </a:p>
          <a:p>
            <a:pPr marL="0" marR="0" indent="0">
              <a:lnSpc>
                <a:spcPct val="115000"/>
              </a:lnSpc>
              <a:spcBef>
                <a:spcPts val="0"/>
              </a:spcBef>
              <a:spcAft>
                <a:spcPts val="0"/>
              </a:spcAft>
              <a:buNone/>
              <a:tabLst>
                <a:tab pos="457200" algn="l"/>
                <a:tab pos="914400" algn="l"/>
                <a:tab pos="8142288" algn="l"/>
                <a:tab pos="8724900" algn="l"/>
                <a:tab pos="9305925" algn="l"/>
              </a:tabLst>
            </a:pPr>
            <a:r>
              <a:rPr lang="en-US" sz="1800"/>
              <a:t>}</a:t>
            </a:r>
          </a:p>
          <a:p>
            <a:pPr marL="0" marR="0" indent="0">
              <a:lnSpc>
                <a:spcPct val="115000"/>
              </a:lnSpc>
              <a:spcBef>
                <a:spcPts val="0"/>
              </a:spcBef>
              <a:spcAft>
                <a:spcPts val="0"/>
              </a:spcAft>
              <a:buNone/>
              <a:tabLst>
                <a:tab pos="457200" algn="l"/>
                <a:tab pos="914400" algn="l"/>
                <a:tab pos="8142288" algn="l"/>
                <a:tab pos="8724900" algn="l"/>
                <a:tab pos="9305925" algn="l"/>
              </a:tabLst>
            </a:pPr>
            <a:r>
              <a:rPr lang="en-US" sz="1800">
                <a:solidFill>
                  <a:srgbClr val="0000FF"/>
                </a:solidFill>
              </a:rPr>
              <a:t>namespace</a:t>
            </a:r>
            <a:r>
              <a:rPr lang="en-US" sz="1800"/>
              <a:t> </a:t>
            </a:r>
            <a:r>
              <a:rPr lang="en-US" sz="1800" smtClean="0"/>
              <a:t>second {</a:t>
            </a:r>
            <a:endParaRPr lang="en-US" sz="1800"/>
          </a:p>
          <a:p>
            <a:pPr marL="0" marR="0" indent="0">
              <a:lnSpc>
                <a:spcPct val="115000"/>
              </a:lnSpc>
              <a:spcBef>
                <a:spcPts val="0"/>
              </a:spcBef>
              <a:spcAft>
                <a:spcPts val="0"/>
              </a:spcAft>
              <a:buNone/>
              <a:tabLst>
                <a:tab pos="457200" algn="l"/>
                <a:tab pos="914400" algn="l"/>
                <a:tab pos="8142288" algn="l"/>
                <a:tab pos="8724900" algn="l"/>
                <a:tab pos="9305925" algn="l"/>
              </a:tabLst>
            </a:pPr>
            <a:r>
              <a:rPr lang="en-US" sz="1800" smtClean="0">
                <a:solidFill>
                  <a:srgbClr val="0000FF"/>
                </a:solidFill>
              </a:rPr>
              <a:t>	double</a:t>
            </a:r>
            <a:r>
              <a:rPr lang="en-US" sz="1800" smtClean="0"/>
              <a:t> </a:t>
            </a:r>
            <a:r>
              <a:rPr lang="en-US" sz="1800"/>
              <a:t>var = 3.1416;</a:t>
            </a:r>
          </a:p>
          <a:p>
            <a:pPr marL="0" marR="0" indent="0">
              <a:lnSpc>
                <a:spcPct val="115000"/>
              </a:lnSpc>
              <a:spcBef>
                <a:spcPts val="0"/>
              </a:spcBef>
              <a:spcAft>
                <a:spcPts val="0"/>
              </a:spcAft>
              <a:buNone/>
              <a:tabLst>
                <a:tab pos="457200" algn="l"/>
                <a:tab pos="914400" algn="l"/>
                <a:tab pos="8142288" algn="l"/>
                <a:tab pos="8724900" algn="l"/>
                <a:tab pos="9305925" algn="l"/>
              </a:tabLst>
            </a:pPr>
            <a:r>
              <a:rPr lang="en-US" sz="1800"/>
              <a:t>}</a:t>
            </a:r>
          </a:p>
          <a:p>
            <a:pPr marL="0" marR="0" indent="0">
              <a:lnSpc>
                <a:spcPct val="115000"/>
              </a:lnSpc>
              <a:spcBef>
                <a:spcPts val="0"/>
              </a:spcBef>
              <a:spcAft>
                <a:spcPts val="0"/>
              </a:spcAft>
              <a:buNone/>
              <a:tabLst>
                <a:tab pos="457200" algn="l"/>
                <a:tab pos="914400" algn="l"/>
                <a:tab pos="8142288" algn="l"/>
                <a:tab pos="8724900" algn="l"/>
                <a:tab pos="9305925" algn="l"/>
              </a:tabLst>
            </a:pPr>
            <a:r>
              <a:rPr lang="en-US" sz="1800">
                <a:solidFill>
                  <a:srgbClr val="0000FF"/>
                </a:solidFill>
              </a:rPr>
              <a:t>void</a:t>
            </a:r>
            <a:r>
              <a:rPr lang="en-US" sz="1800" smtClean="0"/>
              <a:t> </a:t>
            </a:r>
            <a:r>
              <a:rPr lang="en-US" sz="1800"/>
              <a:t>main () {</a:t>
            </a:r>
          </a:p>
          <a:p>
            <a:pPr marL="0" marR="0" indent="0">
              <a:lnSpc>
                <a:spcPct val="115000"/>
              </a:lnSpc>
              <a:spcBef>
                <a:spcPts val="0"/>
              </a:spcBef>
              <a:spcAft>
                <a:spcPts val="0"/>
              </a:spcAft>
              <a:buNone/>
              <a:tabLst>
                <a:tab pos="457200" algn="l"/>
                <a:tab pos="914400" algn="l"/>
                <a:tab pos="8142288" algn="l"/>
                <a:tab pos="8724900" algn="l"/>
                <a:tab pos="9305925" algn="l"/>
              </a:tabLst>
            </a:pPr>
            <a:r>
              <a:rPr lang="en-US" sz="1800" smtClean="0"/>
              <a:t>	cout </a:t>
            </a:r>
            <a:r>
              <a:rPr lang="en-US" sz="1800"/>
              <a:t>&lt;&lt; first::var &lt;&lt; endl;</a:t>
            </a:r>
          </a:p>
          <a:p>
            <a:pPr marL="0" marR="0" indent="0">
              <a:lnSpc>
                <a:spcPct val="115000"/>
              </a:lnSpc>
              <a:spcBef>
                <a:spcPts val="0"/>
              </a:spcBef>
              <a:spcAft>
                <a:spcPts val="0"/>
              </a:spcAft>
              <a:buNone/>
              <a:tabLst>
                <a:tab pos="457200" algn="l"/>
                <a:tab pos="914400" algn="l"/>
                <a:tab pos="8142288" algn="l"/>
                <a:tab pos="8724900" algn="l"/>
                <a:tab pos="9305925" algn="l"/>
              </a:tabLst>
            </a:pPr>
            <a:r>
              <a:rPr lang="en-US" sz="1800" smtClean="0"/>
              <a:t>	cout </a:t>
            </a:r>
            <a:r>
              <a:rPr lang="en-US" sz="1800"/>
              <a:t>&lt;&lt; second::var &lt;&lt; endl;</a:t>
            </a:r>
          </a:p>
          <a:p>
            <a:pPr marL="0" marR="0" indent="0">
              <a:lnSpc>
                <a:spcPct val="115000"/>
              </a:lnSpc>
              <a:spcBef>
                <a:spcPts val="0"/>
              </a:spcBef>
              <a:spcAft>
                <a:spcPts val="0"/>
              </a:spcAft>
              <a:buNone/>
              <a:tabLst>
                <a:tab pos="457200" algn="l"/>
                <a:tab pos="914400" algn="l"/>
                <a:tab pos="8142288" algn="l"/>
                <a:tab pos="8724900" algn="l"/>
                <a:tab pos="9305925" algn="l"/>
              </a:tabLst>
            </a:pPr>
            <a:r>
              <a:rPr lang="en-US" sz="1800" smtClean="0"/>
              <a:t>}</a:t>
            </a:r>
            <a:endParaRPr lang="en-US" sz="1800"/>
          </a:p>
        </p:txBody>
      </p:sp>
      <p:sp>
        <p:nvSpPr>
          <p:cNvPr id="4" name="Date Placeholder 3"/>
          <p:cNvSpPr>
            <a:spLocks noGrp="1"/>
          </p:cNvSpPr>
          <p:nvPr>
            <p:ph type="dt" sz="half" idx="10"/>
          </p:nvPr>
        </p:nvSpPr>
        <p:spPr/>
        <p:txBody>
          <a:bodyPr/>
          <a:lstStyle/>
          <a:p>
            <a:fld id="{EDE94365-E43F-473C-8F39-82993CC4B478}"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6</a:t>
            </a:fld>
            <a:endParaRPr lang="en-US"/>
          </a:p>
        </p:txBody>
      </p:sp>
    </p:spTree>
    <p:extLst>
      <p:ext uri="{BB962C8B-B14F-4D97-AF65-F5344CB8AC3E}">
        <p14:creationId xmlns:p14="http://schemas.microsoft.com/office/powerpoint/2010/main" xmlns="" val="188632176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Phạm vi sử dụng của biến</a:t>
            </a:r>
            <a:endParaRPr lang="en-US"/>
          </a:p>
        </p:txBody>
      </p:sp>
      <p:sp>
        <p:nvSpPr>
          <p:cNvPr id="3" name="Content Placeholder 2"/>
          <p:cNvSpPr>
            <a:spLocks noGrp="1"/>
          </p:cNvSpPr>
          <p:nvPr>
            <p:ph idx="1"/>
          </p:nvPr>
        </p:nvSpPr>
        <p:spPr/>
        <p:txBody>
          <a:bodyPr>
            <a:normAutofit lnSpcReduction="10000"/>
          </a:bodyPr>
          <a:lstStyle/>
          <a:p>
            <a:pPr algn="just"/>
            <a:r>
              <a:rPr lang="en-US"/>
              <a:t>Khi lập trình, </a:t>
            </a:r>
            <a:r>
              <a:rPr lang="en-US" smtClean="0"/>
              <a:t>cần </a:t>
            </a:r>
            <a:r>
              <a:rPr lang="en-US"/>
              <a:t>phải nắm rõ phạm vi của biến. Nếu khai báo và sử dụng không đúng</a:t>
            </a:r>
            <a:r>
              <a:rPr lang="en-US" smtClean="0"/>
              <a:t>, không </a:t>
            </a:r>
            <a:r>
              <a:rPr lang="en-US"/>
              <a:t>rõ ràng sẽ dẫn đến sai sót khó kiểm soát được, vì vậy bạn cần phải xác định đúng vị trí, phạm vi sử dụng biến trước khi sử dụng biến</a:t>
            </a:r>
            <a:r>
              <a:rPr lang="en-US" smtClean="0"/>
              <a:t>.</a:t>
            </a:r>
          </a:p>
          <a:p>
            <a:pPr algn="just"/>
            <a:r>
              <a:rPr lang="en-US"/>
              <a:t>Có 2 loại biến</a:t>
            </a:r>
            <a:r>
              <a:rPr lang="en-US" smtClean="0"/>
              <a:t>:</a:t>
            </a:r>
          </a:p>
          <a:p>
            <a:pPr lvl="1" algn="just"/>
            <a:r>
              <a:rPr lang="en-US" smtClean="0"/>
              <a:t>Biến </a:t>
            </a:r>
            <a:r>
              <a:rPr lang="en-US"/>
              <a:t>toàn cục (Global </a:t>
            </a:r>
            <a:r>
              <a:rPr lang="en-US" smtClean="0"/>
              <a:t>variable)</a:t>
            </a:r>
          </a:p>
          <a:p>
            <a:pPr lvl="1" algn="just"/>
            <a:r>
              <a:rPr lang="en-US" smtClean="0"/>
              <a:t>Biến </a:t>
            </a:r>
            <a:r>
              <a:rPr lang="en-US"/>
              <a:t>cục bộ (Local </a:t>
            </a:r>
            <a:r>
              <a:rPr lang="en-US" smtClean="0"/>
              <a:t>variable)</a:t>
            </a:r>
            <a:endParaRPr lang="en-US"/>
          </a:p>
        </p:txBody>
      </p:sp>
      <p:sp>
        <p:nvSpPr>
          <p:cNvPr id="4" name="Date Placeholder 3"/>
          <p:cNvSpPr>
            <a:spLocks noGrp="1"/>
          </p:cNvSpPr>
          <p:nvPr>
            <p:ph type="dt" sz="half" idx="10"/>
          </p:nvPr>
        </p:nvSpPr>
        <p:spPr/>
        <p:txBody>
          <a:bodyPr/>
          <a:lstStyle/>
          <a:p>
            <a:fld id="{CF4F41B2-A2EA-4200-A79C-DC1F274A86F3}"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7</a:t>
            </a:fld>
            <a:endParaRPr lang="en-US"/>
          </a:p>
        </p:txBody>
      </p:sp>
    </p:spTree>
    <p:extLst>
      <p:ext uri="{BB962C8B-B14F-4D97-AF65-F5344CB8AC3E}">
        <p14:creationId xmlns:p14="http://schemas.microsoft.com/office/powerpoint/2010/main" xmlns="" val="426063553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800" smtClean="0"/>
              <a:t>Biến toàn cục &amp; nguyên tắc sử dụng</a:t>
            </a:r>
            <a:endParaRPr lang="en-US" sz="3800"/>
          </a:p>
        </p:txBody>
      </p:sp>
      <p:sp>
        <p:nvSpPr>
          <p:cNvPr id="3" name="Content Placeholder 2"/>
          <p:cNvSpPr>
            <a:spLocks noGrp="1"/>
          </p:cNvSpPr>
          <p:nvPr>
            <p:ph idx="1"/>
          </p:nvPr>
        </p:nvSpPr>
        <p:spPr/>
        <p:txBody>
          <a:bodyPr>
            <a:normAutofit lnSpcReduction="10000"/>
          </a:bodyPr>
          <a:lstStyle/>
          <a:p>
            <a:pPr algn="just"/>
            <a:r>
              <a:rPr lang="en-US" b="1"/>
              <a:t>B</a:t>
            </a:r>
            <a:r>
              <a:rPr lang="en-US" b="1" smtClean="0"/>
              <a:t>iến toàn cục (Global variables):</a:t>
            </a:r>
            <a:r>
              <a:rPr lang="en-US" smtClean="0"/>
              <a:t> </a:t>
            </a:r>
            <a:r>
              <a:rPr lang="en-US"/>
              <a:t>v</a:t>
            </a:r>
            <a:r>
              <a:rPr lang="en-US" smtClean="0"/>
              <a:t>ị </a:t>
            </a:r>
            <a:r>
              <a:rPr lang="en-US"/>
              <a:t>trí biến đặt bên ngoài tất cả các hàm, cấu trúc...Các biến này có ảnh hưởng đến toàn bộ chương trình. Chu trình sống của nó là bắt đầu chạychương </a:t>
            </a:r>
            <a:r>
              <a:rPr lang="en-US" smtClean="0"/>
              <a:t>trình đến </a:t>
            </a:r>
            <a:r>
              <a:rPr lang="en-US"/>
              <a:t>lúc kết thúc chương trình</a:t>
            </a:r>
            <a:r>
              <a:rPr lang="en-US" smtClean="0"/>
              <a:t>.</a:t>
            </a:r>
          </a:p>
          <a:p>
            <a:pPr algn="just"/>
            <a:r>
              <a:rPr lang="en-US" b="1"/>
              <a:t>Nguyên tắc sử dụng: </a:t>
            </a:r>
            <a:r>
              <a:rPr lang="en-US"/>
              <a:t>có thể được sử dụng ở bất kỳ đâu trong chương trình, ngay sau khi nó được khai báo</a:t>
            </a:r>
            <a:r>
              <a:rPr lang="en-US" smtClean="0"/>
              <a:t>.</a:t>
            </a:r>
            <a:endParaRPr lang="en-US"/>
          </a:p>
        </p:txBody>
      </p:sp>
      <p:sp>
        <p:nvSpPr>
          <p:cNvPr id="4" name="Date Placeholder 3"/>
          <p:cNvSpPr>
            <a:spLocks noGrp="1"/>
          </p:cNvSpPr>
          <p:nvPr>
            <p:ph type="dt" sz="half" idx="10"/>
          </p:nvPr>
        </p:nvSpPr>
        <p:spPr/>
        <p:txBody>
          <a:bodyPr/>
          <a:lstStyle/>
          <a:p>
            <a:fld id="{BB617A01-D095-47BD-A1A2-09426CC14E83}"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8</a:t>
            </a:fld>
            <a:endParaRPr lang="en-US"/>
          </a:p>
        </p:txBody>
      </p:sp>
    </p:spTree>
    <p:extLst>
      <p:ext uri="{BB962C8B-B14F-4D97-AF65-F5344CB8AC3E}">
        <p14:creationId xmlns:p14="http://schemas.microsoft.com/office/powerpoint/2010/main" xmlns="" val="192083690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800" smtClean="0"/>
              <a:t>Biến cục bộ &amp; nguyên tắc sử dụng</a:t>
            </a:r>
            <a:endParaRPr lang="en-US" sz="3800"/>
          </a:p>
        </p:txBody>
      </p:sp>
      <p:sp>
        <p:nvSpPr>
          <p:cNvPr id="3" name="Content Placeholder 2"/>
          <p:cNvSpPr>
            <a:spLocks noGrp="1"/>
          </p:cNvSpPr>
          <p:nvPr>
            <p:ph idx="1"/>
          </p:nvPr>
        </p:nvSpPr>
        <p:spPr/>
        <p:txBody>
          <a:bodyPr>
            <a:normAutofit fontScale="85000" lnSpcReduction="20000"/>
          </a:bodyPr>
          <a:lstStyle/>
          <a:p>
            <a:r>
              <a:rPr lang="en-US" b="1"/>
              <a:t>B</a:t>
            </a:r>
            <a:r>
              <a:rPr lang="en-US" b="1" smtClean="0"/>
              <a:t>iến </a:t>
            </a:r>
            <a:r>
              <a:rPr lang="en-US" b="1"/>
              <a:t>cục </a:t>
            </a:r>
            <a:r>
              <a:rPr lang="en-US" b="1" smtClean="0"/>
              <a:t>bộ (</a:t>
            </a:r>
            <a:r>
              <a:rPr lang="en-US" b="1"/>
              <a:t>Local </a:t>
            </a:r>
            <a:r>
              <a:rPr lang="en-US" b="1" smtClean="0"/>
              <a:t>variables): </a:t>
            </a:r>
            <a:r>
              <a:rPr lang="en-US"/>
              <a:t>Vị trí biến đặt bên trong hàm, cấu trúc…. Chỉ ảnh hưởng nội bộ bên trong hàm, cấu trúc đó…. Chu trình sống của nó bắt đầu từ lúc hàm, cấu trúc được gọi thực hiện đến lúc thực hiện xong</a:t>
            </a:r>
            <a:r>
              <a:rPr lang="en-US" smtClean="0"/>
              <a:t>.</a:t>
            </a:r>
          </a:p>
          <a:p>
            <a:r>
              <a:rPr lang="en-US" b="1"/>
              <a:t>Nguyên tắc sử dụng: </a:t>
            </a:r>
            <a:r>
              <a:rPr lang="en-US"/>
              <a:t>bị giới hạn trong phần mã mà nó được khai báo. Nếu chúng được khai báo ở đầu một hàm (như hàm main), tầm hoạt động sẽ là toàn bộ hàm main. Điều đó có nghĩa là các biến được khai báo trong hàm main() chỉ có thể được dùng trong hàm đó, không được dùng ở bất kỳ đâu khác</a:t>
            </a:r>
            <a:r>
              <a:rPr lang="en-US" smtClean="0"/>
              <a:t>.</a:t>
            </a:r>
            <a:endParaRPr lang="en-US"/>
          </a:p>
        </p:txBody>
      </p:sp>
      <p:sp>
        <p:nvSpPr>
          <p:cNvPr id="4" name="Date Placeholder 3"/>
          <p:cNvSpPr>
            <a:spLocks noGrp="1"/>
          </p:cNvSpPr>
          <p:nvPr>
            <p:ph type="dt" sz="half" idx="10"/>
          </p:nvPr>
        </p:nvSpPr>
        <p:spPr/>
        <p:txBody>
          <a:bodyPr/>
          <a:lstStyle/>
          <a:p>
            <a:fld id="{B4E3D253-BAE6-4EC2-8437-EB62F496A63A}"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9</a:t>
            </a:fld>
            <a:endParaRPr lang="en-US"/>
          </a:p>
        </p:txBody>
      </p:sp>
    </p:spTree>
    <p:extLst>
      <p:ext uri="{BB962C8B-B14F-4D97-AF65-F5344CB8AC3E}">
        <p14:creationId xmlns:p14="http://schemas.microsoft.com/office/powerpoint/2010/main" xmlns="" val="140502458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Orange</Template>
  <TotalTime>0</TotalTime>
  <Words>2846</Words>
  <Application>Microsoft Office PowerPoint</Application>
  <PresentationFormat>On-screen Show (4:3)</PresentationFormat>
  <Paragraphs>597</Paragraphs>
  <Slides>58</Slides>
  <Notes>34</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Orange</vt:lpstr>
      <vt:lpstr>Giới thiệu về các cấu trúc điều khiển</vt:lpstr>
      <vt:lpstr>Nội dung</vt:lpstr>
      <vt:lpstr>Khối lệnh trong lập trình</vt:lpstr>
      <vt:lpstr>Định nghĩa &amp; ví dụ</vt:lpstr>
      <vt:lpstr>Khái niệm về namespace</vt:lpstr>
      <vt:lpstr>Ví dụ về namespace</vt:lpstr>
      <vt:lpstr>Phạm vi sử dụng của biến</vt:lpstr>
      <vt:lpstr>Biến toàn cục &amp; nguyên tắc sử dụng</vt:lpstr>
      <vt:lpstr>Biến cục bộ &amp; nguyên tắc sử dụng</vt:lpstr>
      <vt:lpstr>Dùng cấu trúc rẽ nhánh trong lập trình</vt:lpstr>
      <vt:lpstr>Định nghĩa cấu trúc điều khiển</vt:lpstr>
      <vt:lpstr>Phân loại cấu trúc điều khiển</vt:lpstr>
      <vt:lpstr>Cấu trúc điều khiển rẽ nhánh if</vt:lpstr>
      <vt:lpstr>Lưu đồ thuật toán của cấu trúc if</vt:lpstr>
      <vt:lpstr>Ví dụ cấu trúc if</vt:lpstr>
      <vt:lpstr>Cấu trúc điều khiển rẽ nhánh if else</vt:lpstr>
      <vt:lpstr>Cấu trúc điều khiển rẽ nhánh if</vt:lpstr>
      <vt:lpstr>Lưu đồ thuật toán của cấu trúc if else</vt:lpstr>
      <vt:lpstr>Ví dụ cấu trúc if else</vt:lpstr>
      <vt:lpstr>Ví dụ cấu trúc if else</vt:lpstr>
      <vt:lpstr>Ghi chú quan trọng</vt:lpstr>
      <vt:lpstr>Cấu trúc điều khiển rẽ nhánh switch</vt:lpstr>
      <vt:lpstr>Lưu đồ thuật toán của cấu trúc switch case</vt:lpstr>
      <vt:lpstr>Ví dụ cấu trúc switch</vt:lpstr>
      <vt:lpstr>Ghi chú quan trọng</vt:lpstr>
      <vt:lpstr>Ghi chú quan trọng</vt:lpstr>
      <vt:lpstr>Ghi chú quan trọng</vt:lpstr>
      <vt:lpstr>Xử lý lặp trong lập trình</vt:lpstr>
      <vt:lpstr>Cấu trúc điều khiển lặp while</vt:lpstr>
      <vt:lpstr>Lưu đồ thuật toán vòng lặp while</vt:lpstr>
      <vt:lpstr>Ví dụ 1 của vòng lặp while</vt:lpstr>
      <vt:lpstr>Ví dụ 2 của vòng lặp while</vt:lpstr>
      <vt:lpstr>Nhận xét</vt:lpstr>
      <vt:lpstr>Cấu trúc điều khiển lặp do while</vt:lpstr>
      <vt:lpstr>Lưu đồ thuật toán vòng lặp do while</vt:lpstr>
      <vt:lpstr>Ví dụ của vòng lặp do while</vt:lpstr>
      <vt:lpstr>Phân tích hoạt động của cấu trúc lặp do/while</vt:lpstr>
      <vt:lpstr>Phân tích hoạt động của cấu trúc lặp do/while</vt:lpstr>
      <vt:lpstr>Cấu trúc điều khiển lặp for</vt:lpstr>
      <vt:lpstr>Lưu đồ thuật toán vòng lặp for</vt:lpstr>
      <vt:lpstr>Ví dụ 1 của vòng lặp for</vt:lpstr>
      <vt:lpstr>Ví dụ 2 của vòng lặp for</vt:lpstr>
      <vt:lpstr>Ví dụ 2 của vòng lặp for (cách khác)</vt:lpstr>
      <vt:lpstr>Ý nghĩa của các biểu thức trong vòng lặp for</vt:lpstr>
      <vt:lpstr>Phân tích hoạt động của cấu trúc lặp for</vt:lpstr>
      <vt:lpstr>Điều kiện dừng của vòng lặp</vt:lpstr>
      <vt:lpstr>Các chỉ thị can thiệp vào vòng lặp</vt:lpstr>
      <vt:lpstr>Câu lệnh break</vt:lpstr>
      <vt:lpstr>Câu lệnh continue</vt:lpstr>
      <vt:lpstr>Câu lệnh continue</vt:lpstr>
      <vt:lpstr>Ví dụ lệnh continue</vt:lpstr>
      <vt:lpstr>Câu lệnh return</vt:lpstr>
      <vt:lpstr>Các vấn đề tìm hiểu mở rộng kiến thức nghề nghiệp</vt:lpstr>
      <vt:lpstr>Tìm hiểu thêm</vt:lpstr>
      <vt:lpstr>Thuật ngữ và bài đọc thêm tiếng Anh</vt:lpstr>
      <vt:lpstr>Thuật ngữ tiếng Anh</vt:lpstr>
      <vt:lpstr>Bài đọc thêm tiếng Anh</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tdquang</dc:creator>
  <cp:lastModifiedBy>VITCONBUNGBU</cp:lastModifiedBy>
  <cp:revision>326</cp:revision>
  <dcterms:created xsi:type="dcterms:W3CDTF">2010-02-17T03:02:53Z</dcterms:created>
  <dcterms:modified xsi:type="dcterms:W3CDTF">2012-03-09T13:06:21Z</dcterms:modified>
</cp:coreProperties>
</file>