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tags/tag154.xml" ContentType="application/vnd.openxmlformats-officedocument.presentationml.tags+xml"/>
  <Override PartName="/ppt/tags/tag166.xml" ContentType="application/vnd.openxmlformats-officedocument.presentationml.tags+xml"/>
  <Override PartName="/ppt/tags/tag375.xml" ContentType="application/vnd.openxmlformats-officedocument.presentationml.tags+xml"/>
  <Override PartName="/ppt/tags/tag574.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8"/>
  </p:notesMasterIdLst>
  <p:handoutMasterIdLst>
    <p:handoutMasterId r:id="rId89"/>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338" r:id="rId31"/>
    <p:sldId id="285" r:id="rId32"/>
    <p:sldId id="286" r:id="rId33"/>
    <p:sldId id="339" r:id="rId34"/>
    <p:sldId id="340"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41" r:id="rId63"/>
    <p:sldId id="343"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Lst>
  <p:sldSz cx="9144000" cy="6858000" type="screen4x3"/>
  <p:notesSz cx="10234613" cy="7102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863" autoAdjust="0"/>
    <p:restoredTop sz="83247" autoAdjust="0"/>
  </p:normalViewPr>
  <p:slideViewPr>
    <p:cSldViewPr>
      <p:cViewPr>
        <p:scale>
          <a:sx n="80" d="100"/>
          <a:sy n="80" d="100"/>
        </p:scale>
        <p:origin x="-2418" y="-258"/>
      </p:cViewPr>
      <p:guideLst>
        <p:guide orient="horz" pos="2160"/>
        <p:guide pos="2880"/>
      </p:guideLst>
    </p:cSldViewPr>
  </p:slideViewPr>
  <p:notesTextViewPr>
    <p:cViewPr>
      <p:scale>
        <a:sx n="100" d="100"/>
        <a:sy n="100" d="100"/>
      </p:scale>
      <p:origin x="0" y="0"/>
    </p:cViewPr>
  </p:notesTextViewPr>
  <p:notesViewPr>
    <p:cSldViewPr>
      <p:cViewPr varScale="1">
        <p:scale>
          <a:sx n="72" d="100"/>
          <a:sy n="72" d="100"/>
        </p:scale>
        <p:origin x="-1782" y="-96"/>
      </p:cViewPr>
      <p:guideLst>
        <p:guide orient="horz" pos="2237"/>
        <p:guide pos="322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4999" cy="355124"/>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797246" y="0"/>
            <a:ext cx="4434999" cy="355124"/>
          </a:xfrm>
          <a:prstGeom prst="rect">
            <a:avLst/>
          </a:prstGeom>
        </p:spPr>
        <p:txBody>
          <a:bodyPr vert="horz" lIns="96661" tIns="48331" rIns="96661" bIns="48331" rtlCol="0"/>
          <a:lstStyle>
            <a:lvl1pPr algn="r">
              <a:defRPr sz="1300"/>
            </a:lvl1pPr>
          </a:lstStyle>
          <a:p>
            <a:fld id="{C717E16C-5C8E-4AAF-A4FA-8E2E020BCAF0}" type="datetimeFigureOut">
              <a:rPr lang="en-US" smtClean="0"/>
              <a:pPr/>
              <a:t>3/6/2012</a:t>
            </a:fld>
            <a:endParaRPr lang="en-US"/>
          </a:p>
        </p:txBody>
      </p:sp>
      <p:sp>
        <p:nvSpPr>
          <p:cNvPr id="4" name="Footer Placeholder 3"/>
          <p:cNvSpPr>
            <a:spLocks noGrp="1"/>
          </p:cNvSpPr>
          <p:nvPr>
            <p:ph type="ftr" sz="quarter" idx="2"/>
          </p:nvPr>
        </p:nvSpPr>
        <p:spPr>
          <a:xfrm>
            <a:off x="1" y="6746119"/>
            <a:ext cx="4434999" cy="355124"/>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797246" y="6746119"/>
            <a:ext cx="4434999" cy="355124"/>
          </a:xfrm>
          <a:prstGeom prst="rect">
            <a:avLst/>
          </a:prstGeom>
        </p:spPr>
        <p:txBody>
          <a:bodyPr vert="horz" lIns="96661" tIns="48331" rIns="96661" bIns="48331" rtlCol="0" anchor="b"/>
          <a:lstStyle>
            <a:lvl1pPr algn="r">
              <a:defRPr sz="1300"/>
            </a:lvl1pPr>
          </a:lstStyle>
          <a:p>
            <a:fld id="{4AF5D65A-53D3-4DF7-8BE7-75C253D9AA49}" type="slidenum">
              <a:rPr lang="en-US" smtClean="0"/>
              <a:pPr/>
              <a:t>‹#›</a:t>
            </a:fld>
            <a:endParaRPr lang="en-US"/>
          </a:p>
        </p:txBody>
      </p:sp>
    </p:spTree>
    <p:extLst>
      <p:ext uri="{BB962C8B-B14F-4D97-AF65-F5344CB8AC3E}">
        <p14:creationId xmlns:p14="http://schemas.microsoft.com/office/powerpoint/2010/main" val="37745197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435610" cy="354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796717" y="0"/>
            <a:ext cx="4435610" cy="354738"/>
          </a:xfrm>
          <a:prstGeom prst="rect">
            <a:avLst/>
          </a:prstGeom>
        </p:spPr>
        <p:txBody>
          <a:bodyPr vert="horz" lIns="91440" tIns="45720" rIns="91440" bIns="45720" rtlCol="0"/>
          <a:lstStyle>
            <a:lvl1pPr algn="r">
              <a:defRPr sz="1200"/>
            </a:lvl1pPr>
          </a:lstStyle>
          <a:p>
            <a:fld id="{9449788C-30A7-4C81-AC0B-CB703CF94DFD}" type="datetimeFigureOut">
              <a:rPr lang="en-US" smtClean="0"/>
              <a:pPr/>
              <a:t>3/6/2012</a:t>
            </a:fld>
            <a:endParaRPr lang="en-US"/>
          </a:p>
        </p:txBody>
      </p:sp>
      <p:sp>
        <p:nvSpPr>
          <p:cNvPr id="4" name="Slide Image Placeholder 3"/>
          <p:cNvSpPr>
            <a:spLocks noGrp="1" noRot="1" noChangeAspect="1"/>
          </p:cNvSpPr>
          <p:nvPr>
            <p:ph type="sldImg" idx="2"/>
          </p:nvPr>
        </p:nvSpPr>
        <p:spPr>
          <a:xfrm>
            <a:off x="3341688" y="533400"/>
            <a:ext cx="3551237" cy="26622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022547" y="3373317"/>
            <a:ext cx="8189520" cy="3195949"/>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1" y="6746635"/>
            <a:ext cx="4435610" cy="3547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796717" y="6746635"/>
            <a:ext cx="4435610" cy="354738"/>
          </a:xfrm>
          <a:prstGeom prst="rect">
            <a:avLst/>
          </a:prstGeom>
        </p:spPr>
        <p:txBody>
          <a:bodyPr vert="horz" lIns="91440" tIns="45720" rIns="91440" bIns="45720" rtlCol="0" anchor="b"/>
          <a:lstStyle>
            <a:lvl1pPr algn="r">
              <a:defRPr sz="1200"/>
            </a:lvl1pPr>
          </a:lstStyle>
          <a:p>
            <a:fld id="{2464ADD4-FDAE-426A-96C1-07D283434A41}" type="slidenum">
              <a:rPr lang="en-US" smtClean="0"/>
              <a:pPr/>
              <a:t>‹#›</a:t>
            </a:fld>
            <a:endParaRPr lang="en-US"/>
          </a:p>
        </p:txBody>
      </p:sp>
    </p:spTree>
    <p:extLst>
      <p:ext uri="{BB962C8B-B14F-4D97-AF65-F5344CB8AC3E}">
        <p14:creationId xmlns:p14="http://schemas.microsoft.com/office/powerpoint/2010/main" val="194106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a:t>
            </a:fld>
            <a:endParaRPr lang="en-US"/>
          </a:p>
        </p:txBody>
      </p:sp>
    </p:spTree>
    <p:extLst>
      <p:ext uri="{BB962C8B-B14F-4D97-AF65-F5344CB8AC3E}">
        <p14:creationId xmlns:p14="http://schemas.microsoft.com/office/powerpoint/2010/main" val="27755064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10</a:t>
            </a:fld>
            <a:endParaRPr lang="en-US"/>
          </a:p>
        </p:txBody>
      </p:sp>
    </p:spTree>
    <p:extLst>
      <p:ext uri="{BB962C8B-B14F-4D97-AF65-F5344CB8AC3E}">
        <p14:creationId xmlns:p14="http://schemas.microsoft.com/office/powerpoint/2010/main" val="3104248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11</a:t>
            </a:fld>
            <a:endParaRPr lang="en-US"/>
          </a:p>
        </p:txBody>
      </p:sp>
    </p:spTree>
    <p:extLst>
      <p:ext uri="{BB962C8B-B14F-4D97-AF65-F5344CB8AC3E}">
        <p14:creationId xmlns:p14="http://schemas.microsoft.com/office/powerpoint/2010/main" val="19952252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12</a:t>
            </a:fld>
            <a:endParaRPr lang="en-US"/>
          </a:p>
        </p:txBody>
      </p:sp>
    </p:spTree>
    <p:extLst>
      <p:ext uri="{BB962C8B-B14F-4D97-AF65-F5344CB8AC3E}">
        <p14:creationId xmlns:p14="http://schemas.microsoft.com/office/powerpoint/2010/main" val="5226465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13</a:t>
            </a:fld>
            <a:endParaRPr lang="en-US"/>
          </a:p>
        </p:txBody>
      </p:sp>
    </p:spTree>
    <p:extLst>
      <p:ext uri="{BB962C8B-B14F-4D97-AF65-F5344CB8AC3E}">
        <p14:creationId xmlns:p14="http://schemas.microsoft.com/office/powerpoint/2010/main" val="9506949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14</a:t>
            </a:fld>
            <a:endParaRPr lang="en-US"/>
          </a:p>
        </p:txBody>
      </p:sp>
    </p:spTree>
    <p:extLst>
      <p:ext uri="{BB962C8B-B14F-4D97-AF65-F5344CB8AC3E}">
        <p14:creationId xmlns:p14="http://schemas.microsoft.com/office/powerpoint/2010/main" val="25694910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15</a:t>
            </a:fld>
            <a:endParaRPr lang="en-US"/>
          </a:p>
        </p:txBody>
      </p:sp>
    </p:spTree>
    <p:extLst>
      <p:ext uri="{BB962C8B-B14F-4D97-AF65-F5344CB8AC3E}">
        <p14:creationId xmlns:p14="http://schemas.microsoft.com/office/powerpoint/2010/main" val="39139931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4.2. Truyền tham số cho hàm</a:t>
            </a:r>
          </a:p>
          <a:p>
            <a:r>
              <a:rPr lang="en-US" sz="1200" kern="1200" smtClean="0">
                <a:solidFill>
                  <a:schemeClr val="tx1"/>
                </a:solidFill>
                <a:effectLst/>
                <a:latin typeface="+mn-lt"/>
                <a:ea typeface="+mn-ea"/>
                <a:cs typeface="+mn-cs"/>
              </a:rPr>
              <a:t>- Tham số giá trị</a:t>
            </a:r>
          </a:p>
          <a:p>
            <a:r>
              <a:rPr lang="en-US" sz="1200" kern="1200" smtClean="0">
                <a:solidFill>
                  <a:schemeClr val="tx1"/>
                </a:solidFill>
                <a:effectLst/>
                <a:latin typeface="+mn-lt"/>
                <a:ea typeface="+mn-ea"/>
                <a:cs typeface="+mn-cs"/>
              </a:rPr>
              <a:t>- Tham số dạng tham chiếu</a:t>
            </a:r>
          </a:p>
          <a:p>
            <a:r>
              <a:rPr lang="en-US" sz="1200" kern="1200" smtClean="0">
                <a:solidFill>
                  <a:schemeClr val="tx1"/>
                </a:solidFill>
                <a:effectLst/>
                <a:latin typeface="+mn-lt"/>
                <a:ea typeface="+mn-ea"/>
                <a:cs typeface="+mn-cs"/>
              </a:rPr>
              <a:t>- Lời gọi hàm và kết quả trả về của hàm</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16</a:t>
            </a:fld>
            <a:endParaRPr lang="en-US"/>
          </a:p>
        </p:txBody>
      </p:sp>
    </p:spTree>
    <p:extLst>
      <p:ext uri="{BB962C8B-B14F-4D97-AF65-F5344CB8AC3E}">
        <p14:creationId xmlns:p14="http://schemas.microsoft.com/office/powerpoint/2010/main" val="1260464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Sau khi các lệnh trong hàm được thực thi xong, hàm có thể gửi thông tin ngược lại cho chương trình gọi nó dưới dạng giá trị trả về.</a:t>
            </a:r>
          </a:p>
        </p:txBody>
      </p:sp>
      <p:sp>
        <p:nvSpPr>
          <p:cNvPr id="4" name="Slide Number Placeholder 3"/>
          <p:cNvSpPr>
            <a:spLocks noGrp="1"/>
          </p:cNvSpPr>
          <p:nvPr>
            <p:ph type="sldNum" sz="quarter" idx="10"/>
          </p:nvPr>
        </p:nvSpPr>
        <p:spPr/>
        <p:txBody>
          <a:bodyPr/>
          <a:lstStyle/>
          <a:p>
            <a:fld id="{2464ADD4-FDAE-426A-96C1-07D283434A41}" type="slidenum">
              <a:rPr lang="en-US" smtClean="0"/>
              <a:pPr/>
              <a:t>17</a:t>
            </a:fld>
            <a:endParaRPr lang="en-US"/>
          </a:p>
        </p:txBody>
      </p:sp>
    </p:spTree>
    <p:extLst>
      <p:ext uri="{BB962C8B-B14F-4D97-AF65-F5344CB8AC3E}">
        <p14:creationId xmlns:p14="http://schemas.microsoft.com/office/powerpoint/2010/main" val="12397213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18</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19</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4.1. Giới thiệu</a:t>
            </a:r>
          </a:p>
          <a:p>
            <a:r>
              <a:rPr lang="en-US" sz="1200" kern="1200" smtClean="0">
                <a:solidFill>
                  <a:schemeClr val="tx1"/>
                </a:solidFill>
                <a:effectLst/>
                <a:latin typeface="+mn-lt"/>
                <a:ea typeface="+mn-ea"/>
                <a:cs typeface="+mn-cs"/>
              </a:rPr>
              <a:t>	- Khái niệm về hàm, chương trình con trong chương trình</a:t>
            </a:r>
          </a:p>
          <a:p>
            <a:r>
              <a:rPr lang="en-US" sz="1200" kern="1200" smtClean="0">
                <a:solidFill>
                  <a:schemeClr val="tx1"/>
                </a:solidFill>
                <a:effectLst/>
                <a:latin typeface="+mn-lt"/>
                <a:ea typeface="+mn-ea"/>
                <a:cs typeface="+mn-cs"/>
              </a:rPr>
              <a:t>	- Ví dụ về viết hàm trong lập trình</a:t>
            </a:r>
          </a:p>
          <a:p>
            <a:r>
              <a:rPr lang="en-US" sz="1200" kern="1200" smtClean="0">
                <a:solidFill>
                  <a:schemeClr val="tx1"/>
                </a:solidFill>
                <a:effectLst/>
                <a:latin typeface="+mn-lt"/>
                <a:ea typeface="+mn-ea"/>
                <a:cs typeface="+mn-cs"/>
              </a:rPr>
              <a:t>4.2. Truyền tham số cho hàm</a:t>
            </a:r>
          </a:p>
          <a:p>
            <a:r>
              <a:rPr lang="en-US" sz="1200" kern="1200" smtClean="0">
                <a:solidFill>
                  <a:schemeClr val="tx1"/>
                </a:solidFill>
                <a:effectLst/>
                <a:latin typeface="+mn-lt"/>
                <a:ea typeface="+mn-ea"/>
                <a:cs typeface="+mn-cs"/>
              </a:rPr>
              <a:t>	- Tham số giá trị</a:t>
            </a:r>
          </a:p>
          <a:p>
            <a:r>
              <a:rPr lang="en-US" sz="1200" kern="1200" smtClean="0">
                <a:solidFill>
                  <a:schemeClr val="tx1"/>
                </a:solidFill>
                <a:effectLst/>
                <a:latin typeface="+mn-lt"/>
                <a:ea typeface="+mn-ea"/>
                <a:cs typeface="+mn-cs"/>
              </a:rPr>
              <a:t>	- Tham số dạng tham chiếu</a:t>
            </a:r>
          </a:p>
          <a:p>
            <a:r>
              <a:rPr lang="en-US" sz="1200" kern="1200" smtClean="0">
                <a:solidFill>
                  <a:schemeClr val="tx1"/>
                </a:solidFill>
                <a:effectLst/>
                <a:latin typeface="+mn-lt"/>
                <a:ea typeface="+mn-ea"/>
                <a:cs typeface="+mn-cs"/>
              </a:rPr>
              <a:t>	- Lời gọi hàm và kết quả trả về của hàm</a:t>
            </a:r>
          </a:p>
          <a:p>
            <a:r>
              <a:rPr lang="en-US" sz="1200" kern="1200" smtClean="0">
                <a:solidFill>
                  <a:schemeClr val="tx1"/>
                </a:solidFill>
                <a:effectLst/>
                <a:latin typeface="+mn-lt"/>
                <a:ea typeface="+mn-ea"/>
                <a:cs typeface="+mn-cs"/>
              </a:rPr>
              <a:t>4.3. Biến toàn cục và biến cục bộ</a:t>
            </a:r>
          </a:p>
          <a:p>
            <a:r>
              <a:rPr lang="en-US" sz="1200" kern="1200" smtClean="0">
                <a:solidFill>
                  <a:schemeClr val="tx1"/>
                </a:solidFill>
                <a:effectLst/>
                <a:latin typeface="+mn-lt"/>
                <a:ea typeface="+mn-ea"/>
                <a:cs typeface="+mn-cs"/>
              </a:rPr>
              <a:t>	- Sử dụng biến cục bộ</a:t>
            </a:r>
          </a:p>
          <a:p>
            <a:r>
              <a:rPr lang="en-US" sz="1200" kern="1200" smtClean="0">
                <a:solidFill>
                  <a:schemeClr val="tx1"/>
                </a:solidFill>
                <a:effectLst/>
                <a:latin typeface="+mn-lt"/>
                <a:ea typeface="+mn-ea"/>
                <a:cs typeface="+mn-cs"/>
              </a:rPr>
              <a:t>	- Trường hợp biến cục bộ tĩnh</a:t>
            </a:r>
          </a:p>
          <a:p>
            <a:r>
              <a:rPr lang="en-US" sz="1200" kern="1200" smtClean="0">
                <a:solidFill>
                  <a:schemeClr val="tx1"/>
                </a:solidFill>
                <a:effectLst/>
                <a:latin typeface="+mn-lt"/>
                <a:ea typeface="+mn-ea"/>
                <a:cs typeface="+mn-cs"/>
              </a:rPr>
              <a:t>	- Dữ liệu nhập, dữ liệu xuất, dữ liệu trung gian</a:t>
            </a:r>
          </a:p>
          <a:p>
            <a:r>
              <a:rPr lang="en-US" sz="1200" kern="1200" smtClean="0">
                <a:solidFill>
                  <a:schemeClr val="tx1"/>
                </a:solidFill>
                <a:effectLst/>
                <a:latin typeface="+mn-lt"/>
                <a:ea typeface="+mn-ea"/>
                <a:cs typeface="+mn-cs"/>
              </a:rPr>
              <a:t>4.4. Các ví dụ về ứng dụng hàm trong lập trình</a:t>
            </a:r>
          </a:p>
          <a:p>
            <a:r>
              <a:rPr lang="en-US" sz="1200" kern="1200" smtClean="0">
                <a:solidFill>
                  <a:schemeClr val="tx1"/>
                </a:solidFill>
                <a:effectLst/>
                <a:latin typeface="+mn-lt"/>
                <a:ea typeface="+mn-ea"/>
                <a:cs typeface="+mn-cs"/>
              </a:rPr>
              <a:t>4.5. Hàm trong chương trình nhiều tập tin mã nguồn</a:t>
            </a:r>
          </a:p>
          <a:p>
            <a:r>
              <a:rPr lang="en-US" sz="1200" kern="1200" smtClean="0">
                <a:solidFill>
                  <a:schemeClr val="tx1"/>
                </a:solidFill>
                <a:effectLst/>
                <a:latin typeface="+mn-lt"/>
                <a:ea typeface="+mn-ea"/>
                <a:cs typeface="+mn-cs"/>
              </a:rPr>
              <a:t>	- Tổ chức chương trình nhiều tập tin mã nguồn</a:t>
            </a:r>
          </a:p>
          <a:p>
            <a:r>
              <a:rPr lang="en-US" sz="1200" kern="1200" smtClean="0">
                <a:solidFill>
                  <a:schemeClr val="tx1"/>
                </a:solidFill>
                <a:effectLst/>
                <a:latin typeface="+mn-lt"/>
                <a:ea typeface="+mn-ea"/>
                <a:cs typeface="+mn-cs"/>
              </a:rPr>
              <a:t>	- Ví dụ về chương trình nhiều tập tin nguồn</a:t>
            </a:r>
          </a:p>
          <a:p>
            <a:r>
              <a:rPr lang="en-US" sz="1200" kern="1200" smtClean="0">
                <a:solidFill>
                  <a:schemeClr val="tx1"/>
                </a:solidFill>
                <a:effectLst/>
                <a:latin typeface="+mn-lt"/>
                <a:ea typeface="+mn-ea"/>
                <a:cs typeface="+mn-cs"/>
              </a:rPr>
              <a:t>	- Phạm vi dùng của hàm và biến toàn cục</a:t>
            </a:r>
          </a:p>
          <a:p>
            <a:r>
              <a:rPr lang="en-US" sz="1200" kern="1200" smtClean="0">
                <a:solidFill>
                  <a:schemeClr val="tx1"/>
                </a:solidFill>
                <a:effectLst/>
                <a:latin typeface="+mn-lt"/>
                <a:ea typeface="+mn-ea"/>
                <a:cs typeface="+mn-cs"/>
              </a:rPr>
              <a:t>4.6. Các vấn đề tìm hiểu mở rộng kiến thức nghề nghiệp</a:t>
            </a:r>
          </a:p>
          <a:p>
            <a:r>
              <a:rPr lang="en-US" sz="1200" kern="1200" smtClean="0">
                <a:solidFill>
                  <a:schemeClr val="tx1"/>
                </a:solidFill>
                <a:effectLst/>
                <a:latin typeface="+mn-lt"/>
                <a:ea typeface="+mn-ea"/>
                <a:cs typeface="+mn-cs"/>
              </a:rPr>
              <a:t>	- Vấn đề hàm trùng tên</a:t>
            </a:r>
          </a:p>
          <a:p>
            <a:r>
              <a:rPr lang="en-US" sz="1200" kern="1200" smtClean="0">
                <a:solidFill>
                  <a:schemeClr val="tx1"/>
                </a:solidFill>
                <a:effectLst/>
                <a:latin typeface="+mn-lt"/>
                <a:ea typeface="+mn-ea"/>
                <a:cs typeface="+mn-cs"/>
              </a:rPr>
              <a:t>	- Hàm với giá trị mặc định của tham số</a:t>
            </a:r>
          </a:p>
          <a:p>
            <a:r>
              <a:rPr lang="en-US" sz="1200" kern="1200" smtClean="0">
                <a:solidFill>
                  <a:schemeClr val="tx1"/>
                </a:solidFill>
                <a:effectLst/>
                <a:latin typeface="+mn-lt"/>
                <a:ea typeface="+mn-ea"/>
                <a:cs typeface="+mn-cs"/>
              </a:rPr>
              <a:t>	- Hàm có tham số kiểu dữ liệu</a:t>
            </a:r>
          </a:p>
          <a:p>
            <a:r>
              <a:rPr lang="en-US" sz="1200" kern="1200" smtClean="0">
                <a:solidFill>
                  <a:schemeClr val="tx1"/>
                </a:solidFill>
                <a:effectLst/>
                <a:latin typeface="+mn-lt"/>
                <a:ea typeface="+mn-ea"/>
                <a:cs typeface="+mn-cs"/>
              </a:rPr>
              <a:t>	- Hàm có tham số là hàm</a:t>
            </a:r>
          </a:p>
          <a:p>
            <a:r>
              <a:rPr lang="en-US" sz="1200" kern="1200" smtClean="0">
                <a:solidFill>
                  <a:schemeClr val="tx1"/>
                </a:solidFill>
                <a:effectLst/>
                <a:latin typeface="+mn-lt"/>
                <a:ea typeface="+mn-ea"/>
                <a:cs typeface="+mn-cs"/>
              </a:rPr>
              <a:t>	- Khái niệm về hàm đệ qui</a:t>
            </a:r>
          </a:p>
          <a:p>
            <a:r>
              <a:rPr lang="en-US" sz="1200" kern="1200" smtClean="0">
                <a:solidFill>
                  <a:schemeClr val="tx1"/>
                </a:solidFill>
                <a:effectLst/>
                <a:latin typeface="+mn-lt"/>
                <a:ea typeface="+mn-ea"/>
                <a:cs typeface="+mn-cs"/>
              </a:rPr>
              <a:t>	- Sự khác biệt, tương đồng giữa các NNLT</a:t>
            </a:r>
          </a:p>
          <a:p>
            <a:r>
              <a:rPr lang="en-US" sz="1200" kern="1200" smtClean="0">
                <a:solidFill>
                  <a:schemeClr val="tx1"/>
                </a:solidFill>
                <a:effectLst/>
                <a:latin typeface="+mn-lt"/>
                <a:ea typeface="+mn-ea"/>
                <a:cs typeface="+mn-cs"/>
              </a:rPr>
              <a:t>4.7. Thuật ngữ tiếng Anh và bài đọc thêm tiếng Anh</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2</a:t>
            </a:fld>
            <a:endParaRPr lang="en-US"/>
          </a:p>
        </p:txBody>
      </p:sp>
    </p:spTree>
    <p:extLst>
      <p:ext uri="{BB962C8B-B14F-4D97-AF65-F5344CB8AC3E}">
        <p14:creationId xmlns:p14="http://schemas.microsoft.com/office/powerpoint/2010/main" val="25999580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Theo các</a:t>
            </a:r>
            <a:r>
              <a:rPr lang="en-US" baseline="0" smtClean="0"/>
              <a:t>h viết hàm Inc() như trên, tham số x là tham trị, khi gọi hàm trong hàm main() thì biến a được gởi tới hàm Inc() theo cơ chế tham trị, một bản sao của a sẽ được chép vào x do đó sau khi gọi hàm thì a vẫn giữ nguyên giá trị cũ là 9, còn b nhận kết quả của hàm là 10.</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20</a:t>
            </a:fld>
            <a:endParaRPr lang="en-US"/>
          </a:p>
        </p:txBody>
      </p:sp>
    </p:spTree>
    <p:extLst>
      <p:ext uri="{BB962C8B-B14F-4D97-AF65-F5344CB8AC3E}">
        <p14:creationId xmlns:p14="http://schemas.microsoft.com/office/powerpoint/2010/main" val="20312144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21</a:t>
            </a:fld>
            <a:endParaRPr lang="en-US"/>
          </a:p>
        </p:txBody>
      </p:sp>
    </p:spTree>
    <p:extLst>
      <p:ext uri="{BB962C8B-B14F-4D97-AF65-F5344CB8AC3E}">
        <p14:creationId xmlns:p14="http://schemas.microsoft.com/office/powerpoint/2010/main" val="376905902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mtClean="0"/>
              <a:t>Khi truyền một đối tượng có kích thước lớn vào hàm thì nên truyền bằng tham chiếu thay vì tham trị để tránh việc hàm tạo ra một bản sao tương ứng của đối tượng được truyền vào làm tốn bộ nhớ.</a:t>
            </a:r>
          </a:p>
          <a:p>
            <a:pPr marL="171450" indent="-171450">
              <a:buFont typeface="Arial" pitchFamily="34" charset="0"/>
              <a:buChar char="•"/>
            </a:pPr>
            <a:r>
              <a:rPr lang="en-US" smtClean="0"/>
              <a:t>Để tránh việc đối số bị thay đổi thì đối số phải được khai báo là hằng để cho biết tham chiếu được sử dụng chỉ vì lý do hiệu quả nhưng không cho phép hàm được gọi thay đổi giá trị của đối tượng truyền vào.</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22</a:t>
            </a:fld>
            <a:endParaRPr lang="en-US"/>
          </a:p>
        </p:txBody>
      </p:sp>
    </p:spTree>
    <p:extLst>
      <p:ext uri="{BB962C8B-B14F-4D97-AF65-F5344CB8AC3E}">
        <p14:creationId xmlns:p14="http://schemas.microsoft.com/office/powerpoint/2010/main" val="31486894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23</a:t>
            </a:fld>
            <a:endParaRPr lang="en-US"/>
          </a:p>
        </p:txBody>
      </p:sp>
    </p:spTree>
    <p:extLst>
      <p:ext uri="{BB962C8B-B14F-4D97-AF65-F5344CB8AC3E}">
        <p14:creationId xmlns:p14="http://schemas.microsoft.com/office/powerpoint/2010/main" val="624254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discarded</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24</a:t>
            </a:fld>
            <a:endParaRPr lang="en-US"/>
          </a:p>
        </p:txBody>
      </p:sp>
    </p:spTree>
    <p:extLst>
      <p:ext uri="{BB962C8B-B14F-4D97-AF65-F5344CB8AC3E}">
        <p14:creationId xmlns:p14="http://schemas.microsoft.com/office/powerpoint/2010/main" val="2104664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25</a:t>
            </a:fld>
            <a:endParaRPr lang="en-US"/>
          </a:p>
        </p:txBody>
      </p:sp>
    </p:spTree>
    <p:extLst>
      <p:ext uri="{BB962C8B-B14F-4D97-AF65-F5344CB8AC3E}">
        <p14:creationId xmlns:p14="http://schemas.microsoft.com/office/powerpoint/2010/main" val="62425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26</a:t>
            </a:fld>
            <a:endParaRPr lang="en-US"/>
          </a:p>
        </p:txBody>
      </p:sp>
    </p:spTree>
    <p:extLst>
      <p:ext uri="{BB962C8B-B14F-4D97-AF65-F5344CB8AC3E}">
        <p14:creationId xmlns:p14="http://schemas.microsoft.com/office/powerpoint/2010/main" val="624254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27</a:t>
            </a:fld>
            <a:endParaRPr lang="en-US"/>
          </a:p>
        </p:txBody>
      </p:sp>
    </p:spTree>
    <p:extLst>
      <p:ext uri="{BB962C8B-B14F-4D97-AF65-F5344CB8AC3E}">
        <p14:creationId xmlns:p14="http://schemas.microsoft.com/office/powerpoint/2010/main" val="624254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4.3. Biến toàn cục và biến cục bộ</a:t>
            </a:r>
          </a:p>
          <a:p>
            <a:r>
              <a:rPr lang="en-US" sz="1200" kern="1200" smtClean="0">
                <a:solidFill>
                  <a:schemeClr val="tx1"/>
                </a:solidFill>
                <a:effectLst/>
                <a:latin typeface="+mn-lt"/>
                <a:ea typeface="+mn-ea"/>
                <a:cs typeface="+mn-cs"/>
              </a:rPr>
              <a:t>- Sử dụng biến cục bộ</a:t>
            </a:r>
          </a:p>
          <a:p>
            <a:r>
              <a:rPr lang="en-US" sz="1200" kern="1200" smtClean="0">
                <a:solidFill>
                  <a:schemeClr val="tx1"/>
                </a:solidFill>
                <a:effectLst/>
                <a:latin typeface="+mn-lt"/>
                <a:ea typeface="+mn-ea"/>
                <a:cs typeface="+mn-cs"/>
              </a:rPr>
              <a:t>- Trường hợp biến cục bộ tĩnh</a:t>
            </a:r>
          </a:p>
          <a:p>
            <a:r>
              <a:rPr lang="en-US" sz="1200" kern="1200" smtClean="0">
                <a:solidFill>
                  <a:schemeClr val="tx1"/>
                </a:solidFill>
                <a:effectLst/>
                <a:latin typeface="+mn-lt"/>
                <a:ea typeface="+mn-ea"/>
                <a:cs typeface="+mn-cs"/>
              </a:rPr>
              <a:t>- Dữ liệu nhập, dữ liệu xuất, dữ liệu trung gian</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28</a:t>
            </a:fld>
            <a:endParaRPr lang="en-US"/>
          </a:p>
        </p:txBody>
      </p:sp>
    </p:spTree>
    <p:extLst>
      <p:ext uri="{BB962C8B-B14F-4D97-AF65-F5344CB8AC3E}">
        <p14:creationId xmlns:p14="http://schemas.microsoft.com/office/powerpoint/2010/main" val="42491980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29</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4.1. Giới thiệu</a:t>
            </a:r>
          </a:p>
          <a:p>
            <a:r>
              <a:rPr lang="en-US" sz="1200" kern="1200" smtClean="0">
                <a:solidFill>
                  <a:schemeClr val="tx1"/>
                </a:solidFill>
                <a:effectLst/>
                <a:latin typeface="+mn-lt"/>
                <a:ea typeface="+mn-ea"/>
                <a:cs typeface="+mn-cs"/>
              </a:rPr>
              <a:t>- Khái niệm về hàm, chương trình con trong chương trình</a:t>
            </a:r>
          </a:p>
          <a:p>
            <a:r>
              <a:rPr lang="en-US" sz="1200" kern="1200" smtClean="0">
                <a:solidFill>
                  <a:schemeClr val="tx1"/>
                </a:solidFill>
                <a:effectLst/>
                <a:latin typeface="+mn-lt"/>
                <a:ea typeface="+mn-ea"/>
                <a:cs typeface="+mn-cs"/>
              </a:rPr>
              <a:t>- Ví dụ về viết hàm trong lập trình</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a:t>
            </a:fld>
            <a:endParaRPr lang="en-US"/>
          </a:p>
        </p:txBody>
      </p:sp>
    </p:spTree>
    <p:extLst>
      <p:ext uri="{BB962C8B-B14F-4D97-AF65-F5344CB8AC3E}">
        <p14:creationId xmlns:p14="http://schemas.microsoft.com/office/powerpoint/2010/main" val="396161689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30</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31</a:t>
            </a:fld>
            <a:endParaRPr lang="en-US"/>
          </a:p>
        </p:txBody>
      </p:sp>
    </p:spTree>
    <p:extLst>
      <p:ext uri="{BB962C8B-B14F-4D97-AF65-F5344CB8AC3E}">
        <p14:creationId xmlns:p14="http://schemas.microsoft.com/office/powerpoint/2010/main" val="12382833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32</a:t>
            </a:fld>
            <a:endParaRPr lang="en-US"/>
          </a:p>
        </p:txBody>
      </p:sp>
    </p:spTree>
    <p:extLst>
      <p:ext uri="{BB962C8B-B14F-4D97-AF65-F5344CB8AC3E}">
        <p14:creationId xmlns:p14="http://schemas.microsoft.com/office/powerpoint/2010/main" val="1016251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endParaRPr lang="en-US" sz="1200" b="0" i="0" u="none" strike="noStrike"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33</a:t>
            </a:fld>
            <a:endParaRPr lang="en-US"/>
          </a:p>
        </p:txBody>
      </p:sp>
    </p:spTree>
    <p:extLst>
      <p:ext uri="{BB962C8B-B14F-4D97-AF65-F5344CB8AC3E}">
        <p14:creationId xmlns:p14="http://schemas.microsoft.com/office/powerpoint/2010/main" val="42347233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35</a:t>
            </a:fld>
            <a:endParaRPr lang="en-US"/>
          </a:p>
        </p:txBody>
      </p:sp>
    </p:spTree>
    <p:extLst>
      <p:ext uri="{BB962C8B-B14F-4D97-AF65-F5344CB8AC3E}">
        <p14:creationId xmlns:p14="http://schemas.microsoft.com/office/powerpoint/2010/main" val="111834740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36</a:t>
            </a:fld>
            <a:endParaRPr lang="en-US"/>
          </a:p>
        </p:txBody>
      </p:sp>
    </p:spTree>
    <p:extLst>
      <p:ext uri="{BB962C8B-B14F-4D97-AF65-F5344CB8AC3E}">
        <p14:creationId xmlns:p14="http://schemas.microsoft.com/office/powerpoint/2010/main" val="165380414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37</a:t>
            </a:fld>
            <a:endParaRPr lang="en-US"/>
          </a:p>
        </p:txBody>
      </p:sp>
    </p:spTree>
    <p:extLst>
      <p:ext uri="{BB962C8B-B14F-4D97-AF65-F5344CB8AC3E}">
        <p14:creationId xmlns:p14="http://schemas.microsoft.com/office/powerpoint/2010/main" val="16538041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38</a:t>
            </a:fld>
            <a:endParaRPr lang="en-US"/>
          </a:p>
        </p:txBody>
      </p:sp>
    </p:spTree>
    <p:extLst>
      <p:ext uri="{BB962C8B-B14F-4D97-AF65-F5344CB8AC3E}">
        <p14:creationId xmlns:p14="http://schemas.microsoft.com/office/powerpoint/2010/main" val="267905970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Dữ</a:t>
            </a:r>
            <a:r>
              <a:rPr lang="en-US" baseline="0" smtClean="0"/>
              <a:t> liệu nhập (dữ liệu đầu vào phục vụ cho công việc của hàm): a, b, x, y</a:t>
            </a:r>
          </a:p>
          <a:p>
            <a:r>
              <a:rPr lang="en-US" baseline="0" smtClean="0"/>
              <a:t>Dữ liệu trung gian (các dữ liệu do hàm tạo ra trong quá trình thực hiện công việc): temp1, temp2, f</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smtClean="0"/>
              <a:t>Dữ liệu xuất (dữ liệu trả về, kết quả của quá trình tính toán): a, b, f</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39</a:t>
            </a:fld>
            <a:endParaRPr lang="en-US"/>
          </a:p>
        </p:txBody>
      </p:sp>
    </p:spTree>
    <p:extLst>
      <p:ext uri="{BB962C8B-B14F-4D97-AF65-F5344CB8AC3E}">
        <p14:creationId xmlns:p14="http://schemas.microsoft.com/office/powerpoint/2010/main" val="40868888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40</a:t>
            </a:fld>
            <a:endParaRPr lang="en-US"/>
          </a:p>
        </p:txBody>
      </p:sp>
    </p:spTree>
    <p:extLst>
      <p:ext uri="{BB962C8B-B14F-4D97-AF65-F5344CB8AC3E}">
        <p14:creationId xmlns:p14="http://schemas.microsoft.com/office/powerpoint/2010/main" val="16846805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41</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Việ</a:t>
            </a:r>
            <a:r>
              <a:rPr lang="en-US" baseline="0" smtClean="0"/>
              <a:t>c định nghĩa các hằng theo các này để sau này ai khác muốn thay đổi hằng thành một số khác thì chỉ cần thay đổi đúng một chỗ này!</a:t>
            </a:r>
          </a:p>
          <a:p>
            <a:r>
              <a:rPr lang="en-US" baseline="0" smtClean="0"/>
              <a:t>Những giá trị hằng có khả năng thay đổi sau này nên/phải được dùng gián tiếp thông qua 1 tên, tuyệt đối tránh dùng hằng số cụ thể nhiều nơi trong chương trình.</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42</a:t>
            </a:fld>
            <a:endParaRPr lang="en-US"/>
          </a:p>
        </p:txBody>
      </p:sp>
    </p:spTree>
    <p:extLst>
      <p:ext uri="{BB962C8B-B14F-4D97-AF65-F5344CB8AC3E}">
        <p14:creationId xmlns:p14="http://schemas.microsoft.com/office/powerpoint/2010/main" val="201686119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43</a:t>
            </a:fld>
            <a:endParaRPr lang="en-US"/>
          </a:p>
        </p:txBody>
      </p:sp>
    </p:spTree>
    <p:extLst>
      <p:ext uri="{BB962C8B-B14F-4D97-AF65-F5344CB8AC3E}">
        <p14:creationId xmlns:p14="http://schemas.microsoft.com/office/powerpoint/2010/main" val="313350962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44</a:t>
            </a:fld>
            <a:endParaRPr lang="en-US"/>
          </a:p>
        </p:txBody>
      </p:sp>
    </p:spTree>
    <p:extLst>
      <p:ext uri="{BB962C8B-B14F-4D97-AF65-F5344CB8AC3E}">
        <p14:creationId xmlns:p14="http://schemas.microsoft.com/office/powerpoint/2010/main" val="24090292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45</a:t>
            </a:fld>
            <a:endParaRPr lang="en-US"/>
          </a:p>
        </p:txBody>
      </p:sp>
    </p:spTree>
    <p:extLst>
      <p:ext uri="{BB962C8B-B14F-4D97-AF65-F5344CB8AC3E}">
        <p14:creationId xmlns:p14="http://schemas.microsoft.com/office/powerpoint/2010/main" val="414600032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46</a:t>
            </a:fld>
            <a:endParaRPr lang="en-US"/>
          </a:p>
        </p:txBody>
      </p:sp>
    </p:spTree>
    <p:extLst>
      <p:ext uri="{BB962C8B-B14F-4D97-AF65-F5344CB8AC3E}">
        <p14:creationId xmlns:p14="http://schemas.microsoft.com/office/powerpoint/2010/main" val="152689791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47</a:t>
            </a:fld>
            <a:endParaRPr lang="en-US"/>
          </a:p>
        </p:txBody>
      </p:sp>
    </p:spTree>
    <p:extLst>
      <p:ext uri="{BB962C8B-B14F-4D97-AF65-F5344CB8AC3E}">
        <p14:creationId xmlns:p14="http://schemas.microsoft.com/office/powerpoint/2010/main" val="2744706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48</a:t>
            </a:fld>
            <a:endParaRPr lang="en-US"/>
          </a:p>
        </p:txBody>
      </p:sp>
    </p:spTree>
    <p:extLst>
      <p:ext uri="{BB962C8B-B14F-4D97-AF65-F5344CB8AC3E}">
        <p14:creationId xmlns:p14="http://schemas.microsoft.com/office/powerpoint/2010/main" val="91010890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49</a:t>
            </a:fld>
            <a:endParaRPr lang="en-US"/>
          </a:p>
        </p:txBody>
      </p:sp>
    </p:spTree>
    <p:extLst>
      <p:ext uri="{BB962C8B-B14F-4D97-AF65-F5344CB8AC3E}">
        <p14:creationId xmlns:p14="http://schemas.microsoft.com/office/powerpoint/2010/main" val="280754594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50</a:t>
            </a:fld>
            <a:endParaRPr lang="en-US"/>
          </a:p>
        </p:txBody>
      </p:sp>
    </p:spTree>
    <p:extLst>
      <p:ext uri="{BB962C8B-B14F-4D97-AF65-F5344CB8AC3E}">
        <p14:creationId xmlns:p14="http://schemas.microsoft.com/office/powerpoint/2010/main" val="21018675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Có một tên duy nhất</a:t>
            </a:r>
            <a:r>
              <a:rPr lang="en-US" sz="1200" b="0" i="0" u="none" strike="noStrike" kern="1200" baseline="0" smtClean="0">
                <a:solidFill>
                  <a:schemeClr val="tx1"/>
                </a:solidFill>
                <a:latin typeface="+mn-lt"/>
                <a:ea typeface="+mn-ea"/>
                <a:cs typeface="+mn-cs"/>
              </a:rPr>
              <a:t>: Ta có thể thực thi các câu lệnh chứa trong hàm bằng cách sử dụng tên này (gọi hàm). Hàm có thể được gọi bên trong hàm khác.</a:t>
            </a:r>
          </a:p>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Là một thành phần độc lập</a:t>
            </a:r>
            <a:r>
              <a:rPr lang="en-US" sz="1200" b="0" i="0" u="none" strike="noStrike" kern="1200" baseline="0" smtClean="0">
                <a:solidFill>
                  <a:schemeClr val="tx1"/>
                </a:solidFill>
                <a:latin typeface="+mn-lt"/>
                <a:ea typeface="+mn-ea"/>
                <a:cs typeface="+mn-cs"/>
              </a:rPr>
              <a:t>: Hàm có thể thực hiện công việc của nó mà không gây trở ngại cho phần khác của chương trình.</a:t>
            </a:r>
          </a:p>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Thực hiện một công việc cụ thể</a:t>
            </a:r>
            <a:r>
              <a:rPr lang="en-US" sz="1200" b="0" i="0" u="none" strike="noStrike" kern="1200" baseline="0" smtClean="0">
                <a:solidFill>
                  <a:schemeClr val="tx1"/>
                </a:solidFill>
                <a:latin typeface="+mn-lt"/>
                <a:ea typeface="+mn-ea"/>
                <a:cs typeface="+mn-cs"/>
              </a:rPr>
              <a:t>: Công việc mà chương trình phải thực hiện như một phần của toàn bộ quá trình như gửi từng dòng văn bản ra máy in, sắp xếp mảng tăng dần, …</a:t>
            </a:r>
          </a:p>
          <a:p>
            <a:r>
              <a:rPr lang="en-US" sz="1200" b="0" i="0" u="none" strike="noStrike" kern="1200" baseline="0" smtClean="0">
                <a:solidFill>
                  <a:schemeClr val="tx1"/>
                </a:solidFill>
                <a:latin typeface="+mn-lt"/>
                <a:ea typeface="+mn-ea"/>
                <a:cs typeface="+mn-cs"/>
              </a:rPr>
              <a:t>• </a:t>
            </a:r>
            <a:r>
              <a:rPr lang="en-US" sz="1200" b="1" i="0" u="none" strike="noStrike" kern="1200" baseline="0" smtClean="0">
                <a:solidFill>
                  <a:schemeClr val="tx1"/>
                </a:solidFill>
                <a:latin typeface="+mn-lt"/>
                <a:ea typeface="+mn-ea"/>
                <a:cs typeface="+mn-cs"/>
              </a:rPr>
              <a:t>Có thể nhận các đối số và trả về giá trị cho chương trình gọi nó</a:t>
            </a:r>
            <a:r>
              <a:rPr lang="en-US" sz="1200" b="0" i="0" u="none" strike="noStrike" kern="1200" baseline="0" smtClean="0">
                <a:solidFill>
                  <a:schemeClr val="tx1"/>
                </a:solidFill>
                <a:latin typeface="+mn-lt"/>
                <a:ea typeface="+mn-ea"/>
                <a:cs typeface="+mn-cs"/>
              </a:rPr>
              <a:t>: Xử lý các đối số truyền vào và trả về giá trị sau khi xử lý, tính toán.</a:t>
            </a:r>
            <a:endParaRPr lang="en-US" i="0"/>
          </a:p>
        </p:txBody>
      </p:sp>
      <p:sp>
        <p:nvSpPr>
          <p:cNvPr id="4" name="Slide Number Placeholder 3"/>
          <p:cNvSpPr>
            <a:spLocks noGrp="1"/>
          </p:cNvSpPr>
          <p:nvPr>
            <p:ph type="sldNum" sz="quarter" idx="10"/>
          </p:nvPr>
        </p:nvSpPr>
        <p:spPr/>
        <p:txBody>
          <a:bodyPr/>
          <a:lstStyle/>
          <a:p>
            <a:fld id="{2464ADD4-FDAE-426A-96C1-07D283434A41}" type="slidenum">
              <a:rPr lang="en-US" smtClean="0"/>
              <a:pPr/>
              <a:t>5</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51</a:t>
            </a:fld>
            <a:endParaRPr lang="en-US"/>
          </a:p>
        </p:txBody>
      </p:sp>
    </p:spTree>
    <p:extLst>
      <p:ext uri="{BB962C8B-B14F-4D97-AF65-F5344CB8AC3E}">
        <p14:creationId xmlns:p14="http://schemas.microsoft.com/office/powerpoint/2010/main" val="387084267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52</a:t>
            </a:fld>
            <a:endParaRPr lang="en-US"/>
          </a:p>
        </p:txBody>
      </p:sp>
    </p:spTree>
    <p:extLst>
      <p:ext uri="{BB962C8B-B14F-4D97-AF65-F5344CB8AC3E}">
        <p14:creationId xmlns:p14="http://schemas.microsoft.com/office/powerpoint/2010/main" val="97302089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53</a:t>
            </a:fld>
            <a:endParaRPr lang="en-US"/>
          </a:p>
        </p:txBody>
      </p:sp>
    </p:spTree>
    <p:extLst>
      <p:ext uri="{BB962C8B-B14F-4D97-AF65-F5344CB8AC3E}">
        <p14:creationId xmlns:p14="http://schemas.microsoft.com/office/powerpoint/2010/main" val="36127932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54</a:t>
            </a:fld>
            <a:endParaRPr lang="en-US"/>
          </a:p>
        </p:txBody>
      </p:sp>
    </p:spTree>
    <p:extLst>
      <p:ext uri="{BB962C8B-B14F-4D97-AF65-F5344CB8AC3E}">
        <p14:creationId xmlns:p14="http://schemas.microsoft.com/office/powerpoint/2010/main" val="4223900206"/>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55</a:t>
            </a:fld>
            <a:endParaRPr lang="en-US"/>
          </a:p>
        </p:txBody>
      </p:sp>
    </p:spTree>
    <p:extLst>
      <p:ext uri="{BB962C8B-B14F-4D97-AF65-F5344CB8AC3E}">
        <p14:creationId xmlns:p14="http://schemas.microsoft.com/office/powerpoint/2010/main" val="23142200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56</a:t>
            </a:fld>
            <a:endParaRPr lang="en-US"/>
          </a:p>
        </p:txBody>
      </p:sp>
    </p:spTree>
    <p:extLst>
      <p:ext uri="{BB962C8B-B14F-4D97-AF65-F5344CB8AC3E}">
        <p14:creationId xmlns:p14="http://schemas.microsoft.com/office/powerpoint/2010/main" val="296050645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4.5. Hàm trong chương trình nhiều tập tin mã nguồn</a:t>
            </a:r>
          </a:p>
          <a:p>
            <a:r>
              <a:rPr lang="en-US" sz="1200" kern="1200" smtClean="0">
                <a:solidFill>
                  <a:schemeClr val="tx1"/>
                </a:solidFill>
                <a:effectLst/>
                <a:latin typeface="+mn-lt"/>
                <a:ea typeface="+mn-ea"/>
                <a:cs typeface="+mn-cs"/>
              </a:rPr>
              <a:t>- Tổ chức chương trình nhiều tập tin mã nguồn</a:t>
            </a:r>
          </a:p>
          <a:p>
            <a:r>
              <a:rPr lang="en-US" sz="1200" kern="1200" smtClean="0">
                <a:solidFill>
                  <a:schemeClr val="tx1"/>
                </a:solidFill>
                <a:effectLst/>
                <a:latin typeface="+mn-lt"/>
                <a:ea typeface="+mn-ea"/>
                <a:cs typeface="+mn-cs"/>
              </a:rPr>
              <a:t>- Ví dụ về chương trình nhiều tập tin nguồn</a:t>
            </a:r>
          </a:p>
          <a:p>
            <a:r>
              <a:rPr lang="en-US" sz="1200" kern="1200" smtClean="0">
                <a:solidFill>
                  <a:schemeClr val="tx1"/>
                </a:solidFill>
                <a:effectLst/>
                <a:latin typeface="+mn-lt"/>
                <a:ea typeface="+mn-ea"/>
                <a:cs typeface="+mn-cs"/>
              </a:rPr>
              <a:t>- Phạm vi dùng của hàm và biến toàn cục</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57</a:t>
            </a:fld>
            <a:endParaRPr lang="en-US"/>
          </a:p>
        </p:txBody>
      </p:sp>
    </p:spTree>
    <p:extLst>
      <p:ext uri="{BB962C8B-B14F-4D97-AF65-F5344CB8AC3E}">
        <p14:creationId xmlns:p14="http://schemas.microsoft.com/office/powerpoint/2010/main" val="30246728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58</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59</a:t>
            </a:fld>
            <a:endParaRPr lang="en-US"/>
          </a:p>
        </p:txBody>
      </p:sp>
    </p:spTree>
    <p:extLst>
      <p:ext uri="{BB962C8B-B14F-4D97-AF65-F5344CB8AC3E}">
        <p14:creationId xmlns:p14="http://schemas.microsoft.com/office/powerpoint/2010/main" val="2539988126"/>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60</a:t>
            </a:fld>
            <a:endParaRPr lang="en-US"/>
          </a:p>
        </p:txBody>
      </p:sp>
    </p:spTree>
    <p:extLst>
      <p:ext uri="{BB962C8B-B14F-4D97-AF65-F5344CB8AC3E}">
        <p14:creationId xmlns:p14="http://schemas.microsoft.com/office/powerpoint/2010/main" val="15538103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endParaRPr lang="en-US" sz="1200" b="0" i="0" u="none" strike="noStrike"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6</a:t>
            </a:fld>
            <a:endParaRPr lang="en-US"/>
          </a:p>
        </p:txBody>
      </p:sp>
    </p:spTree>
    <p:extLst>
      <p:ext uri="{BB962C8B-B14F-4D97-AF65-F5344CB8AC3E}">
        <p14:creationId xmlns:p14="http://schemas.microsoft.com/office/powerpoint/2010/main" val="209647388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61</a:t>
            </a:fld>
            <a:endParaRPr lang="en-US"/>
          </a:p>
        </p:txBody>
      </p:sp>
    </p:spTree>
    <p:extLst>
      <p:ext uri="{BB962C8B-B14F-4D97-AF65-F5344CB8AC3E}">
        <p14:creationId xmlns:p14="http://schemas.microsoft.com/office/powerpoint/2010/main" val="77164508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62</a:t>
            </a:fld>
            <a:endParaRPr lang="en-US"/>
          </a:p>
        </p:txBody>
      </p:sp>
    </p:spTree>
    <p:extLst>
      <p:ext uri="{BB962C8B-B14F-4D97-AF65-F5344CB8AC3E}">
        <p14:creationId xmlns:p14="http://schemas.microsoft.com/office/powerpoint/2010/main" val="252661737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itchFamily="34" charset="0"/>
              <a:buChar char="•"/>
            </a:pPr>
            <a:r>
              <a:rPr lang="en-US" sz="1200" b="0" i="0" u="none" strike="noStrike" kern="1200" baseline="0" smtClean="0">
                <a:solidFill>
                  <a:schemeClr val="tx1"/>
                </a:solidFill>
                <a:latin typeface="+mn-lt"/>
                <a:ea typeface="+mn-ea"/>
                <a:cs typeface="+mn-cs"/>
              </a:rPr>
              <a:t>mod1.c: Từ khóa extern cho trình biên dịch biết rằng khai báo gốc của biến x, y được chứa ở nơi khác nhưng biến x, y có thể thấy trong thực thể này.</a:t>
            </a:r>
          </a:p>
          <a:p>
            <a:pPr marL="171450" marR="0" indent="-171450" algn="l" defTabSz="914400" rtl="0" eaLnBrk="1" fontAlgn="auto" latinLnBrk="0" hangingPunct="1">
              <a:lnSpc>
                <a:spcPct val="100000"/>
              </a:lnSpc>
              <a:spcBef>
                <a:spcPts val="0"/>
              </a:spcBef>
              <a:spcAft>
                <a:spcPts val="0"/>
              </a:spcAft>
              <a:buClrTx/>
              <a:buSzTx/>
              <a:buFont typeface="Arial" pitchFamily="34" charset="0"/>
              <a:buChar char="•"/>
              <a:tabLst/>
              <a:defRPr/>
            </a:pPr>
            <a:r>
              <a:rPr lang="en-US" sz="1200" b="0" i="0" u="none" strike="noStrike" kern="1200" baseline="0" smtClean="0">
                <a:solidFill>
                  <a:schemeClr val="tx1"/>
                </a:solidFill>
                <a:latin typeface="+mn-lt"/>
                <a:ea typeface="+mn-ea"/>
                <a:cs typeface="+mn-cs"/>
              </a:rPr>
              <a:t>mod2.c: Từ khóa extern cho trình biên dịch biết rằng khai báo gốc của biến x được chứa ở nơi khác nhưng biến x có thể thấy trong thực thể này.</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63</a:t>
            </a:fld>
            <a:endParaRPr lang="en-US"/>
          </a:p>
        </p:txBody>
      </p:sp>
    </p:spTree>
    <p:extLst>
      <p:ext uri="{BB962C8B-B14F-4D97-AF65-F5344CB8AC3E}">
        <p14:creationId xmlns:p14="http://schemas.microsoft.com/office/powerpoint/2010/main" val="155381030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smtClean="0">
                <a:solidFill>
                  <a:schemeClr val="tx1"/>
                </a:solidFill>
                <a:effectLst/>
                <a:latin typeface="+mn-lt"/>
                <a:ea typeface="+mn-ea"/>
                <a:cs typeface="+mn-cs"/>
              </a:rPr>
              <a:t>4.6. Các vấn đề tìm hiểu mở rộng kiến thức nghề nghiệp</a:t>
            </a:r>
          </a:p>
          <a:p>
            <a:r>
              <a:rPr lang="en-US" sz="1200" kern="1200" smtClean="0">
                <a:solidFill>
                  <a:schemeClr val="tx1"/>
                </a:solidFill>
                <a:effectLst/>
                <a:latin typeface="+mn-lt"/>
                <a:ea typeface="+mn-ea"/>
                <a:cs typeface="+mn-cs"/>
              </a:rPr>
              <a:t>- Vấn đề hàm trùng tên</a:t>
            </a:r>
          </a:p>
          <a:p>
            <a:r>
              <a:rPr lang="en-US" sz="1200" kern="1200" smtClean="0">
                <a:solidFill>
                  <a:schemeClr val="tx1"/>
                </a:solidFill>
                <a:effectLst/>
                <a:latin typeface="+mn-lt"/>
                <a:ea typeface="+mn-ea"/>
                <a:cs typeface="+mn-cs"/>
              </a:rPr>
              <a:t>- Hàm với giá trị mặc định của tham số</a:t>
            </a:r>
          </a:p>
          <a:p>
            <a:r>
              <a:rPr lang="en-US" sz="1200" kern="1200" smtClean="0">
                <a:solidFill>
                  <a:schemeClr val="tx1"/>
                </a:solidFill>
                <a:effectLst/>
                <a:latin typeface="+mn-lt"/>
                <a:ea typeface="+mn-ea"/>
                <a:cs typeface="+mn-cs"/>
              </a:rPr>
              <a:t>- Hàm có tham số kiểu dữ liệu</a:t>
            </a:r>
          </a:p>
          <a:p>
            <a:r>
              <a:rPr lang="en-US" sz="1200" kern="1200" smtClean="0">
                <a:solidFill>
                  <a:schemeClr val="tx1"/>
                </a:solidFill>
                <a:effectLst/>
                <a:latin typeface="+mn-lt"/>
                <a:ea typeface="+mn-ea"/>
                <a:cs typeface="+mn-cs"/>
              </a:rPr>
              <a:t>- Hàm có tham số là hàm</a:t>
            </a:r>
          </a:p>
          <a:p>
            <a:r>
              <a:rPr lang="en-US" sz="1200" kern="1200" smtClean="0">
                <a:solidFill>
                  <a:schemeClr val="tx1"/>
                </a:solidFill>
                <a:effectLst/>
                <a:latin typeface="+mn-lt"/>
                <a:ea typeface="+mn-ea"/>
                <a:cs typeface="+mn-cs"/>
              </a:rPr>
              <a:t>- Khái niệm về hàm đệ qui</a:t>
            </a:r>
          </a:p>
          <a:p>
            <a:r>
              <a:rPr lang="en-US" sz="1200" kern="1200" smtClean="0">
                <a:solidFill>
                  <a:schemeClr val="tx1"/>
                </a:solidFill>
                <a:effectLst/>
                <a:latin typeface="+mn-lt"/>
                <a:ea typeface="+mn-ea"/>
                <a:cs typeface="+mn-cs"/>
              </a:rPr>
              <a:t>- Sự khác biệt, tương đồng giữa các NNLT</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64</a:t>
            </a:fld>
            <a:endParaRPr lang="en-US"/>
          </a:p>
        </p:txBody>
      </p:sp>
    </p:spTree>
    <p:extLst>
      <p:ext uri="{BB962C8B-B14F-4D97-AF65-F5344CB8AC3E}">
        <p14:creationId xmlns:p14="http://schemas.microsoft.com/office/powerpoint/2010/main" val="325633716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65</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66</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67</a:t>
            </a:fld>
            <a:endParaRPr lang="en-US"/>
          </a:p>
        </p:txBody>
      </p:sp>
    </p:spTree>
    <p:extLst>
      <p:ext uri="{BB962C8B-B14F-4D97-AF65-F5344CB8AC3E}">
        <p14:creationId xmlns:p14="http://schemas.microsoft.com/office/powerpoint/2010/main" val="404151465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68</a:t>
            </a:fld>
            <a:endParaRPr lang="en-US"/>
          </a:p>
        </p:txBody>
      </p:sp>
    </p:spTree>
    <p:extLst>
      <p:ext uri="{BB962C8B-B14F-4D97-AF65-F5344CB8AC3E}">
        <p14:creationId xmlns:p14="http://schemas.microsoft.com/office/powerpoint/2010/main" val="23088712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69</a:t>
            </a:fld>
            <a:endParaRPr lang="en-US"/>
          </a:p>
        </p:txBody>
      </p:sp>
    </p:spTree>
    <p:extLst>
      <p:ext uri="{BB962C8B-B14F-4D97-AF65-F5344CB8AC3E}">
        <p14:creationId xmlns:p14="http://schemas.microsoft.com/office/powerpoint/2010/main" val="216185673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70</a:t>
            </a:fld>
            <a:endParaRPr lang="en-US"/>
          </a:p>
        </p:txBody>
      </p:sp>
    </p:spTree>
    <p:extLst>
      <p:ext uri="{BB962C8B-B14F-4D97-AF65-F5344CB8AC3E}">
        <p14:creationId xmlns:p14="http://schemas.microsoft.com/office/powerpoint/2010/main" val="1453932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pPr marL="0" indent="0">
              <a:buFont typeface="Arial" pitchFamily="34" charset="0"/>
              <a:buNone/>
            </a:pPr>
            <a:endParaRPr lang="en-US" sz="1200" b="0" i="0" u="none" strike="noStrike" kern="1200" baseline="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7</a:t>
            </a:fld>
            <a:endParaRPr lang="en-US"/>
          </a:p>
        </p:txBody>
      </p:sp>
    </p:spTree>
    <p:extLst>
      <p:ext uri="{BB962C8B-B14F-4D97-AF65-F5344CB8AC3E}">
        <p14:creationId xmlns:p14="http://schemas.microsoft.com/office/powerpoint/2010/main" val="20964738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71</a:t>
            </a:fld>
            <a:endParaRPr lang="en-US"/>
          </a:p>
        </p:txBody>
      </p:sp>
    </p:spTree>
    <p:extLst>
      <p:ext uri="{BB962C8B-B14F-4D97-AF65-F5344CB8AC3E}">
        <p14:creationId xmlns:p14="http://schemas.microsoft.com/office/powerpoint/2010/main" val="4218024512"/>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72</a:t>
            </a:fld>
            <a:endParaRPr lang="en-US"/>
          </a:p>
        </p:txBody>
      </p:sp>
    </p:spTree>
    <p:extLst>
      <p:ext uri="{BB962C8B-B14F-4D97-AF65-F5344CB8AC3E}">
        <p14:creationId xmlns:p14="http://schemas.microsoft.com/office/powerpoint/2010/main" val="103257600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73</a:t>
            </a:fld>
            <a:endParaRPr lang="en-US"/>
          </a:p>
        </p:txBody>
      </p:sp>
    </p:spTree>
    <p:extLst>
      <p:ext uri="{BB962C8B-B14F-4D97-AF65-F5344CB8AC3E}">
        <p14:creationId xmlns:p14="http://schemas.microsoft.com/office/powerpoint/2010/main" val="250637982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74</a:t>
            </a:fld>
            <a:endParaRPr lang="en-US"/>
          </a:p>
        </p:txBody>
      </p:sp>
    </p:spTree>
    <p:extLst>
      <p:ext uri="{BB962C8B-B14F-4D97-AF65-F5344CB8AC3E}">
        <p14:creationId xmlns:p14="http://schemas.microsoft.com/office/powerpoint/2010/main" val="3973001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75</a:t>
            </a:fld>
            <a:endParaRPr lang="en-US"/>
          </a:p>
        </p:txBody>
      </p:sp>
    </p:spTree>
    <p:extLst>
      <p:ext uri="{BB962C8B-B14F-4D97-AF65-F5344CB8AC3E}">
        <p14:creationId xmlns:p14="http://schemas.microsoft.com/office/powerpoint/2010/main" val="10691573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76</a:t>
            </a:fld>
            <a:endParaRPr lang="en-US"/>
          </a:p>
        </p:txBody>
      </p:sp>
    </p:spTree>
    <p:extLst>
      <p:ext uri="{BB962C8B-B14F-4D97-AF65-F5344CB8AC3E}">
        <p14:creationId xmlns:p14="http://schemas.microsoft.com/office/powerpoint/2010/main" val="321174079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77</a:t>
            </a:fld>
            <a:endParaRPr lang="en-US"/>
          </a:p>
        </p:txBody>
      </p:sp>
    </p:spTree>
    <p:extLst>
      <p:ext uri="{BB962C8B-B14F-4D97-AF65-F5344CB8AC3E}">
        <p14:creationId xmlns:p14="http://schemas.microsoft.com/office/powerpoint/2010/main" val="296125393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Ví</a:t>
            </a:r>
            <a:r>
              <a:rPr lang="en-US" baseline="0" smtClean="0"/>
              <a:t> dụ này liên quan đến mảng (chưa học tại thời điểm này) nên chỉ cần trình bày ý tưởng! Lý do đưa vào là vì có ý nghĩa khi sử dụng tham số là hàm.</a:t>
            </a:r>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78</a:t>
            </a:fld>
            <a:endParaRPr lang="en-US"/>
          </a:p>
        </p:txBody>
      </p:sp>
    </p:spTree>
    <p:extLst>
      <p:ext uri="{BB962C8B-B14F-4D97-AF65-F5344CB8AC3E}">
        <p14:creationId xmlns:p14="http://schemas.microsoft.com/office/powerpoint/2010/main" val="29612539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79</a:t>
            </a:fld>
            <a:endParaRPr lang="en-US"/>
          </a:p>
        </p:txBody>
      </p:sp>
    </p:spTree>
    <p:extLst>
      <p:ext uri="{BB962C8B-B14F-4D97-AF65-F5344CB8AC3E}">
        <p14:creationId xmlns:p14="http://schemas.microsoft.com/office/powerpoint/2010/main" val="5427033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80</a:t>
            </a:fld>
            <a:endParaRPr lang="en-US"/>
          </a:p>
        </p:txBody>
      </p:sp>
    </p:spTree>
    <p:extLst>
      <p:ext uri="{BB962C8B-B14F-4D97-AF65-F5344CB8AC3E}">
        <p14:creationId xmlns:p14="http://schemas.microsoft.com/office/powerpoint/2010/main" val="8778506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Sự</a:t>
            </a:r>
            <a:r>
              <a:rPr lang="en-US" baseline="0" smtClean="0"/>
              <a:t> phân biệt chỉ có tính chất tương đối</a:t>
            </a:r>
            <a:endParaRPr lang="en-US" smtClean="0"/>
          </a:p>
        </p:txBody>
      </p:sp>
      <p:sp>
        <p:nvSpPr>
          <p:cNvPr id="4" name="Slide Number Placeholder 3"/>
          <p:cNvSpPr>
            <a:spLocks noGrp="1"/>
          </p:cNvSpPr>
          <p:nvPr>
            <p:ph type="sldNum" sz="quarter" idx="10"/>
          </p:nvPr>
        </p:nvSpPr>
        <p:spPr/>
        <p:txBody>
          <a:bodyPr/>
          <a:lstStyle/>
          <a:p>
            <a:fld id="{2464ADD4-FDAE-426A-96C1-07D283434A41}" type="slidenum">
              <a:rPr lang="en-US" smtClean="0"/>
              <a:pPr/>
              <a:t>8</a:t>
            </a:fld>
            <a:endParaRPr lang="en-US"/>
          </a:p>
        </p:txBody>
      </p:sp>
    </p:spTree>
    <p:extLst>
      <p:ext uri="{BB962C8B-B14F-4D97-AF65-F5344CB8AC3E}">
        <p14:creationId xmlns:p14="http://schemas.microsoft.com/office/powerpoint/2010/main" val="98922514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81</a:t>
            </a:fld>
            <a:endParaRPr lang="en-US"/>
          </a:p>
        </p:txBody>
      </p:sp>
    </p:spTree>
    <p:extLst>
      <p:ext uri="{BB962C8B-B14F-4D97-AF65-F5344CB8AC3E}">
        <p14:creationId xmlns:p14="http://schemas.microsoft.com/office/powerpoint/2010/main" val="862650159"/>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82</a:t>
            </a:fld>
            <a:endParaRPr lang="en-US"/>
          </a:p>
        </p:txBody>
      </p:sp>
    </p:spTree>
    <p:extLst>
      <p:ext uri="{BB962C8B-B14F-4D97-AF65-F5344CB8AC3E}">
        <p14:creationId xmlns:p14="http://schemas.microsoft.com/office/powerpoint/2010/main" val="3256337162"/>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83</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84</a:t>
            </a:fld>
            <a:endParaRPr lang="en-US"/>
          </a:p>
        </p:txBody>
      </p:sp>
    </p:spTree>
    <p:extLst>
      <p:ext uri="{BB962C8B-B14F-4D97-AF65-F5344CB8AC3E}">
        <p14:creationId xmlns:p14="http://schemas.microsoft.com/office/powerpoint/2010/main" val="40840901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85</a:t>
            </a:fld>
            <a:endParaRPr lang="en-US"/>
          </a:p>
        </p:txBody>
      </p:sp>
    </p:spTree>
    <p:extLst>
      <p:ext uri="{BB962C8B-B14F-4D97-AF65-F5344CB8AC3E}">
        <p14:creationId xmlns:p14="http://schemas.microsoft.com/office/powerpoint/2010/main" val="10444906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464ADD4-FDAE-426A-96C1-07D283434A41}" type="slidenum">
              <a:rPr lang="en-US" smtClean="0"/>
              <a:pPr/>
              <a:t>86</a:t>
            </a:fld>
            <a:endParaRPr lang="en-US"/>
          </a:p>
        </p:txBody>
      </p:sp>
    </p:spTree>
    <p:extLst>
      <p:ext uri="{BB962C8B-B14F-4D97-AF65-F5344CB8AC3E}">
        <p14:creationId xmlns:p14="http://schemas.microsoft.com/office/powerpoint/2010/main" val="35073116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200" smtClean="0">
                <a:solidFill>
                  <a:srgbClr val="FF0000"/>
                </a:solidFill>
                <a:latin typeface="Courier New" pitchFamily="49" charset="0"/>
                <a:cs typeface="Courier New" pitchFamily="49" charset="0"/>
              </a:rPr>
              <a:t>printf</a:t>
            </a:r>
            <a:r>
              <a:rPr lang="en-US" sz="1200" smtClean="0">
                <a:latin typeface="Courier New" pitchFamily="49" charset="0"/>
                <a:cs typeface="Courier New" pitchFamily="49" charset="0"/>
              </a:rPr>
              <a:t>(“a = %d\n”, a);</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smtClean="0">
                <a:solidFill>
                  <a:srgbClr val="FF0000"/>
                </a:solidFill>
                <a:latin typeface="Courier New" pitchFamily="49" charset="0"/>
                <a:cs typeface="Courier New" pitchFamily="49" charset="0"/>
              </a:rPr>
              <a:t>printf</a:t>
            </a:r>
            <a:r>
              <a:rPr lang="en-US" sz="1200" smtClean="0">
                <a:latin typeface="Courier New" pitchFamily="49" charset="0"/>
                <a:cs typeface="Courier New" pitchFamily="49" charset="0"/>
              </a:rPr>
              <a:t>(“b = ”);</a:t>
            </a:r>
          </a:p>
          <a:p>
            <a:pPr marL="0" indent="0">
              <a:buNone/>
            </a:pPr>
            <a:r>
              <a:rPr lang="en-US" sz="1200" smtClean="0">
                <a:latin typeface="Courier New" pitchFamily="49" charset="0"/>
                <a:cs typeface="Courier New" pitchFamily="49" charset="0"/>
                <a:sym typeface="Symbol"/>
              </a:rPr>
              <a:t></a:t>
            </a:r>
            <a:r>
              <a:rPr lang="en-US" sz="1200" smtClean="0">
                <a:latin typeface="Courier New" pitchFamily="49" charset="0"/>
                <a:cs typeface="Courier New" pitchFamily="49" charset="0"/>
                <a:sym typeface="Wingdings" pitchFamily="2" charset="2"/>
              </a:rPr>
              <a:t> Đưa</a:t>
            </a:r>
            <a:r>
              <a:rPr lang="en-US" sz="1200" baseline="0" smtClean="0">
                <a:latin typeface="Courier New" pitchFamily="49" charset="0"/>
                <a:cs typeface="Courier New" pitchFamily="49" charset="0"/>
                <a:sym typeface="Wingdings" pitchFamily="2" charset="2"/>
              </a:rPr>
              <a:t> dữ liệu đến, in ra màn hình dữ liệu đó.</a:t>
            </a:r>
            <a:endParaRPr lang="en-US" sz="1200" smtClean="0">
              <a:latin typeface="Courier New" pitchFamily="49" charset="0"/>
              <a:cs typeface="Courier New" pitchFamily="49" charset="0"/>
            </a:endParaRPr>
          </a:p>
          <a:p>
            <a:pPr marL="0" indent="0">
              <a:buNone/>
            </a:pPr>
            <a:endParaRPr lang="en-US" sz="1200" smtClean="0">
              <a:solidFill>
                <a:srgbClr val="FF0000"/>
              </a:solidFill>
              <a:latin typeface="Courier New" pitchFamily="49" charset="0"/>
              <a:cs typeface="Courier New" pitchFamily="49" charset="0"/>
            </a:endParaRPr>
          </a:p>
          <a:p>
            <a:pPr marL="0" indent="0">
              <a:buNone/>
            </a:pPr>
            <a:r>
              <a:rPr lang="en-US" sz="1200" smtClean="0">
                <a:solidFill>
                  <a:srgbClr val="FF0000"/>
                </a:solidFill>
                <a:latin typeface="Courier New" pitchFamily="49" charset="0"/>
                <a:cs typeface="Courier New" pitchFamily="49" charset="0"/>
              </a:rPr>
              <a:t>scanf</a:t>
            </a:r>
            <a:r>
              <a:rPr lang="en-US" sz="1200" smtClean="0">
                <a:latin typeface="Courier New" pitchFamily="49" charset="0"/>
                <a:cs typeface="Courier New" pitchFamily="49" charset="0"/>
              </a:rPr>
              <a:t>(“%d”, &amp;b);</a:t>
            </a:r>
          </a:p>
          <a:p>
            <a:pPr marL="0" indent="0">
              <a:buNone/>
            </a:pPr>
            <a:r>
              <a:rPr lang="en-US" sz="1200" smtClean="0">
                <a:latin typeface="Courier New" pitchFamily="49" charset="0"/>
                <a:cs typeface="Courier New" pitchFamily="49" charset="0"/>
                <a:sym typeface="Symbol"/>
              </a:rPr>
              <a:t></a:t>
            </a:r>
            <a:r>
              <a:rPr lang="en-US" sz="1200" smtClean="0">
                <a:latin typeface="Courier New" pitchFamily="49" charset="0"/>
                <a:cs typeface="Courier New" pitchFamily="49" charset="0"/>
                <a:sym typeface="Wingdings" pitchFamily="2" charset="2"/>
              </a:rPr>
              <a:t> Nhận</a:t>
            </a:r>
            <a:r>
              <a:rPr lang="en-US" sz="1200" baseline="0" smtClean="0">
                <a:latin typeface="Courier New" pitchFamily="49" charset="0"/>
                <a:cs typeface="Courier New" pitchFamily="49" charset="0"/>
                <a:sym typeface="Wingdings" pitchFamily="2" charset="2"/>
              </a:rPr>
              <a:t> về b mới.</a:t>
            </a:r>
            <a:endParaRPr lang="en-US" sz="1200" smtClean="0">
              <a:latin typeface="Courier New" pitchFamily="49" charset="0"/>
              <a:cs typeface="Courier New" pitchFamily="49" charset="0"/>
            </a:endParaRPr>
          </a:p>
          <a:p>
            <a:pPr marL="0" indent="0">
              <a:buNone/>
            </a:pPr>
            <a:endParaRPr lang="en-US" sz="1200" smtClean="0">
              <a:latin typeface="Courier New" pitchFamily="49" charset="0"/>
              <a:cs typeface="Courier New" pitchFamily="49" charset="0"/>
            </a:endParaRPr>
          </a:p>
          <a:p>
            <a:pPr marL="0" indent="0">
              <a:buNone/>
            </a:pPr>
            <a:r>
              <a:rPr lang="en-US" sz="1200" smtClean="0">
                <a:latin typeface="Courier New" pitchFamily="49" charset="0"/>
                <a:cs typeface="Courier New" pitchFamily="49" charset="0"/>
              </a:rPr>
              <a:t>z = (</a:t>
            </a:r>
            <a:r>
              <a:rPr lang="en-US" sz="1200" smtClean="0">
                <a:solidFill>
                  <a:srgbClr val="0000FF"/>
                </a:solidFill>
                <a:latin typeface="Courier New" pitchFamily="49" charset="0"/>
                <a:cs typeface="Courier New" pitchFamily="49" charset="0"/>
              </a:rPr>
              <a:t>float</a:t>
            </a:r>
            <a:r>
              <a:rPr lang="en-US" sz="1200" smtClean="0">
                <a:latin typeface="Courier New" pitchFamily="49" charset="0"/>
                <a:cs typeface="Courier New" pitchFamily="49" charset="0"/>
              </a:rPr>
              <a:t>)</a:t>
            </a:r>
            <a:r>
              <a:rPr lang="en-US" sz="1200" smtClean="0">
                <a:solidFill>
                  <a:srgbClr val="FF0000"/>
                </a:solidFill>
                <a:latin typeface="Courier New" pitchFamily="49" charset="0"/>
                <a:cs typeface="Courier New" pitchFamily="49" charset="0"/>
              </a:rPr>
              <a:t>pow</a:t>
            </a:r>
            <a:r>
              <a:rPr lang="en-US" sz="1200" smtClean="0">
                <a:latin typeface="Courier New" pitchFamily="49" charset="0"/>
                <a:cs typeface="Courier New" pitchFamily="49" charset="0"/>
              </a:rPr>
              <a:t>((</a:t>
            </a:r>
            <a:r>
              <a:rPr lang="en-US" sz="1200" smtClean="0">
                <a:solidFill>
                  <a:srgbClr val="0000FF"/>
                </a:solidFill>
                <a:latin typeface="Courier New" pitchFamily="49" charset="0"/>
                <a:cs typeface="Courier New" pitchFamily="49" charset="0"/>
              </a:rPr>
              <a:t>double</a:t>
            </a:r>
            <a:r>
              <a:rPr lang="en-US" sz="1200" smtClean="0">
                <a:latin typeface="Courier New" pitchFamily="49" charset="0"/>
                <a:cs typeface="Courier New" pitchFamily="49" charset="0"/>
              </a:rPr>
              <a:t>)b, (</a:t>
            </a:r>
            <a:r>
              <a:rPr lang="en-US" sz="1200" smtClean="0">
                <a:solidFill>
                  <a:srgbClr val="0000FF"/>
                </a:solidFill>
                <a:latin typeface="Courier New" pitchFamily="49" charset="0"/>
                <a:cs typeface="Courier New" pitchFamily="49" charset="0"/>
              </a:rPr>
              <a:t>double</a:t>
            </a:r>
            <a:r>
              <a:rPr lang="en-US" sz="1200" smtClean="0">
                <a:latin typeface="Courier New" pitchFamily="49" charset="0"/>
                <a:cs typeface="Courier New" pitchFamily="49" charset="0"/>
              </a:rPr>
              <a:t>)a);</a:t>
            </a:r>
          </a:p>
          <a:p>
            <a:pPr marL="0" indent="0">
              <a:buNone/>
            </a:pPr>
            <a:r>
              <a:rPr lang="en-US" sz="1200" smtClean="0">
                <a:latin typeface="Courier New" pitchFamily="49" charset="0"/>
                <a:cs typeface="Courier New" pitchFamily="49" charset="0"/>
                <a:sym typeface="Symbol"/>
              </a:rPr>
              <a:t></a:t>
            </a:r>
            <a:r>
              <a:rPr lang="en-US" sz="1200" smtClean="0">
                <a:latin typeface="Courier New" pitchFamily="49" charset="0"/>
                <a:cs typeface="Courier New" pitchFamily="49" charset="0"/>
                <a:sym typeface="Wingdings" pitchFamily="2" charset="2"/>
              </a:rPr>
              <a:t> z nhận</a:t>
            </a:r>
            <a:r>
              <a:rPr lang="en-US" sz="1200" baseline="0" smtClean="0">
                <a:latin typeface="Courier New" pitchFamily="49" charset="0"/>
                <a:cs typeface="Courier New" pitchFamily="49" charset="0"/>
                <a:sym typeface="Wingdings" pitchFamily="2" charset="2"/>
              </a:rPr>
              <a:t> giá trị mới</a:t>
            </a:r>
            <a:endParaRPr lang="en-US" sz="1200" smtClean="0">
              <a:latin typeface="Courier New" pitchFamily="49" charset="0"/>
              <a:cs typeface="Courier New" pitchFamily="49" charset="0"/>
            </a:endParaRPr>
          </a:p>
        </p:txBody>
      </p:sp>
      <p:sp>
        <p:nvSpPr>
          <p:cNvPr id="4" name="Slide Number Placeholder 3"/>
          <p:cNvSpPr>
            <a:spLocks noGrp="1"/>
          </p:cNvSpPr>
          <p:nvPr>
            <p:ph type="sldNum" sz="quarter" idx="10"/>
          </p:nvPr>
        </p:nvSpPr>
        <p:spPr/>
        <p:txBody>
          <a:bodyPr/>
          <a:lstStyle/>
          <a:p>
            <a:fld id="{2464ADD4-FDAE-426A-96C1-07D283434A41}" type="slidenum">
              <a:rPr lang="en-US" smtClean="0"/>
              <a:pPr/>
              <a:t>9</a:t>
            </a:fld>
            <a:endParaRPr lang="en-US"/>
          </a:p>
        </p:txBody>
      </p:sp>
    </p:spTree>
    <p:extLst>
      <p:ext uri="{BB962C8B-B14F-4D97-AF65-F5344CB8AC3E}">
        <p14:creationId xmlns:p14="http://schemas.microsoft.com/office/powerpoint/2010/main" val="22337236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8.png"/><Relationship Id="rId4" Type="http://schemas.openxmlformats.org/officeDocument/2006/relationships/image" Target="../media/image7.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1" name="Picture 3"/>
          <p:cNvPicPr>
            <a:picLocks noChangeAspect="1" noChangeArrowheads="1"/>
          </p:cNvPicPr>
          <p:nvPr userDrawn="1"/>
        </p:nvPicPr>
        <p:blipFill>
          <a:blip r:embed="rId2"/>
          <a:srcRect/>
          <a:stretch>
            <a:fillRect/>
          </a:stretch>
        </p:blipFill>
        <p:spPr bwMode="auto">
          <a:xfrm>
            <a:off x="0" y="4161234"/>
            <a:ext cx="9144000" cy="2696766"/>
          </a:xfrm>
          <a:prstGeom prst="rect">
            <a:avLst/>
          </a:prstGeom>
          <a:noFill/>
          <a:ln w="9525">
            <a:noFill/>
            <a:miter lim="800000"/>
            <a:headEnd/>
            <a:tailEnd/>
          </a:ln>
          <a:effectLst/>
        </p:spPr>
      </p:pic>
      <p:pic>
        <p:nvPicPr>
          <p:cNvPr id="2050" name="Picture 2"/>
          <p:cNvPicPr>
            <a:picLocks noChangeAspect="1" noChangeArrowheads="1"/>
          </p:cNvPicPr>
          <p:nvPr userDrawn="1"/>
        </p:nvPicPr>
        <p:blipFill>
          <a:blip r:embed="rId3"/>
          <a:srcRect/>
          <a:stretch>
            <a:fillRect/>
          </a:stretch>
        </p:blipFill>
        <p:spPr bwMode="auto">
          <a:xfrm>
            <a:off x="0" y="0"/>
            <a:ext cx="9144000" cy="2821781"/>
          </a:xfrm>
          <a:prstGeom prst="rect">
            <a:avLst/>
          </a:prstGeom>
          <a:noFill/>
          <a:ln w="9525">
            <a:noFill/>
            <a:miter lim="800000"/>
            <a:headEnd/>
            <a:tailEnd/>
          </a:ln>
          <a:effectLst/>
        </p:spPr>
      </p:pic>
      <p:sp>
        <p:nvSpPr>
          <p:cNvPr id="2" name="Title 1"/>
          <p:cNvSpPr>
            <a:spLocks noGrp="1"/>
          </p:cNvSpPr>
          <p:nvPr>
            <p:ph type="ctrTitle"/>
          </p:nvPr>
        </p:nvSpPr>
        <p:spPr>
          <a:xfrm>
            <a:off x="228600" y="2438400"/>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Subtitle 2"/>
          <p:cNvSpPr>
            <a:spLocks noGrp="1"/>
          </p:cNvSpPr>
          <p:nvPr>
            <p:ph type="subTitle" idx="1"/>
          </p:nvPr>
        </p:nvSpPr>
        <p:spPr>
          <a:xfrm>
            <a:off x="1371600" y="4148534"/>
            <a:ext cx="6400800" cy="7620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p>
          <a:p>
            <a:endParaRPr lang="en-US"/>
          </a:p>
        </p:txBody>
      </p:sp>
      <p:pic>
        <p:nvPicPr>
          <p:cNvPr id="1030" name="Picture 6" descr="D:\Dropbox\SS-Slides\DeCuong-CDIO\TemplateCDIOv1\HinhAnh\LogoCDIO.png"/>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869785" y="613071"/>
            <a:ext cx="1702215"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31" name="Picture 7" descr="D:\Dropbox\SS-Slides\DeCuong-CDIO\TemplateCDIOv1\HinhAnh\LogoTruong.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990600" y="625771"/>
            <a:ext cx="1231847" cy="970080"/>
          </a:xfrm>
          <a:prstGeom prst="roundRect">
            <a:avLst>
              <a:gd name="adj" fmla="val 16667"/>
            </a:avLst>
          </a:prstGeom>
          <a:ln>
            <a:noFill/>
          </a:ln>
          <a:effectLst>
            <a:outerShdw blurRad="76200" dist="38100" dir="7800000" algn="tl" rotWithShape="0">
              <a:srgbClr val="000000">
                <a:alpha val="40000"/>
              </a:srgbClr>
            </a:outerShdw>
            <a:reflection blurRad="6350" stA="52000" endA="300" endPos="35000" dir="5400000" sy="-100000" algn="bl" rotWithShape="0"/>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6F51D7-14DA-43BC-8870-8C998FF7AA91}"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BEA190E-2147-4CF2-AA59-19FFFC398201}"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a:srcRect/>
          <a:stretch>
            <a:fillRect/>
          </a:stretch>
        </p:blipFill>
        <p:spPr bwMode="auto">
          <a:xfrm>
            <a:off x="0" y="0"/>
            <a:ext cx="9144000" cy="381000"/>
          </a:xfrm>
          <a:prstGeom prst="rect">
            <a:avLst/>
          </a:prstGeom>
          <a:noFill/>
          <a:ln w="9525">
            <a:noFill/>
            <a:miter lim="800000"/>
            <a:headEnd/>
            <a:tailEnd/>
          </a:ln>
          <a:effectLst/>
        </p:spPr>
      </p:pic>
      <p:sp>
        <p:nvSpPr>
          <p:cNvPr id="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2"/>
          <p:cNvPicPr>
            <a:picLocks noChangeAspect="1" noChangeArrowheads="1"/>
          </p:cNvPicPr>
          <p:nvPr userDrawn="1"/>
        </p:nvPicPr>
        <p:blipFill>
          <a:blip r:embed="rId3"/>
          <a:srcRect/>
          <a:stretch>
            <a:fillRect/>
          </a:stretch>
        </p:blipFill>
        <p:spPr bwMode="auto">
          <a:xfrm rot="10800000">
            <a:off x="0" y="6629400"/>
            <a:ext cx="9144000" cy="228599"/>
          </a:xfrm>
          <a:prstGeom prst="rect">
            <a:avLst/>
          </a:prstGeom>
          <a:noFill/>
          <a:ln w="9525">
            <a:noFill/>
            <a:miter lim="800000"/>
            <a:headEnd/>
            <a:tailEnd/>
          </a:ln>
          <a:effectLst/>
        </p:spPr>
      </p:pic>
      <p:pic>
        <p:nvPicPr>
          <p:cNvPr id="10" name="Picture 8" descr="WinFX__LineGlow"/>
          <p:cNvPicPr>
            <a:picLocks noChangeAspect="1" noChangeArrowheads="1"/>
          </p:cNvPicPr>
          <p:nvPr userDrawn="1"/>
        </p:nvPicPr>
        <p:blipFill>
          <a:blip r:embed="rId4">
            <a:duotone>
              <a:schemeClr val="accent6">
                <a:shade val="45000"/>
                <a:satMod val="135000"/>
              </a:schemeClr>
              <a:prstClr val="white"/>
            </a:duotone>
            <a:lum bright="16000" contrast="26000"/>
          </a:blip>
          <a:srcRect/>
          <a:stretch>
            <a:fillRect/>
          </a:stretch>
        </p:blipFill>
        <p:spPr bwMode="auto">
          <a:xfrm>
            <a:off x="0" y="1143000"/>
            <a:ext cx="9144000" cy="228600"/>
          </a:xfrm>
          <a:prstGeom prst="rect">
            <a:avLst/>
          </a:prstGeom>
          <a:noFill/>
        </p:spPr>
      </p:pic>
      <p:pic>
        <p:nvPicPr>
          <p:cNvPr id="11" name="Picture 5" descr="WinFX_WCF__03a"/>
          <p:cNvPicPr>
            <a:picLocks noChangeAspect="1" noChangeArrowheads="1"/>
          </p:cNvPicPr>
          <p:nvPr userDrawn="1"/>
        </p:nvPicPr>
        <p:blipFill>
          <a:blip r:embed="rId5" cstate="print">
            <a:duotone>
              <a:schemeClr val="accent6">
                <a:shade val="45000"/>
                <a:satMod val="135000"/>
              </a:schemeClr>
              <a:prstClr val="white"/>
            </a:duotone>
          </a:blip>
          <a:srcRect/>
          <a:stretch>
            <a:fillRect/>
          </a:stretch>
        </p:blipFill>
        <p:spPr bwMode="auto">
          <a:xfrm>
            <a:off x="8534216" y="6400800"/>
            <a:ext cx="609784" cy="457200"/>
          </a:xfrm>
          <a:prstGeom prst="rect">
            <a:avLst/>
          </a:prstGeom>
          <a:noFill/>
        </p:spPr>
      </p:pic>
      <p:sp>
        <p:nvSpPr>
          <p:cNvPr id="4" name="Date Placeholder 3"/>
          <p:cNvSpPr>
            <a:spLocks noGrp="1"/>
          </p:cNvSpPr>
          <p:nvPr>
            <p:ph type="dt" sz="half" idx="10"/>
          </p:nvPr>
        </p:nvSpPr>
        <p:spPr>
          <a:xfrm>
            <a:off x="457200" y="6356350"/>
            <a:ext cx="990600" cy="365125"/>
          </a:xfrm>
        </p:spPr>
        <p:txBody>
          <a:bodyPr/>
          <a:lstStyle>
            <a:lvl1pPr>
              <a:defRPr>
                <a:solidFill>
                  <a:schemeClr val="tx1"/>
                </a:solidFill>
                <a:latin typeface="Tahoma" pitchFamily="34" charset="0"/>
                <a:ea typeface="Tahoma" pitchFamily="34" charset="0"/>
                <a:cs typeface="Tahoma" pitchFamily="34" charset="0"/>
              </a:defRPr>
            </a:lvl1pPr>
          </a:lstStyle>
          <a:p>
            <a:fld id="{0FF8D9FE-600F-4C18-A062-8FFF3F999B58}" type="datetime1">
              <a:rPr lang="en-US" smtClean="0"/>
              <a:t>3/6/2012</a:t>
            </a:fld>
            <a:endParaRPr lang="en-US"/>
          </a:p>
        </p:txBody>
      </p:sp>
      <p:sp>
        <p:nvSpPr>
          <p:cNvPr id="5" name="Footer Placeholder 4"/>
          <p:cNvSpPr>
            <a:spLocks noGrp="1"/>
          </p:cNvSpPr>
          <p:nvPr>
            <p:ph type="ftr" sz="quarter" idx="11"/>
          </p:nvPr>
        </p:nvSpPr>
        <p:spPr>
          <a:xfrm>
            <a:off x="1905000" y="6356350"/>
            <a:ext cx="6096000" cy="365125"/>
          </a:xfrm>
        </p:spPr>
        <p:txBody>
          <a:bodyPr/>
          <a:lstStyle>
            <a:lvl1pPr>
              <a:defRPr>
                <a:solidFill>
                  <a:schemeClr val="tx1"/>
                </a:solidFill>
                <a:latin typeface="Tahoma" pitchFamily="34" charset="0"/>
                <a:ea typeface="Tahoma" pitchFamily="34" charset="0"/>
                <a:cs typeface="Tahoma" pitchFamily="34" charset="0"/>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a:xfrm>
            <a:off x="8153400" y="6356350"/>
            <a:ext cx="533400" cy="365125"/>
          </a:xfrm>
        </p:spPr>
        <p:txBody>
          <a:bodyPr/>
          <a:lstStyle>
            <a:lvl1pPr>
              <a:defRPr>
                <a:solidFill>
                  <a:schemeClr val="tx1"/>
                </a:solidFill>
                <a:latin typeface="Tahoma" pitchFamily="34" charset="0"/>
                <a:ea typeface="Tahoma" pitchFamily="34" charset="0"/>
                <a:cs typeface="Tahoma" pitchFamily="34" charset="0"/>
              </a:defRPr>
            </a:lvl1pPr>
          </a:lstStyle>
          <a:p>
            <a:fld id="{8023217D-CBF3-4F05-B64D-691139C0E6CF}" type="slidenum">
              <a:rPr lang="en-US" smtClean="0"/>
              <a:pPr/>
              <a:t>‹#›</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5" descr="WinFX_WCF__03a"/>
          <p:cNvPicPr>
            <a:picLocks noChangeAspect="1" noChangeArrowheads="1"/>
          </p:cNvPicPr>
          <p:nvPr userDrawn="1"/>
        </p:nvPicPr>
        <p:blipFill>
          <a:blip r:embed="rId2">
            <a:duotone>
              <a:schemeClr val="accent6">
                <a:shade val="45000"/>
                <a:satMod val="135000"/>
              </a:schemeClr>
              <a:prstClr val="white"/>
            </a:duotone>
          </a:blip>
          <a:srcRect/>
          <a:stretch>
            <a:fillRect/>
          </a:stretch>
        </p:blipFill>
        <p:spPr bwMode="auto">
          <a:xfrm>
            <a:off x="4800600" y="3601428"/>
            <a:ext cx="4343400" cy="3256571"/>
          </a:xfrm>
          <a:prstGeom prst="rect">
            <a:avLst/>
          </a:prstGeom>
          <a:noFill/>
        </p:spPr>
      </p:pic>
      <p:sp>
        <p:nvSpPr>
          <p:cNvPr id="2" name="Title 1"/>
          <p:cNvSpPr>
            <a:spLocks noGrp="1"/>
          </p:cNvSpPr>
          <p:nvPr>
            <p:ph type="ctrTitle"/>
          </p:nvPr>
        </p:nvSpPr>
        <p:spPr>
          <a:xfrm>
            <a:off x="381000" y="2492375"/>
            <a:ext cx="8534400" cy="1470025"/>
          </a:xfrm>
        </p:spPr>
        <p:txBody>
          <a:bodyPr>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pic>
        <p:nvPicPr>
          <p:cNvPr id="8" name="Picture 8" descr="WinFX__LineGlow"/>
          <p:cNvPicPr>
            <a:picLocks noChangeAspect="1" noChangeArrowheads="1"/>
          </p:cNvPicPr>
          <p:nvPr userDrawn="1"/>
        </p:nvPicPr>
        <p:blipFill>
          <a:blip r:embed="rId3">
            <a:duotone>
              <a:schemeClr val="accent6">
                <a:shade val="45000"/>
                <a:satMod val="135000"/>
              </a:schemeClr>
              <a:prstClr val="white"/>
            </a:duotone>
            <a:lum bright="16000" contrast="26000"/>
          </a:blip>
          <a:srcRect r="16667" b="33333"/>
          <a:stretch>
            <a:fillRect/>
          </a:stretch>
        </p:blipFill>
        <p:spPr bwMode="auto">
          <a:xfrm>
            <a:off x="1524000" y="1905000"/>
            <a:ext cx="7620000" cy="152400"/>
          </a:xfrm>
          <a:prstGeom prst="rect">
            <a:avLst/>
          </a:prstGeom>
          <a:noFill/>
        </p:spPr>
      </p:pic>
      <p:pic>
        <p:nvPicPr>
          <p:cNvPr id="9" name="Picture 8" descr="WinFX__LineGlow"/>
          <p:cNvPicPr>
            <a:picLocks noChangeAspect="1" noChangeArrowheads="1"/>
          </p:cNvPicPr>
          <p:nvPr userDrawn="1"/>
        </p:nvPicPr>
        <p:blipFill>
          <a:blip r:embed="rId3">
            <a:duotone>
              <a:schemeClr val="accent6">
                <a:shade val="45000"/>
                <a:satMod val="135000"/>
              </a:schemeClr>
              <a:prstClr val="white"/>
            </a:duotone>
            <a:lum bright="16000" contrast="26000"/>
          </a:blip>
          <a:srcRect l="15000" t="33333"/>
          <a:stretch>
            <a:fillRect/>
          </a:stretch>
        </p:blipFill>
        <p:spPr bwMode="auto">
          <a:xfrm>
            <a:off x="0" y="4343400"/>
            <a:ext cx="7772400" cy="152400"/>
          </a:xfrm>
          <a:prstGeom prst="rect">
            <a:avLst/>
          </a:prstGeom>
          <a:noFill/>
        </p:spPr>
      </p:pic>
      <p:pic>
        <p:nvPicPr>
          <p:cNvPr id="1026" name="Picture 2"/>
          <p:cNvPicPr>
            <a:picLocks noChangeAspect="1" noChangeArrowheads="1"/>
          </p:cNvPicPr>
          <p:nvPr userDrawn="1"/>
        </p:nvPicPr>
        <p:blipFill>
          <a:blip r:embed="rId4"/>
          <a:srcRect/>
          <a:stretch>
            <a:fillRect/>
          </a:stretch>
        </p:blipFill>
        <p:spPr bwMode="auto">
          <a:xfrm>
            <a:off x="0" y="0"/>
            <a:ext cx="9144000" cy="685800"/>
          </a:xfrm>
          <a:prstGeom prst="rect">
            <a:avLst/>
          </a:prstGeom>
          <a:noFill/>
          <a:ln w="9525">
            <a:noFill/>
            <a:miter lim="800000"/>
            <a:headEnd/>
            <a:tailEnd/>
          </a:ln>
          <a:effectLst/>
        </p:spPr>
      </p:pic>
      <p:pic>
        <p:nvPicPr>
          <p:cNvPr id="2050" name="Picture 2" descr="D:\Dropbox\SS-Slides\DeCuong-CDIO\TemplateCDIOv1\HinhAnh\LogoCDIO_Transparent.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080908" y="863599"/>
            <a:ext cx="1052692" cy="599921"/>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D:\Dropbox\SS-Slides\DeCuong-CDIO\TemplateCDIOv1\HinhAnh\LogoTruong_Transparent.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2862" y="815955"/>
            <a:ext cx="762308" cy="60031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3"/>
          <p:cNvPicPr>
            <a:picLocks noChangeAspect="1" noChangeArrowheads="1"/>
          </p:cNvPicPr>
          <p:nvPr userDrawn="1"/>
        </p:nvPicPr>
        <p:blipFill>
          <a:blip r:embed="rId2"/>
          <a:srcRect b="29359"/>
          <a:stretch>
            <a:fillRect/>
          </a:stretch>
        </p:blipFill>
        <p:spPr bwMode="auto">
          <a:xfrm>
            <a:off x="0" y="4953000"/>
            <a:ext cx="9144000" cy="1905000"/>
          </a:xfrm>
          <a:prstGeom prst="rect">
            <a:avLst/>
          </a:prstGeom>
          <a:noFill/>
          <a:ln w="9525">
            <a:noFill/>
            <a:miter lim="800000"/>
            <a:headEnd/>
            <a:tailEnd/>
          </a:ln>
          <a:effectLst/>
        </p:spPr>
      </p:pic>
      <p:pic>
        <p:nvPicPr>
          <p:cNvPr id="7" name="Picture 2"/>
          <p:cNvPicPr>
            <a:picLocks noChangeAspect="1" noChangeArrowheads="1"/>
          </p:cNvPicPr>
          <p:nvPr userDrawn="1"/>
        </p:nvPicPr>
        <p:blipFill>
          <a:blip r:embed="rId3"/>
          <a:srcRect t="45907"/>
          <a:stretch>
            <a:fillRect/>
          </a:stretch>
        </p:blipFill>
        <p:spPr bwMode="auto">
          <a:xfrm>
            <a:off x="0" y="0"/>
            <a:ext cx="9144000" cy="1526381"/>
          </a:xfrm>
          <a:prstGeom prst="rect">
            <a:avLst/>
          </a:prstGeom>
          <a:noFill/>
          <a:ln w="9525">
            <a:noFill/>
            <a:miter lim="800000"/>
            <a:headEnd/>
            <a:tailEnd/>
          </a:ln>
          <a:effectLst/>
        </p:spPr>
      </p:pic>
      <p:pic>
        <p:nvPicPr>
          <p:cNvPr id="8" name="Picture 2" descr="E:\04_Image Collection\01_ICON\Question\Help.png"/>
          <p:cNvPicPr>
            <a:picLocks noChangeAspect="1" noChangeArrowheads="1"/>
          </p:cNvPicPr>
          <p:nvPr userDrawn="1"/>
        </p:nvPicPr>
        <p:blipFill>
          <a:blip r:embed="rId4"/>
          <a:srcRect/>
          <a:stretch>
            <a:fillRect/>
          </a:stretch>
        </p:blipFill>
        <p:spPr bwMode="auto">
          <a:xfrm>
            <a:off x="1828800" y="990600"/>
            <a:ext cx="5105400" cy="4724400"/>
          </a:xfrm>
          <a:prstGeom prst="rect">
            <a:avLst/>
          </a:prstGeom>
          <a:noFill/>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lgn="l">
              <a:defRPr sz="4000" b="1" cap="none" spc="5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defRPr>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solidFill>
                  <a:schemeClr val="tx1"/>
                </a:solidFill>
              </a:defRPr>
            </a:lvl1pPr>
          </a:lstStyle>
          <a:p>
            <a:fld id="{738021C0-D1B6-4ECB-8908-45C3B85BEE9B}" type="datetime1">
              <a:rPr lang="en-US" smtClean="0"/>
              <a:t>3/6/2012</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8023217D-CBF3-4F05-B64D-691139C0E6C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0" name="Picture 2"/>
          <p:cNvPicPr>
            <a:picLocks noChangeAspect="1" noChangeArrowheads="1"/>
          </p:cNvPicPr>
          <p:nvPr userDrawn="1"/>
        </p:nvPicPr>
        <p:blipFill>
          <a:blip r:embed="rId2"/>
          <a:srcRect/>
          <a:stretch>
            <a:fillRect/>
          </a:stretch>
        </p:blipFill>
        <p:spPr bwMode="auto">
          <a:xfrm>
            <a:off x="0" y="0"/>
            <a:ext cx="9144000" cy="381000"/>
          </a:xfrm>
          <a:prstGeom prst="rect">
            <a:avLst/>
          </a:prstGeom>
          <a:noFill/>
          <a:ln w="9525">
            <a:noFill/>
            <a:miter lim="800000"/>
            <a:headEnd/>
            <a:tailEnd/>
          </a:ln>
          <a:effectLst/>
        </p:spPr>
      </p:pic>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356350"/>
            <a:ext cx="914400" cy="365125"/>
          </a:xfrm>
        </p:spPr>
        <p:txBody>
          <a:bodyPr/>
          <a:lstStyle>
            <a:lvl1pPr>
              <a:defRPr>
                <a:solidFill>
                  <a:schemeClr val="tx1"/>
                </a:solidFill>
              </a:defRPr>
            </a:lvl1pPr>
          </a:lstStyle>
          <a:p>
            <a:fld id="{48E8EC91-8A40-4CB4-B428-FE8F2E7EBF68}" type="datetime1">
              <a:rPr lang="en-US" smtClean="0"/>
              <a:t>3/6/2012</a:t>
            </a:fld>
            <a:endParaRPr lang="en-US"/>
          </a:p>
        </p:txBody>
      </p:sp>
      <p:sp>
        <p:nvSpPr>
          <p:cNvPr id="6" name="Footer Placeholder 5"/>
          <p:cNvSpPr>
            <a:spLocks noGrp="1"/>
          </p:cNvSpPr>
          <p:nvPr>
            <p:ph type="ftr" sz="quarter" idx="11"/>
          </p:nvPr>
        </p:nvSpPr>
        <p:spPr>
          <a:xfrm>
            <a:off x="1524000" y="6356350"/>
            <a:ext cx="6400800" cy="365125"/>
          </a:xfrm>
        </p:spPr>
        <p:txBody>
          <a:bodyPr/>
          <a:lstStyle>
            <a:lvl1pPr>
              <a:defRPr>
                <a:solidFill>
                  <a:schemeClr val="tx1"/>
                </a:solidFill>
              </a:defRPr>
            </a:lvl1pPr>
          </a:lstStyle>
          <a:p>
            <a:r>
              <a:rPr lang="vi-VN" smtClean="0"/>
              <a:t>Khoa CNTT - ĐH Khoa học tự nhiên</a:t>
            </a:r>
            <a:endParaRPr lang="en-US"/>
          </a:p>
        </p:txBody>
      </p:sp>
      <p:sp>
        <p:nvSpPr>
          <p:cNvPr id="7" name="Slide Number Placeholder 6"/>
          <p:cNvSpPr>
            <a:spLocks noGrp="1"/>
          </p:cNvSpPr>
          <p:nvPr>
            <p:ph type="sldNum" sz="quarter" idx="12"/>
          </p:nvPr>
        </p:nvSpPr>
        <p:spPr>
          <a:xfrm>
            <a:off x="8153400" y="6356350"/>
            <a:ext cx="533400" cy="365125"/>
          </a:xfrm>
        </p:spPr>
        <p:txBody>
          <a:bodyPr/>
          <a:lstStyle>
            <a:lvl1pPr>
              <a:defRPr>
                <a:solidFill>
                  <a:schemeClr val="tx1"/>
                </a:solidFill>
              </a:defRPr>
            </a:lvl1pPr>
          </a:lstStyle>
          <a:p>
            <a:fld id="{8023217D-CBF3-4F05-B64D-691139C0E6CF}" type="slidenum">
              <a:rPr lang="en-US" smtClean="0"/>
              <a:pPr/>
              <a:t>‹#›</a:t>
            </a:fld>
            <a:endParaRPr lang="en-US"/>
          </a:p>
        </p:txBody>
      </p:sp>
      <p:pic>
        <p:nvPicPr>
          <p:cNvPr id="9" name="Picture 2"/>
          <p:cNvPicPr>
            <a:picLocks noChangeAspect="1" noChangeArrowheads="1"/>
          </p:cNvPicPr>
          <p:nvPr userDrawn="1"/>
        </p:nvPicPr>
        <p:blipFill>
          <a:blip r:embed="rId3"/>
          <a:srcRect/>
          <a:stretch>
            <a:fillRect/>
          </a:stretch>
        </p:blipFill>
        <p:spPr bwMode="auto">
          <a:xfrm rot="10800000">
            <a:off x="0" y="6629400"/>
            <a:ext cx="9144000" cy="228599"/>
          </a:xfrm>
          <a:prstGeom prst="rect">
            <a:avLst/>
          </a:prstGeom>
          <a:noFill/>
          <a:ln w="9525">
            <a:noFill/>
            <a:miter lim="800000"/>
            <a:headEnd/>
            <a:tailEnd/>
          </a:ln>
          <a:effectLst/>
        </p:spPr>
      </p:pic>
      <p:pic>
        <p:nvPicPr>
          <p:cNvPr id="11" name="Picture 8" descr="WinFX__LineGlow"/>
          <p:cNvPicPr>
            <a:picLocks noChangeAspect="1" noChangeArrowheads="1"/>
          </p:cNvPicPr>
          <p:nvPr userDrawn="1"/>
        </p:nvPicPr>
        <p:blipFill>
          <a:blip r:embed="rId4">
            <a:duotone>
              <a:schemeClr val="accent6">
                <a:shade val="45000"/>
                <a:satMod val="135000"/>
              </a:schemeClr>
              <a:prstClr val="white"/>
            </a:duotone>
            <a:lum bright="16000" contrast="26000"/>
          </a:blip>
          <a:srcRect/>
          <a:stretch>
            <a:fillRect/>
          </a:stretch>
        </p:blipFill>
        <p:spPr bwMode="auto">
          <a:xfrm>
            <a:off x="0" y="1295400"/>
            <a:ext cx="9144000" cy="228600"/>
          </a:xfrm>
          <a:prstGeom prst="rect">
            <a:avLst/>
          </a:prstGeom>
          <a:noFill/>
        </p:spPr>
      </p:pic>
      <p:sp>
        <p:nvSpPr>
          <p:cNvPr id="12" name="Title 1"/>
          <p:cNvSpPr>
            <a:spLocks noGrp="1"/>
          </p:cNvSpPr>
          <p:nvPr>
            <p:ph type="title"/>
          </p:nvPr>
        </p:nvSpPr>
        <p:spPr>
          <a:xfrm>
            <a:off x="381000" y="152400"/>
            <a:ext cx="8610600" cy="1143000"/>
          </a:xfrm>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lvl1pPr algn="l">
              <a:defRPr b="1"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defRPr>
            </a:lvl1pPr>
          </a:lstStyle>
          <a:p>
            <a:r>
              <a:rPr lang="en-US" smtClean="0"/>
              <a:t>Click to edit Master title style</a:t>
            </a:r>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scene3d>
              <a:camera prst="orthographicFront"/>
              <a:lightRig rig="soft" dir="tl">
                <a:rot lat="0" lon="0" rev="0"/>
              </a:lightRig>
            </a:scene3d>
            <a:sp3d contourW="25400" prstMaterial="matte">
              <a:bevelT w="25400" h="55880" prst="artDeco"/>
              <a:contourClr>
                <a:schemeClr val="accent2">
                  <a:tint val="20000"/>
                </a:schemeClr>
              </a:contourClr>
            </a:sp3d>
          </a:bodyPr>
          <a:lstStyle>
            <a:lvl1pPr>
              <a:defRPr lang="en-US" sz="4400" b="1" kern="1200" cap="none" spc="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latin typeface="Tahoma" pitchFamily="34" charset="0"/>
                <a:ea typeface="Tahoma" pitchFamily="34" charset="0"/>
                <a:cs typeface="Tahoma" pitchFamily="34" charset="0"/>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3A72233-B014-4D10-B0DF-9C4B297BEFCC}" type="datetime1">
              <a:rPr lang="en-US" smtClean="0"/>
              <a:t>3/6/2012</a:t>
            </a:fld>
            <a:endParaRPr lang="en-US"/>
          </a:p>
        </p:txBody>
      </p:sp>
      <p:sp>
        <p:nvSpPr>
          <p:cNvPr id="8" name="Footer Placeholder 7"/>
          <p:cNvSpPr>
            <a:spLocks noGrp="1"/>
          </p:cNvSpPr>
          <p:nvPr>
            <p:ph type="ftr" sz="quarter" idx="11"/>
          </p:nvPr>
        </p:nvSpPr>
        <p:spPr/>
        <p:txBody>
          <a:bodyPr/>
          <a:lstStyle/>
          <a:p>
            <a:r>
              <a:rPr lang="vi-VN" smtClean="0"/>
              <a:t>Khoa CNTT - ĐH Khoa học tự nhiên</a:t>
            </a:r>
            <a:endParaRPr lang="en-US"/>
          </a:p>
        </p:txBody>
      </p:sp>
      <p:sp>
        <p:nvSpPr>
          <p:cNvPr id="9" name="Slide Number Placeholder 8"/>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5D03B47-D958-4AA3-808C-2D9A66A78809}"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8507A16-6884-4919-9B7E-DCE07F9EF7FC}"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7" name="Slide Number Placeholder 6"/>
          <p:cNvSpPr>
            <a:spLocks noGrp="1"/>
          </p:cNvSpPr>
          <p:nvPr>
            <p:ph type="sldNum" sz="quarter" idx="12"/>
          </p:nvPr>
        </p:nvSpPr>
        <p:spPr/>
        <p:txBody>
          <a:bodyPr/>
          <a:lstStyle/>
          <a:p>
            <a:fld id="{8023217D-CBF3-4F05-B64D-691139C0E6C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82CE8-D688-40F4-86C8-C8CBA6BCACC1}" type="datetime1">
              <a:rPr lang="en-US" smtClean="0"/>
              <a:t>3/6/2012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Khoa CNTT - ĐH Khoa học tự nhiên</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23217D-CBF3-4F05-B64D-691139C0E6C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60" r:id="rId4"/>
    <p:sldLayoutId id="2147483651" r:id="rId5"/>
    <p:sldLayoutId id="2147483652" r:id="rId6"/>
    <p:sldLayoutId id="2147483653"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Tahoma" pitchFamily="34" charset="0"/>
          <a:ea typeface="Tahoma" pitchFamily="34" charset="0"/>
          <a:cs typeface="Tahoma"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 Id="rId10" Type="http://schemas.openxmlformats.org/officeDocument/2006/relationships/image" Target="../media/image14.png"/><Relationship Id="rId9" Type="http://schemas.openxmlformats.org/officeDocument/2006/relationships/tags" Target="../tags/tag15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 Id="rId10" Type="http://schemas.openxmlformats.org/officeDocument/2006/relationships/image" Target="../media/image15.png"/><Relationship Id="rId9" Type="http://schemas.openxmlformats.org/officeDocument/2006/relationships/tags" Target="../tags/tag16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 Id="rId10" Type="http://schemas.openxmlformats.org/officeDocument/2006/relationships/image" Target="../media/image16.png"/><Relationship Id="rId9" Type="http://schemas.openxmlformats.org/officeDocument/2006/relationships/tags" Target="../tags/tag37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 Id="rId9"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 Id="rId9" Type="http://schemas.openxmlformats.org/officeDocument/2006/relationships/image" Target="../media/image18.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 Id="rId9" Type="http://schemas.openxmlformats.org/officeDocument/2006/relationships/image" Target="../media/image20.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 Id="rId9"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 Id="rId9" Type="http://schemas.openxmlformats.org/officeDocument/2006/relationships/image" Target="../media/image22.png"/></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 Id="rId9" Type="http://schemas.openxmlformats.org/officeDocument/2006/relationships/image" Target="../media/image23.pn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 Id="rId10" Type="http://schemas.openxmlformats.org/officeDocument/2006/relationships/image" Target="../media/image24.png"/><Relationship Id="rId9" Type="http://schemas.openxmlformats.org/officeDocument/2006/relationships/tags" Target="../tags/tag57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 Id="rId9" Type="http://schemas.openxmlformats.org/officeDocument/2006/relationships/image" Target="../media/image2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Hàm</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&amp;</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Kỹ</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thuật</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tổ</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chức</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chương</a:t>
            </a: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
        <p:nvSpPr>
          <p:cNvPr id="3" name="Subtitle 2"/>
          <p:cNvSpPr>
            <a:spLocks noGrp="1"/>
          </p:cNvSpPr>
          <p:nvPr>
            <p:ph type="subTitle" idx="1"/>
          </p:nvPr>
        </p:nvSpPr>
        <p:spPr>
          <a:xfrm>
            <a:off x="1066800" y="4148534"/>
            <a:ext cx="7010400" cy="762000"/>
          </a:xfrm>
        </p:spPr>
        <p:txBody>
          <a:bodyPr>
            <a:noAutofit/>
          </a:bodyPr>
          <a:lstStyle/>
          <a:p>
            <a:r>
              <a:rPr lang="en-US" sz="1800" b="1"/>
              <a:t>Nhập môn lập trình </a:t>
            </a:r>
          </a:p>
          <a:p>
            <a:r>
              <a:rPr lang="en-US" sz="1800"/>
              <a:t>Trình bày: …; Email: …@</a:t>
            </a:r>
            <a:r>
              <a:rPr lang="en-US" sz="1800" smtClean="0"/>
              <a:t>fit.hcmus.edu.vn</a:t>
            </a:r>
            <a:endParaRPr lang="en-US" sz="1800"/>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hàm tự viết thêm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mtClean="0"/>
                  <a:t>Hàm tính </a:t>
                </a:r>
                <a14:m>
                  <m:oMath xmlns:m="http://schemas.openxmlformats.org/officeDocument/2006/math">
                    <m:rad>
                      <m:radPr>
                        <m:ctrlPr>
                          <a:rPr lang="en-US" i="1" smtClean="0">
                            <a:latin typeface="Cambria Math"/>
                          </a:rPr>
                        </m:ctrlPr>
                      </m:radPr>
                      <m:deg>
                        <m:r>
                          <a:rPr lang="en-US" i="1" smtClean="0">
                            <a:latin typeface="Cambria Math"/>
                          </a:rPr>
                          <m:t>3</m:t>
                        </m:r>
                      </m:deg>
                      <m:e>
                        <m:r>
                          <a:rPr lang="en-US" b="0" i="1" smtClean="0">
                            <a:latin typeface="Cambria Math"/>
                          </a:rPr>
                          <m:t>𝑥</m:t>
                        </m:r>
                      </m:e>
                    </m:rad>
                  </m:oMath>
                </a14:m>
                <a:r>
                  <a:rPr lang="en-US" smtClean="0"/>
                  <a:t> (</a:t>
                </a:r>
                <a14:m>
                  <m:oMath xmlns:m="http://schemas.openxmlformats.org/officeDocument/2006/math">
                    <m:r>
                      <a:rPr lang="en-US" b="0" i="1" smtClean="0">
                        <a:latin typeface="Cambria Math"/>
                        <a:ea typeface="Cambria Math"/>
                      </a:rPr>
                      <m:t>𝑥</m:t>
                    </m:r>
                    <m:r>
                      <a:rPr lang="en-US" b="0" i="1" smtClean="0">
                        <a:latin typeface="Cambria Math"/>
                        <a:ea typeface="Cambria Math"/>
                      </a:rPr>
                      <m:t>∈</m:t>
                    </m:r>
                    <m:r>
                      <a:rPr lang="en-US" b="0" i="1" smtClean="0">
                        <a:latin typeface="Cambria Math"/>
                        <a:ea typeface="Cambria Math"/>
                      </a:rPr>
                      <m:t>ℝ</m:t>
                    </m:r>
                  </m:oMath>
                </a14:m>
                <a:r>
                  <a:rPr lang="en-US" smtClean="0"/>
                  <a:t>) chưa có trong</a:t>
                </a:r>
                <a:br>
                  <a:rPr lang="en-US" smtClean="0"/>
                </a:br>
                <a:r>
                  <a:rPr lang="en-US" smtClean="0"/>
                  <a:t>thư viện math.h</a:t>
                </a: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𝑥</m:t>
                      </m:r>
                      <m:r>
                        <a:rPr lang="en-US" sz="2800" b="0" i="1" smtClean="0">
                          <a:latin typeface="Cambria Math"/>
                          <a:ea typeface="Cambria Math"/>
                        </a:rPr>
                        <m:t>→</m:t>
                      </m:r>
                      <m:r>
                        <m:rPr>
                          <m:sty m:val="p"/>
                        </m:rPr>
                        <a:rPr lang="en-US" sz="2800" b="0" i="0" smtClean="0">
                          <a:latin typeface="Cambria Math"/>
                          <a:ea typeface="Cambria Math"/>
                        </a:rPr>
                        <m:t>h</m:t>
                      </m:r>
                      <m:r>
                        <a:rPr lang="en-US" sz="2800" b="0" i="0" smtClean="0">
                          <a:latin typeface="Cambria Math"/>
                          <a:ea typeface="Cambria Math"/>
                        </a:rPr>
                        <m:t>à</m:t>
                      </m:r>
                      <m:r>
                        <m:rPr>
                          <m:sty m:val="p"/>
                        </m:rPr>
                        <a:rPr lang="en-US" sz="2800" b="0" i="0" smtClean="0">
                          <a:latin typeface="Cambria Math"/>
                          <a:ea typeface="Cambria Math"/>
                        </a:rPr>
                        <m:t>m</m:t>
                      </m:r>
                      <m:r>
                        <a:rPr lang="en-US" sz="2800" b="0" i="1" smtClean="0">
                          <a:latin typeface="Cambria Math"/>
                          <a:ea typeface="Cambria Math"/>
                        </a:rPr>
                        <m:t> </m:t>
                      </m:r>
                      <m:r>
                        <a:rPr lang="en-US" sz="2800" b="0" i="1" smtClean="0">
                          <a:latin typeface="Cambria Math"/>
                          <a:ea typeface="Cambria Math"/>
                        </a:rPr>
                        <m:t>𝑠𝑞𝑟𝑡</m:t>
                      </m:r>
                      <m:r>
                        <a:rPr lang="en-US" sz="2800" b="0" i="1" smtClean="0">
                          <a:latin typeface="Cambria Math"/>
                          <a:ea typeface="Cambria Math"/>
                        </a:rPr>
                        <m:t>3→</m:t>
                      </m:r>
                      <m:rad>
                        <m:radPr>
                          <m:ctrlPr>
                            <a:rPr lang="en-US" sz="2800" b="0" i="1" smtClean="0">
                              <a:latin typeface="Cambria Math"/>
                              <a:ea typeface="Cambria Math"/>
                            </a:rPr>
                          </m:ctrlPr>
                        </m:radPr>
                        <m:deg>
                          <m:r>
                            <a:rPr lang="en-US" sz="2800" b="0" i="1" smtClean="0">
                              <a:latin typeface="Cambria Math"/>
                              <a:ea typeface="Cambria Math"/>
                            </a:rPr>
                            <m:t>3</m:t>
                          </m:r>
                        </m:deg>
                        <m:e>
                          <m:r>
                            <a:rPr lang="en-US" sz="2800" b="0" i="1" smtClean="0">
                              <a:latin typeface="Cambria Math"/>
                              <a:ea typeface="Cambria Math"/>
                            </a:rPr>
                            <m:t>𝑥</m:t>
                          </m:r>
                        </m:e>
                      </m:rad>
                    </m:oMath>
                  </m:oMathPara>
                </a14:m>
                <a:endParaRPr lang="en-US" sz="2800" smtClean="0"/>
              </a:p>
              <a:p>
                <a:r>
                  <a:rPr lang="en-US" smtClean="0"/>
                  <a:t>Lưu ý:</a:t>
                </a:r>
              </a:p>
              <a:p>
                <a:pPr marL="0" indent="0">
                  <a:buNone/>
                </a:pPr>
                <a14:m>
                  <m:oMathPara xmlns:m="http://schemas.openxmlformats.org/officeDocument/2006/math">
                    <m:oMathParaPr>
                      <m:jc m:val="centerGroup"/>
                    </m:oMathParaPr>
                    <m:oMath xmlns:m="http://schemas.openxmlformats.org/officeDocument/2006/math">
                      <m:rad>
                        <m:radPr>
                          <m:ctrlPr>
                            <a:rPr lang="en-US" sz="2800" i="1" smtClean="0">
                              <a:latin typeface="Cambria Math"/>
                            </a:rPr>
                          </m:ctrlPr>
                        </m:radPr>
                        <m:deg>
                          <m:r>
                            <a:rPr lang="en-US" sz="2800" i="1" smtClean="0">
                              <a:latin typeface="Cambria Math"/>
                            </a:rPr>
                            <m:t>3</m:t>
                          </m:r>
                        </m:deg>
                        <m:e>
                          <m:r>
                            <a:rPr lang="en-US" sz="2800" b="0" i="1" smtClean="0">
                              <a:latin typeface="Cambria Math"/>
                            </a:rPr>
                            <m:t>𝑥</m:t>
                          </m:r>
                        </m:e>
                      </m:rad>
                      <m:r>
                        <a:rPr lang="en-US" sz="2800" b="0" i="1" smtClean="0">
                          <a:latin typeface="Cambria Math"/>
                        </a:rPr>
                        <m:t>=</m:t>
                      </m:r>
                      <m:d>
                        <m:dPr>
                          <m:begChr m:val="{"/>
                          <m:endChr m:val=""/>
                          <m:ctrlPr>
                            <a:rPr lang="en-US" sz="2800" b="0" i="1" smtClean="0">
                              <a:latin typeface="Cambria Math"/>
                            </a:rPr>
                          </m:ctrlPr>
                        </m:dPr>
                        <m:e>
                          <m:m>
                            <m:mPr>
                              <m:mcs>
                                <m:mc>
                                  <m:mcPr>
                                    <m:count m:val="2"/>
                                    <m:mcJc m:val="center"/>
                                  </m:mcPr>
                                </m:mc>
                              </m:mcs>
                              <m:ctrlPr>
                                <a:rPr lang="en-US" sz="2800" b="0" i="1" smtClean="0">
                                  <a:latin typeface="Cambria Math"/>
                                </a:rPr>
                              </m:ctrlPr>
                            </m:mPr>
                            <m:mr>
                              <m:e>
                                <m:r>
                                  <m:rPr>
                                    <m:brk m:alnAt="7"/>
                                  </m:rPr>
                                  <a:rPr lang="en-US" sz="2800" b="0" i="1" smtClean="0">
                                    <a:latin typeface="Cambria Math"/>
                                  </a:rPr>
                                  <m:t>0</m:t>
                                </m:r>
                              </m:e>
                              <m:e>
                                <m:r>
                                  <a:rPr lang="en-US" sz="2800" b="0" i="1" smtClean="0">
                                    <a:latin typeface="Cambria Math"/>
                                  </a:rPr>
                                  <m:t>𝑛</m:t>
                                </m:r>
                                <m:r>
                                  <a:rPr lang="en-US" sz="2800" b="0" i="1" smtClean="0">
                                    <a:latin typeface="Cambria Math"/>
                                  </a:rPr>
                                  <m:t>ế</m:t>
                                </m:r>
                                <m:r>
                                  <a:rPr lang="en-US" sz="2800" b="0" i="1" smtClean="0">
                                    <a:latin typeface="Cambria Math"/>
                                  </a:rPr>
                                  <m:t>𝑢</m:t>
                                </m:r>
                                <m:r>
                                  <a:rPr lang="en-US" sz="2800" b="0" i="1" smtClean="0">
                                    <a:latin typeface="Cambria Math"/>
                                  </a:rPr>
                                  <m:t> </m:t>
                                </m:r>
                                <m:r>
                                  <a:rPr lang="en-US" sz="2800" b="0" i="1" smtClean="0">
                                    <a:latin typeface="Cambria Math"/>
                                  </a:rPr>
                                  <m:t>𝑥</m:t>
                                </m:r>
                                <m:r>
                                  <a:rPr lang="en-US" sz="2800" b="0" i="1" smtClean="0">
                                    <a:latin typeface="Cambria Math"/>
                                  </a:rPr>
                                  <m:t>=0</m:t>
                                </m:r>
                              </m:e>
                            </m:mr>
                            <m:mr>
                              <m:e>
                                <m:r>
                                  <a:rPr lang="en-US" sz="2800" i="1">
                                    <a:latin typeface="Cambria Math"/>
                                  </a:rPr>
                                  <m:t>𝑝𝑜𝑤</m:t>
                                </m:r>
                                <m:r>
                                  <a:rPr lang="en-US" sz="2800" i="1">
                                    <a:latin typeface="Cambria Math"/>
                                  </a:rPr>
                                  <m:t>(</m:t>
                                </m:r>
                                <m:r>
                                  <a:rPr lang="en-US" sz="2800" i="1">
                                    <a:latin typeface="Cambria Math"/>
                                  </a:rPr>
                                  <m:t>𝑥</m:t>
                                </m:r>
                                <m:r>
                                  <a:rPr lang="en-US" sz="2800" i="1">
                                    <a:latin typeface="Cambria Math"/>
                                  </a:rPr>
                                  <m:t>,</m:t>
                                </m:r>
                                <m:f>
                                  <m:fPr>
                                    <m:type m:val="lin"/>
                                    <m:ctrlPr>
                                      <a:rPr lang="en-US" sz="2800" i="1">
                                        <a:latin typeface="Cambria Math"/>
                                      </a:rPr>
                                    </m:ctrlPr>
                                  </m:fPr>
                                  <m:num>
                                    <m:r>
                                      <a:rPr lang="en-US" sz="2800" i="1">
                                        <a:latin typeface="Cambria Math"/>
                                      </a:rPr>
                                      <m:t>1.0</m:t>
                                    </m:r>
                                  </m:num>
                                  <m:den>
                                    <m:r>
                                      <a:rPr lang="en-US" sz="2800" i="1">
                                        <a:latin typeface="Cambria Math"/>
                                      </a:rPr>
                                      <m:t>3</m:t>
                                    </m:r>
                                  </m:den>
                                </m:f>
                                <m:r>
                                  <a:rPr lang="en-US" sz="2800" i="1">
                                    <a:latin typeface="Cambria Math"/>
                                  </a:rPr>
                                  <m:t>)</m:t>
                                </m:r>
                              </m:e>
                              <m:e>
                                <m:r>
                                  <a:rPr lang="en-US" sz="2800" b="0" i="1" smtClean="0">
                                    <a:latin typeface="Cambria Math"/>
                                  </a:rPr>
                                  <m:t>𝑛</m:t>
                                </m:r>
                                <m:r>
                                  <a:rPr lang="en-US" sz="2800" b="0" i="1" smtClean="0">
                                    <a:latin typeface="Cambria Math"/>
                                  </a:rPr>
                                  <m:t>ế</m:t>
                                </m:r>
                                <m:r>
                                  <a:rPr lang="en-US" sz="2800" b="0" i="1" smtClean="0">
                                    <a:latin typeface="Cambria Math"/>
                                  </a:rPr>
                                  <m:t>𝑢</m:t>
                                </m:r>
                                <m:r>
                                  <a:rPr lang="en-US" sz="2800" b="0" i="1" smtClean="0">
                                    <a:latin typeface="Cambria Math"/>
                                  </a:rPr>
                                  <m:t> </m:t>
                                </m:r>
                                <m:r>
                                  <a:rPr lang="en-US" sz="2800" b="0" i="1" smtClean="0">
                                    <a:latin typeface="Cambria Math"/>
                                  </a:rPr>
                                  <m:t>𝑥</m:t>
                                </m:r>
                                <m:r>
                                  <a:rPr lang="en-US" sz="2800" b="0" i="1" smtClean="0">
                                    <a:latin typeface="Cambria Math"/>
                                  </a:rPr>
                                  <m:t>&gt;0</m:t>
                                </m:r>
                              </m:e>
                            </m:mr>
                            <m:mr>
                              <m:e>
                                <m:r>
                                  <a:rPr lang="en-US" sz="2800" b="0" i="1" smtClean="0">
                                    <a:latin typeface="Cambria Math"/>
                                  </a:rPr>
                                  <m:t>−</m:t>
                                </m:r>
                                <m:r>
                                  <a:rPr lang="en-US" sz="2800" i="1">
                                    <a:latin typeface="Cambria Math"/>
                                  </a:rPr>
                                  <m:t>𝑝𝑜𝑤</m:t>
                                </m:r>
                                <m:r>
                                  <a:rPr lang="en-US" sz="2800" i="1">
                                    <a:latin typeface="Cambria Math"/>
                                  </a:rPr>
                                  <m:t>(−</m:t>
                                </m:r>
                                <m:r>
                                  <a:rPr lang="en-US" sz="2800" i="1">
                                    <a:latin typeface="Cambria Math"/>
                                  </a:rPr>
                                  <m:t>𝑥</m:t>
                                </m:r>
                                <m:r>
                                  <a:rPr lang="en-US" sz="2800" i="1">
                                    <a:latin typeface="Cambria Math"/>
                                  </a:rPr>
                                  <m:t>,</m:t>
                                </m:r>
                                <m:f>
                                  <m:fPr>
                                    <m:type m:val="lin"/>
                                    <m:ctrlPr>
                                      <a:rPr lang="en-US" sz="2800" i="1">
                                        <a:latin typeface="Cambria Math"/>
                                      </a:rPr>
                                    </m:ctrlPr>
                                  </m:fPr>
                                  <m:num>
                                    <m:r>
                                      <a:rPr lang="en-US" sz="2800" i="1">
                                        <a:latin typeface="Cambria Math"/>
                                      </a:rPr>
                                      <m:t>1.0</m:t>
                                    </m:r>
                                  </m:num>
                                  <m:den>
                                    <m:r>
                                      <a:rPr lang="en-US" sz="2800" i="1">
                                        <a:latin typeface="Cambria Math"/>
                                      </a:rPr>
                                      <m:t>3</m:t>
                                    </m:r>
                                  </m:den>
                                </m:f>
                                <m:r>
                                  <a:rPr lang="en-US" sz="2800" i="1">
                                    <a:latin typeface="Cambria Math"/>
                                  </a:rPr>
                                  <m:t>)</m:t>
                                </m:r>
                              </m:e>
                              <m:e>
                                <m:r>
                                  <a:rPr lang="en-US" sz="2800" b="0" i="1" smtClean="0">
                                    <a:latin typeface="Cambria Math"/>
                                  </a:rPr>
                                  <m:t>𝑛</m:t>
                                </m:r>
                                <m:r>
                                  <a:rPr lang="en-US" sz="2800" b="0" i="1" smtClean="0">
                                    <a:latin typeface="Cambria Math"/>
                                  </a:rPr>
                                  <m:t>ế</m:t>
                                </m:r>
                                <m:r>
                                  <a:rPr lang="en-US" sz="2800" b="0" i="1" smtClean="0">
                                    <a:latin typeface="Cambria Math"/>
                                  </a:rPr>
                                  <m:t>𝑢</m:t>
                                </m:r>
                                <m:r>
                                  <a:rPr lang="en-US" sz="2800" b="0" i="1" smtClean="0">
                                    <a:latin typeface="Cambria Math"/>
                                  </a:rPr>
                                  <m:t> </m:t>
                                </m:r>
                                <m:r>
                                  <a:rPr lang="en-US" sz="2800" b="0" i="1" smtClean="0">
                                    <a:latin typeface="Cambria Math"/>
                                  </a:rPr>
                                  <m:t>𝑥</m:t>
                                </m:r>
                                <m:r>
                                  <a:rPr lang="en-US" sz="2800" b="0" i="1" smtClean="0">
                                    <a:latin typeface="Cambria Math"/>
                                  </a:rPr>
                                  <m:t>&lt;0</m:t>
                                </m:r>
                              </m:e>
                            </m:mr>
                          </m:m>
                        </m:e>
                      </m:d>
                    </m:oMath>
                  </m:oMathPara>
                </a14:m>
                <a:endParaRPr lang="en-US" sz="2800" b="0" smtClean="0"/>
              </a:p>
              <a:p>
                <a:r>
                  <a:rPr lang="en-US"/>
                  <a:t>Khai báo hàm: </a:t>
                </a:r>
                <a:r>
                  <a:rPr lang="en-US" sz="2400">
                    <a:solidFill>
                      <a:srgbClr val="0000FF"/>
                    </a:solidFill>
                  </a:rPr>
                  <a:t>double</a:t>
                </a:r>
                <a:r>
                  <a:rPr lang="en-US" sz="2400"/>
                  <a:t> sqrt3(</a:t>
                </a:r>
                <a:r>
                  <a:rPr lang="en-US" sz="2400">
                    <a:solidFill>
                      <a:srgbClr val="0000FF"/>
                    </a:solidFill>
                  </a:rPr>
                  <a:t>double</a:t>
                </a:r>
                <a:r>
                  <a:rPr lang="en-US" sz="2400"/>
                  <a:t> x</a:t>
                </a:r>
                <a:r>
                  <a:rPr lang="en-US" sz="240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9"/>
                </p:custDataLst>
              </p:nvPr>
            </p:nvSpPr>
            <p:spPr>
              <a:blipFill rotWithShape="1">
                <a:blip r:embed="rId10"/>
                <a:stretch>
                  <a:fillRect l="-1630"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B2267B2F-E33E-4B00-A33C-0039C981F9A5}"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10</a:t>
            </a:fld>
            <a:endParaRPr lang="en-US"/>
          </a:p>
        </p:txBody>
      </p:sp>
    </p:spTree>
    <p:extLst>
      <p:ext uri="{BB962C8B-B14F-4D97-AF65-F5344CB8AC3E}">
        <p14:creationId xmlns:p14="http://schemas.microsoft.com/office/powerpoint/2010/main" val="91814937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hàm sqrt3()</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double</a:t>
            </a:r>
            <a:r>
              <a:rPr lang="en-US" sz="2400" smtClean="0"/>
              <a:t> </a:t>
            </a:r>
            <a:r>
              <a:rPr lang="en-US" sz="2400"/>
              <a:t>sqrt3(</a:t>
            </a:r>
            <a:r>
              <a:rPr lang="en-US" sz="2400">
                <a:solidFill>
                  <a:srgbClr val="0000FF"/>
                </a:solidFill>
              </a:rPr>
              <a:t>double</a:t>
            </a:r>
            <a:r>
              <a:rPr lang="en-US" sz="2400"/>
              <a:t> x</a:t>
            </a:r>
            <a:r>
              <a:rPr lang="en-US" sz="2400" smtClean="0"/>
              <a:t>) {</a:t>
            </a:r>
          </a:p>
          <a:p>
            <a:pPr marL="0" indent="0">
              <a:buNone/>
            </a:pPr>
            <a:r>
              <a:rPr lang="en-US" sz="2400" smtClean="0"/>
              <a:t>	</a:t>
            </a:r>
            <a:r>
              <a:rPr lang="en-US" sz="2400" smtClean="0">
                <a:solidFill>
                  <a:srgbClr val="0000FF"/>
                </a:solidFill>
              </a:rPr>
              <a:t>double</a:t>
            </a:r>
            <a:r>
              <a:rPr lang="en-US" sz="2400" smtClean="0"/>
              <a:t> y = 0;	</a:t>
            </a:r>
            <a:r>
              <a:rPr lang="en-US" sz="2400" smtClean="0">
                <a:solidFill>
                  <a:srgbClr val="00B050"/>
                </a:solidFill>
              </a:rPr>
              <a:t>// temporary variable</a:t>
            </a:r>
          </a:p>
          <a:p>
            <a:pPr marL="0" indent="0">
              <a:buNone/>
            </a:pPr>
            <a:r>
              <a:rPr lang="en-US" sz="2400" smtClean="0"/>
              <a:t>	</a:t>
            </a:r>
            <a:r>
              <a:rPr lang="en-US" sz="2400" smtClean="0">
                <a:solidFill>
                  <a:srgbClr val="0000FF"/>
                </a:solidFill>
              </a:rPr>
              <a:t>if</a:t>
            </a:r>
            <a:r>
              <a:rPr lang="en-US" sz="2400" smtClean="0"/>
              <a:t> (x &gt; 0)</a:t>
            </a:r>
          </a:p>
          <a:p>
            <a:pPr marL="0" indent="0">
              <a:buNone/>
            </a:pPr>
            <a:r>
              <a:rPr lang="en-US" sz="2400"/>
              <a:t>	</a:t>
            </a:r>
            <a:r>
              <a:rPr lang="en-US" sz="2400" smtClean="0"/>
              <a:t>	y = pow(x, 1/(</a:t>
            </a:r>
            <a:r>
              <a:rPr lang="en-US" sz="2400" smtClean="0">
                <a:solidFill>
                  <a:srgbClr val="0000FF"/>
                </a:solidFill>
              </a:rPr>
              <a:t>double</a:t>
            </a:r>
            <a:r>
              <a:rPr lang="en-US" sz="2400" smtClean="0"/>
              <a:t>)3);</a:t>
            </a:r>
          </a:p>
          <a:p>
            <a:pPr marL="0" indent="0">
              <a:buNone/>
            </a:pPr>
            <a:r>
              <a:rPr lang="en-US" sz="2400"/>
              <a:t>	</a:t>
            </a:r>
            <a:r>
              <a:rPr lang="en-US" sz="2400" smtClean="0">
                <a:solidFill>
                  <a:srgbClr val="0000FF"/>
                </a:solidFill>
              </a:rPr>
              <a:t>else</a:t>
            </a:r>
          </a:p>
          <a:p>
            <a:pPr marL="0" indent="0">
              <a:buNone/>
            </a:pPr>
            <a:r>
              <a:rPr lang="en-US" sz="2400"/>
              <a:t>	</a:t>
            </a:r>
            <a:r>
              <a:rPr lang="en-US" sz="2400" smtClean="0"/>
              <a:t>	</a:t>
            </a:r>
            <a:r>
              <a:rPr lang="en-US" sz="2400" smtClean="0">
                <a:solidFill>
                  <a:srgbClr val="0000FF"/>
                </a:solidFill>
              </a:rPr>
              <a:t>if</a:t>
            </a:r>
            <a:r>
              <a:rPr lang="en-US" sz="2400" smtClean="0"/>
              <a:t> (x &lt; 0)</a:t>
            </a:r>
          </a:p>
          <a:p>
            <a:pPr marL="0" indent="0">
              <a:buNone/>
            </a:pPr>
            <a:r>
              <a:rPr lang="en-US" sz="2400"/>
              <a:t>	</a:t>
            </a:r>
            <a:r>
              <a:rPr lang="en-US" sz="2400" smtClean="0"/>
              <a:t>		y = -pow(-x, 1/(</a:t>
            </a:r>
            <a:r>
              <a:rPr lang="en-US" sz="2400" smtClean="0">
                <a:solidFill>
                  <a:srgbClr val="0000FF"/>
                </a:solidFill>
              </a:rPr>
              <a:t>double</a:t>
            </a:r>
            <a:r>
              <a:rPr lang="en-US" sz="2400" smtClean="0"/>
              <a:t>)3);</a:t>
            </a:r>
          </a:p>
          <a:p>
            <a:pPr marL="0" indent="0">
              <a:buNone/>
            </a:pPr>
            <a:r>
              <a:rPr lang="en-US" sz="2400" smtClean="0"/>
              <a:t>	</a:t>
            </a:r>
            <a:r>
              <a:rPr lang="en-US" sz="2400" smtClean="0">
                <a:solidFill>
                  <a:srgbClr val="0000FF"/>
                </a:solidFill>
              </a:rPr>
              <a:t>return</a:t>
            </a:r>
            <a:r>
              <a:rPr lang="en-US" sz="2400" smtClean="0"/>
              <a:t> y;		</a:t>
            </a:r>
            <a:r>
              <a:rPr lang="en-US" sz="2400" smtClean="0">
                <a:solidFill>
                  <a:srgbClr val="00B050"/>
                </a:solidFill>
              </a:rPr>
              <a:t>// returns result</a:t>
            </a:r>
          </a:p>
          <a:p>
            <a:pPr marL="0" indent="0">
              <a:buNone/>
            </a:pPr>
            <a:r>
              <a:rPr lang="en-US" sz="2400" smtClean="0"/>
              <a:t>} </a:t>
            </a:r>
            <a:r>
              <a:rPr lang="en-US" sz="2400" smtClean="0">
                <a:solidFill>
                  <a:srgbClr val="00B050"/>
                </a:solidFill>
              </a:rPr>
              <a:t>// end of function</a:t>
            </a:r>
            <a:endParaRPr lang="en-US" sz="2400">
              <a:solidFill>
                <a:srgbClr val="00B050"/>
              </a:solidFill>
            </a:endParaRPr>
          </a:p>
        </p:txBody>
      </p:sp>
      <p:sp>
        <p:nvSpPr>
          <p:cNvPr id="4" name="Date Placeholder 3"/>
          <p:cNvSpPr>
            <a:spLocks noGrp="1"/>
          </p:cNvSpPr>
          <p:nvPr>
            <p:ph type="dt" sz="half" idx="10"/>
          </p:nvPr>
        </p:nvSpPr>
        <p:spPr/>
        <p:txBody>
          <a:bodyPr/>
          <a:lstStyle/>
          <a:p>
            <a:fld id="{3317C22F-DCE6-4C61-A859-B9CAD6493DB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11</a:t>
            </a:fld>
            <a:endParaRPr lang="en-US"/>
          </a:p>
        </p:txBody>
      </p:sp>
    </p:spTree>
    <p:extLst>
      <p:ext uri="{BB962C8B-B14F-4D97-AF65-F5344CB8AC3E}">
        <p14:creationId xmlns:p14="http://schemas.microsoft.com/office/powerpoint/2010/main" val="13159250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hàm tự viết thêm</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Viết hàm tính </a:t>
                </a:r>
                <a14:m>
                  <m:oMath xmlns:m="http://schemas.openxmlformats.org/officeDocument/2006/math">
                    <m:rad>
                      <m:radPr>
                        <m:ctrlPr>
                          <a:rPr lang="en-US" i="1">
                            <a:latin typeface="Cambria Math"/>
                          </a:rPr>
                        </m:ctrlPr>
                      </m:radPr>
                      <m:deg>
                        <m:r>
                          <a:rPr lang="en-US" b="0" i="1" smtClean="0">
                            <a:latin typeface="Cambria Math"/>
                          </a:rPr>
                          <m:t>𝑛</m:t>
                        </m:r>
                      </m:deg>
                      <m:e>
                        <m:r>
                          <a:rPr lang="en-US" i="1">
                            <a:latin typeface="Cambria Math"/>
                          </a:rPr>
                          <m:t>𝑥</m:t>
                        </m:r>
                      </m:e>
                    </m:rad>
                  </m:oMath>
                </a14:m>
                <a:r>
                  <a:rPr lang="en-US"/>
                  <a:t> (</a:t>
                </a:r>
                <a14:m>
                  <m:oMath xmlns:m="http://schemas.openxmlformats.org/officeDocument/2006/math">
                    <m:r>
                      <a:rPr lang="en-US" i="1">
                        <a:latin typeface="Cambria Math"/>
                        <a:ea typeface="Cambria Math"/>
                      </a:rPr>
                      <m:t>𝑥</m:t>
                    </m:r>
                    <m:r>
                      <a:rPr lang="en-US" i="1">
                        <a:latin typeface="Cambria Math"/>
                        <a:ea typeface="Cambria Math"/>
                      </a:rPr>
                      <m:t>∈</m:t>
                    </m:r>
                    <m:r>
                      <a:rPr lang="en-US" i="1">
                        <a:latin typeface="Cambria Math"/>
                        <a:ea typeface="Cambria Math"/>
                      </a:rPr>
                      <m:t>ℝ</m:t>
                    </m:r>
                    <m:r>
                      <a:rPr lang="en-US" b="0" i="1" smtClean="0">
                        <a:latin typeface="Cambria Math"/>
                        <a:ea typeface="Cambria Math"/>
                      </a:rPr>
                      <m:t>,</m:t>
                    </m:r>
                    <m:r>
                      <a:rPr lang="en-US" b="0" i="1" smtClean="0">
                        <a:latin typeface="Cambria Math"/>
                        <a:ea typeface="Cambria Math"/>
                      </a:rPr>
                      <m:t>𝑛</m:t>
                    </m:r>
                    <m:r>
                      <a:rPr lang="en-US" b="0" i="1" smtClean="0">
                        <a:latin typeface="Cambria Math"/>
                        <a:ea typeface="Cambria Math"/>
                      </a:rPr>
                      <m:t>∈</m:t>
                    </m:r>
                    <m:sSup>
                      <m:sSupPr>
                        <m:ctrlPr>
                          <a:rPr lang="en-US" b="0" i="1" smtClean="0">
                            <a:latin typeface="Cambria Math"/>
                            <a:ea typeface="Cambria Math"/>
                          </a:rPr>
                        </m:ctrlPr>
                      </m:sSupPr>
                      <m:e>
                        <m:r>
                          <a:rPr lang="en-US" i="1">
                            <a:latin typeface="Cambria Math"/>
                            <a:ea typeface="Cambria Math"/>
                          </a:rPr>
                          <m:t>ℕ</m:t>
                        </m:r>
                      </m:e>
                      <m:sup>
                        <m:r>
                          <a:rPr lang="en-US" b="0" i="1" smtClean="0">
                            <a:latin typeface="Cambria Math"/>
                            <a:ea typeface="Cambria Math"/>
                          </a:rPr>
                          <m:t>∗</m:t>
                        </m:r>
                      </m:sup>
                    </m:sSup>
                  </m:oMath>
                </a14:m>
                <a:r>
                  <a:rPr lang="en-US"/>
                  <a:t>)</a:t>
                </a:r>
                <a:endParaRPr lang="en-US" i="1" smtClean="0">
                  <a:latin typeface="Cambria Math"/>
                </a:endParaRPr>
              </a:p>
              <a:p>
                <a:pPr marL="0" indent="0" algn="ctr">
                  <a:buNone/>
                </a:pPr>
                <a14:m>
                  <m:oMath xmlns:m="http://schemas.openxmlformats.org/officeDocument/2006/math">
                    <m:r>
                      <a:rPr lang="en-US" sz="2800" i="1">
                        <a:latin typeface="Cambria Math"/>
                      </a:rPr>
                      <m:t>𝑥</m:t>
                    </m:r>
                    <m:r>
                      <a:rPr lang="en-US" sz="2800" b="0" i="1" smtClean="0">
                        <a:latin typeface="Cambria Math"/>
                      </a:rPr>
                      <m:t>,</m:t>
                    </m:r>
                    <m:r>
                      <a:rPr lang="en-US" sz="2800" b="0" i="1" smtClean="0">
                        <a:latin typeface="Cambria Math"/>
                      </a:rPr>
                      <m:t>𝑛</m:t>
                    </m:r>
                    <m:r>
                      <a:rPr lang="en-US" sz="2800" i="1">
                        <a:latin typeface="Cambria Math"/>
                        <a:ea typeface="Cambria Math"/>
                      </a:rPr>
                      <m:t>→</m:t>
                    </m:r>
                    <m:r>
                      <m:rPr>
                        <m:sty m:val="p"/>
                      </m:rPr>
                      <a:rPr lang="en-US" sz="2800" b="0" i="0" smtClean="0">
                        <a:latin typeface="Cambria Math"/>
                        <a:ea typeface="Cambria Math"/>
                      </a:rPr>
                      <m:t>h</m:t>
                    </m:r>
                    <m:r>
                      <a:rPr lang="en-US" sz="2800" b="0" i="0" smtClean="0">
                        <a:latin typeface="Cambria Math"/>
                        <a:ea typeface="Cambria Math"/>
                      </a:rPr>
                      <m:t>à</m:t>
                    </m:r>
                    <m:r>
                      <m:rPr>
                        <m:sty m:val="p"/>
                      </m:rPr>
                      <a:rPr lang="en-US" sz="2800" b="0" i="0" smtClean="0">
                        <a:latin typeface="Cambria Math"/>
                        <a:ea typeface="Cambria Math"/>
                      </a:rPr>
                      <m:t>m</m:t>
                    </m:r>
                    <m:r>
                      <a:rPr lang="en-US" sz="2800" b="0" i="1" smtClean="0">
                        <a:latin typeface="Cambria Math"/>
                        <a:ea typeface="Cambria Math"/>
                      </a:rPr>
                      <m:t> </m:t>
                    </m:r>
                    <m:r>
                      <a:rPr lang="en-US" sz="2800" i="1">
                        <a:latin typeface="Cambria Math"/>
                        <a:ea typeface="Cambria Math"/>
                      </a:rPr>
                      <m:t>𝑠𝑞𝑟𝑡𝑁</m:t>
                    </m:r>
                    <m:r>
                      <a:rPr lang="en-US" sz="2800" i="1">
                        <a:latin typeface="Cambria Math"/>
                        <a:ea typeface="Cambria Math"/>
                      </a:rPr>
                      <m:t>→</m:t>
                    </m:r>
                    <m:rad>
                      <m:radPr>
                        <m:ctrlPr>
                          <a:rPr lang="en-US" sz="2800" i="1">
                            <a:latin typeface="Cambria Math"/>
                            <a:ea typeface="Cambria Math"/>
                          </a:rPr>
                        </m:ctrlPr>
                      </m:radPr>
                      <m:deg>
                        <m:r>
                          <a:rPr lang="en-US" sz="2800" b="0" i="1" smtClean="0">
                            <a:latin typeface="Cambria Math"/>
                            <a:ea typeface="Cambria Math"/>
                          </a:rPr>
                          <m:t>𝑛</m:t>
                        </m:r>
                      </m:deg>
                      <m:e>
                        <m:r>
                          <a:rPr lang="en-US" sz="2800" i="1">
                            <a:latin typeface="Cambria Math"/>
                            <a:ea typeface="Cambria Math"/>
                          </a:rPr>
                          <m:t>𝑥</m:t>
                        </m:r>
                      </m:e>
                    </m:rad>
                  </m:oMath>
                </a14:m>
                <a:r>
                  <a:rPr lang="en-US" smtClean="0"/>
                  <a:t> (nếu xác định)</a:t>
                </a:r>
              </a:p>
              <a:p>
                <a:r>
                  <a:rPr lang="en-US" smtClean="0"/>
                  <a:t>Lưu ý:</a:t>
                </a:r>
              </a:p>
              <a:p>
                <a:pPr lvl="1"/>
                <a:r>
                  <a:rPr lang="en-US" smtClean="0"/>
                  <a:t>Nếu </a:t>
                </a:r>
                <a14:m>
                  <m:oMath xmlns:m="http://schemas.openxmlformats.org/officeDocument/2006/math">
                    <m:r>
                      <a:rPr lang="en-US" i="1" smtClean="0">
                        <a:latin typeface="Cambria Math"/>
                      </a:rPr>
                      <m:t>𝑛</m:t>
                    </m:r>
                  </m:oMath>
                </a14:m>
                <a:r>
                  <a:rPr lang="en-US" smtClean="0"/>
                  <a:t> lẻ </a:t>
                </a:r>
                <a:r>
                  <a:rPr lang="en-US"/>
                  <a:t>thì </a:t>
                </a:r>
                <a14:m>
                  <m:oMath xmlns:m="http://schemas.openxmlformats.org/officeDocument/2006/math">
                    <m:rad>
                      <m:radPr>
                        <m:ctrlPr>
                          <a:rPr lang="en-US" i="1">
                            <a:latin typeface="Cambria Math"/>
                          </a:rPr>
                        </m:ctrlPr>
                      </m:radPr>
                      <m:deg>
                        <m:r>
                          <m:rPr>
                            <m:brk m:alnAt="7"/>
                          </m:rPr>
                          <a:rPr lang="en-US" i="1">
                            <a:latin typeface="Cambria Math"/>
                          </a:rPr>
                          <m:t>𝑛</m:t>
                        </m:r>
                      </m:deg>
                      <m:e>
                        <m:r>
                          <a:rPr lang="en-US" i="1">
                            <a:latin typeface="Cambria Math"/>
                          </a:rPr>
                          <m:t>𝑥</m:t>
                        </m:r>
                      </m:e>
                    </m:rad>
                  </m:oMath>
                </a14:m>
                <a:r>
                  <a:rPr lang="en-US" smtClean="0"/>
                  <a:t> luôn xác định.</a:t>
                </a:r>
              </a:p>
              <a:p>
                <a:pPr marL="457200" lvl="1" indent="0">
                  <a:buNone/>
                </a:pPr>
                <a14:m>
                  <m:oMathPara xmlns:m="http://schemas.openxmlformats.org/officeDocument/2006/math">
                    <m:oMathParaPr>
                      <m:jc m:val="centerGroup"/>
                    </m:oMathParaPr>
                    <m:oMath xmlns:m="http://schemas.openxmlformats.org/officeDocument/2006/math">
                      <m:rad>
                        <m:radPr>
                          <m:ctrlPr>
                            <a:rPr lang="en-US" i="1">
                              <a:latin typeface="Cambria Math"/>
                            </a:rPr>
                          </m:ctrlPr>
                        </m:radPr>
                        <m:deg>
                          <m:r>
                            <a:rPr lang="en-US" b="0" i="1" smtClean="0">
                              <a:latin typeface="Cambria Math"/>
                            </a:rPr>
                            <m:t>𝑛</m:t>
                          </m:r>
                        </m:deg>
                        <m:e>
                          <m:r>
                            <a:rPr lang="en-US" i="1">
                              <a:latin typeface="Cambria Math"/>
                            </a:rPr>
                            <m:t>𝑥</m:t>
                          </m:r>
                        </m:e>
                      </m:rad>
                      <m:r>
                        <a:rPr lang="en-US" i="1">
                          <a:latin typeface="Cambria Math"/>
                        </a:rPr>
                        <m:t>=</m:t>
                      </m:r>
                      <m:d>
                        <m:dPr>
                          <m:begChr m:val="{"/>
                          <m:endChr m:val=""/>
                          <m:ctrlPr>
                            <a:rPr lang="en-US" i="1">
                              <a:latin typeface="Cambria Math"/>
                            </a:rPr>
                          </m:ctrlPr>
                        </m:dPr>
                        <m:e>
                          <m:m>
                            <m:mPr>
                              <m:mcs>
                                <m:mc>
                                  <m:mcPr>
                                    <m:count m:val="2"/>
                                    <m:mcJc m:val="center"/>
                                  </m:mcPr>
                                </m:mc>
                              </m:mcs>
                              <m:ctrlPr>
                                <a:rPr lang="en-US" i="1">
                                  <a:latin typeface="Cambria Math"/>
                                </a:rPr>
                              </m:ctrlPr>
                            </m:mPr>
                            <m:mr>
                              <m:e>
                                <m:r>
                                  <m:rPr>
                                    <m:brk m:alnAt="7"/>
                                  </m:rPr>
                                  <a:rPr lang="en-US" i="1">
                                    <a:latin typeface="Cambria Math"/>
                                  </a:rPr>
                                  <m:t>0</m:t>
                                </m:r>
                              </m:e>
                              <m:e>
                                <m:r>
                                  <a:rPr lang="en-US" i="1">
                                    <a:latin typeface="Cambria Math"/>
                                  </a:rPr>
                                  <m:t>𝑛</m:t>
                                </m:r>
                                <m:r>
                                  <a:rPr lang="en-US" i="1">
                                    <a:latin typeface="Cambria Math"/>
                                  </a:rPr>
                                  <m:t>ế</m:t>
                                </m:r>
                                <m:r>
                                  <a:rPr lang="en-US" i="1">
                                    <a:latin typeface="Cambria Math"/>
                                  </a:rPr>
                                  <m:t>𝑢</m:t>
                                </m:r>
                                <m:r>
                                  <a:rPr lang="en-US" i="1">
                                    <a:latin typeface="Cambria Math"/>
                                  </a:rPr>
                                  <m:t> </m:t>
                                </m:r>
                                <m:r>
                                  <a:rPr lang="en-US" i="1">
                                    <a:latin typeface="Cambria Math"/>
                                  </a:rPr>
                                  <m:t>𝑥</m:t>
                                </m:r>
                                <m:r>
                                  <a:rPr lang="en-US" i="1">
                                    <a:latin typeface="Cambria Math"/>
                                  </a:rPr>
                                  <m:t>=0</m:t>
                                </m:r>
                              </m:e>
                            </m:mr>
                            <m:mr>
                              <m:e>
                                <m:r>
                                  <a:rPr lang="en-US" i="1">
                                    <a:latin typeface="Cambria Math"/>
                                  </a:rPr>
                                  <m:t>𝑝𝑜𝑤</m:t>
                                </m:r>
                                <m:r>
                                  <a:rPr lang="en-US" i="1">
                                    <a:latin typeface="Cambria Math"/>
                                  </a:rPr>
                                  <m:t>(</m:t>
                                </m:r>
                                <m:r>
                                  <a:rPr lang="en-US" i="1">
                                    <a:latin typeface="Cambria Math"/>
                                  </a:rPr>
                                  <m:t>𝑥</m:t>
                                </m:r>
                                <m:r>
                                  <a:rPr lang="en-US" i="1">
                                    <a:latin typeface="Cambria Math"/>
                                  </a:rPr>
                                  <m:t>,</m:t>
                                </m:r>
                                <m:f>
                                  <m:fPr>
                                    <m:type m:val="lin"/>
                                    <m:ctrlPr>
                                      <a:rPr lang="en-US" i="1">
                                        <a:latin typeface="Cambria Math"/>
                                      </a:rPr>
                                    </m:ctrlPr>
                                  </m:fPr>
                                  <m:num>
                                    <m:r>
                                      <a:rPr lang="en-US" i="1">
                                        <a:latin typeface="Cambria Math"/>
                                      </a:rPr>
                                      <m:t>1.0</m:t>
                                    </m:r>
                                  </m:num>
                                  <m:den>
                                    <m:r>
                                      <a:rPr lang="en-US" b="0" i="1" smtClean="0">
                                        <a:latin typeface="Cambria Math"/>
                                      </a:rPr>
                                      <m:t>𝑛</m:t>
                                    </m:r>
                                  </m:den>
                                </m:f>
                                <m:r>
                                  <a:rPr lang="en-US" i="1">
                                    <a:latin typeface="Cambria Math"/>
                                  </a:rPr>
                                  <m:t>)</m:t>
                                </m:r>
                              </m:e>
                              <m:e>
                                <m:r>
                                  <a:rPr lang="en-US" i="1">
                                    <a:latin typeface="Cambria Math"/>
                                  </a:rPr>
                                  <m:t>𝑛</m:t>
                                </m:r>
                                <m:r>
                                  <a:rPr lang="en-US" i="1">
                                    <a:latin typeface="Cambria Math"/>
                                  </a:rPr>
                                  <m:t>ế</m:t>
                                </m:r>
                                <m:r>
                                  <a:rPr lang="en-US" i="1">
                                    <a:latin typeface="Cambria Math"/>
                                  </a:rPr>
                                  <m:t>𝑢</m:t>
                                </m:r>
                                <m:r>
                                  <a:rPr lang="en-US" i="1">
                                    <a:latin typeface="Cambria Math"/>
                                  </a:rPr>
                                  <m:t> </m:t>
                                </m:r>
                                <m:r>
                                  <a:rPr lang="en-US" i="1">
                                    <a:latin typeface="Cambria Math"/>
                                  </a:rPr>
                                  <m:t>𝑥</m:t>
                                </m:r>
                                <m:r>
                                  <a:rPr lang="en-US" i="1">
                                    <a:latin typeface="Cambria Math"/>
                                  </a:rPr>
                                  <m:t>&gt;0</m:t>
                                </m:r>
                              </m:e>
                            </m:mr>
                            <m:mr>
                              <m:e>
                                <m:r>
                                  <a:rPr lang="en-US" i="1">
                                    <a:latin typeface="Cambria Math"/>
                                  </a:rPr>
                                  <m:t>−</m:t>
                                </m:r>
                                <m:r>
                                  <a:rPr lang="en-US" i="1">
                                    <a:latin typeface="Cambria Math"/>
                                  </a:rPr>
                                  <m:t>𝑝𝑜𝑤</m:t>
                                </m:r>
                                <m:r>
                                  <a:rPr lang="en-US" i="1">
                                    <a:latin typeface="Cambria Math"/>
                                  </a:rPr>
                                  <m:t>(−</m:t>
                                </m:r>
                                <m:r>
                                  <a:rPr lang="en-US" i="1">
                                    <a:latin typeface="Cambria Math"/>
                                  </a:rPr>
                                  <m:t>𝑥</m:t>
                                </m:r>
                                <m:r>
                                  <a:rPr lang="en-US" i="1">
                                    <a:latin typeface="Cambria Math"/>
                                  </a:rPr>
                                  <m:t>,</m:t>
                                </m:r>
                                <m:f>
                                  <m:fPr>
                                    <m:type m:val="lin"/>
                                    <m:ctrlPr>
                                      <a:rPr lang="en-US" i="1">
                                        <a:latin typeface="Cambria Math"/>
                                      </a:rPr>
                                    </m:ctrlPr>
                                  </m:fPr>
                                  <m:num>
                                    <m:r>
                                      <a:rPr lang="en-US" i="1">
                                        <a:latin typeface="Cambria Math"/>
                                      </a:rPr>
                                      <m:t>1.0</m:t>
                                    </m:r>
                                  </m:num>
                                  <m:den>
                                    <m:r>
                                      <a:rPr lang="en-US" b="0" i="1" smtClean="0">
                                        <a:latin typeface="Cambria Math"/>
                                      </a:rPr>
                                      <m:t>𝑛</m:t>
                                    </m:r>
                                  </m:den>
                                </m:f>
                                <m:r>
                                  <a:rPr lang="en-US" i="1">
                                    <a:latin typeface="Cambria Math"/>
                                  </a:rPr>
                                  <m:t>)</m:t>
                                </m:r>
                              </m:e>
                              <m:e>
                                <m:r>
                                  <a:rPr lang="en-US" i="1">
                                    <a:latin typeface="Cambria Math"/>
                                  </a:rPr>
                                  <m:t>𝑛</m:t>
                                </m:r>
                                <m:r>
                                  <a:rPr lang="en-US" i="1">
                                    <a:latin typeface="Cambria Math"/>
                                  </a:rPr>
                                  <m:t>ế</m:t>
                                </m:r>
                                <m:r>
                                  <a:rPr lang="en-US" i="1">
                                    <a:latin typeface="Cambria Math"/>
                                  </a:rPr>
                                  <m:t>𝑢</m:t>
                                </m:r>
                                <m:r>
                                  <a:rPr lang="en-US" i="1">
                                    <a:latin typeface="Cambria Math"/>
                                  </a:rPr>
                                  <m:t> </m:t>
                                </m:r>
                                <m:r>
                                  <a:rPr lang="en-US" i="1">
                                    <a:latin typeface="Cambria Math"/>
                                  </a:rPr>
                                  <m:t>𝑥</m:t>
                                </m:r>
                                <m:r>
                                  <a:rPr lang="en-US" i="1">
                                    <a:latin typeface="Cambria Math"/>
                                  </a:rPr>
                                  <m:t>&lt;0</m:t>
                                </m:r>
                              </m:e>
                            </m:mr>
                          </m:m>
                        </m:e>
                      </m:d>
                    </m:oMath>
                  </m:oMathPara>
                </a14:m>
                <a:endParaRPr lang="en-US" smtClean="0"/>
              </a:p>
              <a:p>
                <a:pPr lvl="1"/>
                <a:r>
                  <a:rPr lang="en-US" smtClean="0"/>
                  <a:t>Nếu </a:t>
                </a:r>
                <a14:m>
                  <m:oMath xmlns:m="http://schemas.openxmlformats.org/officeDocument/2006/math">
                    <m:r>
                      <a:rPr lang="en-US" i="1" smtClean="0">
                        <a:latin typeface="Cambria Math"/>
                      </a:rPr>
                      <m:t>𝑛</m:t>
                    </m:r>
                  </m:oMath>
                </a14:m>
                <a:r>
                  <a:rPr lang="en-US" smtClean="0"/>
                  <a:t> chẵn thì </a:t>
                </a:r>
                <a14:m>
                  <m:oMath xmlns:m="http://schemas.openxmlformats.org/officeDocument/2006/math">
                    <m:rad>
                      <m:radPr>
                        <m:ctrlPr>
                          <a:rPr lang="en-US" i="1" smtClean="0">
                            <a:latin typeface="Cambria Math"/>
                          </a:rPr>
                        </m:ctrlPr>
                      </m:radPr>
                      <m:deg>
                        <m:r>
                          <m:rPr>
                            <m:brk m:alnAt="7"/>
                          </m:rPr>
                          <a:rPr lang="en-US" b="0" i="1" smtClean="0">
                            <a:latin typeface="Cambria Math"/>
                          </a:rPr>
                          <m:t>𝑛</m:t>
                        </m:r>
                      </m:deg>
                      <m:e>
                        <m:r>
                          <a:rPr lang="en-US" b="0" i="1" smtClean="0">
                            <a:latin typeface="Cambria Math"/>
                          </a:rPr>
                          <m:t>𝑥</m:t>
                        </m:r>
                      </m:e>
                    </m:rad>
                  </m:oMath>
                </a14:m>
                <a:r>
                  <a:rPr lang="en-US" smtClean="0"/>
                  <a:t> chỉ xác định khi </a:t>
                </a:r>
                <a14:m>
                  <m:oMath xmlns:m="http://schemas.openxmlformats.org/officeDocument/2006/math">
                    <m:r>
                      <a:rPr lang="en-US" b="0" i="1" smtClean="0">
                        <a:latin typeface="Cambria Math"/>
                      </a:rPr>
                      <m:t>𝑥</m:t>
                    </m:r>
                    <m:r>
                      <a:rPr lang="en-US" b="0" i="1" smtClean="0">
                        <a:latin typeface="Cambria Math"/>
                        <a:ea typeface="Cambria Math"/>
                      </a:rPr>
                      <m:t>≥0</m:t>
                    </m:r>
                  </m:oMath>
                </a14:m>
                <a:r>
                  <a:rPr lang="en-US" smtClean="0"/>
                  <a:t>.</a:t>
                </a:r>
              </a:p>
              <a:p>
                <a:pPr marL="457200" lvl="1" indent="0">
                  <a:buNone/>
                </a:pPr>
                <a14:m>
                  <m:oMathPara xmlns:m="http://schemas.openxmlformats.org/officeDocument/2006/math">
                    <m:oMathParaPr>
                      <m:jc m:val="centerGroup"/>
                    </m:oMathParaPr>
                    <m:oMath xmlns:m="http://schemas.openxmlformats.org/officeDocument/2006/math">
                      <m:rad>
                        <m:radPr>
                          <m:ctrlPr>
                            <a:rPr lang="en-US" i="1" smtClean="0">
                              <a:latin typeface="Cambria Math"/>
                            </a:rPr>
                          </m:ctrlPr>
                        </m:radPr>
                        <m:deg>
                          <m:r>
                            <m:rPr>
                              <m:brk m:alnAt="7"/>
                            </m:rPr>
                            <a:rPr lang="en-US" b="0" i="1" smtClean="0">
                              <a:latin typeface="Cambria Math"/>
                            </a:rPr>
                            <m:t>𝑛</m:t>
                          </m:r>
                        </m:deg>
                        <m:e>
                          <m:r>
                            <a:rPr lang="en-US" b="0" i="1" smtClean="0">
                              <a:latin typeface="Cambria Math"/>
                            </a:rPr>
                            <m:t>𝑥</m:t>
                          </m:r>
                        </m:e>
                      </m:rad>
                      <m:r>
                        <a:rPr lang="en-US" b="0" i="1" smtClean="0">
                          <a:latin typeface="Cambria Math"/>
                        </a:rPr>
                        <m:t>=</m:t>
                      </m:r>
                      <m:r>
                        <a:rPr lang="en-US" b="0" i="1" smtClean="0">
                          <a:latin typeface="Cambria Math"/>
                        </a:rPr>
                        <m:t>𝑝𝑜𝑤</m:t>
                      </m:r>
                      <m:d>
                        <m:dPr>
                          <m:ctrlPr>
                            <a:rPr lang="en-US" b="0" i="1" smtClean="0">
                              <a:latin typeface="Cambria Math"/>
                            </a:rPr>
                          </m:ctrlPr>
                        </m:dPr>
                        <m:e>
                          <m:r>
                            <a:rPr lang="en-US" b="0" i="1" smtClean="0">
                              <a:latin typeface="Cambria Math"/>
                            </a:rPr>
                            <m:t>𝑥</m:t>
                          </m:r>
                          <m:r>
                            <a:rPr lang="en-US" b="0" i="1" smtClean="0">
                              <a:latin typeface="Cambria Math"/>
                            </a:rPr>
                            <m:t>,1.0/</m:t>
                          </m:r>
                          <m:r>
                            <a:rPr lang="en-US" b="0" i="1" smtClean="0">
                              <a:latin typeface="Cambria Math"/>
                            </a:rPr>
                            <m:t>𝑛</m:t>
                          </m:r>
                        </m:e>
                      </m:d>
                    </m:oMath>
                  </m:oMathPara>
                </a14:m>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9"/>
                </p:custDataLst>
              </p:nvPr>
            </p:nvSpPr>
            <p:spPr>
              <a:blipFill rotWithShape="1">
                <a:blip r:embed="rId10"/>
                <a:stretch>
                  <a:fillRect l="-1630" t="-1752" b="-2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C5D41A25-084A-4A29-9BB7-66B57900569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12</a:t>
            </a:fld>
            <a:endParaRPr lang="en-US"/>
          </a:p>
        </p:txBody>
      </p:sp>
    </p:spTree>
    <p:extLst>
      <p:ext uri="{BB962C8B-B14F-4D97-AF65-F5344CB8AC3E}">
        <p14:creationId xmlns:p14="http://schemas.microsoft.com/office/powerpoint/2010/main" val="20288962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Khai báo hàm kèm ghi chú</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B050"/>
                </a:solidFill>
              </a:rPr>
              <a:t>// Function name	: sqrtN</a:t>
            </a:r>
          </a:p>
          <a:p>
            <a:pPr marL="0" indent="0">
              <a:buNone/>
            </a:pPr>
            <a:r>
              <a:rPr lang="en-US" sz="2400" smtClean="0">
                <a:solidFill>
                  <a:srgbClr val="00B050"/>
                </a:solidFill>
              </a:rPr>
              <a:t>// Description		: calculates n-th root of x</a:t>
            </a:r>
          </a:p>
          <a:p>
            <a:pPr marL="0" indent="0">
              <a:buNone/>
            </a:pPr>
            <a:r>
              <a:rPr lang="en-US" sz="2400" smtClean="0">
                <a:solidFill>
                  <a:srgbClr val="00B050"/>
                </a:solidFill>
              </a:rPr>
              <a:t>// Parameter 		: double x</a:t>
            </a:r>
          </a:p>
          <a:p>
            <a:pPr marL="0" indent="0">
              <a:buNone/>
            </a:pPr>
            <a:r>
              <a:rPr lang="en-US" sz="2400" smtClean="0">
                <a:solidFill>
                  <a:srgbClr val="00B050"/>
                </a:solidFill>
              </a:rPr>
              <a:t>// Return type	: double</a:t>
            </a:r>
          </a:p>
          <a:p>
            <a:pPr marL="0" indent="0">
              <a:buNone/>
            </a:pPr>
            <a:r>
              <a:rPr lang="en-US" sz="2400" smtClean="0">
                <a:solidFill>
                  <a:srgbClr val="00B050"/>
                </a:solidFill>
              </a:rPr>
              <a:t>//	0		if </a:t>
            </a:r>
            <a:r>
              <a:rPr lang="en-US" sz="2400">
                <a:solidFill>
                  <a:srgbClr val="00B050"/>
                </a:solidFill>
              </a:rPr>
              <a:t>n &lt; </a:t>
            </a:r>
            <a:r>
              <a:rPr lang="en-US" sz="2400" smtClean="0">
                <a:solidFill>
                  <a:srgbClr val="00B050"/>
                </a:solidFill>
              </a:rPr>
              <a:t>0</a:t>
            </a:r>
          </a:p>
          <a:p>
            <a:pPr marL="0" indent="0">
              <a:buNone/>
            </a:pPr>
            <a:r>
              <a:rPr lang="en-US" sz="2400" smtClean="0">
                <a:solidFill>
                  <a:srgbClr val="00B050"/>
                </a:solidFill>
              </a:rPr>
              <a:t>//</a:t>
            </a:r>
            <a:r>
              <a:rPr lang="en-US" sz="2400">
                <a:solidFill>
                  <a:srgbClr val="00B050"/>
                </a:solidFill>
              </a:rPr>
              <a:t>	</a:t>
            </a:r>
            <a:r>
              <a:rPr lang="en-US" sz="2400" smtClean="0">
                <a:solidFill>
                  <a:srgbClr val="00B050"/>
                </a:solidFill>
              </a:rPr>
              <a:t>1		if </a:t>
            </a:r>
            <a:r>
              <a:rPr lang="en-US" sz="2400">
                <a:solidFill>
                  <a:srgbClr val="00B050"/>
                </a:solidFill>
              </a:rPr>
              <a:t>n = </a:t>
            </a:r>
            <a:r>
              <a:rPr lang="en-US" sz="2400" smtClean="0">
                <a:solidFill>
                  <a:srgbClr val="00B050"/>
                </a:solidFill>
              </a:rPr>
              <a:t>0</a:t>
            </a:r>
          </a:p>
          <a:p>
            <a:pPr marL="0" indent="0">
              <a:buNone/>
            </a:pPr>
            <a:r>
              <a:rPr lang="en-US" sz="2400" smtClean="0">
                <a:solidFill>
                  <a:srgbClr val="00B050"/>
                </a:solidFill>
              </a:rPr>
              <a:t>//</a:t>
            </a:r>
            <a:r>
              <a:rPr lang="en-US" sz="2400">
                <a:solidFill>
                  <a:srgbClr val="00B050"/>
                </a:solidFill>
              </a:rPr>
              <a:t>	</a:t>
            </a:r>
            <a:r>
              <a:rPr lang="en-US" sz="2400" smtClean="0">
                <a:solidFill>
                  <a:srgbClr val="00B050"/>
                </a:solidFill>
              </a:rPr>
              <a:t>x</a:t>
            </a:r>
            <a:r>
              <a:rPr lang="en-US" sz="2400">
                <a:solidFill>
                  <a:srgbClr val="00B050"/>
                </a:solidFill>
              </a:rPr>
              <a:t>^(1/n</a:t>
            </a:r>
            <a:r>
              <a:rPr lang="en-US" sz="2400" smtClean="0">
                <a:solidFill>
                  <a:srgbClr val="00B050"/>
                </a:solidFill>
              </a:rPr>
              <a:t>)	if </a:t>
            </a:r>
            <a:r>
              <a:rPr lang="en-US" sz="2400">
                <a:solidFill>
                  <a:srgbClr val="00B050"/>
                </a:solidFill>
              </a:rPr>
              <a:t>n odd</a:t>
            </a:r>
          </a:p>
          <a:p>
            <a:pPr marL="0" indent="0">
              <a:buNone/>
            </a:pPr>
            <a:r>
              <a:rPr lang="en-US" sz="2400" smtClean="0">
                <a:solidFill>
                  <a:srgbClr val="00B050"/>
                </a:solidFill>
              </a:rPr>
              <a:t>//</a:t>
            </a:r>
            <a:r>
              <a:rPr lang="en-US" sz="2400">
                <a:solidFill>
                  <a:srgbClr val="00B050"/>
                </a:solidFill>
              </a:rPr>
              <a:t>	</a:t>
            </a:r>
            <a:r>
              <a:rPr lang="en-US" sz="2400" smtClean="0">
                <a:solidFill>
                  <a:srgbClr val="00B050"/>
                </a:solidFill>
              </a:rPr>
              <a:t>x</a:t>
            </a:r>
            <a:r>
              <a:rPr lang="en-US" sz="2400">
                <a:solidFill>
                  <a:srgbClr val="00B050"/>
                </a:solidFill>
              </a:rPr>
              <a:t>^(1/n</a:t>
            </a:r>
            <a:r>
              <a:rPr lang="en-US" sz="2400" smtClean="0">
                <a:solidFill>
                  <a:srgbClr val="00B050"/>
                </a:solidFill>
              </a:rPr>
              <a:t>)	if </a:t>
            </a:r>
            <a:r>
              <a:rPr lang="en-US" sz="2400">
                <a:solidFill>
                  <a:srgbClr val="00B050"/>
                </a:solidFill>
              </a:rPr>
              <a:t>n even and x &gt;= 0</a:t>
            </a:r>
          </a:p>
          <a:p>
            <a:pPr marL="0" indent="0">
              <a:buNone/>
            </a:pPr>
            <a:r>
              <a:rPr lang="en-US" sz="2400" smtClean="0">
                <a:solidFill>
                  <a:srgbClr val="00B050"/>
                </a:solidFill>
              </a:rPr>
              <a:t>//</a:t>
            </a:r>
            <a:r>
              <a:rPr lang="en-US" sz="2400">
                <a:solidFill>
                  <a:srgbClr val="00B050"/>
                </a:solidFill>
              </a:rPr>
              <a:t>	</a:t>
            </a:r>
            <a:r>
              <a:rPr lang="en-US" sz="2400" smtClean="0">
                <a:solidFill>
                  <a:srgbClr val="00B050"/>
                </a:solidFill>
              </a:rPr>
              <a:t>0		if </a:t>
            </a:r>
            <a:r>
              <a:rPr lang="en-US" sz="2400">
                <a:solidFill>
                  <a:srgbClr val="00B050"/>
                </a:solidFill>
              </a:rPr>
              <a:t>n even and x &lt; 0</a:t>
            </a:r>
          </a:p>
          <a:p>
            <a:pPr marL="0" indent="0">
              <a:buNone/>
            </a:pPr>
            <a:r>
              <a:rPr lang="en-US" sz="2400" smtClean="0">
                <a:solidFill>
                  <a:srgbClr val="0000FF"/>
                </a:solidFill>
              </a:rPr>
              <a:t>double</a:t>
            </a:r>
            <a:r>
              <a:rPr lang="en-US" sz="2400" smtClean="0"/>
              <a:t> </a:t>
            </a:r>
            <a:r>
              <a:rPr lang="en-US" sz="2400"/>
              <a:t>sqrtN(</a:t>
            </a:r>
            <a:r>
              <a:rPr lang="en-US" sz="2400">
                <a:solidFill>
                  <a:srgbClr val="0000FF"/>
                </a:solidFill>
              </a:rPr>
              <a:t>double</a:t>
            </a:r>
            <a:r>
              <a:rPr lang="en-US" sz="2400"/>
              <a:t> x</a:t>
            </a:r>
            <a:r>
              <a:rPr lang="en-US" sz="2400" smtClean="0"/>
              <a:t>);</a:t>
            </a:r>
          </a:p>
        </p:txBody>
      </p:sp>
      <p:sp>
        <p:nvSpPr>
          <p:cNvPr id="4" name="Date Placeholder 3"/>
          <p:cNvSpPr>
            <a:spLocks noGrp="1"/>
          </p:cNvSpPr>
          <p:nvPr>
            <p:ph type="dt" sz="half" idx="10"/>
          </p:nvPr>
        </p:nvSpPr>
        <p:spPr/>
        <p:txBody>
          <a:bodyPr/>
          <a:lstStyle/>
          <a:p>
            <a:fld id="{6711132C-F825-49EF-A45B-509193A4FC1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13</a:t>
            </a:fld>
            <a:endParaRPr lang="en-US"/>
          </a:p>
        </p:txBody>
      </p:sp>
    </p:spTree>
    <p:extLst>
      <p:ext uri="{BB962C8B-B14F-4D97-AF65-F5344CB8AC3E}">
        <p14:creationId xmlns:p14="http://schemas.microsoft.com/office/powerpoint/2010/main" val="1200423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hàm sqrtN()</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double</a:t>
            </a:r>
            <a:r>
              <a:rPr lang="en-US" sz="2400" smtClean="0"/>
              <a:t> sqrtN(</a:t>
            </a:r>
            <a:r>
              <a:rPr lang="en-US" sz="2400" smtClean="0">
                <a:solidFill>
                  <a:srgbClr val="0000FF"/>
                </a:solidFill>
              </a:rPr>
              <a:t>double</a:t>
            </a:r>
            <a:r>
              <a:rPr lang="en-US" sz="2400" smtClean="0"/>
              <a:t> </a:t>
            </a:r>
            <a:r>
              <a:rPr lang="en-US" sz="2400"/>
              <a:t>x</a:t>
            </a:r>
            <a:r>
              <a:rPr lang="en-US" sz="2400" smtClean="0"/>
              <a:t>)</a:t>
            </a:r>
          </a:p>
          <a:p>
            <a:pPr marL="0" indent="0">
              <a:buNone/>
            </a:pPr>
            <a:r>
              <a:rPr lang="en-US" sz="2400" smtClean="0"/>
              <a:t>{</a:t>
            </a:r>
          </a:p>
          <a:p>
            <a:pPr marL="0" indent="0">
              <a:buNone/>
            </a:pPr>
            <a:r>
              <a:rPr lang="en-US" sz="2400" smtClean="0"/>
              <a:t>	</a:t>
            </a:r>
            <a:r>
              <a:rPr lang="en-US" sz="2400" smtClean="0">
                <a:solidFill>
                  <a:srgbClr val="0000FF"/>
                </a:solidFill>
              </a:rPr>
              <a:t>double</a:t>
            </a:r>
            <a:r>
              <a:rPr lang="en-US" sz="2400" smtClean="0"/>
              <a:t> y = 0;</a:t>
            </a:r>
          </a:p>
          <a:p>
            <a:pPr marL="0" indent="0">
              <a:buNone/>
            </a:pPr>
            <a:endParaRPr lang="en-US" sz="2400" smtClean="0"/>
          </a:p>
          <a:p>
            <a:pPr marL="0" indent="0">
              <a:buNone/>
            </a:pPr>
            <a:r>
              <a:rPr lang="en-US" sz="2400" smtClean="0"/>
              <a:t>	</a:t>
            </a:r>
            <a:r>
              <a:rPr lang="en-US" sz="2400" smtClean="0">
                <a:solidFill>
                  <a:srgbClr val="0000FF"/>
                </a:solidFill>
              </a:rPr>
              <a:t>if</a:t>
            </a:r>
            <a:r>
              <a:rPr lang="en-US" sz="2400" smtClean="0"/>
              <a:t> (n &lt;= 0 || (n % 2 ==0 &amp;&amp; x &lt; 0))</a:t>
            </a:r>
          </a:p>
          <a:p>
            <a:pPr marL="0" indent="0">
              <a:buNone/>
            </a:pPr>
            <a:r>
              <a:rPr lang="en-US" sz="2400"/>
              <a:t>	</a:t>
            </a:r>
            <a:r>
              <a:rPr lang="en-US" sz="2400" smtClean="0"/>
              <a:t>	return 0;</a:t>
            </a:r>
          </a:p>
          <a:p>
            <a:pPr marL="0" indent="0">
              <a:buNone/>
            </a:pPr>
            <a:r>
              <a:rPr lang="en-US" sz="2400"/>
              <a:t>	</a:t>
            </a:r>
            <a:r>
              <a:rPr lang="en-US" sz="2400" smtClean="0">
                <a:solidFill>
                  <a:srgbClr val="0000FF"/>
                </a:solidFill>
              </a:rPr>
              <a:t>if</a:t>
            </a:r>
            <a:r>
              <a:rPr lang="en-US" sz="2400" smtClean="0"/>
              <a:t> (n % 2 != 0)</a:t>
            </a:r>
          </a:p>
          <a:p>
            <a:pPr marL="0" indent="0">
              <a:buNone/>
            </a:pPr>
            <a:r>
              <a:rPr lang="en-US" sz="2400"/>
              <a:t>	</a:t>
            </a:r>
            <a:r>
              <a:rPr lang="en-US" sz="2400" smtClean="0"/>
              <a:t>{</a:t>
            </a:r>
          </a:p>
          <a:p>
            <a:pPr marL="0" indent="0">
              <a:buNone/>
            </a:pPr>
            <a:r>
              <a:rPr lang="en-US" sz="2400" smtClean="0"/>
              <a:t>		</a:t>
            </a:r>
            <a:r>
              <a:rPr lang="en-US" sz="2400" smtClean="0">
                <a:solidFill>
                  <a:srgbClr val="0000FF"/>
                </a:solidFill>
              </a:rPr>
              <a:t>if</a:t>
            </a:r>
            <a:r>
              <a:rPr lang="en-US" sz="2400" smtClean="0"/>
              <a:t> (x &gt; 0)</a:t>
            </a:r>
          </a:p>
          <a:p>
            <a:pPr marL="0" indent="0">
              <a:buNone/>
            </a:pPr>
            <a:r>
              <a:rPr lang="en-US" sz="2400"/>
              <a:t>	</a:t>
            </a:r>
            <a:r>
              <a:rPr lang="en-US" sz="2400" smtClean="0"/>
              <a:t>		y = pow(x, 1.0/n);</a:t>
            </a:r>
          </a:p>
        </p:txBody>
      </p:sp>
      <p:sp>
        <p:nvSpPr>
          <p:cNvPr id="4" name="Date Placeholder 3"/>
          <p:cNvSpPr>
            <a:spLocks noGrp="1"/>
          </p:cNvSpPr>
          <p:nvPr>
            <p:ph type="dt" sz="half" idx="10"/>
          </p:nvPr>
        </p:nvSpPr>
        <p:spPr/>
        <p:txBody>
          <a:bodyPr/>
          <a:lstStyle/>
          <a:p>
            <a:fld id="{8A9092B6-91F8-4A0C-A46E-B8DBE5957F0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14</a:t>
            </a:fld>
            <a:endParaRPr lang="en-US"/>
          </a:p>
        </p:txBody>
      </p:sp>
    </p:spTree>
    <p:extLst>
      <p:ext uri="{BB962C8B-B14F-4D97-AF65-F5344CB8AC3E}">
        <p14:creationId xmlns:p14="http://schemas.microsoft.com/office/powerpoint/2010/main" val="26980148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Định nghĩa hàm sqrtN</a:t>
            </a:r>
            <a:r>
              <a:rPr lang="en-US" smtClean="0"/>
              <a:t>()</a:t>
            </a:r>
            <a:endParaRPr lang="en-US"/>
          </a:p>
        </p:txBody>
      </p:sp>
      <p:sp>
        <p:nvSpPr>
          <p:cNvPr id="3" name="Content Placeholder 2"/>
          <p:cNvSpPr>
            <a:spLocks noGrp="1"/>
          </p:cNvSpPr>
          <p:nvPr>
            <p:ph idx="1"/>
          </p:nvPr>
        </p:nvSpPr>
        <p:spPr/>
        <p:txBody>
          <a:bodyPr>
            <a:noAutofit/>
          </a:bodyPr>
          <a:lstStyle/>
          <a:p>
            <a:pPr marL="0" indent="0">
              <a:buNone/>
            </a:pPr>
            <a:r>
              <a:rPr lang="en-US" sz="2400"/>
              <a:t>	</a:t>
            </a:r>
            <a:r>
              <a:rPr lang="en-US" sz="2400" smtClean="0"/>
              <a:t>	</a:t>
            </a:r>
            <a:r>
              <a:rPr lang="en-US" sz="2400" smtClean="0">
                <a:solidFill>
                  <a:srgbClr val="0000FF"/>
                </a:solidFill>
              </a:rPr>
              <a:t>else </a:t>
            </a:r>
            <a:r>
              <a:rPr lang="en-US" sz="2400">
                <a:solidFill>
                  <a:srgbClr val="00B050"/>
                </a:solidFill>
              </a:rPr>
              <a:t>// n </a:t>
            </a:r>
            <a:r>
              <a:rPr lang="en-US" sz="2400" smtClean="0">
                <a:solidFill>
                  <a:srgbClr val="00B050"/>
                </a:solidFill>
              </a:rPr>
              <a:t>odd and </a:t>
            </a:r>
            <a:r>
              <a:rPr lang="en-US" sz="2400">
                <a:solidFill>
                  <a:srgbClr val="00B050"/>
                </a:solidFill>
              </a:rPr>
              <a:t>x </a:t>
            </a:r>
            <a:r>
              <a:rPr lang="en-US" sz="2400" smtClean="0">
                <a:solidFill>
                  <a:srgbClr val="00B050"/>
                </a:solidFill>
              </a:rPr>
              <a:t>&lt;= </a:t>
            </a:r>
            <a:r>
              <a:rPr lang="en-US" sz="2400">
                <a:solidFill>
                  <a:srgbClr val="00B050"/>
                </a:solidFill>
              </a:rPr>
              <a:t>0</a:t>
            </a:r>
            <a:endParaRPr lang="en-US" sz="2400" smtClean="0">
              <a:solidFill>
                <a:srgbClr val="0000FF"/>
              </a:solidFill>
            </a:endParaRPr>
          </a:p>
          <a:p>
            <a:pPr marL="0" indent="0">
              <a:buNone/>
            </a:pPr>
            <a:r>
              <a:rPr lang="en-US" sz="2400">
                <a:solidFill>
                  <a:srgbClr val="0000FF"/>
                </a:solidFill>
              </a:rPr>
              <a:t>	</a:t>
            </a:r>
            <a:r>
              <a:rPr lang="en-US" sz="2400" smtClean="0">
                <a:solidFill>
                  <a:srgbClr val="0000FF"/>
                </a:solidFill>
              </a:rPr>
              <a:t>		if</a:t>
            </a:r>
            <a:r>
              <a:rPr lang="en-US" sz="2400" smtClean="0"/>
              <a:t> (x &lt; 0)</a:t>
            </a:r>
          </a:p>
          <a:p>
            <a:pPr marL="0" indent="0">
              <a:buNone/>
            </a:pPr>
            <a:r>
              <a:rPr lang="en-US" sz="2400"/>
              <a:t>	</a:t>
            </a:r>
            <a:r>
              <a:rPr lang="en-US" sz="2400" smtClean="0"/>
              <a:t>			y = -pow(-x, 1.0/n);</a:t>
            </a:r>
          </a:p>
          <a:p>
            <a:pPr marL="0" indent="0">
              <a:buNone/>
            </a:pPr>
            <a:r>
              <a:rPr lang="en-US" sz="2400"/>
              <a:t>	</a:t>
            </a:r>
            <a:r>
              <a:rPr lang="en-US" sz="2400" smtClean="0"/>
              <a:t>}</a:t>
            </a:r>
          </a:p>
          <a:p>
            <a:pPr marL="0" indent="0">
              <a:buNone/>
            </a:pPr>
            <a:r>
              <a:rPr lang="en-US" sz="2400"/>
              <a:t>	</a:t>
            </a:r>
            <a:r>
              <a:rPr lang="en-US" sz="2400" smtClean="0">
                <a:solidFill>
                  <a:srgbClr val="0000FF"/>
                </a:solidFill>
              </a:rPr>
              <a:t>else</a:t>
            </a:r>
            <a:r>
              <a:rPr lang="en-US" sz="2400" smtClean="0"/>
              <a:t> </a:t>
            </a:r>
            <a:r>
              <a:rPr lang="en-US" sz="2400" smtClean="0">
                <a:solidFill>
                  <a:srgbClr val="00B050"/>
                </a:solidFill>
              </a:rPr>
              <a:t>// n even and x &gt; 0</a:t>
            </a:r>
          </a:p>
          <a:p>
            <a:pPr marL="0" indent="0">
              <a:buNone/>
            </a:pPr>
            <a:r>
              <a:rPr lang="en-US" sz="2400"/>
              <a:t>	</a:t>
            </a:r>
            <a:r>
              <a:rPr lang="en-US" sz="2400" smtClean="0"/>
              <a:t>	y = pow(x, 1.0/n);</a:t>
            </a:r>
          </a:p>
          <a:p>
            <a:pPr marL="0" indent="0">
              <a:buNone/>
            </a:pPr>
            <a:endParaRPr lang="en-US" sz="2400" smtClean="0"/>
          </a:p>
          <a:p>
            <a:pPr marL="0" indent="0">
              <a:buNone/>
            </a:pPr>
            <a:r>
              <a:rPr lang="en-US" sz="2400"/>
              <a:t>	</a:t>
            </a:r>
            <a:r>
              <a:rPr lang="en-US" sz="2400" smtClean="0">
                <a:solidFill>
                  <a:srgbClr val="0000FF"/>
                </a:solidFill>
              </a:rPr>
              <a:t>return</a:t>
            </a:r>
            <a:r>
              <a:rPr lang="en-US" sz="2400" smtClean="0"/>
              <a:t> y;</a:t>
            </a:r>
          </a:p>
          <a:p>
            <a:pPr marL="0" indent="0">
              <a:buNone/>
            </a:pPr>
            <a:r>
              <a:rPr lang="en-US" sz="2400" smtClean="0"/>
              <a:t>}</a:t>
            </a:r>
            <a:endParaRPr lang="en-US" sz="2400">
              <a:solidFill>
                <a:srgbClr val="00B050"/>
              </a:solidFill>
            </a:endParaRPr>
          </a:p>
        </p:txBody>
      </p:sp>
      <p:sp>
        <p:nvSpPr>
          <p:cNvPr id="4" name="Date Placeholder 3"/>
          <p:cNvSpPr>
            <a:spLocks noGrp="1"/>
          </p:cNvSpPr>
          <p:nvPr>
            <p:ph type="dt" sz="half" idx="10"/>
          </p:nvPr>
        </p:nvSpPr>
        <p:spPr/>
        <p:txBody>
          <a:bodyPr/>
          <a:lstStyle/>
          <a:p>
            <a:fld id="{5D68D9E8-284C-41DD-B195-1DEAE8087E17}"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15</a:t>
            </a:fld>
            <a:endParaRPr lang="en-US"/>
          </a:p>
        </p:txBody>
      </p:sp>
    </p:spTree>
    <p:extLst>
      <p:ext uri="{BB962C8B-B14F-4D97-AF65-F5344CB8AC3E}">
        <p14:creationId xmlns:p14="http://schemas.microsoft.com/office/powerpoint/2010/main" val="12902347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Truyền tham số cho hàm</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30167378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thực thi của hàm</a:t>
            </a:r>
            <a:endParaRPr lang="en-US"/>
          </a:p>
        </p:txBody>
      </p:sp>
      <p:sp>
        <p:nvSpPr>
          <p:cNvPr id="3" name="Content Placeholder 2"/>
          <p:cNvSpPr>
            <a:spLocks noGrp="1"/>
          </p:cNvSpPr>
          <p:nvPr>
            <p:ph idx="1"/>
          </p:nvPr>
        </p:nvSpPr>
        <p:spPr/>
        <p:txBody>
          <a:bodyPr>
            <a:noAutofit/>
          </a:bodyPr>
          <a:lstStyle/>
          <a:p>
            <a:r>
              <a:rPr lang="en-US" smtClean="0"/>
              <a:t>Các câu lệnh bên trong hàm chỉ được thực thi khi hàm được gọi từ một phần khác của chương trình.</a:t>
            </a:r>
          </a:p>
          <a:p>
            <a:r>
              <a:rPr lang="en-US" spc="-150" smtClean="0"/>
              <a:t>Khi gọi hàm, chương trình có thể truyền đến hàm thông tin dưới dạng một hay nhiều đối số.</a:t>
            </a:r>
          </a:p>
        </p:txBody>
      </p:sp>
      <p:sp>
        <p:nvSpPr>
          <p:cNvPr id="4" name="Date Placeholder 3"/>
          <p:cNvSpPr>
            <a:spLocks noGrp="1"/>
          </p:cNvSpPr>
          <p:nvPr>
            <p:ph type="dt" sz="half" idx="10"/>
          </p:nvPr>
        </p:nvSpPr>
        <p:spPr/>
        <p:txBody>
          <a:bodyPr/>
          <a:lstStyle/>
          <a:p>
            <a:fld id="{9B743C7B-D874-4C5A-8C60-D4A8FA9E9D4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17</a:t>
            </a:fld>
            <a:endParaRPr lang="en-US"/>
          </a:p>
        </p:txBody>
      </p:sp>
      <p:sp>
        <p:nvSpPr>
          <p:cNvPr id="7" name="TextBox 6"/>
          <p:cNvSpPr txBox="1"/>
          <p:nvPr/>
        </p:nvSpPr>
        <p:spPr>
          <a:xfrm>
            <a:off x="794657" y="4572001"/>
            <a:ext cx="2514600" cy="1354217"/>
          </a:xfrm>
          <a:prstGeom prst="rect">
            <a:avLst/>
          </a:prstGeom>
          <a:noFill/>
          <a:ln>
            <a:solidFill>
              <a:schemeClr val="tx1"/>
            </a:solidFill>
          </a:ln>
        </p:spPr>
        <p:txBody>
          <a:bodyPr wrap="square" rtlCol="0">
            <a:spAutoFit/>
          </a:bodyPr>
          <a:lstStyle/>
          <a:p>
            <a:pPr>
              <a:spcBef>
                <a:spcPts val="600"/>
              </a:spcBef>
            </a:pPr>
            <a:r>
              <a:rPr lang="en-US" sz="2400" smtClean="0">
                <a:latin typeface="Courier New" pitchFamily="49" charset="0"/>
                <a:ea typeface="Tahoma" pitchFamily="34" charset="0"/>
                <a:cs typeface="Courier New" pitchFamily="49" charset="0"/>
              </a:rPr>
              <a:t>main() {</a:t>
            </a:r>
          </a:p>
          <a:p>
            <a:pPr>
              <a:spcBef>
                <a:spcPts val="600"/>
              </a:spcBef>
            </a:pPr>
            <a:r>
              <a:rPr lang="en-US" sz="2400" smtClean="0">
                <a:latin typeface="Courier New" pitchFamily="49" charset="0"/>
                <a:ea typeface="Tahoma" pitchFamily="34" charset="0"/>
                <a:cs typeface="Courier New" pitchFamily="49" charset="0"/>
              </a:rPr>
              <a:t>	call f1</a:t>
            </a:r>
          </a:p>
          <a:p>
            <a:pPr>
              <a:spcBef>
                <a:spcPts val="600"/>
              </a:spcBef>
            </a:pPr>
            <a:r>
              <a:rPr lang="en-US" sz="2400" smtClean="0">
                <a:latin typeface="Courier New" pitchFamily="49" charset="0"/>
                <a:ea typeface="Tahoma" pitchFamily="34" charset="0"/>
                <a:cs typeface="Courier New" pitchFamily="49" charset="0"/>
              </a:rPr>
              <a:t>}</a:t>
            </a:r>
            <a:endParaRPr lang="en-US" sz="2400">
              <a:latin typeface="Courier New" pitchFamily="49" charset="0"/>
              <a:ea typeface="Tahoma" pitchFamily="34" charset="0"/>
              <a:cs typeface="Courier New" pitchFamily="49" charset="0"/>
            </a:endParaRPr>
          </a:p>
        </p:txBody>
      </p:sp>
      <p:sp>
        <p:nvSpPr>
          <p:cNvPr id="13" name="TextBox 12"/>
          <p:cNvSpPr txBox="1"/>
          <p:nvPr/>
        </p:nvSpPr>
        <p:spPr>
          <a:xfrm>
            <a:off x="3886200" y="4572000"/>
            <a:ext cx="2514600" cy="1354217"/>
          </a:xfrm>
          <a:prstGeom prst="rect">
            <a:avLst/>
          </a:prstGeom>
          <a:noFill/>
          <a:ln>
            <a:solidFill>
              <a:schemeClr val="tx1"/>
            </a:solidFill>
          </a:ln>
        </p:spPr>
        <p:txBody>
          <a:bodyPr wrap="square" rtlCol="0">
            <a:spAutoFit/>
          </a:bodyPr>
          <a:lstStyle/>
          <a:p>
            <a:pPr>
              <a:spcBef>
                <a:spcPts val="600"/>
              </a:spcBef>
            </a:pPr>
            <a:r>
              <a:rPr lang="en-US" sz="2400" smtClean="0">
                <a:latin typeface="Courier New" pitchFamily="49" charset="0"/>
                <a:ea typeface="Tahoma" pitchFamily="34" charset="0"/>
                <a:cs typeface="Courier New" pitchFamily="49" charset="0"/>
              </a:rPr>
              <a:t>f1() {</a:t>
            </a:r>
          </a:p>
          <a:p>
            <a:pPr>
              <a:spcBef>
                <a:spcPts val="600"/>
              </a:spcBef>
            </a:pPr>
            <a:r>
              <a:rPr lang="en-US" sz="2400" smtClean="0">
                <a:latin typeface="Courier New" pitchFamily="49" charset="0"/>
                <a:ea typeface="Tahoma" pitchFamily="34" charset="0"/>
                <a:cs typeface="Courier New" pitchFamily="49" charset="0"/>
              </a:rPr>
              <a:t>	call f2</a:t>
            </a:r>
          </a:p>
          <a:p>
            <a:pPr>
              <a:spcBef>
                <a:spcPts val="600"/>
              </a:spcBef>
            </a:pPr>
            <a:r>
              <a:rPr lang="en-US" sz="2400" smtClean="0">
                <a:latin typeface="Courier New" pitchFamily="49" charset="0"/>
                <a:ea typeface="Tahoma" pitchFamily="34" charset="0"/>
                <a:cs typeface="Courier New" pitchFamily="49" charset="0"/>
              </a:rPr>
              <a:t>}</a:t>
            </a:r>
            <a:endParaRPr lang="en-US" sz="2400">
              <a:latin typeface="Courier New" pitchFamily="49" charset="0"/>
              <a:ea typeface="Tahoma" pitchFamily="34" charset="0"/>
              <a:cs typeface="Courier New" pitchFamily="49" charset="0"/>
            </a:endParaRPr>
          </a:p>
        </p:txBody>
      </p:sp>
      <p:sp>
        <p:nvSpPr>
          <p:cNvPr id="15" name="TextBox 14"/>
          <p:cNvSpPr txBox="1"/>
          <p:nvPr/>
        </p:nvSpPr>
        <p:spPr>
          <a:xfrm>
            <a:off x="6934200" y="4572001"/>
            <a:ext cx="1371600" cy="907941"/>
          </a:xfrm>
          <a:prstGeom prst="rect">
            <a:avLst/>
          </a:prstGeom>
          <a:noFill/>
          <a:ln>
            <a:solidFill>
              <a:schemeClr val="tx1"/>
            </a:solidFill>
          </a:ln>
        </p:spPr>
        <p:txBody>
          <a:bodyPr wrap="square" rtlCol="0">
            <a:spAutoFit/>
          </a:bodyPr>
          <a:lstStyle/>
          <a:p>
            <a:pPr>
              <a:spcBef>
                <a:spcPts val="600"/>
              </a:spcBef>
            </a:pPr>
            <a:r>
              <a:rPr lang="en-US" sz="2400" smtClean="0">
                <a:latin typeface="Courier New" pitchFamily="49" charset="0"/>
                <a:ea typeface="Tahoma" pitchFamily="34" charset="0"/>
                <a:cs typeface="Courier New" pitchFamily="49" charset="0"/>
              </a:rPr>
              <a:t>f2() {</a:t>
            </a:r>
          </a:p>
          <a:p>
            <a:pPr>
              <a:spcBef>
                <a:spcPts val="600"/>
              </a:spcBef>
            </a:pPr>
            <a:r>
              <a:rPr lang="en-US" sz="2400" smtClean="0">
                <a:latin typeface="Courier New" pitchFamily="49" charset="0"/>
                <a:ea typeface="Tahoma" pitchFamily="34" charset="0"/>
                <a:cs typeface="Courier New" pitchFamily="49" charset="0"/>
              </a:rPr>
              <a:t>}</a:t>
            </a:r>
            <a:endParaRPr lang="en-US" sz="2400">
              <a:latin typeface="Courier New" pitchFamily="49" charset="0"/>
              <a:ea typeface="Tahoma" pitchFamily="34" charset="0"/>
              <a:cs typeface="Courier New" pitchFamily="49" charset="0"/>
            </a:endParaRPr>
          </a:p>
        </p:txBody>
      </p:sp>
      <p:sp>
        <p:nvSpPr>
          <p:cNvPr id="19" name="Arc 18"/>
          <p:cNvSpPr/>
          <p:nvPr/>
        </p:nvSpPr>
        <p:spPr>
          <a:xfrm>
            <a:off x="2895600" y="4267200"/>
            <a:ext cx="1371600" cy="1735217"/>
          </a:xfrm>
          <a:prstGeom prst="arc">
            <a:avLst>
              <a:gd name="adj1" fmla="val 11359778"/>
              <a:gd name="adj2" fmla="val 19018930"/>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0" name="Arc 19"/>
          <p:cNvSpPr/>
          <p:nvPr/>
        </p:nvSpPr>
        <p:spPr>
          <a:xfrm>
            <a:off x="6019800" y="4267200"/>
            <a:ext cx="1371600" cy="1735217"/>
          </a:xfrm>
          <a:prstGeom prst="arc">
            <a:avLst>
              <a:gd name="adj1" fmla="val 11359778"/>
              <a:gd name="adj2" fmla="val 19018930"/>
            </a:avLst>
          </a:prstGeom>
          <a:ln w="19050">
            <a:solidFill>
              <a:srgbClr val="92D050"/>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6" name="Arc 25"/>
          <p:cNvSpPr/>
          <p:nvPr/>
        </p:nvSpPr>
        <p:spPr>
          <a:xfrm rot="5400000">
            <a:off x="5253508" y="3462699"/>
            <a:ext cx="465784" cy="3810001"/>
          </a:xfrm>
          <a:prstGeom prst="arc">
            <a:avLst>
              <a:gd name="adj1" fmla="val 16033026"/>
              <a:gd name="adj2" fmla="val 4077709"/>
            </a:avLst>
          </a:prstGeom>
          <a:ln w="19050">
            <a:solidFill>
              <a:srgbClr val="92D050"/>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7" name="Arc 26"/>
          <p:cNvSpPr/>
          <p:nvPr/>
        </p:nvSpPr>
        <p:spPr>
          <a:xfrm rot="5400000">
            <a:off x="2634361" y="4351909"/>
            <a:ext cx="522475" cy="2895598"/>
          </a:xfrm>
          <a:prstGeom prst="arc">
            <a:avLst>
              <a:gd name="adj1" fmla="val 15901248"/>
              <a:gd name="adj2" fmla="val 6025152"/>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46922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đối số</a:t>
            </a:r>
            <a:endParaRPr lang="en-US"/>
          </a:p>
        </p:txBody>
      </p:sp>
      <p:sp>
        <p:nvSpPr>
          <p:cNvPr id="3" name="Content Placeholder 2"/>
          <p:cNvSpPr>
            <a:spLocks noGrp="1"/>
          </p:cNvSpPr>
          <p:nvPr>
            <p:ph idx="1"/>
          </p:nvPr>
        </p:nvSpPr>
        <p:spPr/>
        <p:txBody>
          <a:bodyPr>
            <a:noAutofit/>
          </a:bodyPr>
          <a:lstStyle/>
          <a:p>
            <a:pPr algn="just"/>
            <a:r>
              <a:rPr lang="en-US"/>
              <a:t>Đối số </a:t>
            </a:r>
            <a:r>
              <a:rPr lang="en-US" smtClean="0"/>
              <a:t>(argument) hay tham số thực (actual parameter) là </a:t>
            </a:r>
            <a:r>
              <a:rPr lang="en-US"/>
              <a:t>dữ liệu của chương trình truyền đến </a:t>
            </a:r>
            <a:r>
              <a:rPr lang="en-US" smtClean="0"/>
              <a:t>hàm có kiểu dữ liệu ứng với tham số hình thức được khai báo trong nguyên mẫu hàm. Dữ </a:t>
            </a:r>
            <a:r>
              <a:rPr lang="en-US"/>
              <a:t>liệu này thường được </a:t>
            </a:r>
            <a:r>
              <a:rPr lang="en-US" smtClean="0"/>
              <a:t>hàm sử </a:t>
            </a:r>
            <a:r>
              <a:rPr lang="en-US"/>
              <a:t>dụng </a:t>
            </a:r>
            <a:r>
              <a:rPr lang="en-US" smtClean="0"/>
              <a:t>để thực hiện công </a:t>
            </a:r>
            <a:r>
              <a:rPr lang="en-US"/>
              <a:t>việc của </a:t>
            </a:r>
            <a:r>
              <a:rPr lang="en-US" smtClean="0"/>
              <a:t>nó.</a:t>
            </a:r>
          </a:p>
          <a:p>
            <a:pPr marL="0" indent="0" algn="just">
              <a:buNone/>
            </a:pPr>
            <a:endParaRPr lang="en-US" sz="2400" smtClean="0"/>
          </a:p>
          <a:p>
            <a:pPr marL="0" indent="0" algn="just">
              <a:buNone/>
            </a:pPr>
            <a:endParaRPr lang="en-US" sz="2400" smtClean="0">
              <a:solidFill>
                <a:srgbClr val="0000FF"/>
              </a:solidFill>
            </a:endParaRPr>
          </a:p>
          <a:p>
            <a:pPr marL="0" indent="0" algn="just">
              <a:buNone/>
            </a:pPr>
            <a:r>
              <a:rPr lang="en-US" sz="2400" smtClean="0">
                <a:solidFill>
                  <a:srgbClr val="0000FF"/>
                </a:solidFill>
              </a:rPr>
              <a:t>	int</a:t>
            </a:r>
            <a:r>
              <a:rPr lang="en-US" sz="2400" smtClean="0"/>
              <a:t> SolveEq1(</a:t>
            </a:r>
            <a:r>
              <a:rPr lang="en-US" sz="2400" smtClean="0">
                <a:solidFill>
                  <a:srgbClr val="0000FF"/>
                </a:solidFill>
              </a:rPr>
              <a:t>double</a:t>
            </a:r>
            <a:r>
              <a:rPr lang="en-US" sz="2400" smtClean="0"/>
              <a:t> </a:t>
            </a:r>
            <a:r>
              <a:rPr lang="en-US" sz="2400"/>
              <a:t>a, </a:t>
            </a:r>
            <a:r>
              <a:rPr lang="en-US" sz="2400">
                <a:solidFill>
                  <a:srgbClr val="0000FF"/>
                </a:solidFill>
              </a:rPr>
              <a:t>double</a:t>
            </a:r>
            <a:r>
              <a:rPr lang="en-US" sz="2400"/>
              <a:t> b, </a:t>
            </a:r>
            <a:r>
              <a:rPr lang="en-US" sz="2400">
                <a:solidFill>
                  <a:srgbClr val="0000FF"/>
                </a:solidFill>
              </a:rPr>
              <a:t>double</a:t>
            </a:r>
            <a:r>
              <a:rPr lang="en-US" sz="2400"/>
              <a:t> &amp;x</a:t>
            </a:r>
            <a:r>
              <a:rPr lang="en-US" sz="2400" smtClean="0"/>
              <a:t>);</a:t>
            </a:r>
            <a:endParaRPr lang="en-US" sz="2400"/>
          </a:p>
        </p:txBody>
      </p:sp>
      <p:sp>
        <p:nvSpPr>
          <p:cNvPr id="4" name="Date Placeholder 3"/>
          <p:cNvSpPr>
            <a:spLocks noGrp="1"/>
          </p:cNvSpPr>
          <p:nvPr>
            <p:ph type="dt" sz="half" idx="10"/>
          </p:nvPr>
        </p:nvSpPr>
        <p:spPr/>
        <p:txBody>
          <a:bodyPr/>
          <a:lstStyle/>
          <a:p>
            <a:fld id="{6758EB2C-C2D3-400A-9484-7B0906917DC2}"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18</a:t>
            </a:fld>
            <a:endParaRPr lang="en-US"/>
          </a:p>
        </p:txBody>
      </p:sp>
      <p:sp>
        <p:nvSpPr>
          <p:cNvPr id="17" name="Explosion 2 16"/>
          <p:cNvSpPr/>
          <p:nvPr/>
        </p:nvSpPr>
        <p:spPr>
          <a:xfrm>
            <a:off x="4419600" y="4605026"/>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Đối số</a:t>
            </a:r>
          </a:p>
          <a:p>
            <a:pPr algn="ctr"/>
            <a:r>
              <a:rPr lang="en-US" sz="2000" smtClean="0">
                <a:solidFill>
                  <a:srgbClr val="FF0000"/>
                </a:solidFill>
                <a:latin typeface="Tahoma" pitchFamily="34" charset="0"/>
                <a:ea typeface="Tahoma" pitchFamily="34" charset="0"/>
                <a:cs typeface="Tahoma" pitchFamily="34" charset="0"/>
              </a:rPr>
              <a:t>2</a:t>
            </a:r>
            <a:r>
              <a:rPr lang="en-US" sz="2000" smtClean="0">
                <a:latin typeface="Tahoma" pitchFamily="34" charset="0"/>
                <a:ea typeface="Tahoma" pitchFamily="34" charset="0"/>
                <a:cs typeface="Tahoma" pitchFamily="34" charset="0"/>
              </a:rPr>
              <a:t>, </a:t>
            </a:r>
            <a:r>
              <a:rPr lang="en-US" sz="2000" smtClean="0">
                <a:solidFill>
                  <a:srgbClr val="FF0000"/>
                </a:solidFill>
                <a:latin typeface="Tahoma" pitchFamily="34" charset="0"/>
                <a:ea typeface="Tahoma" pitchFamily="34" charset="0"/>
                <a:cs typeface="Tahoma" pitchFamily="34" charset="0"/>
              </a:rPr>
              <a:t>3</a:t>
            </a:r>
            <a:r>
              <a:rPr lang="en-US" sz="2000" smtClean="0">
                <a:latin typeface="Tahoma" pitchFamily="34" charset="0"/>
                <a:ea typeface="Tahoma" pitchFamily="34" charset="0"/>
                <a:cs typeface="Tahoma" pitchFamily="34" charset="0"/>
              </a:rPr>
              <a:t>, </a:t>
            </a:r>
            <a:r>
              <a:rPr lang="en-US" sz="2000" smtClean="0">
                <a:solidFill>
                  <a:srgbClr val="FF0000"/>
                </a:solidFill>
                <a:latin typeface="Tahoma" pitchFamily="34" charset="0"/>
                <a:ea typeface="Tahoma" pitchFamily="34" charset="0"/>
                <a:cs typeface="Tahoma" pitchFamily="34" charset="0"/>
              </a:rPr>
              <a:t>x</a:t>
            </a:r>
            <a:endParaRPr lang="en-US" sz="2000">
              <a:solidFill>
                <a:srgbClr val="FF0000"/>
              </a:solidFill>
              <a:latin typeface="Tahoma" pitchFamily="34" charset="0"/>
              <a:ea typeface="Tahoma" pitchFamily="34" charset="0"/>
              <a:cs typeface="Tahoma" pitchFamily="34" charset="0"/>
            </a:endParaRPr>
          </a:p>
        </p:txBody>
      </p:sp>
      <p:cxnSp>
        <p:nvCxnSpPr>
          <p:cNvPr id="15" name="Straight Arrow Connector 14"/>
          <p:cNvCxnSpPr/>
          <p:nvPr/>
        </p:nvCxnSpPr>
        <p:spPr>
          <a:xfrm>
            <a:off x="5629275" y="5581650"/>
            <a:ext cx="9525" cy="471176"/>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21" name="Arc 20"/>
          <p:cNvSpPr/>
          <p:nvPr/>
        </p:nvSpPr>
        <p:spPr>
          <a:xfrm rot="3721014" flipH="1">
            <a:off x="4599381" y="5139866"/>
            <a:ext cx="859136" cy="1615000"/>
          </a:xfrm>
          <a:prstGeom prst="arc">
            <a:avLst>
              <a:gd name="adj1" fmla="val 18812473"/>
              <a:gd name="adj2" fmla="val 4502827"/>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22" name="Arc 21"/>
          <p:cNvSpPr/>
          <p:nvPr/>
        </p:nvSpPr>
        <p:spPr>
          <a:xfrm rot="17841993">
            <a:off x="6037423" y="5128647"/>
            <a:ext cx="896897" cy="1615000"/>
          </a:xfrm>
          <a:prstGeom prst="arc">
            <a:avLst>
              <a:gd name="adj1" fmla="val 17565754"/>
              <a:gd name="adj2" fmla="val 4502827"/>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401199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Truyền đối số cho hàm</a:t>
            </a:r>
            <a:endParaRPr lang="en-US"/>
          </a:p>
        </p:txBody>
      </p:sp>
      <p:sp>
        <p:nvSpPr>
          <p:cNvPr id="3" name="Content Placeholder 2"/>
          <p:cNvSpPr>
            <a:spLocks noGrp="1"/>
          </p:cNvSpPr>
          <p:nvPr>
            <p:ph idx="1"/>
          </p:nvPr>
        </p:nvSpPr>
        <p:spPr/>
        <p:txBody>
          <a:bodyPr>
            <a:noAutofit/>
          </a:bodyPr>
          <a:lstStyle/>
          <a:p>
            <a:pPr algn="just"/>
            <a:r>
              <a:rPr lang="en-US" smtClean="0"/>
              <a:t>Có hai cách truyền đối số</a:t>
            </a:r>
          </a:p>
          <a:p>
            <a:pPr lvl="1" algn="just"/>
            <a:r>
              <a:rPr lang="en-US" smtClean="0"/>
              <a:t>Truyền bằng giá trị (pass by value)</a:t>
            </a:r>
          </a:p>
          <a:p>
            <a:pPr lvl="2" algn="just"/>
            <a:r>
              <a:rPr lang="en-US" spc="-140" smtClean="0"/>
              <a:t>Đối số không đổi do hàm tạo bản sao của đối số khi nhận.</a:t>
            </a:r>
          </a:p>
          <a:p>
            <a:pPr lvl="2" algn="just"/>
            <a:r>
              <a:rPr lang="en-US" smtClean="0"/>
              <a:t>Thông thường là dữ liệu có sẵn.</a:t>
            </a:r>
          </a:p>
          <a:p>
            <a:pPr lvl="2" algn="just"/>
            <a:r>
              <a:rPr lang="en-US" smtClean="0"/>
              <a:t>Tham số hình thức tương ứng được gọi là tham trị.</a:t>
            </a:r>
          </a:p>
          <a:p>
            <a:pPr lvl="1" algn="just"/>
            <a:r>
              <a:rPr lang="en-US" spc="-110" smtClean="0"/>
              <a:t>Truyền bằng tham chiếu (pass by reference): C++</a:t>
            </a:r>
          </a:p>
          <a:p>
            <a:pPr lvl="2" algn="just"/>
            <a:r>
              <a:rPr lang="en-US" smtClean="0"/>
              <a:t>Đối số có thể thay đổi khi gọi hàm.</a:t>
            </a:r>
          </a:p>
          <a:p>
            <a:pPr lvl="2" algn="just"/>
            <a:r>
              <a:rPr lang="en-US" smtClean="0"/>
              <a:t>Thông thường là dữ liệu cần tính toán, xác định.</a:t>
            </a:r>
          </a:p>
          <a:p>
            <a:pPr lvl="2" algn="just"/>
            <a:r>
              <a:rPr lang="en-US" smtClean="0"/>
              <a:t>Tham số hình thức tương ứng được gọi là tham chiếu hay tham biến.</a:t>
            </a:r>
          </a:p>
        </p:txBody>
      </p:sp>
      <p:sp>
        <p:nvSpPr>
          <p:cNvPr id="4" name="Date Placeholder 3"/>
          <p:cNvSpPr>
            <a:spLocks noGrp="1"/>
          </p:cNvSpPr>
          <p:nvPr>
            <p:ph type="dt" sz="half" idx="10"/>
          </p:nvPr>
        </p:nvSpPr>
        <p:spPr/>
        <p:txBody>
          <a:bodyPr/>
          <a:lstStyle/>
          <a:p>
            <a:fld id="{BE1D64F3-CAEF-4261-AC3F-7CA0C55AF831}"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19</a:t>
            </a:fld>
            <a:endParaRPr lang="en-US"/>
          </a:p>
        </p:txBody>
      </p:sp>
    </p:spTree>
    <p:extLst>
      <p:ext uri="{BB962C8B-B14F-4D97-AF65-F5344CB8AC3E}">
        <p14:creationId xmlns:p14="http://schemas.microsoft.com/office/powerpoint/2010/main" val="22125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Nội dung</a:t>
            </a:r>
            <a:endParaRPr lang="en-US"/>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Ø"/>
            </a:pPr>
            <a:r>
              <a:rPr lang="en-US" smtClean="0"/>
              <a:t>Giới </a:t>
            </a:r>
            <a:r>
              <a:rPr lang="en-US" smtClean="0"/>
              <a:t>thiệu</a:t>
            </a:r>
            <a:endParaRPr lang="en-US" smtClean="0"/>
          </a:p>
          <a:p>
            <a:pPr>
              <a:buFont typeface="Wingdings" pitchFamily="2" charset="2"/>
              <a:buChar char="Ø"/>
            </a:pPr>
            <a:r>
              <a:rPr lang="en-US" smtClean="0"/>
              <a:t>Truyền </a:t>
            </a:r>
            <a:r>
              <a:rPr lang="en-US" err="1" smtClean="0"/>
              <a:t>tham</a:t>
            </a:r>
            <a:r>
              <a:rPr lang="en-US" smtClean="0"/>
              <a:t> </a:t>
            </a:r>
            <a:r>
              <a:rPr lang="en-US" err="1" smtClean="0"/>
              <a:t>số</a:t>
            </a:r>
            <a:r>
              <a:rPr lang="en-US" smtClean="0"/>
              <a:t> </a:t>
            </a:r>
            <a:r>
              <a:rPr lang="en-US" err="1" smtClean="0"/>
              <a:t>cho</a:t>
            </a:r>
            <a:r>
              <a:rPr lang="en-US" smtClean="0"/>
              <a:t> </a:t>
            </a:r>
            <a:r>
              <a:rPr lang="en-US" smtClean="0"/>
              <a:t>hàm</a:t>
            </a:r>
            <a:endParaRPr lang="en-US"/>
          </a:p>
          <a:p>
            <a:pPr>
              <a:buFont typeface="Wingdings" pitchFamily="2" charset="2"/>
              <a:buChar char="Ø"/>
            </a:pPr>
            <a:r>
              <a:rPr lang="en-US" smtClean="0"/>
              <a:t>Biến </a:t>
            </a:r>
            <a:r>
              <a:rPr lang="en-US" err="1" smtClean="0"/>
              <a:t>toàn</a:t>
            </a:r>
            <a:r>
              <a:rPr lang="en-US" smtClean="0"/>
              <a:t> </a:t>
            </a:r>
            <a:r>
              <a:rPr lang="en-US" err="1" smtClean="0"/>
              <a:t>cục</a:t>
            </a:r>
            <a:r>
              <a:rPr lang="en-US" smtClean="0"/>
              <a:t> </a:t>
            </a:r>
            <a:r>
              <a:rPr lang="en-US" err="1" smtClean="0"/>
              <a:t>và</a:t>
            </a:r>
            <a:r>
              <a:rPr lang="en-US" smtClean="0"/>
              <a:t> </a:t>
            </a:r>
            <a:r>
              <a:rPr lang="en-US" err="1" smtClean="0"/>
              <a:t>biến</a:t>
            </a:r>
            <a:r>
              <a:rPr lang="en-US" smtClean="0"/>
              <a:t> </a:t>
            </a:r>
            <a:r>
              <a:rPr lang="en-US" err="1" smtClean="0"/>
              <a:t>cục</a:t>
            </a:r>
            <a:r>
              <a:rPr lang="en-US" smtClean="0"/>
              <a:t> </a:t>
            </a:r>
            <a:r>
              <a:rPr lang="en-US" smtClean="0"/>
              <a:t>bộ</a:t>
            </a:r>
            <a:endParaRPr lang="en-US"/>
          </a:p>
          <a:p>
            <a:pPr>
              <a:buFont typeface="Wingdings" pitchFamily="2" charset="2"/>
              <a:buChar char="Ø"/>
            </a:pPr>
            <a:r>
              <a:rPr lang="en-US" smtClean="0"/>
              <a:t>Các </a:t>
            </a:r>
            <a:r>
              <a:rPr lang="en-US" err="1" smtClean="0"/>
              <a:t>ví</a:t>
            </a:r>
            <a:r>
              <a:rPr lang="en-US" smtClean="0"/>
              <a:t> </a:t>
            </a:r>
            <a:r>
              <a:rPr lang="en-US" err="1" smtClean="0"/>
              <a:t>dụ</a:t>
            </a:r>
            <a:r>
              <a:rPr lang="en-US" smtClean="0"/>
              <a:t> </a:t>
            </a:r>
            <a:r>
              <a:rPr lang="en-US" err="1" smtClean="0"/>
              <a:t>về</a:t>
            </a:r>
            <a:r>
              <a:rPr lang="en-US" smtClean="0"/>
              <a:t> </a:t>
            </a:r>
            <a:r>
              <a:rPr lang="en-US" err="1" smtClean="0"/>
              <a:t>ứng</a:t>
            </a:r>
            <a:r>
              <a:rPr lang="en-US" smtClean="0"/>
              <a:t> </a:t>
            </a:r>
            <a:r>
              <a:rPr lang="en-US" err="1" smtClean="0"/>
              <a:t>dụng</a:t>
            </a:r>
            <a:r>
              <a:rPr lang="en-US" smtClean="0"/>
              <a:t> </a:t>
            </a:r>
            <a:r>
              <a:rPr lang="en-US" err="1" smtClean="0"/>
              <a:t>hàm</a:t>
            </a:r>
            <a:r>
              <a:rPr lang="en-US" smtClean="0"/>
              <a:t> </a:t>
            </a:r>
            <a:r>
              <a:rPr lang="en-US" err="1" smtClean="0"/>
              <a:t>trong</a:t>
            </a:r>
            <a:r>
              <a:rPr lang="en-US" smtClean="0"/>
              <a:t> </a:t>
            </a:r>
            <a:r>
              <a:rPr lang="en-US" err="1" smtClean="0"/>
              <a:t>lập</a:t>
            </a:r>
            <a:r>
              <a:rPr lang="en-US" smtClean="0"/>
              <a:t> </a:t>
            </a:r>
            <a:r>
              <a:rPr lang="en-US" smtClean="0"/>
              <a:t>trình</a:t>
            </a:r>
            <a:endParaRPr lang="en-US" smtClean="0"/>
          </a:p>
          <a:p>
            <a:pPr>
              <a:buFont typeface="Wingdings" pitchFamily="2" charset="2"/>
              <a:buChar char="Ø"/>
            </a:pPr>
            <a:r>
              <a:rPr lang="en-US" smtClean="0"/>
              <a:t>Hàm </a:t>
            </a:r>
            <a:r>
              <a:rPr lang="en-US" err="1" smtClean="0"/>
              <a:t>trong</a:t>
            </a:r>
            <a:r>
              <a:rPr lang="en-US" smtClean="0"/>
              <a:t> </a:t>
            </a:r>
            <a:r>
              <a:rPr lang="en-US" err="1" smtClean="0"/>
              <a:t>chương</a:t>
            </a:r>
            <a:r>
              <a:rPr lang="en-US" smtClean="0"/>
              <a:t> </a:t>
            </a:r>
            <a:r>
              <a:rPr lang="en-US" err="1" smtClean="0"/>
              <a:t>trình</a:t>
            </a:r>
            <a:r>
              <a:rPr lang="en-US" smtClean="0"/>
              <a:t> </a:t>
            </a:r>
            <a:r>
              <a:rPr lang="en-US" err="1" smtClean="0"/>
              <a:t>nhiều</a:t>
            </a:r>
            <a:r>
              <a:rPr lang="en-US" smtClean="0"/>
              <a:t> </a:t>
            </a:r>
            <a:r>
              <a:rPr lang="en-US" err="1" smtClean="0"/>
              <a:t>tập</a:t>
            </a:r>
            <a:r>
              <a:rPr lang="en-US" smtClean="0"/>
              <a:t> </a:t>
            </a:r>
            <a:r>
              <a:rPr lang="en-US" smtClean="0"/>
              <a:t>tin</a:t>
            </a:r>
            <a:r>
              <a:rPr lang="en-US" smtClean="0"/>
              <a:t/>
            </a:r>
            <a:br>
              <a:rPr lang="en-US" smtClean="0"/>
            </a:br>
            <a:r>
              <a:rPr lang="en-US" smtClean="0"/>
              <a:t>mã </a:t>
            </a:r>
            <a:r>
              <a:rPr lang="en-US" smtClean="0"/>
              <a:t>nguồn</a:t>
            </a:r>
            <a:endParaRPr lang="en-US" smtClean="0"/>
          </a:p>
          <a:p>
            <a:pPr>
              <a:buFont typeface="Wingdings" pitchFamily="2" charset="2"/>
              <a:buChar char="Ø"/>
            </a:pPr>
            <a:r>
              <a:rPr lang="en-US" smtClean="0"/>
              <a:t>Các </a:t>
            </a:r>
            <a:r>
              <a:rPr lang="en-US" err="1" smtClean="0"/>
              <a:t>vấn</a:t>
            </a:r>
            <a:r>
              <a:rPr lang="en-US" smtClean="0"/>
              <a:t> </a:t>
            </a:r>
            <a:r>
              <a:rPr lang="en-US" err="1" smtClean="0"/>
              <a:t>đề</a:t>
            </a:r>
            <a:r>
              <a:rPr lang="en-US" smtClean="0"/>
              <a:t> </a:t>
            </a:r>
            <a:r>
              <a:rPr lang="en-US" err="1" smtClean="0"/>
              <a:t>tìm</a:t>
            </a:r>
            <a:r>
              <a:rPr lang="en-US" smtClean="0"/>
              <a:t> </a:t>
            </a:r>
            <a:r>
              <a:rPr lang="en-US" err="1" smtClean="0"/>
              <a:t>hiểu</a:t>
            </a:r>
            <a:r>
              <a:rPr lang="en-US" smtClean="0"/>
              <a:t> </a:t>
            </a:r>
            <a:r>
              <a:rPr lang="en-US" err="1" smtClean="0"/>
              <a:t>mở</a:t>
            </a:r>
            <a:r>
              <a:rPr lang="en-US" smtClean="0"/>
              <a:t> </a:t>
            </a:r>
            <a:r>
              <a:rPr lang="en-US" err="1" smtClean="0"/>
              <a:t>rộng</a:t>
            </a:r>
            <a:r>
              <a:rPr lang="en-US" smtClean="0"/>
              <a:t> </a:t>
            </a:r>
            <a:r>
              <a:rPr lang="en-US" err="1" smtClean="0"/>
              <a:t>kiến</a:t>
            </a:r>
            <a:r>
              <a:rPr lang="en-US" smtClean="0"/>
              <a:t> </a:t>
            </a:r>
            <a:r>
              <a:rPr lang="en-US" smtClean="0"/>
              <a:t>thức</a:t>
            </a:r>
            <a:r>
              <a:rPr lang="en-US" smtClean="0"/>
              <a:t/>
            </a:r>
            <a:br>
              <a:rPr lang="en-US" smtClean="0"/>
            </a:br>
            <a:r>
              <a:rPr lang="en-US" smtClean="0"/>
              <a:t>nghề </a:t>
            </a:r>
            <a:r>
              <a:rPr lang="en-US" smtClean="0"/>
              <a:t>nghiệp</a:t>
            </a:r>
            <a:endParaRPr lang="en-US" smtClean="0"/>
          </a:p>
          <a:p>
            <a:pPr>
              <a:buFont typeface="Wingdings" pitchFamily="2" charset="2"/>
              <a:buChar char="Ø"/>
            </a:pPr>
            <a:r>
              <a:rPr lang="en-US" smtClean="0"/>
              <a:t>Thuật ngữ và bài đọc thêm tiếng </a:t>
            </a:r>
            <a:r>
              <a:rPr lang="en-US" smtClean="0"/>
              <a:t>Anh</a:t>
            </a:r>
            <a:endParaRPr lang="en-US"/>
          </a:p>
        </p:txBody>
      </p:sp>
      <p:sp>
        <p:nvSpPr>
          <p:cNvPr id="4" name="Date Placeholder 3"/>
          <p:cNvSpPr>
            <a:spLocks noGrp="1"/>
          </p:cNvSpPr>
          <p:nvPr>
            <p:ph type="dt" sz="half" idx="10"/>
          </p:nvPr>
        </p:nvSpPr>
        <p:spPr/>
        <p:txBody>
          <a:bodyPr/>
          <a:lstStyle/>
          <a:p>
            <a:fld id="{39411FFF-4221-4D3F-96D8-435DDAB4FE4E}"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a:t>
            </a:fld>
            <a:endParaRPr lang="en-US"/>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tham trị</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Inc(</a:t>
            </a:r>
            <a:r>
              <a:rPr lang="en-US" sz="2400" smtClean="0">
                <a:solidFill>
                  <a:srgbClr val="0000FF"/>
                </a:solidFill>
              </a:rPr>
              <a:t>int</a:t>
            </a:r>
            <a:r>
              <a:rPr lang="en-US" sz="2400" smtClean="0"/>
              <a:t> x);</a:t>
            </a:r>
          </a:p>
          <a:p>
            <a:pPr marL="0" indent="0">
              <a:buNone/>
            </a:pPr>
            <a:r>
              <a:rPr lang="en-US" sz="2400" smtClean="0">
                <a:solidFill>
                  <a:srgbClr val="0000FF"/>
                </a:solidFill>
              </a:rPr>
              <a:t>void</a:t>
            </a:r>
            <a:r>
              <a:rPr lang="en-US" sz="2400" smtClean="0"/>
              <a:t> main() {</a:t>
            </a:r>
          </a:p>
          <a:p>
            <a:pPr marL="0" indent="0">
              <a:buNone/>
            </a:pPr>
            <a:r>
              <a:rPr lang="en-US" sz="2400"/>
              <a:t>	</a:t>
            </a:r>
            <a:r>
              <a:rPr lang="en-US" sz="2400" smtClean="0">
                <a:solidFill>
                  <a:srgbClr val="0000FF"/>
                </a:solidFill>
              </a:rPr>
              <a:t>int</a:t>
            </a:r>
            <a:r>
              <a:rPr lang="en-US" sz="2400" smtClean="0"/>
              <a:t> a = 9, b;</a:t>
            </a:r>
          </a:p>
          <a:p>
            <a:pPr marL="0" indent="0">
              <a:buNone/>
            </a:pPr>
            <a:r>
              <a:rPr lang="en-US" sz="2400"/>
              <a:t>	</a:t>
            </a:r>
            <a:r>
              <a:rPr lang="en-US" sz="2400" smtClean="0"/>
              <a:t>b = Inc(a); </a:t>
            </a:r>
            <a:r>
              <a:rPr lang="en-US" sz="2400" smtClean="0">
                <a:solidFill>
                  <a:srgbClr val="00B050"/>
                </a:solidFill>
              </a:rPr>
              <a:t>// a is passed by value</a:t>
            </a:r>
          </a:p>
          <a:p>
            <a:pPr marL="0" indent="0">
              <a:buNone/>
            </a:pPr>
            <a:r>
              <a:rPr lang="en-US" sz="2400"/>
              <a:t>	</a:t>
            </a:r>
            <a:r>
              <a:rPr lang="en-US" sz="2400" smtClean="0"/>
              <a:t>printf(“a = %d, b = %d\n”, a, b);</a:t>
            </a:r>
          </a:p>
          <a:p>
            <a:pPr marL="0" indent="0">
              <a:buNone/>
            </a:pPr>
            <a:r>
              <a:rPr lang="en-US" sz="2400" smtClean="0"/>
              <a:t>}</a:t>
            </a:r>
          </a:p>
          <a:p>
            <a:pPr marL="0" indent="0">
              <a:buNone/>
            </a:pPr>
            <a:r>
              <a:rPr lang="en-US" sz="2400">
                <a:solidFill>
                  <a:srgbClr val="0000FF"/>
                </a:solidFill>
              </a:rPr>
              <a:t>int</a:t>
            </a:r>
            <a:r>
              <a:rPr lang="en-US" sz="2400"/>
              <a:t> Inc(</a:t>
            </a:r>
            <a:r>
              <a:rPr lang="en-US" sz="2400">
                <a:solidFill>
                  <a:srgbClr val="0000FF"/>
                </a:solidFill>
              </a:rPr>
              <a:t>int</a:t>
            </a:r>
            <a:r>
              <a:rPr lang="en-US" sz="2400"/>
              <a:t> x) {</a:t>
            </a:r>
          </a:p>
          <a:p>
            <a:pPr marL="0" indent="0">
              <a:buNone/>
            </a:pPr>
            <a:r>
              <a:rPr lang="en-US" sz="2400"/>
              <a:t>	x++;</a:t>
            </a:r>
          </a:p>
          <a:p>
            <a:pPr marL="0" indent="0">
              <a:buNone/>
            </a:pPr>
            <a:r>
              <a:rPr lang="en-US" sz="2400"/>
              <a:t>	</a:t>
            </a:r>
            <a:r>
              <a:rPr lang="en-US" sz="2400">
                <a:solidFill>
                  <a:srgbClr val="0000FF"/>
                </a:solidFill>
              </a:rPr>
              <a:t>return</a:t>
            </a:r>
            <a:r>
              <a:rPr lang="en-US" sz="2400"/>
              <a:t> x;</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DD064B94-556B-4087-965E-7CD12B3DD377}"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20</a:t>
            </a:fld>
            <a:endParaRPr lang="en-US"/>
          </a:p>
        </p:txBody>
      </p:sp>
      <p:sp>
        <p:nvSpPr>
          <p:cNvPr id="7" name="Arc 6"/>
          <p:cNvSpPr/>
          <p:nvPr/>
        </p:nvSpPr>
        <p:spPr>
          <a:xfrm rot="1814795" flipH="1">
            <a:off x="2126108" y="3299840"/>
            <a:ext cx="738886" cy="1273109"/>
          </a:xfrm>
          <a:prstGeom prst="arc">
            <a:avLst>
              <a:gd name="adj1" fmla="val 17565754"/>
              <a:gd name="adj2" fmla="val 4502827"/>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8" name="Arc 7"/>
          <p:cNvSpPr/>
          <p:nvPr/>
        </p:nvSpPr>
        <p:spPr>
          <a:xfrm>
            <a:off x="1775552" y="4037223"/>
            <a:ext cx="1981200" cy="2325477"/>
          </a:xfrm>
          <a:prstGeom prst="arc">
            <a:avLst>
              <a:gd name="adj1" fmla="val 14136410"/>
              <a:gd name="adj2" fmla="val 18307078"/>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Explosion 2 8"/>
          <p:cNvSpPr/>
          <p:nvPr/>
        </p:nvSpPr>
        <p:spPr>
          <a:xfrm>
            <a:off x="3276600" y="3733800"/>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a:latin typeface="Tahoma" pitchFamily="34" charset="0"/>
                <a:ea typeface="Tahoma" pitchFamily="34" charset="0"/>
                <a:cs typeface="Tahoma" pitchFamily="34" charset="0"/>
              </a:rPr>
              <a:t>i</a:t>
            </a:r>
            <a:r>
              <a:rPr lang="en-US" sz="2000" smtClean="0">
                <a:latin typeface="Tahoma" pitchFamily="34" charset="0"/>
                <a:ea typeface="Tahoma" pitchFamily="34" charset="0"/>
                <a:cs typeface="Tahoma" pitchFamily="34" charset="0"/>
              </a:rPr>
              <a:t>nt x = 9;</a:t>
            </a:r>
            <a:endParaRPr lang="en-US" sz="2000">
              <a:latin typeface="Tahoma" pitchFamily="34" charset="0"/>
              <a:ea typeface="Tahoma" pitchFamily="34" charset="0"/>
              <a:cs typeface="Tahoma" pitchFamily="34" charset="0"/>
            </a:endParaRPr>
          </a:p>
        </p:txBody>
      </p:sp>
      <p:cxnSp>
        <p:nvCxnSpPr>
          <p:cNvPr id="11" name="Straight Arrow Connector 10"/>
          <p:cNvCxnSpPr/>
          <p:nvPr/>
        </p:nvCxnSpPr>
        <p:spPr>
          <a:xfrm>
            <a:off x="2514600" y="2819400"/>
            <a:ext cx="152400" cy="228600"/>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14" name="Arc 13"/>
          <p:cNvSpPr/>
          <p:nvPr/>
        </p:nvSpPr>
        <p:spPr>
          <a:xfrm rot="706757">
            <a:off x="2864185" y="1972775"/>
            <a:ext cx="2825434" cy="2590800"/>
          </a:xfrm>
          <a:prstGeom prst="arc">
            <a:avLst>
              <a:gd name="adj1" fmla="val 11709070"/>
              <a:gd name="adj2" fmla="val 21288950"/>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7341869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152400"/>
            <a:ext cx="8534400" cy="1143000"/>
          </a:xfrm>
        </p:spPr>
        <p:txBody>
          <a:bodyPr/>
          <a:lstStyle/>
          <a:p>
            <a:r>
              <a:rPr lang="en-US" smtClean="0"/>
              <a:t>Ví dụ về tham biến</a:t>
            </a:r>
            <a:endParaRPr lang="en-US"/>
          </a:p>
        </p:txBody>
      </p:sp>
      <p:sp>
        <p:nvSpPr>
          <p:cNvPr id="8" name="Content Placeholder 7"/>
          <p:cNvSpPr>
            <a:spLocks noGrp="1"/>
          </p:cNvSpPr>
          <p:nvPr>
            <p:ph sz="half" idx="1"/>
          </p:nvPr>
        </p:nvSpPr>
        <p:spPr/>
        <p:txBody>
          <a:bodyPr>
            <a:noAutofit/>
          </a:bodyPr>
          <a:lstStyle/>
          <a:p>
            <a:pPr marL="0" indent="0">
              <a:buNone/>
            </a:pPr>
            <a:r>
              <a:rPr lang="en-US" sz="2400" smtClean="0">
                <a:solidFill>
                  <a:srgbClr val="0000FF"/>
                </a:solidFill>
              </a:rPr>
              <a:t>int</a:t>
            </a:r>
            <a:r>
              <a:rPr lang="en-US" sz="2400" smtClean="0"/>
              <a:t> </a:t>
            </a:r>
            <a:r>
              <a:rPr lang="en-US" sz="2400"/>
              <a:t>Inc(</a:t>
            </a:r>
            <a:r>
              <a:rPr lang="en-US" sz="2400">
                <a:solidFill>
                  <a:srgbClr val="0000FF"/>
                </a:solidFill>
              </a:rPr>
              <a:t>int</a:t>
            </a:r>
            <a:r>
              <a:rPr lang="en-US" sz="2400"/>
              <a:t> &amp;</a:t>
            </a:r>
            <a:r>
              <a:rPr lang="en-US" sz="2400" smtClean="0"/>
              <a:t>x); </a:t>
            </a:r>
            <a:r>
              <a:rPr lang="en-US" sz="2400" smtClean="0">
                <a:solidFill>
                  <a:srgbClr val="00B050"/>
                </a:solidFill>
              </a:rPr>
              <a:t>// C++</a:t>
            </a:r>
            <a:r>
              <a:rPr lang="en-US" sz="2400" smtClean="0"/>
              <a:t> </a:t>
            </a:r>
          </a:p>
          <a:p>
            <a:pPr marL="0" indent="0">
              <a:buNone/>
            </a:pPr>
            <a:r>
              <a:rPr lang="en-US" sz="2400" smtClean="0">
                <a:solidFill>
                  <a:srgbClr val="0000FF"/>
                </a:solidFill>
              </a:rPr>
              <a:t>void</a:t>
            </a:r>
            <a:r>
              <a:rPr lang="en-US" sz="2400" smtClean="0"/>
              <a:t> </a:t>
            </a:r>
            <a:r>
              <a:rPr lang="en-US" sz="2400"/>
              <a:t>main</a:t>
            </a:r>
            <a:r>
              <a:rPr lang="en-US" sz="2400" smtClean="0"/>
              <a:t>() {</a:t>
            </a:r>
            <a:endParaRPr lang="en-US" sz="2400"/>
          </a:p>
          <a:p>
            <a:pPr marL="0" indent="0">
              <a:buNone/>
            </a:pPr>
            <a:r>
              <a:rPr lang="en-US" sz="2400"/>
              <a:t>	</a:t>
            </a:r>
            <a:r>
              <a:rPr lang="en-US" sz="2400">
                <a:solidFill>
                  <a:srgbClr val="0000FF"/>
                </a:solidFill>
              </a:rPr>
              <a:t>int</a:t>
            </a:r>
            <a:r>
              <a:rPr lang="en-US" sz="2400"/>
              <a:t> a = 9, b;</a:t>
            </a:r>
          </a:p>
          <a:p>
            <a:pPr marL="0" indent="0">
              <a:buNone/>
            </a:pPr>
            <a:r>
              <a:rPr lang="en-US" sz="2400"/>
              <a:t>	b = Inc(a);</a:t>
            </a:r>
          </a:p>
          <a:p>
            <a:pPr marL="0" indent="0">
              <a:buNone/>
            </a:pPr>
            <a:r>
              <a:rPr lang="en-US" sz="2400"/>
              <a:t>	</a:t>
            </a:r>
            <a:r>
              <a:rPr lang="en-US" sz="2400" smtClean="0"/>
              <a:t>printf(“</a:t>
            </a:r>
            <a:r>
              <a:rPr lang="en-US" sz="2400"/>
              <a:t>a = %</a:t>
            </a:r>
            <a:r>
              <a:rPr lang="en-US" sz="2400" smtClean="0"/>
              <a:t>d,</a:t>
            </a:r>
          </a:p>
          <a:p>
            <a:pPr marL="0" indent="0">
              <a:buNone/>
            </a:pPr>
            <a:r>
              <a:rPr lang="en-US" sz="2400"/>
              <a:t>	</a:t>
            </a:r>
            <a:r>
              <a:rPr lang="en-US" sz="2400" smtClean="0"/>
              <a:t>b = %</a:t>
            </a:r>
            <a:r>
              <a:rPr lang="en-US" sz="2400"/>
              <a:t>d\n”, </a:t>
            </a:r>
            <a:r>
              <a:rPr lang="en-US" sz="2400" smtClean="0"/>
              <a:t>a, b</a:t>
            </a:r>
            <a:r>
              <a:rPr lang="en-US" sz="2400"/>
              <a:t>);</a:t>
            </a:r>
          </a:p>
          <a:p>
            <a:pPr marL="0" indent="0">
              <a:buNone/>
            </a:pPr>
            <a:r>
              <a:rPr lang="en-US" sz="2400" smtClean="0"/>
              <a:t>}</a:t>
            </a:r>
          </a:p>
          <a:p>
            <a:pPr marL="0" indent="0">
              <a:buNone/>
            </a:pPr>
            <a:r>
              <a:rPr lang="en-US" sz="2400">
                <a:solidFill>
                  <a:srgbClr val="0000FF"/>
                </a:solidFill>
              </a:rPr>
              <a:t>int</a:t>
            </a:r>
            <a:r>
              <a:rPr lang="en-US" sz="2400"/>
              <a:t> Inc(</a:t>
            </a:r>
            <a:r>
              <a:rPr lang="en-US" sz="2400">
                <a:solidFill>
                  <a:srgbClr val="0000FF"/>
                </a:solidFill>
              </a:rPr>
              <a:t>int</a:t>
            </a:r>
            <a:r>
              <a:rPr lang="en-US" sz="2400"/>
              <a:t> &amp;x) {</a:t>
            </a:r>
          </a:p>
          <a:p>
            <a:pPr marL="0" indent="0">
              <a:buNone/>
            </a:pPr>
            <a:r>
              <a:rPr lang="en-US" sz="2400"/>
              <a:t>	x++;</a:t>
            </a:r>
          </a:p>
          <a:p>
            <a:pPr marL="0" indent="0">
              <a:buNone/>
            </a:pPr>
            <a:r>
              <a:rPr lang="en-US" sz="2400"/>
              <a:t>	</a:t>
            </a:r>
            <a:r>
              <a:rPr lang="en-US" sz="2400">
                <a:solidFill>
                  <a:srgbClr val="0000FF"/>
                </a:solidFill>
              </a:rPr>
              <a:t>return</a:t>
            </a:r>
            <a:r>
              <a:rPr lang="en-US" sz="2400"/>
              <a:t> x;</a:t>
            </a:r>
          </a:p>
          <a:p>
            <a:pPr marL="0" indent="0">
              <a:buNone/>
            </a:pPr>
            <a:r>
              <a:rPr lang="en-US" sz="2400" smtClean="0"/>
              <a:t>}</a:t>
            </a:r>
            <a:endParaRPr lang="en-US" sz="2400"/>
          </a:p>
        </p:txBody>
      </p:sp>
      <p:sp>
        <p:nvSpPr>
          <p:cNvPr id="9" name="Content Placeholder 8"/>
          <p:cNvSpPr>
            <a:spLocks noGrp="1"/>
          </p:cNvSpPr>
          <p:nvPr>
            <p:ph sz="half" idx="2"/>
          </p:nvPr>
        </p:nvSpPr>
        <p:spPr/>
        <p:txBody>
          <a:bodyPr>
            <a:noAutofit/>
          </a:bodyPr>
          <a:lstStyle/>
          <a:p>
            <a:pPr marL="0" indent="0">
              <a:buNone/>
            </a:pPr>
            <a:r>
              <a:rPr lang="en-US" sz="2400" smtClean="0">
                <a:solidFill>
                  <a:srgbClr val="0000FF"/>
                </a:solidFill>
              </a:rPr>
              <a:t>int</a:t>
            </a:r>
            <a:r>
              <a:rPr lang="en-US" sz="2400" smtClean="0"/>
              <a:t> </a:t>
            </a:r>
            <a:r>
              <a:rPr lang="en-US" sz="2400"/>
              <a:t>Inc(</a:t>
            </a:r>
            <a:r>
              <a:rPr lang="en-US" sz="2400">
                <a:solidFill>
                  <a:srgbClr val="0000FF"/>
                </a:solidFill>
              </a:rPr>
              <a:t>int</a:t>
            </a:r>
            <a:r>
              <a:rPr lang="en-US" sz="2400"/>
              <a:t> </a:t>
            </a:r>
            <a:r>
              <a:rPr lang="en-US" sz="2400" smtClean="0"/>
              <a:t>*x); </a:t>
            </a:r>
            <a:r>
              <a:rPr lang="en-US" sz="2400" smtClean="0">
                <a:solidFill>
                  <a:srgbClr val="00B050"/>
                </a:solidFill>
              </a:rPr>
              <a:t>/* C */</a:t>
            </a:r>
            <a:endParaRPr lang="en-US" sz="2400">
              <a:solidFill>
                <a:srgbClr val="00B050"/>
              </a:solidFill>
            </a:endParaRPr>
          </a:p>
          <a:p>
            <a:pPr marL="0" indent="0">
              <a:buNone/>
            </a:pPr>
            <a:r>
              <a:rPr lang="en-US" sz="2400">
                <a:solidFill>
                  <a:srgbClr val="0000FF"/>
                </a:solidFill>
              </a:rPr>
              <a:t>void</a:t>
            </a:r>
            <a:r>
              <a:rPr lang="en-US" sz="2400"/>
              <a:t> main</a:t>
            </a:r>
            <a:r>
              <a:rPr lang="en-US" sz="2400" smtClean="0"/>
              <a:t>() {</a:t>
            </a:r>
            <a:endParaRPr lang="en-US" sz="2400"/>
          </a:p>
          <a:p>
            <a:pPr marL="0" indent="0">
              <a:buNone/>
            </a:pPr>
            <a:r>
              <a:rPr lang="en-US" sz="2400"/>
              <a:t>	</a:t>
            </a:r>
            <a:r>
              <a:rPr lang="en-US" sz="2400">
                <a:solidFill>
                  <a:srgbClr val="0000FF"/>
                </a:solidFill>
              </a:rPr>
              <a:t>int</a:t>
            </a:r>
            <a:r>
              <a:rPr lang="en-US" sz="2400"/>
              <a:t> a = 9, b;</a:t>
            </a:r>
          </a:p>
          <a:p>
            <a:pPr marL="0" indent="0">
              <a:buNone/>
            </a:pPr>
            <a:r>
              <a:rPr lang="en-US" sz="2400"/>
              <a:t>	b = Inc</a:t>
            </a:r>
            <a:r>
              <a:rPr lang="en-US" sz="2400" smtClean="0"/>
              <a:t>(&amp;a</a:t>
            </a:r>
            <a:r>
              <a:rPr lang="en-US" sz="2400"/>
              <a:t>);</a:t>
            </a:r>
          </a:p>
          <a:p>
            <a:pPr marL="0" indent="0">
              <a:buNone/>
            </a:pPr>
            <a:r>
              <a:rPr lang="en-US" sz="2400"/>
              <a:t>	</a:t>
            </a:r>
            <a:r>
              <a:rPr lang="en-US" sz="2400" smtClean="0"/>
              <a:t>printf(“</a:t>
            </a:r>
            <a:r>
              <a:rPr lang="en-US" sz="2400"/>
              <a:t>a = %</a:t>
            </a:r>
            <a:r>
              <a:rPr lang="en-US" sz="2400" smtClean="0"/>
              <a:t>d,</a:t>
            </a:r>
          </a:p>
          <a:p>
            <a:pPr marL="0" indent="0">
              <a:buNone/>
            </a:pPr>
            <a:r>
              <a:rPr lang="en-US" sz="2400"/>
              <a:t>	</a:t>
            </a:r>
            <a:r>
              <a:rPr lang="en-US" sz="2400" smtClean="0"/>
              <a:t>b = %</a:t>
            </a:r>
            <a:r>
              <a:rPr lang="en-US" sz="2400"/>
              <a:t>d\n”, </a:t>
            </a:r>
            <a:r>
              <a:rPr lang="en-US" sz="2400" smtClean="0"/>
              <a:t>a, b</a:t>
            </a:r>
            <a:r>
              <a:rPr lang="en-US" sz="2400"/>
              <a:t>);</a:t>
            </a:r>
          </a:p>
          <a:p>
            <a:pPr marL="0" indent="0">
              <a:buNone/>
            </a:pPr>
            <a:r>
              <a:rPr lang="en-US" sz="2400" smtClean="0"/>
              <a:t>}</a:t>
            </a:r>
          </a:p>
          <a:p>
            <a:pPr marL="0" indent="0">
              <a:buNone/>
            </a:pPr>
            <a:r>
              <a:rPr lang="en-US" sz="2400">
                <a:solidFill>
                  <a:srgbClr val="0000FF"/>
                </a:solidFill>
              </a:rPr>
              <a:t>int</a:t>
            </a:r>
            <a:r>
              <a:rPr lang="en-US" sz="2400"/>
              <a:t> Inc(</a:t>
            </a:r>
            <a:r>
              <a:rPr lang="en-US" sz="2400">
                <a:solidFill>
                  <a:srgbClr val="0000FF"/>
                </a:solidFill>
              </a:rPr>
              <a:t>int</a:t>
            </a:r>
            <a:r>
              <a:rPr lang="en-US" sz="2400"/>
              <a:t> *x) {</a:t>
            </a:r>
          </a:p>
          <a:p>
            <a:pPr marL="0" indent="0">
              <a:buNone/>
            </a:pPr>
            <a:r>
              <a:rPr lang="en-US" sz="2400"/>
              <a:t>	(*x)++;</a:t>
            </a:r>
          </a:p>
          <a:p>
            <a:pPr marL="0" indent="0">
              <a:buNone/>
            </a:pPr>
            <a:r>
              <a:rPr lang="en-US" sz="2400"/>
              <a:t>	</a:t>
            </a:r>
            <a:r>
              <a:rPr lang="en-US" sz="2400">
                <a:solidFill>
                  <a:srgbClr val="0000FF"/>
                </a:solidFill>
              </a:rPr>
              <a:t>return</a:t>
            </a:r>
            <a:r>
              <a:rPr lang="en-US" sz="2400"/>
              <a:t> (*x);</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5433336B-3563-4111-B07D-445BF336603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21</a:t>
            </a:fld>
            <a:endParaRPr lang="en-US"/>
          </a:p>
        </p:txBody>
      </p:sp>
      <p:cxnSp>
        <p:nvCxnSpPr>
          <p:cNvPr id="10" name="Straight Arrow Connector 9"/>
          <p:cNvCxnSpPr/>
          <p:nvPr/>
        </p:nvCxnSpPr>
        <p:spPr>
          <a:xfrm>
            <a:off x="2133600" y="2819400"/>
            <a:ext cx="440399" cy="22860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13" name="Arc 12"/>
          <p:cNvSpPr/>
          <p:nvPr/>
        </p:nvSpPr>
        <p:spPr>
          <a:xfrm>
            <a:off x="6400800" y="1004391"/>
            <a:ext cx="1162879" cy="2043610"/>
          </a:xfrm>
          <a:prstGeom prst="arc">
            <a:avLst>
              <a:gd name="adj1" fmla="val 17460903"/>
              <a:gd name="adj2" fmla="val 492433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5" name="Explosion 2 14"/>
          <p:cNvSpPr/>
          <p:nvPr/>
        </p:nvSpPr>
        <p:spPr>
          <a:xfrm>
            <a:off x="5943600" y="228600"/>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a:latin typeface="Tahoma" pitchFamily="34" charset="0"/>
                <a:ea typeface="Tahoma" pitchFamily="34" charset="0"/>
                <a:cs typeface="Tahoma" pitchFamily="34" charset="0"/>
              </a:rPr>
              <a:t>Đ</a:t>
            </a:r>
            <a:r>
              <a:rPr lang="en-US" sz="2000" smtClean="0">
                <a:latin typeface="Tahoma" pitchFamily="34" charset="0"/>
                <a:ea typeface="Tahoma" pitchFamily="34" charset="0"/>
                <a:cs typeface="Tahoma" pitchFamily="34" charset="0"/>
              </a:rPr>
              <a:t>ịa chỉ</a:t>
            </a:r>
          </a:p>
          <a:p>
            <a:pPr algn="ctr"/>
            <a:r>
              <a:rPr lang="en-US" sz="2000" smtClean="0">
                <a:latin typeface="Tahoma" pitchFamily="34" charset="0"/>
                <a:ea typeface="Tahoma" pitchFamily="34" charset="0"/>
                <a:cs typeface="Tahoma" pitchFamily="34" charset="0"/>
              </a:rPr>
              <a:t>của a</a:t>
            </a:r>
            <a:endParaRPr lang="en-US" sz="2000">
              <a:latin typeface="Tahoma" pitchFamily="34" charset="0"/>
              <a:ea typeface="Tahoma" pitchFamily="34" charset="0"/>
              <a:cs typeface="Tahoma" pitchFamily="34" charset="0"/>
            </a:endParaRPr>
          </a:p>
        </p:txBody>
      </p:sp>
      <p:cxnSp>
        <p:nvCxnSpPr>
          <p:cNvPr id="14" name="Straight Arrow Connector 13"/>
          <p:cNvCxnSpPr/>
          <p:nvPr/>
        </p:nvCxnSpPr>
        <p:spPr>
          <a:xfrm flipH="1">
            <a:off x="6400800" y="3309257"/>
            <a:ext cx="562992" cy="1491343"/>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21" name="Explosion 2 20"/>
          <p:cNvSpPr/>
          <p:nvPr/>
        </p:nvSpPr>
        <p:spPr>
          <a:xfrm>
            <a:off x="2747839" y="5016057"/>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int *x = &amp;a;</a:t>
            </a:r>
            <a:endParaRPr lang="en-US" sz="2000">
              <a:latin typeface="Tahoma" pitchFamily="34" charset="0"/>
              <a:ea typeface="Tahoma" pitchFamily="34" charset="0"/>
              <a:cs typeface="Tahoma" pitchFamily="34" charset="0"/>
            </a:endParaRPr>
          </a:p>
        </p:txBody>
      </p:sp>
      <p:sp>
        <p:nvSpPr>
          <p:cNvPr id="22" name="Arc 21"/>
          <p:cNvSpPr/>
          <p:nvPr/>
        </p:nvSpPr>
        <p:spPr>
          <a:xfrm rot="5124264" flipH="1">
            <a:off x="4446248" y="4118790"/>
            <a:ext cx="1767958" cy="2311725"/>
          </a:xfrm>
          <a:prstGeom prst="arc">
            <a:avLst>
              <a:gd name="adj1" fmla="val 17634066"/>
              <a:gd name="adj2" fmla="val 4683757"/>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9" name="Straight Arrow Connector 18"/>
          <p:cNvCxnSpPr/>
          <p:nvPr/>
        </p:nvCxnSpPr>
        <p:spPr>
          <a:xfrm flipH="1">
            <a:off x="1752600" y="5073599"/>
            <a:ext cx="381000" cy="22860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2286000" y="3309257"/>
            <a:ext cx="440399" cy="1491343"/>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3967863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Tham biến hằng</a:t>
            </a:r>
            <a:endParaRPr lang="en-US"/>
          </a:p>
        </p:txBody>
      </p:sp>
      <p:sp>
        <p:nvSpPr>
          <p:cNvPr id="9" name="Content Placeholder 8"/>
          <p:cNvSpPr>
            <a:spLocks noGrp="1"/>
          </p:cNvSpPr>
          <p:nvPr>
            <p:ph idx="1"/>
          </p:nvPr>
        </p:nvSpPr>
        <p:spPr/>
        <p:txBody>
          <a:bodyPr>
            <a:noAutofit/>
          </a:bodyPr>
          <a:lstStyle/>
          <a:p>
            <a:pPr marL="0" indent="0">
              <a:buNone/>
            </a:pPr>
            <a:r>
              <a:rPr lang="en-US" sz="2400">
                <a:solidFill>
                  <a:srgbClr val="0000FF"/>
                </a:solidFill>
              </a:rPr>
              <a:t>void</a:t>
            </a:r>
            <a:r>
              <a:rPr lang="en-US" sz="2400"/>
              <a:t> f1(</a:t>
            </a:r>
            <a:r>
              <a:rPr lang="en-US" sz="2400">
                <a:solidFill>
                  <a:srgbClr val="0000FF"/>
                </a:solidFill>
              </a:rPr>
              <a:t>double</a:t>
            </a:r>
            <a:r>
              <a:rPr lang="en-US" sz="2400"/>
              <a:t> x</a:t>
            </a:r>
            <a:r>
              <a:rPr lang="en-US" sz="2400" smtClean="0"/>
              <a:t>);</a:t>
            </a:r>
          </a:p>
          <a:p>
            <a:pPr marL="0" indent="0">
              <a:buNone/>
            </a:pPr>
            <a:r>
              <a:rPr lang="en-US" sz="2400">
                <a:solidFill>
                  <a:srgbClr val="0000FF"/>
                </a:solidFill>
              </a:rPr>
              <a:t>void</a:t>
            </a:r>
            <a:r>
              <a:rPr lang="en-US" sz="2400"/>
              <a:t> </a:t>
            </a:r>
            <a:r>
              <a:rPr lang="en-US" sz="2400" smtClean="0"/>
              <a:t>f2(</a:t>
            </a:r>
            <a:r>
              <a:rPr lang="en-US" sz="2400" smtClean="0">
                <a:solidFill>
                  <a:srgbClr val="0000FF"/>
                </a:solidFill>
              </a:rPr>
              <a:t>double</a:t>
            </a:r>
            <a:r>
              <a:rPr lang="en-US" sz="2400" smtClean="0"/>
              <a:t> &amp;x</a:t>
            </a:r>
            <a:r>
              <a:rPr lang="en-US" sz="2400"/>
              <a:t>);</a:t>
            </a:r>
          </a:p>
          <a:p>
            <a:pPr marL="0" indent="0">
              <a:buNone/>
            </a:pPr>
            <a:r>
              <a:rPr lang="en-US" sz="2400">
                <a:solidFill>
                  <a:srgbClr val="0000FF"/>
                </a:solidFill>
              </a:rPr>
              <a:t>void</a:t>
            </a:r>
            <a:r>
              <a:rPr lang="en-US" sz="2400"/>
              <a:t> </a:t>
            </a:r>
            <a:r>
              <a:rPr lang="en-US" sz="2400" smtClean="0"/>
              <a:t>f3(</a:t>
            </a:r>
            <a:r>
              <a:rPr lang="en-US" sz="2400" smtClean="0">
                <a:solidFill>
                  <a:srgbClr val="0000FF"/>
                </a:solidFill>
              </a:rPr>
              <a:t>const</a:t>
            </a:r>
            <a:r>
              <a:rPr lang="en-US" sz="2400" smtClean="0"/>
              <a:t> </a:t>
            </a:r>
            <a:r>
              <a:rPr lang="en-US" sz="2400" smtClean="0">
                <a:solidFill>
                  <a:srgbClr val="0000FF"/>
                </a:solidFill>
              </a:rPr>
              <a:t>double</a:t>
            </a:r>
            <a:r>
              <a:rPr lang="en-US" sz="2400" smtClean="0"/>
              <a:t> &amp;x</a:t>
            </a:r>
            <a:r>
              <a:rPr lang="en-US" sz="2400"/>
              <a:t>);</a:t>
            </a:r>
          </a:p>
          <a:p>
            <a:pPr marL="0" indent="0">
              <a:buNone/>
            </a:pPr>
            <a:r>
              <a:rPr lang="en-US" sz="2400" smtClean="0">
                <a:solidFill>
                  <a:srgbClr val="0000FF"/>
                </a:solidFill>
              </a:rPr>
              <a:t>void</a:t>
            </a:r>
            <a:r>
              <a:rPr lang="en-US" sz="2400" smtClean="0"/>
              <a:t> </a:t>
            </a:r>
            <a:r>
              <a:rPr lang="en-US" sz="2400"/>
              <a:t>main() </a:t>
            </a:r>
            <a:r>
              <a:rPr lang="en-US" sz="2400" smtClean="0"/>
              <a:t>{</a:t>
            </a:r>
          </a:p>
          <a:p>
            <a:pPr marL="0" indent="0">
              <a:buNone/>
            </a:pPr>
            <a:r>
              <a:rPr lang="en-US" sz="2400"/>
              <a:t>	</a:t>
            </a:r>
            <a:r>
              <a:rPr lang="en-US" sz="2400" smtClean="0">
                <a:solidFill>
                  <a:srgbClr val="0000FF"/>
                </a:solidFill>
              </a:rPr>
              <a:t>double</a:t>
            </a:r>
            <a:r>
              <a:rPr lang="en-US" sz="2400" smtClean="0"/>
              <a:t> a = 15.06;</a:t>
            </a:r>
          </a:p>
          <a:p>
            <a:pPr marL="0" indent="0">
              <a:buNone/>
            </a:pPr>
            <a:r>
              <a:rPr lang="en-US" sz="2400"/>
              <a:t>	</a:t>
            </a:r>
            <a:r>
              <a:rPr lang="en-US" sz="2400" smtClean="0"/>
              <a:t>f1(a); </a:t>
            </a:r>
            <a:r>
              <a:rPr lang="en-US" sz="2400" smtClean="0">
                <a:solidFill>
                  <a:srgbClr val="00B050"/>
                </a:solidFill>
              </a:rPr>
              <a:t>// passed by value</a:t>
            </a:r>
          </a:p>
          <a:p>
            <a:pPr marL="0" indent="0">
              <a:buNone/>
            </a:pPr>
            <a:r>
              <a:rPr lang="en-US" sz="2400"/>
              <a:t>	</a:t>
            </a:r>
            <a:r>
              <a:rPr lang="en-US" sz="2400" smtClean="0"/>
              <a:t>f2(a); </a:t>
            </a:r>
            <a:r>
              <a:rPr lang="en-US" sz="2400" smtClean="0">
                <a:solidFill>
                  <a:srgbClr val="00B050"/>
                </a:solidFill>
              </a:rPr>
              <a:t>// passed by reference</a:t>
            </a:r>
          </a:p>
          <a:p>
            <a:pPr marL="0" indent="0">
              <a:buNone/>
            </a:pPr>
            <a:r>
              <a:rPr lang="en-US" sz="2400"/>
              <a:t>	</a:t>
            </a:r>
            <a:r>
              <a:rPr lang="en-US" sz="2400" smtClean="0"/>
              <a:t>f3(a); </a:t>
            </a:r>
            <a:r>
              <a:rPr lang="en-US" sz="2400">
                <a:solidFill>
                  <a:srgbClr val="00B050"/>
                </a:solidFill>
              </a:rPr>
              <a:t>// passed by </a:t>
            </a:r>
            <a:r>
              <a:rPr lang="en-US" sz="2400" smtClean="0">
                <a:solidFill>
                  <a:srgbClr val="00B050"/>
                </a:solidFill>
              </a:rPr>
              <a:t>const reference </a:t>
            </a:r>
            <a:endParaRPr lang="en-US" sz="2400">
              <a:solidFill>
                <a:srgbClr val="00B050"/>
              </a:solidFill>
            </a:endParaRPr>
          </a:p>
          <a:p>
            <a:pPr marL="0" indent="0">
              <a:buNone/>
            </a:pPr>
            <a:r>
              <a:rPr lang="en-US" sz="2400" smtClean="0"/>
              <a:t>}</a:t>
            </a:r>
          </a:p>
          <a:p>
            <a:pPr marL="0" indent="0">
              <a:buNone/>
            </a:pPr>
            <a:r>
              <a:rPr lang="en-US" sz="2400" smtClean="0">
                <a:solidFill>
                  <a:srgbClr val="00B050"/>
                </a:solidFill>
              </a:rPr>
              <a:t>// defines f1(), f2(), f3() here…</a:t>
            </a:r>
            <a:endParaRPr lang="en-US" sz="2400">
              <a:solidFill>
                <a:srgbClr val="00B050"/>
              </a:solidFill>
            </a:endParaRPr>
          </a:p>
        </p:txBody>
      </p:sp>
      <p:sp>
        <p:nvSpPr>
          <p:cNvPr id="4" name="Date Placeholder 3"/>
          <p:cNvSpPr>
            <a:spLocks noGrp="1"/>
          </p:cNvSpPr>
          <p:nvPr>
            <p:ph type="dt" sz="half" idx="10"/>
          </p:nvPr>
        </p:nvSpPr>
        <p:spPr/>
        <p:txBody>
          <a:bodyPr/>
          <a:lstStyle/>
          <a:p>
            <a:fld id="{A2D71BB1-AD59-4E28-A62A-281533FEB83D}"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22</a:t>
            </a:fld>
            <a:endParaRPr lang="en-US"/>
          </a:p>
        </p:txBody>
      </p:sp>
      <p:sp>
        <p:nvSpPr>
          <p:cNvPr id="10" name="Arc 9"/>
          <p:cNvSpPr/>
          <p:nvPr/>
        </p:nvSpPr>
        <p:spPr>
          <a:xfrm rot="877739" flipH="1" flipV="1">
            <a:off x="1731049" y="1941745"/>
            <a:ext cx="1389012" cy="2191758"/>
          </a:xfrm>
          <a:prstGeom prst="arc">
            <a:avLst>
              <a:gd name="adj1" fmla="val 17349136"/>
              <a:gd name="adj2" fmla="val 4891664"/>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Arc 10"/>
          <p:cNvSpPr/>
          <p:nvPr/>
        </p:nvSpPr>
        <p:spPr>
          <a:xfrm rot="5400000" flipH="1" flipV="1">
            <a:off x="3171547" y="714654"/>
            <a:ext cx="1252069" cy="2565962"/>
          </a:xfrm>
          <a:prstGeom prst="arc">
            <a:avLst>
              <a:gd name="adj1" fmla="val 17108873"/>
              <a:gd name="adj2" fmla="val 5125473"/>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Explosion 2 11"/>
          <p:cNvSpPr/>
          <p:nvPr/>
        </p:nvSpPr>
        <p:spPr>
          <a:xfrm>
            <a:off x="4556868" y="1463845"/>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solidFill>
                  <a:srgbClr val="0000FF"/>
                </a:solidFill>
                <a:latin typeface="Tahoma" pitchFamily="34" charset="0"/>
                <a:ea typeface="Tahoma" pitchFamily="34" charset="0"/>
                <a:cs typeface="Tahoma" pitchFamily="34" charset="0"/>
              </a:rPr>
              <a:t>double</a:t>
            </a:r>
            <a:r>
              <a:rPr lang="en-US" sz="2000" smtClean="0">
                <a:latin typeface="Tahoma" pitchFamily="34" charset="0"/>
                <a:ea typeface="Tahoma" pitchFamily="34" charset="0"/>
                <a:cs typeface="Tahoma" pitchFamily="34" charset="0"/>
              </a:rPr>
              <a:t> x = 15.06;</a:t>
            </a:r>
            <a:endParaRPr lang="en-US" sz="2000">
              <a:latin typeface="Tahoma" pitchFamily="34" charset="0"/>
              <a:ea typeface="Tahoma" pitchFamily="34" charset="0"/>
              <a:cs typeface="Tahoma" pitchFamily="34" charset="0"/>
            </a:endParaRPr>
          </a:p>
        </p:txBody>
      </p:sp>
      <p:sp>
        <p:nvSpPr>
          <p:cNvPr id="15" name="Arc 14"/>
          <p:cNvSpPr/>
          <p:nvPr/>
        </p:nvSpPr>
        <p:spPr>
          <a:xfrm rot="5124264" flipH="1">
            <a:off x="1881674" y="3316044"/>
            <a:ext cx="1674396" cy="1604817"/>
          </a:xfrm>
          <a:prstGeom prst="arc">
            <a:avLst>
              <a:gd name="adj1" fmla="val 18761994"/>
              <a:gd name="adj2" fmla="val 4325406"/>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6" name="Explosion 2 15"/>
          <p:cNvSpPr/>
          <p:nvPr/>
        </p:nvSpPr>
        <p:spPr>
          <a:xfrm>
            <a:off x="5461563" y="2911645"/>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Tốn bộ nhớ</a:t>
            </a:r>
          </a:p>
          <a:p>
            <a:pPr algn="ctr"/>
            <a:r>
              <a:rPr lang="en-US" sz="2000" smtClean="0">
                <a:latin typeface="Tahoma" pitchFamily="34" charset="0"/>
                <a:ea typeface="Tahoma" pitchFamily="34" charset="0"/>
                <a:cs typeface="Tahoma" pitchFamily="34" charset="0"/>
              </a:rPr>
              <a:t>khi x lớn</a:t>
            </a:r>
            <a:endParaRPr lang="en-US" sz="2000">
              <a:latin typeface="Tahoma" pitchFamily="34" charset="0"/>
              <a:ea typeface="Tahoma" pitchFamily="34" charset="0"/>
              <a:cs typeface="Tahoma" pitchFamily="34" charset="0"/>
            </a:endParaRPr>
          </a:p>
        </p:txBody>
      </p:sp>
      <p:cxnSp>
        <p:nvCxnSpPr>
          <p:cNvPr id="17" name="Straight Arrow Connector 16"/>
          <p:cNvCxnSpPr/>
          <p:nvPr/>
        </p:nvCxnSpPr>
        <p:spPr>
          <a:xfrm>
            <a:off x="6071163" y="2623670"/>
            <a:ext cx="381000" cy="516575"/>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1027831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Lời gọi hàm</a:t>
            </a:r>
            <a:endParaRPr lang="en-US"/>
          </a:p>
        </p:txBody>
      </p:sp>
      <p:sp>
        <p:nvSpPr>
          <p:cNvPr id="9" name="Content Placeholder 8"/>
          <p:cNvSpPr>
            <a:spLocks noGrp="1"/>
          </p:cNvSpPr>
          <p:nvPr>
            <p:ph idx="1"/>
          </p:nvPr>
        </p:nvSpPr>
        <p:spPr/>
        <p:txBody>
          <a:bodyPr>
            <a:noAutofit/>
          </a:bodyPr>
          <a:lstStyle/>
          <a:p>
            <a:r>
              <a:rPr lang="en-US" smtClean="0"/>
              <a:t>Có hai cách để gọi hàm</a:t>
            </a:r>
          </a:p>
          <a:p>
            <a:pPr lvl="1"/>
            <a:r>
              <a:rPr lang="en-US" smtClean="0"/>
              <a:t>Mọi hàm đều có thể được gọi bằng cách sử dụng tên hàm kèm danh sách các đối số trong một câu lệnh đơn. Nếu hàm có giá trị trả về, giá trị này sẽ bị bỏ qua.</a:t>
            </a:r>
          </a:p>
          <a:p>
            <a:pPr lvl="1"/>
            <a:r>
              <a:rPr lang="en-US" smtClean="0"/>
              <a:t>Đối với các </a:t>
            </a:r>
            <a:r>
              <a:rPr lang="en-US"/>
              <a:t>hàm có giá trị trả </a:t>
            </a:r>
            <a:r>
              <a:rPr lang="en-US" smtClean="0"/>
              <a:t>về, do </a:t>
            </a:r>
            <a:r>
              <a:rPr lang="en-US"/>
              <a:t>các </a:t>
            </a:r>
            <a:r>
              <a:rPr lang="en-US" smtClean="0"/>
              <a:t>hàm này được quy thành một giá trị (do hàm trả về) </a:t>
            </a:r>
            <a:r>
              <a:rPr lang="en-US"/>
              <a:t>nên chúng là các biểu thức C hợp lệ và có thể được sử dụng ở bất kỳ nơi đâu </a:t>
            </a:r>
            <a:r>
              <a:rPr lang="en-US" smtClean="0"/>
              <a:t>mà một </a:t>
            </a:r>
            <a:r>
              <a:rPr lang="en-US"/>
              <a:t>biểu thức C có thể được sử </a:t>
            </a:r>
            <a:r>
              <a:rPr lang="en-US" smtClean="0"/>
              <a:t>dụng.</a:t>
            </a:r>
          </a:p>
        </p:txBody>
      </p:sp>
      <p:sp>
        <p:nvSpPr>
          <p:cNvPr id="4" name="Date Placeholder 3"/>
          <p:cNvSpPr>
            <a:spLocks noGrp="1"/>
          </p:cNvSpPr>
          <p:nvPr>
            <p:ph type="dt" sz="half" idx="10"/>
          </p:nvPr>
        </p:nvSpPr>
        <p:spPr/>
        <p:txBody>
          <a:bodyPr/>
          <a:lstStyle/>
          <a:p>
            <a:fld id="{0B51FAA9-E896-479C-9C12-DE0433CDDB89}"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23</a:t>
            </a:fld>
            <a:endParaRPr lang="en-US"/>
          </a:p>
        </p:txBody>
      </p:sp>
    </p:spTree>
    <p:extLst>
      <p:ext uri="{BB962C8B-B14F-4D97-AF65-F5344CB8AC3E}">
        <p14:creationId xmlns:p14="http://schemas.microsoft.com/office/powerpoint/2010/main" val="884853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lời gọi hàm</a:t>
            </a:r>
            <a:endParaRPr lang="en-US"/>
          </a:p>
        </p:txBody>
      </p:sp>
      <p:sp>
        <p:nvSpPr>
          <p:cNvPr id="3" name="Content Placeholder 2"/>
          <p:cNvSpPr>
            <a:spLocks noGrp="1"/>
          </p:cNvSpPr>
          <p:nvPr>
            <p:ph idx="1"/>
          </p:nvPr>
        </p:nvSpPr>
        <p:spPr/>
        <p:txBody>
          <a:bodyPr>
            <a:normAutofit/>
          </a:bodyPr>
          <a:lstStyle/>
          <a:p>
            <a:pPr marL="0" indent="0">
              <a:buNone/>
            </a:pPr>
            <a:r>
              <a:rPr lang="en-US" sz="2400">
                <a:solidFill>
                  <a:srgbClr val="0000FF"/>
                </a:solidFill>
              </a:rPr>
              <a:t>void</a:t>
            </a:r>
            <a:r>
              <a:rPr lang="en-US" sz="2400"/>
              <a:t> DoSomething();</a:t>
            </a:r>
          </a:p>
          <a:p>
            <a:pPr marL="0" indent="0">
              <a:buNone/>
            </a:pPr>
            <a:r>
              <a:rPr lang="en-US" sz="2400" smtClean="0">
                <a:solidFill>
                  <a:srgbClr val="0000FF"/>
                </a:solidFill>
              </a:rPr>
              <a:t>int</a:t>
            </a:r>
            <a:r>
              <a:rPr lang="en-US" sz="2400" smtClean="0"/>
              <a:t> Sum(</a:t>
            </a:r>
            <a:r>
              <a:rPr lang="en-US" sz="2400" smtClean="0">
                <a:solidFill>
                  <a:srgbClr val="0000FF"/>
                </a:solidFill>
              </a:rPr>
              <a:t>int</a:t>
            </a:r>
            <a:r>
              <a:rPr lang="en-US" sz="2400" smtClean="0"/>
              <a:t> x, </a:t>
            </a:r>
            <a:r>
              <a:rPr lang="en-US" sz="2400" smtClean="0">
                <a:solidFill>
                  <a:srgbClr val="0000FF"/>
                </a:solidFill>
              </a:rPr>
              <a:t>int</a:t>
            </a:r>
            <a:r>
              <a:rPr lang="en-US" sz="2400" smtClean="0"/>
              <a:t> y);</a:t>
            </a:r>
          </a:p>
          <a:p>
            <a:pPr marL="0" indent="0">
              <a:buNone/>
            </a:pPr>
            <a:r>
              <a:rPr lang="en-US" sz="2400" smtClean="0">
                <a:solidFill>
                  <a:srgbClr val="0000FF"/>
                </a:solidFill>
              </a:rPr>
              <a:t>void</a:t>
            </a:r>
            <a:r>
              <a:rPr lang="en-US" sz="2400" smtClean="0"/>
              <a:t> main() {</a:t>
            </a:r>
          </a:p>
          <a:p>
            <a:pPr marL="0" indent="0">
              <a:buNone/>
            </a:pPr>
            <a:r>
              <a:rPr lang="en-US" sz="2400"/>
              <a:t>	</a:t>
            </a:r>
            <a:r>
              <a:rPr lang="en-US" sz="2400" smtClean="0"/>
              <a:t>DoSomething();</a:t>
            </a:r>
          </a:p>
          <a:p>
            <a:pPr marL="0" indent="0">
              <a:buNone/>
            </a:pPr>
            <a:r>
              <a:rPr lang="en-US" sz="2400"/>
              <a:t>	Sum(1, 2</a:t>
            </a:r>
            <a:r>
              <a:rPr lang="en-US" sz="2400" smtClean="0"/>
              <a:t>); </a:t>
            </a:r>
            <a:r>
              <a:rPr lang="en-US" sz="2400" smtClean="0">
                <a:solidFill>
                  <a:srgbClr val="00B050"/>
                </a:solidFill>
              </a:rPr>
              <a:t>// the return value is discarded</a:t>
            </a:r>
          </a:p>
          <a:p>
            <a:pPr marL="0" indent="0">
              <a:buNone/>
            </a:pPr>
            <a:r>
              <a:rPr lang="en-US" sz="2400"/>
              <a:t>	</a:t>
            </a:r>
            <a:r>
              <a:rPr lang="en-US" sz="2400" smtClean="0">
                <a:solidFill>
                  <a:srgbClr val="0000FF"/>
                </a:solidFill>
              </a:rPr>
              <a:t>int</a:t>
            </a:r>
            <a:r>
              <a:rPr lang="en-US" sz="2400" smtClean="0"/>
              <a:t> x = Sum(1, 2);</a:t>
            </a:r>
          </a:p>
          <a:p>
            <a:pPr marL="0" indent="0">
              <a:buNone/>
            </a:pPr>
            <a:r>
              <a:rPr lang="en-US" sz="2400"/>
              <a:t>	</a:t>
            </a:r>
            <a:r>
              <a:rPr lang="en-US" sz="2400" smtClean="0">
                <a:solidFill>
                  <a:srgbClr val="0000FF"/>
                </a:solidFill>
              </a:rPr>
              <a:t>int</a:t>
            </a:r>
            <a:r>
              <a:rPr lang="en-US" sz="2400" smtClean="0"/>
              <a:t> y = Sum(1, Sum(2, 3));</a:t>
            </a:r>
          </a:p>
          <a:p>
            <a:pPr marL="0" indent="0">
              <a:buNone/>
            </a:pPr>
            <a:r>
              <a:rPr lang="en-US" sz="2400"/>
              <a:t>	</a:t>
            </a:r>
            <a:r>
              <a:rPr lang="en-US" sz="2400" smtClean="0"/>
              <a:t>printf(“%d\n”, Sum(1, 2));</a:t>
            </a:r>
            <a:endParaRPr lang="en-US" sz="2400"/>
          </a:p>
          <a:p>
            <a:pPr marL="0" indent="0">
              <a:buNone/>
            </a:pPr>
            <a:r>
              <a:rPr lang="en-US" sz="2400" smtClean="0"/>
              <a:t>}</a:t>
            </a:r>
          </a:p>
          <a:p>
            <a:pPr marL="0" indent="0">
              <a:buNone/>
            </a:pPr>
            <a:r>
              <a:rPr lang="en-US" sz="2400" smtClean="0">
                <a:solidFill>
                  <a:srgbClr val="00B050"/>
                </a:solidFill>
              </a:rPr>
              <a:t>// defines DoSomething() and Sum() here…</a:t>
            </a:r>
            <a:endParaRPr lang="en-US" sz="2400">
              <a:solidFill>
                <a:srgbClr val="00B050"/>
              </a:solidFill>
            </a:endParaRPr>
          </a:p>
        </p:txBody>
      </p:sp>
      <p:sp>
        <p:nvSpPr>
          <p:cNvPr id="4" name="Date Placeholder 3"/>
          <p:cNvSpPr>
            <a:spLocks noGrp="1"/>
          </p:cNvSpPr>
          <p:nvPr>
            <p:ph type="dt" sz="half" idx="10"/>
          </p:nvPr>
        </p:nvSpPr>
        <p:spPr/>
        <p:txBody>
          <a:bodyPr/>
          <a:lstStyle/>
          <a:p>
            <a:fld id="{B3D43A57-4A3C-4583-B5BD-4C98D3EB41E2}"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24</a:t>
            </a:fld>
            <a:endParaRPr lang="en-US"/>
          </a:p>
        </p:txBody>
      </p:sp>
      <p:sp>
        <p:nvSpPr>
          <p:cNvPr id="7" name="Arc 6"/>
          <p:cNvSpPr/>
          <p:nvPr/>
        </p:nvSpPr>
        <p:spPr>
          <a:xfrm rot="5400000" flipH="1">
            <a:off x="2019298" y="3695701"/>
            <a:ext cx="533401" cy="609596"/>
          </a:xfrm>
          <a:prstGeom prst="arc">
            <a:avLst>
              <a:gd name="adj1" fmla="val 17796093"/>
              <a:gd name="adj2" fmla="val 4769623"/>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9" name="Arc 8"/>
          <p:cNvSpPr/>
          <p:nvPr/>
        </p:nvSpPr>
        <p:spPr>
          <a:xfrm rot="5400000">
            <a:off x="2895600" y="4724400"/>
            <a:ext cx="609600" cy="762000"/>
          </a:xfrm>
          <a:prstGeom prst="arc">
            <a:avLst>
              <a:gd name="adj1" fmla="val 16154589"/>
              <a:gd name="adj2" fmla="val 5375124"/>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1" name="Arc 10"/>
          <p:cNvSpPr/>
          <p:nvPr/>
        </p:nvSpPr>
        <p:spPr>
          <a:xfrm rot="5400000" flipH="1">
            <a:off x="3423555" y="4272643"/>
            <a:ext cx="315690" cy="152400"/>
          </a:xfrm>
          <a:prstGeom prst="arc">
            <a:avLst>
              <a:gd name="adj1" fmla="val 17292892"/>
              <a:gd name="adj2" fmla="val 8174252"/>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Arc 11"/>
          <p:cNvSpPr/>
          <p:nvPr/>
        </p:nvSpPr>
        <p:spPr>
          <a:xfrm rot="5400000" flipH="1">
            <a:off x="2019301" y="4152901"/>
            <a:ext cx="533401" cy="609596"/>
          </a:xfrm>
          <a:prstGeom prst="arc">
            <a:avLst>
              <a:gd name="adj1" fmla="val 17796093"/>
              <a:gd name="adj2" fmla="val 4769623"/>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17075390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Lưu ý về lời gọi hàm</a:t>
            </a:r>
            <a:endParaRPr lang="en-US"/>
          </a:p>
        </p:txBody>
      </p:sp>
      <p:sp>
        <p:nvSpPr>
          <p:cNvPr id="9" name="Content Placeholder 8"/>
          <p:cNvSpPr>
            <a:spLocks noGrp="1"/>
          </p:cNvSpPr>
          <p:nvPr>
            <p:ph idx="1"/>
          </p:nvPr>
        </p:nvSpPr>
        <p:spPr/>
        <p:txBody>
          <a:bodyPr>
            <a:noAutofit/>
          </a:bodyPr>
          <a:lstStyle/>
          <a:p>
            <a:r>
              <a:rPr lang="en-US" smtClean="0"/>
              <a:t>Nếu cố sử dụng các hàm có kiểu trả về là </a:t>
            </a:r>
            <a:r>
              <a:rPr lang="en-US" sz="2400" smtClean="0">
                <a:solidFill>
                  <a:srgbClr val="0000FF"/>
                </a:solidFill>
              </a:rPr>
              <a:t>void</a:t>
            </a:r>
            <a:r>
              <a:rPr lang="en-US" smtClean="0"/>
              <a:t> như một biểu thức thì trình biên dịch sẽ phát sinh một thông báo lỗi.</a:t>
            </a:r>
          </a:p>
          <a:p>
            <a:pPr marL="0" indent="0">
              <a:buNone/>
            </a:pPr>
            <a:r>
              <a:rPr lang="en-US" sz="2400" smtClean="0">
                <a:solidFill>
                  <a:srgbClr val="0000FF"/>
                </a:solidFill>
              </a:rPr>
              <a:t>void</a:t>
            </a:r>
            <a:r>
              <a:rPr lang="en-US" sz="2400" smtClean="0"/>
              <a:t> DoSomething();</a:t>
            </a:r>
          </a:p>
          <a:p>
            <a:pPr marL="0" indent="0">
              <a:buNone/>
            </a:pPr>
            <a:r>
              <a:rPr lang="en-US" sz="2400" smtClean="0">
                <a:solidFill>
                  <a:srgbClr val="0000FF"/>
                </a:solidFill>
              </a:rPr>
              <a:t>void</a:t>
            </a:r>
            <a:r>
              <a:rPr lang="en-US" sz="2400" smtClean="0"/>
              <a:t> main() {</a:t>
            </a:r>
          </a:p>
          <a:p>
            <a:pPr marL="0" indent="0">
              <a:buNone/>
            </a:pPr>
            <a:r>
              <a:rPr lang="en-US" sz="2400" smtClean="0"/>
              <a:t>	DoSomething();</a:t>
            </a:r>
          </a:p>
          <a:p>
            <a:pPr marL="0" indent="0">
              <a:buNone/>
            </a:pPr>
            <a:r>
              <a:rPr lang="en-US" sz="2400" smtClean="0"/>
              <a:t>	</a:t>
            </a:r>
            <a:r>
              <a:rPr lang="en-US" sz="2400" smtClean="0">
                <a:solidFill>
                  <a:srgbClr val="0000FF"/>
                </a:solidFill>
              </a:rPr>
              <a:t>int</a:t>
            </a:r>
            <a:r>
              <a:rPr lang="en-US" sz="2400" smtClean="0"/>
              <a:t> x = DoSomething(); </a:t>
            </a:r>
            <a:r>
              <a:rPr lang="en-US" sz="2400" smtClean="0">
                <a:solidFill>
                  <a:srgbClr val="00B050"/>
                </a:solidFill>
              </a:rPr>
              <a:t>// error</a:t>
            </a:r>
          </a:p>
          <a:p>
            <a:pPr marL="0" indent="0">
              <a:buNone/>
            </a:pPr>
            <a:r>
              <a:rPr lang="en-US" sz="2400"/>
              <a:t>	</a:t>
            </a:r>
            <a:r>
              <a:rPr lang="en-US" sz="2400" smtClean="0"/>
              <a:t>printf(“%d\n”, DoSomething()); </a:t>
            </a:r>
            <a:r>
              <a:rPr lang="en-US" sz="2400" smtClean="0">
                <a:solidFill>
                  <a:srgbClr val="00B050"/>
                </a:solidFill>
              </a:rPr>
              <a:t>// error</a:t>
            </a:r>
          </a:p>
          <a:p>
            <a:pPr marL="0" indent="0">
              <a:buNone/>
            </a:pPr>
            <a:r>
              <a:rPr lang="en-US" sz="2400" smtClean="0"/>
              <a:t>}</a:t>
            </a:r>
          </a:p>
          <a:p>
            <a:pPr marL="0" indent="0">
              <a:buNone/>
            </a:pPr>
            <a:r>
              <a:rPr lang="en-US" sz="2400" smtClean="0">
                <a:solidFill>
                  <a:srgbClr val="00B050"/>
                </a:solidFill>
              </a:rPr>
              <a:t>// defines DoSomething() here…</a:t>
            </a:r>
          </a:p>
        </p:txBody>
      </p:sp>
      <p:sp>
        <p:nvSpPr>
          <p:cNvPr id="4" name="Date Placeholder 3"/>
          <p:cNvSpPr>
            <a:spLocks noGrp="1"/>
          </p:cNvSpPr>
          <p:nvPr>
            <p:ph type="dt" sz="half" idx="10"/>
          </p:nvPr>
        </p:nvSpPr>
        <p:spPr/>
        <p:txBody>
          <a:bodyPr/>
          <a:lstStyle/>
          <a:p>
            <a:fld id="{35E7FE3F-7DDE-4FE4-ADF5-9792C5E4D4D9}"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25</a:t>
            </a:fld>
            <a:endParaRPr lang="en-US"/>
          </a:p>
        </p:txBody>
      </p:sp>
    </p:spTree>
    <p:extLst>
      <p:ext uri="{BB962C8B-B14F-4D97-AF65-F5344CB8AC3E}">
        <p14:creationId xmlns:p14="http://schemas.microsoft.com/office/powerpoint/2010/main" val="4281396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Lưu ý về lời gọi hàm</a:t>
            </a:r>
            <a:endParaRPr lang="en-US"/>
          </a:p>
        </p:txBody>
      </p:sp>
      <p:sp>
        <p:nvSpPr>
          <p:cNvPr id="9" name="Content Placeholder 8"/>
          <p:cNvSpPr>
            <a:spLocks noGrp="1"/>
          </p:cNvSpPr>
          <p:nvPr>
            <p:ph idx="1"/>
          </p:nvPr>
        </p:nvSpPr>
        <p:spPr/>
        <p:txBody>
          <a:bodyPr>
            <a:noAutofit/>
          </a:bodyPr>
          <a:lstStyle/>
          <a:p>
            <a:pPr marL="342900" lvl="1" indent="-342900">
              <a:buFont typeface="Arial" pitchFamily="34" charset="0"/>
              <a:buChar char="•"/>
            </a:pPr>
            <a:r>
              <a:rPr lang="en-US" sz="3200" smtClean="0"/>
              <a:t>Hãy </a:t>
            </a:r>
            <a:r>
              <a:rPr lang="en-US" sz="3200"/>
              <a:t>truyền </a:t>
            </a:r>
            <a:r>
              <a:rPr lang="en-US" sz="3200" smtClean="0"/>
              <a:t>đối số </a:t>
            </a:r>
            <a:r>
              <a:rPr lang="en-US" sz="3200"/>
              <a:t>vào hàm để làm cho hàm tổng quát </a:t>
            </a:r>
            <a:r>
              <a:rPr lang="en-US" sz="3200" smtClean="0"/>
              <a:t>để có </a:t>
            </a:r>
            <a:r>
              <a:rPr lang="en-US" sz="3200"/>
              <a:t>thể tái sử dụng.</a:t>
            </a:r>
          </a:p>
          <a:p>
            <a:pPr marL="0" indent="0">
              <a:buNone/>
            </a:pPr>
            <a:r>
              <a:rPr lang="en-US" sz="2400" smtClean="0">
                <a:solidFill>
                  <a:srgbClr val="0000FF"/>
                </a:solidFill>
              </a:rPr>
              <a:t>int</a:t>
            </a:r>
            <a:r>
              <a:rPr lang="en-US" sz="2400" smtClean="0"/>
              <a:t> </a:t>
            </a:r>
            <a:r>
              <a:rPr lang="en-US" sz="2400"/>
              <a:t>Sum</a:t>
            </a:r>
            <a:r>
              <a:rPr lang="en-US" sz="2400" smtClean="0"/>
              <a:t>() { </a:t>
            </a:r>
            <a:r>
              <a:rPr lang="en-US" sz="2400" smtClean="0">
                <a:solidFill>
                  <a:srgbClr val="00B050"/>
                </a:solidFill>
              </a:rPr>
              <a:t>// non generic</a:t>
            </a:r>
          </a:p>
          <a:p>
            <a:pPr marL="0" indent="0">
              <a:buNone/>
            </a:pPr>
            <a:r>
              <a:rPr lang="en-US" sz="2400" smtClean="0"/>
              <a:t>	</a:t>
            </a:r>
            <a:r>
              <a:rPr lang="en-US" sz="2400" smtClean="0">
                <a:solidFill>
                  <a:srgbClr val="0000FF"/>
                </a:solidFill>
              </a:rPr>
              <a:t>int</a:t>
            </a:r>
            <a:r>
              <a:rPr lang="en-US" sz="2400" smtClean="0"/>
              <a:t> x, y;</a:t>
            </a:r>
          </a:p>
          <a:p>
            <a:pPr marL="0" indent="0">
              <a:buNone/>
            </a:pPr>
            <a:r>
              <a:rPr lang="en-US" sz="2400"/>
              <a:t>	</a:t>
            </a:r>
            <a:r>
              <a:rPr lang="en-US" sz="2400" smtClean="0">
                <a:solidFill>
                  <a:srgbClr val="00B050"/>
                </a:solidFill>
              </a:rPr>
              <a:t>// inputs x, y here…</a:t>
            </a:r>
          </a:p>
          <a:p>
            <a:pPr marL="0" indent="0">
              <a:buNone/>
            </a:pPr>
            <a:r>
              <a:rPr lang="en-US" sz="2400"/>
              <a:t>	</a:t>
            </a:r>
            <a:r>
              <a:rPr lang="en-US" sz="2400" smtClean="0">
                <a:solidFill>
                  <a:srgbClr val="0000FF"/>
                </a:solidFill>
              </a:rPr>
              <a:t>return</a:t>
            </a:r>
            <a:r>
              <a:rPr lang="en-US" sz="2400" smtClean="0"/>
              <a:t> x + y;</a:t>
            </a:r>
          </a:p>
          <a:p>
            <a:pPr marL="0" indent="0">
              <a:buNone/>
            </a:pPr>
            <a:r>
              <a:rPr lang="en-US" sz="2400" smtClean="0"/>
              <a:t>}</a:t>
            </a:r>
          </a:p>
          <a:p>
            <a:pPr marL="0" indent="0">
              <a:buNone/>
            </a:pPr>
            <a:r>
              <a:rPr lang="en-US" sz="2400">
                <a:solidFill>
                  <a:srgbClr val="0000FF"/>
                </a:solidFill>
              </a:rPr>
              <a:t>int</a:t>
            </a:r>
            <a:r>
              <a:rPr lang="en-US" sz="2400"/>
              <a:t> Sum(</a:t>
            </a:r>
            <a:r>
              <a:rPr lang="en-US" sz="2400">
                <a:solidFill>
                  <a:srgbClr val="0000FF"/>
                </a:solidFill>
              </a:rPr>
              <a:t>int</a:t>
            </a:r>
            <a:r>
              <a:rPr lang="en-US" sz="2400"/>
              <a:t> x, </a:t>
            </a:r>
            <a:r>
              <a:rPr lang="en-US" sz="2400">
                <a:solidFill>
                  <a:srgbClr val="0000FF"/>
                </a:solidFill>
              </a:rPr>
              <a:t>int</a:t>
            </a:r>
            <a:r>
              <a:rPr lang="en-US" sz="2400"/>
              <a:t> y</a:t>
            </a:r>
            <a:r>
              <a:rPr lang="en-US" sz="2400" smtClean="0"/>
              <a:t>) { </a:t>
            </a:r>
            <a:r>
              <a:rPr lang="en-US" sz="2400" smtClean="0">
                <a:solidFill>
                  <a:srgbClr val="00B050"/>
                </a:solidFill>
              </a:rPr>
              <a:t>// generic </a:t>
            </a:r>
            <a:r>
              <a:rPr lang="en-US" sz="2400">
                <a:solidFill>
                  <a:srgbClr val="00B050"/>
                </a:solidFill>
              </a:rPr>
              <a:t>and thus reusable</a:t>
            </a:r>
          </a:p>
          <a:p>
            <a:pPr marL="0" indent="0">
              <a:buNone/>
            </a:pPr>
            <a:r>
              <a:rPr lang="en-US" sz="2400"/>
              <a:t>	</a:t>
            </a:r>
            <a:r>
              <a:rPr lang="en-US" sz="2400" smtClean="0">
                <a:solidFill>
                  <a:srgbClr val="0000FF"/>
                </a:solidFill>
              </a:rPr>
              <a:t>return</a:t>
            </a:r>
            <a:r>
              <a:rPr lang="en-US" sz="2400" smtClean="0"/>
              <a:t> x + y;</a:t>
            </a:r>
          </a:p>
          <a:p>
            <a:pPr marL="0" indent="0">
              <a:buNone/>
            </a:pPr>
            <a:r>
              <a:rPr lang="en-US" sz="2400" smtClean="0"/>
              <a:t>}</a:t>
            </a:r>
          </a:p>
        </p:txBody>
      </p:sp>
      <p:sp>
        <p:nvSpPr>
          <p:cNvPr id="4" name="Date Placeholder 3"/>
          <p:cNvSpPr>
            <a:spLocks noGrp="1"/>
          </p:cNvSpPr>
          <p:nvPr>
            <p:ph type="dt" sz="half" idx="10"/>
          </p:nvPr>
        </p:nvSpPr>
        <p:spPr/>
        <p:txBody>
          <a:bodyPr/>
          <a:lstStyle/>
          <a:p>
            <a:fld id="{EBBD6727-5D8B-4B64-AD49-AC2E138799F2}"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26</a:t>
            </a:fld>
            <a:endParaRPr lang="en-US"/>
          </a:p>
        </p:txBody>
      </p:sp>
    </p:spTree>
    <p:extLst>
      <p:ext uri="{BB962C8B-B14F-4D97-AF65-F5344CB8AC3E}">
        <p14:creationId xmlns:p14="http://schemas.microsoft.com/office/powerpoint/2010/main" val="2496891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Lưu ý về lời gọi hàm</a:t>
            </a:r>
            <a:endParaRPr lang="en-US"/>
          </a:p>
        </p:txBody>
      </p:sp>
      <p:sp>
        <p:nvSpPr>
          <p:cNvPr id="9" name="Content Placeholder 8"/>
          <p:cNvSpPr>
            <a:spLocks noGrp="1"/>
          </p:cNvSpPr>
          <p:nvPr>
            <p:ph idx="1"/>
          </p:nvPr>
        </p:nvSpPr>
        <p:spPr/>
        <p:txBody>
          <a:bodyPr>
            <a:noAutofit/>
          </a:bodyPr>
          <a:lstStyle/>
          <a:p>
            <a:pPr marL="342900" lvl="1" indent="-342900">
              <a:buFont typeface="Arial" pitchFamily="34" charset="0"/>
              <a:buChar char="•"/>
            </a:pPr>
            <a:r>
              <a:rPr lang="en-US" sz="3200" smtClean="0"/>
              <a:t>Nên tận </a:t>
            </a:r>
            <a:r>
              <a:rPr lang="en-US" sz="3200"/>
              <a:t>dụng ưu điểm của khả năng đặt hàm vào trong biểu thức nhưng tránh </a:t>
            </a:r>
            <a:r>
              <a:rPr lang="en-US" sz="3200" smtClean="0"/>
              <a:t>làm </a:t>
            </a:r>
            <a:r>
              <a:rPr lang="en-US" sz="3200"/>
              <a:t>cho câu lệnh dài dòng, khó hiểu</a:t>
            </a:r>
            <a:r>
              <a:rPr lang="en-US" sz="3200" smtClean="0"/>
              <a:t>.</a:t>
            </a:r>
            <a:endParaRPr lang="en-US" sz="3200"/>
          </a:p>
          <a:p>
            <a:pPr marL="0" indent="0">
              <a:buNone/>
            </a:pPr>
            <a:r>
              <a:rPr lang="en-US" sz="2400" smtClean="0">
                <a:solidFill>
                  <a:srgbClr val="0000FF"/>
                </a:solidFill>
              </a:rPr>
              <a:t>int</a:t>
            </a:r>
            <a:r>
              <a:rPr lang="en-US" sz="2400" smtClean="0"/>
              <a:t> </a:t>
            </a:r>
            <a:r>
              <a:rPr lang="en-US" sz="2400"/>
              <a:t>Sum(</a:t>
            </a:r>
            <a:r>
              <a:rPr lang="en-US" sz="2400">
                <a:solidFill>
                  <a:srgbClr val="0000FF"/>
                </a:solidFill>
              </a:rPr>
              <a:t>int</a:t>
            </a:r>
            <a:r>
              <a:rPr lang="en-US" sz="2400"/>
              <a:t> x, </a:t>
            </a:r>
            <a:r>
              <a:rPr lang="en-US" sz="2400">
                <a:solidFill>
                  <a:srgbClr val="0000FF"/>
                </a:solidFill>
              </a:rPr>
              <a:t>int</a:t>
            </a:r>
            <a:r>
              <a:rPr lang="en-US" sz="2400"/>
              <a:t> </a:t>
            </a:r>
            <a:r>
              <a:rPr lang="en-US" sz="2400" smtClean="0"/>
              <a:t>y);</a:t>
            </a:r>
          </a:p>
          <a:p>
            <a:pPr marL="0" indent="0">
              <a:buNone/>
            </a:pPr>
            <a:r>
              <a:rPr lang="en-US" sz="2400" smtClean="0">
                <a:solidFill>
                  <a:srgbClr val="0000FF"/>
                </a:solidFill>
              </a:rPr>
              <a:t>void</a:t>
            </a:r>
            <a:r>
              <a:rPr lang="en-US" sz="2400" smtClean="0"/>
              <a:t> main()</a:t>
            </a:r>
            <a:r>
              <a:rPr lang="en-US" sz="2400"/>
              <a:t> </a:t>
            </a:r>
            <a:r>
              <a:rPr lang="en-US" sz="2400" smtClean="0"/>
              <a:t>{</a:t>
            </a:r>
          </a:p>
          <a:p>
            <a:pPr marL="0" indent="0">
              <a:buNone/>
            </a:pPr>
            <a:r>
              <a:rPr lang="en-US" sz="2400"/>
              <a:t>	</a:t>
            </a:r>
            <a:r>
              <a:rPr lang="en-US" sz="2400" smtClean="0">
                <a:solidFill>
                  <a:srgbClr val="0000FF"/>
                </a:solidFill>
              </a:rPr>
              <a:t>int</a:t>
            </a:r>
            <a:r>
              <a:rPr lang="en-US" sz="2400" smtClean="0"/>
              <a:t> a = 1, b = 2 , c = 3, x;</a:t>
            </a:r>
          </a:p>
          <a:p>
            <a:pPr marL="0" indent="0">
              <a:buNone/>
            </a:pPr>
            <a:r>
              <a:rPr lang="en-US" sz="2400"/>
              <a:t>	</a:t>
            </a:r>
            <a:r>
              <a:rPr lang="en-US" sz="2400" smtClean="0"/>
              <a:t>printf(“%d”, Sum(a, Sum(b, c)));	</a:t>
            </a:r>
            <a:r>
              <a:rPr lang="en-US" sz="2400" smtClean="0">
                <a:solidFill>
                  <a:srgbClr val="00B050"/>
                </a:solidFill>
              </a:rPr>
              <a:t>// !!!</a:t>
            </a:r>
          </a:p>
          <a:p>
            <a:pPr marL="0" indent="0">
              <a:buNone/>
            </a:pPr>
            <a:r>
              <a:rPr lang="en-US" sz="2400"/>
              <a:t>	</a:t>
            </a:r>
            <a:r>
              <a:rPr lang="en-US" sz="2400" smtClean="0"/>
              <a:t>x = Sum(b, c);</a:t>
            </a:r>
          </a:p>
          <a:p>
            <a:pPr marL="0" indent="0">
              <a:buNone/>
            </a:pPr>
            <a:r>
              <a:rPr lang="en-US" sz="2400"/>
              <a:t>	</a:t>
            </a:r>
            <a:r>
              <a:rPr lang="en-US" sz="2400" smtClean="0"/>
              <a:t>printf(“%</a:t>
            </a:r>
            <a:r>
              <a:rPr lang="en-US" sz="2400"/>
              <a:t>d”, Sum(a, </a:t>
            </a:r>
            <a:r>
              <a:rPr lang="en-US" sz="2400" smtClean="0"/>
              <a:t>x));		</a:t>
            </a:r>
            <a:r>
              <a:rPr lang="en-US" sz="2400" smtClean="0">
                <a:solidFill>
                  <a:srgbClr val="00B050"/>
                </a:solidFill>
              </a:rPr>
              <a:t>// better</a:t>
            </a:r>
          </a:p>
          <a:p>
            <a:pPr marL="0" indent="0">
              <a:buNone/>
            </a:pPr>
            <a:r>
              <a:rPr lang="en-US" sz="2400" smtClean="0"/>
              <a:t>}</a:t>
            </a:r>
          </a:p>
        </p:txBody>
      </p:sp>
      <p:sp>
        <p:nvSpPr>
          <p:cNvPr id="4" name="Date Placeholder 3"/>
          <p:cNvSpPr>
            <a:spLocks noGrp="1"/>
          </p:cNvSpPr>
          <p:nvPr>
            <p:ph type="dt" sz="half" idx="10"/>
          </p:nvPr>
        </p:nvSpPr>
        <p:spPr/>
        <p:txBody>
          <a:bodyPr/>
          <a:lstStyle/>
          <a:p>
            <a:fld id="{B5E8B9E2-AA19-4D20-A665-2A9B6D3419C5}"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27</a:t>
            </a:fld>
            <a:endParaRPr lang="en-US"/>
          </a:p>
        </p:txBody>
      </p:sp>
    </p:spTree>
    <p:extLst>
      <p:ext uri="{BB962C8B-B14F-4D97-AF65-F5344CB8AC3E}">
        <p14:creationId xmlns:p14="http://schemas.microsoft.com/office/powerpoint/2010/main" val="1031985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Biến toàn cục và biến cục bộ</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096647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tầm vực của biến</a:t>
            </a:r>
            <a:endParaRPr lang="en-US"/>
          </a:p>
        </p:txBody>
      </p:sp>
      <p:sp>
        <p:nvSpPr>
          <p:cNvPr id="3" name="Content Placeholder 2"/>
          <p:cNvSpPr>
            <a:spLocks noGrp="1"/>
          </p:cNvSpPr>
          <p:nvPr>
            <p:ph idx="1"/>
          </p:nvPr>
        </p:nvSpPr>
        <p:spPr/>
        <p:txBody>
          <a:bodyPr>
            <a:noAutofit/>
          </a:bodyPr>
          <a:lstStyle/>
          <a:p>
            <a:r>
              <a:rPr lang="en-US" spc="-10" smtClean="0"/>
              <a:t>Là </a:t>
            </a:r>
            <a:r>
              <a:rPr lang="en-US" spc="-10"/>
              <a:t>phạm vi hiệu quả của </a:t>
            </a:r>
            <a:r>
              <a:rPr lang="en-US" spc="-10" smtClean="0"/>
              <a:t>biến khi được khai báo trong chương trình</a:t>
            </a:r>
            <a:endParaRPr lang="en-US" spc="-10"/>
          </a:p>
          <a:p>
            <a:r>
              <a:rPr lang="en-US"/>
              <a:t>Biến cục bộ (local variable</a:t>
            </a:r>
            <a:r>
              <a:rPr lang="en-US" smtClean="0"/>
              <a:t>)</a:t>
            </a:r>
          </a:p>
          <a:p>
            <a:pPr lvl="1"/>
            <a:r>
              <a:rPr lang="en-US" smtClean="0"/>
              <a:t>Được </a:t>
            </a:r>
            <a:r>
              <a:rPr lang="en-US"/>
              <a:t>khai báo bên trong </a:t>
            </a:r>
            <a:r>
              <a:rPr lang="en-US" smtClean="0"/>
              <a:t>hàm.</a:t>
            </a:r>
          </a:p>
          <a:p>
            <a:pPr lvl="1"/>
            <a:r>
              <a:rPr lang="en-US" smtClean="0"/>
              <a:t>Chỉ </a:t>
            </a:r>
            <a:r>
              <a:rPr lang="en-US"/>
              <a:t>có tác dụng trong hàm </a:t>
            </a:r>
            <a:r>
              <a:rPr lang="vi-VN" smtClean="0"/>
              <a:t>đó</a:t>
            </a:r>
            <a:r>
              <a:rPr lang="en-US" smtClean="0"/>
              <a:t>.</a:t>
            </a:r>
          </a:p>
          <a:p>
            <a:pPr lvl="1"/>
            <a:r>
              <a:rPr lang="en-US"/>
              <a:t>Đ</a:t>
            </a:r>
            <a:r>
              <a:rPr lang="en-US" smtClean="0"/>
              <a:t>ược khởi tạo bởi một hằng số hoặc một biểu thức tương ứng với kiểu của biến.</a:t>
            </a:r>
          </a:p>
          <a:p>
            <a:pPr lvl="1"/>
            <a:r>
              <a:rPr lang="en-US" smtClean="0"/>
              <a:t>Biến </a:t>
            </a:r>
            <a:r>
              <a:rPr lang="en-US"/>
              <a:t>cục bộ sẽ bị xóa khỏi bộ nhớ </a:t>
            </a:r>
            <a:r>
              <a:rPr lang="en-US" smtClean="0"/>
              <a:t>ngay khi </a:t>
            </a:r>
            <a:r>
              <a:rPr lang="en-US"/>
              <a:t>kết thúc hàm</a:t>
            </a:r>
            <a:r>
              <a:rPr lang="en-US" smtClean="0"/>
              <a:t>.</a:t>
            </a:r>
            <a:endParaRPr lang="en-US" spc="-20"/>
          </a:p>
        </p:txBody>
      </p:sp>
      <p:sp>
        <p:nvSpPr>
          <p:cNvPr id="4" name="Date Placeholder 3"/>
          <p:cNvSpPr>
            <a:spLocks noGrp="1"/>
          </p:cNvSpPr>
          <p:nvPr>
            <p:ph type="dt" sz="half" idx="10"/>
          </p:nvPr>
        </p:nvSpPr>
        <p:spPr/>
        <p:txBody>
          <a:bodyPr/>
          <a:lstStyle/>
          <a:p>
            <a:fld id="{FFFB1226-9A90-42AE-842B-2E77ACDF635C}"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29</a:t>
            </a:fld>
            <a:endParaRPr lang="en-US"/>
          </a:p>
        </p:txBody>
      </p:sp>
    </p:spTree>
    <p:extLst>
      <p:ext uri="{BB962C8B-B14F-4D97-AF65-F5344CB8AC3E}">
        <p14:creationId xmlns:p14="http://schemas.microsoft.com/office/powerpoint/2010/main" val="8628830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Giới</a:t>
            </a:r>
            <a:r>
              <a:rPr lang="en-US"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 </a:t>
            </a:r>
            <a:r>
              <a:rPr lang="en-US" err="1"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thiệu</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tầm vực của biến</a:t>
            </a:r>
            <a:endParaRPr lang="en-US"/>
          </a:p>
        </p:txBody>
      </p:sp>
      <p:sp>
        <p:nvSpPr>
          <p:cNvPr id="3" name="Content Placeholder 2"/>
          <p:cNvSpPr>
            <a:spLocks noGrp="1"/>
          </p:cNvSpPr>
          <p:nvPr>
            <p:ph idx="1"/>
          </p:nvPr>
        </p:nvSpPr>
        <p:spPr/>
        <p:txBody>
          <a:bodyPr>
            <a:noAutofit/>
          </a:bodyPr>
          <a:lstStyle/>
          <a:p>
            <a:r>
              <a:rPr lang="en-US" spc="-20" smtClean="0"/>
              <a:t>Biến toàn cục (global variable)</a:t>
            </a:r>
          </a:p>
          <a:p>
            <a:pPr lvl="1"/>
            <a:r>
              <a:rPr lang="en-US" spc="-20"/>
              <a:t>Đ</a:t>
            </a:r>
            <a:r>
              <a:rPr lang="en-US" spc="-20" smtClean="0"/>
              <a:t>ược khai </a:t>
            </a:r>
            <a:r>
              <a:rPr lang="en-US" spc="-20"/>
              <a:t>báo </a:t>
            </a:r>
            <a:r>
              <a:rPr lang="en-US" spc="-20" smtClean="0"/>
              <a:t>bên ngoài </a:t>
            </a:r>
            <a:r>
              <a:rPr lang="en-US" spc="-20"/>
              <a:t>tất cả các hàm (kể cả hàm </a:t>
            </a:r>
            <a:r>
              <a:rPr lang="en-US" sz="2400" spc="-20" smtClean="0"/>
              <a:t>main()</a:t>
            </a:r>
            <a:r>
              <a:rPr lang="en-US" spc="-20" smtClean="0"/>
              <a:t>).</a:t>
            </a:r>
          </a:p>
          <a:p>
            <a:pPr lvl="1"/>
            <a:r>
              <a:rPr lang="en-US" spc="-20" smtClean="0"/>
              <a:t>Có </a:t>
            </a:r>
            <a:r>
              <a:rPr lang="en-US" spc="-20"/>
              <a:t>tác dụng </a:t>
            </a:r>
            <a:r>
              <a:rPr lang="en-US" spc="-20" smtClean="0"/>
              <a:t>trên toàn </a:t>
            </a:r>
            <a:r>
              <a:rPr lang="en-US" spc="-20"/>
              <a:t>bộ </a:t>
            </a:r>
            <a:r>
              <a:rPr lang="en-US" spc="-20" smtClean="0"/>
              <a:t>chương trình(!).</a:t>
            </a:r>
          </a:p>
          <a:p>
            <a:pPr lvl="1"/>
            <a:r>
              <a:rPr lang="en-US" spc="-20"/>
              <a:t>Được khởi tạo một lần duy nhất </a:t>
            </a:r>
            <a:r>
              <a:rPr lang="en-US" spc="-20" smtClean="0"/>
              <a:t>bởi một hằng số tương ứng với kiểu của nó trước </a:t>
            </a:r>
            <a:r>
              <a:rPr lang="en-US" spc="-20"/>
              <a:t>khi được sử dụng bên trong các hàm </a:t>
            </a:r>
            <a:r>
              <a:rPr lang="en-US" spc="-20" smtClean="0"/>
              <a:t>(</a:t>
            </a:r>
            <a:r>
              <a:rPr lang="en-US" spc="-20"/>
              <a:t>tự động được gán giá trị 0 nếu không khởi gán tường minh</a:t>
            </a:r>
            <a:r>
              <a:rPr lang="en-US" spc="-20" smtClean="0"/>
              <a:t>).</a:t>
            </a:r>
          </a:p>
          <a:p>
            <a:pPr lvl="1"/>
            <a:r>
              <a:rPr lang="en-US" spc="-20" smtClean="0"/>
              <a:t>Chỉ được giải phóng khi kết thúc chương trình.</a:t>
            </a:r>
            <a:endParaRPr lang="en-US" spc="-20"/>
          </a:p>
        </p:txBody>
      </p:sp>
      <p:sp>
        <p:nvSpPr>
          <p:cNvPr id="4" name="Date Placeholder 3"/>
          <p:cNvSpPr>
            <a:spLocks noGrp="1"/>
          </p:cNvSpPr>
          <p:nvPr>
            <p:ph type="dt" sz="half" idx="10"/>
          </p:nvPr>
        </p:nvSpPr>
        <p:spPr/>
        <p:txBody>
          <a:bodyPr/>
          <a:lstStyle/>
          <a:p>
            <a:fld id="{21572D1C-21AE-44ED-8206-49C83108F960}"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30</a:t>
            </a:fld>
            <a:endParaRPr lang="en-US"/>
          </a:p>
        </p:txBody>
      </p:sp>
    </p:spTree>
    <p:extLst>
      <p:ext uri="{BB962C8B-B14F-4D97-AF65-F5344CB8AC3E}">
        <p14:creationId xmlns:p14="http://schemas.microsoft.com/office/powerpoint/2010/main" val="36710251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ln>
            <a:noFill/>
          </a:ln>
        </p:spPr>
        <p:txBody>
          <a:bodyPr>
            <a:noAutofit/>
          </a:bodyPr>
          <a:lstStyle/>
          <a:p>
            <a:pPr marL="0" indent="0">
              <a:buNone/>
            </a:pPr>
            <a:r>
              <a:rPr lang="en-US" sz="2400" smtClean="0">
                <a:solidFill>
                  <a:srgbClr val="FF0000"/>
                </a:solidFill>
              </a:rPr>
              <a:t>Biến toàn cục</a:t>
            </a:r>
          </a:p>
          <a:p>
            <a:pPr marL="0" indent="0">
              <a:buNone/>
            </a:pPr>
            <a:r>
              <a:rPr lang="en-US" sz="2400" smtClean="0">
                <a:solidFill>
                  <a:srgbClr val="0000FF"/>
                </a:solidFill>
              </a:rPr>
              <a:t>int</a:t>
            </a:r>
            <a:r>
              <a:rPr lang="en-US" sz="2400" smtClean="0"/>
              <a:t> </a:t>
            </a:r>
            <a:r>
              <a:rPr lang="en-US" sz="2400"/>
              <a:t>x = 999;</a:t>
            </a:r>
          </a:p>
          <a:p>
            <a:pPr marL="0" indent="0">
              <a:buNone/>
            </a:pPr>
            <a:r>
              <a:rPr lang="en-US" sz="2400">
                <a:solidFill>
                  <a:srgbClr val="0000FF"/>
                </a:solidFill>
              </a:rPr>
              <a:t>void</a:t>
            </a:r>
            <a:r>
              <a:rPr lang="en-US" sz="2400"/>
              <a:t> f();</a:t>
            </a:r>
          </a:p>
          <a:p>
            <a:pPr marL="0" indent="0">
              <a:buNone/>
            </a:pPr>
            <a:r>
              <a:rPr lang="en-US" sz="2400" smtClean="0">
                <a:solidFill>
                  <a:srgbClr val="0000FF"/>
                </a:solidFill>
              </a:rPr>
              <a:t>void</a:t>
            </a:r>
            <a:r>
              <a:rPr lang="en-US" sz="2400" smtClean="0"/>
              <a:t> </a:t>
            </a:r>
            <a:r>
              <a:rPr lang="en-US" sz="2400"/>
              <a:t>main() {</a:t>
            </a:r>
          </a:p>
          <a:p>
            <a:pPr marL="0" indent="0">
              <a:buNone/>
            </a:pPr>
            <a:r>
              <a:rPr lang="en-US" sz="2400"/>
              <a:t>	printf(“%d\n”, x</a:t>
            </a:r>
            <a:r>
              <a:rPr lang="en-US" sz="2400" smtClean="0"/>
              <a:t>);</a:t>
            </a:r>
          </a:p>
          <a:p>
            <a:pPr marL="0" indent="0">
              <a:buNone/>
            </a:pPr>
            <a:r>
              <a:rPr lang="en-US" sz="2400"/>
              <a:t>	f();</a:t>
            </a:r>
          </a:p>
          <a:p>
            <a:pPr marL="0" indent="0">
              <a:buNone/>
            </a:pPr>
            <a:r>
              <a:rPr lang="en-US" sz="2400"/>
              <a:t>}</a:t>
            </a:r>
          </a:p>
          <a:p>
            <a:pPr marL="0" indent="0">
              <a:buNone/>
            </a:pPr>
            <a:r>
              <a:rPr lang="en-US" sz="2400">
                <a:solidFill>
                  <a:srgbClr val="0000FF"/>
                </a:solidFill>
              </a:rPr>
              <a:t>void</a:t>
            </a:r>
            <a:r>
              <a:rPr lang="en-US" sz="2400"/>
              <a:t> f() {</a:t>
            </a:r>
          </a:p>
          <a:p>
            <a:pPr marL="0" indent="0">
              <a:buNone/>
            </a:pPr>
            <a:r>
              <a:rPr lang="en-US" sz="2400"/>
              <a:t>	printf(“%</a:t>
            </a:r>
            <a:r>
              <a:rPr lang="en-US" sz="2400" smtClean="0"/>
              <a:t>d\n”, </a:t>
            </a:r>
            <a:r>
              <a:rPr lang="en-US" sz="2400"/>
              <a:t>x</a:t>
            </a:r>
            <a:r>
              <a:rPr lang="en-US" sz="2400" smtClean="0"/>
              <a:t>);</a:t>
            </a:r>
          </a:p>
          <a:p>
            <a:pPr marL="0" indent="0">
              <a:buNone/>
            </a:pPr>
            <a:r>
              <a:rPr lang="en-US" sz="2400" smtClean="0"/>
              <a:t>}</a:t>
            </a:r>
            <a:endParaRPr lang="en-US" sz="2400"/>
          </a:p>
        </p:txBody>
      </p:sp>
      <p:sp>
        <p:nvSpPr>
          <p:cNvPr id="9" name="Content Placeholder 8"/>
          <p:cNvSpPr>
            <a:spLocks noGrp="1"/>
          </p:cNvSpPr>
          <p:nvPr>
            <p:ph sz="half" idx="2"/>
          </p:nvPr>
        </p:nvSpPr>
        <p:spPr>
          <a:ln>
            <a:noFill/>
          </a:ln>
        </p:spPr>
        <p:txBody>
          <a:bodyPr>
            <a:noAutofit/>
          </a:bodyPr>
          <a:lstStyle/>
          <a:p>
            <a:pPr marL="0" indent="0">
              <a:buNone/>
            </a:pPr>
            <a:r>
              <a:rPr lang="en-US" sz="2400" smtClean="0">
                <a:solidFill>
                  <a:srgbClr val="FF0000"/>
                </a:solidFill>
              </a:rPr>
              <a:t>Biến cục bộ</a:t>
            </a:r>
          </a:p>
          <a:p>
            <a:pPr marL="0" indent="0">
              <a:buNone/>
            </a:pPr>
            <a:r>
              <a:rPr lang="en-US" sz="2400" smtClean="0">
                <a:solidFill>
                  <a:srgbClr val="0000FF"/>
                </a:solidFill>
              </a:rPr>
              <a:t>void</a:t>
            </a:r>
            <a:r>
              <a:rPr lang="en-US" sz="2400" smtClean="0"/>
              <a:t> </a:t>
            </a:r>
            <a:r>
              <a:rPr lang="en-US" sz="2400"/>
              <a:t>f();</a:t>
            </a:r>
          </a:p>
          <a:p>
            <a:pPr marL="0" indent="0">
              <a:buNone/>
            </a:pPr>
            <a:r>
              <a:rPr lang="en-US" sz="2400" smtClean="0">
                <a:solidFill>
                  <a:srgbClr val="0000FF"/>
                </a:solidFill>
              </a:rPr>
              <a:t>void</a:t>
            </a:r>
            <a:r>
              <a:rPr lang="en-US" sz="2400" smtClean="0"/>
              <a:t> </a:t>
            </a:r>
            <a:r>
              <a:rPr lang="en-US" sz="2400"/>
              <a:t>main() {</a:t>
            </a:r>
          </a:p>
          <a:p>
            <a:pPr marL="0" indent="0">
              <a:buNone/>
            </a:pPr>
            <a:r>
              <a:rPr lang="en-US" sz="2400" smtClean="0">
                <a:solidFill>
                  <a:srgbClr val="0000FF"/>
                </a:solidFill>
              </a:rPr>
              <a:t>	int</a:t>
            </a:r>
            <a:r>
              <a:rPr lang="en-US" sz="2400" smtClean="0"/>
              <a:t> </a:t>
            </a:r>
            <a:r>
              <a:rPr lang="en-US" sz="2400"/>
              <a:t>x = 999;</a:t>
            </a:r>
          </a:p>
          <a:p>
            <a:pPr marL="0" indent="0">
              <a:buNone/>
            </a:pPr>
            <a:r>
              <a:rPr lang="en-US" sz="2400"/>
              <a:t>	printf(“%d\n”, x);</a:t>
            </a:r>
          </a:p>
          <a:p>
            <a:pPr marL="0" indent="0">
              <a:buNone/>
            </a:pPr>
            <a:r>
              <a:rPr lang="en-US" sz="2400"/>
              <a:t>	f();</a:t>
            </a:r>
          </a:p>
          <a:p>
            <a:pPr marL="0" indent="0">
              <a:buNone/>
            </a:pPr>
            <a:r>
              <a:rPr lang="en-US" sz="2400"/>
              <a:t>}</a:t>
            </a:r>
          </a:p>
          <a:p>
            <a:pPr marL="0" indent="0">
              <a:buNone/>
            </a:pPr>
            <a:r>
              <a:rPr lang="en-US" sz="2400">
                <a:solidFill>
                  <a:srgbClr val="0000FF"/>
                </a:solidFill>
              </a:rPr>
              <a:t>void</a:t>
            </a:r>
            <a:r>
              <a:rPr lang="en-US" sz="2400"/>
              <a:t> f() {</a:t>
            </a:r>
          </a:p>
          <a:p>
            <a:pPr marL="0" indent="0">
              <a:buNone/>
            </a:pPr>
            <a:r>
              <a:rPr lang="en-US" sz="2400"/>
              <a:t>	</a:t>
            </a:r>
            <a:r>
              <a:rPr lang="en-US" sz="2400">
                <a:solidFill>
                  <a:srgbClr val="FF0000"/>
                </a:solidFill>
              </a:rPr>
              <a:t>printf(“%d\n”, x</a:t>
            </a:r>
            <a:r>
              <a:rPr lang="en-US" sz="2400" smtClean="0">
                <a:solidFill>
                  <a:srgbClr val="FF0000"/>
                </a:solidFill>
              </a:rPr>
              <a:t>);</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5680F9A6-F41A-4B2F-8442-77F80DBE63C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31</a:t>
            </a:fld>
            <a:endParaRPr lang="en-US"/>
          </a:p>
        </p:txBody>
      </p:sp>
      <p:sp>
        <p:nvSpPr>
          <p:cNvPr id="7" name="Title 6"/>
          <p:cNvSpPr>
            <a:spLocks noGrp="1"/>
          </p:cNvSpPr>
          <p:nvPr>
            <p:ph type="title"/>
          </p:nvPr>
        </p:nvSpPr>
        <p:spPr/>
        <p:txBody>
          <a:bodyPr/>
          <a:lstStyle/>
          <a:p>
            <a:r>
              <a:rPr lang="en-US"/>
              <a:t>Ví dụ biến toàn cục, cục bộ</a:t>
            </a:r>
          </a:p>
        </p:txBody>
      </p:sp>
      <p:sp>
        <p:nvSpPr>
          <p:cNvPr id="2" name="Arc 1"/>
          <p:cNvSpPr/>
          <p:nvPr/>
        </p:nvSpPr>
        <p:spPr>
          <a:xfrm>
            <a:off x="1371600" y="2057400"/>
            <a:ext cx="2133600" cy="2819400"/>
          </a:xfrm>
          <a:prstGeom prst="arc">
            <a:avLst>
              <a:gd name="adj1" fmla="val 15314005"/>
              <a:gd name="adj2" fmla="val 21529540"/>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2" name="Arc 11"/>
          <p:cNvSpPr/>
          <p:nvPr/>
        </p:nvSpPr>
        <p:spPr>
          <a:xfrm>
            <a:off x="6781800" y="2819400"/>
            <a:ext cx="609600" cy="1828800"/>
          </a:xfrm>
          <a:prstGeom prst="arc">
            <a:avLst>
              <a:gd name="adj1" fmla="val 15472498"/>
              <a:gd name="adj2" fmla="val 19104952"/>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1" name="Straight Arrow Connector 10"/>
          <p:cNvCxnSpPr/>
          <p:nvPr/>
        </p:nvCxnSpPr>
        <p:spPr>
          <a:xfrm>
            <a:off x="1828800" y="2438400"/>
            <a:ext cx="1600200" cy="2819400"/>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570182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rmAutofit/>
          </a:bodyPr>
          <a:lstStyle/>
          <a:p>
            <a:r>
              <a:rPr lang="en-US" smtClean="0"/>
              <a:t>Ví dụ biến toàn cục, cục bộ</a:t>
            </a:r>
            <a:endParaRPr lang="en-US"/>
          </a:p>
        </p:txBody>
      </p:sp>
      <p:sp>
        <p:nvSpPr>
          <p:cNvPr id="9" name="Content Placeholder 8"/>
          <p:cNvSpPr>
            <a:spLocks noGrp="1"/>
          </p:cNvSpPr>
          <p:nvPr>
            <p:ph idx="1"/>
          </p:nvPr>
        </p:nvSpPr>
        <p:spPr/>
        <p:txBody>
          <a:bodyPr>
            <a:noAutofit/>
          </a:bodyPr>
          <a:lstStyle/>
          <a:p>
            <a:pPr marL="0" indent="0">
              <a:buNone/>
            </a:pPr>
            <a:r>
              <a:rPr lang="en-US" sz="2400" smtClean="0">
                <a:solidFill>
                  <a:srgbClr val="0000FF"/>
                </a:solidFill>
              </a:rPr>
              <a:t>int </a:t>
            </a:r>
            <a:r>
              <a:rPr lang="en-US" sz="2400" smtClean="0"/>
              <a:t>x = 1, y = 2;</a:t>
            </a:r>
            <a:endParaRPr lang="en-US" sz="2400" smtClean="0">
              <a:solidFill>
                <a:srgbClr val="0000FF"/>
              </a:solidFill>
            </a:endParaRPr>
          </a:p>
          <a:p>
            <a:pPr marL="0" indent="0">
              <a:buNone/>
            </a:pPr>
            <a:r>
              <a:rPr lang="en-US" sz="2400" smtClean="0">
                <a:solidFill>
                  <a:srgbClr val="0000FF"/>
                </a:solidFill>
              </a:rPr>
              <a:t>void</a:t>
            </a:r>
            <a:r>
              <a:rPr lang="en-US" sz="2400" smtClean="0"/>
              <a:t> f() </a:t>
            </a:r>
            <a:r>
              <a:rPr lang="en-US" sz="2400"/>
              <a:t>{</a:t>
            </a:r>
          </a:p>
          <a:p>
            <a:pPr marL="0" indent="0">
              <a:buNone/>
            </a:pPr>
            <a:r>
              <a:rPr lang="en-US" sz="2400"/>
              <a:t>	</a:t>
            </a:r>
            <a:r>
              <a:rPr lang="en-US" sz="2400" smtClean="0">
                <a:solidFill>
                  <a:srgbClr val="0000FF"/>
                </a:solidFill>
              </a:rPr>
              <a:t>int</a:t>
            </a:r>
            <a:r>
              <a:rPr lang="en-US" sz="2400" smtClean="0"/>
              <a:t> x = 3;</a:t>
            </a:r>
          </a:p>
          <a:p>
            <a:pPr marL="0" indent="0">
              <a:buNone/>
            </a:pPr>
            <a:r>
              <a:rPr lang="en-US" sz="2400"/>
              <a:t>	</a:t>
            </a:r>
            <a:r>
              <a:rPr lang="en-US" sz="2400" smtClean="0"/>
              <a:t>printf(“x = %d, y = %d\n”, x, y);</a:t>
            </a:r>
            <a:endParaRPr lang="en-US" sz="2400"/>
          </a:p>
          <a:p>
            <a:pPr marL="0" indent="0">
              <a:buNone/>
            </a:pPr>
            <a:r>
              <a:rPr lang="en-US" sz="2400"/>
              <a:t>	</a:t>
            </a:r>
            <a:r>
              <a:rPr lang="en-US" sz="2400" smtClean="0">
                <a:solidFill>
                  <a:srgbClr val="0000FF"/>
                </a:solidFill>
              </a:rPr>
              <a:t>if</a:t>
            </a:r>
            <a:r>
              <a:rPr lang="en-US" sz="2400" smtClean="0"/>
              <a:t> (y &gt; 0) {</a:t>
            </a:r>
          </a:p>
          <a:p>
            <a:pPr marL="0" indent="0">
              <a:buNone/>
            </a:pPr>
            <a:r>
              <a:rPr lang="en-US" sz="2400"/>
              <a:t>	</a:t>
            </a:r>
            <a:r>
              <a:rPr lang="en-US" sz="2400" smtClean="0"/>
              <a:t>	</a:t>
            </a:r>
            <a:r>
              <a:rPr lang="en-US" sz="2400" smtClean="0">
                <a:solidFill>
                  <a:srgbClr val="0000FF"/>
                </a:solidFill>
              </a:rPr>
              <a:t>int</a:t>
            </a:r>
            <a:r>
              <a:rPr lang="en-US" sz="2400" smtClean="0"/>
              <a:t> z = 4;</a:t>
            </a:r>
          </a:p>
          <a:p>
            <a:pPr marL="0" indent="0">
              <a:buNone/>
            </a:pPr>
            <a:r>
              <a:rPr lang="en-US" sz="2400"/>
              <a:t>	</a:t>
            </a:r>
            <a:r>
              <a:rPr lang="en-US" sz="2400" smtClean="0"/>
              <a:t>	</a:t>
            </a:r>
            <a:r>
              <a:rPr lang="en-US" sz="2400"/>
              <a:t>printf(“%d\n”, </a:t>
            </a:r>
            <a:r>
              <a:rPr lang="en-US" sz="2400" smtClean="0"/>
              <a:t>z);</a:t>
            </a:r>
            <a:endParaRPr lang="en-US" sz="2400"/>
          </a:p>
          <a:p>
            <a:pPr marL="0" indent="0">
              <a:buNone/>
            </a:pPr>
            <a:r>
              <a:rPr lang="en-US" sz="2400"/>
              <a:t>	}</a:t>
            </a:r>
          </a:p>
          <a:p>
            <a:pPr marL="0" indent="0">
              <a:buNone/>
            </a:pPr>
            <a:r>
              <a:rPr lang="en-US" sz="2400"/>
              <a:t>	printf(“x = %</a:t>
            </a:r>
            <a:r>
              <a:rPr lang="en-US" sz="2400" smtClean="0"/>
              <a:t>d\n</a:t>
            </a:r>
            <a:r>
              <a:rPr lang="en-US" sz="2400"/>
              <a:t>”, </a:t>
            </a:r>
            <a:r>
              <a:rPr lang="en-US" sz="2400" smtClean="0"/>
              <a:t>x);</a:t>
            </a:r>
          </a:p>
          <a:p>
            <a:pPr marL="0" indent="0">
              <a:buNone/>
            </a:pPr>
            <a:r>
              <a:rPr lang="en-US" sz="2400"/>
              <a:t>	printf(“z = %d\n”, z);</a:t>
            </a:r>
            <a:r>
              <a:rPr lang="en-US" sz="2400" smtClean="0"/>
              <a:t> </a:t>
            </a:r>
            <a:r>
              <a:rPr lang="en-US" sz="2400" smtClean="0">
                <a:solidFill>
                  <a:srgbClr val="00B050"/>
                </a:solidFill>
              </a:rPr>
              <a:t>// error</a:t>
            </a:r>
            <a:endParaRPr lang="en-US" sz="2400">
              <a:solidFill>
                <a:srgbClr val="00B050"/>
              </a:solidFill>
            </a:endParaRP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6D482D6B-5FDA-45B7-A145-85ECA101A24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32</a:t>
            </a:fld>
            <a:endParaRPr lang="en-US"/>
          </a:p>
        </p:txBody>
      </p:sp>
      <p:cxnSp>
        <p:nvCxnSpPr>
          <p:cNvPr id="18" name="Straight Arrow Connector 17"/>
          <p:cNvCxnSpPr/>
          <p:nvPr/>
        </p:nvCxnSpPr>
        <p:spPr>
          <a:xfrm>
            <a:off x="1922742" y="2057400"/>
            <a:ext cx="0" cy="1409700"/>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12" name="Arc 11"/>
          <p:cNvSpPr/>
          <p:nvPr/>
        </p:nvSpPr>
        <p:spPr>
          <a:xfrm rot="634712">
            <a:off x="2102261" y="1339772"/>
            <a:ext cx="3557539" cy="3014626"/>
          </a:xfrm>
          <a:prstGeom prst="arc">
            <a:avLst>
              <a:gd name="adj1" fmla="val 12778207"/>
              <a:gd name="adj2" fmla="val 21342118"/>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14" name="Arc 13"/>
          <p:cNvSpPr/>
          <p:nvPr/>
        </p:nvSpPr>
        <p:spPr>
          <a:xfrm rot="372886">
            <a:off x="2199138" y="2066290"/>
            <a:ext cx="3131177" cy="2788563"/>
          </a:xfrm>
          <a:prstGeom prst="arc">
            <a:avLst>
              <a:gd name="adj1" fmla="val 12778207"/>
              <a:gd name="adj2" fmla="val 20301551"/>
            </a:avLst>
          </a:prstGeom>
          <a:ln w="19050">
            <a:tailEnd type="arrow"/>
          </a:ln>
        </p:spPr>
        <p:style>
          <a:lnRef idx="3">
            <a:schemeClr val="accent3"/>
          </a:lnRef>
          <a:fillRef idx="0">
            <a:schemeClr val="accent3"/>
          </a:fillRef>
          <a:effectRef idx="2">
            <a:schemeClr val="accent3"/>
          </a:effectRef>
          <a:fontRef idx="minor">
            <a:schemeClr val="tx1"/>
          </a:fontRef>
        </p:style>
        <p:txBody>
          <a:bodyPr rtlCol="0" anchor="ctr"/>
          <a:lstStyle/>
          <a:p>
            <a:pPr algn="ctr"/>
            <a:endParaRPr lang="en-US"/>
          </a:p>
        </p:txBody>
      </p:sp>
      <p:sp>
        <p:nvSpPr>
          <p:cNvPr id="16" name="Arc 15"/>
          <p:cNvSpPr/>
          <p:nvPr/>
        </p:nvSpPr>
        <p:spPr>
          <a:xfrm rot="1289572">
            <a:off x="3139836" y="3667054"/>
            <a:ext cx="1235453" cy="1854336"/>
          </a:xfrm>
          <a:prstGeom prst="arc">
            <a:avLst>
              <a:gd name="adj1" fmla="val 13946642"/>
              <a:gd name="adj2" fmla="val 19013484"/>
            </a:avLst>
          </a:prstGeom>
          <a:ln w="19050">
            <a:tailEnd type="arrow"/>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cxnSp>
        <p:nvCxnSpPr>
          <p:cNvPr id="13" name="Straight Arrow Connector 12"/>
          <p:cNvCxnSpPr/>
          <p:nvPr/>
        </p:nvCxnSpPr>
        <p:spPr>
          <a:xfrm>
            <a:off x="2590800" y="2895600"/>
            <a:ext cx="1447800" cy="2286000"/>
          </a:xfrm>
          <a:prstGeom prst="straightConnector1">
            <a:avLst/>
          </a:prstGeom>
          <a:ln w="19050">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9690655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Nói thêm về biến toàn cục</a:t>
            </a:r>
            <a:endParaRPr lang="en-US"/>
          </a:p>
        </p:txBody>
      </p:sp>
      <p:sp>
        <p:nvSpPr>
          <p:cNvPr id="3" name="Content Placeholder 2"/>
          <p:cNvSpPr>
            <a:spLocks noGrp="1"/>
          </p:cNvSpPr>
          <p:nvPr>
            <p:ph idx="1"/>
          </p:nvPr>
        </p:nvSpPr>
        <p:spPr/>
        <p:txBody>
          <a:bodyPr>
            <a:normAutofit fontScale="92500" lnSpcReduction="10000"/>
          </a:bodyPr>
          <a:lstStyle/>
          <a:p>
            <a:r>
              <a:rPr lang="en-US" smtClean="0"/>
              <a:t>Biến toàn cục (global variable) là cách gọi khác của biến ngoài (external variable).</a:t>
            </a:r>
          </a:p>
          <a:p>
            <a:r>
              <a:rPr lang="en-US" smtClean="0"/>
              <a:t>Nói đúng ra, tầm vực của biến ngoài (hay biến toàn cục) là trong toàn bộ mã nguồn của tập tin chứa khai báo biến đó.</a:t>
            </a:r>
          </a:p>
          <a:p>
            <a:r>
              <a:rPr lang="en-US" smtClean="0"/>
              <a:t>Các chương trình C có kích thước không lớn chỉ được chứa trong một tập tin mã nguồn nên tầm vực là toàn bộ chương trình.</a:t>
            </a:r>
          </a:p>
          <a:p>
            <a:r>
              <a:rPr lang="en-US" smtClean="0"/>
              <a:t>Biến ngoài được khai báo tường minh bằng từ khóa </a:t>
            </a:r>
            <a:r>
              <a:rPr lang="en-US" sz="2600" smtClean="0">
                <a:solidFill>
                  <a:srgbClr val="0000FF"/>
                </a:solidFill>
              </a:rPr>
              <a:t>extern</a:t>
            </a:r>
            <a:r>
              <a:rPr lang="en-US" smtClean="0"/>
              <a:t>.</a:t>
            </a:r>
            <a:endParaRPr lang="en-US"/>
          </a:p>
        </p:txBody>
      </p:sp>
      <p:sp>
        <p:nvSpPr>
          <p:cNvPr id="4" name="Date Placeholder 3"/>
          <p:cNvSpPr>
            <a:spLocks noGrp="1"/>
          </p:cNvSpPr>
          <p:nvPr>
            <p:ph type="dt" sz="half" idx="10"/>
          </p:nvPr>
        </p:nvSpPr>
        <p:spPr/>
        <p:txBody>
          <a:bodyPr/>
          <a:lstStyle/>
          <a:p>
            <a:fld id="{B2C27093-0E57-4C08-8889-A1DB14FD8F4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33</a:t>
            </a:fld>
            <a:endParaRPr lang="en-US"/>
          </a:p>
        </p:txBody>
      </p:sp>
    </p:spTree>
    <p:extLst>
      <p:ext uri="{BB962C8B-B14F-4D97-AF65-F5344CB8AC3E}">
        <p14:creationId xmlns:p14="http://schemas.microsoft.com/office/powerpoint/2010/main" val="41817843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khai báo biến ngoài</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a:t>
            </a:r>
            <a:r>
              <a:rPr lang="en-US" sz="2400"/>
              <a:t>x = 999</a:t>
            </a:r>
            <a:r>
              <a:rPr lang="en-US" sz="2400" smtClean="0"/>
              <a:t>; </a:t>
            </a:r>
            <a:r>
              <a:rPr lang="en-US" sz="2400" smtClean="0">
                <a:solidFill>
                  <a:srgbClr val="00B050"/>
                </a:solidFill>
              </a:rPr>
              <a:t>// external/global variable</a:t>
            </a:r>
            <a:endParaRPr lang="en-US" sz="2400">
              <a:solidFill>
                <a:srgbClr val="00B050"/>
              </a:solidFill>
            </a:endParaRPr>
          </a:p>
          <a:p>
            <a:pPr marL="0" indent="0">
              <a:buNone/>
            </a:pPr>
            <a:r>
              <a:rPr lang="en-US" sz="2400">
                <a:solidFill>
                  <a:srgbClr val="0000FF"/>
                </a:solidFill>
              </a:rPr>
              <a:t>void</a:t>
            </a:r>
            <a:r>
              <a:rPr lang="en-US" sz="2400"/>
              <a:t> f();</a:t>
            </a:r>
          </a:p>
          <a:p>
            <a:pPr marL="0" indent="0">
              <a:buNone/>
            </a:pPr>
            <a:r>
              <a:rPr lang="en-US" sz="2400">
                <a:solidFill>
                  <a:srgbClr val="0000FF"/>
                </a:solidFill>
              </a:rPr>
              <a:t>void</a:t>
            </a:r>
            <a:r>
              <a:rPr lang="en-US" sz="2400"/>
              <a:t> main() </a:t>
            </a:r>
            <a:r>
              <a:rPr lang="en-US" sz="2400" smtClean="0"/>
              <a:t>{</a:t>
            </a:r>
          </a:p>
          <a:p>
            <a:pPr marL="0" indent="0">
              <a:buNone/>
            </a:pPr>
            <a:r>
              <a:rPr lang="en-US" sz="2400"/>
              <a:t>	</a:t>
            </a:r>
            <a:r>
              <a:rPr lang="en-US" sz="2400" smtClean="0">
                <a:solidFill>
                  <a:srgbClr val="0000FF"/>
                </a:solidFill>
              </a:rPr>
              <a:t>extern</a:t>
            </a:r>
            <a:r>
              <a:rPr lang="en-US" sz="2400" smtClean="0"/>
              <a:t> int x;</a:t>
            </a:r>
            <a:endParaRPr lang="en-US" sz="2400"/>
          </a:p>
          <a:p>
            <a:pPr marL="0" indent="0">
              <a:buNone/>
            </a:pPr>
            <a:r>
              <a:rPr lang="en-US" sz="2400"/>
              <a:t>	printf(“%d\n”, x);</a:t>
            </a:r>
          </a:p>
          <a:p>
            <a:pPr marL="0" indent="0">
              <a:buNone/>
            </a:pPr>
            <a:r>
              <a:rPr lang="en-US" sz="2400"/>
              <a:t>	f();</a:t>
            </a:r>
          </a:p>
          <a:p>
            <a:pPr marL="0" indent="0">
              <a:buNone/>
            </a:pPr>
            <a:r>
              <a:rPr lang="en-US" sz="2400"/>
              <a:t>}</a:t>
            </a:r>
          </a:p>
          <a:p>
            <a:pPr marL="0" indent="0">
              <a:buNone/>
            </a:pPr>
            <a:r>
              <a:rPr lang="en-US" sz="2400">
                <a:solidFill>
                  <a:srgbClr val="0000FF"/>
                </a:solidFill>
              </a:rPr>
              <a:t>void</a:t>
            </a:r>
            <a:r>
              <a:rPr lang="en-US" sz="2400"/>
              <a:t> f() {</a:t>
            </a:r>
          </a:p>
          <a:p>
            <a:pPr marL="0" indent="0">
              <a:buNone/>
            </a:pPr>
            <a:r>
              <a:rPr lang="en-US" sz="2400"/>
              <a:t>	</a:t>
            </a:r>
            <a:r>
              <a:rPr lang="en-US" sz="2400">
                <a:solidFill>
                  <a:srgbClr val="0000FF"/>
                </a:solidFill>
              </a:rPr>
              <a:t>extern</a:t>
            </a:r>
            <a:r>
              <a:rPr lang="en-US" sz="2400"/>
              <a:t> int x;</a:t>
            </a:r>
          </a:p>
          <a:p>
            <a:pPr marL="0" indent="0">
              <a:buNone/>
            </a:pPr>
            <a:r>
              <a:rPr lang="en-US" sz="2400"/>
              <a:t>	printf(“%d\n”, x);</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E40583BF-867B-44C4-8C47-E0F37F25C974}"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34</a:t>
            </a:fld>
            <a:endParaRPr lang="en-US"/>
          </a:p>
        </p:txBody>
      </p:sp>
      <p:sp>
        <p:nvSpPr>
          <p:cNvPr id="7" name="Explosion 2 6"/>
          <p:cNvSpPr/>
          <p:nvPr/>
        </p:nvSpPr>
        <p:spPr>
          <a:xfrm>
            <a:off x="4114800" y="3048000"/>
            <a:ext cx="4750926" cy="21336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Có thể bỏ từ khóa </a:t>
            </a:r>
            <a:r>
              <a:rPr lang="en-US" sz="2000" smtClean="0">
                <a:solidFill>
                  <a:srgbClr val="0000FF"/>
                </a:solidFill>
                <a:latin typeface="Tahoma" pitchFamily="34" charset="0"/>
                <a:ea typeface="Tahoma" pitchFamily="34" charset="0"/>
                <a:cs typeface="Tahoma" pitchFamily="34" charset="0"/>
              </a:rPr>
              <a:t>extern</a:t>
            </a:r>
          </a:p>
          <a:p>
            <a:pPr algn="ctr"/>
            <a:r>
              <a:rPr lang="en-US" sz="2000" smtClean="0">
                <a:latin typeface="Tahoma" pitchFamily="34" charset="0"/>
                <a:ea typeface="Tahoma" pitchFamily="34" charset="0"/>
                <a:cs typeface="Tahoma" pitchFamily="34" charset="0"/>
              </a:rPr>
              <a:t>nếu trong cùng</a:t>
            </a:r>
          </a:p>
          <a:p>
            <a:pPr algn="ctr"/>
            <a:r>
              <a:rPr lang="en-US" sz="2000" smtClean="0">
                <a:latin typeface="Tahoma" pitchFamily="34" charset="0"/>
                <a:ea typeface="Tahoma" pitchFamily="34" charset="0"/>
                <a:cs typeface="Tahoma" pitchFamily="34" charset="0"/>
              </a:rPr>
              <a:t>một tập tin mã nguồn</a:t>
            </a:r>
            <a:endParaRPr lang="en-US" sz="20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428736219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biến cục bộ</a:t>
            </a:r>
            <a:endParaRPr lang="en-US"/>
          </a:p>
        </p:txBody>
      </p:sp>
      <p:sp>
        <p:nvSpPr>
          <p:cNvPr id="3" name="Content Placeholder 2"/>
          <p:cNvSpPr>
            <a:spLocks noGrp="1"/>
          </p:cNvSpPr>
          <p:nvPr>
            <p:ph idx="1"/>
          </p:nvPr>
        </p:nvSpPr>
        <p:spPr/>
        <p:txBody>
          <a:bodyPr>
            <a:normAutofit fontScale="85000" lnSpcReduction="20000"/>
          </a:bodyPr>
          <a:lstStyle/>
          <a:p>
            <a:r>
              <a:rPr lang="en-US"/>
              <a:t>Hạn chế sử dụng biến </a:t>
            </a:r>
            <a:r>
              <a:rPr lang="en-US" smtClean="0"/>
              <a:t>ngoài/toàn </a:t>
            </a:r>
            <a:r>
              <a:rPr lang="en-US"/>
              <a:t>cục vì điều này phá vỡ </a:t>
            </a:r>
            <a:r>
              <a:rPr lang="en-US" smtClean="0"/>
              <a:t>tính độc </a:t>
            </a:r>
            <a:r>
              <a:rPr lang="en-US"/>
              <a:t>lập </a:t>
            </a:r>
            <a:r>
              <a:rPr lang="en-US" smtClean="0"/>
              <a:t>đơn thể </a:t>
            </a:r>
            <a:r>
              <a:rPr lang="en-US"/>
              <a:t>(modular independence), </a:t>
            </a:r>
            <a:r>
              <a:rPr lang="en-US" smtClean="0"/>
              <a:t>nguyên lý trung </a:t>
            </a:r>
            <a:r>
              <a:rPr lang="en-US"/>
              <a:t>tâm của lập tình cấu </a:t>
            </a:r>
            <a:r>
              <a:rPr lang="en-US" smtClean="0"/>
              <a:t>trúc.</a:t>
            </a:r>
            <a:endParaRPr lang="en-US"/>
          </a:p>
          <a:p>
            <a:r>
              <a:rPr lang="en-US"/>
              <a:t>Đ</a:t>
            </a:r>
            <a:r>
              <a:rPr lang="en-US" smtClean="0"/>
              <a:t>ộc lập đơn thể là ý tưởng mỗi hàm hay đơn thể trong một chương trình chứa tất cả mã nguồn và dữ liệu cần thiết để thực hiện công việc của nó.</a:t>
            </a:r>
          </a:p>
          <a:p>
            <a:r>
              <a:rPr lang="en-US" smtClean="0"/>
              <a:t>Đối với các chương trình nhỏ thì việc sử dụng chung biến ngoài/toàn cục không quan trọng nhưng khi làm việc với các chương trình lớn hơn và phức tạp hơn thì sự quá ràng buộc vào biến ngoài sẽ nảy sinh nhiều vấn đề rắc rối.</a:t>
            </a:r>
          </a:p>
        </p:txBody>
      </p:sp>
      <p:sp>
        <p:nvSpPr>
          <p:cNvPr id="4" name="Date Placeholder 3"/>
          <p:cNvSpPr>
            <a:spLocks noGrp="1"/>
          </p:cNvSpPr>
          <p:nvPr>
            <p:ph type="dt" sz="half" idx="10"/>
          </p:nvPr>
        </p:nvSpPr>
        <p:spPr/>
        <p:txBody>
          <a:bodyPr/>
          <a:lstStyle/>
          <a:p>
            <a:fld id="{46835E6F-7F21-4133-9FE6-B6F86A60CED9}"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35</a:t>
            </a:fld>
            <a:endParaRPr lang="en-US"/>
          </a:p>
        </p:txBody>
      </p:sp>
    </p:spTree>
    <p:extLst>
      <p:ext uri="{BB962C8B-B14F-4D97-AF65-F5344CB8AC3E}">
        <p14:creationId xmlns:p14="http://schemas.microsoft.com/office/powerpoint/2010/main" val="568916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Khái niệm biến cục bộ tĩnh</a:t>
            </a:r>
            <a:endParaRPr lang="en-US"/>
          </a:p>
        </p:txBody>
      </p:sp>
      <p:sp>
        <p:nvSpPr>
          <p:cNvPr id="3" name="Content Placeholder 2"/>
          <p:cNvSpPr>
            <a:spLocks noGrp="1"/>
          </p:cNvSpPr>
          <p:nvPr>
            <p:ph idx="1"/>
          </p:nvPr>
        </p:nvSpPr>
        <p:spPr/>
        <p:txBody>
          <a:bodyPr>
            <a:noAutofit/>
          </a:bodyPr>
          <a:lstStyle/>
          <a:p>
            <a:r>
              <a:rPr lang="en-US" smtClean="0"/>
              <a:t>Mỗi khi chương trình thực thi lời khai báo biến cục bộ, một bản sao riêng biệt của biến cục bộ đó được tạo ra.</a:t>
            </a:r>
          </a:p>
          <a:p>
            <a:r>
              <a:rPr lang="en-US" smtClean="0"/>
              <a:t>Nếu biến cục bộ được khai báo là tĩnh (</a:t>
            </a:r>
            <a:r>
              <a:rPr lang="en-US" sz="2400" smtClean="0">
                <a:solidFill>
                  <a:srgbClr val="0000FF"/>
                </a:solidFill>
              </a:rPr>
              <a:t>static</a:t>
            </a:r>
            <a:r>
              <a:rPr lang="en-US" smtClean="0"/>
              <a:t>) thì biến này sẽ được tạo ra một lần duy nhất ở lần đầu tiên khi chương trình thực thi lời khai báo của nó.</a:t>
            </a:r>
          </a:p>
          <a:p>
            <a:r>
              <a:rPr lang="en-US" spc="-180" smtClean="0"/>
              <a:t>Không như biến toàn cục, biến </a:t>
            </a:r>
            <a:r>
              <a:rPr lang="en-US" spc="-180"/>
              <a:t>cục bộ tĩnh </a:t>
            </a:r>
            <a:r>
              <a:rPr lang="en-US" spc="-180" smtClean="0"/>
              <a:t>không </a:t>
            </a:r>
            <a:r>
              <a:rPr lang="en-US" spc="-180"/>
              <a:t>bị truy cập và thay đổi bởi </a:t>
            </a:r>
            <a:r>
              <a:rPr lang="en-US" spc="-180" smtClean="0"/>
              <a:t>các hàm khác.</a:t>
            </a:r>
            <a:endParaRPr lang="en-US" spc="-180"/>
          </a:p>
        </p:txBody>
      </p:sp>
      <p:sp>
        <p:nvSpPr>
          <p:cNvPr id="4" name="Date Placeholder 3"/>
          <p:cNvSpPr>
            <a:spLocks noGrp="1"/>
          </p:cNvSpPr>
          <p:nvPr>
            <p:ph type="dt" sz="half" idx="10"/>
          </p:nvPr>
        </p:nvSpPr>
        <p:spPr/>
        <p:txBody>
          <a:bodyPr/>
          <a:lstStyle/>
          <a:p>
            <a:fld id="{4B63613D-2605-415D-9535-7749A9957D9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36</a:t>
            </a:fld>
            <a:endParaRPr lang="en-US"/>
          </a:p>
        </p:txBody>
      </p:sp>
    </p:spTree>
    <p:extLst>
      <p:ext uri="{BB962C8B-B14F-4D97-AF65-F5344CB8AC3E}">
        <p14:creationId xmlns:p14="http://schemas.microsoft.com/office/powerpoint/2010/main" val="212858745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biến cục bộ tĩnh</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void</a:t>
            </a:r>
            <a:r>
              <a:rPr lang="en-US" sz="2400" smtClean="0"/>
              <a:t> f() {</a:t>
            </a:r>
          </a:p>
          <a:p>
            <a:pPr marL="0" indent="0">
              <a:buNone/>
            </a:pPr>
            <a:r>
              <a:rPr lang="en-US" sz="2400"/>
              <a:t>	</a:t>
            </a:r>
            <a:r>
              <a:rPr lang="en-US" sz="2400" smtClean="0">
                <a:solidFill>
                  <a:srgbClr val="0000FF"/>
                </a:solidFill>
              </a:rPr>
              <a:t>static</a:t>
            </a:r>
            <a:r>
              <a:rPr lang="en-US" sz="2400" smtClean="0"/>
              <a:t> </a:t>
            </a:r>
            <a:r>
              <a:rPr lang="en-US" sz="2400" smtClean="0">
                <a:solidFill>
                  <a:srgbClr val="0000FF"/>
                </a:solidFill>
              </a:rPr>
              <a:t>int</a:t>
            </a:r>
            <a:r>
              <a:rPr lang="en-US" sz="2400" smtClean="0"/>
              <a:t> n = 0;	</a:t>
            </a:r>
            <a:r>
              <a:rPr lang="en-US" sz="2400" smtClean="0">
                <a:solidFill>
                  <a:srgbClr val="00B050"/>
                </a:solidFill>
              </a:rPr>
              <a:t>// initialized once</a:t>
            </a:r>
          </a:p>
          <a:p>
            <a:pPr marL="0" indent="0">
              <a:buNone/>
            </a:pPr>
            <a:r>
              <a:rPr lang="en-US" sz="2400"/>
              <a:t>	</a:t>
            </a:r>
            <a:r>
              <a:rPr lang="en-US" sz="2400" smtClean="0">
                <a:solidFill>
                  <a:srgbClr val="0000FF"/>
                </a:solidFill>
              </a:rPr>
              <a:t>int</a:t>
            </a:r>
            <a:r>
              <a:rPr lang="en-US" sz="2400" smtClean="0"/>
              <a:t> x = 0;		</a:t>
            </a:r>
            <a:r>
              <a:rPr lang="en-US" sz="2400" smtClean="0">
                <a:solidFill>
                  <a:srgbClr val="00B050"/>
                </a:solidFill>
              </a:rPr>
              <a:t>// initialized n times</a:t>
            </a:r>
            <a:r>
              <a:rPr lang="en-US" sz="2400" smtClean="0"/>
              <a:t> </a:t>
            </a:r>
          </a:p>
          <a:p>
            <a:pPr marL="0" indent="0">
              <a:buNone/>
            </a:pPr>
            <a:r>
              <a:rPr lang="en-US" sz="2400"/>
              <a:t>	</a:t>
            </a:r>
            <a:r>
              <a:rPr lang="en-US" sz="2400" smtClean="0"/>
              <a:t>printf(“n = %d, x = %d\n”, n++, x++);</a:t>
            </a:r>
          </a:p>
          <a:p>
            <a:pPr marL="0" indent="0">
              <a:buNone/>
            </a:pPr>
            <a:r>
              <a:rPr lang="en-US" sz="2400" smtClean="0"/>
              <a:t>}</a:t>
            </a:r>
          </a:p>
          <a:p>
            <a:pPr marL="0" indent="0">
              <a:buNone/>
            </a:pPr>
            <a:endParaRPr lang="en-US" sz="2400" smtClean="0">
              <a:solidFill>
                <a:srgbClr val="0000FF"/>
              </a:solidFill>
            </a:endParaRPr>
          </a:p>
          <a:p>
            <a:pPr marL="0" indent="0">
              <a:buNone/>
            </a:pPr>
            <a:r>
              <a:rPr lang="en-US" sz="2400" smtClean="0">
                <a:solidFill>
                  <a:srgbClr val="0000FF"/>
                </a:solidFill>
              </a:rPr>
              <a:t>void</a:t>
            </a:r>
            <a:r>
              <a:rPr lang="en-US" sz="2400" smtClean="0"/>
              <a:t> </a:t>
            </a:r>
            <a:r>
              <a:rPr lang="en-US" sz="2400"/>
              <a:t>main() {</a:t>
            </a:r>
          </a:p>
          <a:p>
            <a:pPr marL="0" indent="0">
              <a:buNone/>
            </a:pPr>
            <a:r>
              <a:rPr lang="en-US" sz="2400"/>
              <a:t>	</a:t>
            </a:r>
            <a:r>
              <a:rPr lang="en-US" sz="2400" smtClean="0">
                <a:solidFill>
                  <a:srgbClr val="0000FF"/>
                </a:solidFill>
              </a:rPr>
              <a:t>int</a:t>
            </a:r>
            <a:r>
              <a:rPr lang="en-US" sz="2400" smtClean="0"/>
              <a:t> i;</a:t>
            </a:r>
          </a:p>
          <a:p>
            <a:pPr marL="0" indent="0">
              <a:buNone/>
            </a:pPr>
            <a:r>
              <a:rPr lang="en-US" sz="2400"/>
              <a:t>	</a:t>
            </a:r>
            <a:r>
              <a:rPr lang="en-US" sz="2400" smtClean="0"/>
              <a:t>for (i = 0; i &lt; 3; i++)</a:t>
            </a:r>
          </a:p>
          <a:p>
            <a:pPr marL="0" indent="0">
              <a:buNone/>
            </a:pPr>
            <a:r>
              <a:rPr lang="en-US" sz="2400"/>
              <a:t>	</a:t>
            </a:r>
            <a:r>
              <a:rPr lang="en-US" sz="2400" smtClean="0"/>
              <a:t>	f();</a:t>
            </a:r>
            <a:endParaRPr lang="en-US" sz="2400"/>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A50A0BBA-7E49-4478-9B06-CB3FD7BE828E}"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37</a:t>
            </a:fld>
            <a:endParaRPr lang="en-US"/>
          </a:p>
        </p:txBody>
      </p:sp>
      <p:sp>
        <p:nvSpPr>
          <p:cNvPr id="7" name="Explosion 2 6"/>
          <p:cNvSpPr/>
          <p:nvPr/>
        </p:nvSpPr>
        <p:spPr>
          <a:xfrm>
            <a:off x="4800600" y="3390900"/>
            <a:ext cx="3886200" cy="19431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n = 0, x = 0</a:t>
            </a:r>
          </a:p>
          <a:p>
            <a:pPr algn="ctr"/>
            <a:r>
              <a:rPr lang="en-US" sz="2000">
                <a:latin typeface="Tahoma" pitchFamily="34" charset="0"/>
                <a:ea typeface="Tahoma" pitchFamily="34" charset="0"/>
                <a:cs typeface="Tahoma" pitchFamily="34" charset="0"/>
              </a:rPr>
              <a:t>n = 0, x = </a:t>
            </a:r>
            <a:r>
              <a:rPr lang="en-US" sz="2000" smtClean="0">
                <a:latin typeface="Tahoma" pitchFamily="34" charset="0"/>
                <a:ea typeface="Tahoma" pitchFamily="34" charset="0"/>
                <a:cs typeface="Tahoma" pitchFamily="34" charset="0"/>
              </a:rPr>
              <a:t>1</a:t>
            </a:r>
            <a:endParaRPr lang="en-US" sz="2000">
              <a:latin typeface="Tahoma" pitchFamily="34" charset="0"/>
              <a:ea typeface="Tahoma" pitchFamily="34" charset="0"/>
              <a:cs typeface="Tahoma" pitchFamily="34" charset="0"/>
            </a:endParaRPr>
          </a:p>
          <a:p>
            <a:pPr algn="ctr"/>
            <a:r>
              <a:rPr lang="en-US" sz="2000">
                <a:latin typeface="Tahoma" pitchFamily="34" charset="0"/>
                <a:ea typeface="Tahoma" pitchFamily="34" charset="0"/>
                <a:cs typeface="Tahoma" pitchFamily="34" charset="0"/>
              </a:rPr>
              <a:t>n = 0, x = </a:t>
            </a:r>
            <a:r>
              <a:rPr lang="en-US" sz="2000" smtClean="0">
                <a:latin typeface="Tahoma" pitchFamily="34" charset="0"/>
                <a:ea typeface="Tahoma" pitchFamily="34" charset="0"/>
                <a:cs typeface="Tahoma" pitchFamily="34" charset="0"/>
              </a:rPr>
              <a:t>2</a:t>
            </a:r>
            <a:endParaRPr lang="en-US" sz="20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367793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10" smtClean="0"/>
              <a:t>Dữ liệu nhập, xuất, trung gian</a:t>
            </a:r>
            <a:endParaRPr lang="en-US" spc="-10"/>
          </a:p>
        </p:txBody>
      </p:sp>
      <p:sp>
        <p:nvSpPr>
          <p:cNvPr id="3" name="Content Placeholder 2"/>
          <p:cNvSpPr>
            <a:spLocks noGrp="1"/>
          </p:cNvSpPr>
          <p:nvPr>
            <p:ph idx="1"/>
          </p:nvPr>
        </p:nvSpPr>
        <p:spPr/>
        <p:txBody>
          <a:bodyPr>
            <a:normAutofit fontScale="92500" lnSpcReduction="10000"/>
          </a:bodyPr>
          <a:lstStyle/>
          <a:p>
            <a:r>
              <a:rPr lang="en-US" smtClean="0"/>
              <a:t>Có 3 loại dữ liệu sau khi thực hiện yêu cầu gọi hàm:</a:t>
            </a:r>
          </a:p>
          <a:p>
            <a:pPr lvl="1"/>
            <a:r>
              <a:rPr lang="en-US" smtClean="0"/>
              <a:t>Dữ liệu nhập: dữ liệu có sẵn, cần thiết để thực hiện hàm, thường được truyền ở dạng tham trị hoặc tham biến.</a:t>
            </a:r>
          </a:p>
          <a:p>
            <a:pPr lvl="1"/>
            <a:r>
              <a:rPr lang="en-US" smtClean="0"/>
              <a:t>Dữ liệu xuất: dữ liệu hàm tính toán được, thường được trả về bằng lệnh </a:t>
            </a:r>
            <a:r>
              <a:rPr lang="en-US" sz="2600" smtClean="0">
                <a:solidFill>
                  <a:srgbClr val="0000FF"/>
                </a:solidFill>
              </a:rPr>
              <a:t>return</a:t>
            </a:r>
            <a:r>
              <a:rPr lang="en-US" smtClean="0"/>
              <a:t> hoặc ở dạng tham biến.</a:t>
            </a:r>
          </a:p>
          <a:p>
            <a:pPr lvl="1"/>
            <a:r>
              <a:rPr lang="en-US" smtClean="0"/>
              <a:t>Dữ liệu trung gian: dữ liệu do hàm tạo ra trong quá trình thực hiện công việc, thường phục vụ cho việc tính toán dữ liệu xuất.</a:t>
            </a:r>
            <a:endParaRPr lang="en-US"/>
          </a:p>
        </p:txBody>
      </p:sp>
      <p:sp>
        <p:nvSpPr>
          <p:cNvPr id="4" name="Date Placeholder 3"/>
          <p:cNvSpPr>
            <a:spLocks noGrp="1"/>
          </p:cNvSpPr>
          <p:nvPr>
            <p:ph type="dt" sz="half" idx="10"/>
          </p:nvPr>
        </p:nvSpPr>
        <p:spPr/>
        <p:txBody>
          <a:bodyPr/>
          <a:lstStyle/>
          <a:p>
            <a:fld id="{4565909B-D794-4745-BABD-A67B5DF19BA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38</a:t>
            </a:fld>
            <a:endParaRPr lang="en-US"/>
          </a:p>
        </p:txBody>
      </p:sp>
    </p:spTree>
    <p:extLst>
      <p:ext uri="{BB962C8B-B14F-4D97-AF65-F5344CB8AC3E}">
        <p14:creationId xmlns:p14="http://schemas.microsoft.com/office/powerpoint/2010/main" val="23689999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các loại dữ liệu</a:t>
            </a:r>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sz="2400" smtClean="0">
                <a:solidFill>
                  <a:srgbClr val="00B050"/>
                </a:solidFill>
              </a:rPr>
              <a:t>// returns f(x, y) = ax + by and reverses the signs of a, b if f &lt; 0</a:t>
            </a:r>
          </a:p>
          <a:p>
            <a:pPr marL="0" indent="0">
              <a:buNone/>
            </a:pPr>
            <a:r>
              <a:rPr lang="en-US" sz="2400" smtClean="0">
                <a:solidFill>
                  <a:srgbClr val="0000FF"/>
                </a:solidFill>
              </a:rPr>
              <a:t>int</a:t>
            </a:r>
            <a:r>
              <a:rPr lang="en-US" sz="2400" smtClean="0"/>
              <a:t> Calculate(</a:t>
            </a:r>
            <a:r>
              <a:rPr lang="en-US" sz="2400" smtClean="0">
                <a:solidFill>
                  <a:srgbClr val="0000FF"/>
                </a:solidFill>
              </a:rPr>
              <a:t>float</a:t>
            </a:r>
            <a:r>
              <a:rPr lang="en-US" sz="2400" smtClean="0"/>
              <a:t> &amp;a, </a:t>
            </a:r>
            <a:r>
              <a:rPr lang="en-US" sz="2400">
                <a:solidFill>
                  <a:srgbClr val="0000FF"/>
                </a:solidFill>
              </a:rPr>
              <a:t>float</a:t>
            </a:r>
            <a:r>
              <a:rPr lang="en-US" sz="2400" smtClean="0"/>
              <a:t> &amp;b, </a:t>
            </a:r>
            <a:r>
              <a:rPr lang="en-US" sz="2400">
                <a:solidFill>
                  <a:srgbClr val="0000FF"/>
                </a:solidFill>
              </a:rPr>
              <a:t>float</a:t>
            </a:r>
            <a:r>
              <a:rPr lang="en-US" sz="2400" smtClean="0"/>
              <a:t> x, </a:t>
            </a:r>
            <a:r>
              <a:rPr lang="en-US" sz="2400">
                <a:solidFill>
                  <a:srgbClr val="0000FF"/>
                </a:solidFill>
              </a:rPr>
              <a:t>float</a:t>
            </a:r>
            <a:r>
              <a:rPr lang="en-US" sz="2400" smtClean="0"/>
              <a:t> y) {</a:t>
            </a:r>
          </a:p>
          <a:p>
            <a:pPr marL="0" indent="0">
              <a:buNone/>
            </a:pPr>
            <a:r>
              <a:rPr lang="en-US" sz="2400"/>
              <a:t>	</a:t>
            </a:r>
            <a:r>
              <a:rPr lang="en-US" sz="2400" smtClean="0">
                <a:solidFill>
                  <a:srgbClr val="0000FF"/>
                </a:solidFill>
              </a:rPr>
              <a:t>int</a:t>
            </a:r>
            <a:r>
              <a:rPr lang="en-US" sz="2400" smtClean="0"/>
              <a:t> temp1, temp2, f;</a:t>
            </a:r>
          </a:p>
          <a:p>
            <a:pPr marL="0" indent="0">
              <a:buNone/>
            </a:pPr>
            <a:r>
              <a:rPr lang="en-US" sz="2400"/>
              <a:t>	</a:t>
            </a:r>
            <a:r>
              <a:rPr lang="en-US" sz="2400" smtClean="0"/>
              <a:t>temp1 = a * x;</a:t>
            </a:r>
          </a:p>
          <a:p>
            <a:pPr marL="0" indent="0">
              <a:buNone/>
            </a:pPr>
            <a:r>
              <a:rPr lang="en-US" sz="2400"/>
              <a:t>	</a:t>
            </a:r>
            <a:r>
              <a:rPr lang="en-US" sz="2400" smtClean="0"/>
              <a:t>temp2 = b * y;</a:t>
            </a:r>
          </a:p>
          <a:p>
            <a:pPr marL="0" indent="0">
              <a:buNone/>
            </a:pPr>
            <a:r>
              <a:rPr lang="en-US" sz="2400"/>
              <a:t>	</a:t>
            </a:r>
            <a:r>
              <a:rPr lang="en-US" sz="2400" smtClean="0"/>
              <a:t>f = temp1 + temp2;</a:t>
            </a:r>
          </a:p>
          <a:p>
            <a:pPr marL="0" indent="0">
              <a:buNone/>
            </a:pPr>
            <a:r>
              <a:rPr lang="en-US" sz="2400"/>
              <a:t>	</a:t>
            </a:r>
            <a:r>
              <a:rPr lang="en-US" sz="2400" smtClean="0"/>
              <a:t>if (f &lt; 0) {</a:t>
            </a:r>
          </a:p>
          <a:p>
            <a:pPr marL="0" indent="0">
              <a:buNone/>
            </a:pPr>
            <a:r>
              <a:rPr lang="en-US" sz="2400"/>
              <a:t>	</a:t>
            </a:r>
            <a:r>
              <a:rPr lang="en-US" sz="2400" smtClean="0"/>
              <a:t>	a = -a;</a:t>
            </a:r>
          </a:p>
          <a:p>
            <a:pPr marL="0" indent="0">
              <a:buNone/>
            </a:pPr>
            <a:r>
              <a:rPr lang="en-US" sz="2400"/>
              <a:t>	</a:t>
            </a:r>
            <a:r>
              <a:rPr lang="en-US" sz="2400" smtClean="0"/>
              <a:t>	b = -b;</a:t>
            </a:r>
          </a:p>
          <a:p>
            <a:pPr marL="0" indent="0">
              <a:buNone/>
            </a:pPr>
            <a:r>
              <a:rPr lang="en-US" sz="2400"/>
              <a:t>	</a:t>
            </a:r>
            <a:r>
              <a:rPr lang="en-US" sz="2400" smtClean="0"/>
              <a:t>}</a:t>
            </a:r>
          </a:p>
          <a:p>
            <a:pPr marL="0" indent="0">
              <a:buNone/>
            </a:pPr>
            <a:r>
              <a:rPr lang="en-US" sz="2400"/>
              <a:t>	</a:t>
            </a:r>
            <a:r>
              <a:rPr lang="en-US" sz="2400" smtClean="0">
                <a:solidFill>
                  <a:srgbClr val="0000FF"/>
                </a:solidFill>
              </a:rPr>
              <a:t>return</a:t>
            </a:r>
            <a:r>
              <a:rPr lang="en-US" sz="2400" smtClean="0"/>
              <a:t> f;</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7DA4FBD6-FBA8-4CCF-A4EE-BDB8333B877B}"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39</a:t>
            </a:fld>
            <a:endParaRPr lang="en-US"/>
          </a:p>
        </p:txBody>
      </p:sp>
      <p:sp>
        <p:nvSpPr>
          <p:cNvPr id="7" name="Explosion 2 6"/>
          <p:cNvSpPr/>
          <p:nvPr/>
        </p:nvSpPr>
        <p:spPr>
          <a:xfrm>
            <a:off x="4800600" y="3390900"/>
            <a:ext cx="3886200" cy="19431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Dữ liệu nhập?</a:t>
            </a:r>
          </a:p>
          <a:p>
            <a:pPr algn="ctr"/>
            <a:r>
              <a:rPr lang="en-US" sz="2000" smtClean="0">
                <a:latin typeface="Tahoma" pitchFamily="34" charset="0"/>
                <a:ea typeface="Tahoma" pitchFamily="34" charset="0"/>
                <a:cs typeface="Tahoma" pitchFamily="34" charset="0"/>
              </a:rPr>
              <a:t>Dữ liệu trung gian?</a:t>
            </a:r>
          </a:p>
          <a:p>
            <a:pPr algn="ctr"/>
            <a:r>
              <a:rPr lang="en-US" sz="2000" smtClean="0">
                <a:latin typeface="Tahoma" pitchFamily="34" charset="0"/>
                <a:ea typeface="Tahoma" pitchFamily="34" charset="0"/>
                <a:cs typeface="Tahoma" pitchFamily="34" charset="0"/>
              </a:rPr>
              <a:t>Dữ liệu xuất?</a:t>
            </a:r>
          </a:p>
        </p:txBody>
      </p:sp>
    </p:spTree>
    <p:extLst>
      <p:ext uri="{BB962C8B-B14F-4D97-AF65-F5344CB8AC3E}">
        <p14:creationId xmlns:p14="http://schemas.microsoft.com/office/powerpoint/2010/main" val="17082032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Tiếp cận top-down</a:t>
            </a:r>
            <a:endParaRPr lang="en-US"/>
          </a:p>
        </p:txBody>
      </p:sp>
      <p:sp>
        <p:nvSpPr>
          <p:cNvPr id="3" name="Content Placeholder 2"/>
          <p:cNvSpPr>
            <a:spLocks noGrp="1"/>
          </p:cNvSpPr>
          <p:nvPr>
            <p:ph idx="1"/>
          </p:nvPr>
        </p:nvSpPr>
        <p:spPr>
          <a:xfrm>
            <a:off x="4648200" y="1600200"/>
            <a:ext cx="4038600" cy="4525963"/>
          </a:xfrm>
        </p:spPr>
        <p:txBody>
          <a:bodyPr>
            <a:normAutofit/>
          </a:bodyPr>
          <a:lstStyle/>
          <a:p>
            <a:pPr marL="0" indent="0" algn="just">
              <a:buNone/>
            </a:pPr>
            <a:r>
              <a:rPr lang="en-US" smtClean="0"/>
              <a:t>Chương </a:t>
            </a:r>
            <a:r>
              <a:rPr lang="en-US"/>
              <a:t>trình lớn được chia thành các chương trình con nhỏ hơn </a:t>
            </a:r>
            <a:r>
              <a:rPr lang="en-US" smtClean="0"/>
              <a:t>nhằm dễ dàng </a:t>
            </a:r>
            <a:r>
              <a:rPr lang="en-US"/>
              <a:t>phân chia </a:t>
            </a:r>
            <a:r>
              <a:rPr lang="en-US" smtClean="0"/>
              <a:t>và kiểm </a:t>
            </a:r>
            <a:r>
              <a:rPr lang="en-US"/>
              <a:t>tra công </a:t>
            </a:r>
            <a:r>
              <a:rPr lang="en-US" smtClean="0"/>
              <a:t>việc hay sử </a:t>
            </a:r>
            <a:r>
              <a:rPr lang="en-US"/>
              <a:t>dụng lại những bộ phận đã hoàn </a:t>
            </a:r>
            <a:r>
              <a:rPr lang="en-US" smtClean="0"/>
              <a:t>tất.</a:t>
            </a:r>
          </a:p>
        </p:txBody>
      </p:sp>
      <p:sp>
        <p:nvSpPr>
          <p:cNvPr id="4" name="Date Placeholder 3"/>
          <p:cNvSpPr>
            <a:spLocks noGrp="1"/>
          </p:cNvSpPr>
          <p:nvPr>
            <p:ph type="dt" sz="half" idx="10"/>
          </p:nvPr>
        </p:nvSpPr>
        <p:spPr/>
        <p:txBody>
          <a:bodyPr/>
          <a:lstStyle/>
          <a:p>
            <a:fld id="{6254DE1D-4A57-4A27-A5B0-0ABEE0D55E3F}"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a:t>
            </a:fld>
            <a:endParaRPr lang="en-US"/>
          </a:p>
        </p:txBody>
      </p:sp>
      <p:cxnSp>
        <p:nvCxnSpPr>
          <p:cNvPr id="8" name="Straight Arrow Connector 7"/>
          <p:cNvCxnSpPr>
            <a:stCxn id="7" idx="2"/>
            <a:endCxn id="10" idx="0"/>
          </p:cNvCxnSpPr>
          <p:nvPr/>
        </p:nvCxnSpPr>
        <p:spPr>
          <a:xfrm flipH="1">
            <a:off x="1037690" y="2438400"/>
            <a:ext cx="1371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AutoShape 6"/>
          <p:cNvSpPr>
            <a:spLocks noChangeArrowheads="1"/>
          </p:cNvSpPr>
          <p:nvPr/>
        </p:nvSpPr>
        <p:spPr bwMode="gray">
          <a:xfrm>
            <a:off x="551380" y="31242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Nhập</a:t>
            </a:r>
          </a:p>
          <a:p>
            <a:pPr algn="ctr"/>
            <a:r>
              <a:rPr lang="en-US" smtClean="0">
                <a:solidFill>
                  <a:schemeClr val="tx1">
                    <a:lumMod val="60000"/>
                    <a:lumOff val="40000"/>
                  </a:schemeClr>
                </a:solidFill>
                <a:latin typeface="Tahoma" pitchFamily="34" charset="0"/>
                <a:ea typeface="Tahoma" pitchFamily="34" charset="0"/>
                <a:cs typeface="Tahoma" pitchFamily="34" charset="0"/>
              </a:rPr>
              <a:t>dữ liệu</a:t>
            </a:r>
          </a:p>
        </p:txBody>
      </p:sp>
      <p:sp>
        <p:nvSpPr>
          <p:cNvPr id="11" name="AutoShape 6"/>
          <p:cNvSpPr>
            <a:spLocks noChangeArrowheads="1"/>
          </p:cNvSpPr>
          <p:nvPr/>
        </p:nvSpPr>
        <p:spPr bwMode="gray">
          <a:xfrm>
            <a:off x="3294580" y="31242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Xuất</a:t>
            </a:r>
          </a:p>
          <a:p>
            <a:pPr algn="ctr"/>
            <a:r>
              <a:rPr lang="en-US" smtClean="0">
                <a:solidFill>
                  <a:schemeClr val="tx1">
                    <a:lumMod val="60000"/>
                    <a:lumOff val="40000"/>
                  </a:schemeClr>
                </a:solidFill>
                <a:latin typeface="Tahoma" pitchFamily="34" charset="0"/>
                <a:ea typeface="Tahoma" pitchFamily="34" charset="0"/>
                <a:cs typeface="Tahoma" pitchFamily="34" charset="0"/>
              </a:rPr>
              <a:t>kết quả</a:t>
            </a:r>
            <a:endParaRPr lang="en-US">
              <a:latin typeface="Tahoma" pitchFamily="34" charset="0"/>
              <a:ea typeface="Tahoma" pitchFamily="34" charset="0"/>
              <a:cs typeface="Tahoma" pitchFamily="34" charset="0"/>
            </a:endParaRPr>
          </a:p>
        </p:txBody>
      </p:sp>
      <p:cxnSp>
        <p:nvCxnSpPr>
          <p:cNvPr id="14" name="Straight Arrow Connector 13"/>
          <p:cNvCxnSpPr>
            <a:stCxn id="7" idx="2"/>
            <a:endCxn id="9" idx="0"/>
          </p:cNvCxnSpPr>
          <p:nvPr/>
        </p:nvCxnSpPr>
        <p:spPr>
          <a:xfrm>
            <a:off x="2409290" y="2438400"/>
            <a:ext cx="5993"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7" idx="2"/>
            <a:endCxn id="11" idx="0"/>
          </p:cNvCxnSpPr>
          <p:nvPr/>
        </p:nvCxnSpPr>
        <p:spPr>
          <a:xfrm>
            <a:off x="2409290" y="2438400"/>
            <a:ext cx="1371600"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AutoShape 6"/>
          <p:cNvSpPr>
            <a:spLocks noChangeArrowheads="1"/>
          </p:cNvSpPr>
          <p:nvPr/>
        </p:nvSpPr>
        <p:spPr bwMode="gray">
          <a:xfrm>
            <a:off x="551380" y="44958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Xử lý 1</a:t>
            </a:r>
            <a:endParaRPr lang="en-US">
              <a:latin typeface="Tahoma" pitchFamily="34" charset="0"/>
              <a:ea typeface="Tahoma" pitchFamily="34" charset="0"/>
              <a:cs typeface="Tahoma" pitchFamily="34" charset="0"/>
            </a:endParaRPr>
          </a:p>
        </p:txBody>
      </p:sp>
      <p:sp>
        <p:nvSpPr>
          <p:cNvPr id="22" name="AutoShape 6"/>
          <p:cNvSpPr>
            <a:spLocks noChangeArrowheads="1"/>
          </p:cNvSpPr>
          <p:nvPr/>
        </p:nvSpPr>
        <p:spPr bwMode="gray">
          <a:xfrm>
            <a:off x="1922980" y="44958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Xử lý 2</a:t>
            </a:r>
            <a:endParaRPr lang="en-US">
              <a:latin typeface="Tahoma" pitchFamily="34" charset="0"/>
              <a:ea typeface="Tahoma" pitchFamily="34" charset="0"/>
              <a:cs typeface="Tahoma" pitchFamily="34" charset="0"/>
            </a:endParaRPr>
          </a:p>
        </p:txBody>
      </p:sp>
      <p:cxnSp>
        <p:nvCxnSpPr>
          <p:cNvPr id="23" name="Straight Arrow Connector 22"/>
          <p:cNvCxnSpPr>
            <a:stCxn id="9" idx="2"/>
            <a:endCxn id="22" idx="0"/>
          </p:cNvCxnSpPr>
          <p:nvPr/>
        </p:nvCxnSpPr>
        <p:spPr>
          <a:xfrm flipH="1">
            <a:off x="2409290" y="3810000"/>
            <a:ext cx="5993"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9" idx="2"/>
            <a:endCxn id="20" idx="0"/>
          </p:cNvCxnSpPr>
          <p:nvPr/>
        </p:nvCxnSpPr>
        <p:spPr>
          <a:xfrm flipH="1">
            <a:off x="1037690" y="3810000"/>
            <a:ext cx="1377593" cy="685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990600" y="5334000"/>
            <a:ext cx="2882840" cy="707886"/>
          </a:xfrm>
          <a:prstGeom prst="rect">
            <a:avLst/>
          </a:prstGeom>
          <a:noFill/>
        </p:spPr>
        <p:txBody>
          <a:bodyPr wrap="none" rtlCol="0">
            <a:spAutoFit/>
          </a:bodyPr>
          <a:lstStyle/>
          <a:p>
            <a:pPr algn="ctr"/>
            <a:r>
              <a:rPr lang="en-US" sz="2000" smtClean="0">
                <a:latin typeface="Tahoma" pitchFamily="34" charset="0"/>
                <a:ea typeface="Tahoma" pitchFamily="34" charset="0"/>
                <a:cs typeface="Tahoma" pitchFamily="34" charset="0"/>
              </a:rPr>
              <a:t>Tiếp cận top-down</a:t>
            </a:r>
          </a:p>
          <a:p>
            <a:pPr algn="ctr"/>
            <a:r>
              <a:rPr lang="en-US" sz="2000" smtClean="0">
                <a:latin typeface="Tahoma" pitchFamily="34" charset="0"/>
                <a:ea typeface="Tahoma" pitchFamily="34" charset="0"/>
                <a:cs typeface="Tahoma" pitchFamily="34" charset="0"/>
              </a:rPr>
              <a:t>trong lập trình cấu trúc</a:t>
            </a:r>
            <a:endParaRPr lang="en-US" sz="2000">
              <a:latin typeface="Tahoma" pitchFamily="34" charset="0"/>
              <a:ea typeface="Tahoma" pitchFamily="34" charset="0"/>
              <a:cs typeface="Tahoma" pitchFamily="34" charset="0"/>
            </a:endParaRPr>
          </a:p>
        </p:txBody>
      </p:sp>
      <p:sp>
        <p:nvSpPr>
          <p:cNvPr id="9" name="AutoShape 6"/>
          <p:cNvSpPr>
            <a:spLocks noChangeArrowheads="1"/>
          </p:cNvSpPr>
          <p:nvPr/>
        </p:nvSpPr>
        <p:spPr bwMode="gray">
          <a:xfrm>
            <a:off x="1928973" y="31242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Xử lý</a:t>
            </a:r>
            <a:endParaRPr lang="en-US">
              <a:latin typeface="Tahoma" pitchFamily="34" charset="0"/>
              <a:ea typeface="Tahoma" pitchFamily="34" charset="0"/>
              <a:cs typeface="Tahoma" pitchFamily="34" charset="0"/>
            </a:endParaRPr>
          </a:p>
        </p:txBody>
      </p:sp>
      <p:sp>
        <p:nvSpPr>
          <p:cNvPr id="7" name="AutoShape 6"/>
          <p:cNvSpPr>
            <a:spLocks noChangeArrowheads="1"/>
          </p:cNvSpPr>
          <p:nvPr/>
        </p:nvSpPr>
        <p:spPr bwMode="gray">
          <a:xfrm>
            <a:off x="1922980" y="1752600"/>
            <a:ext cx="972620" cy="685800"/>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mtClean="0">
                <a:solidFill>
                  <a:schemeClr val="tx1">
                    <a:lumMod val="60000"/>
                    <a:lumOff val="40000"/>
                  </a:schemeClr>
                </a:solidFill>
                <a:latin typeface="Tahoma" pitchFamily="34" charset="0"/>
                <a:ea typeface="Tahoma" pitchFamily="34" charset="0"/>
                <a:cs typeface="Tahoma" pitchFamily="34" charset="0"/>
              </a:rPr>
              <a:t>Chương</a:t>
            </a:r>
          </a:p>
          <a:p>
            <a:pPr algn="ctr"/>
            <a:r>
              <a:rPr lang="en-US" smtClean="0">
                <a:solidFill>
                  <a:schemeClr val="tx1">
                    <a:lumMod val="60000"/>
                    <a:lumOff val="40000"/>
                  </a:schemeClr>
                </a:solidFill>
                <a:latin typeface="Tahoma" pitchFamily="34" charset="0"/>
                <a:ea typeface="Tahoma" pitchFamily="34" charset="0"/>
                <a:cs typeface="Tahoma" pitchFamily="34" charset="0"/>
              </a:rPr>
              <a:t>trình</a:t>
            </a:r>
            <a:endParaRPr lang="en-US">
              <a:latin typeface="Tahoma" pitchFamily="34" charset="0"/>
              <a:ea typeface="Tahoma" pitchFamily="34" charset="0"/>
              <a:cs typeface="Tahoma" pitchFamily="34" charset="0"/>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 ví dụ về ứng dụng hàm trong lập trình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21928059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Ví dụ 1: Hàm giải PT bậc 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lgn="just"/>
                <a:r>
                  <a:rPr lang="en-US" smtClean="0"/>
                  <a:t>Viết chương trình giải phương trình bậc 1:</a:t>
                </a:r>
                <a:endParaRPr lang="en-US" i="1" smtClean="0">
                  <a:latin typeface="Cambria Math"/>
                </a:endParaRPr>
              </a:p>
              <a:p>
                <a:pPr marL="0" indent="0" algn="just">
                  <a:buNone/>
                </a:pPr>
                <a14:m>
                  <m:oMathPara xmlns:m="http://schemas.openxmlformats.org/officeDocument/2006/math">
                    <m:oMathParaPr>
                      <m:jc m:val="centerGroup"/>
                    </m:oMathParaPr>
                    <m:oMath xmlns:m="http://schemas.openxmlformats.org/officeDocument/2006/math">
                      <m:r>
                        <a:rPr lang="en-US" sz="2800" i="1" smtClean="0">
                          <a:latin typeface="Cambria Math"/>
                        </a:rPr>
                        <m:t>𝑎𝑥</m:t>
                      </m:r>
                      <m:r>
                        <a:rPr lang="en-US" sz="2800" i="1" smtClean="0">
                          <a:latin typeface="Cambria Math"/>
                        </a:rPr>
                        <m:t>+</m:t>
                      </m:r>
                      <m:r>
                        <a:rPr lang="en-US" sz="2800" i="1" smtClean="0">
                          <a:latin typeface="Cambria Math"/>
                        </a:rPr>
                        <m:t>𝑏</m:t>
                      </m:r>
                      <m:r>
                        <a:rPr lang="en-US" sz="2800" i="1" smtClean="0">
                          <a:latin typeface="Cambria Math"/>
                        </a:rPr>
                        <m:t>=0 </m:t>
                      </m:r>
                      <m:d>
                        <m:dPr>
                          <m:ctrlPr>
                            <a:rPr lang="en-US" sz="2800" i="1" smtClean="0">
                              <a:latin typeface="Cambria Math"/>
                            </a:rPr>
                          </m:ctrlPr>
                        </m:dPr>
                        <m:e>
                          <m:r>
                            <a:rPr lang="en-US" sz="2800" b="0" i="1" smtClean="0">
                              <a:latin typeface="Cambria Math"/>
                            </a:rPr>
                            <m:t>𝑎</m:t>
                          </m:r>
                          <m:r>
                            <a:rPr lang="en-US" sz="2800" b="0" i="1" smtClean="0">
                              <a:latin typeface="Cambria Math"/>
                            </a:rPr>
                            <m:t>,</m:t>
                          </m:r>
                          <m:r>
                            <a:rPr lang="en-US" sz="2800" b="0" i="1" smtClean="0">
                              <a:latin typeface="Cambria Math"/>
                            </a:rPr>
                            <m:t>𝑏</m:t>
                          </m:r>
                          <m:r>
                            <a:rPr lang="en-US" sz="2800" b="0" i="1" smtClean="0">
                              <a:latin typeface="Cambria Math"/>
                              <a:ea typeface="Cambria Math"/>
                            </a:rPr>
                            <m:t>∈</m:t>
                          </m:r>
                          <m:r>
                            <a:rPr lang="en-US" sz="2800" b="0" i="1" smtClean="0">
                              <a:latin typeface="Cambria Math"/>
                              <a:ea typeface="Cambria Math"/>
                            </a:rPr>
                            <m:t>ℝ</m:t>
                          </m:r>
                        </m:e>
                      </m:d>
                    </m:oMath>
                  </m:oMathPara>
                </a14:m>
                <a:endParaRPr lang="en-US" sz="2800" smtClean="0"/>
              </a:p>
              <a:p>
                <a:pPr lvl="1" algn="just"/>
                <a:r>
                  <a:rPr lang="en-US" smtClean="0"/>
                  <a:t>Cách 1: Viết trực tiếp ngay trong hàm </a:t>
                </a:r>
                <a:r>
                  <a:rPr lang="en-US" sz="2400" smtClean="0"/>
                  <a:t>main()</a:t>
                </a:r>
                <a:r>
                  <a:rPr lang="en-US" smtClean="0"/>
                  <a:t> (nhập a, b rồi xét từng trường hợp để in ra kết quả). Cách này không thể dùng lại sau này khi cần để giải phương trình bậc nhất.</a:t>
                </a:r>
              </a:p>
              <a:p>
                <a:pPr lvl="1" algn="just"/>
                <a:r>
                  <a:rPr lang="en-US" smtClean="0"/>
                  <a:t>Cách 2: Viết một hàm nhiệm vụ giải phương trình bậc 1, hàm được sử dụng lại trong chương trình chính.</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9"/>
                </p:custDataLst>
              </p:nvPr>
            </p:nvSpPr>
            <p:spPr>
              <a:blipFill rotWithShape="1">
                <a:blip r:embed="rId10"/>
                <a:stretch>
                  <a:fillRect l="-1630" t="-1887" r="-148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F7069D5-5201-4367-A84A-EF3CB853F326}"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41</a:t>
            </a:fld>
            <a:endParaRPr lang="en-US"/>
          </a:p>
        </p:txBody>
      </p:sp>
    </p:spTree>
    <p:extLst>
      <p:ext uri="{BB962C8B-B14F-4D97-AF65-F5344CB8AC3E}">
        <p14:creationId xmlns:p14="http://schemas.microsoft.com/office/powerpoint/2010/main" val="42110326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Khai báo hàm SolveEq1()</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a:rPr>
                        <m:t>𝑎</m:t>
                      </m:r>
                      <m:r>
                        <a:rPr lang="en-US" sz="2400" b="0" i="1" smtClean="0">
                          <a:latin typeface="Cambria Math"/>
                        </a:rPr>
                        <m:t>,</m:t>
                      </m:r>
                      <m:r>
                        <a:rPr lang="en-US" sz="2400" b="0" i="1" smtClean="0">
                          <a:latin typeface="Cambria Math"/>
                        </a:rPr>
                        <m:t>𝑏</m:t>
                      </m:r>
                      <m:r>
                        <a:rPr lang="en-US" sz="2400" b="0" i="1" smtClean="0">
                          <a:latin typeface="Cambria Math"/>
                          <a:ea typeface="Cambria Math"/>
                        </a:rPr>
                        <m:t>→</m:t>
                      </m:r>
                      <m:r>
                        <m:rPr>
                          <m:sty m:val="p"/>
                        </m:rPr>
                        <a:rPr lang="en-US" sz="2400" b="0" i="0" smtClean="0">
                          <a:latin typeface="Cambria Math"/>
                          <a:ea typeface="Cambria Math"/>
                        </a:rPr>
                        <m:t>h</m:t>
                      </m:r>
                      <m:r>
                        <a:rPr lang="en-US" sz="2400" b="0" i="0" smtClean="0">
                          <a:latin typeface="Cambria Math"/>
                          <a:ea typeface="Cambria Math"/>
                        </a:rPr>
                        <m:t>à</m:t>
                      </m:r>
                      <m:r>
                        <m:rPr>
                          <m:sty m:val="p"/>
                        </m:rPr>
                        <a:rPr lang="en-US" sz="2400" b="0" i="0" smtClean="0">
                          <a:latin typeface="Cambria Math"/>
                          <a:ea typeface="Cambria Math"/>
                        </a:rPr>
                        <m:t>m</m:t>
                      </m:r>
                      <m:r>
                        <a:rPr lang="en-US" sz="2400" b="0" i="1" smtClean="0">
                          <a:latin typeface="Cambria Math"/>
                          <a:ea typeface="Cambria Math"/>
                        </a:rPr>
                        <m:t> </m:t>
                      </m:r>
                      <m:r>
                        <a:rPr lang="en-US" sz="2400" b="0" i="1" smtClean="0">
                          <a:latin typeface="Cambria Math"/>
                          <a:ea typeface="Cambria Math"/>
                        </a:rPr>
                        <m:t>𝑆𝑜𝑙𝑣𝑒𝐸𝑞</m:t>
                      </m:r>
                      <m:r>
                        <a:rPr lang="en-US" sz="2400" b="0" i="1" smtClean="0">
                          <a:latin typeface="Cambria Math"/>
                          <a:ea typeface="Cambria Math"/>
                        </a:rPr>
                        <m:t>1→</m:t>
                      </m:r>
                      <m:r>
                        <a:rPr lang="en-US" sz="2400" b="0" i="1" smtClean="0">
                          <a:latin typeface="Cambria Math"/>
                          <a:ea typeface="Cambria Math"/>
                        </a:rPr>
                        <m:t>𝑥</m:t>
                      </m:r>
                      <m:r>
                        <a:rPr lang="en-US" sz="2400" b="0" i="1" smtClean="0">
                          <a:latin typeface="Cambria Math"/>
                          <a:ea typeface="Cambria Math"/>
                        </a:rPr>
                        <m:t>, </m:t>
                      </m:r>
                      <m:r>
                        <a:rPr lang="en-US" sz="2400" b="0" i="1" smtClean="0">
                          <a:latin typeface="Cambria Math"/>
                          <a:ea typeface="Cambria Math"/>
                        </a:rPr>
                        <m:t>𝑛𝑆𝑜𝑙</m:t>
                      </m:r>
                    </m:oMath>
                  </m:oMathPara>
                </a14:m>
                <a:endParaRPr lang="en-US" sz="2400" b="0" smtClean="0">
                  <a:ea typeface="Cambria Math"/>
                </a:endParaRPr>
              </a:p>
              <a:p>
                <a:r>
                  <a:rPr lang="en-US" smtClean="0"/>
                  <a:t>Khai báo hàm:</a:t>
                </a:r>
              </a:p>
              <a:p>
                <a:pPr marL="0" indent="0" algn="ctr">
                  <a:buNone/>
                </a:pPr>
                <a:r>
                  <a:rPr lang="en-US" sz="2400" smtClean="0">
                    <a:solidFill>
                      <a:srgbClr val="0000FF"/>
                    </a:solidFill>
                  </a:rPr>
                  <a:t>int</a:t>
                </a:r>
                <a:r>
                  <a:rPr lang="en-US" sz="2400" smtClean="0"/>
                  <a:t> SolveEq1(</a:t>
                </a:r>
                <a:r>
                  <a:rPr lang="en-US" sz="2400" smtClean="0">
                    <a:solidFill>
                      <a:srgbClr val="0000FF"/>
                    </a:solidFill>
                  </a:rPr>
                  <a:t>float</a:t>
                </a:r>
                <a:r>
                  <a:rPr lang="en-US" sz="2400" smtClean="0"/>
                  <a:t> a, </a:t>
                </a:r>
                <a:r>
                  <a:rPr lang="en-US" sz="2400" smtClean="0">
                    <a:solidFill>
                      <a:srgbClr val="0000FF"/>
                    </a:solidFill>
                  </a:rPr>
                  <a:t>float</a:t>
                </a:r>
                <a:r>
                  <a:rPr lang="en-US" sz="2400" smtClean="0"/>
                  <a:t> b, </a:t>
                </a:r>
                <a:r>
                  <a:rPr lang="en-US" sz="2400" smtClean="0">
                    <a:solidFill>
                      <a:srgbClr val="0000FF"/>
                    </a:solidFill>
                  </a:rPr>
                  <a:t>float</a:t>
                </a:r>
                <a:r>
                  <a:rPr lang="en-US" sz="2400" smtClean="0"/>
                  <a:t> &amp;x);</a:t>
                </a:r>
              </a:p>
              <a:p>
                <a:r>
                  <a:rPr lang="en-US" smtClean="0"/>
                  <a:t>Lưu ý: số nghiệm </a:t>
                </a:r>
                <a:r>
                  <a:rPr lang="en-US" sz="2400" smtClean="0"/>
                  <a:t>nSol</a:t>
                </a:r>
                <a:r>
                  <a:rPr lang="en-US" smtClean="0"/>
                  <a:t> không thấy trong khai báo hàm sẽ được tính toán và ghi vào biến tạm rồi trả về bởi lệnh </a:t>
                </a:r>
                <a:r>
                  <a:rPr lang="en-US" sz="2400" smtClean="0">
                    <a:solidFill>
                      <a:srgbClr val="0000FF"/>
                    </a:solidFill>
                  </a:rPr>
                  <a:t>return</a:t>
                </a:r>
                <a:r>
                  <a:rPr lang="en-US" smtClean="0"/>
                  <a:t>.</a:t>
                </a:r>
                <a:endParaRPr lang="en-US"/>
              </a:p>
              <a:p>
                <a:r>
                  <a:rPr lang="en-US" smtClean="0"/>
                  <a:t>Định nghĩa các hằng số đặc biệt:</a:t>
                </a:r>
              </a:p>
              <a:p>
                <a:pPr marL="0" indent="0">
                  <a:buNone/>
                </a:pPr>
                <a:r>
                  <a:rPr lang="en-US" sz="2400" smtClean="0"/>
                  <a:t>#define VODINH -1</a:t>
                </a: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r="-3185"/>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A1200942-B192-4FD5-9A9E-47E17FE5A612}"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42</a:t>
            </a:fld>
            <a:endParaRPr lang="en-US"/>
          </a:p>
        </p:txBody>
      </p:sp>
    </p:spTree>
    <p:extLst>
      <p:ext uri="{BB962C8B-B14F-4D97-AF65-F5344CB8AC3E}">
        <p14:creationId xmlns:p14="http://schemas.microsoft.com/office/powerpoint/2010/main" val="15104382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Định nghĩa hàm SolveEq1()</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SolveEq1(</a:t>
            </a:r>
            <a:r>
              <a:rPr lang="en-US" sz="2400" smtClean="0">
                <a:solidFill>
                  <a:srgbClr val="0000FF"/>
                </a:solidFill>
              </a:rPr>
              <a:t>float</a:t>
            </a:r>
            <a:r>
              <a:rPr lang="en-US" sz="2400" smtClean="0"/>
              <a:t> a, </a:t>
            </a:r>
            <a:r>
              <a:rPr lang="en-US" sz="2400" smtClean="0">
                <a:solidFill>
                  <a:srgbClr val="0000FF"/>
                </a:solidFill>
              </a:rPr>
              <a:t>float</a:t>
            </a:r>
            <a:r>
              <a:rPr lang="en-US" sz="2400" smtClean="0"/>
              <a:t> b, </a:t>
            </a:r>
            <a:r>
              <a:rPr lang="en-US" sz="2400" smtClean="0">
                <a:solidFill>
                  <a:srgbClr val="0000FF"/>
                </a:solidFill>
              </a:rPr>
              <a:t>float</a:t>
            </a:r>
            <a:r>
              <a:rPr lang="en-US" sz="2400" smtClean="0"/>
              <a:t> &amp;x) {</a:t>
            </a:r>
          </a:p>
          <a:p>
            <a:pPr marL="0" indent="0">
              <a:buNone/>
            </a:pPr>
            <a:r>
              <a:rPr lang="en-US" sz="2400"/>
              <a:t>	</a:t>
            </a:r>
            <a:r>
              <a:rPr lang="en-US" sz="2400" smtClean="0">
                <a:solidFill>
                  <a:srgbClr val="0000FF"/>
                </a:solidFill>
              </a:rPr>
              <a:t>int</a:t>
            </a:r>
            <a:r>
              <a:rPr lang="en-US" sz="2400" smtClean="0"/>
              <a:t> nSol = 0;</a:t>
            </a:r>
          </a:p>
          <a:p>
            <a:pPr marL="0" indent="0">
              <a:buNone/>
            </a:pPr>
            <a:r>
              <a:rPr lang="en-US" sz="2400"/>
              <a:t>	</a:t>
            </a:r>
            <a:r>
              <a:rPr lang="en-US" sz="2400" smtClean="0">
                <a:solidFill>
                  <a:srgbClr val="0000FF"/>
                </a:solidFill>
              </a:rPr>
              <a:t>if</a:t>
            </a:r>
            <a:r>
              <a:rPr lang="en-US" sz="2400" smtClean="0"/>
              <a:t> (a != 0) {</a:t>
            </a:r>
          </a:p>
          <a:p>
            <a:pPr marL="0" indent="0">
              <a:buNone/>
            </a:pPr>
            <a:r>
              <a:rPr lang="en-US" sz="2400"/>
              <a:t>	</a:t>
            </a:r>
            <a:r>
              <a:rPr lang="en-US" sz="2400" smtClean="0"/>
              <a:t>	x = -b/a;</a:t>
            </a:r>
          </a:p>
          <a:p>
            <a:pPr marL="0" indent="0">
              <a:buNone/>
            </a:pPr>
            <a:r>
              <a:rPr lang="en-US" sz="2400"/>
              <a:t>	</a:t>
            </a:r>
            <a:r>
              <a:rPr lang="en-US" sz="2400" smtClean="0"/>
              <a:t>	nSol = 1;</a:t>
            </a:r>
          </a:p>
          <a:p>
            <a:pPr marL="0" indent="0">
              <a:buNone/>
            </a:pPr>
            <a:r>
              <a:rPr lang="en-US" sz="2400" smtClean="0"/>
              <a:t>	}</a:t>
            </a:r>
          </a:p>
          <a:p>
            <a:pPr marL="0" indent="0">
              <a:buNone/>
            </a:pPr>
            <a:r>
              <a:rPr lang="en-US" sz="2400"/>
              <a:t>	</a:t>
            </a:r>
            <a:r>
              <a:rPr lang="en-US" sz="2400" smtClean="0">
                <a:solidFill>
                  <a:srgbClr val="0000FF"/>
                </a:solidFill>
              </a:rPr>
              <a:t>else</a:t>
            </a:r>
          </a:p>
          <a:p>
            <a:pPr marL="0" indent="0">
              <a:buNone/>
            </a:pPr>
            <a:r>
              <a:rPr lang="en-US" sz="2400"/>
              <a:t>	</a:t>
            </a:r>
            <a:r>
              <a:rPr lang="en-US" sz="2400" smtClean="0"/>
              <a:t>	</a:t>
            </a:r>
            <a:r>
              <a:rPr lang="en-US" sz="2400" smtClean="0">
                <a:solidFill>
                  <a:srgbClr val="0000FF"/>
                </a:solidFill>
              </a:rPr>
              <a:t>if</a:t>
            </a:r>
            <a:r>
              <a:rPr lang="en-US" sz="2400" smtClean="0"/>
              <a:t> (b == 0)</a:t>
            </a:r>
          </a:p>
          <a:p>
            <a:pPr marL="0" indent="0">
              <a:buNone/>
            </a:pPr>
            <a:r>
              <a:rPr lang="en-US" sz="2400"/>
              <a:t>	</a:t>
            </a:r>
            <a:r>
              <a:rPr lang="en-US" sz="2400" smtClean="0"/>
              <a:t>		nSol = VODINH;</a:t>
            </a:r>
          </a:p>
          <a:p>
            <a:pPr marL="0" indent="0">
              <a:buNone/>
            </a:pPr>
            <a:r>
              <a:rPr lang="en-US" sz="2400"/>
              <a:t>	</a:t>
            </a:r>
            <a:r>
              <a:rPr lang="en-US" sz="2400" smtClean="0">
                <a:solidFill>
                  <a:srgbClr val="0000FF"/>
                </a:solidFill>
              </a:rPr>
              <a:t>return</a:t>
            </a:r>
            <a:r>
              <a:rPr lang="en-US" sz="2400" smtClean="0"/>
              <a:t> nSol;</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6DA31134-665F-44EC-8242-40BE8DDE75E5}"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43</a:t>
            </a:fld>
            <a:endParaRPr lang="en-US"/>
          </a:p>
        </p:txBody>
      </p:sp>
    </p:spTree>
    <p:extLst>
      <p:ext uri="{BB962C8B-B14F-4D97-AF65-F5344CB8AC3E}">
        <p14:creationId xmlns:p14="http://schemas.microsoft.com/office/powerpoint/2010/main" val="31443951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hàm SolveEq1()</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void</a:t>
            </a:r>
            <a:r>
              <a:rPr lang="en-US" sz="2400" smtClean="0"/>
              <a:t> main() {</a:t>
            </a:r>
          </a:p>
          <a:p>
            <a:pPr marL="0" indent="0">
              <a:buNone/>
            </a:pPr>
            <a:r>
              <a:rPr lang="en-US" sz="2400"/>
              <a:t>	</a:t>
            </a:r>
            <a:r>
              <a:rPr lang="en-US" sz="2400" smtClean="0">
                <a:solidFill>
                  <a:srgbClr val="0000FF"/>
                </a:solidFill>
              </a:rPr>
              <a:t>float</a:t>
            </a:r>
            <a:r>
              <a:rPr lang="en-US" sz="2400" smtClean="0"/>
              <a:t> a, b, x;</a:t>
            </a:r>
          </a:p>
          <a:p>
            <a:pPr marL="0" indent="0">
              <a:buNone/>
            </a:pPr>
            <a:r>
              <a:rPr lang="en-US" sz="2400"/>
              <a:t>	</a:t>
            </a:r>
            <a:endParaRPr lang="en-US" sz="2400" smtClean="0"/>
          </a:p>
          <a:p>
            <a:pPr marL="0" indent="0">
              <a:buNone/>
            </a:pPr>
            <a:r>
              <a:rPr lang="en-US" sz="2400">
                <a:solidFill>
                  <a:srgbClr val="00B050"/>
                </a:solidFill>
              </a:rPr>
              <a:t>	</a:t>
            </a:r>
            <a:r>
              <a:rPr lang="en-US" sz="2400" smtClean="0">
                <a:solidFill>
                  <a:srgbClr val="00B050"/>
                </a:solidFill>
              </a:rPr>
              <a:t>// inputs a, b here…</a:t>
            </a:r>
          </a:p>
          <a:p>
            <a:pPr marL="0" indent="0">
              <a:buNone/>
            </a:pPr>
            <a:r>
              <a:rPr lang="en-US" sz="2400"/>
              <a:t>	</a:t>
            </a:r>
            <a:endParaRPr lang="en-US" sz="2400" smtClean="0"/>
          </a:p>
          <a:p>
            <a:pPr marL="0" indent="0">
              <a:buNone/>
            </a:pPr>
            <a:r>
              <a:rPr lang="en-US" sz="2400">
                <a:solidFill>
                  <a:srgbClr val="0000FF"/>
                </a:solidFill>
              </a:rPr>
              <a:t>	</a:t>
            </a:r>
            <a:r>
              <a:rPr lang="en-US" sz="2400" smtClean="0">
                <a:solidFill>
                  <a:srgbClr val="0000FF"/>
                </a:solidFill>
              </a:rPr>
              <a:t>int</a:t>
            </a:r>
            <a:r>
              <a:rPr lang="en-US" sz="2400" smtClean="0"/>
              <a:t> nSol = SolveEq1(a, b, x);</a:t>
            </a:r>
          </a:p>
          <a:p>
            <a:pPr marL="0" indent="0">
              <a:buNone/>
            </a:pPr>
            <a:r>
              <a:rPr lang="en-US" sz="2400">
                <a:solidFill>
                  <a:srgbClr val="0000FF"/>
                </a:solidFill>
              </a:rPr>
              <a:t>	</a:t>
            </a:r>
            <a:r>
              <a:rPr lang="en-US" sz="2400" smtClean="0">
                <a:solidFill>
                  <a:srgbClr val="0000FF"/>
                </a:solidFill>
              </a:rPr>
              <a:t>switch</a:t>
            </a:r>
            <a:r>
              <a:rPr lang="en-US" sz="2400" smtClean="0"/>
              <a:t> (nSol) {</a:t>
            </a:r>
          </a:p>
          <a:p>
            <a:pPr marL="0" indent="0">
              <a:buNone/>
            </a:pPr>
            <a:r>
              <a:rPr lang="en-US" sz="2400"/>
              <a:t>	</a:t>
            </a:r>
            <a:r>
              <a:rPr lang="en-US" sz="2400" smtClean="0"/>
              <a:t>	</a:t>
            </a:r>
            <a:r>
              <a:rPr lang="en-US" sz="2400" smtClean="0">
                <a:solidFill>
                  <a:srgbClr val="00B050"/>
                </a:solidFill>
              </a:rPr>
              <a:t>// checks nSol here…</a:t>
            </a:r>
          </a:p>
          <a:p>
            <a:pPr marL="0" indent="0">
              <a:buNone/>
            </a:pPr>
            <a:r>
              <a:rPr lang="en-US" sz="2400"/>
              <a:t>	}</a:t>
            </a:r>
            <a:endParaRPr lang="en-US" sz="2400" smtClean="0"/>
          </a:p>
          <a:p>
            <a:pPr marL="0" indent="0">
              <a:buNone/>
            </a:pPr>
            <a:r>
              <a:rPr lang="en-US" sz="2400" smtClean="0"/>
              <a:t>}</a:t>
            </a:r>
          </a:p>
        </p:txBody>
      </p:sp>
      <p:sp>
        <p:nvSpPr>
          <p:cNvPr id="4" name="Date Placeholder 3"/>
          <p:cNvSpPr>
            <a:spLocks noGrp="1"/>
          </p:cNvSpPr>
          <p:nvPr>
            <p:ph type="dt" sz="half" idx="10"/>
          </p:nvPr>
        </p:nvSpPr>
        <p:spPr/>
        <p:txBody>
          <a:bodyPr/>
          <a:lstStyle/>
          <a:p>
            <a:fld id="{28C34BB8-8935-49A5-A0D4-97BECBC83AC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44</a:t>
            </a:fld>
            <a:endParaRPr lang="en-US"/>
          </a:p>
        </p:txBody>
      </p:sp>
    </p:spTree>
    <p:extLst>
      <p:ext uri="{BB962C8B-B14F-4D97-AF65-F5344CB8AC3E}">
        <p14:creationId xmlns:p14="http://schemas.microsoft.com/office/powerpoint/2010/main" val="1028730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2: Hàm giải PT bậc 2</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Viết hàm giải phương trình bậc 2:</a:t>
                </a:r>
                <a:endParaRPr lang="en-US" b="0" i="1"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𝑎</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2</m:t>
                          </m:r>
                        </m:sup>
                      </m:sSup>
                      <m:r>
                        <a:rPr lang="en-US" sz="2800" b="0" i="1" smtClean="0">
                          <a:latin typeface="Cambria Math"/>
                        </a:rPr>
                        <m:t>+</m:t>
                      </m:r>
                      <m:r>
                        <a:rPr lang="en-US" sz="2800" b="0" i="1" smtClean="0">
                          <a:latin typeface="Cambria Math"/>
                        </a:rPr>
                        <m:t>𝑏𝑥</m:t>
                      </m:r>
                      <m:r>
                        <a:rPr lang="en-US" sz="2800" b="0" i="1" smtClean="0">
                          <a:latin typeface="Cambria Math"/>
                        </a:rPr>
                        <m:t>+</m:t>
                      </m:r>
                      <m:r>
                        <a:rPr lang="en-US" sz="2800" b="0" i="1" smtClean="0">
                          <a:latin typeface="Cambria Math"/>
                        </a:rPr>
                        <m:t>𝑐</m:t>
                      </m:r>
                      <m:r>
                        <a:rPr lang="en-US" sz="2800" b="0" i="1" smtClean="0">
                          <a:latin typeface="Cambria Math"/>
                        </a:rPr>
                        <m:t>=0</m:t>
                      </m:r>
                    </m:oMath>
                  </m:oMathPara>
                </a14:m>
                <a:endParaRPr lang="en-US" sz="2800" b="0" smtClean="0"/>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𝑎</m:t>
                      </m:r>
                      <m:r>
                        <a:rPr lang="en-US" sz="2800" b="0" i="1" smtClean="0">
                          <a:latin typeface="Cambria Math"/>
                        </a:rPr>
                        <m:t>,</m:t>
                      </m:r>
                      <m:r>
                        <a:rPr lang="en-US" sz="2800" b="0" i="1" smtClean="0">
                          <a:latin typeface="Cambria Math"/>
                        </a:rPr>
                        <m:t>𝑏</m:t>
                      </m:r>
                      <m:r>
                        <a:rPr lang="en-US" sz="2800" b="0" i="1" smtClean="0">
                          <a:latin typeface="Cambria Math"/>
                        </a:rPr>
                        <m:t>,</m:t>
                      </m:r>
                      <m:r>
                        <a:rPr lang="en-US" sz="2800" b="0" i="1" smtClean="0">
                          <a:latin typeface="Cambria Math"/>
                        </a:rPr>
                        <m:t>𝑐</m:t>
                      </m:r>
                      <m:r>
                        <a:rPr lang="en-US" sz="2800" b="0" i="1" smtClean="0">
                          <a:latin typeface="Cambria Math"/>
                          <a:ea typeface="Cambria Math"/>
                        </a:rPr>
                        <m:t>→</m:t>
                      </m:r>
                      <m:r>
                        <m:rPr>
                          <m:sty m:val="p"/>
                        </m:rPr>
                        <a:rPr lang="en-US" sz="2800" b="0" i="0" smtClean="0">
                          <a:latin typeface="Cambria Math"/>
                          <a:ea typeface="Cambria Math"/>
                        </a:rPr>
                        <m:t>h</m:t>
                      </m:r>
                      <m:r>
                        <a:rPr lang="en-US" sz="2800" b="0" i="0" smtClean="0">
                          <a:latin typeface="Cambria Math"/>
                          <a:ea typeface="Cambria Math"/>
                        </a:rPr>
                        <m:t>à</m:t>
                      </m:r>
                      <m:r>
                        <m:rPr>
                          <m:sty m:val="p"/>
                        </m:rPr>
                        <a:rPr lang="en-US" sz="2800" b="0" i="0" smtClean="0">
                          <a:latin typeface="Cambria Math"/>
                          <a:ea typeface="Cambria Math"/>
                        </a:rPr>
                        <m:t>m</m:t>
                      </m:r>
                      <m:r>
                        <a:rPr lang="en-US" sz="2800" b="0" i="1" smtClean="0">
                          <a:latin typeface="Cambria Math"/>
                          <a:ea typeface="Cambria Math"/>
                        </a:rPr>
                        <m:t> </m:t>
                      </m:r>
                      <m:r>
                        <a:rPr lang="en-US" sz="2800" b="0" i="1" smtClean="0">
                          <a:latin typeface="Cambria Math"/>
                          <a:ea typeface="Cambria Math"/>
                        </a:rPr>
                        <m:t>𝑆𝑜𝑙𝑣𝑒𝐸𝑞</m:t>
                      </m:r>
                      <m:r>
                        <a:rPr lang="en-US" sz="2800" b="0" i="1" smtClean="0">
                          <a:latin typeface="Cambria Math"/>
                          <a:ea typeface="Cambria Math"/>
                        </a:rPr>
                        <m:t>2→</m:t>
                      </m:r>
                      <m:sSub>
                        <m:sSubPr>
                          <m:ctrlPr>
                            <a:rPr lang="en-US" sz="2800" b="0" i="1" smtClean="0">
                              <a:latin typeface="Cambria Math"/>
                              <a:ea typeface="Cambria Math"/>
                            </a:rPr>
                          </m:ctrlPr>
                        </m:sSubPr>
                        <m:e>
                          <m:r>
                            <a:rPr lang="en-US" sz="2800" b="0" i="1" smtClean="0">
                              <a:latin typeface="Cambria Math"/>
                              <a:ea typeface="Cambria Math"/>
                            </a:rPr>
                            <m:t>𝑥</m:t>
                          </m:r>
                        </m:e>
                        <m:sub>
                          <m:r>
                            <a:rPr lang="en-US" sz="2800" b="0" i="1" smtClean="0">
                              <a:latin typeface="Cambria Math"/>
                              <a:ea typeface="Cambria Math"/>
                            </a:rPr>
                            <m:t>1</m:t>
                          </m:r>
                        </m:sub>
                      </m:sSub>
                      <m:r>
                        <a:rPr lang="en-US" sz="2800" b="0" i="1" smtClean="0">
                          <a:latin typeface="Cambria Math"/>
                          <a:ea typeface="Cambria Math"/>
                        </a:rPr>
                        <m:t>,</m:t>
                      </m:r>
                      <m:sSub>
                        <m:sSubPr>
                          <m:ctrlPr>
                            <a:rPr lang="en-US" sz="2800" b="0" i="1" smtClean="0">
                              <a:latin typeface="Cambria Math"/>
                              <a:ea typeface="Cambria Math"/>
                            </a:rPr>
                          </m:ctrlPr>
                        </m:sSubPr>
                        <m:e>
                          <m:r>
                            <a:rPr lang="en-US" sz="2800" b="0" i="1" smtClean="0">
                              <a:latin typeface="Cambria Math"/>
                              <a:ea typeface="Cambria Math"/>
                            </a:rPr>
                            <m:t>𝑥</m:t>
                          </m:r>
                        </m:e>
                        <m:sub>
                          <m:r>
                            <a:rPr lang="en-US" sz="2800" b="0" i="1" smtClean="0">
                              <a:latin typeface="Cambria Math"/>
                              <a:ea typeface="Cambria Math"/>
                            </a:rPr>
                            <m:t>2</m:t>
                          </m:r>
                        </m:sub>
                      </m:sSub>
                      <m:r>
                        <a:rPr lang="en-US" sz="2800" b="0" i="1" smtClean="0">
                          <a:latin typeface="Cambria Math"/>
                          <a:ea typeface="Cambria Math"/>
                        </a:rPr>
                        <m:t>,</m:t>
                      </m:r>
                      <m:r>
                        <a:rPr lang="en-US" sz="2800" b="0" i="1" smtClean="0">
                          <a:latin typeface="Cambria Math"/>
                          <a:ea typeface="Cambria Math"/>
                        </a:rPr>
                        <m:t>𝑛𝑆𝑜𝑙</m:t>
                      </m:r>
                    </m:oMath>
                  </m:oMathPara>
                </a14:m>
                <a:endParaRPr lang="en-US" sz="2800" b="0" smtClean="0">
                  <a:ea typeface="Cambria Math"/>
                </a:endParaRPr>
              </a:p>
              <a:p>
                <a:r>
                  <a:rPr lang="en-US" b="0" smtClean="0"/>
                  <a:t>Khai báo hàm:</a:t>
                </a:r>
              </a:p>
              <a:p>
                <a:pPr marL="0" indent="0" algn="ctr">
                  <a:buNone/>
                </a:pPr>
                <a:r>
                  <a:rPr lang="en-US" sz="2400" smtClean="0">
                    <a:solidFill>
                      <a:srgbClr val="0000FF"/>
                    </a:solidFill>
                  </a:rPr>
                  <a:t>int</a:t>
                </a:r>
                <a:r>
                  <a:rPr lang="en-US" sz="2400" smtClean="0"/>
                  <a:t> SolveEq2(</a:t>
                </a:r>
                <a:r>
                  <a:rPr lang="en-US" sz="2400" smtClean="0">
                    <a:solidFill>
                      <a:srgbClr val="0000FF"/>
                    </a:solidFill>
                  </a:rPr>
                  <a:t>float</a:t>
                </a:r>
                <a:r>
                  <a:rPr lang="en-US" sz="2400" smtClean="0"/>
                  <a:t> a, </a:t>
                </a:r>
                <a:r>
                  <a:rPr lang="en-US" sz="2400" smtClean="0">
                    <a:solidFill>
                      <a:srgbClr val="0000FF"/>
                    </a:solidFill>
                  </a:rPr>
                  <a:t>float</a:t>
                </a:r>
                <a:r>
                  <a:rPr lang="en-US" sz="2400" smtClean="0"/>
                  <a:t> b, </a:t>
                </a:r>
                <a:r>
                  <a:rPr lang="en-US" sz="2400" smtClean="0">
                    <a:solidFill>
                      <a:srgbClr val="0000FF"/>
                    </a:solidFill>
                  </a:rPr>
                  <a:t>float</a:t>
                </a:r>
                <a:r>
                  <a:rPr lang="en-US" sz="2400" smtClean="0"/>
                  <a:t> c,  </a:t>
                </a:r>
                <a:r>
                  <a:rPr lang="en-US" sz="2400" smtClean="0">
                    <a:solidFill>
                      <a:srgbClr val="0000FF"/>
                    </a:solidFill>
                  </a:rPr>
                  <a:t>float</a:t>
                </a:r>
                <a:r>
                  <a:rPr lang="en-US" sz="2400" smtClean="0"/>
                  <a:t> &amp;x1, </a:t>
                </a:r>
                <a:r>
                  <a:rPr lang="en-US" sz="2400" smtClean="0">
                    <a:solidFill>
                      <a:srgbClr val="0000FF"/>
                    </a:solidFill>
                  </a:rPr>
                  <a:t>float</a:t>
                </a:r>
                <a:r>
                  <a:rPr lang="en-US" sz="2400" smtClean="0"/>
                  <a:t> &amp;x2);</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8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6A024B18-029E-44DF-BCAC-C2663F190E72}"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45</a:t>
            </a:fld>
            <a:endParaRPr lang="en-US"/>
          </a:p>
        </p:txBody>
      </p:sp>
    </p:spTree>
    <p:extLst>
      <p:ext uri="{BB962C8B-B14F-4D97-AF65-F5344CB8AC3E}">
        <p14:creationId xmlns:p14="http://schemas.microsoft.com/office/powerpoint/2010/main" val="3105246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hàm SolveEq2()</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SolveEq2(</a:t>
            </a:r>
            <a:r>
              <a:rPr lang="en-US" sz="2400" smtClean="0">
                <a:solidFill>
                  <a:srgbClr val="0000FF"/>
                </a:solidFill>
              </a:rPr>
              <a:t>float</a:t>
            </a:r>
            <a:r>
              <a:rPr lang="en-US" sz="2400" smtClean="0"/>
              <a:t> a, </a:t>
            </a:r>
            <a:r>
              <a:rPr lang="en-US" sz="2400" smtClean="0">
                <a:solidFill>
                  <a:srgbClr val="0000FF"/>
                </a:solidFill>
              </a:rPr>
              <a:t>float</a:t>
            </a:r>
            <a:r>
              <a:rPr lang="en-US" sz="2400" smtClean="0"/>
              <a:t> b, </a:t>
            </a:r>
            <a:r>
              <a:rPr lang="en-US" sz="2400" smtClean="0">
                <a:solidFill>
                  <a:srgbClr val="0000FF"/>
                </a:solidFill>
              </a:rPr>
              <a:t>float</a:t>
            </a:r>
            <a:r>
              <a:rPr lang="en-US" sz="2400" smtClean="0"/>
              <a:t> c, </a:t>
            </a:r>
            <a:r>
              <a:rPr lang="en-US" sz="2400" smtClean="0">
                <a:solidFill>
                  <a:srgbClr val="0000FF"/>
                </a:solidFill>
              </a:rPr>
              <a:t>float</a:t>
            </a:r>
            <a:r>
              <a:rPr lang="en-US" sz="2400" smtClean="0"/>
              <a:t> &amp;x1, </a:t>
            </a:r>
            <a:r>
              <a:rPr lang="en-US" sz="2400" smtClean="0">
                <a:solidFill>
                  <a:srgbClr val="0000FF"/>
                </a:solidFill>
              </a:rPr>
              <a:t>float</a:t>
            </a:r>
            <a:r>
              <a:rPr lang="en-US" sz="2400" smtClean="0"/>
              <a:t> &amp;x2) {</a:t>
            </a:r>
          </a:p>
          <a:p>
            <a:pPr marL="0" indent="0">
              <a:buNone/>
            </a:pPr>
            <a:r>
              <a:rPr lang="en-US" sz="2400" smtClean="0"/>
              <a:t>	</a:t>
            </a:r>
            <a:r>
              <a:rPr lang="en-US" sz="2400" smtClean="0">
                <a:solidFill>
                  <a:srgbClr val="0000FF"/>
                </a:solidFill>
              </a:rPr>
              <a:t>int</a:t>
            </a:r>
            <a:r>
              <a:rPr lang="en-US" sz="2400" smtClean="0"/>
              <a:t> nSol = 0;</a:t>
            </a:r>
          </a:p>
          <a:p>
            <a:pPr marL="0" indent="0">
              <a:buNone/>
            </a:pPr>
            <a:r>
              <a:rPr lang="en-US" sz="2400" smtClean="0"/>
              <a:t>	</a:t>
            </a:r>
            <a:r>
              <a:rPr lang="en-US" sz="2400" smtClean="0">
                <a:solidFill>
                  <a:srgbClr val="0000FF"/>
                </a:solidFill>
              </a:rPr>
              <a:t>float</a:t>
            </a:r>
            <a:r>
              <a:rPr lang="en-US" sz="2400" smtClean="0"/>
              <a:t> delta;</a:t>
            </a:r>
          </a:p>
          <a:p>
            <a:pPr marL="0" indent="0">
              <a:buNone/>
            </a:pPr>
            <a:endParaRPr lang="en-US" sz="2400" smtClean="0">
              <a:solidFill>
                <a:srgbClr val="0000FF"/>
              </a:solidFill>
            </a:endParaRPr>
          </a:p>
          <a:p>
            <a:pPr marL="0" indent="0">
              <a:buNone/>
            </a:pPr>
            <a:r>
              <a:rPr lang="en-US" sz="2400" smtClean="0">
                <a:solidFill>
                  <a:srgbClr val="0000FF"/>
                </a:solidFill>
              </a:rPr>
              <a:t>	if</a:t>
            </a:r>
            <a:r>
              <a:rPr lang="en-US" sz="2400" smtClean="0"/>
              <a:t> (a == 0)</a:t>
            </a:r>
          </a:p>
          <a:p>
            <a:pPr marL="0" indent="0">
              <a:buNone/>
            </a:pPr>
            <a:r>
              <a:rPr lang="en-US" sz="2400" smtClean="0"/>
              <a:t>		</a:t>
            </a:r>
            <a:r>
              <a:rPr lang="en-US" sz="2400" smtClean="0">
                <a:solidFill>
                  <a:srgbClr val="0000FF"/>
                </a:solidFill>
              </a:rPr>
              <a:t>return</a:t>
            </a:r>
            <a:r>
              <a:rPr lang="en-US" sz="2400" smtClean="0"/>
              <a:t> SolveEq1(a, b, x1); </a:t>
            </a:r>
            <a:r>
              <a:rPr lang="en-US" sz="2400" spc="-100" smtClean="0">
                <a:solidFill>
                  <a:srgbClr val="00B050"/>
                </a:solidFill>
              </a:rPr>
              <a:t>// reuses SolveEq1()</a:t>
            </a:r>
          </a:p>
          <a:p>
            <a:pPr marL="0" indent="0">
              <a:buNone/>
            </a:pPr>
            <a:r>
              <a:rPr lang="en-US" sz="2400" smtClean="0"/>
              <a:t>	</a:t>
            </a:r>
          </a:p>
          <a:p>
            <a:pPr marL="0" indent="0">
              <a:buNone/>
            </a:pPr>
            <a:r>
              <a:rPr lang="en-US" sz="2400"/>
              <a:t>	</a:t>
            </a:r>
            <a:r>
              <a:rPr lang="en-US" sz="2400" smtClean="0"/>
              <a:t>delta = b*b – 4*a*c;</a:t>
            </a:r>
          </a:p>
          <a:p>
            <a:pPr marL="0" indent="0">
              <a:buNone/>
            </a:pPr>
            <a:r>
              <a:rPr lang="en-US" sz="2400" smtClean="0"/>
              <a:t>	</a:t>
            </a:r>
            <a:r>
              <a:rPr lang="en-US" sz="2400" smtClean="0">
                <a:solidFill>
                  <a:srgbClr val="0000FF"/>
                </a:solidFill>
              </a:rPr>
              <a:t>if</a:t>
            </a:r>
            <a:r>
              <a:rPr lang="en-US" sz="2400" smtClean="0"/>
              <a:t> (delta &lt; 0)</a:t>
            </a:r>
          </a:p>
          <a:p>
            <a:pPr marL="0" indent="0">
              <a:buNone/>
            </a:pPr>
            <a:r>
              <a:rPr lang="en-US" sz="2400" smtClean="0"/>
              <a:t>		</a:t>
            </a:r>
            <a:r>
              <a:rPr lang="en-US" sz="2400" smtClean="0">
                <a:solidFill>
                  <a:srgbClr val="0000FF"/>
                </a:solidFill>
              </a:rPr>
              <a:t>return</a:t>
            </a:r>
            <a:r>
              <a:rPr lang="en-US" sz="2400" smtClean="0"/>
              <a:t> 0;</a:t>
            </a:r>
          </a:p>
        </p:txBody>
      </p:sp>
      <p:sp>
        <p:nvSpPr>
          <p:cNvPr id="4" name="Date Placeholder 3"/>
          <p:cNvSpPr>
            <a:spLocks noGrp="1"/>
          </p:cNvSpPr>
          <p:nvPr>
            <p:ph type="dt" sz="half" idx="10"/>
          </p:nvPr>
        </p:nvSpPr>
        <p:spPr/>
        <p:txBody>
          <a:bodyPr/>
          <a:lstStyle/>
          <a:p>
            <a:fld id="{2DF0A9B1-32FB-4BF0-A538-93C2882B0BD9}"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46</a:t>
            </a:fld>
            <a:endParaRPr lang="en-US"/>
          </a:p>
        </p:txBody>
      </p:sp>
    </p:spTree>
    <p:extLst>
      <p:ext uri="{BB962C8B-B14F-4D97-AF65-F5344CB8AC3E}">
        <p14:creationId xmlns:p14="http://schemas.microsoft.com/office/powerpoint/2010/main" val="40412730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hàm SolveEq2()</a:t>
            </a:r>
            <a:endParaRPr lang="en-US"/>
          </a:p>
        </p:txBody>
      </p:sp>
      <p:sp>
        <p:nvSpPr>
          <p:cNvPr id="3" name="Content Placeholder 2"/>
          <p:cNvSpPr>
            <a:spLocks noGrp="1"/>
          </p:cNvSpPr>
          <p:nvPr>
            <p:ph idx="1"/>
          </p:nvPr>
        </p:nvSpPr>
        <p:spPr/>
        <p:txBody>
          <a:bodyPr>
            <a:noAutofit/>
          </a:bodyPr>
          <a:lstStyle/>
          <a:p>
            <a:pPr marL="0" indent="0">
              <a:buNone/>
            </a:pPr>
            <a:r>
              <a:rPr lang="en-US" sz="2400" smtClean="0"/>
              <a:t>	</a:t>
            </a:r>
            <a:r>
              <a:rPr lang="en-US" sz="2400" smtClean="0">
                <a:solidFill>
                  <a:srgbClr val="0000FF"/>
                </a:solidFill>
              </a:rPr>
              <a:t>if</a:t>
            </a:r>
            <a:r>
              <a:rPr lang="en-US" sz="2400" smtClean="0"/>
              <a:t> (delta == 0) {</a:t>
            </a:r>
          </a:p>
          <a:p>
            <a:pPr marL="0" indent="0">
              <a:buNone/>
            </a:pPr>
            <a:r>
              <a:rPr lang="en-US" sz="2400" smtClean="0"/>
              <a:t>		x1 = x2 = -b/(2*a);</a:t>
            </a:r>
          </a:p>
          <a:p>
            <a:pPr marL="0" indent="0">
              <a:buNone/>
            </a:pPr>
            <a:r>
              <a:rPr lang="en-US" sz="2400"/>
              <a:t>	</a:t>
            </a:r>
            <a:r>
              <a:rPr lang="en-US" sz="2400" smtClean="0"/>
              <a:t>	nSol = 1;</a:t>
            </a:r>
          </a:p>
          <a:p>
            <a:pPr marL="0" indent="0">
              <a:buNone/>
            </a:pPr>
            <a:r>
              <a:rPr lang="en-US" sz="2400" smtClean="0"/>
              <a:t>	}</a:t>
            </a:r>
          </a:p>
          <a:p>
            <a:pPr marL="0" indent="0">
              <a:buNone/>
            </a:pPr>
            <a:r>
              <a:rPr lang="en-US" sz="2400"/>
              <a:t>	</a:t>
            </a:r>
            <a:r>
              <a:rPr lang="en-US" sz="2400" smtClean="0">
                <a:solidFill>
                  <a:srgbClr val="0000FF"/>
                </a:solidFill>
              </a:rPr>
              <a:t>else</a:t>
            </a:r>
            <a:r>
              <a:rPr lang="en-US" sz="2400" smtClean="0"/>
              <a:t> { </a:t>
            </a:r>
            <a:r>
              <a:rPr lang="en-US" sz="2400" smtClean="0">
                <a:solidFill>
                  <a:srgbClr val="00B050"/>
                </a:solidFill>
              </a:rPr>
              <a:t>// delta &gt; 0</a:t>
            </a:r>
          </a:p>
          <a:p>
            <a:pPr marL="0" indent="0">
              <a:buNone/>
            </a:pPr>
            <a:r>
              <a:rPr lang="en-US" sz="2400"/>
              <a:t>		x1 = (-b – sqrt(delta))/(2*a);</a:t>
            </a:r>
          </a:p>
          <a:p>
            <a:pPr marL="0" indent="0">
              <a:buNone/>
            </a:pPr>
            <a:r>
              <a:rPr lang="en-US" sz="2400"/>
              <a:t>		</a:t>
            </a:r>
            <a:r>
              <a:rPr lang="en-US" sz="2400" smtClean="0"/>
              <a:t>x2 </a:t>
            </a:r>
            <a:r>
              <a:rPr lang="en-US" sz="2400"/>
              <a:t>= (-b </a:t>
            </a:r>
            <a:r>
              <a:rPr lang="en-US" sz="2400" smtClean="0"/>
              <a:t>+ </a:t>
            </a:r>
            <a:r>
              <a:rPr lang="en-US" sz="2400"/>
              <a:t>sqrt(delta))/(2*a</a:t>
            </a:r>
            <a:r>
              <a:rPr lang="en-US" sz="2400" smtClean="0"/>
              <a:t>);</a:t>
            </a:r>
          </a:p>
          <a:p>
            <a:pPr marL="0" indent="0">
              <a:buNone/>
            </a:pPr>
            <a:r>
              <a:rPr lang="en-US" sz="2400"/>
              <a:t>	</a:t>
            </a:r>
            <a:r>
              <a:rPr lang="en-US" sz="2400" smtClean="0"/>
              <a:t>	nSol = 2;</a:t>
            </a:r>
            <a:endParaRPr lang="en-US" sz="2400"/>
          </a:p>
          <a:p>
            <a:pPr marL="0" indent="0">
              <a:buNone/>
            </a:pPr>
            <a:r>
              <a:rPr lang="en-US" sz="2400"/>
              <a:t>	</a:t>
            </a:r>
            <a:r>
              <a:rPr lang="en-US" sz="2400" smtClean="0"/>
              <a:t>}</a:t>
            </a:r>
          </a:p>
          <a:p>
            <a:pPr marL="0" indent="0">
              <a:buNone/>
            </a:pPr>
            <a:r>
              <a:rPr lang="en-US" sz="2400"/>
              <a:t>	</a:t>
            </a:r>
            <a:r>
              <a:rPr lang="en-US" sz="2400" smtClean="0">
                <a:solidFill>
                  <a:srgbClr val="0000FF"/>
                </a:solidFill>
              </a:rPr>
              <a:t>return</a:t>
            </a:r>
            <a:r>
              <a:rPr lang="en-US" sz="2400" smtClean="0"/>
              <a:t> nSol;</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0E411017-73BA-4B06-A957-7636D8112CA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47</a:t>
            </a:fld>
            <a:endParaRPr lang="en-US"/>
          </a:p>
        </p:txBody>
      </p:sp>
    </p:spTree>
    <p:extLst>
      <p:ext uri="{BB962C8B-B14F-4D97-AF65-F5344CB8AC3E}">
        <p14:creationId xmlns:p14="http://schemas.microsoft.com/office/powerpoint/2010/main" val="2428415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Sử dụng hàm SolveEq2()</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void</a:t>
            </a:r>
            <a:r>
              <a:rPr lang="en-US" sz="2400"/>
              <a:t> main() {</a:t>
            </a:r>
          </a:p>
          <a:p>
            <a:pPr marL="0" indent="0">
              <a:buNone/>
            </a:pPr>
            <a:r>
              <a:rPr lang="en-US" sz="2400"/>
              <a:t>	</a:t>
            </a:r>
            <a:r>
              <a:rPr lang="en-US" sz="2400">
                <a:solidFill>
                  <a:srgbClr val="0000FF"/>
                </a:solidFill>
              </a:rPr>
              <a:t>float</a:t>
            </a:r>
            <a:r>
              <a:rPr lang="en-US" sz="2400"/>
              <a:t> a, b, </a:t>
            </a:r>
            <a:r>
              <a:rPr lang="en-US" sz="2400" smtClean="0"/>
              <a:t>c, x1, x2;</a:t>
            </a:r>
            <a:endParaRPr lang="en-US" sz="2400"/>
          </a:p>
          <a:p>
            <a:pPr marL="0" indent="0">
              <a:buNone/>
            </a:pPr>
            <a:r>
              <a:rPr lang="en-US" sz="2400"/>
              <a:t>	</a:t>
            </a:r>
          </a:p>
          <a:p>
            <a:pPr marL="0" indent="0">
              <a:buNone/>
            </a:pPr>
            <a:r>
              <a:rPr lang="en-US" sz="2400">
                <a:solidFill>
                  <a:srgbClr val="00B050"/>
                </a:solidFill>
              </a:rPr>
              <a:t>	// </a:t>
            </a:r>
            <a:r>
              <a:rPr lang="en-US" sz="2400" smtClean="0">
                <a:solidFill>
                  <a:srgbClr val="00B050"/>
                </a:solidFill>
              </a:rPr>
              <a:t>inputs </a:t>
            </a:r>
            <a:r>
              <a:rPr lang="en-US" sz="2400">
                <a:solidFill>
                  <a:srgbClr val="00B050"/>
                </a:solidFill>
              </a:rPr>
              <a:t>a, </a:t>
            </a:r>
            <a:r>
              <a:rPr lang="en-US" sz="2400" smtClean="0">
                <a:solidFill>
                  <a:srgbClr val="00B050"/>
                </a:solidFill>
              </a:rPr>
              <a:t>b, c </a:t>
            </a:r>
            <a:r>
              <a:rPr lang="en-US" sz="2400">
                <a:solidFill>
                  <a:srgbClr val="00B050"/>
                </a:solidFill>
              </a:rPr>
              <a:t>here…</a:t>
            </a:r>
          </a:p>
          <a:p>
            <a:pPr marL="0" indent="0">
              <a:buNone/>
            </a:pPr>
            <a:r>
              <a:rPr lang="en-US" sz="2400"/>
              <a:t>	</a:t>
            </a:r>
          </a:p>
          <a:p>
            <a:pPr marL="0" indent="0">
              <a:buNone/>
            </a:pPr>
            <a:r>
              <a:rPr lang="en-US" sz="2400">
                <a:solidFill>
                  <a:srgbClr val="0000FF"/>
                </a:solidFill>
              </a:rPr>
              <a:t>	int</a:t>
            </a:r>
            <a:r>
              <a:rPr lang="en-US" sz="2400"/>
              <a:t> nSol = </a:t>
            </a:r>
            <a:r>
              <a:rPr lang="en-US" sz="2400" smtClean="0"/>
              <a:t>SolveEq2(a</a:t>
            </a:r>
            <a:r>
              <a:rPr lang="en-US" sz="2400"/>
              <a:t>, b, </a:t>
            </a:r>
            <a:r>
              <a:rPr lang="en-US" sz="2400" smtClean="0"/>
              <a:t>c, x1, x2);</a:t>
            </a:r>
            <a:endParaRPr lang="en-US" sz="2400"/>
          </a:p>
          <a:p>
            <a:pPr marL="0" indent="0">
              <a:buNone/>
            </a:pPr>
            <a:r>
              <a:rPr lang="en-US" sz="2400">
                <a:solidFill>
                  <a:srgbClr val="0000FF"/>
                </a:solidFill>
              </a:rPr>
              <a:t>	switch</a:t>
            </a:r>
            <a:r>
              <a:rPr lang="en-US" sz="2400"/>
              <a:t> (nSol) {</a:t>
            </a:r>
          </a:p>
          <a:p>
            <a:pPr marL="0" indent="0">
              <a:buNone/>
            </a:pPr>
            <a:r>
              <a:rPr lang="en-US" sz="2400"/>
              <a:t>		</a:t>
            </a:r>
            <a:r>
              <a:rPr lang="en-US" sz="2400">
                <a:solidFill>
                  <a:srgbClr val="00B050"/>
                </a:solidFill>
              </a:rPr>
              <a:t>// </a:t>
            </a:r>
            <a:r>
              <a:rPr lang="en-US" sz="2400" smtClean="0">
                <a:solidFill>
                  <a:srgbClr val="00B050"/>
                </a:solidFill>
              </a:rPr>
              <a:t>checks </a:t>
            </a:r>
            <a:r>
              <a:rPr lang="en-US" sz="2400">
                <a:solidFill>
                  <a:srgbClr val="00B050"/>
                </a:solidFill>
              </a:rPr>
              <a:t>nSol here…</a:t>
            </a:r>
          </a:p>
          <a:p>
            <a:pPr marL="0" indent="0">
              <a:buNone/>
            </a:pPr>
            <a:r>
              <a:rPr lang="en-US" sz="2400"/>
              <a:t>	}</a:t>
            </a:r>
          </a:p>
          <a:p>
            <a:pPr marL="0" indent="0">
              <a:buNone/>
            </a:pPr>
            <a:r>
              <a:rPr lang="en-US" sz="2400"/>
              <a:t>}</a:t>
            </a:r>
          </a:p>
        </p:txBody>
      </p:sp>
      <p:sp>
        <p:nvSpPr>
          <p:cNvPr id="4" name="Date Placeholder 3"/>
          <p:cNvSpPr>
            <a:spLocks noGrp="1"/>
          </p:cNvSpPr>
          <p:nvPr>
            <p:ph type="dt" sz="half" idx="10"/>
          </p:nvPr>
        </p:nvSpPr>
        <p:spPr/>
        <p:txBody>
          <a:bodyPr/>
          <a:lstStyle/>
          <a:p>
            <a:fld id="{22659C23-9E20-4B19-9F15-5F37F5B3E490}"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48</a:t>
            </a:fld>
            <a:endParaRPr lang="en-US"/>
          </a:p>
        </p:txBody>
      </p:sp>
    </p:spTree>
    <p:extLst>
      <p:ext uri="{BB962C8B-B14F-4D97-AF65-F5344CB8AC3E}">
        <p14:creationId xmlns:p14="http://schemas.microsoft.com/office/powerpoint/2010/main" val="23821604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50" smtClean="0"/>
              <a:t>Ví dụ 3. Giải PT đối xứng bậc 4</a:t>
            </a:r>
            <a:endParaRPr lang="en-US" spc="-5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smtClean="0"/>
                  <a:t>Giải phương trình:</a:t>
                </a:r>
                <a:endParaRPr lang="en-US" b="0" i="1"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a:rPr>
                        <m:t>𝑎</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4</m:t>
                          </m:r>
                        </m:sup>
                      </m:sSup>
                      <m:r>
                        <a:rPr lang="en-US" sz="2800" b="0" i="1" smtClean="0">
                          <a:latin typeface="Cambria Math"/>
                        </a:rPr>
                        <m:t>+</m:t>
                      </m:r>
                      <m:r>
                        <a:rPr lang="en-US" sz="2800" b="0" i="1" smtClean="0">
                          <a:latin typeface="Cambria Math"/>
                        </a:rPr>
                        <m:t>𝑏</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3</m:t>
                          </m:r>
                        </m:sup>
                      </m:sSup>
                      <m:r>
                        <a:rPr lang="en-US" sz="2800" b="0" i="1" smtClean="0">
                          <a:latin typeface="Cambria Math"/>
                        </a:rPr>
                        <m:t>+</m:t>
                      </m:r>
                      <m:r>
                        <a:rPr lang="en-US" sz="2800" b="0" i="1" smtClean="0">
                          <a:latin typeface="Cambria Math"/>
                        </a:rPr>
                        <m:t>𝑐</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2</m:t>
                          </m:r>
                        </m:sup>
                      </m:sSup>
                      <m:r>
                        <a:rPr lang="en-US" sz="2800" b="0" i="1" smtClean="0">
                          <a:latin typeface="Cambria Math"/>
                        </a:rPr>
                        <m:t>+</m:t>
                      </m:r>
                      <m:r>
                        <a:rPr lang="en-US" sz="2800" b="0" i="1" smtClean="0">
                          <a:latin typeface="Cambria Math"/>
                        </a:rPr>
                        <m:t>𝑏𝑥</m:t>
                      </m:r>
                      <m:r>
                        <a:rPr lang="en-US" sz="2800" b="0" i="1" smtClean="0">
                          <a:latin typeface="Cambria Math"/>
                        </a:rPr>
                        <m:t>+</m:t>
                      </m:r>
                      <m:r>
                        <a:rPr lang="en-US" sz="2800" b="0" i="1" smtClean="0">
                          <a:latin typeface="Cambria Math"/>
                        </a:rPr>
                        <m:t>𝑎</m:t>
                      </m:r>
                      <m:r>
                        <a:rPr lang="en-US" sz="2800" b="0" i="1" smtClean="0">
                          <a:latin typeface="Cambria Math"/>
                        </a:rPr>
                        <m:t>=0</m:t>
                      </m:r>
                    </m:oMath>
                  </m:oMathPara>
                </a14:m>
                <a:endParaRPr lang="en-US" sz="2800" smtClean="0"/>
              </a:p>
              <a:p>
                <a:pPr marL="0" indent="0">
                  <a:buNone/>
                </a:pPr>
                <a14:m>
                  <m:oMathPara xmlns:m="http://schemas.openxmlformats.org/officeDocument/2006/math">
                    <m:oMathParaPr>
                      <m:jc m:val="centerGroup"/>
                    </m:oMathParaPr>
                    <m:oMath xmlns:m="http://schemas.openxmlformats.org/officeDocument/2006/math">
                      <m:r>
                        <a:rPr lang="en-US" sz="2800" i="1" spc="-100" smtClean="0">
                          <a:latin typeface="Cambria Math"/>
                        </a:rPr>
                        <m:t>𝑎</m:t>
                      </m:r>
                      <m:r>
                        <a:rPr lang="en-US" sz="2800" i="1" spc="-100">
                          <a:latin typeface="Cambria Math"/>
                        </a:rPr>
                        <m:t>,</m:t>
                      </m:r>
                      <m:r>
                        <a:rPr lang="en-US" sz="2800" i="1" spc="-100">
                          <a:latin typeface="Cambria Math"/>
                        </a:rPr>
                        <m:t>𝑏</m:t>
                      </m:r>
                      <m:r>
                        <a:rPr lang="en-US" sz="2800" i="1" spc="-100">
                          <a:latin typeface="Cambria Math"/>
                        </a:rPr>
                        <m:t>,</m:t>
                      </m:r>
                      <m:r>
                        <a:rPr lang="en-US" sz="2800" i="1" spc="-100">
                          <a:latin typeface="Cambria Math"/>
                        </a:rPr>
                        <m:t>𝑐</m:t>
                      </m:r>
                      <m:r>
                        <a:rPr lang="en-US" sz="2800" i="1" spc="-100">
                          <a:latin typeface="Cambria Math"/>
                          <a:ea typeface="Cambria Math"/>
                        </a:rPr>
                        <m:t>→</m:t>
                      </m:r>
                      <m:r>
                        <m:rPr>
                          <m:sty m:val="p"/>
                        </m:rPr>
                        <a:rPr lang="en-US" sz="2800" b="0" i="0" spc="-100" smtClean="0">
                          <a:latin typeface="Cambria Math"/>
                          <a:ea typeface="Cambria Math"/>
                        </a:rPr>
                        <m:t>h</m:t>
                      </m:r>
                      <m:r>
                        <a:rPr lang="en-US" sz="2800" b="0" i="0" spc="-100" smtClean="0">
                          <a:latin typeface="Cambria Math"/>
                          <a:ea typeface="Cambria Math"/>
                        </a:rPr>
                        <m:t>à</m:t>
                      </m:r>
                      <m:r>
                        <m:rPr>
                          <m:sty m:val="p"/>
                        </m:rPr>
                        <a:rPr lang="en-US" sz="2800" b="0" i="0" spc="-100" smtClean="0">
                          <a:latin typeface="Cambria Math"/>
                          <a:ea typeface="Cambria Math"/>
                        </a:rPr>
                        <m:t>m</m:t>
                      </m:r>
                      <m:r>
                        <a:rPr lang="en-US" sz="2800" b="0" i="1" spc="-100" smtClean="0">
                          <a:latin typeface="Cambria Math"/>
                          <a:ea typeface="Cambria Math"/>
                        </a:rPr>
                        <m:t> </m:t>
                      </m:r>
                      <m:r>
                        <a:rPr lang="en-US" sz="2800" b="0" i="1" spc="-100" smtClean="0">
                          <a:latin typeface="Cambria Math"/>
                          <a:ea typeface="Cambria Math"/>
                        </a:rPr>
                        <m:t>𝑆𝑜𝑙𝑣𝑒𝐸𝑞</m:t>
                      </m:r>
                      <m:r>
                        <a:rPr lang="en-US" sz="2800" i="1" spc="-100">
                          <a:latin typeface="Cambria Math"/>
                          <a:ea typeface="Cambria Math"/>
                        </a:rPr>
                        <m:t>4</m:t>
                      </m:r>
                      <m:r>
                        <a:rPr lang="en-US" sz="2800" i="1" spc="-100">
                          <a:latin typeface="Cambria Math"/>
                          <a:ea typeface="Cambria Math"/>
                        </a:rPr>
                        <m:t>𝑆𝑦𝑚</m:t>
                      </m:r>
                      <m:r>
                        <a:rPr lang="en-US" sz="2800" i="1" spc="-100">
                          <a:latin typeface="Cambria Math"/>
                          <a:ea typeface="Cambria Math"/>
                        </a:rPr>
                        <m:t>→</m:t>
                      </m:r>
                      <m:sSub>
                        <m:sSubPr>
                          <m:ctrlPr>
                            <a:rPr lang="en-US" sz="2800" i="1" spc="-100">
                              <a:latin typeface="Cambria Math"/>
                              <a:ea typeface="Cambria Math"/>
                            </a:rPr>
                          </m:ctrlPr>
                        </m:sSubPr>
                        <m:e>
                          <m:r>
                            <a:rPr lang="en-US" sz="2800" i="1" spc="-100">
                              <a:latin typeface="Cambria Math"/>
                              <a:ea typeface="Cambria Math"/>
                            </a:rPr>
                            <m:t>𝑥</m:t>
                          </m:r>
                        </m:e>
                        <m:sub>
                          <m:r>
                            <a:rPr lang="en-US" sz="2800" i="1" spc="-100">
                              <a:latin typeface="Cambria Math"/>
                              <a:ea typeface="Cambria Math"/>
                            </a:rPr>
                            <m:t>1</m:t>
                          </m:r>
                        </m:sub>
                      </m:sSub>
                      <m:r>
                        <a:rPr lang="en-US" sz="2800" i="1" spc="-100">
                          <a:latin typeface="Cambria Math"/>
                          <a:ea typeface="Cambria Math"/>
                        </a:rPr>
                        <m:t>,</m:t>
                      </m:r>
                      <m:sSub>
                        <m:sSubPr>
                          <m:ctrlPr>
                            <a:rPr lang="en-US" sz="2800" i="1" spc="-100">
                              <a:latin typeface="Cambria Math"/>
                              <a:ea typeface="Cambria Math"/>
                            </a:rPr>
                          </m:ctrlPr>
                        </m:sSubPr>
                        <m:e>
                          <m:r>
                            <a:rPr lang="en-US" sz="2800" i="1" spc="-100">
                              <a:latin typeface="Cambria Math"/>
                              <a:ea typeface="Cambria Math"/>
                            </a:rPr>
                            <m:t>𝑥</m:t>
                          </m:r>
                        </m:e>
                        <m:sub>
                          <m:r>
                            <a:rPr lang="en-US" sz="2800" i="1" spc="-100">
                              <a:latin typeface="Cambria Math"/>
                              <a:ea typeface="Cambria Math"/>
                            </a:rPr>
                            <m:t>2</m:t>
                          </m:r>
                        </m:sub>
                      </m:sSub>
                      <m:r>
                        <a:rPr lang="en-US" sz="2800" i="1" spc="-100">
                          <a:latin typeface="Cambria Math"/>
                          <a:ea typeface="Cambria Math"/>
                        </a:rPr>
                        <m:t>,</m:t>
                      </m:r>
                      <m:sSub>
                        <m:sSubPr>
                          <m:ctrlPr>
                            <a:rPr lang="en-US" sz="2800" i="1" spc="-100">
                              <a:latin typeface="Cambria Math"/>
                              <a:ea typeface="Cambria Math"/>
                            </a:rPr>
                          </m:ctrlPr>
                        </m:sSubPr>
                        <m:e>
                          <m:r>
                            <a:rPr lang="en-US" sz="2800" i="1" spc="-100">
                              <a:latin typeface="Cambria Math"/>
                              <a:ea typeface="Cambria Math"/>
                            </a:rPr>
                            <m:t>𝑥</m:t>
                          </m:r>
                        </m:e>
                        <m:sub>
                          <m:r>
                            <a:rPr lang="en-US" sz="2800" i="1" spc="-100">
                              <a:latin typeface="Cambria Math"/>
                              <a:ea typeface="Cambria Math"/>
                            </a:rPr>
                            <m:t>3</m:t>
                          </m:r>
                        </m:sub>
                      </m:sSub>
                      <m:r>
                        <a:rPr lang="en-US" sz="2800" i="1" spc="-100">
                          <a:latin typeface="Cambria Math"/>
                          <a:ea typeface="Cambria Math"/>
                        </a:rPr>
                        <m:t>,</m:t>
                      </m:r>
                      <m:sSub>
                        <m:sSubPr>
                          <m:ctrlPr>
                            <a:rPr lang="en-US" sz="2800" i="1" spc="-100">
                              <a:latin typeface="Cambria Math"/>
                              <a:ea typeface="Cambria Math"/>
                            </a:rPr>
                          </m:ctrlPr>
                        </m:sSubPr>
                        <m:e>
                          <m:r>
                            <a:rPr lang="en-US" sz="2800" i="1" spc="-100">
                              <a:latin typeface="Cambria Math"/>
                              <a:ea typeface="Cambria Math"/>
                            </a:rPr>
                            <m:t>𝑥</m:t>
                          </m:r>
                        </m:e>
                        <m:sub>
                          <m:r>
                            <a:rPr lang="en-US" sz="2800" i="1" spc="-100">
                              <a:latin typeface="Cambria Math"/>
                              <a:ea typeface="Cambria Math"/>
                            </a:rPr>
                            <m:t>4</m:t>
                          </m:r>
                        </m:sub>
                      </m:sSub>
                      <m:r>
                        <a:rPr lang="en-US" sz="2800" i="1" spc="-100">
                          <a:latin typeface="Cambria Math"/>
                          <a:ea typeface="Cambria Math"/>
                        </a:rPr>
                        <m:t>,</m:t>
                      </m:r>
                      <m:r>
                        <a:rPr lang="en-US" sz="2800" i="1" spc="-100">
                          <a:latin typeface="Cambria Math"/>
                          <a:ea typeface="Cambria Math"/>
                        </a:rPr>
                        <m:t>𝑛𝑆𝑜𝑙</m:t>
                      </m:r>
                    </m:oMath>
                  </m:oMathPara>
                </a14:m>
                <a:endParaRPr lang="en-US" sz="2800" spc="-100" smtClean="0"/>
              </a:p>
              <a:p>
                <a:r>
                  <a:rPr lang="en-US" smtClean="0"/>
                  <a:t>Khai </a:t>
                </a:r>
                <a:r>
                  <a:rPr lang="en-US"/>
                  <a:t>báo hàm:</a:t>
                </a:r>
              </a:p>
              <a:p>
                <a:pPr marL="0" indent="0">
                  <a:buNone/>
                </a:pPr>
                <a:r>
                  <a:rPr lang="en-US" sz="2400" smtClean="0">
                    <a:solidFill>
                      <a:srgbClr val="0000FF"/>
                    </a:solidFill>
                  </a:rPr>
                  <a:t>int</a:t>
                </a:r>
                <a:r>
                  <a:rPr lang="en-US" sz="2400" smtClean="0"/>
                  <a:t> SolveEq4Sym(</a:t>
                </a:r>
                <a:r>
                  <a:rPr lang="en-US" sz="2400" smtClean="0">
                    <a:solidFill>
                      <a:srgbClr val="0000FF"/>
                    </a:solidFill>
                  </a:rPr>
                  <a:t>float</a:t>
                </a:r>
                <a:r>
                  <a:rPr lang="en-US" sz="2400" smtClean="0"/>
                  <a:t> a, </a:t>
                </a:r>
                <a:r>
                  <a:rPr lang="en-US" sz="2400" smtClean="0">
                    <a:solidFill>
                      <a:srgbClr val="0000FF"/>
                    </a:solidFill>
                  </a:rPr>
                  <a:t>float</a:t>
                </a:r>
                <a:r>
                  <a:rPr lang="en-US" sz="2400" smtClean="0"/>
                  <a:t> b, </a:t>
                </a:r>
                <a:r>
                  <a:rPr lang="en-US" sz="2400" smtClean="0">
                    <a:solidFill>
                      <a:srgbClr val="0000FF"/>
                    </a:solidFill>
                  </a:rPr>
                  <a:t>float</a:t>
                </a:r>
                <a:r>
                  <a:rPr lang="en-US" sz="2400" smtClean="0"/>
                  <a:t> c,</a:t>
                </a:r>
              </a:p>
              <a:p>
                <a:pPr marL="0" indent="0" algn="r">
                  <a:buNone/>
                </a:pPr>
                <a:r>
                  <a:rPr lang="en-US" sz="2400" smtClean="0">
                    <a:solidFill>
                      <a:srgbClr val="0000FF"/>
                    </a:solidFill>
                  </a:rPr>
                  <a:t>float</a:t>
                </a:r>
                <a:r>
                  <a:rPr lang="en-US" sz="2400" smtClean="0"/>
                  <a:t> &amp;x1, </a:t>
                </a:r>
                <a:r>
                  <a:rPr lang="en-US" sz="2400" smtClean="0">
                    <a:solidFill>
                      <a:srgbClr val="0000FF"/>
                    </a:solidFill>
                  </a:rPr>
                  <a:t>float</a:t>
                </a:r>
                <a:r>
                  <a:rPr lang="en-US" sz="2400" smtClean="0"/>
                  <a:t> &amp;x2, </a:t>
                </a:r>
                <a:r>
                  <a:rPr lang="en-US" sz="2400" smtClean="0">
                    <a:solidFill>
                      <a:srgbClr val="0000FF"/>
                    </a:solidFill>
                  </a:rPr>
                  <a:t>float</a:t>
                </a:r>
                <a:r>
                  <a:rPr lang="en-US" sz="2400" smtClean="0"/>
                  <a:t> &amp;x3, </a:t>
                </a:r>
                <a:r>
                  <a:rPr lang="en-US" sz="2400" smtClean="0">
                    <a:solidFill>
                      <a:srgbClr val="0000FF"/>
                    </a:solidFill>
                  </a:rPr>
                  <a:t>float</a:t>
                </a:r>
                <a:r>
                  <a:rPr lang="en-US" sz="2400" smtClean="0"/>
                  <a:t> &amp;x4);</a:t>
                </a:r>
                <a:endParaRPr lang="en-US" sz="240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887" r="-111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A29DF4A-0685-4BAC-BD92-1663B428277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49</a:t>
            </a:fld>
            <a:endParaRPr lang="en-US"/>
          </a:p>
        </p:txBody>
      </p:sp>
    </p:spTree>
    <p:extLst>
      <p:ext uri="{BB962C8B-B14F-4D97-AF65-F5344CB8AC3E}">
        <p14:creationId xmlns:p14="http://schemas.microsoft.com/office/powerpoint/2010/main" val="31247278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Đặc điểm</a:t>
            </a:r>
            <a:endParaRPr lang="en-US"/>
          </a:p>
        </p:txBody>
      </p:sp>
      <p:sp>
        <p:nvSpPr>
          <p:cNvPr id="3" name="Content Placeholder 2"/>
          <p:cNvSpPr>
            <a:spLocks noGrp="1"/>
          </p:cNvSpPr>
          <p:nvPr>
            <p:ph idx="1"/>
          </p:nvPr>
        </p:nvSpPr>
        <p:spPr/>
        <p:txBody>
          <a:bodyPr>
            <a:normAutofit/>
          </a:bodyPr>
          <a:lstStyle/>
          <a:p>
            <a:pPr algn="just"/>
            <a:r>
              <a:rPr lang="en-US" smtClean="0"/>
              <a:t>Hàm có các đặc điểm sau:</a:t>
            </a:r>
          </a:p>
          <a:p>
            <a:pPr lvl="1" algn="just"/>
            <a:r>
              <a:rPr lang="en-US" smtClean="0"/>
              <a:t>Có một tên </a:t>
            </a:r>
            <a:r>
              <a:rPr lang="en-US"/>
              <a:t>duy nhất.</a:t>
            </a:r>
          </a:p>
          <a:p>
            <a:pPr lvl="1" algn="just"/>
            <a:r>
              <a:rPr lang="en-US"/>
              <a:t>Là một thành phần độc lập.</a:t>
            </a:r>
          </a:p>
          <a:p>
            <a:pPr lvl="1" algn="just"/>
            <a:r>
              <a:rPr lang="en-US" smtClean="0"/>
              <a:t>Thực </a:t>
            </a:r>
            <a:r>
              <a:rPr lang="en-US"/>
              <a:t>hiện một </a:t>
            </a:r>
            <a:r>
              <a:rPr lang="en-US" smtClean="0"/>
              <a:t>công việc </a:t>
            </a:r>
            <a:r>
              <a:rPr lang="en-US"/>
              <a:t>cụ thể.</a:t>
            </a:r>
          </a:p>
          <a:p>
            <a:pPr lvl="1" algn="just"/>
            <a:r>
              <a:rPr lang="en-US"/>
              <a:t>Có thể nhận các đối số.</a:t>
            </a:r>
          </a:p>
          <a:p>
            <a:pPr lvl="1" algn="just"/>
            <a:r>
              <a:rPr lang="en-US"/>
              <a:t>Có thể trả về giá trị cho chương trình gọi nó.</a:t>
            </a:r>
          </a:p>
          <a:p>
            <a:pPr lvl="1" algn="just"/>
            <a:endParaRPr lang="en-US" smtClean="0"/>
          </a:p>
        </p:txBody>
      </p:sp>
      <p:sp>
        <p:nvSpPr>
          <p:cNvPr id="4" name="Date Placeholder 3"/>
          <p:cNvSpPr>
            <a:spLocks noGrp="1"/>
          </p:cNvSpPr>
          <p:nvPr>
            <p:ph type="dt" sz="half" idx="10"/>
          </p:nvPr>
        </p:nvSpPr>
        <p:spPr/>
        <p:txBody>
          <a:bodyPr/>
          <a:lstStyle/>
          <a:p>
            <a:fld id="{0511442F-F5FE-40D2-A845-BCBB623E0B1D}"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a:t>
            </a:fld>
            <a:endParaRPr lang="en-US"/>
          </a:p>
        </p:txBody>
      </p:sp>
      <p:cxnSp>
        <p:nvCxnSpPr>
          <p:cNvPr id="8" name="Straight Arrow Connector 7"/>
          <p:cNvCxnSpPr/>
          <p:nvPr/>
        </p:nvCxnSpPr>
        <p:spPr>
          <a:xfrm>
            <a:off x="2476700" y="5181600"/>
            <a:ext cx="1371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9" name="Straight Arrow Connector 8"/>
          <p:cNvCxnSpPr/>
          <p:nvPr/>
        </p:nvCxnSpPr>
        <p:spPr>
          <a:xfrm>
            <a:off x="2476700" y="5562600"/>
            <a:ext cx="1371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a:off x="2476700" y="5943600"/>
            <a:ext cx="1371600" cy="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
        <p:nvSpPr>
          <p:cNvPr id="25" name="TextBox 24"/>
          <p:cNvSpPr txBox="1"/>
          <p:nvPr/>
        </p:nvSpPr>
        <p:spPr>
          <a:xfrm>
            <a:off x="723578" y="5221069"/>
            <a:ext cx="1699504" cy="646331"/>
          </a:xfrm>
          <a:prstGeom prst="rect">
            <a:avLst/>
          </a:prstGeom>
          <a:noFill/>
        </p:spPr>
        <p:txBody>
          <a:bodyPr wrap="none" rtlCol="0">
            <a:spAutoFit/>
          </a:bodyPr>
          <a:lstStyle/>
          <a:p>
            <a:pPr algn="ctr"/>
            <a:r>
              <a:rPr lang="en-US" smtClean="0">
                <a:latin typeface="Tahoma" pitchFamily="34" charset="0"/>
                <a:ea typeface="Tahoma" pitchFamily="34" charset="0"/>
                <a:cs typeface="Tahoma" pitchFamily="34" charset="0"/>
              </a:rPr>
              <a:t>Các đối tượng</a:t>
            </a:r>
            <a:br>
              <a:rPr lang="en-US"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có sẵn (đối số)</a:t>
            </a:r>
            <a:endParaRPr lang="en-US">
              <a:latin typeface="Tahoma" pitchFamily="34" charset="0"/>
              <a:ea typeface="Tahoma" pitchFamily="34" charset="0"/>
              <a:cs typeface="Tahoma" pitchFamily="34" charset="0"/>
            </a:endParaRPr>
          </a:p>
        </p:txBody>
      </p:sp>
      <p:cxnSp>
        <p:nvCxnSpPr>
          <p:cNvPr id="26" name="Straight Arrow Connector 25"/>
          <p:cNvCxnSpPr/>
          <p:nvPr/>
        </p:nvCxnSpPr>
        <p:spPr>
          <a:xfrm>
            <a:off x="5524700" y="5192730"/>
            <a:ext cx="137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524700" y="5562600"/>
            <a:ext cx="137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524700" y="5943600"/>
            <a:ext cx="1371600"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6918882" y="5345668"/>
            <a:ext cx="1386918" cy="369332"/>
          </a:xfrm>
          <a:prstGeom prst="rect">
            <a:avLst/>
          </a:prstGeom>
          <a:noFill/>
        </p:spPr>
        <p:txBody>
          <a:bodyPr wrap="none" rtlCol="0">
            <a:spAutoFit/>
          </a:bodyPr>
          <a:lstStyle/>
          <a:p>
            <a:pPr algn="ctr"/>
            <a:r>
              <a:rPr lang="en-US" smtClean="0">
                <a:latin typeface="Tahoma" pitchFamily="34" charset="0"/>
                <a:ea typeface="Tahoma" pitchFamily="34" charset="0"/>
                <a:cs typeface="Tahoma" pitchFamily="34" charset="0"/>
              </a:rPr>
              <a:t>Các kết quả</a:t>
            </a:r>
            <a:endParaRPr lang="en-US">
              <a:latin typeface="Tahoma" pitchFamily="34" charset="0"/>
              <a:ea typeface="Tahoma" pitchFamily="34" charset="0"/>
              <a:cs typeface="Tahoma" pitchFamily="34" charset="0"/>
            </a:endParaRPr>
          </a:p>
        </p:txBody>
      </p:sp>
      <p:sp>
        <p:nvSpPr>
          <p:cNvPr id="7" name="AutoShape 6"/>
          <p:cNvSpPr>
            <a:spLocks noChangeArrowheads="1"/>
          </p:cNvSpPr>
          <p:nvPr/>
        </p:nvSpPr>
        <p:spPr bwMode="gray">
          <a:xfrm>
            <a:off x="3848300" y="4901625"/>
            <a:ext cx="1681698" cy="1270575"/>
          </a:xfrm>
          <a:prstGeom prst="roundRect">
            <a:avLst>
              <a:gd name="adj" fmla="val 16667"/>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pPr algn="ctr"/>
            <a:r>
              <a:rPr lang="en-US" sz="2000" smtClean="0">
                <a:solidFill>
                  <a:srgbClr val="FF0000"/>
                </a:solidFill>
                <a:latin typeface="Arial" pitchFamily="34" charset="0"/>
                <a:cs typeface="Arial" pitchFamily="34" charset="0"/>
              </a:rPr>
              <a:t>Hàm</a:t>
            </a:r>
          </a:p>
          <a:p>
            <a:pPr algn="ctr"/>
            <a:endParaRPr lang="en-US" sz="2000" smtClean="0">
              <a:solidFill>
                <a:srgbClr val="FF0000"/>
              </a:solidFill>
              <a:latin typeface="Arial" pitchFamily="34" charset="0"/>
              <a:cs typeface="Arial" pitchFamily="34" charset="0"/>
            </a:endParaRPr>
          </a:p>
          <a:p>
            <a:pPr algn="ctr"/>
            <a:endParaRPr lang="en-US" sz="2000" smtClean="0">
              <a:solidFill>
                <a:srgbClr val="FF0000"/>
              </a:solidFill>
              <a:latin typeface="Arial" pitchFamily="34" charset="0"/>
              <a:cs typeface="Arial" pitchFamily="34" charset="0"/>
            </a:endParaRPr>
          </a:p>
          <a:p>
            <a:pPr algn="ctr"/>
            <a:endParaRPr lang="en-US" sz="2000" smtClean="0">
              <a:solidFill>
                <a:schemeClr val="tx1">
                  <a:lumMod val="60000"/>
                  <a:lumOff val="40000"/>
                </a:schemeClr>
              </a:solidFill>
              <a:latin typeface="Arial" pitchFamily="34" charset="0"/>
              <a:cs typeface="Arial" pitchFamily="34" charset="0"/>
            </a:endParaRPr>
          </a:p>
        </p:txBody>
      </p:sp>
      <p:sp>
        <p:nvSpPr>
          <p:cNvPr id="16" name="TextBox 15"/>
          <p:cNvSpPr txBox="1"/>
          <p:nvPr/>
        </p:nvSpPr>
        <p:spPr>
          <a:xfrm>
            <a:off x="3848300" y="5248870"/>
            <a:ext cx="1681698" cy="923330"/>
          </a:xfrm>
          <a:prstGeom prst="rect">
            <a:avLst/>
          </a:prstGeom>
          <a:noFill/>
        </p:spPr>
        <p:txBody>
          <a:bodyPr wrap="square" rtlCol="0">
            <a:spAutoFit/>
          </a:bodyPr>
          <a:lstStyle/>
          <a:p>
            <a:pPr algn="ctr"/>
            <a:r>
              <a:rPr lang="en-US" smtClean="0">
                <a:latin typeface="Tahoma" pitchFamily="34" charset="0"/>
                <a:ea typeface="Tahoma" pitchFamily="34" charset="0"/>
                <a:cs typeface="Tahoma" pitchFamily="34" charset="0"/>
              </a:rPr>
              <a:t>Thực hiện</a:t>
            </a:r>
            <a:br>
              <a:rPr lang="en-US" smtClean="0">
                <a:latin typeface="Tahoma" pitchFamily="34" charset="0"/>
                <a:ea typeface="Tahoma" pitchFamily="34" charset="0"/>
                <a:cs typeface="Tahoma" pitchFamily="34" charset="0"/>
              </a:rPr>
            </a:br>
            <a:r>
              <a:rPr lang="en-US" smtClean="0">
                <a:latin typeface="Tahoma" pitchFamily="34" charset="0"/>
                <a:ea typeface="Tahoma" pitchFamily="34" charset="0"/>
                <a:cs typeface="Tahoma" pitchFamily="34" charset="0"/>
              </a:rPr>
              <a:t>một công việc cụ thể nào đó</a:t>
            </a:r>
            <a:endParaRPr lang="en-US">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819921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Phác thảo cách giải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Nếu </a:t>
                </a:r>
                <a14:m>
                  <m:oMath xmlns:m="http://schemas.openxmlformats.org/officeDocument/2006/math">
                    <m:r>
                      <a:rPr lang="en-US" i="1" smtClean="0">
                        <a:latin typeface="Cambria Math"/>
                      </a:rPr>
                      <m:t>𝑎</m:t>
                    </m:r>
                    <m:r>
                      <a:rPr lang="en-US" i="1" smtClean="0">
                        <a:latin typeface="Cambria Math"/>
                      </a:rPr>
                      <m:t>=0</m:t>
                    </m:r>
                  </m:oMath>
                </a14:m>
                <a:r>
                  <a:rPr lang="en-US" smtClean="0"/>
                  <a:t> thì phương trình thành:</a:t>
                </a:r>
              </a:p>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a:rPr>
                        <m:t>𝑥</m:t>
                      </m:r>
                      <m:r>
                        <a:rPr lang="en-US" sz="2800" i="1" smtClean="0">
                          <a:latin typeface="Cambria Math"/>
                        </a:rPr>
                        <m:t>(</m:t>
                      </m:r>
                      <m:r>
                        <a:rPr lang="en-US" sz="2800" i="1" smtClean="0">
                          <a:latin typeface="Cambria Math"/>
                        </a:rPr>
                        <m:t>𝑏</m:t>
                      </m:r>
                      <m:sSup>
                        <m:sSupPr>
                          <m:ctrlPr>
                            <a:rPr lang="en-US" sz="2800" i="1" smtClean="0">
                              <a:latin typeface="Cambria Math"/>
                            </a:rPr>
                          </m:ctrlPr>
                        </m:sSupPr>
                        <m:e>
                          <m:r>
                            <a:rPr lang="en-US" sz="2800" b="0" i="1" smtClean="0">
                              <a:latin typeface="Cambria Math"/>
                            </a:rPr>
                            <m:t>𝑥</m:t>
                          </m:r>
                        </m:e>
                        <m:sup>
                          <m:r>
                            <a:rPr lang="en-US" sz="2800" b="0" i="1" smtClean="0">
                              <a:latin typeface="Cambria Math"/>
                            </a:rPr>
                            <m:t>2</m:t>
                          </m:r>
                        </m:sup>
                      </m:sSup>
                      <m:r>
                        <a:rPr lang="en-US" sz="2800" i="1" smtClean="0">
                          <a:latin typeface="Cambria Math"/>
                        </a:rPr>
                        <m:t>+</m:t>
                      </m:r>
                      <m:r>
                        <a:rPr lang="en-US" sz="2800" i="1" smtClean="0">
                          <a:latin typeface="Cambria Math"/>
                        </a:rPr>
                        <m:t>𝑐𝑥</m:t>
                      </m:r>
                      <m:r>
                        <a:rPr lang="en-US" sz="2800" i="1" smtClean="0">
                          <a:latin typeface="Cambria Math"/>
                        </a:rPr>
                        <m:t>+</m:t>
                      </m:r>
                      <m:r>
                        <a:rPr lang="en-US" sz="2800" i="1" smtClean="0">
                          <a:latin typeface="Cambria Math"/>
                        </a:rPr>
                        <m:t>𝑏</m:t>
                      </m:r>
                      <m:r>
                        <a:rPr lang="en-US" sz="2800" i="1" smtClean="0">
                          <a:latin typeface="Cambria Math"/>
                        </a:rPr>
                        <m:t>)=0</m:t>
                      </m:r>
                    </m:oMath>
                  </m:oMathPara>
                </a14:m>
                <a:endParaRPr lang="en-US" sz="2800" smtClean="0"/>
              </a:p>
              <a:p>
                <a:r>
                  <a:rPr lang="en-US" smtClean="0"/>
                  <a:t>Do đó:</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2800" i="1" smtClean="0">
                              <a:latin typeface="Cambria Math"/>
                            </a:rPr>
                          </m:ctrlPr>
                        </m:dPr>
                        <m:e>
                          <m:m>
                            <m:mPr>
                              <m:mcs>
                                <m:mc>
                                  <m:mcPr>
                                    <m:count m:val="1"/>
                                    <m:mcJc m:val="center"/>
                                  </m:mcPr>
                                </m:mc>
                              </m:mcs>
                              <m:ctrlPr>
                                <a:rPr lang="en-US" sz="2800" i="1" smtClean="0">
                                  <a:latin typeface="Cambria Math"/>
                                </a:rPr>
                              </m:ctrlPr>
                            </m:mPr>
                            <m:mr>
                              <m:e>
                                <m:r>
                                  <m:rPr>
                                    <m:brk m:alnAt="7"/>
                                  </m:rPr>
                                  <a:rPr lang="en-US" sz="2800" b="0" i="1" smtClean="0">
                                    <a:latin typeface="Cambria Math"/>
                                  </a:rPr>
                                  <m:t>𝑥</m:t>
                                </m:r>
                                <m:r>
                                  <a:rPr lang="en-US" sz="2800" b="0" i="1" smtClean="0">
                                    <a:latin typeface="Cambria Math"/>
                                  </a:rPr>
                                  <m:t>=0</m:t>
                                </m:r>
                              </m:e>
                            </m:mr>
                            <m:mr>
                              <m:e>
                                <m:r>
                                  <a:rPr lang="en-US" sz="2800" b="0" i="1" smtClean="0">
                                    <a:latin typeface="Cambria Math"/>
                                  </a:rPr>
                                  <m:t>𝑏</m:t>
                                </m:r>
                                <m:sSup>
                                  <m:sSupPr>
                                    <m:ctrlPr>
                                      <a:rPr lang="en-US" sz="2800" b="0" i="1" smtClean="0">
                                        <a:latin typeface="Cambria Math"/>
                                      </a:rPr>
                                    </m:ctrlPr>
                                  </m:sSupPr>
                                  <m:e>
                                    <m:r>
                                      <a:rPr lang="en-US" sz="2800" b="0" i="1" smtClean="0">
                                        <a:latin typeface="Cambria Math"/>
                                      </a:rPr>
                                      <m:t>𝑥</m:t>
                                    </m:r>
                                  </m:e>
                                  <m:sup>
                                    <m:r>
                                      <a:rPr lang="en-US" sz="2800" b="0" i="1" smtClean="0">
                                        <a:latin typeface="Cambria Math"/>
                                      </a:rPr>
                                      <m:t>2</m:t>
                                    </m:r>
                                  </m:sup>
                                </m:sSup>
                                <m:r>
                                  <a:rPr lang="en-US" sz="2800" b="0" i="1" smtClean="0">
                                    <a:latin typeface="Cambria Math"/>
                                  </a:rPr>
                                  <m:t>+</m:t>
                                </m:r>
                                <m:r>
                                  <a:rPr lang="en-US" sz="2800" b="0" i="1" smtClean="0">
                                    <a:latin typeface="Cambria Math"/>
                                  </a:rPr>
                                  <m:t>𝑐𝑥</m:t>
                                </m:r>
                                <m:r>
                                  <a:rPr lang="en-US" sz="2800" b="0" i="1" smtClean="0">
                                    <a:latin typeface="Cambria Math"/>
                                  </a:rPr>
                                  <m:t>+</m:t>
                                </m:r>
                                <m:r>
                                  <a:rPr lang="en-US" sz="2800" b="0" i="1" smtClean="0">
                                    <a:latin typeface="Cambria Math"/>
                                  </a:rPr>
                                  <m:t>𝑏</m:t>
                                </m:r>
                                <m:r>
                                  <a:rPr lang="en-US" sz="2800" b="0" i="1" smtClean="0">
                                    <a:latin typeface="Cambria Math"/>
                                  </a:rPr>
                                  <m:t>=0</m:t>
                                </m:r>
                              </m:e>
                            </m:mr>
                          </m:m>
                        </m:e>
                      </m:d>
                    </m:oMath>
                  </m:oMathPara>
                </a14:m>
                <a:endParaRPr lang="en-US" sz="2800" smtClean="0"/>
              </a:p>
              <a:p>
                <a:r>
                  <a:rPr lang="en-US" smtClean="0"/>
                  <a:t>Dùng lại hàm </a:t>
                </a:r>
                <a:r>
                  <a:rPr lang="en-US" sz="2400" smtClean="0"/>
                  <a:t>SolveEq2()</a:t>
                </a:r>
                <a:r>
                  <a:rPr lang="en-US" smtClean="0"/>
                  <a:t> đã viết để giải phương trình bậc 2:</a:t>
                </a:r>
                <a14:m>
                  <m:oMath xmlns:m="http://schemas.openxmlformats.org/officeDocument/2006/math">
                    <m:r>
                      <a:rPr lang="en-US" sz="2800" b="0" i="0" smtClean="0">
                        <a:latin typeface="Cambria Math"/>
                      </a:rPr>
                      <m:t> </m:t>
                    </m:r>
                    <m:r>
                      <a:rPr lang="en-US" sz="2800" i="1" smtClean="0">
                        <a:latin typeface="Cambria Math"/>
                      </a:rPr>
                      <m:t>𝑏</m:t>
                    </m:r>
                    <m:sSup>
                      <m:sSupPr>
                        <m:ctrlPr>
                          <a:rPr lang="en-US" sz="2800" i="1" smtClean="0">
                            <a:latin typeface="Cambria Math"/>
                          </a:rPr>
                        </m:ctrlPr>
                      </m:sSupPr>
                      <m:e>
                        <m:r>
                          <a:rPr lang="en-US" sz="2800" b="0" i="1" smtClean="0">
                            <a:latin typeface="Cambria Math"/>
                          </a:rPr>
                          <m:t>𝑥</m:t>
                        </m:r>
                      </m:e>
                      <m:sup>
                        <m:r>
                          <a:rPr lang="en-US" sz="2800" b="0" i="1" smtClean="0">
                            <a:latin typeface="Cambria Math"/>
                          </a:rPr>
                          <m:t>2</m:t>
                        </m:r>
                      </m:sup>
                    </m:sSup>
                    <m:r>
                      <a:rPr lang="en-US" sz="2800" i="1" smtClean="0">
                        <a:latin typeface="Cambria Math"/>
                      </a:rPr>
                      <m:t>+</m:t>
                    </m:r>
                    <m:r>
                      <a:rPr lang="en-US" sz="2800" i="1" smtClean="0">
                        <a:latin typeface="Cambria Math"/>
                      </a:rPr>
                      <m:t>𝑐𝑥</m:t>
                    </m:r>
                    <m:r>
                      <a:rPr lang="en-US" sz="2800" i="1" smtClean="0">
                        <a:latin typeface="Cambria Math"/>
                      </a:rPr>
                      <m:t>+</m:t>
                    </m:r>
                    <m:r>
                      <a:rPr lang="en-US" sz="2800" i="1" smtClean="0">
                        <a:latin typeface="Cambria Math"/>
                      </a:rPr>
                      <m:t>𝑏</m:t>
                    </m:r>
                    <m:r>
                      <a:rPr lang="en-US" sz="2800" i="1" smtClean="0">
                        <a:latin typeface="Cambria Math"/>
                      </a:rPr>
                      <m:t>=0</m:t>
                    </m:r>
                  </m:oMath>
                </a14:m>
                <a:endParaRPr lang="en-US" sz="280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88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1FABDE0-1C3C-4C34-BBD2-12AC9307166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50</a:t>
            </a:fld>
            <a:endParaRPr lang="en-US"/>
          </a:p>
        </p:txBody>
      </p:sp>
    </p:spTree>
    <p:extLst>
      <p:ext uri="{BB962C8B-B14F-4D97-AF65-F5344CB8AC3E}">
        <p14:creationId xmlns:p14="http://schemas.microsoft.com/office/powerpoint/2010/main" val="26772296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Phác thảo cách giải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Nếu </a:t>
                </a:r>
                <a14:m>
                  <m:oMath xmlns:m="http://schemas.openxmlformats.org/officeDocument/2006/math">
                    <m:r>
                      <a:rPr lang="en-US" sz="2800" i="1" smtClean="0">
                        <a:latin typeface="Cambria Math"/>
                      </a:rPr>
                      <m:t>𝑎</m:t>
                    </m:r>
                    <m:r>
                      <a:rPr lang="en-US" sz="2800" i="1" smtClean="0">
                        <a:latin typeface="Cambria Math"/>
                        <a:ea typeface="Cambria Math"/>
                      </a:rPr>
                      <m:t>≠</m:t>
                    </m:r>
                    <m:r>
                      <a:rPr lang="en-US" sz="2800" i="1" smtClean="0">
                        <a:latin typeface="Cambria Math"/>
                      </a:rPr>
                      <m:t>0</m:t>
                    </m:r>
                  </m:oMath>
                </a14:m>
                <a:r>
                  <a:rPr lang="en-US" smtClean="0"/>
                  <a:t> thì do </a:t>
                </a:r>
                <a14:m>
                  <m:oMath xmlns:m="http://schemas.openxmlformats.org/officeDocument/2006/math">
                    <m:r>
                      <a:rPr lang="en-US" sz="2800" i="1" smtClean="0">
                        <a:latin typeface="Cambria Math"/>
                      </a:rPr>
                      <m:t>𝑥</m:t>
                    </m:r>
                    <m:r>
                      <a:rPr lang="en-US" sz="2800" i="1" smtClean="0">
                        <a:latin typeface="Cambria Math"/>
                      </a:rPr>
                      <m:t>=0</m:t>
                    </m:r>
                  </m:oMath>
                </a14:m>
                <a:r>
                  <a:rPr lang="en-US" sz="2800" smtClean="0"/>
                  <a:t> </a:t>
                </a:r>
                <a:r>
                  <a:rPr lang="en-US" smtClean="0"/>
                  <a:t>không phải là nghiệm nên ta có biến đổi tương đương:</a:t>
                </a:r>
              </a:p>
              <a:p>
                <a:pPr marL="457200" lvl="1" indent="0">
                  <a:buNone/>
                </a:pPr>
                <a14:m>
                  <m:oMathPara xmlns:m="http://schemas.openxmlformats.org/officeDocument/2006/math">
                    <m:oMathParaPr>
                      <m:jc m:val="centerGroup"/>
                    </m:oMathParaPr>
                    <m:oMath xmlns:m="http://schemas.openxmlformats.org/officeDocument/2006/math">
                      <m:r>
                        <a:rPr lang="en-US" b="0" i="1" smtClean="0">
                          <a:latin typeface="Cambria Math"/>
                        </a:rPr>
                        <m:t>−</m:t>
                      </m:r>
                      <m:r>
                        <a:rPr lang="en-US" b="0" i="1" smtClean="0">
                          <a:latin typeface="Cambria Math"/>
                        </a:rPr>
                        <m:t>𝑎</m:t>
                      </m:r>
                      <m:d>
                        <m:dPr>
                          <m:ctrlPr>
                            <a:rPr lang="en-US" b="0" i="1" smtClean="0">
                              <a:latin typeface="Cambria Math"/>
                            </a:rPr>
                          </m:ctrlPr>
                        </m:dPr>
                        <m:e>
                          <m:sSup>
                            <m:sSupPr>
                              <m:ctrlPr>
                                <a:rPr lang="en-US" b="0" i="1" smtClean="0">
                                  <a:latin typeface="Cambria Math"/>
                                </a:rPr>
                              </m:ctrlPr>
                            </m:sSupPr>
                            <m:e>
                              <m:r>
                                <a:rPr lang="en-US" b="0" i="1" smtClean="0">
                                  <a:latin typeface="Cambria Math"/>
                                </a:rPr>
                                <m:t>𝑥</m:t>
                              </m:r>
                            </m:e>
                            <m:sup>
                              <m:r>
                                <a:rPr lang="en-US" b="0" i="1" smtClean="0">
                                  <a:latin typeface="Cambria Math"/>
                                </a:rPr>
                                <m:t>2</m:t>
                              </m:r>
                            </m:sup>
                          </m:sSup>
                          <m:r>
                            <a:rPr lang="en-US" b="0" i="1" smtClean="0">
                              <a:latin typeface="Cambria Math"/>
                            </a:rPr>
                            <m:t>+</m:t>
                          </m:r>
                          <m:f>
                            <m:fPr>
                              <m:ctrlPr>
                                <a:rPr lang="en-US" b="0" i="1" smtClean="0">
                                  <a:latin typeface="Cambria Math"/>
                                </a:rPr>
                              </m:ctrlPr>
                            </m:fPr>
                            <m:num>
                              <m:r>
                                <a:rPr lang="en-US" b="0" i="1" smtClean="0">
                                  <a:latin typeface="Cambria Math"/>
                                </a:rPr>
                                <m:t>1</m:t>
                              </m:r>
                            </m:num>
                            <m:den>
                              <m:sSup>
                                <m:sSupPr>
                                  <m:ctrlPr>
                                    <a:rPr lang="en-US" b="0" i="1" smtClean="0">
                                      <a:latin typeface="Cambria Math"/>
                                    </a:rPr>
                                  </m:ctrlPr>
                                </m:sSupPr>
                                <m:e>
                                  <m:r>
                                    <a:rPr lang="en-US" b="0" i="1" smtClean="0">
                                      <a:latin typeface="Cambria Math"/>
                                    </a:rPr>
                                    <m:t>𝑥</m:t>
                                  </m:r>
                                </m:e>
                                <m:sup>
                                  <m:r>
                                    <a:rPr lang="en-US" b="0" i="1" smtClean="0">
                                      <a:latin typeface="Cambria Math"/>
                                    </a:rPr>
                                    <m:t>2</m:t>
                                  </m:r>
                                </m:sup>
                              </m:sSup>
                            </m:den>
                          </m:f>
                        </m:e>
                      </m:d>
                      <m:r>
                        <a:rPr lang="en-US" b="0" i="1" smtClean="0">
                          <a:latin typeface="Cambria Math"/>
                        </a:rPr>
                        <m:t>+</m:t>
                      </m:r>
                      <m:r>
                        <a:rPr lang="en-US" b="0" i="1" smtClean="0">
                          <a:latin typeface="Cambria Math"/>
                        </a:rPr>
                        <m:t>𝑏</m:t>
                      </m:r>
                      <m:d>
                        <m:dPr>
                          <m:ctrlPr>
                            <a:rPr lang="en-US" b="0" i="1" smtClean="0">
                              <a:latin typeface="Cambria Math"/>
                            </a:rPr>
                          </m:ctrlPr>
                        </m:dPr>
                        <m:e>
                          <m:r>
                            <a:rPr lang="en-US" b="0" i="1" smtClean="0">
                              <a:latin typeface="Cambria Math"/>
                            </a:rPr>
                            <m:t>𝑥</m:t>
                          </m:r>
                          <m:r>
                            <a:rPr lang="en-US" b="0" i="1" smtClean="0">
                              <a:latin typeface="Cambria Math"/>
                            </a:rPr>
                            <m:t>+</m:t>
                          </m:r>
                          <m:f>
                            <m:fPr>
                              <m:ctrlPr>
                                <a:rPr lang="en-US" b="0" i="1" smtClean="0">
                                  <a:latin typeface="Cambria Math"/>
                                </a:rPr>
                              </m:ctrlPr>
                            </m:fPr>
                            <m:num>
                              <m:r>
                                <a:rPr lang="en-US" b="0" i="1" smtClean="0">
                                  <a:latin typeface="Cambria Math"/>
                                </a:rPr>
                                <m:t>1</m:t>
                              </m:r>
                            </m:num>
                            <m:den>
                              <m:r>
                                <a:rPr lang="en-US" b="0" i="1" smtClean="0">
                                  <a:latin typeface="Cambria Math"/>
                                </a:rPr>
                                <m:t>𝑥</m:t>
                              </m:r>
                            </m:den>
                          </m:f>
                        </m:e>
                      </m:d>
                      <m:r>
                        <a:rPr lang="en-US" b="0" i="1" smtClean="0">
                          <a:latin typeface="Cambria Math"/>
                        </a:rPr>
                        <m:t>+</m:t>
                      </m:r>
                      <m:r>
                        <a:rPr lang="en-US" b="0" i="1" smtClean="0">
                          <a:latin typeface="Cambria Math"/>
                        </a:rPr>
                        <m:t>𝑐</m:t>
                      </m:r>
                      <m:r>
                        <a:rPr lang="en-US" b="0" i="1" smtClean="0">
                          <a:latin typeface="Cambria Math"/>
                        </a:rPr>
                        <m:t>=0</m:t>
                      </m:r>
                    </m:oMath>
                  </m:oMathPara>
                </a14:m>
                <a:endParaRPr lang="en-US" smtClean="0"/>
              </a:p>
              <a:p>
                <a:r>
                  <a:rPr lang="en-US" smtClean="0"/>
                  <a:t>Đặt </a:t>
                </a:r>
                <a14:m>
                  <m:oMath xmlns:m="http://schemas.openxmlformats.org/officeDocument/2006/math">
                    <m:r>
                      <a:rPr lang="en-US" sz="2800" i="1">
                        <a:latin typeface="Cambria Math"/>
                      </a:rPr>
                      <m:t>𝑌</m:t>
                    </m:r>
                    <m:r>
                      <a:rPr lang="en-US" sz="2800" i="1">
                        <a:latin typeface="Cambria Math"/>
                      </a:rPr>
                      <m:t>=</m:t>
                    </m:r>
                    <m:r>
                      <a:rPr lang="en-US" sz="2800" i="1">
                        <a:latin typeface="Cambria Math"/>
                      </a:rPr>
                      <m:t>𝑥</m:t>
                    </m:r>
                    <m:r>
                      <a:rPr lang="en-US" sz="2800" i="1">
                        <a:latin typeface="Cambria Math"/>
                      </a:rPr>
                      <m:t>+</m:t>
                    </m:r>
                    <m:f>
                      <m:fPr>
                        <m:ctrlPr>
                          <a:rPr lang="en-US" sz="2800" i="1">
                            <a:latin typeface="Cambria Math"/>
                          </a:rPr>
                        </m:ctrlPr>
                      </m:fPr>
                      <m:num>
                        <m:r>
                          <a:rPr lang="en-US" sz="2800" i="1">
                            <a:latin typeface="Cambria Math"/>
                          </a:rPr>
                          <m:t>1</m:t>
                        </m:r>
                      </m:num>
                      <m:den>
                        <m:r>
                          <a:rPr lang="en-US" sz="2800" i="1">
                            <a:latin typeface="Cambria Math"/>
                          </a:rPr>
                          <m:t>𝑥</m:t>
                        </m:r>
                      </m:den>
                    </m:f>
                    <m:r>
                      <a:rPr lang="en-US" sz="2800" i="1">
                        <a:latin typeface="Cambria Math"/>
                        <a:ea typeface="Cambria Math"/>
                      </a:rPr>
                      <m:t>⇒ </m:t>
                    </m:r>
                    <m:sSup>
                      <m:sSupPr>
                        <m:ctrlPr>
                          <a:rPr lang="en-US" sz="2800" i="1">
                            <a:latin typeface="Cambria Math"/>
                            <a:ea typeface="Cambria Math"/>
                          </a:rPr>
                        </m:ctrlPr>
                      </m:sSupPr>
                      <m:e>
                        <m:r>
                          <a:rPr lang="en-US" sz="2800" i="1">
                            <a:latin typeface="Cambria Math"/>
                            <a:ea typeface="Cambria Math"/>
                          </a:rPr>
                          <m:t>𝑌</m:t>
                        </m:r>
                      </m:e>
                      <m:sup>
                        <m:r>
                          <a:rPr lang="en-US" sz="2800" i="1">
                            <a:latin typeface="Cambria Math"/>
                            <a:ea typeface="Cambria Math"/>
                          </a:rPr>
                          <m:t>2</m:t>
                        </m:r>
                      </m:sup>
                    </m:sSup>
                    <m:r>
                      <a:rPr lang="en-US" sz="2800" i="1">
                        <a:latin typeface="Cambria Math"/>
                        <a:ea typeface="Cambria Math"/>
                      </a:rPr>
                      <m:t>=</m:t>
                    </m:r>
                    <m:sSup>
                      <m:sSupPr>
                        <m:ctrlPr>
                          <a:rPr lang="en-US" sz="2800" i="1">
                            <a:latin typeface="Cambria Math"/>
                            <a:ea typeface="Cambria Math"/>
                          </a:rPr>
                        </m:ctrlPr>
                      </m:sSupPr>
                      <m:e>
                        <m:r>
                          <a:rPr lang="en-US" sz="2800" i="1">
                            <a:latin typeface="Cambria Math"/>
                            <a:ea typeface="Cambria Math"/>
                          </a:rPr>
                          <m:t>𝑥</m:t>
                        </m:r>
                      </m:e>
                      <m:sup>
                        <m:r>
                          <a:rPr lang="en-US" sz="2800" i="1">
                            <a:latin typeface="Cambria Math"/>
                            <a:ea typeface="Cambria Math"/>
                          </a:rPr>
                          <m:t>2</m:t>
                        </m:r>
                      </m:sup>
                    </m:sSup>
                    <m:r>
                      <a:rPr lang="en-US" sz="2800" i="1">
                        <a:latin typeface="Cambria Math"/>
                        <a:ea typeface="Cambria Math"/>
                      </a:rPr>
                      <m:t>+</m:t>
                    </m:r>
                    <m:f>
                      <m:fPr>
                        <m:ctrlPr>
                          <a:rPr lang="en-US" sz="2800" i="1">
                            <a:latin typeface="Cambria Math"/>
                            <a:ea typeface="Cambria Math"/>
                          </a:rPr>
                        </m:ctrlPr>
                      </m:fPr>
                      <m:num>
                        <m:r>
                          <a:rPr lang="en-US" sz="2800" i="1">
                            <a:latin typeface="Cambria Math"/>
                            <a:ea typeface="Cambria Math"/>
                          </a:rPr>
                          <m:t>1</m:t>
                        </m:r>
                      </m:num>
                      <m:den>
                        <m:sSup>
                          <m:sSupPr>
                            <m:ctrlPr>
                              <a:rPr lang="en-US" sz="2800" i="1">
                                <a:latin typeface="Cambria Math"/>
                                <a:ea typeface="Cambria Math"/>
                              </a:rPr>
                            </m:ctrlPr>
                          </m:sSupPr>
                          <m:e>
                            <m:r>
                              <a:rPr lang="en-US" sz="2800" i="1">
                                <a:latin typeface="Cambria Math"/>
                                <a:ea typeface="Cambria Math"/>
                              </a:rPr>
                              <m:t>𝑥</m:t>
                            </m:r>
                          </m:e>
                          <m:sup>
                            <m:r>
                              <a:rPr lang="en-US" sz="2800" i="1">
                                <a:latin typeface="Cambria Math"/>
                                <a:ea typeface="Cambria Math"/>
                              </a:rPr>
                              <m:t>2</m:t>
                            </m:r>
                          </m:sup>
                        </m:sSup>
                      </m:den>
                    </m:f>
                    <m:r>
                      <a:rPr lang="en-US" sz="2800" i="1">
                        <a:latin typeface="Cambria Math"/>
                        <a:ea typeface="Cambria Math"/>
                      </a:rPr>
                      <m:t>+2</m:t>
                    </m:r>
                  </m:oMath>
                </a14:m>
                <a:endParaRPr lang="en-US" sz="2800"/>
              </a:p>
              <a:p>
                <a:r>
                  <a:rPr lang="en-US"/>
                  <a:t>Phương trình trở thành:</a:t>
                </a:r>
                <a:endParaRPr lang="en-US" i="1" smtClean="0">
                  <a:latin typeface="Cambria Math"/>
                </a:endParaRPr>
              </a:p>
              <a:p>
                <a:pPr marL="0" indent="0">
                  <a:buNone/>
                </a:pPr>
                <a14:m>
                  <m:oMathPara xmlns:m="http://schemas.openxmlformats.org/officeDocument/2006/math">
                    <m:oMathParaPr>
                      <m:jc m:val="centerGroup"/>
                    </m:oMathParaPr>
                    <m:oMath xmlns:m="http://schemas.openxmlformats.org/officeDocument/2006/math">
                      <m:r>
                        <a:rPr lang="en-US" sz="2800" i="1">
                          <a:latin typeface="Cambria Math"/>
                        </a:rPr>
                        <m:t>𝑎</m:t>
                      </m:r>
                      <m:d>
                        <m:dPr>
                          <m:ctrlPr>
                            <a:rPr lang="en-US" sz="2800" i="1">
                              <a:latin typeface="Cambria Math"/>
                            </a:rPr>
                          </m:ctrlPr>
                        </m:dPr>
                        <m:e>
                          <m:sSup>
                            <m:sSupPr>
                              <m:ctrlPr>
                                <a:rPr lang="en-US" sz="2800" i="1">
                                  <a:latin typeface="Cambria Math"/>
                                </a:rPr>
                              </m:ctrlPr>
                            </m:sSupPr>
                            <m:e>
                              <m:r>
                                <a:rPr lang="en-US" sz="2800" i="1">
                                  <a:latin typeface="Cambria Math"/>
                                </a:rPr>
                                <m:t>𝑌</m:t>
                              </m:r>
                            </m:e>
                            <m:sup>
                              <m:r>
                                <a:rPr lang="en-US" sz="2800" i="1">
                                  <a:latin typeface="Cambria Math"/>
                                </a:rPr>
                                <m:t>2</m:t>
                              </m:r>
                            </m:sup>
                          </m:sSup>
                          <m:r>
                            <a:rPr lang="en-US" sz="2800" i="1">
                              <a:latin typeface="Cambria Math"/>
                            </a:rPr>
                            <m:t>−2</m:t>
                          </m:r>
                        </m:e>
                      </m:d>
                      <m:r>
                        <a:rPr lang="en-US" sz="2800" i="1">
                          <a:latin typeface="Cambria Math"/>
                        </a:rPr>
                        <m:t>+</m:t>
                      </m:r>
                      <m:r>
                        <a:rPr lang="en-US" sz="2800" i="1">
                          <a:latin typeface="Cambria Math"/>
                        </a:rPr>
                        <m:t>𝑏𝑌</m:t>
                      </m:r>
                      <m:r>
                        <a:rPr lang="en-US" sz="2800" i="1">
                          <a:latin typeface="Cambria Math"/>
                        </a:rPr>
                        <m:t>+</m:t>
                      </m:r>
                      <m:r>
                        <a:rPr lang="en-US" sz="2800" i="1">
                          <a:latin typeface="Cambria Math"/>
                        </a:rPr>
                        <m:t>𝑐</m:t>
                      </m:r>
                      <m:r>
                        <a:rPr lang="en-US" sz="2800" i="1">
                          <a:latin typeface="Cambria Math"/>
                        </a:rPr>
                        <m:t>=0</m:t>
                      </m:r>
                    </m:oMath>
                  </m:oMathPara>
                </a14:m>
                <a:endParaRPr lang="en-US" sz="2800"/>
              </a:p>
              <a:p>
                <a:pPr marL="0" indent="0">
                  <a:buNone/>
                </a:pPr>
                <a14:m>
                  <m:oMathPara xmlns:m="http://schemas.openxmlformats.org/officeDocument/2006/math">
                    <m:oMathParaPr>
                      <m:jc m:val="centerGroup"/>
                    </m:oMathParaPr>
                    <m:oMath xmlns:m="http://schemas.openxmlformats.org/officeDocument/2006/math">
                      <m:r>
                        <a:rPr lang="en-US" sz="2800" i="1">
                          <a:latin typeface="Cambria Math"/>
                          <a:ea typeface="Cambria Math"/>
                        </a:rPr>
                        <m:t>⟺</m:t>
                      </m:r>
                      <m:r>
                        <a:rPr lang="en-US" sz="2800" i="1">
                          <a:latin typeface="Cambria Math"/>
                          <a:ea typeface="Cambria Math"/>
                        </a:rPr>
                        <m:t>𝑎</m:t>
                      </m:r>
                      <m:sSup>
                        <m:sSupPr>
                          <m:ctrlPr>
                            <a:rPr lang="en-US" sz="2800" i="1">
                              <a:latin typeface="Cambria Math"/>
                              <a:ea typeface="Cambria Math"/>
                            </a:rPr>
                          </m:ctrlPr>
                        </m:sSupPr>
                        <m:e>
                          <m:r>
                            <a:rPr lang="en-US" sz="2800" i="1">
                              <a:latin typeface="Cambria Math"/>
                              <a:ea typeface="Cambria Math"/>
                            </a:rPr>
                            <m:t>𝑌</m:t>
                          </m:r>
                        </m:e>
                        <m:sup>
                          <m:r>
                            <a:rPr lang="en-US" sz="2800" i="1">
                              <a:latin typeface="Cambria Math"/>
                              <a:ea typeface="Cambria Math"/>
                            </a:rPr>
                            <m:t>2</m:t>
                          </m:r>
                        </m:sup>
                      </m:sSup>
                      <m:r>
                        <a:rPr lang="en-US" sz="2800" i="1">
                          <a:latin typeface="Cambria Math"/>
                          <a:ea typeface="Cambria Math"/>
                        </a:rPr>
                        <m:t>+</m:t>
                      </m:r>
                      <m:r>
                        <a:rPr lang="en-US" sz="2800" i="1">
                          <a:latin typeface="Cambria Math"/>
                          <a:ea typeface="Cambria Math"/>
                        </a:rPr>
                        <m:t>𝑏𝑌</m:t>
                      </m:r>
                      <m:r>
                        <a:rPr lang="en-US" sz="2800" i="1">
                          <a:latin typeface="Cambria Math"/>
                          <a:ea typeface="Cambria Math"/>
                        </a:rPr>
                        <m:t>+</m:t>
                      </m:r>
                      <m:d>
                        <m:dPr>
                          <m:ctrlPr>
                            <a:rPr lang="en-US" sz="2800" i="1">
                              <a:latin typeface="Cambria Math"/>
                              <a:ea typeface="Cambria Math"/>
                            </a:rPr>
                          </m:ctrlPr>
                        </m:dPr>
                        <m:e>
                          <m:r>
                            <a:rPr lang="en-US" sz="2800" i="1">
                              <a:latin typeface="Cambria Math"/>
                              <a:ea typeface="Cambria Math"/>
                            </a:rPr>
                            <m:t>𝑐</m:t>
                          </m:r>
                          <m:r>
                            <a:rPr lang="en-US" sz="2800" i="1">
                              <a:latin typeface="Cambria Math"/>
                              <a:ea typeface="Cambria Math"/>
                            </a:rPr>
                            <m:t>−2</m:t>
                          </m:r>
                          <m:r>
                            <a:rPr lang="en-US" sz="2800" i="1">
                              <a:latin typeface="Cambria Math"/>
                              <a:ea typeface="Cambria Math"/>
                            </a:rPr>
                            <m:t>𝑎</m:t>
                          </m:r>
                        </m:e>
                      </m:d>
                      <m:r>
                        <a:rPr lang="en-US" sz="2800" i="1">
                          <a:latin typeface="Cambria Math"/>
                          <a:ea typeface="Cambria Math"/>
                        </a:rPr>
                        <m:t>=0</m:t>
                      </m:r>
                    </m:oMath>
                  </m:oMathPara>
                </a14:m>
                <a:endParaRPr lang="en-US" sz="2800"/>
              </a:p>
              <a:p>
                <a:endParaRPr lang="en-US"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7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D8515DCB-43CA-4065-9136-2C5C0EF157CE}"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51</a:t>
            </a:fld>
            <a:endParaRPr lang="en-US"/>
          </a:p>
        </p:txBody>
      </p:sp>
    </p:spTree>
    <p:extLst>
      <p:ext uri="{BB962C8B-B14F-4D97-AF65-F5344CB8AC3E}">
        <p14:creationId xmlns:p14="http://schemas.microsoft.com/office/powerpoint/2010/main" val="12311353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Phác thảo cách giải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smtClean="0"/>
                  <a:t>Dùng hàm </a:t>
                </a:r>
                <a:r>
                  <a:rPr lang="en-US" sz="2400" smtClean="0"/>
                  <a:t>SolveEq2()</a:t>
                </a:r>
                <a:r>
                  <a:rPr lang="en-US" smtClean="0"/>
                  <a:t> giải phương trình </a:t>
                </a:r>
                <a14:m>
                  <m:oMath xmlns:m="http://schemas.openxmlformats.org/officeDocument/2006/math">
                    <m:r>
                      <a:rPr lang="en-US" sz="2800" i="1">
                        <a:latin typeface="Cambria Math"/>
                        <a:ea typeface="Cambria Math"/>
                      </a:rPr>
                      <m:t>𝑎</m:t>
                    </m:r>
                    <m:sSup>
                      <m:sSupPr>
                        <m:ctrlPr>
                          <a:rPr lang="en-US" sz="2800" i="1">
                            <a:latin typeface="Cambria Math"/>
                            <a:ea typeface="Cambria Math"/>
                          </a:rPr>
                        </m:ctrlPr>
                      </m:sSupPr>
                      <m:e>
                        <m:r>
                          <a:rPr lang="en-US" sz="2800" i="1">
                            <a:latin typeface="Cambria Math"/>
                            <a:ea typeface="Cambria Math"/>
                          </a:rPr>
                          <m:t>𝑌</m:t>
                        </m:r>
                      </m:e>
                      <m:sup>
                        <m:r>
                          <a:rPr lang="en-US" sz="2800" i="1">
                            <a:latin typeface="Cambria Math"/>
                            <a:ea typeface="Cambria Math"/>
                          </a:rPr>
                          <m:t>2</m:t>
                        </m:r>
                      </m:sup>
                    </m:sSup>
                    <m:r>
                      <a:rPr lang="en-US" sz="2800" i="1">
                        <a:latin typeface="Cambria Math"/>
                        <a:ea typeface="Cambria Math"/>
                      </a:rPr>
                      <m:t>+</m:t>
                    </m:r>
                    <m:r>
                      <a:rPr lang="en-US" sz="2800" i="1">
                        <a:latin typeface="Cambria Math"/>
                        <a:ea typeface="Cambria Math"/>
                      </a:rPr>
                      <m:t>𝑏𝑌</m:t>
                    </m:r>
                    <m:r>
                      <a:rPr lang="en-US" sz="2800" i="1">
                        <a:latin typeface="Cambria Math"/>
                        <a:ea typeface="Cambria Math"/>
                      </a:rPr>
                      <m:t>+</m:t>
                    </m:r>
                    <m:d>
                      <m:dPr>
                        <m:ctrlPr>
                          <a:rPr lang="en-US" sz="2800" i="1">
                            <a:latin typeface="Cambria Math"/>
                            <a:ea typeface="Cambria Math"/>
                          </a:rPr>
                        </m:ctrlPr>
                      </m:dPr>
                      <m:e>
                        <m:r>
                          <a:rPr lang="en-US" sz="2800" i="1">
                            <a:latin typeface="Cambria Math"/>
                            <a:ea typeface="Cambria Math"/>
                          </a:rPr>
                          <m:t>𝑐</m:t>
                        </m:r>
                        <m:r>
                          <a:rPr lang="en-US" sz="2800" i="1">
                            <a:latin typeface="Cambria Math"/>
                            <a:ea typeface="Cambria Math"/>
                          </a:rPr>
                          <m:t>−2</m:t>
                        </m:r>
                        <m:r>
                          <a:rPr lang="en-US" sz="2800" i="1">
                            <a:latin typeface="Cambria Math"/>
                            <a:ea typeface="Cambria Math"/>
                          </a:rPr>
                          <m:t>𝑎</m:t>
                        </m:r>
                      </m:e>
                    </m:d>
                    <m:r>
                      <a:rPr lang="en-US" sz="2800" i="1">
                        <a:latin typeface="Cambria Math"/>
                        <a:ea typeface="Cambria Math"/>
                      </a:rPr>
                      <m:t>=0 </m:t>
                    </m:r>
                  </m:oMath>
                </a14:m>
                <a:r>
                  <a:rPr lang="en-US" smtClean="0"/>
                  <a:t>để tìm nghiệm </a:t>
                </a:r>
                <a14:m>
                  <m:oMath xmlns:m="http://schemas.openxmlformats.org/officeDocument/2006/math">
                    <m:r>
                      <a:rPr lang="en-US" sz="2800" i="1" smtClean="0">
                        <a:latin typeface="Cambria Math"/>
                      </a:rPr>
                      <m:t>𝑌</m:t>
                    </m:r>
                  </m:oMath>
                </a14:m>
                <a:r>
                  <a:rPr lang="en-US" sz="2800" smtClean="0"/>
                  <a:t>.</a:t>
                </a:r>
              </a:p>
              <a:p>
                <a:r>
                  <a:rPr lang="en-US" smtClean="0"/>
                  <a:t>Để tìm </a:t>
                </a:r>
                <a14:m>
                  <m:oMath xmlns:m="http://schemas.openxmlformats.org/officeDocument/2006/math">
                    <m:r>
                      <a:rPr lang="en-US" i="1" smtClean="0">
                        <a:latin typeface="Cambria Math"/>
                      </a:rPr>
                      <m:t>𝑥</m:t>
                    </m:r>
                  </m:oMath>
                </a14:m>
                <a:r>
                  <a:rPr lang="en-US" smtClean="0"/>
                  <a:t>, sử dụng hàm </a:t>
                </a:r>
                <a:r>
                  <a:rPr lang="en-US" sz="2400" smtClean="0"/>
                  <a:t>SolveEq2()</a:t>
                </a:r>
              </a:p>
              <a:p>
                <a:pPr lvl="1"/>
                <a:r>
                  <a:rPr lang="en-US" smtClean="0"/>
                  <a:t>TH1. Vô nghiệm </a:t>
                </a:r>
                <a:r>
                  <a:rPr lang="en-US" smtClean="0">
                    <a:sym typeface="Symbol"/>
                  </a:rPr>
                  <a:t></a:t>
                </a:r>
                <a:r>
                  <a:rPr lang="en-US" smtClean="0"/>
                  <a:t> Phương trình ban đầu vô nghiệm.</a:t>
                </a:r>
              </a:p>
              <a:p>
                <a:pPr lvl="1"/>
                <a:r>
                  <a:rPr lang="en-US" smtClean="0"/>
                  <a:t>TH2. Có 1 nghiệm </a:t>
                </a:r>
                <a14:m>
                  <m:oMath xmlns:m="http://schemas.openxmlformats.org/officeDocument/2006/math">
                    <m:sSub>
                      <m:sSubPr>
                        <m:ctrlPr>
                          <a:rPr lang="en-US" i="1" smtClean="0">
                            <a:latin typeface="Cambria Math"/>
                          </a:rPr>
                        </m:ctrlPr>
                      </m:sSubPr>
                      <m:e>
                        <m:r>
                          <a:rPr lang="en-US" b="0" i="1" smtClean="0">
                            <a:latin typeface="Cambria Math"/>
                          </a:rPr>
                          <m:t>𝑌</m:t>
                        </m:r>
                      </m:e>
                      <m:sub>
                        <m:r>
                          <a:rPr lang="en-US" b="0" i="1" smtClean="0">
                            <a:latin typeface="Cambria Math"/>
                          </a:rPr>
                          <m:t>1</m:t>
                        </m:r>
                      </m:sub>
                    </m:sSub>
                  </m:oMath>
                </a14:m>
                <a:r>
                  <a:rPr lang="en-US" smtClean="0"/>
                  <a:t>: gọi </a:t>
                </a:r>
                <a:r>
                  <a:rPr lang="en-US" sz="2400" smtClean="0"/>
                  <a:t>SolveEq2()</a:t>
                </a:r>
                <a:r>
                  <a:rPr lang="en-US" smtClean="0"/>
                  <a:t> để giải:</a:t>
                </a:r>
                <a:endParaRPr lang="en-US" i="1" smtClean="0">
                  <a:latin typeface="Cambria Math"/>
                </a:endParaRPr>
              </a:p>
              <a:p>
                <a:pPr marL="457200" lvl="1" indent="0">
                  <a:buNone/>
                </a:pPr>
                <a14:m>
                  <m:oMathPara xmlns:m="http://schemas.openxmlformats.org/officeDocument/2006/math">
                    <m:oMathParaPr>
                      <m:jc m:val="centerGroup"/>
                    </m:oMathParaPr>
                    <m:oMath xmlns:m="http://schemas.openxmlformats.org/officeDocument/2006/math">
                      <m:sSup>
                        <m:sSupPr>
                          <m:ctrlPr>
                            <a:rPr lang="en-US" i="1" smtClean="0">
                              <a:latin typeface="Cambria Math"/>
                            </a:rPr>
                          </m:ctrlPr>
                        </m:sSupPr>
                        <m:e>
                          <m:r>
                            <a:rPr lang="en-US" b="0" i="1" smtClean="0">
                              <a:latin typeface="Cambria Math"/>
                            </a:rPr>
                            <m:t>𝑥</m:t>
                          </m:r>
                        </m:e>
                        <m:sup>
                          <m:r>
                            <a:rPr lang="en-US" b="0" i="1" smtClean="0">
                              <a:latin typeface="Cambria Math"/>
                            </a:rPr>
                            <m:t>2</m:t>
                          </m:r>
                        </m:sup>
                      </m:sSup>
                      <m:r>
                        <a:rPr lang="en-US" i="1" smtClean="0">
                          <a:latin typeface="Cambria Math"/>
                        </a:rPr>
                        <m:t>−</m:t>
                      </m:r>
                      <m:sSub>
                        <m:sSubPr>
                          <m:ctrlPr>
                            <a:rPr lang="en-US" i="1" smtClean="0">
                              <a:latin typeface="Cambria Math"/>
                            </a:rPr>
                          </m:ctrlPr>
                        </m:sSubPr>
                        <m:e>
                          <m:r>
                            <a:rPr lang="en-US" b="0" i="1" smtClean="0">
                              <a:latin typeface="Cambria Math"/>
                            </a:rPr>
                            <m:t>𝑌</m:t>
                          </m:r>
                        </m:e>
                        <m:sub>
                          <m:r>
                            <a:rPr lang="en-US" b="0" i="1" smtClean="0">
                              <a:latin typeface="Cambria Math"/>
                            </a:rPr>
                            <m:t>1</m:t>
                          </m:r>
                        </m:sub>
                      </m:sSub>
                      <m:r>
                        <a:rPr lang="en-US" i="1" smtClean="0">
                          <a:latin typeface="Cambria Math"/>
                        </a:rPr>
                        <m:t>𝑥</m:t>
                      </m:r>
                      <m:r>
                        <a:rPr lang="en-US" i="1" smtClean="0">
                          <a:latin typeface="Cambria Math"/>
                        </a:rPr>
                        <m:t>+1=0</m:t>
                      </m:r>
                    </m:oMath>
                  </m:oMathPara>
                </a14:m>
                <a:endParaRPr lang="en-US" smtClean="0"/>
              </a:p>
              <a:p>
                <a:pPr lvl="1"/>
                <a:r>
                  <a:rPr lang="en-US" smtClean="0"/>
                  <a:t>TH3. Có 2 nghiệm </a:t>
                </a:r>
                <a14:m>
                  <m:oMath xmlns:m="http://schemas.openxmlformats.org/officeDocument/2006/math">
                    <m:sSub>
                      <m:sSubPr>
                        <m:ctrlPr>
                          <a:rPr lang="en-US" i="1" smtClean="0">
                            <a:latin typeface="Cambria Math"/>
                          </a:rPr>
                        </m:ctrlPr>
                      </m:sSubPr>
                      <m:e>
                        <m:r>
                          <a:rPr lang="en-US" b="0" i="1" smtClean="0">
                            <a:latin typeface="Cambria Math"/>
                          </a:rPr>
                          <m:t>𝑌</m:t>
                        </m:r>
                      </m:e>
                      <m:sub>
                        <m:r>
                          <a:rPr lang="en-US" b="0" i="1" smtClean="0">
                            <a:latin typeface="Cambria Math"/>
                          </a:rPr>
                          <m:t>1</m:t>
                        </m:r>
                      </m:sub>
                    </m:sSub>
                  </m:oMath>
                </a14:m>
                <a:r>
                  <a:rPr lang="en-US" smtClean="0"/>
                  <a:t>, </a:t>
                </a:r>
                <a14:m>
                  <m:oMath xmlns:m="http://schemas.openxmlformats.org/officeDocument/2006/math">
                    <m:sSub>
                      <m:sSubPr>
                        <m:ctrlPr>
                          <a:rPr lang="en-US" i="1" smtClean="0">
                            <a:latin typeface="Cambria Math"/>
                          </a:rPr>
                        </m:ctrlPr>
                      </m:sSubPr>
                      <m:e>
                        <m:r>
                          <a:rPr lang="en-US" b="0" i="1" smtClean="0">
                            <a:latin typeface="Cambria Math"/>
                          </a:rPr>
                          <m:t>𝑌</m:t>
                        </m:r>
                      </m:e>
                      <m:sub>
                        <m:r>
                          <a:rPr lang="en-US" b="0" i="1" smtClean="0">
                            <a:latin typeface="Cambria Math"/>
                          </a:rPr>
                          <m:t>2</m:t>
                        </m:r>
                      </m:sub>
                    </m:sSub>
                  </m:oMath>
                </a14:m>
                <a:r>
                  <a:rPr lang="en-US" smtClean="0"/>
                  <a:t>: tương tự TH2.</a:t>
                </a:r>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752" r="-593"/>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86C75F93-AFE0-4E26-903B-89FC843D5307}"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52</a:t>
            </a:fld>
            <a:endParaRPr lang="en-US"/>
          </a:p>
        </p:txBody>
      </p:sp>
    </p:spTree>
    <p:extLst>
      <p:ext uri="{BB962C8B-B14F-4D97-AF65-F5344CB8AC3E}">
        <p14:creationId xmlns:p14="http://schemas.microsoft.com/office/powerpoint/2010/main" val="2335563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140" smtClean="0"/>
              <a:t>Định nghĩa hàm SolveEq4Sym()</a:t>
            </a:r>
            <a:endParaRPr lang="en-US" spc="-140"/>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int</a:t>
            </a:r>
            <a:r>
              <a:rPr lang="en-US" sz="2400"/>
              <a:t> </a:t>
            </a:r>
            <a:r>
              <a:rPr lang="en-US" sz="2400" smtClean="0"/>
              <a:t>SolveEq4Sym(</a:t>
            </a:r>
            <a:r>
              <a:rPr lang="en-US" sz="2400" smtClean="0">
                <a:solidFill>
                  <a:srgbClr val="0000FF"/>
                </a:solidFill>
              </a:rPr>
              <a:t>float</a:t>
            </a:r>
            <a:r>
              <a:rPr lang="en-US" sz="2400" smtClean="0"/>
              <a:t> </a:t>
            </a:r>
            <a:r>
              <a:rPr lang="en-US" sz="2400"/>
              <a:t>a, </a:t>
            </a:r>
            <a:r>
              <a:rPr lang="en-US" sz="2400">
                <a:solidFill>
                  <a:srgbClr val="0000FF"/>
                </a:solidFill>
              </a:rPr>
              <a:t>float</a:t>
            </a:r>
            <a:r>
              <a:rPr lang="en-US" sz="2400"/>
              <a:t> b, </a:t>
            </a:r>
            <a:r>
              <a:rPr lang="en-US" sz="2400">
                <a:solidFill>
                  <a:srgbClr val="0000FF"/>
                </a:solidFill>
              </a:rPr>
              <a:t>float</a:t>
            </a:r>
            <a:r>
              <a:rPr lang="en-US" sz="2400"/>
              <a:t> </a:t>
            </a:r>
            <a:r>
              <a:rPr lang="en-US" sz="2400" smtClean="0"/>
              <a:t>c,</a:t>
            </a:r>
          </a:p>
          <a:p>
            <a:pPr marL="0" indent="0" algn="r">
              <a:buNone/>
            </a:pPr>
            <a:r>
              <a:rPr lang="en-US" sz="2400" smtClean="0">
                <a:solidFill>
                  <a:srgbClr val="0000FF"/>
                </a:solidFill>
              </a:rPr>
              <a:t>float</a:t>
            </a:r>
            <a:r>
              <a:rPr lang="en-US" sz="2400" smtClean="0"/>
              <a:t> </a:t>
            </a:r>
            <a:r>
              <a:rPr lang="en-US" sz="2400"/>
              <a:t>&amp;x1, </a:t>
            </a:r>
            <a:r>
              <a:rPr lang="en-US" sz="2400">
                <a:solidFill>
                  <a:srgbClr val="0000FF"/>
                </a:solidFill>
              </a:rPr>
              <a:t>float</a:t>
            </a:r>
            <a:r>
              <a:rPr lang="en-US" sz="2400"/>
              <a:t> &amp;x2, </a:t>
            </a:r>
            <a:r>
              <a:rPr lang="en-US" sz="2400">
                <a:solidFill>
                  <a:srgbClr val="0000FF"/>
                </a:solidFill>
              </a:rPr>
              <a:t>float</a:t>
            </a:r>
            <a:r>
              <a:rPr lang="en-US" sz="2400"/>
              <a:t> &amp;x3, </a:t>
            </a:r>
            <a:r>
              <a:rPr lang="en-US" sz="2400">
                <a:solidFill>
                  <a:srgbClr val="0000FF"/>
                </a:solidFill>
              </a:rPr>
              <a:t>float</a:t>
            </a:r>
            <a:r>
              <a:rPr lang="en-US" sz="2400"/>
              <a:t> &amp;</a:t>
            </a:r>
            <a:r>
              <a:rPr lang="en-US" sz="2400" smtClean="0"/>
              <a:t>x4)</a:t>
            </a:r>
          </a:p>
          <a:p>
            <a:pPr marL="0" indent="0">
              <a:buNone/>
            </a:pPr>
            <a:r>
              <a:rPr lang="en-US" sz="2400" smtClean="0"/>
              <a:t>{</a:t>
            </a:r>
          </a:p>
          <a:p>
            <a:pPr marL="0" indent="0">
              <a:buNone/>
            </a:pPr>
            <a:r>
              <a:rPr lang="en-US" sz="2400" smtClean="0"/>
              <a:t>	</a:t>
            </a:r>
            <a:r>
              <a:rPr lang="en-US" sz="2400" smtClean="0">
                <a:solidFill>
                  <a:srgbClr val="0000FF"/>
                </a:solidFill>
              </a:rPr>
              <a:t>int</a:t>
            </a:r>
            <a:r>
              <a:rPr lang="en-US" sz="2400" smtClean="0"/>
              <a:t> nSol;</a:t>
            </a:r>
          </a:p>
          <a:p>
            <a:pPr marL="0" indent="0">
              <a:buNone/>
            </a:pPr>
            <a:r>
              <a:rPr lang="en-US" sz="2400" smtClean="0"/>
              <a:t>	</a:t>
            </a:r>
            <a:r>
              <a:rPr lang="en-US" sz="2400" smtClean="0">
                <a:solidFill>
                  <a:srgbClr val="0000FF"/>
                </a:solidFill>
              </a:rPr>
              <a:t>if</a:t>
            </a:r>
            <a:r>
              <a:rPr lang="en-US" sz="2400" smtClean="0"/>
              <a:t> (a == 0) {</a:t>
            </a:r>
          </a:p>
          <a:p>
            <a:pPr marL="0" indent="0">
              <a:buNone/>
            </a:pPr>
            <a:r>
              <a:rPr lang="en-US" sz="2400"/>
              <a:t>	</a:t>
            </a:r>
            <a:r>
              <a:rPr lang="en-US" sz="2400" smtClean="0"/>
              <a:t>	x1 = 0;</a:t>
            </a:r>
          </a:p>
          <a:p>
            <a:pPr marL="0" indent="0">
              <a:buNone/>
            </a:pPr>
            <a:r>
              <a:rPr lang="en-US" sz="2400"/>
              <a:t>	</a:t>
            </a:r>
            <a:r>
              <a:rPr lang="en-US" sz="2400" smtClean="0"/>
              <a:t>	nSol = SolveEq2(b, c, b, x2, x3);</a:t>
            </a:r>
          </a:p>
          <a:p>
            <a:pPr marL="0" indent="0">
              <a:buNone/>
            </a:pPr>
            <a:r>
              <a:rPr lang="en-US" sz="2400"/>
              <a:t>	</a:t>
            </a:r>
            <a:r>
              <a:rPr lang="en-US" sz="2400" smtClean="0"/>
              <a:t>	</a:t>
            </a:r>
            <a:r>
              <a:rPr lang="en-US" sz="2400" smtClean="0">
                <a:solidFill>
                  <a:srgbClr val="0000FF"/>
                </a:solidFill>
              </a:rPr>
              <a:t>if</a:t>
            </a:r>
            <a:r>
              <a:rPr lang="en-US" sz="2400" smtClean="0"/>
              <a:t> (nSol != VODINH)</a:t>
            </a:r>
          </a:p>
          <a:p>
            <a:pPr marL="0" indent="0">
              <a:buNone/>
            </a:pPr>
            <a:r>
              <a:rPr lang="en-US" sz="2400"/>
              <a:t>	</a:t>
            </a:r>
            <a:r>
              <a:rPr lang="en-US" sz="2400" smtClean="0"/>
              <a:t>		nSol++;</a:t>
            </a:r>
          </a:p>
          <a:p>
            <a:pPr marL="0" indent="0">
              <a:buNone/>
            </a:pPr>
            <a:r>
              <a:rPr lang="en-US" sz="2400"/>
              <a:t>	</a:t>
            </a:r>
            <a:r>
              <a:rPr lang="en-US" sz="2400" smtClean="0"/>
              <a:t>}</a:t>
            </a:r>
            <a:endParaRPr lang="en-US" sz="2400"/>
          </a:p>
        </p:txBody>
      </p:sp>
      <p:sp>
        <p:nvSpPr>
          <p:cNvPr id="4" name="Date Placeholder 3"/>
          <p:cNvSpPr>
            <a:spLocks noGrp="1"/>
          </p:cNvSpPr>
          <p:nvPr>
            <p:ph type="dt" sz="half" idx="10"/>
          </p:nvPr>
        </p:nvSpPr>
        <p:spPr/>
        <p:txBody>
          <a:bodyPr/>
          <a:lstStyle/>
          <a:p>
            <a:fld id="{79A8BC0B-CF3A-4219-8310-8E767D05D431}"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53</a:t>
            </a:fld>
            <a:endParaRPr lang="en-US"/>
          </a:p>
        </p:txBody>
      </p:sp>
    </p:spTree>
    <p:extLst>
      <p:ext uri="{BB962C8B-B14F-4D97-AF65-F5344CB8AC3E}">
        <p14:creationId xmlns:p14="http://schemas.microsoft.com/office/powerpoint/2010/main" val="484132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40"/>
              <a:t>Định nghĩa hàm SolveEq4Sym()</a:t>
            </a:r>
            <a:endParaRPr lang="en-US"/>
          </a:p>
        </p:txBody>
      </p:sp>
      <p:sp>
        <p:nvSpPr>
          <p:cNvPr id="3" name="Content Placeholder 2"/>
          <p:cNvSpPr>
            <a:spLocks noGrp="1"/>
          </p:cNvSpPr>
          <p:nvPr>
            <p:ph idx="1"/>
          </p:nvPr>
        </p:nvSpPr>
        <p:spPr/>
        <p:txBody>
          <a:bodyPr>
            <a:noAutofit/>
          </a:bodyPr>
          <a:lstStyle/>
          <a:p>
            <a:pPr marL="0" indent="0">
              <a:buNone/>
            </a:pPr>
            <a:r>
              <a:rPr lang="en-US" sz="2400"/>
              <a:t>	</a:t>
            </a:r>
            <a:r>
              <a:rPr lang="en-US" sz="2400" smtClean="0">
                <a:solidFill>
                  <a:srgbClr val="0000FF"/>
                </a:solidFill>
              </a:rPr>
              <a:t>else</a:t>
            </a:r>
            <a:r>
              <a:rPr lang="en-US" sz="2400" smtClean="0"/>
              <a:t> {</a:t>
            </a:r>
          </a:p>
          <a:p>
            <a:pPr marL="0" indent="0">
              <a:buNone/>
            </a:pPr>
            <a:r>
              <a:rPr lang="en-US" sz="2400"/>
              <a:t>	</a:t>
            </a:r>
            <a:r>
              <a:rPr lang="en-US" sz="2400" smtClean="0"/>
              <a:t>	</a:t>
            </a:r>
            <a:r>
              <a:rPr lang="en-US" sz="2400" smtClean="0">
                <a:solidFill>
                  <a:srgbClr val="0000FF"/>
                </a:solidFill>
              </a:rPr>
              <a:t>float</a:t>
            </a:r>
            <a:r>
              <a:rPr lang="en-US" sz="2400" smtClean="0"/>
              <a:t> Y1, Y2;</a:t>
            </a:r>
          </a:p>
          <a:p>
            <a:pPr marL="0" indent="0">
              <a:buNone/>
            </a:pPr>
            <a:r>
              <a:rPr lang="en-US" sz="2400"/>
              <a:t>	</a:t>
            </a:r>
            <a:r>
              <a:rPr lang="en-US" sz="2400" smtClean="0"/>
              <a:t>	</a:t>
            </a:r>
            <a:r>
              <a:rPr lang="en-US" sz="2400" smtClean="0">
                <a:solidFill>
                  <a:srgbClr val="0000FF"/>
                </a:solidFill>
              </a:rPr>
              <a:t>int</a:t>
            </a:r>
            <a:r>
              <a:rPr lang="en-US" sz="2400" smtClean="0"/>
              <a:t> nSol1 = SolveEq2(a, b, c-2*a, Y1, Y2);</a:t>
            </a:r>
          </a:p>
          <a:p>
            <a:pPr marL="0" indent="0">
              <a:buNone/>
            </a:pPr>
            <a:r>
              <a:rPr lang="en-US" sz="2400"/>
              <a:t>	</a:t>
            </a:r>
            <a:r>
              <a:rPr lang="en-US" sz="2400" smtClean="0"/>
              <a:t>	</a:t>
            </a:r>
            <a:r>
              <a:rPr lang="en-US" sz="2400" smtClean="0">
                <a:solidFill>
                  <a:srgbClr val="0000FF"/>
                </a:solidFill>
              </a:rPr>
              <a:t>switch</a:t>
            </a:r>
            <a:r>
              <a:rPr lang="en-US" sz="2400" smtClean="0"/>
              <a:t> (nSol1) {</a:t>
            </a:r>
          </a:p>
          <a:p>
            <a:pPr marL="0" indent="0">
              <a:buNone/>
            </a:pPr>
            <a:r>
              <a:rPr lang="en-US" sz="2400"/>
              <a:t>	</a:t>
            </a:r>
            <a:r>
              <a:rPr lang="en-US" sz="2400" smtClean="0"/>
              <a:t>	</a:t>
            </a:r>
            <a:r>
              <a:rPr lang="en-US" sz="2400" smtClean="0">
                <a:solidFill>
                  <a:srgbClr val="0000FF"/>
                </a:solidFill>
              </a:rPr>
              <a:t>case</a:t>
            </a:r>
            <a:r>
              <a:rPr lang="en-US" sz="2400" smtClean="0"/>
              <a:t> 0:</a:t>
            </a:r>
          </a:p>
          <a:p>
            <a:pPr marL="0" indent="0">
              <a:buNone/>
            </a:pPr>
            <a:r>
              <a:rPr lang="en-US" sz="2400"/>
              <a:t>	</a:t>
            </a:r>
            <a:r>
              <a:rPr lang="en-US" sz="2400" smtClean="0"/>
              <a:t>		nSol = 0;</a:t>
            </a:r>
          </a:p>
          <a:p>
            <a:pPr marL="0" indent="0">
              <a:buNone/>
            </a:pPr>
            <a:r>
              <a:rPr lang="en-US" sz="2400"/>
              <a:t>	</a:t>
            </a:r>
            <a:r>
              <a:rPr lang="en-US" sz="2400" smtClean="0"/>
              <a:t>		</a:t>
            </a:r>
            <a:r>
              <a:rPr lang="en-US" sz="2400" smtClean="0">
                <a:solidFill>
                  <a:srgbClr val="0000FF"/>
                </a:solidFill>
              </a:rPr>
              <a:t>break</a:t>
            </a:r>
            <a:r>
              <a:rPr lang="en-US" sz="2400" smtClean="0"/>
              <a:t>;</a:t>
            </a:r>
          </a:p>
          <a:p>
            <a:pPr marL="0" indent="0">
              <a:buNone/>
            </a:pPr>
            <a:r>
              <a:rPr lang="en-US" sz="2400"/>
              <a:t>		</a:t>
            </a:r>
            <a:r>
              <a:rPr lang="en-US" sz="2400">
                <a:solidFill>
                  <a:srgbClr val="0000FF"/>
                </a:solidFill>
              </a:rPr>
              <a:t>case</a:t>
            </a:r>
            <a:r>
              <a:rPr lang="en-US" sz="2400"/>
              <a:t> 1:</a:t>
            </a:r>
          </a:p>
          <a:p>
            <a:pPr marL="0" indent="0">
              <a:buNone/>
            </a:pPr>
            <a:r>
              <a:rPr lang="en-US" sz="2400"/>
              <a:t>			nSol = </a:t>
            </a:r>
            <a:r>
              <a:rPr lang="en-US" sz="2400" smtClean="0"/>
              <a:t>SolveEq2(1</a:t>
            </a:r>
            <a:r>
              <a:rPr lang="en-US" sz="2400"/>
              <a:t>, -Y1, 1, </a:t>
            </a:r>
            <a:r>
              <a:rPr lang="en-US" sz="2400" smtClean="0"/>
              <a:t>x1</a:t>
            </a:r>
            <a:r>
              <a:rPr lang="en-US" sz="2400"/>
              <a:t>, </a:t>
            </a:r>
            <a:r>
              <a:rPr lang="en-US" sz="2400" smtClean="0"/>
              <a:t>x2</a:t>
            </a:r>
            <a:r>
              <a:rPr lang="en-US" sz="2400"/>
              <a:t>);</a:t>
            </a:r>
          </a:p>
          <a:p>
            <a:pPr marL="0" indent="0">
              <a:buNone/>
            </a:pPr>
            <a:r>
              <a:rPr lang="en-US" sz="2400"/>
              <a:t>			</a:t>
            </a:r>
            <a:r>
              <a:rPr lang="en-US" sz="2400">
                <a:solidFill>
                  <a:srgbClr val="0000FF"/>
                </a:solidFill>
              </a:rPr>
              <a:t>break</a:t>
            </a:r>
            <a:r>
              <a:rPr lang="en-US" sz="2400" smtClean="0"/>
              <a:t>;</a:t>
            </a:r>
          </a:p>
        </p:txBody>
      </p:sp>
      <p:sp>
        <p:nvSpPr>
          <p:cNvPr id="4" name="Date Placeholder 3"/>
          <p:cNvSpPr>
            <a:spLocks noGrp="1"/>
          </p:cNvSpPr>
          <p:nvPr>
            <p:ph type="dt" sz="half" idx="10"/>
          </p:nvPr>
        </p:nvSpPr>
        <p:spPr/>
        <p:txBody>
          <a:bodyPr/>
          <a:lstStyle/>
          <a:p>
            <a:fld id="{0010B05C-D2CC-414E-A698-DD5DCA5B7360}"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54</a:t>
            </a:fld>
            <a:endParaRPr lang="en-US"/>
          </a:p>
        </p:txBody>
      </p:sp>
    </p:spTree>
    <p:extLst>
      <p:ext uri="{BB962C8B-B14F-4D97-AF65-F5344CB8AC3E}">
        <p14:creationId xmlns:p14="http://schemas.microsoft.com/office/powerpoint/2010/main" val="13744623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40"/>
              <a:t>Định nghĩa hàm SolveEq4Sym()</a:t>
            </a:r>
            <a:endParaRPr lang="en-US"/>
          </a:p>
        </p:txBody>
      </p:sp>
      <p:sp>
        <p:nvSpPr>
          <p:cNvPr id="3" name="Content Placeholder 2"/>
          <p:cNvSpPr>
            <a:spLocks noGrp="1"/>
          </p:cNvSpPr>
          <p:nvPr>
            <p:ph idx="1"/>
          </p:nvPr>
        </p:nvSpPr>
        <p:spPr/>
        <p:txBody>
          <a:bodyPr>
            <a:noAutofit/>
          </a:bodyPr>
          <a:lstStyle/>
          <a:p>
            <a:pPr marL="0" indent="0">
              <a:buNone/>
            </a:pPr>
            <a:r>
              <a:rPr lang="en-US" sz="2400"/>
              <a:t>	</a:t>
            </a:r>
            <a:r>
              <a:rPr lang="en-US" sz="2400" smtClean="0"/>
              <a:t>	</a:t>
            </a:r>
            <a:r>
              <a:rPr lang="en-US" sz="2400" smtClean="0">
                <a:solidFill>
                  <a:srgbClr val="0000FF"/>
                </a:solidFill>
              </a:rPr>
              <a:t>case</a:t>
            </a:r>
            <a:r>
              <a:rPr lang="en-US" sz="2400" smtClean="0"/>
              <a:t> 2:</a:t>
            </a:r>
          </a:p>
          <a:p>
            <a:pPr marL="0" indent="0">
              <a:buNone/>
            </a:pPr>
            <a:r>
              <a:rPr lang="en-US" sz="2400"/>
              <a:t>	</a:t>
            </a:r>
            <a:r>
              <a:rPr lang="en-US" sz="2400" smtClean="0"/>
              <a:t>		</a:t>
            </a:r>
            <a:r>
              <a:rPr lang="en-US" sz="2400" spc="-10" smtClean="0">
                <a:solidFill>
                  <a:srgbClr val="0000FF"/>
                </a:solidFill>
              </a:rPr>
              <a:t>int</a:t>
            </a:r>
            <a:r>
              <a:rPr lang="en-US" sz="2400" spc="-10" smtClean="0"/>
              <a:t> nSol2 = SolveEq2(1, -Y1, 1, x1, x2);</a:t>
            </a:r>
          </a:p>
          <a:p>
            <a:pPr marL="0" indent="0">
              <a:buNone/>
            </a:pPr>
            <a:r>
              <a:rPr lang="en-US" sz="2400"/>
              <a:t>	</a:t>
            </a:r>
            <a:r>
              <a:rPr lang="en-US" sz="2400" smtClean="0"/>
              <a:t>		</a:t>
            </a:r>
            <a:r>
              <a:rPr lang="en-US" sz="2400" smtClean="0">
                <a:solidFill>
                  <a:srgbClr val="0000FF"/>
                </a:solidFill>
              </a:rPr>
              <a:t>switch</a:t>
            </a:r>
            <a:r>
              <a:rPr lang="en-US" sz="2400" smtClean="0"/>
              <a:t> (nSol2) {</a:t>
            </a:r>
          </a:p>
          <a:p>
            <a:pPr marL="0" indent="0">
              <a:buNone/>
            </a:pPr>
            <a:r>
              <a:rPr lang="en-US" sz="2400" smtClean="0"/>
              <a:t>	</a:t>
            </a:r>
            <a:r>
              <a:rPr lang="en-US" sz="2400"/>
              <a:t>	</a:t>
            </a:r>
            <a:r>
              <a:rPr lang="en-US" sz="2400" smtClean="0"/>
              <a:t>	</a:t>
            </a:r>
            <a:r>
              <a:rPr lang="en-US" sz="2400" smtClean="0">
                <a:solidFill>
                  <a:srgbClr val="0000FF"/>
                </a:solidFill>
              </a:rPr>
              <a:t>case</a:t>
            </a:r>
            <a:r>
              <a:rPr lang="en-US" sz="2400" smtClean="0"/>
              <a:t> 0:</a:t>
            </a:r>
          </a:p>
          <a:p>
            <a:pPr marL="0" indent="0">
              <a:buNone/>
            </a:pPr>
            <a:r>
              <a:rPr lang="en-US" sz="2400"/>
              <a:t>	</a:t>
            </a:r>
            <a:r>
              <a:rPr lang="en-US" sz="2400" smtClean="0"/>
              <a:t>			nSol = SolveEq2(1, -Y2, 1,</a:t>
            </a:r>
          </a:p>
          <a:p>
            <a:pPr marL="0" indent="0" algn="r">
              <a:buNone/>
            </a:pPr>
            <a:r>
              <a:rPr lang="en-US" sz="2400" smtClean="0"/>
              <a:t>x1, x2);</a:t>
            </a:r>
          </a:p>
          <a:p>
            <a:pPr marL="0" indent="0">
              <a:buNone/>
            </a:pPr>
            <a:r>
              <a:rPr lang="en-US" sz="2400" smtClean="0">
                <a:solidFill>
                  <a:srgbClr val="0000FF"/>
                </a:solidFill>
              </a:rPr>
              <a:t>				break</a:t>
            </a:r>
            <a:r>
              <a:rPr lang="en-US" sz="2400" smtClean="0"/>
              <a:t>;</a:t>
            </a:r>
          </a:p>
          <a:p>
            <a:pPr marL="0" indent="0">
              <a:buNone/>
            </a:pPr>
            <a:r>
              <a:rPr lang="en-US" sz="2400"/>
              <a:t>			</a:t>
            </a:r>
            <a:r>
              <a:rPr lang="en-US" sz="2400">
                <a:solidFill>
                  <a:srgbClr val="0000FF"/>
                </a:solidFill>
              </a:rPr>
              <a:t>case</a:t>
            </a:r>
            <a:r>
              <a:rPr lang="en-US" sz="2400"/>
              <a:t> 1:</a:t>
            </a:r>
          </a:p>
          <a:p>
            <a:pPr marL="0" indent="0">
              <a:buNone/>
            </a:pPr>
            <a:r>
              <a:rPr lang="en-US" sz="2400"/>
              <a:t>				nSol = </a:t>
            </a:r>
            <a:r>
              <a:rPr lang="en-US" sz="2400" smtClean="0"/>
              <a:t>SolveEq2(1</a:t>
            </a:r>
            <a:r>
              <a:rPr lang="en-US" sz="2400"/>
              <a:t>, -Y2, 1,</a:t>
            </a:r>
          </a:p>
          <a:p>
            <a:pPr marL="0" indent="0" algn="r">
              <a:buNone/>
            </a:pPr>
            <a:r>
              <a:rPr lang="en-US" sz="2400"/>
              <a:t>x2, x3</a:t>
            </a:r>
            <a:r>
              <a:rPr lang="en-US" sz="2400" smtClean="0"/>
              <a:t>);</a:t>
            </a:r>
          </a:p>
          <a:p>
            <a:pPr marL="0" indent="0">
              <a:buNone/>
            </a:pPr>
            <a:r>
              <a:rPr lang="en-US" sz="2400" smtClean="0">
                <a:solidFill>
                  <a:srgbClr val="0000FF"/>
                </a:solidFill>
              </a:rPr>
              <a:t>				break</a:t>
            </a:r>
            <a:r>
              <a:rPr lang="en-US" sz="2400" smtClean="0"/>
              <a:t>;</a:t>
            </a:r>
            <a:endParaRPr lang="en-US" sz="2400"/>
          </a:p>
        </p:txBody>
      </p:sp>
      <p:sp>
        <p:nvSpPr>
          <p:cNvPr id="4" name="Date Placeholder 3"/>
          <p:cNvSpPr>
            <a:spLocks noGrp="1"/>
          </p:cNvSpPr>
          <p:nvPr>
            <p:ph type="dt" sz="half" idx="10"/>
          </p:nvPr>
        </p:nvSpPr>
        <p:spPr/>
        <p:txBody>
          <a:bodyPr/>
          <a:lstStyle/>
          <a:p>
            <a:fld id="{3A9909B9-AE4E-4256-9698-3CDE9DBE9A8E}"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55</a:t>
            </a:fld>
            <a:endParaRPr lang="en-US"/>
          </a:p>
        </p:txBody>
      </p:sp>
    </p:spTree>
    <p:extLst>
      <p:ext uri="{BB962C8B-B14F-4D97-AF65-F5344CB8AC3E}">
        <p14:creationId xmlns:p14="http://schemas.microsoft.com/office/powerpoint/2010/main" val="18400840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140"/>
              <a:t>Định nghĩa hàm SolveEq4Sym()</a:t>
            </a:r>
            <a:endParaRPr lang="en-US"/>
          </a:p>
        </p:txBody>
      </p:sp>
      <p:sp>
        <p:nvSpPr>
          <p:cNvPr id="3" name="Content Placeholder 2"/>
          <p:cNvSpPr>
            <a:spLocks noGrp="1"/>
          </p:cNvSpPr>
          <p:nvPr>
            <p:ph idx="1"/>
          </p:nvPr>
        </p:nvSpPr>
        <p:spPr/>
        <p:txBody>
          <a:bodyPr>
            <a:noAutofit/>
          </a:bodyPr>
          <a:lstStyle/>
          <a:p>
            <a:pPr marL="0" indent="0">
              <a:buNone/>
            </a:pPr>
            <a:r>
              <a:rPr lang="en-US" sz="2400"/>
              <a:t>			</a:t>
            </a:r>
            <a:r>
              <a:rPr lang="en-US" sz="2400">
                <a:solidFill>
                  <a:srgbClr val="0000FF"/>
                </a:solidFill>
              </a:rPr>
              <a:t>case</a:t>
            </a:r>
            <a:r>
              <a:rPr lang="en-US" sz="2400"/>
              <a:t> </a:t>
            </a:r>
            <a:r>
              <a:rPr lang="en-US" sz="2400" smtClean="0"/>
              <a:t>2:</a:t>
            </a:r>
            <a:endParaRPr lang="en-US" sz="2400"/>
          </a:p>
          <a:p>
            <a:pPr marL="0" indent="0">
              <a:buNone/>
            </a:pPr>
            <a:r>
              <a:rPr lang="en-US" sz="2400"/>
              <a:t>				nSol = </a:t>
            </a:r>
            <a:r>
              <a:rPr lang="en-US" sz="2400" smtClean="0"/>
              <a:t>SolveEq2(1</a:t>
            </a:r>
            <a:r>
              <a:rPr lang="en-US" sz="2400"/>
              <a:t>, -Y2, </a:t>
            </a:r>
            <a:r>
              <a:rPr lang="en-US" sz="2400" smtClean="0"/>
              <a:t>1,</a:t>
            </a:r>
          </a:p>
          <a:p>
            <a:pPr marL="0" indent="0" algn="r">
              <a:buNone/>
            </a:pPr>
            <a:r>
              <a:rPr lang="en-US" sz="2400" smtClean="0"/>
              <a:t>x3, x4);</a:t>
            </a:r>
            <a:endParaRPr lang="en-US" sz="2400"/>
          </a:p>
          <a:p>
            <a:pPr marL="0" indent="0">
              <a:buNone/>
            </a:pPr>
            <a:r>
              <a:rPr lang="en-US" sz="2400"/>
              <a:t>				</a:t>
            </a:r>
            <a:r>
              <a:rPr lang="en-US" sz="2400">
                <a:solidFill>
                  <a:srgbClr val="0000FF"/>
                </a:solidFill>
              </a:rPr>
              <a:t>break</a:t>
            </a:r>
            <a:r>
              <a:rPr lang="en-US" sz="2400"/>
              <a:t>;</a:t>
            </a:r>
          </a:p>
          <a:p>
            <a:pPr marL="0" indent="0">
              <a:buNone/>
            </a:pPr>
            <a:r>
              <a:rPr lang="en-US" sz="2400" smtClean="0"/>
              <a:t>			}</a:t>
            </a:r>
          </a:p>
          <a:p>
            <a:pPr marL="0" indent="0">
              <a:buNone/>
            </a:pPr>
            <a:r>
              <a:rPr lang="en-US" sz="2400" smtClean="0"/>
              <a:t>			</a:t>
            </a:r>
            <a:r>
              <a:rPr lang="en-US" sz="2400" smtClean="0">
                <a:solidFill>
                  <a:srgbClr val="0000FF"/>
                </a:solidFill>
              </a:rPr>
              <a:t>break</a:t>
            </a:r>
            <a:r>
              <a:rPr lang="en-US" sz="2400" smtClean="0"/>
              <a:t>;</a:t>
            </a:r>
          </a:p>
          <a:p>
            <a:pPr marL="0" indent="0">
              <a:buNone/>
            </a:pPr>
            <a:r>
              <a:rPr lang="en-US" sz="2400" smtClean="0"/>
              <a:t>		}</a:t>
            </a:r>
          </a:p>
          <a:p>
            <a:pPr marL="0" indent="0">
              <a:buNone/>
            </a:pPr>
            <a:r>
              <a:rPr lang="en-US" sz="2400" smtClean="0"/>
              <a:t>	}</a:t>
            </a:r>
          </a:p>
          <a:p>
            <a:pPr marL="0" indent="0">
              <a:buNone/>
            </a:pPr>
            <a:r>
              <a:rPr lang="en-US" sz="2400" smtClean="0"/>
              <a:t>	</a:t>
            </a:r>
            <a:r>
              <a:rPr lang="en-US" sz="2400" smtClean="0">
                <a:solidFill>
                  <a:srgbClr val="0000FF"/>
                </a:solidFill>
              </a:rPr>
              <a:t>return</a:t>
            </a:r>
            <a:r>
              <a:rPr lang="en-US" sz="2400" smtClean="0"/>
              <a:t> nSol;</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3C4F6586-76A6-4EDF-8290-7553FD557A40}"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56</a:t>
            </a:fld>
            <a:endParaRPr lang="en-US"/>
          </a:p>
        </p:txBody>
      </p:sp>
    </p:spTree>
    <p:extLst>
      <p:ext uri="{BB962C8B-B14F-4D97-AF65-F5344CB8AC3E}">
        <p14:creationId xmlns:p14="http://schemas.microsoft.com/office/powerpoint/2010/main" val="21028542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Hàm trong chương trình nhiều tập tin mã nguồn</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413626308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Lập trình đơn thể</a:t>
            </a:r>
            <a:endParaRPr lang="en-US"/>
          </a:p>
        </p:txBody>
      </p:sp>
      <p:sp>
        <p:nvSpPr>
          <p:cNvPr id="3" name="Content Placeholder 2"/>
          <p:cNvSpPr>
            <a:spLocks noGrp="1"/>
          </p:cNvSpPr>
          <p:nvPr>
            <p:ph idx="1"/>
          </p:nvPr>
        </p:nvSpPr>
        <p:spPr/>
        <p:txBody>
          <a:bodyPr>
            <a:normAutofit fontScale="92500" lnSpcReduction="10000"/>
          </a:bodyPr>
          <a:lstStyle/>
          <a:p>
            <a:pPr algn="just"/>
            <a:r>
              <a:rPr lang="en-US" smtClean="0"/>
              <a:t>Chương trình với một tập tin mã nguồn chỉ phù hợp với các chương trình nhỏ.</a:t>
            </a:r>
          </a:p>
          <a:p>
            <a:pPr algn="just"/>
            <a:r>
              <a:rPr lang="en-US" spc="-50" smtClean="0"/>
              <a:t>Khi đặt một tập các hàm có mục đích tổng quát vào một tập tin riêng, ta có thể sử dụng lại các hàm này ở các chương trình khác.</a:t>
            </a:r>
          </a:p>
          <a:p>
            <a:pPr algn="just"/>
            <a:r>
              <a:rPr lang="en-US" smtClean="0"/>
              <a:t>Khi viết chương trình gồm nhiều tập tin mã nguồn, mỗi tập tin mã nguồn được gọi là một đơn thể (module). Cách lập trình như vậy gọi là lập trình đơn thể (modular programming), có liên quan rất gần với lập trình cấu trúc.</a:t>
            </a:r>
            <a:endParaRPr lang="en-US"/>
          </a:p>
        </p:txBody>
      </p:sp>
      <p:sp>
        <p:nvSpPr>
          <p:cNvPr id="4" name="Date Placeholder 3"/>
          <p:cNvSpPr>
            <a:spLocks noGrp="1"/>
          </p:cNvSpPr>
          <p:nvPr>
            <p:ph type="dt" sz="half" idx="10"/>
          </p:nvPr>
        </p:nvSpPr>
        <p:spPr/>
        <p:txBody>
          <a:bodyPr/>
          <a:lstStyle/>
          <a:p>
            <a:fld id="{87CBAD26-B858-4CD1-AC30-2E4869F0B7FC}"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58</a:t>
            </a:fld>
            <a:endParaRPr lang="en-US"/>
          </a:p>
        </p:txBody>
      </p:sp>
    </p:spTree>
    <p:extLst>
      <p:ext uri="{BB962C8B-B14F-4D97-AF65-F5344CB8AC3E}">
        <p14:creationId xmlns:p14="http://schemas.microsoft.com/office/powerpoint/2010/main" val="20288730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130" smtClean="0"/>
              <a:t>Tổ chức mã nguồn nhiều tập tin</a:t>
            </a:r>
            <a:endParaRPr lang="en-US" spc="-130"/>
          </a:p>
        </p:txBody>
      </p:sp>
      <p:sp>
        <p:nvSpPr>
          <p:cNvPr id="3" name="Content Placeholder 2"/>
          <p:cNvSpPr>
            <a:spLocks noGrp="1"/>
          </p:cNvSpPr>
          <p:nvPr>
            <p:ph idx="1"/>
          </p:nvPr>
        </p:nvSpPr>
        <p:spPr/>
        <p:txBody>
          <a:bodyPr/>
          <a:lstStyle/>
          <a:p>
            <a:r>
              <a:rPr lang="en-US" smtClean="0"/>
              <a:t>Mỗi chương trình C chỉ có duy nhất một hàm </a:t>
            </a:r>
            <a:r>
              <a:rPr lang="en-US" sz="2400" smtClean="0"/>
              <a:t>main()</a:t>
            </a:r>
            <a:r>
              <a:rPr lang="en-US" smtClean="0"/>
              <a:t>.</a:t>
            </a:r>
          </a:p>
          <a:p>
            <a:r>
              <a:rPr lang="en-US" smtClean="0"/>
              <a:t>Đơn thể chứa hàm </a:t>
            </a:r>
            <a:r>
              <a:rPr lang="en-US" sz="2400" smtClean="0"/>
              <a:t>main()</a:t>
            </a:r>
            <a:r>
              <a:rPr lang="en-US" smtClean="0"/>
              <a:t> được gọi là đơn thể chính, các đơn thể khác được gọi là đơn thể phụ.</a:t>
            </a:r>
          </a:p>
          <a:p>
            <a:r>
              <a:rPr lang="en-US" smtClean="0"/>
              <a:t>Một tập tin tiêu đề riêng rẽ thường được đi kèm với mỗi đơn thể phụ.</a:t>
            </a:r>
            <a:endParaRPr lang="en-US"/>
          </a:p>
        </p:txBody>
      </p:sp>
      <p:sp>
        <p:nvSpPr>
          <p:cNvPr id="4" name="Date Placeholder 3"/>
          <p:cNvSpPr>
            <a:spLocks noGrp="1"/>
          </p:cNvSpPr>
          <p:nvPr>
            <p:ph type="dt" sz="half" idx="10"/>
          </p:nvPr>
        </p:nvSpPr>
        <p:spPr/>
        <p:txBody>
          <a:bodyPr/>
          <a:lstStyle/>
          <a:p>
            <a:fld id="{54910829-0AE1-401B-8E94-954F3256F08C}"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59</a:t>
            </a:fld>
            <a:endParaRPr lang="en-US"/>
          </a:p>
        </p:txBody>
      </p:sp>
    </p:spTree>
    <p:extLst>
      <p:ext uri="{BB962C8B-B14F-4D97-AF65-F5344CB8AC3E}">
        <p14:creationId xmlns:p14="http://schemas.microsoft.com/office/powerpoint/2010/main" val="420097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Nguyên mẫu hàm</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return-type</a:t>
            </a:r>
            <a:r>
              <a:rPr lang="en-US" sz="2400" smtClean="0"/>
              <a:t> function_name(</a:t>
            </a:r>
            <a:r>
              <a:rPr lang="en-US" sz="2400" smtClean="0">
                <a:solidFill>
                  <a:srgbClr val="0000FF"/>
                </a:solidFill>
              </a:rPr>
              <a:t>param-type</a:t>
            </a:r>
            <a:r>
              <a:rPr lang="en-US" sz="2400" smtClean="0"/>
              <a:t> param_name,</a:t>
            </a:r>
          </a:p>
          <a:p>
            <a:pPr marL="0" indent="0" algn="r">
              <a:buNone/>
            </a:pPr>
            <a:r>
              <a:rPr lang="en-US" sz="2400" smtClean="0"/>
              <a:t>…, </a:t>
            </a:r>
            <a:r>
              <a:rPr lang="en-US" sz="2400" smtClean="0">
                <a:solidFill>
                  <a:srgbClr val="0000FF"/>
                </a:solidFill>
              </a:rPr>
              <a:t>param-type</a:t>
            </a:r>
            <a:r>
              <a:rPr lang="en-US" sz="2400" smtClean="0"/>
              <a:t> param_name);</a:t>
            </a:r>
            <a:endParaRPr lang="en-US" sz="2400" smtClean="0">
              <a:solidFill>
                <a:srgbClr val="FF0000"/>
              </a:solidFill>
            </a:endParaRPr>
          </a:p>
          <a:p>
            <a:r>
              <a:rPr lang="en-US" smtClean="0"/>
              <a:t>Trong đó:</a:t>
            </a:r>
          </a:p>
          <a:p>
            <a:pPr lvl="1"/>
            <a:r>
              <a:rPr lang="en-US" sz="2400" smtClean="0"/>
              <a:t>return-type: kiểu của giá trị hàm sẽ trả về, nếu không trả về gì cả thì kiểu trả về sẽ là </a:t>
            </a:r>
            <a:r>
              <a:rPr lang="en-US" sz="2400" smtClean="0">
                <a:solidFill>
                  <a:srgbClr val="0000FF"/>
                </a:solidFill>
              </a:rPr>
              <a:t>void</a:t>
            </a:r>
            <a:r>
              <a:rPr lang="en-US" sz="2400" smtClean="0"/>
              <a:t>.</a:t>
            </a:r>
          </a:p>
          <a:p>
            <a:pPr lvl="1"/>
            <a:r>
              <a:rPr lang="en-US" sz="2400" smtClean="0"/>
              <a:t>function_name: tên của hàm, thể hiện công việc hàm sẽ làm, nên bắt đầu bằng một động từ.</a:t>
            </a:r>
          </a:p>
          <a:p>
            <a:pPr lvl="1"/>
            <a:r>
              <a:rPr lang="en-US" sz="2400" smtClean="0"/>
              <a:t>param-name, </a:t>
            </a:r>
            <a:r>
              <a:rPr lang="en-US" sz="2400" smtClean="0">
                <a:solidFill>
                  <a:srgbClr val="0000FF"/>
                </a:solidFill>
              </a:rPr>
              <a:t>param-type</a:t>
            </a:r>
            <a:r>
              <a:rPr lang="en-US" sz="2400" smtClean="0"/>
              <a:t>: tên và kiểu tương ứng của tham số hình thức (formal parameter).</a:t>
            </a:r>
          </a:p>
          <a:p>
            <a:pPr lvl="1"/>
            <a:r>
              <a:rPr lang="en-US" sz="2400" smtClean="0"/>
              <a:t>Được kết thúc bằng dấu chấm phẩy ;</a:t>
            </a:r>
          </a:p>
        </p:txBody>
      </p:sp>
      <p:sp>
        <p:nvSpPr>
          <p:cNvPr id="4" name="Date Placeholder 3"/>
          <p:cNvSpPr>
            <a:spLocks noGrp="1"/>
          </p:cNvSpPr>
          <p:nvPr>
            <p:ph type="dt" sz="half" idx="10"/>
          </p:nvPr>
        </p:nvSpPr>
        <p:spPr/>
        <p:txBody>
          <a:bodyPr/>
          <a:lstStyle/>
          <a:p>
            <a:fld id="{CA385CA5-93AA-49DE-BFD5-5B3D35F0501B}"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a:t>
            </a:fld>
            <a:endParaRPr lang="en-US"/>
          </a:p>
        </p:txBody>
      </p:sp>
    </p:spTree>
    <p:extLst>
      <p:ext uri="{BB962C8B-B14F-4D97-AF65-F5344CB8AC3E}">
        <p14:creationId xmlns:p14="http://schemas.microsoft.com/office/powerpoint/2010/main" val="31454799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70" smtClean="0"/>
              <a:t>mymath.h và mymath.c</a:t>
            </a:r>
            <a:endParaRPr lang="en-US" spc="-70"/>
          </a:p>
        </p:txBody>
      </p:sp>
      <p:sp>
        <p:nvSpPr>
          <p:cNvPr id="3" name="Content Placeholder 2"/>
          <p:cNvSpPr>
            <a:spLocks noGrp="1"/>
          </p:cNvSpPr>
          <p:nvPr>
            <p:ph idx="1"/>
          </p:nvPr>
        </p:nvSpPr>
        <p:spPr>
          <a:xfrm>
            <a:off x="457200" y="1600201"/>
            <a:ext cx="8229600" cy="1828800"/>
          </a:xfrm>
          <a:ln>
            <a:solidFill>
              <a:schemeClr val="accent6">
                <a:lumMod val="75000"/>
              </a:schemeClr>
            </a:solidFill>
          </a:ln>
        </p:spPr>
        <p:txBody>
          <a:bodyPr>
            <a:normAutofit/>
          </a:bodyPr>
          <a:lstStyle/>
          <a:p>
            <a:pPr marL="0" indent="0">
              <a:buNone/>
            </a:pPr>
            <a:r>
              <a:rPr lang="en-US" sz="2400" smtClean="0">
                <a:solidFill>
                  <a:srgbClr val="00B050"/>
                </a:solidFill>
              </a:rPr>
              <a:t>/* mymath.h: header file for mymath.c */</a:t>
            </a:r>
          </a:p>
          <a:p>
            <a:pPr marL="0" indent="0">
              <a:buNone/>
            </a:pPr>
            <a:r>
              <a:rPr lang="en-US" sz="2400" smtClean="0">
                <a:solidFill>
                  <a:srgbClr val="0000FF"/>
                </a:solidFill>
              </a:rPr>
              <a:t>double</a:t>
            </a:r>
            <a:r>
              <a:rPr lang="en-US" sz="2400" smtClean="0"/>
              <a:t> sqrt3(</a:t>
            </a:r>
            <a:r>
              <a:rPr lang="en-US" sz="2400" smtClean="0">
                <a:solidFill>
                  <a:srgbClr val="0000FF"/>
                </a:solidFill>
              </a:rPr>
              <a:t>double</a:t>
            </a:r>
            <a:r>
              <a:rPr lang="en-US" sz="2400" smtClean="0"/>
              <a:t> x);</a:t>
            </a:r>
          </a:p>
          <a:p>
            <a:pPr marL="0" indent="0">
              <a:buNone/>
            </a:pPr>
            <a:r>
              <a:rPr lang="en-US" sz="2400">
                <a:solidFill>
                  <a:srgbClr val="0000FF"/>
                </a:solidFill>
              </a:rPr>
              <a:t>double</a:t>
            </a:r>
            <a:r>
              <a:rPr lang="en-US" sz="2400"/>
              <a:t> </a:t>
            </a:r>
            <a:r>
              <a:rPr lang="en-US" sz="2400" smtClean="0"/>
              <a:t>sqrtN(</a:t>
            </a:r>
            <a:r>
              <a:rPr lang="en-US" sz="2400" smtClean="0">
                <a:solidFill>
                  <a:srgbClr val="0000FF"/>
                </a:solidFill>
              </a:rPr>
              <a:t>double</a:t>
            </a:r>
            <a:r>
              <a:rPr lang="en-US" sz="2400" smtClean="0"/>
              <a:t> </a:t>
            </a:r>
            <a:r>
              <a:rPr lang="en-US" sz="2400"/>
              <a:t>x);</a:t>
            </a:r>
          </a:p>
          <a:p>
            <a:pPr marL="0" indent="0">
              <a:buNone/>
            </a:pPr>
            <a:r>
              <a:rPr lang="en-US" sz="2400" smtClean="0">
                <a:solidFill>
                  <a:srgbClr val="00B050"/>
                </a:solidFill>
              </a:rPr>
              <a:t>/* end of mymath.h */</a:t>
            </a:r>
          </a:p>
        </p:txBody>
      </p:sp>
      <p:sp>
        <p:nvSpPr>
          <p:cNvPr id="4" name="Date Placeholder 3"/>
          <p:cNvSpPr>
            <a:spLocks noGrp="1"/>
          </p:cNvSpPr>
          <p:nvPr>
            <p:ph type="dt" sz="half" idx="10"/>
          </p:nvPr>
        </p:nvSpPr>
        <p:spPr/>
        <p:txBody>
          <a:bodyPr/>
          <a:lstStyle/>
          <a:p>
            <a:fld id="{4F62EA7F-A461-4090-9279-0984BB955B11}"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60</a:t>
            </a:fld>
            <a:endParaRPr lang="en-US"/>
          </a:p>
        </p:txBody>
      </p:sp>
      <p:sp>
        <p:nvSpPr>
          <p:cNvPr id="7" name="Content Placeholder 2"/>
          <p:cNvSpPr txBox="1">
            <a:spLocks/>
          </p:cNvSpPr>
          <p:nvPr/>
        </p:nvSpPr>
        <p:spPr>
          <a:xfrm>
            <a:off x="457200" y="3886200"/>
            <a:ext cx="8229600" cy="2239963"/>
          </a:xfrm>
          <a:prstGeom prst="rect">
            <a:avLst/>
          </a:prstGeom>
          <a:ln>
            <a:solidFill>
              <a:schemeClr val="accent6">
                <a:lumMod val="7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smtClean="0">
                <a:solidFill>
                  <a:srgbClr val="00B050"/>
                </a:solidFill>
              </a:rPr>
              <a:t>/* mymath.c: module containing math functions */</a:t>
            </a:r>
          </a:p>
          <a:p>
            <a:pPr marL="0" indent="0">
              <a:buFont typeface="Arial" pitchFamily="34" charset="0"/>
              <a:buNone/>
            </a:pPr>
            <a:r>
              <a:rPr lang="en-US" sz="2400" smtClean="0">
                <a:solidFill>
                  <a:srgbClr val="0000FF"/>
                </a:solidFill>
              </a:rPr>
              <a:t>#include </a:t>
            </a:r>
            <a:r>
              <a:rPr lang="en-US" sz="2400" smtClean="0"/>
              <a:t>“mymath.h”</a:t>
            </a:r>
          </a:p>
          <a:p>
            <a:pPr marL="0" indent="0">
              <a:buNone/>
            </a:pPr>
            <a:r>
              <a:rPr lang="en-US" sz="2400" smtClean="0">
                <a:solidFill>
                  <a:srgbClr val="0000FF"/>
                </a:solidFill>
              </a:rPr>
              <a:t>double</a:t>
            </a:r>
            <a:r>
              <a:rPr lang="en-US" sz="2400" smtClean="0"/>
              <a:t> sqrt3(</a:t>
            </a:r>
            <a:r>
              <a:rPr lang="en-US" sz="2400" smtClean="0">
                <a:solidFill>
                  <a:srgbClr val="0000FF"/>
                </a:solidFill>
              </a:rPr>
              <a:t>double</a:t>
            </a:r>
            <a:r>
              <a:rPr lang="en-US" sz="2400" smtClean="0"/>
              <a:t> x) { </a:t>
            </a:r>
            <a:r>
              <a:rPr lang="en-US" sz="2400" smtClean="0">
                <a:solidFill>
                  <a:srgbClr val="00B050"/>
                </a:solidFill>
              </a:rPr>
              <a:t>/* </a:t>
            </a:r>
            <a:r>
              <a:rPr lang="en-US" sz="2400">
                <a:solidFill>
                  <a:srgbClr val="00B050"/>
                </a:solidFill>
              </a:rPr>
              <a:t>statements</a:t>
            </a:r>
            <a:r>
              <a:rPr lang="en-US" sz="2400" smtClean="0">
                <a:solidFill>
                  <a:srgbClr val="00B050"/>
                </a:solidFill>
              </a:rPr>
              <a:t> */</a:t>
            </a:r>
            <a:r>
              <a:rPr lang="en-US" sz="2400" smtClean="0"/>
              <a:t> }</a:t>
            </a:r>
          </a:p>
          <a:p>
            <a:pPr marL="0" indent="0">
              <a:buFont typeface="Arial" pitchFamily="34" charset="0"/>
              <a:buNone/>
            </a:pPr>
            <a:r>
              <a:rPr lang="en-US" sz="2400" smtClean="0">
                <a:solidFill>
                  <a:srgbClr val="0000FF"/>
                </a:solidFill>
              </a:rPr>
              <a:t>double</a:t>
            </a:r>
            <a:r>
              <a:rPr lang="en-US" sz="2400" smtClean="0"/>
              <a:t> sqrtN(</a:t>
            </a:r>
            <a:r>
              <a:rPr lang="en-US" sz="2400" smtClean="0">
                <a:solidFill>
                  <a:srgbClr val="0000FF"/>
                </a:solidFill>
              </a:rPr>
              <a:t>double</a:t>
            </a:r>
            <a:r>
              <a:rPr lang="en-US" sz="2400" smtClean="0"/>
              <a:t> x) { </a:t>
            </a:r>
            <a:r>
              <a:rPr lang="en-US" sz="2400" smtClean="0">
                <a:solidFill>
                  <a:srgbClr val="00B050"/>
                </a:solidFill>
              </a:rPr>
              <a:t>/* statements */</a:t>
            </a:r>
            <a:r>
              <a:rPr lang="en-US" sz="2400" smtClean="0"/>
              <a:t> }</a:t>
            </a:r>
          </a:p>
          <a:p>
            <a:pPr marL="0" indent="0">
              <a:buFont typeface="Arial" pitchFamily="34" charset="0"/>
              <a:buNone/>
            </a:pPr>
            <a:r>
              <a:rPr lang="en-US" sz="2400" smtClean="0">
                <a:solidFill>
                  <a:srgbClr val="00B050"/>
                </a:solidFill>
              </a:rPr>
              <a:t>/* end of mymath.c */</a:t>
            </a:r>
            <a:endParaRPr lang="en-US" sz="2400">
              <a:solidFill>
                <a:srgbClr val="00B050"/>
              </a:solidFill>
            </a:endParaRPr>
          </a:p>
        </p:txBody>
      </p:sp>
    </p:spTree>
    <p:extLst>
      <p:ext uri="{BB962C8B-B14F-4D97-AF65-F5344CB8AC3E}">
        <p14:creationId xmlns:p14="http://schemas.microsoft.com/office/powerpoint/2010/main" val="205847522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pc="-70" smtClean="0"/>
              <a:t>sample.c (đơn thể chính)</a:t>
            </a:r>
            <a:endParaRPr lang="en-US"/>
          </a:p>
        </p:txBody>
      </p:sp>
      <p:sp>
        <p:nvSpPr>
          <p:cNvPr id="3" name="Content Placeholder 2"/>
          <p:cNvSpPr>
            <a:spLocks noGrp="1"/>
          </p:cNvSpPr>
          <p:nvPr>
            <p:ph idx="1"/>
          </p:nvPr>
        </p:nvSpPr>
        <p:spPr>
          <a:ln>
            <a:solidFill>
              <a:schemeClr val="accent6">
                <a:lumMod val="75000"/>
              </a:schemeClr>
            </a:solidFill>
          </a:ln>
        </p:spPr>
        <p:txBody>
          <a:bodyPr>
            <a:noAutofit/>
          </a:bodyPr>
          <a:lstStyle/>
          <a:p>
            <a:pPr marL="0" indent="0">
              <a:buNone/>
            </a:pPr>
            <a:r>
              <a:rPr lang="en-US" sz="2400" smtClean="0">
                <a:solidFill>
                  <a:srgbClr val="0000FF"/>
                </a:solidFill>
              </a:rPr>
              <a:t>#include</a:t>
            </a:r>
            <a:r>
              <a:rPr lang="en-US" sz="2400" smtClean="0"/>
              <a:t> &lt;stdio.h&gt;</a:t>
            </a:r>
            <a:endParaRPr lang="en-US" sz="2400"/>
          </a:p>
          <a:p>
            <a:pPr marL="0" indent="0">
              <a:buNone/>
            </a:pPr>
            <a:r>
              <a:rPr lang="en-US" sz="2400" smtClean="0">
                <a:solidFill>
                  <a:srgbClr val="0000FF"/>
                </a:solidFill>
              </a:rPr>
              <a:t>#include</a:t>
            </a:r>
            <a:r>
              <a:rPr lang="en-US" sz="2400" smtClean="0"/>
              <a:t> “mymath.h”</a:t>
            </a:r>
          </a:p>
          <a:p>
            <a:pPr marL="0" indent="0">
              <a:buNone/>
            </a:pPr>
            <a:r>
              <a:rPr lang="en-US" sz="2400" smtClean="0">
                <a:solidFill>
                  <a:srgbClr val="0000FF"/>
                </a:solidFill>
              </a:rPr>
              <a:t>void</a:t>
            </a:r>
            <a:r>
              <a:rPr lang="en-US" sz="2400" smtClean="0"/>
              <a:t> main()</a:t>
            </a:r>
            <a:r>
              <a:rPr lang="en-US" sz="2400"/>
              <a:t> </a:t>
            </a:r>
            <a:r>
              <a:rPr lang="en-US" sz="2400" smtClean="0"/>
              <a:t>{</a:t>
            </a:r>
          </a:p>
          <a:p>
            <a:pPr marL="0" indent="0">
              <a:buNone/>
            </a:pPr>
            <a:r>
              <a:rPr lang="en-US" sz="2400"/>
              <a:t>	</a:t>
            </a:r>
            <a:r>
              <a:rPr lang="en-US" sz="2400" smtClean="0">
                <a:solidFill>
                  <a:srgbClr val="0000FF"/>
                </a:solidFill>
              </a:rPr>
              <a:t>int</a:t>
            </a:r>
            <a:r>
              <a:rPr lang="en-US" sz="2400" smtClean="0"/>
              <a:t> x;</a:t>
            </a:r>
          </a:p>
          <a:p>
            <a:pPr marL="0" indent="0">
              <a:buNone/>
            </a:pPr>
            <a:r>
              <a:rPr lang="en-US" sz="2400"/>
              <a:t>	</a:t>
            </a:r>
            <a:r>
              <a:rPr lang="en-US" sz="2400" smtClean="0"/>
              <a:t>printf(“Enter an integer value: ”);</a:t>
            </a:r>
          </a:p>
          <a:p>
            <a:pPr marL="0" indent="0">
              <a:buNone/>
            </a:pPr>
            <a:r>
              <a:rPr lang="en-US" sz="2400"/>
              <a:t>	</a:t>
            </a:r>
            <a:r>
              <a:rPr lang="en-US" sz="2400" smtClean="0"/>
              <a:t>scanf(“%d”, &amp;x);</a:t>
            </a:r>
          </a:p>
          <a:p>
            <a:pPr marL="0" indent="0">
              <a:buNone/>
            </a:pPr>
            <a:r>
              <a:rPr lang="en-US" sz="2400"/>
              <a:t>	</a:t>
            </a:r>
            <a:r>
              <a:rPr lang="en-US" sz="2400" smtClean="0"/>
              <a:t>printf(“The 3rd root of %d is %.lf\n”,</a:t>
            </a:r>
          </a:p>
          <a:p>
            <a:pPr marL="0" indent="0" algn="r">
              <a:buNone/>
            </a:pPr>
            <a:r>
              <a:rPr lang="en-US" sz="2400" smtClean="0"/>
              <a:t>x, sqrt3((</a:t>
            </a:r>
            <a:r>
              <a:rPr lang="en-US" sz="2400" smtClean="0">
                <a:solidFill>
                  <a:srgbClr val="0000FF"/>
                </a:solidFill>
              </a:rPr>
              <a:t>double</a:t>
            </a:r>
            <a:r>
              <a:rPr lang="en-US" sz="2400" smtClean="0"/>
              <a:t>)x);</a:t>
            </a:r>
          </a:p>
          <a:p>
            <a:pPr marL="0" indent="0">
              <a:buNone/>
            </a:pPr>
            <a:r>
              <a:rPr lang="en-US" sz="2400" smtClean="0"/>
              <a:t>	</a:t>
            </a:r>
            <a:r>
              <a:rPr lang="en-US" sz="2400" smtClean="0">
                <a:solidFill>
                  <a:srgbClr val="00B050"/>
                </a:solidFill>
              </a:rPr>
              <a:t>/* other statements here… */</a:t>
            </a:r>
          </a:p>
          <a:p>
            <a:pPr marL="0" indent="0">
              <a:buNone/>
            </a:pPr>
            <a:r>
              <a:rPr lang="en-US" sz="2400" smtClean="0"/>
              <a:t>}</a:t>
            </a:r>
          </a:p>
        </p:txBody>
      </p:sp>
      <p:sp>
        <p:nvSpPr>
          <p:cNvPr id="4" name="Date Placeholder 3"/>
          <p:cNvSpPr>
            <a:spLocks noGrp="1"/>
          </p:cNvSpPr>
          <p:nvPr>
            <p:ph type="dt" sz="half" idx="10"/>
          </p:nvPr>
        </p:nvSpPr>
        <p:spPr/>
        <p:txBody>
          <a:bodyPr/>
          <a:lstStyle/>
          <a:p>
            <a:fld id="{0F6CB771-5002-419E-8351-9A7A97EC19D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61</a:t>
            </a:fld>
            <a:endParaRPr lang="en-US"/>
          </a:p>
        </p:txBody>
      </p:sp>
    </p:spTree>
    <p:extLst>
      <p:ext uri="{BB962C8B-B14F-4D97-AF65-F5344CB8AC3E}">
        <p14:creationId xmlns:p14="http://schemas.microsoft.com/office/powerpoint/2010/main" val="162518995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pc="-300" smtClean="0"/>
              <a:t>Phạm vi của hàm và biến toàn cục</a:t>
            </a:r>
            <a:endParaRPr lang="en-US" spc="-300"/>
          </a:p>
        </p:txBody>
      </p:sp>
      <p:sp>
        <p:nvSpPr>
          <p:cNvPr id="3" name="Content Placeholder 2"/>
          <p:cNvSpPr>
            <a:spLocks noGrp="1"/>
          </p:cNvSpPr>
          <p:nvPr>
            <p:ph idx="1"/>
          </p:nvPr>
        </p:nvSpPr>
        <p:spPr/>
        <p:txBody>
          <a:bodyPr>
            <a:noAutofit/>
          </a:bodyPr>
          <a:lstStyle/>
          <a:p>
            <a:r>
              <a:rPr lang="en-US"/>
              <a:t>Hàm và biến toàn cục </a:t>
            </a:r>
            <a:r>
              <a:rPr lang="en-US" smtClean="0"/>
              <a:t>(hay biến ngoài) không </a:t>
            </a:r>
            <a:r>
              <a:rPr lang="en-US"/>
              <a:t>tự động được thấy trong các </a:t>
            </a:r>
            <a:r>
              <a:rPr lang="en-US" smtClean="0"/>
              <a:t>đơn </a:t>
            </a:r>
            <a:r>
              <a:rPr lang="en-US"/>
              <a:t>thể </a:t>
            </a:r>
            <a:r>
              <a:rPr lang="en-US" smtClean="0"/>
              <a:t>khác.</a:t>
            </a:r>
          </a:p>
          <a:p>
            <a:r>
              <a:rPr lang="en-US" smtClean="0"/>
              <a:t>Khai báo để các đơn thể khác có thể thấy được hàm hay biến toàn cục trong các đơn thể khác:</a:t>
            </a:r>
          </a:p>
          <a:p>
            <a:pPr lvl="1"/>
            <a:r>
              <a:rPr lang="en-US" smtClean="0"/>
              <a:t>Hàm: sử dụng chỉ thị </a:t>
            </a:r>
            <a:r>
              <a:rPr lang="en-US" sz="2400" smtClean="0">
                <a:solidFill>
                  <a:srgbClr val="0000FF"/>
                </a:solidFill>
              </a:rPr>
              <a:t>#include</a:t>
            </a:r>
            <a:r>
              <a:rPr lang="en-US" sz="3200"/>
              <a:t> </a:t>
            </a:r>
            <a:r>
              <a:rPr lang="en-US" sz="3200" smtClean="0"/>
              <a:t>(ví dụ trước)</a:t>
            </a:r>
            <a:endParaRPr lang="en-US" sz="3200"/>
          </a:p>
          <a:p>
            <a:pPr lvl="1"/>
            <a:r>
              <a:rPr lang="en-US" smtClean="0"/>
              <a:t>Biến toàn cục: sử dụng từ khóa </a:t>
            </a:r>
            <a:r>
              <a:rPr lang="en-US" sz="2400" smtClean="0">
                <a:solidFill>
                  <a:srgbClr val="0000FF"/>
                </a:solidFill>
              </a:rPr>
              <a:t>extern</a:t>
            </a:r>
          </a:p>
        </p:txBody>
      </p:sp>
      <p:sp>
        <p:nvSpPr>
          <p:cNvPr id="4" name="Date Placeholder 3"/>
          <p:cNvSpPr>
            <a:spLocks noGrp="1"/>
          </p:cNvSpPr>
          <p:nvPr>
            <p:ph type="dt" sz="half" idx="10"/>
          </p:nvPr>
        </p:nvSpPr>
        <p:spPr/>
        <p:txBody>
          <a:bodyPr/>
          <a:lstStyle/>
          <a:p>
            <a:fld id="{2A3163EC-759A-470A-8145-82AF758346FA}"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62</a:t>
            </a:fld>
            <a:endParaRPr lang="en-US"/>
          </a:p>
        </p:txBody>
      </p:sp>
    </p:spTree>
    <p:extLst>
      <p:ext uri="{BB962C8B-B14F-4D97-AF65-F5344CB8AC3E}">
        <p14:creationId xmlns:p14="http://schemas.microsoft.com/office/powerpoint/2010/main" val="10219154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a:t>Ví dụ </a:t>
            </a:r>
            <a:r>
              <a:rPr lang="en-US" smtClean="0"/>
              <a:t>khai báo biến </a:t>
            </a:r>
            <a:r>
              <a:rPr lang="en-US"/>
              <a:t>toàn cục</a:t>
            </a:r>
            <a:endParaRPr lang="en-US" spc="-70"/>
          </a:p>
        </p:txBody>
      </p:sp>
      <p:sp>
        <p:nvSpPr>
          <p:cNvPr id="3" name="Content Placeholder 2"/>
          <p:cNvSpPr>
            <a:spLocks noGrp="1"/>
          </p:cNvSpPr>
          <p:nvPr>
            <p:ph idx="1"/>
          </p:nvPr>
        </p:nvSpPr>
        <p:spPr>
          <a:xfrm>
            <a:off x="457200" y="1600201"/>
            <a:ext cx="8229600" cy="1371599"/>
          </a:xfrm>
          <a:ln>
            <a:solidFill>
              <a:schemeClr val="accent6">
                <a:lumMod val="75000"/>
              </a:schemeClr>
            </a:solidFill>
          </a:ln>
        </p:spPr>
        <p:txBody>
          <a:bodyPr>
            <a:noAutofit/>
          </a:bodyPr>
          <a:lstStyle/>
          <a:p>
            <a:pPr marL="0" indent="0">
              <a:buNone/>
            </a:pPr>
            <a:r>
              <a:rPr lang="en-US" sz="2400" smtClean="0">
                <a:solidFill>
                  <a:srgbClr val="00B050"/>
                </a:solidFill>
              </a:rPr>
              <a:t>/* main module: sample.c */</a:t>
            </a:r>
          </a:p>
          <a:p>
            <a:pPr marL="0" indent="0">
              <a:buNone/>
            </a:pPr>
            <a:r>
              <a:rPr lang="en-US" sz="2400" smtClean="0">
                <a:solidFill>
                  <a:srgbClr val="0000FF"/>
                </a:solidFill>
              </a:rPr>
              <a:t>int</a:t>
            </a:r>
            <a:r>
              <a:rPr lang="en-US" sz="2400" smtClean="0"/>
              <a:t> x = 99, y; </a:t>
            </a:r>
            <a:r>
              <a:rPr lang="en-US" sz="2400" spc="-50" smtClean="0">
                <a:solidFill>
                  <a:srgbClr val="00B050"/>
                </a:solidFill>
              </a:rPr>
              <a:t>/* the compiler automatically initializes y to 0 */</a:t>
            </a:r>
          </a:p>
          <a:p>
            <a:pPr marL="0" indent="0">
              <a:buNone/>
            </a:pPr>
            <a:r>
              <a:rPr lang="en-US" sz="2400">
                <a:solidFill>
                  <a:srgbClr val="0000FF"/>
                </a:solidFill>
              </a:rPr>
              <a:t>void</a:t>
            </a:r>
            <a:r>
              <a:rPr lang="en-US" sz="2400" smtClean="0"/>
              <a:t> main() {</a:t>
            </a:r>
            <a:r>
              <a:rPr lang="en-US" sz="2400">
                <a:solidFill>
                  <a:srgbClr val="00B050"/>
                </a:solidFill>
              </a:rPr>
              <a:t>/* statements */</a:t>
            </a:r>
            <a:r>
              <a:rPr lang="en-US" sz="2400" smtClean="0"/>
              <a:t> }</a:t>
            </a:r>
          </a:p>
        </p:txBody>
      </p:sp>
      <p:sp>
        <p:nvSpPr>
          <p:cNvPr id="4" name="Date Placeholder 3"/>
          <p:cNvSpPr>
            <a:spLocks noGrp="1"/>
          </p:cNvSpPr>
          <p:nvPr>
            <p:ph type="dt" sz="half" idx="10"/>
          </p:nvPr>
        </p:nvSpPr>
        <p:spPr/>
        <p:txBody>
          <a:bodyPr/>
          <a:lstStyle/>
          <a:p>
            <a:fld id="{40546A90-5DCB-49FD-8C4F-88B7096C35ED}"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63</a:t>
            </a:fld>
            <a:endParaRPr lang="en-US"/>
          </a:p>
        </p:txBody>
      </p:sp>
      <p:sp>
        <p:nvSpPr>
          <p:cNvPr id="7" name="Content Placeholder 2"/>
          <p:cNvSpPr txBox="1">
            <a:spLocks/>
          </p:cNvSpPr>
          <p:nvPr/>
        </p:nvSpPr>
        <p:spPr>
          <a:xfrm>
            <a:off x="457200" y="3200401"/>
            <a:ext cx="8229600" cy="1371600"/>
          </a:xfrm>
          <a:prstGeom prst="rect">
            <a:avLst/>
          </a:prstGeom>
          <a:ln>
            <a:solidFill>
              <a:schemeClr val="accent6">
                <a:lumMod val="7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smtClean="0">
                <a:solidFill>
                  <a:srgbClr val="00B050"/>
                </a:solidFill>
              </a:rPr>
              <a:t>/* secondary module: mod1.c */</a:t>
            </a:r>
          </a:p>
          <a:p>
            <a:pPr marL="0" indent="0">
              <a:buNone/>
            </a:pPr>
            <a:r>
              <a:rPr lang="en-US" sz="2400" smtClean="0">
                <a:solidFill>
                  <a:srgbClr val="0000FF"/>
                </a:solidFill>
              </a:rPr>
              <a:t>extern int </a:t>
            </a:r>
            <a:r>
              <a:rPr lang="en-US" sz="2400" smtClean="0"/>
              <a:t>x, y;</a:t>
            </a:r>
          </a:p>
          <a:p>
            <a:pPr marL="0" indent="0">
              <a:buFont typeface="Arial" pitchFamily="34" charset="0"/>
              <a:buNone/>
            </a:pPr>
            <a:r>
              <a:rPr lang="en-US" sz="2400" smtClean="0">
                <a:solidFill>
                  <a:srgbClr val="0000FF"/>
                </a:solidFill>
              </a:rPr>
              <a:t>void</a:t>
            </a:r>
            <a:r>
              <a:rPr lang="en-US" sz="2400" smtClean="0"/>
              <a:t> func1() { </a:t>
            </a:r>
            <a:r>
              <a:rPr lang="en-US" sz="2400" smtClean="0">
                <a:solidFill>
                  <a:srgbClr val="00B050"/>
                </a:solidFill>
              </a:rPr>
              <a:t>/* statements */</a:t>
            </a:r>
            <a:r>
              <a:rPr lang="en-US" sz="2400" smtClean="0"/>
              <a:t> }</a:t>
            </a:r>
          </a:p>
        </p:txBody>
      </p:sp>
      <p:sp>
        <p:nvSpPr>
          <p:cNvPr id="8" name="Content Placeholder 2"/>
          <p:cNvSpPr txBox="1">
            <a:spLocks/>
          </p:cNvSpPr>
          <p:nvPr/>
        </p:nvSpPr>
        <p:spPr>
          <a:xfrm>
            <a:off x="457200" y="4800600"/>
            <a:ext cx="8229600" cy="1371600"/>
          </a:xfrm>
          <a:prstGeom prst="rect">
            <a:avLst/>
          </a:prstGeom>
          <a:ln>
            <a:solidFill>
              <a:schemeClr val="accent6">
                <a:lumMod val="75000"/>
              </a:schemeClr>
            </a:solidFill>
          </a:ln>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Tahoma" pitchFamily="34" charset="0"/>
                <a:ea typeface="Tahoma" pitchFamily="34" charset="0"/>
                <a:cs typeface="Tahoma"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Tahoma" pitchFamily="34" charset="0"/>
                <a:ea typeface="Tahoma" pitchFamily="34" charset="0"/>
                <a:cs typeface="Tahoma"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Tahoma" pitchFamily="34" charset="0"/>
                <a:ea typeface="Tahoma" pitchFamily="34" charset="0"/>
                <a:cs typeface="Tahoma"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Tahoma" pitchFamily="34" charset="0"/>
                <a:ea typeface="Tahoma" pitchFamily="34" charset="0"/>
                <a:cs typeface="Tahom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smtClean="0">
                <a:solidFill>
                  <a:srgbClr val="00B050"/>
                </a:solidFill>
              </a:rPr>
              <a:t>/* secondary module: mod2.c */</a:t>
            </a:r>
          </a:p>
          <a:p>
            <a:pPr marL="0" indent="0">
              <a:buNone/>
            </a:pPr>
            <a:r>
              <a:rPr lang="en-US" sz="2400" smtClean="0">
                <a:solidFill>
                  <a:srgbClr val="0000FF"/>
                </a:solidFill>
              </a:rPr>
              <a:t>extern int </a:t>
            </a:r>
            <a:r>
              <a:rPr lang="en-US" sz="2400" smtClean="0"/>
              <a:t>x;</a:t>
            </a:r>
          </a:p>
          <a:p>
            <a:pPr marL="0" indent="0">
              <a:buFont typeface="Arial" pitchFamily="34" charset="0"/>
              <a:buNone/>
            </a:pPr>
            <a:r>
              <a:rPr lang="en-US" sz="2400" smtClean="0">
                <a:solidFill>
                  <a:srgbClr val="0000FF"/>
                </a:solidFill>
              </a:rPr>
              <a:t>void</a:t>
            </a:r>
            <a:r>
              <a:rPr lang="en-US" sz="2400" smtClean="0"/>
              <a:t> func2() { </a:t>
            </a:r>
            <a:r>
              <a:rPr lang="en-US" sz="2400" smtClean="0">
                <a:solidFill>
                  <a:srgbClr val="00B050"/>
                </a:solidFill>
              </a:rPr>
              <a:t>/* statements */</a:t>
            </a:r>
            <a:r>
              <a:rPr lang="en-US" sz="2400" smtClean="0"/>
              <a:t> }</a:t>
            </a:r>
          </a:p>
        </p:txBody>
      </p:sp>
    </p:spTree>
    <p:extLst>
      <p:ext uri="{BB962C8B-B14F-4D97-AF65-F5344CB8AC3E}">
        <p14:creationId xmlns:p14="http://schemas.microsoft.com/office/powerpoint/2010/main" val="2643904691"/>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Các vấn đề tìm hiểu mở rộng kiến thức nghề nghiệp</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5989098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trùng tên</a:t>
            </a:r>
            <a:endParaRPr lang="en-US"/>
          </a:p>
        </p:txBody>
      </p:sp>
      <p:sp>
        <p:nvSpPr>
          <p:cNvPr id="3" name="Content Placeholder 2"/>
          <p:cNvSpPr>
            <a:spLocks noGrp="1"/>
          </p:cNvSpPr>
          <p:nvPr>
            <p:ph idx="1"/>
          </p:nvPr>
        </p:nvSpPr>
        <p:spPr/>
        <p:txBody>
          <a:bodyPr>
            <a:noAutofit/>
          </a:bodyPr>
          <a:lstStyle/>
          <a:p>
            <a:r>
              <a:rPr lang="en-US" smtClean="0"/>
              <a:t>Nhu cầu</a:t>
            </a:r>
            <a:endParaRPr lang="en-US"/>
          </a:p>
          <a:p>
            <a:pPr lvl="1"/>
            <a:r>
              <a:rPr lang="en-US"/>
              <a:t>Thực hiện một công việc với nhiều cách khác nhau. Nếu các hàm khác tên sẽ khó </a:t>
            </a:r>
            <a:r>
              <a:rPr lang="en-US" smtClean="0"/>
              <a:t>nhớ.</a:t>
            </a:r>
          </a:p>
          <a:p>
            <a:r>
              <a:rPr lang="en-US" sz="3100" smtClean="0"/>
              <a:t>Ví dụ:</a:t>
            </a:r>
          </a:p>
          <a:p>
            <a:pPr lvl="1"/>
            <a:r>
              <a:rPr lang="en-US" smtClean="0"/>
              <a:t>Các hàm tính trị tuyệt đối trong C (</a:t>
            </a:r>
            <a:r>
              <a:rPr lang="en-US" sz="2400" smtClean="0"/>
              <a:t>math.h</a:t>
            </a:r>
            <a:r>
              <a:rPr lang="en-US" smtClean="0"/>
              <a:t>)</a:t>
            </a:r>
          </a:p>
          <a:p>
            <a:pPr lvl="2"/>
            <a:r>
              <a:rPr lang="en-US" smtClean="0">
                <a:solidFill>
                  <a:srgbClr val="0000FF"/>
                </a:solidFill>
              </a:rPr>
              <a:t>int</a:t>
            </a:r>
            <a:r>
              <a:rPr lang="en-US" smtClean="0"/>
              <a:t> abs(</a:t>
            </a:r>
            <a:r>
              <a:rPr lang="en-US" smtClean="0">
                <a:solidFill>
                  <a:srgbClr val="0000FF"/>
                </a:solidFill>
              </a:rPr>
              <a:t>int</a:t>
            </a:r>
            <a:r>
              <a:rPr lang="en-US" smtClean="0"/>
              <a:t> n);</a:t>
            </a:r>
          </a:p>
          <a:p>
            <a:pPr lvl="2"/>
            <a:r>
              <a:rPr lang="en-US" smtClean="0">
                <a:solidFill>
                  <a:srgbClr val="0000FF"/>
                </a:solidFill>
              </a:rPr>
              <a:t>long</a:t>
            </a:r>
            <a:r>
              <a:rPr lang="en-US" smtClean="0"/>
              <a:t> labs(</a:t>
            </a:r>
            <a:r>
              <a:rPr lang="en-US" smtClean="0">
                <a:solidFill>
                  <a:srgbClr val="0000FF"/>
                </a:solidFill>
              </a:rPr>
              <a:t>long</a:t>
            </a:r>
            <a:r>
              <a:rPr lang="en-US" smtClean="0"/>
              <a:t> n);</a:t>
            </a:r>
          </a:p>
          <a:p>
            <a:pPr lvl="2"/>
            <a:r>
              <a:rPr lang="en-US" smtClean="0">
                <a:solidFill>
                  <a:srgbClr val="0000FF"/>
                </a:solidFill>
              </a:rPr>
              <a:t>double</a:t>
            </a:r>
            <a:r>
              <a:rPr lang="en-US" smtClean="0"/>
              <a:t> fabs(</a:t>
            </a:r>
            <a:r>
              <a:rPr lang="en-US" smtClean="0">
                <a:solidFill>
                  <a:srgbClr val="0000FF"/>
                </a:solidFill>
              </a:rPr>
              <a:t>double</a:t>
            </a:r>
            <a:r>
              <a:rPr lang="en-US" smtClean="0"/>
              <a:t> n);</a:t>
            </a:r>
          </a:p>
          <a:p>
            <a:pPr lvl="1"/>
            <a:r>
              <a:rPr lang="en-US" smtClean="0"/>
              <a:t>Các hàm tính căn bậc 2: </a:t>
            </a:r>
            <a:r>
              <a:rPr lang="en-US" sz="2400" smtClean="0"/>
              <a:t>sqrt()</a:t>
            </a:r>
            <a:r>
              <a:rPr lang="en-US" smtClean="0"/>
              <a:t>, </a:t>
            </a:r>
            <a:r>
              <a:rPr lang="en-US" sz="2400" smtClean="0"/>
              <a:t>sqrtf()</a:t>
            </a:r>
            <a:endParaRPr lang="en-US" sz="2400"/>
          </a:p>
        </p:txBody>
      </p:sp>
      <p:sp>
        <p:nvSpPr>
          <p:cNvPr id="4" name="Date Placeholder 3"/>
          <p:cNvSpPr>
            <a:spLocks noGrp="1"/>
          </p:cNvSpPr>
          <p:nvPr>
            <p:ph type="dt" sz="half" idx="10"/>
          </p:nvPr>
        </p:nvSpPr>
        <p:spPr/>
        <p:txBody>
          <a:bodyPr/>
          <a:lstStyle/>
          <a:p>
            <a:fld id="{CB20520A-7593-4B32-A811-1BB19B66FCC3}"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65</a:t>
            </a:fld>
            <a:endParaRPr lang="en-US"/>
          </a:p>
        </p:txBody>
      </p:sp>
    </p:spTree>
    <p:extLst>
      <p:ext uri="{BB962C8B-B14F-4D97-AF65-F5344CB8AC3E}">
        <p14:creationId xmlns:p14="http://schemas.microsoft.com/office/powerpoint/2010/main" val="26351334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trùng tên</a:t>
            </a:r>
            <a:endParaRPr lang="en-US"/>
          </a:p>
        </p:txBody>
      </p:sp>
      <p:sp>
        <p:nvSpPr>
          <p:cNvPr id="3" name="Content Placeholder 2"/>
          <p:cNvSpPr>
            <a:spLocks noGrp="1"/>
          </p:cNvSpPr>
          <p:nvPr>
            <p:ph idx="1"/>
          </p:nvPr>
        </p:nvSpPr>
        <p:spPr/>
        <p:txBody>
          <a:bodyPr>
            <a:noAutofit/>
          </a:bodyPr>
          <a:lstStyle/>
          <a:p>
            <a:r>
              <a:rPr lang="en-US" smtClean="0"/>
              <a:t>Khái niệm</a:t>
            </a:r>
            <a:endParaRPr lang="en-US"/>
          </a:p>
          <a:p>
            <a:pPr lvl="1"/>
            <a:r>
              <a:rPr lang="en-US" smtClean="0"/>
              <a:t>Là các hàm cùng tên nh</a:t>
            </a:r>
            <a:r>
              <a:rPr lang="vi-VN" smtClean="0"/>
              <a:t>ư</a:t>
            </a:r>
            <a:r>
              <a:rPr lang="en-US" smtClean="0"/>
              <a:t>ng có tham số </a:t>
            </a:r>
            <a:r>
              <a:rPr lang="vi-VN" smtClean="0"/>
              <a:t>đầ</a:t>
            </a:r>
            <a:r>
              <a:rPr lang="en-US" smtClean="0"/>
              <a:t>u vào hoặc kiểu trả về khác nhau nhằm cho phép ng</a:t>
            </a:r>
            <a:r>
              <a:rPr lang="vi-VN" smtClean="0"/>
              <a:t>ườ</a:t>
            </a:r>
            <a:r>
              <a:rPr lang="en-US" smtClean="0"/>
              <a:t>i dùng chọn cách thuận lợi nhất </a:t>
            </a:r>
            <a:r>
              <a:rPr lang="vi-VN" smtClean="0"/>
              <a:t>để</a:t>
            </a:r>
            <a:r>
              <a:rPr lang="en-US" smtClean="0"/>
              <a:t> thực hiện công việc.</a:t>
            </a:r>
          </a:p>
          <a:p>
            <a:pPr lvl="1"/>
            <a:r>
              <a:rPr lang="en-US" smtClean="0"/>
              <a:t>Nguyên mẫu hàm khi bỏ tên tham số phải khác nhau. </a:t>
            </a:r>
          </a:p>
          <a:p>
            <a:pPr lvl="1"/>
            <a:r>
              <a:rPr lang="en-US" smtClean="0"/>
              <a:t>Việc </a:t>
            </a:r>
            <a:r>
              <a:rPr lang="en-US"/>
              <a:t>sử </a:t>
            </a:r>
            <a:r>
              <a:rPr lang="en-US" smtClean="0"/>
              <a:t>dụng các hàm trùng tên được gọi là nạp chồng hay quá </a:t>
            </a:r>
            <a:r>
              <a:rPr lang="en-US"/>
              <a:t>tải (overload</a:t>
            </a:r>
            <a:r>
              <a:rPr lang="en-US" smtClean="0"/>
              <a:t>) hàm.</a:t>
            </a:r>
          </a:p>
        </p:txBody>
      </p:sp>
      <p:sp>
        <p:nvSpPr>
          <p:cNvPr id="4" name="Date Placeholder 3"/>
          <p:cNvSpPr>
            <a:spLocks noGrp="1"/>
          </p:cNvSpPr>
          <p:nvPr>
            <p:ph type="dt" sz="half" idx="10"/>
          </p:nvPr>
        </p:nvSpPr>
        <p:spPr/>
        <p:txBody>
          <a:bodyPr/>
          <a:lstStyle/>
          <a:p>
            <a:fld id="{6AFC0C52-79AA-4CB0-929E-3546D06DDA01}"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66</a:t>
            </a:fld>
            <a:endParaRPr lang="en-US"/>
          </a:p>
        </p:txBody>
      </p:sp>
    </p:spTree>
    <p:extLst>
      <p:ext uri="{BB962C8B-B14F-4D97-AF65-F5344CB8AC3E}">
        <p14:creationId xmlns:p14="http://schemas.microsoft.com/office/powerpoint/2010/main" val="22414603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hàm trùng tên</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B050"/>
                </a:solidFill>
              </a:rPr>
              <a:t>// </a:t>
            </a:r>
            <a:r>
              <a:rPr lang="en-US" sz="2400" smtClean="0">
                <a:solidFill>
                  <a:srgbClr val="00B050"/>
                </a:solidFill>
              </a:rPr>
              <a:t>prints integers from </a:t>
            </a:r>
            <a:r>
              <a:rPr lang="en-US" sz="2400">
                <a:solidFill>
                  <a:srgbClr val="00B050"/>
                </a:solidFill>
              </a:rPr>
              <a:t>1 to n</a:t>
            </a:r>
          </a:p>
          <a:p>
            <a:pPr marL="0" indent="0">
              <a:buNone/>
            </a:pPr>
            <a:r>
              <a:rPr lang="en-US" sz="2400">
                <a:solidFill>
                  <a:srgbClr val="0000FF"/>
                </a:solidFill>
              </a:rPr>
              <a:t>void</a:t>
            </a:r>
            <a:r>
              <a:rPr lang="en-US" sz="2400"/>
              <a:t> </a:t>
            </a:r>
            <a:r>
              <a:rPr lang="en-US" sz="2400" smtClean="0"/>
              <a:t>PrintIntegers(</a:t>
            </a:r>
            <a:r>
              <a:rPr lang="en-US" sz="2400" smtClean="0">
                <a:solidFill>
                  <a:srgbClr val="0000FF"/>
                </a:solidFill>
              </a:rPr>
              <a:t>int</a:t>
            </a:r>
            <a:r>
              <a:rPr lang="en-US" sz="2400" smtClean="0"/>
              <a:t> </a:t>
            </a:r>
            <a:r>
              <a:rPr lang="en-US" sz="2400"/>
              <a:t>n);</a:t>
            </a:r>
          </a:p>
          <a:p>
            <a:pPr marL="0" indent="0">
              <a:buNone/>
            </a:pPr>
            <a:endParaRPr lang="en-US" sz="2400" smtClean="0">
              <a:solidFill>
                <a:srgbClr val="00B050"/>
              </a:solidFill>
            </a:endParaRPr>
          </a:p>
          <a:p>
            <a:pPr marL="0" indent="0">
              <a:buNone/>
            </a:pPr>
            <a:r>
              <a:rPr lang="en-US" sz="2400">
                <a:solidFill>
                  <a:srgbClr val="00B050"/>
                </a:solidFill>
              </a:rPr>
              <a:t>// </a:t>
            </a:r>
            <a:r>
              <a:rPr lang="en-US" sz="2400" smtClean="0">
                <a:solidFill>
                  <a:srgbClr val="00B050"/>
                </a:solidFill>
              </a:rPr>
              <a:t>prints </a:t>
            </a:r>
            <a:r>
              <a:rPr lang="en-US" sz="2400">
                <a:solidFill>
                  <a:srgbClr val="00B050"/>
                </a:solidFill>
              </a:rPr>
              <a:t>integers from x to y</a:t>
            </a:r>
          </a:p>
          <a:p>
            <a:pPr marL="0" indent="0">
              <a:buNone/>
            </a:pPr>
            <a:r>
              <a:rPr lang="en-US" sz="2400" smtClean="0">
                <a:solidFill>
                  <a:srgbClr val="0000FF"/>
                </a:solidFill>
              </a:rPr>
              <a:t>void</a:t>
            </a:r>
            <a:r>
              <a:rPr lang="en-US" sz="2400"/>
              <a:t> </a:t>
            </a:r>
            <a:r>
              <a:rPr lang="en-US" sz="2400" smtClean="0"/>
              <a:t>PrintIntegers(</a:t>
            </a:r>
            <a:r>
              <a:rPr lang="en-US" sz="2400" smtClean="0">
                <a:solidFill>
                  <a:srgbClr val="0000FF"/>
                </a:solidFill>
              </a:rPr>
              <a:t>int</a:t>
            </a:r>
            <a:r>
              <a:rPr lang="en-US" sz="2400" smtClean="0"/>
              <a:t> x, </a:t>
            </a:r>
            <a:r>
              <a:rPr lang="en-US" sz="2400">
                <a:solidFill>
                  <a:srgbClr val="0000FF"/>
                </a:solidFill>
              </a:rPr>
              <a:t>int</a:t>
            </a:r>
            <a:r>
              <a:rPr lang="en-US" sz="2400"/>
              <a:t> </a:t>
            </a:r>
            <a:r>
              <a:rPr lang="en-US" sz="2400" smtClean="0"/>
              <a:t>y);</a:t>
            </a:r>
            <a:endParaRPr lang="en-US" sz="2400"/>
          </a:p>
          <a:p>
            <a:pPr marL="0" indent="0">
              <a:buNone/>
            </a:pPr>
            <a:endParaRPr lang="en-US" sz="2400" smtClean="0"/>
          </a:p>
          <a:p>
            <a:pPr marL="0" indent="0">
              <a:buNone/>
            </a:pPr>
            <a:r>
              <a:rPr lang="en-US" sz="2400">
                <a:solidFill>
                  <a:srgbClr val="00B050"/>
                </a:solidFill>
              </a:rPr>
              <a:t>// </a:t>
            </a:r>
            <a:r>
              <a:rPr lang="en-US" sz="2400" smtClean="0">
                <a:solidFill>
                  <a:srgbClr val="00B050"/>
                </a:solidFill>
              </a:rPr>
              <a:t>prints </a:t>
            </a:r>
            <a:r>
              <a:rPr lang="en-US" sz="2400">
                <a:solidFill>
                  <a:srgbClr val="00B050"/>
                </a:solidFill>
              </a:rPr>
              <a:t>integers</a:t>
            </a:r>
            <a:r>
              <a:rPr lang="en-US" sz="2400" smtClean="0">
                <a:solidFill>
                  <a:srgbClr val="00B050"/>
                </a:solidFill>
              </a:rPr>
              <a:t> </a:t>
            </a:r>
            <a:r>
              <a:rPr lang="en-US" sz="2400">
                <a:solidFill>
                  <a:srgbClr val="00B050"/>
                </a:solidFill>
              </a:rPr>
              <a:t>from x to </a:t>
            </a:r>
            <a:r>
              <a:rPr lang="en-US" sz="2400" smtClean="0">
                <a:solidFill>
                  <a:srgbClr val="00B050"/>
                </a:solidFill>
              </a:rPr>
              <a:t>y</a:t>
            </a:r>
          </a:p>
          <a:p>
            <a:pPr marL="0" indent="0">
              <a:buNone/>
            </a:pPr>
            <a:r>
              <a:rPr lang="en-US" sz="2400" smtClean="0">
                <a:solidFill>
                  <a:srgbClr val="00B050"/>
                </a:solidFill>
              </a:rPr>
              <a:t>// with </a:t>
            </a:r>
            <a:r>
              <a:rPr lang="en-US" sz="2400">
                <a:solidFill>
                  <a:srgbClr val="00B050"/>
                </a:solidFill>
              </a:rPr>
              <a:t>an arithmetic </a:t>
            </a:r>
            <a:r>
              <a:rPr lang="en-US" sz="2400" smtClean="0">
                <a:solidFill>
                  <a:srgbClr val="00B050"/>
                </a:solidFill>
              </a:rPr>
              <a:t>progression a</a:t>
            </a:r>
            <a:endParaRPr lang="en-US" sz="2400">
              <a:solidFill>
                <a:srgbClr val="00B050"/>
              </a:solidFill>
            </a:endParaRPr>
          </a:p>
          <a:p>
            <a:pPr marL="0" indent="0">
              <a:buNone/>
            </a:pPr>
            <a:r>
              <a:rPr lang="en-US" sz="2400" smtClean="0">
                <a:solidFill>
                  <a:srgbClr val="0000FF"/>
                </a:solidFill>
              </a:rPr>
              <a:t>void</a:t>
            </a:r>
            <a:r>
              <a:rPr lang="en-US" sz="2400"/>
              <a:t> </a:t>
            </a:r>
            <a:r>
              <a:rPr lang="en-US" sz="2400" smtClean="0"/>
              <a:t>PrintIntegers(</a:t>
            </a:r>
            <a:r>
              <a:rPr lang="en-US" sz="2400" smtClean="0">
                <a:solidFill>
                  <a:srgbClr val="0000FF"/>
                </a:solidFill>
              </a:rPr>
              <a:t>int</a:t>
            </a:r>
            <a:r>
              <a:rPr lang="en-US" sz="2400" smtClean="0"/>
              <a:t> </a:t>
            </a:r>
            <a:r>
              <a:rPr lang="en-US" sz="2400"/>
              <a:t>x, </a:t>
            </a:r>
            <a:r>
              <a:rPr lang="en-US" sz="2400">
                <a:solidFill>
                  <a:srgbClr val="0000FF"/>
                </a:solidFill>
              </a:rPr>
              <a:t>int</a:t>
            </a:r>
            <a:r>
              <a:rPr lang="en-US" sz="2400"/>
              <a:t> </a:t>
            </a:r>
            <a:r>
              <a:rPr lang="en-US" sz="2400" smtClean="0"/>
              <a:t>y, </a:t>
            </a:r>
            <a:r>
              <a:rPr lang="en-US" sz="2400">
                <a:solidFill>
                  <a:srgbClr val="0000FF"/>
                </a:solidFill>
              </a:rPr>
              <a:t>int</a:t>
            </a:r>
            <a:r>
              <a:rPr lang="en-US" sz="2400" smtClean="0"/>
              <a:t> a);</a:t>
            </a:r>
          </a:p>
        </p:txBody>
      </p:sp>
      <p:sp>
        <p:nvSpPr>
          <p:cNvPr id="4" name="Date Placeholder 3"/>
          <p:cNvSpPr>
            <a:spLocks noGrp="1"/>
          </p:cNvSpPr>
          <p:nvPr>
            <p:ph type="dt" sz="half" idx="10"/>
          </p:nvPr>
        </p:nvSpPr>
        <p:spPr/>
        <p:txBody>
          <a:bodyPr/>
          <a:lstStyle/>
          <a:p>
            <a:fld id="{45E9AF47-ECC9-43FC-AEB6-BD51F99EC442}"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67</a:t>
            </a:fld>
            <a:endParaRPr lang="en-US"/>
          </a:p>
        </p:txBody>
      </p:sp>
    </p:spTree>
    <p:extLst>
      <p:ext uri="{BB962C8B-B14F-4D97-AF65-F5344CB8AC3E}">
        <p14:creationId xmlns:p14="http://schemas.microsoft.com/office/powerpoint/2010/main" val="3574345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Chú ý về hàm trùng tên</a:t>
            </a:r>
            <a:endParaRPr lang="en-US"/>
          </a:p>
        </p:txBody>
      </p:sp>
      <p:sp>
        <p:nvSpPr>
          <p:cNvPr id="3" name="Content Placeholder 2"/>
          <p:cNvSpPr>
            <a:spLocks noGrp="1"/>
          </p:cNvSpPr>
          <p:nvPr>
            <p:ph idx="1"/>
          </p:nvPr>
        </p:nvSpPr>
        <p:spPr/>
        <p:txBody>
          <a:bodyPr>
            <a:noAutofit/>
          </a:bodyPr>
          <a:lstStyle/>
          <a:p>
            <a:r>
              <a:rPr lang="en-US" smtClean="0"/>
              <a:t>Các hàm sau đây là như nhau do cùng nguyên mẫu hàm: </a:t>
            </a:r>
            <a:r>
              <a:rPr lang="en-US" sz="2400" smtClean="0">
                <a:solidFill>
                  <a:srgbClr val="0000FF"/>
                </a:solidFill>
              </a:rPr>
              <a:t>int</a:t>
            </a:r>
            <a:r>
              <a:rPr lang="en-US" sz="2400" smtClean="0"/>
              <a:t> Sum(</a:t>
            </a:r>
            <a:r>
              <a:rPr lang="en-US" sz="2400" smtClean="0">
                <a:solidFill>
                  <a:srgbClr val="0000FF"/>
                </a:solidFill>
              </a:rPr>
              <a:t>int</a:t>
            </a:r>
            <a:r>
              <a:rPr lang="en-US" sz="2400" smtClean="0"/>
              <a:t>, </a:t>
            </a:r>
            <a:r>
              <a:rPr lang="en-US" sz="2400" smtClean="0">
                <a:solidFill>
                  <a:srgbClr val="0000FF"/>
                </a:solidFill>
              </a:rPr>
              <a:t>int</a:t>
            </a:r>
            <a:r>
              <a:rPr lang="en-US" sz="2400" smtClean="0"/>
              <a:t>);</a:t>
            </a:r>
          </a:p>
          <a:p>
            <a:pPr marL="0" indent="0">
              <a:buNone/>
            </a:pPr>
            <a:r>
              <a:rPr lang="en-US" sz="2400" smtClean="0">
                <a:solidFill>
                  <a:srgbClr val="00B050"/>
                </a:solidFill>
              </a:rPr>
              <a:t>// calculates a + b</a:t>
            </a:r>
          </a:p>
          <a:p>
            <a:pPr marL="0" indent="0">
              <a:buNone/>
            </a:pPr>
            <a:r>
              <a:rPr lang="en-US" sz="2400" smtClean="0">
                <a:solidFill>
                  <a:srgbClr val="0000FF"/>
                </a:solidFill>
              </a:rPr>
              <a:t>int</a:t>
            </a:r>
            <a:r>
              <a:rPr lang="en-US" sz="2400" smtClean="0"/>
              <a:t> Sum(</a:t>
            </a:r>
            <a:r>
              <a:rPr lang="en-US" sz="2400" smtClean="0">
                <a:solidFill>
                  <a:srgbClr val="0000FF"/>
                </a:solidFill>
              </a:rPr>
              <a:t>int</a:t>
            </a:r>
            <a:r>
              <a:rPr lang="en-US" sz="2400" smtClean="0"/>
              <a:t> </a:t>
            </a:r>
            <a:r>
              <a:rPr lang="en-US" sz="2400"/>
              <a:t>a, </a:t>
            </a:r>
            <a:r>
              <a:rPr lang="en-US" sz="2400">
                <a:solidFill>
                  <a:srgbClr val="0000FF"/>
                </a:solidFill>
              </a:rPr>
              <a:t>int</a:t>
            </a:r>
            <a:r>
              <a:rPr lang="en-US" sz="2400"/>
              <a:t> </a:t>
            </a:r>
            <a:r>
              <a:rPr lang="en-US" sz="2400" smtClean="0"/>
              <a:t>b);</a:t>
            </a:r>
          </a:p>
          <a:p>
            <a:pPr marL="0" indent="0">
              <a:buNone/>
            </a:pPr>
            <a:endParaRPr lang="en-US" sz="2400" smtClean="0">
              <a:solidFill>
                <a:srgbClr val="00B050"/>
              </a:solidFill>
            </a:endParaRPr>
          </a:p>
          <a:p>
            <a:pPr marL="0" indent="0">
              <a:buNone/>
            </a:pPr>
            <a:r>
              <a:rPr lang="en-US" sz="2400" smtClean="0">
                <a:solidFill>
                  <a:srgbClr val="00B050"/>
                </a:solidFill>
              </a:rPr>
              <a:t>// calculates b </a:t>
            </a:r>
            <a:r>
              <a:rPr lang="en-US" sz="2400">
                <a:solidFill>
                  <a:srgbClr val="00B050"/>
                </a:solidFill>
              </a:rPr>
              <a:t>+ </a:t>
            </a:r>
            <a:r>
              <a:rPr lang="en-US" sz="2400" smtClean="0">
                <a:solidFill>
                  <a:srgbClr val="00B050"/>
                </a:solidFill>
              </a:rPr>
              <a:t>a</a:t>
            </a:r>
            <a:endParaRPr lang="en-US" sz="2400">
              <a:solidFill>
                <a:srgbClr val="00B050"/>
              </a:solidFill>
            </a:endParaRPr>
          </a:p>
          <a:p>
            <a:pPr marL="0" indent="0">
              <a:buNone/>
            </a:pPr>
            <a:r>
              <a:rPr lang="en-US" sz="2400" smtClean="0">
                <a:solidFill>
                  <a:srgbClr val="0000FF"/>
                </a:solidFill>
              </a:rPr>
              <a:t>int</a:t>
            </a:r>
            <a:r>
              <a:rPr lang="en-US" sz="2400" smtClean="0"/>
              <a:t> Sum(</a:t>
            </a:r>
            <a:r>
              <a:rPr lang="en-US" sz="2400" smtClean="0">
                <a:solidFill>
                  <a:srgbClr val="0000FF"/>
                </a:solidFill>
              </a:rPr>
              <a:t>int</a:t>
            </a:r>
            <a:r>
              <a:rPr lang="en-US" sz="2400" smtClean="0"/>
              <a:t> </a:t>
            </a:r>
            <a:r>
              <a:rPr lang="en-US" sz="2400"/>
              <a:t>b, </a:t>
            </a:r>
            <a:r>
              <a:rPr lang="en-US" sz="2400">
                <a:solidFill>
                  <a:srgbClr val="0000FF"/>
                </a:solidFill>
              </a:rPr>
              <a:t>int</a:t>
            </a:r>
            <a:r>
              <a:rPr lang="en-US" sz="2400"/>
              <a:t> a</a:t>
            </a:r>
            <a:r>
              <a:rPr lang="en-US" sz="2400" smtClean="0"/>
              <a:t>);</a:t>
            </a:r>
          </a:p>
          <a:p>
            <a:pPr marL="0" indent="0">
              <a:buNone/>
            </a:pPr>
            <a:endParaRPr lang="en-US" sz="2400" smtClean="0">
              <a:solidFill>
                <a:srgbClr val="00B050"/>
              </a:solidFill>
            </a:endParaRPr>
          </a:p>
          <a:p>
            <a:pPr marL="0" indent="0">
              <a:buNone/>
            </a:pPr>
            <a:r>
              <a:rPr lang="en-US" sz="2400" smtClean="0">
                <a:solidFill>
                  <a:srgbClr val="00B050"/>
                </a:solidFill>
              </a:rPr>
              <a:t>// calculates x </a:t>
            </a:r>
            <a:r>
              <a:rPr lang="en-US" sz="2400">
                <a:solidFill>
                  <a:srgbClr val="00B050"/>
                </a:solidFill>
              </a:rPr>
              <a:t>+ </a:t>
            </a:r>
            <a:r>
              <a:rPr lang="en-US" sz="2400" smtClean="0">
                <a:solidFill>
                  <a:srgbClr val="00B050"/>
                </a:solidFill>
              </a:rPr>
              <a:t>y</a:t>
            </a:r>
            <a:endParaRPr lang="en-US" sz="2400">
              <a:solidFill>
                <a:srgbClr val="00B050"/>
              </a:solidFill>
            </a:endParaRPr>
          </a:p>
          <a:p>
            <a:pPr marL="0" indent="0">
              <a:buNone/>
            </a:pPr>
            <a:r>
              <a:rPr lang="en-US" sz="2400" smtClean="0">
                <a:solidFill>
                  <a:srgbClr val="0000FF"/>
                </a:solidFill>
              </a:rPr>
              <a:t>int</a:t>
            </a:r>
            <a:r>
              <a:rPr lang="en-US" sz="2400" smtClean="0"/>
              <a:t> Sum(</a:t>
            </a:r>
            <a:r>
              <a:rPr lang="en-US" sz="2400" smtClean="0">
                <a:solidFill>
                  <a:srgbClr val="0000FF"/>
                </a:solidFill>
              </a:rPr>
              <a:t>int</a:t>
            </a:r>
            <a:r>
              <a:rPr lang="en-US" sz="2400" smtClean="0"/>
              <a:t> </a:t>
            </a:r>
            <a:r>
              <a:rPr lang="en-US" sz="2400"/>
              <a:t>x, </a:t>
            </a:r>
            <a:r>
              <a:rPr lang="en-US" sz="2400">
                <a:solidFill>
                  <a:srgbClr val="0000FF"/>
                </a:solidFill>
              </a:rPr>
              <a:t>int</a:t>
            </a:r>
            <a:r>
              <a:rPr lang="en-US" sz="2400"/>
              <a:t> y</a:t>
            </a:r>
            <a:r>
              <a:rPr lang="en-US" sz="2400" smtClean="0"/>
              <a:t>);</a:t>
            </a:r>
          </a:p>
        </p:txBody>
      </p:sp>
      <p:sp>
        <p:nvSpPr>
          <p:cNvPr id="4" name="Date Placeholder 3"/>
          <p:cNvSpPr>
            <a:spLocks noGrp="1"/>
          </p:cNvSpPr>
          <p:nvPr>
            <p:ph type="dt" sz="half" idx="10"/>
          </p:nvPr>
        </p:nvSpPr>
        <p:spPr/>
        <p:txBody>
          <a:bodyPr/>
          <a:lstStyle/>
          <a:p>
            <a:fld id="{4B504B0F-978B-4986-A350-8B1D5781179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68</a:t>
            </a:fld>
            <a:endParaRPr lang="en-US"/>
          </a:p>
        </p:txBody>
      </p:sp>
    </p:spTree>
    <p:extLst>
      <p:ext uri="{BB962C8B-B14F-4D97-AF65-F5344CB8AC3E}">
        <p14:creationId xmlns:p14="http://schemas.microsoft.com/office/powerpoint/2010/main" val="273080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nhập nhằng, mơ hồ</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float</a:t>
            </a:r>
            <a:r>
              <a:rPr lang="en-US" sz="2400"/>
              <a:t> f(</a:t>
            </a:r>
            <a:r>
              <a:rPr lang="en-US" sz="2400">
                <a:solidFill>
                  <a:srgbClr val="0000FF"/>
                </a:solidFill>
              </a:rPr>
              <a:t>float</a:t>
            </a:r>
            <a:r>
              <a:rPr lang="en-US" sz="2400"/>
              <a:t> x</a:t>
            </a:r>
            <a:r>
              <a:rPr lang="en-US" sz="2400" smtClean="0"/>
              <a:t>)	{ </a:t>
            </a:r>
            <a:r>
              <a:rPr lang="en-US" sz="2400">
                <a:solidFill>
                  <a:srgbClr val="0000FF"/>
                </a:solidFill>
              </a:rPr>
              <a:t>return</a:t>
            </a:r>
            <a:r>
              <a:rPr lang="en-US" sz="2400"/>
              <a:t> </a:t>
            </a:r>
            <a:r>
              <a:rPr lang="en-US" sz="2400" smtClean="0"/>
              <a:t>x/2</a:t>
            </a:r>
            <a:r>
              <a:rPr lang="en-US" sz="2400"/>
              <a:t>; }</a:t>
            </a:r>
          </a:p>
          <a:p>
            <a:pPr marL="0" indent="0">
              <a:buNone/>
            </a:pPr>
            <a:r>
              <a:rPr lang="en-US" sz="2400">
                <a:solidFill>
                  <a:srgbClr val="0000FF"/>
                </a:solidFill>
              </a:rPr>
              <a:t>double</a:t>
            </a:r>
            <a:r>
              <a:rPr lang="en-US" sz="2400"/>
              <a:t> f(</a:t>
            </a:r>
            <a:r>
              <a:rPr lang="en-US" sz="2400">
                <a:solidFill>
                  <a:srgbClr val="0000FF"/>
                </a:solidFill>
              </a:rPr>
              <a:t>double</a:t>
            </a:r>
            <a:r>
              <a:rPr lang="en-US" sz="2400"/>
              <a:t> x</a:t>
            </a:r>
            <a:r>
              <a:rPr lang="en-US" sz="2400" smtClean="0"/>
              <a:t>)	{ </a:t>
            </a:r>
            <a:r>
              <a:rPr lang="en-US" sz="2400">
                <a:solidFill>
                  <a:srgbClr val="0000FF"/>
                </a:solidFill>
              </a:rPr>
              <a:t>return</a:t>
            </a:r>
            <a:r>
              <a:rPr lang="en-US" sz="2400"/>
              <a:t> </a:t>
            </a:r>
            <a:r>
              <a:rPr lang="en-US" sz="2400" smtClean="0"/>
              <a:t>x/2</a:t>
            </a:r>
            <a:r>
              <a:rPr lang="en-US" sz="2400"/>
              <a:t>; }</a:t>
            </a:r>
          </a:p>
          <a:p>
            <a:pPr marL="0" indent="0">
              <a:buNone/>
            </a:pPr>
            <a:endParaRPr lang="en-US" sz="2400"/>
          </a:p>
          <a:p>
            <a:pPr marL="0" indent="0">
              <a:buNone/>
            </a:pPr>
            <a:r>
              <a:rPr lang="en-US" sz="2400">
                <a:solidFill>
                  <a:srgbClr val="0000FF"/>
                </a:solidFill>
              </a:rPr>
              <a:t>void</a:t>
            </a:r>
            <a:r>
              <a:rPr lang="en-US" sz="2400"/>
              <a:t> main</a:t>
            </a:r>
            <a:r>
              <a:rPr lang="en-US" sz="2400" smtClean="0"/>
              <a:t>() {</a:t>
            </a:r>
            <a:endParaRPr lang="en-US" sz="2400"/>
          </a:p>
          <a:p>
            <a:pPr marL="0" indent="0">
              <a:buNone/>
            </a:pPr>
            <a:r>
              <a:rPr lang="en-US" sz="2400"/>
              <a:t>	</a:t>
            </a:r>
            <a:r>
              <a:rPr lang="en-US" sz="2400">
                <a:solidFill>
                  <a:srgbClr val="0000FF"/>
                </a:solidFill>
              </a:rPr>
              <a:t>float</a:t>
            </a:r>
            <a:r>
              <a:rPr lang="en-US" sz="2400"/>
              <a:t> </a:t>
            </a:r>
            <a:r>
              <a:rPr lang="en-US" sz="2400" smtClean="0"/>
              <a:t>x = </a:t>
            </a:r>
            <a:r>
              <a:rPr lang="en-US" sz="2400"/>
              <a:t>29.12;</a:t>
            </a:r>
          </a:p>
          <a:p>
            <a:pPr marL="0" indent="0">
              <a:buNone/>
            </a:pPr>
            <a:r>
              <a:rPr lang="en-US" sz="2400"/>
              <a:t>	</a:t>
            </a:r>
            <a:r>
              <a:rPr lang="en-US" sz="2400">
                <a:solidFill>
                  <a:srgbClr val="0000FF"/>
                </a:solidFill>
              </a:rPr>
              <a:t>double</a:t>
            </a:r>
            <a:r>
              <a:rPr lang="en-US" sz="2400"/>
              <a:t> </a:t>
            </a:r>
            <a:r>
              <a:rPr lang="en-US" sz="2400" smtClean="0"/>
              <a:t>y = </a:t>
            </a:r>
            <a:r>
              <a:rPr lang="en-US" sz="2400"/>
              <a:t>17.06;</a:t>
            </a:r>
          </a:p>
          <a:p>
            <a:pPr marL="0" indent="0">
              <a:buNone/>
            </a:pPr>
            <a:r>
              <a:rPr lang="en-US" sz="2400"/>
              <a:t>	printf(“%.2f\n”, f(x</a:t>
            </a:r>
            <a:r>
              <a:rPr lang="en-US" sz="2400" smtClean="0"/>
              <a:t>));		</a:t>
            </a:r>
            <a:r>
              <a:rPr lang="en-US" sz="2400" smtClean="0">
                <a:solidFill>
                  <a:srgbClr val="00B050"/>
                </a:solidFill>
              </a:rPr>
              <a:t>// </a:t>
            </a:r>
            <a:r>
              <a:rPr lang="en-US" sz="2400">
                <a:solidFill>
                  <a:srgbClr val="00B050"/>
                </a:solidFill>
              </a:rPr>
              <a:t>float</a:t>
            </a:r>
          </a:p>
          <a:p>
            <a:pPr marL="0" indent="0">
              <a:buNone/>
            </a:pPr>
            <a:r>
              <a:rPr lang="en-US" sz="2400"/>
              <a:t>	printf(“%.2lf\n”, f(y</a:t>
            </a:r>
            <a:r>
              <a:rPr lang="en-US" sz="2400" smtClean="0"/>
              <a:t>));		</a:t>
            </a:r>
            <a:r>
              <a:rPr lang="en-US" sz="2400" smtClean="0">
                <a:solidFill>
                  <a:srgbClr val="00B050"/>
                </a:solidFill>
              </a:rPr>
              <a:t>// </a:t>
            </a:r>
            <a:r>
              <a:rPr lang="en-US" sz="2400">
                <a:solidFill>
                  <a:srgbClr val="00B050"/>
                </a:solidFill>
              </a:rPr>
              <a:t>double</a:t>
            </a:r>
          </a:p>
          <a:p>
            <a:pPr marL="0" indent="0">
              <a:buNone/>
            </a:pPr>
            <a:r>
              <a:rPr lang="en-US" sz="2400"/>
              <a:t>	printf(“%.</a:t>
            </a:r>
            <a:r>
              <a:rPr lang="en-US" sz="2400" smtClean="0"/>
              <a:t>2f\n”, </a:t>
            </a:r>
            <a:r>
              <a:rPr lang="en-US" sz="2400"/>
              <a:t>f(</a:t>
            </a:r>
            <a:r>
              <a:rPr lang="en-US" sz="2400">
                <a:solidFill>
                  <a:srgbClr val="FF0000"/>
                </a:solidFill>
              </a:rPr>
              <a:t>10</a:t>
            </a:r>
            <a:r>
              <a:rPr lang="en-US" sz="2400" smtClean="0"/>
              <a:t>));		</a:t>
            </a:r>
            <a:r>
              <a:rPr lang="en-US" sz="2400" smtClean="0">
                <a:solidFill>
                  <a:srgbClr val="00B050"/>
                </a:solidFill>
              </a:rPr>
              <a:t>// ???</a:t>
            </a:r>
          </a:p>
          <a:p>
            <a:pPr marL="0" indent="0">
              <a:buNone/>
            </a:pPr>
            <a:r>
              <a:rPr lang="en-US" sz="2400"/>
              <a:t>	printf(“%.2f\n”, </a:t>
            </a:r>
            <a:r>
              <a:rPr lang="en-US" sz="2400" smtClean="0"/>
              <a:t>f((</a:t>
            </a:r>
            <a:r>
              <a:rPr lang="en-US" sz="2400" smtClean="0">
                <a:solidFill>
                  <a:srgbClr val="0000FF"/>
                </a:solidFill>
              </a:rPr>
              <a:t>float</a:t>
            </a:r>
            <a:r>
              <a:rPr lang="en-US" sz="2400" smtClean="0"/>
              <a:t>)10));	</a:t>
            </a:r>
            <a:r>
              <a:rPr lang="en-US" sz="2400" smtClean="0">
                <a:solidFill>
                  <a:srgbClr val="00B050"/>
                </a:solidFill>
              </a:rPr>
              <a:t>// float</a:t>
            </a:r>
            <a:endParaRPr lang="en-US" sz="2400">
              <a:solidFill>
                <a:srgbClr val="00B050"/>
              </a:solidFill>
            </a:endParaRP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CB7710CF-69AB-4487-B9B1-558520B27C6B}"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69</a:t>
            </a:fld>
            <a:endParaRPr lang="en-US"/>
          </a:p>
        </p:txBody>
      </p:sp>
    </p:spTree>
    <p:extLst>
      <p:ext uri="{BB962C8B-B14F-4D97-AF65-F5344CB8AC3E}">
        <p14:creationId xmlns:p14="http://schemas.microsoft.com/office/powerpoint/2010/main" val="29917844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Định nghĩa hàm</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return-type</a:t>
            </a:r>
            <a:r>
              <a:rPr lang="en-US" sz="2400"/>
              <a:t> function_name(</a:t>
            </a:r>
            <a:r>
              <a:rPr lang="en-US" sz="2400">
                <a:solidFill>
                  <a:srgbClr val="0000FF"/>
                </a:solidFill>
              </a:rPr>
              <a:t>param-type</a:t>
            </a:r>
            <a:r>
              <a:rPr lang="en-US" sz="2400"/>
              <a:t> param_name,</a:t>
            </a:r>
          </a:p>
          <a:p>
            <a:pPr marL="0" indent="0" algn="r">
              <a:buNone/>
            </a:pPr>
            <a:r>
              <a:rPr lang="en-US" sz="2400"/>
              <a:t>…, </a:t>
            </a:r>
            <a:r>
              <a:rPr lang="en-US" sz="2400">
                <a:solidFill>
                  <a:srgbClr val="0000FF"/>
                </a:solidFill>
              </a:rPr>
              <a:t>param-type</a:t>
            </a:r>
            <a:r>
              <a:rPr lang="en-US" sz="2400"/>
              <a:t> param_name)</a:t>
            </a:r>
            <a:endParaRPr lang="en-US" sz="2400" smtClean="0"/>
          </a:p>
          <a:p>
            <a:pPr marL="0" indent="0">
              <a:spcBef>
                <a:spcPts val="0"/>
              </a:spcBef>
              <a:buNone/>
            </a:pPr>
            <a:r>
              <a:rPr lang="en-US" sz="2400" smtClean="0"/>
              <a:t>{</a:t>
            </a:r>
          </a:p>
          <a:p>
            <a:pPr marL="0" indent="0">
              <a:spcBef>
                <a:spcPts val="0"/>
              </a:spcBef>
              <a:buNone/>
            </a:pPr>
            <a:r>
              <a:rPr lang="en-US" sz="2400"/>
              <a:t>	</a:t>
            </a:r>
            <a:r>
              <a:rPr lang="en-US" sz="2400" smtClean="0">
                <a:solidFill>
                  <a:srgbClr val="00B050"/>
                </a:solidFill>
              </a:rPr>
              <a:t>// statements here…</a:t>
            </a:r>
          </a:p>
          <a:p>
            <a:pPr marL="0" indent="0">
              <a:spcBef>
                <a:spcPts val="0"/>
              </a:spcBef>
              <a:buNone/>
            </a:pPr>
            <a:r>
              <a:rPr lang="en-US" sz="2400" smtClean="0"/>
              <a:t>}</a:t>
            </a:r>
          </a:p>
          <a:p>
            <a:r>
              <a:rPr lang="en-US"/>
              <a:t>Trong </a:t>
            </a:r>
            <a:r>
              <a:rPr lang="en-US" smtClean="0"/>
              <a:t>đó:</a:t>
            </a:r>
            <a:endParaRPr lang="en-US"/>
          </a:p>
          <a:p>
            <a:pPr lvl="1"/>
            <a:r>
              <a:rPr lang="en-US" sz="2400" smtClean="0"/>
              <a:t>Dòng đầu là tiêu đề hàm (giống nguyên mẫu hàm nhưng không có ; và bắt buộc phải có tên tham số).</a:t>
            </a:r>
          </a:p>
          <a:p>
            <a:pPr lvl="1"/>
            <a:r>
              <a:rPr lang="en-US" sz="2400" smtClean="0"/>
              <a:t>Tiếp theo là thân hàm (đặt trong {}) chứa các câu lệnh hàm sẽ thực hiện (phải có ít nhất một lệnh </a:t>
            </a:r>
            <a:r>
              <a:rPr lang="en-US" sz="2400" smtClean="0">
                <a:solidFill>
                  <a:srgbClr val="0000FF"/>
                </a:solidFill>
              </a:rPr>
              <a:t>return</a:t>
            </a:r>
            <a:r>
              <a:rPr lang="en-US" sz="2400" smtClean="0"/>
              <a:t> nếu kiểu trả về không phải là </a:t>
            </a:r>
            <a:r>
              <a:rPr lang="en-US" sz="2400" smtClean="0">
                <a:solidFill>
                  <a:srgbClr val="0000FF"/>
                </a:solidFill>
              </a:rPr>
              <a:t>void</a:t>
            </a:r>
            <a:r>
              <a:rPr lang="en-US" sz="2400" smtClean="0"/>
              <a:t>)</a:t>
            </a:r>
          </a:p>
        </p:txBody>
      </p:sp>
      <p:sp>
        <p:nvSpPr>
          <p:cNvPr id="4" name="Date Placeholder 3"/>
          <p:cNvSpPr>
            <a:spLocks noGrp="1"/>
          </p:cNvSpPr>
          <p:nvPr>
            <p:ph type="dt" sz="half" idx="10"/>
          </p:nvPr>
        </p:nvSpPr>
        <p:spPr/>
        <p:txBody>
          <a:bodyPr/>
          <a:lstStyle/>
          <a:p>
            <a:fld id="{B378C5B1-AC78-4EF3-8D7D-C2E138A622B5}"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a:t>
            </a:fld>
            <a:endParaRPr lang="en-US"/>
          </a:p>
        </p:txBody>
      </p:sp>
    </p:spTree>
    <p:extLst>
      <p:ext uri="{BB962C8B-B14F-4D97-AF65-F5344CB8AC3E}">
        <p14:creationId xmlns:p14="http://schemas.microsoft.com/office/powerpoint/2010/main" val="313680934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nhập nhằng, mơ hồ</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void</a:t>
            </a:r>
            <a:r>
              <a:rPr lang="en-US" sz="2400"/>
              <a:t> f(</a:t>
            </a:r>
            <a:r>
              <a:rPr lang="en-US" sz="2400">
                <a:solidFill>
                  <a:srgbClr val="0000FF"/>
                </a:solidFill>
              </a:rPr>
              <a:t>unsigned char</a:t>
            </a:r>
            <a:r>
              <a:rPr lang="en-US" sz="2400"/>
              <a:t> c</a:t>
            </a:r>
            <a:r>
              <a:rPr lang="en-US" sz="2400" smtClean="0"/>
              <a:t>) { printf</a:t>
            </a:r>
            <a:r>
              <a:rPr lang="en-US" sz="2400"/>
              <a:t>(“%d”, c</a:t>
            </a:r>
            <a:r>
              <a:rPr lang="en-US" sz="2400" smtClean="0"/>
              <a:t>); }</a:t>
            </a:r>
            <a:endParaRPr lang="en-US" sz="2400"/>
          </a:p>
          <a:p>
            <a:pPr marL="0" indent="0">
              <a:buNone/>
            </a:pPr>
            <a:r>
              <a:rPr lang="en-US" sz="2400">
                <a:solidFill>
                  <a:srgbClr val="0000FF"/>
                </a:solidFill>
              </a:rPr>
              <a:t>void</a:t>
            </a:r>
            <a:r>
              <a:rPr lang="en-US" sz="2400"/>
              <a:t> f(</a:t>
            </a:r>
            <a:r>
              <a:rPr lang="en-US" sz="2400">
                <a:solidFill>
                  <a:srgbClr val="0000FF"/>
                </a:solidFill>
              </a:rPr>
              <a:t>char</a:t>
            </a:r>
            <a:r>
              <a:rPr lang="en-US" sz="2400"/>
              <a:t> c</a:t>
            </a:r>
            <a:r>
              <a:rPr lang="en-US" sz="2400" smtClean="0"/>
              <a:t>) { printf</a:t>
            </a:r>
            <a:r>
              <a:rPr lang="en-US" sz="2400"/>
              <a:t>(“%c”, c</a:t>
            </a:r>
            <a:r>
              <a:rPr lang="en-US" sz="2400" smtClean="0"/>
              <a:t>); }</a:t>
            </a:r>
            <a:endParaRPr lang="en-US" sz="2400"/>
          </a:p>
          <a:p>
            <a:pPr marL="0" indent="0">
              <a:buNone/>
            </a:pPr>
            <a:endParaRPr lang="en-US" sz="2400" smtClean="0"/>
          </a:p>
          <a:p>
            <a:pPr marL="0" indent="0">
              <a:buNone/>
            </a:pPr>
            <a:r>
              <a:rPr lang="en-US" sz="2400" smtClean="0">
                <a:solidFill>
                  <a:srgbClr val="0000FF"/>
                </a:solidFill>
              </a:rPr>
              <a:t>void</a:t>
            </a:r>
            <a:r>
              <a:rPr lang="en-US" sz="2400" smtClean="0"/>
              <a:t> </a:t>
            </a:r>
            <a:r>
              <a:rPr lang="en-US" sz="2400"/>
              <a:t>main()</a:t>
            </a:r>
          </a:p>
          <a:p>
            <a:pPr marL="0" indent="0">
              <a:buNone/>
            </a:pPr>
            <a:r>
              <a:rPr lang="en-US" sz="2400"/>
              <a:t>{</a:t>
            </a:r>
          </a:p>
          <a:p>
            <a:pPr marL="0" indent="0">
              <a:buNone/>
            </a:pPr>
            <a:r>
              <a:rPr lang="en-US" sz="2400"/>
              <a:t>	f(‘A</a:t>
            </a:r>
            <a:r>
              <a:rPr lang="en-US" sz="2400" smtClean="0"/>
              <a:t>’);				</a:t>
            </a:r>
            <a:r>
              <a:rPr lang="en-US" sz="2400" smtClean="0">
                <a:solidFill>
                  <a:srgbClr val="00B050"/>
                </a:solidFill>
              </a:rPr>
              <a:t>// </a:t>
            </a:r>
            <a:r>
              <a:rPr lang="en-US" sz="2400">
                <a:solidFill>
                  <a:srgbClr val="00B050"/>
                </a:solidFill>
              </a:rPr>
              <a:t>char</a:t>
            </a:r>
          </a:p>
          <a:p>
            <a:pPr marL="0" indent="0">
              <a:buNone/>
            </a:pPr>
            <a:r>
              <a:rPr lang="en-US" sz="2400"/>
              <a:t>	f(</a:t>
            </a:r>
            <a:r>
              <a:rPr lang="en-US" sz="2400">
                <a:solidFill>
                  <a:srgbClr val="FF0000"/>
                </a:solidFill>
              </a:rPr>
              <a:t>65</a:t>
            </a:r>
            <a:r>
              <a:rPr lang="en-US" sz="2400" smtClean="0"/>
              <a:t>);				</a:t>
            </a:r>
            <a:r>
              <a:rPr lang="en-US" sz="2400" smtClean="0">
                <a:solidFill>
                  <a:srgbClr val="00B050"/>
                </a:solidFill>
              </a:rPr>
              <a:t>// ???</a:t>
            </a:r>
          </a:p>
          <a:p>
            <a:pPr marL="0" indent="0">
              <a:buNone/>
            </a:pPr>
            <a:r>
              <a:rPr lang="en-US" sz="2400"/>
              <a:t>	</a:t>
            </a:r>
            <a:r>
              <a:rPr lang="en-US" sz="2400" smtClean="0"/>
              <a:t>f((</a:t>
            </a:r>
            <a:r>
              <a:rPr lang="en-US" sz="2400" smtClean="0">
                <a:solidFill>
                  <a:srgbClr val="0000FF"/>
                </a:solidFill>
              </a:rPr>
              <a:t>char</a:t>
            </a:r>
            <a:r>
              <a:rPr lang="en-US" sz="2400" smtClean="0"/>
              <a:t>)65);			</a:t>
            </a:r>
            <a:r>
              <a:rPr lang="en-US" sz="2400" smtClean="0">
                <a:solidFill>
                  <a:srgbClr val="00B050"/>
                </a:solidFill>
              </a:rPr>
              <a:t>// char</a:t>
            </a:r>
            <a:endParaRPr lang="en-US" sz="2400">
              <a:solidFill>
                <a:srgbClr val="00B050"/>
              </a:solidFill>
            </a:endParaRPr>
          </a:p>
          <a:p>
            <a:pPr marL="0" indent="0">
              <a:buNone/>
            </a:pPr>
            <a:r>
              <a:rPr lang="en-US" sz="2400"/>
              <a:t>	</a:t>
            </a:r>
            <a:r>
              <a:rPr lang="en-US" sz="2400" smtClean="0"/>
              <a:t>f((</a:t>
            </a:r>
            <a:r>
              <a:rPr lang="en-US" sz="2400" smtClean="0">
                <a:solidFill>
                  <a:srgbClr val="0000FF"/>
                </a:solidFill>
              </a:rPr>
              <a:t>unsigned char</a:t>
            </a:r>
            <a:r>
              <a:rPr lang="en-US" sz="2400" smtClean="0"/>
              <a:t>)65);	</a:t>
            </a:r>
            <a:r>
              <a:rPr lang="en-US" sz="2400" smtClean="0">
                <a:solidFill>
                  <a:srgbClr val="00B050"/>
                </a:solidFill>
              </a:rPr>
              <a:t>// unsigned char</a:t>
            </a:r>
            <a:endParaRPr lang="en-US" sz="2400">
              <a:solidFill>
                <a:srgbClr val="00B050"/>
              </a:solidFill>
            </a:endParaRP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569CD756-02BA-4F0E-9515-1A009F659C6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70</a:t>
            </a:fld>
            <a:endParaRPr lang="en-US"/>
          </a:p>
        </p:txBody>
      </p:sp>
    </p:spTree>
    <p:extLst>
      <p:ext uri="{BB962C8B-B14F-4D97-AF65-F5344CB8AC3E}">
        <p14:creationId xmlns:p14="http://schemas.microsoft.com/office/powerpoint/2010/main" val="250797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nhập nhằng, mơ hồ</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b</a:t>
            </a:r>
            <a:r>
              <a:rPr lang="en-US" sz="2400" smtClean="0"/>
              <a:t>) { </a:t>
            </a:r>
            <a:r>
              <a:rPr lang="en-US" sz="2400" smtClean="0">
                <a:solidFill>
                  <a:srgbClr val="0000FF"/>
                </a:solidFill>
              </a:rPr>
              <a:t>return</a:t>
            </a:r>
            <a:r>
              <a:rPr lang="en-US" sz="2400" smtClean="0"/>
              <a:t> </a:t>
            </a:r>
            <a:r>
              <a:rPr lang="en-US" sz="2400"/>
              <a:t>a + b</a:t>
            </a:r>
            <a:r>
              <a:rPr lang="en-US" sz="2400" smtClean="0"/>
              <a:t>; }</a:t>
            </a:r>
            <a:endParaRPr lang="en-US" sz="2400"/>
          </a:p>
          <a:p>
            <a:pPr marL="0" indent="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&amp;b</a:t>
            </a:r>
            <a:r>
              <a:rPr lang="en-US" sz="2400" smtClean="0"/>
              <a:t>) { </a:t>
            </a:r>
            <a:r>
              <a:rPr lang="en-US" sz="2400" smtClean="0">
                <a:solidFill>
                  <a:srgbClr val="0000FF"/>
                </a:solidFill>
              </a:rPr>
              <a:t>return</a:t>
            </a:r>
            <a:r>
              <a:rPr lang="en-US" sz="2400" smtClean="0"/>
              <a:t> </a:t>
            </a:r>
            <a:r>
              <a:rPr lang="en-US" sz="2400"/>
              <a:t>a + b</a:t>
            </a:r>
            <a:r>
              <a:rPr lang="en-US" sz="2400" smtClean="0"/>
              <a:t>; }</a:t>
            </a:r>
            <a:endParaRPr lang="en-US" sz="2400"/>
          </a:p>
          <a:p>
            <a:pPr marL="0" indent="0">
              <a:buNone/>
            </a:pPr>
            <a:endParaRPr lang="en-US" sz="2400" smtClean="0"/>
          </a:p>
          <a:p>
            <a:pPr marL="0" indent="0">
              <a:buNone/>
            </a:pPr>
            <a:r>
              <a:rPr lang="en-US" sz="2400" smtClean="0">
                <a:solidFill>
                  <a:srgbClr val="0000FF"/>
                </a:solidFill>
              </a:rPr>
              <a:t>void</a:t>
            </a:r>
            <a:r>
              <a:rPr lang="en-US" sz="2400" smtClean="0"/>
              <a:t> </a:t>
            </a:r>
            <a:r>
              <a:rPr lang="en-US" sz="2400"/>
              <a:t>main()</a:t>
            </a:r>
          </a:p>
          <a:p>
            <a:pPr marL="0" indent="0">
              <a:buNone/>
            </a:pPr>
            <a:r>
              <a:rPr lang="en-US" sz="2400"/>
              <a:t>{</a:t>
            </a:r>
          </a:p>
          <a:p>
            <a:pPr marL="0" indent="0">
              <a:buNone/>
            </a:pPr>
            <a:r>
              <a:rPr lang="en-US" sz="2400"/>
              <a:t>	</a:t>
            </a:r>
            <a:r>
              <a:rPr lang="en-US" sz="2400">
                <a:solidFill>
                  <a:srgbClr val="0000FF"/>
                </a:solidFill>
              </a:rPr>
              <a:t>int</a:t>
            </a:r>
            <a:r>
              <a:rPr lang="en-US" sz="2400"/>
              <a:t> x = 1, y = 2;</a:t>
            </a:r>
          </a:p>
          <a:p>
            <a:pPr marL="0" indent="0">
              <a:buNone/>
            </a:pPr>
            <a:r>
              <a:rPr lang="en-US" sz="2400"/>
              <a:t>	printf(“%d”, </a:t>
            </a:r>
            <a:r>
              <a:rPr lang="en-US" sz="2400" smtClean="0"/>
              <a:t>f(x, 2));	</a:t>
            </a:r>
            <a:r>
              <a:rPr lang="en-US" sz="2400" smtClean="0">
                <a:solidFill>
                  <a:srgbClr val="00B050"/>
                </a:solidFill>
              </a:rPr>
              <a:t>// b = 2</a:t>
            </a:r>
            <a:endParaRPr lang="en-US" sz="2400">
              <a:solidFill>
                <a:srgbClr val="00B050"/>
              </a:solidFill>
            </a:endParaRPr>
          </a:p>
          <a:p>
            <a:pPr marL="0" indent="0">
              <a:buNone/>
            </a:pPr>
            <a:r>
              <a:rPr lang="en-US" sz="2400"/>
              <a:t>	printf(“%d”, f(x, </a:t>
            </a:r>
            <a:r>
              <a:rPr lang="en-US" sz="2400">
                <a:solidFill>
                  <a:srgbClr val="FF0000"/>
                </a:solidFill>
              </a:rPr>
              <a:t>y</a:t>
            </a:r>
            <a:r>
              <a:rPr lang="en-US" sz="2400" smtClean="0"/>
              <a:t>));	</a:t>
            </a:r>
            <a:r>
              <a:rPr lang="en-US" sz="2400" smtClean="0">
                <a:solidFill>
                  <a:srgbClr val="00B050"/>
                </a:solidFill>
              </a:rPr>
              <a:t>// </a:t>
            </a:r>
            <a:r>
              <a:rPr lang="en-US" sz="2400">
                <a:solidFill>
                  <a:srgbClr val="00B050"/>
                </a:solidFill>
              </a:rPr>
              <a:t>???</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BF1247F5-58AB-415D-B203-2C3F58163D6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71</a:t>
            </a:fld>
            <a:endParaRPr lang="en-US"/>
          </a:p>
        </p:txBody>
      </p:sp>
    </p:spTree>
    <p:extLst>
      <p:ext uri="{BB962C8B-B14F-4D97-AF65-F5344CB8AC3E}">
        <p14:creationId xmlns:p14="http://schemas.microsoft.com/office/powerpoint/2010/main" val="22658742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Sự nhập nhằng, mơ hồ</a:t>
            </a:r>
            <a:endParaRPr lang="en-US"/>
          </a:p>
        </p:txBody>
      </p:sp>
      <p:sp>
        <p:nvSpPr>
          <p:cNvPr id="3" name="Content Placeholder 2"/>
          <p:cNvSpPr>
            <a:spLocks noGrp="1"/>
          </p:cNvSpPr>
          <p:nvPr>
            <p:ph idx="1"/>
          </p:nvPr>
        </p:nvSpPr>
        <p:spPr/>
        <p:txBody>
          <a:bodyPr>
            <a:noAutofit/>
          </a:bodyPr>
          <a:lstStyle/>
          <a:p>
            <a:pPr marL="0" indent="0">
              <a:buNone/>
            </a:pPr>
            <a:r>
              <a:rPr lang="en-US" sz="2400">
                <a:solidFill>
                  <a:srgbClr val="0000FF"/>
                </a:solidFill>
              </a:rPr>
              <a:t>int</a:t>
            </a:r>
            <a:r>
              <a:rPr lang="en-US" sz="2400"/>
              <a:t> f(</a:t>
            </a:r>
            <a:r>
              <a:rPr lang="en-US" sz="2400">
                <a:solidFill>
                  <a:srgbClr val="0000FF"/>
                </a:solidFill>
              </a:rPr>
              <a:t>int</a:t>
            </a:r>
            <a:r>
              <a:rPr lang="en-US" sz="2400"/>
              <a:t> a</a:t>
            </a:r>
            <a:r>
              <a:rPr lang="en-US" sz="2400" smtClean="0"/>
              <a:t>) { </a:t>
            </a:r>
            <a:r>
              <a:rPr lang="en-US" sz="2400" smtClean="0">
                <a:solidFill>
                  <a:srgbClr val="0000FF"/>
                </a:solidFill>
              </a:rPr>
              <a:t>return</a:t>
            </a:r>
            <a:r>
              <a:rPr lang="en-US" sz="2400" smtClean="0"/>
              <a:t> </a:t>
            </a:r>
            <a:r>
              <a:rPr lang="en-US" sz="2400"/>
              <a:t>a*a</a:t>
            </a:r>
            <a:r>
              <a:rPr lang="en-US" sz="2400" smtClean="0"/>
              <a:t>; }</a:t>
            </a:r>
            <a:endParaRPr lang="en-US" sz="2400"/>
          </a:p>
          <a:p>
            <a:pPr marL="0" indent="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b = </a:t>
            </a:r>
            <a:r>
              <a:rPr lang="en-US" sz="2400" smtClean="0"/>
              <a:t>1) { </a:t>
            </a:r>
            <a:r>
              <a:rPr lang="en-US" sz="2400" smtClean="0">
                <a:solidFill>
                  <a:srgbClr val="0000FF"/>
                </a:solidFill>
              </a:rPr>
              <a:t>return</a:t>
            </a:r>
            <a:r>
              <a:rPr lang="en-US" sz="2400" smtClean="0"/>
              <a:t> </a:t>
            </a:r>
            <a:r>
              <a:rPr lang="en-US" sz="2400"/>
              <a:t>a*b</a:t>
            </a:r>
            <a:r>
              <a:rPr lang="en-US" sz="2400" smtClean="0"/>
              <a:t>; }</a:t>
            </a:r>
            <a:endParaRPr lang="en-US" sz="2400"/>
          </a:p>
          <a:p>
            <a:pPr marL="0" indent="0">
              <a:buNone/>
            </a:pPr>
            <a:endParaRPr lang="en-US" sz="2400" smtClean="0"/>
          </a:p>
          <a:p>
            <a:pPr marL="0" indent="0">
              <a:buNone/>
            </a:pPr>
            <a:r>
              <a:rPr lang="en-US" sz="2400" smtClean="0">
                <a:solidFill>
                  <a:srgbClr val="0000FF"/>
                </a:solidFill>
              </a:rPr>
              <a:t>void</a:t>
            </a:r>
            <a:r>
              <a:rPr lang="en-US" sz="2400" smtClean="0"/>
              <a:t> </a:t>
            </a:r>
            <a:r>
              <a:rPr lang="en-US" sz="2400"/>
              <a:t>main()</a:t>
            </a:r>
          </a:p>
          <a:p>
            <a:pPr marL="0" indent="0">
              <a:buNone/>
            </a:pPr>
            <a:r>
              <a:rPr lang="en-US" sz="2400"/>
              <a:t>{</a:t>
            </a:r>
          </a:p>
          <a:p>
            <a:pPr marL="0" indent="0">
              <a:buNone/>
            </a:pPr>
            <a:r>
              <a:rPr lang="en-US" sz="2400"/>
              <a:t>	printf(“%d\n”, f(2912, 1706));</a:t>
            </a:r>
          </a:p>
          <a:p>
            <a:pPr marL="0" indent="0">
              <a:buNone/>
            </a:pPr>
            <a:r>
              <a:rPr lang="en-US" sz="2400"/>
              <a:t>	printf(“%d\n”, f(2912</a:t>
            </a:r>
            <a:r>
              <a:rPr lang="en-US" sz="2400" smtClean="0"/>
              <a:t>));		</a:t>
            </a:r>
            <a:r>
              <a:rPr lang="en-US" sz="2400" smtClean="0">
                <a:solidFill>
                  <a:srgbClr val="00B050"/>
                </a:solidFill>
              </a:rPr>
              <a:t>// </a:t>
            </a:r>
            <a:r>
              <a:rPr lang="en-US" sz="2400">
                <a:solidFill>
                  <a:srgbClr val="00B050"/>
                </a:solidFill>
              </a:rPr>
              <a:t>???</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18981F0D-DE6D-48A3-8D17-A99B07751C78}"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72</a:t>
            </a:fld>
            <a:endParaRPr lang="en-US"/>
          </a:p>
        </p:txBody>
      </p:sp>
    </p:spTree>
    <p:extLst>
      <p:ext uri="{BB962C8B-B14F-4D97-AF65-F5344CB8AC3E}">
        <p14:creationId xmlns:p14="http://schemas.microsoft.com/office/powerpoint/2010/main" val="33253928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có đối số mặc định</a:t>
            </a:r>
            <a:endParaRPr lang="en-US"/>
          </a:p>
        </p:txBody>
      </p:sp>
      <p:sp>
        <p:nvSpPr>
          <p:cNvPr id="3" name="Content Placeholder 2"/>
          <p:cNvSpPr>
            <a:spLocks noGrp="1"/>
          </p:cNvSpPr>
          <p:nvPr>
            <p:ph idx="1"/>
          </p:nvPr>
        </p:nvSpPr>
        <p:spPr/>
        <p:txBody>
          <a:bodyPr>
            <a:normAutofit/>
          </a:bodyPr>
          <a:lstStyle/>
          <a:p>
            <a:r>
              <a:rPr lang="en-US" smtClean="0"/>
              <a:t>Khái niệm</a:t>
            </a:r>
          </a:p>
          <a:p>
            <a:pPr lvl="1"/>
            <a:r>
              <a:rPr lang="en-US" smtClean="0"/>
              <a:t>Là </a:t>
            </a:r>
            <a:r>
              <a:rPr lang="en-US"/>
              <a:t>hàm có một hay nhiều tham số hình thức </a:t>
            </a:r>
            <a:r>
              <a:rPr lang="vi-VN"/>
              <a:t>đượ</a:t>
            </a:r>
            <a:r>
              <a:rPr lang="en-US"/>
              <a:t>c gán </a:t>
            </a:r>
            <a:r>
              <a:rPr lang="en-US" smtClean="0"/>
              <a:t>sẵn giá trị mặc định. Các tham </a:t>
            </a:r>
            <a:r>
              <a:rPr lang="en-US"/>
              <a:t>số này nhận giá trị mặc </a:t>
            </a:r>
            <a:r>
              <a:rPr lang="vi-VN"/>
              <a:t>đị</a:t>
            </a:r>
            <a:r>
              <a:rPr lang="en-US"/>
              <a:t>nh </a:t>
            </a:r>
            <a:r>
              <a:rPr lang="vi-VN"/>
              <a:t>đó</a:t>
            </a:r>
            <a:r>
              <a:rPr lang="en-US"/>
              <a:t> nếu không có </a:t>
            </a:r>
            <a:r>
              <a:rPr lang="vi-VN"/>
              <a:t>đố</a:t>
            </a:r>
            <a:r>
              <a:rPr lang="en-US"/>
              <a:t>i số </a:t>
            </a:r>
            <a:r>
              <a:rPr lang="en-US" smtClean="0"/>
              <a:t>tương ứng được truyền vào.</a:t>
            </a:r>
          </a:p>
          <a:p>
            <a:pPr lvl="1"/>
            <a:r>
              <a:rPr lang="en-US" smtClean="0"/>
              <a:t>Các tham số mặc định phải </a:t>
            </a:r>
            <a:r>
              <a:rPr lang="vi-VN"/>
              <a:t>đượ</a:t>
            </a:r>
            <a:r>
              <a:rPr lang="en-US"/>
              <a:t>c dồn về tận cùng bên phải</a:t>
            </a:r>
            <a:r>
              <a:rPr lang="en-US" smtClean="0"/>
              <a:t>.</a:t>
            </a:r>
          </a:p>
          <a:p>
            <a:r>
              <a:rPr lang="en-US" smtClean="0"/>
              <a:t>Ví dụ</a:t>
            </a:r>
          </a:p>
          <a:p>
            <a:pPr marL="0" indent="0" algn="ctr">
              <a:buNone/>
            </a:pPr>
            <a:r>
              <a:rPr lang="en-US" sz="2400" smtClean="0">
                <a:solidFill>
                  <a:srgbClr val="0000FF"/>
                </a:solidFill>
              </a:rPr>
              <a:t>void</a:t>
            </a:r>
            <a:r>
              <a:rPr lang="en-US" sz="2400" smtClean="0"/>
              <a:t> PrintFraction(</a:t>
            </a:r>
            <a:r>
              <a:rPr lang="en-US" sz="2400" smtClean="0">
                <a:solidFill>
                  <a:srgbClr val="0000FF"/>
                </a:solidFill>
              </a:rPr>
              <a:t>int</a:t>
            </a:r>
            <a:r>
              <a:rPr lang="en-US" sz="2400" smtClean="0"/>
              <a:t> num, </a:t>
            </a:r>
            <a:r>
              <a:rPr lang="en-US" sz="2400" smtClean="0">
                <a:solidFill>
                  <a:srgbClr val="0000FF"/>
                </a:solidFill>
              </a:rPr>
              <a:t>int</a:t>
            </a:r>
            <a:r>
              <a:rPr lang="en-US" sz="2400" smtClean="0"/>
              <a:t> denom = 1);</a:t>
            </a:r>
            <a:endParaRPr lang="en-US" sz="2400"/>
          </a:p>
        </p:txBody>
      </p:sp>
      <p:sp>
        <p:nvSpPr>
          <p:cNvPr id="4" name="Date Placeholder 3"/>
          <p:cNvSpPr>
            <a:spLocks noGrp="1"/>
          </p:cNvSpPr>
          <p:nvPr>
            <p:ph type="dt" sz="half" idx="10"/>
          </p:nvPr>
        </p:nvSpPr>
        <p:spPr/>
        <p:txBody>
          <a:bodyPr/>
          <a:lstStyle/>
          <a:p>
            <a:fld id="{3471BD74-68F7-4BE6-8012-D65A33F72D2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73</a:t>
            </a:fld>
            <a:endParaRPr lang="en-US"/>
          </a:p>
        </p:txBody>
      </p:sp>
    </p:spTree>
    <p:extLst>
      <p:ext uri="{BB962C8B-B14F-4D97-AF65-F5344CB8AC3E}">
        <p14:creationId xmlns:p14="http://schemas.microsoft.com/office/powerpoint/2010/main" val="443276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Hàm có đối số mặc định</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Lưu ý:</a:t>
                </a:r>
              </a:p>
              <a:p>
                <a:pPr lvl="1"/>
                <a:r>
                  <a:rPr lang="en-US" smtClean="0"/>
                  <a:t>Muốn </a:t>
                </a:r>
                <a:r>
                  <a:rPr lang="en-US"/>
                  <a:t>truyền </a:t>
                </a:r>
                <a:r>
                  <a:rPr lang="vi-VN"/>
                  <a:t>đố</a:t>
                </a:r>
                <a:r>
                  <a:rPr lang="en-US"/>
                  <a:t>i số khác thay cho </a:t>
                </a:r>
                <a:r>
                  <a:rPr lang="vi-VN"/>
                  <a:t>đố</a:t>
                </a:r>
                <a:r>
                  <a:rPr lang="en-US"/>
                  <a:t>i số mặc </a:t>
                </a:r>
                <a:r>
                  <a:rPr lang="vi-VN"/>
                  <a:t>đị</a:t>
                </a:r>
                <a:r>
                  <a:rPr lang="en-US"/>
                  <a:t>nh, phải truyền </a:t>
                </a:r>
                <a:r>
                  <a:rPr lang="vi-VN"/>
                  <a:t>đố</a:t>
                </a:r>
                <a:r>
                  <a:rPr lang="en-US"/>
                  <a:t>i số thay cho các </a:t>
                </a:r>
                <a:r>
                  <a:rPr lang="vi-VN"/>
                  <a:t>đố</a:t>
                </a:r>
                <a:r>
                  <a:rPr lang="en-US"/>
                  <a:t>i số mặc </a:t>
                </a:r>
                <a:r>
                  <a:rPr lang="vi-VN"/>
                  <a:t>đị</a:t>
                </a:r>
                <a:r>
                  <a:rPr lang="en-US"/>
                  <a:t>nh tr</a:t>
                </a:r>
                <a:r>
                  <a:rPr lang="vi-VN"/>
                  <a:t>ướ</a:t>
                </a:r>
                <a:r>
                  <a:rPr lang="en-US"/>
                  <a:t>c n</a:t>
                </a:r>
                <a:r>
                  <a:rPr lang="vi-VN"/>
                  <a:t>ó</a:t>
                </a:r>
                <a:r>
                  <a:rPr lang="en-US" smtClean="0"/>
                  <a:t>.</a:t>
                </a:r>
              </a:p>
              <a:p>
                <a:r>
                  <a:rPr lang="en-US" smtClean="0"/>
                  <a:t>Ví dụ:</a:t>
                </a:r>
              </a:p>
              <a:p>
                <a:pPr marL="457200" lvl="1" indent="0" algn="ctr">
                  <a:buNone/>
                </a:pPr>
                <a:r>
                  <a:rPr lang="en-US" sz="2400" spc="-50" smtClean="0">
                    <a:solidFill>
                      <a:srgbClr val="0000FF"/>
                    </a:solidFill>
                  </a:rPr>
                  <a:t>void</a:t>
                </a:r>
                <a:r>
                  <a:rPr lang="en-US" sz="2400" spc="-50" smtClean="0"/>
                  <a:t> SolveEq2(</a:t>
                </a:r>
                <a:r>
                  <a:rPr lang="en-US" sz="2400" spc="-50" smtClean="0">
                    <a:solidFill>
                      <a:srgbClr val="0000FF"/>
                    </a:solidFill>
                  </a:rPr>
                  <a:t>int</a:t>
                </a:r>
                <a:r>
                  <a:rPr lang="en-US" sz="2400" spc="-50" smtClean="0"/>
                  <a:t> a, </a:t>
                </a:r>
                <a:r>
                  <a:rPr lang="en-US" sz="2400" spc="-50" smtClean="0">
                    <a:solidFill>
                      <a:srgbClr val="0000FF"/>
                    </a:solidFill>
                  </a:rPr>
                  <a:t>int</a:t>
                </a:r>
                <a:r>
                  <a:rPr lang="en-US" sz="2400" spc="-50" smtClean="0"/>
                  <a:t> b = 0, </a:t>
                </a:r>
                <a:r>
                  <a:rPr lang="en-US" sz="2400" spc="-50" smtClean="0">
                    <a:solidFill>
                      <a:srgbClr val="0000FF"/>
                    </a:solidFill>
                  </a:rPr>
                  <a:t>int</a:t>
                </a:r>
                <a:r>
                  <a:rPr lang="en-US" sz="2400" spc="-50" smtClean="0"/>
                  <a:t> c = 0);</a:t>
                </a:r>
              </a:p>
              <a:p>
                <a:r>
                  <a:rPr lang="en-US" smtClean="0"/>
                  <a:t>Giải phương trình: </a:t>
                </a:r>
                <a14:m>
                  <m:oMath xmlns:m="http://schemas.openxmlformats.org/officeDocument/2006/math">
                    <m:r>
                      <a:rPr lang="en-US" sz="2800" i="1" smtClean="0">
                        <a:latin typeface="Cambria Math"/>
                      </a:rPr>
                      <m:t>2</m:t>
                    </m:r>
                    <m:sSup>
                      <m:sSupPr>
                        <m:ctrlPr>
                          <a:rPr lang="en-US" sz="2800" i="1" smtClean="0">
                            <a:latin typeface="Cambria Math"/>
                          </a:rPr>
                        </m:ctrlPr>
                      </m:sSupPr>
                      <m:e>
                        <m:r>
                          <a:rPr lang="en-US" sz="2800" b="0" i="1" smtClean="0">
                            <a:latin typeface="Cambria Math"/>
                          </a:rPr>
                          <m:t>𝑥</m:t>
                        </m:r>
                      </m:e>
                      <m:sup>
                        <m:r>
                          <a:rPr lang="en-US" sz="2800" b="0" i="1" smtClean="0">
                            <a:latin typeface="Cambria Math"/>
                          </a:rPr>
                          <m:t>2</m:t>
                        </m:r>
                      </m:sup>
                    </m:sSup>
                    <m:r>
                      <a:rPr lang="en-US" sz="2800" i="1" smtClean="0">
                        <a:latin typeface="Cambria Math"/>
                      </a:rPr>
                      <m:t>+0</m:t>
                    </m:r>
                    <m:r>
                      <a:rPr lang="en-US" sz="2800" i="1" smtClean="0">
                        <a:latin typeface="Cambria Math"/>
                      </a:rPr>
                      <m:t>𝑥</m:t>
                    </m:r>
                    <m:r>
                      <a:rPr lang="en-US" sz="2800" i="1" smtClean="0">
                        <a:latin typeface="Cambria Math"/>
                      </a:rPr>
                      <m:t>+3=0</m:t>
                    </m:r>
                  </m:oMath>
                </a14:m>
                <a:endParaRPr lang="en-US" sz="2800" smtClean="0"/>
              </a:p>
              <a:p>
                <a:pPr lvl="1"/>
                <a:r>
                  <a:rPr lang="en-US" smtClean="0"/>
                  <a:t>Sai:	</a:t>
                </a:r>
                <a:r>
                  <a:rPr lang="en-US" sz="2400" smtClean="0"/>
                  <a:t>SolveEq2(2, 3);	</a:t>
                </a:r>
                <a:r>
                  <a:rPr lang="en-US" sz="2400" smtClean="0">
                    <a:solidFill>
                      <a:srgbClr val="00B050"/>
                    </a:solidFill>
                  </a:rPr>
                  <a:t>// a=2, b=3, c=0</a:t>
                </a:r>
              </a:p>
              <a:p>
                <a:pPr lvl="1"/>
                <a:r>
                  <a:rPr lang="en-US" smtClean="0"/>
                  <a:t>Đúng:	</a:t>
                </a:r>
                <a:r>
                  <a:rPr lang="en-US" sz="2400" smtClean="0"/>
                  <a:t>SolveEq2(2, </a:t>
                </a:r>
                <a:r>
                  <a:rPr lang="en-US" sz="2400" smtClean="0">
                    <a:solidFill>
                      <a:srgbClr val="FF0000"/>
                    </a:solidFill>
                  </a:rPr>
                  <a:t>0</a:t>
                </a:r>
                <a:r>
                  <a:rPr lang="en-US" sz="2400" smtClean="0"/>
                  <a:t>, 3);	</a:t>
                </a:r>
                <a:r>
                  <a:rPr lang="en-US" sz="2400" smtClean="0">
                    <a:solidFill>
                      <a:srgbClr val="00B050"/>
                    </a:solidFill>
                  </a:rPr>
                  <a:t>// a=2, </a:t>
                </a:r>
                <a:r>
                  <a:rPr lang="en-US" sz="2400" smtClean="0">
                    <a:solidFill>
                      <a:srgbClr val="FF0000"/>
                    </a:solidFill>
                  </a:rPr>
                  <a:t>b=0</a:t>
                </a:r>
                <a:r>
                  <a:rPr lang="en-US" sz="2400" smtClean="0">
                    <a:solidFill>
                      <a:srgbClr val="00B050"/>
                    </a:solidFill>
                  </a:rPr>
                  <a:t>, c=3</a:t>
                </a:r>
                <a:endParaRPr lang="en-US" sz="2400">
                  <a:solidFill>
                    <a:srgbClr val="00B050"/>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752" r="-963" b="-4852"/>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70C3265-E52F-40D9-A181-26F42DC4B316}"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74</a:t>
            </a:fld>
            <a:endParaRPr lang="en-US"/>
          </a:p>
        </p:txBody>
      </p:sp>
    </p:spTree>
    <p:extLst>
      <p:ext uri="{BB962C8B-B14F-4D97-AF65-F5344CB8AC3E}">
        <p14:creationId xmlns:p14="http://schemas.microsoft.com/office/powerpoint/2010/main" val="18468995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có đối số mặc định</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Lưu ý:</a:t>
                </a:r>
              </a:p>
              <a:p>
                <a:pPr lvl="1"/>
                <a:r>
                  <a:rPr lang="en-US" spc="-20" smtClean="0"/>
                  <a:t>Nếu </a:t>
                </a:r>
                <a14:m>
                  <m:oMath xmlns:m="http://schemas.openxmlformats.org/officeDocument/2006/math">
                    <m:r>
                      <a:rPr lang="en-US" i="1" spc="-20" smtClean="0">
                        <a:latin typeface="Cambria Math"/>
                      </a:rPr>
                      <m:t>𝑥</m:t>
                    </m:r>
                    <m:r>
                      <a:rPr lang="en-US" i="1" spc="-20" smtClean="0">
                        <a:latin typeface="Cambria Math"/>
                      </a:rPr>
                      <m:t>=</m:t>
                    </m:r>
                    <m:r>
                      <a:rPr lang="en-US" i="1" spc="-20" smtClean="0">
                        <a:latin typeface="Cambria Math"/>
                      </a:rPr>
                      <m:t>𝑎</m:t>
                    </m:r>
                  </m:oMath>
                </a14:m>
                <a:r>
                  <a:rPr lang="en-US" spc="-20" smtClean="0"/>
                  <a:t> </a:t>
                </a:r>
                <a:r>
                  <a:rPr lang="en-US" spc="-20"/>
                  <a:t>th</a:t>
                </a:r>
                <a:r>
                  <a:rPr lang="vi-VN" spc="-20"/>
                  <a:t>ườ</a:t>
                </a:r>
                <a:r>
                  <a:rPr lang="en-US" spc="-20"/>
                  <a:t>ng </a:t>
                </a:r>
                <a:r>
                  <a:rPr lang="en-US" spc="-20" smtClean="0"/>
                  <a:t>xuyên xảy </a:t>
                </a:r>
                <a:r>
                  <a:rPr lang="en-US" spc="-20"/>
                  <a:t>ra thì nên chuyển </a:t>
                </a:r>
                <a14:m>
                  <m:oMath xmlns:m="http://schemas.openxmlformats.org/officeDocument/2006/math">
                    <m:r>
                      <a:rPr lang="en-US" i="1" spc="-20" smtClean="0">
                        <a:latin typeface="Cambria Math"/>
                      </a:rPr>
                      <m:t>𝑥</m:t>
                    </m:r>
                  </m:oMath>
                </a14:m>
                <a:r>
                  <a:rPr lang="en-US" spc="-20"/>
                  <a:t> thành tham số có </a:t>
                </a:r>
                <a:r>
                  <a:rPr lang="vi-VN" spc="-20"/>
                  <a:t>đố</a:t>
                </a:r>
                <a:r>
                  <a:rPr lang="en-US" spc="-20"/>
                  <a:t>i số mặc </a:t>
                </a:r>
                <a:r>
                  <a:rPr lang="vi-VN" spc="-20"/>
                  <a:t>đị</a:t>
                </a:r>
                <a:r>
                  <a:rPr lang="en-US" spc="-20"/>
                  <a:t>nh là </a:t>
                </a:r>
                <a14:m>
                  <m:oMath xmlns:m="http://schemas.openxmlformats.org/officeDocument/2006/math">
                    <m:r>
                      <a:rPr lang="en-US" i="1" spc="-20" smtClean="0">
                        <a:latin typeface="Cambria Math"/>
                      </a:rPr>
                      <m:t>𝑎</m:t>
                    </m:r>
                  </m:oMath>
                </a14:m>
                <a:r>
                  <a:rPr lang="en-US" spc="-20"/>
                  <a:t>.</a:t>
                </a:r>
              </a:p>
              <a:p>
                <a:pPr lvl="1">
                  <a:buNone/>
                </a:pPr>
                <a:r>
                  <a:rPr lang="en-US"/>
                  <a:t>	Ví dụ, </a:t>
                </a:r>
                <a14:m>
                  <m:oMath xmlns:m="http://schemas.openxmlformats.org/officeDocument/2006/math">
                    <m:r>
                      <a:rPr lang="en-US" i="1" smtClean="0">
                        <a:latin typeface="Cambria Math"/>
                      </a:rPr>
                      <m:t>𝐺𝑒𝑛𝑑𝑒𝑟</m:t>
                    </m:r>
                    <m:r>
                      <a:rPr lang="en-US" i="1" smtClean="0">
                        <a:latin typeface="Cambria Math"/>
                      </a:rPr>
                      <m:t>=0</m:t>
                    </m:r>
                  </m:oMath>
                </a14:m>
                <a:r>
                  <a:rPr lang="en-US" smtClean="0"/>
                  <a:t> (Nam), </a:t>
                </a:r>
                <a14:m>
                  <m:oMath xmlns:m="http://schemas.openxmlformats.org/officeDocument/2006/math">
                    <m:r>
                      <a:rPr lang="en-US" i="1" smtClean="0">
                        <a:latin typeface="Cambria Math"/>
                      </a:rPr>
                      <m:t>𝐴𝑔𝑒</m:t>
                    </m:r>
                    <m:r>
                      <a:rPr lang="en-US" i="1" smtClean="0">
                        <a:latin typeface="Cambria Math"/>
                      </a:rPr>
                      <m:t>=18</m:t>
                    </m:r>
                  </m:oMath>
                </a14:m>
                <a:r>
                  <a:rPr lang="en-US" smtClean="0"/>
                  <a:t>.</a:t>
                </a:r>
                <a:endParaRPr lang="en-US"/>
              </a:p>
              <a:p>
                <a:pPr lvl="1"/>
                <a:r>
                  <a:rPr lang="en-US" smtClean="0"/>
                  <a:t>Nếu </a:t>
                </a:r>
                <a14:m>
                  <m:oMath xmlns:m="http://schemas.openxmlformats.org/officeDocument/2006/math">
                    <m:r>
                      <a:rPr lang="en-US" i="1" smtClean="0">
                        <a:latin typeface="Cambria Math"/>
                      </a:rPr>
                      <m:t>𝑥</m:t>
                    </m:r>
                    <m:r>
                      <a:rPr lang="en-US" i="1" smtClean="0">
                        <a:latin typeface="Cambria Math"/>
                      </a:rPr>
                      <m:t>=</m:t>
                    </m:r>
                    <m:r>
                      <a:rPr lang="en-US" i="1" smtClean="0">
                        <a:latin typeface="Cambria Math"/>
                      </a:rPr>
                      <m:t>𝑎</m:t>
                    </m:r>
                  </m:oMath>
                </a14:m>
                <a:r>
                  <a:rPr lang="en-US" smtClean="0"/>
                  <a:t> </a:t>
                </a:r>
                <a:r>
                  <a:rPr lang="en-US"/>
                  <a:t>và </a:t>
                </a:r>
                <a14:m>
                  <m:oMath xmlns:m="http://schemas.openxmlformats.org/officeDocument/2006/math">
                    <m:r>
                      <a:rPr lang="en-US" i="1" smtClean="0">
                        <a:latin typeface="Cambria Math"/>
                      </a:rPr>
                      <m:t>𝑦</m:t>
                    </m:r>
                    <m:r>
                      <a:rPr lang="en-US" i="1" smtClean="0">
                        <a:latin typeface="Cambria Math"/>
                      </a:rPr>
                      <m:t>=</m:t>
                    </m:r>
                    <m:r>
                      <a:rPr lang="en-US" i="1" smtClean="0">
                        <a:latin typeface="Cambria Math"/>
                      </a:rPr>
                      <m:t>𝑏</m:t>
                    </m:r>
                  </m:oMath>
                </a14:m>
                <a:r>
                  <a:rPr lang="en-US" smtClean="0"/>
                  <a:t> </a:t>
                </a:r>
                <a:r>
                  <a:rPr lang="en-US"/>
                  <a:t>th</a:t>
                </a:r>
                <a:r>
                  <a:rPr lang="vi-VN"/>
                  <a:t>ườ</a:t>
                </a:r>
                <a:r>
                  <a:rPr lang="en-US"/>
                  <a:t>ng xuyên xảy ra nh</a:t>
                </a:r>
                <a:r>
                  <a:rPr lang="vi-VN"/>
                  <a:t>ư</a:t>
                </a:r>
                <a:r>
                  <a:rPr lang="en-US" smtClean="0"/>
                  <a:t>ng </a:t>
                </a:r>
                <a14:m>
                  <m:oMath xmlns:m="http://schemas.openxmlformats.org/officeDocument/2006/math">
                    <m:r>
                      <a:rPr lang="en-US" i="1" smtClean="0">
                        <a:latin typeface="Cambria Math"/>
                      </a:rPr>
                      <m:t>𝑦</m:t>
                    </m:r>
                    <m:r>
                      <a:rPr lang="en-US" i="1" smtClean="0">
                        <a:latin typeface="Cambria Math"/>
                      </a:rPr>
                      <m:t>=</m:t>
                    </m:r>
                    <m:r>
                      <a:rPr lang="en-US" i="1" smtClean="0">
                        <a:latin typeface="Cambria Math"/>
                      </a:rPr>
                      <m:t>𝑏</m:t>
                    </m:r>
                  </m:oMath>
                </a14:m>
                <a:r>
                  <a:rPr lang="en-US" smtClean="0"/>
                  <a:t> </a:t>
                </a:r>
                <a:r>
                  <a:rPr lang="en-US"/>
                  <a:t>th</a:t>
                </a:r>
                <a:r>
                  <a:rPr lang="vi-VN"/>
                  <a:t>ườ</a:t>
                </a:r>
                <a:r>
                  <a:rPr lang="en-US"/>
                  <a:t>ng xuyên h</a:t>
                </a:r>
                <a:r>
                  <a:rPr lang="vi-VN"/>
                  <a:t>ơ</a:t>
                </a:r>
                <a:r>
                  <a:rPr lang="en-US"/>
                  <a:t>n thì nên </a:t>
                </a:r>
                <a:r>
                  <a:rPr lang="vi-VN"/>
                  <a:t>đặ</a:t>
                </a:r>
                <a:r>
                  <a:rPr lang="en-US"/>
                  <a:t>t tham số mặc </a:t>
                </a:r>
                <a:r>
                  <a:rPr lang="vi-VN"/>
                  <a:t>đị</a:t>
                </a:r>
                <a:r>
                  <a:rPr lang="en-US"/>
                  <a:t>nh </a:t>
                </a:r>
                <a14:m>
                  <m:oMath xmlns:m="http://schemas.openxmlformats.org/officeDocument/2006/math">
                    <m:r>
                      <a:rPr lang="en-US" i="1" smtClean="0">
                        <a:latin typeface="Cambria Math"/>
                      </a:rPr>
                      <m:t>𝑦</m:t>
                    </m:r>
                  </m:oMath>
                </a14:m>
                <a:r>
                  <a:rPr lang="en-US" smtClean="0"/>
                  <a:t> sau </a:t>
                </a:r>
                <a14:m>
                  <m:oMath xmlns:m="http://schemas.openxmlformats.org/officeDocument/2006/math">
                    <m:r>
                      <a:rPr lang="en-US" i="1" smtClean="0">
                        <a:latin typeface="Cambria Math"/>
                      </a:rPr>
                      <m:t>𝑥</m:t>
                    </m:r>
                  </m:oMath>
                </a14:m>
                <a:r>
                  <a:rPr lang="en-US" smtClean="0"/>
                  <a:t>.</a:t>
                </a:r>
                <a:endParaRPr lang="en-US"/>
              </a:p>
              <a:p>
                <a:pPr lvl="1">
                  <a:buNone/>
                </a:pPr>
                <a:r>
                  <a:rPr lang="en-US"/>
                  <a:t>	Ví dụ</a:t>
                </a:r>
                <a:r>
                  <a:rPr lang="en-US" smtClean="0"/>
                  <a:t>, trong cùng lớp học </a:t>
                </a:r>
                <a14:m>
                  <m:oMath xmlns:m="http://schemas.openxmlformats.org/officeDocument/2006/math">
                    <m:r>
                      <a:rPr lang="en-US" i="1" smtClean="0">
                        <a:latin typeface="Cambria Math"/>
                      </a:rPr>
                      <m:t>𝐴𝑔𝑒</m:t>
                    </m:r>
                    <m:r>
                      <a:rPr lang="en-US" i="1" smtClean="0">
                        <a:latin typeface="Cambria Math"/>
                      </a:rPr>
                      <m:t>=18</m:t>
                    </m:r>
                  </m:oMath>
                </a14:m>
                <a:r>
                  <a:rPr lang="en-US" smtClean="0"/>
                  <a:t> </a:t>
                </a:r>
                <a:r>
                  <a:rPr lang="en-US"/>
                  <a:t>xảy ra nhiều h</a:t>
                </a:r>
                <a:r>
                  <a:rPr lang="vi-VN"/>
                  <a:t>ơ</a:t>
                </a:r>
                <a:r>
                  <a:rPr lang="en-US"/>
                  <a:t>n</a:t>
                </a:r>
                <a14:m>
                  <m:oMath xmlns:m="http://schemas.openxmlformats.org/officeDocument/2006/math">
                    <m:r>
                      <a:rPr lang="en-US" b="0" i="0" smtClean="0">
                        <a:latin typeface="Cambria Math"/>
                      </a:rPr>
                      <m:t> </m:t>
                    </m:r>
                    <m:r>
                      <a:rPr lang="en-US" i="1" smtClean="0">
                        <a:latin typeface="Cambria Math"/>
                      </a:rPr>
                      <m:t>𝐺𝑒𝑛𝑑𝑒𝑟</m:t>
                    </m:r>
                    <m:r>
                      <a:rPr lang="en-US" i="1" smtClean="0">
                        <a:latin typeface="Cambria Math"/>
                      </a:rPr>
                      <m:t>=0</m:t>
                    </m:r>
                  </m:oMath>
                </a14:m>
                <a:r>
                  <a:rPr lang="en-US" smtClean="0"/>
                  <a:t> do đó nên </a:t>
                </a:r>
                <a:r>
                  <a:rPr lang="vi-VN"/>
                  <a:t>đặ</a:t>
                </a:r>
                <a:r>
                  <a:rPr lang="en-US"/>
                  <a:t>t </a:t>
                </a:r>
                <a14:m>
                  <m:oMath xmlns:m="http://schemas.openxmlformats.org/officeDocument/2006/math">
                    <m:r>
                      <a:rPr lang="en-US" i="1" smtClean="0">
                        <a:latin typeface="Cambria Math"/>
                      </a:rPr>
                      <m:t>𝐴𝑔𝑒</m:t>
                    </m:r>
                  </m:oMath>
                </a14:m>
                <a:r>
                  <a:rPr lang="en-US" smtClean="0"/>
                  <a:t> sau </a:t>
                </a:r>
                <a14:m>
                  <m:oMath xmlns:m="http://schemas.openxmlformats.org/officeDocument/2006/math">
                    <m:r>
                      <a:rPr lang="en-US" i="1" smtClean="0">
                        <a:latin typeface="Cambria Math"/>
                      </a:rPr>
                      <m:t>𝐺𝑒𝑛𝑑𝑒𝑟</m:t>
                    </m:r>
                  </m:oMath>
                </a14:m>
                <a:r>
                  <a:rPr lang="en-US" smtClean="0"/>
                  <a:t>.</a:t>
                </a:r>
                <a:endParaRPr lang="en-US"/>
              </a:p>
              <a:p>
                <a:pPr lvl="1"/>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custDataLst>
                  <p:tags r:id="rId9"/>
                </p:custDataLst>
              </p:nvPr>
            </p:nvSpPr>
            <p:spPr>
              <a:blipFill rotWithShape="1">
                <a:blip r:embed="rId10"/>
                <a:stretch>
                  <a:fillRect l="-1630" t="-1752" r="-2741" b="-876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F609572A-FB0A-4131-93E6-0387C35D1E23}"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75</a:t>
            </a:fld>
            <a:endParaRPr lang="en-US"/>
          </a:p>
        </p:txBody>
      </p:sp>
    </p:spTree>
    <p:extLst>
      <p:ext uri="{BB962C8B-B14F-4D97-AF65-F5344CB8AC3E}">
        <p14:creationId xmlns:p14="http://schemas.microsoft.com/office/powerpoint/2010/main" val="12928045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a:t>
            </a:r>
            <a:r>
              <a:rPr lang="en-US"/>
              <a:t>có tham số là hàm</a:t>
            </a:r>
          </a:p>
        </p:txBody>
      </p:sp>
      <p:sp>
        <p:nvSpPr>
          <p:cNvPr id="3" name="Content Placeholder 2"/>
          <p:cNvSpPr>
            <a:spLocks noGrp="1"/>
          </p:cNvSpPr>
          <p:nvPr>
            <p:ph idx="1"/>
          </p:nvPr>
        </p:nvSpPr>
        <p:spPr/>
        <p:txBody>
          <a:bodyPr>
            <a:noAutofit/>
          </a:bodyPr>
          <a:lstStyle/>
          <a:p>
            <a:r>
              <a:rPr lang="en-US" smtClean="0"/>
              <a:t>Khái niệm</a:t>
            </a:r>
          </a:p>
          <a:p>
            <a:pPr lvl="1"/>
            <a:r>
              <a:rPr lang="en-US" smtClean="0"/>
              <a:t>Hàm có thể truyền vào hàm khác dưới dạng đối số đầu vào.</a:t>
            </a:r>
          </a:p>
          <a:p>
            <a:pPr lvl="1"/>
            <a:r>
              <a:rPr lang="en-US" smtClean="0"/>
              <a:t>Việc khai báo tham số là hàm tương tự như khai báo nguyên mẫu hàm (không cần tên các tham số hình thức)</a:t>
            </a:r>
          </a:p>
          <a:p>
            <a:pPr lvl="1"/>
            <a:r>
              <a:rPr lang="en-US" smtClean="0"/>
              <a:t>Chỉ được phép truyền các hàm có nguyên mẫu hàm (sau khi bỏ đi tên các tham số hình thức) giống với nguyên mẫu hàm của tham số hình thức hàm được khai báo.</a:t>
            </a:r>
            <a:endParaRPr lang="en-US"/>
          </a:p>
        </p:txBody>
      </p:sp>
      <p:sp>
        <p:nvSpPr>
          <p:cNvPr id="4" name="Date Placeholder 3"/>
          <p:cNvSpPr>
            <a:spLocks noGrp="1"/>
          </p:cNvSpPr>
          <p:nvPr>
            <p:ph type="dt" sz="half" idx="10"/>
          </p:nvPr>
        </p:nvSpPr>
        <p:spPr/>
        <p:txBody>
          <a:bodyPr/>
          <a:lstStyle/>
          <a:p>
            <a:fld id="{AB465742-5EA2-48E3-B63A-6C03FF2E7930}"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76</a:t>
            </a:fld>
            <a:endParaRPr lang="en-US"/>
          </a:p>
        </p:txBody>
      </p:sp>
    </p:spTree>
    <p:extLst>
      <p:ext uri="{BB962C8B-B14F-4D97-AF65-F5344CB8AC3E}">
        <p14:creationId xmlns:p14="http://schemas.microsoft.com/office/powerpoint/2010/main" val="1070516677"/>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Ví dụ hàm có tham số là hàm</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FindBestNumber(</a:t>
            </a:r>
            <a:r>
              <a:rPr lang="en-US" sz="2400">
                <a:solidFill>
                  <a:srgbClr val="0000FF"/>
                </a:solidFill>
              </a:rPr>
              <a:t>int</a:t>
            </a:r>
            <a:r>
              <a:rPr lang="en-US" sz="2400" smtClean="0"/>
              <a:t> a, </a:t>
            </a:r>
            <a:r>
              <a:rPr lang="en-US" sz="2400" smtClean="0">
                <a:solidFill>
                  <a:srgbClr val="0000FF"/>
                </a:solidFill>
              </a:rPr>
              <a:t>int</a:t>
            </a:r>
            <a:r>
              <a:rPr lang="en-US" sz="2400" smtClean="0"/>
              <a:t> b, </a:t>
            </a:r>
            <a:r>
              <a:rPr lang="en-US" sz="2400" smtClean="0">
                <a:solidFill>
                  <a:srgbClr val="0000FF"/>
                </a:solidFill>
              </a:rPr>
              <a:t>int</a:t>
            </a:r>
            <a:r>
              <a:rPr lang="en-US" sz="2400" smtClean="0"/>
              <a:t> Better(</a:t>
            </a:r>
            <a:r>
              <a:rPr lang="en-US" sz="2400">
                <a:solidFill>
                  <a:srgbClr val="0000FF"/>
                </a:solidFill>
              </a:rPr>
              <a:t>int</a:t>
            </a:r>
            <a:r>
              <a:rPr lang="en-US" sz="2400" smtClean="0"/>
              <a:t>, </a:t>
            </a:r>
            <a:r>
              <a:rPr lang="en-US" sz="2400">
                <a:solidFill>
                  <a:srgbClr val="0000FF"/>
                </a:solidFill>
              </a:rPr>
              <a:t>int</a:t>
            </a:r>
            <a:r>
              <a:rPr lang="en-US" sz="2400" smtClean="0"/>
              <a:t>)) </a:t>
            </a:r>
            <a:r>
              <a:rPr lang="en-US" sz="2400"/>
              <a:t>{</a:t>
            </a:r>
          </a:p>
          <a:p>
            <a:pPr marL="0" indent="0">
              <a:buNone/>
            </a:pPr>
            <a:r>
              <a:rPr lang="en-US" sz="2400" smtClean="0"/>
              <a:t>	</a:t>
            </a:r>
            <a:r>
              <a:rPr lang="en-US" sz="2400" smtClean="0">
                <a:solidFill>
                  <a:srgbClr val="0000FF"/>
                </a:solidFill>
              </a:rPr>
              <a:t>int</a:t>
            </a:r>
            <a:r>
              <a:rPr lang="en-US" sz="2400" smtClean="0"/>
              <a:t> numBest = a;</a:t>
            </a:r>
          </a:p>
          <a:p>
            <a:pPr marL="0" indent="0">
              <a:buNone/>
            </a:pPr>
            <a:r>
              <a:rPr lang="en-US" sz="2400" smtClean="0">
                <a:solidFill>
                  <a:srgbClr val="0000FF"/>
                </a:solidFill>
              </a:rPr>
              <a:t>	if</a:t>
            </a:r>
            <a:r>
              <a:rPr lang="en-US" sz="2400" smtClean="0"/>
              <a:t> (Better(b, a)) {</a:t>
            </a:r>
          </a:p>
          <a:p>
            <a:pPr marL="0" indent="0">
              <a:buNone/>
            </a:pPr>
            <a:r>
              <a:rPr lang="en-US" sz="2400"/>
              <a:t>	</a:t>
            </a:r>
            <a:r>
              <a:rPr lang="en-US" sz="2400" smtClean="0"/>
              <a:t>	</a:t>
            </a:r>
            <a:r>
              <a:rPr lang="en-US" sz="2400"/>
              <a:t> numBest</a:t>
            </a:r>
            <a:r>
              <a:rPr lang="en-US" sz="2400" smtClean="0"/>
              <a:t> = b;</a:t>
            </a:r>
          </a:p>
          <a:p>
            <a:pPr marL="0" indent="0">
              <a:buNone/>
            </a:pPr>
            <a:r>
              <a:rPr lang="en-US" sz="2400"/>
              <a:t>	</a:t>
            </a:r>
            <a:r>
              <a:rPr lang="en-US" sz="2400" smtClean="0"/>
              <a:t>}</a:t>
            </a:r>
          </a:p>
          <a:p>
            <a:pPr marL="0" indent="0">
              <a:buNone/>
            </a:pPr>
            <a:r>
              <a:rPr lang="en-US" sz="2400" smtClean="0"/>
              <a:t>	</a:t>
            </a:r>
            <a:r>
              <a:rPr lang="en-US" sz="2400" smtClean="0">
                <a:solidFill>
                  <a:srgbClr val="0000FF"/>
                </a:solidFill>
              </a:rPr>
              <a:t>return</a:t>
            </a:r>
            <a:r>
              <a:rPr lang="en-US" sz="2400" smtClean="0"/>
              <a:t> numBest;</a:t>
            </a:r>
          </a:p>
          <a:p>
            <a:pPr marL="0" indent="0">
              <a:buNone/>
            </a:pPr>
            <a:r>
              <a:rPr lang="en-US" sz="2400" smtClean="0"/>
              <a:t>}</a:t>
            </a:r>
          </a:p>
          <a:p>
            <a:pPr marL="0" indent="0">
              <a:buNone/>
            </a:pPr>
            <a:r>
              <a:rPr lang="en-US" sz="2400">
                <a:solidFill>
                  <a:srgbClr val="0000FF"/>
                </a:solidFill>
              </a:rPr>
              <a:t>int</a:t>
            </a:r>
            <a:r>
              <a:rPr lang="en-US" sz="2400"/>
              <a:t> MaxNumber(</a:t>
            </a:r>
            <a:r>
              <a:rPr lang="en-US" sz="2400">
                <a:solidFill>
                  <a:srgbClr val="0000FF"/>
                </a:solidFill>
              </a:rPr>
              <a:t>int</a:t>
            </a:r>
            <a:r>
              <a:rPr lang="en-US" sz="2400"/>
              <a:t> x, </a:t>
            </a:r>
            <a:r>
              <a:rPr lang="en-US" sz="2400">
                <a:solidFill>
                  <a:srgbClr val="0000FF"/>
                </a:solidFill>
              </a:rPr>
              <a:t>int</a:t>
            </a:r>
            <a:r>
              <a:rPr lang="en-US" sz="2400"/>
              <a:t> y</a:t>
            </a:r>
            <a:r>
              <a:rPr lang="en-US" sz="2400" smtClean="0"/>
              <a:t>)	 { </a:t>
            </a:r>
            <a:r>
              <a:rPr lang="en-US" sz="2400" smtClean="0">
                <a:solidFill>
                  <a:srgbClr val="0000FF"/>
                </a:solidFill>
              </a:rPr>
              <a:t>return</a:t>
            </a:r>
            <a:r>
              <a:rPr lang="en-US" sz="2400" smtClean="0"/>
              <a:t> </a:t>
            </a:r>
            <a:r>
              <a:rPr lang="en-US" sz="2400"/>
              <a:t>x &gt; y</a:t>
            </a:r>
            <a:r>
              <a:rPr lang="en-US" sz="2400" smtClean="0"/>
              <a:t>; }</a:t>
            </a:r>
            <a:endParaRPr lang="en-US" sz="2400"/>
          </a:p>
          <a:p>
            <a:pPr marL="0" indent="0">
              <a:buNone/>
            </a:pPr>
            <a:r>
              <a:rPr lang="en-US" sz="2400" smtClean="0">
                <a:solidFill>
                  <a:srgbClr val="0000FF"/>
                </a:solidFill>
              </a:rPr>
              <a:t>int</a:t>
            </a:r>
            <a:r>
              <a:rPr lang="en-US" sz="2400" smtClean="0"/>
              <a:t> </a:t>
            </a:r>
            <a:r>
              <a:rPr lang="en-US" sz="2400"/>
              <a:t>MinNumber(</a:t>
            </a:r>
            <a:r>
              <a:rPr lang="en-US" sz="2400">
                <a:solidFill>
                  <a:srgbClr val="0000FF"/>
                </a:solidFill>
              </a:rPr>
              <a:t>int</a:t>
            </a:r>
            <a:r>
              <a:rPr lang="en-US" sz="2400"/>
              <a:t> x, </a:t>
            </a:r>
            <a:r>
              <a:rPr lang="en-US" sz="2400">
                <a:solidFill>
                  <a:srgbClr val="0000FF"/>
                </a:solidFill>
              </a:rPr>
              <a:t>int</a:t>
            </a:r>
            <a:r>
              <a:rPr lang="en-US" sz="2400"/>
              <a:t> y</a:t>
            </a:r>
            <a:r>
              <a:rPr lang="en-US" sz="2400" smtClean="0"/>
              <a:t>)	 { </a:t>
            </a:r>
            <a:r>
              <a:rPr lang="en-US" sz="2400" smtClean="0">
                <a:solidFill>
                  <a:srgbClr val="0000FF"/>
                </a:solidFill>
              </a:rPr>
              <a:t>return</a:t>
            </a:r>
            <a:r>
              <a:rPr lang="en-US" sz="2400" smtClean="0"/>
              <a:t> </a:t>
            </a:r>
            <a:r>
              <a:rPr lang="en-US" sz="2400"/>
              <a:t>x &lt; y</a:t>
            </a:r>
            <a:r>
              <a:rPr lang="en-US" sz="2400" smtClean="0"/>
              <a:t>; }</a:t>
            </a:r>
            <a:endParaRPr lang="en-US" sz="2400" b="1"/>
          </a:p>
        </p:txBody>
      </p:sp>
      <p:sp>
        <p:nvSpPr>
          <p:cNvPr id="4" name="Date Placeholder 3"/>
          <p:cNvSpPr>
            <a:spLocks noGrp="1"/>
          </p:cNvSpPr>
          <p:nvPr>
            <p:ph type="dt" sz="half" idx="10"/>
          </p:nvPr>
        </p:nvSpPr>
        <p:spPr/>
        <p:txBody>
          <a:bodyPr/>
          <a:lstStyle/>
          <a:p>
            <a:fld id="{B55344A3-192D-4451-8962-EDE40DB1ABC5}"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77</a:t>
            </a:fld>
            <a:endParaRPr lang="en-US"/>
          </a:p>
        </p:txBody>
      </p:sp>
    </p:spTree>
    <p:extLst>
      <p:ext uri="{BB962C8B-B14F-4D97-AF65-F5344CB8AC3E}">
        <p14:creationId xmlns:p14="http://schemas.microsoft.com/office/powerpoint/2010/main" val="1033238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Ví dụ hàm có tham số là hàm</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int</a:t>
            </a:r>
            <a:r>
              <a:rPr lang="en-US" sz="2400" smtClean="0"/>
              <a:t> FindBestNumber(</a:t>
            </a:r>
            <a:r>
              <a:rPr lang="en-US" sz="2400" smtClean="0">
                <a:solidFill>
                  <a:srgbClr val="0000FF"/>
                </a:solidFill>
              </a:rPr>
              <a:t>int</a:t>
            </a:r>
            <a:r>
              <a:rPr lang="en-US" sz="2400" smtClean="0"/>
              <a:t> a[], </a:t>
            </a:r>
            <a:r>
              <a:rPr lang="en-US" sz="2400" smtClean="0">
                <a:solidFill>
                  <a:srgbClr val="0000FF"/>
                </a:solidFill>
              </a:rPr>
              <a:t>int</a:t>
            </a:r>
            <a:r>
              <a:rPr lang="en-US" sz="2400" smtClean="0"/>
              <a:t> n, </a:t>
            </a:r>
            <a:r>
              <a:rPr lang="en-US" sz="2400" smtClean="0">
                <a:solidFill>
                  <a:srgbClr val="0000FF"/>
                </a:solidFill>
              </a:rPr>
              <a:t>int</a:t>
            </a:r>
            <a:r>
              <a:rPr lang="en-US" sz="2400" smtClean="0"/>
              <a:t> Better(</a:t>
            </a:r>
            <a:r>
              <a:rPr lang="en-US" sz="2400">
                <a:solidFill>
                  <a:srgbClr val="0000FF"/>
                </a:solidFill>
              </a:rPr>
              <a:t>int</a:t>
            </a:r>
            <a:r>
              <a:rPr lang="en-US" sz="2400" smtClean="0"/>
              <a:t>, </a:t>
            </a:r>
            <a:r>
              <a:rPr lang="en-US" sz="2400">
                <a:solidFill>
                  <a:srgbClr val="0000FF"/>
                </a:solidFill>
              </a:rPr>
              <a:t>int</a:t>
            </a:r>
            <a:r>
              <a:rPr lang="en-US" sz="2400" smtClean="0"/>
              <a:t>)) </a:t>
            </a:r>
            <a:r>
              <a:rPr lang="en-US" sz="2400"/>
              <a:t>{</a:t>
            </a:r>
          </a:p>
          <a:p>
            <a:pPr marL="0" indent="0">
              <a:buNone/>
            </a:pPr>
            <a:r>
              <a:rPr lang="en-US" sz="2400"/>
              <a:t>	</a:t>
            </a:r>
            <a:r>
              <a:rPr lang="en-US" sz="2400">
                <a:solidFill>
                  <a:srgbClr val="0000FF"/>
                </a:solidFill>
              </a:rPr>
              <a:t>int</a:t>
            </a:r>
            <a:r>
              <a:rPr lang="en-US" sz="2400"/>
              <a:t> i</a:t>
            </a:r>
            <a:r>
              <a:rPr lang="en-US" sz="2400" smtClean="0"/>
              <a:t>, idBest = 0;</a:t>
            </a:r>
            <a:endParaRPr lang="en-US" sz="2400"/>
          </a:p>
          <a:p>
            <a:pPr marL="0" indent="0">
              <a:buNone/>
            </a:pPr>
            <a:r>
              <a:rPr lang="en-US" sz="2400"/>
              <a:t>	</a:t>
            </a:r>
            <a:r>
              <a:rPr lang="en-US" sz="2400" smtClean="0">
                <a:solidFill>
                  <a:srgbClr val="0000FF"/>
                </a:solidFill>
              </a:rPr>
              <a:t>for</a:t>
            </a:r>
            <a:r>
              <a:rPr lang="en-US" sz="2400" smtClean="0"/>
              <a:t> (i = 1; i &lt; n; i++) {</a:t>
            </a:r>
          </a:p>
          <a:p>
            <a:pPr marL="0" indent="0">
              <a:buNone/>
            </a:pPr>
            <a:r>
              <a:rPr lang="en-US" sz="2400"/>
              <a:t>	</a:t>
            </a:r>
            <a:r>
              <a:rPr lang="en-US" sz="2400" smtClean="0"/>
              <a:t>	</a:t>
            </a:r>
            <a:r>
              <a:rPr lang="en-US" sz="2400" smtClean="0">
                <a:solidFill>
                  <a:srgbClr val="0000FF"/>
                </a:solidFill>
              </a:rPr>
              <a:t>if</a:t>
            </a:r>
            <a:r>
              <a:rPr lang="en-US" sz="2400" smtClean="0"/>
              <a:t> (Better(a[i], </a:t>
            </a:r>
            <a:r>
              <a:rPr lang="en-US" sz="2400"/>
              <a:t>a[idBest]))</a:t>
            </a:r>
            <a:endParaRPr lang="en-US" sz="2400" smtClean="0"/>
          </a:p>
          <a:p>
            <a:pPr marL="0" indent="0">
              <a:buNone/>
            </a:pPr>
            <a:r>
              <a:rPr lang="en-US" sz="2400"/>
              <a:t>	</a:t>
            </a:r>
            <a:r>
              <a:rPr lang="en-US" sz="2400" smtClean="0"/>
              <a:t>		</a:t>
            </a:r>
            <a:r>
              <a:rPr lang="en-US" sz="2400"/>
              <a:t>idBest </a:t>
            </a:r>
            <a:r>
              <a:rPr lang="en-US" sz="2400" smtClean="0"/>
              <a:t>= id;</a:t>
            </a:r>
          </a:p>
          <a:p>
            <a:pPr marL="0" indent="0">
              <a:buNone/>
            </a:pPr>
            <a:r>
              <a:rPr lang="en-US" sz="2400"/>
              <a:t>	</a:t>
            </a:r>
            <a:r>
              <a:rPr lang="en-US" sz="2400" smtClean="0"/>
              <a:t>}</a:t>
            </a:r>
          </a:p>
          <a:p>
            <a:pPr marL="0" indent="0">
              <a:buNone/>
            </a:pPr>
            <a:r>
              <a:rPr lang="en-US" sz="2400"/>
              <a:t>	</a:t>
            </a:r>
            <a:r>
              <a:rPr lang="en-US" sz="2400" smtClean="0">
                <a:solidFill>
                  <a:srgbClr val="0000FF"/>
                </a:solidFill>
              </a:rPr>
              <a:t>return</a:t>
            </a:r>
            <a:r>
              <a:rPr lang="en-US" sz="2400" smtClean="0"/>
              <a:t> </a:t>
            </a:r>
            <a:r>
              <a:rPr lang="en-US" sz="2400"/>
              <a:t>a[idBest];</a:t>
            </a:r>
          </a:p>
          <a:p>
            <a:pPr marL="0" indent="0">
              <a:buNone/>
            </a:pPr>
            <a:r>
              <a:rPr lang="en-US" sz="2400" smtClean="0"/>
              <a:t>}</a:t>
            </a:r>
          </a:p>
          <a:p>
            <a:pPr marL="0" indent="0">
              <a:buNone/>
            </a:pPr>
            <a:r>
              <a:rPr lang="en-US" sz="2400">
                <a:solidFill>
                  <a:srgbClr val="0000FF"/>
                </a:solidFill>
              </a:rPr>
              <a:t>int</a:t>
            </a:r>
            <a:r>
              <a:rPr lang="en-US" sz="2400"/>
              <a:t> MaxNumber(</a:t>
            </a:r>
            <a:r>
              <a:rPr lang="en-US" sz="2400">
                <a:solidFill>
                  <a:srgbClr val="0000FF"/>
                </a:solidFill>
              </a:rPr>
              <a:t>int</a:t>
            </a:r>
            <a:r>
              <a:rPr lang="en-US" sz="2400"/>
              <a:t> x, </a:t>
            </a:r>
            <a:r>
              <a:rPr lang="en-US" sz="2400">
                <a:solidFill>
                  <a:srgbClr val="0000FF"/>
                </a:solidFill>
              </a:rPr>
              <a:t>int</a:t>
            </a:r>
            <a:r>
              <a:rPr lang="en-US" sz="2400"/>
              <a:t> y</a:t>
            </a:r>
            <a:r>
              <a:rPr lang="en-US" sz="2400" smtClean="0"/>
              <a:t>)	 { </a:t>
            </a:r>
            <a:r>
              <a:rPr lang="en-US" sz="2400" smtClean="0">
                <a:solidFill>
                  <a:srgbClr val="0000FF"/>
                </a:solidFill>
              </a:rPr>
              <a:t>return</a:t>
            </a:r>
            <a:r>
              <a:rPr lang="en-US" sz="2400" smtClean="0"/>
              <a:t> </a:t>
            </a:r>
            <a:r>
              <a:rPr lang="en-US" sz="2400"/>
              <a:t>x &gt; y</a:t>
            </a:r>
            <a:r>
              <a:rPr lang="en-US" sz="2400" smtClean="0"/>
              <a:t>; }</a:t>
            </a:r>
            <a:endParaRPr lang="en-US" sz="2400"/>
          </a:p>
          <a:p>
            <a:pPr marL="0" indent="0">
              <a:buNone/>
            </a:pPr>
            <a:r>
              <a:rPr lang="en-US" sz="2400" smtClean="0">
                <a:solidFill>
                  <a:srgbClr val="0000FF"/>
                </a:solidFill>
              </a:rPr>
              <a:t>int</a:t>
            </a:r>
            <a:r>
              <a:rPr lang="en-US" sz="2400" smtClean="0"/>
              <a:t> </a:t>
            </a:r>
            <a:r>
              <a:rPr lang="en-US" sz="2400"/>
              <a:t>MinNumber(</a:t>
            </a:r>
            <a:r>
              <a:rPr lang="en-US" sz="2400">
                <a:solidFill>
                  <a:srgbClr val="0000FF"/>
                </a:solidFill>
              </a:rPr>
              <a:t>int</a:t>
            </a:r>
            <a:r>
              <a:rPr lang="en-US" sz="2400"/>
              <a:t> x, </a:t>
            </a:r>
            <a:r>
              <a:rPr lang="en-US" sz="2400">
                <a:solidFill>
                  <a:srgbClr val="0000FF"/>
                </a:solidFill>
              </a:rPr>
              <a:t>int</a:t>
            </a:r>
            <a:r>
              <a:rPr lang="en-US" sz="2400"/>
              <a:t> y</a:t>
            </a:r>
            <a:r>
              <a:rPr lang="en-US" sz="2400" smtClean="0"/>
              <a:t>)	 { </a:t>
            </a:r>
            <a:r>
              <a:rPr lang="en-US" sz="2400" smtClean="0">
                <a:solidFill>
                  <a:srgbClr val="0000FF"/>
                </a:solidFill>
              </a:rPr>
              <a:t>return</a:t>
            </a:r>
            <a:r>
              <a:rPr lang="en-US" sz="2400" smtClean="0"/>
              <a:t> </a:t>
            </a:r>
            <a:r>
              <a:rPr lang="en-US" sz="2400"/>
              <a:t>x &lt; y</a:t>
            </a:r>
            <a:r>
              <a:rPr lang="en-US" sz="2400" smtClean="0"/>
              <a:t>; }</a:t>
            </a:r>
            <a:endParaRPr lang="en-US" sz="2400"/>
          </a:p>
          <a:p>
            <a:pPr marL="0" indent="0">
              <a:buNone/>
            </a:pPr>
            <a:endParaRPr lang="en-US" sz="2400"/>
          </a:p>
        </p:txBody>
      </p:sp>
      <p:sp>
        <p:nvSpPr>
          <p:cNvPr id="4" name="Date Placeholder 3"/>
          <p:cNvSpPr>
            <a:spLocks noGrp="1"/>
          </p:cNvSpPr>
          <p:nvPr>
            <p:ph type="dt" sz="half" idx="10"/>
          </p:nvPr>
        </p:nvSpPr>
        <p:spPr/>
        <p:txBody>
          <a:bodyPr/>
          <a:lstStyle/>
          <a:p>
            <a:fld id="{C33D083A-2603-40AE-81BD-9FC6484A121E}"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78</a:t>
            </a:fld>
            <a:endParaRPr lang="en-US"/>
          </a:p>
        </p:txBody>
      </p:sp>
    </p:spTree>
    <p:extLst>
      <p:ext uri="{BB962C8B-B14F-4D97-AF65-F5344CB8AC3E}">
        <p14:creationId xmlns:p14="http://schemas.microsoft.com/office/powerpoint/2010/main" val="1624903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Hàm đệ qui</a:t>
            </a:r>
            <a:endParaRPr lang="en-US"/>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Autofit/>
              </a:bodyPr>
              <a:lstStyle/>
              <a:p>
                <a:r>
                  <a:rPr lang="en-US" smtClean="0"/>
                  <a:t>Khái niệm</a:t>
                </a:r>
              </a:p>
              <a:p>
                <a:pPr lvl="1"/>
                <a:r>
                  <a:rPr lang="en-US" smtClean="0"/>
                  <a:t>Đệ qui chỉ một tình huống mà trong đó hàm gọi chính nó theo cách trực tiếp hay gián tiếp.</a:t>
                </a:r>
              </a:p>
              <a:p>
                <a:r>
                  <a:rPr lang="en-US" smtClean="0"/>
                  <a:t>Ví dụ</a:t>
                </a:r>
              </a:p>
              <a:p>
                <a:pPr lvl="1"/>
                <a:r>
                  <a:rPr lang="en-US" smtClean="0"/>
                  <a:t>Tính giai thừa: </a:t>
                </a:r>
                <a14:m>
                  <m:oMath xmlns:m="http://schemas.openxmlformats.org/officeDocument/2006/math">
                    <m:r>
                      <a:rPr lang="en-US" i="1" smtClean="0">
                        <a:latin typeface="Cambria Math"/>
                      </a:rPr>
                      <m:t>𝑛</m:t>
                    </m:r>
                    <m:r>
                      <a:rPr lang="en-US" i="1" smtClean="0">
                        <a:latin typeface="Cambria Math"/>
                      </a:rPr>
                      <m:t>!=</m:t>
                    </m:r>
                    <m:r>
                      <a:rPr lang="en-US" i="1" smtClean="0">
                        <a:latin typeface="Cambria Math"/>
                      </a:rPr>
                      <m:t>𝑛</m:t>
                    </m:r>
                    <m:r>
                      <a:rPr lang="en-US" i="1" smtClean="0">
                        <a:latin typeface="Cambria Math"/>
                      </a:rPr>
                      <m:t>∗(</m:t>
                    </m:r>
                    <m:r>
                      <a:rPr lang="en-US" i="1" smtClean="0">
                        <a:latin typeface="Cambria Math"/>
                      </a:rPr>
                      <m:t>𝑛</m:t>
                    </m:r>
                    <m:r>
                      <a:rPr lang="en-US" i="1" smtClean="0">
                        <a:latin typeface="Cambria Math"/>
                      </a:rPr>
                      <m:t>−1)∗…∗2∗1</m:t>
                    </m:r>
                  </m:oMath>
                </a14:m>
                <a:endParaRPr lang="en-US" smtClean="0"/>
              </a:p>
              <a:p>
                <a:pPr lvl="1"/>
                <a:r>
                  <a:rPr lang="en-US" spc="-170" smtClean="0"/>
                  <a:t>Do </a:t>
                </a:r>
                <a14:m>
                  <m:oMath xmlns:m="http://schemas.openxmlformats.org/officeDocument/2006/math">
                    <m:r>
                      <a:rPr lang="en-US" i="1" spc="-170" smtClean="0">
                        <a:latin typeface="Cambria Math"/>
                      </a:rPr>
                      <m:t>(</m:t>
                    </m:r>
                    <m:r>
                      <a:rPr lang="en-US" i="1" spc="-170" smtClean="0">
                        <a:latin typeface="Cambria Math"/>
                      </a:rPr>
                      <m:t>𝑛</m:t>
                    </m:r>
                    <m:r>
                      <a:rPr lang="en-US" i="1" spc="-170" smtClean="0">
                        <a:latin typeface="Cambria Math"/>
                      </a:rPr>
                      <m:t>−1)∗…∗2∗1=(</m:t>
                    </m:r>
                    <m:r>
                      <a:rPr lang="en-US" i="1" spc="-170" smtClean="0">
                        <a:latin typeface="Cambria Math"/>
                      </a:rPr>
                      <m:t>𝑛</m:t>
                    </m:r>
                    <m:r>
                      <a:rPr lang="en-US" i="1" spc="-170" smtClean="0">
                        <a:latin typeface="Cambria Math"/>
                      </a:rPr>
                      <m:t>−1)!⇒</m:t>
                    </m:r>
                    <m:r>
                      <a:rPr lang="en-US" i="1" spc="-170" smtClean="0">
                        <a:latin typeface="Cambria Math"/>
                      </a:rPr>
                      <m:t>𝑛</m:t>
                    </m:r>
                    <m:r>
                      <a:rPr lang="en-US" i="1" spc="-170" smtClean="0">
                        <a:latin typeface="Cambria Math"/>
                      </a:rPr>
                      <m:t>!=</m:t>
                    </m:r>
                    <m:r>
                      <a:rPr lang="en-US" i="1" spc="-170" smtClean="0">
                        <a:latin typeface="Cambria Math"/>
                      </a:rPr>
                      <m:t>𝑛</m:t>
                    </m:r>
                    <m:r>
                      <a:rPr lang="en-US" i="1" spc="-170" smtClean="0">
                        <a:latin typeface="Cambria Math"/>
                      </a:rPr>
                      <m:t>∗(</m:t>
                    </m:r>
                    <m:r>
                      <a:rPr lang="en-US" i="1" spc="-170" smtClean="0">
                        <a:latin typeface="Cambria Math"/>
                      </a:rPr>
                      <m:t>𝑛</m:t>
                    </m:r>
                    <m:r>
                      <a:rPr lang="en-US" i="1" spc="-170" smtClean="0">
                        <a:latin typeface="Cambria Math"/>
                      </a:rPr>
                      <m:t>−1)</m:t>
                    </m:r>
                  </m:oMath>
                </a14:m>
                <a:endParaRPr lang="en-US" spc="-170" smtClean="0"/>
              </a:p>
              <a:p>
                <a:pPr lvl="1"/>
                <a:r>
                  <a:rPr lang="en-US" smtClean="0"/>
                  <a:t>Tương tự </a:t>
                </a:r>
                <a14:m>
                  <m:oMath xmlns:m="http://schemas.openxmlformats.org/officeDocument/2006/math">
                    <m:r>
                      <a:rPr lang="en-US" i="1" smtClean="0">
                        <a:latin typeface="Cambria Math"/>
                      </a:rPr>
                      <m:t>(</m:t>
                    </m:r>
                    <m:r>
                      <a:rPr lang="en-US" i="1" smtClean="0">
                        <a:latin typeface="Cambria Math"/>
                      </a:rPr>
                      <m:t>𝑛</m:t>
                    </m:r>
                    <m:r>
                      <a:rPr lang="en-US" i="1" smtClean="0">
                        <a:latin typeface="Cambria Math"/>
                      </a:rPr>
                      <m:t>−1)! = (</m:t>
                    </m:r>
                    <m:r>
                      <a:rPr lang="en-US" i="1" smtClean="0">
                        <a:latin typeface="Cambria Math"/>
                      </a:rPr>
                      <m:t>𝑛</m:t>
                    </m:r>
                    <m:r>
                      <a:rPr lang="en-US" i="1" smtClean="0">
                        <a:latin typeface="Cambria Math"/>
                      </a:rPr>
                      <m:t>−)!∗(</m:t>
                    </m:r>
                    <m:r>
                      <a:rPr lang="en-US" i="1" smtClean="0">
                        <a:latin typeface="Cambria Math"/>
                      </a:rPr>
                      <m:t>𝑛</m:t>
                    </m:r>
                    <m:r>
                      <a:rPr lang="en-US" i="1" smtClean="0">
                        <a:latin typeface="Cambria Math"/>
                      </a:rPr>
                      <m:t>−1)</m:t>
                    </m:r>
                  </m:oMath>
                </a14:m>
                <a:endParaRPr lang="en-US" smtClean="0"/>
              </a:p>
              <a:p>
                <a:pPr lvl="1"/>
                <a:r>
                  <a:rPr lang="en-US" smtClean="0"/>
                  <a:t>Tiếp tục cho đến khi tính 1! ta có ngay kết quả là 1, thế ngược lại tính được </a:t>
                </a:r>
                <a14:m>
                  <m:oMath xmlns:m="http://schemas.openxmlformats.org/officeDocument/2006/math">
                    <m:r>
                      <a:rPr lang="en-US" i="1" smtClean="0">
                        <a:latin typeface="Cambria Math"/>
                      </a:rPr>
                      <m:t>𝑛</m:t>
                    </m:r>
                    <m:r>
                      <a:rPr lang="en-US" i="1" smtClean="0">
                        <a:latin typeface="Cambria Math"/>
                      </a:rPr>
                      <m:t>!</m:t>
                    </m:r>
                  </m:oMath>
                </a14:m>
                <a:endParaRPr lang="en-US"/>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9"/>
                <a:stretch>
                  <a:fillRect l="-1630" t="-1752" r="-667" b="-4717"/>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55EB627E-0D9D-4514-B4F8-162C8E3B5C0E}"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79</a:t>
            </a:fld>
            <a:endParaRPr lang="en-US"/>
          </a:p>
        </p:txBody>
      </p:sp>
    </p:spTree>
    <p:extLst>
      <p:ext uri="{BB962C8B-B14F-4D97-AF65-F5344CB8AC3E}">
        <p14:creationId xmlns:p14="http://schemas.microsoft.com/office/powerpoint/2010/main" val="407053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mtClean="0"/>
              <a:t>Phân biệt một cách tương đối</a:t>
            </a:r>
            <a:endParaRPr lang="en-US"/>
          </a:p>
        </p:txBody>
      </p:sp>
      <p:sp>
        <p:nvSpPr>
          <p:cNvPr id="3" name="Content Placeholder 2"/>
          <p:cNvSpPr>
            <a:spLocks noGrp="1"/>
          </p:cNvSpPr>
          <p:nvPr>
            <p:ph idx="1"/>
          </p:nvPr>
        </p:nvSpPr>
        <p:spPr/>
        <p:txBody>
          <a:bodyPr>
            <a:noAutofit/>
          </a:bodyPr>
          <a:lstStyle/>
          <a:p>
            <a:r>
              <a:rPr lang="en-US" spc="-50"/>
              <a:t>Hàm </a:t>
            </a:r>
            <a:r>
              <a:rPr lang="en-US" spc="-50" smtClean="0"/>
              <a:t>có </a:t>
            </a:r>
            <a:r>
              <a:rPr lang="en-US" spc="-50"/>
              <a:t>sẵn (trong </a:t>
            </a:r>
            <a:r>
              <a:rPr lang="en-US" spc="-50" smtClean="0"/>
              <a:t>ngôn ngữ hoặc </a:t>
            </a:r>
            <a:r>
              <a:rPr lang="en-US" spc="-50"/>
              <a:t>do một hãng phần mềm viết để </a:t>
            </a:r>
            <a:r>
              <a:rPr lang="en-US" spc="-50" smtClean="0"/>
              <a:t>bán hoặc cho) như:</a:t>
            </a:r>
          </a:p>
          <a:p>
            <a:pPr lvl="1"/>
            <a:r>
              <a:rPr lang="en-US" spc="-80" smtClean="0"/>
              <a:t>Hàm </a:t>
            </a:r>
            <a:r>
              <a:rPr lang="en-US" spc="-80"/>
              <a:t>xuất, nhập thông tin: </a:t>
            </a:r>
            <a:r>
              <a:rPr lang="en-US" sz="2400" spc="-80"/>
              <a:t>printf()</a:t>
            </a:r>
            <a:r>
              <a:rPr lang="en-US" spc="-80"/>
              <a:t>, </a:t>
            </a:r>
            <a:r>
              <a:rPr lang="en-US" sz="2400" spc="-80"/>
              <a:t>scanf()</a:t>
            </a:r>
            <a:r>
              <a:rPr lang="en-US" spc="-80"/>
              <a:t>, …</a:t>
            </a:r>
          </a:p>
          <a:p>
            <a:pPr lvl="1"/>
            <a:r>
              <a:rPr lang="en-US" spc="-80"/>
              <a:t>Hàm toán học: </a:t>
            </a:r>
            <a:r>
              <a:rPr lang="en-US" sz="2400" spc="-80"/>
              <a:t>sqrt()</a:t>
            </a:r>
            <a:r>
              <a:rPr lang="en-US" spc="-80"/>
              <a:t>, </a:t>
            </a:r>
            <a:r>
              <a:rPr lang="en-US" sz="2400" spc="-80"/>
              <a:t>pow()</a:t>
            </a:r>
            <a:r>
              <a:rPr lang="en-US" spc="-80"/>
              <a:t>, </a:t>
            </a:r>
            <a:r>
              <a:rPr lang="en-US" sz="2400" spc="-80"/>
              <a:t>abs()</a:t>
            </a:r>
            <a:r>
              <a:rPr lang="en-US" spc="-80"/>
              <a:t>, </a:t>
            </a:r>
            <a:r>
              <a:rPr lang="en-US" sz="2400" spc="-80"/>
              <a:t>sin()</a:t>
            </a:r>
            <a:r>
              <a:rPr lang="en-US" spc="-80"/>
              <a:t>, …</a:t>
            </a:r>
          </a:p>
          <a:p>
            <a:r>
              <a:rPr lang="en-US" smtClean="0"/>
              <a:t>Hàm do người lập trình viết thêm như:</a:t>
            </a:r>
          </a:p>
          <a:p>
            <a:pPr lvl="1"/>
            <a:r>
              <a:rPr lang="en-US" smtClean="0"/>
              <a:t>Hàm xuất, nhập thông tin: Nhập số dương, ...</a:t>
            </a:r>
          </a:p>
          <a:p>
            <a:pPr lvl="1"/>
            <a:r>
              <a:rPr lang="en-US" smtClean="0"/>
              <a:t>Hàm toán học: Tính </a:t>
            </a:r>
            <a:r>
              <a:rPr lang="en-US"/>
              <a:t>căn bậc </a:t>
            </a:r>
            <a:r>
              <a:rPr lang="en-US" smtClean="0"/>
              <a:t>3, tính căn bậc n</a:t>
            </a:r>
            <a:r>
              <a:rPr lang="en-US"/>
              <a:t>, tính giai thừa, </a:t>
            </a:r>
            <a:r>
              <a:rPr lang="en-US" smtClean="0"/>
              <a:t>giải phương trình bậc 1, bậc 2, bậc 4 đối xứng, …</a:t>
            </a:r>
          </a:p>
        </p:txBody>
      </p:sp>
      <p:sp>
        <p:nvSpPr>
          <p:cNvPr id="4" name="Date Placeholder 3"/>
          <p:cNvSpPr>
            <a:spLocks noGrp="1"/>
          </p:cNvSpPr>
          <p:nvPr>
            <p:ph type="dt" sz="half" idx="10"/>
          </p:nvPr>
        </p:nvSpPr>
        <p:spPr/>
        <p:txBody>
          <a:bodyPr/>
          <a:lstStyle/>
          <a:p>
            <a:fld id="{C4C0C31F-3804-4B8E-9B4E-8F3F56BCEC07}"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a:t>
            </a:fld>
            <a:endParaRPr lang="en-US"/>
          </a:p>
        </p:txBody>
      </p:sp>
    </p:spTree>
    <p:extLst>
      <p:ext uri="{BB962C8B-B14F-4D97-AF65-F5344CB8AC3E}">
        <p14:creationId xmlns:p14="http://schemas.microsoft.com/office/powerpoint/2010/main" val="24947488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hàm đệ qui</a:t>
            </a:r>
            <a:endParaRPr lang="en-US"/>
          </a:p>
        </p:txBody>
      </p:sp>
      <p:sp>
        <p:nvSpPr>
          <p:cNvPr id="3" name="Content Placeholder 2"/>
          <p:cNvSpPr>
            <a:spLocks noGrp="1"/>
          </p:cNvSpPr>
          <p:nvPr>
            <p:ph idx="1"/>
          </p:nvPr>
        </p:nvSpPr>
        <p:spPr/>
        <p:txBody>
          <a:bodyPr>
            <a:noAutofit/>
          </a:bodyPr>
          <a:lstStyle/>
          <a:p>
            <a:r>
              <a:rPr lang="en-US" smtClean="0"/>
              <a:t>Khai báo hàm:</a:t>
            </a:r>
          </a:p>
          <a:p>
            <a:pPr marL="0" indent="0">
              <a:buNone/>
            </a:pPr>
            <a:r>
              <a:rPr lang="en-US" sz="2400" smtClean="0">
                <a:solidFill>
                  <a:srgbClr val="0000FF"/>
                </a:solidFill>
              </a:rPr>
              <a:t>unsigned int</a:t>
            </a:r>
            <a:r>
              <a:rPr lang="en-US" sz="2400" smtClean="0"/>
              <a:t> factorial(</a:t>
            </a:r>
            <a:r>
              <a:rPr lang="en-US" sz="2400" smtClean="0">
                <a:solidFill>
                  <a:srgbClr val="0000FF"/>
                </a:solidFill>
              </a:rPr>
              <a:t>unsigned int</a:t>
            </a:r>
            <a:r>
              <a:rPr lang="en-US" sz="2400" smtClean="0"/>
              <a:t> n);</a:t>
            </a:r>
          </a:p>
          <a:p>
            <a:r>
              <a:rPr lang="en-US" smtClean="0"/>
              <a:t>Định nghĩa hàm:</a:t>
            </a:r>
            <a:endParaRPr lang="en-US"/>
          </a:p>
          <a:p>
            <a:pPr marL="0" indent="0">
              <a:buNone/>
            </a:pPr>
            <a:r>
              <a:rPr lang="en-US" sz="2400" smtClean="0">
                <a:solidFill>
                  <a:srgbClr val="0000FF"/>
                </a:solidFill>
              </a:rPr>
              <a:t>unsigned int</a:t>
            </a:r>
            <a:r>
              <a:rPr lang="en-US" sz="2400" smtClean="0"/>
              <a:t> factorial(</a:t>
            </a:r>
            <a:r>
              <a:rPr lang="en-US" sz="2400" smtClean="0">
                <a:solidFill>
                  <a:srgbClr val="0000FF"/>
                </a:solidFill>
              </a:rPr>
              <a:t>unsigned int</a:t>
            </a:r>
            <a:r>
              <a:rPr lang="en-US" sz="2400" smtClean="0"/>
              <a:t> n)</a:t>
            </a:r>
          </a:p>
          <a:p>
            <a:pPr marL="0" indent="0">
              <a:buNone/>
            </a:pPr>
            <a:r>
              <a:rPr lang="en-US" sz="2400" smtClean="0"/>
              <a:t>{</a:t>
            </a:r>
          </a:p>
          <a:p>
            <a:pPr marL="0" indent="0">
              <a:buNone/>
            </a:pPr>
            <a:r>
              <a:rPr lang="en-US" sz="2400"/>
              <a:t>	</a:t>
            </a:r>
            <a:r>
              <a:rPr lang="en-US" sz="2400" smtClean="0">
                <a:solidFill>
                  <a:srgbClr val="0000FF"/>
                </a:solidFill>
              </a:rPr>
              <a:t>if</a:t>
            </a:r>
            <a:r>
              <a:rPr lang="en-US" sz="2400" smtClean="0"/>
              <a:t> (n == 1)</a:t>
            </a:r>
          </a:p>
          <a:p>
            <a:pPr marL="0" indent="0">
              <a:buNone/>
            </a:pPr>
            <a:r>
              <a:rPr lang="en-US" sz="2400"/>
              <a:t>	</a:t>
            </a:r>
            <a:r>
              <a:rPr lang="en-US" sz="2400" smtClean="0"/>
              <a:t>	</a:t>
            </a:r>
            <a:r>
              <a:rPr lang="en-US" sz="2400" smtClean="0">
                <a:solidFill>
                  <a:srgbClr val="0000FF"/>
                </a:solidFill>
              </a:rPr>
              <a:t>return</a:t>
            </a:r>
            <a:r>
              <a:rPr lang="en-US" sz="2400" smtClean="0"/>
              <a:t> 1;</a:t>
            </a:r>
          </a:p>
          <a:p>
            <a:pPr marL="0" indent="0">
              <a:buNone/>
            </a:pPr>
            <a:r>
              <a:rPr lang="en-US" sz="2400"/>
              <a:t>	</a:t>
            </a:r>
            <a:r>
              <a:rPr lang="en-US" sz="2400" smtClean="0">
                <a:solidFill>
                  <a:srgbClr val="0000FF"/>
                </a:solidFill>
              </a:rPr>
              <a:t>else</a:t>
            </a:r>
          </a:p>
          <a:p>
            <a:pPr marL="0" indent="0">
              <a:buNone/>
            </a:pPr>
            <a:r>
              <a:rPr lang="en-US" sz="2400"/>
              <a:t>	</a:t>
            </a:r>
            <a:r>
              <a:rPr lang="en-US" sz="2400" smtClean="0"/>
              <a:t>	</a:t>
            </a:r>
            <a:r>
              <a:rPr lang="en-US" sz="2400" smtClean="0">
                <a:solidFill>
                  <a:srgbClr val="0000FF"/>
                </a:solidFill>
              </a:rPr>
              <a:t>return</a:t>
            </a:r>
            <a:r>
              <a:rPr lang="en-US" sz="2400" smtClean="0"/>
              <a:t> n * factorial(n – 1);</a:t>
            </a:r>
          </a:p>
          <a:p>
            <a:pPr marL="0" indent="0">
              <a:buNone/>
            </a:pPr>
            <a:r>
              <a:rPr lang="en-US" sz="2400" smtClean="0"/>
              <a:t>}</a:t>
            </a:r>
            <a:endParaRPr lang="en-US" sz="2400"/>
          </a:p>
        </p:txBody>
      </p:sp>
      <p:sp>
        <p:nvSpPr>
          <p:cNvPr id="4" name="Date Placeholder 3"/>
          <p:cNvSpPr>
            <a:spLocks noGrp="1"/>
          </p:cNvSpPr>
          <p:nvPr>
            <p:ph type="dt" sz="half" idx="10"/>
          </p:nvPr>
        </p:nvSpPr>
        <p:spPr/>
        <p:txBody>
          <a:bodyPr/>
          <a:lstStyle/>
          <a:p>
            <a:fld id="{DDBF19EC-7FC3-4CE9-BE89-7945435C53F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80</a:t>
            </a:fld>
            <a:endParaRPr lang="en-US"/>
          </a:p>
        </p:txBody>
      </p:sp>
    </p:spTree>
    <p:extLst>
      <p:ext uri="{BB962C8B-B14F-4D97-AF65-F5344CB8AC3E}">
        <p14:creationId xmlns:p14="http://schemas.microsoft.com/office/powerpoint/2010/main" val="1106966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với các NNLT khác</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110702715"/>
              </p:ext>
            </p:extLst>
          </p:nvPr>
        </p:nvGraphicFramePr>
        <p:xfrm>
          <a:off x="533400" y="1600200"/>
          <a:ext cx="8077200" cy="4587240"/>
        </p:xfrm>
        <a:graphic>
          <a:graphicData uri="http://schemas.openxmlformats.org/drawingml/2006/table">
            <a:tbl>
              <a:tblPr firstRow="1" bandRow="1">
                <a:tableStyleId>{5C22544A-7EE6-4342-B048-85BDC9FD1C3A}</a:tableStyleId>
              </a:tblPr>
              <a:tblGrid>
                <a:gridCol w="3124200"/>
                <a:gridCol w="457200"/>
                <a:gridCol w="1524000"/>
                <a:gridCol w="1524000"/>
                <a:gridCol w="1447800"/>
              </a:tblGrid>
              <a:tr h="370840">
                <a:tc>
                  <a:txBody>
                    <a:bodyPr/>
                    <a:lstStyle/>
                    <a:p>
                      <a:pPr algn="ctr"/>
                      <a:r>
                        <a:rPr lang="en-US" smtClean="0"/>
                        <a:t>Tiêu</a:t>
                      </a:r>
                      <a:r>
                        <a:rPr lang="en-US" baseline="0" smtClean="0"/>
                        <a:t> chí so sánh/Ngôn ngữ</a:t>
                      </a:r>
                      <a:endParaRPr lang="en-US"/>
                    </a:p>
                  </a:txBody>
                  <a:tcPr/>
                </a:tc>
                <a:tc>
                  <a:txBody>
                    <a:bodyPr/>
                    <a:lstStyle/>
                    <a:p>
                      <a:pPr algn="ctr"/>
                      <a:r>
                        <a:rPr lang="en-US" smtClean="0"/>
                        <a:t>C</a:t>
                      </a:r>
                      <a:endParaRPr lang="en-US"/>
                    </a:p>
                  </a:txBody>
                  <a:tcPr/>
                </a:tc>
                <a:tc>
                  <a:txBody>
                    <a:bodyPr/>
                    <a:lstStyle/>
                    <a:p>
                      <a:pPr algn="ctr"/>
                      <a:r>
                        <a:rPr lang="en-US" smtClean="0"/>
                        <a:t>C++</a:t>
                      </a:r>
                      <a:endParaRPr lang="en-US"/>
                    </a:p>
                  </a:txBody>
                  <a:tcPr/>
                </a:tc>
                <a:tc>
                  <a:txBody>
                    <a:bodyPr/>
                    <a:lstStyle/>
                    <a:p>
                      <a:pPr algn="ctr"/>
                      <a:r>
                        <a:rPr lang="en-US" smtClean="0"/>
                        <a:t>C#</a:t>
                      </a:r>
                      <a:endParaRPr lang="en-US"/>
                    </a:p>
                  </a:txBody>
                  <a:tcPr/>
                </a:tc>
                <a:tc>
                  <a:txBody>
                    <a:bodyPr/>
                    <a:lstStyle/>
                    <a:p>
                      <a:pPr algn="ctr"/>
                      <a:r>
                        <a:rPr lang="en-US" smtClean="0"/>
                        <a:t>Java</a:t>
                      </a:r>
                      <a:endParaRPr lang="en-US"/>
                    </a:p>
                  </a:txBody>
                  <a:tcPr/>
                </a:tc>
              </a:tr>
              <a:tr h="370840">
                <a:tc>
                  <a:txBody>
                    <a:bodyPr/>
                    <a:lstStyle/>
                    <a:p>
                      <a:r>
                        <a:rPr lang="en-US" smtClean="0">
                          <a:latin typeface="Tahoma" pitchFamily="34" charset="0"/>
                          <a:ea typeface="Tahoma" pitchFamily="34" charset="0"/>
                          <a:cs typeface="Tahoma" pitchFamily="34" charset="0"/>
                        </a:rPr>
                        <a:t>Khai báo</a:t>
                      </a:r>
                      <a:r>
                        <a:rPr lang="en-US" baseline="0" smtClean="0">
                          <a:latin typeface="Tahoma" pitchFamily="34" charset="0"/>
                          <a:ea typeface="Tahoma" pitchFamily="34" charset="0"/>
                          <a:cs typeface="Tahoma" pitchFamily="34" charset="0"/>
                        </a:rPr>
                        <a:t> hàm độc lập với các thành phần khác</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endParaRPr lang="en-US">
                        <a:latin typeface="Tahoma" pitchFamily="34" charset="0"/>
                        <a:ea typeface="Tahoma" pitchFamily="34" charset="0"/>
                        <a:cs typeface="Tahoma" pitchFamily="34" charset="0"/>
                      </a:endParaRPr>
                    </a:p>
                  </a:txBody>
                  <a:tcPr anchor="ctr"/>
                </a:tc>
                <a:tc>
                  <a:txBody>
                    <a:bodyPr/>
                    <a:lstStyle/>
                    <a:p>
                      <a:pPr algn="ctr"/>
                      <a:endParaRPr lang="en-US">
                        <a:latin typeface="Tahoma" pitchFamily="34" charset="0"/>
                        <a:ea typeface="Tahoma" pitchFamily="34" charset="0"/>
                        <a:cs typeface="Tahoma" pitchFamily="34" charset="0"/>
                      </a:endParaRPr>
                    </a:p>
                  </a:txBody>
                  <a:tcPr anchor="ctr"/>
                </a:tc>
              </a:tr>
              <a:tr h="370840">
                <a:tc>
                  <a:txBody>
                    <a:bodyPr/>
                    <a:lstStyle/>
                    <a:p>
                      <a:r>
                        <a:rPr lang="en-US" smtClean="0">
                          <a:latin typeface="Tahoma" pitchFamily="34" charset="0"/>
                          <a:ea typeface="Tahoma" pitchFamily="34" charset="0"/>
                          <a:cs typeface="Tahoma" pitchFamily="34" charset="0"/>
                        </a:rPr>
                        <a:t>Khai báo</a:t>
                      </a:r>
                      <a:r>
                        <a:rPr lang="en-US" baseline="0" smtClean="0">
                          <a:latin typeface="Tahoma" pitchFamily="34" charset="0"/>
                          <a:ea typeface="Tahoma" pitchFamily="34" charset="0"/>
                          <a:cs typeface="Tahoma" pitchFamily="34" charset="0"/>
                        </a:rPr>
                        <a:t> hàm (phương thức) trong lớp đối tượng (class)</a:t>
                      </a:r>
                      <a:endParaRPr lang="en-US">
                        <a:latin typeface="Tahoma" pitchFamily="34" charset="0"/>
                        <a:ea typeface="Tahoma" pitchFamily="34" charset="0"/>
                        <a:cs typeface="Tahoma" pitchFamily="34" charset="0"/>
                      </a:endParaRPr>
                    </a:p>
                  </a:txBody>
                  <a:tcPr anchor="ctr"/>
                </a:tc>
                <a:tc>
                  <a:txBody>
                    <a:bodyPr/>
                    <a:lstStyle/>
                    <a:p>
                      <a:pPr algn="ct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r>
              <a:tr h="370840">
                <a:tc>
                  <a:txBody>
                    <a:bodyPr/>
                    <a:lstStyle/>
                    <a:p>
                      <a:r>
                        <a:rPr lang="en-US" smtClean="0">
                          <a:latin typeface="Tahoma" pitchFamily="34" charset="0"/>
                          <a:ea typeface="Tahoma" pitchFamily="34" charset="0"/>
                          <a:cs typeface="Tahoma" pitchFamily="34" charset="0"/>
                        </a:rPr>
                        <a:t>Truyền</a:t>
                      </a:r>
                      <a:r>
                        <a:rPr lang="en-US" baseline="0" smtClean="0">
                          <a:latin typeface="Tahoma" pitchFamily="34" charset="0"/>
                          <a:ea typeface="Tahoma" pitchFamily="34" charset="0"/>
                          <a:cs typeface="Tahoma" pitchFamily="34" charset="0"/>
                        </a:rPr>
                        <a:t> bằng giá trị</a:t>
                      </a:r>
                      <a:br>
                        <a:rPr lang="en-US" baseline="0" smtClean="0">
                          <a:latin typeface="Tahoma" pitchFamily="34" charset="0"/>
                          <a:ea typeface="Tahoma" pitchFamily="34" charset="0"/>
                          <a:cs typeface="Tahoma" pitchFamily="34" charset="0"/>
                        </a:rPr>
                      </a:br>
                      <a:r>
                        <a:rPr lang="en-US" baseline="0" smtClean="0">
                          <a:latin typeface="Tahoma" pitchFamily="34" charset="0"/>
                          <a:ea typeface="Tahoma" pitchFamily="34" charset="0"/>
                          <a:cs typeface="Tahoma" pitchFamily="34" charset="0"/>
                        </a:rPr>
                        <a:t>(tham trị)</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smtClean="0">
                        <a:latin typeface="Tahoma" pitchFamily="34" charset="0"/>
                        <a:ea typeface="Tahoma" pitchFamily="34" charset="0"/>
                        <a:cs typeface="Tahoma" pitchFamily="34" charset="0"/>
                      </a:endParaRPr>
                    </a:p>
                    <a:p>
                      <a:pPr algn="ctr"/>
                      <a:r>
                        <a:rPr lang="en-US" smtClean="0">
                          <a:latin typeface="Tahoma" pitchFamily="34" charset="0"/>
                          <a:ea typeface="Tahoma" pitchFamily="34" charset="0"/>
                          <a:cs typeface="Tahoma" pitchFamily="34" charset="0"/>
                        </a:rPr>
                        <a:t>(</a:t>
                      </a:r>
                      <a:r>
                        <a:rPr lang="en-US" baseline="0" smtClean="0">
                          <a:latin typeface="Tahoma" pitchFamily="34" charset="0"/>
                          <a:ea typeface="Tahoma" pitchFamily="34" charset="0"/>
                          <a:cs typeface="Tahoma" pitchFamily="34" charset="0"/>
                        </a:rPr>
                        <a:t>kiểu cơ sở)</a:t>
                      </a:r>
                      <a:endParaRPr lang="en-US" smtClean="0">
                        <a:latin typeface="Tahoma" pitchFamily="34" charset="0"/>
                        <a:ea typeface="Tahoma" pitchFamily="34" charset="0"/>
                        <a:cs typeface="Tahoma" pitchFamily="34" charset="0"/>
                      </a:endParaRPr>
                    </a:p>
                  </a:txBody>
                  <a:tcPr anchor="ctr"/>
                </a:tc>
              </a:tr>
              <a:tr h="370840">
                <a:tc>
                  <a:txBody>
                    <a:bodyPr/>
                    <a:lstStyle/>
                    <a:p>
                      <a:r>
                        <a:rPr lang="en-US" smtClean="0">
                          <a:latin typeface="Tahoma" pitchFamily="34" charset="0"/>
                          <a:ea typeface="Tahoma" pitchFamily="34" charset="0"/>
                          <a:cs typeface="Tahoma" pitchFamily="34" charset="0"/>
                        </a:rPr>
                        <a:t>Truyền</a:t>
                      </a:r>
                      <a:r>
                        <a:rPr lang="en-US" baseline="0" smtClean="0">
                          <a:latin typeface="Tahoma" pitchFamily="34" charset="0"/>
                          <a:ea typeface="Tahoma" pitchFamily="34" charset="0"/>
                          <a:cs typeface="Tahoma" pitchFamily="34" charset="0"/>
                        </a:rPr>
                        <a:t> bằng địa chỉ</a:t>
                      </a: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endParaRPr lang="en-US" smtClean="0">
                        <a:latin typeface="Tahoma" pitchFamily="34" charset="0"/>
                        <a:ea typeface="Tahoma" pitchFamily="34" charset="0"/>
                        <a:cs typeface="Tahoma" pitchFamily="34" charset="0"/>
                      </a:endParaRPr>
                    </a:p>
                  </a:txBody>
                  <a:tcPr anchor="ctr"/>
                </a:tc>
                <a:tc>
                  <a:txBody>
                    <a:bodyPr/>
                    <a:lstStyle/>
                    <a:p>
                      <a:pPr algn="ctr"/>
                      <a:endParaRPr lang="en-US" smtClean="0">
                        <a:latin typeface="Tahoma" pitchFamily="34" charset="0"/>
                        <a:ea typeface="Tahoma" pitchFamily="34" charset="0"/>
                        <a:cs typeface="Tahoma" pitchFamily="34" charset="0"/>
                      </a:endParaRPr>
                    </a:p>
                  </a:txBody>
                  <a:tcPr anchor="ctr"/>
                </a:tc>
              </a:tr>
              <a:tr h="370840">
                <a:tc>
                  <a:txBody>
                    <a:bodyPr/>
                    <a:lstStyle/>
                    <a:p>
                      <a:r>
                        <a:rPr lang="en-US" smtClean="0">
                          <a:latin typeface="Tahoma" pitchFamily="34" charset="0"/>
                          <a:ea typeface="Tahoma" pitchFamily="34" charset="0"/>
                          <a:cs typeface="Tahoma" pitchFamily="34" charset="0"/>
                        </a:rPr>
                        <a:t>Truyền</a:t>
                      </a:r>
                      <a:r>
                        <a:rPr lang="en-US" baseline="0" smtClean="0">
                          <a:latin typeface="Tahoma" pitchFamily="34" charset="0"/>
                          <a:ea typeface="Tahoma" pitchFamily="34" charset="0"/>
                          <a:cs typeface="Tahoma" pitchFamily="34" charset="0"/>
                        </a:rPr>
                        <a:t> bằng biến</a:t>
                      </a:r>
                      <a:br>
                        <a:rPr lang="en-US" baseline="0" smtClean="0">
                          <a:latin typeface="Tahoma" pitchFamily="34" charset="0"/>
                          <a:ea typeface="Tahoma" pitchFamily="34" charset="0"/>
                          <a:cs typeface="Tahoma" pitchFamily="34" charset="0"/>
                        </a:rPr>
                      </a:br>
                      <a:r>
                        <a:rPr lang="en-US" baseline="0" smtClean="0">
                          <a:latin typeface="Tahoma" pitchFamily="34" charset="0"/>
                          <a:ea typeface="Tahoma" pitchFamily="34" charset="0"/>
                          <a:cs typeface="Tahoma" pitchFamily="34" charset="0"/>
                        </a:rPr>
                        <a:t>(tham biến/tham chiếu)</a:t>
                      </a:r>
                      <a:endParaRPr lang="en-US">
                        <a:latin typeface="Tahoma" pitchFamily="34" charset="0"/>
                        <a:ea typeface="Tahoma" pitchFamily="34" charset="0"/>
                        <a:cs typeface="Tahoma" pitchFamily="34" charset="0"/>
                      </a:endParaRPr>
                    </a:p>
                  </a:txBody>
                  <a:tcPr anchor="ctr"/>
                </a:tc>
                <a:tc>
                  <a:txBody>
                    <a:bodyPr/>
                    <a:lstStyle/>
                    <a:p>
                      <a:pPr algn="ct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smtClean="0">
                        <a:latin typeface="Tahoma" pitchFamily="34" charset="0"/>
                        <a:ea typeface="Tahoma" pitchFamily="34" charset="0"/>
                        <a:cs typeface="Tahoma" pitchFamily="34" charset="0"/>
                      </a:endParaRPr>
                    </a:p>
                    <a:p>
                      <a:pPr algn="ctr"/>
                      <a:r>
                        <a:rPr lang="en-US" smtClean="0">
                          <a:latin typeface="Tahoma" pitchFamily="34" charset="0"/>
                          <a:ea typeface="Tahoma" pitchFamily="34" charset="0"/>
                          <a:cs typeface="Tahoma" pitchFamily="34" charset="0"/>
                        </a:rPr>
                        <a:t>(sử</a:t>
                      </a:r>
                      <a:r>
                        <a:rPr lang="en-US" baseline="0" smtClean="0">
                          <a:latin typeface="Tahoma" pitchFamily="34" charset="0"/>
                          <a:ea typeface="Tahoma" pitchFamily="34" charset="0"/>
                          <a:cs typeface="Tahoma" pitchFamily="34" charset="0"/>
                        </a:rPr>
                        <a:t> dụng &amp;)</a:t>
                      </a:r>
                      <a:endParaRPr lang="en-US">
                        <a:latin typeface="Tahoma" pitchFamily="34" charset="0"/>
                        <a:ea typeface="Tahoma" pitchFamily="34" charset="0"/>
                        <a:cs typeface="Tahoma" pitchFamily="34"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mtClean="0">
                          <a:latin typeface="Tahoma" pitchFamily="34" charset="0"/>
                          <a:ea typeface="Tahoma" pitchFamily="34" charset="0"/>
                          <a:cs typeface="Tahoma" pitchFamily="34" charset="0"/>
                          <a:sym typeface="Wingdings"/>
                        </a:rPr>
                        <a:t></a:t>
                      </a:r>
                      <a:endParaRPr lang="en-US" smtClean="0">
                        <a:latin typeface="Tahoma" pitchFamily="34" charset="0"/>
                        <a:ea typeface="Tahoma" pitchFamily="34" charset="0"/>
                        <a:cs typeface="Tahoma" pitchFamily="34" charset="0"/>
                      </a:endParaRPr>
                    </a:p>
                    <a:p>
                      <a:pPr algn="ctr"/>
                      <a:r>
                        <a:rPr lang="en-US" spc="-20" smtClean="0">
                          <a:latin typeface="Tahoma" pitchFamily="34" charset="0"/>
                          <a:ea typeface="Tahoma" pitchFamily="34" charset="0"/>
                          <a:cs typeface="Tahoma" pitchFamily="34" charset="0"/>
                        </a:rPr>
                        <a:t>(sử</a:t>
                      </a:r>
                      <a:r>
                        <a:rPr lang="en-US" spc="-20" baseline="0" smtClean="0">
                          <a:latin typeface="Tahoma" pitchFamily="34" charset="0"/>
                          <a:ea typeface="Tahoma" pitchFamily="34" charset="0"/>
                          <a:cs typeface="Tahoma" pitchFamily="34" charset="0"/>
                        </a:rPr>
                        <a:t> dụng từ khóa ref, out)</a:t>
                      </a:r>
                      <a:endParaRPr lang="en-US" spc="-20" smtClean="0">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smtClean="0">
                        <a:latin typeface="Tahoma" pitchFamily="34" charset="0"/>
                        <a:ea typeface="Tahoma" pitchFamily="34" charset="0"/>
                        <a:cs typeface="Tahoma" pitchFamily="34" charset="0"/>
                      </a:endParaRPr>
                    </a:p>
                    <a:p>
                      <a:pPr algn="ctr"/>
                      <a:r>
                        <a:rPr lang="en-US" smtClean="0">
                          <a:latin typeface="Tahoma" pitchFamily="34" charset="0"/>
                          <a:ea typeface="Tahoma" pitchFamily="34" charset="0"/>
                          <a:cs typeface="Tahoma" pitchFamily="34" charset="0"/>
                        </a:rPr>
                        <a:t>(đối</a:t>
                      </a:r>
                      <a:r>
                        <a:rPr lang="en-US" baseline="0" smtClean="0">
                          <a:latin typeface="Tahoma" pitchFamily="34" charset="0"/>
                          <a:ea typeface="Tahoma" pitchFamily="34" charset="0"/>
                          <a:cs typeface="Tahoma" pitchFamily="34" charset="0"/>
                        </a:rPr>
                        <a:t> tượng và mảng</a:t>
                      </a:r>
                      <a:r>
                        <a:rPr lang="en-US" smtClean="0">
                          <a:latin typeface="Tahoma" pitchFamily="34" charset="0"/>
                          <a:ea typeface="Tahoma" pitchFamily="34" charset="0"/>
                          <a:cs typeface="Tahoma" pitchFamily="34" charset="0"/>
                        </a:rPr>
                        <a:t>)</a:t>
                      </a:r>
                      <a:endParaRPr lang="en-US">
                        <a:latin typeface="Tahoma" pitchFamily="34" charset="0"/>
                        <a:ea typeface="Tahoma" pitchFamily="34" charset="0"/>
                        <a:cs typeface="Tahoma" pitchFamily="34" charset="0"/>
                      </a:endParaRPr>
                    </a:p>
                  </a:txBody>
                  <a:tcPr anchor="ctr"/>
                </a:tc>
              </a:tr>
              <a:tr h="370840">
                <a:tc>
                  <a:txBody>
                    <a:bodyPr/>
                    <a:lstStyle/>
                    <a:p>
                      <a:r>
                        <a:rPr lang="en-US" smtClean="0">
                          <a:latin typeface="Tahoma" pitchFamily="34" charset="0"/>
                          <a:ea typeface="Tahoma" pitchFamily="34" charset="0"/>
                          <a:cs typeface="Tahoma" pitchFamily="34" charset="0"/>
                        </a:rPr>
                        <a:t>Tham số</a:t>
                      </a:r>
                      <a:r>
                        <a:rPr lang="en-US" baseline="0" smtClean="0">
                          <a:latin typeface="Tahoma" pitchFamily="34" charset="0"/>
                          <a:ea typeface="Tahoma" pitchFamily="34" charset="0"/>
                          <a:cs typeface="Tahoma" pitchFamily="34" charset="0"/>
                        </a:rPr>
                        <a:t> có giá trị mặc định</a:t>
                      </a:r>
                      <a:endParaRPr lang="en-US">
                        <a:latin typeface="Tahoma" pitchFamily="34" charset="0"/>
                        <a:ea typeface="Tahoma" pitchFamily="34" charset="0"/>
                        <a:cs typeface="Tahoma" pitchFamily="34" charset="0"/>
                      </a:endParaRPr>
                    </a:p>
                  </a:txBody>
                  <a:tcPr/>
                </a:tc>
                <a:tc>
                  <a:txBody>
                    <a:bodyPr/>
                    <a:lstStyle/>
                    <a:p>
                      <a:pPr algn="ct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r>
              <a:tr h="391160">
                <a:tc>
                  <a:txBody>
                    <a:bodyPr/>
                    <a:lstStyle/>
                    <a:p>
                      <a:r>
                        <a:rPr lang="en-US" smtClean="0">
                          <a:latin typeface="Tahoma" pitchFamily="34" charset="0"/>
                          <a:ea typeface="Tahoma" pitchFamily="34" charset="0"/>
                          <a:cs typeface="Tahoma" pitchFamily="34" charset="0"/>
                        </a:rPr>
                        <a:t>Hàm</a:t>
                      </a:r>
                      <a:r>
                        <a:rPr lang="en-US" baseline="0" smtClean="0">
                          <a:latin typeface="Tahoma" pitchFamily="34" charset="0"/>
                          <a:ea typeface="Tahoma" pitchFamily="34" charset="0"/>
                          <a:cs typeface="Tahoma" pitchFamily="34" charset="0"/>
                        </a:rPr>
                        <a:t> trùng tên</a:t>
                      </a:r>
                    </a:p>
                    <a:p>
                      <a:r>
                        <a:rPr lang="en-US" baseline="0" smtClean="0">
                          <a:latin typeface="Tahoma" pitchFamily="34" charset="0"/>
                          <a:ea typeface="Tahoma" pitchFamily="34" charset="0"/>
                          <a:cs typeface="Tahoma" pitchFamily="34" charset="0"/>
                        </a:rPr>
                        <a:t>(nạp chồng hàm)</a:t>
                      </a:r>
                      <a:endParaRPr lang="en-US">
                        <a:latin typeface="Tahoma" pitchFamily="34" charset="0"/>
                        <a:ea typeface="Tahoma" pitchFamily="34" charset="0"/>
                        <a:cs typeface="Tahoma" pitchFamily="34" charset="0"/>
                      </a:endParaRPr>
                    </a:p>
                  </a:txBody>
                  <a:tcPr/>
                </a:tc>
                <a:tc>
                  <a:txBody>
                    <a:bodyPr/>
                    <a:lstStyle/>
                    <a:p>
                      <a:pPr algn="ct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c>
                  <a:txBody>
                    <a:bodyPr/>
                    <a:lstStyle/>
                    <a:p>
                      <a:pPr algn="ctr"/>
                      <a:r>
                        <a:rPr lang="en-US" smtClean="0">
                          <a:latin typeface="Tahoma" pitchFamily="34" charset="0"/>
                          <a:ea typeface="Tahoma" pitchFamily="34" charset="0"/>
                          <a:cs typeface="Tahoma" pitchFamily="34" charset="0"/>
                          <a:sym typeface="Wingdings"/>
                        </a:rPr>
                        <a:t></a:t>
                      </a:r>
                      <a:endParaRPr lang="en-US">
                        <a:latin typeface="Tahoma" pitchFamily="34" charset="0"/>
                        <a:ea typeface="Tahoma" pitchFamily="34" charset="0"/>
                        <a:cs typeface="Tahoma" pitchFamily="34" charset="0"/>
                      </a:endParaRPr>
                    </a:p>
                  </a:txBody>
                  <a:tcPr anchor="ctr"/>
                </a:tc>
              </a:tr>
            </a:tbl>
          </a:graphicData>
        </a:graphic>
      </p:graphicFrame>
      <p:sp>
        <p:nvSpPr>
          <p:cNvPr id="4" name="Date Placeholder 3"/>
          <p:cNvSpPr>
            <a:spLocks noGrp="1"/>
          </p:cNvSpPr>
          <p:nvPr>
            <p:ph type="dt" sz="half" idx="10"/>
          </p:nvPr>
        </p:nvSpPr>
        <p:spPr/>
        <p:txBody>
          <a:bodyPr/>
          <a:lstStyle/>
          <a:p>
            <a:fld id="{7D5464E6-EA02-442A-B8B5-2C29D1B4394F}"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81</a:t>
            </a:fld>
            <a:endParaRPr lang="en-US"/>
          </a:p>
        </p:txBody>
      </p:sp>
    </p:spTree>
    <p:extLst>
      <p:ext uri="{BB962C8B-B14F-4D97-AF65-F5344CB8AC3E}">
        <p14:creationId xmlns:p14="http://schemas.microsoft.com/office/powerpoint/2010/main" val="21943103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Thuật ngữ và</a:t>
            </a:r>
            <a:b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br>
            <a:r>
              <a:rPr lang="en-US" smtClean="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rPr>
              <a:t>bài đọc thêm tiếng Anh</a:t>
            </a:r>
            <a:endParaRPr lang="en-US">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reflection blurRad="6350" stA="55000" endA="300" endPos="45500" dir="5400000" sy="-100000" algn="bl" rotWithShape="0"/>
              </a:effectLst>
            </a:endParaRPr>
          </a:p>
        </p:txBody>
      </p:sp>
    </p:spTree>
    <p:extLst>
      <p:ext uri="{BB962C8B-B14F-4D97-AF65-F5344CB8AC3E}">
        <p14:creationId xmlns:p14="http://schemas.microsoft.com/office/powerpoint/2010/main" val="12259788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tiếng Anh</a:t>
            </a:r>
            <a:endParaRPr lang="en-US"/>
          </a:p>
        </p:txBody>
      </p:sp>
      <p:sp>
        <p:nvSpPr>
          <p:cNvPr id="3" name="Content Placeholder 2"/>
          <p:cNvSpPr>
            <a:spLocks noGrp="1"/>
          </p:cNvSpPr>
          <p:nvPr>
            <p:ph idx="1"/>
          </p:nvPr>
        </p:nvSpPr>
        <p:spPr/>
        <p:txBody>
          <a:bodyPr>
            <a:normAutofit/>
          </a:bodyPr>
          <a:lstStyle/>
          <a:p>
            <a:pPr algn="just"/>
            <a:r>
              <a:rPr lang="en-US" sz="2000" b="1" i="1" smtClean="0"/>
              <a:t>function</a:t>
            </a:r>
            <a:r>
              <a:rPr lang="en-US" sz="2000" smtClean="0"/>
              <a:t>: hàm (chương trình con)</a:t>
            </a:r>
          </a:p>
          <a:p>
            <a:pPr algn="just"/>
            <a:r>
              <a:rPr lang="en-US" sz="2000" b="1" i="1" smtClean="0"/>
              <a:t>structured programming</a:t>
            </a:r>
            <a:r>
              <a:rPr lang="en-US" sz="2000" smtClean="0"/>
              <a:t>: lập trình cấu trúc</a:t>
            </a:r>
          </a:p>
          <a:p>
            <a:pPr algn="just"/>
            <a:r>
              <a:rPr lang="en-US" sz="2000" b="1" i="1" smtClean="0"/>
              <a:t>modular programming</a:t>
            </a:r>
            <a:r>
              <a:rPr lang="en-US" sz="2000"/>
              <a:t>: lập </a:t>
            </a:r>
            <a:r>
              <a:rPr lang="en-US" sz="2000" smtClean="0"/>
              <a:t>trình đơn thể</a:t>
            </a:r>
            <a:endParaRPr lang="en-US" sz="2000"/>
          </a:p>
          <a:p>
            <a:pPr algn="just"/>
            <a:r>
              <a:rPr lang="en-US" sz="2000" b="1" i="1" smtClean="0"/>
              <a:t>parameter</a:t>
            </a:r>
            <a:r>
              <a:rPr lang="en-US" sz="2000"/>
              <a:t>: tham </a:t>
            </a:r>
            <a:r>
              <a:rPr lang="en-US" sz="2000" smtClean="0"/>
              <a:t>số</a:t>
            </a:r>
          </a:p>
          <a:p>
            <a:pPr algn="just"/>
            <a:r>
              <a:rPr lang="en-US" sz="2000" b="1" i="1"/>
              <a:t>argument </a:t>
            </a:r>
            <a:r>
              <a:rPr lang="en-US" sz="2000"/>
              <a:t>: đối số</a:t>
            </a:r>
          </a:p>
          <a:p>
            <a:pPr algn="just"/>
            <a:r>
              <a:rPr lang="en-US" sz="2000" b="1" i="1" smtClean="0"/>
              <a:t>formal parameter</a:t>
            </a:r>
            <a:r>
              <a:rPr lang="en-US" sz="2000" smtClean="0"/>
              <a:t>: tham số hình thức, tương đương với </a:t>
            </a:r>
            <a:r>
              <a:rPr lang="en-US" sz="2000" b="1" i="1" smtClean="0"/>
              <a:t>parameter</a:t>
            </a:r>
          </a:p>
          <a:p>
            <a:pPr algn="just"/>
            <a:r>
              <a:rPr lang="en-US" sz="2000" b="1" i="1" smtClean="0"/>
              <a:t>actual </a:t>
            </a:r>
            <a:r>
              <a:rPr lang="en-US" sz="2000" b="1" i="1"/>
              <a:t>parameter</a:t>
            </a:r>
            <a:r>
              <a:rPr lang="en-US" sz="2000"/>
              <a:t>: tham số </a:t>
            </a:r>
            <a:r>
              <a:rPr lang="en-US" sz="2000" smtClean="0"/>
              <a:t>thực, </a:t>
            </a:r>
            <a:r>
              <a:rPr lang="en-US" sz="2000"/>
              <a:t>tương đương với </a:t>
            </a:r>
            <a:r>
              <a:rPr lang="en-US" sz="2000" b="1" i="1" smtClean="0"/>
              <a:t>argument</a:t>
            </a:r>
            <a:endParaRPr lang="en-US" sz="2000" b="1" i="1"/>
          </a:p>
          <a:p>
            <a:pPr algn="just"/>
            <a:r>
              <a:rPr lang="en-US" sz="2000" b="1" i="1" smtClean="0"/>
              <a:t>function prototype</a:t>
            </a:r>
            <a:r>
              <a:rPr lang="en-US" sz="2000" smtClean="0"/>
              <a:t>: nguyên mẫu hàm</a:t>
            </a:r>
          </a:p>
          <a:p>
            <a:pPr algn="just"/>
            <a:r>
              <a:rPr lang="en-US" sz="2000" b="1" i="1" smtClean="0"/>
              <a:t>function header</a:t>
            </a:r>
            <a:r>
              <a:rPr lang="en-US" sz="2000" smtClean="0"/>
              <a:t>: tiêu đề hàm</a:t>
            </a:r>
          </a:p>
          <a:p>
            <a:pPr algn="just"/>
            <a:r>
              <a:rPr lang="en-US" sz="2000" b="1" i="1"/>
              <a:t>function declaration</a:t>
            </a:r>
            <a:r>
              <a:rPr lang="en-US" sz="2000"/>
              <a:t>: khai báo hàm</a:t>
            </a:r>
          </a:p>
          <a:p>
            <a:pPr algn="just"/>
            <a:r>
              <a:rPr lang="en-US" sz="2000" b="1" i="1"/>
              <a:t>function definition</a:t>
            </a:r>
            <a:r>
              <a:rPr lang="en-US" sz="2000"/>
              <a:t>: định nghĩa </a:t>
            </a:r>
            <a:r>
              <a:rPr lang="en-US" sz="2000" smtClean="0"/>
              <a:t>hàm</a:t>
            </a:r>
          </a:p>
        </p:txBody>
      </p:sp>
      <p:sp>
        <p:nvSpPr>
          <p:cNvPr id="4" name="Date Placeholder 3"/>
          <p:cNvSpPr>
            <a:spLocks noGrp="1"/>
          </p:cNvSpPr>
          <p:nvPr>
            <p:ph type="dt" sz="half" idx="10"/>
          </p:nvPr>
        </p:nvSpPr>
        <p:spPr/>
        <p:txBody>
          <a:bodyPr/>
          <a:lstStyle/>
          <a:p>
            <a:fld id="{8C175648-BCC3-4EA4-B462-709F1F69162B}"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83</a:t>
            </a:fld>
            <a:endParaRPr lang="en-US"/>
          </a:p>
        </p:txBody>
      </p:sp>
    </p:spTree>
    <p:extLst>
      <p:ext uri="{BB962C8B-B14F-4D97-AF65-F5344CB8AC3E}">
        <p14:creationId xmlns:p14="http://schemas.microsoft.com/office/powerpoint/2010/main" val="290628650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Thuật ngữ tiếng Anh</a:t>
            </a:r>
            <a:endParaRPr lang="en-US"/>
          </a:p>
        </p:txBody>
      </p:sp>
      <p:sp>
        <p:nvSpPr>
          <p:cNvPr id="3" name="Content Placeholder 2"/>
          <p:cNvSpPr>
            <a:spLocks noGrp="1"/>
          </p:cNvSpPr>
          <p:nvPr>
            <p:ph idx="1"/>
          </p:nvPr>
        </p:nvSpPr>
        <p:spPr/>
        <p:txBody>
          <a:bodyPr>
            <a:normAutofit/>
          </a:bodyPr>
          <a:lstStyle/>
          <a:p>
            <a:pPr algn="just"/>
            <a:r>
              <a:rPr lang="en-US" sz="2000" b="1" i="1" smtClean="0"/>
              <a:t>local variable</a:t>
            </a:r>
            <a:r>
              <a:rPr lang="en-US" sz="2000" smtClean="0"/>
              <a:t>: biến cục bộ</a:t>
            </a:r>
          </a:p>
          <a:p>
            <a:pPr algn="just"/>
            <a:r>
              <a:rPr lang="en-US" sz="2000" b="1" i="1" smtClean="0"/>
              <a:t>extern </a:t>
            </a:r>
            <a:r>
              <a:rPr lang="en-US" sz="2000" b="1" i="1"/>
              <a:t>varialbe</a:t>
            </a:r>
            <a:r>
              <a:rPr lang="en-US" sz="2000"/>
              <a:t>: biến </a:t>
            </a:r>
            <a:r>
              <a:rPr lang="en-US" sz="2000" smtClean="0"/>
              <a:t>ngoài</a:t>
            </a:r>
            <a:endParaRPr lang="en-US" sz="2000"/>
          </a:p>
          <a:p>
            <a:pPr algn="just"/>
            <a:r>
              <a:rPr lang="en-US" sz="2000" b="1" i="1" smtClean="0"/>
              <a:t>global variable</a:t>
            </a:r>
            <a:r>
              <a:rPr lang="en-US" sz="2000" smtClean="0"/>
              <a:t>: biến toàn cục, tương tự </a:t>
            </a:r>
            <a:r>
              <a:rPr lang="en-US" sz="2000" b="1" i="1" smtClean="0"/>
              <a:t>extern variable</a:t>
            </a:r>
          </a:p>
          <a:p>
            <a:pPr algn="just"/>
            <a:r>
              <a:rPr lang="en-US" sz="2000" b="1" i="1" smtClean="0"/>
              <a:t>call by value</a:t>
            </a:r>
            <a:r>
              <a:rPr lang="en-US" sz="2000" smtClean="0"/>
              <a:t>: truyền đối số bằng giá trị (tham trị)</a:t>
            </a:r>
          </a:p>
          <a:p>
            <a:pPr algn="just"/>
            <a:r>
              <a:rPr lang="en-US" sz="2000" b="1" i="1" smtClean="0"/>
              <a:t>call by reference</a:t>
            </a:r>
            <a:r>
              <a:rPr lang="en-US" sz="2000" smtClean="0"/>
              <a:t>: truyền đối số bằng tham biến</a:t>
            </a:r>
            <a:br>
              <a:rPr lang="en-US" sz="2000" smtClean="0"/>
            </a:br>
            <a:r>
              <a:rPr lang="en-US" sz="2000" smtClean="0"/>
              <a:t>(tham chiếu)</a:t>
            </a:r>
          </a:p>
          <a:p>
            <a:pPr algn="just"/>
            <a:r>
              <a:rPr lang="en-US" sz="2000" b="1" i="1" smtClean="0"/>
              <a:t>scope</a:t>
            </a:r>
            <a:r>
              <a:rPr lang="en-US" sz="2000" smtClean="0"/>
              <a:t>: tầm vực, phạm vi hiệu quả</a:t>
            </a:r>
          </a:p>
          <a:p>
            <a:pPr algn="just"/>
            <a:r>
              <a:rPr lang="en-US" sz="2000" b="1" i="1" smtClean="0"/>
              <a:t>recursion</a:t>
            </a:r>
            <a:r>
              <a:rPr lang="en-US" sz="2000" smtClean="0"/>
              <a:t>: sự đệ qui</a:t>
            </a:r>
          </a:p>
          <a:p>
            <a:pPr algn="just"/>
            <a:r>
              <a:rPr lang="en-US" sz="2000" b="1" i="1" smtClean="0"/>
              <a:t>overload</a:t>
            </a:r>
            <a:r>
              <a:rPr lang="en-US" sz="2000" smtClean="0"/>
              <a:t>: nạp chồng, quá tải</a:t>
            </a:r>
          </a:p>
          <a:p>
            <a:pPr algn="just"/>
            <a:r>
              <a:rPr lang="en-US" sz="2000" b="1" i="1" smtClean="0"/>
              <a:t>ambiguity</a:t>
            </a:r>
            <a:r>
              <a:rPr lang="en-US" sz="2000" smtClean="0"/>
              <a:t>: nhập nhằng, mơ hồ</a:t>
            </a:r>
            <a:endParaRPr lang="en-US" sz="2000"/>
          </a:p>
        </p:txBody>
      </p:sp>
      <p:sp>
        <p:nvSpPr>
          <p:cNvPr id="4" name="Date Placeholder 3"/>
          <p:cNvSpPr>
            <a:spLocks noGrp="1"/>
          </p:cNvSpPr>
          <p:nvPr>
            <p:ph type="dt" sz="half" idx="10"/>
          </p:nvPr>
        </p:nvSpPr>
        <p:spPr/>
        <p:txBody>
          <a:bodyPr/>
          <a:lstStyle/>
          <a:p>
            <a:fld id="{3D2C7753-E6D1-4628-9886-9341FCCDC0B3}" type="datetime1">
              <a:rPr lang="en-US" smtClean="0"/>
              <a:t>3/6/2012</a:t>
            </a:fld>
            <a:endParaRPr lang="en-US"/>
          </a:p>
        </p:txBody>
      </p:sp>
      <p:sp>
        <p:nvSpPr>
          <p:cNvPr id="6" name="Footer Placeholder 5"/>
          <p:cNvSpPr>
            <a:spLocks noGrp="1"/>
          </p:cNvSpPr>
          <p:nvPr>
            <p:ph type="ftr" sz="quarter" idx="11"/>
          </p:nvPr>
        </p:nvSpPr>
        <p:spPr/>
        <p:txBody>
          <a:bodyPr/>
          <a:lstStyle/>
          <a:p>
            <a:r>
              <a:rPr lang="vi-VN" smtClean="0"/>
              <a:t>Khoa CNTT - ĐH Khoa học tự nhiên</a:t>
            </a:r>
            <a:endParaRPr lang="en-US"/>
          </a:p>
        </p:txBody>
      </p:sp>
      <p:sp>
        <p:nvSpPr>
          <p:cNvPr id="5" name="Slide Number Placeholder 4"/>
          <p:cNvSpPr>
            <a:spLocks noGrp="1"/>
          </p:cNvSpPr>
          <p:nvPr>
            <p:ph type="sldNum" sz="quarter" idx="12"/>
          </p:nvPr>
        </p:nvSpPr>
        <p:spPr/>
        <p:txBody>
          <a:bodyPr/>
          <a:lstStyle/>
          <a:p>
            <a:fld id="{8023217D-CBF3-4F05-B64D-691139C0E6CF}" type="slidenum">
              <a:rPr lang="en-US" smtClean="0"/>
              <a:pPr/>
              <a:t>84</a:t>
            </a:fld>
            <a:endParaRPr lang="en-US"/>
          </a:p>
        </p:txBody>
      </p:sp>
    </p:spTree>
    <p:extLst>
      <p:ext uri="{BB962C8B-B14F-4D97-AF65-F5344CB8AC3E}">
        <p14:creationId xmlns:p14="http://schemas.microsoft.com/office/powerpoint/2010/main" val="288213391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Bài đọc thêm tiếng Anh</a:t>
            </a:r>
            <a:endParaRPr lang="en-US"/>
          </a:p>
        </p:txBody>
      </p:sp>
      <p:sp>
        <p:nvSpPr>
          <p:cNvPr id="3" name="Content Placeholder 2"/>
          <p:cNvSpPr>
            <a:spLocks noGrp="1"/>
          </p:cNvSpPr>
          <p:nvPr>
            <p:ph idx="1"/>
          </p:nvPr>
        </p:nvSpPr>
        <p:spPr/>
        <p:txBody>
          <a:bodyPr>
            <a:normAutofit fontScale="85000" lnSpcReduction="10000"/>
          </a:bodyPr>
          <a:lstStyle/>
          <a:p>
            <a:r>
              <a:rPr lang="en-US" b="1" smtClean="0"/>
              <a:t>Bradley L. Jones and Peter Aitken</a:t>
            </a:r>
            <a:r>
              <a:rPr lang="en-US" smtClean="0"/>
              <a:t>, </a:t>
            </a:r>
            <a:r>
              <a:rPr lang="en-US" i="1" smtClean="0"/>
              <a:t>Teach Yourself C in 21 days</a:t>
            </a:r>
            <a:r>
              <a:rPr lang="en-US" smtClean="0"/>
              <a:t>, 6th Edition, SAMS, 2003.</a:t>
            </a:r>
          </a:p>
          <a:p>
            <a:pPr lvl="1"/>
            <a:r>
              <a:rPr lang="en-US" smtClean="0"/>
              <a:t>Day 5. Packaging Code in Functions, pp. 97-122.</a:t>
            </a:r>
          </a:p>
          <a:p>
            <a:pPr lvl="1"/>
            <a:r>
              <a:rPr lang="en-US" smtClean="0"/>
              <a:t>Day 12. Understanding Variable Scope, </a:t>
            </a:r>
            <a:r>
              <a:rPr lang="en-US"/>
              <a:t>pp. </a:t>
            </a:r>
            <a:r>
              <a:rPr lang="en-US" smtClean="0"/>
              <a:t>285-303.</a:t>
            </a:r>
          </a:p>
          <a:p>
            <a:pPr lvl="1"/>
            <a:r>
              <a:rPr lang="en-US" smtClean="0"/>
              <a:t>Day 21. Advanced Compiler Use – Programming with Multiple Source-Code Files, </a:t>
            </a:r>
            <a:r>
              <a:rPr lang="en-US"/>
              <a:t>pp. </a:t>
            </a:r>
            <a:r>
              <a:rPr lang="en-US" smtClean="0"/>
              <a:t>593-600.</a:t>
            </a:r>
            <a:endParaRPr lang="en-US"/>
          </a:p>
          <a:p>
            <a:r>
              <a:rPr lang="en-US" b="1" smtClean="0"/>
              <a:t>Bjarne Stroustrup</a:t>
            </a:r>
            <a:r>
              <a:rPr lang="en-US" smtClean="0"/>
              <a:t>, </a:t>
            </a:r>
            <a:r>
              <a:rPr lang="en-US" i="1" smtClean="0"/>
              <a:t>The C++ Programming Language</a:t>
            </a:r>
            <a:r>
              <a:rPr lang="en-US" smtClean="0"/>
              <a:t>, 3</a:t>
            </a:r>
            <a:r>
              <a:rPr lang="en-US" baseline="30000" smtClean="0"/>
              <a:t>rd</a:t>
            </a:r>
            <a:r>
              <a:rPr lang="en-US" smtClean="0"/>
              <a:t> Edition, AT&amp;T, 1997.</a:t>
            </a:r>
          </a:p>
          <a:p>
            <a:pPr lvl="1"/>
            <a:r>
              <a:rPr lang="en-US" smtClean="0"/>
              <a:t>Chapter 7. Functions, pp. 143-164.</a:t>
            </a:r>
          </a:p>
          <a:p>
            <a:pPr lvl="1"/>
            <a:r>
              <a:rPr lang="en-US" smtClean="0"/>
              <a:t>Chapter 9. Source Files and Programs, pp. 197-220.</a:t>
            </a:r>
            <a:endParaRPr lang="en-US"/>
          </a:p>
        </p:txBody>
      </p:sp>
      <p:sp>
        <p:nvSpPr>
          <p:cNvPr id="4" name="Date Placeholder 3"/>
          <p:cNvSpPr>
            <a:spLocks noGrp="1"/>
          </p:cNvSpPr>
          <p:nvPr>
            <p:ph type="dt" sz="half" idx="10"/>
          </p:nvPr>
        </p:nvSpPr>
        <p:spPr/>
        <p:txBody>
          <a:bodyPr/>
          <a:lstStyle/>
          <a:p>
            <a:fld id="{51B06884-4F6C-47C0-84A8-A2BA35DCB64D}"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85</a:t>
            </a:fld>
            <a:endParaRPr lang="en-US"/>
          </a:p>
        </p:txBody>
      </p:sp>
    </p:spTree>
    <p:extLst>
      <p:ext uri="{BB962C8B-B14F-4D97-AF65-F5344CB8AC3E}">
        <p14:creationId xmlns:p14="http://schemas.microsoft.com/office/powerpoint/2010/main" val="1484878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9028154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Ví dụ về hàm có sẵn</a:t>
            </a:r>
            <a:endParaRPr lang="en-US"/>
          </a:p>
        </p:txBody>
      </p:sp>
      <p:sp>
        <p:nvSpPr>
          <p:cNvPr id="3" name="Content Placeholder 2"/>
          <p:cNvSpPr>
            <a:spLocks noGrp="1"/>
          </p:cNvSpPr>
          <p:nvPr>
            <p:ph idx="1"/>
          </p:nvPr>
        </p:nvSpPr>
        <p:spPr/>
        <p:txBody>
          <a:bodyPr>
            <a:noAutofit/>
          </a:bodyPr>
          <a:lstStyle/>
          <a:p>
            <a:pPr marL="0" indent="0">
              <a:buNone/>
            </a:pPr>
            <a:r>
              <a:rPr lang="en-US" sz="2400" smtClean="0">
                <a:solidFill>
                  <a:srgbClr val="0000FF"/>
                </a:solidFill>
              </a:rPr>
              <a:t>void</a:t>
            </a:r>
            <a:r>
              <a:rPr lang="en-US" sz="2400" smtClean="0"/>
              <a:t> main()</a:t>
            </a:r>
          </a:p>
          <a:p>
            <a:pPr marL="0" indent="0">
              <a:buNone/>
            </a:pPr>
            <a:r>
              <a:rPr lang="en-US" sz="2400" smtClean="0"/>
              <a:t>{</a:t>
            </a:r>
          </a:p>
          <a:p>
            <a:pPr marL="0" indent="0">
              <a:buNone/>
            </a:pPr>
            <a:r>
              <a:rPr lang="en-US" sz="2400"/>
              <a:t>	</a:t>
            </a:r>
            <a:r>
              <a:rPr lang="en-US" sz="2400" smtClean="0">
                <a:solidFill>
                  <a:srgbClr val="0000FF"/>
                </a:solidFill>
              </a:rPr>
              <a:t>int</a:t>
            </a:r>
            <a:r>
              <a:rPr lang="en-US" sz="2400" smtClean="0"/>
              <a:t> a = 7, b = 5;</a:t>
            </a:r>
          </a:p>
          <a:p>
            <a:pPr marL="0" indent="0">
              <a:buNone/>
            </a:pPr>
            <a:r>
              <a:rPr lang="en-US" sz="2400"/>
              <a:t>	</a:t>
            </a:r>
            <a:r>
              <a:rPr lang="en-US" sz="2400" smtClean="0">
                <a:solidFill>
                  <a:srgbClr val="0000FF"/>
                </a:solidFill>
              </a:rPr>
              <a:t>float</a:t>
            </a:r>
            <a:r>
              <a:rPr lang="en-US" sz="2400" smtClean="0"/>
              <a:t> z = 9;</a:t>
            </a:r>
          </a:p>
          <a:p>
            <a:pPr marL="0" indent="0">
              <a:buNone/>
            </a:pPr>
            <a:r>
              <a:rPr lang="en-US" sz="2400"/>
              <a:t>	</a:t>
            </a:r>
            <a:r>
              <a:rPr lang="en-US" sz="2400" smtClean="0">
                <a:solidFill>
                  <a:srgbClr val="FF0000"/>
                </a:solidFill>
              </a:rPr>
              <a:t>printf</a:t>
            </a:r>
            <a:r>
              <a:rPr lang="en-US" sz="2400" smtClean="0"/>
              <a:t>(“a = %d\n”, a);</a:t>
            </a:r>
          </a:p>
          <a:p>
            <a:pPr marL="0" indent="0">
              <a:buNone/>
            </a:pPr>
            <a:r>
              <a:rPr lang="en-US" sz="2400"/>
              <a:t>	</a:t>
            </a:r>
            <a:r>
              <a:rPr lang="en-US" sz="2400" smtClean="0">
                <a:solidFill>
                  <a:srgbClr val="FF0000"/>
                </a:solidFill>
              </a:rPr>
              <a:t>printf</a:t>
            </a:r>
            <a:r>
              <a:rPr lang="en-US" sz="2400" smtClean="0"/>
              <a:t>(“b = ”);</a:t>
            </a:r>
          </a:p>
          <a:p>
            <a:pPr marL="0" indent="0">
              <a:buNone/>
            </a:pPr>
            <a:r>
              <a:rPr lang="en-US" sz="2400"/>
              <a:t>	</a:t>
            </a:r>
            <a:r>
              <a:rPr lang="en-US" sz="2400" smtClean="0">
                <a:solidFill>
                  <a:srgbClr val="FF0000"/>
                </a:solidFill>
              </a:rPr>
              <a:t>scanf</a:t>
            </a:r>
            <a:r>
              <a:rPr lang="en-US" sz="2400" smtClean="0"/>
              <a:t>(“%d”, &amp;b);</a:t>
            </a:r>
          </a:p>
          <a:p>
            <a:pPr marL="0" indent="0">
              <a:buNone/>
            </a:pPr>
            <a:r>
              <a:rPr lang="en-US" sz="2400"/>
              <a:t>	</a:t>
            </a:r>
            <a:r>
              <a:rPr lang="en-US" sz="2400" smtClean="0"/>
              <a:t>z = (</a:t>
            </a:r>
            <a:r>
              <a:rPr lang="en-US" sz="2400" smtClean="0">
                <a:solidFill>
                  <a:srgbClr val="0000FF"/>
                </a:solidFill>
              </a:rPr>
              <a:t>float</a:t>
            </a:r>
            <a:r>
              <a:rPr lang="en-US" sz="2400" smtClean="0"/>
              <a:t>)</a:t>
            </a:r>
            <a:r>
              <a:rPr lang="en-US" sz="2400" smtClean="0">
                <a:solidFill>
                  <a:srgbClr val="FF0000"/>
                </a:solidFill>
              </a:rPr>
              <a:t>pow</a:t>
            </a:r>
            <a:r>
              <a:rPr lang="en-US" sz="2400" smtClean="0"/>
              <a:t>((</a:t>
            </a:r>
            <a:r>
              <a:rPr lang="en-US" sz="2400" smtClean="0">
                <a:solidFill>
                  <a:srgbClr val="0000FF"/>
                </a:solidFill>
              </a:rPr>
              <a:t>double</a:t>
            </a:r>
            <a:r>
              <a:rPr lang="en-US" sz="2400" smtClean="0"/>
              <a:t>)b, (</a:t>
            </a:r>
            <a:r>
              <a:rPr lang="en-US" sz="2400" smtClean="0">
                <a:solidFill>
                  <a:srgbClr val="0000FF"/>
                </a:solidFill>
              </a:rPr>
              <a:t>double</a:t>
            </a:r>
            <a:r>
              <a:rPr lang="en-US" sz="2400" smtClean="0"/>
              <a:t>)a);</a:t>
            </a:r>
          </a:p>
          <a:p>
            <a:pPr marL="0" indent="0">
              <a:buNone/>
            </a:pPr>
            <a:r>
              <a:rPr lang="en-US" sz="2400" smtClean="0"/>
              <a:t>}</a:t>
            </a:r>
          </a:p>
        </p:txBody>
      </p:sp>
      <p:sp>
        <p:nvSpPr>
          <p:cNvPr id="4" name="Date Placeholder 3"/>
          <p:cNvSpPr>
            <a:spLocks noGrp="1"/>
          </p:cNvSpPr>
          <p:nvPr>
            <p:ph type="dt" sz="half" idx="10"/>
          </p:nvPr>
        </p:nvSpPr>
        <p:spPr/>
        <p:txBody>
          <a:bodyPr/>
          <a:lstStyle/>
          <a:p>
            <a:fld id="{E7D5DCA6-161C-4DA0-A871-28FF0BA04C9D}" type="datetime1">
              <a:rPr lang="en-US" smtClean="0"/>
              <a:t>3/6/2012</a:t>
            </a:fld>
            <a:endParaRPr lang="en-US"/>
          </a:p>
        </p:txBody>
      </p:sp>
      <p:sp>
        <p:nvSpPr>
          <p:cNvPr id="5" name="Footer Placeholder 4"/>
          <p:cNvSpPr>
            <a:spLocks noGrp="1"/>
          </p:cNvSpPr>
          <p:nvPr>
            <p:ph type="ftr" sz="quarter" idx="11"/>
          </p:nvPr>
        </p:nvSpPr>
        <p:spPr/>
        <p:txBody>
          <a:bodyPr/>
          <a:lstStyle/>
          <a:p>
            <a:r>
              <a:rPr lang="vi-VN" smtClean="0"/>
              <a:t>Khoa CNTT - ĐH Khoa học tự nhiên</a:t>
            </a:r>
            <a:endParaRPr lang="en-US"/>
          </a:p>
        </p:txBody>
      </p:sp>
      <p:sp>
        <p:nvSpPr>
          <p:cNvPr id="6" name="Slide Number Placeholder 5"/>
          <p:cNvSpPr>
            <a:spLocks noGrp="1"/>
          </p:cNvSpPr>
          <p:nvPr>
            <p:ph type="sldNum" sz="quarter" idx="12"/>
          </p:nvPr>
        </p:nvSpPr>
        <p:spPr/>
        <p:txBody>
          <a:bodyPr/>
          <a:lstStyle/>
          <a:p>
            <a:fld id="{8023217D-CBF3-4F05-B64D-691139C0E6CF}" type="slidenum">
              <a:rPr lang="en-US" smtClean="0"/>
              <a:pPr/>
              <a:t>9</a:t>
            </a:fld>
            <a:endParaRPr lang="en-US"/>
          </a:p>
        </p:txBody>
      </p:sp>
      <p:cxnSp>
        <p:nvCxnSpPr>
          <p:cNvPr id="9" name="Straight Arrow Connector 8"/>
          <p:cNvCxnSpPr/>
          <p:nvPr/>
        </p:nvCxnSpPr>
        <p:spPr>
          <a:xfrm flipH="1">
            <a:off x="2971800" y="2306959"/>
            <a:ext cx="2744484" cy="112204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cxnSp>
        <p:nvCxnSpPr>
          <p:cNvPr id="10" name="Straight Arrow Connector 9"/>
          <p:cNvCxnSpPr/>
          <p:nvPr/>
        </p:nvCxnSpPr>
        <p:spPr>
          <a:xfrm flipH="1">
            <a:off x="4115442" y="2306959"/>
            <a:ext cx="1600842" cy="112204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cxnSp>
        <p:nvCxnSpPr>
          <p:cNvPr id="14" name="Straight Arrow Connector 13"/>
          <p:cNvCxnSpPr/>
          <p:nvPr/>
        </p:nvCxnSpPr>
        <p:spPr>
          <a:xfrm flipH="1">
            <a:off x="2743200" y="2306959"/>
            <a:ext cx="2973084" cy="1604493"/>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cxnSp>
        <p:nvCxnSpPr>
          <p:cNvPr id="16" name="Straight Arrow Connector 15"/>
          <p:cNvCxnSpPr/>
          <p:nvPr/>
        </p:nvCxnSpPr>
        <p:spPr>
          <a:xfrm flipH="1">
            <a:off x="4724400" y="2306959"/>
            <a:ext cx="991884" cy="241744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cxnSp>
        <p:nvCxnSpPr>
          <p:cNvPr id="18" name="Straight Arrow Connector 17"/>
          <p:cNvCxnSpPr/>
          <p:nvPr/>
        </p:nvCxnSpPr>
        <p:spPr>
          <a:xfrm>
            <a:off x="5716284" y="2306959"/>
            <a:ext cx="455916" cy="2417441"/>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7" name="Explosion 2 6"/>
          <p:cNvSpPr/>
          <p:nvPr/>
        </p:nvSpPr>
        <p:spPr>
          <a:xfrm>
            <a:off x="4497084" y="1544959"/>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000" smtClean="0">
                <a:latin typeface="Tahoma" pitchFamily="34" charset="0"/>
                <a:ea typeface="Tahoma" pitchFamily="34" charset="0"/>
                <a:cs typeface="Tahoma" pitchFamily="34" charset="0"/>
              </a:rPr>
              <a:t>Đối số</a:t>
            </a:r>
            <a:endParaRPr lang="en-US" sz="2000">
              <a:latin typeface="Tahoma" pitchFamily="34" charset="0"/>
              <a:ea typeface="Tahoma" pitchFamily="34" charset="0"/>
              <a:cs typeface="Tahoma" pitchFamily="34" charset="0"/>
            </a:endParaRPr>
          </a:p>
        </p:txBody>
      </p:sp>
      <p:cxnSp>
        <p:nvCxnSpPr>
          <p:cNvPr id="27" name="Straight Arrow Connector 26"/>
          <p:cNvCxnSpPr/>
          <p:nvPr/>
        </p:nvCxnSpPr>
        <p:spPr>
          <a:xfrm flipH="1" flipV="1">
            <a:off x="1676400" y="5029200"/>
            <a:ext cx="1828800" cy="800100"/>
          </a:xfrm>
          <a:prstGeom prst="straightConnector1">
            <a:avLst/>
          </a:prstGeom>
          <a:ln w="19050">
            <a:solidFill>
              <a:schemeClr val="accent6"/>
            </a:solidFill>
            <a:tailEnd type="arrow"/>
          </a:ln>
        </p:spPr>
        <p:style>
          <a:lnRef idx="3">
            <a:schemeClr val="accent2"/>
          </a:lnRef>
          <a:fillRef idx="0">
            <a:schemeClr val="accent2"/>
          </a:fillRef>
          <a:effectRef idx="2">
            <a:schemeClr val="accent2"/>
          </a:effectRef>
          <a:fontRef idx="minor">
            <a:schemeClr val="tx1"/>
          </a:fontRef>
        </p:style>
      </p:cxnSp>
      <p:sp>
        <p:nvSpPr>
          <p:cNvPr id="26" name="Explosion 2 25"/>
          <p:cNvSpPr/>
          <p:nvPr/>
        </p:nvSpPr>
        <p:spPr>
          <a:xfrm>
            <a:off x="2209800" y="5181600"/>
            <a:ext cx="2590800" cy="1295400"/>
          </a:xfrm>
          <a:prstGeom prst="irregularSeal2">
            <a:avLst/>
          </a:prstGeom>
        </p:spPr>
        <p:style>
          <a:lnRef idx="1">
            <a:schemeClr val="accent1"/>
          </a:lnRef>
          <a:fillRef idx="2">
            <a:schemeClr val="accent1"/>
          </a:fillRef>
          <a:effectRef idx="1">
            <a:schemeClr val="accent1"/>
          </a:effectRef>
          <a:fontRef idx="minor">
            <a:schemeClr val="dk1"/>
          </a:fontRef>
        </p:style>
        <p:txBody>
          <a:bodyPr wrap="none" rtlCol="0" anchor="ctr"/>
          <a:lstStyle/>
          <a:p>
            <a:pPr algn="ctr"/>
            <a:r>
              <a:rPr lang="en-US" sz="2000" smtClean="0">
                <a:latin typeface="Tahoma" pitchFamily="34" charset="0"/>
                <a:ea typeface="Tahoma" pitchFamily="34" charset="0"/>
                <a:cs typeface="Tahoma" pitchFamily="34" charset="0"/>
              </a:rPr>
              <a:t>Biến nhận giá trị</a:t>
            </a:r>
            <a:br>
              <a:rPr lang="en-US" sz="2000" smtClean="0">
                <a:latin typeface="Tahoma" pitchFamily="34" charset="0"/>
                <a:ea typeface="Tahoma" pitchFamily="34" charset="0"/>
                <a:cs typeface="Tahoma" pitchFamily="34" charset="0"/>
              </a:rPr>
            </a:br>
            <a:r>
              <a:rPr lang="en-US" sz="2000" smtClean="0">
                <a:latin typeface="Tahoma" pitchFamily="34" charset="0"/>
                <a:ea typeface="Tahoma" pitchFamily="34" charset="0"/>
                <a:cs typeface="Tahoma" pitchFamily="34" charset="0"/>
              </a:rPr>
              <a:t>trả về của hàm</a:t>
            </a:r>
            <a:endParaRPr lang="en-US" sz="2000">
              <a:latin typeface="Tahoma" pitchFamily="34" charset="0"/>
              <a:ea typeface="Tahoma" pitchFamily="34" charset="0"/>
              <a:cs typeface="Tahoma" pitchFamily="34" charset="0"/>
            </a:endParaRPr>
          </a:p>
        </p:txBody>
      </p:sp>
    </p:spTree>
    <p:extLst>
      <p:ext uri="{BB962C8B-B14F-4D97-AF65-F5344CB8AC3E}">
        <p14:creationId xmlns:p14="http://schemas.microsoft.com/office/powerpoint/2010/main" val="14166662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54.xml><?xml version="1.0" encoding="utf-8"?>
<p:tagLst xmlns:a="http://schemas.openxmlformats.org/drawingml/2006/main" xmlns:r="http://schemas.openxmlformats.org/officeDocument/2006/relationships" xmlns:p="http://schemas.openxmlformats.org/presentationml/2006/main">
  <p:tag name="DVSHAPEID" val="3W1AlSS09svMtksEjiGa8J"/>
</p:tagLst>
</file>

<file path=ppt/tags/tag166.xml><?xml version="1.0" encoding="utf-8"?>
<p:tagLst xmlns:a="http://schemas.openxmlformats.org/drawingml/2006/main" xmlns:r="http://schemas.openxmlformats.org/officeDocument/2006/relationships" xmlns:p="http://schemas.openxmlformats.org/presentationml/2006/main">
  <p:tag name="DVSHAPEID" val="H5Zhgh0958dTzpFEfENbVR"/>
</p:tagLst>
</file>

<file path=ppt/tags/tag375.xml><?xml version="1.0" encoding="utf-8"?>
<p:tagLst xmlns:a="http://schemas.openxmlformats.org/drawingml/2006/main" xmlns:r="http://schemas.openxmlformats.org/officeDocument/2006/relationships" xmlns:p="http://schemas.openxmlformats.org/presentationml/2006/main">
  <p:tag name="DVSHAPEID" val="yl0E3OF324dT4o7xm4UpF5"/>
</p:tagLst>
</file>

<file path=ppt/tags/tag574.xml><?xml version="1.0" encoding="utf-8"?>
<p:tagLst xmlns:a="http://schemas.openxmlformats.org/drawingml/2006/main" xmlns:r="http://schemas.openxmlformats.org/officeDocument/2006/relationships" xmlns:p="http://schemas.openxmlformats.org/presentationml/2006/main">
  <p:tag name="DVSHAPEID" val="neAYOLdzfXHOU7RmPrb8T2"/>
</p:tagLst>
</file>

<file path=ppt/theme/theme1.xml><?xml version="1.0" encoding="utf-8"?>
<a:theme xmlns:a="http://schemas.openxmlformats.org/drawingml/2006/main" name="Orang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Orange</Template>
  <TotalTime>0</TotalTime>
  <Words>5927</Words>
  <Application>Microsoft Office PowerPoint</Application>
  <PresentationFormat>On-screen Show (4:3)</PresentationFormat>
  <Paragraphs>1157</Paragraphs>
  <Slides>86</Slides>
  <Notes>85</Notes>
  <HiddenSlides>0</HiddenSlides>
  <MMClips>0</MMClips>
  <ScaleCrop>false</ScaleCrop>
  <HeadingPairs>
    <vt:vector size="4" baseType="variant">
      <vt:variant>
        <vt:lpstr>Theme</vt:lpstr>
      </vt:variant>
      <vt:variant>
        <vt:i4>1</vt:i4>
      </vt:variant>
      <vt:variant>
        <vt:lpstr>Slide Titles</vt:lpstr>
      </vt:variant>
      <vt:variant>
        <vt:i4>86</vt:i4>
      </vt:variant>
    </vt:vector>
  </HeadingPairs>
  <TitlesOfParts>
    <vt:vector size="87" baseType="lpstr">
      <vt:lpstr>Orange</vt:lpstr>
      <vt:lpstr>Hàm &amp; Kỹ thuật tổ chức chương trình</vt:lpstr>
      <vt:lpstr>Nội dung</vt:lpstr>
      <vt:lpstr>Giới thiệu</vt:lpstr>
      <vt:lpstr>Tiếp cận top-down</vt:lpstr>
      <vt:lpstr>Đặc điểm</vt:lpstr>
      <vt:lpstr>Nguyên mẫu hàm</vt:lpstr>
      <vt:lpstr>Định nghĩa hàm</vt:lpstr>
      <vt:lpstr>Phân biệt một cách tương đối</vt:lpstr>
      <vt:lpstr>Ví dụ về hàm có sẵn</vt:lpstr>
      <vt:lpstr>Ví dụ về hàm tự viết thêm</vt:lpstr>
      <vt:lpstr>Định nghĩa hàm sqrt3()</vt:lpstr>
      <vt:lpstr>Ví dụ về hàm tự viết thêm</vt:lpstr>
      <vt:lpstr>Khai báo hàm kèm ghi chú</vt:lpstr>
      <vt:lpstr>Định nghĩa hàm sqrtN()</vt:lpstr>
      <vt:lpstr>Định nghĩa hàm sqrtN()</vt:lpstr>
      <vt:lpstr>Truyền tham số cho hàm</vt:lpstr>
      <vt:lpstr>Sự thực thi của hàm</vt:lpstr>
      <vt:lpstr>Khái niệm đối số</vt:lpstr>
      <vt:lpstr>Truyền đối số cho hàm</vt:lpstr>
      <vt:lpstr>Ví dụ về tham trị</vt:lpstr>
      <vt:lpstr>Ví dụ về tham biến</vt:lpstr>
      <vt:lpstr>Tham biến hằng</vt:lpstr>
      <vt:lpstr>Lời gọi hàm</vt:lpstr>
      <vt:lpstr>Ví dụ lời gọi hàm</vt:lpstr>
      <vt:lpstr>Lưu ý về lời gọi hàm</vt:lpstr>
      <vt:lpstr>Lưu ý về lời gọi hàm</vt:lpstr>
      <vt:lpstr>Lưu ý về lời gọi hàm</vt:lpstr>
      <vt:lpstr>Biến toàn cục và biến cục bộ</vt:lpstr>
      <vt:lpstr>Khái niệm tầm vực của biến</vt:lpstr>
      <vt:lpstr>Khái niệm tầm vực của biến</vt:lpstr>
      <vt:lpstr>Ví dụ biến toàn cục, cục bộ</vt:lpstr>
      <vt:lpstr>Ví dụ biến toàn cục, cục bộ</vt:lpstr>
      <vt:lpstr>Nói thêm về biến toàn cục</vt:lpstr>
      <vt:lpstr>Ví dụ khai báo biến ngoài</vt:lpstr>
      <vt:lpstr>Sử dụng biến cục bộ</vt:lpstr>
      <vt:lpstr>Khái niệm biến cục bộ tĩnh</vt:lpstr>
      <vt:lpstr>Ví dụ biến cục bộ tĩnh</vt:lpstr>
      <vt:lpstr>Dữ liệu nhập, xuất, trung gian</vt:lpstr>
      <vt:lpstr>Ví dụ các loại dữ liệu</vt:lpstr>
      <vt:lpstr>Các ví dụ về ứng dụng hàm trong lập trình</vt:lpstr>
      <vt:lpstr>Ví dụ 1: Hàm giải PT bậc 1</vt:lpstr>
      <vt:lpstr>Khai báo hàm SolveEq1()</vt:lpstr>
      <vt:lpstr>Định nghĩa hàm SolveEq1()</vt:lpstr>
      <vt:lpstr>Sử dụng hàm SolveEq1()</vt:lpstr>
      <vt:lpstr>Ví dụ 2: Hàm giải PT bậc 2</vt:lpstr>
      <vt:lpstr>Định nghĩa hàm SolveEq2()</vt:lpstr>
      <vt:lpstr>Định nghĩa hàm SolveEq2()</vt:lpstr>
      <vt:lpstr>Sử dụng hàm SolveEq2()</vt:lpstr>
      <vt:lpstr>Ví dụ 3. Giải PT đối xứng bậc 4</vt:lpstr>
      <vt:lpstr>Phác thảo cách giải</vt:lpstr>
      <vt:lpstr>Phác thảo cách giải</vt:lpstr>
      <vt:lpstr>Phác thảo cách giải</vt:lpstr>
      <vt:lpstr>Định nghĩa hàm SolveEq4Sym()</vt:lpstr>
      <vt:lpstr>Định nghĩa hàm SolveEq4Sym()</vt:lpstr>
      <vt:lpstr>Định nghĩa hàm SolveEq4Sym()</vt:lpstr>
      <vt:lpstr>Định nghĩa hàm SolveEq4Sym()</vt:lpstr>
      <vt:lpstr>Hàm trong chương trình nhiều tập tin mã nguồn</vt:lpstr>
      <vt:lpstr>Lập trình đơn thể</vt:lpstr>
      <vt:lpstr>Tổ chức mã nguồn nhiều tập tin</vt:lpstr>
      <vt:lpstr>mymath.h và mymath.c</vt:lpstr>
      <vt:lpstr>sample.c (đơn thể chính)</vt:lpstr>
      <vt:lpstr>Phạm vi của hàm và biến toàn cục</vt:lpstr>
      <vt:lpstr>Ví dụ khai báo biến toàn cục</vt:lpstr>
      <vt:lpstr>Các vấn đề tìm hiểu mở rộng kiến thức nghề nghiệp</vt:lpstr>
      <vt:lpstr>Hàm trùng tên</vt:lpstr>
      <vt:lpstr>Hàm trùng tên</vt:lpstr>
      <vt:lpstr>Ví dụ hàm trùng tên</vt:lpstr>
      <vt:lpstr>Chú ý về hàm trùng tên</vt:lpstr>
      <vt:lpstr>Sự nhập nhằng, mơ hồ</vt:lpstr>
      <vt:lpstr>Sự nhập nhằng, mơ hồ</vt:lpstr>
      <vt:lpstr>Sự nhập nhằng, mơ hồ</vt:lpstr>
      <vt:lpstr>Sự nhập nhằng, mơ hồ</vt:lpstr>
      <vt:lpstr>Hàm có đối số mặc định</vt:lpstr>
      <vt:lpstr>Hàm có đối số mặc định</vt:lpstr>
      <vt:lpstr>Hàm có đối số mặc định</vt:lpstr>
      <vt:lpstr>Hàm có tham số là hàm</vt:lpstr>
      <vt:lpstr>Ví dụ hàm có tham số là hàm</vt:lpstr>
      <vt:lpstr>Ví dụ hàm có tham số là hàm</vt:lpstr>
      <vt:lpstr>Hàm đệ qui</vt:lpstr>
      <vt:lpstr>Ví dụ hàm đệ qui</vt:lpstr>
      <vt:lpstr>So sánh với các NNLT khác</vt:lpstr>
      <vt:lpstr>Thuật ngữ và bài đọc thêm tiếng Anh</vt:lpstr>
      <vt:lpstr>Thuật ngữ tiếng Anh</vt:lpstr>
      <vt:lpstr>Thuật ngữ tiếng Anh</vt:lpstr>
      <vt:lpstr>Bài đọc thêm tiếng Anh</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tdquang</dc:creator>
  <cp:lastModifiedBy>VITCONBUNGBU</cp:lastModifiedBy>
  <cp:revision>582</cp:revision>
  <dcterms:created xsi:type="dcterms:W3CDTF">2010-02-17T03:02:53Z</dcterms:created>
  <dcterms:modified xsi:type="dcterms:W3CDTF">2012-03-06T08:32:42Z</dcterms:modified>
</cp:coreProperties>
</file>