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257" r:id="rId3"/>
    <p:sldId id="271" r:id="rId4"/>
    <p:sldId id="402" r:id="rId5"/>
    <p:sldId id="409" r:id="rId6"/>
    <p:sldId id="410" r:id="rId7"/>
    <p:sldId id="411" r:id="rId8"/>
    <p:sldId id="413" r:id="rId9"/>
    <p:sldId id="414" r:id="rId10"/>
    <p:sldId id="415" r:id="rId11"/>
    <p:sldId id="416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04" r:id="rId20"/>
    <p:sldId id="405" r:id="rId21"/>
    <p:sldId id="425" r:id="rId22"/>
    <p:sldId id="426" r:id="rId23"/>
    <p:sldId id="427" r:id="rId24"/>
    <p:sldId id="428" r:id="rId25"/>
    <p:sldId id="429" r:id="rId26"/>
    <p:sldId id="430" r:id="rId27"/>
    <p:sldId id="431" r:id="rId28"/>
    <p:sldId id="432" r:id="rId29"/>
    <p:sldId id="406" r:id="rId30"/>
    <p:sldId id="407" r:id="rId31"/>
    <p:sldId id="320" r:id="rId32"/>
    <p:sldId id="403" r:id="rId33"/>
    <p:sldId id="335" r:id="rId34"/>
    <p:sldId id="336" r:id="rId35"/>
    <p:sldId id="424" r:id="rId36"/>
    <p:sldId id="357" r:id="rId37"/>
    <p:sldId id="337" r:id="rId38"/>
  </p:sldIdLst>
  <p:sldSz cx="9144000" cy="6858000" type="screen4x3"/>
  <p:notesSz cx="10234613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67" autoAdjust="0"/>
    <p:restoredTop sz="88060" autoAdjust="0"/>
  </p:normalViewPr>
  <p:slideViewPr>
    <p:cSldViewPr>
      <p:cViewPr>
        <p:scale>
          <a:sx n="60" d="100"/>
          <a:sy n="60" d="100"/>
        </p:scale>
        <p:origin x="-954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-1782" y="-96"/>
      </p:cViewPr>
      <p:guideLst>
        <p:guide orient="horz" pos="2237"/>
        <p:guide pos="3224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797246" y="0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C717E16C-5C8E-4AAF-A4FA-8E2E020BCAF0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746119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797246" y="6746119"/>
            <a:ext cx="4434999" cy="35512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4AF5D65A-53D3-4DF7-8BE7-75C253D9AA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745197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96717" y="0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49788C-30A7-4C81-AC0B-CB703CF94DFD}" type="datetimeFigureOut">
              <a:rPr lang="en-US" smtClean="0"/>
              <a:pPr/>
              <a:t>3/9/2012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41688" y="533400"/>
            <a:ext cx="3551237" cy="26622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22547" y="3373317"/>
            <a:ext cx="8189520" cy="3195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746635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96717" y="6746635"/>
            <a:ext cx="4435610" cy="3547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64ADD4-FDAE-426A-96C1-07D283434A4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94106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7.1.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trúc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7.1.1.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trúc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7.1.2.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trúc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7.1.3.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trúc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7.1.4.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minh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7.2.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thước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7.2.1.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7.2.2.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mảng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7.2.3.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mảng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7.2.4.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chiều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7.2.5.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trúc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7.3.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7.3.1.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Kỹ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cứu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bộ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7.3.2.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Kỹ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dùng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cờ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lý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mảng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7.3.3.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kiếm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tính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mảng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7.3.4.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xáo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trộn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sắp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xếp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phần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của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mảng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7.3.5.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Đồ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trình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7.4.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nghiệp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7.4.1.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thước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động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7.4.2.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7.4.3.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trị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7.5.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đọc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thêm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tiếng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Anh</a:t>
            </a:r>
            <a:endParaRPr lang="en-US" sz="12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528701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409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7.1.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trúc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7.1.1.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kiểu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trúc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7.1.2.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trúc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7.1.3.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phép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trên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trúc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7.1.4.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minh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họa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161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7.2.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thước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định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7.2.1.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7.2.2.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Nhập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xuất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mảng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7.2.3.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Hàm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số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mảng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7.2.4.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chiều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7.2.5.</a:t>
            </a:r>
            <a:r>
              <a:rPr lang="en-US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cấu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trúc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16168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7.3. Ứng dụng mảng trong lập trình</a:t>
            </a:r>
          </a:p>
          <a:p>
            <a:pPr lvl="1"/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7.3.1. Kỹ thuật dùng bảng tra cứu trong bộ nhớ để cải tiến tính toán và xử lý</a:t>
            </a:r>
          </a:p>
          <a:p>
            <a:pPr lvl="1"/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7.3.2. Kỹ thuật dùng cờ hiệu khi xử lý mảng</a:t>
            </a:r>
          </a:p>
          <a:p>
            <a:pPr lvl="1"/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7.3.3. Thuật toán tìm kiếm và tính toán trên mảng</a:t>
            </a:r>
          </a:p>
          <a:p>
            <a:pPr lvl="1"/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7.3.4. Thuật toán xáo trộn, sắp xếp các phần tử của mảng</a:t>
            </a:r>
          </a:p>
          <a:p>
            <a:pPr lvl="1"/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7.3.5. Đồ án lập trình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61616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99941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7.4.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tìm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hiểu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mở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rộng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thức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nghiệp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7.4.1.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Vấn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kích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thước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động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7.4.2.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qui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hoạch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và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ứng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giải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bài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tối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ưu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1"/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7.4.3.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Giới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thiệu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về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các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thuật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toán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chia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để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trị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035547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655138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56337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464ADD4-FDAE-426A-96C1-07D283434A41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84090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4161234"/>
            <a:ext cx="9144000" cy="2696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9144000" cy="28217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2438400"/>
            <a:ext cx="8534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148534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</a:p>
          <a:p>
            <a:endParaRPr lang="en-US"/>
          </a:p>
        </p:txBody>
      </p:sp>
      <p:pic>
        <p:nvPicPr>
          <p:cNvPr id="1030" name="Picture 6" descr="D:\Dropbox\SS-Slides\DeCuong-CDIO\TemplateCDIOv1\HinhAnh\LogoCDIO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869785" y="613071"/>
            <a:ext cx="1702215" cy="97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D:\Dropbox\SS-Slides\DeCuong-CDIO\TemplateCDIOv1\HinhAnh\LogoTruong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990600" y="625771"/>
            <a:ext cx="1231847" cy="97008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  <a:reflection blurRad="6350" stA="52000" endA="300" endPos="35000" dir="5400000" sy="-100000" algn="bl" rotWithShape="0"/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F51D7-14DA-43BC-8870-8C998FF7AA91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EA190E-2147-4CF2-AA59-19FFFC398201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0" y="6629400"/>
            <a:ext cx="9144000" cy="22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8" descr="WinFX__LineGlow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/>
          <a:stretch>
            <a:fillRect/>
          </a:stretch>
        </p:blipFill>
        <p:spPr bwMode="auto">
          <a:xfrm>
            <a:off x="0" y="1143000"/>
            <a:ext cx="9144000" cy="228600"/>
          </a:xfrm>
          <a:prstGeom prst="rect">
            <a:avLst/>
          </a:prstGeom>
          <a:noFill/>
        </p:spPr>
      </p:pic>
      <p:pic>
        <p:nvPicPr>
          <p:cNvPr id="11" name="Picture 5" descr="WinFX_WCF__03a"/>
          <p:cNvPicPr>
            <a:picLocks noChangeAspect="1" noChangeArrowheads="1"/>
          </p:cNvPicPr>
          <p:nvPr userDrawn="1"/>
        </p:nvPicPr>
        <p:blipFill>
          <a:blip r:embed="rId5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8534216" y="6400800"/>
            <a:ext cx="609784" cy="457200"/>
          </a:xfrm>
          <a:prstGeom prst="rect">
            <a:avLst/>
          </a:prstGeom>
          <a:noFill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906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5000" y="6356350"/>
            <a:ext cx="60960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 descr="WinFX_WCF__03a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4800600" y="3601428"/>
            <a:ext cx="4343400" cy="3256571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2492375"/>
            <a:ext cx="8534400" cy="1470025"/>
          </a:xfrm>
        </p:spPr>
        <p:txBody>
          <a:bodyPr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8" descr="WinFX__LineGlow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 r="16667" b="33333"/>
          <a:stretch>
            <a:fillRect/>
          </a:stretch>
        </p:blipFill>
        <p:spPr bwMode="auto">
          <a:xfrm>
            <a:off x="1524000" y="1905000"/>
            <a:ext cx="7620000" cy="152400"/>
          </a:xfrm>
          <a:prstGeom prst="rect">
            <a:avLst/>
          </a:prstGeom>
          <a:noFill/>
        </p:spPr>
      </p:pic>
      <p:pic>
        <p:nvPicPr>
          <p:cNvPr id="9" name="Picture 8" descr="WinFX__LineGlow"/>
          <p:cNvPicPr>
            <a:picLocks noChangeAspect="1" noChangeArrowheads="1"/>
          </p:cNvPicPr>
          <p:nvPr userDrawn="1"/>
        </p:nvPicPr>
        <p:blipFill>
          <a:blip r:embed="rId3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 l="15000" t="33333"/>
          <a:stretch>
            <a:fillRect/>
          </a:stretch>
        </p:blipFill>
        <p:spPr bwMode="auto">
          <a:xfrm>
            <a:off x="0" y="4343400"/>
            <a:ext cx="7772400" cy="152400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0"/>
            <a:ext cx="9144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 descr="D:\Dropbox\SS-Slides\DeCuong-CDIO\TemplateCDIOv1\HinhAnh\LogoCDIO_Transparent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1080908" y="863599"/>
            <a:ext cx="1052692" cy="599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D:\Dropbox\SS-Slides\DeCuong-CDIO\TemplateCDIOv1\HinhAnh\LogoTruong_Transparent.png"/>
          <p:cNvPicPr>
            <a:picLocks noChangeAspect="1" noChangeArrowheads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42862" y="815955"/>
            <a:ext cx="762308" cy="600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/>
          <p:cNvPicPr>
            <a:picLocks noChangeAspect="1" noChangeArrowheads="1"/>
          </p:cNvPicPr>
          <p:nvPr userDrawn="1"/>
        </p:nvPicPr>
        <p:blipFill>
          <a:blip r:embed="rId2" cstate="print"/>
          <a:srcRect b="29359"/>
          <a:stretch>
            <a:fillRect/>
          </a:stretch>
        </p:blipFill>
        <p:spPr bwMode="auto">
          <a:xfrm>
            <a:off x="0" y="4953000"/>
            <a:ext cx="9144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 t="45907"/>
          <a:stretch>
            <a:fillRect/>
          </a:stretch>
        </p:blipFill>
        <p:spPr bwMode="auto">
          <a:xfrm>
            <a:off x="0" y="0"/>
            <a:ext cx="9144000" cy="15263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" name="Picture 2" descr="E:\04_Image Collection\01_ICON\Question\Help.png"/>
          <p:cNvPicPr>
            <a:picLocks noChangeAspect="1" noChangeArrowheads="1"/>
          </p:cNvPicPr>
          <p:nvPr userDrawn="1"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828800" y="990600"/>
            <a:ext cx="5105400" cy="47244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l">
              <a:defRPr sz="4000" b="1" cap="none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38021C0-D1B6-4ECB-8908-45C3B85BEE9B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914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E8EC91-8A40-4CB4-B428-FE8F2E7EBF6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24000" y="6356350"/>
            <a:ext cx="6400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rot="10800000">
            <a:off x="0" y="6629400"/>
            <a:ext cx="9144000" cy="228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8" descr="WinFX__LineGlow"/>
          <p:cNvPicPr>
            <a:picLocks noChangeAspect="1" noChangeArrowheads="1"/>
          </p:cNvPicPr>
          <p:nvPr userDrawn="1"/>
        </p:nvPicPr>
        <p:blipFill>
          <a:blip r:embed="rId4" cstate="print">
            <a:duotone>
              <a:schemeClr val="accent6">
                <a:shade val="45000"/>
                <a:satMod val="135000"/>
              </a:schemeClr>
              <a:prstClr val="white"/>
            </a:duotone>
            <a:lum bright="16000" contrast="26000"/>
          </a:blip>
          <a:srcRect/>
          <a:stretch>
            <a:fillRect/>
          </a:stretch>
        </p:blipFill>
        <p:spPr bwMode="auto">
          <a:xfrm>
            <a:off x="0" y="1295400"/>
            <a:ext cx="9144000" cy="228600"/>
          </a:xfrm>
          <a:prstGeom prst="rect">
            <a:avLst/>
          </a:prstGeom>
          <a:noFill/>
        </p:spPr>
      </p:pic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381000" y="152400"/>
            <a:ext cx="8610600" cy="1143000"/>
          </a:xfrm>
        </p:spPr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>
            <a:lvl1pPr algn="l">
              <a:defRPr b="1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>
              <a:defRPr lang="en-US" sz="4400" b="1" kern="1200" cap="none" spc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72233-B014-4D10-B0DF-9C4B297BEFCC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3B47-D958-4AA3-808C-2D9A66A78809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07A16-6884-4919-9B7E-DCE07F9EF7FC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82CE8-D688-40F4-86C8-C8CBA6BCACC1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23217D-CBF3-4F05-B64D-691139C0E6CF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0" r:id="rId4"/>
    <p:sldLayoutId id="2147483651" r:id="rId5"/>
    <p:sldLayoutId id="2147483652" r:id="rId6"/>
    <p:sldLayoutId id="2147483653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Giới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thiệu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tổng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quan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về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lập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trình</a:t>
            </a:r>
            <a:endParaRPr lang="en-US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800" b="1" err="1" smtClean="0"/>
              <a:t>Nhập</a:t>
            </a:r>
            <a:r>
              <a:rPr lang="en-US" sz="1800" b="1" smtClean="0"/>
              <a:t> </a:t>
            </a:r>
            <a:r>
              <a:rPr lang="en-US" sz="1800" b="1" err="1" smtClean="0"/>
              <a:t>môn</a:t>
            </a:r>
            <a:r>
              <a:rPr lang="en-US" sz="1800" b="1" smtClean="0"/>
              <a:t> </a:t>
            </a:r>
            <a:r>
              <a:rPr lang="en-US" sz="1800" b="1" err="1" smtClean="0"/>
              <a:t>lập</a:t>
            </a:r>
            <a:r>
              <a:rPr lang="en-US" sz="1800" b="1" smtClean="0"/>
              <a:t> </a:t>
            </a:r>
            <a:r>
              <a:rPr lang="en-US" sz="1800" b="1" err="1" smtClean="0"/>
              <a:t>trình</a:t>
            </a:r>
            <a:r>
              <a:rPr lang="en-US" sz="1800" b="1" smtClean="0"/>
              <a:t> </a:t>
            </a:r>
          </a:p>
          <a:p>
            <a:r>
              <a:rPr lang="en-US" sz="1800" err="1" smtClean="0"/>
              <a:t>Trình</a:t>
            </a:r>
            <a:r>
              <a:rPr lang="en-US" sz="1800" smtClean="0"/>
              <a:t> </a:t>
            </a:r>
            <a:r>
              <a:rPr lang="en-US" sz="1800" err="1" smtClean="0"/>
              <a:t>bày</a:t>
            </a:r>
            <a:r>
              <a:rPr lang="en-US" sz="1800" smtClean="0"/>
              <a:t>: …; Email: …@fit.hcmus.edu.vn</a:t>
            </a:r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Khởi tạo cho biến cấu trúc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Cú pháp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struct</a:t>
            </a:r>
            <a:r>
              <a:rPr lang="en-US" sz="1800" smtClean="0"/>
              <a:t> </a:t>
            </a:r>
            <a:r>
              <a:rPr lang="en-US" sz="1800"/>
              <a:t>&lt;tên kiểu cấu trúc</a:t>
            </a:r>
            <a:r>
              <a:rPr lang="en-US" sz="1800" smtClean="0"/>
              <a:t>&gt;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&lt;kiểu dữ liệu&gt; &lt;tên thành phần 1&gt;;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…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&lt;kiểu dữ liệu&gt; &lt;tên thành phần n&gt;;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/>
              <a:t>} </a:t>
            </a:r>
            <a:r>
              <a:rPr lang="en-US" sz="1800"/>
              <a:t>&lt;tên </a:t>
            </a:r>
            <a:r>
              <a:rPr lang="en-US" sz="1800" smtClean="0"/>
              <a:t>biến&gt; = {&lt;giá trị 1&gt;, &lt;giá trị 2&gt;, …, &lt;giá trị n&gt;};</a:t>
            </a:r>
          </a:p>
          <a:p>
            <a:r>
              <a:rPr lang="en-US" smtClean="0"/>
              <a:t>Ví dụ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struct</a:t>
            </a:r>
            <a:r>
              <a:rPr lang="en-US" sz="1800" smtClean="0"/>
              <a:t> Point2D {</a:t>
            </a:r>
            <a:endParaRPr lang="en-US" sz="1800"/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x;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y;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/>
              <a:t>} </a:t>
            </a:r>
            <a:r>
              <a:rPr lang="en-US" sz="1800" smtClean="0"/>
              <a:t>p1= </a:t>
            </a:r>
            <a:r>
              <a:rPr lang="en-US" sz="1800" smtClean="0"/>
              <a:t>{2912, 1706}, </a:t>
            </a:r>
            <a:r>
              <a:rPr lang="en-US" sz="1800" smtClean="0"/>
              <a:t>p2;</a:t>
            </a:r>
            <a:endParaRPr lang="en-US" sz="1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853449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Truy xuất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smtClean="0"/>
              <a:t>Đặc điểm</a:t>
            </a:r>
          </a:p>
          <a:p>
            <a:pPr lvl="1"/>
            <a:r>
              <a:rPr lang="en-US" sz="3200" smtClean="0"/>
              <a:t>Không thể truy xuất trực tiếp.</a:t>
            </a:r>
          </a:p>
          <a:p>
            <a:pPr lvl="1"/>
            <a:r>
              <a:rPr lang="en-US" sz="3200" smtClean="0"/>
              <a:t>Thông qua toán tử thành phần cấu trúc . Hay còn gọi là toán tử chấm (dot operation).</a:t>
            </a:r>
          </a:p>
          <a:p>
            <a:pPr marL="0" indent="0">
              <a:buNone/>
            </a:pPr>
            <a:r>
              <a:rPr lang="en-US" sz="1900" smtClean="0"/>
              <a:t>&lt;tên biến cấu trúc&gt;.&lt;tên thàn phần&gt;</a:t>
            </a:r>
          </a:p>
          <a:p>
            <a:r>
              <a:rPr lang="en-US" sz="3500" smtClean="0"/>
              <a:t>Ví dụ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900" smtClean="0">
                <a:solidFill>
                  <a:srgbClr val="0000FF"/>
                </a:solidFill>
              </a:rPr>
              <a:t>struct</a:t>
            </a:r>
            <a:r>
              <a:rPr lang="en-US" sz="1900" smtClean="0"/>
              <a:t> Point2D {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900" smtClean="0"/>
              <a:t>	int x, y;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900" smtClean="0"/>
              <a:t>} </a:t>
            </a:r>
            <a:r>
              <a:rPr lang="en-US" sz="1900" smtClean="0"/>
              <a:t>p = </a:t>
            </a:r>
            <a:r>
              <a:rPr lang="en-US" sz="1900" smtClean="0"/>
              <a:t>{2912, 1706};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900" smtClean="0">
                <a:solidFill>
                  <a:srgbClr val="0000FF"/>
                </a:solidFill>
              </a:rPr>
              <a:t>void</a:t>
            </a:r>
            <a:r>
              <a:rPr lang="en-US" sz="1900" smtClean="0"/>
              <a:t> show(Point2D p) { printf(“x = %d, y = %d\n”, p.x, py); }</a:t>
            </a:r>
            <a:endParaRPr lang="en-US" sz="19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25629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Gán dữ liệu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Có 2 cách</a:t>
            </a:r>
          </a:p>
          <a:p>
            <a:pPr marL="0" indent="0">
              <a:buNone/>
            </a:pPr>
            <a:r>
              <a:rPr lang="en-US" sz="1800" smtClean="0"/>
              <a:t>&lt;biến cấu trúc đích&gt; = biến cấu trúc nguồn</a:t>
            </a:r>
          </a:p>
          <a:p>
            <a:pPr marL="0" indent="0">
              <a:buNone/>
            </a:pPr>
            <a:r>
              <a:rPr lang="en-US" sz="1800"/>
              <a:t>&lt;biến cấu trúc đích</a:t>
            </a:r>
            <a:r>
              <a:rPr lang="en-US" sz="1800" smtClean="0"/>
              <a:t>&gt;.&lt;tên thành phần&gt; </a:t>
            </a:r>
            <a:r>
              <a:rPr lang="en-US" sz="1800"/>
              <a:t>= </a:t>
            </a:r>
            <a:r>
              <a:rPr lang="en-US" sz="1800" smtClean="0"/>
              <a:t>&lt;giá trị&gt;</a:t>
            </a:r>
          </a:p>
          <a:p>
            <a:r>
              <a:rPr lang="en-US" smtClean="0"/>
              <a:t>Ví dụ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struct</a:t>
            </a:r>
            <a:r>
              <a:rPr lang="en-US" sz="1800" smtClean="0"/>
              <a:t> Point2D {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	int x, y;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} </a:t>
            </a:r>
            <a:r>
              <a:rPr lang="en-US" sz="1800" smtClean="0"/>
              <a:t>p1 = </a:t>
            </a:r>
            <a:r>
              <a:rPr lang="en-US" sz="1800" smtClean="0"/>
              <a:t>{2912, 1706}, </a:t>
            </a:r>
            <a:r>
              <a:rPr lang="en-US" sz="1800" smtClean="0"/>
              <a:t>p2;</a:t>
            </a:r>
            <a:endParaRPr lang="en-US" sz="1800" smtClean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void</a:t>
            </a:r>
            <a:r>
              <a:rPr lang="en-US" sz="1800" smtClean="0"/>
              <a:t> main() {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	</a:t>
            </a:r>
            <a:r>
              <a:rPr lang="en-US" sz="1800" smtClean="0"/>
              <a:t>p2 = p1;</a:t>
            </a:r>
            <a:endParaRPr lang="en-US" sz="1800" smtClean="0"/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/>
              <a:t>p2.x </a:t>
            </a:r>
            <a:r>
              <a:rPr lang="en-US" sz="1800" smtClean="0"/>
              <a:t>= </a:t>
            </a:r>
            <a:r>
              <a:rPr lang="en-US" sz="1800" smtClean="0"/>
              <a:t>p1.x</a:t>
            </a:r>
            <a:r>
              <a:rPr lang="en-US" sz="1800" smtClean="0"/>
              <a:t>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/>
              <a:t>p2.y </a:t>
            </a:r>
            <a:r>
              <a:rPr lang="en-US" sz="1800" smtClean="0"/>
              <a:t>= </a:t>
            </a:r>
            <a:r>
              <a:rPr lang="en-US" sz="1800" smtClean="0"/>
              <a:t>p1.y </a:t>
            </a:r>
            <a:r>
              <a:rPr lang="en-US" sz="1800" smtClean="0"/>
              <a:t>* 2;</a:t>
            </a:r>
            <a:br>
              <a:rPr lang="en-US" sz="1800" smtClean="0"/>
            </a:br>
            <a:r>
              <a:rPr lang="en-US" sz="1800" smtClean="0"/>
              <a:t>}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58150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tìm trọng tâm tam giác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Các khai báo cần thiết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#include</a:t>
            </a:r>
            <a:r>
              <a:rPr lang="en-US" sz="1800" smtClean="0"/>
              <a:t> &lt;iostream&gt;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using</a:t>
            </a:r>
            <a:r>
              <a:rPr lang="en-US" sz="1800" smtClean="0"/>
              <a:t> </a:t>
            </a:r>
            <a:r>
              <a:rPr lang="en-US" sz="1800" smtClean="0">
                <a:solidFill>
                  <a:srgbClr val="0000FF"/>
                </a:solidFill>
              </a:rPr>
              <a:t>namespace</a:t>
            </a:r>
            <a:r>
              <a:rPr lang="en-US" sz="1800" smtClean="0"/>
              <a:t> std;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>
                <a:solidFill>
                  <a:srgbClr val="0000FF"/>
                </a:solidFill>
              </a:rPr>
              <a:t>t</a:t>
            </a:r>
            <a:r>
              <a:rPr lang="en-US" sz="1800" smtClean="0">
                <a:solidFill>
                  <a:srgbClr val="0000FF"/>
                </a:solidFill>
              </a:rPr>
              <a:t>ypedef</a:t>
            </a:r>
            <a:r>
              <a:rPr lang="en-US" sz="1800" smtClean="0"/>
              <a:t> </a:t>
            </a:r>
            <a:r>
              <a:rPr lang="en-US" sz="1800" smtClean="0">
                <a:solidFill>
                  <a:srgbClr val="0000FF"/>
                </a:solidFill>
              </a:rPr>
              <a:t>struct</a:t>
            </a:r>
            <a:r>
              <a:rPr lang="en-US" sz="1800" smtClean="0"/>
              <a:t> {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>
                <a:solidFill>
                  <a:srgbClr val="0000FF"/>
                </a:solidFill>
              </a:rPr>
              <a:t>double</a:t>
            </a:r>
            <a:r>
              <a:rPr lang="en-US" sz="1800" smtClean="0"/>
              <a:t> x, y;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} Point2D;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typedef</a:t>
            </a:r>
            <a:r>
              <a:rPr lang="en-US" sz="1800" smtClean="0"/>
              <a:t> struct {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/>
              <a:t>Point2D ver[3];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} Triangle;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void</a:t>
            </a:r>
            <a:r>
              <a:rPr lang="en-US" sz="1800" smtClean="0"/>
              <a:t> inputPoint2D(Point2D&amp; p);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void</a:t>
            </a:r>
            <a:r>
              <a:rPr lang="en-US" sz="1800" smtClean="0"/>
              <a:t> showPoint2D(Point2D p);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void</a:t>
            </a:r>
            <a:r>
              <a:rPr lang="en-US" sz="1800" smtClean="0"/>
              <a:t> gravCenter(Triangle t, Point2D&amp; p);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void</a:t>
            </a:r>
            <a:r>
              <a:rPr lang="en-US" sz="1800" smtClean="0"/>
              <a:t> inputTriangle(Triangle&amp; t);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438117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tìm trọng tâm tam giác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Các định nghĩa hàm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inputPoint2D(Point2D&amp; p</a:t>
            </a:r>
            <a:r>
              <a:rPr lang="en-US" sz="1800" smtClean="0"/>
              <a:t>) {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	cout &lt;&lt; “ + Coor X = “; cin &gt;&gt; p.x;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cout &lt;&lt; “ + Coor </a:t>
            </a:r>
            <a:r>
              <a:rPr lang="en-US" sz="1800" smtClean="0"/>
              <a:t>Y </a:t>
            </a:r>
            <a:r>
              <a:rPr lang="en-US" sz="1800"/>
              <a:t>= </a:t>
            </a:r>
            <a:r>
              <a:rPr lang="en-US" sz="1800" smtClean="0"/>
              <a:t>“; cin </a:t>
            </a:r>
            <a:r>
              <a:rPr lang="en-US" sz="1800"/>
              <a:t>&gt;&gt; </a:t>
            </a:r>
            <a:r>
              <a:rPr lang="en-US" sz="1800" smtClean="0"/>
              <a:t>p.y;</a:t>
            </a:r>
            <a:endParaRPr lang="en-US" sz="1800"/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}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showPoint2D(Point2D p</a:t>
            </a:r>
            <a:r>
              <a:rPr lang="en-US" sz="1800" smtClean="0"/>
              <a:t>) {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/>
              <a:t>cout &lt;&lt; “(” &lt;&lt; p.x &lt;&lt; “, ” &lt;&lt; p.y &lt;&lt; </a:t>
            </a:r>
            <a:r>
              <a:rPr lang="en-US" sz="1800"/>
              <a:t>“(”</a:t>
            </a:r>
            <a:r>
              <a:rPr lang="en-US" sz="1800" smtClean="0"/>
              <a:t>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}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gravCenter(Triangle t, </a:t>
            </a:r>
            <a:r>
              <a:rPr lang="en-US" sz="1800" smtClean="0"/>
              <a:t>Point2D&amp; </a:t>
            </a:r>
            <a:r>
              <a:rPr lang="en-US" sz="1800"/>
              <a:t>p</a:t>
            </a:r>
            <a:r>
              <a:rPr lang="en-US" sz="1800" smtClean="0"/>
              <a:t>) {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	p.x = (t.ver[0].x + t.ver[1].</a:t>
            </a:r>
            <a:r>
              <a:rPr lang="en-US" sz="1800"/>
              <a:t>x + </a:t>
            </a:r>
            <a:r>
              <a:rPr lang="en-US" sz="1800" smtClean="0"/>
              <a:t>t.ver[2].x) / 3;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/>
              <a:t>p.y </a:t>
            </a:r>
            <a:r>
              <a:rPr lang="en-US" sz="1800"/>
              <a:t>= (t.ver[0</a:t>
            </a:r>
            <a:r>
              <a:rPr lang="en-US" sz="1800" smtClean="0"/>
              <a:t>].y </a:t>
            </a:r>
            <a:r>
              <a:rPr lang="en-US" sz="1800"/>
              <a:t>+ t.ver[1</a:t>
            </a:r>
            <a:r>
              <a:rPr lang="en-US" sz="1800" smtClean="0"/>
              <a:t>].y </a:t>
            </a:r>
            <a:r>
              <a:rPr lang="en-US" sz="1800"/>
              <a:t>+ t.ver[2</a:t>
            </a:r>
            <a:r>
              <a:rPr lang="en-US" sz="1800" smtClean="0"/>
              <a:t>].y) </a:t>
            </a:r>
            <a:r>
              <a:rPr lang="en-US" sz="1800"/>
              <a:t>/ 3;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}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18506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Ví dụ tìm trọng tâm tam giác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Các định nghĩa hàm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900">
                <a:solidFill>
                  <a:srgbClr val="0000FF"/>
                </a:solidFill>
              </a:rPr>
              <a:t>void</a:t>
            </a:r>
            <a:r>
              <a:rPr lang="en-US" sz="1900"/>
              <a:t> </a:t>
            </a:r>
            <a:r>
              <a:rPr lang="en-US" sz="1900" smtClean="0"/>
              <a:t>inputTriangle(Point2D</a:t>
            </a:r>
            <a:r>
              <a:rPr lang="en-US" sz="1900"/>
              <a:t>&amp; p</a:t>
            </a:r>
            <a:r>
              <a:rPr lang="en-US" sz="1900" smtClean="0"/>
              <a:t>) {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900" smtClean="0"/>
              <a:t>	</a:t>
            </a:r>
            <a:r>
              <a:rPr lang="en-US" sz="1900" smtClean="0">
                <a:solidFill>
                  <a:srgbClr val="0000FF"/>
                </a:solidFill>
              </a:rPr>
              <a:t>for</a:t>
            </a:r>
            <a:r>
              <a:rPr lang="en-US" sz="1900" smtClean="0"/>
              <a:t> (</a:t>
            </a:r>
            <a:r>
              <a:rPr lang="en-US" sz="1900" smtClean="0">
                <a:solidFill>
                  <a:srgbClr val="0000FF"/>
                </a:solidFill>
              </a:rPr>
              <a:t>int</a:t>
            </a:r>
            <a:r>
              <a:rPr lang="en-US" sz="1900" smtClean="0"/>
              <a:t> i  = 0; i &lt; 3; i++) {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900"/>
              <a:t>	</a:t>
            </a:r>
            <a:r>
              <a:rPr lang="en-US" sz="1900" smtClean="0"/>
              <a:t>	cout &lt;&lt; “Vertex ” &lt;&lt; i + 1 &lt;&lt; “: ” &lt;&lt; endl;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900"/>
              <a:t>	</a:t>
            </a:r>
            <a:r>
              <a:rPr lang="en-US" sz="1900" smtClean="0"/>
              <a:t>	inputPoint2D(t.ver[i]);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900" smtClean="0"/>
              <a:t>	}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900" smtClean="0"/>
              <a:t>}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900" smtClean="0">
                <a:solidFill>
                  <a:srgbClr val="0000FF"/>
                </a:solidFill>
              </a:rPr>
              <a:t>void</a:t>
            </a:r>
            <a:r>
              <a:rPr lang="en-US" sz="1900" smtClean="0"/>
              <a:t> main() {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900"/>
              <a:t>	</a:t>
            </a:r>
            <a:r>
              <a:rPr lang="en-US" sz="1900" smtClean="0"/>
              <a:t>Triangle t; Point2D p;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900" smtClean="0"/>
              <a:t>	inputTriangle(t);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900"/>
              <a:t>	</a:t>
            </a:r>
            <a:r>
              <a:rPr lang="en-US" sz="1900" smtClean="0"/>
              <a:t>gravCenter(t, p);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900"/>
              <a:t>	</a:t>
            </a:r>
            <a:r>
              <a:rPr lang="en-US" sz="1900" smtClean="0"/>
              <a:t>cout &lt;&lt; “Gravity center: ”;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900"/>
              <a:t>	</a:t>
            </a:r>
            <a:r>
              <a:rPr lang="en-US" sz="1900" smtClean="0"/>
              <a:t>showPoint2D(p);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900" smtClean="0"/>
              <a:t>}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28515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phân số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Các khai báo cần thiết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>
                <a:solidFill>
                  <a:srgbClr val="0000FF"/>
                </a:solidFill>
              </a:rPr>
              <a:t>#include</a:t>
            </a:r>
            <a:r>
              <a:rPr lang="en-US" sz="1800"/>
              <a:t> &lt;iostream&gt;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>
                <a:solidFill>
                  <a:srgbClr val="0000FF"/>
                </a:solidFill>
              </a:rPr>
              <a:t>using</a:t>
            </a:r>
            <a:r>
              <a:rPr lang="en-US" sz="1800"/>
              <a:t> </a:t>
            </a:r>
            <a:r>
              <a:rPr lang="en-US" sz="1800">
                <a:solidFill>
                  <a:srgbClr val="0000FF"/>
                </a:solidFill>
              </a:rPr>
              <a:t>namespace</a:t>
            </a:r>
            <a:r>
              <a:rPr lang="en-US" sz="1800"/>
              <a:t> std;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>
                <a:solidFill>
                  <a:srgbClr val="0000FF"/>
                </a:solidFill>
              </a:rPr>
              <a:t>typedef</a:t>
            </a:r>
            <a:r>
              <a:rPr lang="en-US" sz="1800"/>
              <a:t> </a:t>
            </a: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{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>
                <a:solidFill>
                  <a:srgbClr val="0000FF"/>
                </a:solidFill>
              </a:rPr>
              <a:t>long</a:t>
            </a:r>
            <a:r>
              <a:rPr lang="en-US" sz="1800" smtClean="0"/>
              <a:t> num, denom;</a:t>
            </a:r>
            <a:endParaRPr lang="en-US" sz="1800"/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} </a:t>
            </a:r>
            <a:r>
              <a:rPr lang="en-US" sz="1800" smtClean="0"/>
              <a:t>Fraction;</a:t>
            </a:r>
            <a:endParaRPr lang="en-US" sz="1800"/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void</a:t>
            </a:r>
            <a:r>
              <a:rPr lang="en-US" sz="1800" smtClean="0"/>
              <a:t> greatestDivisor(</a:t>
            </a:r>
            <a:r>
              <a:rPr lang="en-US" sz="1800" smtClean="0">
                <a:solidFill>
                  <a:srgbClr val="0000FF"/>
                </a:solidFill>
              </a:rPr>
              <a:t>long</a:t>
            </a:r>
            <a:r>
              <a:rPr lang="en-US" sz="1800" smtClean="0"/>
              <a:t> a, </a:t>
            </a:r>
            <a:r>
              <a:rPr lang="en-US" sz="1800" smtClean="0">
                <a:solidFill>
                  <a:srgbClr val="0000FF"/>
                </a:solidFill>
              </a:rPr>
              <a:t>long</a:t>
            </a:r>
            <a:r>
              <a:rPr lang="en-US" sz="1800" smtClean="0"/>
              <a:t> b);</a:t>
            </a:r>
            <a:endParaRPr lang="en-US" sz="1800"/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</a:t>
            </a:r>
            <a:r>
              <a:rPr lang="en-US" sz="1800" smtClean="0"/>
              <a:t>reduce(Fraction&amp; p);</a:t>
            </a:r>
            <a:endParaRPr lang="en-US" sz="1800"/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Fraction </a:t>
            </a:r>
            <a:r>
              <a:rPr lang="en-US" sz="1800" smtClean="0"/>
              <a:t>add(Fraction p, Fraction q);</a:t>
            </a:r>
            <a:endParaRPr lang="en-US" sz="1800"/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Fraction </a:t>
            </a:r>
            <a:r>
              <a:rPr lang="en-US" sz="1800" smtClean="0"/>
              <a:t>sub(Fraction </a:t>
            </a:r>
            <a:r>
              <a:rPr lang="en-US" sz="1800"/>
              <a:t>p, Fraction q</a:t>
            </a:r>
            <a:r>
              <a:rPr lang="en-US" sz="1800" smtClean="0"/>
              <a:t>);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void</a:t>
            </a:r>
            <a:r>
              <a:rPr lang="en-US" sz="1800" smtClean="0"/>
              <a:t> showFraction(Fraction p);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5945236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phân số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Các định nghĩa hàm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void</a:t>
            </a:r>
            <a:r>
              <a:rPr lang="en-US" sz="1800" smtClean="0"/>
              <a:t> greatestDivisor(</a:t>
            </a:r>
            <a:r>
              <a:rPr lang="en-US" sz="1800" smtClean="0">
                <a:solidFill>
                  <a:srgbClr val="0000FF"/>
                </a:solidFill>
              </a:rPr>
              <a:t>long</a:t>
            </a:r>
            <a:r>
              <a:rPr lang="en-US" sz="1800" smtClean="0"/>
              <a:t> a, </a:t>
            </a:r>
            <a:r>
              <a:rPr lang="en-US" sz="1800" smtClean="0">
                <a:solidFill>
                  <a:srgbClr val="0000FF"/>
                </a:solidFill>
              </a:rPr>
              <a:t>long</a:t>
            </a:r>
            <a:r>
              <a:rPr lang="en-US" sz="1800" smtClean="0"/>
              <a:t> b) {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>
                <a:solidFill>
                  <a:srgbClr val="00B050"/>
                </a:solidFill>
              </a:rPr>
              <a:t>// Viết như các ví dụ trước…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}</a:t>
            </a:r>
            <a:endParaRPr lang="en-US" sz="1800"/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</a:t>
            </a:r>
            <a:r>
              <a:rPr lang="en-US" sz="1800" smtClean="0"/>
              <a:t>reduce(Fraction&amp; p) {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	long gcd = greatestDivisor(p.num, p.denom);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/>
              <a:t>p.num /= gcd; p.denom /= gcd;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}</a:t>
            </a:r>
            <a:endParaRPr lang="en-US" sz="1800"/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Fraction </a:t>
            </a:r>
            <a:r>
              <a:rPr lang="en-US" sz="1800" smtClean="0"/>
              <a:t>add(Fraction p, Fraction q) {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/>
              <a:t>Fraction r;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/>
              <a:t>r.num = p.num * q.denom + p.denom * q.num;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/>
              <a:t>r.denom = p.denom * q.denom;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>
                <a:solidFill>
                  <a:srgbClr val="0000FF"/>
                </a:solidFill>
              </a:rPr>
              <a:t>return</a:t>
            </a:r>
            <a:r>
              <a:rPr lang="en-US" sz="1800" smtClean="0"/>
              <a:t> r;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}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71638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Ví dụ về phân số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Các định nghĩa hàm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Fraction sub(Fraction </a:t>
            </a:r>
            <a:r>
              <a:rPr lang="en-US" sz="1800"/>
              <a:t>p, Fraction q</a:t>
            </a:r>
            <a:r>
              <a:rPr lang="en-US" sz="1800" smtClean="0"/>
              <a:t>) {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/>
              <a:t>q.num = -q.num;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>
                <a:solidFill>
                  <a:srgbClr val="0000FF"/>
                </a:solidFill>
              </a:rPr>
              <a:t>return</a:t>
            </a:r>
            <a:r>
              <a:rPr lang="en-US" sz="1800" smtClean="0"/>
              <a:t> add(p, q);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}</a:t>
            </a:r>
            <a:endParaRPr lang="en-US" sz="1800"/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void</a:t>
            </a:r>
            <a:r>
              <a:rPr lang="en-US" sz="1800" smtClean="0"/>
              <a:t> </a:t>
            </a:r>
            <a:r>
              <a:rPr lang="en-US" sz="1800"/>
              <a:t>showFraction(Fraction p</a:t>
            </a:r>
            <a:r>
              <a:rPr lang="en-US" sz="1800" smtClean="0"/>
              <a:t>) {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/>
              <a:t>reduce(p);	</a:t>
            </a:r>
            <a:r>
              <a:rPr lang="en-US" sz="1800" smtClean="0">
                <a:solidFill>
                  <a:srgbClr val="00B050"/>
                </a:solidFill>
              </a:rPr>
              <a:t>// Tối giản trước khi in ra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/>
              <a:t>	</a:t>
            </a:r>
            <a:r>
              <a:rPr lang="en-US" sz="1800" smtClean="0"/>
              <a:t>cout &lt;&lt; p.num &lt;&lt; “/” &lt;&lt; p.denom;</a:t>
            </a:r>
          </a:p>
          <a:p>
            <a:pPr marL="0" indent="0">
              <a:buNone/>
              <a:tabLst>
                <a:tab pos="463550" algn="l"/>
              </a:tabLst>
            </a:pPr>
            <a:r>
              <a:rPr lang="en-US" sz="1800" smtClean="0"/>
              <a:t>}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708919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Dữ</a:t>
            </a:r>
            <a:r>
              <a:rPr lang="en-US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liệu</a:t>
            </a:r>
            <a:r>
              <a:rPr lang="en-US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mảng</a:t>
            </a:r>
            <a: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n-US" dirty="0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với</a:t>
            </a:r>
            <a:r>
              <a:rPr lang="en-US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kích</a:t>
            </a:r>
            <a:r>
              <a:rPr lang="en-US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thước</a:t>
            </a:r>
            <a:r>
              <a:rPr lang="en-US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cố</a:t>
            </a:r>
            <a:r>
              <a:rPr lang="en-US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định</a:t>
            </a:r>
            <a:endParaRPr 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Nội dung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cấu</a:t>
            </a:r>
            <a:r>
              <a:rPr lang="en-US" dirty="0" smtClean="0"/>
              <a:t> </a:t>
            </a:r>
            <a:r>
              <a:rPr lang="en-US" dirty="0" err="1" smtClean="0"/>
              <a:t>trúc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Dữ</a:t>
            </a:r>
            <a:r>
              <a:rPr lang="en-US" dirty="0" smtClean="0"/>
              <a:t> </a:t>
            </a:r>
            <a:r>
              <a:rPr lang="en-US" dirty="0" err="1" smtClean="0"/>
              <a:t>liệu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với</a:t>
            </a:r>
            <a:r>
              <a:rPr lang="en-US" dirty="0" smtClean="0"/>
              <a:t> </a:t>
            </a:r>
            <a:r>
              <a:rPr lang="en-US" dirty="0" err="1" smtClean="0"/>
              <a:t>kích</a:t>
            </a:r>
            <a:r>
              <a:rPr lang="en-US" dirty="0" smtClean="0"/>
              <a:t> </a:t>
            </a:r>
            <a:r>
              <a:rPr lang="en-US" dirty="0" err="1" smtClean="0"/>
              <a:t>thước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định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Ứng</a:t>
            </a:r>
            <a:r>
              <a:rPr lang="en-US" dirty="0" smtClean="0"/>
              <a:t> </a:t>
            </a:r>
            <a:r>
              <a:rPr lang="en-US" dirty="0" err="1" smtClean="0"/>
              <a:t>dụng</a:t>
            </a:r>
            <a:r>
              <a:rPr lang="en-US" dirty="0" smtClean="0"/>
              <a:t> </a:t>
            </a:r>
            <a:r>
              <a:rPr lang="en-US" dirty="0" err="1" smtClean="0"/>
              <a:t>mảng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lập</a:t>
            </a:r>
            <a:r>
              <a:rPr lang="en-US" dirty="0" smtClean="0"/>
              <a:t> </a:t>
            </a:r>
            <a:r>
              <a:rPr lang="en-US" dirty="0" err="1" smtClean="0"/>
              <a:t>trình</a:t>
            </a:r>
            <a:endParaRPr lang="en-US" dirty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đề</a:t>
            </a:r>
            <a:r>
              <a:rPr lang="en-US" dirty="0" smtClean="0"/>
              <a:t>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dirty="0" smtClean="0"/>
              <a:t> </a:t>
            </a:r>
            <a:r>
              <a:rPr lang="en-US" dirty="0" err="1" smtClean="0"/>
              <a:t>mở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 </a:t>
            </a:r>
            <a:r>
              <a:rPr lang="en-US" dirty="0" err="1" smtClean="0"/>
              <a:t>kiến</a:t>
            </a:r>
            <a:r>
              <a:rPr lang="en-US" dirty="0" smtClean="0"/>
              <a:t> </a:t>
            </a:r>
            <a:r>
              <a:rPr lang="en-US" dirty="0" err="1" smtClean="0"/>
              <a:t>thức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nghề</a:t>
            </a:r>
            <a:r>
              <a:rPr lang="en-US" dirty="0" smtClean="0"/>
              <a:t> </a:t>
            </a:r>
            <a:r>
              <a:rPr lang="en-US" dirty="0" err="1" smtClean="0"/>
              <a:t>nghiệp</a:t>
            </a:r>
            <a:endParaRPr lang="en-US" dirty="0" smtClean="0"/>
          </a:p>
          <a:p>
            <a:pPr>
              <a:buFont typeface="Wingdings" pitchFamily="2" charset="2"/>
              <a:buChar char="Ø"/>
            </a:pPr>
            <a:r>
              <a:rPr lang="en-US" dirty="0" err="1" smtClean="0"/>
              <a:t>Thuật</a:t>
            </a:r>
            <a:r>
              <a:rPr lang="en-US" dirty="0" smtClean="0"/>
              <a:t> </a:t>
            </a:r>
            <a:r>
              <a:rPr lang="en-US" dirty="0" err="1" smtClean="0"/>
              <a:t>ngữ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đọc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tiếng</a:t>
            </a:r>
            <a:r>
              <a:rPr lang="en-US" dirty="0" smtClean="0"/>
              <a:t> </a:t>
            </a:r>
            <a:r>
              <a:rPr lang="en-US" dirty="0" err="1" smtClean="0"/>
              <a:t>Anh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1C071-C676-4F4B-9045-94630D0EC62F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Dữ liệu kiểu mảng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smtClean="0"/>
              <a:t>Khái </a:t>
            </a:r>
            <a:r>
              <a:rPr lang="en-US"/>
              <a:t>niệm</a:t>
            </a:r>
          </a:p>
          <a:p>
            <a:pPr lvl="1">
              <a:defRPr/>
            </a:pPr>
            <a:r>
              <a:rPr lang="en-US"/>
              <a:t>Là một kiểu dữ liệu có cấu trúc do người lập trình định nghĩa.</a:t>
            </a:r>
          </a:p>
          <a:p>
            <a:pPr lvl="1">
              <a:defRPr/>
            </a:pPr>
            <a:r>
              <a:rPr lang="en-US"/>
              <a:t>Biểu diễn một dãy các biến có cùng kiểu. Ví dụ: dãy các số nguyên, dãy các ký tự…</a:t>
            </a:r>
          </a:p>
          <a:p>
            <a:pPr lvl="1">
              <a:defRPr/>
            </a:pPr>
            <a:r>
              <a:rPr lang="en-US"/>
              <a:t>Kích thước được xác định ngay khi khai báo và không bao giờ thay đổi.</a:t>
            </a:r>
          </a:p>
          <a:p>
            <a:pPr lvl="1">
              <a:defRPr/>
            </a:pPr>
            <a:r>
              <a:rPr lang="en-US"/>
              <a:t>NNLT C luôn chỉ định một khối nhớ liên tục cho một biến kiểu mảng</a:t>
            </a:r>
            <a:r>
              <a:rPr lang="en-US" smtClean="0"/>
              <a:t>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Khai báo biến mảng 1 chiều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500" smtClean="0"/>
              <a:t>Cú pháp tường minh</a:t>
            </a:r>
          </a:p>
          <a:p>
            <a:pPr marL="0" indent="0">
              <a:buNone/>
            </a:pPr>
            <a:r>
              <a:rPr lang="en-US" sz="2300" smtClean="0"/>
              <a:t>&lt;</a:t>
            </a:r>
            <a:r>
              <a:rPr lang="en-US" sz="2300"/>
              <a:t>kiểu c</a:t>
            </a:r>
            <a:r>
              <a:rPr lang="vi-VN" sz="2300"/>
              <a:t>ơ</a:t>
            </a:r>
            <a:r>
              <a:rPr lang="en-US" sz="2300"/>
              <a:t> sở&gt; &lt;tên biến mảng&gt;[&lt;số phần tử&gt;];</a:t>
            </a:r>
          </a:p>
          <a:p>
            <a:r>
              <a:rPr lang="en-US" sz="3500" smtClean="0"/>
              <a:t>Ví dụ</a:t>
            </a:r>
          </a:p>
          <a:p>
            <a:pPr marL="0" indent="0">
              <a:buNone/>
            </a:pPr>
            <a:r>
              <a:rPr lang="en-US" sz="2100" smtClean="0">
                <a:solidFill>
                  <a:srgbClr val="0000FF"/>
                </a:solidFill>
              </a:rPr>
              <a:t>int</a:t>
            </a:r>
            <a:r>
              <a:rPr lang="en-US" sz="2100" smtClean="0"/>
              <a:t> a[100], b[200], c[100];</a:t>
            </a:r>
          </a:p>
          <a:p>
            <a:pPr marL="0" indent="0">
              <a:buNone/>
            </a:pPr>
            <a:r>
              <a:rPr lang="en-US" sz="2100" smtClean="0">
                <a:solidFill>
                  <a:srgbClr val="0000FF"/>
                </a:solidFill>
              </a:rPr>
              <a:t>float</a:t>
            </a:r>
            <a:r>
              <a:rPr lang="en-US" sz="2100" smtClean="0"/>
              <a:t> d[50];</a:t>
            </a:r>
          </a:p>
          <a:p>
            <a:r>
              <a:rPr lang="en-US" sz="3500" smtClean="0"/>
              <a:t>Lưu ý</a:t>
            </a:r>
          </a:p>
          <a:p>
            <a:pPr lvl="1"/>
            <a:r>
              <a:rPr lang="en-US" sz="3200" smtClean="0"/>
              <a:t>Phải </a:t>
            </a:r>
            <a:r>
              <a:rPr lang="en-US" sz="3200"/>
              <a:t>xác </a:t>
            </a:r>
            <a:r>
              <a:rPr lang="vi-VN" sz="3200"/>
              <a:t>đị</a:t>
            </a:r>
            <a:r>
              <a:rPr lang="en-US" sz="3200"/>
              <a:t>nh &lt;số phần tử&gt; cụ thể (hằng) khi khai báo.</a:t>
            </a:r>
          </a:p>
          <a:p>
            <a:pPr lvl="1"/>
            <a:r>
              <a:rPr lang="en-US" sz="3200" smtClean="0"/>
              <a:t>Bộ </a:t>
            </a:r>
            <a:r>
              <a:rPr lang="en-US" sz="3200"/>
              <a:t>nhớ sử dụng = &lt;tổng số phần tử</a:t>
            </a:r>
            <a:r>
              <a:rPr lang="en-US" sz="3200" smtClean="0"/>
              <a:t>&gt; * </a:t>
            </a:r>
            <a:r>
              <a:rPr lang="en-US" sz="3200" smtClean="0">
                <a:solidFill>
                  <a:srgbClr val="0000FF"/>
                </a:solidFill>
              </a:rPr>
              <a:t>sizeof</a:t>
            </a:r>
            <a:r>
              <a:rPr lang="en-US" sz="3200"/>
              <a:t>(&lt;kiểu c</a:t>
            </a:r>
            <a:r>
              <a:rPr lang="vi-VN" sz="3200"/>
              <a:t>ơ</a:t>
            </a:r>
            <a:r>
              <a:rPr lang="en-US" sz="3200"/>
              <a:t> sở&gt;)</a:t>
            </a:r>
          </a:p>
          <a:p>
            <a:pPr lvl="1"/>
            <a:r>
              <a:rPr lang="en-US" sz="3200" smtClean="0"/>
              <a:t>Là một dãy liên tục có chỉ </a:t>
            </a:r>
            <a:r>
              <a:rPr lang="en-US" sz="3200"/>
              <a:t>số từ 0 </a:t>
            </a:r>
            <a:r>
              <a:rPr lang="vi-VN" sz="3200"/>
              <a:t>đế</a:t>
            </a:r>
            <a:r>
              <a:rPr lang="en-US" sz="3200"/>
              <a:t>n &lt;tổng số phần tử</a:t>
            </a:r>
            <a:r>
              <a:rPr lang="en-US" sz="3200" smtClean="0"/>
              <a:t>&gt; - 1</a:t>
            </a:r>
            <a:endParaRPr lang="en-US" sz="32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851306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biến mảng 1 chiều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Cú pháp (không tường minh)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0000FF"/>
                </a:solidFill>
              </a:rPr>
              <a:t>typedef</a:t>
            </a:r>
            <a:r>
              <a:rPr lang="en-US" sz="1800" smtClean="0"/>
              <a:t> &lt;kiểu cơ sở&gt; &lt;tên kiểu mảng&gt;[&lt;số lượng phần tử&gt;];</a:t>
            </a:r>
          </a:p>
          <a:p>
            <a:pPr marL="0" indent="0">
              <a:buNone/>
            </a:pPr>
            <a:r>
              <a:rPr lang="en-US" sz="1800" smtClean="0"/>
              <a:t>&lt;tên kiểu mảng&gt; &lt;tên biến mảng&gt;;</a:t>
            </a:r>
          </a:p>
          <a:p>
            <a:r>
              <a:rPr lang="en-US" smtClean="0"/>
              <a:t>Ví dụ</a:t>
            </a:r>
          </a:p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</a:rPr>
              <a:t>typedef</a:t>
            </a:r>
            <a:r>
              <a:rPr lang="en-US" sz="1800"/>
              <a:t> </a:t>
            </a:r>
            <a:r>
              <a:rPr lang="en-US" sz="1800">
                <a:solidFill>
                  <a:srgbClr val="0000FF"/>
                </a:solidFill>
              </a:rPr>
              <a:t>int </a:t>
            </a:r>
            <a:r>
              <a:rPr lang="en-US" sz="1800" smtClean="0"/>
              <a:t>Arr100int[100</a:t>
            </a:r>
            <a:r>
              <a:rPr lang="en-US" sz="1800"/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</a:rPr>
              <a:t>typedef</a:t>
            </a:r>
            <a:r>
              <a:rPr lang="en-US" sz="1800"/>
              <a:t> </a:t>
            </a:r>
            <a:r>
              <a:rPr lang="en-US" sz="1800">
                <a:solidFill>
                  <a:srgbClr val="0000FF"/>
                </a:solidFill>
              </a:rPr>
              <a:t>int </a:t>
            </a:r>
            <a:r>
              <a:rPr lang="en-US" sz="1800" smtClean="0"/>
              <a:t>Arr200int[200</a:t>
            </a:r>
            <a:r>
              <a:rPr lang="en-US" sz="1800"/>
              <a:t>];</a:t>
            </a:r>
          </a:p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</a:rPr>
              <a:t>typedef</a:t>
            </a:r>
            <a:r>
              <a:rPr lang="en-US" sz="1800"/>
              <a:t> </a:t>
            </a:r>
            <a:r>
              <a:rPr lang="en-US" sz="1800" smtClean="0">
                <a:solidFill>
                  <a:srgbClr val="0000FF"/>
                </a:solidFill>
              </a:rPr>
              <a:t>float </a:t>
            </a:r>
            <a:r>
              <a:rPr lang="en-US" sz="1800" smtClean="0"/>
              <a:t>Arr50float[50];</a:t>
            </a:r>
            <a:endParaRPr lang="en-US" sz="1800"/>
          </a:p>
          <a:p>
            <a:pPr marL="0" indent="0">
              <a:buNone/>
            </a:pPr>
            <a:r>
              <a:rPr lang="en-US" sz="1800" smtClean="0"/>
              <a:t>Arr100int a, c</a:t>
            </a:r>
            <a:r>
              <a:rPr lang="en-US" sz="1800" smtClean="0"/>
              <a:t>;	</a:t>
            </a:r>
            <a:r>
              <a:rPr lang="en-US" sz="1800" smtClean="0">
                <a:solidFill>
                  <a:srgbClr val="00B050"/>
                </a:solidFill>
              </a:rPr>
              <a:t>// int a[100], c[100];</a:t>
            </a:r>
            <a:endParaRPr lang="en-US" sz="180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smtClean="0"/>
              <a:t>Arr200int b</a:t>
            </a:r>
            <a:r>
              <a:rPr lang="en-US" sz="1800" smtClean="0"/>
              <a:t>;	</a:t>
            </a:r>
            <a:r>
              <a:rPr lang="en-US" sz="1800" smtClean="0">
                <a:solidFill>
                  <a:srgbClr val="00B050"/>
                </a:solidFill>
              </a:rPr>
              <a:t>// int b[200];</a:t>
            </a:r>
            <a:endParaRPr lang="en-US" sz="1800" smtClean="0">
              <a:solidFill>
                <a:srgbClr val="00B050"/>
              </a:solidFill>
            </a:endParaRPr>
          </a:p>
          <a:p>
            <a:pPr marL="0" indent="0">
              <a:buNone/>
            </a:pPr>
            <a:r>
              <a:rPr lang="en-US" sz="1800" smtClean="0"/>
              <a:t>Arr50float d</a:t>
            </a:r>
            <a:r>
              <a:rPr lang="en-US" sz="1800" smtClean="0"/>
              <a:t>;	</a:t>
            </a:r>
            <a:r>
              <a:rPr lang="en-US" sz="1800" smtClean="0">
                <a:solidFill>
                  <a:srgbClr val="00B050"/>
                </a:solidFill>
              </a:rPr>
              <a:t>// float d[50];</a:t>
            </a:r>
            <a:endParaRPr lang="en-US" sz="180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31946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Khởi tạo mảng 1 chiều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một trong </a:t>
            </a:r>
            <a:r>
              <a:rPr lang="en-US" smtClean="0"/>
              <a:t>4</a:t>
            </a:r>
            <a:r>
              <a:rPr lang="en-US" smtClean="0"/>
              <a:t> </a:t>
            </a:r>
            <a:r>
              <a:rPr lang="en-US" smtClean="0"/>
              <a:t>cách sau:</a:t>
            </a:r>
          </a:p>
          <a:p>
            <a:pPr lvl="1"/>
            <a:r>
              <a:rPr lang="en-US" smtClean="0"/>
              <a:t>Khởi tạo giá trị cho mọi phần tử của mảng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0000FF"/>
                </a:solidFill>
              </a:rPr>
              <a:t>int</a:t>
            </a:r>
            <a:r>
              <a:rPr lang="en-US" sz="1800" smtClean="0"/>
              <a:t> a[4] = {2912, 1706, 1506, 1904};</a:t>
            </a:r>
          </a:p>
          <a:p>
            <a:pPr lvl="1"/>
            <a:r>
              <a:rPr lang="en-US"/>
              <a:t>Khởi tạo giá trị cho </a:t>
            </a:r>
            <a:r>
              <a:rPr lang="en-US" smtClean="0"/>
              <a:t>một số phần </a:t>
            </a:r>
            <a:r>
              <a:rPr lang="en-US"/>
              <a:t>tử </a:t>
            </a:r>
            <a:r>
              <a:rPr lang="en-US" smtClean="0"/>
              <a:t>đầu mảng</a:t>
            </a:r>
            <a:endParaRPr lang="en-US"/>
          </a:p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a[4] = {2912, </a:t>
            </a:r>
            <a:r>
              <a:rPr lang="en-US" sz="1800" smtClean="0"/>
              <a:t>1706};</a:t>
            </a:r>
            <a:endParaRPr lang="en-US" sz="1800"/>
          </a:p>
          <a:p>
            <a:pPr lvl="1"/>
            <a:r>
              <a:rPr lang="en-US"/>
              <a:t>Khởi tạo giá trị </a:t>
            </a:r>
            <a:r>
              <a:rPr lang="en-US" smtClean="0"/>
              <a:t>0 cho </a:t>
            </a:r>
            <a:r>
              <a:rPr lang="en-US"/>
              <a:t>mọi phần tử của mảng</a:t>
            </a:r>
          </a:p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a[4] = </a:t>
            </a:r>
            <a:r>
              <a:rPr lang="en-US" sz="1800" smtClean="0"/>
              <a:t>{0};</a:t>
            </a:r>
            <a:endParaRPr lang="en-US" sz="1800"/>
          </a:p>
          <a:p>
            <a:pPr lvl="1"/>
            <a:r>
              <a:rPr lang="en-US" smtClean="0"/>
              <a:t>Tự động xác định số lượng phần tử</a:t>
            </a:r>
            <a:endParaRPr lang="en-US"/>
          </a:p>
          <a:p>
            <a:pPr marL="0" indent="0">
              <a:buNone/>
            </a:pP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a</a:t>
            </a:r>
            <a:r>
              <a:rPr lang="en-US" sz="1800" smtClean="0"/>
              <a:t>[] </a:t>
            </a:r>
            <a:r>
              <a:rPr lang="en-US" sz="1800"/>
              <a:t>= {2912, 1706, 1506, 1904</a:t>
            </a:r>
            <a:r>
              <a:rPr lang="en-US" sz="1800" smtClean="0"/>
              <a:t>};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444475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Truy xuất mảng 1 chiều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Thông qua </a:t>
            </a:r>
            <a:r>
              <a:rPr lang="en-US" smtClean="0"/>
              <a:t>chỉ </a:t>
            </a:r>
            <a:r>
              <a:rPr lang="en-US" smtClean="0"/>
              <a:t>số</a:t>
            </a:r>
            <a:r>
              <a:rPr lang="en-US" smtClean="0"/>
              <a:t>:</a:t>
            </a:r>
          </a:p>
          <a:p>
            <a:pPr>
              <a:buNone/>
            </a:pPr>
            <a:r>
              <a:rPr lang="en-US" smtClean="0"/>
              <a:t>&lt;</a:t>
            </a:r>
            <a:r>
              <a:rPr lang="en-US" smtClean="0"/>
              <a:t>tên biến mảng&gt;[&lt;chỉ số&gt;]</a:t>
            </a:r>
          </a:p>
          <a:p>
            <a:r>
              <a:rPr lang="en-US" smtClean="0"/>
              <a:t>Ví dụ cho mảng </a:t>
            </a:r>
            <a:r>
              <a:rPr lang="en-US" smtClean="0">
                <a:solidFill>
                  <a:srgbClr val="0000FF"/>
                </a:solidFill>
              </a:rPr>
              <a:t>int</a:t>
            </a:r>
            <a:r>
              <a:rPr lang="en-US" smtClean="0"/>
              <a:t> a[4];</a:t>
            </a:r>
          </a:p>
          <a:p>
            <a:pPr lvl="1"/>
            <a:r>
              <a:rPr lang="en-US" smtClean="0"/>
              <a:t>Các truy xuất hợp lệ: a[0], a[1], a[2], a[3]</a:t>
            </a:r>
          </a:p>
          <a:p>
            <a:pPr lvl="1"/>
            <a:r>
              <a:rPr lang="en-US" smtClean="0"/>
              <a:t>Các truy xuất không hợp lệ: a[-1], a[4], a[5]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5111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Gán dữ liệu mảng 1 chiều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Không được sử dụng phép gán thông thường mà phải gán trực tiếp giữa các phần tử tương ứng</a:t>
            </a:r>
          </a:p>
          <a:p>
            <a:r>
              <a:rPr lang="en-US" smtClean="0"/>
              <a:t>Ví dụ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int</a:t>
            </a:r>
            <a:r>
              <a:rPr lang="en-US" sz="1800" smtClean="0"/>
              <a:t> a[3] = {1, 2, 3}, b[3];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endParaRPr lang="en-US" sz="1800" smtClean="0"/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void</a:t>
            </a:r>
            <a:r>
              <a:rPr lang="en-US" sz="1800" smtClean="0"/>
              <a:t> main() {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800" smtClean="0"/>
              <a:t>	b = a</a:t>
            </a:r>
            <a:r>
              <a:rPr lang="en-US" sz="1800" smtClean="0"/>
              <a:t>;	</a:t>
            </a:r>
            <a:r>
              <a:rPr lang="en-US" sz="1800" smtClean="0">
                <a:solidFill>
                  <a:srgbClr val="00B050"/>
                </a:solidFill>
              </a:rPr>
              <a:t>// </a:t>
            </a:r>
            <a:r>
              <a:rPr lang="en-US" sz="1800" smtClean="0">
                <a:solidFill>
                  <a:srgbClr val="00B050"/>
                </a:solidFill>
              </a:rPr>
              <a:t>sai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800" smtClean="0"/>
              <a:t>	for (</a:t>
            </a:r>
            <a:r>
              <a:rPr lang="en-US" sz="1800" smtClean="0">
                <a:solidFill>
                  <a:srgbClr val="0000FF"/>
                </a:solidFill>
              </a:rPr>
              <a:t>int</a:t>
            </a:r>
            <a:r>
              <a:rPr lang="en-US" sz="1800" smtClean="0"/>
              <a:t> i = 0; i &lt; 3; i++)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800"/>
              <a:t>	</a:t>
            </a:r>
            <a:r>
              <a:rPr lang="en-US" sz="1800" smtClean="0"/>
              <a:t>	b[i] = a[i];</a:t>
            </a:r>
          </a:p>
          <a:p>
            <a:pPr marL="0" indent="0">
              <a:buNone/>
              <a:tabLst>
                <a:tab pos="463550" algn="l"/>
                <a:tab pos="914400" algn="l"/>
              </a:tabLst>
            </a:pPr>
            <a:r>
              <a:rPr lang="en-US" sz="1800" smtClean="0"/>
              <a:t>}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465530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Truyền mảng 1 chiều cho hàm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Tham số kiểu mảng truyền cho hàm chính là địa chỉ của phần tử đầu tiên của mảng:</a:t>
            </a:r>
          </a:p>
          <a:p>
            <a:pPr lvl="1"/>
            <a:r>
              <a:rPr lang="en-US" smtClean="0"/>
              <a:t>Có thể bỏ số lượng phần tử (hoặc sử dụng con trỏ), số lượng phần tử thực sự truyền kèm theo.</a:t>
            </a:r>
          </a:p>
          <a:p>
            <a:pPr lvl="1"/>
            <a:r>
              <a:rPr lang="en-US" smtClean="0"/>
              <a:t>Mảng có thể thay đổi nội dung sau khi thực hiện </a:t>
            </a:r>
            <a:r>
              <a:rPr lang="en-US" smtClean="0"/>
              <a:t>hàm.</a:t>
            </a:r>
            <a:endParaRPr lang="en-US" smtClean="0"/>
          </a:p>
          <a:p>
            <a:r>
              <a:rPr lang="en-US" smtClean="0"/>
              <a:t>Ví dụ</a:t>
            </a:r>
          </a:p>
          <a:p>
            <a:pPr marL="0" indent="0">
              <a:buNone/>
            </a:pPr>
            <a:r>
              <a:rPr lang="en-US" sz="1800" smtClean="0">
                <a:solidFill>
                  <a:srgbClr val="0000FF"/>
                </a:solidFill>
              </a:rPr>
              <a:t>void</a:t>
            </a:r>
            <a:r>
              <a:rPr lang="en-US" sz="1800" smtClean="0"/>
              <a:t> sort(</a:t>
            </a:r>
            <a:r>
              <a:rPr lang="en-US" sz="1800" smtClean="0">
                <a:solidFill>
                  <a:srgbClr val="0000FF"/>
                </a:solidFill>
              </a:rPr>
              <a:t>int</a:t>
            </a:r>
            <a:r>
              <a:rPr lang="en-US" sz="1800" smtClean="0"/>
              <a:t> a[], </a:t>
            </a:r>
            <a:r>
              <a:rPr lang="en-US" sz="1800" smtClean="0">
                <a:solidFill>
                  <a:srgbClr val="0000FF"/>
                </a:solidFill>
              </a:rPr>
              <a:t>int</a:t>
            </a:r>
            <a:r>
              <a:rPr lang="en-US" sz="1800" smtClean="0"/>
              <a:t> n);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38514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Xử lý mảng 1 chiều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Một số thao tác cơ bản</a:t>
            </a:r>
          </a:p>
          <a:p>
            <a:pPr lvl="1"/>
            <a:r>
              <a:rPr lang="en-US" smtClean="0"/>
              <a:t>Nhập/xuất mảng</a:t>
            </a:r>
          </a:p>
          <a:p>
            <a:pPr lvl="1"/>
            <a:r>
              <a:rPr lang="en-US" smtClean="0"/>
              <a:t>Tìm kiếm một phần tử trong mảng</a:t>
            </a:r>
          </a:p>
          <a:p>
            <a:pPr lvl="1"/>
            <a:r>
              <a:rPr lang="en-US" smtClean="0"/>
              <a:t>Kiểm tra tính chất của mảng</a:t>
            </a:r>
          </a:p>
          <a:p>
            <a:pPr lvl="1"/>
            <a:r>
              <a:rPr lang="en-US" smtClean="0"/>
              <a:t>Chia/gộp mảng</a:t>
            </a:r>
          </a:p>
          <a:p>
            <a:pPr lvl="1"/>
            <a:r>
              <a:rPr lang="en-US" smtClean="0"/>
              <a:t>Tìm giá trị nhỏ nhất/lớn nhất trong mảng</a:t>
            </a:r>
          </a:p>
          <a:p>
            <a:pPr lvl="1"/>
            <a:r>
              <a:rPr lang="en-US" smtClean="0"/>
              <a:t>Sắp xếp mảng</a:t>
            </a:r>
          </a:p>
          <a:p>
            <a:pPr lvl="1"/>
            <a:r>
              <a:rPr lang="en-US" smtClean="0"/>
              <a:t>Thêm/xóa/sửa một phần tử trong mảng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1487404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Mảng 2 chiều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Mảng 2 chiều giống như một ma trận gồm nhiều dòng và nhiều cột giao nhau tạo thành các ô, mỗi ô là một phần tử mảng.</a:t>
            </a:r>
          </a:p>
          <a:p>
            <a:r>
              <a:rPr lang="en-US" smtClean="0"/>
              <a:t>Mọi thao tác xử lý trên mảng 2 chiều hoàn toàn tương tự trên mảng 1 chiều.</a:t>
            </a:r>
          </a:p>
          <a:p>
            <a:r>
              <a:rPr lang="en-US" smtClean="0"/>
              <a:t>Tạm thời giới hạn trong phạm vi mảng 2 chiều tĩnh (số dòng và cột cố định</a:t>
            </a:r>
            <a:r>
              <a:rPr lang="en-US" smtClean="0"/>
              <a:t>).</a:t>
            </a:r>
          </a:p>
          <a:p>
            <a:pPr>
              <a:buNone/>
            </a:pPr>
            <a:r>
              <a:rPr lang="en-US" smtClean="0"/>
              <a:t>(Xem trong giáo trình NMLT trang 203-221)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7533782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Ứng dụng 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mảng</a:t>
            </a:r>
            <a:b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trong 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lập trình</a:t>
            </a:r>
            <a:endParaRPr lang="en-US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Dữ</a:t>
            </a:r>
            <a:r>
              <a:rPr lang="en-US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liệu</a:t>
            </a:r>
            <a:r>
              <a:rPr lang="en-US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có</a:t>
            </a:r>
            <a:r>
              <a:rPr lang="en-US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cấu</a:t>
            </a:r>
            <a:r>
              <a:rPr lang="en-US" dirty="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dirty="0" err="1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trúc</a:t>
            </a:r>
            <a:endParaRPr lang="en-US" dirty="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Một số ứng dụng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Kỹ thuật dùng bảng tra cứu trong bộ nhớ để cải tiến tính toán và xử lý.</a:t>
            </a:r>
          </a:p>
          <a:p>
            <a:r>
              <a:rPr lang="en-US" smtClean="0"/>
              <a:t>Kỹ thuật dùng cờ hiệu khi xử lý mảng.</a:t>
            </a:r>
          </a:p>
          <a:p>
            <a:r>
              <a:rPr lang="en-US" smtClean="0"/>
              <a:t>Thuật toán tìm kiếm và tính toán trên mảng.</a:t>
            </a:r>
          </a:p>
          <a:p>
            <a:r>
              <a:rPr lang="en-US" smtClean="0"/>
              <a:t>Thuật toán xáo trộn, sắp xếp các phần tử của mảng.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Các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vấn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đề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tìm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hiểu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mở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rộng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kiến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thức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nghề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nghiệp</a:t>
            </a:r>
            <a:endParaRPr lang="en-US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928059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Tìm hiểu thêm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Sử dụng mảng kích thước biến động.</a:t>
            </a:r>
          </a:p>
          <a:p>
            <a:r>
              <a:rPr lang="en-US" smtClean="0"/>
              <a:t>Qui hoạch động và ứng dụng để giải các bài toán tối ưu.</a:t>
            </a:r>
          </a:p>
          <a:p>
            <a:r>
              <a:rPr lang="en-US" smtClean="0"/>
              <a:t>Các thuật toán chia để trị.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Thuật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ngữ</a:t>
            </a:r>
            <a:r>
              <a:rPr lang="en-US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/>
            </a:r>
            <a:br>
              <a:rPr lang="en-US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</a:b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và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bài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đọc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thêm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tiếng</a:t>
            </a:r>
            <a:r>
              <a:rPr lang="en-US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 </a:t>
            </a:r>
            <a:r>
              <a:rPr lang="en-US" err="1" smtClean="0"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  <a:reflection blurRad="6350" stA="55000" endA="300" endPos="45500" dir="5400000" sy="-100000" algn="bl" rotWithShape="0"/>
                </a:effectLst>
              </a:rPr>
              <a:t>Anh</a:t>
            </a:r>
            <a:endParaRPr lang="en-US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  <a:reflection blurRad="6350" stA="55000" endA="300" endPos="45500" dir="5400000" sy="-10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xmlns="" val="12259788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ngữ tiếng Anh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b="1" i="1"/>
              <a:t>array parameter(s), array argument(s)</a:t>
            </a:r>
            <a:r>
              <a:rPr lang="en-US" sz="1800"/>
              <a:t>: tham số mảng</a:t>
            </a:r>
          </a:p>
          <a:p>
            <a:pPr algn="just"/>
            <a:r>
              <a:rPr lang="en-US" sz="1800" b="1" i="1"/>
              <a:t>array size</a:t>
            </a:r>
            <a:r>
              <a:rPr lang="en-US" sz="1800"/>
              <a:t>: kích thước mảng</a:t>
            </a:r>
          </a:p>
          <a:p>
            <a:pPr algn="just"/>
            <a:r>
              <a:rPr lang="en-US" sz="1800" b="1" i="1" smtClean="0"/>
              <a:t>column</a:t>
            </a:r>
            <a:r>
              <a:rPr lang="en-US" sz="1800" smtClean="0"/>
              <a:t>: cột</a:t>
            </a:r>
          </a:p>
          <a:p>
            <a:pPr algn="just"/>
            <a:r>
              <a:rPr lang="en-US" sz="1800" b="1" i="1"/>
              <a:t>copy</a:t>
            </a:r>
            <a:r>
              <a:rPr lang="en-US" sz="1800" smtClean="0"/>
              <a:t>: sao chép</a:t>
            </a:r>
          </a:p>
          <a:p>
            <a:pPr algn="just"/>
            <a:r>
              <a:rPr lang="en-US" sz="1800" b="1" i="1"/>
              <a:t>data type </a:t>
            </a:r>
            <a:r>
              <a:rPr lang="en-US" sz="1800" b="1" i="1" smtClean="0"/>
              <a:t>declaration, data </a:t>
            </a:r>
            <a:r>
              <a:rPr lang="en-US" sz="1800" b="1" i="1"/>
              <a:t>type definition</a:t>
            </a:r>
            <a:r>
              <a:rPr lang="en-US" sz="1800"/>
              <a:t>: khai báo kiểu dữ liệu</a:t>
            </a:r>
          </a:p>
          <a:p>
            <a:pPr algn="just"/>
            <a:r>
              <a:rPr lang="en-US" sz="1800" b="1" i="1"/>
              <a:t>dynamic array</a:t>
            </a:r>
            <a:r>
              <a:rPr lang="en-US" sz="1800"/>
              <a:t>: mảng động</a:t>
            </a:r>
          </a:p>
          <a:p>
            <a:pPr algn="just"/>
            <a:r>
              <a:rPr lang="en-US" sz="1800" b="1" i="1"/>
              <a:t>element</a:t>
            </a:r>
            <a:r>
              <a:rPr lang="en-US" sz="1800"/>
              <a:t>: phần tử</a:t>
            </a:r>
          </a:p>
          <a:p>
            <a:pPr algn="just"/>
            <a:r>
              <a:rPr lang="en-US" sz="1800" b="1" i="1"/>
              <a:t>implementation</a:t>
            </a:r>
            <a:r>
              <a:rPr lang="en-US" sz="1800"/>
              <a:t>: cài đặt (viết mã nguồn)</a:t>
            </a:r>
          </a:p>
          <a:p>
            <a:pPr algn="just"/>
            <a:r>
              <a:rPr lang="en-US" sz="1800" b="1" i="1"/>
              <a:t>index</a:t>
            </a:r>
            <a:r>
              <a:rPr lang="en-US" sz="1800"/>
              <a:t>: chỉ số</a:t>
            </a:r>
          </a:p>
          <a:p>
            <a:pPr algn="just"/>
            <a:r>
              <a:rPr lang="en-US" sz="1800" b="1" i="1"/>
              <a:t>insert</a:t>
            </a:r>
            <a:r>
              <a:rPr lang="en-US" sz="1800"/>
              <a:t>: chèn vào</a:t>
            </a:r>
          </a:p>
          <a:p>
            <a:pPr algn="just"/>
            <a:r>
              <a:rPr lang="en-US" sz="1800" b="1" i="1"/>
              <a:t>one-dimension array</a:t>
            </a:r>
            <a:r>
              <a:rPr lang="en-US" sz="1800" smtClean="0"/>
              <a:t>: mảng một chiều</a:t>
            </a:r>
          </a:p>
          <a:p>
            <a:pPr algn="just"/>
            <a:r>
              <a:rPr lang="en-US" sz="1800" b="1" i="1"/>
              <a:t>two-dimension array</a:t>
            </a:r>
            <a:r>
              <a:rPr lang="en-US" sz="1800"/>
              <a:t>: mảng </a:t>
            </a:r>
            <a:r>
              <a:rPr lang="en-US" sz="1800" smtClean="0"/>
              <a:t>hai chiều</a:t>
            </a:r>
          </a:p>
          <a:p>
            <a:pPr algn="just"/>
            <a:r>
              <a:rPr lang="en-US" sz="1800" b="1" i="1"/>
              <a:t>merge</a:t>
            </a:r>
            <a:r>
              <a:rPr lang="en-US" sz="1800" smtClean="0"/>
              <a:t>: trộn lại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7EDB-5936-40EA-9574-29FEE945632E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062865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Thuật ngữ tiếng Anh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1800" b="1" i="1" smtClean="0"/>
              <a:t>remove</a:t>
            </a:r>
            <a:r>
              <a:rPr lang="en-US" sz="1800" b="1" i="1"/>
              <a:t>, delete</a:t>
            </a:r>
            <a:r>
              <a:rPr lang="en-US" sz="1800" smtClean="0"/>
              <a:t>: xóa đi</a:t>
            </a:r>
          </a:p>
          <a:p>
            <a:pPr algn="just"/>
            <a:r>
              <a:rPr lang="en-US" sz="1800" b="1" i="1"/>
              <a:t>row</a:t>
            </a:r>
            <a:r>
              <a:rPr lang="en-US" sz="1800" smtClean="0"/>
              <a:t>: dòng</a:t>
            </a:r>
          </a:p>
          <a:p>
            <a:pPr algn="just"/>
            <a:r>
              <a:rPr lang="en-US" sz="1800" b="1" i="1"/>
              <a:t>split</a:t>
            </a:r>
            <a:r>
              <a:rPr lang="en-US" sz="1800"/>
              <a:t>: tách ra</a:t>
            </a:r>
          </a:p>
          <a:p>
            <a:pPr algn="just"/>
            <a:r>
              <a:rPr lang="en-US" sz="1800" b="1" i="1"/>
              <a:t>static array</a:t>
            </a:r>
            <a:r>
              <a:rPr lang="en-US" sz="1800"/>
              <a:t>: mảng tĩnh</a:t>
            </a:r>
          </a:p>
          <a:p>
            <a:pPr algn="just"/>
            <a:r>
              <a:rPr lang="en-US" sz="1800" b="1" i="1"/>
              <a:t>structured </a:t>
            </a:r>
            <a:r>
              <a:rPr lang="en-US" sz="1800" b="1" i="1" smtClean="0"/>
              <a:t>data</a:t>
            </a:r>
            <a:r>
              <a:rPr lang="en-US" sz="1800" smtClean="0"/>
              <a:t>: dữ liệu có cấu trúc nói chung</a:t>
            </a:r>
            <a:endParaRPr lang="en-US" sz="1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FC7EDB-5936-40EA-9574-29FEE945632E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49400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Bài đọc thêm tiếng Anh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/>
              <a:t>Thinking in C</a:t>
            </a:r>
            <a:r>
              <a:rPr lang="en-US" sz="2800"/>
              <a:t>, Bruce Eckel, E-book, 2006.</a:t>
            </a:r>
          </a:p>
          <a:p>
            <a:r>
              <a:rPr lang="en-US" sz="2800" b="1"/>
              <a:t>Theory and Problems of Fundamentals of Computing with C++</a:t>
            </a:r>
            <a:r>
              <a:rPr lang="en-US" sz="2800"/>
              <a:t>, John R.Hubbard, Schaum’s Outlines Series, McGraw-Hill, 1998.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9B1A5-88DF-4FD3-B558-5459EA3ABED3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848783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99028154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Đặt vấn đề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Khai </a:t>
            </a:r>
            <a:r>
              <a:rPr lang="en-US"/>
              <a:t>báo các biến </a:t>
            </a:r>
            <a:r>
              <a:rPr lang="vi-VN"/>
              <a:t>để</a:t>
            </a:r>
            <a:r>
              <a:rPr lang="en-US"/>
              <a:t> l</a:t>
            </a:r>
            <a:r>
              <a:rPr lang="vi-VN"/>
              <a:t>ư</a:t>
            </a:r>
            <a:r>
              <a:rPr lang="en-US"/>
              <a:t>u trữ 1 SV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0000FF"/>
                </a:solidFill>
              </a:rPr>
              <a:t>char</a:t>
            </a:r>
            <a:r>
              <a:rPr lang="en-US" sz="1800"/>
              <a:t> mssv[8</a:t>
            </a:r>
            <a:r>
              <a:rPr lang="en-US" sz="1800" smtClean="0"/>
              <a:t>];	</a:t>
            </a:r>
            <a:r>
              <a:rPr lang="en-US" sz="1800" smtClean="0">
                <a:solidFill>
                  <a:srgbClr val="00B050"/>
                </a:solidFill>
              </a:rPr>
              <a:t>// “0912345”</a:t>
            </a:r>
            <a:endParaRPr lang="en-US" sz="180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800">
                <a:solidFill>
                  <a:srgbClr val="0000FF"/>
                </a:solidFill>
              </a:rPr>
              <a:t>char</a:t>
            </a:r>
            <a:r>
              <a:rPr lang="en-US" sz="1800"/>
              <a:t> hoten[30];	</a:t>
            </a:r>
            <a:r>
              <a:rPr lang="en-US" sz="1800">
                <a:solidFill>
                  <a:srgbClr val="00B050"/>
                </a:solidFill>
              </a:rPr>
              <a:t>// “Nguyen Van A”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0000FF"/>
                </a:solidFill>
              </a:rPr>
              <a:t>char</a:t>
            </a:r>
            <a:r>
              <a:rPr lang="en-US" sz="1800"/>
              <a:t> ntns[9</a:t>
            </a:r>
            <a:r>
              <a:rPr lang="en-US" sz="1800" smtClean="0"/>
              <a:t>];		</a:t>
            </a:r>
            <a:r>
              <a:rPr lang="en-US" sz="1800" smtClean="0">
                <a:solidFill>
                  <a:srgbClr val="00B050"/>
                </a:solidFill>
              </a:rPr>
              <a:t>// “01/01/91”</a:t>
            </a:r>
            <a:endParaRPr lang="en-US" sz="1800">
              <a:solidFill>
                <a:srgbClr val="00B050"/>
              </a:solidFill>
            </a:endParaRPr>
          </a:p>
          <a:p>
            <a:pPr marL="457200" lvl="1" indent="0">
              <a:buNone/>
            </a:pPr>
            <a:r>
              <a:rPr lang="en-US" sz="1800">
                <a:solidFill>
                  <a:srgbClr val="0000FF"/>
                </a:solidFill>
              </a:rPr>
              <a:t>char</a:t>
            </a:r>
            <a:r>
              <a:rPr lang="en-US" sz="1800"/>
              <a:t> phai;		</a:t>
            </a:r>
            <a:r>
              <a:rPr lang="en-US" sz="1800">
                <a:solidFill>
                  <a:srgbClr val="00B050"/>
                </a:solidFill>
              </a:rPr>
              <a:t>// ‘n’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0000FF"/>
                </a:solidFill>
              </a:rPr>
              <a:t>float</a:t>
            </a:r>
            <a:r>
              <a:rPr lang="en-US" sz="1800"/>
              <a:t> toan, ly, hoa;	</a:t>
            </a:r>
            <a:r>
              <a:rPr lang="en-US" sz="1800">
                <a:solidFill>
                  <a:srgbClr val="00B050"/>
                </a:solidFill>
              </a:rPr>
              <a:t>// 8.5 9.0 10.0</a:t>
            </a:r>
          </a:p>
          <a:p>
            <a:r>
              <a:rPr lang="en-US"/>
              <a:t>Truyền thông tin 1 SV cho hàm</a:t>
            </a:r>
          </a:p>
          <a:p>
            <a:pPr marL="457200" lvl="1" indent="0">
              <a:buNone/>
            </a:pPr>
            <a:r>
              <a:rPr lang="en-US" sz="1800">
                <a:solidFill>
                  <a:srgbClr val="0000FF"/>
                </a:solidFill>
              </a:rPr>
              <a:t>void</a:t>
            </a:r>
            <a:r>
              <a:rPr lang="en-US" sz="1800"/>
              <a:t> </a:t>
            </a:r>
            <a:r>
              <a:rPr lang="en-US" sz="1800" smtClean="0"/>
              <a:t>xuat(</a:t>
            </a:r>
            <a:r>
              <a:rPr lang="en-US" sz="1800" smtClean="0">
                <a:solidFill>
                  <a:srgbClr val="0000FF"/>
                </a:solidFill>
              </a:rPr>
              <a:t>char</a:t>
            </a:r>
            <a:r>
              <a:rPr lang="en-US" sz="1800" smtClean="0"/>
              <a:t>* mssv</a:t>
            </a:r>
            <a:r>
              <a:rPr lang="en-US" sz="1800"/>
              <a:t>, </a:t>
            </a:r>
            <a:r>
              <a:rPr lang="en-US" sz="1800" smtClean="0">
                <a:solidFill>
                  <a:srgbClr val="0000FF"/>
                </a:solidFill>
              </a:rPr>
              <a:t>char</a:t>
            </a:r>
            <a:r>
              <a:rPr lang="en-US" sz="1800" smtClean="0"/>
              <a:t>* hoten, </a:t>
            </a:r>
            <a:r>
              <a:rPr lang="en-US" sz="1800" smtClean="0">
                <a:solidFill>
                  <a:srgbClr val="0000FF"/>
                </a:solidFill>
              </a:rPr>
              <a:t>char</a:t>
            </a:r>
            <a:r>
              <a:rPr lang="en-US" sz="1800" smtClean="0"/>
              <a:t>* ntns, </a:t>
            </a:r>
            <a:r>
              <a:rPr lang="en-US" sz="1800" smtClean="0">
                <a:solidFill>
                  <a:srgbClr val="0000FF"/>
                </a:solidFill>
              </a:rPr>
              <a:t>char</a:t>
            </a:r>
            <a:r>
              <a:rPr lang="en-US" sz="1800" smtClean="0"/>
              <a:t> phai,</a:t>
            </a:r>
          </a:p>
          <a:p>
            <a:pPr marL="457200" lvl="1" indent="0" algn="r">
              <a:buNone/>
            </a:pPr>
            <a:r>
              <a:rPr lang="en-US" sz="1800" smtClean="0">
                <a:solidFill>
                  <a:srgbClr val="0000FF"/>
                </a:solidFill>
              </a:rPr>
              <a:t>float</a:t>
            </a:r>
            <a:r>
              <a:rPr lang="en-US" sz="1800" smtClean="0"/>
              <a:t> </a:t>
            </a:r>
            <a:r>
              <a:rPr lang="en-US" sz="1800"/>
              <a:t>toan, </a:t>
            </a:r>
            <a:r>
              <a:rPr lang="en-US" sz="1800">
                <a:solidFill>
                  <a:srgbClr val="0000FF"/>
                </a:solidFill>
              </a:rPr>
              <a:t>float</a:t>
            </a:r>
            <a:r>
              <a:rPr lang="en-US" sz="1800"/>
              <a:t> ly, </a:t>
            </a:r>
            <a:r>
              <a:rPr lang="en-US" sz="1800">
                <a:solidFill>
                  <a:srgbClr val="0000FF"/>
                </a:solidFill>
              </a:rPr>
              <a:t>float</a:t>
            </a:r>
            <a:r>
              <a:rPr lang="en-US" sz="1800"/>
              <a:t> hoa</a:t>
            </a:r>
            <a:r>
              <a:rPr lang="en-US" sz="1800" smtClean="0"/>
              <a:t>);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Đặt 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500" smtClean="0"/>
              <a:t>Nhận </a:t>
            </a:r>
            <a:r>
              <a:rPr lang="en-US" sz="3500"/>
              <a:t>xét</a:t>
            </a:r>
          </a:p>
          <a:p>
            <a:pPr lvl="1"/>
            <a:r>
              <a:rPr lang="en-US" sz="3200"/>
              <a:t>Đặt tên biến khó kh</a:t>
            </a:r>
            <a:r>
              <a:rPr lang="vi-VN" sz="3200"/>
              <a:t>ă</a:t>
            </a:r>
            <a:r>
              <a:rPr lang="en-US" sz="3200"/>
              <a:t>n và khó quản lý</a:t>
            </a:r>
          </a:p>
          <a:p>
            <a:pPr lvl="1"/>
            <a:r>
              <a:rPr lang="en-US" sz="3200"/>
              <a:t>Truyền tham số cho hàm quá nhiều</a:t>
            </a:r>
          </a:p>
          <a:p>
            <a:pPr lvl="1"/>
            <a:r>
              <a:rPr lang="en-US" sz="3200"/>
              <a:t>Tìm kiếm, sắp xếp, sao chép,… khó kh</a:t>
            </a:r>
            <a:r>
              <a:rPr lang="vi-VN" sz="3200"/>
              <a:t>ă</a:t>
            </a:r>
            <a:r>
              <a:rPr lang="en-US" sz="3200"/>
              <a:t>n</a:t>
            </a:r>
          </a:p>
          <a:p>
            <a:pPr lvl="1"/>
            <a:r>
              <a:rPr lang="en-US" sz="3200"/>
              <a:t>Tốn nhiều bộ nhớ</a:t>
            </a:r>
          </a:p>
          <a:p>
            <a:pPr lvl="1"/>
            <a:r>
              <a:rPr lang="en-US" sz="3200"/>
              <a:t>…</a:t>
            </a:r>
          </a:p>
          <a:p>
            <a:r>
              <a:rPr lang="en-US" sz="3500"/>
              <a:t>Ý t</a:t>
            </a:r>
            <a:r>
              <a:rPr lang="vi-VN" sz="3500"/>
              <a:t>ưở</a:t>
            </a:r>
            <a:r>
              <a:rPr lang="en-US" sz="3500"/>
              <a:t>ng</a:t>
            </a:r>
          </a:p>
          <a:p>
            <a:pPr lvl="1"/>
            <a:r>
              <a:rPr lang="en-US" sz="3200"/>
              <a:t>Gom những thông tin của cùng 1 SV thành một kiểu dữ liệu mới =&gt; Kiểu </a:t>
            </a:r>
            <a:r>
              <a:rPr lang="en-US" sz="3200">
                <a:solidFill>
                  <a:srgbClr val="0000FF"/>
                </a:solidFill>
              </a:rPr>
              <a:t>struct</a:t>
            </a:r>
          </a:p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9296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kiểu cấu trúc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Cú pháp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struct</a:t>
            </a:r>
            <a:r>
              <a:rPr lang="en-US" sz="1800" smtClean="0"/>
              <a:t> &lt;tên kiểu cấu trúc&gt;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/>
              <a:t>	&lt;kiểu dữ liệu&gt; &lt;tên thành phần 1&gt;;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/>
              <a:t>	…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/>
              <a:t>	&lt;kiểu dữ liệu&gt; &lt;tên thành phần n&gt;;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/>
              <a:t>};</a:t>
            </a:r>
          </a:p>
          <a:p>
            <a:r>
              <a:rPr lang="en-US" smtClean="0"/>
              <a:t>Ví dụ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</a:t>
            </a:r>
            <a:r>
              <a:rPr lang="en-US" sz="1800" smtClean="0"/>
              <a:t>Point2D {</a:t>
            </a:r>
            <a:endParaRPr lang="en-US" sz="1800"/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x;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y;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/>
              <a:t>};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27763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biến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Cú pháp khai báo tường minh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&lt;tên kiểu cấu trúc</a:t>
            </a:r>
            <a:r>
              <a:rPr lang="en-US" sz="1800" smtClean="0"/>
              <a:t>&gt; {</a:t>
            </a:r>
            <a:endParaRPr lang="en-US" sz="1800"/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&lt;kiểu dữ liệu&gt; &lt;tên thành phần 1&gt;;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…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&lt;kiểu dữ liệu&gt; &lt;tên thành phần n&gt;;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} &lt;tên biến 1&gt;, &lt;tên biến 2&gt;;</a:t>
            </a:r>
          </a:p>
          <a:p>
            <a:r>
              <a:rPr lang="en-US" smtClean="0"/>
              <a:t>Ví dụ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</a:t>
            </a:r>
            <a:r>
              <a:rPr lang="en-US" sz="1800" smtClean="0"/>
              <a:t>Point2D {</a:t>
            </a:r>
            <a:endParaRPr lang="en-US" sz="1800"/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x;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y;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} </a:t>
            </a:r>
            <a:r>
              <a:rPr lang="en-US" sz="1800" smtClean="0"/>
              <a:t>p1, p2</a:t>
            </a:r>
            <a:r>
              <a:rPr lang="en-US" sz="1800" smtClean="0"/>
              <a:t>;</a:t>
            </a:r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01815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Khai báo biến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Cú pháp khai báo không tường minh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&lt;tên kiểu cấu trúc</a:t>
            </a:r>
            <a:r>
              <a:rPr lang="en-US" sz="1800" smtClean="0"/>
              <a:t>&gt; {</a:t>
            </a:r>
            <a:endParaRPr lang="en-US" sz="1800"/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&lt;kiểu dữ liệu&gt; &lt;tên thành phần 1&gt;;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…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&lt;kiểu dữ liệu&gt; &lt;tên thành phần n&gt;;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/>
              <a:t>};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struct</a:t>
            </a:r>
            <a:r>
              <a:rPr lang="en-US" sz="1800" smtClean="0"/>
              <a:t> </a:t>
            </a:r>
            <a:r>
              <a:rPr lang="en-US" sz="1800"/>
              <a:t>&lt;tên kiểu cấu trúc</a:t>
            </a:r>
            <a:r>
              <a:rPr lang="en-US" sz="1800" smtClean="0"/>
              <a:t>&gt; &lt;</a:t>
            </a:r>
            <a:r>
              <a:rPr lang="en-US" sz="1800"/>
              <a:t>tên biến 1&gt;, &lt;tên biến 2&gt;;</a:t>
            </a:r>
          </a:p>
          <a:p>
            <a:r>
              <a:rPr lang="en-US" smtClean="0"/>
              <a:t>Ví dụ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>
                <a:solidFill>
                  <a:srgbClr val="0000FF"/>
                </a:solidFill>
              </a:rPr>
              <a:t>struct</a:t>
            </a:r>
            <a:r>
              <a:rPr lang="en-US" sz="1800"/>
              <a:t> </a:t>
            </a:r>
            <a:r>
              <a:rPr lang="en-US" sz="1800" smtClean="0"/>
              <a:t>Point2D {</a:t>
            </a:r>
            <a:endParaRPr lang="en-US" sz="1800"/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x;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y;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/>
              <a:t>};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struct</a:t>
            </a:r>
            <a:r>
              <a:rPr lang="en-US" sz="1800" smtClean="0"/>
              <a:t> Point2D </a:t>
            </a:r>
            <a:r>
              <a:rPr lang="en-US" sz="1800" smtClean="0"/>
              <a:t>p1</a:t>
            </a:r>
            <a:r>
              <a:rPr lang="en-US" sz="1800"/>
              <a:t>, </a:t>
            </a:r>
            <a:r>
              <a:rPr lang="en-US" sz="1800" smtClean="0"/>
              <a:t>p2</a:t>
            </a:r>
            <a:r>
              <a:rPr lang="en-US" sz="1800" smtClean="0"/>
              <a:t>;	</a:t>
            </a:r>
            <a:r>
              <a:rPr lang="en-US" sz="1800" smtClean="0">
                <a:solidFill>
                  <a:srgbClr val="00B050"/>
                </a:solidFill>
              </a:rPr>
              <a:t>// C++ có thể bỏ từ khóa struct</a:t>
            </a:r>
            <a:endParaRPr lang="en-US" sz="180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2535509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Sử dụng typedef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Cú pháp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typedef struct</a:t>
            </a:r>
            <a:r>
              <a:rPr lang="en-US" sz="1800" smtClean="0"/>
              <a:t> {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&lt;kiểu dữ liệu&gt; &lt;tên thành phần 1&gt;;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…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&lt;kiểu dữ liệu&gt; &lt;tên thành phần n&gt;;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/>
              <a:t>} </a:t>
            </a:r>
            <a:r>
              <a:rPr lang="en-US" sz="1800"/>
              <a:t>&lt;tên kiểu cấu trúc&gt;</a:t>
            </a:r>
            <a:r>
              <a:rPr lang="en-US" sz="1800" smtClean="0"/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/>
              <a:t>&lt;</a:t>
            </a:r>
            <a:r>
              <a:rPr lang="en-US" sz="1800"/>
              <a:t>tên kiểu cấu trúc</a:t>
            </a:r>
            <a:r>
              <a:rPr lang="en-US" sz="1800" smtClean="0"/>
              <a:t>&gt; &lt;</a:t>
            </a:r>
            <a:r>
              <a:rPr lang="en-US" sz="1800"/>
              <a:t>tên biến 1&gt;, &lt;tên biến 2&gt;;</a:t>
            </a:r>
          </a:p>
          <a:p>
            <a:r>
              <a:rPr lang="en-US" smtClean="0"/>
              <a:t>Ví dụ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>
                <a:solidFill>
                  <a:srgbClr val="0000FF"/>
                </a:solidFill>
              </a:rPr>
              <a:t>tyepdef struct</a:t>
            </a:r>
            <a:r>
              <a:rPr lang="en-US" sz="1800" smtClean="0"/>
              <a:t> {</a:t>
            </a:r>
            <a:endParaRPr lang="en-US" sz="1800"/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x;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/>
              <a:t>	</a:t>
            </a:r>
            <a:r>
              <a:rPr lang="en-US" sz="1800">
                <a:solidFill>
                  <a:srgbClr val="0000FF"/>
                </a:solidFill>
              </a:rPr>
              <a:t>int</a:t>
            </a:r>
            <a:r>
              <a:rPr lang="en-US" sz="1800"/>
              <a:t> y;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/>
              <a:t>} </a:t>
            </a:r>
            <a:r>
              <a:rPr lang="en-US" sz="1800"/>
              <a:t>Point2D</a:t>
            </a:r>
            <a:r>
              <a:rPr lang="en-US" sz="1800" smtClean="0"/>
              <a:t>;</a:t>
            </a:r>
          </a:p>
          <a:p>
            <a:pPr marL="0" indent="0">
              <a:buNone/>
              <a:tabLst>
                <a:tab pos="457200" algn="l"/>
              </a:tabLst>
            </a:pPr>
            <a:r>
              <a:rPr lang="en-US" sz="1800" smtClean="0"/>
              <a:t>Point2D </a:t>
            </a:r>
            <a:r>
              <a:rPr lang="en-US" sz="1800" smtClean="0"/>
              <a:t>p1, p2;</a:t>
            </a:r>
            <a:endParaRPr lang="en-US" sz="1800">
              <a:solidFill>
                <a:srgbClr val="00B050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8D9FE-600F-4C18-A062-8FFF3F999B58}" type="datetime1">
              <a:rPr lang="en-US" smtClean="0"/>
              <a:pPr/>
              <a:t>3/9/2012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smtClean="0"/>
              <a:t>Khoa CNTT - ĐH Khoa học tự nhiên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3217D-CBF3-4F05-B64D-691139C0E6C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08742410"/>
      </p:ext>
    </p:extLst>
  </p:cSld>
  <p:clrMapOvr>
    <a:masterClrMapping/>
  </p:clrMapOvr>
</p:sld>
</file>

<file path=ppt/theme/theme1.xml><?xml version="1.0" encoding="utf-8"?>
<a:theme xmlns:a="http://schemas.openxmlformats.org/drawingml/2006/main" name="Orang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Orange</Template>
  <TotalTime>0</TotalTime>
  <Words>2034</Words>
  <Application>Microsoft Office PowerPoint</Application>
  <PresentationFormat>On-screen Show (4:3)</PresentationFormat>
  <Paragraphs>446</Paragraphs>
  <Slides>37</Slides>
  <Notes>10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Orange</vt:lpstr>
      <vt:lpstr>Giới thiệu tổng quan về lập trình</vt:lpstr>
      <vt:lpstr>Nội dung</vt:lpstr>
      <vt:lpstr>Dữ liệu có cấu trúc</vt:lpstr>
      <vt:lpstr>Đặt vấn đề</vt:lpstr>
      <vt:lpstr>Đặt vấn đề</vt:lpstr>
      <vt:lpstr>Khai báo kiểu cấu trúc</vt:lpstr>
      <vt:lpstr>Khai báo biến</vt:lpstr>
      <vt:lpstr>Khai báo biến</vt:lpstr>
      <vt:lpstr>Sử dụng typedef</vt:lpstr>
      <vt:lpstr>Khởi tạo cho biến cấu trúc</vt:lpstr>
      <vt:lpstr>Truy xuất</vt:lpstr>
      <vt:lpstr>Gán dữ liệu</vt:lpstr>
      <vt:lpstr>Ví dụ tìm trọng tâm tam giác</vt:lpstr>
      <vt:lpstr>Ví dụ tìm trọng tâm tam giác</vt:lpstr>
      <vt:lpstr>Ví dụ tìm trọng tâm tam giác</vt:lpstr>
      <vt:lpstr>Ví dụ về phân số</vt:lpstr>
      <vt:lpstr>Ví dụ về phân số</vt:lpstr>
      <vt:lpstr>Ví dụ về phân số</vt:lpstr>
      <vt:lpstr>Dữ liệu mảng với kích thước cố định</vt:lpstr>
      <vt:lpstr>Dữ liệu kiểu mảng</vt:lpstr>
      <vt:lpstr>Khai báo biến mảng 1 chiều</vt:lpstr>
      <vt:lpstr>Khai báo biến mảng 1 chiều</vt:lpstr>
      <vt:lpstr>Khởi tạo mảng 1 chiều</vt:lpstr>
      <vt:lpstr>Truy xuất mảng 1 chiều</vt:lpstr>
      <vt:lpstr>Gán dữ liệu mảng 1 chiều</vt:lpstr>
      <vt:lpstr>Truyền mảng 1 chiều cho hàm</vt:lpstr>
      <vt:lpstr>Xử lý mảng 1 chiều</vt:lpstr>
      <vt:lpstr>Mảng 2 chiều</vt:lpstr>
      <vt:lpstr>Ứng dụng mảng trong lập trình</vt:lpstr>
      <vt:lpstr>Một số ứng dụng</vt:lpstr>
      <vt:lpstr>Các vấn đề tìm hiểu mở rộng kiến thức nghề nghiệp</vt:lpstr>
      <vt:lpstr>Tìm hiểu thêm</vt:lpstr>
      <vt:lpstr>Thuật ngữ và bài đọc thêm tiếng Anh</vt:lpstr>
      <vt:lpstr>Thuật ngữ tiếng Anh</vt:lpstr>
      <vt:lpstr>Thuật ngữ tiếng Anh</vt:lpstr>
      <vt:lpstr>Bài đọc thêm tiếng Anh</vt:lpstr>
      <vt:lpstr>Slide 37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tdquang</dc:creator>
  <cp:lastModifiedBy>VITCONBUNGBU</cp:lastModifiedBy>
  <cp:revision>420</cp:revision>
  <dcterms:created xsi:type="dcterms:W3CDTF">2010-02-17T03:02:53Z</dcterms:created>
  <dcterms:modified xsi:type="dcterms:W3CDTF">2012-03-09T13:22:27Z</dcterms:modified>
</cp:coreProperties>
</file>