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6" r:id="rId2"/>
    <p:sldId id="257" r:id="rId3"/>
    <p:sldId id="390" r:id="rId4"/>
    <p:sldId id="391" r:id="rId5"/>
    <p:sldId id="415" r:id="rId6"/>
    <p:sldId id="416" r:id="rId7"/>
    <p:sldId id="417" r:id="rId8"/>
    <p:sldId id="392" r:id="rId9"/>
    <p:sldId id="393" r:id="rId10"/>
    <p:sldId id="418" r:id="rId11"/>
    <p:sldId id="420" r:id="rId12"/>
    <p:sldId id="419" r:id="rId13"/>
    <p:sldId id="421" r:id="rId14"/>
    <p:sldId id="422" r:id="rId15"/>
    <p:sldId id="423" r:id="rId16"/>
    <p:sldId id="424" r:id="rId17"/>
    <p:sldId id="425" r:id="rId18"/>
    <p:sldId id="426" r:id="rId19"/>
    <p:sldId id="427" r:id="rId20"/>
    <p:sldId id="428" r:id="rId21"/>
    <p:sldId id="429" r:id="rId22"/>
    <p:sldId id="430" r:id="rId23"/>
    <p:sldId id="431" r:id="rId24"/>
    <p:sldId id="432" r:id="rId25"/>
    <p:sldId id="433" r:id="rId26"/>
    <p:sldId id="434" r:id="rId27"/>
    <p:sldId id="435" r:id="rId28"/>
    <p:sldId id="396" r:id="rId29"/>
    <p:sldId id="437" r:id="rId30"/>
    <p:sldId id="438" r:id="rId31"/>
    <p:sldId id="439" r:id="rId32"/>
    <p:sldId id="398" r:id="rId33"/>
    <p:sldId id="399" r:id="rId34"/>
    <p:sldId id="335" r:id="rId35"/>
    <p:sldId id="336" r:id="rId36"/>
    <p:sldId id="436" r:id="rId37"/>
    <p:sldId id="357" r:id="rId38"/>
    <p:sldId id="337" r:id="rId39"/>
  </p:sldIdLst>
  <p:sldSz cx="9144000" cy="6858000" type="screen4x3"/>
  <p:notesSz cx="10234613"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02" autoAdjust="0"/>
    <p:restoredTop sz="81588" autoAdjust="0"/>
  </p:normalViewPr>
  <p:slideViewPr>
    <p:cSldViewPr>
      <p:cViewPr varScale="1">
        <p:scale>
          <a:sx n="49" d="100"/>
          <a:sy n="49" d="100"/>
        </p:scale>
        <p:origin x="-1062" y="-90"/>
      </p:cViewPr>
      <p:guideLst>
        <p:guide orient="horz" pos="2160"/>
        <p:guide pos="2880"/>
      </p:guideLst>
    </p:cSldViewPr>
  </p:slideViewPr>
  <p:notesTextViewPr>
    <p:cViewPr>
      <p:scale>
        <a:sx n="100" d="100"/>
        <a:sy n="100" d="100"/>
      </p:scale>
      <p:origin x="0" y="0"/>
    </p:cViewPr>
  </p:notesTextViewPr>
  <p:notesViewPr>
    <p:cSldViewPr>
      <p:cViewPr varScale="1">
        <p:scale>
          <a:sx n="72" d="100"/>
          <a:sy n="72" d="100"/>
        </p:scale>
        <p:origin x="-1782" y="-96"/>
      </p:cViewPr>
      <p:guideLst>
        <p:guide orient="horz" pos="2237"/>
        <p:guide pos="322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4999" cy="355124"/>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5797246" y="0"/>
            <a:ext cx="4434999" cy="355124"/>
          </a:xfrm>
          <a:prstGeom prst="rect">
            <a:avLst/>
          </a:prstGeom>
        </p:spPr>
        <p:txBody>
          <a:bodyPr vert="horz" lIns="96661" tIns="48331" rIns="96661" bIns="48331" rtlCol="0"/>
          <a:lstStyle>
            <a:lvl1pPr algn="r">
              <a:defRPr sz="1300"/>
            </a:lvl1pPr>
          </a:lstStyle>
          <a:p>
            <a:fld id="{C717E16C-5C8E-4AAF-A4FA-8E2E020BCAF0}" type="datetimeFigureOut">
              <a:rPr lang="en-US" smtClean="0"/>
              <a:pPr/>
              <a:t>3/9/2012</a:t>
            </a:fld>
            <a:endParaRPr lang="en-US"/>
          </a:p>
        </p:txBody>
      </p:sp>
      <p:sp>
        <p:nvSpPr>
          <p:cNvPr id="4" name="Footer Placeholder 3"/>
          <p:cNvSpPr>
            <a:spLocks noGrp="1"/>
          </p:cNvSpPr>
          <p:nvPr>
            <p:ph type="ftr" sz="quarter" idx="2"/>
          </p:nvPr>
        </p:nvSpPr>
        <p:spPr>
          <a:xfrm>
            <a:off x="1" y="6746119"/>
            <a:ext cx="4434999" cy="355124"/>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5797246" y="6746119"/>
            <a:ext cx="4434999" cy="355124"/>
          </a:xfrm>
          <a:prstGeom prst="rect">
            <a:avLst/>
          </a:prstGeom>
        </p:spPr>
        <p:txBody>
          <a:bodyPr vert="horz" lIns="96661" tIns="48331" rIns="96661" bIns="48331" rtlCol="0" anchor="b"/>
          <a:lstStyle>
            <a:lvl1pPr algn="r">
              <a:defRPr sz="1300"/>
            </a:lvl1pPr>
          </a:lstStyle>
          <a:p>
            <a:fld id="{4AF5D65A-53D3-4DF7-8BE7-75C253D9AA49}" type="slidenum">
              <a:rPr lang="en-US" smtClean="0"/>
              <a:pPr/>
              <a:t>‹#›</a:t>
            </a:fld>
            <a:endParaRPr lang="en-US"/>
          </a:p>
        </p:txBody>
      </p:sp>
    </p:spTree>
    <p:extLst>
      <p:ext uri="{BB962C8B-B14F-4D97-AF65-F5344CB8AC3E}">
        <p14:creationId xmlns:p14="http://schemas.microsoft.com/office/powerpoint/2010/main" xmlns="" val="3774519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5610" cy="3547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796717" y="0"/>
            <a:ext cx="4435610" cy="354738"/>
          </a:xfrm>
          <a:prstGeom prst="rect">
            <a:avLst/>
          </a:prstGeom>
        </p:spPr>
        <p:txBody>
          <a:bodyPr vert="horz" lIns="91440" tIns="45720" rIns="91440" bIns="45720" rtlCol="0"/>
          <a:lstStyle>
            <a:lvl1pPr algn="r">
              <a:defRPr sz="1200"/>
            </a:lvl1pPr>
          </a:lstStyle>
          <a:p>
            <a:fld id="{9449788C-30A7-4C81-AC0B-CB703CF94DFD}" type="datetimeFigureOut">
              <a:rPr lang="en-US" smtClean="0"/>
              <a:pPr/>
              <a:t>3/9/2012</a:t>
            </a:fld>
            <a:endParaRPr lang="en-US"/>
          </a:p>
        </p:txBody>
      </p:sp>
      <p:sp>
        <p:nvSpPr>
          <p:cNvPr id="4" name="Slide Image Placeholder 3"/>
          <p:cNvSpPr>
            <a:spLocks noGrp="1" noRot="1" noChangeAspect="1"/>
          </p:cNvSpPr>
          <p:nvPr>
            <p:ph type="sldImg" idx="2"/>
          </p:nvPr>
        </p:nvSpPr>
        <p:spPr>
          <a:xfrm>
            <a:off x="3341688" y="533400"/>
            <a:ext cx="3551237" cy="26622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22547" y="3373317"/>
            <a:ext cx="8189520" cy="31959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6746635"/>
            <a:ext cx="4435610" cy="3547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796717" y="6746635"/>
            <a:ext cx="4435610" cy="354738"/>
          </a:xfrm>
          <a:prstGeom prst="rect">
            <a:avLst/>
          </a:prstGeom>
        </p:spPr>
        <p:txBody>
          <a:bodyPr vert="horz" lIns="91440" tIns="45720" rIns="91440" bIns="45720" rtlCol="0" anchor="b"/>
          <a:lstStyle>
            <a:lvl1pPr algn="r">
              <a:defRPr sz="1200"/>
            </a:lvl1pPr>
          </a:lstStyle>
          <a:p>
            <a:fld id="{2464ADD4-FDAE-426A-96C1-07D283434A41}" type="slidenum">
              <a:rPr lang="en-US" smtClean="0"/>
              <a:pPr/>
              <a:t>‹#›</a:t>
            </a:fld>
            <a:endParaRPr lang="en-US"/>
          </a:p>
        </p:txBody>
      </p:sp>
    </p:spTree>
    <p:extLst>
      <p:ext uri="{BB962C8B-B14F-4D97-AF65-F5344CB8AC3E}">
        <p14:creationId xmlns:p14="http://schemas.microsoft.com/office/powerpoint/2010/main" xmlns="" val="194106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lvl="0"/>
            <a:r>
              <a:rPr lang="en-US" sz="1200" kern="1200" dirty="0" smtClean="0">
                <a:solidFill>
                  <a:schemeClr val="tx1"/>
                </a:solidFill>
                <a:latin typeface="+mn-lt"/>
                <a:ea typeface="+mn-ea"/>
                <a:cs typeface="+mn-cs"/>
              </a:rPr>
              <a:t>8.1. </a:t>
            </a:r>
            <a:r>
              <a:rPr lang="en-US" sz="1200" kern="1200" dirty="0" err="1" smtClean="0">
                <a:solidFill>
                  <a:schemeClr val="tx1"/>
                </a:solidFill>
                <a:latin typeface="+mn-lt"/>
                <a:ea typeface="+mn-ea"/>
                <a:cs typeface="+mn-cs"/>
              </a:rPr>
              <a:t>Giới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tin</a:t>
            </a:r>
          </a:p>
          <a:p>
            <a:pPr lvl="1"/>
            <a:r>
              <a:rPr lang="en-US" sz="1200" kern="1200" dirty="0" smtClean="0">
                <a:solidFill>
                  <a:schemeClr val="tx1"/>
                </a:solidFill>
                <a:latin typeface="+mn-lt"/>
                <a:ea typeface="+mn-ea"/>
                <a:cs typeface="+mn-cs"/>
              </a:rPr>
              <a:t>8.1.1.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tin </a:t>
            </a:r>
            <a:r>
              <a:rPr lang="en-US" sz="1200" kern="1200" dirty="0" err="1" smtClean="0">
                <a:solidFill>
                  <a:schemeClr val="tx1"/>
                </a:solidFill>
                <a:latin typeface="+mn-lt"/>
                <a:ea typeface="+mn-ea"/>
                <a:cs typeface="+mn-cs"/>
              </a:rPr>
              <a:t>văn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ASCII text</a:t>
            </a:r>
            <a:r>
              <a:rPr lang="en-US" sz="1200" kern="1200" dirty="0" smtClean="0">
                <a:solidFill>
                  <a:schemeClr val="tx1"/>
                </a:solidFill>
                <a:latin typeface="+mn-lt"/>
                <a:ea typeface="+mn-ea"/>
                <a:cs typeface="+mn-cs"/>
              </a:rPr>
              <a:t> hay </a:t>
            </a:r>
            <a:r>
              <a:rPr lang="en-US" sz="1200" i="1" kern="1200" dirty="0" smtClean="0">
                <a:solidFill>
                  <a:schemeClr val="tx1"/>
                </a:solidFill>
                <a:latin typeface="+mn-lt"/>
                <a:ea typeface="+mn-ea"/>
                <a:cs typeface="+mn-cs"/>
              </a:rPr>
              <a:t>ANSI text</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8.1.2.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tin </a:t>
            </a:r>
            <a:r>
              <a:rPr lang="en-US" sz="1200" kern="1200" dirty="0" err="1" smtClean="0">
                <a:solidFill>
                  <a:schemeClr val="tx1"/>
                </a:solidFill>
                <a:latin typeface="+mn-lt"/>
                <a:ea typeface="+mn-ea"/>
                <a:cs typeface="+mn-cs"/>
              </a:rPr>
              <a:t>văn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cấu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trúc</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8.1.3.</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tin </a:t>
            </a:r>
            <a:r>
              <a:rPr lang="en-US" sz="1200" kern="1200" dirty="0" err="1" smtClean="0">
                <a:solidFill>
                  <a:schemeClr val="tx1"/>
                </a:solidFill>
                <a:latin typeface="+mn-lt"/>
                <a:ea typeface="+mn-ea"/>
                <a:cs typeface="+mn-cs"/>
              </a:rPr>
              <a:t>văn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mở</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rộng</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Unicode</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UTF-8</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8.1.4.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tin </a:t>
            </a:r>
            <a:r>
              <a:rPr lang="en-US" sz="1200" kern="1200" dirty="0" err="1" smtClean="0">
                <a:solidFill>
                  <a:schemeClr val="tx1"/>
                </a:solidFill>
                <a:latin typeface="+mn-lt"/>
                <a:ea typeface="+mn-ea"/>
                <a:cs typeface="+mn-cs"/>
              </a:rPr>
              <a:t>nhị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endParaRPr lang="en-US"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8.2.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xuất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8.2.1. Qui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chế</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đọc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8.2.2.</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xuất</a:t>
            </a:r>
            <a:endParaRPr lang="en-US"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8.3. </a:t>
            </a:r>
            <a:r>
              <a:rPr lang="en-US" sz="1200" kern="1200" dirty="0" err="1" smtClean="0">
                <a:solidFill>
                  <a:schemeClr val="tx1"/>
                </a:solidFill>
                <a:latin typeface="+mn-lt"/>
                <a:ea typeface="+mn-ea"/>
                <a:cs typeface="+mn-cs"/>
              </a:rPr>
              <a:t>Lập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tin </a:t>
            </a:r>
            <a:r>
              <a:rPr lang="en-US" sz="1200" kern="1200" dirty="0" err="1" smtClean="0">
                <a:solidFill>
                  <a:schemeClr val="tx1"/>
                </a:solidFill>
                <a:latin typeface="+mn-lt"/>
                <a:ea typeface="+mn-ea"/>
                <a:cs typeface="+mn-cs"/>
              </a:rPr>
              <a:t>văn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8.3.1. </a:t>
            </a:r>
            <a:r>
              <a:rPr lang="en-US" sz="1200" kern="1200" dirty="0" err="1" smtClean="0">
                <a:solidFill>
                  <a:schemeClr val="tx1"/>
                </a:solidFill>
                <a:latin typeface="+mn-lt"/>
                <a:ea typeface="+mn-ea"/>
                <a:cs typeface="+mn-cs"/>
              </a:rPr>
              <a:t>Đọc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nội</a:t>
            </a:r>
            <a:r>
              <a:rPr lang="en-US" sz="1200" kern="1200" dirty="0" smtClean="0">
                <a:solidFill>
                  <a:schemeClr val="tx1"/>
                </a:solidFill>
                <a:latin typeface="+mn-lt"/>
                <a:ea typeface="+mn-ea"/>
                <a:cs typeface="+mn-cs"/>
              </a:rPr>
              <a:t> dung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tin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sẵn</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8.3.2. </a:t>
            </a:r>
            <a:r>
              <a:rPr lang="en-US" sz="1200" kern="1200" dirty="0" err="1" smtClean="0">
                <a:solidFill>
                  <a:schemeClr val="tx1"/>
                </a:solidFill>
                <a:latin typeface="+mn-lt"/>
                <a:ea typeface="+mn-ea"/>
                <a:cs typeface="+mn-cs"/>
              </a:rPr>
              <a:t>Tạo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tin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8.3.3. </a:t>
            </a:r>
            <a:r>
              <a:rPr lang="en-US" sz="1200" kern="1200" dirty="0" err="1" smtClean="0">
                <a:solidFill>
                  <a:schemeClr val="tx1"/>
                </a:solidFill>
                <a:latin typeface="+mn-lt"/>
                <a:ea typeface="+mn-ea"/>
                <a:cs typeface="+mn-cs"/>
              </a:rPr>
              <a:t>Ghi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thêm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tin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sẵn</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8.3.4. </a:t>
            </a:r>
            <a:r>
              <a:rPr lang="en-US" sz="1200" kern="1200" dirty="0" err="1" smtClean="0">
                <a:solidFill>
                  <a:schemeClr val="tx1"/>
                </a:solidFill>
                <a:latin typeface="+mn-lt"/>
                <a:ea typeface="+mn-ea"/>
                <a:cs typeface="+mn-cs"/>
              </a:rPr>
              <a:t>Ghép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nội</a:t>
            </a:r>
            <a:r>
              <a:rPr lang="en-US" sz="1200" kern="1200" dirty="0" smtClean="0">
                <a:solidFill>
                  <a:schemeClr val="tx1"/>
                </a:solidFill>
                <a:latin typeface="+mn-lt"/>
                <a:ea typeface="+mn-ea"/>
                <a:cs typeface="+mn-cs"/>
              </a:rPr>
              <a:t> dung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tin</a:t>
            </a:r>
          </a:p>
          <a:p>
            <a:pPr lvl="0"/>
            <a:r>
              <a:rPr lang="en-US" sz="1200" kern="1200" dirty="0" smtClean="0">
                <a:solidFill>
                  <a:schemeClr val="tx1"/>
                </a:solidFill>
                <a:latin typeface="+mn-lt"/>
                <a:ea typeface="+mn-ea"/>
                <a:cs typeface="+mn-cs"/>
              </a:rPr>
              <a:t>8.4.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tin </a:t>
            </a:r>
            <a:r>
              <a:rPr lang="en-US" sz="1200" kern="1200" dirty="0" err="1" smtClean="0">
                <a:solidFill>
                  <a:schemeClr val="tx1"/>
                </a:solidFill>
                <a:latin typeface="+mn-lt"/>
                <a:ea typeface="+mn-ea"/>
                <a:cs typeface="+mn-cs"/>
              </a:rPr>
              <a:t>văn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8.4.1.</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chuỗi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bản</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8.4.2. </a:t>
            </a:r>
            <a:r>
              <a:rPr lang="en-US" sz="1200" kern="1200" dirty="0" err="1" smtClean="0">
                <a:solidFill>
                  <a:schemeClr val="tx1"/>
                </a:solidFill>
                <a:latin typeface="+mn-lt"/>
                <a:ea typeface="+mn-ea"/>
                <a:cs typeface="+mn-cs"/>
              </a:rPr>
              <a:t>Cấu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trúc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tin </a:t>
            </a:r>
            <a:r>
              <a:rPr lang="en-US" sz="1200" kern="1200" dirty="0" err="1" smtClean="0">
                <a:solidFill>
                  <a:schemeClr val="tx1"/>
                </a:solidFill>
                <a:latin typeface="+mn-lt"/>
                <a:ea typeface="+mn-ea"/>
                <a:cs typeface="+mn-cs"/>
              </a:rPr>
              <a:t>văn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8.4.3. </a:t>
            </a:r>
            <a:r>
              <a:rPr lang="en-US" sz="1200" kern="1200" dirty="0" err="1" smtClean="0">
                <a:solidFill>
                  <a:schemeClr val="tx1"/>
                </a:solidFill>
                <a:latin typeface="+mn-lt"/>
                <a:ea typeface="+mn-ea"/>
                <a:cs typeface="+mn-cs"/>
              </a:rPr>
              <a:t>Cấu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trúc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tin </a:t>
            </a:r>
            <a:r>
              <a:rPr lang="en-US" sz="1200" kern="1200" dirty="0" err="1" smtClean="0">
                <a:solidFill>
                  <a:schemeClr val="tx1"/>
                </a:solidFill>
                <a:latin typeface="+mn-lt"/>
                <a:ea typeface="+mn-ea"/>
                <a:cs typeface="+mn-cs"/>
              </a:rPr>
              <a:t>văn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8.4.4. </a:t>
            </a:r>
            <a:r>
              <a:rPr lang="en-US" sz="1200" kern="1200" dirty="0" err="1" smtClean="0">
                <a:solidFill>
                  <a:schemeClr val="tx1"/>
                </a:solidFill>
                <a:latin typeface="+mn-lt"/>
                <a:ea typeface="+mn-ea"/>
                <a:cs typeface="+mn-cs"/>
              </a:rPr>
              <a:t>Đồ</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cuối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học</a:t>
            </a:r>
            <a:endParaRPr lang="en-US"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8.5.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vấn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tìm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mở</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rộng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nghiệp</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8.5.1. </a:t>
            </a:r>
            <a:r>
              <a:rPr lang="en-US" sz="1200" kern="1200" dirty="0" err="1" smtClean="0">
                <a:solidFill>
                  <a:schemeClr val="tx1"/>
                </a:solidFill>
                <a:latin typeface="+mn-lt"/>
                <a:ea typeface="+mn-ea"/>
                <a:cs typeface="+mn-cs"/>
              </a:rPr>
              <a:t>Cấu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trúc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tin HTML</a:t>
            </a:r>
          </a:p>
          <a:p>
            <a:pPr lvl="1"/>
            <a:r>
              <a:rPr lang="en-US" sz="1200" kern="1200" dirty="0" smtClean="0">
                <a:solidFill>
                  <a:schemeClr val="tx1"/>
                </a:solidFill>
                <a:latin typeface="+mn-lt"/>
                <a:ea typeface="+mn-ea"/>
                <a:cs typeface="+mn-cs"/>
              </a:rPr>
              <a:t>8.5.2.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tin </a:t>
            </a:r>
            <a:r>
              <a:rPr lang="en-US" sz="1200" kern="1200" dirty="0" err="1" smtClean="0">
                <a:solidFill>
                  <a:schemeClr val="tx1"/>
                </a:solidFill>
                <a:latin typeface="+mn-lt"/>
                <a:ea typeface="+mn-ea"/>
                <a:cs typeface="+mn-cs"/>
              </a:rPr>
              <a:t>văn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cấu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trúc</a:t>
            </a:r>
            <a:r>
              <a:rPr lang="en-US" sz="1200" kern="1200" dirty="0" smtClean="0">
                <a:solidFill>
                  <a:schemeClr val="tx1"/>
                </a:solidFill>
                <a:latin typeface="+mn-lt"/>
                <a:ea typeface="+mn-ea"/>
                <a:cs typeface="+mn-cs"/>
              </a:rPr>
              <a:t> (RTF, TEX, XML…)</a:t>
            </a:r>
          </a:p>
          <a:p>
            <a:pPr lvl="1"/>
            <a:r>
              <a:rPr lang="en-US" sz="1200" kern="1200" dirty="0" smtClean="0">
                <a:solidFill>
                  <a:schemeClr val="tx1"/>
                </a:solidFill>
                <a:latin typeface="+mn-lt"/>
                <a:ea typeface="+mn-ea"/>
                <a:cs typeface="+mn-cs"/>
              </a:rPr>
              <a:t>8.5.3. </a:t>
            </a:r>
            <a:r>
              <a:rPr lang="en-US" sz="1200" kern="1200" dirty="0" err="1" smtClean="0">
                <a:solidFill>
                  <a:schemeClr val="tx1"/>
                </a:solidFill>
                <a:latin typeface="+mn-lt"/>
                <a:ea typeface="+mn-ea"/>
                <a:cs typeface="+mn-cs"/>
              </a:rPr>
              <a:t>Cấu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trúc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tin </a:t>
            </a:r>
            <a:r>
              <a:rPr lang="en-US" sz="1200" kern="1200" dirty="0" err="1" smtClean="0">
                <a:solidFill>
                  <a:schemeClr val="tx1"/>
                </a:solidFill>
                <a:latin typeface="+mn-lt"/>
                <a:ea typeface="+mn-ea"/>
                <a:cs typeface="+mn-cs"/>
              </a:rPr>
              <a:t>văn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mở</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rộng</a:t>
            </a:r>
            <a:endParaRPr lang="en-US"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8.6.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đọc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thêm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Anh</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464ADD4-FDAE-426A-96C1-07D283434A41}" type="slidenum">
              <a:rPr lang="en-US" smtClean="0"/>
              <a:pPr/>
              <a:t>2</a:t>
            </a:fld>
            <a:endParaRPr lang="en-US"/>
          </a:p>
        </p:txBody>
      </p:sp>
    </p:spTree>
    <p:extLst>
      <p:ext uri="{BB962C8B-B14F-4D97-AF65-F5344CB8AC3E}">
        <p14:creationId xmlns:p14="http://schemas.microsoft.com/office/powerpoint/2010/main" xmlns="" val="3836938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36</a:t>
            </a:fld>
            <a:endParaRPr lang="en-US"/>
          </a:p>
        </p:txBody>
      </p:sp>
    </p:spTree>
    <p:extLst>
      <p:ext uri="{BB962C8B-B14F-4D97-AF65-F5344CB8AC3E}">
        <p14:creationId xmlns:p14="http://schemas.microsoft.com/office/powerpoint/2010/main" xmlns="" val="408409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latin typeface="+mn-lt"/>
                <a:ea typeface="+mn-ea"/>
                <a:cs typeface="+mn-cs"/>
              </a:rPr>
              <a:t>8.1. </a:t>
            </a:r>
            <a:r>
              <a:rPr lang="en-US" sz="1200" kern="1200" dirty="0" err="1" smtClean="0">
                <a:solidFill>
                  <a:schemeClr val="tx1"/>
                </a:solidFill>
                <a:latin typeface="+mn-lt"/>
                <a:ea typeface="+mn-ea"/>
                <a:cs typeface="+mn-cs"/>
              </a:rPr>
              <a:t>Giới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tin</a:t>
            </a:r>
          </a:p>
          <a:p>
            <a:pPr lvl="1"/>
            <a:r>
              <a:rPr lang="en-US" sz="1200" kern="1200" dirty="0" smtClean="0">
                <a:solidFill>
                  <a:schemeClr val="tx1"/>
                </a:solidFill>
                <a:latin typeface="+mn-lt"/>
                <a:ea typeface="+mn-ea"/>
                <a:cs typeface="+mn-cs"/>
              </a:rPr>
              <a:t>8.1.1.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tin </a:t>
            </a:r>
            <a:r>
              <a:rPr lang="en-US" sz="1200" kern="1200" dirty="0" err="1" smtClean="0">
                <a:solidFill>
                  <a:schemeClr val="tx1"/>
                </a:solidFill>
                <a:latin typeface="+mn-lt"/>
                <a:ea typeface="+mn-ea"/>
                <a:cs typeface="+mn-cs"/>
              </a:rPr>
              <a:t>văn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ASCII text</a:t>
            </a:r>
            <a:r>
              <a:rPr lang="en-US" sz="1200" kern="1200" dirty="0" smtClean="0">
                <a:solidFill>
                  <a:schemeClr val="tx1"/>
                </a:solidFill>
                <a:latin typeface="+mn-lt"/>
                <a:ea typeface="+mn-ea"/>
                <a:cs typeface="+mn-cs"/>
              </a:rPr>
              <a:t> hay </a:t>
            </a:r>
            <a:r>
              <a:rPr lang="en-US" sz="1200" i="1" kern="1200" dirty="0" smtClean="0">
                <a:solidFill>
                  <a:schemeClr val="tx1"/>
                </a:solidFill>
                <a:latin typeface="+mn-lt"/>
                <a:ea typeface="+mn-ea"/>
                <a:cs typeface="+mn-cs"/>
              </a:rPr>
              <a:t>ANSI text</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8.1.2.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tin </a:t>
            </a:r>
            <a:r>
              <a:rPr lang="en-US" sz="1200" kern="1200" dirty="0" err="1" smtClean="0">
                <a:solidFill>
                  <a:schemeClr val="tx1"/>
                </a:solidFill>
                <a:latin typeface="+mn-lt"/>
                <a:ea typeface="+mn-ea"/>
                <a:cs typeface="+mn-cs"/>
              </a:rPr>
              <a:t>văn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cấu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trúc</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8.1.3.</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tin </a:t>
            </a:r>
            <a:r>
              <a:rPr lang="en-US" sz="1200" kern="1200" dirty="0" err="1" smtClean="0">
                <a:solidFill>
                  <a:schemeClr val="tx1"/>
                </a:solidFill>
                <a:latin typeface="+mn-lt"/>
                <a:ea typeface="+mn-ea"/>
                <a:cs typeface="+mn-cs"/>
              </a:rPr>
              <a:t>văn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mở</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rộng</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Unicode</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UTF-8</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8.1.4.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tin </a:t>
            </a:r>
            <a:r>
              <a:rPr lang="en-US" sz="1200" kern="1200" dirty="0" err="1" smtClean="0">
                <a:solidFill>
                  <a:schemeClr val="tx1"/>
                </a:solidFill>
                <a:latin typeface="+mn-lt"/>
                <a:ea typeface="+mn-ea"/>
                <a:cs typeface="+mn-cs"/>
              </a:rPr>
              <a:t>nhị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464ADD4-FDAE-426A-96C1-07D283434A41}" type="slidenum">
              <a:rPr lang="en-US" smtClean="0"/>
              <a:pPr/>
              <a:t>3</a:t>
            </a:fld>
            <a:endParaRPr lang="en-US"/>
          </a:p>
        </p:txBody>
      </p:sp>
    </p:spTree>
    <p:extLst>
      <p:ext uri="{BB962C8B-B14F-4D97-AF65-F5344CB8AC3E}">
        <p14:creationId xmlns:p14="http://schemas.microsoft.com/office/powerpoint/2010/main" xmlns="" val="3961616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latin typeface="+mn-lt"/>
                <a:ea typeface="+mn-ea"/>
                <a:cs typeface="+mn-cs"/>
              </a:rPr>
              <a:t>8.2. Hệ thống nhập xuất trong lập trình</a:t>
            </a:r>
          </a:p>
          <a:p>
            <a:pPr lvl="1"/>
            <a:r>
              <a:rPr lang="en-US" sz="1200" kern="1200" smtClean="0">
                <a:solidFill>
                  <a:schemeClr val="tx1"/>
                </a:solidFill>
                <a:latin typeface="+mn-lt"/>
                <a:ea typeface="+mn-ea"/>
                <a:cs typeface="+mn-cs"/>
              </a:rPr>
              <a:t>8.2.1. Qui trình chung và cơ chế đọc ghi dữ liệu</a:t>
            </a:r>
          </a:p>
          <a:p>
            <a:pPr lvl="1"/>
            <a:r>
              <a:rPr lang="en-US" sz="1200" kern="1200" smtClean="0">
                <a:solidFill>
                  <a:schemeClr val="tx1"/>
                </a:solidFill>
                <a:latin typeface="+mn-lt"/>
                <a:ea typeface="+mn-ea"/>
                <a:cs typeface="+mn-cs"/>
              </a:rPr>
              <a:t>8.2.2.</a:t>
            </a:r>
            <a:r>
              <a:rPr lang="en-US" sz="1200" kern="1200" baseline="0" smtClean="0">
                <a:solidFill>
                  <a:schemeClr val="tx1"/>
                </a:solidFill>
                <a:latin typeface="+mn-lt"/>
                <a:ea typeface="+mn-ea"/>
                <a:cs typeface="+mn-cs"/>
              </a:rPr>
              <a:t> </a:t>
            </a:r>
            <a:r>
              <a:rPr lang="en-US" sz="1200" kern="1200" smtClean="0">
                <a:solidFill>
                  <a:schemeClr val="tx1"/>
                </a:solidFill>
                <a:latin typeface="+mn-lt"/>
                <a:ea typeface="+mn-ea"/>
                <a:cs typeface="+mn-cs"/>
              </a:rPr>
              <a:t>Các đối tượng và thao tác nhập xuất</a:t>
            </a:r>
          </a:p>
        </p:txBody>
      </p:sp>
      <p:sp>
        <p:nvSpPr>
          <p:cNvPr id="4" name="Slide Number Placeholder 3"/>
          <p:cNvSpPr>
            <a:spLocks noGrp="1"/>
          </p:cNvSpPr>
          <p:nvPr>
            <p:ph type="sldNum" sz="quarter" idx="10"/>
          </p:nvPr>
        </p:nvSpPr>
        <p:spPr/>
        <p:txBody>
          <a:bodyPr/>
          <a:lstStyle/>
          <a:p>
            <a:fld id="{2464ADD4-FDAE-426A-96C1-07D283434A41}" type="slidenum">
              <a:rPr lang="en-US" smtClean="0"/>
              <a:pPr/>
              <a:t>8</a:t>
            </a:fld>
            <a:endParaRPr lang="en-US"/>
          </a:p>
        </p:txBody>
      </p:sp>
    </p:spTree>
    <p:extLst>
      <p:ext uri="{BB962C8B-B14F-4D97-AF65-F5344CB8AC3E}">
        <p14:creationId xmlns:p14="http://schemas.microsoft.com/office/powerpoint/2010/main" xmlns="" val="3961616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latin typeface="+mn-lt"/>
                <a:ea typeface="+mn-ea"/>
                <a:cs typeface="+mn-cs"/>
              </a:rPr>
              <a:t>8.3. Lập trình thao tác trên tập tin văn bản thô</a:t>
            </a:r>
          </a:p>
          <a:p>
            <a:pPr lvl="1"/>
            <a:r>
              <a:rPr lang="en-US" sz="1200" kern="1200" smtClean="0">
                <a:solidFill>
                  <a:schemeClr val="tx1"/>
                </a:solidFill>
                <a:latin typeface="+mn-lt"/>
                <a:ea typeface="+mn-ea"/>
                <a:cs typeface="+mn-cs"/>
              </a:rPr>
              <a:t>8.3.1. Đọc nội dung tập tin có sẵn</a:t>
            </a:r>
          </a:p>
          <a:p>
            <a:pPr lvl="1"/>
            <a:r>
              <a:rPr lang="en-US" sz="1200" kern="1200" smtClean="0">
                <a:solidFill>
                  <a:schemeClr val="tx1"/>
                </a:solidFill>
                <a:latin typeface="+mn-lt"/>
                <a:ea typeface="+mn-ea"/>
                <a:cs typeface="+mn-cs"/>
              </a:rPr>
              <a:t>8.3.2. Tạo tập tin để ghi dữ liệu</a:t>
            </a:r>
          </a:p>
          <a:p>
            <a:pPr lvl="1"/>
            <a:r>
              <a:rPr lang="en-US" sz="1200" kern="1200" smtClean="0">
                <a:solidFill>
                  <a:schemeClr val="tx1"/>
                </a:solidFill>
                <a:latin typeface="+mn-lt"/>
                <a:ea typeface="+mn-ea"/>
                <a:cs typeface="+mn-cs"/>
              </a:rPr>
              <a:t>8.3.3. Ghi thêm dữ liệu vào tập tin có sẵn</a:t>
            </a:r>
          </a:p>
          <a:p>
            <a:pPr lvl="1"/>
            <a:r>
              <a:rPr lang="en-US" sz="1200" kern="1200" smtClean="0">
                <a:solidFill>
                  <a:schemeClr val="tx1"/>
                </a:solidFill>
                <a:latin typeface="+mn-lt"/>
                <a:ea typeface="+mn-ea"/>
                <a:cs typeface="+mn-cs"/>
              </a:rPr>
              <a:t>8.3.4. Ghép nối nội dung các tập tin</a:t>
            </a: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464ADD4-FDAE-426A-96C1-07D283434A41}" type="slidenum">
              <a:rPr lang="en-US" smtClean="0"/>
              <a:pPr/>
              <a:t>28</a:t>
            </a:fld>
            <a:endParaRPr lang="en-US"/>
          </a:p>
        </p:txBody>
      </p:sp>
    </p:spTree>
    <p:extLst>
      <p:ext uri="{BB962C8B-B14F-4D97-AF65-F5344CB8AC3E}">
        <p14:creationId xmlns:p14="http://schemas.microsoft.com/office/powerpoint/2010/main" xmlns="" val="3961616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latin typeface="+mn-lt"/>
                <a:ea typeface="+mn-ea"/>
                <a:cs typeface="+mn-cs"/>
              </a:rPr>
              <a:t>8.4. Sử dụng tập tin văn bản thô để lưu dữ liệu của chương trình</a:t>
            </a:r>
          </a:p>
          <a:p>
            <a:pPr lvl="1"/>
            <a:r>
              <a:rPr lang="en-US" sz="1200" kern="1200" smtClean="0">
                <a:solidFill>
                  <a:schemeClr val="tx1"/>
                </a:solidFill>
                <a:latin typeface="+mn-lt"/>
                <a:ea typeface="+mn-ea"/>
                <a:cs typeface="+mn-cs"/>
              </a:rPr>
              <a:t>8.4.1.</a:t>
            </a:r>
            <a:r>
              <a:rPr lang="en-US" sz="1200" kern="1200" baseline="0" smtClean="0">
                <a:solidFill>
                  <a:schemeClr val="tx1"/>
                </a:solidFill>
                <a:latin typeface="+mn-lt"/>
                <a:ea typeface="+mn-ea"/>
                <a:cs typeface="+mn-cs"/>
              </a:rPr>
              <a:t> </a:t>
            </a:r>
            <a:r>
              <a:rPr lang="en-US" sz="1200" kern="1200" smtClean="0">
                <a:solidFill>
                  <a:schemeClr val="tx1"/>
                </a:solidFill>
                <a:latin typeface="+mn-lt"/>
                <a:ea typeface="+mn-ea"/>
                <a:cs typeface="+mn-cs"/>
              </a:rPr>
              <a:t>Lưu dữ liệu chuỗi và văn bản</a:t>
            </a:r>
          </a:p>
          <a:p>
            <a:pPr lvl="1"/>
            <a:r>
              <a:rPr lang="en-US" sz="1200" kern="1200" smtClean="0">
                <a:solidFill>
                  <a:schemeClr val="tx1"/>
                </a:solidFill>
                <a:latin typeface="+mn-lt"/>
                <a:ea typeface="+mn-ea"/>
                <a:cs typeface="+mn-cs"/>
              </a:rPr>
              <a:t>8.4.2. Cấu trúc tập tin văn bản để lưu dữ liệu số</a:t>
            </a:r>
          </a:p>
          <a:p>
            <a:pPr lvl="1"/>
            <a:r>
              <a:rPr lang="en-US" sz="1200" kern="1200" smtClean="0">
                <a:solidFill>
                  <a:schemeClr val="tx1"/>
                </a:solidFill>
                <a:latin typeface="+mn-lt"/>
                <a:ea typeface="+mn-ea"/>
                <a:cs typeface="+mn-cs"/>
              </a:rPr>
              <a:t>8.4.3. Cấu trúc tập tin văn bản để lưu dữ liệu phức hợp</a:t>
            </a:r>
          </a:p>
          <a:p>
            <a:pPr lvl="1"/>
            <a:r>
              <a:rPr lang="en-US" sz="1200" kern="1200" smtClean="0">
                <a:solidFill>
                  <a:schemeClr val="tx1"/>
                </a:solidFill>
                <a:latin typeface="+mn-lt"/>
                <a:ea typeface="+mn-ea"/>
                <a:cs typeface="+mn-cs"/>
              </a:rPr>
              <a:t>8.4.4. Đồ án lập trình cuối môn học</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464ADD4-FDAE-426A-96C1-07D283434A41}" type="slidenum">
              <a:rPr lang="en-US" smtClean="0"/>
              <a:pPr/>
              <a:t>30</a:t>
            </a:fld>
            <a:endParaRPr lang="en-US"/>
          </a:p>
        </p:txBody>
      </p:sp>
    </p:spTree>
    <p:extLst>
      <p:ext uri="{BB962C8B-B14F-4D97-AF65-F5344CB8AC3E}">
        <p14:creationId xmlns:p14="http://schemas.microsoft.com/office/powerpoint/2010/main" xmlns="" val="3961616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latin typeface="+mn-lt"/>
                <a:ea typeface="+mn-ea"/>
                <a:cs typeface="+mn-cs"/>
              </a:rPr>
              <a:t>8.5.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vấn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tìm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mở</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rộng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nghiệp</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8.5.1. </a:t>
            </a:r>
            <a:r>
              <a:rPr lang="en-US" sz="1200" kern="1200" dirty="0" err="1" smtClean="0">
                <a:solidFill>
                  <a:schemeClr val="tx1"/>
                </a:solidFill>
                <a:latin typeface="+mn-lt"/>
                <a:ea typeface="+mn-ea"/>
                <a:cs typeface="+mn-cs"/>
              </a:rPr>
              <a:t>Cấu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trúc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tin HTML</a:t>
            </a:r>
          </a:p>
          <a:p>
            <a:pPr lvl="1"/>
            <a:r>
              <a:rPr lang="en-US" sz="1200" kern="1200" dirty="0" smtClean="0">
                <a:solidFill>
                  <a:schemeClr val="tx1"/>
                </a:solidFill>
                <a:latin typeface="+mn-lt"/>
                <a:ea typeface="+mn-ea"/>
                <a:cs typeface="+mn-cs"/>
              </a:rPr>
              <a:t>8.5.2.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tin </a:t>
            </a:r>
            <a:r>
              <a:rPr lang="en-US" sz="1200" kern="1200" dirty="0" err="1" smtClean="0">
                <a:solidFill>
                  <a:schemeClr val="tx1"/>
                </a:solidFill>
                <a:latin typeface="+mn-lt"/>
                <a:ea typeface="+mn-ea"/>
                <a:cs typeface="+mn-cs"/>
              </a:rPr>
              <a:t>văn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cấu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trúc</a:t>
            </a:r>
            <a:r>
              <a:rPr lang="en-US" sz="1200" kern="1200" dirty="0" smtClean="0">
                <a:solidFill>
                  <a:schemeClr val="tx1"/>
                </a:solidFill>
                <a:latin typeface="+mn-lt"/>
                <a:ea typeface="+mn-ea"/>
                <a:cs typeface="+mn-cs"/>
              </a:rPr>
              <a:t> (RTF, TEX, XML…)</a:t>
            </a:r>
          </a:p>
          <a:p>
            <a:pPr lvl="1"/>
            <a:r>
              <a:rPr lang="en-US" sz="1200" kern="1200" dirty="0" smtClean="0">
                <a:solidFill>
                  <a:schemeClr val="tx1"/>
                </a:solidFill>
                <a:latin typeface="+mn-lt"/>
                <a:ea typeface="+mn-ea"/>
                <a:cs typeface="+mn-cs"/>
              </a:rPr>
              <a:t>8.5.3. </a:t>
            </a:r>
            <a:r>
              <a:rPr lang="en-US" sz="1200" kern="1200" dirty="0" err="1" smtClean="0">
                <a:solidFill>
                  <a:schemeClr val="tx1"/>
                </a:solidFill>
                <a:latin typeface="+mn-lt"/>
                <a:ea typeface="+mn-ea"/>
                <a:cs typeface="+mn-cs"/>
              </a:rPr>
              <a:t>Cấu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trúc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tin </a:t>
            </a:r>
            <a:r>
              <a:rPr lang="en-US" sz="1200" kern="1200" dirty="0" err="1" smtClean="0">
                <a:solidFill>
                  <a:schemeClr val="tx1"/>
                </a:solidFill>
                <a:latin typeface="+mn-lt"/>
                <a:ea typeface="+mn-ea"/>
                <a:cs typeface="+mn-cs"/>
              </a:rPr>
              <a:t>văn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mở</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rộng</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464ADD4-FDAE-426A-96C1-07D283434A41}" type="slidenum">
              <a:rPr lang="en-US" smtClean="0"/>
              <a:pPr/>
              <a:t>32</a:t>
            </a:fld>
            <a:endParaRPr lang="en-US"/>
          </a:p>
        </p:txBody>
      </p:sp>
    </p:spTree>
    <p:extLst>
      <p:ext uri="{BB962C8B-B14F-4D97-AF65-F5344CB8AC3E}">
        <p14:creationId xmlns:p14="http://schemas.microsoft.com/office/powerpoint/2010/main" xmlns="" val="3961616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64ADD4-FDAE-426A-96C1-07D283434A41}" type="slidenum">
              <a:rPr lang="en-US" smtClean="0"/>
              <a:pPr/>
              <a:t>33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34</a:t>
            </a:fld>
            <a:endParaRPr lang="en-US"/>
          </a:p>
        </p:txBody>
      </p:sp>
    </p:spTree>
    <p:extLst>
      <p:ext uri="{BB962C8B-B14F-4D97-AF65-F5344CB8AC3E}">
        <p14:creationId xmlns:p14="http://schemas.microsoft.com/office/powerpoint/2010/main" xmlns="" val="3256337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35</a:t>
            </a:fld>
            <a:endParaRPr lang="en-US"/>
          </a:p>
        </p:txBody>
      </p:sp>
    </p:spTree>
    <p:extLst>
      <p:ext uri="{BB962C8B-B14F-4D97-AF65-F5344CB8AC3E}">
        <p14:creationId xmlns:p14="http://schemas.microsoft.com/office/powerpoint/2010/main" xmlns="" val="4084090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51" name="Picture 3"/>
          <p:cNvPicPr>
            <a:picLocks noChangeAspect="1" noChangeArrowheads="1"/>
          </p:cNvPicPr>
          <p:nvPr userDrawn="1"/>
        </p:nvPicPr>
        <p:blipFill>
          <a:blip r:embed="rId2" cstate="print"/>
          <a:srcRect/>
          <a:stretch>
            <a:fillRect/>
          </a:stretch>
        </p:blipFill>
        <p:spPr bwMode="auto">
          <a:xfrm>
            <a:off x="0" y="4161234"/>
            <a:ext cx="9144000" cy="2696766"/>
          </a:xfrm>
          <a:prstGeom prst="rect">
            <a:avLst/>
          </a:prstGeom>
          <a:noFill/>
          <a:ln w="9525">
            <a:noFill/>
            <a:miter lim="800000"/>
            <a:headEnd/>
            <a:tailEnd/>
          </a:ln>
          <a:effectLst/>
        </p:spPr>
      </p:pic>
      <p:pic>
        <p:nvPicPr>
          <p:cNvPr id="2050" name="Picture 2"/>
          <p:cNvPicPr>
            <a:picLocks noChangeAspect="1" noChangeArrowheads="1"/>
          </p:cNvPicPr>
          <p:nvPr userDrawn="1"/>
        </p:nvPicPr>
        <p:blipFill>
          <a:blip r:embed="rId3" cstate="print"/>
          <a:srcRect/>
          <a:stretch>
            <a:fillRect/>
          </a:stretch>
        </p:blipFill>
        <p:spPr bwMode="auto">
          <a:xfrm>
            <a:off x="0" y="0"/>
            <a:ext cx="9144000" cy="2821781"/>
          </a:xfrm>
          <a:prstGeom prst="rect">
            <a:avLst/>
          </a:prstGeom>
          <a:noFill/>
          <a:ln w="9525">
            <a:noFill/>
            <a:miter lim="800000"/>
            <a:headEnd/>
            <a:tailEnd/>
          </a:ln>
          <a:effectLst/>
        </p:spPr>
      </p:pic>
      <p:sp>
        <p:nvSpPr>
          <p:cNvPr id="2" name="Title 1"/>
          <p:cNvSpPr>
            <a:spLocks noGrp="1"/>
          </p:cNvSpPr>
          <p:nvPr>
            <p:ph type="ctrTitle"/>
          </p:nvPr>
        </p:nvSpPr>
        <p:spPr>
          <a:xfrm>
            <a:off x="228600" y="2438400"/>
            <a:ext cx="8534400" cy="1470025"/>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sp>
        <p:nvSpPr>
          <p:cNvPr id="3" name="Subtitle 2"/>
          <p:cNvSpPr>
            <a:spLocks noGrp="1"/>
          </p:cNvSpPr>
          <p:nvPr>
            <p:ph type="subTitle" idx="1"/>
          </p:nvPr>
        </p:nvSpPr>
        <p:spPr>
          <a:xfrm>
            <a:off x="1371600" y="4148534"/>
            <a:ext cx="6400800" cy="7620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p>
          <a:p>
            <a:endParaRPr lang="en-US"/>
          </a:p>
        </p:txBody>
      </p:sp>
      <p:pic>
        <p:nvPicPr>
          <p:cNvPr id="1030" name="Picture 6" descr="D:\Dropbox\SS-Slides\DeCuong-CDIO\TemplateCDIOv1\HinhAnh\LogoCDIO.png"/>
          <p:cNvPicPr>
            <a:picLocks noChangeAspect="1" noChangeArrowheads="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2869785" y="613071"/>
            <a:ext cx="1702215" cy="970080"/>
          </a:xfrm>
          <a:prstGeom prst="roundRect">
            <a:avLst>
              <a:gd name="adj" fmla="val 16667"/>
            </a:avLst>
          </a:prstGeom>
          <a:ln>
            <a:noFill/>
          </a:ln>
          <a:effectLst>
            <a:outerShdw blurRad="76200" dist="38100" dir="7800000" algn="tl" rotWithShape="0">
              <a:srgbClr val="000000">
                <a:alpha val="40000"/>
              </a:srgbClr>
            </a:outerShdw>
            <a:reflection blurRad="6350" stA="52000" endA="300" endPos="35000" dir="5400000" sy="-100000" algn="bl" rotWithShape="0"/>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xmlns="">
                <a:solidFill>
                  <a:srgbClr val="FFFFFF"/>
                </a:solidFill>
              </a14:hiddenFill>
            </a:ext>
          </a:extLst>
        </p:spPr>
      </p:pic>
      <p:pic>
        <p:nvPicPr>
          <p:cNvPr id="1031" name="Picture 7" descr="D:\Dropbox\SS-Slides\DeCuong-CDIO\TemplateCDIOv1\HinhAnh\LogoTruong.png"/>
          <p:cNvPicPr>
            <a:picLocks noChangeAspect="1" noChangeArrowheads="1"/>
          </p:cNvPicPr>
          <p:nvPr userDrawn="1"/>
        </p:nvPicPr>
        <p:blipFill>
          <a:blip r:embed="rId5" cstate="print">
            <a:extLst>
              <a:ext uri="{28A0092B-C50C-407E-A947-70E740481C1C}">
                <a14:useLocalDpi xmlns:a14="http://schemas.microsoft.com/office/drawing/2010/main" xmlns="" val="0"/>
              </a:ext>
            </a:extLst>
          </a:blip>
          <a:srcRect/>
          <a:stretch>
            <a:fillRect/>
          </a:stretch>
        </p:blipFill>
        <p:spPr bwMode="auto">
          <a:xfrm>
            <a:off x="990600" y="625771"/>
            <a:ext cx="1231847" cy="970080"/>
          </a:xfrm>
          <a:prstGeom prst="roundRect">
            <a:avLst>
              <a:gd name="adj" fmla="val 16667"/>
            </a:avLst>
          </a:prstGeom>
          <a:ln>
            <a:noFill/>
          </a:ln>
          <a:effectLst>
            <a:outerShdw blurRad="76200" dist="38100" dir="7800000" algn="tl" rotWithShape="0">
              <a:srgbClr val="000000">
                <a:alpha val="40000"/>
              </a:srgbClr>
            </a:outerShdw>
            <a:reflection blurRad="6350" stA="52000" endA="300" endPos="35000" dir="5400000" sy="-100000" algn="bl" rotWithShape="0"/>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6F51D7-14DA-43BC-8870-8C998FF7AA91}"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EA190E-2147-4CF2-AA59-19FFFC398201}"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srcRect/>
          <a:stretch>
            <a:fillRect/>
          </a:stretch>
        </p:blipFill>
        <p:spPr bwMode="auto">
          <a:xfrm>
            <a:off x="0" y="0"/>
            <a:ext cx="9144000" cy="381000"/>
          </a:xfrm>
          <a:prstGeom prst="rect">
            <a:avLst/>
          </a:prstGeom>
          <a:noFill/>
          <a:ln w="9525">
            <a:noFill/>
            <a:miter lim="800000"/>
            <a:headEnd/>
            <a:tailEnd/>
          </a:ln>
          <a:effectLst/>
        </p:spPr>
      </p:pic>
      <p:sp>
        <p:nvSpPr>
          <p:cNvPr id="2" name="Title 1"/>
          <p:cNvSpPr>
            <a:spLocks noGrp="1"/>
          </p:cNvSpPr>
          <p:nvPr>
            <p:ph type="title"/>
          </p:nvPr>
        </p:nvSpPr>
        <p:spPr>
          <a:xfrm>
            <a:off x="381000" y="152400"/>
            <a:ext cx="8610600" cy="114300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l">
              <a:defRPr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2"/>
          <p:cNvPicPr>
            <a:picLocks noChangeAspect="1" noChangeArrowheads="1"/>
          </p:cNvPicPr>
          <p:nvPr userDrawn="1"/>
        </p:nvPicPr>
        <p:blipFill>
          <a:blip r:embed="rId3" cstate="print"/>
          <a:srcRect/>
          <a:stretch>
            <a:fillRect/>
          </a:stretch>
        </p:blipFill>
        <p:spPr bwMode="auto">
          <a:xfrm rot="10800000">
            <a:off x="0" y="6629400"/>
            <a:ext cx="9144000" cy="228599"/>
          </a:xfrm>
          <a:prstGeom prst="rect">
            <a:avLst/>
          </a:prstGeom>
          <a:noFill/>
          <a:ln w="9525">
            <a:noFill/>
            <a:miter lim="800000"/>
            <a:headEnd/>
            <a:tailEnd/>
          </a:ln>
          <a:effectLst/>
        </p:spPr>
      </p:pic>
      <p:pic>
        <p:nvPicPr>
          <p:cNvPr id="10" name="Picture 8" descr="WinFX__LineGlow"/>
          <p:cNvPicPr>
            <a:picLocks noChangeAspect="1" noChangeArrowheads="1"/>
          </p:cNvPicPr>
          <p:nvPr userDrawn="1"/>
        </p:nvPicPr>
        <p:blipFill>
          <a:blip r:embed="rId4" cstate="print">
            <a:duotone>
              <a:schemeClr val="accent6">
                <a:shade val="45000"/>
                <a:satMod val="135000"/>
              </a:schemeClr>
              <a:prstClr val="white"/>
            </a:duotone>
            <a:lum bright="16000" contrast="26000"/>
          </a:blip>
          <a:srcRect/>
          <a:stretch>
            <a:fillRect/>
          </a:stretch>
        </p:blipFill>
        <p:spPr bwMode="auto">
          <a:xfrm>
            <a:off x="0" y="1143000"/>
            <a:ext cx="9144000" cy="228600"/>
          </a:xfrm>
          <a:prstGeom prst="rect">
            <a:avLst/>
          </a:prstGeom>
          <a:noFill/>
        </p:spPr>
      </p:pic>
      <p:pic>
        <p:nvPicPr>
          <p:cNvPr id="11" name="Picture 5" descr="WinFX_WCF__03a"/>
          <p:cNvPicPr>
            <a:picLocks noChangeAspect="1" noChangeArrowheads="1"/>
          </p:cNvPicPr>
          <p:nvPr userDrawn="1"/>
        </p:nvPicPr>
        <p:blipFill>
          <a:blip r:embed="rId5" cstate="print">
            <a:duotone>
              <a:schemeClr val="accent6">
                <a:shade val="45000"/>
                <a:satMod val="135000"/>
              </a:schemeClr>
              <a:prstClr val="white"/>
            </a:duotone>
          </a:blip>
          <a:srcRect/>
          <a:stretch>
            <a:fillRect/>
          </a:stretch>
        </p:blipFill>
        <p:spPr bwMode="auto">
          <a:xfrm>
            <a:off x="8534216" y="6400800"/>
            <a:ext cx="609784" cy="457200"/>
          </a:xfrm>
          <a:prstGeom prst="rect">
            <a:avLst/>
          </a:prstGeom>
          <a:noFill/>
        </p:spPr>
      </p:pic>
      <p:sp>
        <p:nvSpPr>
          <p:cNvPr id="4" name="Date Placeholder 3"/>
          <p:cNvSpPr>
            <a:spLocks noGrp="1"/>
          </p:cNvSpPr>
          <p:nvPr>
            <p:ph type="dt" sz="half" idx="10"/>
          </p:nvPr>
        </p:nvSpPr>
        <p:spPr>
          <a:xfrm>
            <a:off x="457200" y="6356350"/>
            <a:ext cx="990600" cy="365125"/>
          </a:xfrm>
        </p:spPr>
        <p:txBody>
          <a:bodyPr/>
          <a:lstStyle>
            <a:lvl1pPr>
              <a:defRPr>
                <a:solidFill>
                  <a:schemeClr val="tx1"/>
                </a:solidFill>
                <a:latin typeface="Tahoma" pitchFamily="34" charset="0"/>
                <a:ea typeface="Tahoma" pitchFamily="34" charset="0"/>
                <a:cs typeface="Tahoma" pitchFamily="34" charset="0"/>
              </a:defRPr>
            </a:lvl1pPr>
          </a:lstStyle>
          <a:p>
            <a:fld id="{0FF8D9FE-600F-4C18-A062-8FFF3F999B58}" type="datetime1">
              <a:rPr lang="en-US" smtClean="0"/>
              <a:pPr/>
              <a:t>3/9/2012</a:t>
            </a:fld>
            <a:endParaRPr lang="en-US"/>
          </a:p>
        </p:txBody>
      </p:sp>
      <p:sp>
        <p:nvSpPr>
          <p:cNvPr id="5" name="Footer Placeholder 4"/>
          <p:cNvSpPr>
            <a:spLocks noGrp="1"/>
          </p:cNvSpPr>
          <p:nvPr>
            <p:ph type="ftr" sz="quarter" idx="11"/>
          </p:nvPr>
        </p:nvSpPr>
        <p:spPr>
          <a:xfrm>
            <a:off x="1905000" y="6356350"/>
            <a:ext cx="6096000" cy="365125"/>
          </a:xfrm>
        </p:spPr>
        <p:txBody>
          <a:bodyPr/>
          <a:lstStyle>
            <a:lvl1pPr>
              <a:defRPr>
                <a:solidFill>
                  <a:schemeClr val="tx1"/>
                </a:solidFill>
                <a:latin typeface="Tahoma" pitchFamily="34" charset="0"/>
                <a:ea typeface="Tahoma" pitchFamily="34" charset="0"/>
                <a:cs typeface="Tahoma" pitchFamily="34" charset="0"/>
              </a:defRPr>
            </a:lvl1pPr>
          </a:lstStyle>
          <a:p>
            <a:r>
              <a:rPr lang="vi-VN" smtClean="0"/>
              <a:t>Khoa CNTT - ĐH Khoa học tự nhiên</a:t>
            </a:r>
            <a:endParaRPr lang="en-US"/>
          </a:p>
        </p:txBody>
      </p:sp>
      <p:sp>
        <p:nvSpPr>
          <p:cNvPr id="6" name="Slide Number Placeholder 5"/>
          <p:cNvSpPr>
            <a:spLocks noGrp="1"/>
          </p:cNvSpPr>
          <p:nvPr>
            <p:ph type="sldNum" sz="quarter" idx="12"/>
          </p:nvPr>
        </p:nvSpPr>
        <p:spPr>
          <a:xfrm>
            <a:off x="8153400" y="6356350"/>
            <a:ext cx="533400" cy="365125"/>
          </a:xfrm>
        </p:spPr>
        <p:txBody>
          <a:bodyPr/>
          <a:lstStyle>
            <a:lvl1pPr>
              <a:defRPr>
                <a:solidFill>
                  <a:schemeClr val="tx1"/>
                </a:solidFill>
                <a:latin typeface="Tahoma" pitchFamily="34" charset="0"/>
                <a:ea typeface="Tahoma" pitchFamily="34" charset="0"/>
                <a:cs typeface="Tahoma" pitchFamily="34" charset="0"/>
              </a:defRPr>
            </a:lvl1pPr>
          </a:lstStyle>
          <a:p>
            <a:fld id="{8023217D-CBF3-4F05-B64D-691139C0E6CF}"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5" descr="WinFX_WCF__03a"/>
          <p:cNvPicPr>
            <a:picLocks noChangeAspect="1" noChangeArrowheads="1"/>
          </p:cNvPicPr>
          <p:nvPr userDrawn="1"/>
        </p:nvPicPr>
        <p:blipFill>
          <a:blip r:embed="rId2" cstate="print">
            <a:duotone>
              <a:schemeClr val="accent6">
                <a:shade val="45000"/>
                <a:satMod val="135000"/>
              </a:schemeClr>
              <a:prstClr val="white"/>
            </a:duotone>
          </a:blip>
          <a:srcRect/>
          <a:stretch>
            <a:fillRect/>
          </a:stretch>
        </p:blipFill>
        <p:spPr bwMode="auto">
          <a:xfrm>
            <a:off x="4800600" y="3601428"/>
            <a:ext cx="4343400" cy="3256571"/>
          </a:xfrm>
          <a:prstGeom prst="rect">
            <a:avLst/>
          </a:prstGeom>
          <a:noFill/>
        </p:spPr>
      </p:pic>
      <p:sp>
        <p:nvSpPr>
          <p:cNvPr id="2" name="Title 1"/>
          <p:cNvSpPr>
            <a:spLocks noGrp="1"/>
          </p:cNvSpPr>
          <p:nvPr>
            <p:ph type="ctrTitle"/>
          </p:nvPr>
        </p:nvSpPr>
        <p:spPr>
          <a:xfrm>
            <a:off x="381000" y="2492375"/>
            <a:ext cx="8534400" cy="1470025"/>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pic>
        <p:nvPicPr>
          <p:cNvPr id="8" name="Picture 8" descr="WinFX__LineGlow"/>
          <p:cNvPicPr>
            <a:picLocks noChangeAspect="1" noChangeArrowheads="1"/>
          </p:cNvPicPr>
          <p:nvPr userDrawn="1"/>
        </p:nvPicPr>
        <p:blipFill>
          <a:blip r:embed="rId3" cstate="print">
            <a:duotone>
              <a:schemeClr val="accent6">
                <a:shade val="45000"/>
                <a:satMod val="135000"/>
              </a:schemeClr>
              <a:prstClr val="white"/>
            </a:duotone>
            <a:lum bright="16000" contrast="26000"/>
          </a:blip>
          <a:srcRect r="16667" b="33333"/>
          <a:stretch>
            <a:fillRect/>
          </a:stretch>
        </p:blipFill>
        <p:spPr bwMode="auto">
          <a:xfrm>
            <a:off x="1524000" y="1905000"/>
            <a:ext cx="7620000" cy="152400"/>
          </a:xfrm>
          <a:prstGeom prst="rect">
            <a:avLst/>
          </a:prstGeom>
          <a:noFill/>
        </p:spPr>
      </p:pic>
      <p:pic>
        <p:nvPicPr>
          <p:cNvPr id="9" name="Picture 8" descr="WinFX__LineGlow"/>
          <p:cNvPicPr>
            <a:picLocks noChangeAspect="1" noChangeArrowheads="1"/>
          </p:cNvPicPr>
          <p:nvPr userDrawn="1"/>
        </p:nvPicPr>
        <p:blipFill>
          <a:blip r:embed="rId3" cstate="print">
            <a:duotone>
              <a:schemeClr val="accent6">
                <a:shade val="45000"/>
                <a:satMod val="135000"/>
              </a:schemeClr>
              <a:prstClr val="white"/>
            </a:duotone>
            <a:lum bright="16000" contrast="26000"/>
          </a:blip>
          <a:srcRect l="15000" t="33333"/>
          <a:stretch>
            <a:fillRect/>
          </a:stretch>
        </p:blipFill>
        <p:spPr bwMode="auto">
          <a:xfrm>
            <a:off x="0" y="4343400"/>
            <a:ext cx="7772400" cy="152400"/>
          </a:xfrm>
          <a:prstGeom prst="rect">
            <a:avLst/>
          </a:prstGeom>
          <a:noFill/>
        </p:spPr>
      </p:pic>
      <p:pic>
        <p:nvPicPr>
          <p:cNvPr id="1026" name="Picture 2"/>
          <p:cNvPicPr>
            <a:picLocks noChangeAspect="1" noChangeArrowheads="1"/>
          </p:cNvPicPr>
          <p:nvPr userDrawn="1"/>
        </p:nvPicPr>
        <p:blipFill>
          <a:blip r:embed="rId4" cstate="print"/>
          <a:srcRect/>
          <a:stretch>
            <a:fillRect/>
          </a:stretch>
        </p:blipFill>
        <p:spPr bwMode="auto">
          <a:xfrm>
            <a:off x="0" y="0"/>
            <a:ext cx="9144000" cy="685800"/>
          </a:xfrm>
          <a:prstGeom prst="rect">
            <a:avLst/>
          </a:prstGeom>
          <a:noFill/>
          <a:ln w="9525">
            <a:noFill/>
            <a:miter lim="800000"/>
            <a:headEnd/>
            <a:tailEnd/>
          </a:ln>
          <a:effectLst/>
        </p:spPr>
      </p:pic>
      <p:pic>
        <p:nvPicPr>
          <p:cNvPr id="2050" name="Picture 2" descr="D:\Dropbox\SS-Slides\DeCuong-CDIO\TemplateCDIOv1\HinhAnh\LogoCDIO_Transparent.png"/>
          <p:cNvPicPr>
            <a:picLocks noChangeAspect="1" noChangeArrowheads="1"/>
          </p:cNvPicPr>
          <p:nvPr userDrawn="1"/>
        </p:nvPicPr>
        <p:blipFill>
          <a:blip r:embed="rId5" cstate="print">
            <a:extLst>
              <a:ext uri="{28A0092B-C50C-407E-A947-70E740481C1C}">
                <a14:useLocalDpi xmlns:a14="http://schemas.microsoft.com/office/drawing/2010/main" xmlns="" val="0"/>
              </a:ext>
            </a:extLst>
          </a:blip>
          <a:srcRect/>
          <a:stretch>
            <a:fillRect/>
          </a:stretch>
        </p:blipFill>
        <p:spPr bwMode="auto">
          <a:xfrm>
            <a:off x="1080908" y="863599"/>
            <a:ext cx="1052692" cy="599921"/>
          </a:xfrm>
          <a:prstGeom prst="rect">
            <a:avLst/>
          </a:prstGeom>
          <a:noFill/>
          <a:extLst>
            <a:ext uri="{909E8E84-426E-40DD-AFC4-6F175D3DCCD1}">
              <a14:hiddenFill xmlns:a14="http://schemas.microsoft.com/office/drawing/2010/main" xmlns="">
                <a:solidFill>
                  <a:srgbClr val="FFFFFF"/>
                </a:solidFill>
              </a14:hiddenFill>
            </a:ext>
          </a:extLst>
        </p:spPr>
      </p:pic>
      <p:pic>
        <p:nvPicPr>
          <p:cNvPr id="2051" name="Picture 3" descr="D:\Dropbox\SS-Slides\DeCuong-CDIO\TemplateCDIOv1\HinhAnh\LogoTruong_Transparent.png"/>
          <p:cNvPicPr>
            <a:picLocks noChangeAspect="1" noChangeArrowheads="1"/>
          </p:cNvPicPr>
          <p:nvPr userDrawn="1"/>
        </p:nvPicPr>
        <p:blipFill>
          <a:blip r:embed="rId6" cstate="print">
            <a:extLst>
              <a:ext uri="{28A0092B-C50C-407E-A947-70E740481C1C}">
                <a14:useLocalDpi xmlns:a14="http://schemas.microsoft.com/office/drawing/2010/main" xmlns="" val="0"/>
              </a:ext>
            </a:extLst>
          </a:blip>
          <a:srcRect/>
          <a:stretch>
            <a:fillRect/>
          </a:stretch>
        </p:blipFill>
        <p:spPr bwMode="auto">
          <a:xfrm>
            <a:off x="242862" y="815955"/>
            <a:ext cx="762308" cy="600318"/>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3"/>
          <p:cNvPicPr>
            <a:picLocks noChangeAspect="1" noChangeArrowheads="1"/>
          </p:cNvPicPr>
          <p:nvPr userDrawn="1"/>
        </p:nvPicPr>
        <p:blipFill>
          <a:blip r:embed="rId2" cstate="print"/>
          <a:srcRect b="29359"/>
          <a:stretch>
            <a:fillRect/>
          </a:stretch>
        </p:blipFill>
        <p:spPr bwMode="auto">
          <a:xfrm>
            <a:off x="0" y="4953000"/>
            <a:ext cx="9144000" cy="1905000"/>
          </a:xfrm>
          <a:prstGeom prst="rect">
            <a:avLst/>
          </a:prstGeom>
          <a:noFill/>
          <a:ln w="9525">
            <a:noFill/>
            <a:miter lim="800000"/>
            <a:headEnd/>
            <a:tailEnd/>
          </a:ln>
          <a:effectLst/>
        </p:spPr>
      </p:pic>
      <p:pic>
        <p:nvPicPr>
          <p:cNvPr id="7" name="Picture 2"/>
          <p:cNvPicPr>
            <a:picLocks noChangeAspect="1" noChangeArrowheads="1"/>
          </p:cNvPicPr>
          <p:nvPr userDrawn="1"/>
        </p:nvPicPr>
        <p:blipFill>
          <a:blip r:embed="rId3" cstate="print"/>
          <a:srcRect t="45907"/>
          <a:stretch>
            <a:fillRect/>
          </a:stretch>
        </p:blipFill>
        <p:spPr bwMode="auto">
          <a:xfrm>
            <a:off x="0" y="0"/>
            <a:ext cx="9144000" cy="1526381"/>
          </a:xfrm>
          <a:prstGeom prst="rect">
            <a:avLst/>
          </a:prstGeom>
          <a:noFill/>
          <a:ln w="9525">
            <a:noFill/>
            <a:miter lim="800000"/>
            <a:headEnd/>
            <a:tailEnd/>
          </a:ln>
          <a:effectLst/>
        </p:spPr>
      </p:pic>
      <p:pic>
        <p:nvPicPr>
          <p:cNvPr id="8" name="Picture 2" descr="E:\04_Image Collection\01_ICON\Question\Help.png"/>
          <p:cNvPicPr>
            <a:picLocks noChangeAspect="1" noChangeArrowheads="1"/>
          </p:cNvPicPr>
          <p:nvPr userDrawn="1"/>
        </p:nvPicPr>
        <p:blipFill>
          <a:blip r:embed="rId4" cstate="print"/>
          <a:srcRect/>
          <a:stretch>
            <a:fillRect/>
          </a:stretch>
        </p:blipFill>
        <p:spPr bwMode="auto">
          <a:xfrm>
            <a:off x="1828800" y="990600"/>
            <a:ext cx="5105400" cy="4724400"/>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l">
              <a:defRPr sz="4000"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738021C0-D1B6-4ECB-8908-45C3B85BEE9B}" type="datetime1">
              <a:rPr lang="en-US" smtClean="0"/>
              <a:pPr/>
              <a:t>3/9/2012</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023217D-CBF3-4F05-B64D-691139C0E6C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cstate="print"/>
          <a:srcRect/>
          <a:stretch>
            <a:fillRect/>
          </a:stretch>
        </p:blipFill>
        <p:spPr bwMode="auto">
          <a:xfrm>
            <a:off x="0" y="0"/>
            <a:ext cx="9144000" cy="381000"/>
          </a:xfrm>
          <a:prstGeom prst="rect">
            <a:avLst/>
          </a:prstGeom>
          <a:noFill/>
          <a:ln w="9525">
            <a:noFill/>
            <a:miter lim="800000"/>
            <a:headEnd/>
            <a:tailEnd/>
          </a:ln>
          <a:effectLst/>
        </p:spPr>
      </p:pic>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914400" cy="365125"/>
          </a:xfrm>
        </p:spPr>
        <p:txBody>
          <a:bodyPr/>
          <a:lstStyle>
            <a:lvl1pPr>
              <a:defRPr>
                <a:solidFill>
                  <a:schemeClr val="tx1"/>
                </a:solidFill>
              </a:defRPr>
            </a:lvl1pPr>
          </a:lstStyle>
          <a:p>
            <a:fld id="{48E8EC91-8A40-4CB4-B428-FE8F2E7EBF68}" type="datetime1">
              <a:rPr lang="en-US" smtClean="0"/>
              <a:pPr/>
              <a:t>3/9/2012</a:t>
            </a:fld>
            <a:endParaRPr lang="en-US"/>
          </a:p>
        </p:txBody>
      </p:sp>
      <p:sp>
        <p:nvSpPr>
          <p:cNvPr id="6" name="Footer Placeholder 5"/>
          <p:cNvSpPr>
            <a:spLocks noGrp="1"/>
          </p:cNvSpPr>
          <p:nvPr>
            <p:ph type="ftr" sz="quarter" idx="11"/>
          </p:nvPr>
        </p:nvSpPr>
        <p:spPr>
          <a:xfrm>
            <a:off x="1524000" y="6356350"/>
            <a:ext cx="6400800" cy="365125"/>
          </a:xfrm>
        </p:spPr>
        <p:txBody>
          <a:bodyPr/>
          <a:lstStyle>
            <a:lvl1pPr>
              <a:defRPr>
                <a:solidFill>
                  <a:schemeClr val="tx1"/>
                </a:solidFill>
              </a:defRPr>
            </a:lvl1pPr>
          </a:lstStyle>
          <a:p>
            <a:r>
              <a:rPr lang="vi-VN" smtClean="0"/>
              <a:t>Khoa CNTT - ĐH Khoa học tự nhiên</a:t>
            </a:r>
            <a:endParaRPr lang="en-US"/>
          </a:p>
        </p:txBody>
      </p:sp>
      <p:sp>
        <p:nvSpPr>
          <p:cNvPr id="7" name="Slide Number Placeholder 6"/>
          <p:cNvSpPr>
            <a:spLocks noGrp="1"/>
          </p:cNvSpPr>
          <p:nvPr>
            <p:ph type="sldNum" sz="quarter" idx="12"/>
          </p:nvPr>
        </p:nvSpPr>
        <p:spPr>
          <a:xfrm>
            <a:off x="8153400" y="6356350"/>
            <a:ext cx="533400" cy="365125"/>
          </a:xfrm>
        </p:spPr>
        <p:txBody>
          <a:bodyPr/>
          <a:lstStyle>
            <a:lvl1pPr>
              <a:defRPr>
                <a:solidFill>
                  <a:schemeClr val="tx1"/>
                </a:solidFill>
              </a:defRPr>
            </a:lvl1pPr>
          </a:lstStyle>
          <a:p>
            <a:fld id="{8023217D-CBF3-4F05-B64D-691139C0E6CF}" type="slidenum">
              <a:rPr lang="en-US" smtClean="0"/>
              <a:pPr/>
              <a:t>‹#›</a:t>
            </a:fld>
            <a:endParaRPr lang="en-US"/>
          </a:p>
        </p:txBody>
      </p:sp>
      <p:pic>
        <p:nvPicPr>
          <p:cNvPr id="9" name="Picture 2"/>
          <p:cNvPicPr>
            <a:picLocks noChangeAspect="1" noChangeArrowheads="1"/>
          </p:cNvPicPr>
          <p:nvPr userDrawn="1"/>
        </p:nvPicPr>
        <p:blipFill>
          <a:blip r:embed="rId3" cstate="print"/>
          <a:srcRect/>
          <a:stretch>
            <a:fillRect/>
          </a:stretch>
        </p:blipFill>
        <p:spPr bwMode="auto">
          <a:xfrm rot="10800000">
            <a:off x="0" y="6629400"/>
            <a:ext cx="9144000" cy="228599"/>
          </a:xfrm>
          <a:prstGeom prst="rect">
            <a:avLst/>
          </a:prstGeom>
          <a:noFill/>
          <a:ln w="9525">
            <a:noFill/>
            <a:miter lim="800000"/>
            <a:headEnd/>
            <a:tailEnd/>
          </a:ln>
          <a:effectLst/>
        </p:spPr>
      </p:pic>
      <p:pic>
        <p:nvPicPr>
          <p:cNvPr id="11" name="Picture 8" descr="WinFX__LineGlow"/>
          <p:cNvPicPr>
            <a:picLocks noChangeAspect="1" noChangeArrowheads="1"/>
          </p:cNvPicPr>
          <p:nvPr userDrawn="1"/>
        </p:nvPicPr>
        <p:blipFill>
          <a:blip r:embed="rId4" cstate="print">
            <a:duotone>
              <a:schemeClr val="accent6">
                <a:shade val="45000"/>
                <a:satMod val="135000"/>
              </a:schemeClr>
              <a:prstClr val="white"/>
            </a:duotone>
            <a:lum bright="16000" contrast="26000"/>
          </a:blip>
          <a:srcRect/>
          <a:stretch>
            <a:fillRect/>
          </a:stretch>
        </p:blipFill>
        <p:spPr bwMode="auto">
          <a:xfrm>
            <a:off x="0" y="1295400"/>
            <a:ext cx="9144000" cy="228600"/>
          </a:xfrm>
          <a:prstGeom prst="rect">
            <a:avLst/>
          </a:prstGeom>
          <a:noFill/>
        </p:spPr>
      </p:pic>
      <p:sp>
        <p:nvSpPr>
          <p:cNvPr id="12" name="Title 1"/>
          <p:cNvSpPr>
            <a:spLocks noGrp="1"/>
          </p:cNvSpPr>
          <p:nvPr>
            <p:ph type="title"/>
          </p:nvPr>
        </p:nvSpPr>
        <p:spPr>
          <a:xfrm>
            <a:off x="381000" y="152400"/>
            <a:ext cx="8610600" cy="114300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l">
              <a:defRPr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lang="en-US" sz="4400" b="1" kern="1200"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ahoma" pitchFamily="34" charset="0"/>
                <a:ea typeface="Tahoma" pitchFamily="34" charset="0"/>
                <a:cs typeface="Tahoma"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72233-B014-4D10-B0DF-9C4B297BEFCC}" type="datetime1">
              <a:rPr lang="en-US" smtClean="0"/>
              <a:pPr/>
              <a:t>3/9/2012</a:t>
            </a:fld>
            <a:endParaRPr lang="en-US"/>
          </a:p>
        </p:txBody>
      </p:sp>
      <p:sp>
        <p:nvSpPr>
          <p:cNvPr id="8" name="Footer Placeholder 7"/>
          <p:cNvSpPr>
            <a:spLocks noGrp="1"/>
          </p:cNvSpPr>
          <p:nvPr>
            <p:ph type="ftr" sz="quarter" idx="11"/>
          </p:nvPr>
        </p:nvSpPr>
        <p:spPr/>
        <p:txBody>
          <a:bodyPr/>
          <a:lstStyle/>
          <a:p>
            <a:r>
              <a:rPr lang="vi-VN" smtClean="0"/>
              <a:t>Khoa CNTT - ĐH Khoa học tự nhiên</a:t>
            </a:r>
            <a:endParaRPr lang="en-US"/>
          </a:p>
        </p:txBody>
      </p:sp>
      <p:sp>
        <p:nvSpPr>
          <p:cNvPr id="9" name="Slide Number Placeholder 8"/>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D03B47-D958-4AA3-808C-2D9A66A78809}" type="datetime1">
              <a:rPr lang="en-US" smtClean="0"/>
              <a:pPr/>
              <a:t>3/9/2012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7" name="Slide Number Placeholder 6"/>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507A16-6884-4919-9B7E-DCE07F9EF7FC}" type="datetime1">
              <a:rPr lang="en-US" smtClean="0"/>
              <a:pPr/>
              <a:t>3/9/2012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7" name="Slide Number Placeholder 6"/>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482CE8-D688-40F4-86C8-C8CBA6BCACC1}" type="datetime1">
              <a:rPr lang="en-US" smtClean="0"/>
              <a:pPr/>
              <a:t>3/9/2012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Khoa CNTT - ĐH Khoa học tự nhiên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3217D-CBF3-4F05-B64D-691139C0E6C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51" r:id="rId5"/>
    <p:sldLayoutId id="2147483652" r:id="rId6"/>
    <p:sldLayoutId id="2147483653"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Tahoma" pitchFamily="34" charset="0"/>
          <a:ea typeface="Tahoma" pitchFamily="34" charset="0"/>
          <a:cs typeface="Tahoma"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ahoma" pitchFamily="34" charset="0"/>
          <a:ea typeface="Tahoma" pitchFamily="34" charset="0"/>
          <a:cs typeface="Tahom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ahoma" pitchFamily="34" charset="0"/>
          <a:ea typeface="Tahoma" pitchFamily="34" charset="0"/>
          <a:cs typeface="Tahom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ahoma" pitchFamily="34" charset="0"/>
          <a:ea typeface="Tahoma" pitchFamily="34" charset="0"/>
          <a:cs typeface="Tahom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gif"/><Relationship Id="rId1" Type="http://schemas.openxmlformats.org/officeDocument/2006/relationships/slideLayout" Target="../slideLayouts/slideLayout2.xml"/><Relationship Id="rId4" Type="http://schemas.openxmlformats.org/officeDocument/2006/relationships/image" Target="../media/image16.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gif"/><Relationship Id="rId1" Type="http://schemas.openxmlformats.org/officeDocument/2006/relationships/slideLayout" Target="../slideLayouts/slideLayout2.xml"/><Relationship Id="rId4" Type="http://schemas.openxmlformats.org/officeDocument/2006/relationships/image" Target="../media/image16.gif"/></Relationships>
</file>

<file path=ppt/slides/_rels/slide14.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gif"/><Relationship Id="rId1" Type="http://schemas.openxmlformats.org/officeDocument/2006/relationships/slideLayout" Target="../slideLayouts/slideLayout2.xml"/><Relationship Id="rId4" Type="http://schemas.openxmlformats.org/officeDocument/2006/relationships/image" Target="../media/image16.gif"/></Relationships>
</file>

<file path=ppt/slides/_rels/slide1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gif"/><Relationship Id="rId1" Type="http://schemas.openxmlformats.org/officeDocument/2006/relationships/slideLayout" Target="../slideLayouts/slideLayout2.xml"/><Relationship Id="rId4" Type="http://schemas.openxmlformats.org/officeDocument/2006/relationships/image" Target="../media/image16.gif"/></Relationships>
</file>

<file path=ppt/slides/_rels/slide16.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gif"/><Relationship Id="rId1" Type="http://schemas.openxmlformats.org/officeDocument/2006/relationships/slideLayout" Target="../slideLayouts/slideLayout2.xml"/><Relationship Id="rId4" Type="http://schemas.openxmlformats.org/officeDocument/2006/relationships/image" Target="../media/image16.gif"/></Relationships>
</file>

<file path=ppt/slides/_rels/slide17.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gif"/><Relationship Id="rId1" Type="http://schemas.openxmlformats.org/officeDocument/2006/relationships/slideLayout" Target="../slideLayouts/slideLayout2.xml"/><Relationship Id="rId4" Type="http://schemas.openxmlformats.org/officeDocument/2006/relationships/image" Target="../media/image16.gif"/></Relationships>
</file>

<file path=ppt/slides/_rels/slide1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gif"/><Relationship Id="rId1" Type="http://schemas.openxmlformats.org/officeDocument/2006/relationships/slideLayout" Target="../slideLayouts/slideLayout2.xml"/><Relationship Id="rId4" Type="http://schemas.openxmlformats.org/officeDocument/2006/relationships/image" Target="../media/image16.gif"/></Relationships>
</file>

<file path=ppt/slides/_rels/slide19.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gif"/><Relationship Id="rId1" Type="http://schemas.openxmlformats.org/officeDocument/2006/relationships/slideLayout" Target="../slideLayouts/slideLayout2.xml"/><Relationship Id="rId4" Type="http://schemas.openxmlformats.org/officeDocument/2006/relationships/image" Target="../media/image16.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gif"/><Relationship Id="rId1" Type="http://schemas.openxmlformats.org/officeDocument/2006/relationships/slideLayout" Target="../slideLayouts/slideLayout2.xml"/><Relationship Id="rId4" Type="http://schemas.openxmlformats.org/officeDocument/2006/relationships/image" Target="../media/image16.gif"/></Relationships>
</file>

<file path=ppt/slides/_rels/slide21.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gif"/><Relationship Id="rId1" Type="http://schemas.openxmlformats.org/officeDocument/2006/relationships/slideLayout" Target="../slideLayouts/slideLayout2.xml"/><Relationship Id="rId4" Type="http://schemas.openxmlformats.org/officeDocument/2006/relationships/image" Target="../media/image16.gif"/></Relationships>
</file>

<file path=ppt/slides/_rels/slide22.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gif"/><Relationship Id="rId1" Type="http://schemas.openxmlformats.org/officeDocument/2006/relationships/slideLayout" Target="../slideLayouts/slideLayout2.xml"/><Relationship Id="rId4" Type="http://schemas.openxmlformats.org/officeDocument/2006/relationships/image" Target="../media/image16.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gif"/><Relationship Id="rId1" Type="http://schemas.openxmlformats.org/officeDocument/2006/relationships/slideLayout" Target="../slideLayouts/slideLayout2.xml"/><Relationship Id="rId4" Type="http://schemas.openxmlformats.org/officeDocument/2006/relationships/image" Target="../media/image16.gif"/></Relationships>
</file>

<file path=ppt/slides/_rels/slide26.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gif"/><Relationship Id="rId1" Type="http://schemas.openxmlformats.org/officeDocument/2006/relationships/slideLayout" Target="../slideLayouts/slideLayout2.xml"/><Relationship Id="rId4" Type="http://schemas.openxmlformats.org/officeDocument/2006/relationships/image" Target="../media/image16.gif"/></Relationships>
</file>

<file path=ppt/slides/_rels/slide27.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gif"/><Relationship Id="rId1" Type="http://schemas.openxmlformats.org/officeDocument/2006/relationships/slideLayout" Target="../slideLayouts/slideLayout2.xml"/><Relationship Id="rId4" Type="http://schemas.openxmlformats.org/officeDocument/2006/relationships/image" Target="../media/image16.gi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Chuỗi ký tự và tập tin</a:t>
            </a:r>
            <a:endParaRPr lang="en-US">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endParaRPr>
          </a:p>
        </p:txBody>
      </p:sp>
      <p:sp>
        <p:nvSpPr>
          <p:cNvPr id="3" name="Subtitle 2"/>
          <p:cNvSpPr>
            <a:spLocks noGrp="1"/>
          </p:cNvSpPr>
          <p:nvPr>
            <p:ph type="subTitle" idx="1"/>
          </p:nvPr>
        </p:nvSpPr>
        <p:spPr/>
        <p:txBody>
          <a:bodyPr>
            <a:normAutofit/>
          </a:bodyPr>
          <a:lstStyle/>
          <a:p>
            <a:r>
              <a:rPr lang="en-US" sz="1800" b="1" smtClean="0"/>
              <a:t>Kỹ thuật lập trình</a:t>
            </a:r>
          </a:p>
          <a:p>
            <a:r>
              <a:rPr lang="en-US" sz="1800" err="1" smtClean="0"/>
              <a:t>Trình</a:t>
            </a:r>
            <a:r>
              <a:rPr lang="en-US" sz="1800" smtClean="0"/>
              <a:t> </a:t>
            </a:r>
            <a:r>
              <a:rPr lang="en-US" sz="1800" err="1" smtClean="0"/>
              <a:t>bày</a:t>
            </a:r>
            <a:r>
              <a:rPr lang="en-US" sz="1800" smtClean="0"/>
              <a:t>: …; Email: …@fit.hcmus.edu.vn</a:t>
            </a:r>
          </a:p>
          <a:p>
            <a:endParaRPr lang="en-US" sz="180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Hàm mở tập tin</a:t>
            </a:r>
            <a:endParaRPr lang="en-US"/>
          </a:p>
        </p:txBody>
      </p:sp>
      <p:sp>
        <p:nvSpPr>
          <p:cNvPr id="4" name="Date Placeholder 3"/>
          <p:cNvSpPr>
            <a:spLocks noGrp="1"/>
          </p:cNvSpPr>
          <p:nvPr>
            <p:ph type="dt" sz="half" idx="10"/>
          </p:nvPr>
        </p:nvSpPr>
        <p:spPr/>
        <p:txBody>
          <a:bodyPr/>
          <a:lstStyle/>
          <a:p>
            <a:fld id="{208632AD-4DA9-4095-BBAE-039698152995}"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10</a:t>
            </a:fld>
            <a:endParaRPr lang="en-US"/>
          </a:p>
        </p:txBody>
      </p:sp>
      <p:sp>
        <p:nvSpPr>
          <p:cNvPr id="23" name="AutoShape 47"/>
          <p:cNvSpPr>
            <a:spLocks noChangeArrowheads="1"/>
          </p:cNvSpPr>
          <p:nvPr/>
        </p:nvSpPr>
        <p:spPr bwMode="gray">
          <a:xfrm>
            <a:off x="1129352" y="2230437"/>
            <a:ext cx="6858000" cy="3865563"/>
          </a:xfrm>
          <a:prstGeom prst="roundRect">
            <a:avLst>
              <a:gd name="adj" fmla="val 0"/>
            </a:avLst>
          </a:prstGeom>
          <a:noFill/>
          <a:ln w="25400" cap="flat" cmpd="sng" algn="ctr">
            <a:solidFill>
              <a:srgbClr val="003366">
                <a:lumMod val="40000"/>
                <a:lumOff val="60000"/>
              </a:srgbClr>
            </a:solidFill>
            <a:prstDash val="soli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3366"/>
              </a:solidFill>
              <a:effectLst/>
              <a:uLnTx/>
              <a:uFillTx/>
              <a:latin typeface="Verdana"/>
              <a:ea typeface="+mn-ea"/>
              <a:cs typeface="+mn-cs"/>
            </a:endParaRPr>
          </a:p>
        </p:txBody>
      </p:sp>
      <p:pic>
        <p:nvPicPr>
          <p:cNvPr id="24" name="Picture 11" descr="book_w"/>
          <p:cNvPicPr>
            <a:picLocks noChangeAspect="1" noChangeArrowheads="1"/>
          </p:cNvPicPr>
          <p:nvPr/>
        </p:nvPicPr>
        <p:blipFill>
          <a:blip r:embed="rId2" cstate="print"/>
          <a:srcRect/>
          <a:stretch>
            <a:fillRect/>
          </a:stretch>
        </p:blipFill>
        <p:spPr bwMode="auto">
          <a:xfrm>
            <a:off x="1205552" y="2286000"/>
            <a:ext cx="1524000" cy="1216025"/>
          </a:xfrm>
          <a:prstGeom prst="rect">
            <a:avLst/>
          </a:prstGeom>
          <a:noFill/>
          <a:ln w="9525">
            <a:noFill/>
            <a:miter lim="800000"/>
            <a:headEnd/>
            <a:tailEnd/>
          </a:ln>
        </p:spPr>
      </p:pic>
      <p:sp>
        <p:nvSpPr>
          <p:cNvPr id="25" name="Text Box 49"/>
          <p:cNvSpPr txBox="1">
            <a:spLocks noChangeArrowheads="1"/>
          </p:cNvSpPr>
          <p:nvPr/>
        </p:nvSpPr>
        <p:spPr bwMode="gray">
          <a:xfrm>
            <a:off x="2729552" y="2341562"/>
            <a:ext cx="5181600" cy="1163638"/>
          </a:xfrm>
          <a:prstGeom prst="rect">
            <a:avLst/>
          </a:prstGeom>
          <a:solidFill>
            <a:srgbClr val="FFFFFF"/>
          </a:solidFill>
          <a:ln w="25400" cap="flat" cmpd="sng" algn="ctr">
            <a:solidFill>
              <a:srgbClr val="FFFFFF"/>
            </a:solidFill>
            <a:prstDash val="solid"/>
            <a:headEnd/>
            <a:tailEnd/>
          </a:ln>
          <a:effectLst/>
        </p:spPr>
        <p:txBody>
          <a:bodyPr wrap="square" anchor="ctr" anchorCtr="0">
            <a:noAutofit/>
          </a:bodyPr>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Mở</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tập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tin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có</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tên</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đường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dẫn</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là</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chứa</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trong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smtClean="0">
                <a:ln>
                  <a:noFill/>
                </a:ln>
                <a:solidFill>
                  <a:srgbClr val="FFC000"/>
                </a:solidFill>
                <a:effectLst/>
                <a:uLnTx/>
                <a:uFillTx/>
                <a:latin typeface="Tahoma" pitchFamily="34" charset="0"/>
                <a:ea typeface="+mn-ea"/>
                <a:cs typeface="Tahoma" pitchFamily="34" charset="0"/>
              </a:rPr>
              <a:t>filename</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với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kiểu</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mở</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smtClean="0">
                <a:ln>
                  <a:noFill/>
                </a:ln>
                <a:solidFill>
                  <a:srgbClr val="FFC000"/>
                </a:solidFill>
                <a:effectLst/>
                <a:uLnTx/>
                <a:uFillTx/>
                <a:latin typeface="Tahoma" pitchFamily="34" charset="0"/>
                <a:ea typeface="+mn-ea"/>
                <a:cs typeface="Tahoma" pitchFamily="34" charset="0"/>
              </a:rPr>
              <a:t>mode</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xem</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bảng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p>
        </p:txBody>
      </p:sp>
      <p:sp>
        <p:nvSpPr>
          <p:cNvPr id="26" name="Text Box 49"/>
          <p:cNvSpPr txBox="1">
            <a:spLocks noChangeArrowheads="1"/>
          </p:cNvSpPr>
          <p:nvPr/>
        </p:nvSpPr>
        <p:spPr bwMode="gray">
          <a:xfrm>
            <a:off x="2729552" y="3581400"/>
            <a:ext cx="5181600" cy="1163638"/>
          </a:xfrm>
          <a:prstGeom prst="rect">
            <a:avLst/>
          </a:prstGeom>
          <a:solidFill>
            <a:srgbClr val="FFFFFF"/>
          </a:solidFill>
          <a:ln w="25400" cap="flat" cmpd="sng" algn="ctr">
            <a:solidFill>
              <a:srgbClr val="FFFFFF"/>
            </a:solidFill>
            <a:prstDash val="solid"/>
            <a:headEnd/>
            <a:tailEnd/>
          </a:ln>
          <a:effectLst/>
        </p:spPr>
        <p:txBody>
          <a:bodyPr wrap="square" anchor="ctr" anchorCtr="0">
            <a:noAutofit/>
          </a:bodyPr>
          <a:lstStyle/>
          <a:p>
            <a:pPr marL="0" marR="0" lvl="0" indent="0" algn="just" defTabSz="914400" eaLnBrk="0" fontAlgn="auto" latinLnBrk="0" hangingPunct="0">
              <a:lnSpc>
                <a:spcPct val="100000"/>
              </a:lnSpc>
              <a:spcBef>
                <a:spcPts val="0"/>
              </a:spcBef>
              <a:spcAft>
                <a:spcPts val="0"/>
              </a:spcAft>
              <a:buClrTx/>
              <a:buSzTx/>
              <a:buFontTx/>
              <a:buBlip>
                <a:blip r:embed="rId3"/>
              </a:buBlip>
              <a:tabLst/>
              <a:defRPr/>
            </a:pP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Thành</a:t>
            </a:r>
            <a:r>
              <a:rPr kumimoji="0" lang="en-US" sz="2000" b="0" i="0" u="none" strike="noStrike" kern="0" cap="none" spc="0" normalizeH="0" baseline="0" noProof="0" dirty="0" smtClean="0">
                <a:ln>
                  <a:noFill/>
                </a:ln>
                <a:solidFill>
                  <a:srgbClr val="003366">
                    <a:lumMod val="60000"/>
                    <a:lumOff val="40000"/>
                  </a:srgbClr>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công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con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trỏ</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kiểu</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cấu</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trúc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smtClean="0">
                <a:ln>
                  <a:noFill/>
                </a:ln>
                <a:solidFill>
                  <a:srgbClr val="FF0000"/>
                </a:solidFill>
                <a:effectLst/>
                <a:uLnTx/>
                <a:uFillTx/>
                <a:latin typeface="Tahoma" pitchFamily="34" charset="0"/>
                <a:ea typeface="+mn-ea"/>
                <a:cs typeface="Tahoma" pitchFamily="34" charset="0"/>
              </a:rPr>
              <a:t>FILE</a:t>
            </a:r>
          </a:p>
          <a:p>
            <a:pPr marL="0" marR="0" lvl="0" indent="0" algn="just" defTabSz="914400" eaLnBrk="0" fontAlgn="auto" latinLnBrk="0" hangingPunct="0">
              <a:lnSpc>
                <a:spcPct val="100000"/>
              </a:lnSpc>
              <a:spcBef>
                <a:spcPts val="0"/>
              </a:spcBef>
              <a:spcAft>
                <a:spcPts val="0"/>
              </a:spcAft>
              <a:buClrTx/>
              <a:buSzTx/>
              <a:buFontTx/>
              <a:buBlip>
                <a:blip r:embed="rId3"/>
              </a:buBlip>
              <a:tabLst/>
              <a:defRPr/>
            </a:pP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Thất</a:t>
            </a:r>
            <a:r>
              <a:rPr kumimoji="0" lang="en-US" sz="2000" b="0" i="0" u="none" strike="noStrike" kern="0" cap="none" spc="0" normalizeH="0" baseline="0" noProof="0" dirty="0" smtClean="0">
                <a:ln>
                  <a:noFill/>
                </a:ln>
                <a:solidFill>
                  <a:srgbClr val="003366">
                    <a:lumMod val="60000"/>
                    <a:lumOff val="40000"/>
                  </a:srgbClr>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bại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smtClean="0">
                <a:ln>
                  <a:noFill/>
                </a:ln>
                <a:solidFill>
                  <a:srgbClr val="FF0000"/>
                </a:solidFill>
                <a:effectLst/>
                <a:uLnTx/>
                <a:uFillTx/>
                <a:latin typeface="Tahoma" pitchFamily="34" charset="0"/>
                <a:ea typeface="+mn-ea"/>
                <a:cs typeface="Tahoma" pitchFamily="34" charset="0"/>
              </a:rPr>
              <a:t>NULL</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sai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quy</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tắc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đặt</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tên</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tập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tin,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không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tìm</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thấy</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ổ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đĩa</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không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tìm</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thấy</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thư</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mục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mở</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tập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tin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chưa</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có</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để</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đọc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endParaRPr kumimoji="0" lang="en-US" sz="2000" b="0" i="0" u="none" strike="noStrike" kern="0" cap="none" spc="0" normalizeH="0" baseline="0" noProof="0" dirty="0">
              <a:ln>
                <a:noFill/>
              </a:ln>
              <a:solidFill>
                <a:srgbClr val="003366"/>
              </a:solidFill>
              <a:effectLst/>
              <a:uLnTx/>
              <a:uFillTx/>
              <a:latin typeface="Tahoma" pitchFamily="34" charset="0"/>
              <a:ea typeface="+mn-ea"/>
              <a:cs typeface="Tahoma" pitchFamily="34" charset="0"/>
            </a:endParaRPr>
          </a:p>
        </p:txBody>
      </p:sp>
      <p:sp>
        <p:nvSpPr>
          <p:cNvPr id="27" name="Text Box 49"/>
          <p:cNvSpPr txBox="1">
            <a:spLocks noChangeArrowheads="1"/>
          </p:cNvSpPr>
          <p:nvPr/>
        </p:nvSpPr>
        <p:spPr bwMode="gray">
          <a:xfrm>
            <a:off x="2729552" y="4800600"/>
            <a:ext cx="5181600" cy="1163638"/>
          </a:xfrm>
          <a:prstGeom prst="rect">
            <a:avLst/>
          </a:prstGeom>
          <a:solidFill>
            <a:srgbClr val="FFFFFF"/>
          </a:solidFill>
          <a:ln w="25400" cap="flat" cmpd="sng" algn="ctr">
            <a:solidFill>
              <a:srgbClr val="FFFFFF"/>
            </a:solidFill>
            <a:prstDash val="solid"/>
            <a:headEnd/>
            <a:tailEnd/>
          </a:ln>
          <a:effectLst/>
        </p:spPr>
        <p:txBody>
          <a:bodyPr wrap="square" anchor="ctr" anchorCtr="0">
            <a:noAutofit/>
          </a:bodyPr>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FILE*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 </a:t>
            </a:r>
            <a:r>
              <a:rPr kumimoji="0" lang="en-US" sz="2000" b="0" i="0" u="none" strike="noStrike" kern="0" cap="none" spc="0" normalizeH="0" baseline="0" noProof="0" dirty="0" err="1" smtClean="0">
                <a:ln>
                  <a:noFill/>
                </a:ln>
                <a:solidFill>
                  <a:srgbClr val="FF0000"/>
                </a:solidFill>
                <a:effectLst/>
                <a:uLnTx/>
                <a:uFillTx/>
                <a:latin typeface="Tahoma" pitchFamily="34" charset="0"/>
                <a:ea typeface="+mn-ea"/>
                <a:cs typeface="Tahoma" pitchFamily="34" charset="0"/>
              </a:rPr>
              <a:t>fopen</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(“taptin.txt”,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rt</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if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 NULL)</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printf</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Khong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mo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duoc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tap tin!”);</a:t>
            </a:r>
          </a:p>
        </p:txBody>
      </p:sp>
      <p:pic>
        <p:nvPicPr>
          <p:cNvPr id="28" name="Picture 40" descr="board"/>
          <p:cNvPicPr>
            <a:picLocks noChangeAspect="1" noChangeArrowheads="1" noCrop="1"/>
          </p:cNvPicPr>
          <p:nvPr/>
        </p:nvPicPr>
        <p:blipFill>
          <a:blip r:embed="rId4" cstate="print"/>
          <a:srcRect/>
          <a:stretch>
            <a:fillRect/>
          </a:stretch>
        </p:blipFill>
        <p:spPr bwMode="auto">
          <a:xfrm>
            <a:off x="1281752" y="4648200"/>
            <a:ext cx="1371600" cy="1371600"/>
          </a:xfrm>
          <a:prstGeom prst="rect">
            <a:avLst/>
          </a:prstGeom>
          <a:noFill/>
          <a:ln w="9525">
            <a:noFill/>
            <a:miter lim="800000"/>
            <a:headEnd/>
            <a:tailEnd/>
          </a:ln>
        </p:spPr>
      </p:pic>
      <p:sp>
        <p:nvSpPr>
          <p:cNvPr id="29" name="Right Arrow 28"/>
          <p:cNvSpPr/>
          <p:nvPr/>
        </p:nvSpPr>
        <p:spPr bwMode="auto">
          <a:xfrm>
            <a:off x="1357952" y="3733800"/>
            <a:ext cx="1143000" cy="838200"/>
          </a:xfrm>
          <a:prstGeom prst="rightArrow">
            <a:avLst/>
          </a:prstGeom>
          <a:gradFill rotWithShape="1">
            <a:gsLst>
              <a:gs pos="0">
                <a:srgbClr val="DE8848">
                  <a:tint val="50000"/>
                  <a:satMod val="300000"/>
                </a:srgbClr>
              </a:gs>
              <a:gs pos="35000">
                <a:srgbClr val="DE8848">
                  <a:tint val="37000"/>
                  <a:satMod val="300000"/>
                </a:srgbClr>
              </a:gs>
              <a:gs pos="100000">
                <a:srgbClr val="DE8848">
                  <a:tint val="15000"/>
                  <a:satMod val="350000"/>
                </a:srgbClr>
              </a:gs>
            </a:gsLst>
            <a:lin ang="16200000" scaled="1"/>
          </a:gradFill>
          <a:ln w="9525" cap="flat" cmpd="sng" algn="ctr">
            <a:solidFill>
              <a:srgbClr val="DE8848">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50" normalizeH="0" baseline="0" noProof="0" smtClean="0">
                <a:ln w="11430"/>
                <a:gradFill>
                  <a:gsLst>
                    <a:gs pos="25000">
                      <a:srgbClr val="85BA54">
                        <a:satMod val="155000"/>
                      </a:srgbClr>
                    </a:gs>
                    <a:gs pos="100000">
                      <a:srgbClr val="85BA54">
                        <a:shade val="45000"/>
                        <a:satMod val="165000"/>
                      </a:srgbClr>
                    </a:gs>
                  </a:gsLst>
                  <a:lin ang="5400000"/>
                </a:gradFill>
                <a:effectLst>
                  <a:outerShdw blurRad="76200" dist="50800" dir="5400000" algn="tl" rotWithShape="0">
                    <a:srgbClr val="000000">
                      <a:alpha val="65000"/>
                    </a:srgbClr>
                  </a:outerShdw>
                </a:effectLst>
                <a:uLnTx/>
                <a:uFillTx/>
                <a:latin typeface="Arial" charset="0"/>
                <a:ea typeface="+mn-ea"/>
                <a:cs typeface="+mn-cs"/>
              </a:rPr>
              <a:t>Trả về</a:t>
            </a:r>
          </a:p>
        </p:txBody>
      </p:sp>
      <p:sp>
        <p:nvSpPr>
          <p:cNvPr id="30" name="Freeform 2"/>
          <p:cNvSpPr>
            <a:spLocks/>
          </p:cNvSpPr>
          <p:nvPr/>
        </p:nvSpPr>
        <p:spPr bwMode="gray">
          <a:xfrm>
            <a:off x="1030406" y="1676400"/>
            <a:ext cx="6970594" cy="530225"/>
          </a:xfrm>
          <a:custGeom>
            <a:avLst/>
            <a:gdLst/>
            <a:ahLst/>
            <a:cxnLst>
              <a:cxn ang="0">
                <a:pos x="26" y="121"/>
              </a:cxn>
              <a:cxn ang="0">
                <a:pos x="26" y="291"/>
              </a:cxn>
              <a:cxn ang="0">
                <a:pos x="2014" y="291"/>
              </a:cxn>
              <a:cxn ang="0">
                <a:pos x="2014" y="114"/>
              </a:cxn>
              <a:cxn ang="0">
                <a:pos x="1868" y="13"/>
              </a:cxn>
              <a:cxn ang="0">
                <a:pos x="170" y="13"/>
              </a:cxn>
              <a:cxn ang="0">
                <a:pos x="26" y="121"/>
              </a:cxn>
            </a:cxnLst>
            <a:rect l="0" t="0" r="r" b="b"/>
            <a:pathLst>
              <a:path w="2019" h="291">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a:gsLst>
              <a:gs pos="0">
                <a:srgbClr val="003366">
                  <a:lumMod val="20000"/>
                  <a:lumOff val="80000"/>
                </a:srgbClr>
              </a:gs>
              <a:gs pos="50000">
                <a:srgbClr val="003366">
                  <a:lumMod val="40000"/>
                  <a:lumOff val="60000"/>
                </a:srgbClr>
              </a:gs>
              <a:gs pos="100000">
                <a:srgbClr val="003366">
                  <a:lumMod val="20000"/>
                  <a:lumOff val="80000"/>
                </a:srgbClr>
              </a:gs>
            </a:gsLst>
            <a:lin ang="5400000" scaled="0"/>
          </a:gradFill>
          <a:ln w="9525" cap="flat" cmpd="sng" algn="ctr">
            <a:solidFill>
              <a:srgbClr val="738AC8">
                <a:shade val="95000"/>
                <a:satMod val="105000"/>
              </a:srgbClr>
            </a:solidFill>
            <a:prstDash val="solid"/>
            <a:headEnd/>
            <a:tailEnd/>
          </a:ln>
          <a:effectLst>
            <a:outerShdw blurRad="40000" dist="23000" dir="5400000" rotWithShape="0">
              <a:srgbClr val="000000">
                <a:alpha val="35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Verdana"/>
              </a:rPr>
              <a:t>FILE </a:t>
            </a:r>
            <a:r>
              <a:rPr kumimoji="0" lang="en-US" sz="1600" b="1" i="0" u="none" strike="noStrike" kern="0" cap="none" spc="0" normalizeH="0" baseline="0" noProof="0" dirty="0" smtClean="0">
                <a:ln>
                  <a:noFill/>
                </a:ln>
                <a:solidFill>
                  <a:srgbClr val="FFFFFF"/>
                </a:solidFill>
                <a:effectLst/>
                <a:uLnTx/>
                <a:uFillTx/>
                <a:latin typeface="Verdana"/>
                <a:ea typeface="+mn-ea"/>
                <a:cs typeface="+mn-cs"/>
              </a:rPr>
              <a:t>*</a:t>
            </a:r>
            <a:r>
              <a:rPr kumimoji="0" lang="en-US" sz="1600" b="1" i="0" u="none" strike="noStrike" kern="0" cap="none" spc="0" normalizeH="0" baseline="0" noProof="0" dirty="0" err="1" smtClean="0">
                <a:ln>
                  <a:noFill/>
                </a:ln>
                <a:solidFill>
                  <a:srgbClr val="FF0000"/>
                </a:solidFill>
                <a:effectLst/>
                <a:uLnTx/>
                <a:uFillTx/>
                <a:latin typeface="Verdana"/>
                <a:ea typeface="+mn-ea"/>
                <a:cs typeface="+mn-cs"/>
              </a:rPr>
              <a:t>fopen</a:t>
            </a:r>
            <a:r>
              <a:rPr kumimoji="0" lang="en-US" sz="1600" b="1" i="0" u="none" strike="noStrike" kern="0" cap="none" spc="0" normalizeH="0" baseline="0" noProof="0" dirty="0" smtClean="0">
                <a:ln>
                  <a:noFill/>
                </a:ln>
                <a:solidFill>
                  <a:srgbClr val="FFFFFF"/>
                </a:solidFill>
                <a:effectLst/>
                <a:uLnTx/>
                <a:uFillTx/>
                <a:latin typeface="Verdana"/>
              </a:rPr>
              <a:t>(const char *</a:t>
            </a:r>
            <a:r>
              <a:rPr kumimoji="0" lang="en-US" sz="1600" b="1" i="0" u="none" strike="noStrike" kern="0" cap="none" spc="0" normalizeH="0" baseline="0" noProof="0" dirty="0" smtClean="0">
                <a:ln>
                  <a:noFill/>
                </a:ln>
                <a:solidFill>
                  <a:srgbClr val="FFC000"/>
                </a:solidFill>
                <a:effectLst/>
                <a:uLnTx/>
                <a:uFillTx/>
                <a:latin typeface="Verdana"/>
              </a:rPr>
              <a:t>filename</a:t>
            </a:r>
            <a:r>
              <a:rPr kumimoji="0" lang="en-US" sz="1600" b="1" i="0" u="none" strike="noStrike" kern="0" cap="none" spc="0" normalizeH="0" baseline="0" noProof="0" dirty="0" smtClean="0">
                <a:ln>
                  <a:noFill/>
                </a:ln>
                <a:solidFill>
                  <a:srgbClr val="FFFFFF"/>
                </a:solidFill>
                <a:effectLst/>
                <a:uLnTx/>
                <a:uFillTx/>
                <a:latin typeface="Verdana"/>
              </a:rPr>
              <a:t>, const char *</a:t>
            </a:r>
            <a:r>
              <a:rPr kumimoji="0" lang="en-US" sz="1600" b="1" i="0" u="none" strike="noStrike" kern="0" cap="none" spc="0" normalizeH="0" baseline="0" noProof="0" dirty="0" smtClean="0">
                <a:ln>
                  <a:noFill/>
                </a:ln>
                <a:solidFill>
                  <a:srgbClr val="FFC000"/>
                </a:solidFill>
                <a:effectLst/>
                <a:uLnTx/>
                <a:uFillTx/>
                <a:latin typeface="Verdana"/>
              </a:rPr>
              <a:t>mode</a:t>
            </a:r>
            <a:r>
              <a:rPr kumimoji="0" lang="en-US" sz="1600" b="1" i="0" u="none" strike="noStrike" kern="0" cap="none" spc="0" normalizeH="0" baseline="0" noProof="0" dirty="0" smtClean="0">
                <a:ln>
                  <a:noFill/>
                </a:ln>
                <a:solidFill>
                  <a:srgbClr val="FFFFFF"/>
                </a:solidFill>
                <a:effectLst/>
                <a:uLnTx/>
                <a:uFillTx/>
                <a:latin typeface="Verdana"/>
              </a:rPr>
              <a:t>)</a:t>
            </a:r>
            <a:endParaRPr kumimoji="0" lang="en-US" sz="1600" b="1" i="0" u="none" strike="noStrike" kern="0" cap="none" spc="0" normalizeH="0" baseline="0" noProof="0" dirty="0" smtClean="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xmlns="" val="8559268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Đối số mở tập tin (mode)</a:t>
            </a:r>
            <a:endParaRPr lang="en-US"/>
          </a:p>
        </p:txBody>
      </p:sp>
      <p:sp>
        <p:nvSpPr>
          <p:cNvPr id="4" name="Date Placeholder 3"/>
          <p:cNvSpPr>
            <a:spLocks noGrp="1"/>
          </p:cNvSpPr>
          <p:nvPr>
            <p:ph type="dt" sz="half" idx="10"/>
          </p:nvPr>
        </p:nvSpPr>
        <p:spPr/>
        <p:txBody>
          <a:bodyPr/>
          <a:lstStyle/>
          <a:p>
            <a:fld id="{767F3683-AB1E-4FAE-94CB-9DB51C06FECB}"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11</a:t>
            </a:fld>
            <a:endParaRPr lang="en-US"/>
          </a:p>
        </p:txBody>
      </p:sp>
      <p:graphicFrame>
        <p:nvGraphicFramePr>
          <p:cNvPr id="8" name="Table 7"/>
          <p:cNvGraphicFramePr>
            <a:graphicFrameLocks noGrp="1"/>
          </p:cNvGraphicFramePr>
          <p:nvPr/>
        </p:nvGraphicFramePr>
        <p:xfrm>
          <a:off x="914400" y="1524000"/>
          <a:ext cx="6629400" cy="4688840"/>
        </p:xfrm>
        <a:graphic>
          <a:graphicData uri="http://schemas.openxmlformats.org/drawingml/2006/table">
            <a:tbl>
              <a:tblPr firstRow="1" bandRow="1"/>
              <a:tblGrid>
                <a:gridCol w="990600"/>
                <a:gridCol w="5638800"/>
              </a:tblGrid>
              <a:tr h="370840">
                <a:tc>
                  <a:txBody>
                    <a:bodyPr/>
                    <a:lstStyle>
                      <a:lvl1pPr marL="0" algn="l" defTabSz="914400" rtl="0" eaLnBrk="1" latinLnBrk="0" hangingPunct="1">
                        <a:defRPr sz="1800" b="1" kern="1200">
                          <a:solidFill>
                            <a:schemeClr val="tx1"/>
                          </a:solidFill>
                          <a:latin typeface="Verdana"/>
                        </a:defRPr>
                      </a:lvl1pPr>
                      <a:lvl2pPr marL="457200" algn="l" defTabSz="914400" rtl="0" eaLnBrk="1" latinLnBrk="0" hangingPunct="1">
                        <a:defRPr sz="1800" b="1" kern="1200">
                          <a:solidFill>
                            <a:schemeClr val="tx1"/>
                          </a:solidFill>
                          <a:latin typeface="Verdana"/>
                        </a:defRPr>
                      </a:lvl2pPr>
                      <a:lvl3pPr marL="914400" algn="l" defTabSz="914400" rtl="0" eaLnBrk="1" latinLnBrk="0" hangingPunct="1">
                        <a:defRPr sz="1800" b="1" kern="1200">
                          <a:solidFill>
                            <a:schemeClr val="tx1"/>
                          </a:solidFill>
                          <a:latin typeface="Verdana"/>
                        </a:defRPr>
                      </a:lvl3pPr>
                      <a:lvl4pPr marL="1371600" algn="l" defTabSz="914400" rtl="0" eaLnBrk="1" latinLnBrk="0" hangingPunct="1">
                        <a:defRPr sz="1800" b="1" kern="1200">
                          <a:solidFill>
                            <a:schemeClr val="tx1"/>
                          </a:solidFill>
                          <a:latin typeface="Verdana"/>
                        </a:defRPr>
                      </a:lvl4pPr>
                      <a:lvl5pPr marL="1828800" algn="l" defTabSz="914400" rtl="0" eaLnBrk="1" latinLnBrk="0" hangingPunct="1">
                        <a:defRPr sz="1800" b="1" kern="1200">
                          <a:solidFill>
                            <a:schemeClr val="tx1"/>
                          </a:solidFill>
                          <a:latin typeface="Verdana"/>
                        </a:defRPr>
                      </a:lvl5pPr>
                      <a:lvl6pPr marL="2286000" algn="l" defTabSz="914400" rtl="0" eaLnBrk="1" latinLnBrk="0" hangingPunct="1">
                        <a:defRPr sz="1800" b="1" kern="1200">
                          <a:solidFill>
                            <a:schemeClr val="tx1"/>
                          </a:solidFill>
                          <a:latin typeface="Verdana"/>
                        </a:defRPr>
                      </a:lvl6pPr>
                      <a:lvl7pPr marL="2743200" algn="l" defTabSz="914400" rtl="0" eaLnBrk="1" latinLnBrk="0" hangingPunct="1">
                        <a:defRPr sz="1800" b="1" kern="1200">
                          <a:solidFill>
                            <a:schemeClr val="tx1"/>
                          </a:solidFill>
                          <a:latin typeface="Verdana"/>
                        </a:defRPr>
                      </a:lvl7pPr>
                      <a:lvl8pPr marL="3200400" algn="l" defTabSz="914400" rtl="0" eaLnBrk="1" latinLnBrk="0" hangingPunct="1">
                        <a:defRPr sz="1800" b="1" kern="1200">
                          <a:solidFill>
                            <a:schemeClr val="tx1"/>
                          </a:solidFill>
                          <a:latin typeface="Verdana"/>
                        </a:defRPr>
                      </a:lvl8pPr>
                      <a:lvl9pPr marL="3657600" algn="l" defTabSz="914400" rtl="0" eaLnBrk="1" latinLnBrk="0" hangingPunct="1">
                        <a:defRPr sz="1800" b="1" kern="1200">
                          <a:solidFill>
                            <a:schemeClr val="tx1"/>
                          </a:solidFill>
                          <a:latin typeface="Verdana"/>
                        </a:defRPr>
                      </a:lvl9pPr>
                    </a:lstStyle>
                    <a:p>
                      <a:r>
                        <a:rPr lang="en-US" sz="1800" b="1" kern="1200" dirty="0" err="1" smtClean="0">
                          <a:solidFill>
                            <a:schemeClr val="tx1"/>
                          </a:solidFill>
                          <a:latin typeface="+mn-lt"/>
                          <a:ea typeface="+mn-ea"/>
                          <a:cs typeface="+mn-cs"/>
                        </a:rPr>
                        <a:t>Đối</a:t>
                      </a:r>
                      <a:r>
                        <a:rPr lang="en-US" sz="1800" b="1" kern="1200" baseline="0" dirty="0" smtClean="0">
                          <a:solidFill>
                            <a:schemeClr val="tx1"/>
                          </a:solidFill>
                          <a:latin typeface="+mn-lt"/>
                          <a:ea typeface="+mn-ea"/>
                          <a:cs typeface="+mn-cs"/>
                        </a:rPr>
                        <a:t> </a:t>
                      </a:r>
                      <a:r>
                        <a:rPr lang="en-US" sz="1800" b="1" kern="1200" baseline="0" dirty="0" err="1" smtClean="0">
                          <a:solidFill>
                            <a:schemeClr val="tx1"/>
                          </a:solidFill>
                          <a:latin typeface="+mn-lt"/>
                          <a:ea typeface="+mn-ea"/>
                          <a:cs typeface="+mn-cs"/>
                        </a:rPr>
                        <a:t>số</a:t>
                      </a:r>
                      <a:endParaRPr lang="en-US" sz="1800" b="1" kern="1200" dirty="0" smtClean="0">
                        <a:solidFill>
                          <a:schemeClr val="tx1"/>
                        </a:solidFill>
                        <a:latin typeface="+mn-lt"/>
                        <a:ea typeface="+mn-ea"/>
                        <a:cs typeface="+mn-cs"/>
                      </a:endParaRPr>
                    </a:p>
                  </a:txBody>
                  <a:tcPr>
                    <a:lnL>
                      <a:noFill/>
                    </a:lnL>
                    <a:lnR>
                      <a:noFill/>
                    </a:lnR>
                    <a:lnT w="12700" cmpd="sng">
                      <a:solidFill>
                        <a:srgbClr val="85BA54"/>
                      </a:solidFill>
                    </a:lnT>
                    <a:lnB w="12700" cmpd="sng">
                      <a:solidFill>
                        <a:srgbClr val="85BA5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Verdana"/>
                        </a:defRPr>
                      </a:lvl1pPr>
                      <a:lvl2pPr marL="457200" algn="l" defTabSz="914400" rtl="0" eaLnBrk="1" latinLnBrk="0" hangingPunct="1">
                        <a:defRPr sz="1800" b="1" kern="1200">
                          <a:solidFill>
                            <a:schemeClr val="tx1"/>
                          </a:solidFill>
                          <a:latin typeface="Verdana"/>
                        </a:defRPr>
                      </a:lvl2pPr>
                      <a:lvl3pPr marL="914400" algn="l" defTabSz="914400" rtl="0" eaLnBrk="1" latinLnBrk="0" hangingPunct="1">
                        <a:defRPr sz="1800" b="1" kern="1200">
                          <a:solidFill>
                            <a:schemeClr val="tx1"/>
                          </a:solidFill>
                          <a:latin typeface="Verdana"/>
                        </a:defRPr>
                      </a:lvl3pPr>
                      <a:lvl4pPr marL="1371600" algn="l" defTabSz="914400" rtl="0" eaLnBrk="1" latinLnBrk="0" hangingPunct="1">
                        <a:defRPr sz="1800" b="1" kern="1200">
                          <a:solidFill>
                            <a:schemeClr val="tx1"/>
                          </a:solidFill>
                          <a:latin typeface="Verdana"/>
                        </a:defRPr>
                      </a:lvl4pPr>
                      <a:lvl5pPr marL="1828800" algn="l" defTabSz="914400" rtl="0" eaLnBrk="1" latinLnBrk="0" hangingPunct="1">
                        <a:defRPr sz="1800" b="1" kern="1200">
                          <a:solidFill>
                            <a:schemeClr val="tx1"/>
                          </a:solidFill>
                          <a:latin typeface="Verdana"/>
                        </a:defRPr>
                      </a:lvl5pPr>
                      <a:lvl6pPr marL="2286000" algn="l" defTabSz="914400" rtl="0" eaLnBrk="1" latinLnBrk="0" hangingPunct="1">
                        <a:defRPr sz="1800" b="1" kern="1200">
                          <a:solidFill>
                            <a:schemeClr val="tx1"/>
                          </a:solidFill>
                          <a:latin typeface="Verdana"/>
                        </a:defRPr>
                      </a:lvl6pPr>
                      <a:lvl7pPr marL="2743200" algn="l" defTabSz="914400" rtl="0" eaLnBrk="1" latinLnBrk="0" hangingPunct="1">
                        <a:defRPr sz="1800" b="1" kern="1200">
                          <a:solidFill>
                            <a:schemeClr val="tx1"/>
                          </a:solidFill>
                          <a:latin typeface="Verdana"/>
                        </a:defRPr>
                      </a:lvl7pPr>
                      <a:lvl8pPr marL="3200400" algn="l" defTabSz="914400" rtl="0" eaLnBrk="1" latinLnBrk="0" hangingPunct="1">
                        <a:defRPr sz="1800" b="1" kern="1200">
                          <a:solidFill>
                            <a:schemeClr val="tx1"/>
                          </a:solidFill>
                          <a:latin typeface="Verdana"/>
                        </a:defRPr>
                      </a:lvl8pPr>
                      <a:lvl9pPr marL="3657600" algn="l" defTabSz="914400" rtl="0" eaLnBrk="1" latinLnBrk="0" hangingPunct="1">
                        <a:defRPr sz="1800" b="1" kern="1200">
                          <a:solidFill>
                            <a:schemeClr val="tx1"/>
                          </a:solidFill>
                          <a:latin typeface="Verdana"/>
                        </a:defRPr>
                      </a:lvl9pPr>
                    </a:lstStyle>
                    <a:p>
                      <a:r>
                        <a:rPr lang="en-US" sz="1800" b="1" kern="1200" dirty="0" smtClean="0">
                          <a:solidFill>
                            <a:schemeClr val="tx1"/>
                          </a:solidFill>
                          <a:latin typeface="+mn-lt"/>
                          <a:ea typeface="+mn-ea"/>
                          <a:cs typeface="+mn-cs"/>
                        </a:rPr>
                        <a:t>Ý</a:t>
                      </a:r>
                      <a:r>
                        <a:rPr lang="en-US" sz="1800" b="1" kern="1200" baseline="0" dirty="0" smtClean="0">
                          <a:solidFill>
                            <a:schemeClr val="tx1"/>
                          </a:solidFill>
                          <a:latin typeface="+mn-lt"/>
                          <a:ea typeface="+mn-ea"/>
                          <a:cs typeface="+mn-cs"/>
                        </a:rPr>
                        <a:t> </a:t>
                      </a:r>
                      <a:r>
                        <a:rPr lang="en-US" sz="1800" b="1" kern="1200" baseline="0" dirty="0" err="1" smtClean="0">
                          <a:solidFill>
                            <a:schemeClr val="tx1"/>
                          </a:solidFill>
                          <a:latin typeface="+mn-lt"/>
                          <a:ea typeface="+mn-ea"/>
                          <a:cs typeface="+mn-cs"/>
                        </a:rPr>
                        <a:t>nghĩa</a:t>
                      </a:r>
                      <a:endParaRPr lang="en-US" sz="1800" b="1" kern="1200" dirty="0" smtClean="0">
                        <a:solidFill>
                          <a:schemeClr val="tx1"/>
                        </a:solidFill>
                        <a:latin typeface="+mn-lt"/>
                        <a:ea typeface="+mn-ea"/>
                        <a:cs typeface="+mn-cs"/>
                      </a:endParaRPr>
                    </a:p>
                  </a:txBody>
                  <a:tcPr>
                    <a:lnL>
                      <a:noFill/>
                    </a:lnL>
                    <a:lnR>
                      <a:noFill/>
                    </a:lnR>
                    <a:lnT w="12700" cmpd="sng">
                      <a:solidFill>
                        <a:srgbClr val="85BA54"/>
                      </a:solidFill>
                    </a:lnT>
                    <a:lnB w="12700" cmpd="sng">
                      <a:solidFill>
                        <a:srgbClr val="85BA54"/>
                      </a:solidFill>
                    </a:lnB>
                    <a:lnTlToBr w="12700" cmpd="sng">
                      <a:noFill/>
                      <a:prstDash val="solid"/>
                    </a:lnTlToBr>
                    <a:lnBlToTr w="12700" cmpd="sng">
                      <a:noFill/>
                      <a:prstDash val="solid"/>
                    </a:lnBlToTr>
                    <a:noFill/>
                  </a:tcPr>
                </a:tc>
              </a:tr>
              <a:tr h="370840">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r>
                        <a:rPr lang="en-US" dirty="0" smtClean="0"/>
                        <a:t>b</a:t>
                      </a:r>
                      <a:endParaRPr lang="en-US" dirty="0"/>
                    </a:p>
                  </a:txBody>
                  <a:tcPr>
                    <a:lnL>
                      <a:noFill/>
                    </a:lnL>
                    <a:lnR>
                      <a:noFill/>
                    </a:lnR>
                    <a:lnT w="12700" cmpd="sng">
                      <a:solidFill>
                        <a:srgbClr val="85BA54"/>
                      </a:solidFill>
                    </a:lnT>
                    <a:lnB>
                      <a:noFill/>
                    </a:lnB>
                    <a:lnTlToBr w="12700" cmpd="sng">
                      <a:noFill/>
                      <a:prstDash val="solid"/>
                    </a:lnTlToBr>
                    <a:lnBlToTr w="12700" cmpd="sng">
                      <a:noFill/>
                      <a:prstDash val="solid"/>
                    </a:lnBlToTr>
                    <a:solidFill>
                      <a:srgbClr val="85BA54">
                        <a:alpha val="20000"/>
                      </a:srgbClr>
                    </a:solid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r>
                        <a:rPr lang="en-US" dirty="0" err="1" smtClean="0"/>
                        <a:t>Mở</a:t>
                      </a:r>
                      <a:r>
                        <a:rPr lang="en-US" baseline="0" dirty="0" smtClean="0"/>
                        <a:t> </a:t>
                      </a:r>
                      <a:r>
                        <a:rPr lang="en-US" baseline="0" dirty="0" err="1" smtClean="0"/>
                        <a:t>tập</a:t>
                      </a:r>
                      <a:r>
                        <a:rPr lang="en-US" baseline="0" dirty="0" smtClean="0"/>
                        <a:t> tin </a:t>
                      </a:r>
                      <a:r>
                        <a:rPr lang="en-US" baseline="0" dirty="0" err="1" smtClean="0"/>
                        <a:t>kiểu</a:t>
                      </a:r>
                      <a:r>
                        <a:rPr lang="en-US" baseline="0" dirty="0" smtClean="0"/>
                        <a:t> </a:t>
                      </a:r>
                      <a:r>
                        <a:rPr lang="en-US" baseline="0" dirty="0" err="1" smtClean="0">
                          <a:solidFill>
                            <a:srgbClr val="FF0000"/>
                          </a:solidFill>
                        </a:rPr>
                        <a:t>nhị</a:t>
                      </a:r>
                      <a:r>
                        <a:rPr lang="en-US" baseline="0" dirty="0" smtClean="0">
                          <a:solidFill>
                            <a:srgbClr val="FF0000"/>
                          </a:solidFill>
                        </a:rPr>
                        <a:t> </a:t>
                      </a:r>
                      <a:r>
                        <a:rPr lang="en-US" baseline="0" dirty="0" err="1" smtClean="0">
                          <a:solidFill>
                            <a:srgbClr val="FF0000"/>
                          </a:solidFill>
                        </a:rPr>
                        <a:t>phân</a:t>
                      </a:r>
                      <a:r>
                        <a:rPr lang="en-US" baseline="0" dirty="0" smtClean="0"/>
                        <a:t> (binary)</a:t>
                      </a:r>
                      <a:endParaRPr lang="en-US" dirty="0"/>
                    </a:p>
                  </a:txBody>
                  <a:tcPr>
                    <a:lnL>
                      <a:noFill/>
                    </a:lnL>
                    <a:lnR>
                      <a:noFill/>
                    </a:lnR>
                    <a:lnT w="12700" cmpd="sng">
                      <a:solidFill>
                        <a:srgbClr val="85BA54"/>
                      </a:solidFill>
                    </a:lnT>
                    <a:lnB>
                      <a:noFill/>
                    </a:lnB>
                    <a:lnTlToBr w="12700" cmpd="sng">
                      <a:noFill/>
                      <a:prstDash val="solid"/>
                    </a:lnTlToBr>
                    <a:lnBlToTr w="12700" cmpd="sng">
                      <a:noFill/>
                      <a:prstDash val="solid"/>
                    </a:lnBlToTr>
                    <a:solidFill>
                      <a:srgbClr val="85BA54">
                        <a:alpha val="20000"/>
                      </a:srgbClr>
                    </a:solidFill>
                  </a:tcPr>
                </a:tc>
              </a:tr>
              <a:tr h="370840">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r>
                        <a:rPr lang="en-US" dirty="0" smtClean="0"/>
                        <a:t>t</a:t>
                      </a:r>
                      <a:endParaRPr lang="en-US"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r>
                        <a:rPr lang="en-US" dirty="0" err="1" smtClean="0"/>
                        <a:t>Mở</a:t>
                      </a:r>
                      <a:r>
                        <a:rPr lang="en-US" baseline="0" dirty="0" smtClean="0"/>
                        <a:t> </a:t>
                      </a:r>
                      <a:r>
                        <a:rPr lang="en-US" baseline="0" dirty="0" err="1" smtClean="0"/>
                        <a:t>tập</a:t>
                      </a:r>
                      <a:r>
                        <a:rPr lang="en-US" baseline="0" dirty="0" smtClean="0"/>
                        <a:t> tin </a:t>
                      </a:r>
                      <a:r>
                        <a:rPr lang="en-US" baseline="0" dirty="0" err="1" smtClean="0"/>
                        <a:t>kiểu</a:t>
                      </a:r>
                      <a:r>
                        <a:rPr lang="en-US" baseline="0" dirty="0" smtClean="0"/>
                        <a:t> </a:t>
                      </a:r>
                      <a:r>
                        <a:rPr lang="en-US" baseline="0" dirty="0" err="1" smtClean="0">
                          <a:solidFill>
                            <a:srgbClr val="FF0000"/>
                          </a:solidFill>
                        </a:rPr>
                        <a:t>văn</a:t>
                      </a:r>
                      <a:r>
                        <a:rPr lang="en-US" baseline="0" dirty="0" smtClean="0">
                          <a:solidFill>
                            <a:srgbClr val="FF0000"/>
                          </a:solidFill>
                        </a:rPr>
                        <a:t> </a:t>
                      </a:r>
                      <a:r>
                        <a:rPr lang="en-US" baseline="0" dirty="0" err="1" smtClean="0">
                          <a:solidFill>
                            <a:srgbClr val="FF0000"/>
                          </a:solidFill>
                        </a:rPr>
                        <a:t>bản</a:t>
                      </a:r>
                      <a:r>
                        <a:rPr lang="en-US" baseline="0" dirty="0" smtClean="0"/>
                        <a:t> (text) (</a:t>
                      </a:r>
                      <a:r>
                        <a:rPr lang="en-US" baseline="0" dirty="0" err="1" smtClean="0">
                          <a:solidFill>
                            <a:srgbClr val="FF0000"/>
                          </a:solidFill>
                        </a:rPr>
                        <a:t>mặc</a:t>
                      </a:r>
                      <a:r>
                        <a:rPr lang="en-US" baseline="0" dirty="0" smtClean="0">
                          <a:solidFill>
                            <a:srgbClr val="FF0000"/>
                          </a:solidFill>
                        </a:rPr>
                        <a:t> </a:t>
                      </a:r>
                      <a:r>
                        <a:rPr lang="en-US" baseline="0" dirty="0" err="1" smtClean="0">
                          <a:solidFill>
                            <a:srgbClr val="FF0000"/>
                          </a:solidFill>
                        </a:rPr>
                        <a:t>định</a:t>
                      </a:r>
                      <a:r>
                        <a:rPr lang="en-US" baseline="0" dirty="0" smtClean="0"/>
                        <a:t>)</a:t>
                      </a:r>
                      <a:endParaRPr lang="en-US" dirty="0"/>
                    </a:p>
                  </a:txBody>
                  <a:tcPr>
                    <a:lnL>
                      <a:noFill/>
                    </a:lnL>
                    <a:lnR>
                      <a:noFill/>
                    </a:lnR>
                    <a:lnT>
                      <a:noFill/>
                    </a:lnT>
                    <a:lnB>
                      <a:noFill/>
                    </a:lnB>
                    <a:lnTlToBr w="12700" cmpd="sng">
                      <a:noFill/>
                      <a:prstDash val="solid"/>
                    </a:lnTlToBr>
                    <a:lnBlToTr w="12700" cmpd="sng">
                      <a:noFill/>
                      <a:prstDash val="solid"/>
                    </a:lnBlToTr>
                    <a:noFill/>
                  </a:tcPr>
                </a:tc>
              </a:tr>
              <a:tr h="370840">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r>
                        <a:rPr lang="en-US" dirty="0" smtClean="0"/>
                        <a:t>r</a:t>
                      </a:r>
                      <a:endParaRPr lang="en-US" dirty="0"/>
                    </a:p>
                  </a:txBody>
                  <a:tcPr>
                    <a:lnL>
                      <a:noFill/>
                    </a:lnL>
                    <a:lnR>
                      <a:noFill/>
                    </a:lnR>
                    <a:lnT>
                      <a:noFill/>
                    </a:lnT>
                    <a:lnB>
                      <a:noFill/>
                    </a:lnB>
                    <a:lnTlToBr w="12700" cmpd="sng">
                      <a:noFill/>
                      <a:prstDash val="solid"/>
                    </a:lnTlToBr>
                    <a:lnBlToTr w="12700" cmpd="sng">
                      <a:noFill/>
                      <a:prstDash val="solid"/>
                    </a:lnBlToTr>
                    <a:solidFill>
                      <a:srgbClr val="85BA54">
                        <a:alpha val="20000"/>
                      </a:srgbClr>
                    </a:solid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r>
                        <a:rPr lang="en-US" dirty="0" err="1" smtClean="0"/>
                        <a:t>Mở</a:t>
                      </a:r>
                      <a:r>
                        <a:rPr lang="en-US" baseline="0" dirty="0" smtClean="0"/>
                        <a:t> </a:t>
                      </a:r>
                      <a:r>
                        <a:rPr lang="en-US" baseline="0" dirty="0" err="1" smtClean="0"/>
                        <a:t>tập</a:t>
                      </a:r>
                      <a:r>
                        <a:rPr lang="en-US" baseline="0" dirty="0" smtClean="0"/>
                        <a:t> tin </a:t>
                      </a:r>
                      <a:r>
                        <a:rPr lang="en-US" baseline="0" dirty="0" err="1" smtClean="0">
                          <a:solidFill>
                            <a:srgbClr val="FF0000"/>
                          </a:solidFill>
                        </a:rPr>
                        <a:t>chỉ</a:t>
                      </a:r>
                      <a:r>
                        <a:rPr lang="en-US" baseline="0" dirty="0" smtClean="0">
                          <a:solidFill>
                            <a:srgbClr val="FF0000"/>
                          </a:solidFill>
                        </a:rPr>
                        <a:t> </a:t>
                      </a:r>
                      <a:r>
                        <a:rPr lang="en-US" baseline="0" dirty="0" err="1" smtClean="0">
                          <a:solidFill>
                            <a:srgbClr val="FF0000"/>
                          </a:solidFill>
                        </a:rPr>
                        <a:t>để</a:t>
                      </a:r>
                      <a:r>
                        <a:rPr lang="en-US" baseline="0" dirty="0" smtClean="0">
                          <a:solidFill>
                            <a:srgbClr val="FF0000"/>
                          </a:solidFill>
                        </a:rPr>
                        <a:t> </a:t>
                      </a:r>
                      <a:r>
                        <a:rPr lang="en-US" baseline="0" dirty="0" err="1" smtClean="0">
                          <a:solidFill>
                            <a:srgbClr val="FF0000"/>
                          </a:solidFill>
                        </a:rPr>
                        <a:t>đọc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từ</a:t>
                      </a:r>
                      <a:r>
                        <a:rPr lang="en-US" baseline="0" dirty="0" smtClean="0"/>
                        <a:t> </a:t>
                      </a:r>
                      <a:r>
                        <a:rPr lang="en-US" baseline="0" dirty="0" err="1" smtClean="0"/>
                        <a:t>tập</a:t>
                      </a:r>
                      <a:r>
                        <a:rPr lang="en-US" baseline="0" dirty="0" smtClean="0"/>
                        <a:t> tin. </a:t>
                      </a:r>
                      <a:r>
                        <a:rPr lang="en-US" baseline="0" dirty="0" err="1" smtClean="0"/>
                        <a:t>Trả</a:t>
                      </a:r>
                      <a:r>
                        <a:rPr lang="en-US" baseline="0" dirty="0" smtClean="0"/>
                        <a:t> </a:t>
                      </a:r>
                      <a:r>
                        <a:rPr lang="en-US" baseline="0" dirty="0" err="1" smtClean="0"/>
                        <a:t>về</a:t>
                      </a:r>
                      <a:r>
                        <a:rPr lang="en-US" baseline="0" dirty="0" smtClean="0"/>
                        <a:t> NULL </a:t>
                      </a:r>
                      <a:r>
                        <a:rPr lang="en-US" baseline="0" dirty="0" err="1" smtClean="0"/>
                        <a:t>nếu</a:t>
                      </a:r>
                      <a:r>
                        <a:rPr lang="en-US" baseline="0" dirty="0" smtClean="0"/>
                        <a:t> </a:t>
                      </a:r>
                      <a:r>
                        <a:rPr lang="en-US" baseline="0" dirty="0" err="1" smtClean="0"/>
                        <a:t>không</a:t>
                      </a:r>
                      <a:r>
                        <a:rPr lang="en-US" baseline="0" dirty="0" smtClean="0"/>
                        <a:t> </a:t>
                      </a:r>
                      <a:r>
                        <a:rPr lang="en-US" baseline="0" dirty="0" err="1" smtClean="0"/>
                        <a:t>tìm</a:t>
                      </a:r>
                      <a:r>
                        <a:rPr lang="en-US" baseline="0" dirty="0" smtClean="0"/>
                        <a:t> </a:t>
                      </a:r>
                      <a:r>
                        <a:rPr lang="en-US" baseline="0" dirty="0" err="1" smtClean="0"/>
                        <a:t>thấy</a:t>
                      </a:r>
                      <a:r>
                        <a:rPr lang="en-US" baseline="0" dirty="0" smtClean="0"/>
                        <a:t> </a:t>
                      </a:r>
                      <a:r>
                        <a:rPr lang="en-US" baseline="0" dirty="0" err="1" smtClean="0"/>
                        <a:t>tập</a:t>
                      </a:r>
                      <a:r>
                        <a:rPr lang="en-US" baseline="0" dirty="0" smtClean="0"/>
                        <a:t> tin.</a:t>
                      </a:r>
                      <a:endParaRPr lang="en-US" dirty="0"/>
                    </a:p>
                  </a:txBody>
                  <a:tcPr>
                    <a:lnL>
                      <a:noFill/>
                    </a:lnL>
                    <a:lnR>
                      <a:noFill/>
                    </a:lnR>
                    <a:lnT>
                      <a:noFill/>
                    </a:lnT>
                    <a:lnB>
                      <a:noFill/>
                    </a:lnB>
                    <a:lnTlToBr w="12700" cmpd="sng">
                      <a:noFill/>
                      <a:prstDash val="solid"/>
                    </a:lnTlToBr>
                    <a:lnBlToTr w="12700" cmpd="sng">
                      <a:noFill/>
                      <a:prstDash val="solid"/>
                    </a:lnBlToTr>
                    <a:solidFill>
                      <a:srgbClr val="85BA54">
                        <a:alpha val="20000"/>
                      </a:srgbClr>
                    </a:solidFill>
                  </a:tcPr>
                </a:tc>
              </a:tr>
              <a:tr h="370840">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r>
                        <a:rPr lang="en-US" dirty="0" smtClean="0"/>
                        <a:t>w</a:t>
                      </a:r>
                      <a:endParaRPr lang="en-US"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r>
                        <a:rPr lang="en-US" dirty="0" err="1" smtClean="0"/>
                        <a:t>Mở</a:t>
                      </a:r>
                      <a:r>
                        <a:rPr lang="en-US" baseline="0" dirty="0" smtClean="0"/>
                        <a:t> </a:t>
                      </a:r>
                      <a:r>
                        <a:rPr lang="en-US" baseline="0" dirty="0" err="1" smtClean="0"/>
                        <a:t>tập</a:t>
                      </a:r>
                      <a:r>
                        <a:rPr lang="en-US" baseline="0" dirty="0" smtClean="0"/>
                        <a:t> tin </a:t>
                      </a:r>
                      <a:r>
                        <a:rPr lang="en-US" baseline="0" dirty="0" err="1" smtClean="0">
                          <a:solidFill>
                            <a:srgbClr val="FF0000"/>
                          </a:solidFill>
                        </a:rPr>
                        <a:t>chỉ</a:t>
                      </a:r>
                      <a:r>
                        <a:rPr lang="en-US" baseline="0" dirty="0" smtClean="0">
                          <a:solidFill>
                            <a:srgbClr val="FF0000"/>
                          </a:solidFill>
                        </a:rPr>
                        <a:t> </a:t>
                      </a:r>
                      <a:r>
                        <a:rPr lang="en-US" baseline="0" dirty="0" err="1" smtClean="0">
                          <a:solidFill>
                            <a:srgbClr val="FF0000"/>
                          </a:solidFill>
                        </a:rPr>
                        <a:t>để</a:t>
                      </a:r>
                      <a:r>
                        <a:rPr lang="en-US" baseline="0" dirty="0" smtClean="0">
                          <a:solidFill>
                            <a:srgbClr val="FF0000"/>
                          </a:solidFill>
                        </a:rPr>
                        <a:t> </a:t>
                      </a:r>
                      <a:r>
                        <a:rPr lang="en-US" baseline="0" dirty="0" err="1" smtClean="0">
                          <a:solidFill>
                            <a:srgbClr val="FF0000"/>
                          </a:solidFill>
                        </a:rPr>
                        <a:t>ghi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vào</a:t>
                      </a:r>
                      <a:r>
                        <a:rPr lang="en-US" baseline="0" dirty="0" smtClean="0"/>
                        <a:t> </a:t>
                      </a:r>
                      <a:r>
                        <a:rPr lang="en-US" baseline="0" dirty="0" err="1" smtClean="0"/>
                        <a:t>tập</a:t>
                      </a:r>
                      <a:r>
                        <a:rPr lang="en-US" baseline="0" dirty="0" smtClean="0"/>
                        <a:t> tin. </a:t>
                      </a:r>
                      <a:r>
                        <a:rPr lang="en-US" baseline="0" dirty="0" err="1" smtClean="0"/>
                        <a:t>Tập</a:t>
                      </a:r>
                      <a:r>
                        <a:rPr lang="en-US" baseline="0" dirty="0" smtClean="0"/>
                        <a:t> tin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tạo</a:t>
                      </a:r>
                      <a:r>
                        <a:rPr lang="en-US" baseline="0" dirty="0" smtClean="0"/>
                        <a:t> </a:t>
                      </a:r>
                      <a:r>
                        <a:rPr lang="en-US" baseline="0" dirty="0" err="1" smtClean="0"/>
                        <a:t>nếu</a:t>
                      </a:r>
                      <a:r>
                        <a:rPr lang="en-US" baseline="0" dirty="0" smtClean="0"/>
                        <a:t> </a:t>
                      </a:r>
                      <a:r>
                        <a:rPr lang="en-US" baseline="0" dirty="0" err="1" smtClean="0"/>
                        <a:t>chưa</a:t>
                      </a:r>
                      <a:r>
                        <a:rPr lang="en-US" baseline="0" dirty="0" smtClean="0"/>
                        <a:t> </a:t>
                      </a:r>
                      <a:r>
                        <a:rPr lang="en-US" baseline="0" dirty="0" err="1" smtClean="0"/>
                        <a:t>có</a:t>
                      </a:r>
                      <a:r>
                        <a:rPr lang="en-US" baseline="0" dirty="0" smtClean="0"/>
                        <a:t>, </a:t>
                      </a:r>
                      <a:r>
                        <a:rPr lang="en-US" baseline="0" dirty="0" err="1" smtClean="0"/>
                        <a:t>ngược</a:t>
                      </a:r>
                      <a:r>
                        <a:rPr lang="en-US" baseline="0" dirty="0" smtClean="0"/>
                        <a:t> </a:t>
                      </a:r>
                      <a:r>
                        <a:rPr lang="en-US" baseline="0" dirty="0" err="1" smtClean="0"/>
                        <a:t>lại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trước</a:t>
                      </a:r>
                      <a:r>
                        <a:rPr lang="en-US" baseline="0" dirty="0" smtClean="0"/>
                        <a:t> </a:t>
                      </a:r>
                      <a:r>
                        <a:rPr lang="en-US" baseline="0" dirty="0" err="1" smtClean="0"/>
                        <a:t>đó</a:t>
                      </a:r>
                      <a:r>
                        <a:rPr lang="en-US" baseline="0" dirty="0" smtClean="0"/>
                        <a:t> </a:t>
                      </a:r>
                      <a:r>
                        <a:rPr lang="en-US" baseline="0" dirty="0" err="1" smtClean="0"/>
                        <a:t>sẽ</a:t>
                      </a:r>
                      <a:r>
                        <a:rPr lang="en-US" baseline="0" dirty="0" smtClean="0"/>
                        <a:t> </a:t>
                      </a:r>
                      <a:r>
                        <a:rPr lang="en-US" baseline="0" dirty="0" err="1" smtClean="0"/>
                        <a:t>bị</a:t>
                      </a:r>
                      <a:r>
                        <a:rPr lang="en-US" baseline="0" dirty="0" smtClean="0"/>
                        <a:t> </a:t>
                      </a:r>
                      <a:r>
                        <a:rPr lang="en-US" baseline="0" dirty="0" err="1" smtClean="0"/>
                        <a:t>xóa</a:t>
                      </a:r>
                      <a:r>
                        <a:rPr lang="en-US" baseline="0" dirty="0" smtClean="0"/>
                        <a:t> </a:t>
                      </a:r>
                      <a:r>
                        <a:rPr lang="en-US" baseline="0" dirty="0" err="1" smtClean="0"/>
                        <a:t>hết</a:t>
                      </a:r>
                      <a:r>
                        <a:rPr lang="en-US" baseline="0" dirty="0" smtClean="0"/>
                        <a:t>.</a:t>
                      </a:r>
                      <a:endParaRPr lang="en-US" dirty="0"/>
                    </a:p>
                  </a:txBody>
                  <a:tcPr>
                    <a:lnL>
                      <a:noFill/>
                    </a:lnL>
                    <a:lnR>
                      <a:noFill/>
                    </a:lnR>
                    <a:lnT>
                      <a:noFill/>
                    </a:lnT>
                    <a:lnB>
                      <a:noFill/>
                    </a:lnB>
                    <a:lnTlToBr w="12700" cmpd="sng">
                      <a:noFill/>
                      <a:prstDash val="solid"/>
                    </a:lnTlToBr>
                    <a:lnBlToTr w="12700" cmpd="sng">
                      <a:noFill/>
                      <a:prstDash val="solid"/>
                    </a:lnBlToTr>
                    <a:noFill/>
                  </a:tcPr>
                </a:tc>
              </a:tr>
              <a:tr h="370840">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r>
                        <a:rPr lang="en-US" dirty="0" smtClean="0"/>
                        <a:t>a</a:t>
                      </a:r>
                      <a:endParaRPr lang="en-US" dirty="0"/>
                    </a:p>
                  </a:txBody>
                  <a:tcPr>
                    <a:lnL>
                      <a:noFill/>
                    </a:lnL>
                    <a:lnR>
                      <a:noFill/>
                    </a:lnR>
                    <a:lnT>
                      <a:noFill/>
                    </a:lnT>
                    <a:lnB>
                      <a:noFill/>
                    </a:lnB>
                    <a:lnTlToBr w="12700" cmpd="sng">
                      <a:noFill/>
                      <a:prstDash val="solid"/>
                    </a:lnTlToBr>
                    <a:lnBlToTr w="12700" cmpd="sng">
                      <a:noFill/>
                      <a:prstDash val="solid"/>
                    </a:lnBlToTr>
                    <a:solidFill>
                      <a:srgbClr val="85BA54">
                        <a:alpha val="20000"/>
                      </a:srgbClr>
                    </a:solid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r>
                        <a:rPr lang="en-US" dirty="0" err="1" smtClean="0"/>
                        <a:t>Mở</a:t>
                      </a:r>
                      <a:r>
                        <a:rPr lang="en-US" baseline="0" dirty="0" smtClean="0"/>
                        <a:t> </a:t>
                      </a:r>
                      <a:r>
                        <a:rPr lang="en-US" baseline="0" dirty="0" err="1" smtClean="0"/>
                        <a:t>tập</a:t>
                      </a:r>
                      <a:r>
                        <a:rPr lang="en-US" baseline="0" dirty="0" smtClean="0"/>
                        <a:t> tin </a:t>
                      </a:r>
                      <a:r>
                        <a:rPr lang="en-US" baseline="0" dirty="0" err="1" smtClean="0">
                          <a:solidFill>
                            <a:srgbClr val="FF0000"/>
                          </a:solidFill>
                        </a:rPr>
                        <a:t>chỉ</a:t>
                      </a:r>
                      <a:r>
                        <a:rPr lang="en-US" baseline="0" dirty="0" smtClean="0">
                          <a:solidFill>
                            <a:srgbClr val="FF0000"/>
                          </a:solidFill>
                        </a:rPr>
                        <a:t> </a:t>
                      </a:r>
                      <a:r>
                        <a:rPr lang="en-US" baseline="0" dirty="0" err="1" smtClean="0">
                          <a:solidFill>
                            <a:srgbClr val="FF0000"/>
                          </a:solidFill>
                        </a:rPr>
                        <a:t>để</a:t>
                      </a:r>
                      <a:r>
                        <a:rPr lang="en-US" baseline="0" dirty="0" smtClean="0">
                          <a:solidFill>
                            <a:srgbClr val="FF0000"/>
                          </a:solidFill>
                        </a:rPr>
                        <a:t> </a:t>
                      </a:r>
                      <a:r>
                        <a:rPr lang="en-US" baseline="0" dirty="0" err="1" smtClean="0">
                          <a:solidFill>
                            <a:srgbClr val="FF0000"/>
                          </a:solidFill>
                        </a:rPr>
                        <a:t>thêm</a:t>
                      </a:r>
                      <a:r>
                        <a:rPr lang="en-US" baseline="0" dirty="0" smtClean="0"/>
                        <a:t> (append)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vào</a:t>
                      </a:r>
                      <a:r>
                        <a:rPr lang="en-US" baseline="0" dirty="0" smtClean="0"/>
                        <a:t> </a:t>
                      </a:r>
                      <a:r>
                        <a:rPr lang="en-US" baseline="0" dirty="0" err="1" smtClean="0"/>
                        <a:t>cuối</a:t>
                      </a:r>
                      <a:r>
                        <a:rPr lang="en-US" baseline="0" dirty="0" smtClean="0"/>
                        <a:t> </a:t>
                      </a:r>
                      <a:r>
                        <a:rPr lang="en-US" baseline="0" dirty="0" err="1" smtClean="0"/>
                        <a:t>tập</a:t>
                      </a:r>
                      <a:r>
                        <a:rPr lang="en-US" baseline="0" dirty="0" smtClean="0"/>
                        <a:t> tin. </a:t>
                      </a:r>
                      <a:r>
                        <a:rPr lang="en-US" baseline="0" dirty="0" err="1" smtClean="0"/>
                        <a:t>Tập</a:t>
                      </a:r>
                      <a:r>
                        <a:rPr lang="en-US" baseline="0" dirty="0" smtClean="0"/>
                        <a:t> tin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tạo</a:t>
                      </a:r>
                      <a:r>
                        <a:rPr lang="en-US" baseline="0" dirty="0" smtClean="0"/>
                        <a:t> </a:t>
                      </a:r>
                      <a:r>
                        <a:rPr lang="en-US" baseline="0" dirty="0" err="1" smtClean="0"/>
                        <a:t>nếu</a:t>
                      </a:r>
                      <a:r>
                        <a:rPr lang="en-US" baseline="0" dirty="0" smtClean="0"/>
                        <a:t> </a:t>
                      </a:r>
                      <a:r>
                        <a:rPr lang="en-US" baseline="0" dirty="0" err="1" smtClean="0"/>
                        <a:t>chưa</a:t>
                      </a:r>
                      <a:r>
                        <a:rPr lang="en-US" baseline="0" dirty="0" smtClean="0"/>
                        <a:t> </a:t>
                      </a:r>
                      <a:r>
                        <a:rPr lang="en-US" baseline="0" dirty="0" err="1" smtClean="0"/>
                        <a:t>có</a:t>
                      </a:r>
                      <a:r>
                        <a:rPr lang="en-US" baseline="0" dirty="0" smtClean="0"/>
                        <a:t>.</a:t>
                      </a:r>
                      <a:endParaRPr lang="en-US" dirty="0"/>
                    </a:p>
                  </a:txBody>
                  <a:tcPr>
                    <a:lnL>
                      <a:noFill/>
                    </a:lnL>
                    <a:lnR>
                      <a:noFill/>
                    </a:lnR>
                    <a:lnT>
                      <a:noFill/>
                    </a:lnT>
                    <a:lnB>
                      <a:noFill/>
                    </a:lnB>
                    <a:lnTlToBr w="12700" cmpd="sng">
                      <a:noFill/>
                      <a:prstDash val="solid"/>
                    </a:lnTlToBr>
                    <a:lnBlToTr w="12700" cmpd="sng">
                      <a:noFill/>
                      <a:prstDash val="solid"/>
                    </a:lnBlToTr>
                    <a:solidFill>
                      <a:srgbClr val="85BA54">
                        <a:alpha val="20000"/>
                      </a:srgbClr>
                    </a:solidFill>
                  </a:tcPr>
                </a:tc>
              </a:tr>
              <a:tr h="370840">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r>
                        <a:rPr lang="en-US" dirty="0" smtClean="0"/>
                        <a:t>r+</a:t>
                      </a:r>
                      <a:endParaRPr lang="en-US"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Giống</a:t>
                      </a:r>
                      <a:r>
                        <a:rPr lang="en-US" baseline="0" dirty="0" smtClean="0"/>
                        <a:t> mode r </a:t>
                      </a:r>
                      <a:r>
                        <a:rPr lang="en-US" baseline="0" dirty="0" err="1" smtClean="0"/>
                        <a:t>và</a:t>
                      </a:r>
                      <a:r>
                        <a:rPr lang="en-US" baseline="0" dirty="0" smtClean="0"/>
                        <a:t> </a:t>
                      </a:r>
                      <a:r>
                        <a:rPr lang="en-US" baseline="0" dirty="0" err="1" smtClean="0"/>
                        <a:t>bổ</a:t>
                      </a:r>
                      <a:r>
                        <a:rPr lang="en-US" baseline="0" dirty="0" smtClean="0"/>
                        <a:t> sung </a:t>
                      </a:r>
                      <a:r>
                        <a:rPr lang="en-US" baseline="0" dirty="0" err="1" smtClean="0"/>
                        <a:t>thêm</a:t>
                      </a:r>
                      <a:r>
                        <a:rPr lang="en-US" baseline="0" dirty="0" smtClean="0"/>
                        <a:t> </a:t>
                      </a:r>
                      <a:r>
                        <a:rPr lang="en-US" baseline="0" dirty="0" err="1" smtClean="0"/>
                        <a:t>tính</a:t>
                      </a:r>
                      <a:r>
                        <a:rPr lang="en-US" baseline="0" dirty="0" smtClean="0"/>
                        <a:t> </a:t>
                      </a:r>
                      <a:r>
                        <a:rPr lang="en-US" baseline="0" dirty="0" err="1" smtClean="0"/>
                        <a:t>năng</a:t>
                      </a:r>
                      <a:r>
                        <a:rPr lang="en-US" baseline="0" dirty="0" smtClean="0"/>
                        <a:t> </a:t>
                      </a:r>
                      <a:r>
                        <a:rPr lang="en-US" baseline="0" dirty="0" err="1" smtClean="0"/>
                        <a:t>ghi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và</a:t>
                      </a:r>
                      <a:r>
                        <a:rPr lang="en-US" baseline="0" dirty="0" smtClean="0"/>
                        <a:t> </a:t>
                      </a:r>
                      <a:r>
                        <a:rPr lang="en-US" baseline="0" dirty="0" err="1" smtClean="0"/>
                        <a:t>tập</a:t>
                      </a:r>
                      <a:r>
                        <a:rPr lang="en-US" baseline="0" dirty="0" smtClean="0"/>
                        <a:t> tin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tạo</a:t>
                      </a:r>
                      <a:r>
                        <a:rPr lang="en-US" baseline="0" dirty="0" smtClean="0"/>
                        <a:t> </a:t>
                      </a:r>
                      <a:r>
                        <a:rPr lang="en-US" baseline="0" dirty="0" err="1" smtClean="0"/>
                        <a:t>nếu</a:t>
                      </a:r>
                      <a:r>
                        <a:rPr lang="en-US" baseline="0" dirty="0" smtClean="0"/>
                        <a:t> </a:t>
                      </a:r>
                      <a:r>
                        <a:rPr lang="en-US" baseline="0" dirty="0" err="1" smtClean="0"/>
                        <a:t>chưa</a:t>
                      </a:r>
                      <a:r>
                        <a:rPr lang="en-US" baseline="0" dirty="0" smtClean="0"/>
                        <a:t> </a:t>
                      </a:r>
                      <a:r>
                        <a:rPr lang="en-US" baseline="0" dirty="0" err="1" smtClean="0"/>
                        <a:t>có</a:t>
                      </a:r>
                      <a:r>
                        <a:rPr lang="en-US" baseline="0" dirty="0" smtClean="0"/>
                        <a:t>.</a:t>
                      </a:r>
                      <a:endParaRPr lang="en-US" dirty="0"/>
                    </a:p>
                  </a:txBody>
                  <a:tcPr>
                    <a:lnL>
                      <a:noFill/>
                    </a:lnL>
                    <a:lnR>
                      <a:noFill/>
                    </a:lnR>
                    <a:lnT>
                      <a:noFill/>
                    </a:lnT>
                    <a:lnB>
                      <a:noFill/>
                    </a:lnB>
                    <a:lnTlToBr w="12700" cmpd="sng">
                      <a:noFill/>
                      <a:prstDash val="solid"/>
                    </a:lnTlToBr>
                    <a:lnBlToTr w="12700" cmpd="sng">
                      <a:noFill/>
                      <a:prstDash val="solid"/>
                    </a:lnBlToTr>
                    <a:noFill/>
                  </a:tcPr>
                </a:tc>
              </a:tr>
              <a:tr h="370840">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r>
                        <a:rPr lang="en-US" dirty="0" smtClean="0"/>
                        <a:t>w+</a:t>
                      </a:r>
                      <a:endParaRPr lang="en-US" dirty="0"/>
                    </a:p>
                  </a:txBody>
                  <a:tcPr>
                    <a:lnL>
                      <a:noFill/>
                    </a:lnL>
                    <a:lnR>
                      <a:noFill/>
                    </a:lnR>
                    <a:lnT>
                      <a:noFill/>
                    </a:lnT>
                    <a:lnB>
                      <a:noFill/>
                    </a:lnB>
                    <a:lnTlToBr w="12700" cmpd="sng">
                      <a:noFill/>
                      <a:prstDash val="solid"/>
                    </a:lnTlToBr>
                    <a:lnBlToTr w="12700" cmpd="sng">
                      <a:noFill/>
                      <a:prstDash val="solid"/>
                    </a:lnBlToTr>
                    <a:solidFill>
                      <a:srgbClr val="85BA54">
                        <a:alpha val="20000"/>
                      </a:srgbClr>
                    </a:solid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Giống</a:t>
                      </a:r>
                      <a:r>
                        <a:rPr lang="en-US" baseline="0" dirty="0" smtClean="0"/>
                        <a:t> mode w </a:t>
                      </a:r>
                      <a:r>
                        <a:rPr lang="en-US" baseline="0" dirty="0" err="1" smtClean="0"/>
                        <a:t>và</a:t>
                      </a:r>
                      <a:r>
                        <a:rPr lang="en-US" baseline="0" dirty="0" smtClean="0"/>
                        <a:t> </a:t>
                      </a:r>
                      <a:r>
                        <a:rPr lang="en-US" baseline="0" dirty="0" err="1" smtClean="0"/>
                        <a:t>bổ</a:t>
                      </a:r>
                      <a:r>
                        <a:rPr lang="en-US" baseline="0" dirty="0" smtClean="0"/>
                        <a:t> sung </a:t>
                      </a:r>
                      <a:r>
                        <a:rPr lang="en-US" baseline="0" dirty="0" err="1" smtClean="0"/>
                        <a:t>thêm</a:t>
                      </a:r>
                      <a:r>
                        <a:rPr lang="en-US" baseline="0" dirty="0" smtClean="0"/>
                        <a:t> </a:t>
                      </a:r>
                      <a:r>
                        <a:rPr lang="en-US" baseline="0" dirty="0" err="1" smtClean="0"/>
                        <a:t>tính</a:t>
                      </a:r>
                      <a:r>
                        <a:rPr lang="en-US" baseline="0" dirty="0" smtClean="0"/>
                        <a:t> </a:t>
                      </a:r>
                      <a:r>
                        <a:rPr lang="en-US" baseline="0" dirty="0" err="1" smtClean="0"/>
                        <a:t>năng</a:t>
                      </a:r>
                      <a:r>
                        <a:rPr lang="en-US" baseline="0" dirty="0" smtClean="0"/>
                        <a:t> </a:t>
                      </a:r>
                      <a:r>
                        <a:rPr lang="en-US" baseline="0" dirty="0" err="1" smtClean="0"/>
                        <a:t>đọc</a:t>
                      </a:r>
                      <a:r>
                        <a:rPr lang="en-US" baseline="0" dirty="0" smtClean="0"/>
                        <a:t>.</a:t>
                      </a:r>
                      <a:endParaRPr lang="en-US" dirty="0"/>
                    </a:p>
                  </a:txBody>
                  <a:tcPr>
                    <a:lnL>
                      <a:noFill/>
                    </a:lnL>
                    <a:lnR>
                      <a:noFill/>
                    </a:lnR>
                    <a:lnT>
                      <a:noFill/>
                    </a:lnT>
                    <a:lnB>
                      <a:noFill/>
                    </a:lnB>
                    <a:lnTlToBr w="12700" cmpd="sng">
                      <a:noFill/>
                      <a:prstDash val="solid"/>
                    </a:lnTlToBr>
                    <a:lnBlToTr w="12700" cmpd="sng">
                      <a:noFill/>
                      <a:prstDash val="solid"/>
                    </a:lnBlToTr>
                    <a:solidFill>
                      <a:srgbClr val="85BA54">
                        <a:alpha val="20000"/>
                      </a:srgbClr>
                    </a:solidFill>
                  </a:tcPr>
                </a:tc>
              </a:tr>
              <a:tr h="370840">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r>
                        <a:rPr lang="en-US" dirty="0" smtClean="0"/>
                        <a:t>a+</a:t>
                      </a:r>
                      <a:endParaRPr lang="en-US" dirty="0"/>
                    </a:p>
                  </a:txBody>
                  <a:tcPr>
                    <a:lnL>
                      <a:noFill/>
                    </a:lnL>
                    <a:lnR>
                      <a:noFill/>
                    </a:lnR>
                    <a:lnT>
                      <a:noFill/>
                    </a:lnT>
                    <a:lnB w="12700" cmpd="sng">
                      <a:solidFill>
                        <a:srgbClr val="85BA5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Giống</a:t>
                      </a:r>
                      <a:r>
                        <a:rPr lang="en-US" baseline="0" dirty="0" smtClean="0"/>
                        <a:t> mode a </a:t>
                      </a:r>
                      <a:r>
                        <a:rPr lang="en-US" baseline="0" dirty="0" err="1" smtClean="0"/>
                        <a:t>và</a:t>
                      </a:r>
                      <a:r>
                        <a:rPr lang="en-US" baseline="0" dirty="0" smtClean="0"/>
                        <a:t> </a:t>
                      </a:r>
                      <a:r>
                        <a:rPr lang="en-US" baseline="0" dirty="0" err="1" smtClean="0"/>
                        <a:t>bổ</a:t>
                      </a:r>
                      <a:r>
                        <a:rPr lang="en-US" baseline="0" dirty="0" smtClean="0"/>
                        <a:t> sung </a:t>
                      </a:r>
                      <a:r>
                        <a:rPr lang="en-US" baseline="0" dirty="0" err="1" smtClean="0"/>
                        <a:t>thêm</a:t>
                      </a:r>
                      <a:r>
                        <a:rPr lang="en-US" baseline="0" dirty="0" smtClean="0"/>
                        <a:t> </a:t>
                      </a:r>
                      <a:r>
                        <a:rPr lang="en-US" baseline="0" dirty="0" err="1" smtClean="0"/>
                        <a:t>tính</a:t>
                      </a:r>
                      <a:r>
                        <a:rPr lang="en-US" baseline="0" dirty="0" smtClean="0"/>
                        <a:t> </a:t>
                      </a:r>
                      <a:r>
                        <a:rPr lang="en-US" baseline="0" dirty="0" err="1" smtClean="0"/>
                        <a:t>năng</a:t>
                      </a:r>
                      <a:r>
                        <a:rPr lang="en-US" baseline="0" dirty="0" smtClean="0"/>
                        <a:t> </a:t>
                      </a:r>
                      <a:r>
                        <a:rPr lang="en-US" baseline="0" dirty="0" err="1" smtClean="0"/>
                        <a:t>đọc</a:t>
                      </a:r>
                      <a:r>
                        <a:rPr lang="en-US" baseline="0" dirty="0" smtClean="0"/>
                        <a:t>.</a:t>
                      </a:r>
                      <a:endParaRPr lang="en-US" dirty="0"/>
                    </a:p>
                  </a:txBody>
                  <a:tcPr>
                    <a:lnL>
                      <a:noFill/>
                    </a:lnL>
                    <a:lnR>
                      <a:noFill/>
                    </a:lnR>
                    <a:lnT>
                      <a:noFill/>
                    </a:lnT>
                    <a:lnB w="12700" cmpd="sng">
                      <a:solidFill>
                        <a:srgbClr val="85BA54"/>
                      </a:solid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xmlns="" val="9427967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Đọc và ghi dữ liệu (stdio.h)</a:t>
            </a:r>
          </a:p>
        </p:txBody>
      </p:sp>
      <p:sp>
        <p:nvSpPr>
          <p:cNvPr id="3" name="Content Placeholder 2"/>
          <p:cNvSpPr>
            <a:spLocks noGrp="1"/>
          </p:cNvSpPr>
          <p:nvPr>
            <p:ph idx="1"/>
          </p:nvPr>
        </p:nvSpPr>
        <p:spPr/>
        <p:txBody>
          <a:bodyPr>
            <a:normAutofit fontScale="92500"/>
          </a:bodyPr>
          <a:lstStyle/>
          <a:p>
            <a:r>
              <a:rPr lang="en-US" smtClean="0"/>
              <a:t>Thực </a:t>
            </a:r>
            <a:r>
              <a:rPr lang="en-US"/>
              <a:t>hiện đọc/ghi dữ liệu theo các cách sau:</a:t>
            </a:r>
          </a:p>
          <a:p>
            <a:pPr lvl="1"/>
            <a:r>
              <a:rPr lang="en-US"/>
              <a:t>Nhập/xuất theo định dạng</a:t>
            </a:r>
          </a:p>
          <a:p>
            <a:pPr lvl="2"/>
            <a:r>
              <a:rPr lang="en-US"/>
              <a:t>Hàm: </a:t>
            </a:r>
            <a:r>
              <a:rPr lang="en-US">
                <a:solidFill>
                  <a:srgbClr val="FF0000"/>
                </a:solidFill>
              </a:rPr>
              <a:t>fscanf</a:t>
            </a:r>
            <a:r>
              <a:rPr lang="en-US"/>
              <a:t>, </a:t>
            </a:r>
            <a:r>
              <a:rPr lang="en-US">
                <a:solidFill>
                  <a:srgbClr val="FF0000"/>
                </a:solidFill>
              </a:rPr>
              <a:t>fprintf</a:t>
            </a:r>
          </a:p>
          <a:p>
            <a:pPr lvl="2"/>
            <a:r>
              <a:rPr lang="en-US">
                <a:solidFill>
                  <a:srgbClr val="FF0000"/>
                </a:solidFill>
              </a:rPr>
              <a:t>Chỉ</a:t>
            </a:r>
            <a:r>
              <a:rPr lang="en-US"/>
              <a:t> dùng với tập tin </a:t>
            </a:r>
            <a:r>
              <a:rPr lang="en-US">
                <a:solidFill>
                  <a:srgbClr val="FF0000"/>
                </a:solidFill>
              </a:rPr>
              <a:t>kiểu văn bản</a:t>
            </a:r>
            <a:r>
              <a:rPr lang="en-US"/>
              <a:t>.</a:t>
            </a:r>
          </a:p>
          <a:p>
            <a:pPr lvl="1"/>
            <a:r>
              <a:rPr lang="en-US"/>
              <a:t>Nhập/xuất </a:t>
            </a:r>
            <a:r>
              <a:rPr lang="en-US">
                <a:solidFill>
                  <a:srgbClr val="FF0000"/>
                </a:solidFill>
              </a:rPr>
              <a:t>từng ký tự hay dòng</a:t>
            </a:r>
            <a:r>
              <a:rPr lang="en-US"/>
              <a:t> lên tập tin</a:t>
            </a:r>
          </a:p>
          <a:p>
            <a:pPr lvl="2"/>
            <a:r>
              <a:rPr lang="en-US"/>
              <a:t>Hàm: </a:t>
            </a:r>
            <a:r>
              <a:rPr lang="en-US">
                <a:solidFill>
                  <a:srgbClr val="FF0000"/>
                </a:solidFill>
              </a:rPr>
              <a:t>getc</a:t>
            </a:r>
            <a:r>
              <a:rPr lang="en-US"/>
              <a:t>, </a:t>
            </a:r>
            <a:r>
              <a:rPr lang="en-US">
                <a:solidFill>
                  <a:srgbClr val="FF0000"/>
                </a:solidFill>
              </a:rPr>
              <a:t>fgetc</a:t>
            </a:r>
            <a:r>
              <a:rPr lang="en-US"/>
              <a:t>, </a:t>
            </a:r>
            <a:r>
              <a:rPr lang="en-US">
                <a:solidFill>
                  <a:srgbClr val="FF0000"/>
                </a:solidFill>
              </a:rPr>
              <a:t>fgets</a:t>
            </a:r>
            <a:r>
              <a:rPr lang="en-US"/>
              <a:t>, </a:t>
            </a:r>
            <a:r>
              <a:rPr lang="en-US">
                <a:solidFill>
                  <a:srgbClr val="FF0000"/>
                </a:solidFill>
              </a:rPr>
              <a:t>putc</a:t>
            </a:r>
            <a:r>
              <a:rPr lang="en-US"/>
              <a:t>, </a:t>
            </a:r>
            <a:r>
              <a:rPr lang="en-US">
                <a:solidFill>
                  <a:srgbClr val="FF0000"/>
                </a:solidFill>
              </a:rPr>
              <a:t>fputs</a:t>
            </a:r>
          </a:p>
          <a:p>
            <a:pPr lvl="2"/>
            <a:r>
              <a:rPr lang="en-US">
                <a:solidFill>
                  <a:srgbClr val="FF0000"/>
                </a:solidFill>
              </a:rPr>
              <a:t>Chỉ nên</a:t>
            </a:r>
            <a:r>
              <a:rPr lang="en-US"/>
              <a:t> dùng với </a:t>
            </a:r>
            <a:r>
              <a:rPr lang="en-US">
                <a:solidFill>
                  <a:srgbClr val="FF0000"/>
                </a:solidFill>
              </a:rPr>
              <a:t>kiểu văn bản</a:t>
            </a:r>
            <a:r>
              <a:rPr lang="en-US"/>
              <a:t>.</a:t>
            </a:r>
          </a:p>
          <a:p>
            <a:pPr lvl="1"/>
            <a:r>
              <a:rPr lang="en-US"/>
              <a:t>Đọc/ghi </a:t>
            </a:r>
            <a:r>
              <a:rPr lang="en-US">
                <a:solidFill>
                  <a:srgbClr val="FF0000"/>
                </a:solidFill>
              </a:rPr>
              <a:t>trực tiếp</a:t>
            </a:r>
            <a:r>
              <a:rPr lang="en-US"/>
              <a:t> dữ liệu từ bộ nhớ lên tập tin</a:t>
            </a:r>
          </a:p>
          <a:p>
            <a:pPr lvl="2"/>
            <a:r>
              <a:rPr lang="en-US"/>
              <a:t>Hàm: </a:t>
            </a:r>
            <a:r>
              <a:rPr lang="en-US">
                <a:solidFill>
                  <a:srgbClr val="FF0000"/>
                </a:solidFill>
              </a:rPr>
              <a:t>fread</a:t>
            </a:r>
            <a:r>
              <a:rPr lang="en-US"/>
              <a:t>, </a:t>
            </a:r>
            <a:r>
              <a:rPr lang="en-US">
                <a:solidFill>
                  <a:srgbClr val="FF0000"/>
                </a:solidFill>
              </a:rPr>
              <a:t>fwrite</a:t>
            </a:r>
          </a:p>
          <a:p>
            <a:pPr lvl="2"/>
            <a:r>
              <a:rPr lang="en-US">
                <a:solidFill>
                  <a:srgbClr val="FF0000"/>
                </a:solidFill>
              </a:rPr>
              <a:t>Chỉ</a:t>
            </a:r>
            <a:r>
              <a:rPr lang="en-US"/>
              <a:t> dùng với tập tin </a:t>
            </a:r>
            <a:r>
              <a:rPr lang="en-US">
                <a:solidFill>
                  <a:srgbClr val="FF0000"/>
                </a:solidFill>
              </a:rPr>
              <a:t>kiểu nhị phân</a:t>
            </a:r>
            <a:r>
              <a:rPr lang="en-US" smtClean="0"/>
              <a:t>.</a:t>
            </a:r>
            <a:endParaRPr lang="en-US"/>
          </a:p>
        </p:txBody>
      </p:sp>
      <p:sp>
        <p:nvSpPr>
          <p:cNvPr id="4" name="Date Placeholder 3"/>
          <p:cNvSpPr>
            <a:spLocks noGrp="1"/>
          </p:cNvSpPr>
          <p:nvPr>
            <p:ph type="dt" sz="half" idx="10"/>
          </p:nvPr>
        </p:nvSpPr>
        <p:spPr/>
        <p:txBody>
          <a:bodyPr/>
          <a:lstStyle/>
          <a:p>
            <a:fld id="{939915E2-112B-4B68-95CB-E7D45161FFA6}"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12</a:t>
            </a:fld>
            <a:endParaRPr lang="en-US"/>
          </a:p>
        </p:txBody>
      </p:sp>
    </p:spTree>
    <p:extLst>
      <p:ext uri="{BB962C8B-B14F-4D97-AF65-F5344CB8AC3E}">
        <p14:creationId xmlns:p14="http://schemas.microsoft.com/office/powerpoint/2010/main" xmlns="" val="29087564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Hàm xuất theo định dạng</a:t>
            </a:r>
            <a:endParaRPr lang="en-US"/>
          </a:p>
        </p:txBody>
      </p:sp>
      <p:sp>
        <p:nvSpPr>
          <p:cNvPr id="4" name="Date Placeholder 3"/>
          <p:cNvSpPr>
            <a:spLocks noGrp="1"/>
          </p:cNvSpPr>
          <p:nvPr>
            <p:ph type="dt" sz="half" idx="10"/>
          </p:nvPr>
        </p:nvSpPr>
        <p:spPr/>
        <p:txBody>
          <a:bodyPr/>
          <a:lstStyle/>
          <a:p>
            <a:fld id="{A83675EA-43B5-43B0-868D-947D883A6BC8}"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13</a:t>
            </a:fld>
            <a:endParaRPr lang="en-US"/>
          </a:p>
        </p:txBody>
      </p:sp>
      <p:sp>
        <p:nvSpPr>
          <p:cNvPr id="15" name="AutoShape 47"/>
          <p:cNvSpPr>
            <a:spLocks noChangeArrowheads="1"/>
          </p:cNvSpPr>
          <p:nvPr/>
        </p:nvSpPr>
        <p:spPr bwMode="gray">
          <a:xfrm>
            <a:off x="1129352" y="2230437"/>
            <a:ext cx="6858000" cy="3865563"/>
          </a:xfrm>
          <a:prstGeom prst="roundRect">
            <a:avLst>
              <a:gd name="adj" fmla="val 0"/>
            </a:avLst>
          </a:prstGeom>
          <a:noFill/>
          <a:ln w="25400" cap="flat" cmpd="sng" algn="ctr">
            <a:solidFill>
              <a:srgbClr val="003366">
                <a:lumMod val="40000"/>
                <a:lumOff val="60000"/>
              </a:srgbClr>
            </a:solidFill>
            <a:prstDash val="soli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3366"/>
              </a:solidFill>
              <a:effectLst/>
              <a:uLnTx/>
              <a:uFillTx/>
              <a:latin typeface="Verdana"/>
              <a:ea typeface="+mn-ea"/>
              <a:cs typeface="+mn-cs"/>
            </a:endParaRPr>
          </a:p>
        </p:txBody>
      </p:sp>
      <p:pic>
        <p:nvPicPr>
          <p:cNvPr id="16" name="Picture 11" descr="book_w"/>
          <p:cNvPicPr>
            <a:picLocks noChangeAspect="1" noChangeArrowheads="1"/>
          </p:cNvPicPr>
          <p:nvPr/>
        </p:nvPicPr>
        <p:blipFill>
          <a:blip r:embed="rId2" cstate="print"/>
          <a:srcRect/>
          <a:stretch>
            <a:fillRect/>
          </a:stretch>
        </p:blipFill>
        <p:spPr bwMode="auto">
          <a:xfrm>
            <a:off x="1205552" y="2286000"/>
            <a:ext cx="1524000" cy="1216025"/>
          </a:xfrm>
          <a:prstGeom prst="rect">
            <a:avLst/>
          </a:prstGeom>
          <a:noFill/>
          <a:ln w="9525">
            <a:noFill/>
            <a:miter lim="800000"/>
            <a:headEnd/>
            <a:tailEnd/>
          </a:ln>
        </p:spPr>
      </p:pic>
      <p:sp>
        <p:nvSpPr>
          <p:cNvPr id="17" name="Text Box 49"/>
          <p:cNvSpPr txBox="1">
            <a:spLocks noChangeArrowheads="1"/>
          </p:cNvSpPr>
          <p:nvPr/>
        </p:nvSpPr>
        <p:spPr bwMode="gray">
          <a:xfrm>
            <a:off x="2729552" y="2341562"/>
            <a:ext cx="5181600" cy="1163638"/>
          </a:xfrm>
          <a:prstGeom prst="rect">
            <a:avLst/>
          </a:prstGeom>
          <a:solidFill>
            <a:srgbClr val="FFFFFF"/>
          </a:solidFill>
          <a:ln w="25400" cap="flat" cmpd="sng" algn="ctr">
            <a:solidFill>
              <a:srgbClr val="FFFFFF"/>
            </a:solidFill>
            <a:prstDash val="solid"/>
            <a:headEnd/>
            <a:tailEnd/>
          </a:ln>
          <a:effectLst/>
        </p:spPr>
        <p:txBody>
          <a:bodyPr wrap="square" anchor="ctr" anchorCtr="0">
            <a:noAutofit/>
          </a:bodyPr>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Ghi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dữ</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liệu</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có</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chuỗi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định</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dạng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FFC000"/>
                </a:solidFill>
                <a:effectLst/>
                <a:uLnTx/>
                <a:uFillTx/>
                <a:latin typeface="Tahoma" pitchFamily="34" charset="0"/>
                <a:ea typeface="+mn-ea"/>
                <a:cs typeface="Tahoma" pitchFamily="34" charset="0"/>
              </a:rPr>
              <a:t>fnt</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giống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hàm</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printf</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vào</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stream </a:t>
            </a:r>
            <a:r>
              <a:rPr kumimoji="0" lang="en-US" sz="2000" b="0" i="0" u="none" strike="noStrike" kern="0" cap="none" spc="0" normalizeH="0" baseline="0" noProof="0" dirty="0" smtClean="0">
                <a:ln>
                  <a:noFill/>
                </a:ln>
                <a:solidFill>
                  <a:srgbClr val="FFC000"/>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Nếu</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là</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FF0000"/>
                </a:solidFill>
                <a:effectLst/>
                <a:uLnTx/>
                <a:uFillTx/>
                <a:latin typeface="Tahoma" pitchFamily="34" charset="0"/>
                <a:ea typeface="+mn-ea"/>
                <a:cs typeface="Tahoma" pitchFamily="34" charset="0"/>
              </a:rPr>
              <a:t>stdout</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thì</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hàm</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giống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printf</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p>
        </p:txBody>
      </p:sp>
      <p:sp>
        <p:nvSpPr>
          <p:cNvPr id="18" name="Text Box 49"/>
          <p:cNvSpPr txBox="1">
            <a:spLocks noChangeArrowheads="1"/>
          </p:cNvSpPr>
          <p:nvPr/>
        </p:nvSpPr>
        <p:spPr bwMode="gray">
          <a:xfrm>
            <a:off x="2729552" y="3581400"/>
            <a:ext cx="5181600" cy="1163638"/>
          </a:xfrm>
          <a:prstGeom prst="rect">
            <a:avLst/>
          </a:prstGeom>
          <a:solidFill>
            <a:srgbClr val="FFFFFF"/>
          </a:solidFill>
          <a:ln w="25400" cap="flat" cmpd="sng" algn="ctr">
            <a:solidFill>
              <a:srgbClr val="FFFFFF"/>
            </a:solidFill>
            <a:prstDash val="solid"/>
            <a:headEnd/>
            <a:tailEnd/>
          </a:ln>
          <a:effectLst/>
        </p:spPr>
        <p:txBody>
          <a:bodyPr wrap="square" anchor="ctr" anchorCtr="0">
            <a:noAutofit/>
          </a:bodyPr>
          <a:lstStyle/>
          <a:p>
            <a:pPr marL="0" marR="0" lvl="0" indent="0" algn="just" defTabSz="914400" eaLnBrk="0" fontAlgn="auto" latinLnBrk="0" hangingPunct="0">
              <a:lnSpc>
                <a:spcPct val="100000"/>
              </a:lnSpc>
              <a:spcBef>
                <a:spcPts val="0"/>
              </a:spcBef>
              <a:spcAft>
                <a:spcPts val="0"/>
              </a:spcAft>
              <a:buClrTx/>
              <a:buSzTx/>
              <a:buFontTx/>
              <a:buBlip>
                <a:blip r:embed="rId3"/>
              </a:buBlip>
              <a:tabLst/>
              <a:defRPr/>
            </a:pP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Thành</a:t>
            </a:r>
            <a:r>
              <a:rPr kumimoji="0" lang="en-US" sz="2000" b="0" i="0" u="none" strike="noStrike" kern="0" cap="none" spc="0" normalizeH="0" baseline="0" noProof="0" dirty="0" smtClean="0">
                <a:ln>
                  <a:noFill/>
                </a:ln>
                <a:solidFill>
                  <a:srgbClr val="003366">
                    <a:lumMod val="60000"/>
                    <a:lumOff val="40000"/>
                  </a:srgbClr>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công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trả</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về</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số</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byte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ghi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được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endParaRPr kumimoji="0" lang="en-US" sz="2000" b="0" i="0" u="none" strike="noStrike" kern="0" cap="none" spc="0" normalizeH="0" baseline="0" noProof="0" dirty="0" smtClean="0">
              <a:ln>
                <a:noFill/>
              </a:ln>
              <a:solidFill>
                <a:srgbClr val="FF0000"/>
              </a:solidFill>
              <a:effectLst/>
              <a:uLnTx/>
              <a:uFillTx/>
              <a:latin typeface="Tahoma" pitchFamily="34" charset="0"/>
              <a:ea typeface="+mn-ea"/>
              <a:cs typeface="Tahoma" pitchFamily="34" charset="0"/>
            </a:endParaRPr>
          </a:p>
          <a:p>
            <a:pPr marL="0" marR="0" lvl="0" indent="0" algn="just" defTabSz="914400" eaLnBrk="0" fontAlgn="auto" latinLnBrk="0" hangingPunct="0">
              <a:lnSpc>
                <a:spcPct val="100000"/>
              </a:lnSpc>
              <a:spcBef>
                <a:spcPts val="0"/>
              </a:spcBef>
              <a:spcAft>
                <a:spcPts val="0"/>
              </a:spcAft>
              <a:buClrTx/>
              <a:buSzTx/>
              <a:buFontTx/>
              <a:buBlip>
                <a:blip r:embed="rId3"/>
              </a:buBlip>
              <a:tabLst/>
              <a:defRPr/>
            </a:pP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Thất</a:t>
            </a:r>
            <a:r>
              <a:rPr kumimoji="0" lang="en-US" sz="2000" b="0" i="0" u="none" strike="noStrike" kern="0" cap="none" spc="0" normalizeH="0" baseline="0" noProof="0" dirty="0" smtClean="0">
                <a:ln>
                  <a:noFill/>
                </a:ln>
                <a:solidFill>
                  <a:srgbClr val="003366">
                    <a:lumMod val="60000"/>
                    <a:lumOff val="40000"/>
                  </a:srgbClr>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bại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trả</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về</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smtClean="0">
                <a:ln>
                  <a:noFill/>
                </a:ln>
                <a:solidFill>
                  <a:srgbClr val="FF0000"/>
                </a:solidFill>
                <a:effectLst/>
                <a:uLnTx/>
                <a:uFillTx/>
                <a:latin typeface="Tahoma" pitchFamily="34" charset="0"/>
                <a:ea typeface="+mn-ea"/>
                <a:cs typeface="Tahoma" pitchFamily="34" charset="0"/>
              </a:rPr>
              <a:t>EOF</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có</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giá</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trị</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là</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-1,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được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định</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nghĩa</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trong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STDIO.H,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sử</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dụng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trong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tập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tin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có</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kiểu</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văn</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bản</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endParaRPr kumimoji="0" lang="en-US" sz="2000" b="0" i="0" u="none" strike="noStrike" kern="0" cap="none" spc="0" normalizeH="0" baseline="0" noProof="0" dirty="0">
              <a:ln>
                <a:noFill/>
              </a:ln>
              <a:solidFill>
                <a:srgbClr val="003366"/>
              </a:solidFill>
              <a:effectLst/>
              <a:uLnTx/>
              <a:uFillTx/>
              <a:latin typeface="Tahoma" pitchFamily="34" charset="0"/>
              <a:ea typeface="+mn-ea"/>
              <a:cs typeface="Tahoma" pitchFamily="34" charset="0"/>
            </a:endParaRPr>
          </a:p>
        </p:txBody>
      </p:sp>
      <p:sp>
        <p:nvSpPr>
          <p:cNvPr id="19" name="Text Box 49"/>
          <p:cNvSpPr txBox="1">
            <a:spLocks noChangeArrowheads="1"/>
          </p:cNvSpPr>
          <p:nvPr/>
        </p:nvSpPr>
        <p:spPr bwMode="gray">
          <a:xfrm>
            <a:off x="2729552" y="4800600"/>
            <a:ext cx="5181600" cy="1163638"/>
          </a:xfrm>
          <a:prstGeom prst="rect">
            <a:avLst/>
          </a:prstGeom>
          <a:solidFill>
            <a:srgbClr val="FFFFFF"/>
          </a:solidFill>
          <a:ln w="25400" cap="flat" cmpd="sng" algn="ctr">
            <a:solidFill>
              <a:srgbClr val="FFFFFF"/>
            </a:solidFill>
            <a:prstDash val="solid"/>
            <a:headEnd/>
            <a:tailEnd/>
          </a:ln>
          <a:effectLst/>
        </p:spPr>
        <p:txBody>
          <a:bodyPr wrap="square" anchor="ctr" anchorCtr="0">
            <a:noAutofit/>
          </a:bodyPr>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int</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 2912;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int</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c = ‘P’; float f = 17.06;</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FILE*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fopen</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(“taptin.txt”, “wt”);</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if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 NULL)</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FF0000"/>
                </a:solidFill>
                <a:effectLst/>
                <a:uLnTx/>
                <a:uFillTx/>
                <a:latin typeface="Tahoma" pitchFamily="34" charset="0"/>
                <a:ea typeface="+mn-ea"/>
                <a:cs typeface="Tahoma" pitchFamily="34" charset="0"/>
              </a:rPr>
              <a:t>fprintf</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“%d %c %.2f\n”,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c, f);</a:t>
            </a:r>
          </a:p>
        </p:txBody>
      </p:sp>
      <p:pic>
        <p:nvPicPr>
          <p:cNvPr id="20" name="Picture 40" descr="board"/>
          <p:cNvPicPr>
            <a:picLocks noChangeAspect="1" noChangeArrowheads="1" noCrop="1"/>
          </p:cNvPicPr>
          <p:nvPr/>
        </p:nvPicPr>
        <p:blipFill>
          <a:blip r:embed="rId4" cstate="print"/>
          <a:srcRect/>
          <a:stretch>
            <a:fillRect/>
          </a:stretch>
        </p:blipFill>
        <p:spPr bwMode="auto">
          <a:xfrm>
            <a:off x="1281752" y="4648200"/>
            <a:ext cx="1371600" cy="1371600"/>
          </a:xfrm>
          <a:prstGeom prst="rect">
            <a:avLst/>
          </a:prstGeom>
          <a:noFill/>
          <a:ln w="9525">
            <a:noFill/>
            <a:miter lim="800000"/>
            <a:headEnd/>
            <a:tailEnd/>
          </a:ln>
        </p:spPr>
      </p:pic>
      <p:sp>
        <p:nvSpPr>
          <p:cNvPr id="21" name="Right Arrow 20"/>
          <p:cNvSpPr/>
          <p:nvPr/>
        </p:nvSpPr>
        <p:spPr bwMode="auto">
          <a:xfrm>
            <a:off x="1357952" y="3733800"/>
            <a:ext cx="1143000" cy="838200"/>
          </a:xfrm>
          <a:prstGeom prst="rightArrow">
            <a:avLst/>
          </a:prstGeom>
          <a:gradFill rotWithShape="1">
            <a:gsLst>
              <a:gs pos="0">
                <a:srgbClr val="DE8848">
                  <a:tint val="50000"/>
                  <a:satMod val="300000"/>
                </a:srgbClr>
              </a:gs>
              <a:gs pos="35000">
                <a:srgbClr val="DE8848">
                  <a:tint val="37000"/>
                  <a:satMod val="300000"/>
                </a:srgbClr>
              </a:gs>
              <a:gs pos="100000">
                <a:srgbClr val="DE8848">
                  <a:tint val="15000"/>
                  <a:satMod val="350000"/>
                </a:srgbClr>
              </a:gs>
            </a:gsLst>
            <a:lin ang="16200000" scaled="1"/>
          </a:gradFill>
          <a:ln w="9525" cap="flat" cmpd="sng" algn="ctr">
            <a:solidFill>
              <a:srgbClr val="DE8848">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50" normalizeH="0" baseline="0" noProof="0" smtClean="0">
                <a:ln w="11430"/>
                <a:gradFill>
                  <a:gsLst>
                    <a:gs pos="25000">
                      <a:srgbClr val="85BA54">
                        <a:satMod val="155000"/>
                      </a:srgbClr>
                    </a:gs>
                    <a:gs pos="100000">
                      <a:srgbClr val="85BA54">
                        <a:shade val="45000"/>
                        <a:satMod val="165000"/>
                      </a:srgbClr>
                    </a:gs>
                  </a:gsLst>
                  <a:lin ang="5400000"/>
                </a:gradFill>
                <a:effectLst>
                  <a:outerShdw blurRad="76200" dist="50800" dir="5400000" algn="tl" rotWithShape="0">
                    <a:srgbClr val="000000">
                      <a:alpha val="65000"/>
                    </a:srgbClr>
                  </a:outerShdw>
                </a:effectLst>
                <a:uLnTx/>
                <a:uFillTx/>
                <a:latin typeface="Arial" charset="0"/>
                <a:ea typeface="+mn-ea"/>
                <a:cs typeface="+mn-cs"/>
              </a:rPr>
              <a:t>Trả về</a:t>
            </a:r>
          </a:p>
        </p:txBody>
      </p:sp>
      <p:sp>
        <p:nvSpPr>
          <p:cNvPr id="22" name="Freeform 2"/>
          <p:cNvSpPr>
            <a:spLocks/>
          </p:cNvSpPr>
          <p:nvPr/>
        </p:nvSpPr>
        <p:spPr bwMode="gray">
          <a:xfrm>
            <a:off x="1030406" y="1676400"/>
            <a:ext cx="6970594" cy="530225"/>
          </a:xfrm>
          <a:custGeom>
            <a:avLst/>
            <a:gdLst/>
            <a:ahLst/>
            <a:cxnLst>
              <a:cxn ang="0">
                <a:pos x="26" y="121"/>
              </a:cxn>
              <a:cxn ang="0">
                <a:pos x="26" y="291"/>
              </a:cxn>
              <a:cxn ang="0">
                <a:pos x="2014" y="291"/>
              </a:cxn>
              <a:cxn ang="0">
                <a:pos x="2014" y="114"/>
              </a:cxn>
              <a:cxn ang="0">
                <a:pos x="1868" y="13"/>
              </a:cxn>
              <a:cxn ang="0">
                <a:pos x="170" y="13"/>
              </a:cxn>
              <a:cxn ang="0">
                <a:pos x="26" y="121"/>
              </a:cxn>
            </a:cxnLst>
            <a:rect l="0" t="0" r="r" b="b"/>
            <a:pathLst>
              <a:path w="2019" h="291">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a:gsLst>
              <a:gs pos="0">
                <a:srgbClr val="003366">
                  <a:lumMod val="20000"/>
                  <a:lumOff val="80000"/>
                </a:srgbClr>
              </a:gs>
              <a:gs pos="50000">
                <a:srgbClr val="003366">
                  <a:lumMod val="40000"/>
                  <a:lumOff val="60000"/>
                </a:srgbClr>
              </a:gs>
              <a:gs pos="100000">
                <a:srgbClr val="003366">
                  <a:lumMod val="20000"/>
                  <a:lumOff val="80000"/>
                </a:srgbClr>
              </a:gs>
            </a:gsLst>
            <a:lin ang="5400000" scaled="0"/>
          </a:gradFill>
          <a:ln w="9525" cap="flat" cmpd="sng" algn="ctr">
            <a:solidFill>
              <a:srgbClr val="738AC8">
                <a:shade val="95000"/>
                <a:satMod val="105000"/>
              </a:srgbClr>
            </a:solidFill>
            <a:prstDash val="solid"/>
            <a:headEnd/>
            <a:tailEnd/>
          </a:ln>
          <a:effectLst>
            <a:outerShdw blurRad="40000" dist="23000" dir="5400000" rotWithShape="0">
              <a:srgbClr val="000000">
                <a:alpha val="35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err="1" smtClean="0">
                <a:ln>
                  <a:noFill/>
                </a:ln>
                <a:solidFill>
                  <a:srgbClr val="FFFFFF"/>
                </a:solidFill>
                <a:effectLst/>
                <a:uLnTx/>
                <a:uFillTx/>
                <a:latin typeface="Verdana"/>
              </a:rPr>
              <a:t>int</a:t>
            </a:r>
            <a:r>
              <a:rPr kumimoji="0" lang="en-US" sz="1600" b="1" i="0" u="none" strike="noStrike" kern="0" cap="none" spc="0" normalizeH="0" baseline="0" noProof="0" dirty="0" smtClean="0">
                <a:ln>
                  <a:noFill/>
                </a:ln>
                <a:solidFill>
                  <a:srgbClr val="FFFFFF"/>
                </a:solidFill>
                <a:effectLst/>
                <a:uLnTx/>
                <a:uFillTx/>
                <a:latin typeface="Verdana"/>
              </a:rPr>
              <a:t> </a:t>
            </a:r>
            <a:r>
              <a:rPr kumimoji="0" lang="en-US" sz="1600" b="1" i="0" u="none" strike="noStrike" kern="0" cap="none" spc="0" normalizeH="0" baseline="0" noProof="0" dirty="0" err="1" smtClean="0">
                <a:ln>
                  <a:noFill/>
                </a:ln>
                <a:solidFill>
                  <a:srgbClr val="FF0000"/>
                </a:solidFill>
                <a:effectLst/>
                <a:uLnTx/>
                <a:uFillTx/>
                <a:latin typeface="Verdana"/>
                <a:ea typeface="+mn-ea"/>
                <a:cs typeface="+mn-cs"/>
              </a:rPr>
              <a:t>fprintf</a:t>
            </a:r>
            <a:r>
              <a:rPr kumimoji="0" lang="en-US" sz="1600" b="1" i="0" u="none" strike="noStrike" kern="0" cap="none" spc="0" normalizeH="0" baseline="0" noProof="0" dirty="0" smtClean="0">
                <a:ln>
                  <a:noFill/>
                </a:ln>
                <a:solidFill>
                  <a:srgbClr val="FFFFFF"/>
                </a:solidFill>
                <a:effectLst/>
                <a:uLnTx/>
                <a:uFillTx/>
                <a:latin typeface="Verdana"/>
              </a:rPr>
              <a:t>(FILE *</a:t>
            </a:r>
            <a:r>
              <a:rPr kumimoji="0" lang="en-US" sz="1600" b="1" i="0" u="none" strike="noStrike" kern="0" cap="none" spc="0" normalizeH="0" baseline="0" noProof="0" dirty="0" err="1" smtClean="0">
                <a:ln>
                  <a:noFill/>
                </a:ln>
                <a:solidFill>
                  <a:srgbClr val="FFC000"/>
                </a:solidFill>
                <a:effectLst/>
                <a:uLnTx/>
                <a:uFillTx/>
                <a:latin typeface="Verdana"/>
              </a:rPr>
              <a:t>fp</a:t>
            </a:r>
            <a:r>
              <a:rPr kumimoji="0" lang="en-US" sz="1600" b="1" i="0" u="none" strike="noStrike" kern="0" cap="none" spc="0" normalizeH="0" baseline="0" noProof="0" dirty="0" smtClean="0">
                <a:ln>
                  <a:noFill/>
                </a:ln>
                <a:solidFill>
                  <a:srgbClr val="FFFFFF"/>
                </a:solidFill>
                <a:effectLst/>
                <a:uLnTx/>
                <a:uFillTx/>
                <a:latin typeface="Verdana"/>
              </a:rPr>
              <a:t>, char *</a:t>
            </a:r>
            <a:r>
              <a:rPr kumimoji="0" lang="en-US" sz="1600" b="1" i="0" u="none" strike="noStrike" kern="0" cap="none" spc="0" normalizeH="0" baseline="0" noProof="0" dirty="0" err="1" smtClean="0">
                <a:ln>
                  <a:noFill/>
                </a:ln>
                <a:solidFill>
                  <a:srgbClr val="FFC000"/>
                </a:solidFill>
                <a:effectLst/>
                <a:uLnTx/>
                <a:uFillTx/>
                <a:latin typeface="Verdana"/>
              </a:rPr>
              <a:t>fnt</a:t>
            </a:r>
            <a:r>
              <a:rPr kumimoji="0" lang="en-US" sz="1600" b="1" i="0" u="none" strike="noStrike" kern="0" cap="none" spc="0" normalizeH="0" baseline="0" noProof="0" dirty="0" smtClean="0">
                <a:ln>
                  <a:noFill/>
                </a:ln>
                <a:solidFill>
                  <a:srgbClr val="FFFFFF"/>
                </a:solidFill>
                <a:effectLst/>
                <a:uLnTx/>
                <a:uFillTx/>
                <a:latin typeface="Verdana"/>
              </a:rPr>
              <a:t>, …)</a:t>
            </a:r>
            <a:endParaRPr kumimoji="0" lang="en-US" sz="1600" b="1" i="0" u="none" strike="noStrike" kern="0" cap="none" spc="0" normalizeH="0" baseline="0" noProof="0" dirty="0" smtClean="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xmlns="" val="10612673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Hàm nhập theo định dạng</a:t>
            </a:r>
            <a:endParaRPr lang="en-US"/>
          </a:p>
        </p:txBody>
      </p:sp>
      <p:sp>
        <p:nvSpPr>
          <p:cNvPr id="4" name="Date Placeholder 3"/>
          <p:cNvSpPr>
            <a:spLocks noGrp="1"/>
          </p:cNvSpPr>
          <p:nvPr>
            <p:ph type="dt" sz="half" idx="10"/>
          </p:nvPr>
        </p:nvSpPr>
        <p:spPr/>
        <p:txBody>
          <a:bodyPr/>
          <a:lstStyle/>
          <a:p>
            <a:fld id="{859896C3-FD0E-4065-B97D-C4291F54D714}"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14</a:t>
            </a:fld>
            <a:endParaRPr lang="en-US"/>
          </a:p>
        </p:txBody>
      </p:sp>
      <p:sp>
        <p:nvSpPr>
          <p:cNvPr id="15" name="AutoShape 47"/>
          <p:cNvSpPr>
            <a:spLocks noChangeArrowheads="1"/>
          </p:cNvSpPr>
          <p:nvPr/>
        </p:nvSpPr>
        <p:spPr bwMode="gray">
          <a:xfrm>
            <a:off x="1129352" y="2230437"/>
            <a:ext cx="6858000" cy="3865563"/>
          </a:xfrm>
          <a:prstGeom prst="roundRect">
            <a:avLst>
              <a:gd name="adj" fmla="val 0"/>
            </a:avLst>
          </a:prstGeom>
          <a:noFill/>
          <a:ln w="25400" cap="flat" cmpd="sng" algn="ctr">
            <a:solidFill>
              <a:srgbClr val="003366">
                <a:lumMod val="40000"/>
                <a:lumOff val="60000"/>
              </a:srgbClr>
            </a:solidFill>
            <a:prstDash val="soli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3366"/>
              </a:solidFill>
              <a:effectLst/>
              <a:uLnTx/>
              <a:uFillTx/>
              <a:latin typeface="Verdana"/>
              <a:ea typeface="+mn-ea"/>
              <a:cs typeface="+mn-cs"/>
            </a:endParaRPr>
          </a:p>
        </p:txBody>
      </p:sp>
      <p:pic>
        <p:nvPicPr>
          <p:cNvPr id="16" name="Picture 11" descr="book_w"/>
          <p:cNvPicPr>
            <a:picLocks noChangeAspect="1" noChangeArrowheads="1"/>
          </p:cNvPicPr>
          <p:nvPr/>
        </p:nvPicPr>
        <p:blipFill>
          <a:blip r:embed="rId2" cstate="print"/>
          <a:srcRect/>
          <a:stretch>
            <a:fillRect/>
          </a:stretch>
        </p:blipFill>
        <p:spPr bwMode="auto">
          <a:xfrm>
            <a:off x="1205552" y="2286000"/>
            <a:ext cx="1524000" cy="1216025"/>
          </a:xfrm>
          <a:prstGeom prst="rect">
            <a:avLst/>
          </a:prstGeom>
          <a:noFill/>
          <a:ln w="9525">
            <a:noFill/>
            <a:miter lim="800000"/>
            <a:headEnd/>
            <a:tailEnd/>
          </a:ln>
        </p:spPr>
      </p:pic>
      <p:sp>
        <p:nvSpPr>
          <p:cNvPr id="17" name="Text Box 49"/>
          <p:cNvSpPr txBox="1">
            <a:spLocks noChangeArrowheads="1"/>
          </p:cNvSpPr>
          <p:nvPr/>
        </p:nvSpPr>
        <p:spPr bwMode="gray">
          <a:xfrm>
            <a:off x="2729552" y="2341562"/>
            <a:ext cx="5181600" cy="1163638"/>
          </a:xfrm>
          <a:prstGeom prst="rect">
            <a:avLst/>
          </a:prstGeom>
          <a:solidFill>
            <a:srgbClr val="FFFFFF"/>
          </a:solidFill>
          <a:ln w="25400" cap="flat" cmpd="sng" algn="ctr">
            <a:solidFill>
              <a:srgbClr val="FFFFFF"/>
            </a:solidFill>
            <a:prstDash val="solid"/>
            <a:headEnd/>
            <a:tailEnd/>
          </a:ln>
          <a:effectLst/>
        </p:spPr>
        <p:txBody>
          <a:bodyPr wrap="square" anchor="ctr" anchorCtr="0">
            <a:noAutofit/>
          </a:bodyPr>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Đọc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dữ</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liệu</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có</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chuỗi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định</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dạng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FFC000"/>
                </a:solidFill>
                <a:effectLst/>
                <a:uLnTx/>
                <a:uFillTx/>
                <a:latin typeface="Tahoma" pitchFamily="34" charset="0"/>
                <a:ea typeface="+mn-ea"/>
                <a:cs typeface="Tahoma" pitchFamily="34" charset="0"/>
              </a:rPr>
              <a:t>fnt</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giống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hàm</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scanf</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từ</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stream </a:t>
            </a:r>
            <a:r>
              <a:rPr kumimoji="0" lang="en-US" sz="2000" b="0" i="0" u="none" strike="noStrike" kern="0" cap="none" spc="0" normalizeH="0" baseline="0" noProof="0" dirty="0" smtClean="0">
                <a:ln>
                  <a:noFill/>
                </a:ln>
                <a:solidFill>
                  <a:srgbClr val="FFC000"/>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Nếu</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là</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FF0000"/>
                </a:solidFill>
                <a:effectLst/>
                <a:uLnTx/>
                <a:uFillTx/>
                <a:latin typeface="Tahoma" pitchFamily="34" charset="0"/>
                <a:ea typeface="+mn-ea"/>
                <a:cs typeface="Tahoma" pitchFamily="34" charset="0"/>
              </a:rPr>
              <a:t>stdin</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thì</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hàm</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giống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printf</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p>
        </p:txBody>
      </p:sp>
      <p:sp>
        <p:nvSpPr>
          <p:cNvPr id="18" name="Text Box 49"/>
          <p:cNvSpPr txBox="1">
            <a:spLocks noChangeArrowheads="1"/>
          </p:cNvSpPr>
          <p:nvPr/>
        </p:nvSpPr>
        <p:spPr bwMode="gray">
          <a:xfrm>
            <a:off x="2729552" y="3581400"/>
            <a:ext cx="5181600" cy="1163638"/>
          </a:xfrm>
          <a:prstGeom prst="rect">
            <a:avLst/>
          </a:prstGeom>
          <a:solidFill>
            <a:srgbClr val="FFFFFF"/>
          </a:solidFill>
          <a:ln w="25400" cap="flat" cmpd="sng" algn="ctr">
            <a:solidFill>
              <a:srgbClr val="FFFFFF"/>
            </a:solidFill>
            <a:prstDash val="solid"/>
            <a:headEnd/>
            <a:tailEnd/>
          </a:ln>
          <a:effectLst/>
        </p:spPr>
        <p:txBody>
          <a:bodyPr wrap="square" anchor="ctr" anchorCtr="0">
            <a:noAutofit/>
          </a:bodyPr>
          <a:lstStyle/>
          <a:p>
            <a:pPr marL="0" marR="0" lvl="0" indent="0" algn="just" defTabSz="914400" eaLnBrk="0" fontAlgn="auto" latinLnBrk="0" hangingPunct="0">
              <a:lnSpc>
                <a:spcPct val="100000"/>
              </a:lnSpc>
              <a:spcBef>
                <a:spcPts val="0"/>
              </a:spcBef>
              <a:spcAft>
                <a:spcPts val="0"/>
              </a:spcAft>
              <a:buClrTx/>
              <a:buSzTx/>
              <a:buFontTx/>
              <a:buBlip>
                <a:blip r:embed="rId3"/>
              </a:buBlip>
              <a:tabLst/>
              <a:defRPr/>
            </a:pP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Thành</a:t>
            </a:r>
            <a:r>
              <a:rPr kumimoji="0" lang="en-US" sz="2000" b="0" i="0" u="none" strike="noStrike" kern="0" cap="none" spc="0" normalizeH="0" baseline="0" noProof="0" dirty="0" smtClean="0">
                <a:ln>
                  <a:noFill/>
                </a:ln>
                <a:solidFill>
                  <a:srgbClr val="003366">
                    <a:lumMod val="60000"/>
                    <a:lumOff val="40000"/>
                  </a:srgbClr>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công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trả</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về</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số</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thành</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phần</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đọc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và</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lưu</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trữ</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được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endParaRPr kumimoji="0" lang="en-US" sz="2000" b="0" i="0" u="none" strike="noStrike" kern="0" cap="none" spc="0" normalizeH="0" baseline="0" noProof="0" dirty="0" smtClean="0">
              <a:ln>
                <a:noFill/>
              </a:ln>
              <a:solidFill>
                <a:srgbClr val="FF0000"/>
              </a:solidFill>
              <a:effectLst/>
              <a:uLnTx/>
              <a:uFillTx/>
              <a:latin typeface="Tahoma" pitchFamily="34" charset="0"/>
              <a:ea typeface="+mn-ea"/>
              <a:cs typeface="Tahoma" pitchFamily="34" charset="0"/>
            </a:endParaRPr>
          </a:p>
          <a:p>
            <a:pPr marL="0" marR="0" lvl="0" indent="0" algn="just" defTabSz="914400" eaLnBrk="0" fontAlgn="auto" latinLnBrk="0" hangingPunct="0">
              <a:lnSpc>
                <a:spcPct val="100000"/>
              </a:lnSpc>
              <a:spcBef>
                <a:spcPts val="0"/>
              </a:spcBef>
              <a:spcAft>
                <a:spcPts val="0"/>
              </a:spcAft>
              <a:buClrTx/>
              <a:buSzTx/>
              <a:buFontTx/>
              <a:buBlip>
                <a:blip r:embed="rId3"/>
              </a:buBlip>
              <a:tabLst/>
              <a:defRPr/>
            </a:pP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Thất</a:t>
            </a:r>
            <a:r>
              <a:rPr kumimoji="0" lang="en-US" sz="2000" b="0" i="0" u="none" strike="noStrike" kern="0" cap="none" spc="0" normalizeH="0" baseline="0" noProof="0" dirty="0" smtClean="0">
                <a:ln>
                  <a:noFill/>
                </a:ln>
                <a:solidFill>
                  <a:srgbClr val="003366">
                    <a:lumMod val="60000"/>
                    <a:lumOff val="40000"/>
                  </a:srgbClr>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bại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trả</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về</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smtClean="0">
                <a:ln>
                  <a:noFill/>
                </a:ln>
                <a:solidFill>
                  <a:srgbClr val="FF0000"/>
                </a:solidFill>
                <a:effectLst/>
                <a:uLnTx/>
                <a:uFillTx/>
                <a:latin typeface="Tahoma" pitchFamily="34" charset="0"/>
                <a:ea typeface="+mn-ea"/>
                <a:cs typeface="Tahoma" pitchFamily="34" charset="0"/>
              </a:rPr>
              <a:t>EOF</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endParaRPr kumimoji="0" lang="en-US" sz="2000" b="0" i="0" u="none" strike="noStrike" kern="0" cap="none" spc="0" normalizeH="0" baseline="0" noProof="0" dirty="0">
              <a:ln>
                <a:noFill/>
              </a:ln>
              <a:solidFill>
                <a:srgbClr val="003366"/>
              </a:solidFill>
              <a:effectLst/>
              <a:uLnTx/>
              <a:uFillTx/>
              <a:latin typeface="Tahoma" pitchFamily="34" charset="0"/>
              <a:ea typeface="+mn-ea"/>
              <a:cs typeface="Tahoma" pitchFamily="34" charset="0"/>
            </a:endParaRPr>
          </a:p>
        </p:txBody>
      </p:sp>
      <p:sp>
        <p:nvSpPr>
          <p:cNvPr id="19" name="Text Box 49"/>
          <p:cNvSpPr txBox="1">
            <a:spLocks noChangeArrowheads="1"/>
          </p:cNvSpPr>
          <p:nvPr/>
        </p:nvSpPr>
        <p:spPr bwMode="gray">
          <a:xfrm>
            <a:off x="2729552" y="4800600"/>
            <a:ext cx="5181600" cy="1163638"/>
          </a:xfrm>
          <a:prstGeom prst="rect">
            <a:avLst/>
          </a:prstGeom>
          <a:solidFill>
            <a:srgbClr val="FFFFFF"/>
          </a:solidFill>
          <a:ln w="25400" cap="flat" cmpd="sng" algn="ctr">
            <a:solidFill>
              <a:srgbClr val="FFFFFF"/>
            </a:solidFill>
            <a:prstDash val="solid"/>
            <a:headEnd/>
            <a:tailEnd/>
          </a:ln>
          <a:effectLst/>
        </p:spPr>
        <p:txBody>
          <a:bodyPr wrap="square" anchor="ctr" anchorCtr="0">
            <a:noAutofit/>
          </a:bodyPr>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int</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FILE*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fopen</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(“taptin.txt”,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rt</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if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 NULL)</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FF0000"/>
                </a:solidFill>
                <a:effectLst/>
                <a:uLnTx/>
                <a:uFillTx/>
                <a:latin typeface="Tahoma" pitchFamily="34" charset="0"/>
                <a:ea typeface="+mn-ea"/>
                <a:cs typeface="Tahoma" pitchFamily="34" charset="0"/>
              </a:rPr>
              <a:t>fscanf</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“%d”, &amp;</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p>
        </p:txBody>
      </p:sp>
      <p:pic>
        <p:nvPicPr>
          <p:cNvPr id="20" name="Picture 40" descr="board"/>
          <p:cNvPicPr>
            <a:picLocks noChangeAspect="1" noChangeArrowheads="1" noCrop="1"/>
          </p:cNvPicPr>
          <p:nvPr/>
        </p:nvPicPr>
        <p:blipFill>
          <a:blip r:embed="rId4" cstate="print"/>
          <a:srcRect/>
          <a:stretch>
            <a:fillRect/>
          </a:stretch>
        </p:blipFill>
        <p:spPr bwMode="auto">
          <a:xfrm>
            <a:off x="1281752" y="4648200"/>
            <a:ext cx="1371600" cy="1371600"/>
          </a:xfrm>
          <a:prstGeom prst="rect">
            <a:avLst/>
          </a:prstGeom>
          <a:noFill/>
          <a:ln w="9525">
            <a:noFill/>
            <a:miter lim="800000"/>
            <a:headEnd/>
            <a:tailEnd/>
          </a:ln>
        </p:spPr>
      </p:pic>
      <p:sp>
        <p:nvSpPr>
          <p:cNvPr id="21" name="Right Arrow 20"/>
          <p:cNvSpPr/>
          <p:nvPr/>
        </p:nvSpPr>
        <p:spPr bwMode="auto">
          <a:xfrm>
            <a:off x="1357952" y="3733800"/>
            <a:ext cx="1143000" cy="838200"/>
          </a:xfrm>
          <a:prstGeom prst="rightArrow">
            <a:avLst/>
          </a:prstGeom>
          <a:gradFill rotWithShape="1">
            <a:gsLst>
              <a:gs pos="0">
                <a:srgbClr val="DE8848">
                  <a:tint val="50000"/>
                  <a:satMod val="300000"/>
                </a:srgbClr>
              </a:gs>
              <a:gs pos="35000">
                <a:srgbClr val="DE8848">
                  <a:tint val="37000"/>
                  <a:satMod val="300000"/>
                </a:srgbClr>
              </a:gs>
              <a:gs pos="100000">
                <a:srgbClr val="DE8848">
                  <a:tint val="15000"/>
                  <a:satMod val="350000"/>
                </a:srgbClr>
              </a:gs>
            </a:gsLst>
            <a:lin ang="16200000" scaled="1"/>
          </a:gradFill>
          <a:ln w="9525" cap="flat" cmpd="sng" algn="ctr">
            <a:solidFill>
              <a:srgbClr val="DE8848">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50" normalizeH="0" baseline="0" noProof="0" smtClean="0">
                <a:ln w="11430"/>
                <a:gradFill>
                  <a:gsLst>
                    <a:gs pos="25000">
                      <a:srgbClr val="85BA54">
                        <a:satMod val="155000"/>
                      </a:srgbClr>
                    </a:gs>
                    <a:gs pos="100000">
                      <a:srgbClr val="85BA54">
                        <a:shade val="45000"/>
                        <a:satMod val="165000"/>
                      </a:srgbClr>
                    </a:gs>
                  </a:gsLst>
                  <a:lin ang="5400000"/>
                </a:gradFill>
                <a:effectLst>
                  <a:outerShdw blurRad="76200" dist="50800" dir="5400000" algn="tl" rotWithShape="0">
                    <a:srgbClr val="000000">
                      <a:alpha val="65000"/>
                    </a:srgbClr>
                  </a:outerShdw>
                </a:effectLst>
                <a:uLnTx/>
                <a:uFillTx/>
                <a:latin typeface="Arial" charset="0"/>
                <a:ea typeface="+mn-ea"/>
                <a:cs typeface="+mn-cs"/>
              </a:rPr>
              <a:t>Trả về</a:t>
            </a:r>
          </a:p>
        </p:txBody>
      </p:sp>
      <p:sp>
        <p:nvSpPr>
          <p:cNvPr id="22" name="Freeform 2"/>
          <p:cNvSpPr>
            <a:spLocks/>
          </p:cNvSpPr>
          <p:nvPr/>
        </p:nvSpPr>
        <p:spPr bwMode="gray">
          <a:xfrm>
            <a:off x="1030406" y="1676400"/>
            <a:ext cx="6970594" cy="530225"/>
          </a:xfrm>
          <a:custGeom>
            <a:avLst/>
            <a:gdLst/>
            <a:ahLst/>
            <a:cxnLst>
              <a:cxn ang="0">
                <a:pos x="26" y="121"/>
              </a:cxn>
              <a:cxn ang="0">
                <a:pos x="26" y="291"/>
              </a:cxn>
              <a:cxn ang="0">
                <a:pos x="2014" y="291"/>
              </a:cxn>
              <a:cxn ang="0">
                <a:pos x="2014" y="114"/>
              </a:cxn>
              <a:cxn ang="0">
                <a:pos x="1868" y="13"/>
              </a:cxn>
              <a:cxn ang="0">
                <a:pos x="170" y="13"/>
              </a:cxn>
              <a:cxn ang="0">
                <a:pos x="26" y="121"/>
              </a:cxn>
            </a:cxnLst>
            <a:rect l="0" t="0" r="r" b="b"/>
            <a:pathLst>
              <a:path w="2019" h="291">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a:gsLst>
              <a:gs pos="0">
                <a:srgbClr val="003366">
                  <a:lumMod val="20000"/>
                  <a:lumOff val="80000"/>
                </a:srgbClr>
              </a:gs>
              <a:gs pos="50000">
                <a:srgbClr val="003366">
                  <a:lumMod val="40000"/>
                  <a:lumOff val="60000"/>
                </a:srgbClr>
              </a:gs>
              <a:gs pos="100000">
                <a:srgbClr val="003366">
                  <a:lumMod val="20000"/>
                  <a:lumOff val="80000"/>
                </a:srgbClr>
              </a:gs>
            </a:gsLst>
            <a:lin ang="5400000" scaled="0"/>
          </a:gradFill>
          <a:ln w="9525" cap="flat" cmpd="sng" algn="ctr">
            <a:solidFill>
              <a:srgbClr val="738AC8">
                <a:shade val="95000"/>
                <a:satMod val="105000"/>
              </a:srgbClr>
            </a:solidFill>
            <a:prstDash val="solid"/>
            <a:headEnd/>
            <a:tailEnd/>
          </a:ln>
          <a:effectLst>
            <a:outerShdw blurRad="40000" dist="23000" dir="5400000" rotWithShape="0">
              <a:srgbClr val="000000">
                <a:alpha val="35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err="1" smtClean="0">
                <a:ln>
                  <a:noFill/>
                </a:ln>
                <a:solidFill>
                  <a:srgbClr val="FFFFFF"/>
                </a:solidFill>
                <a:effectLst/>
                <a:uLnTx/>
                <a:uFillTx/>
                <a:latin typeface="Verdana"/>
              </a:rPr>
              <a:t>int</a:t>
            </a:r>
            <a:r>
              <a:rPr kumimoji="0" lang="en-US" sz="1600" b="1" i="0" u="none" strike="noStrike" kern="0" cap="none" spc="0" normalizeH="0" baseline="0" noProof="0" dirty="0" smtClean="0">
                <a:ln>
                  <a:noFill/>
                </a:ln>
                <a:solidFill>
                  <a:srgbClr val="FFFFFF"/>
                </a:solidFill>
                <a:effectLst/>
                <a:uLnTx/>
                <a:uFillTx/>
                <a:latin typeface="Verdana"/>
              </a:rPr>
              <a:t> </a:t>
            </a:r>
            <a:r>
              <a:rPr kumimoji="0" lang="en-US" sz="1600" b="1" i="0" u="none" strike="noStrike" kern="0" cap="none" spc="0" normalizeH="0" baseline="0" noProof="0" err="1" smtClean="0">
                <a:ln>
                  <a:noFill/>
                </a:ln>
                <a:solidFill>
                  <a:srgbClr val="FF0000"/>
                </a:solidFill>
                <a:effectLst/>
                <a:uLnTx/>
                <a:uFillTx/>
                <a:latin typeface="Verdana"/>
                <a:ea typeface="+mn-ea"/>
                <a:cs typeface="+mn-cs"/>
              </a:rPr>
              <a:t>fscanf</a:t>
            </a:r>
            <a:r>
              <a:rPr kumimoji="0" lang="en-US" sz="1600" b="1" i="0" u="none" strike="noStrike" kern="0" cap="none" spc="0" normalizeH="0" baseline="0" noProof="0" smtClean="0">
                <a:ln>
                  <a:noFill/>
                </a:ln>
                <a:solidFill>
                  <a:srgbClr val="FFFFFF"/>
                </a:solidFill>
                <a:effectLst/>
                <a:uLnTx/>
                <a:uFillTx/>
                <a:latin typeface="Verdana"/>
              </a:rPr>
              <a:t>(FILE *</a:t>
            </a:r>
            <a:r>
              <a:rPr kumimoji="0" lang="en-US" sz="1600" b="1" i="0" u="none" strike="noStrike" kern="0" cap="none" spc="0" normalizeH="0" baseline="0" noProof="0" smtClean="0">
                <a:ln>
                  <a:noFill/>
                </a:ln>
                <a:solidFill>
                  <a:srgbClr val="FFC000"/>
                </a:solidFill>
                <a:effectLst/>
                <a:uLnTx/>
                <a:uFillTx/>
                <a:latin typeface="Verdana"/>
              </a:rPr>
              <a:t>fp</a:t>
            </a:r>
            <a:r>
              <a:rPr kumimoji="0" lang="en-US" sz="1600" b="1" i="0" u="none" strike="noStrike" kern="0" cap="none" spc="0" normalizeH="0" baseline="0" noProof="0" dirty="0" smtClean="0">
                <a:ln>
                  <a:noFill/>
                </a:ln>
                <a:solidFill>
                  <a:srgbClr val="FFFFFF"/>
                </a:solidFill>
                <a:effectLst/>
                <a:uLnTx/>
                <a:uFillTx/>
                <a:latin typeface="Verdana"/>
              </a:rPr>
              <a:t>, </a:t>
            </a:r>
            <a:r>
              <a:rPr kumimoji="0" lang="en-US" sz="1600" b="1" i="0" u="none" strike="noStrike" kern="0" cap="none" spc="0" normalizeH="0" baseline="0" noProof="0" smtClean="0">
                <a:ln>
                  <a:noFill/>
                </a:ln>
                <a:solidFill>
                  <a:srgbClr val="FFFFFF"/>
                </a:solidFill>
                <a:effectLst/>
                <a:uLnTx/>
                <a:uFillTx/>
                <a:latin typeface="Verdana"/>
              </a:rPr>
              <a:t>char *</a:t>
            </a:r>
            <a:r>
              <a:rPr kumimoji="0" lang="en-US" sz="1600" b="1" i="0" u="none" strike="noStrike" kern="0" cap="none" spc="0" normalizeH="0" baseline="0" noProof="0" smtClean="0">
                <a:ln>
                  <a:noFill/>
                </a:ln>
                <a:solidFill>
                  <a:srgbClr val="FFC000"/>
                </a:solidFill>
                <a:effectLst/>
                <a:uLnTx/>
                <a:uFillTx/>
                <a:latin typeface="Verdana"/>
              </a:rPr>
              <a:t>fnt</a:t>
            </a:r>
            <a:r>
              <a:rPr kumimoji="0" lang="en-US" sz="1600" b="1" i="0" u="none" strike="noStrike" kern="0" cap="none" spc="0" normalizeH="0" baseline="0" noProof="0" dirty="0" smtClean="0">
                <a:ln>
                  <a:noFill/>
                </a:ln>
                <a:solidFill>
                  <a:srgbClr val="FFFFFF"/>
                </a:solidFill>
                <a:effectLst/>
                <a:uLnTx/>
                <a:uFillTx/>
                <a:latin typeface="Verdana"/>
              </a:rPr>
              <a:t>, …)</a:t>
            </a:r>
            <a:endParaRPr kumimoji="0" lang="en-US" sz="1600" b="1" i="0" u="none" strike="noStrike" kern="0" cap="none" spc="0" normalizeH="0" baseline="0" noProof="0" dirty="0" smtClean="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xmlns="" val="10494082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Hàm nhập ký tự</a:t>
            </a:r>
          </a:p>
        </p:txBody>
      </p:sp>
      <p:sp>
        <p:nvSpPr>
          <p:cNvPr id="4" name="Date Placeholder 3"/>
          <p:cNvSpPr>
            <a:spLocks noGrp="1"/>
          </p:cNvSpPr>
          <p:nvPr>
            <p:ph type="dt" sz="half" idx="10"/>
          </p:nvPr>
        </p:nvSpPr>
        <p:spPr/>
        <p:txBody>
          <a:bodyPr/>
          <a:lstStyle/>
          <a:p>
            <a:fld id="{6BE2366A-9212-435C-B4E0-CD8F36068720}"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15</a:t>
            </a:fld>
            <a:endParaRPr lang="en-US"/>
          </a:p>
        </p:txBody>
      </p:sp>
      <p:sp>
        <p:nvSpPr>
          <p:cNvPr id="15" name="AutoShape 47"/>
          <p:cNvSpPr>
            <a:spLocks noChangeArrowheads="1"/>
          </p:cNvSpPr>
          <p:nvPr/>
        </p:nvSpPr>
        <p:spPr bwMode="gray">
          <a:xfrm>
            <a:off x="1129352" y="2230437"/>
            <a:ext cx="6858000" cy="3865563"/>
          </a:xfrm>
          <a:prstGeom prst="roundRect">
            <a:avLst>
              <a:gd name="adj" fmla="val 0"/>
            </a:avLst>
          </a:prstGeom>
          <a:noFill/>
          <a:ln w="25400" cap="flat" cmpd="sng" algn="ctr">
            <a:solidFill>
              <a:srgbClr val="003366">
                <a:lumMod val="40000"/>
                <a:lumOff val="60000"/>
              </a:srgbClr>
            </a:solidFill>
            <a:prstDash val="soli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3366"/>
              </a:solidFill>
              <a:effectLst/>
              <a:uLnTx/>
              <a:uFillTx/>
              <a:latin typeface="Verdana"/>
              <a:ea typeface="+mn-ea"/>
              <a:cs typeface="+mn-cs"/>
            </a:endParaRPr>
          </a:p>
        </p:txBody>
      </p:sp>
      <p:pic>
        <p:nvPicPr>
          <p:cNvPr id="16" name="Picture 11" descr="book_w"/>
          <p:cNvPicPr>
            <a:picLocks noChangeAspect="1" noChangeArrowheads="1"/>
          </p:cNvPicPr>
          <p:nvPr/>
        </p:nvPicPr>
        <p:blipFill>
          <a:blip r:embed="rId2" cstate="print"/>
          <a:srcRect/>
          <a:stretch>
            <a:fillRect/>
          </a:stretch>
        </p:blipFill>
        <p:spPr bwMode="auto">
          <a:xfrm>
            <a:off x="1205552" y="2286000"/>
            <a:ext cx="1524000" cy="1216025"/>
          </a:xfrm>
          <a:prstGeom prst="rect">
            <a:avLst/>
          </a:prstGeom>
          <a:noFill/>
          <a:ln w="9525">
            <a:noFill/>
            <a:miter lim="800000"/>
            <a:headEnd/>
            <a:tailEnd/>
          </a:ln>
        </p:spPr>
      </p:pic>
      <p:sp>
        <p:nvSpPr>
          <p:cNvPr id="17" name="Text Box 49"/>
          <p:cNvSpPr txBox="1">
            <a:spLocks noChangeArrowheads="1"/>
          </p:cNvSpPr>
          <p:nvPr/>
        </p:nvSpPr>
        <p:spPr bwMode="gray">
          <a:xfrm>
            <a:off x="2729552" y="2341562"/>
            <a:ext cx="5181600" cy="1163638"/>
          </a:xfrm>
          <a:prstGeom prst="rect">
            <a:avLst/>
          </a:prstGeom>
          <a:solidFill>
            <a:srgbClr val="FFFFFF"/>
          </a:solidFill>
          <a:ln w="25400" cap="flat" cmpd="sng" algn="ctr">
            <a:solidFill>
              <a:srgbClr val="FFFFFF"/>
            </a:solidFill>
            <a:prstDash val="solid"/>
            <a:headEnd/>
            <a:tailEnd/>
          </a:ln>
          <a:effectLst/>
        </p:spPr>
        <p:txBody>
          <a:bodyPr wrap="square" anchor="ctr" anchorCtr="0">
            <a:noAutofit/>
          </a:bodyPr>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Đọc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một</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ký</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tự</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từ</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stream </a:t>
            </a:r>
            <a:r>
              <a:rPr kumimoji="0" lang="en-US" sz="2000" b="0" i="0" u="none" strike="noStrike" kern="0" cap="none" spc="0" normalizeH="0" baseline="0" noProof="0" dirty="0" smtClean="0">
                <a:ln>
                  <a:noFill/>
                </a:ln>
                <a:solidFill>
                  <a:srgbClr val="FFC000"/>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endParaRPr kumimoji="0" lang="en-US" sz="2000" b="0" i="0" u="none" strike="noStrike" kern="0" cap="none" spc="0" normalizeH="0" baseline="0" noProof="0" dirty="0" smtClean="0">
              <a:ln>
                <a:noFill/>
              </a:ln>
              <a:solidFill>
                <a:srgbClr val="FF0000"/>
              </a:solidFill>
              <a:effectLst/>
              <a:uLnTx/>
              <a:uFillTx/>
              <a:latin typeface="Tahoma" pitchFamily="34" charset="0"/>
              <a:ea typeface="+mn-ea"/>
              <a:cs typeface="Tahoma" pitchFamily="34" charset="0"/>
            </a:endParaRP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rgbClr val="FF0000"/>
                </a:solidFill>
                <a:effectLst/>
                <a:uLnTx/>
                <a:uFillTx/>
                <a:latin typeface="Tahoma" pitchFamily="34" charset="0"/>
                <a:ea typeface="+mn-ea"/>
                <a:cs typeface="Tahoma" pitchFamily="34" charset="0"/>
              </a:rPr>
              <a:t>getc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là</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macro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còn</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FF0000"/>
                </a:solidFill>
                <a:effectLst/>
                <a:uLnTx/>
                <a:uFillTx/>
                <a:latin typeface="Tahoma" pitchFamily="34" charset="0"/>
                <a:ea typeface="+mn-ea"/>
                <a:cs typeface="Tahoma" pitchFamily="34" charset="0"/>
              </a:rPr>
              <a:t>fgetc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là</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phiên</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bản</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hàm</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của</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macro </a:t>
            </a:r>
            <a:r>
              <a:rPr kumimoji="0" lang="en-US" sz="2000" b="0" i="0" u="none" strike="noStrike" kern="0" cap="none" spc="0" normalizeH="0" baseline="0" noProof="0" dirty="0" err="1" smtClean="0">
                <a:ln>
                  <a:noFill/>
                </a:ln>
                <a:solidFill>
                  <a:srgbClr val="FF0000"/>
                </a:solidFill>
                <a:effectLst/>
                <a:uLnTx/>
                <a:uFillTx/>
                <a:latin typeface="Tahoma" pitchFamily="34" charset="0"/>
                <a:ea typeface="+mn-ea"/>
                <a:cs typeface="Tahoma" pitchFamily="34" charset="0"/>
              </a:rPr>
              <a:t>getc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endParaRPr kumimoji="0" lang="en-US" sz="2000" b="0" i="0" u="none" strike="noStrike" kern="0" cap="none" spc="0" normalizeH="0" baseline="0" noProof="0" dirty="0" smtClean="0">
              <a:ln>
                <a:noFill/>
              </a:ln>
              <a:solidFill>
                <a:srgbClr val="FF0000"/>
              </a:solidFill>
              <a:effectLst/>
              <a:uLnTx/>
              <a:uFillTx/>
              <a:latin typeface="Tahoma" pitchFamily="34" charset="0"/>
              <a:ea typeface="+mn-ea"/>
              <a:cs typeface="Tahoma" pitchFamily="34" charset="0"/>
            </a:endParaRPr>
          </a:p>
        </p:txBody>
      </p:sp>
      <p:sp>
        <p:nvSpPr>
          <p:cNvPr id="18" name="Text Box 49"/>
          <p:cNvSpPr txBox="1">
            <a:spLocks noChangeArrowheads="1"/>
          </p:cNvSpPr>
          <p:nvPr/>
        </p:nvSpPr>
        <p:spPr bwMode="gray">
          <a:xfrm>
            <a:off x="2729552" y="3581400"/>
            <a:ext cx="5181600" cy="1163638"/>
          </a:xfrm>
          <a:prstGeom prst="rect">
            <a:avLst/>
          </a:prstGeom>
          <a:solidFill>
            <a:srgbClr val="FFFFFF"/>
          </a:solidFill>
          <a:ln w="25400" cap="flat" cmpd="sng" algn="ctr">
            <a:solidFill>
              <a:srgbClr val="FFFFFF"/>
            </a:solidFill>
            <a:prstDash val="solid"/>
            <a:headEnd/>
            <a:tailEnd/>
          </a:ln>
          <a:effectLst/>
        </p:spPr>
        <p:txBody>
          <a:bodyPr wrap="square" anchor="ctr" anchorCtr="0">
            <a:noAutofit/>
          </a:bodyPr>
          <a:lstStyle/>
          <a:p>
            <a:pPr marL="0" marR="0" lvl="0" indent="0" algn="just" defTabSz="914400" eaLnBrk="0" fontAlgn="auto" latinLnBrk="0" hangingPunct="0">
              <a:lnSpc>
                <a:spcPct val="100000"/>
              </a:lnSpc>
              <a:spcBef>
                <a:spcPts val="0"/>
              </a:spcBef>
              <a:spcAft>
                <a:spcPts val="0"/>
              </a:spcAft>
              <a:buClrTx/>
              <a:buSzTx/>
              <a:buFontTx/>
              <a:buBlip>
                <a:blip r:embed="rId3"/>
              </a:buBlip>
              <a:tabLst/>
              <a:defRPr/>
            </a:pP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Thành</a:t>
            </a:r>
            <a:r>
              <a:rPr kumimoji="0" lang="en-US" sz="2000" b="0" i="0" u="none" strike="noStrike" kern="0" cap="none" spc="0" normalizeH="0" baseline="0" noProof="0" dirty="0" smtClean="0">
                <a:ln>
                  <a:noFill/>
                </a:ln>
                <a:solidFill>
                  <a:srgbClr val="003366">
                    <a:lumMod val="60000"/>
                    <a:lumOff val="40000"/>
                  </a:srgbClr>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công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trả</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về</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ký</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tự</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đọc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được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sau</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khi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chuyển</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sang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số</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nguyên</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không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dấu</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endParaRPr kumimoji="0" lang="en-US" sz="2000" b="0" i="0" u="none" strike="noStrike" kern="0" cap="none" spc="0" normalizeH="0" baseline="0" noProof="0" dirty="0" smtClean="0">
              <a:ln>
                <a:noFill/>
              </a:ln>
              <a:solidFill>
                <a:srgbClr val="FF0000"/>
              </a:solidFill>
              <a:effectLst/>
              <a:uLnTx/>
              <a:uFillTx/>
              <a:latin typeface="Tahoma" pitchFamily="34" charset="0"/>
              <a:ea typeface="+mn-ea"/>
              <a:cs typeface="Tahoma" pitchFamily="34" charset="0"/>
            </a:endParaRPr>
          </a:p>
          <a:p>
            <a:pPr marL="0" marR="0" lvl="0" indent="0" algn="just" defTabSz="914400" eaLnBrk="0" fontAlgn="auto" latinLnBrk="0" hangingPunct="0">
              <a:lnSpc>
                <a:spcPct val="100000"/>
              </a:lnSpc>
              <a:spcBef>
                <a:spcPts val="0"/>
              </a:spcBef>
              <a:spcAft>
                <a:spcPts val="0"/>
              </a:spcAft>
              <a:buClrTx/>
              <a:buSzTx/>
              <a:buFontTx/>
              <a:buBlip>
                <a:blip r:embed="rId3"/>
              </a:buBlip>
              <a:tabLst/>
              <a:defRPr/>
            </a:pP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Thất</a:t>
            </a:r>
            <a:r>
              <a:rPr kumimoji="0" lang="en-US" sz="2000" b="0" i="0" u="none" strike="noStrike" kern="0" cap="none" spc="0" normalizeH="0" baseline="0" noProof="0" dirty="0" smtClean="0">
                <a:ln>
                  <a:noFill/>
                </a:ln>
                <a:solidFill>
                  <a:srgbClr val="003366">
                    <a:lumMod val="60000"/>
                    <a:lumOff val="40000"/>
                  </a:srgbClr>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bại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trả</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về</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smtClean="0">
                <a:ln>
                  <a:noFill/>
                </a:ln>
                <a:solidFill>
                  <a:srgbClr val="FF0000"/>
                </a:solidFill>
                <a:effectLst/>
                <a:uLnTx/>
                <a:uFillTx/>
                <a:latin typeface="Tahoma" pitchFamily="34" charset="0"/>
                <a:ea typeface="+mn-ea"/>
                <a:cs typeface="Tahoma" pitchFamily="34" charset="0"/>
              </a:rPr>
              <a:t>EOF</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khi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kết</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thúc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stream </a:t>
            </a:r>
            <a:r>
              <a:rPr kumimoji="0" lang="en-US" sz="2000" b="0" i="0" u="none" strike="noStrike" kern="0" cap="none" spc="0" normalizeH="0" baseline="0" noProof="0" dirty="0" err="1" smtClean="0">
                <a:ln>
                  <a:noFill/>
                </a:ln>
                <a:solidFill>
                  <a:srgbClr val="FFC000"/>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hoặc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gặp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lỗi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endParaRPr kumimoji="0" lang="en-US" sz="2000" b="0" i="0" u="none" strike="noStrike" kern="0" cap="none" spc="0" normalizeH="0" baseline="0" noProof="0" dirty="0">
              <a:ln>
                <a:noFill/>
              </a:ln>
              <a:solidFill>
                <a:srgbClr val="003366"/>
              </a:solidFill>
              <a:effectLst/>
              <a:uLnTx/>
              <a:uFillTx/>
              <a:latin typeface="Tahoma" pitchFamily="34" charset="0"/>
              <a:ea typeface="+mn-ea"/>
              <a:cs typeface="Tahoma" pitchFamily="34" charset="0"/>
            </a:endParaRPr>
          </a:p>
        </p:txBody>
      </p:sp>
      <p:sp>
        <p:nvSpPr>
          <p:cNvPr id="19" name="Text Box 49"/>
          <p:cNvSpPr txBox="1">
            <a:spLocks noChangeArrowheads="1"/>
          </p:cNvSpPr>
          <p:nvPr/>
        </p:nvSpPr>
        <p:spPr bwMode="gray">
          <a:xfrm>
            <a:off x="2729552" y="4800600"/>
            <a:ext cx="5181600" cy="1163638"/>
          </a:xfrm>
          <a:prstGeom prst="rect">
            <a:avLst/>
          </a:prstGeom>
          <a:solidFill>
            <a:srgbClr val="FFFFFF"/>
          </a:solidFill>
          <a:ln w="25400" cap="flat" cmpd="sng" algn="ctr">
            <a:solidFill>
              <a:srgbClr val="FFFFFF"/>
            </a:solidFill>
            <a:prstDash val="solid"/>
            <a:headEnd/>
            <a:tailEnd/>
          </a:ln>
          <a:effectLst/>
        </p:spPr>
        <p:txBody>
          <a:bodyPr wrap="square" anchor="ctr" anchorCtr="0">
            <a:noAutofit/>
          </a:bodyPr>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char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ch</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FILE*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fopen</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(“taptin.txt”,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rt</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if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 NULL)</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ch</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 </a:t>
            </a:r>
            <a:r>
              <a:rPr kumimoji="0" lang="en-US" sz="2000" b="0" i="0" u="none" strike="noStrike" kern="0" cap="none" spc="0" normalizeH="0" baseline="0" noProof="0" dirty="0" err="1" smtClean="0">
                <a:ln>
                  <a:noFill/>
                </a:ln>
                <a:solidFill>
                  <a:srgbClr val="FF0000"/>
                </a:solidFill>
                <a:effectLst/>
                <a:uLnTx/>
                <a:uFillTx/>
                <a:latin typeface="Tahoma" pitchFamily="34" charset="0"/>
                <a:ea typeface="+mn-ea"/>
                <a:cs typeface="Tahoma" pitchFamily="34" charset="0"/>
              </a:rPr>
              <a:t>getc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 </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sym typeface="Wingdings" pitchFamily="2" charset="2"/>
              </a:rPr>
              <a:t></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ch</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 </a:t>
            </a:r>
            <a:r>
              <a:rPr kumimoji="0" lang="en-US" sz="2000" b="0" i="0" u="none" strike="noStrike" kern="0" cap="none" spc="0" normalizeH="0" baseline="0" noProof="0" dirty="0" err="1" smtClean="0">
                <a:ln>
                  <a:noFill/>
                </a:ln>
                <a:solidFill>
                  <a:srgbClr val="FF0000"/>
                </a:solidFill>
                <a:effectLst/>
                <a:uLnTx/>
                <a:uFillTx/>
                <a:latin typeface="Tahoma" pitchFamily="34" charset="0"/>
                <a:ea typeface="+mn-ea"/>
                <a:cs typeface="Tahoma" pitchFamily="34" charset="0"/>
              </a:rPr>
              <a:t>fgetc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p>
        </p:txBody>
      </p:sp>
      <p:pic>
        <p:nvPicPr>
          <p:cNvPr id="20" name="Picture 40" descr="board"/>
          <p:cNvPicPr>
            <a:picLocks noChangeAspect="1" noChangeArrowheads="1" noCrop="1"/>
          </p:cNvPicPr>
          <p:nvPr/>
        </p:nvPicPr>
        <p:blipFill>
          <a:blip r:embed="rId4" cstate="print"/>
          <a:srcRect/>
          <a:stretch>
            <a:fillRect/>
          </a:stretch>
        </p:blipFill>
        <p:spPr bwMode="auto">
          <a:xfrm>
            <a:off x="1281752" y="4648200"/>
            <a:ext cx="1371600" cy="1371600"/>
          </a:xfrm>
          <a:prstGeom prst="rect">
            <a:avLst/>
          </a:prstGeom>
          <a:noFill/>
          <a:ln w="9525">
            <a:noFill/>
            <a:miter lim="800000"/>
            <a:headEnd/>
            <a:tailEnd/>
          </a:ln>
        </p:spPr>
      </p:pic>
      <p:sp>
        <p:nvSpPr>
          <p:cNvPr id="21" name="Right Arrow 20"/>
          <p:cNvSpPr/>
          <p:nvPr/>
        </p:nvSpPr>
        <p:spPr bwMode="auto">
          <a:xfrm>
            <a:off x="1357952" y="3733800"/>
            <a:ext cx="1143000" cy="838200"/>
          </a:xfrm>
          <a:prstGeom prst="rightArrow">
            <a:avLst/>
          </a:prstGeom>
          <a:gradFill rotWithShape="1">
            <a:gsLst>
              <a:gs pos="0">
                <a:srgbClr val="DE8848">
                  <a:tint val="50000"/>
                  <a:satMod val="300000"/>
                </a:srgbClr>
              </a:gs>
              <a:gs pos="35000">
                <a:srgbClr val="DE8848">
                  <a:tint val="37000"/>
                  <a:satMod val="300000"/>
                </a:srgbClr>
              </a:gs>
              <a:gs pos="100000">
                <a:srgbClr val="DE8848">
                  <a:tint val="15000"/>
                  <a:satMod val="350000"/>
                </a:srgbClr>
              </a:gs>
            </a:gsLst>
            <a:lin ang="16200000" scaled="1"/>
          </a:gradFill>
          <a:ln w="9525" cap="flat" cmpd="sng" algn="ctr">
            <a:solidFill>
              <a:srgbClr val="DE8848">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50" normalizeH="0" baseline="0" noProof="0" smtClean="0">
                <a:ln w="11430"/>
                <a:gradFill>
                  <a:gsLst>
                    <a:gs pos="25000">
                      <a:srgbClr val="85BA54">
                        <a:satMod val="155000"/>
                      </a:srgbClr>
                    </a:gs>
                    <a:gs pos="100000">
                      <a:srgbClr val="85BA54">
                        <a:shade val="45000"/>
                        <a:satMod val="165000"/>
                      </a:srgbClr>
                    </a:gs>
                  </a:gsLst>
                  <a:lin ang="5400000"/>
                </a:gradFill>
                <a:effectLst>
                  <a:outerShdw blurRad="76200" dist="50800" dir="5400000" algn="tl" rotWithShape="0">
                    <a:srgbClr val="000000">
                      <a:alpha val="65000"/>
                    </a:srgbClr>
                  </a:outerShdw>
                </a:effectLst>
                <a:uLnTx/>
                <a:uFillTx/>
                <a:latin typeface="Arial" charset="0"/>
                <a:ea typeface="+mn-ea"/>
                <a:cs typeface="+mn-cs"/>
              </a:rPr>
              <a:t>Trả về</a:t>
            </a:r>
          </a:p>
        </p:txBody>
      </p:sp>
      <p:sp>
        <p:nvSpPr>
          <p:cNvPr id="22" name="Freeform 2"/>
          <p:cNvSpPr>
            <a:spLocks/>
          </p:cNvSpPr>
          <p:nvPr/>
        </p:nvSpPr>
        <p:spPr bwMode="gray">
          <a:xfrm>
            <a:off x="1030406" y="1676400"/>
            <a:ext cx="6970594" cy="530225"/>
          </a:xfrm>
          <a:custGeom>
            <a:avLst/>
            <a:gdLst/>
            <a:ahLst/>
            <a:cxnLst>
              <a:cxn ang="0">
                <a:pos x="26" y="121"/>
              </a:cxn>
              <a:cxn ang="0">
                <a:pos x="26" y="291"/>
              </a:cxn>
              <a:cxn ang="0">
                <a:pos x="2014" y="291"/>
              </a:cxn>
              <a:cxn ang="0">
                <a:pos x="2014" y="114"/>
              </a:cxn>
              <a:cxn ang="0">
                <a:pos x="1868" y="13"/>
              </a:cxn>
              <a:cxn ang="0">
                <a:pos x="170" y="13"/>
              </a:cxn>
              <a:cxn ang="0">
                <a:pos x="26" y="121"/>
              </a:cxn>
            </a:cxnLst>
            <a:rect l="0" t="0" r="r" b="b"/>
            <a:pathLst>
              <a:path w="2019" h="291">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a:gsLst>
              <a:gs pos="0">
                <a:srgbClr val="003366">
                  <a:lumMod val="20000"/>
                  <a:lumOff val="80000"/>
                </a:srgbClr>
              </a:gs>
              <a:gs pos="50000">
                <a:srgbClr val="003366">
                  <a:lumMod val="40000"/>
                  <a:lumOff val="60000"/>
                </a:srgbClr>
              </a:gs>
              <a:gs pos="100000">
                <a:srgbClr val="003366">
                  <a:lumMod val="20000"/>
                  <a:lumOff val="80000"/>
                </a:srgbClr>
              </a:gs>
            </a:gsLst>
            <a:lin ang="5400000" scaled="0"/>
          </a:gradFill>
          <a:ln w="9525" cap="flat" cmpd="sng" algn="ctr">
            <a:solidFill>
              <a:srgbClr val="738AC8">
                <a:shade val="95000"/>
                <a:satMod val="105000"/>
              </a:srgbClr>
            </a:solidFill>
            <a:prstDash val="solid"/>
            <a:headEnd/>
            <a:tailEnd/>
          </a:ln>
          <a:effectLst>
            <a:outerShdw blurRad="40000" dist="23000" dir="5400000" rotWithShape="0">
              <a:srgbClr val="000000">
                <a:alpha val="35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err="1" smtClean="0">
                <a:ln>
                  <a:noFill/>
                </a:ln>
                <a:solidFill>
                  <a:srgbClr val="FFFFFF"/>
                </a:solidFill>
                <a:effectLst/>
                <a:uLnTx/>
                <a:uFillTx/>
                <a:latin typeface="Verdana"/>
              </a:rPr>
              <a:t>int</a:t>
            </a:r>
            <a:r>
              <a:rPr kumimoji="0" lang="en-US" sz="1600" b="1" i="0" u="none" strike="noStrike" kern="0" cap="none" spc="0" normalizeH="0" baseline="0" noProof="0" dirty="0" smtClean="0">
                <a:ln>
                  <a:noFill/>
                </a:ln>
                <a:solidFill>
                  <a:srgbClr val="FFFFFF"/>
                </a:solidFill>
                <a:effectLst/>
                <a:uLnTx/>
                <a:uFillTx/>
                <a:latin typeface="Verdana"/>
              </a:rPr>
              <a:t> </a:t>
            </a:r>
            <a:r>
              <a:rPr kumimoji="0" lang="en-US" sz="1600" b="1" i="0" u="none" strike="noStrike" kern="0" cap="none" spc="0" normalizeH="0" baseline="0" noProof="0" dirty="0" err="1" smtClean="0">
                <a:ln>
                  <a:noFill/>
                </a:ln>
                <a:solidFill>
                  <a:srgbClr val="FF0000"/>
                </a:solidFill>
                <a:effectLst/>
                <a:uLnTx/>
                <a:uFillTx/>
                <a:latin typeface="Verdana"/>
                <a:ea typeface="+mn-ea"/>
                <a:cs typeface="+mn-cs"/>
              </a:rPr>
              <a:t>getc</a:t>
            </a:r>
            <a:r>
              <a:rPr kumimoji="0" lang="en-US" sz="1600" b="1" i="0" u="none" strike="noStrike" kern="0" cap="none" spc="0" normalizeH="0" baseline="0" noProof="0" dirty="0" smtClean="0">
                <a:ln>
                  <a:noFill/>
                </a:ln>
                <a:solidFill>
                  <a:srgbClr val="FFFFFF"/>
                </a:solidFill>
                <a:effectLst/>
                <a:uLnTx/>
                <a:uFillTx/>
                <a:latin typeface="Verdana"/>
              </a:rPr>
              <a:t>(FILE *</a:t>
            </a:r>
            <a:r>
              <a:rPr kumimoji="0" lang="en-US" sz="1600" b="1" i="0" u="none" strike="noStrike" kern="0" cap="none" spc="0" normalizeH="0" baseline="0" noProof="0" dirty="0" err="1" smtClean="0">
                <a:ln>
                  <a:noFill/>
                </a:ln>
                <a:solidFill>
                  <a:srgbClr val="FFC000"/>
                </a:solidFill>
                <a:effectLst/>
                <a:uLnTx/>
                <a:uFillTx/>
                <a:latin typeface="Verdana"/>
              </a:rPr>
              <a:t>fp</a:t>
            </a:r>
            <a:r>
              <a:rPr kumimoji="0" lang="en-US" sz="1600" b="1" i="0" u="none" strike="noStrike" kern="0" cap="none" spc="0" normalizeH="0" baseline="0" noProof="0" dirty="0" smtClean="0">
                <a:ln>
                  <a:noFill/>
                </a:ln>
                <a:solidFill>
                  <a:srgbClr val="FFFFFF"/>
                </a:solidFill>
                <a:effectLst/>
                <a:uLnTx/>
                <a:uFillTx/>
                <a:latin typeface="Verdana"/>
              </a:rPr>
              <a:t>) </a:t>
            </a:r>
            <a:r>
              <a:rPr kumimoji="0" lang="en-US" sz="1600" b="1" i="0" u="none" strike="noStrike" kern="0" cap="none" spc="0" normalizeH="0" baseline="0" noProof="0" dirty="0" err="1" smtClean="0">
                <a:ln>
                  <a:noFill/>
                </a:ln>
                <a:solidFill>
                  <a:srgbClr val="FFFFFF"/>
                </a:solidFill>
                <a:effectLst/>
                <a:uLnTx/>
                <a:uFillTx/>
                <a:latin typeface="Verdana"/>
              </a:rPr>
              <a:t>và</a:t>
            </a:r>
            <a:r>
              <a:rPr kumimoji="0" lang="en-US" sz="1600" b="1" i="0" u="none" strike="noStrike" kern="0" cap="none" spc="0" normalizeH="0" baseline="0" noProof="0" dirty="0" smtClean="0">
                <a:ln>
                  <a:noFill/>
                </a:ln>
                <a:solidFill>
                  <a:srgbClr val="FFFFFF"/>
                </a:solidFill>
                <a:effectLst/>
                <a:uLnTx/>
                <a:uFillTx/>
                <a:latin typeface="Verdana"/>
              </a:rPr>
              <a:t> </a:t>
            </a:r>
            <a:r>
              <a:rPr kumimoji="0" lang="en-US" sz="1600" b="1" i="0" u="none" strike="noStrike" kern="0" cap="none" spc="0" normalizeH="0" baseline="0" noProof="0" dirty="0" err="1" smtClean="0">
                <a:ln>
                  <a:noFill/>
                </a:ln>
                <a:solidFill>
                  <a:srgbClr val="FFFFFF"/>
                </a:solidFill>
                <a:effectLst/>
                <a:uLnTx/>
                <a:uFillTx/>
                <a:latin typeface="Verdana"/>
              </a:rPr>
              <a:t>int</a:t>
            </a:r>
            <a:r>
              <a:rPr kumimoji="0" lang="en-US" sz="1600" b="1" i="0" u="none" strike="noStrike" kern="0" cap="none" spc="0" normalizeH="0" baseline="0" noProof="0" dirty="0" smtClean="0">
                <a:ln>
                  <a:noFill/>
                </a:ln>
                <a:solidFill>
                  <a:srgbClr val="FFFFFF"/>
                </a:solidFill>
                <a:effectLst/>
                <a:uLnTx/>
                <a:uFillTx/>
                <a:latin typeface="Verdana"/>
              </a:rPr>
              <a:t> </a:t>
            </a:r>
            <a:r>
              <a:rPr kumimoji="0" lang="en-US" sz="1600" b="1" i="0" u="none" strike="noStrike" kern="0" cap="none" spc="0" normalizeH="0" baseline="0" noProof="0" dirty="0" err="1" smtClean="0">
                <a:ln>
                  <a:noFill/>
                </a:ln>
                <a:solidFill>
                  <a:srgbClr val="FF0000"/>
                </a:solidFill>
                <a:effectLst/>
                <a:uLnTx/>
                <a:uFillTx/>
                <a:latin typeface="Verdana"/>
              </a:rPr>
              <a:t>fgetc</a:t>
            </a:r>
            <a:r>
              <a:rPr kumimoji="0" lang="en-US" sz="1600" b="1" i="0" u="none" strike="noStrike" kern="0" cap="none" spc="0" normalizeH="0" baseline="0" noProof="0" dirty="0" smtClean="0">
                <a:ln>
                  <a:noFill/>
                </a:ln>
                <a:solidFill>
                  <a:srgbClr val="FFFFFF"/>
                </a:solidFill>
                <a:effectLst/>
                <a:uLnTx/>
                <a:uFillTx/>
                <a:latin typeface="Verdana"/>
              </a:rPr>
              <a:t>(FILE *</a:t>
            </a:r>
            <a:r>
              <a:rPr kumimoji="0" lang="en-US" sz="1600" b="1" i="0" u="none" strike="noStrike" kern="0" cap="none" spc="0" normalizeH="0" baseline="0" noProof="0" dirty="0" err="1" smtClean="0">
                <a:ln>
                  <a:noFill/>
                </a:ln>
                <a:solidFill>
                  <a:srgbClr val="FFC000"/>
                </a:solidFill>
                <a:effectLst/>
                <a:uLnTx/>
                <a:uFillTx/>
                <a:latin typeface="Verdana"/>
              </a:rPr>
              <a:t>fp</a:t>
            </a:r>
            <a:r>
              <a:rPr kumimoji="0" lang="en-US" sz="1600" b="1" i="0" u="none" strike="noStrike" kern="0" cap="none" spc="0" normalizeH="0" baseline="0" noProof="0" dirty="0" smtClean="0">
                <a:ln>
                  <a:noFill/>
                </a:ln>
                <a:solidFill>
                  <a:srgbClr val="FFFFFF"/>
                </a:solidFill>
                <a:effectLst/>
                <a:uLnTx/>
                <a:uFillTx/>
                <a:latin typeface="Verdana"/>
              </a:rPr>
              <a:t>)</a:t>
            </a:r>
            <a:endParaRPr kumimoji="0" lang="en-US" sz="1600" b="1" i="0" u="none" strike="noStrike" kern="0" cap="none" spc="0" normalizeH="0" baseline="0" noProof="0" dirty="0" smtClean="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xmlns="" val="1340673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Hàm nhập chuỗi</a:t>
            </a:r>
            <a:endParaRPr lang="en-US"/>
          </a:p>
        </p:txBody>
      </p:sp>
      <p:sp>
        <p:nvSpPr>
          <p:cNvPr id="4" name="Date Placeholder 3"/>
          <p:cNvSpPr>
            <a:spLocks noGrp="1"/>
          </p:cNvSpPr>
          <p:nvPr>
            <p:ph type="dt" sz="half" idx="10"/>
          </p:nvPr>
        </p:nvSpPr>
        <p:spPr/>
        <p:txBody>
          <a:bodyPr/>
          <a:lstStyle/>
          <a:p>
            <a:fld id="{05A82C31-FE55-42CB-88D5-B7C15FDE13A9}"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16</a:t>
            </a:fld>
            <a:endParaRPr lang="en-US"/>
          </a:p>
        </p:txBody>
      </p:sp>
      <p:sp>
        <p:nvSpPr>
          <p:cNvPr id="15" name="AutoShape 47"/>
          <p:cNvSpPr>
            <a:spLocks noChangeArrowheads="1"/>
          </p:cNvSpPr>
          <p:nvPr/>
        </p:nvSpPr>
        <p:spPr bwMode="gray">
          <a:xfrm>
            <a:off x="1129352" y="2230437"/>
            <a:ext cx="6858000" cy="3865563"/>
          </a:xfrm>
          <a:prstGeom prst="roundRect">
            <a:avLst>
              <a:gd name="adj" fmla="val 0"/>
            </a:avLst>
          </a:prstGeom>
          <a:noFill/>
          <a:ln w="25400" cap="flat" cmpd="sng" algn="ctr">
            <a:solidFill>
              <a:srgbClr val="003366">
                <a:lumMod val="40000"/>
                <a:lumOff val="60000"/>
              </a:srgbClr>
            </a:solidFill>
            <a:prstDash val="soli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3366"/>
              </a:solidFill>
              <a:effectLst/>
              <a:uLnTx/>
              <a:uFillTx/>
              <a:latin typeface="Verdana"/>
              <a:ea typeface="+mn-ea"/>
              <a:cs typeface="+mn-cs"/>
            </a:endParaRPr>
          </a:p>
        </p:txBody>
      </p:sp>
      <p:pic>
        <p:nvPicPr>
          <p:cNvPr id="16" name="Picture 11" descr="book_w"/>
          <p:cNvPicPr>
            <a:picLocks noChangeAspect="1" noChangeArrowheads="1"/>
          </p:cNvPicPr>
          <p:nvPr/>
        </p:nvPicPr>
        <p:blipFill>
          <a:blip r:embed="rId2" cstate="print"/>
          <a:srcRect/>
          <a:stretch>
            <a:fillRect/>
          </a:stretch>
        </p:blipFill>
        <p:spPr bwMode="auto">
          <a:xfrm>
            <a:off x="1205552" y="2286000"/>
            <a:ext cx="1524000" cy="1216025"/>
          </a:xfrm>
          <a:prstGeom prst="rect">
            <a:avLst/>
          </a:prstGeom>
          <a:noFill/>
          <a:ln w="9525">
            <a:noFill/>
            <a:miter lim="800000"/>
            <a:headEnd/>
            <a:tailEnd/>
          </a:ln>
        </p:spPr>
      </p:pic>
      <p:sp>
        <p:nvSpPr>
          <p:cNvPr id="17" name="Text Box 49"/>
          <p:cNvSpPr txBox="1">
            <a:spLocks noChangeArrowheads="1"/>
          </p:cNvSpPr>
          <p:nvPr/>
        </p:nvSpPr>
        <p:spPr bwMode="gray">
          <a:xfrm>
            <a:off x="2729552" y="2341562"/>
            <a:ext cx="5181600" cy="1163638"/>
          </a:xfrm>
          <a:prstGeom prst="rect">
            <a:avLst/>
          </a:prstGeom>
          <a:solidFill>
            <a:srgbClr val="FFFFFF"/>
          </a:solidFill>
          <a:ln w="25400" cap="flat" cmpd="sng" algn="ctr">
            <a:solidFill>
              <a:srgbClr val="FFFFFF"/>
            </a:solidFill>
            <a:prstDash val="solid"/>
            <a:headEnd/>
            <a:tailEnd/>
          </a:ln>
          <a:effectLst/>
        </p:spPr>
        <p:txBody>
          <a:bodyPr wrap="square" anchor="ctr" anchorCtr="0">
            <a:noAutofit/>
          </a:bodyPr>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Đọc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một</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dãy</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ký</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tự</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từ</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stream </a:t>
            </a:r>
            <a:r>
              <a:rPr kumimoji="0" lang="en-US" sz="2000" b="0" i="0" u="none" strike="noStrike" kern="0" cap="none" spc="0" normalizeH="0" baseline="0" noProof="0" dirty="0" err="1" smtClean="0">
                <a:ln>
                  <a:noFill/>
                </a:ln>
                <a:solidFill>
                  <a:srgbClr val="FFC000"/>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vào</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vùng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nhớ</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FFC000"/>
                </a:solidFill>
                <a:effectLst/>
                <a:uLnTx/>
                <a:uFillTx/>
                <a:latin typeface="Tahoma" pitchFamily="34" charset="0"/>
                <a:ea typeface="+mn-ea"/>
                <a:cs typeface="Tahoma" pitchFamily="34" charset="0"/>
              </a:rPr>
              <a:t>str</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kết</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thúc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khi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đủ</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smtClean="0">
                <a:ln>
                  <a:noFill/>
                </a:ln>
                <a:solidFill>
                  <a:srgbClr val="FFC000"/>
                </a:solidFill>
                <a:effectLst/>
                <a:uLnTx/>
                <a:uFillTx/>
                <a:latin typeface="Tahoma" pitchFamily="34" charset="0"/>
                <a:ea typeface="+mn-ea"/>
                <a:cs typeface="Tahoma" pitchFamily="34" charset="0"/>
              </a:rPr>
              <a:t>n-1</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ký</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tự</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hoặc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gặp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ký</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tự</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xuống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dòng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endParaRPr kumimoji="0" lang="en-US" sz="2000" b="0" i="0" u="none" strike="noStrike" kern="0" cap="none" spc="0" normalizeH="0" baseline="0" noProof="0" dirty="0" smtClean="0">
              <a:ln>
                <a:noFill/>
              </a:ln>
              <a:solidFill>
                <a:srgbClr val="FF0000"/>
              </a:solidFill>
              <a:effectLst/>
              <a:uLnTx/>
              <a:uFillTx/>
              <a:latin typeface="Tahoma" pitchFamily="34" charset="0"/>
              <a:ea typeface="+mn-ea"/>
              <a:cs typeface="Tahoma" pitchFamily="34" charset="0"/>
            </a:endParaRPr>
          </a:p>
        </p:txBody>
      </p:sp>
      <p:sp>
        <p:nvSpPr>
          <p:cNvPr id="18" name="Text Box 49"/>
          <p:cNvSpPr txBox="1">
            <a:spLocks noChangeArrowheads="1"/>
          </p:cNvSpPr>
          <p:nvPr/>
        </p:nvSpPr>
        <p:spPr bwMode="gray">
          <a:xfrm>
            <a:off x="2729552" y="3581400"/>
            <a:ext cx="5181600" cy="1163638"/>
          </a:xfrm>
          <a:prstGeom prst="rect">
            <a:avLst/>
          </a:prstGeom>
          <a:solidFill>
            <a:srgbClr val="FFFFFF"/>
          </a:solidFill>
          <a:ln w="25400" cap="flat" cmpd="sng" algn="ctr">
            <a:solidFill>
              <a:srgbClr val="FFFFFF"/>
            </a:solidFill>
            <a:prstDash val="solid"/>
            <a:headEnd/>
            <a:tailEnd/>
          </a:ln>
          <a:effectLst/>
        </p:spPr>
        <p:txBody>
          <a:bodyPr wrap="square" anchor="ctr" anchorCtr="0">
            <a:noAutofit/>
          </a:bodyPr>
          <a:lstStyle/>
          <a:p>
            <a:pPr marL="0" marR="0" lvl="0" indent="0" algn="just" defTabSz="914400" eaLnBrk="0" fontAlgn="auto" latinLnBrk="0" hangingPunct="0">
              <a:lnSpc>
                <a:spcPct val="100000"/>
              </a:lnSpc>
              <a:spcBef>
                <a:spcPts val="0"/>
              </a:spcBef>
              <a:spcAft>
                <a:spcPts val="0"/>
              </a:spcAft>
              <a:buClrTx/>
              <a:buSzTx/>
              <a:buFontTx/>
              <a:buBlip>
                <a:blip r:embed="rId3"/>
              </a:buBlip>
              <a:tabLst/>
              <a:defRPr/>
            </a:pP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Thành</a:t>
            </a:r>
            <a:r>
              <a:rPr kumimoji="0" lang="en-US" sz="2000" b="0" i="0" u="none" strike="noStrike" kern="0" cap="none" spc="0" normalizeH="0" baseline="0" noProof="0" dirty="0" smtClean="0">
                <a:ln>
                  <a:noFill/>
                </a:ln>
                <a:solidFill>
                  <a:srgbClr val="003366">
                    <a:lumMod val="60000"/>
                    <a:lumOff val="40000"/>
                  </a:srgbClr>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công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trả</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về</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smtClean="0">
                <a:ln>
                  <a:noFill/>
                </a:ln>
                <a:solidFill>
                  <a:srgbClr val="FFC000"/>
                </a:solidFill>
                <a:effectLst/>
                <a:uLnTx/>
                <a:uFillTx/>
                <a:latin typeface="Tahoma" pitchFamily="34" charset="0"/>
                <a:ea typeface="+mn-ea"/>
                <a:cs typeface="Tahoma" pitchFamily="34" charset="0"/>
              </a:rPr>
              <a:t>str</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endParaRPr kumimoji="0" lang="en-US" sz="2000" b="0" i="0" u="none" strike="noStrike" kern="0" cap="none" spc="0" normalizeH="0" baseline="0" noProof="0" dirty="0" smtClean="0">
              <a:ln>
                <a:noFill/>
              </a:ln>
              <a:solidFill>
                <a:srgbClr val="FF0000"/>
              </a:solidFill>
              <a:effectLst/>
              <a:uLnTx/>
              <a:uFillTx/>
              <a:latin typeface="Tahoma" pitchFamily="34" charset="0"/>
              <a:ea typeface="+mn-ea"/>
              <a:cs typeface="Tahoma" pitchFamily="34" charset="0"/>
            </a:endParaRPr>
          </a:p>
          <a:p>
            <a:pPr marL="0" marR="0" lvl="0" indent="0" algn="just" defTabSz="914400" eaLnBrk="0" fontAlgn="auto" latinLnBrk="0" hangingPunct="0">
              <a:lnSpc>
                <a:spcPct val="100000"/>
              </a:lnSpc>
              <a:spcBef>
                <a:spcPts val="0"/>
              </a:spcBef>
              <a:spcAft>
                <a:spcPts val="0"/>
              </a:spcAft>
              <a:buClrTx/>
              <a:buSzTx/>
              <a:buFontTx/>
              <a:buBlip>
                <a:blip r:embed="rId3"/>
              </a:buBlip>
              <a:tabLst/>
              <a:defRPr/>
            </a:pP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Thất</a:t>
            </a:r>
            <a:r>
              <a:rPr kumimoji="0" lang="en-US" sz="2000" b="0" i="0" u="none" strike="noStrike" kern="0" cap="none" spc="0" normalizeH="0" baseline="0" noProof="0" dirty="0" smtClean="0">
                <a:ln>
                  <a:noFill/>
                </a:ln>
                <a:solidFill>
                  <a:srgbClr val="003366">
                    <a:lumMod val="60000"/>
                    <a:lumOff val="40000"/>
                  </a:srgbClr>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bại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trả</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về</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smtClean="0">
                <a:ln>
                  <a:noFill/>
                </a:ln>
                <a:solidFill>
                  <a:srgbClr val="FF0000"/>
                </a:solidFill>
                <a:effectLst/>
                <a:uLnTx/>
                <a:uFillTx/>
                <a:latin typeface="Tahoma" pitchFamily="34" charset="0"/>
                <a:ea typeface="+mn-ea"/>
                <a:cs typeface="Tahoma" pitchFamily="34" charset="0"/>
              </a:rPr>
              <a:t>NULL</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khi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gặp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lỗi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hoặc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gặp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ký</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tự</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smtClean="0">
                <a:ln>
                  <a:noFill/>
                </a:ln>
                <a:solidFill>
                  <a:srgbClr val="FF0000"/>
                </a:solidFill>
                <a:effectLst/>
                <a:uLnTx/>
                <a:uFillTx/>
                <a:latin typeface="Tahoma" pitchFamily="34" charset="0"/>
                <a:ea typeface="+mn-ea"/>
                <a:cs typeface="Tahoma" pitchFamily="34" charset="0"/>
              </a:rPr>
              <a:t>EOF</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endParaRPr kumimoji="0" lang="en-US" sz="2000" b="0" i="0" u="none" strike="noStrike" kern="0" cap="none" spc="0" normalizeH="0" baseline="0" noProof="0" dirty="0">
              <a:ln>
                <a:noFill/>
              </a:ln>
              <a:solidFill>
                <a:srgbClr val="003366"/>
              </a:solidFill>
              <a:effectLst/>
              <a:uLnTx/>
              <a:uFillTx/>
              <a:latin typeface="Tahoma" pitchFamily="34" charset="0"/>
              <a:ea typeface="+mn-ea"/>
              <a:cs typeface="Tahoma" pitchFamily="34" charset="0"/>
            </a:endParaRPr>
          </a:p>
        </p:txBody>
      </p:sp>
      <p:sp>
        <p:nvSpPr>
          <p:cNvPr id="19" name="Text Box 49"/>
          <p:cNvSpPr txBox="1">
            <a:spLocks noChangeArrowheads="1"/>
          </p:cNvSpPr>
          <p:nvPr/>
        </p:nvSpPr>
        <p:spPr bwMode="gray">
          <a:xfrm>
            <a:off x="2729552" y="4800600"/>
            <a:ext cx="5181600" cy="1163638"/>
          </a:xfrm>
          <a:prstGeom prst="rect">
            <a:avLst/>
          </a:prstGeom>
          <a:solidFill>
            <a:srgbClr val="FFFFFF"/>
          </a:solidFill>
          <a:ln w="25400" cap="flat" cmpd="sng" algn="ctr">
            <a:solidFill>
              <a:srgbClr val="FFFFFF"/>
            </a:solidFill>
            <a:prstDash val="solid"/>
            <a:headEnd/>
            <a:tailEnd/>
          </a:ln>
          <a:effectLst/>
        </p:spPr>
        <p:txBody>
          <a:bodyPr wrap="square" anchor="ctr" anchorCtr="0">
            <a:noAutofit/>
          </a:bodyPr>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char s[20];</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FILE*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fopen</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(“taptin.txt”,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rt</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if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 NULL)</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FF0000"/>
                </a:solidFill>
                <a:effectLst/>
                <a:uLnTx/>
                <a:uFillTx/>
                <a:latin typeface="Tahoma" pitchFamily="34" charset="0"/>
                <a:ea typeface="+mn-ea"/>
                <a:cs typeface="Tahoma" pitchFamily="34" charset="0"/>
              </a:rPr>
              <a:t>fgets</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(s, 20,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p>
        </p:txBody>
      </p:sp>
      <p:pic>
        <p:nvPicPr>
          <p:cNvPr id="20" name="Picture 40" descr="board"/>
          <p:cNvPicPr>
            <a:picLocks noChangeAspect="1" noChangeArrowheads="1" noCrop="1"/>
          </p:cNvPicPr>
          <p:nvPr/>
        </p:nvPicPr>
        <p:blipFill>
          <a:blip r:embed="rId4" cstate="print"/>
          <a:srcRect/>
          <a:stretch>
            <a:fillRect/>
          </a:stretch>
        </p:blipFill>
        <p:spPr bwMode="auto">
          <a:xfrm>
            <a:off x="1281752" y="4648200"/>
            <a:ext cx="1371600" cy="1371600"/>
          </a:xfrm>
          <a:prstGeom prst="rect">
            <a:avLst/>
          </a:prstGeom>
          <a:noFill/>
          <a:ln w="9525">
            <a:noFill/>
            <a:miter lim="800000"/>
            <a:headEnd/>
            <a:tailEnd/>
          </a:ln>
        </p:spPr>
      </p:pic>
      <p:sp>
        <p:nvSpPr>
          <p:cNvPr id="21" name="Right Arrow 20"/>
          <p:cNvSpPr/>
          <p:nvPr/>
        </p:nvSpPr>
        <p:spPr bwMode="auto">
          <a:xfrm>
            <a:off x="1357952" y="3733800"/>
            <a:ext cx="1143000" cy="838200"/>
          </a:xfrm>
          <a:prstGeom prst="rightArrow">
            <a:avLst/>
          </a:prstGeom>
          <a:gradFill rotWithShape="1">
            <a:gsLst>
              <a:gs pos="0">
                <a:srgbClr val="DE8848">
                  <a:tint val="50000"/>
                  <a:satMod val="300000"/>
                </a:srgbClr>
              </a:gs>
              <a:gs pos="35000">
                <a:srgbClr val="DE8848">
                  <a:tint val="37000"/>
                  <a:satMod val="300000"/>
                </a:srgbClr>
              </a:gs>
              <a:gs pos="100000">
                <a:srgbClr val="DE8848">
                  <a:tint val="15000"/>
                  <a:satMod val="350000"/>
                </a:srgbClr>
              </a:gs>
            </a:gsLst>
            <a:lin ang="16200000" scaled="1"/>
          </a:gradFill>
          <a:ln w="9525" cap="flat" cmpd="sng" algn="ctr">
            <a:solidFill>
              <a:srgbClr val="DE8848">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50" normalizeH="0" baseline="0" noProof="0" smtClean="0">
                <a:ln w="11430"/>
                <a:gradFill>
                  <a:gsLst>
                    <a:gs pos="25000">
                      <a:srgbClr val="85BA54">
                        <a:satMod val="155000"/>
                      </a:srgbClr>
                    </a:gs>
                    <a:gs pos="100000">
                      <a:srgbClr val="85BA54">
                        <a:shade val="45000"/>
                        <a:satMod val="165000"/>
                      </a:srgbClr>
                    </a:gs>
                  </a:gsLst>
                  <a:lin ang="5400000"/>
                </a:gradFill>
                <a:effectLst>
                  <a:outerShdw blurRad="76200" dist="50800" dir="5400000" algn="tl" rotWithShape="0">
                    <a:srgbClr val="000000">
                      <a:alpha val="65000"/>
                    </a:srgbClr>
                  </a:outerShdw>
                </a:effectLst>
                <a:uLnTx/>
                <a:uFillTx/>
                <a:latin typeface="Arial" charset="0"/>
                <a:ea typeface="+mn-ea"/>
                <a:cs typeface="+mn-cs"/>
              </a:rPr>
              <a:t>Trả về</a:t>
            </a:r>
          </a:p>
        </p:txBody>
      </p:sp>
      <p:sp>
        <p:nvSpPr>
          <p:cNvPr id="22" name="Freeform 2"/>
          <p:cNvSpPr>
            <a:spLocks/>
          </p:cNvSpPr>
          <p:nvPr/>
        </p:nvSpPr>
        <p:spPr bwMode="gray">
          <a:xfrm>
            <a:off x="1030406" y="1676400"/>
            <a:ext cx="6970594" cy="530225"/>
          </a:xfrm>
          <a:custGeom>
            <a:avLst/>
            <a:gdLst/>
            <a:ahLst/>
            <a:cxnLst>
              <a:cxn ang="0">
                <a:pos x="26" y="121"/>
              </a:cxn>
              <a:cxn ang="0">
                <a:pos x="26" y="291"/>
              </a:cxn>
              <a:cxn ang="0">
                <a:pos x="2014" y="291"/>
              </a:cxn>
              <a:cxn ang="0">
                <a:pos x="2014" y="114"/>
              </a:cxn>
              <a:cxn ang="0">
                <a:pos x="1868" y="13"/>
              </a:cxn>
              <a:cxn ang="0">
                <a:pos x="170" y="13"/>
              </a:cxn>
              <a:cxn ang="0">
                <a:pos x="26" y="121"/>
              </a:cxn>
            </a:cxnLst>
            <a:rect l="0" t="0" r="r" b="b"/>
            <a:pathLst>
              <a:path w="2019" h="291">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a:gsLst>
              <a:gs pos="0">
                <a:srgbClr val="003366">
                  <a:lumMod val="20000"/>
                  <a:lumOff val="80000"/>
                </a:srgbClr>
              </a:gs>
              <a:gs pos="50000">
                <a:srgbClr val="003366">
                  <a:lumMod val="40000"/>
                  <a:lumOff val="60000"/>
                </a:srgbClr>
              </a:gs>
              <a:gs pos="100000">
                <a:srgbClr val="003366">
                  <a:lumMod val="20000"/>
                  <a:lumOff val="80000"/>
                </a:srgbClr>
              </a:gs>
            </a:gsLst>
            <a:lin ang="5400000" scaled="0"/>
          </a:gradFill>
          <a:ln w="9525" cap="flat" cmpd="sng" algn="ctr">
            <a:solidFill>
              <a:srgbClr val="738AC8">
                <a:shade val="95000"/>
                <a:satMod val="105000"/>
              </a:srgbClr>
            </a:solidFill>
            <a:prstDash val="solid"/>
            <a:headEnd/>
            <a:tailEnd/>
          </a:ln>
          <a:effectLst>
            <a:outerShdw blurRad="40000" dist="23000" dir="5400000" rotWithShape="0">
              <a:srgbClr val="000000">
                <a:alpha val="35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smtClean="0">
                <a:ln>
                  <a:noFill/>
                </a:ln>
                <a:solidFill>
                  <a:srgbClr val="FFFFFF"/>
                </a:solidFill>
                <a:effectLst/>
                <a:uLnTx/>
                <a:uFillTx/>
                <a:latin typeface="Verdana"/>
              </a:rPr>
              <a:t>int </a:t>
            </a:r>
            <a:r>
              <a:rPr kumimoji="0" lang="en-US" sz="1600" b="1" i="0" u="none" strike="noStrike" kern="0" cap="none" spc="0" normalizeH="0" baseline="0" noProof="0" dirty="0" err="1" smtClean="0">
                <a:ln>
                  <a:noFill/>
                </a:ln>
                <a:solidFill>
                  <a:srgbClr val="FF0000"/>
                </a:solidFill>
                <a:effectLst/>
                <a:uLnTx/>
                <a:uFillTx/>
                <a:latin typeface="Verdana"/>
                <a:ea typeface="+mn-ea"/>
                <a:cs typeface="+mn-cs"/>
              </a:rPr>
              <a:t>fgets</a:t>
            </a:r>
            <a:r>
              <a:rPr kumimoji="0" lang="en-US" sz="1600" b="1" i="0" u="none" strike="noStrike" kern="0" cap="none" spc="0" normalizeH="0" baseline="0" noProof="0" dirty="0" smtClean="0">
                <a:ln>
                  <a:noFill/>
                </a:ln>
                <a:solidFill>
                  <a:srgbClr val="FFFFFF"/>
                </a:solidFill>
                <a:effectLst/>
                <a:uLnTx/>
                <a:uFillTx/>
                <a:latin typeface="Verdana"/>
              </a:rPr>
              <a:t>(char *</a:t>
            </a:r>
            <a:r>
              <a:rPr kumimoji="0" lang="en-US" sz="1600" b="1" i="0" u="none" strike="noStrike" kern="0" cap="none" spc="0" normalizeH="0" baseline="0" noProof="0" dirty="0" err="1" smtClean="0">
                <a:ln>
                  <a:noFill/>
                </a:ln>
                <a:solidFill>
                  <a:srgbClr val="FFC000"/>
                </a:solidFill>
                <a:effectLst/>
                <a:uLnTx/>
                <a:uFillTx/>
                <a:latin typeface="Verdana"/>
              </a:rPr>
              <a:t>str</a:t>
            </a:r>
            <a:r>
              <a:rPr kumimoji="0" lang="en-US" sz="1600" b="1" i="0" u="none" strike="noStrike" kern="0" cap="none" spc="0" normalizeH="0" baseline="0" noProof="0" dirty="0" smtClean="0">
                <a:ln>
                  <a:noFill/>
                </a:ln>
                <a:solidFill>
                  <a:srgbClr val="FFFFFF"/>
                </a:solidFill>
                <a:effectLst/>
                <a:uLnTx/>
                <a:uFillTx/>
                <a:latin typeface="Verdana"/>
              </a:rPr>
              <a:t>, </a:t>
            </a:r>
            <a:r>
              <a:rPr kumimoji="0" lang="en-US" sz="1600" b="1" i="0" u="none" strike="noStrike" kern="0" cap="none" spc="0" normalizeH="0" baseline="0" noProof="0" dirty="0" err="1" smtClean="0">
                <a:ln>
                  <a:noFill/>
                </a:ln>
                <a:solidFill>
                  <a:srgbClr val="FFFFFF"/>
                </a:solidFill>
                <a:effectLst/>
                <a:uLnTx/>
                <a:uFillTx/>
                <a:latin typeface="Verdana"/>
              </a:rPr>
              <a:t>int</a:t>
            </a:r>
            <a:r>
              <a:rPr kumimoji="0" lang="en-US" sz="1600" b="1" i="0" u="none" strike="noStrike" kern="0" cap="none" spc="0" normalizeH="0" baseline="0" noProof="0" dirty="0" smtClean="0">
                <a:ln>
                  <a:noFill/>
                </a:ln>
                <a:solidFill>
                  <a:srgbClr val="FFFFFF"/>
                </a:solidFill>
                <a:effectLst/>
                <a:uLnTx/>
                <a:uFillTx/>
                <a:latin typeface="Verdana"/>
              </a:rPr>
              <a:t> </a:t>
            </a:r>
            <a:r>
              <a:rPr kumimoji="0" lang="en-US" sz="1600" b="1" i="0" u="none" strike="noStrike" kern="0" cap="none" spc="0" normalizeH="0" baseline="0" noProof="0" dirty="0" smtClean="0">
                <a:ln>
                  <a:noFill/>
                </a:ln>
                <a:solidFill>
                  <a:srgbClr val="FFC000"/>
                </a:solidFill>
                <a:effectLst/>
                <a:uLnTx/>
                <a:uFillTx/>
                <a:latin typeface="Verdana"/>
              </a:rPr>
              <a:t>n</a:t>
            </a:r>
            <a:r>
              <a:rPr kumimoji="0" lang="en-US" sz="1600" b="1" i="0" u="none" strike="noStrike" kern="0" cap="none" spc="0" normalizeH="0" baseline="0" noProof="0" dirty="0" smtClean="0">
                <a:ln>
                  <a:noFill/>
                </a:ln>
                <a:solidFill>
                  <a:srgbClr val="FFFFFF"/>
                </a:solidFill>
                <a:effectLst/>
                <a:uLnTx/>
                <a:uFillTx/>
                <a:latin typeface="Verdana"/>
              </a:rPr>
              <a:t>, FILE *</a:t>
            </a:r>
            <a:r>
              <a:rPr kumimoji="0" lang="en-US" sz="1600" b="1" i="0" u="none" strike="noStrike" kern="0" cap="none" spc="0" normalizeH="0" baseline="0" noProof="0" dirty="0" err="1" smtClean="0">
                <a:ln>
                  <a:noFill/>
                </a:ln>
                <a:solidFill>
                  <a:srgbClr val="FFC000"/>
                </a:solidFill>
                <a:effectLst/>
                <a:uLnTx/>
                <a:uFillTx/>
                <a:latin typeface="Verdana"/>
              </a:rPr>
              <a:t>fp</a:t>
            </a:r>
            <a:r>
              <a:rPr kumimoji="0" lang="en-US" sz="1600" b="1" i="0" u="none" strike="noStrike" kern="0" cap="none" spc="0" normalizeH="0" baseline="0" noProof="0" dirty="0" smtClean="0">
                <a:ln>
                  <a:noFill/>
                </a:ln>
                <a:solidFill>
                  <a:srgbClr val="FFFFFF"/>
                </a:solidFill>
                <a:effectLst/>
                <a:uLnTx/>
                <a:uFillTx/>
                <a:latin typeface="Verdana"/>
              </a:rPr>
              <a:t>)</a:t>
            </a:r>
            <a:endParaRPr kumimoji="0" lang="en-US" sz="1600" b="1" i="0" u="none" strike="noStrike" kern="0" cap="none" spc="0" normalizeH="0" baseline="0" noProof="0" dirty="0" smtClean="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xmlns="" val="32245443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Hàm xuất ký tự</a:t>
            </a:r>
          </a:p>
        </p:txBody>
      </p:sp>
      <p:sp>
        <p:nvSpPr>
          <p:cNvPr id="4" name="Date Placeholder 3"/>
          <p:cNvSpPr>
            <a:spLocks noGrp="1"/>
          </p:cNvSpPr>
          <p:nvPr>
            <p:ph type="dt" sz="half" idx="10"/>
          </p:nvPr>
        </p:nvSpPr>
        <p:spPr/>
        <p:txBody>
          <a:bodyPr/>
          <a:lstStyle/>
          <a:p>
            <a:fld id="{BEB5D3A6-5562-4BB7-AD33-56E42674D6B2}"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17</a:t>
            </a:fld>
            <a:endParaRPr lang="en-US"/>
          </a:p>
        </p:txBody>
      </p:sp>
      <p:sp>
        <p:nvSpPr>
          <p:cNvPr id="15" name="AutoShape 47"/>
          <p:cNvSpPr>
            <a:spLocks noChangeArrowheads="1"/>
          </p:cNvSpPr>
          <p:nvPr/>
        </p:nvSpPr>
        <p:spPr bwMode="gray">
          <a:xfrm>
            <a:off x="1129352" y="2230437"/>
            <a:ext cx="6858000" cy="3865563"/>
          </a:xfrm>
          <a:prstGeom prst="roundRect">
            <a:avLst>
              <a:gd name="adj" fmla="val 0"/>
            </a:avLst>
          </a:prstGeom>
          <a:noFill/>
          <a:ln w="25400" cap="flat" cmpd="sng" algn="ctr">
            <a:solidFill>
              <a:srgbClr val="003366">
                <a:lumMod val="40000"/>
                <a:lumOff val="60000"/>
              </a:srgbClr>
            </a:solidFill>
            <a:prstDash val="soli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3366"/>
              </a:solidFill>
              <a:effectLst/>
              <a:uLnTx/>
              <a:uFillTx/>
              <a:latin typeface="Verdana"/>
              <a:ea typeface="+mn-ea"/>
              <a:cs typeface="+mn-cs"/>
            </a:endParaRPr>
          </a:p>
        </p:txBody>
      </p:sp>
      <p:pic>
        <p:nvPicPr>
          <p:cNvPr id="16" name="Picture 11" descr="book_w"/>
          <p:cNvPicPr>
            <a:picLocks noChangeAspect="1" noChangeArrowheads="1"/>
          </p:cNvPicPr>
          <p:nvPr/>
        </p:nvPicPr>
        <p:blipFill>
          <a:blip r:embed="rId2" cstate="print"/>
          <a:srcRect/>
          <a:stretch>
            <a:fillRect/>
          </a:stretch>
        </p:blipFill>
        <p:spPr bwMode="auto">
          <a:xfrm>
            <a:off x="1205552" y="2286000"/>
            <a:ext cx="1524000" cy="1216025"/>
          </a:xfrm>
          <a:prstGeom prst="rect">
            <a:avLst/>
          </a:prstGeom>
          <a:noFill/>
          <a:ln w="9525">
            <a:noFill/>
            <a:miter lim="800000"/>
            <a:headEnd/>
            <a:tailEnd/>
          </a:ln>
        </p:spPr>
      </p:pic>
      <p:sp>
        <p:nvSpPr>
          <p:cNvPr id="17" name="Text Box 49"/>
          <p:cNvSpPr txBox="1">
            <a:spLocks noChangeArrowheads="1"/>
          </p:cNvSpPr>
          <p:nvPr/>
        </p:nvSpPr>
        <p:spPr bwMode="gray">
          <a:xfrm>
            <a:off x="2729552" y="2341562"/>
            <a:ext cx="5181600" cy="1163638"/>
          </a:xfrm>
          <a:prstGeom prst="rect">
            <a:avLst/>
          </a:prstGeom>
          <a:solidFill>
            <a:srgbClr val="FFFFFF"/>
          </a:solidFill>
          <a:ln w="25400" cap="flat" cmpd="sng" algn="ctr">
            <a:solidFill>
              <a:srgbClr val="FFFFFF"/>
            </a:solidFill>
            <a:prstDash val="solid"/>
            <a:headEnd/>
            <a:tailEnd/>
          </a:ln>
          <a:effectLst/>
        </p:spPr>
        <p:txBody>
          <a:bodyPr wrap="square" anchor="ctr" anchorCtr="0">
            <a:noAutofit/>
          </a:bodyPr>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Ghi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ký</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tự</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FFC000"/>
                </a:solidFill>
                <a:effectLst/>
                <a:uLnTx/>
                <a:uFillTx/>
                <a:latin typeface="Tahoma" pitchFamily="34" charset="0"/>
                <a:ea typeface="+mn-ea"/>
                <a:cs typeface="Tahoma" pitchFamily="34" charset="0"/>
              </a:rPr>
              <a:t>ch</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vào</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stream </a:t>
            </a:r>
            <a:r>
              <a:rPr kumimoji="0" lang="en-US" sz="2000" b="0" i="0" u="none" strike="noStrike" kern="0" cap="none" spc="0" normalizeH="0" baseline="0" noProof="0" dirty="0" smtClean="0">
                <a:ln>
                  <a:noFill/>
                </a:ln>
                <a:solidFill>
                  <a:srgbClr val="FFC000"/>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endParaRPr kumimoji="0" lang="en-US" sz="2000" b="0" i="0" u="none" strike="noStrike" kern="0" cap="none" spc="0" normalizeH="0" baseline="0" noProof="0" dirty="0" smtClean="0">
              <a:ln>
                <a:noFill/>
              </a:ln>
              <a:solidFill>
                <a:srgbClr val="FF0000"/>
              </a:solidFill>
              <a:effectLst/>
              <a:uLnTx/>
              <a:uFillTx/>
              <a:latin typeface="Tahoma" pitchFamily="34" charset="0"/>
              <a:ea typeface="+mn-ea"/>
              <a:cs typeface="Tahoma" pitchFamily="34" charset="0"/>
            </a:endParaRP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rgbClr val="FF0000"/>
                </a:solidFill>
                <a:effectLst/>
                <a:uLnTx/>
                <a:uFillTx/>
                <a:latin typeface="Tahoma" pitchFamily="34" charset="0"/>
                <a:ea typeface="+mn-ea"/>
                <a:cs typeface="Tahoma" pitchFamily="34" charset="0"/>
              </a:rPr>
              <a:t>putc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là</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macro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còn</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FF0000"/>
                </a:solidFill>
                <a:effectLst/>
                <a:uLnTx/>
                <a:uFillTx/>
                <a:latin typeface="Tahoma" pitchFamily="34" charset="0"/>
                <a:ea typeface="+mn-ea"/>
                <a:cs typeface="Tahoma" pitchFamily="34" charset="0"/>
              </a:rPr>
              <a:t>fputc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là</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phiên</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bản</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hàm</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của</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macro </a:t>
            </a:r>
            <a:r>
              <a:rPr kumimoji="0" lang="en-US" sz="2000" b="0" i="0" u="none" strike="noStrike" kern="0" cap="none" spc="0" normalizeH="0" baseline="0" noProof="0" dirty="0" err="1" smtClean="0">
                <a:ln>
                  <a:noFill/>
                </a:ln>
                <a:solidFill>
                  <a:srgbClr val="FF0000"/>
                </a:solidFill>
                <a:effectLst/>
                <a:uLnTx/>
                <a:uFillTx/>
                <a:latin typeface="Tahoma" pitchFamily="34" charset="0"/>
                <a:ea typeface="+mn-ea"/>
                <a:cs typeface="Tahoma" pitchFamily="34" charset="0"/>
              </a:rPr>
              <a:t>putc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endParaRPr kumimoji="0" lang="en-US" sz="2000" b="0" i="0" u="none" strike="noStrike" kern="0" cap="none" spc="0" normalizeH="0" baseline="0" noProof="0" dirty="0" smtClean="0">
              <a:ln>
                <a:noFill/>
              </a:ln>
              <a:solidFill>
                <a:srgbClr val="FF0000"/>
              </a:solidFill>
              <a:effectLst/>
              <a:uLnTx/>
              <a:uFillTx/>
              <a:latin typeface="Tahoma" pitchFamily="34" charset="0"/>
              <a:ea typeface="+mn-ea"/>
              <a:cs typeface="Tahoma" pitchFamily="34" charset="0"/>
            </a:endParaRPr>
          </a:p>
        </p:txBody>
      </p:sp>
      <p:sp>
        <p:nvSpPr>
          <p:cNvPr id="18" name="Text Box 49"/>
          <p:cNvSpPr txBox="1">
            <a:spLocks noChangeArrowheads="1"/>
          </p:cNvSpPr>
          <p:nvPr/>
        </p:nvSpPr>
        <p:spPr bwMode="gray">
          <a:xfrm>
            <a:off x="2729552" y="3581400"/>
            <a:ext cx="5181600" cy="1163638"/>
          </a:xfrm>
          <a:prstGeom prst="rect">
            <a:avLst/>
          </a:prstGeom>
          <a:solidFill>
            <a:srgbClr val="FFFFFF"/>
          </a:solidFill>
          <a:ln w="25400" cap="flat" cmpd="sng" algn="ctr">
            <a:solidFill>
              <a:srgbClr val="FFFFFF"/>
            </a:solidFill>
            <a:prstDash val="solid"/>
            <a:headEnd/>
            <a:tailEnd/>
          </a:ln>
          <a:effectLst/>
        </p:spPr>
        <p:txBody>
          <a:bodyPr wrap="square" anchor="ctr" anchorCtr="0">
            <a:noAutofit/>
          </a:bodyPr>
          <a:lstStyle/>
          <a:p>
            <a:pPr marL="0" marR="0" lvl="0" indent="0" algn="just" defTabSz="914400" eaLnBrk="0" fontAlgn="auto" latinLnBrk="0" hangingPunct="0">
              <a:lnSpc>
                <a:spcPct val="100000"/>
              </a:lnSpc>
              <a:spcBef>
                <a:spcPts val="0"/>
              </a:spcBef>
              <a:spcAft>
                <a:spcPts val="0"/>
              </a:spcAft>
              <a:buClrTx/>
              <a:buSzTx/>
              <a:buFontTx/>
              <a:buBlip>
                <a:blip r:embed="rId3"/>
              </a:buBlip>
              <a:tabLst/>
              <a:defRPr/>
            </a:pP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Thành</a:t>
            </a:r>
            <a:r>
              <a:rPr kumimoji="0" lang="en-US" sz="2000" b="0" i="0" u="none" strike="noStrike" kern="0" cap="none" spc="0" normalizeH="0" baseline="0" noProof="0" dirty="0" smtClean="0">
                <a:ln>
                  <a:noFill/>
                </a:ln>
                <a:solidFill>
                  <a:srgbClr val="003366">
                    <a:lumMod val="60000"/>
                    <a:lumOff val="40000"/>
                  </a:srgbClr>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công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trả</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về</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ký</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tự</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FFC000"/>
                </a:solidFill>
                <a:effectLst/>
                <a:uLnTx/>
                <a:uFillTx/>
                <a:latin typeface="Tahoma" pitchFamily="34" charset="0"/>
                <a:ea typeface="+mn-ea"/>
                <a:cs typeface="Tahoma" pitchFamily="34" charset="0"/>
              </a:rPr>
              <a:t>ch</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endParaRPr kumimoji="0" lang="en-US" sz="2000" b="0" i="0" u="none" strike="noStrike" kern="0" cap="none" spc="0" normalizeH="0" baseline="0" noProof="0" dirty="0" smtClean="0">
              <a:ln>
                <a:noFill/>
              </a:ln>
              <a:solidFill>
                <a:srgbClr val="FF0000"/>
              </a:solidFill>
              <a:effectLst/>
              <a:uLnTx/>
              <a:uFillTx/>
              <a:latin typeface="Tahoma" pitchFamily="34" charset="0"/>
              <a:ea typeface="+mn-ea"/>
              <a:cs typeface="Tahoma" pitchFamily="34" charset="0"/>
            </a:endParaRPr>
          </a:p>
          <a:p>
            <a:pPr marL="0" marR="0" lvl="0" indent="0" algn="just" defTabSz="914400" eaLnBrk="0" fontAlgn="auto" latinLnBrk="0" hangingPunct="0">
              <a:lnSpc>
                <a:spcPct val="100000"/>
              </a:lnSpc>
              <a:spcBef>
                <a:spcPts val="0"/>
              </a:spcBef>
              <a:spcAft>
                <a:spcPts val="0"/>
              </a:spcAft>
              <a:buClrTx/>
              <a:buSzTx/>
              <a:buFontTx/>
              <a:buBlip>
                <a:blip r:embed="rId3"/>
              </a:buBlip>
              <a:tabLst/>
              <a:defRPr/>
            </a:pP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Thất</a:t>
            </a:r>
            <a:r>
              <a:rPr kumimoji="0" lang="en-US" sz="2000" b="0" i="0" u="none" strike="noStrike" kern="0" cap="none" spc="0" normalizeH="0" baseline="0" noProof="0" dirty="0" smtClean="0">
                <a:ln>
                  <a:noFill/>
                </a:ln>
                <a:solidFill>
                  <a:srgbClr val="003366">
                    <a:lumMod val="60000"/>
                    <a:lumOff val="40000"/>
                  </a:srgbClr>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bại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trả</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về</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smtClean="0">
                <a:ln>
                  <a:noFill/>
                </a:ln>
                <a:solidFill>
                  <a:srgbClr val="FF0000"/>
                </a:solidFill>
                <a:effectLst/>
                <a:uLnTx/>
                <a:uFillTx/>
                <a:latin typeface="Tahoma" pitchFamily="34" charset="0"/>
                <a:ea typeface="+mn-ea"/>
                <a:cs typeface="Tahoma" pitchFamily="34" charset="0"/>
              </a:rPr>
              <a:t>EOF</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endParaRPr kumimoji="0" lang="en-US" sz="2000" b="0" i="0" u="none" strike="noStrike" kern="0" cap="none" spc="0" normalizeH="0" baseline="0" noProof="0" dirty="0">
              <a:ln>
                <a:noFill/>
              </a:ln>
              <a:solidFill>
                <a:srgbClr val="003366"/>
              </a:solidFill>
              <a:effectLst/>
              <a:uLnTx/>
              <a:uFillTx/>
              <a:latin typeface="Tahoma" pitchFamily="34" charset="0"/>
              <a:ea typeface="+mn-ea"/>
              <a:cs typeface="Tahoma" pitchFamily="34" charset="0"/>
            </a:endParaRPr>
          </a:p>
        </p:txBody>
      </p:sp>
      <p:sp>
        <p:nvSpPr>
          <p:cNvPr id="19" name="Text Box 49"/>
          <p:cNvSpPr txBox="1">
            <a:spLocks noChangeArrowheads="1"/>
          </p:cNvSpPr>
          <p:nvPr/>
        </p:nvSpPr>
        <p:spPr bwMode="gray">
          <a:xfrm>
            <a:off x="2729552" y="4800600"/>
            <a:ext cx="5181600" cy="1163638"/>
          </a:xfrm>
          <a:prstGeom prst="rect">
            <a:avLst/>
          </a:prstGeom>
          <a:solidFill>
            <a:srgbClr val="FFFFFF"/>
          </a:solidFill>
          <a:ln w="25400" cap="flat" cmpd="sng" algn="ctr">
            <a:solidFill>
              <a:srgbClr val="FFFFFF"/>
            </a:solidFill>
            <a:prstDash val="solid"/>
            <a:headEnd/>
            <a:tailEnd/>
          </a:ln>
          <a:effectLst/>
        </p:spPr>
        <p:txBody>
          <a:bodyPr wrap="square" anchor="ctr" anchorCtr="0">
            <a:noAutofit/>
          </a:bodyPr>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FILE*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fopen</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(“taptin.txt”,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rt</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if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 NULL)</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FF0000"/>
                </a:solidFill>
                <a:effectLst/>
                <a:uLnTx/>
                <a:uFillTx/>
                <a:latin typeface="Tahoma" pitchFamily="34" charset="0"/>
                <a:ea typeface="+mn-ea"/>
                <a:cs typeface="Tahoma" pitchFamily="34" charset="0"/>
              </a:rPr>
              <a:t>putc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hoặc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FF0000"/>
                </a:solidFill>
                <a:effectLst/>
                <a:uLnTx/>
                <a:uFillTx/>
                <a:latin typeface="Tahoma" pitchFamily="34" charset="0"/>
                <a:ea typeface="+mn-ea"/>
                <a:cs typeface="Tahoma" pitchFamily="34" charset="0"/>
              </a:rPr>
              <a:t>fputc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p>
        </p:txBody>
      </p:sp>
      <p:pic>
        <p:nvPicPr>
          <p:cNvPr id="20" name="Picture 40" descr="board"/>
          <p:cNvPicPr>
            <a:picLocks noChangeAspect="1" noChangeArrowheads="1" noCrop="1"/>
          </p:cNvPicPr>
          <p:nvPr/>
        </p:nvPicPr>
        <p:blipFill>
          <a:blip r:embed="rId4" cstate="print"/>
          <a:srcRect/>
          <a:stretch>
            <a:fillRect/>
          </a:stretch>
        </p:blipFill>
        <p:spPr bwMode="auto">
          <a:xfrm>
            <a:off x="1281752" y="4648200"/>
            <a:ext cx="1371600" cy="1371600"/>
          </a:xfrm>
          <a:prstGeom prst="rect">
            <a:avLst/>
          </a:prstGeom>
          <a:noFill/>
          <a:ln w="9525">
            <a:noFill/>
            <a:miter lim="800000"/>
            <a:headEnd/>
            <a:tailEnd/>
          </a:ln>
        </p:spPr>
      </p:pic>
      <p:sp>
        <p:nvSpPr>
          <p:cNvPr id="21" name="Right Arrow 20"/>
          <p:cNvSpPr/>
          <p:nvPr/>
        </p:nvSpPr>
        <p:spPr bwMode="auto">
          <a:xfrm>
            <a:off x="1357952" y="3733800"/>
            <a:ext cx="1143000" cy="838200"/>
          </a:xfrm>
          <a:prstGeom prst="rightArrow">
            <a:avLst/>
          </a:prstGeom>
          <a:gradFill rotWithShape="1">
            <a:gsLst>
              <a:gs pos="0">
                <a:srgbClr val="DE8848">
                  <a:tint val="50000"/>
                  <a:satMod val="300000"/>
                </a:srgbClr>
              </a:gs>
              <a:gs pos="35000">
                <a:srgbClr val="DE8848">
                  <a:tint val="37000"/>
                  <a:satMod val="300000"/>
                </a:srgbClr>
              </a:gs>
              <a:gs pos="100000">
                <a:srgbClr val="DE8848">
                  <a:tint val="15000"/>
                  <a:satMod val="350000"/>
                </a:srgbClr>
              </a:gs>
            </a:gsLst>
            <a:lin ang="16200000" scaled="1"/>
          </a:gradFill>
          <a:ln w="9525" cap="flat" cmpd="sng" algn="ctr">
            <a:solidFill>
              <a:srgbClr val="DE8848">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50" normalizeH="0" baseline="0" noProof="0" smtClean="0">
                <a:ln w="11430"/>
                <a:gradFill>
                  <a:gsLst>
                    <a:gs pos="25000">
                      <a:srgbClr val="85BA54">
                        <a:satMod val="155000"/>
                      </a:srgbClr>
                    </a:gs>
                    <a:gs pos="100000">
                      <a:srgbClr val="85BA54">
                        <a:shade val="45000"/>
                        <a:satMod val="165000"/>
                      </a:srgbClr>
                    </a:gs>
                  </a:gsLst>
                  <a:lin ang="5400000"/>
                </a:gradFill>
                <a:effectLst>
                  <a:outerShdw blurRad="76200" dist="50800" dir="5400000" algn="tl" rotWithShape="0">
                    <a:srgbClr val="000000">
                      <a:alpha val="65000"/>
                    </a:srgbClr>
                  </a:outerShdw>
                </a:effectLst>
                <a:uLnTx/>
                <a:uFillTx/>
                <a:latin typeface="Arial" charset="0"/>
                <a:ea typeface="+mn-ea"/>
                <a:cs typeface="+mn-cs"/>
              </a:rPr>
              <a:t>Trả về</a:t>
            </a:r>
          </a:p>
        </p:txBody>
      </p:sp>
      <p:sp>
        <p:nvSpPr>
          <p:cNvPr id="22" name="Freeform 2"/>
          <p:cNvSpPr>
            <a:spLocks/>
          </p:cNvSpPr>
          <p:nvPr/>
        </p:nvSpPr>
        <p:spPr bwMode="gray">
          <a:xfrm>
            <a:off x="1030406" y="1676400"/>
            <a:ext cx="6970594" cy="530225"/>
          </a:xfrm>
          <a:custGeom>
            <a:avLst/>
            <a:gdLst/>
            <a:ahLst/>
            <a:cxnLst>
              <a:cxn ang="0">
                <a:pos x="26" y="121"/>
              </a:cxn>
              <a:cxn ang="0">
                <a:pos x="26" y="291"/>
              </a:cxn>
              <a:cxn ang="0">
                <a:pos x="2014" y="291"/>
              </a:cxn>
              <a:cxn ang="0">
                <a:pos x="2014" y="114"/>
              </a:cxn>
              <a:cxn ang="0">
                <a:pos x="1868" y="13"/>
              </a:cxn>
              <a:cxn ang="0">
                <a:pos x="170" y="13"/>
              </a:cxn>
              <a:cxn ang="0">
                <a:pos x="26" y="121"/>
              </a:cxn>
            </a:cxnLst>
            <a:rect l="0" t="0" r="r" b="b"/>
            <a:pathLst>
              <a:path w="2019" h="291">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a:gsLst>
              <a:gs pos="0">
                <a:srgbClr val="003366">
                  <a:lumMod val="20000"/>
                  <a:lumOff val="80000"/>
                </a:srgbClr>
              </a:gs>
              <a:gs pos="50000">
                <a:srgbClr val="003366">
                  <a:lumMod val="40000"/>
                  <a:lumOff val="60000"/>
                </a:srgbClr>
              </a:gs>
              <a:gs pos="100000">
                <a:srgbClr val="003366">
                  <a:lumMod val="20000"/>
                  <a:lumOff val="80000"/>
                </a:srgbClr>
              </a:gs>
            </a:gsLst>
            <a:lin ang="5400000" scaled="0"/>
          </a:gradFill>
          <a:ln w="9525" cap="flat" cmpd="sng" algn="ctr">
            <a:solidFill>
              <a:srgbClr val="738AC8">
                <a:shade val="95000"/>
                <a:satMod val="105000"/>
              </a:srgbClr>
            </a:solidFill>
            <a:prstDash val="solid"/>
            <a:headEnd/>
            <a:tailEnd/>
          </a:ln>
          <a:effectLst>
            <a:outerShdw blurRad="40000" dist="23000" dir="5400000" rotWithShape="0">
              <a:srgbClr val="000000">
                <a:alpha val="35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err="1" smtClean="0">
                <a:ln>
                  <a:noFill/>
                </a:ln>
                <a:solidFill>
                  <a:srgbClr val="FFFFFF"/>
                </a:solidFill>
                <a:effectLst/>
                <a:uLnTx/>
                <a:uFillTx/>
                <a:latin typeface="Verdana"/>
              </a:rPr>
              <a:t>int</a:t>
            </a:r>
            <a:r>
              <a:rPr kumimoji="0" lang="en-US" sz="1600" b="1" i="0" u="none" strike="noStrike" kern="0" cap="none" spc="0" normalizeH="0" baseline="0" noProof="0" dirty="0" smtClean="0">
                <a:ln>
                  <a:noFill/>
                </a:ln>
                <a:solidFill>
                  <a:srgbClr val="FFFFFF"/>
                </a:solidFill>
                <a:effectLst/>
                <a:uLnTx/>
                <a:uFillTx/>
                <a:latin typeface="Verdana"/>
              </a:rPr>
              <a:t> </a:t>
            </a:r>
            <a:r>
              <a:rPr kumimoji="0" lang="en-US" sz="1600" b="1" i="0" u="none" strike="noStrike" kern="0" cap="none" spc="0" normalizeH="0" baseline="0" noProof="0" dirty="0" err="1" smtClean="0">
                <a:ln>
                  <a:noFill/>
                </a:ln>
                <a:solidFill>
                  <a:srgbClr val="FF0000"/>
                </a:solidFill>
                <a:effectLst/>
                <a:uLnTx/>
                <a:uFillTx/>
                <a:latin typeface="Verdana"/>
                <a:ea typeface="+mn-ea"/>
                <a:cs typeface="+mn-cs"/>
              </a:rPr>
              <a:t>putc</a:t>
            </a:r>
            <a:r>
              <a:rPr kumimoji="0" lang="en-US" sz="1600" b="1" i="0" u="none" strike="noStrike" kern="0" cap="none" spc="0" normalizeH="0" baseline="0" noProof="0" dirty="0" smtClean="0">
                <a:ln>
                  <a:noFill/>
                </a:ln>
                <a:solidFill>
                  <a:srgbClr val="FFFFFF"/>
                </a:solidFill>
                <a:effectLst/>
                <a:uLnTx/>
                <a:uFillTx/>
                <a:latin typeface="Verdana"/>
              </a:rPr>
              <a:t>(</a:t>
            </a:r>
            <a:r>
              <a:rPr kumimoji="0" lang="en-US" sz="1600" b="1" i="0" u="none" strike="noStrike" kern="0" cap="none" spc="0" normalizeH="0" baseline="0" noProof="0" dirty="0" err="1" smtClean="0">
                <a:ln>
                  <a:noFill/>
                </a:ln>
                <a:solidFill>
                  <a:srgbClr val="FFFFFF"/>
                </a:solidFill>
                <a:effectLst/>
                <a:uLnTx/>
                <a:uFillTx/>
                <a:latin typeface="Verdana"/>
              </a:rPr>
              <a:t>int</a:t>
            </a:r>
            <a:r>
              <a:rPr kumimoji="0" lang="en-US" sz="1600" b="1" i="0" u="none" strike="noStrike" kern="0" cap="none" spc="0" normalizeH="0" baseline="0" noProof="0" dirty="0" smtClean="0">
                <a:ln>
                  <a:noFill/>
                </a:ln>
                <a:solidFill>
                  <a:srgbClr val="FFFFFF"/>
                </a:solidFill>
                <a:effectLst/>
                <a:uLnTx/>
                <a:uFillTx/>
                <a:latin typeface="Verdana"/>
              </a:rPr>
              <a:t> </a:t>
            </a:r>
            <a:r>
              <a:rPr kumimoji="0" lang="en-US" sz="1600" b="1" i="0" u="none" strike="noStrike" kern="0" cap="none" spc="0" normalizeH="0" baseline="0" noProof="0" dirty="0" err="1" smtClean="0">
                <a:ln>
                  <a:noFill/>
                </a:ln>
                <a:solidFill>
                  <a:srgbClr val="FFC000"/>
                </a:solidFill>
                <a:effectLst/>
                <a:uLnTx/>
                <a:uFillTx/>
                <a:latin typeface="Verdana"/>
              </a:rPr>
              <a:t>ch</a:t>
            </a:r>
            <a:r>
              <a:rPr kumimoji="0" lang="en-US" sz="1600" b="1" i="0" u="none" strike="noStrike" kern="0" cap="none" spc="0" normalizeH="0" baseline="0" noProof="0" dirty="0" smtClean="0">
                <a:ln>
                  <a:noFill/>
                </a:ln>
                <a:solidFill>
                  <a:srgbClr val="FFFFFF"/>
                </a:solidFill>
                <a:effectLst/>
                <a:uLnTx/>
                <a:uFillTx/>
                <a:latin typeface="Verdana"/>
              </a:rPr>
              <a:t>, FILE *</a:t>
            </a:r>
            <a:r>
              <a:rPr kumimoji="0" lang="en-US" sz="1600" b="1" i="0" u="none" strike="noStrike" kern="0" cap="none" spc="0" normalizeH="0" baseline="0" noProof="0" dirty="0" err="1" smtClean="0">
                <a:ln>
                  <a:noFill/>
                </a:ln>
                <a:solidFill>
                  <a:srgbClr val="FFC000"/>
                </a:solidFill>
                <a:effectLst/>
                <a:uLnTx/>
                <a:uFillTx/>
                <a:latin typeface="Verdana"/>
              </a:rPr>
              <a:t>fp</a:t>
            </a:r>
            <a:r>
              <a:rPr kumimoji="0" lang="en-US" sz="1600" b="1" i="0" u="none" strike="noStrike" kern="0" cap="none" spc="0" normalizeH="0" baseline="0" noProof="0" dirty="0" smtClean="0">
                <a:ln>
                  <a:noFill/>
                </a:ln>
                <a:solidFill>
                  <a:srgbClr val="FFFFFF"/>
                </a:solidFill>
                <a:effectLst/>
                <a:uLnTx/>
                <a:uFillTx/>
                <a:latin typeface="Verdana"/>
              </a:rPr>
              <a:t>) </a:t>
            </a:r>
            <a:r>
              <a:rPr kumimoji="0" lang="en-US" sz="1600" b="1" i="0" u="none" strike="noStrike" kern="0" cap="none" spc="0" normalizeH="0" baseline="0" noProof="0" dirty="0" err="1" smtClean="0">
                <a:ln>
                  <a:noFill/>
                </a:ln>
                <a:solidFill>
                  <a:srgbClr val="FFFFFF"/>
                </a:solidFill>
                <a:effectLst/>
                <a:uLnTx/>
                <a:uFillTx/>
                <a:latin typeface="Verdana"/>
              </a:rPr>
              <a:t>và</a:t>
            </a:r>
            <a:r>
              <a:rPr kumimoji="0" lang="en-US" sz="1600" b="1" i="0" u="none" strike="noStrike" kern="0" cap="none" spc="0" normalizeH="0" baseline="0" noProof="0" dirty="0" smtClean="0">
                <a:ln>
                  <a:noFill/>
                </a:ln>
                <a:solidFill>
                  <a:srgbClr val="FFFFFF"/>
                </a:solidFill>
                <a:effectLst/>
                <a:uLnTx/>
                <a:uFillTx/>
                <a:latin typeface="Verdana"/>
              </a:rPr>
              <a:t> </a:t>
            </a:r>
            <a:r>
              <a:rPr kumimoji="0" lang="en-US" sz="1600" b="1" i="0" u="none" strike="noStrike" kern="0" cap="none" spc="0" normalizeH="0" baseline="0" noProof="0" dirty="0" err="1" smtClean="0">
                <a:ln>
                  <a:noFill/>
                </a:ln>
                <a:solidFill>
                  <a:srgbClr val="FFFFFF"/>
                </a:solidFill>
                <a:effectLst/>
                <a:uLnTx/>
                <a:uFillTx/>
                <a:latin typeface="Verdana"/>
              </a:rPr>
              <a:t>int</a:t>
            </a:r>
            <a:r>
              <a:rPr kumimoji="0" lang="en-US" sz="1600" b="1" i="0" u="none" strike="noStrike" kern="0" cap="none" spc="0" normalizeH="0" baseline="0" noProof="0" dirty="0" smtClean="0">
                <a:ln>
                  <a:noFill/>
                </a:ln>
                <a:solidFill>
                  <a:srgbClr val="FFFFFF"/>
                </a:solidFill>
                <a:effectLst/>
                <a:uLnTx/>
                <a:uFillTx/>
                <a:latin typeface="Verdana"/>
              </a:rPr>
              <a:t> </a:t>
            </a:r>
            <a:r>
              <a:rPr kumimoji="0" lang="en-US" sz="1600" b="1" i="0" u="none" strike="noStrike" kern="0" cap="none" spc="0" normalizeH="0" baseline="0" noProof="0" dirty="0" err="1" smtClean="0">
                <a:ln>
                  <a:noFill/>
                </a:ln>
                <a:solidFill>
                  <a:srgbClr val="FF0000"/>
                </a:solidFill>
                <a:effectLst/>
                <a:uLnTx/>
                <a:uFillTx/>
                <a:latin typeface="Verdana"/>
              </a:rPr>
              <a:t>fputc</a:t>
            </a:r>
            <a:r>
              <a:rPr kumimoji="0" lang="en-US" sz="1600" b="1" i="0" u="none" strike="noStrike" kern="0" cap="none" spc="0" normalizeH="0" baseline="0" noProof="0" dirty="0" smtClean="0">
                <a:ln>
                  <a:noFill/>
                </a:ln>
                <a:solidFill>
                  <a:srgbClr val="FFFFFF"/>
                </a:solidFill>
                <a:effectLst/>
                <a:uLnTx/>
                <a:uFillTx/>
                <a:latin typeface="Verdana"/>
              </a:rPr>
              <a:t>(in </a:t>
            </a:r>
            <a:r>
              <a:rPr kumimoji="0" lang="en-US" sz="1600" b="1" i="0" u="none" strike="noStrike" kern="0" cap="none" spc="0" normalizeH="0" baseline="0" noProof="0" dirty="0" err="1" smtClean="0">
                <a:ln>
                  <a:noFill/>
                </a:ln>
                <a:solidFill>
                  <a:srgbClr val="FFC000"/>
                </a:solidFill>
                <a:effectLst/>
                <a:uLnTx/>
                <a:uFillTx/>
                <a:latin typeface="Verdana"/>
              </a:rPr>
              <a:t>ch</a:t>
            </a:r>
            <a:r>
              <a:rPr kumimoji="0" lang="en-US" sz="1600" b="1" i="0" u="none" strike="noStrike" kern="0" cap="none" spc="0" normalizeH="0" baseline="0" noProof="0" dirty="0" smtClean="0">
                <a:ln>
                  <a:noFill/>
                </a:ln>
                <a:solidFill>
                  <a:srgbClr val="FFFFFF"/>
                </a:solidFill>
                <a:effectLst/>
                <a:uLnTx/>
                <a:uFillTx/>
                <a:latin typeface="Verdana"/>
              </a:rPr>
              <a:t>, FILE *</a:t>
            </a:r>
            <a:r>
              <a:rPr kumimoji="0" lang="en-US" sz="1600" b="1" i="0" u="none" strike="noStrike" kern="0" cap="none" spc="0" normalizeH="0" baseline="0" noProof="0" dirty="0" err="1" smtClean="0">
                <a:ln>
                  <a:noFill/>
                </a:ln>
                <a:solidFill>
                  <a:srgbClr val="FFC000"/>
                </a:solidFill>
                <a:effectLst/>
                <a:uLnTx/>
                <a:uFillTx/>
                <a:latin typeface="Verdana"/>
              </a:rPr>
              <a:t>fp</a:t>
            </a:r>
            <a:r>
              <a:rPr kumimoji="0" lang="en-US" sz="1600" b="1" i="0" u="none" strike="noStrike" kern="0" cap="none" spc="0" normalizeH="0" baseline="0" noProof="0" dirty="0" smtClean="0">
                <a:ln>
                  <a:noFill/>
                </a:ln>
                <a:solidFill>
                  <a:srgbClr val="FFFFFF"/>
                </a:solidFill>
                <a:effectLst/>
                <a:uLnTx/>
                <a:uFillTx/>
                <a:latin typeface="Verdana"/>
              </a:rPr>
              <a:t>)</a:t>
            </a:r>
            <a:endParaRPr kumimoji="0" lang="en-US" sz="1600" b="1" i="0" u="none" strike="noStrike" kern="0" cap="none" spc="0" normalizeH="0" baseline="0" noProof="0" dirty="0" smtClean="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xmlns="" val="21646624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Hàm xuất chuỗi</a:t>
            </a:r>
          </a:p>
        </p:txBody>
      </p:sp>
      <p:sp>
        <p:nvSpPr>
          <p:cNvPr id="4" name="Date Placeholder 3"/>
          <p:cNvSpPr>
            <a:spLocks noGrp="1"/>
          </p:cNvSpPr>
          <p:nvPr>
            <p:ph type="dt" sz="half" idx="10"/>
          </p:nvPr>
        </p:nvSpPr>
        <p:spPr/>
        <p:txBody>
          <a:bodyPr/>
          <a:lstStyle/>
          <a:p>
            <a:fld id="{B0DEFA51-868B-4EA5-A5C2-6C0ECC2746B5}"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18</a:t>
            </a:fld>
            <a:endParaRPr lang="en-US"/>
          </a:p>
        </p:txBody>
      </p:sp>
      <p:sp>
        <p:nvSpPr>
          <p:cNvPr id="15" name="AutoShape 47"/>
          <p:cNvSpPr>
            <a:spLocks noChangeArrowheads="1"/>
          </p:cNvSpPr>
          <p:nvPr/>
        </p:nvSpPr>
        <p:spPr bwMode="gray">
          <a:xfrm>
            <a:off x="1129352" y="2230437"/>
            <a:ext cx="6858000" cy="3865563"/>
          </a:xfrm>
          <a:prstGeom prst="roundRect">
            <a:avLst>
              <a:gd name="adj" fmla="val 0"/>
            </a:avLst>
          </a:prstGeom>
          <a:noFill/>
          <a:ln w="25400" cap="flat" cmpd="sng" algn="ctr">
            <a:solidFill>
              <a:srgbClr val="003366">
                <a:lumMod val="40000"/>
                <a:lumOff val="60000"/>
              </a:srgbClr>
            </a:solidFill>
            <a:prstDash val="soli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3366"/>
              </a:solidFill>
              <a:effectLst/>
              <a:uLnTx/>
              <a:uFillTx/>
              <a:latin typeface="Verdana"/>
              <a:ea typeface="+mn-ea"/>
              <a:cs typeface="+mn-cs"/>
            </a:endParaRPr>
          </a:p>
        </p:txBody>
      </p:sp>
      <p:pic>
        <p:nvPicPr>
          <p:cNvPr id="16" name="Picture 11" descr="book_w"/>
          <p:cNvPicPr>
            <a:picLocks noChangeAspect="1" noChangeArrowheads="1"/>
          </p:cNvPicPr>
          <p:nvPr/>
        </p:nvPicPr>
        <p:blipFill>
          <a:blip r:embed="rId2" cstate="print"/>
          <a:srcRect/>
          <a:stretch>
            <a:fillRect/>
          </a:stretch>
        </p:blipFill>
        <p:spPr bwMode="auto">
          <a:xfrm>
            <a:off x="1205552" y="2286000"/>
            <a:ext cx="1524000" cy="1216025"/>
          </a:xfrm>
          <a:prstGeom prst="rect">
            <a:avLst/>
          </a:prstGeom>
          <a:noFill/>
          <a:ln w="9525">
            <a:noFill/>
            <a:miter lim="800000"/>
            <a:headEnd/>
            <a:tailEnd/>
          </a:ln>
        </p:spPr>
      </p:pic>
      <p:sp>
        <p:nvSpPr>
          <p:cNvPr id="17" name="Text Box 49"/>
          <p:cNvSpPr txBox="1">
            <a:spLocks noChangeArrowheads="1"/>
          </p:cNvSpPr>
          <p:nvPr/>
        </p:nvSpPr>
        <p:spPr bwMode="gray">
          <a:xfrm>
            <a:off x="2729552" y="2341562"/>
            <a:ext cx="5181600" cy="1163638"/>
          </a:xfrm>
          <a:prstGeom prst="rect">
            <a:avLst/>
          </a:prstGeom>
          <a:solidFill>
            <a:srgbClr val="FFFFFF"/>
          </a:solidFill>
          <a:ln w="25400" cap="flat" cmpd="sng" algn="ctr">
            <a:solidFill>
              <a:srgbClr val="FFFFFF"/>
            </a:solidFill>
            <a:prstDash val="solid"/>
            <a:headEnd/>
            <a:tailEnd/>
          </a:ln>
          <a:effectLst/>
        </p:spPr>
        <p:txBody>
          <a:bodyPr wrap="square" anchor="ctr" anchorCtr="0">
            <a:noAutofit/>
          </a:bodyPr>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Ghi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chuỗi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ký</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tự</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FFC000"/>
                </a:solidFill>
                <a:effectLst/>
                <a:uLnTx/>
                <a:uFillTx/>
                <a:latin typeface="Tahoma" pitchFamily="34" charset="0"/>
                <a:ea typeface="+mn-ea"/>
                <a:cs typeface="Tahoma" pitchFamily="34" charset="0"/>
              </a:rPr>
              <a:t>str</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vào</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stream </a:t>
            </a:r>
            <a:r>
              <a:rPr kumimoji="0" lang="en-US" sz="2000" b="0" i="0" u="none" strike="noStrike" kern="0" cap="none" spc="0" normalizeH="0" baseline="0" noProof="0" dirty="0" smtClean="0">
                <a:ln>
                  <a:noFill/>
                </a:ln>
                <a:solidFill>
                  <a:srgbClr val="FFC000"/>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Nếu</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FFC000"/>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là</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FF0000"/>
                </a:solidFill>
                <a:effectLst/>
                <a:uLnTx/>
                <a:uFillTx/>
                <a:latin typeface="Tahoma" pitchFamily="34" charset="0"/>
                <a:ea typeface="+mn-ea"/>
                <a:cs typeface="Tahoma" pitchFamily="34" charset="0"/>
              </a:rPr>
              <a:t>stdout</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thì</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FF0000"/>
                </a:solidFill>
                <a:effectLst/>
                <a:uLnTx/>
                <a:uFillTx/>
                <a:latin typeface="Tahoma" pitchFamily="34" charset="0"/>
                <a:ea typeface="+mn-ea"/>
                <a:cs typeface="Tahoma" pitchFamily="34" charset="0"/>
              </a:rPr>
              <a:t>fputs</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giống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hàm</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smtClean="0">
                <a:ln>
                  <a:noFill/>
                </a:ln>
                <a:solidFill>
                  <a:srgbClr val="FF0000"/>
                </a:solidFill>
                <a:effectLst/>
                <a:uLnTx/>
                <a:uFillTx/>
                <a:latin typeface="Tahoma" pitchFamily="34" charset="0"/>
                <a:ea typeface="+mn-ea"/>
                <a:cs typeface="Tahoma" pitchFamily="34" charset="0"/>
              </a:rPr>
              <a:t>puts</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nhưng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smtClean="0">
                <a:ln>
                  <a:noFill/>
                </a:ln>
                <a:solidFill>
                  <a:srgbClr val="FF0000"/>
                </a:solidFill>
                <a:effectLst/>
                <a:uLnTx/>
                <a:uFillTx/>
                <a:latin typeface="Tahoma" pitchFamily="34" charset="0"/>
                <a:ea typeface="+mn-ea"/>
                <a:cs typeface="Tahoma" pitchFamily="34" charset="0"/>
              </a:rPr>
              <a:t>puts</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ghi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ký</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tự</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xuống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dòng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endParaRPr kumimoji="0" lang="en-US" sz="2000" b="0" i="0" u="none" strike="noStrike" kern="0" cap="none" spc="0" normalizeH="0" baseline="0" noProof="0" dirty="0" smtClean="0">
              <a:ln>
                <a:noFill/>
              </a:ln>
              <a:solidFill>
                <a:srgbClr val="FF0000"/>
              </a:solidFill>
              <a:effectLst/>
              <a:uLnTx/>
              <a:uFillTx/>
              <a:latin typeface="Tahoma" pitchFamily="34" charset="0"/>
              <a:ea typeface="+mn-ea"/>
              <a:cs typeface="Tahoma" pitchFamily="34" charset="0"/>
            </a:endParaRPr>
          </a:p>
        </p:txBody>
      </p:sp>
      <p:sp>
        <p:nvSpPr>
          <p:cNvPr id="18" name="Text Box 49"/>
          <p:cNvSpPr txBox="1">
            <a:spLocks noChangeArrowheads="1"/>
          </p:cNvSpPr>
          <p:nvPr/>
        </p:nvSpPr>
        <p:spPr bwMode="gray">
          <a:xfrm>
            <a:off x="2729552" y="3581400"/>
            <a:ext cx="5181600" cy="1163638"/>
          </a:xfrm>
          <a:prstGeom prst="rect">
            <a:avLst/>
          </a:prstGeom>
          <a:solidFill>
            <a:srgbClr val="FFFFFF"/>
          </a:solidFill>
          <a:ln w="25400" cap="flat" cmpd="sng" algn="ctr">
            <a:solidFill>
              <a:srgbClr val="FFFFFF"/>
            </a:solidFill>
            <a:prstDash val="solid"/>
            <a:headEnd/>
            <a:tailEnd/>
          </a:ln>
          <a:effectLst/>
        </p:spPr>
        <p:txBody>
          <a:bodyPr wrap="square" anchor="ctr" anchorCtr="0">
            <a:noAutofit/>
          </a:bodyPr>
          <a:lstStyle/>
          <a:p>
            <a:pPr marL="0" marR="0" lvl="0" indent="0" algn="just" defTabSz="914400" eaLnBrk="0" fontAlgn="auto" latinLnBrk="0" hangingPunct="0">
              <a:lnSpc>
                <a:spcPct val="100000"/>
              </a:lnSpc>
              <a:spcBef>
                <a:spcPts val="0"/>
              </a:spcBef>
              <a:spcAft>
                <a:spcPts val="0"/>
              </a:spcAft>
              <a:buClrTx/>
              <a:buSzTx/>
              <a:buFontTx/>
              <a:buBlip>
                <a:blip r:embed="rId3"/>
              </a:buBlip>
              <a:tabLst/>
              <a:defRPr/>
            </a:pP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Thành</a:t>
            </a:r>
            <a:r>
              <a:rPr kumimoji="0" lang="en-US" sz="2000" b="0" i="0" u="none" strike="noStrike" kern="0" cap="none" spc="0" normalizeH="0" baseline="0" noProof="0" dirty="0" smtClean="0">
                <a:ln>
                  <a:noFill/>
                </a:ln>
                <a:solidFill>
                  <a:srgbClr val="003366">
                    <a:lumMod val="60000"/>
                    <a:lumOff val="40000"/>
                  </a:srgbClr>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công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trả</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về</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ký</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tự</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cuối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cùng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đã</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ghi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endParaRPr kumimoji="0" lang="en-US" sz="2000" b="0" i="0" u="none" strike="noStrike" kern="0" cap="none" spc="0" normalizeH="0" baseline="0" noProof="0" dirty="0" smtClean="0">
              <a:ln>
                <a:noFill/>
              </a:ln>
              <a:solidFill>
                <a:srgbClr val="FF0000"/>
              </a:solidFill>
              <a:effectLst/>
              <a:uLnTx/>
              <a:uFillTx/>
              <a:latin typeface="Tahoma" pitchFamily="34" charset="0"/>
              <a:ea typeface="+mn-ea"/>
              <a:cs typeface="Tahoma" pitchFamily="34" charset="0"/>
            </a:endParaRPr>
          </a:p>
          <a:p>
            <a:pPr marL="0" marR="0" lvl="0" indent="0" algn="just" defTabSz="914400" eaLnBrk="0" fontAlgn="auto" latinLnBrk="0" hangingPunct="0">
              <a:lnSpc>
                <a:spcPct val="100000"/>
              </a:lnSpc>
              <a:spcBef>
                <a:spcPts val="0"/>
              </a:spcBef>
              <a:spcAft>
                <a:spcPts val="0"/>
              </a:spcAft>
              <a:buClrTx/>
              <a:buSzTx/>
              <a:buFontTx/>
              <a:buBlip>
                <a:blip r:embed="rId3"/>
              </a:buBlip>
              <a:tabLst/>
              <a:defRPr/>
            </a:pP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Thất</a:t>
            </a:r>
            <a:r>
              <a:rPr kumimoji="0" lang="en-US" sz="2000" b="0" i="0" u="none" strike="noStrike" kern="0" cap="none" spc="0" normalizeH="0" baseline="0" noProof="0" dirty="0" smtClean="0">
                <a:ln>
                  <a:noFill/>
                </a:ln>
                <a:solidFill>
                  <a:srgbClr val="003366">
                    <a:lumMod val="60000"/>
                    <a:lumOff val="40000"/>
                  </a:srgbClr>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bại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trả</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về</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smtClean="0">
                <a:ln>
                  <a:noFill/>
                </a:ln>
                <a:solidFill>
                  <a:srgbClr val="FF0000"/>
                </a:solidFill>
                <a:effectLst/>
                <a:uLnTx/>
                <a:uFillTx/>
                <a:latin typeface="Tahoma" pitchFamily="34" charset="0"/>
                <a:ea typeface="+mn-ea"/>
                <a:cs typeface="Tahoma" pitchFamily="34" charset="0"/>
              </a:rPr>
              <a:t>EOF</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endParaRPr kumimoji="0" lang="en-US" sz="2000" b="0" i="0" u="none" strike="noStrike" kern="0" cap="none" spc="0" normalizeH="0" baseline="0" noProof="0" dirty="0">
              <a:ln>
                <a:noFill/>
              </a:ln>
              <a:solidFill>
                <a:srgbClr val="003366"/>
              </a:solidFill>
              <a:effectLst/>
              <a:uLnTx/>
              <a:uFillTx/>
              <a:latin typeface="Tahoma" pitchFamily="34" charset="0"/>
              <a:ea typeface="+mn-ea"/>
              <a:cs typeface="Tahoma" pitchFamily="34" charset="0"/>
            </a:endParaRPr>
          </a:p>
        </p:txBody>
      </p:sp>
      <p:sp>
        <p:nvSpPr>
          <p:cNvPr id="19" name="Text Box 49"/>
          <p:cNvSpPr txBox="1">
            <a:spLocks noChangeArrowheads="1"/>
          </p:cNvSpPr>
          <p:nvPr/>
        </p:nvSpPr>
        <p:spPr bwMode="gray">
          <a:xfrm>
            <a:off x="2729552" y="4800600"/>
            <a:ext cx="5181600" cy="1163638"/>
          </a:xfrm>
          <a:prstGeom prst="rect">
            <a:avLst/>
          </a:prstGeom>
          <a:solidFill>
            <a:srgbClr val="FFFFFF"/>
          </a:solidFill>
          <a:ln w="25400" cap="flat" cmpd="sng" algn="ctr">
            <a:solidFill>
              <a:srgbClr val="FFFFFF"/>
            </a:solidFill>
            <a:prstDash val="solid"/>
            <a:headEnd/>
            <a:tailEnd/>
          </a:ln>
          <a:effectLst/>
        </p:spPr>
        <p:txBody>
          <a:bodyPr wrap="square" anchor="ctr" anchorCtr="0">
            <a:noAutofit/>
          </a:bodyPr>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char s[] =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Ky</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thuat</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lap trinh”;</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FILE*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fopen</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(“taptin.txt”, “wt”);</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if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 NULL)</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FF0000"/>
                </a:solidFill>
                <a:effectLst/>
                <a:uLnTx/>
                <a:uFillTx/>
                <a:latin typeface="Tahoma" pitchFamily="34" charset="0"/>
                <a:ea typeface="+mn-ea"/>
                <a:cs typeface="Tahoma" pitchFamily="34" charset="0"/>
              </a:rPr>
              <a:t>fputs</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(s,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p>
        </p:txBody>
      </p:sp>
      <p:pic>
        <p:nvPicPr>
          <p:cNvPr id="20" name="Picture 40" descr="board"/>
          <p:cNvPicPr>
            <a:picLocks noChangeAspect="1" noChangeArrowheads="1" noCrop="1"/>
          </p:cNvPicPr>
          <p:nvPr/>
        </p:nvPicPr>
        <p:blipFill>
          <a:blip r:embed="rId4" cstate="print"/>
          <a:srcRect/>
          <a:stretch>
            <a:fillRect/>
          </a:stretch>
        </p:blipFill>
        <p:spPr bwMode="auto">
          <a:xfrm>
            <a:off x="1281752" y="4648200"/>
            <a:ext cx="1371600" cy="1371600"/>
          </a:xfrm>
          <a:prstGeom prst="rect">
            <a:avLst/>
          </a:prstGeom>
          <a:noFill/>
          <a:ln w="9525">
            <a:noFill/>
            <a:miter lim="800000"/>
            <a:headEnd/>
            <a:tailEnd/>
          </a:ln>
        </p:spPr>
      </p:pic>
      <p:sp>
        <p:nvSpPr>
          <p:cNvPr id="21" name="Right Arrow 20"/>
          <p:cNvSpPr/>
          <p:nvPr/>
        </p:nvSpPr>
        <p:spPr bwMode="auto">
          <a:xfrm>
            <a:off x="1357952" y="3733800"/>
            <a:ext cx="1143000" cy="838200"/>
          </a:xfrm>
          <a:prstGeom prst="rightArrow">
            <a:avLst/>
          </a:prstGeom>
          <a:gradFill rotWithShape="1">
            <a:gsLst>
              <a:gs pos="0">
                <a:srgbClr val="DE8848">
                  <a:tint val="50000"/>
                  <a:satMod val="300000"/>
                </a:srgbClr>
              </a:gs>
              <a:gs pos="35000">
                <a:srgbClr val="DE8848">
                  <a:tint val="37000"/>
                  <a:satMod val="300000"/>
                </a:srgbClr>
              </a:gs>
              <a:gs pos="100000">
                <a:srgbClr val="DE8848">
                  <a:tint val="15000"/>
                  <a:satMod val="350000"/>
                </a:srgbClr>
              </a:gs>
            </a:gsLst>
            <a:lin ang="16200000" scaled="1"/>
          </a:gradFill>
          <a:ln w="9525" cap="flat" cmpd="sng" algn="ctr">
            <a:solidFill>
              <a:srgbClr val="DE8848">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50" normalizeH="0" baseline="0" noProof="0" smtClean="0">
                <a:ln w="11430"/>
                <a:gradFill>
                  <a:gsLst>
                    <a:gs pos="25000">
                      <a:srgbClr val="85BA54">
                        <a:satMod val="155000"/>
                      </a:srgbClr>
                    </a:gs>
                    <a:gs pos="100000">
                      <a:srgbClr val="85BA54">
                        <a:shade val="45000"/>
                        <a:satMod val="165000"/>
                      </a:srgbClr>
                    </a:gs>
                  </a:gsLst>
                  <a:lin ang="5400000"/>
                </a:gradFill>
                <a:effectLst>
                  <a:outerShdw blurRad="76200" dist="50800" dir="5400000" algn="tl" rotWithShape="0">
                    <a:srgbClr val="000000">
                      <a:alpha val="65000"/>
                    </a:srgbClr>
                  </a:outerShdw>
                </a:effectLst>
                <a:uLnTx/>
                <a:uFillTx/>
                <a:latin typeface="Arial" charset="0"/>
                <a:ea typeface="+mn-ea"/>
                <a:cs typeface="+mn-cs"/>
              </a:rPr>
              <a:t>Trả về</a:t>
            </a:r>
          </a:p>
        </p:txBody>
      </p:sp>
      <p:sp>
        <p:nvSpPr>
          <p:cNvPr id="22" name="Freeform 2"/>
          <p:cNvSpPr>
            <a:spLocks/>
          </p:cNvSpPr>
          <p:nvPr/>
        </p:nvSpPr>
        <p:spPr bwMode="gray">
          <a:xfrm>
            <a:off x="1030406" y="1676400"/>
            <a:ext cx="6970594" cy="530225"/>
          </a:xfrm>
          <a:custGeom>
            <a:avLst/>
            <a:gdLst/>
            <a:ahLst/>
            <a:cxnLst>
              <a:cxn ang="0">
                <a:pos x="26" y="121"/>
              </a:cxn>
              <a:cxn ang="0">
                <a:pos x="26" y="291"/>
              </a:cxn>
              <a:cxn ang="0">
                <a:pos x="2014" y="291"/>
              </a:cxn>
              <a:cxn ang="0">
                <a:pos x="2014" y="114"/>
              </a:cxn>
              <a:cxn ang="0">
                <a:pos x="1868" y="13"/>
              </a:cxn>
              <a:cxn ang="0">
                <a:pos x="170" y="13"/>
              </a:cxn>
              <a:cxn ang="0">
                <a:pos x="26" y="121"/>
              </a:cxn>
            </a:cxnLst>
            <a:rect l="0" t="0" r="r" b="b"/>
            <a:pathLst>
              <a:path w="2019" h="291">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a:gsLst>
              <a:gs pos="0">
                <a:srgbClr val="003366">
                  <a:lumMod val="20000"/>
                  <a:lumOff val="80000"/>
                </a:srgbClr>
              </a:gs>
              <a:gs pos="50000">
                <a:srgbClr val="003366">
                  <a:lumMod val="40000"/>
                  <a:lumOff val="60000"/>
                </a:srgbClr>
              </a:gs>
              <a:gs pos="100000">
                <a:srgbClr val="003366">
                  <a:lumMod val="20000"/>
                  <a:lumOff val="80000"/>
                </a:srgbClr>
              </a:gs>
            </a:gsLst>
            <a:lin ang="5400000" scaled="0"/>
          </a:gradFill>
          <a:ln w="9525" cap="flat" cmpd="sng" algn="ctr">
            <a:solidFill>
              <a:srgbClr val="738AC8">
                <a:shade val="95000"/>
                <a:satMod val="105000"/>
              </a:srgbClr>
            </a:solidFill>
            <a:prstDash val="solid"/>
            <a:headEnd/>
            <a:tailEnd/>
          </a:ln>
          <a:effectLst>
            <a:outerShdw blurRad="40000" dist="23000" dir="5400000" rotWithShape="0">
              <a:srgbClr val="000000">
                <a:alpha val="35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err="1" smtClean="0">
                <a:ln>
                  <a:noFill/>
                </a:ln>
                <a:solidFill>
                  <a:srgbClr val="FFFFFF"/>
                </a:solidFill>
                <a:effectLst/>
                <a:uLnTx/>
                <a:uFillTx/>
                <a:latin typeface="Verdana"/>
              </a:rPr>
              <a:t>int</a:t>
            </a:r>
            <a:r>
              <a:rPr kumimoji="0" lang="en-US" sz="1600" b="1" i="0" u="none" strike="noStrike" kern="0" cap="none" spc="0" normalizeH="0" baseline="0" noProof="0" dirty="0" smtClean="0">
                <a:ln>
                  <a:noFill/>
                </a:ln>
                <a:solidFill>
                  <a:srgbClr val="FFFFFF"/>
                </a:solidFill>
                <a:effectLst/>
                <a:uLnTx/>
                <a:uFillTx/>
                <a:latin typeface="Verdana"/>
              </a:rPr>
              <a:t> </a:t>
            </a:r>
            <a:r>
              <a:rPr kumimoji="0" lang="en-US" sz="1600" b="1" i="0" u="none" strike="noStrike" kern="0" cap="none" spc="0" normalizeH="0" baseline="0" noProof="0" dirty="0" err="1" smtClean="0">
                <a:ln>
                  <a:noFill/>
                </a:ln>
                <a:solidFill>
                  <a:srgbClr val="FF0000"/>
                </a:solidFill>
                <a:effectLst/>
                <a:uLnTx/>
                <a:uFillTx/>
                <a:latin typeface="Verdana"/>
                <a:ea typeface="+mn-ea"/>
                <a:cs typeface="+mn-cs"/>
              </a:rPr>
              <a:t>fputs</a:t>
            </a:r>
            <a:r>
              <a:rPr kumimoji="0" lang="en-US" sz="1600" b="1" i="0" u="none" strike="noStrike" kern="0" cap="none" spc="0" normalizeH="0" baseline="0" noProof="0" dirty="0" smtClean="0">
                <a:ln>
                  <a:noFill/>
                </a:ln>
                <a:solidFill>
                  <a:srgbClr val="FFFFFF"/>
                </a:solidFill>
                <a:effectLst/>
                <a:uLnTx/>
                <a:uFillTx/>
                <a:latin typeface="Verdana"/>
              </a:rPr>
              <a:t>(const char *</a:t>
            </a:r>
            <a:r>
              <a:rPr kumimoji="0" lang="en-US" sz="1600" b="1" i="0" u="none" strike="noStrike" kern="0" cap="none" spc="0" normalizeH="0" baseline="0" noProof="0" dirty="0" err="1" smtClean="0">
                <a:ln>
                  <a:noFill/>
                </a:ln>
                <a:solidFill>
                  <a:srgbClr val="FFC000"/>
                </a:solidFill>
                <a:effectLst/>
                <a:uLnTx/>
                <a:uFillTx/>
                <a:latin typeface="Verdana"/>
              </a:rPr>
              <a:t>str</a:t>
            </a:r>
            <a:r>
              <a:rPr kumimoji="0" lang="en-US" sz="1600" b="1" i="0" u="none" strike="noStrike" kern="0" cap="none" spc="0" normalizeH="0" baseline="0" noProof="0" dirty="0" smtClean="0">
                <a:ln>
                  <a:noFill/>
                </a:ln>
                <a:solidFill>
                  <a:srgbClr val="FFFFFF"/>
                </a:solidFill>
                <a:effectLst/>
                <a:uLnTx/>
                <a:uFillTx/>
                <a:latin typeface="Verdana"/>
              </a:rPr>
              <a:t>, FILE *</a:t>
            </a:r>
            <a:r>
              <a:rPr kumimoji="0" lang="en-US" sz="1600" b="1" i="0" u="none" strike="noStrike" kern="0" cap="none" spc="0" normalizeH="0" baseline="0" noProof="0" dirty="0" err="1" smtClean="0">
                <a:ln>
                  <a:noFill/>
                </a:ln>
                <a:solidFill>
                  <a:srgbClr val="FFC000"/>
                </a:solidFill>
                <a:effectLst/>
                <a:uLnTx/>
                <a:uFillTx/>
                <a:latin typeface="Verdana"/>
              </a:rPr>
              <a:t>fp</a:t>
            </a:r>
            <a:r>
              <a:rPr kumimoji="0" lang="en-US" sz="1600" b="1" i="0" u="none" strike="noStrike" kern="0" cap="none" spc="0" normalizeH="0" baseline="0" noProof="0" dirty="0" smtClean="0">
                <a:ln>
                  <a:noFill/>
                </a:ln>
                <a:solidFill>
                  <a:srgbClr val="FFFFFF"/>
                </a:solidFill>
                <a:effectLst/>
                <a:uLnTx/>
                <a:uFillTx/>
                <a:latin typeface="Verdana"/>
              </a:rPr>
              <a:t>)</a:t>
            </a:r>
            <a:endParaRPr kumimoji="0" lang="en-US" sz="1600" b="1" i="0" u="none" strike="noStrike" kern="0" cap="none" spc="0" normalizeH="0" baseline="0" noProof="0" dirty="0" smtClean="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xmlns="" val="12778111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Hàm xuất trực tiếp</a:t>
            </a:r>
          </a:p>
        </p:txBody>
      </p:sp>
      <p:sp>
        <p:nvSpPr>
          <p:cNvPr id="4" name="Date Placeholder 3"/>
          <p:cNvSpPr>
            <a:spLocks noGrp="1"/>
          </p:cNvSpPr>
          <p:nvPr>
            <p:ph type="dt" sz="half" idx="10"/>
          </p:nvPr>
        </p:nvSpPr>
        <p:spPr/>
        <p:txBody>
          <a:bodyPr/>
          <a:lstStyle/>
          <a:p>
            <a:fld id="{1F02016D-D14C-44B0-B1B3-1F72D2556F0A}"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19</a:t>
            </a:fld>
            <a:endParaRPr lang="en-US"/>
          </a:p>
        </p:txBody>
      </p:sp>
      <p:sp>
        <p:nvSpPr>
          <p:cNvPr id="15" name="AutoShape 47"/>
          <p:cNvSpPr>
            <a:spLocks noChangeArrowheads="1"/>
          </p:cNvSpPr>
          <p:nvPr/>
        </p:nvSpPr>
        <p:spPr bwMode="gray">
          <a:xfrm>
            <a:off x="1129352" y="2230437"/>
            <a:ext cx="6858000" cy="3865563"/>
          </a:xfrm>
          <a:prstGeom prst="roundRect">
            <a:avLst>
              <a:gd name="adj" fmla="val 0"/>
            </a:avLst>
          </a:prstGeom>
          <a:noFill/>
          <a:ln w="25400" cap="flat" cmpd="sng" algn="ctr">
            <a:solidFill>
              <a:srgbClr val="003366">
                <a:lumMod val="40000"/>
                <a:lumOff val="60000"/>
              </a:srgbClr>
            </a:solidFill>
            <a:prstDash val="soli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3366"/>
              </a:solidFill>
              <a:effectLst/>
              <a:uLnTx/>
              <a:uFillTx/>
              <a:latin typeface="Verdana"/>
              <a:ea typeface="+mn-ea"/>
              <a:cs typeface="+mn-cs"/>
            </a:endParaRPr>
          </a:p>
        </p:txBody>
      </p:sp>
      <p:pic>
        <p:nvPicPr>
          <p:cNvPr id="16" name="Picture 11" descr="book_w"/>
          <p:cNvPicPr>
            <a:picLocks noChangeAspect="1" noChangeArrowheads="1"/>
          </p:cNvPicPr>
          <p:nvPr/>
        </p:nvPicPr>
        <p:blipFill>
          <a:blip r:embed="rId2" cstate="print"/>
          <a:srcRect/>
          <a:stretch>
            <a:fillRect/>
          </a:stretch>
        </p:blipFill>
        <p:spPr bwMode="auto">
          <a:xfrm>
            <a:off x="1205552" y="2286000"/>
            <a:ext cx="1524000" cy="1216025"/>
          </a:xfrm>
          <a:prstGeom prst="rect">
            <a:avLst/>
          </a:prstGeom>
          <a:noFill/>
          <a:ln w="9525">
            <a:noFill/>
            <a:miter lim="800000"/>
            <a:headEnd/>
            <a:tailEnd/>
          </a:ln>
        </p:spPr>
      </p:pic>
      <p:sp>
        <p:nvSpPr>
          <p:cNvPr id="17" name="Text Box 49"/>
          <p:cNvSpPr txBox="1">
            <a:spLocks noChangeArrowheads="1"/>
          </p:cNvSpPr>
          <p:nvPr/>
        </p:nvSpPr>
        <p:spPr bwMode="gray">
          <a:xfrm>
            <a:off x="2729552" y="2341562"/>
            <a:ext cx="5181600" cy="1163638"/>
          </a:xfrm>
          <a:prstGeom prst="rect">
            <a:avLst/>
          </a:prstGeom>
          <a:solidFill>
            <a:srgbClr val="FFFFFF"/>
          </a:solidFill>
          <a:ln w="25400" cap="flat" cmpd="sng" algn="ctr">
            <a:solidFill>
              <a:srgbClr val="FFFFFF"/>
            </a:solidFill>
            <a:prstDash val="solid"/>
            <a:headEnd/>
            <a:tailEnd/>
          </a:ln>
          <a:effectLst/>
        </p:spPr>
        <p:txBody>
          <a:bodyPr wrap="square" anchor="ctr" anchorCtr="0">
            <a:noAutofit/>
          </a:bodyPr>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Ghi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smtClean="0">
                <a:ln>
                  <a:noFill/>
                </a:ln>
                <a:solidFill>
                  <a:srgbClr val="FFC000"/>
                </a:solidFill>
                <a:effectLst/>
                <a:uLnTx/>
                <a:uFillTx/>
                <a:latin typeface="Tahoma" pitchFamily="34" charset="0"/>
                <a:ea typeface="+mn-ea"/>
                <a:cs typeface="Tahoma" pitchFamily="34" charset="0"/>
              </a:rPr>
              <a:t>count</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mẫu</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tin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có</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kích</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thước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mỗi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mẫu</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tin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là</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smtClean="0">
                <a:ln>
                  <a:noFill/>
                </a:ln>
                <a:solidFill>
                  <a:srgbClr val="FFC000"/>
                </a:solidFill>
                <a:effectLst/>
                <a:uLnTx/>
                <a:uFillTx/>
                <a:latin typeface="Tahoma" pitchFamily="34" charset="0"/>
                <a:ea typeface="+mn-ea"/>
                <a:cs typeface="Tahoma" pitchFamily="34" charset="0"/>
              </a:rPr>
              <a:t>size</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(byte)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từ</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vùng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nhớ</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FFC000"/>
                </a:solidFill>
                <a:effectLst/>
                <a:uLnTx/>
                <a:uFillTx/>
                <a:latin typeface="Tahoma" pitchFamily="34" charset="0"/>
                <a:ea typeface="+mn-ea"/>
                <a:cs typeface="Tahoma" pitchFamily="34" charset="0"/>
              </a:rPr>
              <a:t>buf</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vào</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stream </a:t>
            </a:r>
            <a:r>
              <a:rPr kumimoji="0" lang="en-US" sz="2000" b="0" i="0" u="none" strike="noStrike" kern="0" cap="none" spc="0" normalizeH="0" baseline="0" noProof="0" dirty="0" err="1" smtClean="0">
                <a:ln>
                  <a:noFill/>
                </a:ln>
                <a:solidFill>
                  <a:srgbClr val="FFC000"/>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theo</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kiểu</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nhị</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phân</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endParaRPr kumimoji="0" lang="en-US" sz="2000" b="0" i="0" u="none" strike="noStrike" kern="0" cap="none" spc="0" normalizeH="0" baseline="0" noProof="0" dirty="0" smtClean="0">
              <a:ln>
                <a:noFill/>
              </a:ln>
              <a:solidFill>
                <a:srgbClr val="FF0000"/>
              </a:solidFill>
              <a:effectLst/>
              <a:uLnTx/>
              <a:uFillTx/>
              <a:latin typeface="Tahoma" pitchFamily="34" charset="0"/>
              <a:ea typeface="+mn-ea"/>
              <a:cs typeface="Tahoma" pitchFamily="34" charset="0"/>
            </a:endParaRPr>
          </a:p>
        </p:txBody>
      </p:sp>
      <p:sp>
        <p:nvSpPr>
          <p:cNvPr id="18" name="Text Box 49"/>
          <p:cNvSpPr txBox="1">
            <a:spLocks noChangeArrowheads="1"/>
          </p:cNvSpPr>
          <p:nvPr/>
        </p:nvSpPr>
        <p:spPr bwMode="gray">
          <a:xfrm>
            <a:off x="2729552" y="3581400"/>
            <a:ext cx="5181600" cy="1163638"/>
          </a:xfrm>
          <a:prstGeom prst="rect">
            <a:avLst/>
          </a:prstGeom>
          <a:solidFill>
            <a:srgbClr val="FFFFFF"/>
          </a:solidFill>
          <a:ln w="25400" cap="flat" cmpd="sng" algn="ctr">
            <a:solidFill>
              <a:srgbClr val="FFFFFF"/>
            </a:solidFill>
            <a:prstDash val="solid"/>
            <a:headEnd/>
            <a:tailEnd/>
          </a:ln>
          <a:effectLst/>
        </p:spPr>
        <p:txBody>
          <a:bodyPr wrap="square" anchor="ctr" anchorCtr="0">
            <a:noAutofit/>
          </a:bodyPr>
          <a:lstStyle/>
          <a:p>
            <a:pPr marL="0" marR="0" lvl="0" indent="0" algn="just" defTabSz="914400" eaLnBrk="0" fontAlgn="auto" latinLnBrk="0" hangingPunct="0">
              <a:lnSpc>
                <a:spcPct val="100000"/>
              </a:lnSpc>
              <a:spcBef>
                <a:spcPts val="0"/>
              </a:spcBef>
              <a:spcAft>
                <a:spcPts val="0"/>
              </a:spcAft>
              <a:buClrTx/>
              <a:buSzTx/>
              <a:buFontTx/>
              <a:buBlip>
                <a:blip r:embed="rId3"/>
              </a:buBlip>
              <a:tabLst/>
              <a:defRPr/>
            </a:pP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Thành</a:t>
            </a:r>
            <a:r>
              <a:rPr kumimoji="0" lang="en-US" sz="2000" b="0" i="0" u="none" strike="noStrike" kern="0" cap="none" spc="0" normalizeH="0" baseline="0" noProof="0" dirty="0" smtClean="0">
                <a:ln>
                  <a:noFill/>
                </a:ln>
                <a:solidFill>
                  <a:srgbClr val="003366">
                    <a:lumMod val="60000"/>
                    <a:lumOff val="40000"/>
                  </a:srgbClr>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công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trả</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về</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số</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lượng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mẫu</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tin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không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phải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số</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lượng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byte)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đã</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ghi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endParaRPr kumimoji="0" lang="en-US" sz="2000" b="0" i="0" u="none" strike="noStrike" kern="0" cap="none" spc="0" normalizeH="0" baseline="0" noProof="0" dirty="0" smtClean="0">
              <a:ln>
                <a:noFill/>
              </a:ln>
              <a:solidFill>
                <a:srgbClr val="FF0000"/>
              </a:solidFill>
              <a:effectLst/>
              <a:uLnTx/>
              <a:uFillTx/>
              <a:latin typeface="Tahoma" pitchFamily="34" charset="0"/>
              <a:ea typeface="+mn-ea"/>
              <a:cs typeface="Tahoma" pitchFamily="34" charset="0"/>
            </a:endParaRPr>
          </a:p>
          <a:p>
            <a:pPr marL="0" marR="0" lvl="0" indent="0" algn="just" defTabSz="914400" eaLnBrk="0" fontAlgn="auto" latinLnBrk="0" hangingPunct="0">
              <a:lnSpc>
                <a:spcPct val="100000"/>
              </a:lnSpc>
              <a:spcBef>
                <a:spcPts val="0"/>
              </a:spcBef>
              <a:spcAft>
                <a:spcPts val="0"/>
              </a:spcAft>
              <a:buClrTx/>
              <a:buSzTx/>
              <a:buFontTx/>
              <a:buBlip>
                <a:blip r:embed="rId3"/>
              </a:buBlip>
              <a:tabLst/>
              <a:defRPr/>
            </a:pP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Thất</a:t>
            </a:r>
            <a:r>
              <a:rPr kumimoji="0" lang="en-US" sz="2000" b="0" i="0" u="none" strike="noStrike" kern="0" cap="none" spc="0" normalizeH="0" baseline="0" noProof="0" dirty="0" smtClean="0">
                <a:ln>
                  <a:noFill/>
                </a:ln>
                <a:solidFill>
                  <a:srgbClr val="003366">
                    <a:lumMod val="60000"/>
                    <a:lumOff val="40000"/>
                  </a:srgbClr>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bại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số</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lượng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nhỏ</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hơn</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smtClean="0">
                <a:ln>
                  <a:noFill/>
                </a:ln>
                <a:solidFill>
                  <a:srgbClr val="FF0000"/>
                </a:solidFill>
                <a:effectLst/>
                <a:uLnTx/>
                <a:uFillTx/>
                <a:latin typeface="Tahoma" pitchFamily="34" charset="0"/>
                <a:ea typeface="+mn-ea"/>
                <a:cs typeface="Tahoma" pitchFamily="34" charset="0"/>
              </a:rPr>
              <a:t>count</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endParaRPr kumimoji="0" lang="en-US" sz="2000" b="0" i="0" u="none" strike="noStrike" kern="0" cap="none" spc="0" normalizeH="0" baseline="0" noProof="0" dirty="0">
              <a:ln>
                <a:noFill/>
              </a:ln>
              <a:solidFill>
                <a:srgbClr val="003366"/>
              </a:solidFill>
              <a:effectLst/>
              <a:uLnTx/>
              <a:uFillTx/>
              <a:latin typeface="Tahoma" pitchFamily="34" charset="0"/>
              <a:ea typeface="+mn-ea"/>
              <a:cs typeface="Tahoma" pitchFamily="34" charset="0"/>
            </a:endParaRPr>
          </a:p>
        </p:txBody>
      </p:sp>
      <p:sp>
        <p:nvSpPr>
          <p:cNvPr id="19" name="Text Box 49"/>
          <p:cNvSpPr txBox="1">
            <a:spLocks noChangeArrowheads="1"/>
          </p:cNvSpPr>
          <p:nvPr/>
        </p:nvSpPr>
        <p:spPr bwMode="gray">
          <a:xfrm>
            <a:off x="2729552" y="4800600"/>
            <a:ext cx="5181600" cy="1163638"/>
          </a:xfrm>
          <a:prstGeom prst="rect">
            <a:avLst/>
          </a:prstGeom>
          <a:solidFill>
            <a:srgbClr val="FFFFFF"/>
          </a:solidFill>
          <a:ln w="25400" cap="flat" cmpd="sng" algn="ctr">
            <a:solidFill>
              <a:srgbClr val="FFFFFF"/>
            </a:solidFill>
            <a:prstDash val="solid"/>
            <a:headEnd/>
            <a:tailEnd/>
          </a:ln>
          <a:effectLst/>
        </p:spPr>
        <p:txBody>
          <a:bodyPr wrap="square" anchor="ctr" anchorCtr="0">
            <a:noAutofit/>
          </a:bodyPr>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int</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 = {1, 2, 3};</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FILE*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fopen</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(“taptin.dat”,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w</a:t>
            </a:r>
            <a:r>
              <a:rPr kumimoji="0" lang="en-US" sz="2000" b="0" i="0" u="none" strike="noStrike" kern="0" cap="none" spc="0" normalizeH="0" baseline="0" noProof="0" dirty="0" err="1" smtClean="0">
                <a:ln>
                  <a:noFill/>
                </a:ln>
                <a:solidFill>
                  <a:srgbClr val="FF0000"/>
                </a:solidFill>
                <a:effectLst/>
                <a:uLnTx/>
                <a:uFillTx/>
                <a:latin typeface="Tahoma" pitchFamily="34" charset="0"/>
                <a:ea typeface="+mn-ea"/>
                <a:cs typeface="Tahoma" pitchFamily="34" charset="0"/>
              </a:rPr>
              <a:t>b</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if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 NULL)</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FF0000"/>
                </a:solidFill>
                <a:effectLst/>
                <a:uLnTx/>
                <a:uFillTx/>
                <a:latin typeface="Tahoma" pitchFamily="34" charset="0"/>
                <a:ea typeface="+mn-ea"/>
                <a:cs typeface="Tahoma" pitchFamily="34" charset="0"/>
              </a:rPr>
              <a:t>fwrite</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sizeof</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int</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3,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p>
        </p:txBody>
      </p:sp>
      <p:pic>
        <p:nvPicPr>
          <p:cNvPr id="20" name="Picture 40" descr="board"/>
          <p:cNvPicPr>
            <a:picLocks noChangeAspect="1" noChangeArrowheads="1" noCrop="1"/>
          </p:cNvPicPr>
          <p:nvPr/>
        </p:nvPicPr>
        <p:blipFill>
          <a:blip r:embed="rId4" cstate="print"/>
          <a:srcRect/>
          <a:stretch>
            <a:fillRect/>
          </a:stretch>
        </p:blipFill>
        <p:spPr bwMode="auto">
          <a:xfrm>
            <a:off x="1281752" y="4648200"/>
            <a:ext cx="1371600" cy="1371600"/>
          </a:xfrm>
          <a:prstGeom prst="rect">
            <a:avLst/>
          </a:prstGeom>
          <a:noFill/>
          <a:ln w="9525">
            <a:noFill/>
            <a:miter lim="800000"/>
            <a:headEnd/>
            <a:tailEnd/>
          </a:ln>
        </p:spPr>
      </p:pic>
      <p:sp>
        <p:nvSpPr>
          <p:cNvPr id="21" name="Right Arrow 20"/>
          <p:cNvSpPr/>
          <p:nvPr/>
        </p:nvSpPr>
        <p:spPr bwMode="auto">
          <a:xfrm>
            <a:off x="1357952" y="3733800"/>
            <a:ext cx="1143000" cy="838200"/>
          </a:xfrm>
          <a:prstGeom prst="rightArrow">
            <a:avLst/>
          </a:prstGeom>
          <a:gradFill rotWithShape="1">
            <a:gsLst>
              <a:gs pos="0">
                <a:srgbClr val="DE8848">
                  <a:tint val="50000"/>
                  <a:satMod val="300000"/>
                </a:srgbClr>
              </a:gs>
              <a:gs pos="35000">
                <a:srgbClr val="DE8848">
                  <a:tint val="37000"/>
                  <a:satMod val="300000"/>
                </a:srgbClr>
              </a:gs>
              <a:gs pos="100000">
                <a:srgbClr val="DE8848">
                  <a:tint val="15000"/>
                  <a:satMod val="350000"/>
                </a:srgbClr>
              </a:gs>
            </a:gsLst>
            <a:lin ang="16200000" scaled="1"/>
          </a:gradFill>
          <a:ln w="9525" cap="flat" cmpd="sng" algn="ctr">
            <a:solidFill>
              <a:srgbClr val="DE8848">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50" normalizeH="0" baseline="0" noProof="0" smtClean="0">
                <a:ln w="11430"/>
                <a:gradFill>
                  <a:gsLst>
                    <a:gs pos="25000">
                      <a:srgbClr val="85BA54">
                        <a:satMod val="155000"/>
                      </a:srgbClr>
                    </a:gs>
                    <a:gs pos="100000">
                      <a:srgbClr val="85BA54">
                        <a:shade val="45000"/>
                        <a:satMod val="165000"/>
                      </a:srgbClr>
                    </a:gs>
                  </a:gsLst>
                  <a:lin ang="5400000"/>
                </a:gradFill>
                <a:effectLst>
                  <a:outerShdw blurRad="76200" dist="50800" dir="5400000" algn="tl" rotWithShape="0">
                    <a:srgbClr val="000000">
                      <a:alpha val="65000"/>
                    </a:srgbClr>
                  </a:outerShdw>
                </a:effectLst>
                <a:uLnTx/>
                <a:uFillTx/>
                <a:latin typeface="Arial" charset="0"/>
                <a:ea typeface="+mn-ea"/>
                <a:cs typeface="+mn-cs"/>
              </a:rPr>
              <a:t>Trả về</a:t>
            </a:r>
          </a:p>
        </p:txBody>
      </p:sp>
      <p:sp>
        <p:nvSpPr>
          <p:cNvPr id="22" name="Freeform 2"/>
          <p:cNvSpPr>
            <a:spLocks/>
          </p:cNvSpPr>
          <p:nvPr/>
        </p:nvSpPr>
        <p:spPr bwMode="gray">
          <a:xfrm>
            <a:off x="1030406" y="1676400"/>
            <a:ext cx="6970594" cy="530225"/>
          </a:xfrm>
          <a:custGeom>
            <a:avLst/>
            <a:gdLst/>
            <a:ahLst/>
            <a:cxnLst>
              <a:cxn ang="0">
                <a:pos x="26" y="121"/>
              </a:cxn>
              <a:cxn ang="0">
                <a:pos x="26" y="291"/>
              </a:cxn>
              <a:cxn ang="0">
                <a:pos x="2014" y="291"/>
              </a:cxn>
              <a:cxn ang="0">
                <a:pos x="2014" y="114"/>
              </a:cxn>
              <a:cxn ang="0">
                <a:pos x="1868" y="13"/>
              </a:cxn>
              <a:cxn ang="0">
                <a:pos x="170" y="13"/>
              </a:cxn>
              <a:cxn ang="0">
                <a:pos x="26" y="121"/>
              </a:cxn>
            </a:cxnLst>
            <a:rect l="0" t="0" r="r" b="b"/>
            <a:pathLst>
              <a:path w="2019" h="291">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a:gsLst>
              <a:gs pos="0">
                <a:srgbClr val="003366">
                  <a:lumMod val="20000"/>
                  <a:lumOff val="80000"/>
                </a:srgbClr>
              </a:gs>
              <a:gs pos="50000">
                <a:srgbClr val="003366">
                  <a:lumMod val="40000"/>
                  <a:lumOff val="60000"/>
                </a:srgbClr>
              </a:gs>
              <a:gs pos="100000">
                <a:srgbClr val="003366">
                  <a:lumMod val="20000"/>
                  <a:lumOff val="80000"/>
                </a:srgbClr>
              </a:gs>
            </a:gsLst>
            <a:lin ang="5400000" scaled="0"/>
          </a:gradFill>
          <a:ln w="9525" cap="flat" cmpd="sng" algn="ctr">
            <a:solidFill>
              <a:srgbClr val="738AC8">
                <a:shade val="95000"/>
                <a:satMod val="105000"/>
              </a:srgbClr>
            </a:solidFill>
            <a:prstDash val="solid"/>
            <a:headEnd/>
            <a:tailEnd/>
          </a:ln>
          <a:effectLst>
            <a:outerShdw blurRad="40000" dist="23000" dir="5400000" rotWithShape="0">
              <a:srgbClr val="000000">
                <a:alpha val="35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err="1" smtClean="0">
                <a:ln>
                  <a:noFill/>
                </a:ln>
                <a:solidFill>
                  <a:srgbClr val="FFFFFF"/>
                </a:solidFill>
                <a:effectLst/>
                <a:uLnTx/>
                <a:uFillTx/>
                <a:latin typeface="Verdana"/>
              </a:rPr>
              <a:t>int</a:t>
            </a:r>
            <a:r>
              <a:rPr kumimoji="0" lang="en-US" sz="1600" b="1" i="0" u="none" strike="noStrike" kern="0" cap="none" spc="0" normalizeH="0" baseline="0" noProof="0" dirty="0" smtClean="0">
                <a:ln>
                  <a:noFill/>
                </a:ln>
                <a:solidFill>
                  <a:srgbClr val="FFFFFF"/>
                </a:solidFill>
                <a:effectLst/>
                <a:uLnTx/>
                <a:uFillTx/>
                <a:latin typeface="Verdana"/>
              </a:rPr>
              <a:t> </a:t>
            </a:r>
            <a:r>
              <a:rPr kumimoji="0" lang="en-US" sz="1600" b="1" i="0" u="none" strike="noStrike" kern="0" cap="none" spc="0" normalizeH="0" baseline="0" noProof="0" dirty="0" err="1" smtClean="0">
                <a:ln>
                  <a:noFill/>
                </a:ln>
                <a:solidFill>
                  <a:srgbClr val="FF0000"/>
                </a:solidFill>
                <a:effectLst/>
                <a:uLnTx/>
                <a:uFillTx/>
                <a:latin typeface="Verdana"/>
                <a:ea typeface="+mn-ea"/>
                <a:cs typeface="+mn-cs"/>
              </a:rPr>
              <a:t>fwrite</a:t>
            </a:r>
            <a:r>
              <a:rPr kumimoji="0" lang="en-US" sz="1600" b="1" i="0" u="none" strike="noStrike" kern="0" cap="none" spc="0" normalizeH="0" baseline="0" noProof="0" dirty="0" smtClean="0">
                <a:ln>
                  <a:noFill/>
                </a:ln>
                <a:solidFill>
                  <a:srgbClr val="FFFFFF"/>
                </a:solidFill>
                <a:effectLst/>
                <a:uLnTx/>
                <a:uFillTx/>
                <a:latin typeface="Verdana"/>
              </a:rPr>
              <a:t>(void *</a:t>
            </a:r>
            <a:r>
              <a:rPr kumimoji="0" lang="en-US" sz="1600" b="1" i="0" u="none" strike="noStrike" kern="0" cap="none" spc="0" normalizeH="0" baseline="0" noProof="0" dirty="0" err="1" smtClean="0">
                <a:ln>
                  <a:noFill/>
                </a:ln>
                <a:solidFill>
                  <a:srgbClr val="FFC000"/>
                </a:solidFill>
                <a:effectLst/>
                <a:uLnTx/>
                <a:uFillTx/>
                <a:latin typeface="Verdana"/>
              </a:rPr>
              <a:t>buf</a:t>
            </a:r>
            <a:r>
              <a:rPr kumimoji="0" lang="en-US" sz="1600" b="1" i="0" u="none" strike="noStrike" kern="0" cap="none" spc="0" normalizeH="0" baseline="0" noProof="0" dirty="0" smtClean="0">
                <a:ln>
                  <a:noFill/>
                </a:ln>
                <a:solidFill>
                  <a:srgbClr val="FFFFFF"/>
                </a:solidFill>
                <a:effectLst/>
                <a:uLnTx/>
                <a:uFillTx/>
                <a:latin typeface="Verdana"/>
              </a:rPr>
              <a:t>, </a:t>
            </a:r>
            <a:r>
              <a:rPr kumimoji="0" lang="en-US" sz="1600" b="1" i="0" u="none" strike="noStrike" kern="0" cap="none" spc="0" normalizeH="0" baseline="0" noProof="0" dirty="0" err="1" smtClean="0">
                <a:ln>
                  <a:noFill/>
                </a:ln>
                <a:solidFill>
                  <a:srgbClr val="FFFFFF"/>
                </a:solidFill>
                <a:effectLst/>
                <a:uLnTx/>
                <a:uFillTx/>
                <a:latin typeface="Verdana"/>
              </a:rPr>
              <a:t>int</a:t>
            </a:r>
            <a:r>
              <a:rPr kumimoji="0" lang="en-US" sz="1600" b="1" i="0" u="none" strike="noStrike" kern="0" cap="none" spc="0" normalizeH="0" baseline="0" noProof="0" dirty="0" smtClean="0">
                <a:ln>
                  <a:noFill/>
                </a:ln>
                <a:solidFill>
                  <a:srgbClr val="FFFFFF"/>
                </a:solidFill>
                <a:effectLst/>
                <a:uLnTx/>
                <a:uFillTx/>
                <a:latin typeface="Verdana"/>
              </a:rPr>
              <a:t> </a:t>
            </a:r>
            <a:r>
              <a:rPr kumimoji="0" lang="en-US" sz="1600" b="1" i="0" u="none" strike="noStrike" kern="0" cap="none" spc="0" normalizeH="0" baseline="0" noProof="0" dirty="0" smtClean="0">
                <a:ln>
                  <a:noFill/>
                </a:ln>
                <a:solidFill>
                  <a:srgbClr val="FFC000"/>
                </a:solidFill>
                <a:effectLst/>
                <a:uLnTx/>
                <a:uFillTx/>
                <a:latin typeface="Verdana"/>
              </a:rPr>
              <a:t>size</a:t>
            </a:r>
            <a:r>
              <a:rPr kumimoji="0" lang="en-US" sz="1600" b="1" i="0" u="none" strike="noStrike" kern="0" cap="none" spc="0" normalizeH="0" baseline="0" noProof="0" dirty="0" smtClean="0">
                <a:ln>
                  <a:noFill/>
                </a:ln>
                <a:solidFill>
                  <a:srgbClr val="FFFFFF"/>
                </a:solidFill>
                <a:effectLst/>
                <a:uLnTx/>
                <a:uFillTx/>
                <a:latin typeface="Verdana"/>
              </a:rPr>
              <a:t>, </a:t>
            </a:r>
            <a:r>
              <a:rPr kumimoji="0" lang="en-US" sz="1600" b="1" i="0" u="none" strike="noStrike" kern="0" cap="none" spc="0" normalizeH="0" baseline="0" noProof="0" dirty="0" err="1" smtClean="0">
                <a:ln>
                  <a:noFill/>
                </a:ln>
                <a:solidFill>
                  <a:srgbClr val="FFFFFF"/>
                </a:solidFill>
                <a:effectLst/>
                <a:uLnTx/>
                <a:uFillTx/>
                <a:latin typeface="Verdana"/>
              </a:rPr>
              <a:t>int</a:t>
            </a:r>
            <a:r>
              <a:rPr kumimoji="0" lang="en-US" sz="1600" b="1" i="0" u="none" strike="noStrike" kern="0" cap="none" spc="0" normalizeH="0" baseline="0" noProof="0" dirty="0" smtClean="0">
                <a:ln>
                  <a:noFill/>
                </a:ln>
                <a:solidFill>
                  <a:srgbClr val="FFFFFF"/>
                </a:solidFill>
                <a:effectLst/>
                <a:uLnTx/>
                <a:uFillTx/>
                <a:latin typeface="Verdana"/>
              </a:rPr>
              <a:t> </a:t>
            </a:r>
            <a:r>
              <a:rPr kumimoji="0" lang="en-US" sz="1600" b="1" i="0" u="none" strike="noStrike" kern="0" cap="none" spc="0" normalizeH="0" baseline="0" noProof="0" dirty="0" smtClean="0">
                <a:ln>
                  <a:noFill/>
                </a:ln>
                <a:solidFill>
                  <a:srgbClr val="FFC000"/>
                </a:solidFill>
                <a:effectLst/>
                <a:uLnTx/>
                <a:uFillTx/>
                <a:latin typeface="Verdana"/>
              </a:rPr>
              <a:t>count</a:t>
            </a:r>
            <a:r>
              <a:rPr kumimoji="0" lang="en-US" sz="1600" b="1" i="0" u="none" strike="noStrike" kern="0" cap="none" spc="0" normalizeH="0" baseline="0" noProof="0" dirty="0" smtClean="0">
                <a:ln>
                  <a:noFill/>
                </a:ln>
                <a:solidFill>
                  <a:srgbClr val="FFFFFF"/>
                </a:solidFill>
                <a:effectLst/>
                <a:uLnTx/>
                <a:uFillTx/>
                <a:latin typeface="Verdana"/>
              </a:rPr>
              <a:t>, FILE *</a:t>
            </a:r>
            <a:r>
              <a:rPr kumimoji="0" lang="en-US" sz="1600" b="1" i="0" u="none" strike="noStrike" kern="0" cap="none" spc="0" normalizeH="0" baseline="0" noProof="0" dirty="0" err="1" smtClean="0">
                <a:ln>
                  <a:noFill/>
                </a:ln>
                <a:solidFill>
                  <a:srgbClr val="FFC000"/>
                </a:solidFill>
                <a:effectLst/>
                <a:uLnTx/>
                <a:uFillTx/>
                <a:latin typeface="Verdana"/>
              </a:rPr>
              <a:t>fp</a:t>
            </a:r>
            <a:r>
              <a:rPr kumimoji="0" lang="en-US" sz="1600" b="1" i="0" u="none" strike="noStrike" kern="0" cap="none" spc="0" normalizeH="0" baseline="0" noProof="0" dirty="0" smtClean="0">
                <a:ln>
                  <a:noFill/>
                </a:ln>
                <a:solidFill>
                  <a:srgbClr val="FFFFFF"/>
                </a:solidFill>
                <a:effectLst/>
                <a:uLnTx/>
                <a:uFillTx/>
                <a:latin typeface="Verdana"/>
              </a:rPr>
              <a:t>)</a:t>
            </a:r>
            <a:endParaRPr kumimoji="0" lang="en-US" sz="1600" b="1" i="0" u="none" strike="noStrike" kern="0" cap="none" spc="0" normalizeH="0" baseline="0" noProof="0" dirty="0" smtClean="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xmlns="" val="37963953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err="1" smtClean="0"/>
              <a:t>Giới</a:t>
            </a:r>
            <a:r>
              <a:rPr lang="en-US" dirty="0" smtClean="0"/>
              <a:t> </a:t>
            </a:r>
            <a:r>
              <a:rPr lang="en-US" dirty="0" err="1" smtClean="0"/>
              <a:t>thiệu</a:t>
            </a:r>
            <a:r>
              <a:rPr lang="en-US" dirty="0" smtClean="0"/>
              <a:t> </a:t>
            </a:r>
            <a:r>
              <a:rPr lang="en-US" dirty="0" err="1" smtClean="0"/>
              <a:t>về</a:t>
            </a:r>
            <a:r>
              <a:rPr lang="en-US" dirty="0" smtClean="0"/>
              <a:t> </a:t>
            </a:r>
            <a:r>
              <a:rPr lang="en-US" dirty="0" err="1" smtClean="0"/>
              <a:t>các</a:t>
            </a:r>
            <a:r>
              <a:rPr lang="en-US" dirty="0" smtClean="0"/>
              <a:t> </a:t>
            </a:r>
            <a:r>
              <a:rPr lang="en-US" dirty="0" err="1" smtClean="0"/>
              <a:t>dạng</a:t>
            </a:r>
            <a:r>
              <a:rPr lang="en-US" dirty="0" smtClean="0"/>
              <a:t> </a:t>
            </a:r>
            <a:r>
              <a:rPr lang="en-US" dirty="0" err="1" smtClean="0"/>
              <a:t>tập</a:t>
            </a:r>
            <a:r>
              <a:rPr lang="en-US" dirty="0" smtClean="0"/>
              <a:t> tin</a:t>
            </a:r>
          </a:p>
          <a:p>
            <a:pPr>
              <a:buFont typeface="Wingdings" pitchFamily="2" charset="2"/>
              <a:buChar char="Ø"/>
            </a:pPr>
            <a:r>
              <a:rPr lang="en-US" dirty="0" err="1" smtClean="0"/>
              <a:t>Hệ</a:t>
            </a:r>
            <a:r>
              <a:rPr lang="en-US" dirty="0" smtClean="0"/>
              <a:t> </a:t>
            </a:r>
            <a:r>
              <a:rPr lang="en-US" dirty="0" err="1" smtClean="0"/>
              <a:t>thống</a:t>
            </a:r>
            <a:r>
              <a:rPr lang="en-US" dirty="0" smtClean="0"/>
              <a:t> </a:t>
            </a:r>
            <a:r>
              <a:rPr lang="en-US" dirty="0" err="1" smtClean="0"/>
              <a:t>nhập</a:t>
            </a:r>
            <a:r>
              <a:rPr lang="en-US" dirty="0" smtClean="0"/>
              <a:t> </a:t>
            </a:r>
            <a:r>
              <a:rPr lang="en-US" dirty="0" err="1" smtClean="0"/>
              <a:t>xuất</a:t>
            </a:r>
            <a:r>
              <a:rPr lang="en-US" dirty="0" smtClean="0"/>
              <a:t> </a:t>
            </a:r>
            <a:r>
              <a:rPr lang="en-US" dirty="0" err="1" smtClean="0"/>
              <a:t>trong</a:t>
            </a:r>
            <a:r>
              <a:rPr lang="en-US" dirty="0" smtClean="0"/>
              <a:t> </a:t>
            </a:r>
            <a:r>
              <a:rPr lang="en-US" dirty="0" err="1" smtClean="0"/>
              <a:t>lập</a:t>
            </a:r>
            <a:r>
              <a:rPr lang="en-US" dirty="0" smtClean="0"/>
              <a:t> </a:t>
            </a:r>
            <a:r>
              <a:rPr lang="en-US" dirty="0" err="1" smtClean="0"/>
              <a:t>trình</a:t>
            </a:r>
            <a:endParaRPr lang="en-US" dirty="0"/>
          </a:p>
          <a:p>
            <a:pPr>
              <a:buFont typeface="Wingdings" pitchFamily="2" charset="2"/>
              <a:buChar char="Ø"/>
            </a:pPr>
            <a:r>
              <a:rPr lang="en-US" dirty="0" err="1" smtClean="0"/>
              <a:t>Lập</a:t>
            </a:r>
            <a:r>
              <a:rPr lang="en-US" dirty="0" smtClean="0"/>
              <a:t> </a:t>
            </a:r>
            <a:r>
              <a:rPr lang="en-US" dirty="0" err="1" smtClean="0"/>
              <a:t>trình</a:t>
            </a:r>
            <a:r>
              <a:rPr lang="en-US" dirty="0" smtClean="0"/>
              <a:t> </a:t>
            </a:r>
            <a:r>
              <a:rPr lang="en-US" dirty="0" err="1" smtClean="0"/>
              <a:t>thao</a:t>
            </a:r>
            <a:r>
              <a:rPr lang="en-US" dirty="0" smtClean="0"/>
              <a:t> </a:t>
            </a:r>
            <a:r>
              <a:rPr lang="en-US" dirty="0" err="1" smtClean="0"/>
              <a:t>tác</a:t>
            </a:r>
            <a:r>
              <a:rPr lang="en-US" dirty="0" smtClean="0"/>
              <a:t> </a:t>
            </a:r>
            <a:r>
              <a:rPr lang="en-US" dirty="0" err="1" smtClean="0"/>
              <a:t>trên</a:t>
            </a:r>
            <a:r>
              <a:rPr lang="en-US" dirty="0" smtClean="0"/>
              <a:t> </a:t>
            </a:r>
            <a:r>
              <a:rPr lang="en-US" dirty="0" err="1" smtClean="0"/>
              <a:t>tập</a:t>
            </a:r>
            <a:r>
              <a:rPr lang="en-US" dirty="0" smtClean="0"/>
              <a:t> tin </a:t>
            </a:r>
            <a:r>
              <a:rPr lang="en-US" dirty="0" err="1" smtClean="0"/>
              <a:t>văn</a:t>
            </a:r>
            <a:r>
              <a:rPr lang="en-US" dirty="0" smtClean="0"/>
              <a:t> </a:t>
            </a:r>
            <a:r>
              <a:rPr lang="en-US" dirty="0" err="1" smtClean="0"/>
              <a:t>bản</a:t>
            </a:r>
            <a:r>
              <a:rPr lang="en-US" dirty="0" smtClean="0"/>
              <a:t> </a:t>
            </a:r>
            <a:r>
              <a:rPr lang="en-US" dirty="0" err="1" smtClean="0"/>
              <a:t>thô</a:t>
            </a:r>
            <a:endParaRPr lang="en-US" dirty="0" smtClean="0"/>
          </a:p>
          <a:p>
            <a:pPr>
              <a:buFont typeface="Wingdings" pitchFamily="2" charset="2"/>
              <a:buChar char="Ø"/>
            </a:pPr>
            <a:r>
              <a:rPr lang="en-US" dirty="0" err="1" smtClean="0"/>
              <a:t>Sử</a:t>
            </a:r>
            <a:r>
              <a:rPr lang="en-US" dirty="0" smtClean="0"/>
              <a:t> </a:t>
            </a:r>
            <a:r>
              <a:rPr lang="en-US" dirty="0" err="1" smtClean="0"/>
              <a:t>dụng</a:t>
            </a:r>
            <a:r>
              <a:rPr lang="en-US" dirty="0" smtClean="0"/>
              <a:t> </a:t>
            </a:r>
            <a:r>
              <a:rPr lang="en-US" dirty="0" err="1" smtClean="0"/>
              <a:t>tập</a:t>
            </a:r>
            <a:r>
              <a:rPr lang="en-US" dirty="0" smtClean="0"/>
              <a:t> tin </a:t>
            </a:r>
            <a:r>
              <a:rPr lang="en-US" dirty="0" err="1" smtClean="0"/>
              <a:t>văn</a:t>
            </a:r>
            <a:r>
              <a:rPr lang="en-US" dirty="0" smtClean="0"/>
              <a:t> </a:t>
            </a:r>
            <a:r>
              <a:rPr lang="en-US" dirty="0" err="1" smtClean="0"/>
              <a:t>bản</a:t>
            </a:r>
            <a:r>
              <a:rPr lang="en-US" dirty="0" smtClean="0"/>
              <a:t> </a:t>
            </a:r>
            <a:r>
              <a:rPr lang="en-US" dirty="0" err="1" smtClean="0"/>
              <a:t>thô</a:t>
            </a:r>
            <a:r>
              <a:rPr lang="en-US" dirty="0" smtClean="0"/>
              <a:t> </a:t>
            </a:r>
            <a:r>
              <a:rPr lang="en-US" dirty="0" err="1" smtClean="0"/>
              <a:t>để</a:t>
            </a:r>
            <a:r>
              <a:rPr lang="en-US" dirty="0" smtClean="0"/>
              <a:t> </a:t>
            </a:r>
            <a:r>
              <a:rPr lang="en-US" dirty="0" err="1" smtClean="0"/>
              <a:t>lưu</a:t>
            </a:r>
            <a:r>
              <a:rPr lang="en-US" dirty="0" smtClean="0"/>
              <a:t> </a:t>
            </a:r>
            <a:r>
              <a:rPr lang="en-US" dirty="0" err="1" smtClean="0"/>
              <a:t>trữ</a:t>
            </a:r>
            <a:r>
              <a:rPr lang="en-US" dirty="0" smtClean="0"/>
              <a:t/>
            </a:r>
            <a:br>
              <a:rPr lang="en-US" dirty="0" smtClean="0"/>
            </a:br>
            <a:r>
              <a:rPr lang="en-US" dirty="0" err="1" smtClean="0"/>
              <a:t>dữ</a:t>
            </a:r>
            <a:r>
              <a:rPr lang="en-US" dirty="0" smtClean="0"/>
              <a:t> </a:t>
            </a:r>
            <a:r>
              <a:rPr lang="en-US" dirty="0" err="1" smtClean="0"/>
              <a:t>liệu</a:t>
            </a:r>
            <a:r>
              <a:rPr lang="en-US" dirty="0" smtClean="0"/>
              <a:t> </a:t>
            </a:r>
            <a:r>
              <a:rPr lang="en-US" dirty="0" err="1" smtClean="0"/>
              <a:t>của</a:t>
            </a:r>
            <a:r>
              <a:rPr lang="en-US" dirty="0" smtClean="0"/>
              <a:t> </a:t>
            </a:r>
            <a:r>
              <a:rPr lang="en-US" dirty="0" err="1" smtClean="0"/>
              <a:t>chương</a:t>
            </a:r>
            <a:r>
              <a:rPr lang="en-US" dirty="0" smtClean="0"/>
              <a:t> </a:t>
            </a:r>
            <a:r>
              <a:rPr lang="en-US" dirty="0" err="1" smtClean="0"/>
              <a:t>trình</a:t>
            </a:r>
            <a:endParaRPr lang="en-US" dirty="0" smtClean="0"/>
          </a:p>
          <a:p>
            <a:pPr>
              <a:buFont typeface="Wingdings" pitchFamily="2" charset="2"/>
              <a:buChar char="Ø"/>
            </a:pPr>
            <a:r>
              <a:rPr lang="en-US" dirty="0" err="1" smtClean="0"/>
              <a:t>Các</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tìm</a:t>
            </a:r>
            <a:r>
              <a:rPr lang="en-US" dirty="0" smtClean="0"/>
              <a:t> </a:t>
            </a:r>
            <a:r>
              <a:rPr lang="en-US" dirty="0" err="1" smtClean="0"/>
              <a:t>hiểu</a:t>
            </a:r>
            <a:r>
              <a:rPr lang="en-US" dirty="0" smtClean="0"/>
              <a:t> </a:t>
            </a:r>
            <a:r>
              <a:rPr lang="en-US" dirty="0" err="1" smtClean="0"/>
              <a:t>mở</a:t>
            </a:r>
            <a:r>
              <a:rPr lang="en-US" dirty="0" smtClean="0"/>
              <a:t> </a:t>
            </a:r>
            <a:r>
              <a:rPr lang="en-US" dirty="0" err="1" smtClean="0"/>
              <a:t>rộng</a:t>
            </a:r>
            <a:r>
              <a:rPr lang="en-US" dirty="0" smtClean="0"/>
              <a:t> </a:t>
            </a:r>
            <a:r>
              <a:rPr lang="en-US" dirty="0" err="1" smtClean="0"/>
              <a:t>kiến</a:t>
            </a:r>
            <a:r>
              <a:rPr lang="en-US" dirty="0" smtClean="0"/>
              <a:t> </a:t>
            </a:r>
            <a:r>
              <a:rPr lang="en-US" dirty="0" err="1" smtClean="0"/>
              <a:t>thức</a:t>
            </a:r>
            <a:r>
              <a:rPr lang="en-US" dirty="0" smtClean="0"/>
              <a:t/>
            </a:r>
            <a:br>
              <a:rPr lang="en-US" dirty="0" smtClean="0"/>
            </a:br>
            <a:r>
              <a:rPr lang="en-US" dirty="0" err="1" smtClean="0"/>
              <a:t>nghề</a:t>
            </a:r>
            <a:r>
              <a:rPr lang="en-US" dirty="0" smtClean="0"/>
              <a:t> </a:t>
            </a:r>
            <a:r>
              <a:rPr lang="en-US" dirty="0" err="1" smtClean="0"/>
              <a:t>nghiệp</a:t>
            </a:r>
            <a:endParaRPr lang="en-US" dirty="0" smtClean="0"/>
          </a:p>
          <a:p>
            <a:pPr>
              <a:buFont typeface="Wingdings" pitchFamily="2" charset="2"/>
              <a:buChar char="Ø"/>
            </a:pPr>
            <a:r>
              <a:rPr lang="en-US" dirty="0" err="1" smtClean="0"/>
              <a:t>Thuật</a:t>
            </a:r>
            <a:r>
              <a:rPr lang="en-US" dirty="0" smtClean="0"/>
              <a:t> </a:t>
            </a:r>
            <a:r>
              <a:rPr lang="en-US" dirty="0" err="1" smtClean="0"/>
              <a:t>ngữ</a:t>
            </a:r>
            <a:r>
              <a:rPr lang="en-US" dirty="0" smtClean="0"/>
              <a:t> </a:t>
            </a:r>
            <a:r>
              <a:rPr lang="en-US" dirty="0" err="1" smtClean="0"/>
              <a:t>và</a:t>
            </a:r>
            <a:r>
              <a:rPr lang="en-US" dirty="0" smtClean="0"/>
              <a:t> </a:t>
            </a:r>
            <a:r>
              <a:rPr lang="en-US" dirty="0" err="1" smtClean="0"/>
              <a:t>bài</a:t>
            </a:r>
            <a:r>
              <a:rPr lang="en-US" dirty="0" smtClean="0"/>
              <a:t> </a:t>
            </a:r>
            <a:r>
              <a:rPr lang="en-US" dirty="0" err="1" smtClean="0"/>
              <a:t>đọc</a:t>
            </a:r>
            <a:r>
              <a:rPr lang="en-US" dirty="0" smtClean="0"/>
              <a:t> </a:t>
            </a:r>
            <a:r>
              <a:rPr lang="en-US" dirty="0" err="1" smtClean="0"/>
              <a:t>thêm</a:t>
            </a:r>
            <a:r>
              <a:rPr lang="en-US" dirty="0" smtClean="0"/>
              <a:t> </a:t>
            </a:r>
            <a:r>
              <a:rPr lang="en-US" dirty="0" err="1" smtClean="0"/>
              <a:t>tiếng</a:t>
            </a:r>
            <a:r>
              <a:rPr lang="en-US" dirty="0" smtClean="0"/>
              <a:t> </a:t>
            </a:r>
            <a:r>
              <a:rPr lang="en-US" dirty="0" err="1" smtClean="0"/>
              <a:t>Anh</a:t>
            </a:r>
            <a:endParaRPr lang="en-US" dirty="0" smtClean="0"/>
          </a:p>
        </p:txBody>
      </p:sp>
      <p:sp>
        <p:nvSpPr>
          <p:cNvPr id="4" name="Date Placeholder 3"/>
          <p:cNvSpPr>
            <a:spLocks noGrp="1"/>
          </p:cNvSpPr>
          <p:nvPr>
            <p:ph type="dt" sz="half" idx="10"/>
          </p:nvPr>
        </p:nvSpPr>
        <p:spPr/>
        <p:txBody>
          <a:bodyPr/>
          <a:lstStyle/>
          <a:p>
            <a:fld id="{14B16F91-C575-43E1-AB6D-25AB401F9322}" type="datetime1">
              <a:rPr lang="en-US" smtClean="0"/>
              <a:pPr/>
              <a:t>3/9/2012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2</a:t>
            </a:fld>
            <a:endParaRPr lang="en-US"/>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Hàm nhập trực tiếp</a:t>
            </a:r>
          </a:p>
        </p:txBody>
      </p:sp>
      <p:sp>
        <p:nvSpPr>
          <p:cNvPr id="4" name="Date Placeholder 3"/>
          <p:cNvSpPr>
            <a:spLocks noGrp="1"/>
          </p:cNvSpPr>
          <p:nvPr>
            <p:ph type="dt" sz="half" idx="10"/>
          </p:nvPr>
        </p:nvSpPr>
        <p:spPr/>
        <p:txBody>
          <a:bodyPr/>
          <a:lstStyle/>
          <a:p>
            <a:fld id="{A9529241-8399-4C9B-8421-44D5D285E0CC}"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20</a:t>
            </a:fld>
            <a:endParaRPr lang="en-US"/>
          </a:p>
        </p:txBody>
      </p:sp>
      <p:sp>
        <p:nvSpPr>
          <p:cNvPr id="15" name="AutoShape 47"/>
          <p:cNvSpPr>
            <a:spLocks noChangeArrowheads="1"/>
          </p:cNvSpPr>
          <p:nvPr/>
        </p:nvSpPr>
        <p:spPr bwMode="gray">
          <a:xfrm>
            <a:off x="1129352" y="2230437"/>
            <a:ext cx="6858000" cy="3865563"/>
          </a:xfrm>
          <a:prstGeom prst="roundRect">
            <a:avLst>
              <a:gd name="adj" fmla="val 0"/>
            </a:avLst>
          </a:prstGeom>
          <a:noFill/>
          <a:ln w="25400" cap="flat" cmpd="sng" algn="ctr">
            <a:solidFill>
              <a:srgbClr val="003366">
                <a:lumMod val="40000"/>
                <a:lumOff val="60000"/>
              </a:srgbClr>
            </a:solidFill>
            <a:prstDash val="soli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3366"/>
              </a:solidFill>
              <a:effectLst/>
              <a:uLnTx/>
              <a:uFillTx/>
              <a:latin typeface="Verdana"/>
              <a:ea typeface="+mn-ea"/>
              <a:cs typeface="+mn-cs"/>
            </a:endParaRPr>
          </a:p>
        </p:txBody>
      </p:sp>
      <p:pic>
        <p:nvPicPr>
          <p:cNvPr id="16" name="Picture 11" descr="book_w"/>
          <p:cNvPicPr>
            <a:picLocks noChangeAspect="1" noChangeArrowheads="1"/>
          </p:cNvPicPr>
          <p:nvPr/>
        </p:nvPicPr>
        <p:blipFill>
          <a:blip r:embed="rId2" cstate="print"/>
          <a:srcRect/>
          <a:stretch>
            <a:fillRect/>
          </a:stretch>
        </p:blipFill>
        <p:spPr bwMode="auto">
          <a:xfrm>
            <a:off x="1205552" y="2286000"/>
            <a:ext cx="1524000" cy="1216025"/>
          </a:xfrm>
          <a:prstGeom prst="rect">
            <a:avLst/>
          </a:prstGeom>
          <a:noFill/>
          <a:ln w="9525">
            <a:noFill/>
            <a:miter lim="800000"/>
            <a:headEnd/>
            <a:tailEnd/>
          </a:ln>
        </p:spPr>
      </p:pic>
      <p:sp>
        <p:nvSpPr>
          <p:cNvPr id="17" name="Text Box 49"/>
          <p:cNvSpPr txBox="1">
            <a:spLocks noChangeArrowheads="1"/>
          </p:cNvSpPr>
          <p:nvPr/>
        </p:nvSpPr>
        <p:spPr bwMode="gray">
          <a:xfrm>
            <a:off x="2729552" y="2341562"/>
            <a:ext cx="5181600" cy="1163638"/>
          </a:xfrm>
          <a:prstGeom prst="rect">
            <a:avLst/>
          </a:prstGeom>
          <a:solidFill>
            <a:srgbClr val="FFFFFF"/>
          </a:solidFill>
          <a:ln w="25400" cap="flat" cmpd="sng" algn="ctr">
            <a:solidFill>
              <a:srgbClr val="FFFFFF"/>
            </a:solidFill>
            <a:prstDash val="solid"/>
            <a:headEnd/>
            <a:tailEnd/>
          </a:ln>
          <a:effectLst/>
        </p:spPr>
        <p:txBody>
          <a:bodyPr wrap="square" anchor="ctr" anchorCtr="0">
            <a:noAutofit/>
          </a:bodyPr>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Đọc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smtClean="0">
                <a:ln>
                  <a:noFill/>
                </a:ln>
                <a:solidFill>
                  <a:srgbClr val="FFC000"/>
                </a:solidFill>
                <a:effectLst/>
                <a:uLnTx/>
                <a:uFillTx/>
                <a:latin typeface="Tahoma" pitchFamily="34" charset="0"/>
                <a:ea typeface="+mn-ea"/>
                <a:cs typeface="Tahoma" pitchFamily="34" charset="0"/>
              </a:rPr>
              <a:t>count</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mẫu</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tin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có</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kích</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thước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mỗi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mẫu</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tin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là</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smtClean="0">
                <a:ln>
                  <a:noFill/>
                </a:ln>
                <a:solidFill>
                  <a:srgbClr val="FFC000"/>
                </a:solidFill>
                <a:effectLst/>
                <a:uLnTx/>
                <a:uFillTx/>
                <a:latin typeface="Tahoma" pitchFamily="34" charset="0"/>
                <a:ea typeface="+mn-ea"/>
                <a:cs typeface="Tahoma" pitchFamily="34" charset="0"/>
              </a:rPr>
              <a:t>size</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(byte)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vào</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vùng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nhớ</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FFC000"/>
                </a:solidFill>
                <a:effectLst/>
                <a:uLnTx/>
                <a:uFillTx/>
                <a:latin typeface="Tahoma" pitchFamily="34" charset="0"/>
                <a:ea typeface="+mn-ea"/>
                <a:cs typeface="Tahoma" pitchFamily="34" charset="0"/>
              </a:rPr>
              <a:t>buf</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từ</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stream </a:t>
            </a:r>
            <a:r>
              <a:rPr kumimoji="0" lang="en-US" sz="2000" b="0" i="0" u="none" strike="noStrike" kern="0" cap="none" spc="0" normalizeH="0" baseline="0" noProof="0" dirty="0" err="1" smtClean="0">
                <a:ln>
                  <a:noFill/>
                </a:ln>
                <a:solidFill>
                  <a:srgbClr val="FFC000"/>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theo</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kiểu</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nhị</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phân</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endParaRPr kumimoji="0" lang="en-US" sz="2000" b="0" i="0" u="none" strike="noStrike" kern="0" cap="none" spc="0" normalizeH="0" baseline="0" noProof="0" dirty="0" smtClean="0">
              <a:ln>
                <a:noFill/>
              </a:ln>
              <a:solidFill>
                <a:srgbClr val="FF0000"/>
              </a:solidFill>
              <a:effectLst/>
              <a:uLnTx/>
              <a:uFillTx/>
              <a:latin typeface="Tahoma" pitchFamily="34" charset="0"/>
              <a:ea typeface="+mn-ea"/>
              <a:cs typeface="Tahoma" pitchFamily="34" charset="0"/>
            </a:endParaRPr>
          </a:p>
        </p:txBody>
      </p:sp>
      <p:sp>
        <p:nvSpPr>
          <p:cNvPr id="18" name="Text Box 49"/>
          <p:cNvSpPr txBox="1">
            <a:spLocks noChangeArrowheads="1"/>
          </p:cNvSpPr>
          <p:nvPr/>
        </p:nvSpPr>
        <p:spPr bwMode="gray">
          <a:xfrm>
            <a:off x="2729552" y="3581400"/>
            <a:ext cx="5181600" cy="1163638"/>
          </a:xfrm>
          <a:prstGeom prst="rect">
            <a:avLst/>
          </a:prstGeom>
          <a:solidFill>
            <a:srgbClr val="FFFFFF"/>
          </a:solidFill>
          <a:ln w="25400" cap="flat" cmpd="sng" algn="ctr">
            <a:solidFill>
              <a:srgbClr val="FFFFFF"/>
            </a:solidFill>
            <a:prstDash val="solid"/>
            <a:headEnd/>
            <a:tailEnd/>
          </a:ln>
          <a:effectLst/>
        </p:spPr>
        <p:txBody>
          <a:bodyPr wrap="square" anchor="ctr" anchorCtr="0">
            <a:noAutofit/>
          </a:bodyPr>
          <a:lstStyle/>
          <a:p>
            <a:pPr marL="0" marR="0" lvl="0" indent="0" algn="just" defTabSz="914400" eaLnBrk="0" fontAlgn="auto" latinLnBrk="0" hangingPunct="0">
              <a:lnSpc>
                <a:spcPct val="100000"/>
              </a:lnSpc>
              <a:spcBef>
                <a:spcPts val="0"/>
              </a:spcBef>
              <a:spcAft>
                <a:spcPts val="0"/>
              </a:spcAft>
              <a:buClrTx/>
              <a:buSzTx/>
              <a:buFontTx/>
              <a:buBlip>
                <a:blip r:embed="rId3"/>
              </a:buBlip>
              <a:tabLst/>
              <a:defRPr/>
            </a:pP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Thành</a:t>
            </a:r>
            <a:r>
              <a:rPr kumimoji="0" lang="en-US" sz="2000" b="0" i="0" u="none" strike="noStrike" kern="0" cap="none" spc="0" normalizeH="0" baseline="0" noProof="0" dirty="0" smtClean="0">
                <a:ln>
                  <a:noFill/>
                </a:ln>
                <a:solidFill>
                  <a:srgbClr val="003366">
                    <a:lumMod val="60000"/>
                    <a:lumOff val="40000"/>
                  </a:srgbClr>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công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trả</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về</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số</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lượng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mẫu</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tin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không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phải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số</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lượng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byte)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thật</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sự</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đã</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đọc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endParaRPr kumimoji="0" lang="en-US" sz="2000" b="0" i="0" u="none" strike="noStrike" kern="0" cap="none" spc="0" normalizeH="0" baseline="0" noProof="0" dirty="0" smtClean="0">
              <a:ln>
                <a:noFill/>
              </a:ln>
              <a:solidFill>
                <a:srgbClr val="FF0000"/>
              </a:solidFill>
              <a:effectLst/>
              <a:uLnTx/>
              <a:uFillTx/>
              <a:latin typeface="Tahoma" pitchFamily="34" charset="0"/>
              <a:ea typeface="+mn-ea"/>
              <a:cs typeface="Tahoma" pitchFamily="34" charset="0"/>
            </a:endParaRPr>
          </a:p>
          <a:p>
            <a:pPr marL="0" marR="0" lvl="0" indent="0" algn="just" defTabSz="914400" eaLnBrk="0" fontAlgn="auto" latinLnBrk="0" hangingPunct="0">
              <a:lnSpc>
                <a:spcPct val="100000"/>
              </a:lnSpc>
              <a:spcBef>
                <a:spcPts val="0"/>
              </a:spcBef>
              <a:spcAft>
                <a:spcPts val="0"/>
              </a:spcAft>
              <a:buClrTx/>
              <a:buSzTx/>
              <a:buFontTx/>
              <a:buBlip>
                <a:blip r:embed="rId3"/>
              </a:buBlip>
              <a:tabLst/>
              <a:defRPr/>
            </a:pP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Thất</a:t>
            </a:r>
            <a:r>
              <a:rPr kumimoji="0" lang="en-US" sz="2000" b="0" i="0" u="none" strike="noStrike" kern="0" cap="none" spc="0" normalizeH="0" baseline="0" noProof="0" dirty="0" smtClean="0">
                <a:ln>
                  <a:noFill/>
                </a:ln>
                <a:solidFill>
                  <a:srgbClr val="003366">
                    <a:lumMod val="60000"/>
                    <a:lumOff val="40000"/>
                  </a:srgbClr>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bại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số</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lượng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nhỏ</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hơn</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smtClean="0">
                <a:ln>
                  <a:noFill/>
                </a:ln>
                <a:solidFill>
                  <a:srgbClr val="FFC000"/>
                </a:solidFill>
                <a:effectLst/>
                <a:uLnTx/>
                <a:uFillTx/>
                <a:latin typeface="Tahoma" pitchFamily="34" charset="0"/>
                <a:ea typeface="+mn-ea"/>
                <a:cs typeface="Tahoma" pitchFamily="34" charset="0"/>
              </a:rPr>
              <a:t>count</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khi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kết</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thúc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stream </a:t>
            </a:r>
            <a:r>
              <a:rPr kumimoji="0" lang="en-US" sz="2000" b="0" i="0" u="none" strike="noStrike" kern="0" cap="none" spc="0" normalizeH="0" baseline="0" noProof="0" dirty="0" err="1" smtClean="0">
                <a:ln>
                  <a:noFill/>
                </a:ln>
                <a:solidFill>
                  <a:srgbClr val="FFC000"/>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hoặc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gặp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lỗi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endParaRPr kumimoji="0" lang="en-US" sz="2000" b="0" i="0" u="none" strike="noStrike" kern="0" cap="none" spc="0" normalizeH="0" baseline="0" noProof="0" dirty="0">
              <a:ln>
                <a:noFill/>
              </a:ln>
              <a:solidFill>
                <a:srgbClr val="003366"/>
              </a:solidFill>
              <a:effectLst/>
              <a:uLnTx/>
              <a:uFillTx/>
              <a:latin typeface="Tahoma" pitchFamily="34" charset="0"/>
              <a:ea typeface="+mn-ea"/>
              <a:cs typeface="Tahoma" pitchFamily="34" charset="0"/>
            </a:endParaRPr>
          </a:p>
        </p:txBody>
      </p:sp>
      <p:sp>
        <p:nvSpPr>
          <p:cNvPr id="19" name="Text Box 49"/>
          <p:cNvSpPr txBox="1">
            <a:spLocks noChangeArrowheads="1"/>
          </p:cNvSpPr>
          <p:nvPr/>
        </p:nvSpPr>
        <p:spPr bwMode="gray">
          <a:xfrm>
            <a:off x="2729552" y="4800600"/>
            <a:ext cx="5181600" cy="1163638"/>
          </a:xfrm>
          <a:prstGeom prst="rect">
            <a:avLst/>
          </a:prstGeom>
          <a:solidFill>
            <a:srgbClr val="FFFFFF"/>
          </a:solidFill>
          <a:ln w="25400" cap="flat" cmpd="sng" algn="ctr">
            <a:solidFill>
              <a:srgbClr val="FFFFFF"/>
            </a:solidFill>
            <a:prstDash val="solid"/>
            <a:headEnd/>
            <a:tailEnd/>
          </a:ln>
          <a:effectLst/>
        </p:spPr>
        <p:txBody>
          <a:bodyPr wrap="square" anchor="ctr" anchorCtr="0">
            <a:noAutofit/>
          </a:bodyPr>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int</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a[5];</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FILE*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fopen</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(“taptin.dat”,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w</a:t>
            </a:r>
            <a:r>
              <a:rPr kumimoji="0" lang="en-US" sz="2000" b="0" i="0" u="none" strike="noStrike" kern="0" cap="none" spc="0" normalizeH="0" baseline="0" noProof="0" dirty="0" err="1" smtClean="0">
                <a:ln>
                  <a:noFill/>
                </a:ln>
                <a:solidFill>
                  <a:srgbClr val="FF0000"/>
                </a:solidFill>
                <a:effectLst/>
                <a:uLnTx/>
                <a:uFillTx/>
                <a:latin typeface="Tahoma" pitchFamily="34" charset="0"/>
                <a:ea typeface="+mn-ea"/>
                <a:cs typeface="Tahoma" pitchFamily="34" charset="0"/>
              </a:rPr>
              <a:t>b</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if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 NULL)</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FF0000"/>
                </a:solidFill>
                <a:effectLst/>
                <a:uLnTx/>
                <a:uFillTx/>
                <a:latin typeface="Tahoma" pitchFamily="34" charset="0"/>
                <a:ea typeface="+mn-ea"/>
                <a:cs typeface="Tahoma" pitchFamily="34" charset="0"/>
              </a:rPr>
              <a:t>fread</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sizeof</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int</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3,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p>
        </p:txBody>
      </p:sp>
      <p:pic>
        <p:nvPicPr>
          <p:cNvPr id="20" name="Picture 40" descr="board"/>
          <p:cNvPicPr>
            <a:picLocks noChangeAspect="1" noChangeArrowheads="1" noCrop="1"/>
          </p:cNvPicPr>
          <p:nvPr/>
        </p:nvPicPr>
        <p:blipFill>
          <a:blip r:embed="rId4" cstate="print"/>
          <a:srcRect/>
          <a:stretch>
            <a:fillRect/>
          </a:stretch>
        </p:blipFill>
        <p:spPr bwMode="auto">
          <a:xfrm>
            <a:off x="1281752" y="4648200"/>
            <a:ext cx="1371600" cy="1371600"/>
          </a:xfrm>
          <a:prstGeom prst="rect">
            <a:avLst/>
          </a:prstGeom>
          <a:noFill/>
          <a:ln w="9525">
            <a:noFill/>
            <a:miter lim="800000"/>
            <a:headEnd/>
            <a:tailEnd/>
          </a:ln>
        </p:spPr>
      </p:pic>
      <p:sp>
        <p:nvSpPr>
          <p:cNvPr id="21" name="Right Arrow 20"/>
          <p:cNvSpPr/>
          <p:nvPr/>
        </p:nvSpPr>
        <p:spPr bwMode="auto">
          <a:xfrm>
            <a:off x="1357952" y="3733800"/>
            <a:ext cx="1143000" cy="838200"/>
          </a:xfrm>
          <a:prstGeom prst="rightArrow">
            <a:avLst/>
          </a:prstGeom>
          <a:gradFill rotWithShape="1">
            <a:gsLst>
              <a:gs pos="0">
                <a:srgbClr val="DE8848">
                  <a:tint val="50000"/>
                  <a:satMod val="300000"/>
                </a:srgbClr>
              </a:gs>
              <a:gs pos="35000">
                <a:srgbClr val="DE8848">
                  <a:tint val="37000"/>
                  <a:satMod val="300000"/>
                </a:srgbClr>
              </a:gs>
              <a:gs pos="100000">
                <a:srgbClr val="DE8848">
                  <a:tint val="15000"/>
                  <a:satMod val="350000"/>
                </a:srgbClr>
              </a:gs>
            </a:gsLst>
            <a:lin ang="16200000" scaled="1"/>
          </a:gradFill>
          <a:ln w="9525" cap="flat" cmpd="sng" algn="ctr">
            <a:solidFill>
              <a:srgbClr val="DE8848">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50" normalizeH="0" baseline="0" noProof="0" smtClean="0">
                <a:ln w="11430"/>
                <a:gradFill>
                  <a:gsLst>
                    <a:gs pos="25000">
                      <a:srgbClr val="85BA54">
                        <a:satMod val="155000"/>
                      </a:srgbClr>
                    </a:gs>
                    <a:gs pos="100000">
                      <a:srgbClr val="85BA54">
                        <a:shade val="45000"/>
                        <a:satMod val="165000"/>
                      </a:srgbClr>
                    </a:gs>
                  </a:gsLst>
                  <a:lin ang="5400000"/>
                </a:gradFill>
                <a:effectLst>
                  <a:outerShdw blurRad="76200" dist="50800" dir="5400000" algn="tl" rotWithShape="0">
                    <a:srgbClr val="000000">
                      <a:alpha val="65000"/>
                    </a:srgbClr>
                  </a:outerShdw>
                </a:effectLst>
                <a:uLnTx/>
                <a:uFillTx/>
                <a:latin typeface="Arial" charset="0"/>
                <a:ea typeface="+mn-ea"/>
                <a:cs typeface="+mn-cs"/>
              </a:rPr>
              <a:t>Trả về</a:t>
            </a:r>
          </a:p>
        </p:txBody>
      </p:sp>
      <p:sp>
        <p:nvSpPr>
          <p:cNvPr id="22" name="Freeform 2"/>
          <p:cNvSpPr>
            <a:spLocks/>
          </p:cNvSpPr>
          <p:nvPr/>
        </p:nvSpPr>
        <p:spPr bwMode="gray">
          <a:xfrm>
            <a:off x="1030406" y="1676400"/>
            <a:ext cx="6970594" cy="530225"/>
          </a:xfrm>
          <a:custGeom>
            <a:avLst/>
            <a:gdLst/>
            <a:ahLst/>
            <a:cxnLst>
              <a:cxn ang="0">
                <a:pos x="26" y="121"/>
              </a:cxn>
              <a:cxn ang="0">
                <a:pos x="26" y="291"/>
              </a:cxn>
              <a:cxn ang="0">
                <a:pos x="2014" y="291"/>
              </a:cxn>
              <a:cxn ang="0">
                <a:pos x="2014" y="114"/>
              </a:cxn>
              <a:cxn ang="0">
                <a:pos x="1868" y="13"/>
              </a:cxn>
              <a:cxn ang="0">
                <a:pos x="170" y="13"/>
              </a:cxn>
              <a:cxn ang="0">
                <a:pos x="26" y="121"/>
              </a:cxn>
            </a:cxnLst>
            <a:rect l="0" t="0" r="r" b="b"/>
            <a:pathLst>
              <a:path w="2019" h="291">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a:gsLst>
              <a:gs pos="0">
                <a:srgbClr val="003366">
                  <a:lumMod val="20000"/>
                  <a:lumOff val="80000"/>
                </a:srgbClr>
              </a:gs>
              <a:gs pos="50000">
                <a:srgbClr val="003366">
                  <a:lumMod val="40000"/>
                  <a:lumOff val="60000"/>
                </a:srgbClr>
              </a:gs>
              <a:gs pos="100000">
                <a:srgbClr val="003366">
                  <a:lumMod val="20000"/>
                  <a:lumOff val="80000"/>
                </a:srgbClr>
              </a:gs>
            </a:gsLst>
            <a:lin ang="5400000" scaled="0"/>
          </a:gradFill>
          <a:ln w="9525" cap="flat" cmpd="sng" algn="ctr">
            <a:solidFill>
              <a:srgbClr val="738AC8">
                <a:shade val="95000"/>
                <a:satMod val="105000"/>
              </a:srgbClr>
            </a:solidFill>
            <a:prstDash val="solid"/>
            <a:headEnd/>
            <a:tailEnd/>
          </a:ln>
          <a:effectLst>
            <a:outerShdw blurRad="40000" dist="23000" dir="5400000" rotWithShape="0">
              <a:srgbClr val="000000">
                <a:alpha val="35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err="1" smtClean="0">
                <a:ln>
                  <a:noFill/>
                </a:ln>
                <a:solidFill>
                  <a:srgbClr val="FFFFFF"/>
                </a:solidFill>
                <a:effectLst/>
                <a:uLnTx/>
                <a:uFillTx/>
                <a:latin typeface="Verdana"/>
              </a:rPr>
              <a:t>int</a:t>
            </a:r>
            <a:r>
              <a:rPr kumimoji="0" lang="en-US" sz="1600" b="1" i="0" u="none" strike="noStrike" kern="0" cap="none" spc="0" normalizeH="0" baseline="0" noProof="0" dirty="0" smtClean="0">
                <a:ln>
                  <a:noFill/>
                </a:ln>
                <a:solidFill>
                  <a:srgbClr val="FFFFFF"/>
                </a:solidFill>
                <a:effectLst/>
                <a:uLnTx/>
                <a:uFillTx/>
                <a:latin typeface="Verdana"/>
              </a:rPr>
              <a:t> </a:t>
            </a:r>
            <a:r>
              <a:rPr kumimoji="0" lang="en-US" sz="1600" b="1" i="0" u="none" strike="noStrike" kern="0" cap="none" spc="0" normalizeH="0" baseline="0" noProof="0" dirty="0" err="1" smtClean="0">
                <a:ln>
                  <a:noFill/>
                </a:ln>
                <a:solidFill>
                  <a:srgbClr val="FF0000"/>
                </a:solidFill>
                <a:effectLst/>
                <a:uLnTx/>
                <a:uFillTx/>
                <a:latin typeface="Verdana"/>
                <a:ea typeface="+mn-ea"/>
                <a:cs typeface="+mn-cs"/>
              </a:rPr>
              <a:t>fread</a:t>
            </a:r>
            <a:r>
              <a:rPr kumimoji="0" lang="en-US" sz="1600" b="1" i="0" u="none" strike="noStrike" kern="0" cap="none" spc="0" normalizeH="0" baseline="0" noProof="0" dirty="0" smtClean="0">
                <a:ln>
                  <a:noFill/>
                </a:ln>
                <a:solidFill>
                  <a:srgbClr val="FFFFFF"/>
                </a:solidFill>
                <a:effectLst/>
                <a:uLnTx/>
                <a:uFillTx/>
                <a:latin typeface="Verdana"/>
              </a:rPr>
              <a:t>(void *</a:t>
            </a:r>
            <a:r>
              <a:rPr kumimoji="0" lang="en-US" sz="1600" b="1" i="0" u="none" strike="noStrike" kern="0" cap="none" spc="0" normalizeH="0" baseline="0" noProof="0" dirty="0" err="1" smtClean="0">
                <a:ln>
                  <a:noFill/>
                </a:ln>
                <a:solidFill>
                  <a:srgbClr val="FFC000"/>
                </a:solidFill>
                <a:effectLst/>
                <a:uLnTx/>
                <a:uFillTx/>
                <a:latin typeface="Verdana"/>
              </a:rPr>
              <a:t>buf</a:t>
            </a:r>
            <a:r>
              <a:rPr kumimoji="0" lang="en-US" sz="1600" b="1" i="0" u="none" strike="noStrike" kern="0" cap="none" spc="0" normalizeH="0" baseline="0" noProof="0" dirty="0" smtClean="0">
                <a:ln>
                  <a:noFill/>
                </a:ln>
                <a:solidFill>
                  <a:srgbClr val="FFFFFF"/>
                </a:solidFill>
                <a:effectLst/>
                <a:uLnTx/>
                <a:uFillTx/>
                <a:latin typeface="Verdana"/>
              </a:rPr>
              <a:t>, </a:t>
            </a:r>
            <a:r>
              <a:rPr kumimoji="0" lang="en-US" sz="1600" b="1" i="0" u="none" strike="noStrike" kern="0" cap="none" spc="0" normalizeH="0" baseline="0" noProof="0" dirty="0" err="1" smtClean="0">
                <a:ln>
                  <a:noFill/>
                </a:ln>
                <a:solidFill>
                  <a:srgbClr val="FFFFFF"/>
                </a:solidFill>
                <a:effectLst/>
                <a:uLnTx/>
                <a:uFillTx/>
                <a:latin typeface="Verdana"/>
              </a:rPr>
              <a:t>int</a:t>
            </a:r>
            <a:r>
              <a:rPr kumimoji="0" lang="en-US" sz="1600" b="1" i="0" u="none" strike="noStrike" kern="0" cap="none" spc="0" normalizeH="0" baseline="0" noProof="0" dirty="0" smtClean="0">
                <a:ln>
                  <a:noFill/>
                </a:ln>
                <a:solidFill>
                  <a:srgbClr val="FFFFFF"/>
                </a:solidFill>
                <a:effectLst/>
                <a:uLnTx/>
                <a:uFillTx/>
                <a:latin typeface="Verdana"/>
              </a:rPr>
              <a:t> </a:t>
            </a:r>
            <a:r>
              <a:rPr kumimoji="0" lang="en-US" sz="1600" b="1" i="0" u="none" strike="noStrike" kern="0" cap="none" spc="0" normalizeH="0" baseline="0" noProof="0" dirty="0" smtClean="0">
                <a:ln>
                  <a:noFill/>
                </a:ln>
                <a:solidFill>
                  <a:srgbClr val="FFC000"/>
                </a:solidFill>
                <a:effectLst/>
                <a:uLnTx/>
                <a:uFillTx/>
                <a:latin typeface="Verdana"/>
              </a:rPr>
              <a:t>size</a:t>
            </a:r>
            <a:r>
              <a:rPr kumimoji="0" lang="en-US" sz="1600" b="1" i="0" u="none" strike="noStrike" kern="0" cap="none" spc="0" normalizeH="0" baseline="0" noProof="0" dirty="0" smtClean="0">
                <a:ln>
                  <a:noFill/>
                </a:ln>
                <a:solidFill>
                  <a:srgbClr val="FFFFFF"/>
                </a:solidFill>
                <a:effectLst/>
                <a:uLnTx/>
                <a:uFillTx/>
                <a:latin typeface="Verdana"/>
              </a:rPr>
              <a:t>, </a:t>
            </a:r>
            <a:r>
              <a:rPr kumimoji="0" lang="en-US" sz="1600" b="1" i="0" u="none" strike="noStrike" kern="0" cap="none" spc="0" normalizeH="0" baseline="0" noProof="0" dirty="0" err="1" smtClean="0">
                <a:ln>
                  <a:noFill/>
                </a:ln>
                <a:solidFill>
                  <a:srgbClr val="FFFFFF"/>
                </a:solidFill>
                <a:effectLst/>
                <a:uLnTx/>
                <a:uFillTx/>
                <a:latin typeface="Verdana"/>
              </a:rPr>
              <a:t>int</a:t>
            </a:r>
            <a:r>
              <a:rPr kumimoji="0" lang="en-US" sz="1600" b="1" i="0" u="none" strike="noStrike" kern="0" cap="none" spc="0" normalizeH="0" baseline="0" noProof="0" dirty="0" smtClean="0">
                <a:ln>
                  <a:noFill/>
                </a:ln>
                <a:solidFill>
                  <a:srgbClr val="FFFFFF"/>
                </a:solidFill>
                <a:effectLst/>
                <a:uLnTx/>
                <a:uFillTx/>
                <a:latin typeface="Verdana"/>
              </a:rPr>
              <a:t> </a:t>
            </a:r>
            <a:r>
              <a:rPr kumimoji="0" lang="en-US" sz="1600" b="1" i="0" u="none" strike="noStrike" kern="0" cap="none" spc="0" normalizeH="0" baseline="0" noProof="0" dirty="0" smtClean="0">
                <a:ln>
                  <a:noFill/>
                </a:ln>
                <a:solidFill>
                  <a:srgbClr val="FFC000"/>
                </a:solidFill>
                <a:effectLst/>
                <a:uLnTx/>
                <a:uFillTx/>
                <a:latin typeface="Verdana"/>
              </a:rPr>
              <a:t>count</a:t>
            </a:r>
            <a:r>
              <a:rPr kumimoji="0" lang="en-US" sz="1600" b="1" i="0" u="none" strike="noStrike" kern="0" cap="none" spc="0" normalizeH="0" baseline="0" noProof="0" dirty="0" smtClean="0">
                <a:ln>
                  <a:noFill/>
                </a:ln>
                <a:solidFill>
                  <a:srgbClr val="FFFFFF"/>
                </a:solidFill>
                <a:effectLst/>
                <a:uLnTx/>
                <a:uFillTx/>
                <a:latin typeface="Verdana"/>
              </a:rPr>
              <a:t>, FILE *</a:t>
            </a:r>
            <a:r>
              <a:rPr kumimoji="0" lang="en-US" sz="1600" b="1" i="0" u="none" strike="noStrike" kern="0" cap="none" spc="0" normalizeH="0" baseline="0" noProof="0" dirty="0" err="1" smtClean="0">
                <a:ln>
                  <a:noFill/>
                </a:ln>
                <a:solidFill>
                  <a:srgbClr val="FFC000"/>
                </a:solidFill>
                <a:effectLst/>
                <a:uLnTx/>
                <a:uFillTx/>
                <a:latin typeface="Verdana"/>
              </a:rPr>
              <a:t>fp</a:t>
            </a:r>
            <a:r>
              <a:rPr kumimoji="0" lang="en-US" sz="1600" b="1" i="0" u="none" strike="noStrike" kern="0" cap="none" spc="0" normalizeH="0" baseline="0" noProof="0" dirty="0" smtClean="0">
                <a:ln>
                  <a:noFill/>
                </a:ln>
                <a:solidFill>
                  <a:srgbClr val="FFFFFF"/>
                </a:solidFill>
                <a:effectLst/>
                <a:uLnTx/>
                <a:uFillTx/>
                <a:latin typeface="Verdana"/>
              </a:rPr>
              <a:t>)</a:t>
            </a:r>
            <a:endParaRPr kumimoji="0" lang="en-US" sz="1600" b="1" i="0" u="none" strike="noStrike" kern="0" cap="none" spc="0" normalizeH="0" baseline="0" noProof="0" dirty="0" smtClean="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xmlns="" val="23902827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Hàm đóng tập tin xác định</a:t>
            </a:r>
          </a:p>
        </p:txBody>
      </p:sp>
      <p:sp>
        <p:nvSpPr>
          <p:cNvPr id="4" name="Date Placeholder 3"/>
          <p:cNvSpPr>
            <a:spLocks noGrp="1"/>
          </p:cNvSpPr>
          <p:nvPr>
            <p:ph type="dt" sz="half" idx="10"/>
          </p:nvPr>
        </p:nvSpPr>
        <p:spPr/>
        <p:txBody>
          <a:bodyPr/>
          <a:lstStyle/>
          <a:p>
            <a:fld id="{29D94015-855A-4BBF-A0E4-46EB117B16A9}"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21</a:t>
            </a:fld>
            <a:endParaRPr lang="en-US"/>
          </a:p>
        </p:txBody>
      </p:sp>
      <p:sp>
        <p:nvSpPr>
          <p:cNvPr id="15" name="AutoShape 47"/>
          <p:cNvSpPr>
            <a:spLocks noChangeArrowheads="1"/>
          </p:cNvSpPr>
          <p:nvPr/>
        </p:nvSpPr>
        <p:spPr bwMode="gray">
          <a:xfrm>
            <a:off x="1129352" y="2230437"/>
            <a:ext cx="6858000" cy="3865563"/>
          </a:xfrm>
          <a:prstGeom prst="roundRect">
            <a:avLst>
              <a:gd name="adj" fmla="val 0"/>
            </a:avLst>
          </a:prstGeom>
          <a:noFill/>
          <a:ln w="25400" cap="flat" cmpd="sng" algn="ctr">
            <a:solidFill>
              <a:srgbClr val="003366">
                <a:lumMod val="40000"/>
                <a:lumOff val="60000"/>
              </a:srgbClr>
            </a:solidFill>
            <a:prstDash val="soli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3366"/>
              </a:solidFill>
              <a:effectLst/>
              <a:uLnTx/>
              <a:uFillTx/>
              <a:latin typeface="Verdana"/>
              <a:ea typeface="+mn-ea"/>
              <a:cs typeface="+mn-cs"/>
            </a:endParaRPr>
          </a:p>
        </p:txBody>
      </p:sp>
      <p:pic>
        <p:nvPicPr>
          <p:cNvPr id="16" name="Picture 11" descr="book_w"/>
          <p:cNvPicPr>
            <a:picLocks noChangeAspect="1" noChangeArrowheads="1"/>
          </p:cNvPicPr>
          <p:nvPr/>
        </p:nvPicPr>
        <p:blipFill>
          <a:blip r:embed="rId2" cstate="print"/>
          <a:srcRect/>
          <a:stretch>
            <a:fillRect/>
          </a:stretch>
        </p:blipFill>
        <p:spPr bwMode="auto">
          <a:xfrm>
            <a:off x="1205552" y="2286000"/>
            <a:ext cx="1524000" cy="1216025"/>
          </a:xfrm>
          <a:prstGeom prst="rect">
            <a:avLst/>
          </a:prstGeom>
          <a:noFill/>
          <a:ln w="9525">
            <a:noFill/>
            <a:miter lim="800000"/>
            <a:headEnd/>
            <a:tailEnd/>
          </a:ln>
        </p:spPr>
      </p:pic>
      <p:sp>
        <p:nvSpPr>
          <p:cNvPr id="17" name="Text Box 49"/>
          <p:cNvSpPr txBox="1">
            <a:spLocks noChangeArrowheads="1"/>
          </p:cNvSpPr>
          <p:nvPr/>
        </p:nvSpPr>
        <p:spPr bwMode="gray">
          <a:xfrm>
            <a:off x="2729552" y="2341562"/>
            <a:ext cx="5181600" cy="1163638"/>
          </a:xfrm>
          <a:prstGeom prst="rect">
            <a:avLst/>
          </a:prstGeom>
          <a:solidFill>
            <a:srgbClr val="FFFFFF"/>
          </a:solidFill>
          <a:ln w="25400" cap="flat" cmpd="sng" algn="ctr">
            <a:solidFill>
              <a:srgbClr val="FFFFFF"/>
            </a:solidFill>
            <a:prstDash val="solid"/>
            <a:headEnd/>
            <a:tailEnd/>
          </a:ln>
          <a:effectLst/>
        </p:spPr>
        <p:txBody>
          <a:bodyPr wrap="square" anchor="ctr" anchorCtr="0">
            <a:noAutofit/>
          </a:bodyPr>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Đóng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stream </a:t>
            </a:r>
            <a:r>
              <a:rPr kumimoji="0" lang="en-US" sz="2000" b="0" i="0" u="none" strike="noStrike" kern="0" cap="none" spc="0" normalizeH="0" baseline="0" noProof="0" dirty="0" smtClean="0">
                <a:ln>
                  <a:noFill/>
                </a:ln>
                <a:solidFill>
                  <a:srgbClr val="FFC000"/>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Dữ</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liệu</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trong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stream </a:t>
            </a:r>
            <a:r>
              <a:rPr kumimoji="0" lang="en-US" sz="2000" b="0" i="0" u="none" strike="noStrike" kern="0" cap="none" spc="0" normalizeH="0" baseline="0" noProof="0" dirty="0" err="1" smtClean="0">
                <a:ln>
                  <a:noFill/>
                </a:ln>
                <a:solidFill>
                  <a:srgbClr val="FFC000"/>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sẽ</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được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vét</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ghi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hết</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lên</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đĩa</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trước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khi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đóng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p>
        </p:txBody>
      </p:sp>
      <p:sp>
        <p:nvSpPr>
          <p:cNvPr id="18" name="Text Box 49"/>
          <p:cNvSpPr txBox="1">
            <a:spLocks noChangeArrowheads="1"/>
          </p:cNvSpPr>
          <p:nvPr/>
        </p:nvSpPr>
        <p:spPr bwMode="gray">
          <a:xfrm>
            <a:off x="2729552" y="3581400"/>
            <a:ext cx="5181600" cy="1163638"/>
          </a:xfrm>
          <a:prstGeom prst="rect">
            <a:avLst/>
          </a:prstGeom>
          <a:solidFill>
            <a:srgbClr val="FFFFFF"/>
          </a:solidFill>
          <a:ln w="25400" cap="flat" cmpd="sng" algn="ctr">
            <a:solidFill>
              <a:srgbClr val="FFFFFF"/>
            </a:solidFill>
            <a:prstDash val="solid"/>
            <a:headEnd/>
            <a:tailEnd/>
          </a:ln>
          <a:effectLst/>
        </p:spPr>
        <p:txBody>
          <a:bodyPr wrap="square" anchor="ctr" anchorCtr="0">
            <a:noAutofit/>
          </a:bodyPr>
          <a:lstStyle/>
          <a:p>
            <a:pPr marL="0" marR="0" lvl="0" indent="0" algn="just" defTabSz="914400" eaLnBrk="0" fontAlgn="auto" latinLnBrk="0" hangingPunct="0">
              <a:lnSpc>
                <a:spcPct val="100000"/>
              </a:lnSpc>
              <a:spcBef>
                <a:spcPts val="0"/>
              </a:spcBef>
              <a:spcAft>
                <a:spcPts val="0"/>
              </a:spcAft>
              <a:buClrTx/>
              <a:buSzTx/>
              <a:buFontTx/>
              <a:buBlip>
                <a:blip r:embed="rId3"/>
              </a:buBlip>
              <a:tabLst/>
              <a:defRPr/>
            </a:pP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Thành</a:t>
            </a:r>
            <a:r>
              <a:rPr kumimoji="0" lang="en-US" sz="2000" b="0" i="0" u="none" strike="noStrike" kern="0" cap="none" spc="0" normalizeH="0" baseline="0" noProof="0" dirty="0" smtClean="0">
                <a:ln>
                  <a:noFill/>
                </a:ln>
                <a:solidFill>
                  <a:srgbClr val="003366">
                    <a:lumMod val="60000"/>
                    <a:lumOff val="40000"/>
                  </a:srgbClr>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công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trả</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về</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0.</a:t>
            </a:r>
            <a:endParaRPr kumimoji="0" lang="en-US" sz="2000" b="0" i="0" u="none" strike="noStrike" kern="0" cap="none" spc="0" normalizeH="0" baseline="0" noProof="0" dirty="0" smtClean="0">
              <a:ln>
                <a:noFill/>
              </a:ln>
              <a:solidFill>
                <a:srgbClr val="FF0000"/>
              </a:solidFill>
              <a:effectLst/>
              <a:uLnTx/>
              <a:uFillTx/>
              <a:latin typeface="Tahoma" pitchFamily="34" charset="0"/>
              <a:ea typeface="+mn-ea"/>
              <a:cs typeface="Tahoma" pitchFamily="34" charset="0"/>
            </a:endParaRPr>
          </a:p>
          <a:p>
            <a:pPr marL="0" marR="0" lvl="0" indent="0" algn="just" defTabSz="914400" eaLnBrk="0" fontAlgn="auto" latinLnBrk="0" hangingPunct="0">
              <a:lnSpc>
                <a:spcPct val="100000"/>
              </a:lnSpc>
              <a:spcBef>
                <a:spcPts val="0"/>
              </a:spcBef>
              <a:spcAft>
                <a:spcPts val="0"/>
              </a:spcAft>
              <a:buClrTx/>
              <a:buSzTx/>
              <a:buFontTx/>
              <a:buBlip>
                <a:blip r:embed="rId3"/>
              </a:buBlip>
              <a:tabLst/>
              <a:defRPr/>
            </a:pP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Thất</a:t>
            </a:r>
            <a:r>
              <a:rPr kumimoji="0" lang="en-US" sz="2000" b="0" i="0" u="none" strike="noStrike" kern="0" cap="none" spc="0" normalizeH="0" baseline="0" noProof="0" dirty="0" smtClean="0">
                <a:ln>
                  <a:noFill/>
                </a:ln>
                <a:solidFill>
                  <a:srgbClr val="003366">
                    <a:lumMod val="60000"/>
                    <a:lumOff val="40000"/>
                  </a:srgbClr>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bại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trả</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về</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smtClean="0">
                <a:ln>
                  <a:noFill/>
                </a:ln>
                <a:solidFill>
                  <a:srgbClr val="FF0000"/>
                </a:solidFill>
                <a:effectLst/>
                <a:uLnTx/>
                <a:uFillTx/>
                <a:latin typeface="Tahoma" pitchFamily="34" charset="0"/>
                <a:ea typeface="+mn-ea"/>
                <a:cs typeface="Tahoma" pitchFamily="34" charset="0"/>
              </a:rPr>
              <a:t>EOF</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endParaRPr kumimoji="0" lang="en-US" sz="2000" b="0" i="0" u="none" strike="noStrike" kern="0" cap="none" spc="0" normalizeH="0" baseline="0" noProof="0" dirty="0">
              <a:ln>
                <a:noFill/>
              </a:ln>
              <a:solidFill>
                <a:srgbClr val="003366"/>
              </a:solidFill>
              <a:effectLst/>
              <a:uLnTx/>
              <a:uFillTx/>
              <a:latin typeface="Tahoma" pitchFamily="34" charset="0"/>
              <a:ea typeface="+mn-ea"/>
              <a:cs typeface="Tahoma" pitchFamily="34" charset="0"/>
            </a:endParaRPr>
          </a:p>
        </p:txBody>
      </p:sp>
      <p:sp>
        <p:nvSpPr>
          <p:cNvPr id="19" name="Text Box 49"/>
          <p:cNvSpPr txBox="1">
            <a:spLocks noChangeArrowheads="1"/>
          </p:cNvSpPr>
          <p:nvPr/>
        </p:nvSpPr>
        <p:spPr bwMode="gray">
          <a:xfrm>
            <a:off x="2729552" y="4800600"/>
            <a:ext cx="5181600" cy="1163638"/>
          </a:xfrm>
          <a:prstGeom prst="rect">
            <a:avLst/>
          </a:prstGeom>
          <a:solidFill>
            <a:srgbClr val="FFFFFF"/>
          </a:solidFill>
          <a:ln w="25400" cap="flat" cmpd="sng" algn="ctr">
            <a:solidFill>
              <a:srgbClr val="FFFFFF"/>
            </a:solidFill>
            <a:prstDash val="solid"/>
            <a:headEnd/>
            <a:tailEnd/>
          </a:ln>
          <a:effectLst/>
        </p:spPr>
        <p:txBody>
          <a:bodyPr wrap="square" anchor="ctr" anchorCtr="0">
            <a:noAutofit/>
          </a:bodyPr>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FILE*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fopen</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(“taptin.txt”,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rt</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rgbClr val="FF0000"/>
                </a:solidFill>
                <a:effectLst/>
                <a:uLnTx/>
                <a:uFillTx/>
                <a:latin typeface="Tahoma" pitchFamily="34" charset="0"/>
                <a:ea typeface="+mn-ea"/>
                <a:cs typeface="Tahoma" pitchFamily="34" charset="0"/>
              </a:rPr>
              <a:t>fclose</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p>
        </p:txBody>
      </p:sp>
      <p:pic>
        <p:nvPicPr>
          <p:cNvPr id="20" name="Picture 40" descr="board"/>
          <p:cNvPicPr>
            <a:picLocks noChangeAspect="1" noChangeArrowheads="1" noCrop="1"/>
          </p:cNvPicPr>
          <p:nvPr/>
        </p:nvPicPr>
        <p:blipFill>
          <a:blip r:embed="rId4" cstate="print"/>
          <a:srcRect/>
          <a:stretch>
            <a:fillRect/>
          </a:stretch>
        </p:blipFill>
        <p:spPr bwMode="auto">
          <a:xfrm>
            <a:off x="1281752" y="4648200"/>
            <a:ext cx="1371600" cy="1371600"/>
          </a:xfrm>
          <a:prstGeom prst="rect">
            <a:avLst/>
          </a:prstGeom>
          <a:noFill/>
          <a:ln w="9525">
            <a:noFill/>
            <a:miter lim="800000"/>
            <a:headEnd/>
            <a:tailEnd/>
          </a:ln>
        </p:spPr>
      </p:pic>
      <p:sp>
        <p:nvSpPr>
          <p:cNvPr id="21" name="Right Arrow 20"/>
          <p:cNvSpPr/>
          <p:nvPr/>
        </p:nvSpPr>
        <p:spPr bwMode="auto">
          <a:xfrm>
            <a:off x="1357952" y="3733800"/>
            <a:ext cx="1143000" cy="838200"/>
          </a:xfrm>
          <a:prstGeom prst="rightArrow">
            <a:avLst/>
          </a:prstGeom>
          <a:gradFill rotWithShape="1">
            <a:gsLst>
              <a:gs pos="0">
                <a:srgbClr val="DE8848">
                  <a:tint val="50000"/>
                  <a:satMod val="300000"/>
                </a:srgbClr>
              </a:gs>
              <a:gs pos="35000">
                <a:srgbClr val="DE8848">
                  <a:tint val="37000"/>
                  <a:satMod val="300000"/>
                </a:srgbClr>
              </a:gs>
              <a:gs pos="100000">
                <a:srgbClr val="DE8848">
                  <a:tint val="15000"/>
                  <a:satMod val="350000"/>
                </a:srgbClr>
              </a:gs>
            </a:gsLst>
            <a:lin ang="16200000" scaled="1"/>
          </a:gradFill>
          <a:ln w="9525" cap="flat" cmpd="sng" algn="ctr">
            <a:solidFill>
              <a:srgbClr val="DE8848">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50" normalizeH="0" baseline="0" noProof="0" smtClean="0">
                <a:ln w="11430"/>
                <a:gradFill>
                  <a:gsLst>
                    <a:gs pos="25000">
                      <a:srgbClr val="85BA54">
                        <a:satMod val="155000"/>
                      </a:srgbClr>
                    </a:gs>
                    <a:gs pos="100000">
                      <a:srgbClr val="85BA54">
                        <a:shade val="45000"/>
                        <a:satMod val="165000"/>
                      </a:srgbClr>
                    </a:gs>
                  </a:gsLst>
                  <a:lin ang="5400000"/>
                </a:gradFill>
                <a:effectLst>
                  <a:outerShdw blurRad="76200" dist="50800" dir="5400000" algn="tl" rotWithShape="0">
                    <a:srgbClr val="000000">
                      <a:alpha val="65000"/>
                    </a:srgbClr>
                  </a:outerShdw>
                </a:effectLst>
                <a:uLnTx/>
                <a:uFillTx/>
                <a:latin typeface="Arial" charset="0"/>
                <a:ea typeface="+mn-ea"/>
                <a:cs typeface="+mn-cs"/>
              </a:rPr>
              <a:t>Trả về</a:t>
            </a:r>
          </a:p>
        </p:txBody>
      </p:sp>
      <p:sp>
        <p:nvSpPr>
          <p:cNvPr id="22" name="Freeform 2"/>
          <p:cNvSpPr>
            <a:spLocks/>
          </p:cNvSpPr>
          <p:nvPr/>
        </p:nvSpPr>
        <p:spPr bwMode="gray">
          <a:xfrm>
            <a:off x="1030406" y="1676400"/>
            <a:ext cx="6970594" cy="530225"/>
          </a:xfrm>
          <a:custGeom>
            <a:avLst/>
            <a:gdLst/>
            <a:ahLst/>
            <a:cxnLst>
              <a:cxn ang="0">
                <a:pos x="26" y="121"/>
              </a:cxn>
              <a:cxn ang="0">
                <a:pos x="26" y="291"/>
              </a:cxn>
              <a:cxn ang="0">
                <a:pos x="2014" y="291"/>
              </a:cxn>
              <a:cxn ang="0">
                <a:pos x="2014" y="114"/>
              </a:cxn>
              <a:cxn ang="0">
                <a:pos x="1868" y="13"/>
              </a:cxn>
              <a:cxn ang="0">
                <a:pos x="170" y="13"/>
              </a:cxn>
              <a:cxn ang="0">
                <a:pos x="26" y="121"/>
              </a:cxn>
            </a:cxnLst>
            <a:rect l="0" t="0" r="r" b="b"/>
            <a:pathLst>
              <a:path w="2019" h="291">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a:gsLst>
              <a:gs pos="0">
                <a:srgbClr val="003366">
                  <a:lumMod val="20000"/>
                  <a:lumOff val="80000"/>
                </a:srgbClr>
              </a:gs>
              <a:gs pos="50000">
                <a:srgbClr val="003366">
                  <a:lumMod val="40000"/>
                  <a:lumOff val="60000"/>
                </a:srgbClr>
              </a:gs>
              <a:gs pos="100000">
                <a:srgbClr val="003366">
                  <a:lumMod val="20000"/>
                  <a:lumOff val="80000"/>
                </a:srgbClr>
              </a:gs>
            </a:gsLst>
            <a:lin ang="5400000" scaled="0"/>
          </a:gradFill>
          <a:ln w="9525" cap="flat" cmpd="sng" algn="ctr">
            <a:solidFill>
              <a:srgbClr val="738AC8">
                <a:shade val="95000"/>
                <a:satMod val="105000"/>
              </a:srgbClr>
            </a:solidFill>
            <a:prstDash val="solid"/>
            <a:headEnd/>
            <a:tailEnd/>
          </a:ln>
          <a:effectLst>
            <a:outerShdw blurRad="40000" dist="23000" dir="5400000" rotWithShape="0">
              <a:srgbClr val="000000">
                <a:alpha val="35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err="1" smtClean="0">
                <a:ln>
                  <a:noFill/>
                </a:ln>
                <a:solidFill>
                  <a:srgbClr val="FFFFFF"/>
                </a:solidFill>
                <a:effectLst/>
                <a:uLnTx/>
                <a:uFillTx/>
                <a:latin typeface="Verdana"/>
              </a:rPr>
              <a:t>int</a:t>
            </a:r>
            <a:r>
              <a:rPr kumimoji="0" lang="en-US" sz="1600" b="1" i="0" u="none" strike="noStrike" kern="0" cap="none" spc="0" normalizeH="0" baseline="0" noProof="0" dirty="0" smtClean="0">
                <a:ln>
                  <a:noFill/>
                </a:ln>
                <a:solidFill>
                  <a:srgbClr val="FFFFFF"/>
                </a:solidFill>
                <a:effectLst/>
                <a:uLnTx/>
                <a:uFillTx/>
                <a:latin typeface="Verdana"/>
              </a:rPr>
              <a:t> </a:t>
            </a:r>
            <a:r>
              <a:rPr kumimoji="0" lang="en-US" sz="1600" b="1" i="0" u="none" strike="noStrike" kern="0" cap="none" spc="0" normalizeH="0" baseline="0" noProof="0" dirty="0" err="1" smtClean="0">
                <a:ln>
                  <a:noFill/>
                </a:ln>
                <a:solidFill>
                  <a:srgbClr val="FF0000"/>
                </a:solidFill>
                <a:effectLst/>
                <a:uLnTx/>
                <a:uFillTx/>
                <a:latin typeface="Verdana"/>
                <a:ea typeface="+mn-ea"/>
                <a:cs typeface="+mn-cs"/>
              </a:rPr>
              <a:t>fclose</a:t>
            </a:r>
            <a:r>
              <a:rPr kumimoji="0" lang="en-US" sz="1600" b="1" i="0" u="none" strike="noStrike" kern="0" cap="none" spc="0" normalizeH="0" baseline="0" noProof="0" dirty="0" smtClean="0">
                <a:ln>
                  <a:noFill/>
                </a:ln>
                <a:solidFill>
                  <a:srgbClr val="FFFFFF"/>
                </a:solidFill>
                <a:effectLst/>
                <a:uLnTx/>
                <a:uFillTx/>
                <a:latin typeface="Verdana"/>
              </a:rPr>
              <a:t>(FILE *</a:t>
            </a:r>
            <a:r>
              <a:rPr kumimoji="0" lang="en-US" sz="1600" b="1" i="0" u="none" strike="noStrike" kern="0" cap="none" spc="0" normalizeH="0" baseline="0" noProof="0" dirty="0" err="1" smtClean="0">
                <a:ln>
                  <a:noFill/>
                </a:ln>
                <a:solidFill>
                  <a:srgbClr val="FFC000"/>
                </a:solidFill>
                <a:effectLst/>
                <a:uLnTx/>
                <a:uFillTx/>
                <a:latin typeface="Verdana"/>
              </a:rPr>
              <a:t>fp</a:t>
            </a:r>
            <a:r>
              <a:rPr kumimoji="0" lang="en-US" sz="1600" b="1" i="0" u="none" strike="noStrike" kern="0" cap="none" spc="0" normalizeH="0" baseline="0" noProof="0" dirty="0" smtClean="0">
                <a:ln>
                  <a:noFill/>
                </a:ln>
                <a:solidFill>
                  <a:srgbClr val="FFFFFF"/>
                </a:solidFill>
                <a:effectLst/>
                <a:uLnTx/>
                <a:uFillTx/>
                <a:latin typeface="Verdana"/>
              </a:rPr>
              <a:t>)</a:t>
            </a:r>
            <a:endParaRPr kumimoji="0" lang="en-US" sz="1600" b="1" i="0" u="none" strike="noStrike" kern="0" cap="none" spc="0" normalizeH="0" baseline="0" noProof="0" dirty="0" smtClean="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xmlns="" val="27232153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Hàm đóng tất cả stream</a:t>
            </a:r>
          </a:p>
        </p:txBody>
      </p:sp>
      <p:sp>
        <p:nvSpPr>
          <p:cNvPr id="4" name="Date Placeholder 3"/>
          <p:cNvSpPr>
            <a:spLocks noGrp="1"/>
          </p:cNvSpPr>
          <p:nvPr>
            <p:ph type="dt" sz="half" idx="10"/>
          </p:nvPr>
        </p:nvSpPr>
        <p:spPr/>
        <p:txBody>
          <a:bodyPr/>
          <a:lstStyle/>
          <a:p>
            <a:fld id="{46DA2572-ED64-47A4-A549-DDB678336C94}"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22</a:t>
            </a:fld>
            <a:endParaRPr lang="en-US"/>
          </a:p>
        </p:txBody>
      </p:sp>
      <p:sp>
        <p:nvSpPr>
          <p:cNvPr id="15" name="AutoShape 47"/>
          <p:cNvSpPr>
            <a:spLocks noChangeArrowheads="1"/>
          </p:cNvSpPr>
          <p:nvPr/>
        </p:nvSpPr>
        <p:spPr bwMode="gray">
          <a:xfrm>
            <a:off x="1129352" y="2230437"/>
            <a:ext cx="6858000" cy="3865563"/>
          </a:xfrm>
          <a:prstGeom prst="roundRect">
            <a:avLst>
              <a:gd name="adj" fmla="val 0"/>
            </a:avLst>
          </a:prstGeom>
          <a:noFill/>
          <a:ln w="25400" cap="flat" cmpd="sng" algn="ctr">
            <a:solidFill>
              <a:srgbClr val="003366">
                <a:lumMod val="40000"/>
                <a:lumOff val="60000"/>
              </a:srgbClr>
            </a:solidFill>
            <a:prstDash val="soli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3366"/>
              </a:solidFill>
              <a:effectLst/>
              <a:uLnTx/>
              <a:uFillTx/>
              <a:latin typeface="Verdana"/>
              <a:ea typeface="+mn-ea"/>
              <a:cs typeface="+mn-cs"/>
            </a:endParaRPr>
          </a:p>
        </p:txBody>
      </p:sp>
      <p:pic>
        <p:nvPicPr>
          <p:cNvPr id="16" name="Picture 11" descr="book_w"/>
          <p:cNvPicPr>
            <a:picLocks noChangeAspect="1" noChangeArrowheads="1"/>
          </p:cNvPicPr>
          <p:nvPr/>
        </p:nvPicPr>
        <p:blipFill>
          <a:blip r:embed="rId2" cstate="print"/>
          <a:srcRect/>
          <a:stretch>
            <a:fillRect/>
          </a:stretch>
        </p:blipFill>
        <p:spPr bwMode="auto">
          <a:xfrm>
            <a:off x="1205552" y="2286000"/>
            <a:ext cx="1524000" cy="1216025"/>
          </a:xfrm>
          <a:prstGeom prst="rect">
            <a:avLst/>
          </a:prstGeom>
          <a:noFill/>
          <a:ln w="9525">
            <a:noFill/>
            <a:miter lim="800000"/>
            <a:headEnd/>
            <a:tailEnd/>
          </a:ln>
        </p:spPr>
      </p:pic>
      <p:sp>
        <p:nvSpPr>
          <p:cNvPr id="17" name="Text Box 49"/>
          <p:cNvSpPr txBox="1">
            <a:spLocks noChangeArrowheads="1"/>
          </p:cNvSpPr>
          <p:nvPr/>
        </p:nvSpPr>
        <p:spPr bwMode="gray">
          <a:xfrm>
            <a:off x="2729552" y="2341562"/>
            <a:ext cx="5181600" cy="1163638"/>
          </a:xfrm>
          <a:prstGeom prst="rect">
            <a:avLst/>
          </a:prstGeom>
          <a:solidFill>
            <a:srgbClr val="FFFFFF"/>
          </a:solidFill>
          <a:ln w="25400" cap="flat" cmpd="sng" algn="ctr">
            <a:solidFill>
              <a:srgbClr val="FFFFFF"/>
            </a:solidFill>
            <a:prstDash val="solid"/>
            <a:headEnd/>
            <a:tailEnd/>
          </a:ln>
          <a:effectLst/>
        </p:spPr>
        <p:txBody>
          <a:bodyPr wrap="square" anchor="ctr" anchorCtr="0">
            <a:noAutofit/>
          </a:bodyPr>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Đóng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tất</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cả</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stream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đang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được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mở</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ngoại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trừ</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các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stream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chuẩn</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FF0000"/>
                </a:solidFill>
                <a:effectLst/>
                <a:uLnTx/>
                <a:uFillTx/>
                <a:latin typeface="Tahoma" pitchFamily="34" charset="0"/>
                <a:ea typeface="+mn-ea"/>
                <a:cs typeface="Tahoma" pitchFamily="34" charset="0"/>
              </a:rPr>
              <a:t>stdin</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FF0000"/>
                </a:solidFill>
                <a:effectLst/>
                <a:uLnTx/>
                <a:uFillTx/>
                <a:latin typeface="Tahoma" pitchFamily="34" charset="0"/>
                <a:ea typeface="+mn-ea"/>
                <a:cs typeface="Tahoma" pitchFamily="34" charset="0"/>
              </a:rPr>
              <a:t>stdout</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FF0000"/>
                </a:solidFill>
                <a:effectLst/>
                <a:uLnTx/>
                <a:uFillTx/>
                <a:latin typeface="Tahoma" pitchFamily="34" charset="0"/>
                <a:ea typeface="+mn-ea"/>
                <a:cs typeface="Tahoma" pitchFamily="34" charset="0"/>
              </a:rPr>
              <a:t>stdprn</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FF0000"/>
                </a:solidFill>
                <a:effectLst/>
                <a:uLnTx/>
                <a:uFillTx/>
                <a:latin typeface="Tahoma" pitchFamily="34" charset="0"/>
                <a:ea typeface="+mn-ea"/>
                <a:cs typeface="Tahoma" pitchFamily="34" charset="0"/>
              </a:rPr>
              <a:t>stderr</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FF0000"/>
                </a:solidFill>
                <a:effectLst/>
                <a:uLnTx/>
                <a:uFillTx/>
                <a:latin typeface="Tahoma" pitchFamily="34" charset="0"/>
                <a:ea typeface="+mn-ea"/>
                <a:cs typeface="Tahoma" pitchFamily="34" charset="0"/>
              </a:rPr>
              <a:t>stdaux</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Nên</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đóng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từng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stream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thay</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vì</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đóng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tất</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cả</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p>
        </p:txBody>
      </p:sp>
      <p:sp>
        <p:nvSpPr>
          <p:cNvPr id="18" name="Text Box 49"/>
          <p:cNvSpPr txBox="1">
            <a:spLocks noChangeArrowheads="1"/>
          </p:cNvSpPr>
          <p:nvPr/>
        </p:nvSpPr>
        <p:spPr bwMode="gray">
          <a:xfrm>
            <a:off x="2729552" y="3581400"/>
            <a:ext cx="5181600" cy="1163638"/>
          </a:xfrm>
          <a:prstGeom prst="rect">
            <a:avLst/>
          </a:prstGeom>
          <a:solidFill>
            <a:srgbClr val="FFFFFF"/>
          </a:solidFill>
          <a:ln w="25400" cap="flat" cmpd="sng" algn="ctr">
            <a:solidFill>
              <a:srgbClr val="FFFFFF"/>
            </a:solidFill>
            <a:prstDash val="solid"/>
            <a:headEnd/>
            <a:tailEnd/>
          </a:ln>
          <a:effectLst/>
        </p:spPr>
        <p:txBody>
          <a:bodyPr wrap="square" anchor="ctr" anchorCtr="0">
            <a:noAutofit/>
          </a:bodyPr>
          <a:lstStyle/>
          <a:p>
            <a:pPr marL="0" marR="0" lvl="0" indent="0" algn="just" defTabSz="914400" eaLnBrk="0" fontAlgn="auto" latinLnBrk="0" hangingPunct="0">
              <a:lnSpc>
                <a:spcPct val="100000"/>
              </a:lnSpc>
              <a:spcBef>
                <a:spcPts val="0"/>
              </a:spcBef>
              <a:spcAft>
                <a:spcPts val="0"/>
              </a:spcAft>
              <a:buClrTx/>
              <a:buSzTx/>
              <a:buFontTx/>
              <a:buBlip>
                <a:blip r:embed="rId3"/>
              </a:buBlip>
              <a:tabLst/>
              <a:defRPr/>
            </a:pP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Thành</a:t>
            </a:r>
            <a:r>
              <a:rPr kumimoji="0" lang="en-US" sz="2000" b="0" i="0" u="none" strike="noStrike" kern="0" cap="none" spc="0" normalizeH="0" baseline="0" noProof="0" dirty="0" smtClean="0">
                <a:ln>
                  <a:noFill/>
                </a:ln>
                <a:solidFill>
                  <a:srgbClr val="003366">
                    <a:lumMod val="60000"/>
                    <a:lumOff val="40000"/>
                  </a:srgbClr>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công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trả</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về</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số</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lượng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stream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được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đóng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endParaRPr kumimoji="0" lang="en-US" sz="2000" b="0" i="0" u="none" strike="noStrike" kern="0" cap="none" spc="0" normalizeH="0" baseline="0" noProof="0" dirty="0" smtClean="0">
              <a:ln>
                <a:noFill/>
              </a:ln>
              <a:solidFill>
                <a:srgbClr val="FF0000"/>
              </a:solidFill>
              <a:effectLst/>
              <a:uLnTx/>
              <a:uFillTx/>
              <a:latin typeface="Tahoma" pitchFamily="34" charset="0"/>
              <a:ea typeface="+mn-ea"/>
              <a:cs typeface="Tahoma" pitchFamily="34" charset="0"/>
            </a:endParaRPr>
          </a:p>
          <a:p>
            <a:pPr marL="0" marR="0" lvl="0" indent="0" algn="just" defTabSz="914400" eaLnBrk="0" fontAlgn="auto" latinLnBrk="0" hangingPunct="0">
              <a:lnSpc>
                <a:spcPct val="100000"/>
              </a:lnSpc>
              <a:spcBef>
                <a:spcPts val="0"/>
              </a:spcBef>
              <a:spcAft>
                <a:spcPts val="0"/>
              </a:spcAft>
              <a:buClrTx/>
              <a:buSzTx/>
              <a:buFontTx/>
              <a:buBlip>
                <a:blip r:embed="rId3"/>
              </a:buBlip>
              <a:tabLst/>
              <a:defRPr/>
            </a:pP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Thất</a:t>
            </a:r>
            <a:r>
              <a:rPr kumimoji="0" lang="en-US" sz="2000" b="0" i="0" u="none" strike="noStrike" kern="0" cap="none" spc="0" normalizeH="0" baseline="0" noProof="0" dirty="0" smtClean="0">
                <a:ln>
                  <a:noFill/>
                </a:ln>
                <a:solidFill>
                  <a:srgbClr val="003366">
                    <a:lumMod val="60000"/>
                    <a:lumOff val="40000"/>
                  </a:srgbClr>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bại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trả</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về</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smtClean="0">
                <a:ln>
                  <a:noFill/>
                </a:ln>
                <a:solidFill>
                  <a:srgbClr val="FF0000"/>
                </a:solidFill>
                <a:effectLst/>
                <a:uLnTx/>
                <a:uFillTx/>
                <a:latin typeface="Tahoma" pitchFamily="34" charset="0"/>
                <a:ea typeface="+mn-ea"/>
                <a:cs typeface="Tahoma" pitchFamily="34" charset="0"/>
              </a:rPr>
              <a:t>EOF</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endParaRPr kumimoji="0" lang="en-US" sz="2000" b="0" i="0" u="none" strike="noStrike" kern="0" cap="none" spc="0" normalizeH="0" baseline="0" noProof="0" dirty="0">
              <a:ln>
                <a:noFill/>
              </a:ln>
              <a:solidFill>
                <a:srgbClr val="003366"/>
              </a:solidFill>
              <a:effectLst/>
              <a:uLnTx/>
              <a:uFillTx/>
              <a:latin typeface="Tahoma" pitchFamily="34" charset="0"/>
              <a:ea typeface="+mn-ea"/>
              <a:cs typeface="Tahoma" pitchFamily="34" charset="0"/>
            </a:endParaRPr>
          </a:p>
        </p:txBody>
      </p:sp>
      <p:sp>
        <p:nvSpPr>
          <p:cNvPr id="19" name="Text Box 49"/>
          <p:cNvSpPr txBox="1">
            <a:spLocks noChangeArrowheads="1"/>
          </p:cNvSpPr>
          <p:nvPr/>
        </p:nvSpPr>
        <p:spPr bwMode="gray">
          <a:xfrm>
            <a:off x="2729552" y="4800600"/>
            <a:ext cx="5181600" cy="1163638"/>
          </a:xfrm>
          <a:prstGeom prst="rect">
            <a:avLst/>
          </a:prstGeom>
          <a:solidFill>
            <a:srgbClr val="FFFFFF"/>
          </a:solidFill>
          <a:ln w="25400" cap="flat" cmpd="sng" algn="ctr">
            <a:solidFill>
              <a:srgbClr val="FFFFFF"/>
            </a:solidFill>
            <a:prstDash val="solid"/>
            <a:headEnd/>
            <a:tailEnd/>
          </a:ln>
          <a:effectLst/>
        </p:spPr>
        <p:txBody>
          <a:bodyPr wrap="square" anchor="ctr" anchorCtr="0">
            <a:noAutofit/>
          </a:bodyPr>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FILE* fp1 =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fopen</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(“taptin1.txt”,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rt</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FILE* fp2 =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fopen</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(“taptin2.txt”, “wt”);</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rgbClr val="FF0000"/>
                </a:solidFill>
                <a:effectLst/>
                <a:uLnTx/>
                <a:uFillTx/>
                <a:latin typeface="Tahoma" pitchFamily="34" charset="0"/>
                <a:ea typeface="+mn-ea"/>
                <a:cs typeface="Tahoma" pitchFamily="34" charset="0"/>
              </a:rPr>
              <a:t>fcloseall</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p>
        </p:txBody>
      </p:sp>
      <p:pic>
        <p:nvPicPr>
          <p:cNvPr id="20" name="Picture 40" descr="board"/>
          <p:cNvPicPr>
            <a:picLocks noChangeAspect="1" noChangeArrowheads="1" noCrop="1"/>
          </p:cNvPicPr>
          <p:nvPr/>
        </p:nvPicPr>
        <p:blipFill>
          <a:blip r:embed="rId4" cstate="print"/>
          <a:srcRect/>
          <a:stretch>
            <a:fillRect/>
          </a:stretch>
        </p:blipFill>
        <p:spPr bwMode="auto">
          <a:xfrm>
            <a:off x="1281752" y="4648200"/>
            <a:ext cx="1371600" cy="1371600"/>
          </a:xfrm>
          <a:prstGeom prst="rect">
            <a:avLst/>
          </a:prstGeom>
          <a:noFill/>
          <a:ln w="9525">
            <a:noFill/>
            <a:miter lim="800000"/>
            <a:headEnd/>
            <a:tailEnd/>
          </a:ln>
        </p:spPr>
      </p:pic>
      <p:sp>
        <p:nvSpPr>
          <p:cNvPr id="21" name="Right Arrow 20"/>
          <p:cNvSpPr/>
          <p:nvPr/>
        </p:nvSpPr>
        <p:spPr bwMode="auto">
          <a:xfrm>
            <a:off x="1357952" y="3733800"/>
            <a:ext cx="1143000" cy="838200"/>
          </a:xfrm>
          <a:prstGeom prst="rightArrow">
            <a:avLst/>
          </a:prstGeom>
          <a:gradFill rotWithShape="1">
            <a:gsLst>
              <a:gs pos="0">
                <a:srgbClr val="DE8848">
                  <a:tint val="50000"/>
                  <a:satMod val="300000"/>
                </a:srgbClr>
              </a:gs>
              <a:gs pos="35000">
                <a:srgbClr val="DE8848">
                  <a:tint val="37000"/>
                  <a:satMod val="300000"/>
                </a:srgbClr>
              </a:gs>
              <a:gs pos="100000">
                <a:srgbClr val="DE8848">
                  <a:tint val="15000"/>
                  <a:satMod val="350000"/>
                </a:srgbClr>
              </a:gs>
            </a:gsLst>
            <a:lin ang="16200000" scaled="1"/>
          </a:gradFill>
          <a:ln w="9525" cap="flat" cmpd="sng" algn="ctr">
            <a:solidFill>
              <a:srgbClr val="DE8848">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50" normalizeH="0" baseline="0" noProof="0" smtClean="0">
                <a:ln w="11430"/>
                <a:gradFill>
                  <a:gsLst>
                    <a:gs pos="25000">
                      <a:srgbClr val="85BA54">
                        <a:satMod val="155000"/>
                      </a:srgbClr>
                    </a:gs>
                    <a:gs pos="100000">
                      <a:srgbClr val="85BA54">
                        <a:shade val="45000"/>
                        <a:satMod val="165000"/>
                      </a:srgbClr>
                    </a:gs>
                  </a:gsLst>
                  <a:lin ang="5400000"/>
                </a:gradFill>
                <a:effectLst>
                  <a:outerShdw blurRad="76200" dist="50800" dir="5400000" algn="tl" rotWithShape="0">
                    <a:srgbClr val="000000">
                      <a:alpha val="65000"/>
                    </a:srgbClr>
                  </a:outerShdw>
                </a:effectLst>
                <a:uLnTx/>
                <a:uFillTx/>
                <a:latin typeface="Arial" charset="0"/>
                <a:ea typeface="+mn-ea"/>
                <a:cs typeface="+mn-cs"/>
              </a:rPr>
              <a:t>Trả về</a:t>
            </a:r>
          </a:p>
        </p:txBody>
      </p:sp>
      <p:sp>
        <p:nvSpPr>
          <p:cNvPr id="22" name="Freeform 2"/>
          <p:cNvSpPr>
            <a:spLocks/>
          </p:cNvSpPr>
          <p:nvPr/>
        </p:nvSpPr>
        <p:spPr bwMode="gray">
          <a:xfrm>
            <a:off x="1030406" y="1676400"/>
            <a:ext cx="6970594" cy="530225"/>
          </a:xfrm>
          <a:custGeom>
            <a:avLst/>
            <a:gdLst/>
            <a:ahLst/>
            <a:cxnLst>
              <a:cxn ang="0">
                <a:pos x="26" y="121"/>
              </a:cxn>
              <a:cxn ang="0">
                <a:pos x="26" y="291"/>
              </a:cxn>
              <a:cxn ang="0">
                <a:pos x="2014" y="291"/>
              </a:cxn>
              <a:cxn ang="0">
                <a:pos x="2014" y="114"/>
              </a:cxn>
              <a:cxn ang="0">
                <a:pos x="1868" y="13"/>
              </a:cxn>
              <a:cxn ang="0">
                <a:pos x="170" y="13"/>
              </a:cxn>
              <a:cxn ang="0">
                <a:pos x="26" y="121"/>
              </a:cxn>
            </a:cxnLst>
            <a:rect l="0" t="0" r="r" b="b"/>
            <a:pathLst>
              <a:path w="2019" h="291">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a:gsLst>
              <a:gs pos="0">
                <a:srgbClr val="003366">
                  <a:lumMod val="20000"/>
                  <a:lumOff val="80000"/>
                </a:srgbClr>
              </a:gs>
              <a:gs pos="50000">
                <a:srgbClr val="003366">
                  <a:lumMod val="40000"/>
                  <a:lumOff val="60000"/>
                </a:srgbClr>
              </a:gs>
              <a:gs pos="100000">
                <a:srgbClr val="003366">
                  <a:lumMod val="20000"/>
                  <a:lumOff val="80000"/>
                </a:srgbClr>
              </a:gs>
            </a:gsLst>
            <a:lin ang="5400000" scaled="0"/>
          </a:gradFill>
          <a:ln w="9525" cap="flat" cmpd="sng" algn="ctr">
            <a:solidFill>
              <a:srgbClr val="738AC8">
                <a:shade val="95000"/>
                <a:satMod val="105000"/>
              </a:srgbClr>
            </a:solidFill>
            <a:prstDash val="solid"/>
            <a:headEnd/>
            <a:tailEnd/>
          </a:ln>
          <a:effectLst>
            <a:outerShdw blurRad="40000" dist="23000" dir="5400000" rotWithShape="0">
              <a:srgbClr val="000000">
                <a:alpha val="35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err="1" smtClean="0">
                <a:ln>
                  <a:noFill/>
                </a:ln>
                <a:solidFill>
                  <a:srgbClr val="FFFFFF"/>
                </a:solidFill>
                <a:effectLst/>
                <a:uLnTx/>
                <a:uFillTx/>
                <a:latin typeface="Verdana"/>
              </a:rPr>
              <a:t>int</a:t>
            </a:r>
            <a:r>
              <a:rPr kumimoji="0" lang="en-US" sz="1600" b="1" i="0" u="none" strike="noStrike" kern="0" cap="none" spc="0" normalizeH="0" baseline="0" noProof="0" dirty="0" smtClean="0">
                <a:ln>
                  <a:noFill/>
                </a:ln>
                <a:solidFill>
                  <a:srgbClr val="FFFFFF"/>
                </a:solidFill>
                <a:effectLst/>
                <a:uLnTx/>
                <a:uFillTx/>
                <a:latin typeface="Verdana"/>
              </a:rPr>
              <a:t> </a:t>
            </a:r>
            <a:r>
              <a:rPr kumimoji="0" lang="en-US" sz="1600" b="1" i="0" u="none" strike="noStrike" kern="0" cap="none" spc="0" normalizeH="0" baseline="0" noProof="0" dirty="0" err="1" smtClean="0">
                <a:ln>
                  <a:noFill/>
                </a:ln>
                <a:solidFill>
                  <a:srgbClr val="FF0000"/>
                </a:solidFill>
                <a:effectLst/>
                <a:uLnTx/>
                <a:uFillTx/>
                <a:latin typeface="Verdana"/>
                <a:ea typeface="+mn-ea"/>
                <a:cs typeface="+mn-cs"/>
              </a:rPr>
              <a:t>fcloseall</a:t>
            </a:r>
            <a:r>
              <a:rPr kumimoji="0" lang="en-US" sz="1600" b="1" i="0" u="none" strike="noStrike" kern="0" cap="none" spc="0" normalizeH="0" baseline="0" noProof="0" dirty="0" smtClean="0">
                <a:ln>
                  <a:noFill/>
                </a:ln>
                <a:solidFill>
                  <a:srgbClr val="FFFFFF"/>
                </a:solidFill>
                <a:effectLst/>
                <a:uLnTx/>
                <a:uFillTx/>
                <a:latin typeface="Verdana"/>
              </a:rPr>
              <a:t>()</a:t>
            </a:r>
            <a:endParaRPr kumimoji="0" lang="en-US" sz="1600" b="1" i="0" u="none" strike="noStrike" kern="0" cap="none" spc="0" normalizeH="0" baseline="0" noProof="0" dirty="0" smtClean="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xmlns="" val="15995145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Con trỏ chỉ </a:t>
            </a:r>
            <a:r>
              <a:rPr lang="en-US" smtClean="0"/>
              <a:t>vị</a:t>
            </a:r>
            <a:br>
              <a:rPr lang="en-US" smtClean="0"/>
            </a:br>
            <a:r>
              <a:rPr lang="en-US" smtClean="0"/>
              <a:t>(</a:t>
            </a:r>
            <a:r>
              <a:rPr lang="en-US"/>
              <a:t>position indicator)</a:t>
            </a:r>
          </a:p>
        </p:txBody>
      </p:sp>
      <p:sp>
        <p:nvSpPr>
          <p:cNvPr id="3" name="Content Placeholder 2"/>
          <p:cNvSpPr>
            <a:spLocks noGrp="1"/>
          </p:cNvSpPr>
          <p:nvPr>
            <p:ph idx="1"/>
          </p:nvPr>
        </p:nvSpPr>
        <p:spPr/>
        <p:txBody>
          <a:bodyPr>
            <a:normAutofit/>
          </a:bodyPr>
          <a:lstStyle/>
          <a:p>
            <a:r>
              <a:rPr lang="en-US" smtClean="0"/>
              <a:t>Khái </a:t>
            </a:r>
            <a:r>
              <a:rPr lang="en-US"/>
              <a:t>niệm</a:t>
            </a:r>
          </a:p>
          <a:p>
            <a:pPr lvl="1"/>
            <a:r>
              <a:rPr lang="en-US"/>
              <a:t>Được tạo tự động khi mở tập tin.</a:t>
            </a:r>
          </a:p>
          <a:p>
            <a:pPr lvl="1"/>
            <a:r>
              <a:rPr lang="en-US"/>
              <a:t>Xác định nơi diễn ra việc đọc/ghi trong tập tin</a:t>
            </a:r>
          </a:p>
          <a:p>
            <a:r>
              <a:rPr lang="en-US"/>
              <a:t>Vị trí con trỏ chỉ vị</a:t>
            </a:r>
          </a:p>
          <a:p>
            <a:pPr lvl="1"/>
            <a:r>
              <a:rPr lang="en-US"/>
              <a:t>Khi tập tin chưa mở: ở đầu tập tin (giá trị 0).</a:t>
            </a:r>
          </a:p>
          <a:p>
            <a:pPr lvl="1"/>
            <a:r>
              <a:rPr lang="en-US"/>
              <a:t>Khi mở tập tin:</a:t>
            </a:r>
          </a:p>
          <a:p>
            <a:pPr lvl="2"/>
            <a:r>
              <a:rPr lang="en-US"/>
              <a:t>Ở cuối tập tin khi mở để chèn (mode </a:t>
            </a:r>
            <a:r>
              <a:rPr lang="en-US">
                <a:solidFill>
                  <a:srgbClr val="FF0000"/>
                </a:solidFill>
              </a:rPr>
              <a:t>a</a:t>
            </a:r>
            <a:r>
              <a:rPr lang="en-US"/>
              <a:t> hay </a:t>
            </a:r>
            <a:r>
              <a:rPr lang="en-US">
                <a:solidFill>
                  <a:srgbClr val="FF0000"/>
                </a:solidFill>
              </a:rPr>
              <a:t>a+</a:t>
            </a:r>
            <a:r>
              <a:rPr lang="en-US"/>
              <a:t>)</a:t>
            </a:r>
          </a:p>
          <a:p>
            <a:pPr lvl="2"/>
            <a:r>
              <a:rPr lang="en-US"/>
              <a:t>Ở đầu tập tin (hay giá trị 0) khi mở với các mode khác (</a:t>
            </a:r>
            <a:r>
              <a:rPr lang="en-US">
                <a:solidFill>
                  <a:srgbClr val="FF0000"/>
                </a:solidFill>
              </a:rPr>
              <a:t>w</a:t>
            </a:r>
            <a:r>
              <a:rPr lang="en-US"/>
              <a:t>, </a:t>
            </a:r>
            <a:r>
              <a:rPr lang="en-US">
                <a:solidFill>
                  <a:srgbClr val="FF0000"/>
                </a:solidFill>
              </a:rPr>
              <a:t>w+</a:t>
            </a:r>
            <a:r>
              <a:rPr lang="en-US"/>
              <a:t>, </a:t>
            </a:r>
            <a:r>
              <a:rPr lang="en-US">
                <a:solidFill>
                  <a:srgbClr val="FF0000"/>
                </a:solidFill>
              </a:rPr>
              <a:t>r</a:t>
            </a:r>
            <a:r>
              <a:rPr lang="en-US"/>
              <a:t>, </a:t>
            </a:r>
            <a:r>
              <a:rPr lang="en-US">
                <a:solidFill>
                  <a:srgbClr val="FF0000"/>
                </a:solidFill>
              </a:rPr>
              <a:t>r</a:t>
            </a:r>
            <a:r>
              <a:rPr lang="en-US" smtClean="0">
                <a:solidFill>
                  <a:srgbClr val="FF0000"/>
                </a:solidFill>
              </a:rPr>
              <a:t>+</a:t>
            </a:r>
            <a:r>
              <a:rPr lang="en-US" smtClean="0"/>
              <a:t>).</a:t>
            </a:r>
            <a:endParaRPr lang="en-US"/>
          </a:p>
        </p:txBody>
      </p:sp>
      <p:sp>
        <p:nvSpPr>
          <p:cNvPr id="4" name="Date Placeholder 3"/>
          <p:cNvSpPr>
            <a:spLocks noGrp="1"/>
          </p:cNvSpPr>
          <p:nvPr>
            <p:ph type="dt" sz="half" idx="10"/>
          </p:nvPr>
        </p:nvSpPr>
        <p:spPr/>
        <p:txBody>
          <a:bodyPr/>
          <a:lstStyle/>
          <a:p>
            <a:fld id="{ED73DCED-E891-4989-9137-6BA45392C938}"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23</a:t>
            </a:fld>
            <a:endParaRPr lang="en-US"/>
          </a:p>
        </p:txBody>
      </p:sp>
    </p:spTree>
    <p:extLst>
      <p:ext uri="{BB962C8B-B14F-4D97-AF65-F5344CB8AC3E}">
        <p14:creationId xmlns:p14="http://schemas.microsoft.com/office/powerpoint/2010/main" xmlns="" val="30804962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Truy xuất tuần tự &amp; ngẫu nhiên</a:t>
            </a:r>
          </a:p>
        </p:txBody>
      </p:sp>
      <p:sp>
        <p:nvSpPr>
          <p:cNvPr id="3" name="Content Placeholder 2"/>
          <p:cNvSpPr>
            <a:spLocks noGrp="1"/>
          </p:cNvSpPr>
          <p:nvPr>
            <p:ph idx="1"/>
          </p:nvPr>
        </p:nvSpPr>
        <p:spPr/>
        <p:txBody>
          <a:bodyPr>
            <a:normAutofit lnSpcReduction="10000"/>
          </a:bodyPr>
          <a:lstStyle/>
          <a:p>
            <a:r>
              <a:rPr lang="en-US" smtClean="0"/>
              <a:t>Truy </a:t>
            </a:r>
            <a:r>
              <a:rPr lang="en-US"/>
              <a:t>xuất tuần tự (sequentially access)</a:t>
            </a:r>
          </a:p>
          <a:p>
            <a:pPr lvl="1"/>
            <a:r>
              <a:rPr lang="en-US"/>
              <a:t>Phải đọc/ghi dữ liệu từ vị trí con trỏ chỉ vị đến vị trí n-1 trước khi đọc dữ liệu tại vị trí n.</a:t>
            </a:r>
          </a:p>
          <a:p>
            <a:pPr lvl="1"/>
            <a:r>
              <a:rPr lang="en-US">
                <a:solidFill>
                  <a:srgbClr val="FF0000"/>
                </a:solidFill>
              </a:rPr>
              <a:t>Không cần quan tâm đến con trỏ chỉ vị</a:t>
            </a:r>
            <a:r>
              <a:rPr lang="en-US"/>
              <a:t> do con trỏ chỉ vị tự động chuyển sang vị trí kế tiếp sau thao tác đọc/ghi</a:t>
            </a:r>
            <a:r>
              <a:rPr lang="en-US">
                <a:sym typeface="Wingdings" pitchFamily="2" charset="2"/>
              </a:rPr>
              <a:t> dữ liệu.</a:t>
            </a:r>
            <a:endParaRPr lang="en-US"/>
          </a:p>
          <a:p>
            <a:r>
              <a:rPr lang="en-US"/>
              <a:t>Truy xuất ngẫu nhiên (random access)</a:t>
            </a:r>
          </a:p>
          <a:p>
            <a:pPr lvl="1"/>
            <a:r>
              <a:rPr lang="en-US"/>
              <a:t>Có thể đọc/ghi tại vị trí bất kỳ trong tập tin mà không cần phải đọc/ghi toàn bộ dữ liệu trước đó </a:t>
            </a:r>
            <a:r>
              <a:rPr lang="en-US" smtClean="0">
                <a:sym typeface="Wingdings" pitchFamily="2" charset="2"/>
              </a:rPr>
              <a:t>=&gt; </a:t>
            </a:r>
            <a:r>
              <a:rPr lang="en-US">
                <a:solidFill>
                  <a:srgbClr val="FF0000"/>
                </a:solidFill>
                <a:sym typeface="Wingdings" pitchFamily="2" charset="2"/>
              </a:rPr>
              <a:t>quan tâm đến con trỏ chỉ vị</a:t>
            </a:r>
            <a:r>
              <a:rPr lang="en-US" smtClean="0">
                <a:sym typeface="Wingdings" pitchFamily="2" charset="2"/>
              </a:rPr>
              <a:t>.</a:t>
            </a:r>
            <a:endParaRPr lang="en-US"/>
          </a:p>
        </p:txBody>
      </p:sp>
      <p:sp>
        <p:nvSpPr>
          <p:cNvPr id="4" name="Date Placeholder 3"/>
          <p:cNvSpPr>
            <a:spLocks noGrp="1"/>
          </p:cNvSpPr>
          <p:nvPr>
            <p:ph type="dt" sz="half" idx="10"/>
          </p:nvPr>
        </p:nvSpPr>
        <p:spPr/>
        <p:txBody>
          <a:bodyPr/>
          <a:lstStyle/>
          <a:p>
            <a:fld id="{2D8FF9DF-97D8-4355-9AE4-D26C8162885A}"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24</a:t>
            </a:fld>
            <a:endParaRPr lang="en-US"/>
          </a:p>
        </p:txBody>
      </p:sp>
    </p:spTree>
    <p:extLst>
      <p:ext uri="{BB962C8B-B14F-4D97-AF65-F5344CB8AC3E}">
        <p14:creationId xmlns:p14="http://schemas.microsoft.com/office/powerpoint/2010/main" xmlns="" val="31399744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Hàm đặt lại vị trí con trỏ chỉ vị</a:t>
            </a:r>
          </a:p>
        </p:txBody>
      </p:sp>
      <p:sp>
        <p:nvSpPr>
          <p:cNvPr id="4" name="Date Placeholder 3"/>
          <p:cNvSpPr>
            <a:spLocks noGrp="1"/>
          </p:cNvSpPr>
          <p:nvPr>
            <p:ph type="dt" sz="half" idx="10"/>
          </p:nvPr>
        </p:nvSpPr>
        <p:spPr/>
        <p:txBody>
          <a:bodyPr/>
          <a:lstStyle/>
          <a:p>
            <a:fld id="{E3D7CC54-FEE8-463B-9E97-41AA0B6251C1}"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25</a:t>
            </a:fld>
            <a:endParaRPr lang="en-US"/>
          </a:p>
        </p:txBody>
      </p:sp>
      <p:sp>
        <p:nvSpPr>
          <p:cNvPr id="15" name="AutoShape 47"/>
          <p:cNvSpPr>
            <a:spLocks noChangeArrowheads="1"/>
          </p:cNvSpPr>
          <p:nvPr/>
        </p:nvSpPr>
        <p:spPr bwMode="gray">
          <a:xfrm>
            <a:off x="1129352" y="2230437"/>
            <a:ext cx="6858000" cy="3865563"/>
          </a:xfrm>
          <a:prstGeom prst="roundRect">
            <a:avLst>
              <a:gd name="adj" fmla="val 0"/>
            </a:avLst>
          </a:prstGeom>
          <a:noFill/>
          <a:ln w="25400" cap="flat" cmpd="sng" algn="ctr">
            <a:solidFill>
              <a:srgbClr val="003366">
                <a:lumMod val="40000"/>
                <a:lumOff val="60000"/>
              </a:srgbClr>
            </a:solidFill>
            <a:prstDash val="soli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3366"/>
              </a:solidFill>
              <a:effectLst/>
              <a:uLnTx/>
              <a:uFillTx/>
              <a:latin typeface="Verdana"/>
              <a:ea typeface="+mn-ea"/>
              <a:cs typeface="+mn-cs"/>
            </a:endParaRPr>
          </a:p>
        </p:txBody>
      </p:sp>
      <p:pic>
        <p:nvPicPr>
          <p:cNvPr id="16" name="Picture 11" descr="book_w"/>
          <p:cNvPicPr>
            <a:picLocks noChangeAspect="1" noChangeArrowheads="1"/>
          </p:cNvPicPr>
          <p:nvPr/>
        </p:nvPicPr>
        <p:blipFill>
          <a:blip r:embed="rId2" cstate="print"/>
          <a:srcRect/>
          <a:stretch>
            <a:fillRect/>
          </a:stretch>
        </p:blipFill>
        <p:spPr bwMode="auto">
          <a:xfrm>
            <a:off x="1205552" y="2286000"/>
            <a:ext cx="1524000" cy="1216025"/>
          </a:xfrm>
          <a:prstGeom prst="rect">
            <a:avLst/>
          </a:prstGeom>
          <a:noFill/>
          <a:ln w="9525">
            <a:noFill/>
            <a:miter lim="800000"/>
            <a:headEnd/>
            <a:tailEnd/>
          </a:ln>
        </p:spPr>
      </p:pic>
      <p:sp>
        <p:nvSpPr>
          <p:cNvPr id="17" name="Text Box 49"/>
          <p:cNvSpPr txBox="1">
            <a:spLocks noChangeArrowheads="1"/>
          </p:cNvSpPr>
          <p:nvPr/>
        </p:nvSpPr>
        <p:spPr bwMode="gray">
          <a:xfrm>
            <a:off x="2729552" y="2341562"/>
            <a:ext cx="5181600" cy="1163638"/>
          </a:xfrm>
          <a:prstGeom prst="rect">
            <a:avLst/>
          </a:prstGeom>
          <a:solidFill>
            <a:srgbClr val="FFFFFF"/>
          </a:solidFill>
          <a:ln w="25400" cap="flat" cmpd="sng" algn="ctr">
            <a:solidFill>
              <a:srgbClr val="FFFFFF"/>
            </a:solidFill>
            <a:prstDash val="solid"/>
            <a:headEnd/>
            <a:tailEnd/>
          </a:ln>
          <a:effectLst/>
        </p:spPr>
        <p:txBody>
          <a:bodyPr wrap="square" anchor="ctr" anchorCtr="0">
            <a:noAutofit/>
          </a:bodyPr>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Đặt</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lại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vị</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trí</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con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trỏ</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chỉ</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vị</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về</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đầu</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(byte 0)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tập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tin </a:t>
            </a:r>
            <a:r>
              <a:rPr kumimoji="0" lang="en-US" sz="2000" b="0" i="0" u="none" strike="noStrike" kern="0" cap="none" spc="0" normalizeH="0" baseline="0" noProof="0" dirty="0" smtClean="0">
                <a:ln>
                  <a:noFill/>
                </a:ln>
                <a:solidFill>
                  <a:srgbClr val="FFC000"/>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p>
        </p:txBody>
      </p:sp>
      <p:sp>
        <p:nvSpPr>
          <p:cNvPr id="18" name="Text Box 49"/>
          <p:cNvSpPr txBox="1">
            <a:spLocks noChangeArrowheads="1"/>
          </p:cNvSpPr>
          <p:nvPr/>
        </p:nvSpPr>
        <p:spPr bwMode="gray">
          <a:xfrm>
            <a:off x="2729552" y="3581400"/>
            <a:ext cx="5181600" cy="1163638"/>
          </a:xfrm>
          <a:prstGeom prst="rect">
            <a:avLst/>
          </a:prstGeom>
          <a:solidFill>
            <a:srgbClr val="FFFFFF"/>
          </a:solidFill>
          <a:ln w="25400" cap="flat" cmpd="sng" algn="ctr">
            <a:solidFill>
              <a:srgbClr val="FFFFFF"/>
            </a:solidFill>
            <a:prstDash val="solid"/>
            <a:headEnd/>
            <a:tailEnd/>
          </a:ln>
          <a:effectLst/>
        </p:spPr>
        <p:txBody>
          <a:bodyPr wrap="square" anchor="ctr" anchorCtr="0">
            <a:noAutofit/>
          </a:bodyPr>
          <a:lstStyle/>
          <a:p>
            <a:pPr marL="0" marR="0" lvl="0" indent="0" algn="just" defTabSz="914400" eaLnBrk="0" fontAlgn="auto" latinLnBrk="0" hangingPunct="0">
              <a:lnSpc>
                <a:spcPct val="100000"/>
              </a:lnSpc>
              <a:spcBef>
                <a:spcPts val="0"/>
              </a:spcBef>
              <a:spcAft>
                <a:spcPts val="0"/>
              </a:spcAft>
              <a:buClrTx/>
              <a:buSzTx/>
              <a:buFontTx/>
              <a:buBlip>
                <a:blip r:embed="rId3"/>
              </a:buBlip>
              <a:tabLst/>
              <a:defRPr/>
            </a:pP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Không</a:t>
            </a:r>
            <a:endParaRPr kumimoji="0" lang="en-US" sz="2000" b="0" i="0" u="none" strike="noStrike" kern="0" cap="none" spc="0" normalizeH="0" baseline="0" noProof="0" dirty="0">
              <a:ln>
                <a:noFill/>
              </a:ln>
              <a:solidFill>
                <a:srgbClr val="003366"/>
              </a:solidFill>
              <a:effectLst/>
              <a:uLnTx/>
              <a:uFillTx/>
              <a:latin typeface="Tahoma" pitchFamily="34" charset="0"/>
              <a:ea typeface="+mn-ea"/>
              <a:cs typeface="Tahoma" pitchFamily="34" charset="0"/>
            </a:endParaRPr>
          </a:p>
        </p:txBody>
      </p:sp>
      <p:sp>
        <p:nvSpPr>
          <p:cNvPr id="19" name="Text Box 49"/>
          <p:cNvSpPr txBox="1">
            <a:spLocks noChangeArrowheads="1"/>
          </p:cNvSpPr>
          <p:nvPr/>
        </p:nvSpPr>
        <p:spPr bwMode="gray">
          <a:xfrm>
            <a:off x="2729552" y="4800600"/>
            <a:ext cx="5181600" cy="1163638"/>
          </a:xfrm>
          <a:prstGeom prst="rect">
            <a:avLst/>
          </a:prstGeom>
          <a:solidFill>
            <a:srgbClr val="FFFFFF"/>
          </a:solidFill>
          <a:ln w="25400" cap="flat" cmpd="sng" algn="ctr">
            <a:solidFill>
              <a:srgbClr val="FFFFFF"/>
            </a:solidFill>
            <a:prstDash val="solid"/>
            <a:headEnd/>
            <a:tailEnd/>
          </a:ln>
          <a:effectLst/>
        </p:spPr>
        <p:txBody>
          <a:bodyPr wrap="square" anchor="ctr" anchorCtr="0">
            <a:noAutofit/>
          </a:bodyPr>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FILE*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fopen</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(“taptin.txt”, “w+”);</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fprintf</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“0123456789”);</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FF0000"/>
                </a:solidFill>
                <a:effectLst/>
                <a:uLnTx/>
                <a:uFillTx/>
                <a:latin typeface="Tahoma" pitchFamily="34" charset="0"/>
                <a:ea typeface="+mn-ea"/>
                <a:cs typeface="Tahoma" pitchFamily="34" charset="0"/>
              </a:rPr>
              <a:t>rewind</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fprintf</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p>
        </p:txBody>
      </p:sp>
      <p:pic>
        <p:nvPicPr>
          <p:cNvPr id="20" name="Picture 40" descr="board"/>
          <p:cNvPicPr>
            <a:picLocks noChangeAspect="1" noChangeArrowheads="1" noCrop="1"/>
          </p:cNvPicPr>
          <p:nvPr/>
        </p:nvPicPr>
        <p:blipFill>
          <a:blip r:embed="rId4" cstate="print"/>
          <a:srcRect/>
          <a:stretch>
            <a:fillRect/>
          </a:stretch>
        </p:blipFill>
        <p:spPr bwMode="auto">
          <a:xfrm>
            <a:off x="1281752" y="4648200"/>
            <a:ext cx="1371600" cy="1371600"/>
          </a:xfrm>
          <a:prstGeom prst="rect">
            <a:avLst/>
          </a:prstGeom>
          <a:noFill/>
          <a:ln w="9525">
            <a:noFill/>
            <a:miter lim="800000"/>
            <a:headEnd/>
            <a:tailEnd/>
          </a:ln>
        </p:spPr>
      </p:pic>
      <p:sp>
        <p:nvSpPr>
          <p:cNvPr id="21" name="Right Arrow 20"/>
          <p:cNvSpPr/>
          <p:nvPr/>
        </p:nvSpPr>
        <p:spPr bwMode="auto">
          <a:xfrm>
            <a:off x="1357952" y="3733800"/>
            <a:ext cx="1143000" cy="838200"/>
          </a:xfrm>
          <a:prstGeom prst="rightArrow">
            <a:avLst/>
          </a:prstGeom>
          <a:gradFill rotWithShape="1">
            <a:gsLst>
              <a:gs pos="0">
                <a:srgbClr val="DE8848">
                  <a:tint val="50000"/>
                  <a:satMod val="300000"/>
                </a:srgbClr>
              </a:gs>
              <a:gs pos="35000">
                <a:srgbClr val="DE8848">
                  <a:tint val="37000"/>
                  <a:satMod val="300000"/>
                </a:srgbClr>
              </a:gs>
              <a:gs pos="100000">
                <a:srgbClr val="DE8848">
                  <a:tint val="15000"/>
                  <a:satMod val="350000"/>
                </a:srgbClr>
              </a:gs>
            </a:gsLst>
            <a:lin ang="16200000" scaled="1"/>
          </a:gradFill>
          <a:ln w="9525" cap="flat" cmpd="sng" algn="ctr">
            <a:solidFill>
              <a:srgbClr val="DE8848">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50" normalizeH="0" baseline="0" noProof="0" smtClean="0">
                <a:ln w="11430"/>
                <a:gradFill>
                  <a:gsLst>
                    <a:gs pos="25000">
                      <a:srgbClr val="85BA54">
                        <a:satMod val="155000"/>
                      </a:srgbClr>
                    </a:gs>
                    <a:gs pos="100000">
                      <a:srgbClr val="85BA54">
                        <a:shade val="45000"/>
                        <a:satMod val="165000"/>
                      </a:srgbClr>
                    </a:gs>
                  </a:gsLst>
                  <a:lin ang="5400000"/>
                </a:gradFill>
                <a:effectLst>
                  <a:outerShdw blurRad="76200" dist="50800" dir="5400000" algn="tl" rotWithShape="0">
                    <a:srgbClr val="000000">
                      <a:alpha val="65000"/>
                    </a:srgbClr>
                  </a:outerShdw>
                </a:effectLst>
                <a:uLnTx/>
                <a:uFillTx/>
                <a:latin typeface="Arial" charset="0"/>
                <a:ea typeface="+mn-ea"/>
                <a:cs typeface="+mn-cs"/>
              </a:rPr>
              <a:t>Trả về</a:t>
            </a:r>
          </a:p>
        </p:txBody>
      </p:sp>
      <p:sp>
        <p:nvSpPr>
          <p:cNvPr id="22" name="Freeform 2"/>
          <p:cNvSpPr>
            <a:spLocks/>
          </p:cNvSpPr>
          <p:nvPr/>
        </p:nvSpPr>
        <p:spPr bwMode="gray">
          <a:xfrm>
            <a:off x="1030406" y="1676400"/>
            <a:ext cx="6970594" cy="530225"/>
          </a:xfrm>
          <a:custGeom>
            <a:avLst/>
            <a:gdLst/>
            <a:ahLst/>
            <a:cxnLst>
              <a:cxn ang="0">
                <a:pos x="26" y="121"/>
              </a:cxn>
              <a:cxn ang="0">
                <a:pos x="26" y="291"/>
              </a:cxn>
              <a:cxn ang="0">
                <a:pos x="2014" y="291"/>
              </a:cxn>
              <a:cxn ang="0">
                <a:pos x="2014" y="114"/>
              </a:cxn>
              <a:cxn ang="0">
                <a:pos x="1868" y="13"/>
              </a:cxn>
              <a:cxn ang="0">
                <a:pos x="170" y="13"/>
              </a:cxn>
              <a:cxn ang="0">
                <a:pos x="26" y="121"/>
              </a:cxn>
            </a:cxnLst>
            <a:rect l="0" t="0" r="r" b="b"/>
            <a:pathLst>
              <a:path w="2019" h="291">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a:gsLst>
              <a:gs pos="0">
                <a:srgbClr val="003366">
                  <a:lumMod val="20000"/>
                  <a:lumOff val="80000"/>
                </a:srgbClr>
              </a:gs>
              <a:gs pos="50000">
                <a:srgbClr val="003366">
                  <a:lumMod val="40000"/>
                  <a:lumOff val="60000"/>
                </a:srgbClr>
              </a:gs>
              <a:gs pos="100000">
                <a:srgbClr val="003366">
                  <a:lumMod val="20000"/>
                  <a:lumOff val="80000"/>
                </a:srgbClr>
              </a:gs>
            </a:gsLst>
            <a:lin ang="5400000" scaled="0"/>
          </a:gradFill>
          <a:ln w="9525" cap="flat" cmpd="sng" algn="ctr">
            <a:solidFill>
              <a:srgbClr val="738AC8">
                <a:shade val="95000"/>
                <a:satMod val="105000"/>
              </a:srgbClr>
            </a:solidFill>
            <a:prstDash val="solid"/>
            <a:headEnd/>
            <a:tailEnd/>
          </a:ln>
          <a:effectLst>
            <a:outerShdw blurRad="40000" dist="23000" dir="5400000" rotWithShape="0">
              <a:srgbClr val="000000">
                <a:alpha val="35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Verdana"/>
              </a:rPr>
              <a:t>void </a:t>
            </a:r>
            <a:r>
              <a:rPr kumimoji="0" lang="en-US" sz="1600" b="1" i="0" u="none" strike="noStrike" kern="0" cap="none" spc="0" normalizeH="0" baseline="0" noProof="0" dirty="0" smtClean="0">
                <a:ln>
                  <a:noFill/>
                </a:ln>
                <a:solidFill>
                  <a:srgbClr val="FF0000"/>
                </a:solidFill>
                <a:effectLst/>
                <a:uLnTx/>
                <a:uFillTx/>
                <a:latin typeface="Verdana"/>
                <a:ea typeface="+mn-ea"/>
                <a:cs typeface="+mn-cs"/>
              </a:rPr>
              <a:t>rewind</a:t>
            </a:r>
            <a:r>
              <a:rPr kumimoji="0" lang="en-US" sz="1600" b="1" i="0" u="none" strike="noStrike" kern="0" cap="none" spc="0" normalizeH="0" baseline="0" noProof="0" dirty="0" smtClean="0">
                <a:ln>
                  <a:noFill/>
                </a:ln>
                <a:solidFill>
                  <a:srgbClr val="FFFFFF"/>
                </a:solidFill>
                <a:effectLst/>
                <a:uLnTx/>
                <a:uFillTx/>
                <a:latin typeface="Verdana"/>
              </a:rPr>
              <a:t>(FILE *</a:t>
            </a:r>
            <a:r>
              <a:rPr kumimoji="0" lang="en-US" sz="1600" b="1" i="0" u="none" strike="noStrike" kern="0" cap="none" spc="0" normalizeH="0" baseline="0" noProof="0" dirty="0" err="1" smtClean="0">
                <a:ln>
                  <a:noFill/>
                </a:ln>
                <a:solidFill>
                  <a:srgbClr val="FFC000"/>
                </a:solidFill>
                <a:effectLst/>
                <a:uLnTx/>
                <a:uFillTx/>
                <a:latin typeface="Verdana"/>
              </a:rPr>
              <a:t>fp</a:t>
            </a:r>
            <a:r>
              <a:rPr kumimoji="0" lang="en-US" sz="1600" b="1" i="0" u="none" strike="noStrike" kern="0" cap="none" spc="0" normalizeH="0" baseline="0" noProof="0" dirty="0" smtClean="0">
                <a:ln>
                  <a:noFill/>
                </a:ln>
                <a:solidFill>
                  <a:srgbClr val="FFFFFF"/>
                </a:solidFill>
                <a:effectLst/>
                <a:uLnTx/>
                <a:uFillTx/>
                <a:latin typeface="Verdana"/>
              </a:rPr>
              <a:t>)</a:t>
            </a:r>
            <a:endParaRPr kumimoji="0" lang="en-US" sz="1600" b="1" i="0" u="none" strike="noStrike" kern="0" cap="none" spc="0" normalizeH="0" baseline="0" noProof="0" dirty="0" smtClean="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xmlns="" val="9863204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Hàm tái định vị con trỏ chỉ vị</a:t>
            </a:r>
          </a:p>
        </p:txBody>
      </p:sp>
      <p:sp>
        <p:nvSpPr>
          <p:cNvPr id="4" name="Date Placeholder 3"/>
          <p:cNvSpPr>
            <a:spLocks noGrp="1"/>
          </p:cNvSpPr>
          <p:nvPr>
            <p:ph type="dt" sz="half" idx="10"/>
          </p:nvPr>
        </p:nvSpPr>
        <p:spPr/>
        <p:txBody>
          <a:bodyPr/>
          <a:lstStyle/>
          <a:p>
            <a:fld id="{A185B17B-5B18-4202-891F-7320BCC49A79}"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26</a:t>
            </a:fld>
            <a:endParaRPr lang="en-US"/>
          </a:p>
        </p:txBody>
      </p:sp>
      <p:sp>
        <p:nvSpPr>
          <p:cNvPr id="15" name="AutoShape 47"/>
          <p:cNvSpPr>
            <a:spLocks noChangeArrowheads="1"/>
          </p:cNvSpPr>
          <p:nvPr/>
        </p:nvSpPr>
        <p:spPr bwMode="gray">
          <a:xfrm>
            <a:off x="1129352" y="2230437"/>
            <a:ext cx="6858000" cy="3865563"/>
          </a:xfrm>
          <a:prstGeom prst="roundRect">
            <a:avLst>
              <a:gd name="adj" fmla="val 0"/>
            </a:avLst>
          </a:prstGeom>
          <a:noFill/>
          <a:ln w="25400" cap="flat" cmpd="sng" algn="ctr">
            <a:solidFill>
              <a:srgbClr val="003366">
                <a:lumMod val="40000"/>
                <a:lumOff val="60000"/>
              </a:srgbClr>
            </a:solidFill>
            <a:prstDash val="soli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3366"/>
              </a:solidFill>
              <a:effectLst/>
              <a:uLnTx/>
              <a:uFillTx/>
              <a:latin typeface="Verdana"/>
              <a:ea typeface="+mn-ea"/>
              <a:cs typeface="+mn-cs"/>
            </a:endParaRPr>
          </a:p>
        </p:txBody>
      </p:sp>
      <p:pic>
        <p:nvPicPr>
          <p:cNvPr id="16" name="Picture 11" descr="book_w"/>
          <p:cNvPicPr>
            <a:picLocks noChangeAspect="1" noChangeArrowheads="1"/>
          </p:cNvPicPr>
          <p:nvPr/>
        </p:nvPicPr>
        <p:blipFill>
          <a:blip r:embed="rId2" cstate="print"/>
          <a:srcRect/>
          <a:stretch>
            <a:fillRect/>
          </a:stretch>
        </p:blipFill>
        <p:spPr bwMode="auto">
          <a:xfrm>
            <a:off x="1205552" y="2286000"/>
            <a:ext cx="1524000" cy="1216025"/>
          </a:xfrm>
          <a:prstGeom prst="rect">
            <a:avLst/>
          </a:prstGeom>
          <a:noFill/>
          <a:ln w="9525">
            <a:noFill/>
            <a:miter lim="800000"/>
            <a:headEnd/>
            <a:tailEnd/>
          </a:ln>
        </p:spPr>
      </p:pic>
      <p:sp>
        <p:nvSpPr>
          <p:cNvPr id="17" name="Text Box 49"/>
          <p:cNvSpPr txBox="1">
            <a:spLocks noChangeArrowheads="1"/>
          </p:cNvSpPr>
          <p:nvPr/>
        </p:nvSpPr>
        <p:spPr bwMode="gray">
          <a:xfrm>
            <a:off x="2729552" y="2341562"/>
            <a:ext cx="5181600" cy="1163638"/>
          </a:xfrm>
          <a:prstGeom prst="rect">
            <a:avLst/>
          </a:prstGeom>
          <a:solidFill>
            <a:srgbClr val="FFFFFF"/>
          </a:solidFill>
          <a:ln w="25400" cap="flat" cmpd="sng" algn="ctr">
            <a:solidFill>
              <a:srgbClr val="FFFFFF"/>
            </a:solidFill>
            <a:prstDash val="solid"/>
            <a:headEnd/>
            <a:tailEnd/>
          </a:ln>
          <a:effectLst/>
        </p:spPr>
        <p:txBody>
          <a:bodyPr wrap="square" anchor="ctr" anchorCtr="0">
            <a:noAutofit/>
          </a:bodyPr>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Đặt</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vị</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trí</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con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trỏ</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chỉ</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vị</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trong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stream </a:t>
            </a:r>
            <a:r>
              <a:rPr kumimoji="0" lang="en-US" sz="2000" b="0" i="0" u="none" strike="noStrike" kern="0" cap="none" spc="0" normalizeH="0" baseline="0" noProof="0" dirty="0" err="1" smtClean="0">
                <a:ln>
                  <a:noFill/>
                </a:ln>
                <a:solidFill>
                  <a:srgbClr val="FFC000"/>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với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vị</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trí</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smtClean="0">
                <a:ln>
                  <a:noFill/>
                </a:ln>
                <a:solidFill>
                  <a:srgbClr val="FFC000"/>
                </a:solidFill>
                <a:effectLst/>
                <a:uLnTx/>
                <a:uFillTx/>
                <a:latin typeface="Tahoma" pitchFamily="34" charset="0"/>
                <a:ea typeface="+mn-ea"/>
                <a:cs typeface="Tahoma" pitchFamily="34" charset="0"/>
              </a:rPr>
              <a:t>offset</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so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với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cột</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mốc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smtClean="0">
                <a:ln>
                  <a:noFill/>
                </a:ln>
                <a:solidFill>
                  <a:srgbClr val="FFC000"/>
                </a:solidFill>
                <a:effectLst/>
                <a:uLnTx/>
                <a:uFillTx/>
                <a:latin typeface="Tahoma" pitchFamily="34" charset="0"/>
                <a:ea typeface="+mn-ea"/>
                <a:cs typeface="Tahoma" pitchFamily="34" charset="0"/>
              </a:rPr>
              <a:t>origin</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smtClean="0">
                <a:ln>
                  <a:noFill/>
                </a:ln>
                <a:solidFill>
                  <a:srgbClr val="FF0000"/>
                </a:solidFill>
                <a:effectLst/>
                <a:uLnTx/>
                <a:uFillTx/>
                <a:latin typeface="Tahoma" pitchFamily="34" charset="0"/>
                <a:ea typeface="+mn-ea"/>
                <a:cs typeface="Tahoma" pitchFamily="34" charset="0"/>
              </a:rPr>
              <a:t>SEEK_SET</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hay </a:t>
            </a:r>
            <a:r>
              <a:rPr kumimoji="0" lang="en-US" sz="2000" b="0" i="0" u="none" strike="noStrike" kern="0" cap="none" spc="0" normalizeH="0" baseline="0" noProof="0" dirty="0" smtClean="0">
                <a:ln>
                  <a:noFill/>
                </a:ln>
                <a:solidFill>
                  <a:srgbClr val="FF0000"/>
                </a:solidFill>
                <a:effectLst/>
                <a:uLnTx/>
                <a:uFillTx/>
                <a:latin typeface="Tahoma" pitchFamily="34" charset="0"/>
                <a:ea typeface="+mn-ea"/>
                <a:cs typeface="Tahoma" pitchFamily="34" charset="0"/>
              </a:rPr>
              <a:t>0</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đầu</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tập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tin; </a:t>
            </a:r>
            <a:r>
              <a:rPr kumimoji="0" lang="en-US" sz="2000" b="0" i="0" u="none" strike="noStrike" kern="0" cap="none" spc="0" normalizeH="0" baseline="0" noProof="0" dirty="0" smtClean="0">
                <a:ln>
                  <a:noFill/>
                </a:ln>
                <a:solidFill>
                  <a:srgbClr val="FF0000"/>
                </a:solidFill>
                <a:effectLst/>
                <a:uLnTx/>
                <a:uFillTx/>
                <a:latin typeface="Tahoma" pitchFamily="34" charset="0"/>
                <a:ea typeface="+mn-ea"/>
                <a:cs typeface="Tahoma" pitchFamily="34" charset="0"/>
              </a:rPr>
              <a:t>SEEK_CUR</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hay </a:t>
            </a:r>
            <a:r>
              <a:rPr kumimoji="0" lang="en-US" sz="2000" b="0" i="0" u="none" strike="noStrike" kern="0" cap="none" spc="0" normalizeH="0" baseline="0" noProof="0" dirty="0" smtClean="0">
                <a:ln>
                  <a:noFill/>
                </a:ln>
                <a:solidFill>
                  <a:srgbClr val="FF0000"/>
                </a:solidFill>
                <a:effectLst/>
                <a:uLnTx/>
                <a:uFillTx/>
                <a:latin typeface="Tahoma" pitchFamily="34" charset="0"/>
                <a:ea typeface="+mn-ea"/>
                <a:cs typeface="Tahoma" pitchFamily="34" charset="0"/>
              </a:rPr>
              <a:t>1</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vị</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trí</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hiện</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tại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smtClean="0">
                <a:ln>
                  <a:noFill/>
                </a:ln>
                <a:solidFill>
                  <a:srgbClr val="FF0000"/>
                </a:solidFill>
                <a:effectLst/>
                <a:uLnTx/>
                <a:uFillTx/>
                <a:latin typeface="Tahoma" pitchFamily="34" charset="0"/>
                <a:ea typeface="+mn-ea"/>
                <a:cs typeface="Tahoma" pitchFamily="34" charset="0"/>
              </a:rPr>
              <a:t>SEEK_END</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hay </a:t>
            </a:r>
            <a:r>
              <a:rPr kumimoji="0" lang="en-US" sz="2000" b="0" i="0" u="none" strike="noStrike" kern="0" cap="none" spc="0" normalizeH="0" baseline="0" noProof="0" dirty="0" smtClean="0">
                <a:ln>
                  <a:noFill/>
                </a:ln>
                <a:solidFill>
                  <a:srgbClr val="FF0000"/>
                </a:solidFill>
                <a:effectLst/>
                <a:uLnTx/>
                <a:uFillTx/>
                <a:latin typeface="Tahoma" pitchFamily="34" charset="0"/>
                <a:ea typeface="+mn-ea"/>
                <a:cs typeface="Tahoma" pitchFamily="34" charset="0"/>
              </a:rPr>
              <a:t>2</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cuối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tập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tin)</a:t>
            </a:r>
          </a:p>
        </p:txBody>
      </p:sp>
      <p:sp>
        <p:nvSpPr>
          <p:cNvPr id="18" name="Text Box 49"/>
          <p:cNvSpPr txBox="1">
            <a:spLocks noChangeArrowheads="1"/>
          </p:cNvSpPr>
          <p:nvPr/>
        </p:nvSpPr>
        <p:spPr bwMode="gray">
          <a:xfrm>
            <a:off x="2729552" y="3581400"/>
            <a:ext cx="5181600" cy="1163638"/>
          </a:xfrm>
          <a:prstGeom prst="rect">
            <a:avLst/>
          </a:prstGeom>
          <a:solidFill>
            <a:srgbClr val="FFFFFF"/>
          </a:solidFill>
          <a:ln w="25400" cap="flat" cmpd="sng" algn="ctr">
            <a:solidFill>
              <a:srgbClr val="FFFFFF"/>
            </a:solidFill>
            <a:prstDash val="solid"/>
            <a:headEnd/>
            <a:tailEnd/>
          </a:ln>
          <a:effectLst/>
        </p:spPr>
        <p:txBody>
          <a:bodyPr wrap="square" anchor="ctr" anchorCtr="0">
            <a:noAutofit/>
          </a:bodyPr>
          <a:lstStyle/>
          <a:p>
            <a:pPr marL="0" marR="0" lvl="0" indent="0" algn="just" defTabSz="914400" eaLnBrk="0" fontAlgn="auto" latinLnBrk="0" hangingPunct="0">
              <a:lnSpc>
                <a:spcPct val="100000"/>
              </a:lnSpc>
              <a:spcBef>
                <a:spcPts val="0"/>
              </a:spcBef>
              <a:spcAft>
                <a:spcPts val="0"/>
              </a:spcAft>
              <a:buClrTx/>
              <a:buSzTx/>
              <a:buFontTx/>
              <a:buBlip>
                <a:blip r:embed="rId3"/>
              </a:buBlip>
              <a:tabLst/>
              <a:defRPr/>
            </a:pP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Thành</a:t>
            </a:r>
            <a:r>
              <a:rPr kumimoji="0" lang="en-US" sz="2000" b="0" i="0" u="none" strike="noStrike" kern="0" cap="none" spc="0" normalizeH="0" baseline="0" noProof="0" dirty="0" smtClean="0">
                <a:ln>
                  <a:noFill/>
                </a:ln>
                <a:solidFill>
                  <a:srgbClr val="003366">
                    <a:lumMod val="60000"/>
                    <a:lumOff val="40000"/>
                  </a:srgbClr>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công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trả</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về</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0.</a:t>
            </a:r>
            <a:endParaRPr kumimoji="0" lang="en-US" sz="2000" b="0" i="0" u="none" strike="noStrike" kern="0" cap="none" spc="0" normalizeH="0" baseline="0" noProof="0" dirty="0" smtClean="0">
              <a:ln>
                <a:noFill/>
              </a:ln>
              <a:solidFill>
                <a:srgbClr val="FF0000"/>
              </a:solidFill>
              <a:effectLst/>
              <a:uLnTx/>
              <a:uFillTx/>
              <a:latin typeface="Tahoma" pitchFamily="34" charset="0"/>
              <a:ea typeface="+mn-ea"/>
              <a:cs typeface="Tahoma" pitchFamily="34" charset="0"/>
            </a:endParaRPr>
          </a:p>
          <a:p>
            <a:pPr marL="0" marR="0" lvl="0" indent="0" algn="just" defTabSz="914400" eaLnBrk="0" fontAlgn="auto" latinLnBrk="0" hangingPunct="0">
              <a:lnSpc>
                <a:spcPct val="100000"/>
              </a:lnSpc>
              <a:spcBef>
                <a:spcPts val="0"/>
              </a:spcBef>
              <a:spcAft>
                <a:spcPts val="0"/>
              </a:spcAft>
              <a:buClrTx/>
              <a:buSzTx/>
              <a:buFontTx/>
              <a:buBlip>
                <a:blip r:embed="rId3"/>
              </a:buBlip>
              <a:tabLst/>
              <a:defRPr/>
            </a:pP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Thất</a:t>
            </a:r>
            <a:r>
              <a:rPr kumimoji="0" lang="en-US" sz="2000" b="0" i="0" u="none" strike="noStrike" kern="0" cap="none" spc="0" normalizeH="0" baseline="0" noProof="0" dirty="0" smtClean="0">
                <a:ln>
                  <a:noFill/>
                </a:ln>
                <a:solidFill>
                  <a:srgbClr val="003366">
                    <a:lumMod val="60000"/>
                    <a:lumOff val="40000"/>
                  </a:srgbClr>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bại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trả</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về</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giá</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trị</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khác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0.</a:t>
            </a:r>
            <a:endParaRPr kumimoji="0" lang="en-US" sz="2000" b="0" i="0" u="none" strike="noStrike" kern="0" cap="none" spc="0" normalizeH="0" baseline="0" noProof="0" dirty="0">
              <a:ln>
                <a:noFill/>
              </a:ln>
              <a:solidFill>
                <a:srgbClr val="003366"/>
              </a:solidFill>
              <a:effectLst/>
              <a:uLnTx/>
              <a:uFillTx/>
              <a:latin typeface="Tahoma" pitchFamily="34" charset="0"/>
              <a:ea typeface="+mn-ea"/>
              <a:cs typeface="Tahoma" pitchFamily="34" charset="0"/>
            </a:endParaRPr>
          </a:p>
        </p:txBody>
      </p:sp>
      <p:sp>
        <p:nvSpPr>
          <p:cNvPr id="19" name="Text Box 49"/>
          <p:cNvSpPr txBox="1">
            <a:spLocks noChangeArrowheads="1"/>
          </p:cNvSpPr>
          <p:nvPr/>
        </p:nvSpPr>
        <p:spPr bwMode="gray">
          <a:xfrm>
            <a:off x="2729552" y="4800600"/>
            <a:ext cx="5181600" cy="1163638"/>
          </a:xfrm>
          <a:prstGeom prst="rect">
            <a:avLst/>
          </a:prstGeom>
          <a:solidFill>
            <a:srgbClr val="FFFFFF"/>
          </a:solidFill>
          <a:ln w="25400" cap="flat" cmpd="sng" algn="ctr">
            <a:solidFill>
              <a:srgbClr val="FFFFFF"/>
            </a:solidFill>
            <a:prstDash val="solid"/>
            <a:headEnd/>
            <a:tailEnd/>
          </a:ln>
          <a:effectLst/>
        </p:spPr>
        <p:txBody>
          <a:bodyPr wrap="square" anchor="ctr" anchorCtr="0">
            <a:noAutofit/>
          </a:bodyPr>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FILE*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fopen</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(“taptin.txt”, “w+”);</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rgbClr val="FF0000"/>
                </a:solidFill>
                <a:effectLst/>
                <a:uLnTx/>
                <a:uFillTx/>
                <a:latin typeface="Tahoma" pitchFamily="34" charset="0"/>
                <a:ea typeface="+mn-ea"/>
                <a:cs typeface="Tahoma" pitchFamily="34" charset="0"/>
              </a:rPr>
              <a:t>fseek</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0L, SEEK_SET);  // </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sym typeface="Wingdings" pitchFamily="2" charset="2"/>
              </a:rPr>
              <a:t> </a:t>
            </a:r>
            <a:r>
              <a:rPr kumimoji="0" lang="en-US" sz="2000" b="0" i="0" u="none" strike="noStrike" kern="0" cap="none" spc="0" normalizeH="0" baseline="0" noProof="0" dirty="0" smtClean="0">
                <a:ln>
                  <a:noFill/>
                </a:ln>
                <a:solidFill>
                  <a:srgbClr val="FF0000"/>
                </a:solidFill>
                <a:effectLst/>
                <a:uLnTx/>
                <a:uFillTx/>
                <a:latin typeface="Tahoma" pitchFamily="34" charset="0"/>
                <a:ea typeface="+mn-ea"/>
                <a:cs typeface="Tahoma" pitchFamily="34" charset="0"/>
                <a:sym typeface="Wingdings" pitchFamily="2" charset="2"/>
              </a:rPr>
              <a:t>rewind</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sym typeface="Wingdings" pitchFamily="2" charset="2"/>
              </a:rPr>
              <a:t>(</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sym typeface="Wingdings" pitchFamily="2" charset="2"/>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sym typeface="Wingdings" pitchFamily="2" charset="2"/>
              </a:rPr>
              <a:t>);</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rgbClr val="FF0000"/>
                </a:solidFill>
                <a:effectLst/>
                <a:uLnTx/>
                <a:uFillTx/>
                <a:latin typeface="Tahoma" pitchFamily="34" charset="0"/>
                <a:ea typeface="+mn-ea"/>
                <a:cs typeface="Tahoma" pitchFamily="34" charset="0"/>
              </a:rPr>
              <a:t>fseek</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0L, SEEK_END); //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cuối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tập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tin</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rgbClr val="FF0000"/>
                </a:solidFill>
                <a:effectLst/>
                <a:uLnTx/>
                <a:uFillTx/>
                <a:latin typeface="Tahoma" pitchFamily="34" charset="0"/>
                <a:ea typeface="+mn-ea"/>
                <a:cs typeface="Tahoma" pitchFamily="34" charset="0"/>
              </a:rPr>
              <a:t>fseek</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-2L, SEEK_CUR);//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lùi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lại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2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vị</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trí</a:t>
            </a:r>
            <a:endPar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endParaRPr>
          </a:p>
        </p:txBody>
      </p:sp>
      <p:pic>
        <p:nvPicPr>
          <p:cNvPr id="20" name="Picture 40" descr="board"/>
          <p:cNvPicPr>
            <a:picLocks noChangeAspect="1" noChangeArrowheads="1" noCrop="1"/>
          </p:cNvPicPr>
          <p:nvPr/>
        </p:nvPicPr>
        <p:blipFill>
          <a:blip r:embed="rId4" cstate="print"/>
          <a:srcRect/>
          <a:stretch>
            <a:fillRect/>
          </a:stretch>
        </p:blipFill>
        <p:spPr bwMode="auto">
          <a:xfrm>
            <a:off x="1281752" y="4648200"/>
            <a:ext cx="1371600" cy="1371600"/>
          </a:xfrm>
          <a:prstGeom prst="rect">
            <a:avLst/>
          </a:prstGeom>
          <a:noFill/>
          <a:ln w="9525">
            <a:noFill/>
            <a:miter lim="800000"/>
            <a:headEnd/>
            <a:tailEnd/>
          </a:ln>
        </p:spPr>
      </p:pic>
      <p:sp>
        <p:nvSpPr>
          <p:cNvPr id="21" name="Right Arrow 20"/>
          <p:cNvSpPr/>
          <p:nvPr/>
        </p:nvSpPr>
        <p:spPr bwMode="auto">
          <a:xfrm>
            <a:off x="1357952" y="3733800"/>
            <a:ext cx="1143000" cy="838200"/>
          </a:xfrm>
          <a:prstGeom prst="rightArrow">
            <a:avLst/>
          </a:prstGeom>
          <a:gradFill rotWithShape="1">
            <a:gsLst>
              <a:gs pos="0">
                <a:srgbClr val="DE8848">
                  <a:tint val="50000"/>
                  <a:satMod val="300000"/>
                </a:srgbClr>
              </a:gs>
              <a:gs pos="35000">
                <a:srgbClr val="DE8848">
                  <a:tint val="37000"/>
                  <a:satMod val="300000"/>
                </a:srgbClr>
              </a:gs>
              <a:gs pos="100000">
                <a:srgbClr val="DE8848">
                  <a:tint val="15000"/>
                  <a:satMod val="350000"/>
                </a:srgbClr>
              </a:gs>
            </a:gsLst>
            <a:lin ang="16200000" scaled="1"/>
          </a:gradFill>
          <a:ln w="9525" cap="flat" cmpd="sng" algn="ctr">
            <a:solidFill>
              <a:srgbClr val="DE8848">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50" normalizeH="0" baseline="0" noProof="0" smtClean="0">
                <a:ln w="11430"/>
                <a:gradFill>
                  <a:gsLst>
                    <a:gs pos="25000">
                      <a:srgbClr val="85BA54">
                        <a:satMod val="155000"/>
                      </a:srgbClr>
                    </a:gs>
                    <a:gs pos="100000">
                      <a:srgbClr val="85BA54">
                        <a:shade val="45000"/>
                        <a:satMod val="165000"/>
                      </a:srgbClr>
                    </a:gs>
                  </a:gsLst>
                  <a:lin ang="5400000"/>
                </a:gradFill>
                <a:effectLst>
                  <a:outerShdw blurRad="76200" dist="50800" dir="5400000" algn="tl" rotWithShape="0">
                    <a:srgbClr val="000000">
                      <a:alpha val="65000"/>
                    </a:srgbClr>
                  </a:outerShdw>
                </a:effectLst>
                <a:uLnTx/>
                <a:uFillTx/>
                <a:latin typeface="Arial" charset="0"/>
                <a:ea typeface="+mn-ea"/>
                <a:cs typeface="+mn-cs"/>
              </a:rPr>
              <a:t>Trả về</a:t>
            </a:r>
          </a:p>
        </p:txBody>
      </p:sp>
      <p:sp>
        <p:nvSpPr>
          <p:cNvPr id="22" name="Freeform 2"/>
          <p:cNvSpPr>
            <a:spLocks/>
          </p:cNvSpPr>
          <p:nvPr/>
        </p:nvSpPr>
        <p:spPr bwMode="gray">
          <a:xfrm>
            <a:off x="1030406" y="1676400"/>
            <a:ext cx="6970594" cy="530225"/>
          </a:xfrm>
          <a:custGeom>
            <a:avLst/>
            <a:gdLst/>
            <a:ahLst/>
            <a:cxnLst>
              <a:cxn ang="0">
                <a:pos x="26" y="121"/>
              </a:cxn>
              <a:cxn ang="0">
                <a:pos x="26" y="291"/>
              </a:cxn>
              <a:cxn ang="0">
                <a:pos x="2014" y="291"/>
              </a:cxn>
              <a:cxn ang="0">
                <a:pos x="2014" y="114"/>
              </a:cxn>
              <a:cxn ang="0">
                <a:pos x="1868" y="13"/>
              </a:cxn>
              <a:cxn ang="0">
                <a:pos x="170" y="13"/>
              </a:cxn>
              <a:cxn ang="0">
                <a:pos x="26" y="121"/>
              </a:cxn>
            </a:cxnLst>
            <a:rect l="0" t="0" r="r" b="b"/>
            <a:pathLst>
              <a:path w="2019" h="291">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a:gsLst>
              <a:gs pos="0">
                <a:srgbClr val="003366">
                  <a:lumMod val="20000"/>
                  <a:lumOff val="80000"/>
                </a:srgbClr>
              </a:gs>
              <a:gs pos="50000">
                <a:srgbClr val="003366">
                  <a:lumMod val="40000"/>
                  <a:lumOff val="60000"/>
                </a:srgbClr>
              </a:gs>
              <a:gs pos="100000">
                <a:srgbClr val="003366">
                  <a:lumMod val="20000"/>
                  <a:lumOff val="80000"/>
                </a:srgbClr>
              </a:gs>
            </a:gsLst>
            <a:lin ang="5400000" scaled="0"/>
          </a:gradFill>
          <a:ln w="9525" cap="flat" cmpd="sng" algn="ctr">
            <a:solidFill>
              <a:srgbClr val="738AC8">
                <a:shade val="95000"/>
                <a:satMod val="105000"/>
              </a:srgbClr>
            </a:solidFill>
            <a:prstDash val="solid"/>
            <a:headEnd/>
            <a:tailEnd/>
          </a:ln>
          <a:effectLst>
            <a:outerShdw blurRad="40000" dist="23000" dir="5400000" rotWithShape="0">
              <a:srgbClr val="000000">
                <a:alpha val="35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err="1" smtClean="0">
                <a:ln>
                  <a:noFill/>
                </a:ln>
                <a:solidFill>
                  <a:srgbClr val="FFFFFF"/>
                </a:solidFill>
                <a:effectLst/>
                <a:uLnTx/>
                <a:uFillTx/>
                <a:latin typeface="Verdana"/>
              </a:rPr>
              <a:t>int</a:t>
            </a:r>
            <a:r>
              <a:rPr kumimoji="0" lang="en-US" sz="1600" b="1" i="0" u="none" strike="noStrike" kern="0" cap="none" spc="0" normalizeH="0" baseline="0" noProof="0" dirty="0" smtClean="0">
                <a:ln>
                  <a:noFill/>
                </a:ln>
                <a:solidFill>
                  <a:srgbClr val="FFFFFF"/>
                </a:solidFill>
                <a:effectLst/>
                <a:uLnTx/>
                <a:uFillTx/>
                <a:latin typeface="Verdana"/>
              </a:rPr>
              <a:t> </a:t>
            </a:r>
            <a:r>
              <a:rPr kumimoji="0" lang="en-US" sz="1600" b="1" i="0" u="none" strike="noStrike" kern="0" cap="none" spc="0" normalizeH="0" baseline="0" noProof="0" dirty="0" err="1" smtClean="0">
                <a:ln>
                  <a:noFill/>
                </a:ln>
                <a:solidFill>
                  <a:srgbClr val="FF0000"/>
                </a:solidFill>
                <a:effectLst/>
                <a:uLnTx/>
                <a:uFillTx/>
                <a:latin typeface="Verdana"/>
                <a:ea typeface="+mn-ea"/>
                <a:cs typeface="+mn-cs"/>
              </a:rPr>
              <a:t>fseek</a:t>
            </a:r>
            <a:r>
              <a:rPr kumimoji="0" lang="en-US" sz="1600" b="1" i="0" u="none" strike="noStrike" kern="0" cap="none" spc="0" normalizeH="0" baseline="0" noProof="0" dirty="0" smtClean="0">
                <a:ln>
                  <a:noFill/>
                </a:ln>
                <a:solidFill>
                  <a:srgbClr val="FFFFFF"/>
                </a:solidFill>
                <a:effectLst/>
                <a:uLnTx/>
                <a:uFillTx/>
                <a:latin typeface="Verdana"/>
              </a:rPr>
              <a:t>(FILE *</a:t>
            </a:r>
            <a:r>
              <a:rPr kumimoji="0" lang="en-US" sz="1600" b="1" i="0" u="none" strike="noStrike" kern="0" cap="none" spc="0" normalizeH="0" baseline="0" noProof="0" dirty="0" err="1" smtClean="0">
                <a:ln>
                  <a:noFill/>
                </a:ln>
                <a:solidFill>
                  <a:srgbClr val="FFC000"/>
                </a:solidFill>
                <a:effectLst/>
                <a:uLnTx/>
                <a:uFillTx/>
                <a:latin typeface="Verdana"/>
              </a:rPr>
              <a:t>fp</a:t>
            </a:r>
            <a:r>
              <a:rPr kumimoji="0" lang="en-US" sz="1600" b="1" i="0" u="none" strike="noStrike" kern="0" cap="none" spc="0" normalizeH="0" baseline="0" noProof="0" dirty="0" smtClean="0">
                <a:ln>
                  <a:noFill/>
                </a:ln>
                <a:solidFill>
                  <a:srgbClr val="FFFFFF"/>
                </a:solidFill>
                <a:effectLst/>
                <a:uLnTx/>
                <a:uFillTx/>
                <a:latin typeface="Verdana"/>
              </a:rPr>
              <a:t>, long </a:t>
            </a:r>
            <a:r>
              <a:rPr kumimoji="0" lang="en-US" sz="1600" b="1" i="0" u="none" strike="noStrike" kern="0" cap="none" spc="0" normalizeH="0" baseline="0" noProof="0" dirty="0" smtClean="0">
                <a:ln>
                  <a:noFill/>
                </a:ln>
                <a:solidFill>
                  <a:srgbClr val="FFC000"/>
                </a:solidFill>
                <a:effectLst/>
                <a:uLnTx/>
                <a:uFillTx/>
                <a:latin typeface="Verdana"/>
              </a:rPr>
              <a:t>offset</a:t>
            </a:r>
            <a:r>
              <a:rPr kumimoji="0" lang="en-US" sz="1600" b="1" i="0" u="none" strike="noStrike" kern="0" cap="none" spc="0" normalizeH="0" baseline="0" noProof="0" dirty="0" smtClean="0">
                <a:ln>
                  <a:noFill/>
                </a:ln>
                <a:solidFill>
                  <a:srgbClr val="FFFFFF"/>
                </a:solidFill>
                <a:effectLst/>
                <a:uLnTx/>
                <a:uFillTx/>
                <a:latin typeface="Verdana"/>
              </a:rPr>
              <a:t>, </a:t>
            </a:r>
            <a:r>
              <a:rPr kumimoji="0" lang="en-US" sz="1600" b="1" i="0" u="none" strike="noStrike" kern="0" cap="none" spc="0" normalizeH="0" baseline="0" noProof="0" dirty="0" err="1" smtClean="0">
                <a:ln>
                  <a:noFill/>
                </a:ln>
                <a:solidFill>
                  <a:srgbClr val="FFFFFF"/>
                </a:solidFill>
                <a:effectLst/>
                <a:uLnTx/>
                <a:uFillTx/>
                <a:latin typeface="Verdana"/>
              </a:rPr>
              <a:t>ing</a:t>
            </a:r>
            <a:r>
              <a:rPr kumimoji="0" lang="en-US" sz="1600" b="1" i="0" u="none" strike="noStrike" kern="0" cap="none" spc="0" normalizeH="0" baseline="0" noProof="0" dirty="0" smtClean="0">
                <a:ln>
                  <a:noFill/>
                </a:ln>
                <a:solidFill>
                  <a:srgbClr val="FFFFFF"/>
                </a:solidFill>
                <a:effectLst/>
                <a:uLnTx/>
                <a:uFillTx/>
                <a:latin typeface="Verdana"/>
              </a:rPr>
              <a:t> </a:t>
            </a:r>
            <a:r>
              <a:rPr kumimoji="0" lang="en-US" sz="1600" b="1" i="0" u="none" strike="noStrike" kern="0" cap="none" spc="0" normalizeH="0" baseline="0" noProof="0" dirty="0" smtClean="0">
                <a:ln>
                  <a:noFill/>
                </a:ln>
                <a:solidFill>
                  <a:srgbClr val="FFC000"/>
                </a:solidFill>
                <a:effectLst/>
                <a:uLnTx/>
                <a:uFillTx/>
                <a:latin typeface="Verdana"/>
              </a:rPr>
              <a:t>origin</a:t>
            </a:r>
            <a:r>
              <a:rPr kumimoji="0" lang="en-US" sz="1600" b="1" i="0" u="none" strike="noStrike" kern="0" cap="none" spc="0" normalizeH="0" baseline="0" noProof="0" dirty="0" smtClean="0">
                <a:ln>
                  <a:noFill/>
                </a:ln>
                <a:solidFill>
                  <a:srgbClr val="FFFFFF"/>
                </a:solidFill>
                <a:effectLst/>
                <a:uLnTx/>
                <a:uFillTx/>
                <a:latin typeface="Verdana"/>
              </a:rPr>
              <a:t>)</a:t>
            </a:r>
            <a:endParaRPr kumimoji="0" lang="en-US" sz="1600" b="1" i="0" u="none" strike="noStrike" kern="0" cap="none" spc="0" normalizeH="0" baseline="0" noProof="0" dirty="0" smtClean="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xmlns="" val="24376296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Hàm xác định vị trí con trỏ chỉ vị</a:t>
            </a:r>
          </a:p>
        </p:txBody>
      </p:sp>
      <p:sp>
        <p:nvSpPr>
          <p:cNvPr id="4" name="Date Placeholder 3"/>
          <p:cNvSpPr>
            <a:spLocks noGrp="1"/>
          </p:cNvSpPr>
          <p:nvPr>
            <p:ph type="dt" sz="half" idx="10"/>
          </p:nvPr>
        </p:nvSpPr>
        <p:spPr/>
        <p:txBody>
          <a:bodyPr/>
          <a:lstStyle/>
          <a:p>
            <a:fld id="{6A62CF41-DDDC-495F-9212-1D9CB3EE6F86}"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27</a:t>
            </a:fld>
            <a:endParaRPr lang="en-US"/>
          </a:p>
        </p:txBody>
      </p:sp>
      <p:sp>
        <p:nvSpPr>
          <p:cNvPr id="15" name="AutoShape 47"/>
          <p:cNvSpPr>
            <a:spLocks noChangeArrowheads="1"/>
          </p:cNvSpPr>
          <p:nvPr/>
        </p:nvSpPr>
        <p:spPr bwMode="gray">
          <a:xfrm>
            <a:off x="1129352" y="2230437"/>
            <a:ext cx="6858000" cy="3865563"/>
          </a:xfrm>
          <a:prstGeom prst="roundRect">
            <a:avLst>
              <a:gd name="adj" fmla="val 0"/>
            </a:avLst>
          </a:prstGeom>
          <a:noFill/>
          <a:ln w="25400" cap="flat" cmpd="sng" algn="ctr">
            <a:solidFill>
              <a:srgbClr val="003366">
                <a:lumMod val="40000"/>
                <a:lumOff val="60000"/>
              </a:srgbClr>
            </a:solidFill>
            <a:prstDash val="soli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3366"/>
              </a:solidFill>
              <a:effectLst/>
              <a:uLnTx/>
              <a:uFillTx/>
              <a:latin typeface="Verdana"/>
              <a:ea typeface="+mn-ea"/>
              <a:cs typeface="+mn-cs"/>
            </a:endParaRPr>
          </a:p>
        </p:txBody>
      </p:sp>
      <p:pic>
        <p:nvPicPr>
          <p:cNvPr id="16" name="Picture 11" descr="book_w"/>
          <p:cNvPicPr>
            <a:picLocks noChangeAspect="1" noChangeArrowheads="1"/>
          </p:cNvPicPr>
          <p:nvPr/>
        </p:nvPicPr>
        <p:blipFill>
          <a:blip r:embed="rId2" cstate="print"/>
          <a:srcRect/>
          <a:stretch>
            <a:fillRect/>
          </a:stretch>
        </p:blipFill>
        <p:spPr bwMode="auto">
          <a:xfrm>
            <a:off x="1205552" y="2286000"/>
            <a:ext cx="1524000" cy="1216025"/>
          </a:xfrm>
          <a:prstGeom prst="rect">
            <a:avLst/>
          </a:prstGeom>
          <a:noFill/>
          <a:ln w="9525">
            <a:noFill/>
            <a:miter lim="800000"/>
            <a:headEnd/>
            <a:tailEnd/>
          </a:ln>
        </p:spPr>
      </p:pic>
      <p:sp>
        <p:nvSpPr>
          <p:cNvPr id="17" name="Text Box 49"/>
          <p:cNvSpPr txBox="1">
            <a:spLocks noChangeArrowheads="1"/>
          </p:cNvSpPr>
          <p:nvPr/>
        </p:nvSpPr>
        <p:spPr bwMode="gray">
          <a:xfrm>
            <a:off x="2729552" y="2341562"/>
            <a:ext cx="5181600" cy="1163638"/>
          </a:xfrm>
          <a:prstGeom prst="rect">
            <a:avLst/>
          </a:prstGeom>
          <a:solidFill>
            <a:srgbClr val="FFFFFF"/>
          </a:solidFill>
          <a:ln w="25400" cap="flat" cmpd="sng" algn="ctr">
            <a:solidFill>
              <a:srgbClr val="FFFFFF"/>
            </a:solidFill>
            <a:prstDash val="solid"/>
            <a:headEnd/>
            <a:tailEnd/>
          </a:ln>
          <a:effectLst/>
        </p:spPr>
        <p:txBody>
          <a:bodyPr wrap="square" anchor="ctr" anchorCtr="0">
            <a:noAutofit/>
          </a:bodyPr>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Hàm</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trả</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về</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vị</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trí</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hiện</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tại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của</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con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trỏ</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chị</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vị</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tính</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từ</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vị</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trí</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đầu</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tiên</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của</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tập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tin,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tức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là</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0)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của</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stream </a:t>
            </a:r>
            <a:r>
              <a:rPr kumimoji="0" lang="en-US" sz="2000" b="0" i="0" u="none" strike="noStrike" kern="0" cap="none" spc="0" normalizeH="0" baseline="0" noProof="0" dirty="0" smtClean="0">
                <a:ln>
                  <a:noFill/>
                </a:ln>
                <a:solidFill>
                  <a:srgbClr val="FFC000"/>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p>
        </p:txBody>
      </p:sp>
      <p:sp>
        <p:nvSpPr>
          <p:cNvPr id="18" name="Text Box 49"/>
          <p:cNvSpPr txBox="1">
            <a:spLocks noChangeArrowheads="1"/>
          </p:cNvSpPr>
          <p:nvPr/>
        </p:nvSpPr>
        <p:spPr bwMode="gray">
          <a:xfrm>
            <a:off x="2729552" y="3581400"/>
            <a:ext cx="5181600" cy="1163638"/>
          </a:xfrm>
          <a:prstGeom prst="rect">
            <a:avLst/>
          </a:prstGeom>
          <a:solidFill>
            <a:srgbClr val="FFFFFF"/>
          </a:solidFill>
          <a:ln w="25400" cap="flat" cmpd="sng" algn="ctr">
            <a:solidFill>
              <a:srgbClr val="FFFFFF"/>
            </a:solidFill>
            <a:prstDash val="solid"/>
            <a:headEnd/>
            <a:tailEnd/>
          </a:ln>
          <a:effectLst/>
        </p:spPr>
        <p:txBody>
          <a:bodyPr wrap="square" anchor="ctr" anchorCtr="0">
            <a:noAutofit/>
          </a:bodyPr>
          <a:lstStyle/>
          <a:p>
            <a:pPr marL="0" marR="0" lvl="0" indent="0" algn="just" defTabSz="914400" eaLnBrk="0" fontAlgn="auto" latinLnBrk="0" hangingPunct="0">
              <a:lnSpc>
                <a:spcPct val="100000"/>
              </a:lnSpc>
              <a:spcBef>
                <a:spcPts val="0"/>
              </a:spcBef>
              <a:spcAft>
                <a:spcPts val="0"/>
              </a:spcAft>
              <a:buClrTx/>
              <a:buSzTx/>
              <a:buFontTx/>
              <a:buBlip>
                <a:blip r:embed="rId3"/>
              </a:buBlip>
              <a:tabLst/>
              <a:defRPr/>
            </a:pP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Thành</a:t>
            </a:r>
            <a:r>
              <a:rPr kumimoji="0" lang="en-US" sz="2000" b="0" i="0" u="none" strike="noStrike" kern="0" cap="none" spc="0" normalizeH="0" baseline="0" noProof="0" dirty="0" smtClean="0">
                <a:ln>
                  <a:noFill/>
                </a:ln>
                <a:solidFill>
                  <a:srgbClr val="003366">
                    <a:lumMod val="60000"/>
                    <a:lumOff val="40000"/>
                  </a:srgbClr>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công</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trả</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về</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vị</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trí</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hiện</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tại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của</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con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trỏ</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chỉ</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vị</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endParaRPr kumimoji="0" lang="en-US" sz="2000" b="0" i="0" u="none" strike="noStrike" kern="0" cap="none" spc="0" normalizeH="0" baseline="0" noProof="0" dirty="0" smtClean="0">
              <a:ln>
                <a:noFill/>
              </a:ln>
              <a:solidFill>
                <a:srgbClr val="FF0000"/>
              </a:solidFill>
              <a:effectLst/>
              <a:uLnTx/>
              <a:uFillTx/>
              <a:latin typeface="Tahoma" pitchFamily="34" charset="0"/>
              <a:ea typeface="+mn-ea"/>
              <a:cs typeface="Tahoma" pitchFamily="34" charset="0"/>
            </a:endParaRPr>
          </a:p>
          <a:p>
            <a:pPr marL="0" marR="0" lvl="0" indent="0" algn="just" defTabSz="914400" eaLnBrk="0" fontAlgn="auto" latinLnBrk="0" hangingPunct="0">
              <a:lnSpc>
                <a:spcPct val="100000"/>
              </a:lnSpc>
              <a:spcBef>
                <a:spcPts val="0"/>
              </a:spcBef>
              <a:spcAft>
                <a:spcPts val="0"/>
              </a:spcAft>
              <a:buClrTx/>
              <a:buSzTx/>
              <a:buFontTx/>
              <a:buBlip>
                <a:blip r:embed="rId3"/>
              </a:buBlip>
              <a:tabLst/>
              <a:defRPr/>
            </a:pP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Thất</a:t>
            </a:r>
            <a:r>
              <a:rPr kumimoji="0" lang="en-US" sz="2000" b="0" i="0" u="none" strike="noStrike" kern="0" cap="none" spc="0" normalizeH="0" baseline="0" noProof="0" dirty="0" smtClean="0">
                <a:ln>
                  <a:noFill/>
                </a:ln>
                <a:solidFill>
                  <a:srgbClr val="003366">
                    <a:lumMod val="60000"/>
                    <a:lumOff val="40000"/>
                  </a:srgbClr>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lumMod val="60000"/>
                    <a:lumOff val="40000"/>
                  </a:srgbClr>
                </a:solidFill>
                <a:effectLst/>
                <a:uLnTx/>
                <a:uFillTx/>
                <a:latin typeface="Tahoma" pitchFamily="34" charset="0"/>
                <a:ea typeface="+mn-ea"/>
                <a:cs typeface="Tahoma" pitchFamily="34" charset="0"/>
              </a:rPr>
              <a:t>bại</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trả</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về</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smtClean="0">
                <a:ln>
                  <a:noFill/>
                </a:ln>
                <a:solidFill>
                  <a:srgbClr val="FF0000"/>
                </a:solidFill>
                <a:effectLst/>
                <a:uLnTx/>
                <a:uFillTx/>
                <a:latin typeface="Tahoma" pitchFamily="34" charset="0"/>
                <a:ea typeface="+mn-ea"/>
                <a:cs typeface="Tahoma" pitchFamily="34" charset="0"/>
              </a:rPr>
              <a:t>-1L</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endParaRPr kumimoji="0" lang="en-US" sz="2000" b="0" i="0" u="none" strike="noStrike" kern="0" cap="none" spc="0" normalizeH="0" baseline="0" noProof="0" dirty="0">
              <a:ln>
                <a:noFill/>
              </a:ln>
              <a:solidFill>
                <a:srgbClr val="003366"/>
              </a:solidFill>
              <a:effectLst/>
              <a:uLnTx/>
              <a:uFillTx/>
              <a:latin typeface="Tahoma" pitchFamily="34" charset="0"/>
              <a:ea typeface="+mn-ea"/>
              <a:cs typeface="Tahoma" pitchFamily="34" charset="0"/>
            </a:endParaRPr>
          </a:p>
        </p:txBody>
      </p:sp>
      <p:sp>
        <p:nvSpPr>
          <p:cNvPr id="19" name="Text Box 49"/>
          <p:cNvSpPr txBox="1">
            <a:spLocks noChangeArrowheads="1"/>
          </p:cNvSpPr>
          <p:nvPr/>
        </p:nvSpPr>
        <p:spPr bwMode="gray">
          <a:xfrm>
            <a:off x="2729552" y="4800600"/>
            <a:ext cx="5181600" cy="1163638"/>
          </a:xfrm>
          <a:prstGeom prst="rect">
            <a:avLst/>
          </a:prstGeom>
          <a:solidFill>
            <a:srgbClr val="FFFFFF"/>
          </a:solidFill>
          <a:ln w="25400" cap="flat" cmpd="sng" algn="ctr">
            <a:solidFill>
              <a:srgbClr val="FFFFFF"/>
            </a:solidFill>
            <a:prstDash val="solid"/>
            <a:headEnd/>
            <a:tailEnd/>
          </a:ln>
          <a:effectLst/>
        </p:spPr>
        <p:txBody>
          <a:bodyPr wrap="square" anchor="ctr" anchorCtr="0">
            <a:noAutofit/>
          </a:bodyPr>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FILE*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fopen</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(“taptin.txt”,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rb</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fseek</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0L, SEEK_END);</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long size = </a:t>
            </a:r>
            <a:r>
              <a:rPr kumimoji="0" lang="en-US" sz="2000" b="0" i="0" u="none" strike="noStrike" kern="0" cap="none" spc="0" normalizeH="0" baseline="0" noProof="0" dirty="0" err="1" smtClean="0">
                <a:ln>
                  <a:noFill/>
                </a:ln>
                <a:solidFill>
                  <a:srgbClr val="FF0000"/>
                </a:solidFill>
                <a:effectLst/>
                <a:uLnTx/>
                <a:uFillTx/>
                <a:latin typeface="Tahoma" pitchFamily="34" charset="0"/>
                <a:ea typeface="+mn-ea"/>
                <a:cs typeface="Tahoma" pitchFamily="34" charset="0"/>
              </a:rPr>
              <a:t>ftell</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fp</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p>
          <a:p>
            <a:pPr marL="0" marR="0" lvl="0" indent="0" algn="just"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printf</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Kich</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a:t>
            </a:r>
            <a:r>
              <a:rPr kumimoji="0" lang="en-US" sz="2000" b="0" i="0" u="none" strike="noStrike" kern="0" cap="none" spc="0" normalizeH="0" baseline="0" noProof="0" dirty="0" err="1" smtClean="0">
                <a:ln>
                  <a:noFill/>
                </a:ln>
                <a:solidFill>
                  <a:srgbClr val="003366"/>
                </a:solidFill>
                <a:effectLst/>
                <a:uLnTx/>
                <a:uFillTx/>
                <a:latin typeface="Tahoma" pitchFamily="34" charset="0"/>
                <a:ea typeface="+mn-ea"/>
                <a:cs typeface="Tahoma" pitchFamily="34" charset="0"/>
              </a:rPr>
              <a:t>thuoc</a:t>
            </a:r>
            <a:r>
              <a:rPr kumimoji="0" lang="en-US" sz="2000" b="0" i="0" u="none" strike="noStrike" kern="0" cap="none" spc="0" normalizeH="0" baseline="0" noProof="0" dirty="0" smtClean="0">
                <a:ln>
                  <a:noFill/>
                </a:ln>
                <a:solidFill>
                  <a:srgbClr val="003366"/>
                </a:solidFill>
                <a:effectLst/>
                <a:uLnTx/>
                <a:uFillTx/>
                <a:latin typeface="Tahoma" pitchFamily="34" charset="0"/>
                <a:ea typeface="+mn-ea"/>
                <a:cs typeface="Tahoma" pitchFamily="34" charset="0"/>
              </a:rPr>
              <a:t> tap tin la %ld\n”, size);</a:t>
            </a:r>
          </a:p>
        </p:txBody>
      </p:sp>
      <p:pic>
        <p:nvPicPr>
          <p:cNvPr id="20" name="Picture 40" descr="board"/>
          <p:cNvPicPr>
            <a:picLocks noChangeAspect="1" noChangeArrowheads="1" noCrop="1"/>
          </p:cNvPicPr>
          <p:nvPr/>
        </p:nvPicPr>
        <p:blipFill>
          <a:blip r:embed="rId4" cstate="print"/>
          <a:srcRect/>
          <a:stretch>
            <a:fillRect/>
          </a:stretch>
        </p:blipFill>
        <p:spPr bwMode="auto">
          <a:xfrm>
            <a:off x="1281752" y="4648200"/>
            <a:ext cx="1371600" cy="1371600"/>
          </a:xfrm>
          <a:prstGeom prst="rect">
            <a:avLst/>
          </a:prstGeom>
          <a:noFill/>
          <a:ln w="9525">
            <a:noFill/>
            <a:miter lim="800000"/>
            <a:headEnd/>
            <a:tailEnd/>
          </a:ln>
        </p:spPr>
      </p:pic>
      <p:sp>
        <p:nvSpPr>
          <p:cNvPr id="21" name="Right Arrow 20"/>
          <p:cNvSpPr/>
          <p:nvPr/>
        </p:nvSpPr>
        <p:spPr bwMode="auto">
          <a:xfrm>
            <a:off x="1357952" y="3733800"/>
            <a:ext cx="1143000" cy="838200"/>
          </a:xfrm>
          <a:prstGeom prst="rightArrow">
            <a:avLst/>
          </a:prstGeom>
          <a:gradFill rotWithShape="1">
            <a:gsLst>
              <a:gs pos="0">
                <a:srgbClr val="DE8848">
                  <a:tint val="50000"/>
                  <a:satMod val="300000"/>
                </a:srgbClr>
              </a:gs>
              <a:gs pos="35000">
                <a:srgbClr val="DE8848">
                  <a:tint val="37000"/>
                  <a:satMod val="300000"/>
                </a:srgbClr>
              </a:gs>
              <a:gs pos="100000">
                <a:srgbClr val="DE8848">
                  <a:tint val="15000"/>
                  <a:satMod val="350000"/>
                </a:srgbClr>
              </a:gs>
            </a:gsLst>
            <a:lin ang="16200000" scaled="1"/>
          </a:gradFill>
          <a:ln w="9525" cap="flat" cmpd="sng" algn="ctr">
            <a:solidFill>
              <a:srgbClr val="DE8848">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ctr" anchorCtr="0" compatLnSpc="1">
            <a:prstTxWarp prst="textNoShape">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50" normalizeH="0" baseline="0" noProof="0" smtClean="0">
                <a:ln w="11430"/>
                <a:gradFill>
                  <a:gsLst>
                    <a:gs pos="25000">
                      <a:srgbClr val="85BA54">
                        <a:satMod val="155000"/>
                      </a:srgbClr>
                    </a:gs>
                    <a:gs pos="100000">
                      <a:srgbClr val="85BA54">
                        <a:shade val="45000"/>
                        <a:satMod val="165000"/>
                      </a:srgbClr>
                    </a:gs>
                  </a:gsLst>
                  <a:lin ang="5400000"/>
                </a:gradFill>
                <a:effectLst>
                  <a:outerShdw blurRad="76200" dist="50800" dir="5400000" algn="tl" rotWithShape="0">
                    <a:srgbClr val="000000">
                      <a:alpha val="65000"/>
                    </a:srgbClr>
                  </a:outerShdw>
                </a:effectLst>
                <a:uLnTx/>
                <a:uFillTx/>
                <a:latin typeface="Arial" charset="0"/>
                <a:ea typeface="+mn-ea"/>
                <a:cs typeface="+mn-cs"/>
              </a:rPr>
              <a:t>Trả về</a:t>
            </a:r>
          </a:p>
        </p:txBody>
      </p:sp>
      <p:sp>
        <p:nvSpPr>
          <p:cNvPr id="22" name="Freeform 2"/>
          <p:cNvSpPr>
            <a:spLocks/>
          </p:cNvSpPr>
          <p:nvPr/>
        </p:nvSpPr>
        <p:spPr bwMode="gray">
          <a:xfrm>
            <a:off x="1030406" y="1676400"/>
            <a:ext cx="6970594" cy="530225"/>
          </a:xfrm>
          <a:custGeom>
            <a:avLst/>
            <a:gdLst/>
            <a:ahLst/>
            <a:cxnLst>
              <a:cxn ang="0">
                <a:pos x="26" y="121"/>
              </a:cxn>
              <a:cxn ang="0">
                <a:pos x="26" y="291"/>
              </a:cxn>
              <a:cxn ang="0">
                <a:pos x="2014" y="291"/>
              </a:cxn>
              <a:cxn ang="0">
                <a:pos x="2014" y="114"/>
              </a:cxn>
              <a:cxn ang="0">
                <a:pos x="1868" y="13"/>
              </a:cxn>
              <a:cxn ang="0">
                <a:pos x="170" y="13"/>
              </a:cxn>
              <a:cxn ang="0">
                <a:pos x="26" y="121"/>
              </a:cxn>
            </a:cxnLst>
            <a:rect l="0" t="0" r="r" b="b"/>
            <a:pathLst>
              <a:path w="2019" h="291">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a:gsLst>
              <a:gs pos="0">
                <a:srgbClr val="003366">
                  <a:lumMod val="20000"/>
                  <a:lumOff val="80000"/>
                </a:srgbClr>
              </a:gs>
              <a:gs pos="50000">
                <a:srgbClr val="003366">
                  <a:lumMod val="40000"/>
                  <a:lumOff val="60000"/>
                </a:srgbClr>
              </a:gs>
              <a:gs pos="100000">
                <a:srgbClr val="003366">
                  <a:lumMod val="20000"/>
                  <a:lumOff val="80000"/>
                </a:srgbClr>
              </a:gs>
            </a:gsLst>
            <a:lin ang="5400000" scaled="0"/>
          </a:gradFill>
          <a:ln w="9525" cap="flat" cmpd="sng" algn="ctr">
            <a:solidFill>
              <a:srgbClr val="738AC8">
                <a:shade val="95000"/>
                <a:satMod val="105000"/>
              </a:srgbClr>
            </a:solidFill>
            <a:prstDash val="solid"/>
            <a:headEnd/>
            <a:tailEnd/>
          </a:ln>
          <a:effectLst>
            <a:outerShdw blurRad="40000" dist="23000" dir="5400000" rotWithShape="0">
              <a:srgbClr val="000000">
                <a:alpha val="35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Verdana"/>
              </a:rPr>
              <a:t>long </a:t>
            </a:r>
            <a:r>
              <a:rPr kumimoji="0" lang="en-US" sz="1600" b="1" i="0" u="none" strike="noStrike" kern="0" cap="none" spc="0" normalizeH="0" baseline="0" noProof="0" dirty="0" err="1" smtClean="0">
                <a:ln>
                  <a:noFill/>
                </a:ln>
                <a:solidFill>
                  <a:srgbClr val="FF0000"/>
                </a:solidFill>
                <a:effectLst/>
                <a:uLnTx/>
                <a:uFillTx/>
                <a:latin typeface="Verdana"/>
                <a:ea typeface="+mn-ea"/>
                <a:cs typeface="+mn-cs"/>
              </a:rPr>
              <a:t>ftell</a:t>
            </a:r>
            <a:r>
              <a:rPr kumimoji="0" lang="en-US" sz="1600" b="1" i="0" u="none" strike="noStrike" kern="0" cap="none" spc="0" normalizeH="0" baseline="0" noProof="0" dirty="0" smtClean="0">
                <a:ln>
                  <a:noFill/>
                </a:ln>
                <a:solidFill>
                  <a:srgbClr val="FFFFFF"/>
                </a:solidFill>
                <a:effectLst/>
                <a:uLnTx/>
                <a:uFillTx/>
                <a:latin typeface="Verdana"/>
              </a:rPr>
              <a:t>(FILE *</a:t>
            </a:r>
            <a:r>
              <a:rPr kumimoji="0" lang="en-US" sz="1600" b="1" i="0" u="none" strike="noStrike" kern="0" cap="none" spc="0" normalizeH="0" baseline="0" noProof="0" dirty="0" err="1" smtClean="0">
                <a:ln>
                  <a:noFill/>
                </a:ln>
                <a:solidFill>
                  <a:srgbClr val="FFC000"/>
                </a:solidFill>
                <a:effectLst/>
                <a:uLnTx/>
                <a:uFillTx/>
                <a:latin typeface="Verdana"/>
              </a:rPr>
              <a:t>fp</a:t>
            </a:r>
            <a:r>
              <a:rPr kumimoji="0" lang="en-US" sz="1600" b="1" i="0" u="none" strike="noStrike" kern="0" cap="none" spc="0" normalizeH="0" baseline="0" noProof="0" dirty="0" smtClean="0">
                <a:ln>
                  <a:noFill/>
                </a:ln>
                <a:solidFill>
                  <a:srgbClr val="FFFFFF"/>
                </a:solidFill>
                <a:effectLst/>
                <a:uLnTx/>
                <a:uFillTx/>
                <a:latin typeface="Verdana"/>
              </a:rPr>
              <a:t>)</a:t>
            </a:r>
            <a:endParaRPr kumimoji="0" lang="en-US" sz="1600" b="1" i="0" u="none" strike="noStrike" kern="0" cap="none" spc="0" normalizeH="0" baseline="0" noProof="0" dirty="0" smtClean="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xmlns="" val="25222046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Lập trình thao tác</a:t>
            </a:r>
            <a:br>
              <a:rPr lang="en-US"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br>
            <a:r>
              <a:rPr lang="en-US"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trên tập tin văn bản thô</a:t>
            </a:r>
            <a:endParaRPr lang="en-US">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endParaRPr>
          </a:p>
        </p:txBody>
      </p:sp>
    </p:spTree>
    <p:extLst>
      <p:ext uri="{BB962C8B-B14F-4D97-AF65-F5344CB8AC3E}">
        <p14:creationId xmlns:p14="http://schemas.microsoft.com/office/powerpoint/2010/main" xmlns="" val="354084379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Xem giáo trình NMLT (323-331)</a:t>
            </a:r>
            <a:endParaRPr lang="en-US"/>
          </a:p>
        </p:txBody>
      </p:sp>
      <p:sp>
        <p:nvSpPr>
          <p:cNvPr id="3" name="Content Placeholder 2"/>
          <p:cNvSpPr>
            <a:spLocks noGrp="1"/>
          </p:cNvSpPr>
          <p:nvPr>
            <p:ph idx="1"/>
          </p:nvPr>
        </p:nvSpPr>
        <p:spPr/>
        <p:txBody>
          <a:bodyPr/>
          <a:lstStyle/>
          <a:p>
            <a:r>
              <a:rPr lang="en-US" smtClean="0"/>
              <a:t>Đọc nội dung tập tin có sẵn.</a:t>
            </a:r>
          </a:p>
          <a:p>
            <a:r>
              <a:rPr lang="en-US" smtClean="0"/>
              <a:t>Tạo tập tin để ghi dữ liệu.</a:t>
            </a:r>
          </a:p>
          <a:p>
            <a:r>
              <a:rPr lang="en-US" smtClean="0"/>
              <a:t>Chỉnh sửa nội dung tập tin có sẵn.</a:t>
            </a:r>
          </a:p>
          <a:p>
            <a:r>
              <a:rPr lang="en-US" smtClean="0"/>
              <a:t>Ghi thêm, ghép nội dung các tập tin.</a:t>
            </a:r>
          </a:p>
          <a:p>
            <a:r>
              <a:rPr lang="en-US" smtClean="0"/>
              <a:t>Những thao tác hỗ trợ</a:t>
            </a:r>
          </a:p>
          <a:p>
            <a:pPr lvl="1"/>
            <a:r>
              <a:rPr lang="en-US" smtClean="0"/>
              <a:t>Kiểm tra tập tin đã có sẵn chưa.</a:t>
            </a:r>
          </a:p>
          <a:p>
            <a:pPr lvl="1"/>
            <a:r>
              <a:rPr lang="en-US" smtClean="0"/>
              <a:t>Kiểm tra tập tin cho phép sửa hay không.</a:t>
            </a:r>
          </a:p>
          <a:p>
            <a:pPr lvl="1"/>
            <a:r>
              <a:rPr lang="en-US" smtClean="0"/>
              <a:t>Xóa, đổi tên tập tin.</a:t>
            </a:r>
            <a:endParaRPr lang="en-US"/>
          </a:p>
        </p:txBody>
      </p:sp>
      <p:sp>
        <p:nvSpPr>
          <p:cNvPr id="4" name="Date Placeholder 3"/>
          <p:cNvSpPr>
            <a:spLocks noGrp="1"/>
          </p:cNvSpPr>
          <p:nvPr>
            <p:ph type="dt" sz="half" idx="10"/>
          </p:nvPr>
        </p:nvSpPr>
        <p:spPr/>
        <p:txBody>
          <a:bodyPr/>
          <a:lstStyle/>
          <a:p>
            <a:fld id="{0FF8D9FE-600F-4C18-A062-8FFF3F999B58}"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29</a:t>
            </a:fld>
            <a:endParaRPr lang="en-US"/>
          </a:p>
        </p:txBody>
      </p:sp>
    </p:spTree>
    <p:extLst>
      <p:ext uri="{BB962C8B-B14F-4D97-AF65-F5344CB8AC3E}">
        <p14:creationId xmlns:p14="http://schemas.microsoft.com/office/powerpoint/2010/main" xmlns="" val="3536966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Giới</a:t>
            </a:r>
            <a:r>
              <a:rPr lang="en-US"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 </a:t>
            </a:r>
            <a:r>
              <a:rPr lang="en-US"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thiệu</a:t>
            </a:r>
            <a:r>
              <a:rPr lang="en-US"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
            </a:r>
            <a:br>
              <a:rPr lang="en-US"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br>
            <a:r>
              <a:rPr lang="en-US"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về</a:t>
            </a:r>
            <a:r>
              <a:rPr lang="en-US"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 </a:t>
            </a:r>
            <a:r>
              <a:rPr lang="en-US"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các</a:t>
            </a:r>
            <a:r>
              <a:rPr lang="en-US"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 </a:t>
            </a:r>
            <a:r>
              <a:rPr lang="en-US"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dạng</a:t>
            </a:r>
            <a:r>
              <a:rPr lang="en-US"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 </a:t>
            </a:r>
            <a:r>
              <a:rPr lang="en-US"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tập</a:t>
            </a:r>
            <a:r>
              <a:rPr lang="en-US"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 tin</a:t>
            </a:r>
            <a:endParaRPr lang="en-US"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endParaRPr>
          </a:p>
        </p:txBody>
      </p:sp>
    </p:spTree>
    <p:extLst>
      <p:ext uri="{BB962C8B-B14F-4D97-AF65-F5344CB8AC3E}">
        <p14:creationId xmlns:p14="http://schemas.microsoft.com/office/powerpoint/2010/main" xmlns="" val="104912005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Sử dụng tập tin văn bản thô để lưu dữ liệu chương trình</a:t>
            </a:r>
            <a:endParaRPr lang="en-US">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endParaRPr>
          </a:p>
        </p:txBody>
      </p:sp>
    </p:spTree>
    <p:extLst>
      <p:ext uri="{BB962C8B-B14F-4D97-AF65-F5344CB8AC3E}">
        <p14:creationId xmlns:p14="http://schemas.microsoft.com/office/powerpoint/2010/main" xmlns="" val="324271307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Xem giáo </a:t>
            </a:r>
            <a:r>
              <a:rPr lang="en-US"/>
              <a:t>trình </a:t>
            </a:r>
            <a:r>
              <a:rPr lang="en-US" smtClean="0"/>
              <a:t>NMLT (332-352)</a:t>
            </a:r>
            <a:endParaRPr lang="en-US"/>
          </a:p>
        </p:txBody>
      </p:sp>
      <p:sp>
        <p:nvSpPr>
          <p:cNvPr id="3" name="Content Placeholder 2"/>
          <p:cNvSpPr>
            <a:spLocks noGrp="1"/>
          </p:cNvSpPr>
          <p:nvPr>
            <p:ph idx="1"/>
          </p:nvPr>
        </p:nvSpPr>
        <p:spPr/>
        <p:txBody>
          <a:bodyPr/>
          <a:lstStyle/>
          <a:p>
            <a:r>
              <a:rPr lang="en-US" smtClean="0"/>
              <a:t>Văn bản thô thường được sử dụng để lưu dữ liệu của chương trình</a:t>
            </a:r>
          </a:p>
          <a:p>
            <a:pPr lvl="1"/>
            <a:r>
              <a:rPr lang="en-US" smtClean="0"/>
              <a:t>Dữ liệu ký tự và chuỗi.</a:t>
            </a:r>
          </a:p>
          <a:p>
            <a:pPr lvl="1"/>
            <a:r>
              <a:rPr lang="en-US" smtClean="0"/>
              <a:t>Dữ liệu số trong tập tin văn bản.</a:t>
            </a:r>
          </a:p>
          <a:p>
            <a:pPr lvl="1"/>
            <a:r>
              <a:rPr lang="en-US" smtClean="0"/>
              <a:t>Dữ liệu phức hợp trong tập tin văn bản.</a:t>
            </a:r>
            <a:endParaRPr lang="en-US"/>
          </a:p>
        </p:txBody>
      </p:sp>
      <p:sp>
        <p:nvSpPr>
          <p:cNvPr id="4" name="Date Placeholder 3"/>
          <p:cNvSpPr>
            <a:spLocks noGrp="1"/>
          </p:cNvSpPr>
          <p:nvPr>
            <p:ph type="dt" sz="half" idx="10"/>
          </p:nvPr>
        </p:nvSpPr>
        <p:spPr/>
        <p:txBody>
          <a:bodyPr/>
          <a:lstStyle/>
          <a:p>
            <a:fld id="{0FF8D9FE-600F-4C18-A062-8FFF3F999B58}"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31</a:t>
            </a:fld>
            <a:endParaRPr lang="en-US"/>
          </a:p>
        </p:txBody>
      </p:sp>
    </p:spTree>
    <p:extLst>
      <p:ext uri="{BB962C8B-B14F-4D97-AF65-F5344CB8AC3E}">
        <p14:creationId xmlns:p14="http://schemas.microsoft.com/office/powerpoint/2010/main" xmlns="" val="2789720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Các vấn đề mở rộng</a:t>
            </a:r>
            <a:br>
              <a:rPr lang="en-US"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br>
            <a:r>
              <a:rPr lang="en-US"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kiến thức nghề nghiệp</a:t>
            </a:r>
            <a:endParaRPr lang="en-US">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endParaRPr>
          </a:p>
        </p:txBody>
      </p:sp>
    </p:spTree>
    <p:extLst>
      <p:ext uri="{BB962C8B-B14F-4D97-AF65-F5344CB8AC3E}">
        <p14:creationId xmlns:p14="http://schemas.microsoft.com/office/powerpoint/2010/main" xmlns="" val="428068952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Tìm hiểu thêm</a:t>
            </a:r>
          </a:p>
        </p:txBody>
      </p:sp>
      <p:sp>
        <p:nvSpPr>
          <p:cNvPr id="3" name="Content Placeholder 2"/>
          <p:cNvSpPr>
            <a:spLocks noGrp="1"/>
          </p:cNvSpPr>
          <p:nvPr>
            <p:ph idx="1"/>
          </p:nvPr>
        </p:nvSpPr>
        <p:spPr/>
        <p:txBody>
          <a:bodyPr>
            <a:normAutofit/>
          </a:bodyPr>
          <a:lstStyle/>
          <a:p>
            <a:r>
              <a:rPr lang="en-US" sz="3600" dirty="0" err="1" smtClean="0"/>
              <a:t>Cấu</a:t>
            </a:r>
            <a:r>
              <a:rPr lang="en-US" sz="3600" dirty="0" smtClean="0"/>
              <a:t> </a:t>
            </a:r>
            <a:r>
              <a:rPr lang="en-US" sz="3600" dirty="0" err="1" smtClean="0"/>
              <a:t>trúc</a:t>
            </a:r>
            <a:r>
              <a:rPr lang="en-US" sz="3600" dirty="0" smtClean="0"/>
              <a:t> </a:t>
            </a:r>
            <a:r>
              <a:rPr lang="en-US" sz="3600" dirty="0" err="1" smtClean="0"/>
              <a:t>của</a:t>
            </a:r>
            <a:r>
              <a:rPr lang="en-US" sz="3600" dirty="0" smtClean="0"/>
              <a:t> </a:t>
            </a:r>
            <a:r>
              <a:rPr lang="en-US" sz="3600" dirty="0" err="1" smtClean="0"/>
              <a:t>tập</a:t>
            </a:r>
            <a:r>
              <a:rPr lang="en-US" sz="3600" dirty="0" smtClean="0"/>
              <a:t> tin HTML</a:t>
            </a:r>
          </a:p>
          <a:p>
            <a:r>
              <a:rPr lang="en-US" sz="3600" dirty="0" err="1" smtClean="0"/>
              <a:t>Các</a:t>
            </a:r>
            <a:r>
              <a:rPr lang="en-US" sz="3600" dirty="0" smtClean="0"/>
              <a:t> </a:t>
            </a:r>
            <a:r>
              <a:rPr lang="en-US" sz="3600" dirty="0" err="1" smtClean="0"/>
              <a:t>dạng</a:t>
            </a:r>
            <a:r>
              <a:rPr lang="en-US" sz="3600" dirty="0" smtClean="0"/>
              <a:t> </a:t>
            </a:r>
            <a:r>
              <a:rPr lang="en-US" sz="3600" dirty="0" err="1" smtClean="0"/>
              <a:t>khác</a:t>
            </a:r>
            <a:r>
              <a:rPr lang="en-US" sz="3600" dirty="0" smtClean="0"/>
              <a:t> </a:t>
            </a:r>
            <a:r>
              <a:rPr lang="en-US" sz="3600" dirty="0" err="1" smtClean="0"/>
              <a:t>về</a:t>
            </a:r>
            <a:r>
              <a:rPr lang="en-US" sz="3600" dirty="0" smtClean="0"/>
              <a:t> </a:t>
            </a:r>
            <a:r>
              <a:rPr lang="en-US" sz="3600" dirty="0" err="1" smtClean="0"/>
              <a:t>tập</a:t>
            </a:r>
            <a:r>
              <a:rPr lang="en-US" sz="3600" dirty="0" smtClean="0"/>
              <a:t> tin </a:t>
            </a:r>
            <a:r>
              <a:rPr lang="en-US" sz="3600" dirty="0" err="1" smtClean="0"/>
              <a:t>văn</a:t>
            </a:r>
            <a:r>
              <a:rPr lang="en-US" sz="3600" dirty="0" smtClean="0"/>
              <a:t> </a:t>
            </a:r>
            <a:r>
              <a:rPr lang="en-US" sz="3600" dirty="0" err="1" smtClean="0"/>
              <a:t>bản</a:t>
            </a:r>
            <a:r>
              <a:rPr lang="en-US" sz="3600" dirty="0" smtClean="0"/>
              <a:t> </a:t>
            </a:r>
            <a:r>
              <a:rPr lang="en-US" sz="3600" dirty="0" err="1" smtClean="0"/>
              <a:t>thô</a:t>
            </a:r>
            <a:r>
              <a:rPr lang="en-US" sz="3600" dirty="0" smtClean="0"/>
              <a:t> </a:t>
            </a:r>
            <a:r>
              <a:rPr lang="en-US" sz="3600" dirty="0" err="1" smtClean="0"/>
              <a:t>có</a:t>
            </a:r>
            <a:r>
              <a:rPr lang="en-US" sz="3600" dirty="0" smtClean="0"/>
              <a:t> </a:t>
            </a:r>
            <a:r>
              <a:rPr lang="en-US" sz="3600" dirty="0" err="1" smtClean="0"/>
              <a:t>cấu</a:t>
            </a:r>
            <a:r>
              <a:rPr lang="en-US" sz="3600" dirty="0" smtClean="0"/>
              <a:t> </a:t>
            </a:r>
            <a:r>
              <a:rPr lang="en-US" sz="3600" dirty="0" err="1" smtClean="0"/>
              <a:t>trúc</a:t>
            </a:r>
            <a:r>
              <a:rPr lang="en-US" sz="3600" dirty="0" smtClean="0"/>
              <a:t> (RTF, TEX, XML…)</a:t>
            </a:r>
          </a:p>
          <a:p>
            <a:r>
              <a:rPr lang="en-US" sz="3600" dirty="0" err="1" smtClean="0"/>
              <a:t>Cấu</a:t>
            </a:r>
            <a:r>
              <a:rPr lang="en-US" sz="3600" dirty="0" smtClean="0"/>
              <a:t> </a:t>
            </a:r>
            <a:r>
              <a:rPr lang="en-US" sz="3600" dirty="0" err="1" smtClean="0"/>
              <a:t>trúc</a:t>
            </a:r>
            <a:r>
              <a:rPr lang="en-US" sz="3600" dirty="0" smtClean="0"/>
              <a:t> </a:t>
            </a:r>
            <a:r>
              <a:rPr lang="en-US" sz="3600" dirty="0" err="1" smtClean="0"/>
              <a:t>tập</a:t>
            </a:r>
            <a:r>
              <a:rPr lang="en-US" sz="3600" dirty="0" smtClean="0"/>
              <a:t> tin </a:t>
            </a:r>
            <a:r>
              <a:rPr lang="en-US" sz="3600" dirty="0" err="1" smtClean="0"/>
              <a:t>văn</a:t>
            </a:r>
            <a:r>
              <a:rPr lang="en-US" sz="3600" dirty="0" smtClean="0"/>
              <a:t> </a:t>
            </a:r>
            <a:r>
              <a:rPr lang="en-US" sz="3600" dirty="0" err="1" smtClean="0"/>
              <a:t>bản</a:t>
            </a:r>
            <a:r>
              <a:rPr lang="en-US" sz="3600" dirty="0" smtClean="0"/>
              <a:t> </a:t>
            </a:r>
            <a:r>
              <a:rPr lang="en-US" sz="3600" dirty="0" err="1" smtClean="0"/>
              <a:t>thô</a:t>
            </a:r>
            <a:r>
              <a:rPr lang="en-US" sz="3600" dirty="0" smtClean="0"/>
              <a:t> </a:t>
            </a:r>
            <a:r>
              <a:rPr lang="en-US" sz="3600" dirty="0" err="1" smtClean="0"/>
              <a:t>mở</a:t>
            </a:r>
            <a:r>
              <a:rPr lang="en-US" sz="3600" dirty="0" smtClean="0"/>
              <a:t> </a:t>
            </a:r>
            <a:r>
              <a:rPr lang="en-US" sz="3600" dirty="0" err="1" smtClean="0"/>
              <a:t>rộng</a:t>
            </a:r>
            <a:endParaRPr lang="en-US" sz="3600" dirty="0" smtClean="0"/>
          </a:p>
          <a:p>
            <a:endParaRPr lang="en-US" dirty="0"/>
          </a:p>
        </p:txBody>
      </p:sp>
      <p:sp>
        <p:nvSpPr>
          <p:cNvPr id="4" name="Date Placeholder 3"/>
          <p:cNvSpPr>
            <a:spLocks noGrp="1"/>
          </p:cNvSpPr>
          <p:nvPr>
            <p:ph type="dt" sz="half" idx="10"/>
          </p:nvPr>
        </p:nvSpPr>
        <p:spPr/>
        <p:txBody>
          <a:bodyPr/>
          <a:lstStyle/>
          <a:p>
            <a:fld id="{C57993AC-8676-4C40-BD24-DA1F1ADF6A2E}"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33</a:t>
            </a:fld>
            <a:endParaRPr lang="en-US"/>
          </a:p>
        </p:txBody>
      </p:sp>
    </p:spTree>
    <p:extLst>
      <p:ext uri="{BB962C8B-B14F-4D97-AF65-F5344CB8AC3E}">
        <p14:creationId xmlns:p14="http://schemas.microsoft.com/office/powerpoint/2010/main" xmlns="" val="41269510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err="1"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Thuật</a:t>
            </a:r>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 </a:t>
            </a:r>
            <a:r>
              <a:rPr lang="en-US" err="1"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ngữ</a:t>
            </a:r>
            <a:r>
              <a:rPr lang="en-US">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
            </a:r>
            <a:br>
              <a:rPr lang="en-US">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br>
            <a:r>
              <a:rPr lang="en-US" err="1"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và</a:t>
            </a:r>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 </a:t>
            </a:r>
            <a:r>
              <a:rPr lang="en-US" err="1"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bài</a:t>
            </a:r>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 </a:t>
            </a:r>
            <a:r>
              <a:rPr lang="en-US" err="1"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đọc</a:t>
            </a:r>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 </a:t>
            </a:r>
            <a:r>
              <a:rPr lang="en-US" err="1"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thêm</a:t>
            </a:r>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 </a:t>
            </a:r>
            <a:r>
              <a:rPr lang="en-US" err="1"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tiếng</a:t>
            </a:r>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 </a:t>
            </a:r>
            <a:r>
              <a:rPr lang="en-US" err="1"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Anh</a:t>
            </a:r>
            <a:endParaRPr lang="en-US">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endParaRPr>
          </a:p>
        </p:txBody>
      </p:sp>
    </p:spTree>
    <p:extLst>
      <p:ext uri="{BB962C8B-B14F-4D97-AF65-F5344CB8AC3E}">
        <p14:creationId xmlns:p14="http://schemas.microsoft.com/office/powerpoint/2010/main" xmlns="" val="122597888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Thuật ngữ tiếng Anh</a:t>
            </a:r>
            <a:endParaRPr lang="en-US"/>
          </a:p>
        </p:txBody>
      </p:sp>
      <p:sp>
        <p:nvSpPr>
          <p:cNvPr id="3" name="Content Placeholder 2"/>
          <p:cNvSpPr>
            <a:spLocks noGrp="1"/>
          </p:cNvSpPr>
          <p:nvPr>
            <p:ph idx="1"/>
          </p:nvPr>
        </p:nvSpPr>
        <p:spPr/>
        <p:txBody>
          <a:bodyPr>
            <a:noAutofit/>
          </a:bodyPr>
          <a:lstStyle/>
          <a:p>
            <a:pPr algn="just"/>
            <a:r>
              <a:rPr lang="en-US" sz="1800" b="1" i="1" dirty="0" smtClean="0"/>
              <a:t>binary file</a:t>
            </a:r>
            <a:r>
              <a:rPr lang="en-US" sz="1800" dirty="0" smtClean="0"/>
              <a:t>: </a:t>
            </a:r>
            <a:r>
              <a:rPr lang="en-US" sz="1800" dirty="0" err="1" smtClean="0"/>
              <a:t>tập</a:t>
            </a:r>
            <a:r>
              <a:rPr lang="en-US" sz="1800" dirty="0" smtClean="0"/>
              <a:t> tin </a:t>
            </a:r>
            <a:r>
              <a:rPr lang="en-US" sz="1800" dirty="0" err="1" smtClean="0"/>
              <a:t>nhị</a:t>
            </a:r>
            <a:r>
              <a:rPr lang="en-US" sz="1800" dirty="0" smtClean="0"/>
              <a:t> </a:t>
            </a:r>
            <a:r>
              <a:rPr lang="en-US" sz="1800" dirty="0" err="1" smtClean="0"/>
              <a:t>phân</a:t>
            </a:r>
            <a:r>
              <a:rPr lang="en-US" sz="1800" dirty="0" smtClean="0"/>
              <a:t>.</a:t>
            </a:r>
          </a:p>
          <a:p>
            <a:pPr algn="just"/>
            <a:r>
              <a:rPr lang="en-US" sz="1800" b="1" i="1" dirty="0" smtClean="0"/>
              <a:t>end of file, EOF character</a:t>
            </a:r>
            <a:r>
              <a:rPr lang="en-US" sz="1800" dirty="0" smtClean="0"/>
              <a:t>: </a:t>
            </a:r>
            <a:r>
              <a:rPr lang="en-US" sz="1800" dirty="0" err="1" smtClean="0"/>
              <a:t>ký</a:t>
            </a:r>
            <a:r>
              <a:rPr lang="en-US" sz="1800" dirty="0" smtClean="0"/>
              <a:t> </a:t>
            </a:r>
            <a:r>
              <a:rPr lang="en-US" sz="1800" dirty="0" err="1" smtClean="0"/>
              <a:t>hiệu</a:t>
            </a:r>
            <a:r>
              <a:rPr lang="en-US" sz="1800" dirty="0" smtClean="0"/>
              <a:t> </a:t>
            </a:r>
            <a:r>
              <a:rPr lang="en-US" sz="1800" dirty="0" err="1" smtClean="0"/>
              <a:t>kết</a:t>
            </a:r>
            <a:r>
              <a:rPr lang="en-US" sz="1800" dirty="0" smtClean="0"/>
              <a:t> </a:t>
            </a:r>
            <a:r>
              <a:rPr lang="en-US" sz="1800" dirty="0" err="1" smtClean="0"/>
              <a:t>thúc</a:t>
            </a:r>
            <a:r>
              <a:rPr lang="en-US" sz="1800" dirty="0" smtClean="0"/>
              <a:t> </a:t>
            </a:r>
            <a:r>
              <a:rPr lang="en-US" sz="1800" dirty="0" err="1" smtClean="0"/>
              <a:t>tập</a:t>
            </a:r>
            <a:r>
              <a:rPr lang="en-US" sz="1800" dirty="0" smtClean="0"/>
              <a:t> tin.</a:t>
            </a:r>
            <a:endParaRPr lang="en-US" sz="1800" dirty="0"/>
          </a:p>
          <a:p>
            <a:pPr algn="just"/>
            <a:r>
              <a:rPr lang="en-US" sz="1800" b="1" i="1" dirty="0" smtClean="0"/>
              <a:t>file processing</a:t>
            </a:r>
            <a:r>
              <a:rPr lang="en-US" sz="1800" dirty="0" smtClean="0"/>
              <a:t>: </a:t>
            </a:r>
            <a:r>
              <a:rPr lang="en-US" sz="1800" dirty="0" err="1" smtClean="0"/>
              <a:t>xử</a:t>
            </a:r>
            <a:r>
              <a:rPr lang="en-US" sz="1800" dirty="0" smtClean="0"/>
              <a:t> </a:t>
            </a:r>
            <a:r>
              <a:rPr lang="en-US" sz="1800" dirty="0" err="1" smtClean="0"/>
              <a:t>lý</a:t>
            </a:r>
            <a:r>
              <a:rPr lang="en-US" sz="1800" dirty="0" smtClean="0"/>
              <a:t> </a:t>
            </a:r>
            <a:r>
              <a:rPr lang="en-US" sz="1800" dirty="0" err="1" smtClean="0"/>
              <a:t>tập</a:t>
            </a:r>
            <a:r>
              <a:rPr lang="en-US" sz="1800" dirty="0" smtClean="0"/>
              <a:t> tin.</a:t>
            </a:r>
            <a:endParaRPr lang="en-US" sz="1800" dirty="0"/>
          </a:p>
          <a:p>
            <a:pPr algn="just"/>
            <a:r>
              <a:rPr lang="en-US" sz="1800" b="1" i="1" dirty="0" smtClean="0"/>
              <a:t>Hypertext Markup Language</a:t>
            </a:r>
            <a:r>
              <a:rPr lang="en-US" sz="1800" dirty="0" smtClean="0"/>
              <a:t>:</a:t>
            </a:r>
            <a:r>
              <a:rPr lang="en-US" sz="1800" b="1" i="1" dirty="0" smtClean="0"/>
              <a:t> </a:t>
            </a:r>
            <a:r>
              <a:rPr lang="en-US" sz="1800" dirty="0" err="1" smtClean="0"/>
              <a:t>ngôn</a:t>
            </a:r>
            <a:r>
              <a:rPr lang="en-US" sz="1800" dirty="0" smtClean="0"/>
              <a:t> </a:t>
            </a:r>
            <a:r>
              <a:rPr lang="en-US" sz="1800" dirty="0" err="1" smtClean="0"/>
              <a:t>ngữ</a:t>
            </a:r>
            <a:r>
              <a:rPr lang="en-US" sz="1800" dirty="0" smtClean="0"/>
              <a:t> HTML </a:t>
            </a:r>
            <a:r>
              <a:rPr lang="en-US" sz="1800" dirty="0" err="1" smtClean="0"/>
              <a:t>dùng</a:t>
            </a:r>
            <a:r>
              <a:rPr lang="en-US" sz="1800" dirty="0" smtClean="0"/>
              <a:t> </a:t>
            </a:r>
            <a:r>
              <a:rPr lang="en-US" sz="1800" dirty="0" err="1" smtClean="0"/>
              <a:t>để</a:t>
            </a:r>
            <a:r>
              <a:rPr lang="en-US" sz="1800" dirty="0" smtClean="0"/>
              <a:t> </a:t>
            </a:r>
            <a:r>
              <a:rPr lang="en-US" sz="1800" dirty="0" err="1" smtClean="0"/>
              <a:t>lưu</a:t>
            </a:r>
            <a:r>
              <a:rPr lang="en-US" sz="1800" dirty="0" smtClean="0"/>
              <a:t> </a:t>
            </a:r>
            <a:r>
              <a:rPr lang="en-US" sz="1800" dirty="0" err="1" smtClean="0"/>
              <a:t>trữ</a:t>
            </a:r>
            <a:r>
              <a:rPr lang="en-US" sz="1800" dirty="0" smtClean="0"/>
              <a:t> </a:t>
            </a:r>
            <a:r>
              <a:rPr lang="en-US" sz="1800" dirty="0" err="1" smtClean="0"/>
              <a:t>tập</a:t>
            </a:r>
            <a:r>
              <a:rPr lang="en-US" sz="1800" dirty="0" smtClean="0"/>
              <a:t> tin </a:t>
            </a:r>
            <a:r>
              <a:rPr lang="en-US" sz="1800" dirty="0" err="1" smtClean="0"/>
              <a:t>văn</a:t>
            </a:r>
            <a:r>
              <a:rPr lang="en-US" sz="1800" dirty="0" smtClean="0"/>
              <a:t> </a:t>
            </a:r>
            <a:r>
              <a:rPr lang="en-US" sz="1800" dirty="0" err="1" smtClean="0"/>
              <a:t>bản</a:t>
            </a:r>
            <a:r>
              <a:rPr lang="en-US" sz="1800" dirty="0" smtClean="0"/>
              <a:t> </a:t>
            </a:r>
            <a:r>
              <a:rPr lang="en-US" sz="1800" dirty="0" err="1" smtClean="0"/>
              <a:t>thô</a:t>
            </a:r>
            <a:r>
              <a:rPr lang="en-US" sz="1800" dirty="0" smtClean="0"/>
              <a:t> </a:t>
            </a:r>
            <a:r>
              <a:rPr lang="en-US" sz="1800" dirty="0" err="1" smtClean="0"/>
              <a:t>có</a:t>
            </a:r>
            <a:r>
              <a:rPr lang="en-US" sz="1800" dirty="0" smtClean="0"/>
              <a:t> </a:t>
            </a:r>
            <a:r>
              <a:rPr lang="en-US" sz="1800" dirty="0" err="1" smtClean="0"/>
              <a:t>cấu</a:t>
            </a:r>
            <a:r>
              <a:rPr lang="en-US" sz="1800" dirty="0" smtClean="0"/>
              <a:t> </a:t>
            </a:r>
            <a:r>
              <a:rPr lang="en-US" sz="1800" dirty="0" err="1" smtClean="0"/>
              <a:t>trúc</a:t>
            </a:r>
            <a:r>
              <a:rPr lang="en-US" sz="1800" dirty="0" smtClean="0"/>
              <a:t> </a:t>
            </a:r>
            <a:r>
              <a:rPr lang="en-US" sz="1800" dirty="0" err="1" smtClean="0"/>
              <a:t>được</a:t>
            </a:r>
            <a:r>
              <a:rPr lang="en-US" sz="1800" dirty="0" smtClean="0"/>
              <a:t> </a:t>
            </a:r>
            <a:r>
              <a:rPr lang="en-US" sz="1800" dirty="0" err="1" smtClean="0"/>
              <a:t>dùng</a:t>
            </a:r>
            <a:r>
              <a:rPr lang="en-US" sz="1800" dirty="0" smtClean="0"/>
              <a:t> </a:t>
            </a:r>
            <a:r>
              <a:rPr lang="en-US" sz="1800" dirty="0" err="1" smtClean="0"/>
              <a:t>cho</a:t>
            </a:r>
            <a:r>
              <a:rPr lang="en-US" sz="1800" dirty="0" smtClean="0"/>
              <a:t> </a:t>
            </a:r>
            <a:r>
              <a:rPr lang="en-US" sz="1800" dirty="0" err="1" smtClean="0"/>
              <a:t>các</a:t>
            </a:r>
            <a:r>
              <a:rPr lang="en-US" sz="1800" dirty="0" smtClean="0"/>
              <a:t> </a:t>
            </a:r>
            <a:r>
              <a:rPr lang="en-US" sz="1800" dirty="0" err="1" smtClean="0"/>
              <a:t>trình</a:t>
            </a:r>
            <a:r>
              <a:rPr lang="en-US" sz="1800" dirty="0" smtClean="0"/>
              <a:t> </a:t>
            </a:r>
            <a:r>
              <a:rPr lang="en-US" sz="1800" dirty="0" err="1" smtClean="0"/>
              <a:t>duyệt</a:t>
            </a:r>
            <a:r>
              <a:rPr lang="en-US" sz="1800" dirty="0" smtClean="0"/>
              <a:t> web.</a:t>
            </a:r>
            <a:endParaRPr lang="en-US" sz="1800" b="1" i="1" dirty="0" smtClean="0"/>
          </a:p>
          <a:p>
            <a:pPr algn="just"/>
            <a:r>
              <a:rPr lang="en-US" sz="1800" b="1" i="1" dirty="0" smtClean="0"/>
              <a:t>line</a:t>
            </a:r>
            <a:r>
              <a:rPr lang="en-US" sz="1800" dirty="0" smtClean="0"/>
              <a:t>: </a:t>
            </a:r>
            <a:r>
              <a:rPr lang="en-US" sz="1800" dirty="0" err="1" smtClean="0"/>
              <a:t>dòng</a:t>
            </a:r>
            <a:r>
              <a:rPr lang="en-US" sz="1800" dirty="0" smtClean="0"/>
              <a:t> (</a:t>
            </a:r>
            <a:r>
              <a:rPr lang="en-US" sz="1800" dirty="0" err="1" smtClean="0"/>
              <a:t>văn</a:t>
            </a:r>
            <a:r>
              <a:rPr lang="en-US" sz="1800" dirty="0" smtClean="0"/>
              <a:t> </a:t>
            </a:r>
            <a:r>
              <a:rPr lang="en-US" sz="1800" dirty="0" err="1" smtClean="0"/>
              <a:t>bản</a:t>
            </a:r>
            <a:r>
              <a:rPr lang="en-US" sz="1800" dirty="0" smtClean="0"/>
              <a:t>).</a:t>
            </a:r>
            <a:endParaRPr lang="en-US" sz="1800" dirty="0"/>
          </a:p>
          <a:p>
            <a:pPr algn="just"/>
            <a:r>
              <a:rPr lang="en-US" sz="1800" b="1" i="1" dirty="0" smtClean="0"/>
              <a:t>multi-byte character</a:t>
            </a:r>
            <a:r>
              <a:rPr lang="en-US" sz="1800" dirty="0" smtClean="0"/>
              <a:t>: </a:t>
            </a:r>
            <a:r>
              <a:rPr lang="en-US" sz="1800" dirty="0" err="1" smtClean="0"/>
              <a:t>ký</a:t>
            </a:r>
            <a:r>
              <a:rPr lang="en-US" sz="1800" dirty="0" smtClean="0"/>
              <a:t> </a:t>
            </a:r>
            <a:r>
              <a:rPr lang="en-US" sz="1800" dirty="0" err="1" smtClean="0"/>
              <a:t>tự</a:t>
            </a:r>
            <a:r>
              <a:rPr lang="en-US" sz="1800" dirty="0" smtClean="0"/>
              <a:t> </a:t>
            </a:r>
            <a:r>
              <a:rPr lang="en-US" sz="1800" dirty="0" err="1" smtClean="0"/>
              <a:t>được</a:t>
            </a:r>
            <a:r>
              <a:rPr lang="en-US" sz="1800" dirty="0" smtClean="0"/>
              <a:t> </a:t>
            </a:r>
            <a:r>
              <a:rPr lang="en-US" sz="1800" dirty="0" err="1" smtClean="0"/>
              <a:t>lưu</a:t>
            </a:r>
            <a:r>
              <a:rPr lang="en-US" sz="1800" dirty="0" smtClean="0"/>
              <a:t> </a:t>
            </a:r>
            <a:r>
              <a:rPr lang="en-US" sz="1800" dirty="0" err="1" smtClean="0"/>
              <a:t>trữ</a:t>
            </a:r>
            <a:r>
              <a:rPr lang="en-US" sz="1800" dirty="0" smtClean="0"/>
              <a:t> </a:t>
            </a:r>
            <a:r>
              <a:rPr lang="en-US" sz="1800" dirty="0" err="1" smtClean="0"/>
              <a:t>bằng</a:t>
            </a:r>
            <a:r>
              <a:rPr lang="en-US" sz="1800" dirty="0" smtClean="0"/>
              <a:t> </a:t>
            </a:r>
            <a:r>
              <a:rPr lang="en-US" sz="1800" dirty="0" err="1" smtClean="0"/>
              <a:t>nhiều</a:t>
            </a:r>
            <a:r>
              <a:rPr lang="en-US" sz="1800" dirty="0" smtClean="0"/>
              <a:t> byte.</a:t>
            </a:r>
            <a:endParaRPr lang="en-US" sz="1800" dirty="0"/>
          </a:p>
          <a:p>
            <a:pPr algn="just"/>
            <a:r>
              <a:rPr lang="en-US" sz="1800" b="1" i="1" dirty="0" smtClean="0"/>
              <a:t>random access</a:t>
            </a:r>
            <a:r>
              <a:rPr lang="en-US" sz="1800" dirty="0" smtClean="0"/>
              <a:t>: </a:t>
            </a:r>
            <a:r>
              <a:rPr lang="en-US" sz="1800" dirty="0" err="1" smtClean="0"/>
              <a:t>truy</a:t>
            </a:r>
            <a:r>
              <a:rPr lang="en-US" sz="1800" dirty="0" smtClean="0"/>
              <a:t> </a:t>
            </a:r>
            <a:r>
              <a:rPr lang="en-US" sz="1800" dirty="0" err="1" smtClean="0"/>
              <a:t>xuất</a:t>
            </a:r>
            <a:r>
              <a:rPr lang="en-US" sz="1800" dirty="0" smtClean="0"/>
              <a:t> </a:t>
            </a:r>
            <a:r>
              <a:rPr lang="en-US" sz="1800" dirty="0" err="1" smtClean="0"/>
              <a:t>ngẫu</a:t>
            </a:r>
            <a:r>
              <a:rPr lang="en-US" sz="1800" dirty="0" smtClean="0"/>
              <a:t> </a:t>
            </a:r>
            <a:r>
              <a:rPr lang="en-US" sz="1800" dirty="0" err="1" smtClean="0"/>
              <a:t>nhiên</a:t>
            </a:r>
            <a:r>
              <a:rPr lang="en-US" sz="1800" dirty="0" smtClean="0"/>
              <a:t>.</a:t>
            </a:r>
            <a:endParaRPr lang="en-US" sz="1800" dirty="0"/>
          </a:p>
          <a:p>
            <a:pPr algn="just"/>
            <a:r>
              <a:rPr lang="en-US" sz="1800" b="1" i="1" dirty="0" smtClean="0"/>
              <a:t>read only</a:t>
            </a:r>
            <a:r>
              <a:rPr lang="en-US" sz="1800" dirty="0" smtClean="0"/>
              <a:t>: </a:t>
            </a:r>
            <a:r>
              <a:rPr lang="en-US" sz="1800" dirty="0" err="1" smtClean="0"/>
              <a:t>chỉ</a:t>
            </a:r>
            <a:r>
              <a:rPr lang="en-US" sz="1800" dirty="0" smtClean="0"/>
              <a:t> </a:t>
            </a:r>
            <a:r>
              <a:rPr lang="en-US" sz="1800" dirty="0" err="1" smtClean="0"/>
              <a:t>được</a:t>
            </a:r>
            <a:r>
              <a:rPr lang="en-US" sz="1800" dirty="0" smtClean="0"/>
              <a:t> </a:t>
            </a:r>
            <a:r>
              <a:rPr lang="en-US" sz="1800" dirty="0" err="1" smtClean="0"/>
              <a:t>phép</a:t>
            </a:r>
            <a:r>
              <a:rPr lang="en-US" sz="1800" dirty="0" smtClean="0"/>
              <a:t> </a:t>
            </a:r>
            <a:r>
              <a:rPr lang="en-US" sz="1800" dirty="0" err="1" smtClean="0"/>
              <a:t>đọc</a:t>
            </a:r>
            <a:r>
              <a:rPr lang="en-US" sz="1800" dirty="0" smtClean="0"/>
              <a:t>.</a:t>
            </a:r>
            <a:endParaRPr lang="en-US" sz="1800" dirty="0"/>
          </a:p>
          <a:p>
            <a:pPr algn="just"/>
            <a:r>
              <a:rPr lang="en-US" sz="1800" b="1" i="1" dirty="0" smtClean="0"/>
              <a:t>record (</a:t>
            </a:r>
            <a:r>
              <a:rPr lang="en-US" sz="1800" b="1" i="1" dirty="0" err="1" smtClean="0"/>
              <a:t>danh</a:t>
            </a:r>
            <a:r>
              <a:rPr lang="en-US" sz="1800" b="1" i="1" dirty="0" smtClean="0"/>
              <a:t> </a:t>
            </a:r>
            <a:r>
              <a:rPr lang="en-US" sz="1800" b="1" i="1" dirty="0" err="1" smtClean="0"/>
              <a:t>từ</a:t>
            </a:r>
            <a:r>
              <a:rPr lang="en-US" sz="1800" b="1" i="1" dirty="0" smtClean="0"/>
              <a:t>)</a:t>
            </a:r>
            <a:r>
              <a:rPr lang="en-US" sz="1800" dirty="0" smtClean="0"/>
              <a:t>: </a:t>
            </a:r>
            <a:r>
              <a:rPr lang="en-US" sz="1800" dirty="0" err="1" smtClean="0"/>
              <a:t>mẩu</a:t>
            </a:r>
            <a:r>
              <a:rPr lang="en-US" sz="1800" dirty="0" smtClean="0"/>
              <a:t> tin.</a:t>
            </a:r>
            <a:endParaRPr lang="en-US" sz="1800" dirty="0"/>
          </a:p>
          <a:p>
            <a:pPr algn="just"/>
            <a:r>
              <a:rPr lang="en-US" sz="1800" b="1" i="1" dirty="0" smtClean="0"/>
              <a:t>Rich Text Format</a:t>
            </a:r>
            <a:r>
              <a:rPr lang="en-US" sz="1800" dirty="0" smtClean="0"/>
              <a:t>: </a:t>
            </a:r>
            <a:r>
              <a:rPr lang="en-US" sz="1800" dirty="0" err="1" smtClean="0"/>
              <a:t>định</a:t>
            </a:r>
            <a:r>
              <a:rPr lang="en-US" sz="1800" dirty="0" smtClean="0"/>
              <a:t> </a:t>
            </a:r>
            <a:r>
              <a:rPr lang="en-US" sz="1800" dirty="0" err="1" smtClean="0"/>
              <a:t>dạng</a:t>
            </a:r>
            <a:r>
              <a:rPr lang="en-US" sz="1800" dirty="0" smtClean="0"/>
              <a:t> RTF, </a:t>
            </a:r>
            <a:r>
              <a:rPr lang="en-US" sz="1800" dirty="0" err="1" smtClean="0"/>
              <a:t>lưu</a:t>
            </a:r>
            <a:r>
              <a:rPr lang="en-US" sz="1800" dirty="0" smtClean="0"/>
              <a:t> </a:t>
            </a:r>
            <a:r>
              <a:rPr lang="en-US" sz="1800" dirty="0" err="1" smtClean="0"/>
              <a:t>trên</a:t>
            </a:r>
            <a:r>
              <a:rPr lang="en-US" sz="1800" dirty="0" smtClean="0"/>
              <a:t> </a:t>
            </a:r>
            <a:r>
              <a:rPr lang="en-US" sz="1800" dirty="0" err="1" smtClean="0"/>
              <a:t>đĩa</a:t>
            </a:r>
            <a:r>
              <a:rPr lang="en-US" sz="1800" dirty="0" smtClean="0"/>
              <a:t> </a:t>
            </a:r>
            <a:r>
              <a:rPr lang="en-US" sz="1800" dirty="0" err="1" smtClean="0"/>
              <a:t>dưới</a:t>
            </a:r>
            <a:r>
              <a:rPr lang="en-US" sz="1800" dirty="0" smtClean="0"/>
              <a:t> </a:t>
            </a:r>
            <a:r>
              <a:rPr lang="en-US" sz="1800" dirty="0" err="1" smtClean="0"/>
              <a:t>dạng</a:t>
            </a:r>
            <a:r>
              <a:rPr lang="en-US" sz="1800" dirty="0" smtClean="0"/>
              <a:t> </a:t>
            </a:r>
            <a:r>
              <a:rPr lang="en-US" sz="1800" dirty="0" err="1" smtClean="0"/>
              <a:t>các</a:t>
            </a:r>
            <a:r>
              <a:rPr lang="en-US" sz="1800" dirty="0" smtClean="0"/>
              <a:t> </a:t>
            </a:r>
            <a:r>
              <a:rPr lang="en-US" sz="1800" dirty="0" err="1" smtClean="0"/>
              <a:t>văn</a:t>
            </a:r>
            <a:r>
              <a:rPr lang="en-US" sz="1800" dirty="0" smtClean="0"/>
              <a:t> </a:t>
            </a:r>
            <a:r>
              <a:rPr lang="en-US" sz="1800" dirty="0" err="1" smtClean="0"/>
              <a:t>bản</a:t>
            </a:r>
            <a:r>
              <a:rPr lang="en-US" sz="1800" dirty="0" smtClean="0"/>
              <a:t> ASCII </a:t>
            </a:r>
            <a:r>
              <a:rPr lang="en-US" sz="1800" dirty="0" err="1" smtClean="0"/>
              <a:t>có</a:t>
            </a:r>
            <a:r>
              <a:rPr lang="en-US" sz="1800" dirty="0" smtClean="0"/>
              <a:t> </a:t>
            </a:r>
            <a:r>
              <a:rPr lang="en-US" sz="1800" dirty="0" err="1" smtClean="0"/>
              <a:t>cấu</a:t>
            </a:r>
            <a:r>
              <a:rPr lang="en-US" sz="1800" dirty="0" smtClean="0"/>
              <a:t> </a:t>
            </a:r>
            <a:r>
              <a:rPr lang="en-US" sz="1800" dirty="0" err="1" smtClean="0"/>
              <a:t>trúc</a:t>
            </a:r>
            <a:r>
              <a:rPr lang="en-US" sz="1800" dirty="0" smtClean="0"/>
              <a:t>, </a:t>
            </a:r>
            <a:r>
              <a:rPr lang="en-US" sz="1800" dirty="0" err="1" smtClean="0"/>
              <a:t>dùng</a:t>
            </a:r>
            <a:r>
              <a:rPr lang="en-US" sz="1800" dirty="0" smtClean="0"/>
              <a:t> </a:t>
            </a:r>
            <a:r>
              <a:rPr lang="en-US" sz="1800" dirty="0" err="1" smtClean="0"/>
              <a:t>để</a:t>
            </a:r>
            <a:r>
              <a:rPr lang="en-US" sz="1800" dirty="0" smtClean="0"/>
              <a:t> </a:t>
            </a:r>
            <a:r>
              <a:rPr lang="en-US" sz="1800" dirty="0" err="1" smtClean="0"/>
              <a:t>lưu</a:t>
            </a:r>
            <a:r>
              <a:rPr lang="en-US" sz="1800" dirty="0" smtClean="0"/>
              <a:t> </a:t>
            </a:r>
            <a:r>
              <a:rPr lang="en-US" sz="1800" dirty="0" err="1" smtClean="0"/>
              <a:t>trữ</a:t>
            </a:r>
            <a:r>
              <a:rPr lang="en-US" sz="1800" dirty="0" smtClean="0"/>
              <a:t> </a:t>
            </a:r>
            <a:r>
              <a:rPr lang="en-US" sz="1800" dirty="0" err="1" smtClean="0"/>
              <a:t>các</a:t>
            </a:r>
            <a:r>
              <a:rPr lang="en-US" sz="1800" dirty="0" smtClean="0"/>
              <a:t> </a:t>
            </a:r>
            <a:r>
              <a:rPr lang="en-US" sz="1800" dirty="0" err="1" smtClean="0"/>
              <a:t>văn</a:t>
            </a:r>
            <a:r>
              <a:rPr lang="en-US" sz="1800" dirty="0" smtClean="0"/>
              <a:t> </a:t>
            </a:r>
            <a:r>
              <a:rPr lang="en-US" sz="1800" dirty="0" err="1" smtClean="0"/>
              <a:t>bản</a:t>
            </a:r>
            <a:r>
              <a:rPr lang="en-US" sz="1800" dirty="0" smtClean="0"/>
              <a:t> </a:t>
            </a:r>
            <a:r>
              <a:rPr lang="en-US" sz="1800" dirty="0" err="1" smtClean="0"/>
              <a:t>phức</a:t>
            </a:r>
            <a:r>
              <a:rPr lang="en-US" sz="1800" dirty="0" smtClean="0"/>
              <a:t> </a:t>
            </a:r>
            <a:r>
              <a:rPr lang="en-US" sz="1800" dirty="0" err="1" smtClean="0"/>
              <a:t>hợp</a:t>
            </a:r>
            <a:r>
              <a:rPr lang="en-US" sz="1800" dirty="0" smtClean="0"/>
              <a:t> </a:t>
            </a:r>
            <a:r>
              <a:rPr lang="en-US" sz="1800" dirty="0" err="1" smtClean="0"/>
              <a:t>có</a:t>
            </a:r>
            <a:r>
              <a:rPr lang="en-US" sz="1800" dirty="0" smtClean="0"/>
              <a:t> </a:t>
            </a:r>
            <a:r>
              <a:rPr lang="en-US" sz="1800" dirty="0" err="1" smtClean="0"/>
              <a:t>cả</a:t>
            </a:r>
            <a:r>
              <a:rPr lang="en-US" sz="1800" dirty="0" smtClean="0"/>
              <a:t> </a:t>
            </a:r>
            <a:r>
              <a:rPr lang="en-US" sz="1800" dirty="0" err="1" smtClean="0"/>
              <a:t>thông</a:t>
            </a:r>
            <a:r>
              <a:rPr lang="en-US" sz="1800" dirty="0" smtClean="0"/>
              <a:t> tin </a:t>
            </a:r>
            <a:r>
              <a:rPr lang="en-US" sz="1800" dirty="0" err="1" smtClean="0"/>
              <a:t>định</a:t>
            </a:r>
            <a:r>
              <a:rPr lang="en-US" sz="1800" dirty="0" smtClean="0"/>
              <a:t> </a:t>
            </a:r>
            <a:r>
              <a:rPr lang="en-US" sz="1800" dirty="0" err="1" smtClean="0"/>
              <a:t>dạng</a:t>
            </a:r>
            <a:r>
              <a:rPr lang="en-US" sz="1800" dirty="0" smtClean="0"/>
              <a:t> </a:t>
            </a:r>
            <a:r>
              <a:rPr lang="en-US" sz="1800" dirty="0" err="1" smtClean="0"/>
              <a:t>lẫn</a:t>
            </a:r>
            <a:r>
              <a:rPr lang="en-US" sz="1800" dirty="0" smtClean="0"/>
              <a:t> </a:t>
            </a:r>
            <a:r>
              <a:rPr lang="en-US" sz="1800" dirty="0" err="1" smtClean="0"/>
              <a:t>bản</a:t>
            </a:r>
            <a:r>
              <a:rPr lang="en-US" sz="1800" dirty="0" smtClean="0"/>
              <a:t> </a:t>
            </a:r>
            <a:r>
              <a:rPr lang="en-US" sz="1800" dirty="0" err="1" smtClean="0"/>
              <a:t>biểu</a:t>
            </a:r>
            <a:r>
              <a:rPr lang="en-US" sz="1800" dirty="0" smtClean="0"/>
              <a:t>, </a:t>
            </a:r>
            <a:r>
              <a:rPr lang="en-US" sz="1800" dirty="0" err="1" smtClean="0"/>
              <a:t>hình</a:t>
            </a:r>
            <a:r>
              <a:rPr lang="en-US" sz="1800" dirty="0" smtClean="0"/>
              <a:t> </a:t>
            </a:r>
            <a:r>
              <a:rPr lang="en-US" sz="1800" dirty="0" err="1" smtClean="0"/>
              <a:t>ảnh</a:t>
            </a:r>
            <a:r>
              <a:rPr lang="en-US" sz="1800" dirty="0" smtClean="0"/>
              <a:t>.</a:t>
            </a:r>
          </a:p>
          <a:p>
            <a:pPr algn="just"/>
            <a:r>
              <a:rPr lang="en-US" sz="1800" b="1" i="1" dirty="0" smtClean="0"/>
              <a:t>sequentially access</a:t>
            </a:r>
            <a:r>
              <a:rPr lang="en-US" sz="1800" dirty="0" smtClean="0"/>
              <a:t>: </a:t>
            </a:r>
            <a:r>
              <a:rPr lang="en-US" sz="1800" dirty="0" err="1" smtClean="0"/>
              <a:t>truy</a:t>
            </a:r>
            <a:r>
              <a:rPr lang="en-US" sz="1800" dirty="0" smtClean="0"/>
              <a:t> </a:t>
            </a:r>
            <a:r>
              <a:rPr lang="en-US" sz="1800" dirty="0" err="1" smtClean="0"/>
              <a:t>xuất</a:t>
            </a:r>
            <a:r>
              <a:rPr lang="en-US" sz="1800" dirty="0" smtClean="0"/>
              <a:t> </a:t>
            </a:r>
            <a:r>
              <a:rPr lang="en-US" sz="1800" dirty="0" err="1" smtClean="0"/>
              <a:t>tuần</a:t>
            </a:r>
            <a:r>
              <a:rPr lang="en-US" sz="1800" dirty="0" smtClean="0"/>
              <a:t> </a:t>
            </a:r>
            <a:r>
              <a:rPr lang="en-US" sz="1800" dirty="0" err="1" smtClean="0"/>
              <a:t>tự</a:t>
            </a:r>
            <a:r>
              <a:rPr lang="en-US" sz="1800" dirty="0" smtClean="0"/>
              <a:t>.</a:t>
            </a:r>
          </a:p>
        </p:txBody>
      </p:sp>
      <p:sp>
        <p:nvSpPr>
          <p:cNvPr id="4" name="Date Placeholder 3"/>
          <p:cNvSpPr>
            <a:spLocks noGrp="1"/>
          </p:cNvSpPr>
          <p:nvPr>
            <p:ph type="dt" sz="half" idx="10"/>
          </p:nvPr>
        </p:nvSpPr>
        <p:spPr/>
        <p:txBody>
          <a:bodyPr/>
          <a:lstStyle/>
          <a:p>
            <a:fld id="{E29F6080-098A-4985-9DA8-DEA04935312B}" type="datetime1">
              <a:rPr lang="en-US" smtClean="0"/>
              <a:pPr/>
              <a:t>3/9/2012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35</a:t>
            </a:fld>
            <a:endParaRPr lang="en-US"/>
          </a:p>
        </p:txBody>
      </p:sp>
    </p:spTree>
    <p:extLst>
      <p:ext uri="{BB962C8B-B14F-4D97-AF65-F5344CB8AC3E}">
        <p14:creationId xmlns:p14="http://schemas.microsoft.com/office/powerpoint/2010/main" xmlns="" val="290628650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Thuật ngữ tiếng Anh</a:t>
            </a:r>
            <a:endParaRPr lang="en-US"/>
          </a:p>
        </p:txBody>
      </p:sp>
      <p:sp>
        <p:nvSpPr>
          <p:cNvPr id="3" name="Content Placeholder 2"/>
          <p:cNvSpPr>
            <a:spLocks noGrp="1"/>
          </p:cNvSpPr>
          <p:nvPr>
            <p:ph idx="1"/>
          </p:nvPr>
        </p:nvSpPr>
        <p:spPr/>
        <p:txBody>
          <a:bodyPr>
            <a:noAutofit/>
          </a:bodyPr>
          <a:lstStyle/>
          <a:p>
            <a:pPr algn="just"/>
            <a:r>
              <a:rPr lang="en-US" sz="1800" b="1" i="1" dirty="0" smtClean="0"/>
              <a:t>stream</a:t>
            </a:r>
            <a:r>
              <a:rPr lang="en-US" sz="1800" dirty="0" smtClean="0"/>
              <a:t>: </a:t>
            </a:r>
            <a:r>
              <a:rPr lang="en-US" sz="1800" dirty="0" err="1" smtClean="0"/>
              <a:t>khái</a:t>
            </a:r>
            <a:r>
              <a:rPr lang="en-US" sz="1800" dirty="0" smtClean="0"/>
              <a:t> </a:t>
            </a:r>
            <a:r>
              <a:rPr lang="en-US" sz="1800" dirty="0" err="1" smtClean="0"/>
              <a:t>niệm</a:t>
            </a:r>
            <a:r>
              <a:rPr lang="en-US" sz="1800" dirty="0" smtClean="0"/>
              <a:t> </a:t>
            </a:r>
            <a:r>
              <a:rPr lang="en-US" sz="1800" dirty="0" err="1" smtClean="0"/>
              <a:t>dùng</a:t>
            </a:r>
            <a:r>
              <a:rPr lang="en-US" sz="1800" dirty="0" smtClean="0"/>
              <a:t> </a:t>
            </a:r>
            <a:r>
              <a:rPr lang="en-US" sz="1800" dirty="0" err="1" smtClean="0"/>
              <a:t>trong</a:t>
            </a:r>
            <a:r>
              <a:rPr lang="en-US" sz="1800" dirty="0" smtClean="0"/>
              <a:t> </a:t>
            </a:r>
            <a:r>
              <a:rPr lang="en-US" sz="1800" dirty="0" err="1" smtClean="0"/>
              <a:t>lập</a:t>
            </a:r>
            <a:r>
              <a:rPr lang="en-US" sz="1800" dirty="0" smtClean="0"/>
              <a:t> </a:t>
            </a:r>
            <a:r>
              <a:rPr lang="en-US" sz="1800" dirty="0" err="1" smtClean="0"/>
              <a:t>trình</a:t>
            </a:r>
            <a:r>
              <a:rPr lang="en-US" sz="1800" dirty="0" smtClean="0"/>
              <a:t> </a:t>
            </a:r>
            <a:r>
              <a:rPr lang="en-US" sz="1800" dirty="0" err="1" smtClean="0"/>
              <a:t>bằng</a:t>
            </a:r>
            <a:r>
              <a:rPr lang="en-US" sz="1800" dirty="0" smtClean="0"/>
              <a:t> </a:t>
            </a:r>
            <a:r>
              <a:rPr lang="en-US" sz="1800" dirty="0" err="1" smtClean="0"/>
              <a:t>ngôn</a:t>
            </a:r>
            <a:r>
              <a:rPr lang="en-US" sz="1800" dirty="0" smtClean="0"/>
              <a:t> </a:t>
            </a:r>
            <a:r>
              <a:rPr lang="en-US" sz="1800" dirty="0" err="1" smtClean="0"/>
              <a:t>ngữ</a:t>
            </a:r>
            <a:r>
              <a:rPr lang="en-US" sz="1800" dirty="0" smtClean="0"/>
              <a:t> C/C++, </a:t>
            </a:r>
            <a:r>
              <a:rPr lang="en-US" sz="1800" dirty="0" err="1" smtClean="0"/>
              <a:t>chỉ</a:t>
            </a:r>
            <a:r>
              <a:rPr lang="en-US" sz="1800" dirty="0" smtClean="0"/>
              <a:t> </a:t>
            </a:r>
            <a:r>
              <a:rPr lang="en-US" sz="1800" dirty="0" err="1" smtClean="0"/>
              <a:t>dòng</a:t>
            </a:r>
            <a:r>
              <a:rPr lang="en-US" sz="1800" dirty="0" smtClean="0"/>
              <a:t> </a:t>
            </a:r>
            <a:r>
              <a:rPr lang="en-US" sz="1800" dirty="0" err="1" smtClean="0"/>
              <a:t>dữ</a:t>
            </a:r>
            <a:r>
              <a:rPr lang="en-US" sz="1800" dirty="0" smtClean="0"/>
              <a:t> </a:t>
            </a:r>
            <a:r>
              <a:rPr lang="en-US" sz="1800" dirty="0" err="1" smtClean="0"/>
              <a:t>liệu</a:t>
            </a:r>
            <a:r>
              <a:rPr lang="en-US" sz="1800" dirty="0" smtClean="0"/>
              <a:t> </a:t>
            </a:r>
            <a:r>
              <a:rPr lang="en-US" sz="1800" dirty="0" err="1" smtClean="0"/>
              <a:t>nhập</a:t>
            </a:r>
            <a:r>
              <a:rPr lang="en-US" sz="1800" dirty="0" smtClean="0"/>
              <a:t> </a:t>
            </a:r>
            <a:r>
              <a:rPr lang="en-US" sz="1800" dirty="0" err="1" smtClean="0"/>
              <a:t>xuất</a:t>
            </a:r>
            <a:r>
              <a:rPr lang="en-US" sz="1800" dirty="0" smtClean="0"/>
              <a:t>, </a:t>
            </a:r>
            <a:r>
              <a:rPr lang="en-US" sz="1800" dirty="0" err="1" smtClean="0"/>
              <a:t>được</a:t>
            </a:r>
            <a:r>
              <a:rPr lang="en-US" sz="1800" dirty="0" smtClean="0"/>
              <a:t> </a:t>
            </a:r>
            <a:r>
              <a:rPr lang="en-US" sz="1800" dirty="0" err="1" smtClean="0"/>
              <a:t>dùng</a:t>
            </a:r>
            <a:r>
              <a:rPr lang="en-US" sz="1800" dirty="0" smtClean="0"/>
              <a:t> </a:t>
            </a:r>
            <a:r>
              <a:rPr lang="en-US" sz="1800" dirty="0" err="1" smtClean="0"/>
              <a:t>khi</a:t>
            </a:r>
            <a:r>
              <a:rPr lang="en-US" sz="1800" dirty="0" smtClean="0"/>
              <a:t> </a:t>
            </a:r>
            <a:r>
              <a:rPr lang="en-US" sz="1800" dirty="0" err="1" smtClean="0"/>
              <a:t>đọc</a:t>
            </a:r>
            <a:r>
              <a:rPr lang="en-US" sz="1800" dirty="0" smtClean="0"/>
              <a:t> </a:t>
            </a:r>
            <a:r>
              <a:rPr lang="en-US" sz="1800" dirty="0" err="1" smtClean="0"/>
              <a:t>ghi</a:t>
            </a:r>
            <a:r>
              <a:rPr lang="en-US" sz="1800" dirty="0" smtClean="0"/>
              <a:t> </a:t>
            </a:r>
            <a:r>
              <a:rPr lang="en-US" sz="1800" dirty="0" err="1" smtClean="0"/>
              <a:t>dữ</a:t>
            </a:r>
            <a:r>
              <a:rPr lang="en-US" sz="1800" dirty="0" smtClean="0"/>
              <a:t> </a:t>
            </a:r>
            <a:r>
              <a:rPr lang="en-US" sz="1800" dirty="0" err="1" smtClean="0"/>
              <a:t>liệu</a:t>
            </a:r>
            <a:r>
              <a:rPr lang="en-US" sz="1800" dirty="0" smtClean="0"/>
              <a:t> </a:t>
            </a:r>
            <a:r>
              <a:rPr lang="en-US" sz="1800" dirty="0" err="1" smtClean="0"/>
              <a:t>tập</a:t>
            </a:r>
            <a:r>
              <a:rPr lang="en-US" sz="1800" dirty="0" smtClean="0"/>
              <a:t> tin hay </a:t>
            </a:r>
            <a:r>
              <a:rPr lang="en-US" sz="1800" dirty="0" err="1" smtClean="0"/>
              <a:t>thiết</a:t>
            </a:r>
            <a:r>
              <a:rPr lang="en-US" sz="1800" dirty="0" smtClean="0"/>
              <a:t> </a:t>
            </a:r>
            <a:r>
              <a:rPr lang="en-US" sz="1800" dirty="0" err="1" smtClean="0"/>
              <a:t>bị</a:t>
            </a:r>
            <a:r>
              <a:rPr lang="en-US" sz="1800" dirty="0" smtClean="0"/>
              <a:t> </a:t>
            </a:r>
            <a:r>
              <a:rPr lang="en-US" sz="1800" dirty="0" err="1" smtClean="0"/>
              <a:t>nhập</a:t>
            </a:r>
            <a:r>
              <a:rPr lang="en-US" sz="1800" dirty="0" smtClean="0"/>
              <a:t> </a:t>
            </a:r>
            <a:r>
              <a:rPr lang="en-US" sz="1800" dirty="0" err="1" smtClean="0"/>
              <a:t>xuất</a:t>
            </a:r>
            <a:r>
              <a:rPr lang="en-US" sz="1800" dirty="0" smtClean="0"/>
              <a:t>.</a:t>
            </a:r>
          </a:p>
          <a:p>
            <a:pPr algn="just"/>
            <a:r>
              <a:rPr lang="en-US" sz="1800" b="1" i="1" dirty="0" smtClean="0"/>
              <a:t>tab</a:t>
            </a:r>
            <a:r>
              <a:rPr lang="en-US" sz="1800" dirty="0" smtClean="0"/>
              <a:t>: </a:t>
            </a:r>
            <a:r>
              <a:rPr lang="en-US" sz="1800" dirty="0" err="1" smtClean="0"/>
              <a:t>ký</a:t>
            </a:r>
            <a:r>
              <a:rPr lang="en-US" sz="1800" dirty="0" smtClean="0"/>
              <a:t> </a:t>
            </a:r>
            <a:r>
              <a:rPr lang="en-US" sz="1800" dirty="0" err="1" smtClean="0"/>
              <a:t>tự</a:t>
            </a:r>
            <a:r>
              <a:rPr lang="en-US" sz="1800" dirty="0" smtClean="0"/>
              <a:t> tab (</a:t>
            </a:r>
            <a:r>
              <a:rPr lang="en-US" sz="1800" dirty="0" err="1" smtClean="0"/>
              <a:t>tương</a:t>
            </a:r>
            <a:r>
              <a:rPr lang="en-US" sz="1800" dirty="0" smtClean="0"/>
              <a:t> </a:t>
            </a:r>
            <a:r>
              <a:rPr lang="en-US" sz="1800" dirty="0" err="1" smtClean="0"/>
              <a:t>đương</a:t>
            </a:r>
            <a:r>
              <a:rPr lang="en-US" sz="1800" dirty="0" smtClean="0"/>
              <a:t> </a:t>
            </a:r>
            <a:r>
              <a:rPr lang="en-US" sz="1800" dirty="0" err="1" smtClean="0"/>
              <a:t>với</a:t>
            </a:r>
            <a:r>
              <a:rPr lang="en-US" sz="1800" dirty="0" smtClean="0"/>
              <a:t> </a:t>
            </a:r>
            <a:r>
              <a:rPr lang="en-US" sz="1800" dirty="0" err="1" smtClean="0"/>
              <a:t>một</a:t>
            </a:r>
            <a:r>
              <a:rPr lang="en-US" sz="1800" dirty="0" smtClean="0"/>
              <a:t> </a:t>
            </a:r>
            <a:r>
              <a:rPr lang="en-US" sz="1800" dirty="0" err="1" smtClean="0"/>
              <a:t>số</a:t>
            </a:r>
            <a:r>
              <a:rPr lang="en-US" sz="1800" dirty="0" smtClean="0"/>
              <a:t> </a:t>
            </a:r>
            <a:r>
              <a:rPr lang="en-US" sz="1800" dirty="0" err="1" smtClean="0"/>
              <a:t>khoảng</a:t>
            </a:r>
            <a:r>
              <a:rPr lang="en-US" sz="1800" dirty="0" smtClean="0"/>
              <a:t> </a:t>
            </a:r>
            <a:r>
              <a:rPr lang="en-US" sz="1800" dirty="0" err="1" smtClean="0"/>
              <a:t>trống</a:t>
            </a:r>
            <a:r>
              <a:rPr lang="en-US" sz="1800" dirty="0" smtClean="0"/>
              <a:t> </a:t>
            </a:r>
            <a:r>
              <a:rPr lang="en-US" sz="1800" dirty="0" err="1" smtClean="0"/>
              <a:t>khi</a:t>
            </a:r>
            <a:r>
              <a:rPr lang="en-US" sz="1800" dirty="0" smtClean="0"/>
              <a:t> </a:t>
            </a:r>
            <a:r>
              <a:rPr lang="en-US" sz="1800" dirty="0" err="1" smtClean="0"/>
              <a:t>hiển</a:t>
            </a:r>
            <a:r>
              <a:rPr lang="en-US" sz="1800" dirty="0" smtClean="0"/>
              <a:t> </a:t>
            </a:r>
            <a:r>
              <a:rPr lang="en-US" sz="1800" dirty="0" err="1" smtClean="0"/>
              <a:t>thị</a:t>
            </a:r>
            <a:r>
              <a:rPr lang="en-US" sz="1800" dirty="0" smtClean="0"/>
              <a:t>).</a:t>
            </a:r>
          </a:p>
          <a:p>
            <a:pPr algn="just"/>
            <a:r>
              <a:rPr lang="en-US" sz="1800" b="1" i="1" dirty="0" smtClean="0"/>
              <a:t>text file, plain text, ASNI text (hay ASCII text)</a:t>
            </a:r>
            <a:r>
              <a:rPr lang="en-US" sz="1800" dirty="0" smtClean="0"/>
              <a:t>: </a:t>
            </a:r>
            <a:r>
              <a:rPr lang="en-US" sz="1800" dirty="0" err="1" smtClean="0"/>
              <a:t>nói</a:t>
            </a:r>
            <a:r>
              <a:rPr lang="en-US" sz="1800" dirty="0" smtClean="0"/>
              <a:t> </a:t>
            </a:r>
            <a:r>
              <a:rPr lang="en-US" sz="1800" dirty="0" err="1" smtClean="0"/>
              <a:t>chung</a:t>
            </a:r>
            <a:r>
              <a:rPr lang="en-US" sz="1800" dirty="0" smtClean="0"/>
              <a:t> </a:t>
            </a:r>
            <a:r>
              <a:rPr lang="en-US" sz="1800" dirty="0" err="1" smtClean="0"/>
              <a:t>về</a:t>
            </a:r>
            <a:r>
              <a:rPr lang="en-US" sz="1800" dirty="0" smtClean="0"/>
              <a:t> </a:t>
            </a:r>
            <a:r>
              <a:rPr lang="en-US" sz="1800" dirty="0" err="1" smtClean="0"/>
              <a:t>định</a:t>
            </a:r>
            <a:r>
              <a:rPr lang="en-US" sz="1800" dirty="0" smtClean="0"/>
              <a:t> </a:t>
            </a:r>
            <a:r>
              <a:rPr lang="en-US" sz="1800" dirty="0" err="1" smtClean="0"/>
              <a:t>dạng</a:t>
            </a:r>
            <a:r>
              <a:rPr lang="en-US" sz="1800" dirty="0" smtClean="0"/>
              <a:t> </a:t>
            </a:r>
            <a:r>
              <a:rPr lang="en-US" sz="1800" dirty="0" err="1" smtClean="0"/>
              <a:t>văn</a:t>
            </a:r>
            <a:r>
              <a:rPr lang="en-US" sz="1800" dirty="0" smtClean="0"/>
              <a:t> </a:t>
            </a:r>
            <a:r>
              <a:rPr lang="en-US" sz="1800" dirty="0" err="1" smtClean="0"/>
              <a:t>bản</a:t>
            </a:r>
            <a:r>
              <a:rPr lang="en-US" sz="1800" dirty="0" smtClean="0"/>
              <a:t> </a:t>
            </a:r>
            <a:r>
              <a:rPr lang="en-US" sz="1800" dirty="0" err="1" smtClean="0"/>
              <a:t>đơn</a:t>
            </a:r>
            <a:r>
              <a:rPr lang="en-US" sz="1800" dirty="0" smtClean="0"/>
              <a:t> </a:t>
            </a:r>
            <a:r>
              <a:rPr lang="en-US" sz="1800" dirty="0" err="1" smtClean="0"/>
              <a:t>giản</a:t>
            </a:r>
            <a:r>
              <a:rPr lang="en-US" sz="1800" dirty="0" smtClean="0"/>
              <a:t> </a:t>
            </a:r>
            <a:r>
              <a:rPr lang="en-US" sz="1800" dirty="0" err="1" smtClean="0"/>
              <a:t>được</a:t>
            </a:r>
            <a:r>
              <a:rPr lang="en-US" sz="1800" dirty="0" smtClean="0"/>
              <a:t> </a:t>
            </a:r>
            <a:r>
              <a:rPr lang="en-US" sz="1800" dirty="0" err="1" smtClean="0"/>
              <a:t>soạn</a:t>
            </a:r>
            <a:r>
              <a:rPr lang="en-US" sz="1800" dirty="0" smtClean="0"/>
              <a:t> </a:t>
            </a:r>
            <a:r>
              <a:rPr lang="en-US" sz="1800" dirty="0" err="1" smtClean="0"/>
              <a:t>bằng</a:t>
            </a:r>
            <a:r>
              <a:rPr lang="en-US" sz="1800" dirty="0" smtClean="0"/>
              <a:t> </a:t>
            </a:r>
            <a:r>
              <a:rPr lang="en-US" sz="1800" dirty="0" err="1" smtClean="0"/>
              <a:t>các</a:t>
            </a:r>
            <a:r>
              <a:rPr lang="en-US" sz="1800" dirty="0" smtClean="0"/>
              <a:t> </a:t>
            </a:r>
            <a:r>
              <a:rPr lang="en-US" sz="1800" dirty="0" err="1" smtClean="0"/>
              <a:t>trình</a:t>
            </a:r>
            <a:r>
              <a:rPr lang="en-US" sz="1800" dirty="0" smtClean="0"/>
              <a:t> </a:t>
            </a:r>
            <a:r>
              <a:rPr lang="en-US" sz="1800" dirty="0" err="1" smtClean="0"/>
              <a:t>soạn</a:t>
            </a:r>
            <a:r>
              <a:rPr lang="en-US" sz="1800" dirty="0" smtClean="0"/>
              <a:t> </a:t>
            </a:r>
            <a:r>
              <a:rPr lang="en-US" sz="1800" dirty="0" err="1" smtClean="0"/>
              <a:t>thảo</a:t>
            </a:r>
            <a:r>
              <a:rPr lang="en-US" sz="1800" dirty="0" smtClean="0"/>
              <a:t> </a:t>
            </a:r>
            <a:r>
              <a:rPr lang="en-US" sz="1800" dirty="0" err="1" smtClean="0"/>
              <a:t>thông</a:t>
            </a:r>
            <a:r>
              <a:rPr lang="en-US" sz="1800" dirty="0" smtClean="0"/>
              <a:t> </a:t>
            </a:r>
            <a:r>
              <a:rPr lang="en-US" sz="1800" dirty="0" err="1" smtClean="0"/>
              <a:t>dụng</a:t>
            </a:r>
            <a:r>
              <a:rPr lang="en-US" sz="1800" dirty="0" smtClean="0"/>
              <a:t> </a:t>
            </a:r>
            <a:r>
              <a:rPr lang="en-US" sz="1800" dirty="0" err="1" smtClean="0"/>
              <a:t>của</a:t>
            </a:r>
            <a:r>
              <a:rPr lang="en-US" sz="1800" dirty="0" smtClean="0"/>
              <a:t> </a:t>
            </a:r>
            <a:r>
              <a:rPr lang="en-US" sz="1800" dirty="0" err="1" smtClean="0"/>
              <a:t>các</a:t>
            </a:r>
            <a:r>
              <a:rPr lang="en-US" sz="1800" dirty="0" smtClean="0"/>
              <a:t> </a:t>
            </a:r>
            <a:r>
              <a:rPr lang="en-US" sz="1800" dirty="0" err="1" smtClean="0"/>
              <a:t>hệ</a:t>
            </a:r>
            <a:r>
              <a:rPr lang="en-US" sz="1800" dirty="0" smtClean="0"/>
              <a:t> </a:t>
            </a:r>
            <a:r>
              <a:rPr lang="en-US" sz="1800" dirty="0" err="1" smtClean="0"/>
              <a:t>điều</a:t>
            </a:r>
            <a:r>
              <a:rPr lang="en-US" sz="1800" dirty="0" smtClean="0"/>
              <a:t> </a:t>
            </a:r>
            <a:r>
              <a:rPr lang="en-US" sz="1800" dirty="0" err="1" smtClean="0"/>
              <a:t>hành</a:t>
            </a:r>
            <a:r>
              <a:rPr lang="en-US" sz="1800" dirty="0" smtClean="0"/>
              <a:t>.</a:t>
            </a:r>
          </a:p>
          <a:p>
            <a:pPr algn="just"/>
            <a:r>
              <a:rPr lang="en-US" sz="1800" b="1" i="1" dirty="0" smtClean="0"/>
              <a:t>Unicode text, UTF-8 text</a:t>
            </a:r>
            <a:r>
              <a:rPr lang="en-US" sz="1800" dirty="0" smtClean="0"/>
              <a:t>: </a:t>
            </a:r>
            <a:r>
              <a:rPr lang="en-US" sz="1800" dirty="0" err="1" smtClean="0"/>
              <a:t>các</a:t>
            </a:r>
            <a:r>
              <a:rPr lang="en-US" sz="1800" dirty="0" smtClean="0"/>
              <a:t> </a:t>
            </a:r>
            <a:r>
              <a:rPr lang="en-US" sz="1800" dirty="0" err="1" smtClean="0"/>
              <a:t>định</a:t>
            </a:r>
            <a:r>
              <a:rPr lang="en-US" sz="1800" dirty="0" smtClean="0"/>
              <a:t> </a:t>
            </a:r>
            <a:r>
              <a:rPr lang="en-US" sz="1800" dirty="0" err="1" smtClean="0"/>
              <a:t>dạng</a:t>
            </a:r>
            <a:r>
              <a:rPr lang="en-US" sz="1800" dirty="0" smtClean="0"/>
              <a:t> </a:t>
            </a:r>
            <a:r>
              <a:rPr lang="en-US" sz="1800" dirty="0" err="1" smtClean="0"/>
              <a:t>văn</a:t>
            </a:r>
            <a:r>
              <a:rPr lang="en-US" sz="1800" dirty="0" smtClean="0"/>
              <a:t> </a:t>
            </a:r>
            <a:r>
              <a:rPr lang="en-US" sz="1800" dirty="0" err="1" smtClean="0"/>
              <a:t>bản</a:t>
            </a:r>
            <a:r>
              <a:rPr lang="en-US" sz="1800" dirty="0" smtClean="0"/>
              <a:t> </a:t>
            </a:r>
            <a:r>
              <a:rPr lang="en-US" sz="1800" dirty="0" err="1" smtClean="0"/>
              <a:t>thô</a:t>
            </a:r>
            <a:r>
              <a:rPr lang="en-US" sz="1800" dirty="0" smtClean="0"/>
              <a:t> </a:t>
            </a:r>
            <a:r>
              <a:rPr lang="en-US" sz="1800" dirty="0" err="1" smtClean="0"/>
              <a:t>dạn</a:t>
            </a:r>
            <a:r>
              <a:rPr lang="en-US" sz="1800" dirty="0" smtClean="0"/>
              <a:t> </a:t>
            </a:r>
            <a:r>
              <a:rPr lang="en-US" sz="1800" dirty="0" err="1" smtClean="0"/>
              <a:t>mở</a:t>
            </a:r>
            <a:r>
              <a:rPr lang="en-US" sz="1800" dirty="0" smtClean="0"/>
              <a:t> </a:t>
            </a:r>
            <a:r>
              <a:rPr lang="en-US" sz="1800" dirty="0" err="1" smtClean="0"/>
              <a:t>rộng</a:t>
            </a:r>
            <a:r>
              <a:rPr lang="en-US" sz="1800" dirty="0" smtClean="0"/>
              <a:t>, </a:t>
            </a:r>
            <a:r>
              <a:rPr lang="en-US" sz="1800" dirty="0" err="1" smtClean="0"/>
              <a:t>mỗi</a:t>
            </a:r>
            <a:r>
              <a:rPr lang="en-US" sz="1800" dirty="0" smtClean="0"/>
              <a:t> </a:t>
            </a:r>
            <a:r>
              <a:rPr lang="en-US" sz="1800" dirty="0" err="1" smtClean="0"/>
              <a:t>ký</a:t>
            </a:r>
            <a:r>
              <a:rPr lang="en-US" sz="1800" dirty="0" smtClean="0"/>
              <a:t> </a:t>
            </a:r>
            <a:r>
              <a:rPr lang="en-US" sz="1800" dirty="0" err="1" smtClean="0"/>
              <a:t>tự</a:t>
            </a:r>
            <a:r>
              <a:rPr lang="en-US" sz="1800" dirty="0" smtClean="0"/>
              <a:t> </a:t>
            </a:r>
            <a:r>
              <a:rPr lang="en-US" sz="1800" dirty="0" err="1" smtClean="0"/>
              <a:t>chiếm</a:t>
            </a:r>
            <a:r>
              <a:rPr lang="en-US" sz="1800" dirty="0" smtClean="0"/>
              <a:t> </a:t>
            </a:r>
            <a:r>
              <a:rPr lang="en-US" sz="1800" dirty="0" err="1" smtClean="0"/>
              <a:t>nhiều</a:t>
            </a:r>
            <a:r>
              <a:rPr lang="en-US" sz="1800" dirty="0" smtClean="0"/>
              <a:t> byte </a:t>
            </a:r>
            <a:r>
              <a:rPr lang="en-US" sz="1800" dirty="0" err="1" smtClean="0"/>
              <a:t>lưu</a:t>
            </a:r>
            <a:r>
              <a:rPr lang="en-US" sz="1800" dirty="0" smtClean="0"/>
              <a:t> </a:t>
            </a:r>
            <a:r>
              <a:rPr lang="en-US" sz="1800" dirty="0" err="1" smtClean="0"/>
              <a:t>trữ</a:t>
            </a:r>
            <a:r>
              <a:rPr lang="en-US" sz="1800" dirty="0" smtClean="0"/>
              <a:t> </a:t>
            </a:r>
            <a:r>
              <a:rPr lang="en-US" sz="1800" dirty="0" err="1" smtClean="0"/>
              <a:t>trong</a:t>
            </a:r>
            <a:r>
              <a:rPr lang="en-US" sz="1800" dirty="0" smtClean="0"/>
              <a:t> </a:t>
            </a:r>
            <a:r>
              <a:rPr lang="en-US" sz="1800" dirty="0" err="1" smtClean="0"/>
              <a:t>bộ</a:t>
            </a:r>
            <a:r>
              <a:rPr lang="en-US" sz="1800" dirty="0" smtClean="0"/>
              <a:t> </a:t>
            </a:r>
            <a:r>
              <a:rPr lang="en-US" sz="1800" dirty="0" err="1" smtClean="0"/>
              <a:t>nhớ</a:t>
            </a:r>
            <a:r>
              <a:rPr lang="en-US" sz="1800" dirty="0" smtClean="0"/>
              <a:t> hay </a:t>
            </a:r>
            <a:r>
              <a:rPr lang="en-US" sz="1800" dirty="0" err="1" smtClean="0"/>
              <a:t>trên</a:t>
            </a:r>
            <a:r>
              <a:rPr lang="en-US" sz="1800" dirty="0" smtClean="0"/>
              <a:t> </a:t>
            </a:r>
            <a:r>
              <a:rPr lang="en-US" sz="1800" dirty="0" err="1" smtClean="0"/>
              <a:t>đĩa</a:t>
            </a:r>
            <a:r>
              <a:rPr lang="en-US" sz="1800" dirty="0" smtClean="0"/>
              <a:t>.</a:t>
            </a:r>
          </a:p>
        </p:txBody>
      </p:sp>
      <p:sp>
        <p:nvSpPr>
          <p:cNvPr id="4" name="Date Placeholder 3"/>
          <p:cNvSpPr>
            <a:spLocks noGrp="1"/>
          </p:cNvSpPr>
          <p:nvPr>
            <p:ph type="dt" sz="half" idx="10"/>
          </p:nvPr>
        </p:nvSpPr>
        <p:spPr/>
        <p:txBody>
          <a:bodyPr/>
          <a:lstStyle/>
          <a:p>
            <a:fld id="{D5A260B1-FAF5-4C62-9596-ACDF42050452}" type="datetime1">
              <a:rPr lang="en-US" smtClean="0"/>
              <a:pPr/>
              <a:t>3/9/2012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36</a:t>
            </a:fld>
            <a:endParaRPr lang="en-US"/>
          </a:p>
        </p:txBody>
      </p:sp>
    </p:spTree>
    <p:extLst>
      <p:ext uri="{BB962C8B-B14F-4D97-AF65-F5344CB8AC3E}">
        <p14:creationId xmlns:p14="http://schemas.microsoft.com/office/powerpoint/2010/main" xmlns="" val="278523443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đọc thêm tiếng Anh</a:t>
            </a:r>
            <a:endParaRPr lang="en-US"/>
          </a:p>
        </p:txBody>
      </p:sp>
      <p:sp>
        <p:nvSpPr>
          <p:cNvPr id="3" name="Content Placeholder 2"/>
          <p:cNvSpPr>
            <a:spLocks noGrp="1"/>
          </p:cNvSpPr>
          <p:nvPr>
            <p:ph idx="1"/>
          </p:nvPr>
        </p:nvSpPr>
        <p:spPr/>
        <p:txBody>
          <a:bodyPr>
            <a:normAutofit/>
          </a:bodyPr>
          <a:lstStyle/>
          <a:p>
            <a:r>
              <a:rPr lang="en-US" sz="2800" b="1"/>
              <a:t>Theory and Problems of Fundamentals of Computing with C++</a:t>
            </a:r>
            <a:r>
              <a:rPr lang="en-US" sz="2800"/>
              <a:t>, John R.Hubbard, Schaum’s Outlines Series, McGraw-Hill, 1998.</a:t>
            </a:r>
          </a:p>
        </p:txBody>
      </p:sp>
      <p:sp>
        <p:nvSpPr>
          <p:cNvPr id="4" name="Date Placeholder 3"/>
          <p:cNvSpPr>
            <a:spLocks noGrp="1"/>
          </p:cNvSpPr>
          <p:nvPr>
            <p:ph type="dt" sz="half" idx="10"/>
          </p:nvPr>
        </p:nvSpPr>
        <p:spPr/>
        <p:txBody>
          <a:bodyPr/>
          <a:lstStyle/>
          <a:p>
            <a:fld id="{60FBC129-F31E-49BE-9777-5DA4665444AF}"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37</a:t>
            </a:fld>
            <a:endParaRPr lang="en-US"/>
          </a:p>
        </p:txBody>
      </p:sp>
    </p:spTree>
    <p:extLst>
      <p:ext uri="{BB962C8B-B14F-4D97-AF65-F5344CB8AC3E}">
        <p14:creationId xmlns:p14="http://schemas.microsoft.com/office/powerpoint/2010/main" xmlns="" val="14848783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99028154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về tập tin</a:t>
            </a:r>
            <a:endParaRPr lang="en-US"/>
          </a:p>
        </p:txBody>
      </p:sp>
      <p:sp>
        <p:nvSpPr>
          <p:cNvPr id="3" name="Content Placeholder 2"/>
          <p:cNvSpPr>
            <a:spLocks noGrp="1"/>
          </p:cNvSpPr>
          <p:nvPr>
            <p:ph idx="1"/>
          </p:nvPr>
        </p:nvSpPr>
        <p:spPr/>
        <p:txBody>
          <a:bodyPr>
            <a:normAutofit/>
          </a:bodyPr>
          <a:lstStyle/>
          <a:p>
            <a:r>
              <a:rPr lang="en-US" smtClean="0"/>
              <a:t>Việc lập trình với tập tin nhằm để lưu trữ dữ liệu của chương trình vào bộ nhớ phụ và truy xuất trở lại dữ liệu này khi cần thiết. Thông thường dữ liệu lưu trữ là các tập tin trên đĩa.</a:t>
            </a:r>
          </a:p>
          <a:p>
            <a:r>
              <a:rPr lang="en-US" smtClean="0"/>
              <a:t>Về mặt kỹ thuật lập trình, người ta xem có hai dạng tập tin chính là tập tin văn bản thô và tập tin tin nhị phân.</a:t>
            </a:r>
            <a:endParaRPr lang="en-US"/>
          </a:p>
        </p:txBody>
      </p:sp>
      <p:sp>
        <p:nvSpPr>
          <p:cNvPr id="4" name="Date Placeholder 3"/>
          <p:cNvSpPr>
            <a:spLocks noGrp="1"/>
          </p:cNvSpPr>
          <p:nvPr>
            <p:ph type="dt" sz="half" idx="10"/>
          </p:nvPr>
        </p:nvSpPr>
        <p:spPr/>
        <p:txBody>
          <a:bodyPr/>
          <a:lstStyle/>
          <a:p>
            <a:fld id="{0E43A77F-9DC4-47A1-8B28-ED8BC991CBAA}"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4</a:t>
            </a:fld>
            <a:endParaRPr lang="en-US"/>
          </a:p>
        </p:txBody>
      </p:sp>
    </p:spTree>
    <p:extLst>
      <p:ext uri="{BB962C8B-B14F-4D97-AF65-F5344CB8AC3E}">
        <p14:creationId xmlns:p14="http://schemas.microsoft.com/office/powerpoint/2010/main" xmlns="" val="4170489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Tập tin văn bản thô</a:t>
            </a:r>
            <a:endParaRPr lang="en-US"/>
          </a:p>
        </p:txBody>
      </p:sp>
      <p:sp>
        <p:nvSpPr>
          <p:cNvPr id="3" name="Content Placeholder 2"/>
          <p:cNvSpPr>
            <a:spLocks noGrp="1"/>
          </p:cNvSpPr>
          <p:nvPr>
            <p:ph idx="1"/>
          </p:nvPr>
        </p:nvSpPr>
        <p:spPr/>
        <p:txBody>
          <a:bodyPr>
            <a:normAutofit fontScale="85000" lnSpcReduction="10000"/>
          </a:bodyPr>
          <a:lstStyle/>
          <a:p>
            <a:r>
              <a:rPr lang="en-US" smtClean="0"/>
              <a:t>Đây là dạng tập tin văn bản có cấu trúc đơn giản và thông dụng nhất, có thể xem nội dung và sửa chữa bằng các lệnh của hệ điều hành hay những chương trình soạn thảo văn bản đơn giản.</a:t>
            </a:r>
          </a:p>
          <a:p>
            <a:r>
              <a:rPr lang="en-US" smtClean="0"/>
              <a:t>Thông thường được lưu trữ trên đĩa dưới dạng .txt.</a:t>
            </a:r>
          </a:p>
          <a:p>
            <a:r>
              <a:rPr lang="en-US" smtClean="0"/>
              <a:t>Hầu hết mã nguồn chương trình hiện nay đều lưu trữ trên đĩa dưới dạng tập tin văn bản thô.</a:t>
            </a:r>
          </a:p>
          <a:p>
            <a:r>
              <a:rPr lang="en-US" smtClean="0"/>
              <a:t>Nội dung gồm các ký tự 8-bit</a:t>
            </a:r>
          </a:p>
          <a:p>
            <a:pPr lvl="2"/>
            <a:r>
              <a:rPr lang="en-US" smtClean="0"/>
              <a:t>Các ký tự thấy được có mã từ 0x20 trở lên.</a:t>
            </a:r>
          </a:p>
          <a:p>
            <a:pPr lvl="2"/>
            <a:r>
              <a:rPr lang="en-US" smtClean="0"/>
              <a:t>Các ký tự điều khiển có mã nhỏ hơn 0x20.</a:t>
            </a:r>
            <a:endParaRPr lang="en-US"/>
          </a:p>
        </p:txBody>
      </p:sp>
      <p:sp>
        <p:nvSpPr>
          <p:cNvPr id="4" name="Date Placeholder 3"/>
          <p:cNvSpPr>
            <a:spLocks noGrp="1"/>
          </p:cNvSpPr>
          <p:nvPr>
            <p:ph type="dt" sz="half" idx="10"/>
          </p:nvPr>
        </p:nvSpPr>
        <p:spPr/>
        <p:txBody>
          <a:bodyPr/>
          <a:lstStyle/>
          <a:p>
            <a:fld id="{14EF8862-3F6D-48BE-AD56-50A7267F65E4}"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5</a:t>
            </a:fld>
            <a:endParaRPr lang="en-US"/>
          </a:p>
        </p:txBody>
      </p:sp>
    </p:spTree>
    <p:extLst>
      <p:ext uri="{BB962C8B-B14F-4D97-AF65-F5344CB8AC3E}">
        <p14:creationId xmlns:p14="http://schemas.microsoft.com/office/powerpoint/2010/main" xmlns="" val="3178824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Tập tin văn bản thô mở rộng</a:t>
            </a:r>
            <a:endParaRPr lang="en-US"/>
          </a:p>
        </p:txBody>
      </p:sp>
      <p:sp>
        <p:nvSpPr>
          <p:cNvPr id="3" name="Content Placeholder 2"/>
          <p:cNvSpPr>
            <a:spLocks noGrp="1"/>
          </p:cNvSpPr>
          <p:nvPr>
            <p:ph idx="1"/>
          </p:nvPr>
        </p:nvSpPr>
        <p:spPr/>
        <p:txBody>
          <a:bodyPr>
            <a:normAutofit/>
          </a:bodyPr>
          <a:lstStyle/>
          <a:p>
            <a:r>
              <a:rPr lang="en-US" smtClean="0"/>
              <a:t>Có thể lưu các ký tự Unicode hay ký tự nhiều byte (multi-byte character).</a:t>
            </a:r>
          </a:p>
          <a:p>
            <a:r>
              <a:rPr lang="en-US" smtClean="0"/>
              <a:t>Hai cấu trúc văn bản thô mở rộng thông dụng nhất là:</a:t>
            </a:r>
          </a:p>
          <a:p>
            <a:pPr lvl="1"/>
            <a:r>
              <a:rPr lang="en-US" smtClean="0"/>
              <a:t>Unicode text: lưu các ký tự UTF-16.</a:t>
            </a:r>
          </a:p>
          <a:p>
            <a:pPr lvl="1"/>
            <a:r>
              <a:rPr lang="en-US" smtClean="0"/>
              <a:t>UTF-8: lưu các ký tự độ dài biến động từ 1 đến 4 byte.</a:t>
            </a:r>
          </a:p>
          <a:p>
            <a:pPr lvl="1"/>
            <a:endParaRPr lang="en-US" smtClean="0"/>
          </a:p>
        </p:txBody>
      </p:sp>
      <p:sp>
        <p:nvSpPr>
          <p:cNvPr id="4" name="Date Placeholder 3"/>
          <p:cNvSpPr>
            <a:spLocks noGrp="1"/>
          </p:cNvSpPr>
          <p:nvPr>
            <p:ph type="dt" sz="half" idx="10"/>
          </p:nvPr>
        </p:nvSpPr>
        <p:spPr/>
        <p:txBody>
          <a:bodyPr/>
          <a:lstStyle/>
          <a:p>
            <a:fld id="{88C569D2-8B6B-458D-81AC-5D00D44F8774}"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6</a:t>
            </a:fld>
            <a:endParaRPr lang="en-US"/>
          </a:p>
        </p:txBody>
      </p:sp>
    </p:spTree>
    <p:extLst>
      <p:ext uri="{BB962C8B-B14F-4D97-AF65-F5344CB8AC3E}">
        <p14:creationId xmlns:p14="http://schemas.microsoft.com/office/powerpoint/2010/main" xmlns="" val="3888201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Tập tin nhị phân</a:t>
            </a:r>
            <a:endParaRPr lang="en-US"/>
          </a:p>
        </p:txBody>
      </p:sp>
      <p:sp>
        <p:nvSpPr>
          <p:cNvPr id="3" name="Content Placeholder 2"/>
          <p:cNvSpPr>
            <a:spLocks noGrp="1"/>
          </p:cNvSpPr>
          <p:nvPr>
            <p:ph idx="1"/>
          </p:nvPr>
        </p:nvSpPr>
        <p:spPr/>
        <p:txBody>
          <a:bodyPr/>
          <a:lstStyle/>
          <a:p>
            <a:r>
              <a:rPr lang="en-US" smtClean="0"/>
              <a:t>Là các tập tin không có cấu trúc như tập tin văn bản thô.</a:t>
            </a:r>
          </a:p>
          <a:p>
            <a:r>
              <a:rPr lang="en-US" smtClean="0"/>
              <a:t>Mỗi tập tin bao gồm một dãy các byte dữ liệu, gồm 2 dạng:</a:t>
            </a:r>
          </a:p>
          <a:p>
            <a:pPr lvl="1"/>
            <a:r>
              <a:rPr lang="en-US" smtClean="0"/>
              <a:t>Các byte tuần tự không liên quan nhau về mặt cấu trúc tổ chức tập tin.</a:t>
            </a:r>
          </a:p>
          <a:p>
            <a:pPr lvl="1"/>
            <a:r>
              <a:rPr lang="en-US" smtClean="0"/>
              <a:t>Được cấu trúc hóa tùy theo qui ước của phần mềm tạo ra tập tin.</a:t>
            </a:r>
          </a:p>
        </p:txBody>
      </p:sp>
      <p:sp>
        <p:nvSpPr>
          <p:cNvPr id="4" name="Date Placeholder 3"/>
          <p:cNvSpPr>
            <a:spLocks noGrp="1"/>
          </p:cNvSpPr>
          <p:nvPr>
            <p:ph type="dt" sz="half" idx="10"/>
          </p:nvPr>
        </p:nvSpPr>
        <p:spPr/>
        <p:txBody>
          <a:bodyPr/>
          <a:lstStyle/>
          <a:p>
            <a:fld id="{8FB4CF28-C143-4C42-8AED-FE59E5C016B8}"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7</a:t>
            </a:fld>
            <a:endParaRPr lang="en-US"/>
          </a:p>
        </p:txBody>
      </p:sp>
    </p:spTree>
    <p:extLst>
      <p:ext uri="{BB962C8B-B14F-4D97-AF65-F5344CB8AC3E}">
        <p14:creationId xmlns:p14="http://schemas.microsoft.com/office/powerpoint/2010/main" xmlns="" val="788077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Hệ thống nhập xuất</a:t>
            </a:r>
            <a:br>
              <a:rPr lang="en-US"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br>
            <a:r>
              <a:rPr lang="en-US"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trong lập trình</a:t>
            </a:r>
            <a:endParaRPr lang="en-US">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endParaRPr>
          </a:p>
        </p:txBody>
      </p:sp>
    </p:spTree>
    <p:extLst>
      <p:ext uri="{BB962C8B-B14F-4D97-AF65-F5344CB8AC3E}">
        <p14:creationId xmlns:p14="http://schemas.microsoft.com/office/powerpoint/2010/main" xmlns="" val="104912005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bước để lập trình tập tin</a:t>
            </a:r>
            <a:endParaRPr lang="en-US"/>
          </a:p>
        </p:txBody>
      </p:sp>
      <p:sp>
        <p:nvSpPr>
          <p:cNvPr id="3" name="Content Placeholder 2"/>
          <p:cNvSpPr>
            <a:spLocks noGrp="1"/>
          </p:cNvSpPr>
          <p:nvPr>
            <p:ph idx="1"/>
          </p:nvPr>
        </p:nvSpPr>
        <p:spPr/>
        <p:txBody>
          <a:bodyPr>
            <a:normAutofit fontScale="92500" lnSpcReduction="10000"/>
          </a:bodyPr>
          <a:lstStyle/>
          <a:p>
            <a:r>
              <a:rPr lang="en-US" smtClean="0"/>
              <a:t>Bao gồm 3 bước chính:</a:t>
            </a:r>
          </a:p>
          <a:p>
            <a:pPr lvl="1"/>
            <a:r>
              <a:rPr lang="en-US" b="1" smtClean="0"/>
              <a:t>Bước 1</a:t>
            </a:r>
            <a:r>
              <a:rPr lang="en-US" smtClean="0"/>
              <a:t>. Mở tập tin, người lập trình cần phải đưa vào đường dẫn và tên tập tin chính xác.</a:t>
            </a:r>
          </a:p>
          <a:p>
            <a:pPr lvl="1"/>
            <a:r>
              <a:rPr lang="en-US" b="1" smtClean="0"/>
              <a:t>Bước 2</a:t>
            </a:r>
            <a:r>
              <a:rPr lang="en-US" smtClean="0"/>
              <a:t>. Sử dụng tập tin (sau khi đã mở tập tin thành công).</a:t>
            </a:r>
          </a:p>
          <a:p>
            <a:pPr lvl="2"/>
            <a:r>
              <a:rPr lang="en-US" smtClean="0"/>
              <a:t>Đọc dữ liệu từ tập tin đưa vào biến bộ nhớ trong chương trình.</a:t>
            </a:r>
          </a:p>
          <a:p>
            <a:pPr lvl="2"/>
            <a:r>
              <a:rPr lang="en-US" smtClean="0"/>
              <a:t>Ghi dữ liệu từ biến bộ nhớ trong chương trình lên</a:t>
            </a:r>
            <a:br>
              <a:rPr lang="en-US" smtClean="0"/>
            </a:br>
            <a:r>
              <a:rPr lang="en-US" smtClean="0"/>
              <a:t>tập tin.</a:t>
            </a:r>
          </a:p>
          <a:p>
            <a:pPr lvl="1"/>
            <a:r>
              <a:rPr lang="en-US" b="1" smtClean="0"/>
              <a:t>Bước 3</a:t>
            </a:r>
            <a:r>
              <a:rPr lang="en-US" smtClean="0"/>
              <a:t>. Đóng tập tin (sau khi đã hoàn tất các công việc cần thiết).</a:t>
            </a:r>
            <a:endParaRPr lang="en-US"/>
          </a:p>
        </p:txBody>
      </p:sp>
      <p:sp>
        <p:nvSpPr>
          <p:cNvPr id="4" name="Date Placeholder 3"/>
          <p:cNvSpPr>
            <a:spLocks noGrp="1"/>
          </p:cNvSpPr>
          <p:nvPr>
            <p:ph type="dt" sz="half" idx="10"/>
          </p:nvPr>
        </p:nvSpPr>
        <p:spPr/>
        <p:txBody>
          <a:bodyPr/>
          <a:lstStyle/>
          <a:p>
            <a:fld id="{1A3C58B3-3AAF-4D14-998B-0E34E120B21B}" type="datetime1">
              <a:rPr lang="en-US" smtClean="0"/>
              <a:pPr/>
              <a:t>3/9/2012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9</a:t>
            </a:fld>
            <a:endParaRPr lang="en-US"/>
          </a:p>
        </p:txBody>
      </p:sp>
    </p:spTree>
    <p:extLst>
      <p:ext uri="{BB962C8B-B14F-4D97-AF65-F5344CB8AC3E}">
        <p14:creationId xmlns:p14="http://schemas.microsoft.com/office/powerpoint/2010/main" xmlns="" val="41704895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ran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Orange</Template>
  <TotalTime>0</TotalTime>
  <Words>3509</Words>
  <Application>Microsoft Office PowerPoint</Application>
  <PresentationFormat>On-screen Show (4:3)</PresentationFormat>
  <Paragraphs>412</Paragraphs>
  <Slides>38</Slides>
  <Notes>10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Orange</vt:lpstr>
      <vt:lpstr>Chuỗi ký tự và tập tin</vt:lpstr>
      <vt:lpstr>Nội dung</vt:lpstr>
      <vt:lpstr>Giới thiệu về các dạng tập tin</vt:lpstr>
      <vt:lpstr>Giới thiệu về tập tin</vt:lpstr>
      <vt:lpstr>Tập tin văn bản thô</vt:lpstr>
      <vt:lpstr>Tập tin văn bản thô mở rộng</vt:lpstr>
      <vt:lpstr>Tập tin nhị phân</vt:lpstr>
      <vt:lpstr>Hệ thống nhập xuất trong lập trình</vt:lpstr>
      <vt:lpstr>Các bước để lập trình tập tin</vt:lpstr>
      <vt:lpstr>Hàm mở tập tin</vt:lpstr>
      <vt:lpstr>Đối số mở tập tin (mode)</vt:lpstr>
      <vt:lpstr>Đọc và ghi dữ liệu (stdio.h)</vt:lpstr>
      <vt:lpstr>Hàm xuất theo định dạng</vt:lpstr>
      <vt:lpstr>Hàm nhập theo định dạng</vt:lpstr>
      <vt:lpstr>Hàm nhập ký tự</vt:lpstr>
      <vt:lpstr>Hàm nhập chuỗi</vt:lpstr>
      <vt:lpstr>Hàm xuất ký tự</vt:lpstr>
      <vt:lpstr>Hàm xuất chuỗi</vt:lpstr>
      <vt:lpstr>Hàm xuất trực tiếp</vt:lpstr>
      <vt:lpstr>Hàm nhập trực tiếp</vt:lpstr>
      <vt:lpstr>Hàm đóng tập tin xác định</vt:lpstr>
      <vt:lpstr>Hàm đóng tất cả stream</vt:lpstr>
      <vt:lpstr>Con trỏ chỉ vị (position indicator)</vt:lpstr>
      <vt:lpstr>Truy xuất tuần tự &amp; ngẫu nhiên</vt:lpstr>
      <vt:lpstr>Hàm đặt lại vị trí con trỏ chỉ vị</vt:lpstr>
      <vt:lpstr>Hàm tái định vị con trỏ chỉ vị</vt:lpstr>
      <vt:lpstr>Hàm xác định vị trí con trỏ chỉ vị</vt:lpstr>
      <vt:lpstr>Lập trình thao tác trên tập tin văn bản thô</vt:lpstr>
      <vt:lpstr>Xem giáo trình NMLT (323-331)</vt:lpstr>
      <vt:lpstr>Sử dụng tập tin văn bản thô để lưu dữ liệu chương trình</vt:lpstr>
      <vt:lpstr>Xem giáo trình NMLT (332-352)</vt:lpstr>
      <vt:lpstr>Các vấn đề mở rộng kiến thức nghề nghiệp</vt:lpstr>
      <vt:lpstr>Tìm hiểu thêm</vt:lpstr>
      <vt:lpstr>Thuật ngữ và bài đọc thêm tiếng Anh</vt:lpstr>
      <vt:lpstr>Thuật ngữ tiếng Anh</vt:lpstr>
      <vt:lpstr>Thuật ngữ tiếng Anh</vt:lpstr>
      <vt:lpstr>Bài đọc thêm tiếng Anh</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tdquang</dc:creator>
  <cp:lastModifiedBy>VITCONBUNGBU</cp:lastModifiedBy>
  <cp:revision>415</cp:revision>
  <dcterms:created xsi:type="dcterms:W3CDTF">2010-02-17T03:02:53Z</dcterms:created>
  <dcterms:modified xsi:type="dcterms:W3CDTF">2012-03-09T13:23:15Z</dcterms:modified>
</cp:coreProperties>
</file>