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0" r:id="rId1"/>
  </p:sldMasterIdLst>
  <p:notesMasterIdLst>
    <p:notesMasterId r:id="rId234"/>
  </p:notesMasterIdLst>
  <p:handoutMasterIdLst>
    <p:handoutMasterId r:id="rId235"/>
  </p:handoutMasterIdLst>
  <p:sldIdLst>
    <p:sldId id="256" r:id="rId2"/>
    <p:sldId id="258" r:id="rId3"/>
    <p:sldId id="451" r:id="rId4"/>
    <p:sldId id="261" r:id="rId5"/>
    <p:sldId id="263" r:id="rId6"/>
    <p:sldId id="262" r:id="rId7"/>
    <p:sldId id="264" r:id="rId8"/>
    <p:sldId id="265" r:id="rId9"/>
    <p:sldId id="266" r:id="rId10"/>
    <p:sldId id="267" r:id="rId11"/>
    <p:sldId id="268" r:id="rId12"/>
    <p:sldId id="269" r:id="rId13"/>
    <p:sldId id="452" r:id="rId14"/>
    <p:sldId id="271" r:id="rId15"/>
    <p:sldId id="272" r:id="rId16"/>
    <p:sldId id="273" r:id="rId17"/>
    <p:sldId id="274" r:id="rId18"/>
    <p:sldId id="275" r:id="rId19"/>
    <p:sldId id="276" r:id="rId20"/>
    <p:sldId id="277" r:id="rId21"/>
    <p:sldId id="454" r:id="rId22"/>
    <p:sldId id="278" r:id="rId23"/>
    <p:sldId id="279" r:id="rId24"/>
    <p:sldId id="465" r:id="rId25"/>
    <p:sldId id="466" r:id="rId26"/>
    <p:sldId id="467" r:id="rId27"/>
    <p:sldId id="468" r:id="rId28"/>
    <p:sldId id="469" r:id="rId29"/>
    <p:sldId id="470" r:id="rId30"/>
    <p:sldId id="471" r:id="rId31"/>
    <p:sldId id="472" r:id="rId32"/>
    <p:sldId id="473" r:id="rId33"/>
    <p:sldId id="455" r:id="rId34"/>
    <p:sldId id="456" r:id="rId35"/>
    <p:sldId id="457" r:id="rId36"/>
    <p:sldId id="458" r:id="rId37"/>
    <p:sldId id="459" r:id="rId38"/>
    <p:sldId id="460" r:id="rId39"/>
    <p:sldId id="461" r:id="rId40"/>
    <p:sldId id="462" r:id="rId41"/>
    <p:sldId id="463" r:id="rId42"/>
    <p:sldId id="478" r:id="rId43"/>
    <p:sldId id="280" r:id="rId44"/>
    <p:sldId id="464" r:id="rId45"/>
    <p:sldId id="480" r:id="rId46"/>
    <p:sldId id="281" r:id="rId47"/>
    <p:sldId id="282" r:id="rId48"/>
    <p:sldId id="283" r:id="rId49"/>
    <p:sldId id="481" r:id="rId50"/>
    <p:sldId id="477" r:id="rId51"/>
    <p:sldId id="293" r:id="rId52"/>
    <p:sldId id="299" r:id="rId53"/>
    <p:sldId id="300" r:id="rId54"/>
    <p:sldId id="301" r:id="rId55"/>
    <p:sldId id="302" r:id="rId56"/>
    <p:sldId id="303" r:id="rId57"/>
    <p:sldId id="482" r:id="rId58"/>
    <p:sldId id="479"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8" r:id="rId99"/>
    <p:sldId id="349" r:id="rId100"/>
    <p:sldId id="350" r:id="rId101"/>
    <p:sldId id="351" r:id="rId102"/>
    <p:sldId id="497"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 id="393" r:id="rId145"/>
    <p:sldId id="394" r:id="rId146"/>
    <p:sldId id="395" r:id="rId147"/>
    <p:sldId id="396" r:id="rId148"/>
    <p:sldId id="397" r:id="rId149"/>
    <p:sldId id="398" r:id="rId150"/>
    <p:sldId id="399" r:id="rId151"/>
    <p:sldId id="402" r:id="rId152"/>
    <p:sldId id="503" r:id="rId153"/>
    <p:sldId id="403" r:id="rId154"/>
    <p:sldId id="404" r:id="rId155"/>
    <p:sldId id="405" r:id="rId156"/>
    <p:sldId id="406" r:id="rId157"/>
    <p:sldId id="407" r:id="rId158"/>
    <p:sldId id="408" r:id="rId159"/>
    <p:sldId id="502" r:id="rId160"/>
    <p:sldId id="409" r:id="rId161"/>
    <p:sldId id="410" r:id="rId162"/>
    <p:sldId id="411" r:id="rId163"/>
    <p:sldId id="412" r:id="rId164"/>
    <p:sldId id="413" r:id="rId165"/>
    <p:sldId id="414" r:id="rId166"/>
    <p:sldId id="415" r:id="rId167"/>
    <p:sldId id="499" r:id="rId168"/>
    <p:sldId id="416" r:id="rId169"/>
    <p:sldId id="417" r:id="rId170"/>
    <p:sldId id="418" r:id="rId171"/>
    <p:sldId id="419" r:id="rId172"/>
    <p:sldId id="496" r:id="rId173"/>
    <p:sldId id="488" r:id="rId174"/>
    <p:sldId id="420" r:id="rId175"/>
    <p:sldId id="486" r:id="rId176"/>
    <p:sldId id="487" r:id="rId177"/>
    <p:sldId id="422" r:id="rId178"/>
    <p:sldId id="423" r:id="rId179"/>
    <p:sldId id="484" r:id="rId180"/>
    <p:sldId id="424" r:id="rId181"/>
    <p:sldId id="425" r:id="rId182"/>
    <p:sldId id="490" r:id="rId183"/>
    <p:sldId id="428" r:id="rId184"/>
    <p:sldId id="429" r:id="rId185"/>
    <p:sldId id="489" r:id="rId186"/>
    <p:sldId id="493" r:id="rId187"/>
    <p:sldId id="506" r:id="rId188"/>
    <p:sldId id="507" r:id="rId189"/>
    <p:sldId id="430" r:id="rId190"/>
    <p:sldId id="508" r:id="rId191"/>
    <p:sldId id="509" r:id="rId192"/>
    <p:sldId id="431" r:id="rId193"/>
    <p:sldId id="438" r:id="rId194"/>
    <p:sldId id="439" r:id="rId195"/>
    <p:sldId id="440" r:id="rId196"/>
    <p:sldId id="441" r:id="rId197"/>
    <p:sldId id="442" r:id="rId198"/>
    <p:sldId id="510" r:id="rId199"/>
    <p:sldId id="511" r:id="rId200"/>
    <p:sldId id="512" r:id="rId201"/>
    <p:sldId id="284" r:id="rId202"/>
    <p:sldId id="305" r:id="rId203"/>
    <p:sldId id="513" r:id="rId204"/>
    <p:sldId id="270" r:id="rId205"/>
    <p:sldId id="514" r:id="rId206"/>
    <p:sldId id="307" r:id="rId207"/>
    <p:sldId id="515" r:id="rId208"/>
    <p:sldId id="295" r:id="rId209"/>
    <p:sldId id="296" r:id="rId210"/>
    <p:sldId id="298" r:id="rId211"/>
    <p:sldId id="297" r:id="rId212"/>
    <p:sldId id="285" r:id="rId213"/>
    <p:sldId id="522" r:id="rId214"/>
    <p:sldId id="289" r:id="rId215"/>
    <p:sldId id="516" r:id="rId216"/>
    <p:sldId id="517" r:id="rId217"/>
    <p:sldId id="518" r:id="rId218"/>
    <p:sldId id="519" r:id="rId219"/>
    <p:sldId id="520" r:id="rId220"/>
    <p:sldId id="521" r:id="rId221"/>
    <p:sldId id="304" r:id="rId222"/>
    <p:sldId id="306" r:id="rId223"/>
    <p:sldId id="434" r:id="rId224"/>
    <p:sldId id="494" r:id="rId225"/>
    <p:sldId id="495" r:id="rId226"/>
    <p:sldId id="505" r:id="rId227"/>
    <p:sldId id="500" r:id="rId228"/>
    <p:sldId id="501" r:id="rId229"/>
    <p:sldId id="447" r:id="rId230"/>
    <p:sldId id="449" r:id="rId231"/>
    <p:sldId id="483" r:id="rId232"/>
    <p:sldId id="504" r:id="rId233"/>
  </p:sldIdLst>
  <p:sldSz cx="9144000" cy="5143500" type="screen16x9"/>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DC7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9068"/>
    <p:restoredTop sz="94615"/>
  </p:normalViewPr>
  <p:slideViewPr>
    <p:cSldViewPr snapToGrid="0" snapToObjects="1">
      <p:cViewPr varScale="1">
        <p:scale>
          <a:sx n="138" d="100"/>
          <a:sy n="138" d="100"/>
        </p:scale>
        <p:origin x="408" y="12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theme" Target="theme/theme1.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presProps" Target="presProp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handoutMaster" Target="handoutMasters/handout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1E0A40B-1319-0B4C-B6DB-A0471DB9D28C}" type="datetimeFigureOut">
              <a:rPr lang="en-US" smtClean="0"/>
              <a:t>7/16/2025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0DC4843-2909-EC48-A967-C76AC39242CE}" type="slidenum">
              <a:rPr lang="en-US" smtClean="0"/>
              <a:t>‹#›</a:t>
            </a:fld>
            <a:endParaRPr lang="en-US"/>
          </a:p>
        </p:txBody>
      </p:sp>
    </p:spTree>
    <p:extLst>
      <p:ext uri="{BB962C8B-B14F-4D97-AF65-F5344CB8AC3E}">
        <p14:creationId xmlns:p14="http://schemas.microsoft.com/office/powerpoint/2010/main" val="7201570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C9FC9B-74B5-8E40-A9E6-386E1D7938B0}" type="datetimeFigureOut">
              <a:rPr lang="en-US" smtClean="0"/>
              <a:t>7/16/2025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25540E-22BB-A04D-A531-AB9E834E7175}" type="slidenum">
              <a:rPr lang="en-US" smtClean="0"/>
              <a:t>‹#›</a:t>
            </a:fld>
            <a:endParaRPr lang="en-US"/>
          </a:p>
        </p:txBody>
      </p:sp>
    </p:spTree>
    <p:extLst>
      <p:ext uri="{BB962C8B-B14F-4D97-AF65-F5344CB8AC3E}">
        <p14:creationId xmlns:p14="http://schemas.microsoft.com/office/powerpoint/2010/main" val="328867553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14D0D3-70AB-B94D-B653-EA64DA6FB2A6}" type="slidenum">
              <a:rPr lang="en-US"/>
              <a:pPr/>
              <a:t>2</a:t>
            </a:fld>
            <a:endParaRPr lang="en-US"/>
          </a:p>
        </p:txBody>
      </p:sp>
      <p:sp>
        <p:nvSpPr>
          <p:cNvPr id="514050" name="Rectangle 1026"/>
          <p:cNvSpPr>
            <a:spLocks noGrp="1" noRot="1" noChangeAspect="1" noChangeArrowheads="1" noTextEdit="1"/>
          </p:cNvSpPr>
          <p:nvPr>
            <p:ph type="sldImg"/>
          </p:nvPr>
        </p:nvSpPr>
        <p:spPr>
          <a:xfrm>
            <a:off x="381000" y="685800"/>
            <a:ext cx="6096000" cy="3429000"/>
          </a:xfrm>
          <a:ln/>
        </p:spPr>
      </p:sp>
      <p:sp>
        <p:nvSpPr>
          <p:cNvPr id="514051" name="Rectangle 1027"/>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FE1F75-55EF-9545-97DA-56D08F910311}" type="slidenum">
              <a:rPr lang="en-US"/>
              <a:pPr/>
              <a:t>12</a:t>
            </a:fld>
            <a:endParaRPr lang="en-US"/>
          </a:p>
        </p:txBody>
      </p:sp>
      <p:sp>
        <p:nvSpPr>
          <p:cNvPr id="522242" name="Rectangle 2"/>
          <p:cNvSpPr>
            <a:spLocks noGrp="1" noRot="1" noChangeAspect="1" noChangeArrowheads="1" noTextEdit="1"/>
          </p:cNvSpPr>
          <p:nvPr>
            <p:ph type="sldImg"/>
          </p:nvPr>
        </p:nvSpPr>
        <p:spPr>
          <a:xfrm>
            <a:off x="381000" y="685800"/>
            <a:ext cx="6096000" cy="3429000"/>
          </a:xfrm>
          <a:ln/>
        </p:spPr>
      </p:sp>
      <p:sp>
        <p:nvSpPr>
          <p:cNvPr id="5222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DDA7C5-B311-AE4B-8559-3485D1B673F6}" type="slidenum">
              <a:rPr lang="en-US"/>
              <a:pPr/>
              <a:t>115</a:t>
            </a:fld>
            <a:endParaRPr lang="en-US"/>
          </a:p>
        </p:txBody>
      </p:sp>
      <p:sp>
        <p:nvSpPr>
          <p:cNvPr id="618498" name="Rectangle 2"/>
          <p:cNvSpPr>
            <a:spLocks noGrp="1" noRot="1" noChangeAspect="1" noChangeArrowheads="1" noTextEdit="1"/>
          </p:cNvSpPr>
          <p:nvPr>
            <p:ph type="sldImg"/>
          </p:nvPr>
        </p:nvSpPr>
        <p:spPr>
          <a:xfrm>
            <a:off x="381000" y="685800"/>
            <a:ext cx="6096000" cy="3429000"/>
          </a:xfrm>
          <a:ln/>
        </p:spPr>
      </p:sp>
      <p:sp>
        <p:nvSpPr>
          <p:cNvPr id="618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D4DF1D-959B-DD4D-8A24-3DE09B52A629}" type="slidenum">
              <a:rPr lang="en-US"/>
              <a:pPr/>
              <a:t>116</a:t>
            </a:fld>
            <a:endParaRPr lang="en-US"/>
          </a:p>
        </p:txBody>
      </p:sp>
      <p:sp>
        <p:nvSpPr>
          <p:cNvPr id="619522" name="Rectangle 2"/>
          <p:cNvSpPr>
            <a:spLocks noGrp="1" noRot="1" noChangeAspect="1" noChangeArrowheads="1" noTextEdit="1"/>
          </p:cNvSpPr>
          <p:nvPr>
            <p:ph type="sldImg"/>
          </p:nvPr>
        </p:nvSpPr>
        <p:spPr>
          <a:xfrm>
            <a:off x="381000" y="685800"/>
            <a:ext cx="6096000" cy="3429000"/>
          </a:xfrm>
          <a:ln/>
        </p:spPr>
      </p:sp>
      <p:sp>
        <p:nvSpPr>
          <p:cNvPr id="619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D10FB2-1D78-0A49-9CD0-AE7573055FEF}" type="slidenum">
              <a:rPr lang="en-US"/>
              <a:pPr/>
              <a:t>117</a:t>
            </a:fld>
            <a:endParaRPr lang="en-US"/>
          </a:p>
        </p:txBody>
      </p:sp>
      <p:sp>
        <p:nvSpPr>
          <p:cNvPr id="620546" name="Rectangle 2"/>
          <p:cNvSpPr>
            <a:spLocks noGrp="1" noRot="1" noChangeAspect="1" noChangeArrowheads="1" noTextEdit="1"/>
          </p:cNvSpPr>
          <p:nvPr>
            <p:ph type="sldImg"/>
          </p:nvPr>
        </p:nvSpPr>
        <p:spPr>
          <a:xfrm>
            <a:off x="381000" y="685800"/>
            <a:ext cx="6096000" cy="3429000"/>
          </a:xfrm>
          <a:ln/>
        </p:spPr>
      </p:sp>
      <p:sp>
        <p:nvSpPr>
          <p:cNvPr id="620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E106AA-6E07-8145-B3A2-846649A12180}" type="slidenum">
              <a:rPr lang="en-US"/>
              <a:pPr/>
              <a:t>118</a:t>
            </a:fld>
            <a:endParaRPr lang="en-US"/>
          </a:p>
        </p:txBody>
      </p:sp>
      <p:sp>
        <p:nvSpPr>
          <p:cNvPr id="621570" name="Rectangle 2"/>
          <p:cNvSpPr>
            <a:spLocks noGrp="1" noRot="1" noChangeAspect="1" noChangeArrowheads="1" noTextEdit="1"/>
          </p:cNvSpPr>
          <p:nvPr>
            <p:ph type="sldImg"/>
          </p:nvPr>
        </p:nvSpPr>
        <p:spPr>
          <a:xfrm>
            <a:off x="381000" y="685800"/>
            <a:ext cx="6096000" cy="3429000"/>
          </a:xfrm>
          <a:ln/>
        </p:spPr>
      </p:sp>
      <p:sp>
        <p:nvSpPr>
          <p:cNvPr id="621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E807BB-F82E-8C4E-B7BC-52418C20D4B5}" type="slidenum">
              <a:rPr lang="en-US"/>
              <a:pPr/>
              <a:t>119</a:t>
            </a:fld>
            <a:endParaRPr lang="en-US"/>
          </a:p>
        </p:txBody>
      </p:sp>
      <p:sp>
        <p:nvSpPr>
          <p:cNvPr id="622594" name="Rectangle 2"/>
          <p:cNvSpPr>
            <a:spLocks noGrp="1" noRot="1" noChangeAspect="1" noChangeArrowheads="1" noTextEdit="1"/>
          </p:cNvSpPr>
          <p:nvPr>
            <p:ph type="sldImg"/>
          </p:nvPr>
        </p:nvSpPr>
        <p:spPr>
          <a:xfrm>
            <a:off x="381000" y="685800"/>
            <a:ext cx="6096000" cy="3429000"/>
          </a:xfrm>
          <a:ln/>
        </p:spPr>
      </p:sp>
      <p:sp>
        <p:nvSpPr>
          <p:cNvPr id="622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1F2BDA-5531-034D-A498-C40FAE03E8C8}" type="slidenum">
              <a:rPr lang="en-US"/>
              <a:pPr/>
              <a:t>120</a:t>
            </a:fld>
            <a:endParaRPr lang="en-US"/>
          </a:p>
        </p:txBody>
      </p:sp>
      <p:sp>
        <p:nvSpPr>
          <p:cNvPr id="623618" name="Rectangle 2"/>
          <p:cNvSpPr>
            <a:spLocks noGrp="1" noRot="1" noChangeAspect="1" noChangeArrowheads="1" noTextEdit="1"/>
          </p:cNvSpPr>
          <p:nvPr>
            <p:ph type="sldImg"/>
          </p:nvPr>
        </p:nvSpPr>
        <p:spPr>
          <a:xfrm>
            <a:off x="381000" y="685800"/>
            <a:ext cx="6096000" cy="3429000"/>
          </a:xfrm>
          <a:ln/>
        </p:spPr>
      </p:sp>
      <p:sp>
        <p:nvSpPr>
          <p:cNvPr id="623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2B1437-5F18-2548-8881-AEA800215571}" type="slidenum">
              <a:rPr lang="en-US"/>
              <a:pPr/>
              <a:t>121</a:t>
            </a:fld>
            <a:endParaRPr lang="en-US"/>
          </a:p>
        </p:txBody>
      </p:sp>
      <p:sp>
        <p:nvSpPr>
          <p:cNvPr id="624642" name="Rectangle 2"/>
          <p:cNvSpPr>
            <a:spLocks noGrp="1" noRot="1" noChangeAspect="1" noChangeArrowheads="1" noTextEdit="1"/>
          </p:cNvSpPr>
          <p:nvPr>
            <p:ph type="sldImg"/>
          </p:nvPr>
        </p:nvSpPr>
        <p:spPr>
          <a:xfrm>
            <a:off x="381000" y="685800"/>
            <a:ext cx="6096000" cy="3429000"/>
          </a:xfrm>
          <a:ln/>
        </p:spPr>
      </p:sp>
      <p:sp>
        <p:nvSpPr>
          <p:cNvPr id="624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779FAA-8384-D243-924D-02B4EDED57B1}" type="slidenum">
              <a:rPr lang="en-US"/>
              <a:pPr/>
              <a:t>122</a:t>
            </a:fld>
            <a:endParaRPr lang="en-US"/>
          </a:p>
        </p:txBody>
      </p:sp>
      <p:sp>
        <p:nvSpPr>
          <p:cNvPr id="625666" name="Rectangle 2"/>
          <p:cNvSpPr>
            <a:spLocks noGrp="1" noRot="1" noChangeAspect="1" noChangeArrowheads="1" noTextEdit="1"/>
          </p:cNvSpPr>
          <p:nvPr>
            <p:ph type="sldImg"/>
          </p:nvPr>
        </p:nvSpPr>
        <p:spPr>
          <a:xfrm>
            <a:off x="381000" y="685800"/>
            <a:ext cx="6096000" cy="3429000"/>
          </a:xfrm>
          <a:ln/>
        </p:spPr>
      </p:sp>
      <p:sp>
        <p:nvSpPr>
          <p:cNvPr id="625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55B8C6-6BE4-FA4D-BE71-9D012205C27D}" type="slidenum">
              <a:rPr lang="en-US"/>
              <a:pPr/>
              <a:t>123</a:t>
            </a:fld>
            <a:endParaRPr lang="en-US"/>
          </a:p>
        </p:txBody>
      </p:sp>
      <p:sp>
        <p:nvSpPr>
          <p:cNvPr id="626690" name="Rectangle 2"/>
          <p:cNvSpPr>
            <a:spLocks noGrp="1" noRot="1" noChangeAspect="1" noChangeArrowheads="1" noTextEdit="1"/>
          </p:cNvSpPr>
          <p:nvPr>
            <p:ph type="sldImg"/>
          </p:nvPr>
        </p:nvSpPr>
        <p:spPr>
          <a:xfrm>
            <a:off x="381000" y="685800"/>
            <a:ext cx="6096000" cy="3429000"/>
          </a:xfrm>
          <a:ln/>
        </p:spPr>
      </p:sp>
      <p:sp>
        <p:nvSpPr>
          <p:cNvPr id="626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09306B-E1BD-6846-BF02-98CB922D9841}" type="slidenum">
              <a:rPr lang="en-US"/>
              <a:pPr/>
              <a:t>124</a:t>
            </a:fld>
            <a:endParaRPr lang="en-US"/>
          </a:p>
        </p:txBody>
      </p:sp>
      <p:sp>
        <p:nvSpPr>
          <p:cNvPr id="627714" name="Rectangle 2"/>
          <p:cNvSpPr>
            <a:spLocks noGrp="1" noRot="1" noChangeAspect="1" noChangeArrowheads="1" noTextEdit="1"/>
          </p:cNvSpPr>
          <p:nvPr>
            <p:ph type="sldImg"/>
          </p:nvPr>
        </p:nvSpPr>
        <p:spPr>
          <a:xfrm>
            <a:off x="381000" y="685800"/>
            <a:ext cx="6096000" cy="3429000"/>
          </a:xfrm>
          <a:ln/>
        </p:spPr>
      </p:sp>
      <p:sp>
        <p:nvSpPr>
          <p:cNvPr id="627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30EA2F-0BA3-194F-AAF5-9C0CDA43D15F}" type="slidenum">
              <a:rPr lang="en-US"/>
              <a:pPr/>
              <a:t>13</a:t>
            </a:fld>
            <a:endParaRPr lang="en-US"/>
          </a:p>
        </p:txBody>
      </p:sp>
      <p:sp>
        <p:nvSpPr>
          <p:cNvPr id="523266" name="Rectangle 2"/>
          <p:cNvSpPr>
            <a:spLocks noGrp="1" noRot="1" noChangeAspect="1" noChangeArrowheads="1" noTextEdit="1"/>
          </p:cNvSpPr>
          <p:nvPr>
            <p:ph type="sldImg"/>
          </p:nvPr>
        </p:nvSpPr>
        <p:spPr>
          <a:xfrm>
            <a:off x="381000" y="685800"/>
            <a:ext cx="6096000" cy="3429000"/>
          </a:xfrm>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67585-D44A-014C-B2B4-64B728034AB2}" type="slidenum">
              <a:rPr lang="en-US"/>
              <a:pPr/>
              <a:t>125</a:t>
            </a:fld>
            <a:endParaRPr lang="en-US"/>
          </a:p>
        </p:txBody>
      </p:sp>
      <p:sp>
        <p:nvSpPr>
          <p:cNvPr id="628738" name="Rectangle 2"/>
          <p:cNvSpPr>
            <a:spLocks noGrp="1" noRot="1" noChangeAspect="1" noChangeArrowheads="1" noTextEdit="1"/>
          </p:cNvSpPr>
          <p:nvPr>
            <p:ph type="sldImg"/>
          </p:nvPr>
        </p:nvSpPr>
        <p:spPr>
          <a:xfrm>
            <a:off x="381000" y="685800"/>
            <a:ext cx="6096000" cy="3429000"/>
          </a:xfrm>
          <a:ln/>
        </p:spPr>
      </p:sp>
      <p:sp>
        <p:nvSpPr>
          <p:cNvPr id="628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44D851-DC46-5A4B-8D67-35798A21B199}" type="slidenum">
              <a:rPr lang="en-US"/>
              <a:pPr/>
              <a:t>131</a:t>
            </a:fld>
            <a:endParaRPr lang="en-US"/>
          </a:p>
        </p:txBody>
      </p:sp>
      <p:sp>
        <p:nvSpPr>
          <p:cNvPr id="630786" name="Rectangle 2"/>
          <p:cNvSpPr>
            <a:spLocks noGrp="1" noRot="1" noChangeAspect="1" noChangeArrowheads="1" noTextEdit="1"/>
          </p:cNvSpPr>
          <p:nvPr>
            <p:ph type="sldImg"/>
          </p:nvPr>
        </p:nvSpPr>
        <p:spPr>
          <a:xfrm>
            <a:off x="381000" y="685800"/>
            <a:ext cx="6096000" cy="3429000"/>
          </a:xfrm>
          <a:ln/>
        </p:spPr>
      </p:sp>
      <p:sp>
        <p:nvSpPr>
          <p:cNvPr id="630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75061C-A6A0-604C-9176-CABD4463DA7D}" type="slidenum">
              <a:rPr lang="en-US"/>
              <a:pPr/>
              <a:t>132</a:t>
            </a:fld>
            <a:endParaRPr lang="en-US"/>
          </a:p>
        </p:txBody>
      </p:sp>
      <p:sp>
        <p:nvSpPr>
          <p:cNvPr id="631810" name="Rectangle 2"/>
          <p:cNvSpPr>
            <a:spLocks noGrp="1" noRot="1" noChangeAspect="1" noChangeArrowheads="1" noTextEdit="1"/>
          </p:cNvSpPr>
          <p:nvPr>
            <p:ph type="sldImg"/>
          </p:nvPr>
        </p:nvSpPr>
        <p:spPr>
          <a:xfrm>
            <a:off x="381000" y="685800"/>
            <a:ext cx="6096000" cy="3429000"/>
          </a:xfrm>
          <a:ln/>
        </p:spPr>
      </p:sp>
      <p:sp>
        <p:nvSpPr>
          <p:cNvPr id="631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AC3F6A-BC4F-9842-A2EE-F710F2440E4E}" type="slidenum">
              <a:rPr lang="en-US"/>
              <a:pPr/>
              <a:t>133</a:t>
            </a:fld>
            <a:endParaRPr lang="en-US"/>
          </a:p>
        </p:txBody>
      </p:sp>
      <p:sp>
        <p:nvSpPr>
          <p:cNvPr id="632834" name="Rectangle 2"/>
          <p:cNvSpPr>
            <a:spLocks noGrp="1" noRot="1" noChangeAspect="1" noChangeArrowheads="1" noTextEdit="1"/>
          </p:cNvSpPr>
          <p:nvPr>
            <p:ph type="sldImg"/>
          </p:nvPr>
        </p:nvSpPr>
        <p:spPr>
          <a:xfrm>
            <a:off x="381000" y="685800"/>
            <a:ext cx="6096000" cy="3429000"/>
          </a:xfrm>
          <a:ln/>
        </p:spPr>
      </p:sp>
      <p:sp>
        <p:nvSpPr>
          <p:cNvPr id="632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C8548E-D101-E84E-A9C2-EE73482C26D1}" type="slidenum">
              <a:rPr lang="en-US"/>
              <a:pPr/>
              <a:t>134</a:t>
            </a:fld>
            <a:endParaRPr lang="en-US"/>
          </a:p>
        </p:txBody>
      </p:sp>
      <p:sp>
        <p:nvSpPr>
          <p:cNvPr id="633858" name="Rectangle 2"/>
          <p:cNvSpPr>
            <a:spLocks noGrp="1" noRot="1" noChangeAspect="1" noChangeArrowheads="1" noTextEdit="1"/>
          </p:cNvSpPr>
          <p:nvPr>
            <p:ph type="sldImg"/>
          </p:nvPr>
        </p:nvSpPr>
        <p:spPr>
          <a:xfrm>
            <a:off x="381000" y="685800"/>
            <a:ext cx="6096000" cy="3429000"/>
          </a:xfrm>
          <a:ln/>
        </p:spPr>
      </p:sp>
      <p:sp>
        <p:nvSpPr>
          <p:cNvPr id="633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2717EC-A0C7-9540-867D-C607D91D2CB8}" type="slidenum">
              <a:rPr lang="en-US"/>
              <a:pPr/>
              <a:t>135</a:t>
            </a:fld>
            <a:endParaRPr lang="en-US"/>
          </a:p>
        </p:txBody>
      </p:sp>
      <p:sp>
        <p:nvSpPr>
          <p:cNvPr id="634882" name="Rectangle 2"/>
          <p:cNvSpPr>
            <a:spLocks noGrp="1" noRot="1" noChangeAspect="1" noChangeArrowheads="1" noTextEdit="1"/>
          </p:cNvSpPr>
          <p:nvPr>
            <p:ph type="sldImg"/>
          </p:nvPr>
        </p:nvSpPr>
        <p:spPr>
          <a:xfrm>
            <a:off x="381000" y="685800"/>
            <a:ext cx="6096000" cy="3429000"/>
          </a:xfrm>
          <a:ln/>
        </p:spPr>
      </p:sp>
      <p:sp>
        <p:nvSpPr>
          <p:cNvPr id="634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4AC47A-B32C-C340-B904-82DDBEFDC552}" type="slidenum">
              <a:rPr lang="en-US"/>
              <a:pPr/>
              <a:t>136</a:t>
            </a:fld>
            <a:endParaRPr lang="en-US"/>
          </a:p>
        </p:txBody>
      </p:sp>
      <p:sp>
        <p:nvSpPr>
          <p:cNvPr id="635906" name="Rectangle 2"/>
          <p:cNvSpPr>
            <a:spLocks noGrp="1" noRot="1" noChangeAspect="1" noChangeArrowheads="1" noTextEdit="1"/>
          </p:cNvSpPr>
          <p:nvPr>
            <p:ph type="sldImg"/>
          </p:nvPr>
        </p:nvSpPr>
        <p:spPr>
          <a:xfrm>
            <a:off x="381000" y="685800"/>
            <a:ext cx="6096000" cy="3429000"/>
          </a:xfrm>
          <a:ln/>
        </p:spPr>
      </p:sp>
      <p:sp>
        <p:nvSpPr>
          <p:cNvPr id="635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FC46E2-48C4-DF40-BC4C-B4C72BBA9065}" type="slidenum">
              <a:rPr lang="en-US"/>
              <a:pPr/>
              <a:t>137</a:t>
            </a:fld>
            <a:endParaRPr lang="en-US"/>
          </a:p>
        </p:txBody>
      </p:sp>
      <p:sp>
        <p:nvSpPr>
          <p:cNvPr id="636930" name="Rectangle 2"/>
          <p:cNvSpPr>
            <a:spLocks noGrp="1" noRot="1" noChangeAspect="1" noChangeArrowheads="1" noTextEdit="1"/>
          </p:cNvSpPr>
          <p:nvPr>
            <p:ph type="sldImg"/>
          </p:nvPr>
        </p:nvSpPr>
        <p:spPr>
          <a:xfrm>
            <a:off x="381000" y="685800"/>
            <a:ext cx="6096000" cy="3429000"/>
          </a:xfrm>
          <a:ln/>
        </p:spPr>
      </p:sp>
      <p:sp>
        <p:nvSpPr>
          <p:cNvPr id="636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A641F7-840C-CE4E-9C91-7526106DD223}" type="slidenum">
              <a:rPr lang="en-US"/>
              <a:pPr/>
              <a:t>138</a:t>
            </a:fld>
            <a:endParaRPr lang="en-US"/>
          </a:p>
        </p:txBody>
      </p:sp>
      <p:sp>
        <p:nvSpPr>
          <p:cNvPr id="637954" name="Rectangle 2"/>
          <p:cNvSpPr>
            <a:spLocks noGrp="1" noRot="1" noChangeAspect="1" noChangeArrowheads="1" noTextEdit="1"/>
          </p:cNvSpPr>
          <p:nvPr>
            <p:ph type="sldImg"/>
          </p:nvPr>
        </p:nvSpPr>
        <p:spPr>
          <a:xfrm>
            <a:off x="381000" y="685800"/>
            <a:ext cx="6096000" cy="3429000"/>
          </a:xfrm>
          <a:ln/>
        </p:spPr>
      </p:sp>
      <p:sp>
        <p:nvSpPr>
          <p:cNvPr id="637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0A4B23-7194-F345-952C-86D96B7B92AD}" type="slidenum">
              <a:rPr lang="en-US"/>
              <a:pPr/>
              <a:t>139</a:t>
            </a:fld>
            <a:endParaRPr lang="en-US"/>
          </a:p>
        </p:txBody>
      </p:sp>
      <p:sp>
        <p:nvSpPr>
          <p:cNvPr id="638978" name="Rectangle 2"/>
          <p:cNvSpPr>
            <a:spLocks noGrp="1" noRot="1" noChangeAspect="1" noChangeArrowheads="1" noTextEdit="1"/>
          </p:cNvSpPr>
          <p:nvPr>
            <p:ph type="sldImg"/>
          </p:nvPr>
        </p:nvSpPr>
        <p:spPr>
          <a:xfrm>
            <a:off x="381000" y="685800"/>
            <a:ext cx="6096000" cy="3429000"/>
          </a:xfrm>
          <a:ln/>
        </p:spPr>
      </p:sp>
      <p:sp>
        <p:nvSpPr>
          <p:cNvPr id="638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BBCF7E-A8BF-064B-8E66-1EEAEC8AEFC6}" type="slidenum">
              <a:rPr lang="en-US"/>
              <a:pPr/>
              <a:t>14</a:t>
            </a:fld>
            <a:endParaRPr lang="en-US"/>
          </a:p>
        </p:txBody>
      </p:sp>
      <p:sp>
        <p:nvSpPr>
          <p:cNvPr id="524290" name="Rectangle 2"/>
          <p:cNvSpPr>
            <a:spLocks noGrp="1" noRot="1" noChangeAspect="1" noChangeArrowheads="1" noTextEdit="1"/>
          </p:cNvSpPr>
          <p:nvPr>
            <p:ph type="sldImg"/>
          </p:nvPr>
        </p:nvSpPr>
        <p:spPr>
          <a:xfrm>
            <a:off x="381000" y="685800"/>
            <a:ext cx="6096000" cy="3429000"/>
          </a:xfrm>
          <a:ln/>
        </p:spPr>
      </p:sp>
      <p:sp>
        <p:nvSpPr>
          <p:cNvPr id="52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FEEB2C-08B7-694E-B6FF-8AFF3EC04DC6}" type="slidenum">
              <a:rPr lang="en-US"/>
              <a:pPr/>
              <a:t>140</a:t>
            </a:fld>
            <a:endParaRPr lang="en-US"/>
          </a:p>
        </p:txBody>
      </p:sp>
      <p:sp>
        <p:nvSpPr>
          <p:cNvPr id="640002" name="Rectangle 2"/>
          <p:cNvSpPr>
            <a:spLocks noGrp="1" noRot="1" noChangeAspect="1" noChangeArrowheads="1" noTextEdit="1"/>
          </p:cNvSpPr>
          <p:nvPr>
            <p:ph type="sldImg"/>
          </p:nvPr>
        </p:nvSpPr>
        <p:spPr>
          <a:xfrm>
            <a:off x="381000" y="685800"/>
            <a:ext cx="6096000" cy="3429000"/>
          </a:xfrm>
          <a:ln/>
        </p:spPr>
      </p:sp>
      <p:sp>
        <p:nvSpPr>
          <p:cNvPr id="640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31655A-7571-5046-83F3-B57D40C82D68}" type="slidenum">
              <a:rPr lang="en-US"/>
              <a:pPr/>
              <a:t>141</a:t>
            </a:fld>
            <a:endParaRPr lang="en-US"/>
          </a:p>
        </p:txBody>
      </p:sp>
      <p:sp>
        <p:nvSpPr>
          <p:cNvPr id="641026" name="Rectangle 2"/>
          <p:cNvSpPr>
            <a:spLocks noGrp="1" noRot="1" noChangeAspect="1" noChangeArrowheads="1" noTextEdit="1"/>
          </p:cNvSpPr>
          <p:nvPr>
            <p:ph type="sldImg"/>
          </p:nvPr>
        </p:nvSpPr>
        <p:spPr>
          <a:xfrm>
            <a:off x="381000" y="685800"/>
            <a:ext cx="6096000" cy="3429000"/>
          </a:xfrm>
          <a:ln/>
        </p:spPr>
      </p:sp>
      <p:sp>
        <p:nvSpPr>
          <p:cNvPr id="641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A590E7-9D5D-8A46-800B-1EEFC5B4BA00}" type="slidenum">
              <a:rPr lang="en-US"/>
              <a:pPr/>
              <a:t>142</a:t>
            </a:fld>
            <a:endParaRPr lang="en-US"/>
          </a:p>
        </p:txBody>
      </p:sp>
      <p:sp>
        <p:nvSpPr>
          <p:cNvPr id="642050" name="Rectangle 2"/>
          <p:cNvSpPr>
            <a:spLocks noGrp="1" noRot="1" noChangeAspect="1" noChangeArrowheads="1" noTextEdit="1"/>
          </p:cNvSpPr>
          <p:nvPr>
            <p:ph type="sldImg"/>
          </p:nvPr>
        </p:nvSpPr>
        <p:spPr>
          <a:xfrm>
            <a:off x="381000" y="685800"/>
            <a:ext cx="6096000" cy="3429000"/>
          </a:xfrm>
          <a:ln/>
        </p:spPr>
      </p:sp>
      <p:sp>
        <p:nvSpPr>
          <p:cNvPr id="642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8631C7-9308-A746-8DD2-10CC6DBF3F2A}" type="slidenum">
              <a:rPr lang="en-US"/>
              <a:pPr/>
              <a:t>143</a:t>
            </a:fld>
            <a:endParaRPr lang="en-US"/>
          </a:p>
        </p:txBody>
      </p:sp>
      <p:sp>
        <p:nvSpPr>
          <p:cNvPr id="643074" name="Rectangle 2"/>
          <p:cNvSpPr>
            <a:spLocks noGrp="1" noRot="1" noChangeAspect="1" noChangeArrowheads="1" noTextEdit="1"/>
          </p:cNvSpPr>
          <p:nvPr>
            <p:ph type="sldImg"/>
          </p:nvPr>
        </p:nvSpPr>
        <p:spPr>
          <a:xfrm>
            <a:off x="381000" y="685800"/>
            <a:ext cx="6096000" cy="3429000"/>
          </a:xfrm>
          <a:ln/>
        </p:spPr>
      </p:sp>
      <p:sp>
        <p:nvSpPr>
          <p:cNvPr id="643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D20903-36B7-414F-9027-C66FD737DD34}" type="slidenum">
              <a:rPr lang="en-US"/>
              <a:pPr/>
              <a:t>144</a:t>
            </a:fld>
            <a:endParaRPr lang="en-US"/>
          </a:p>
        </p:txBody>
      </p:sp>
      <p:sp>
        <p:nvSpPr>
          <p:cNvPr id="644098" name="Rectangle 2"/>
          <p:cNvSpPr>
            <a:spLocks noGrp="1" noRot="1" noChangeAspect="1" noChangeArrowheads="1" noTextEdit="1"/>
          </p:cNvSpPr>
          <p:nvPr>
            <p:ph type="sldImg"/>
          </p:nvPr>
        </p:nvSpPr>
        <p:spPr>
          <a:xfrm>
            <a:off x="381000" y="685800"/>
            <a:ext cx="6096000" cy="3429000"/>
          </a:xfrm>
          <a:ln/>
        </p:spPr>
      </p:sp>
      <p:sp>
        <p:nvSpPr>
          <p:cNvPr id="644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070E2A-D026-6A43-9BA6-4C7EFEF0DA90}" type="slidenum">
              <a:rPr lang="en-US"/>
              <a:pPr/>
              <a:t>145</a:t>
            </a:fld>
            <a:endParaRPr lang="en-US"/>
          </a:p>
        </p:txBody>
      </p:sp>
      <p:sp>
        <p:nvSpPr>
          <p:cNvPr id="645122" name="Rectangle 2"/>
          <p:cNvSpPr>
            <a:spLocks noGrp="1" noRot="1" noChangeAspect="1" noChangeArrowheads="1" noTextEdit="1"/>
          </p:cNvSpPr>
          <p:nvPr>
            <p:ph type="sldImg"/>
          </p:nvPr>
        </p:nvSpPr>
        <p:spPr>
          <a:xfrm>
            <a:off x="381000" y="685800"/>
            <a:ext cx="6096000" cy="3429000"/>
          </a:xfrm>
          <a:ln/>
        </p:spPr>
      </p:sp>
      <p:sp>
        <p:nvSpPr>
          <p:cNvPr id="645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2AC62E-3ACE-6640-8C1D-BA62314B5EBB}" type="slidenum">
              <a:rPr lang="en-US"/>
              <a:pPr/>
              <a:t>146</a:t>
            </a:fld>
            <a:endParaRPr lang="en-US"/>
          </a:p>
        </p:txBody>
      </p:sp>
      <p:sp>
        <p:nvSpPr>
          <p:cNvPr id="646146" name="Rectangle 2"/>
          <p:cNvSpPr>
            <a:spLocks noGrp="1" noRot="1" noChangeAspect="1" noChangeArrowheads="1" noTextEdit="1"/>
          </p:cNvSpPr>
          <p:nvPr>
            <p:ph type="sldImg"/>
          </p:nvPr>
        </p:nvSpPr>
        <p:spPr>
          <a:xfrm>
            <a:off x="381000" y="685800"/>
            <a:ext cx="6096000" cy="3429000"/>
          </a:xfrm>
          <a:ln/>
        </p:spPr>
      </p:sp>
      <p:sp>
        <p:nvSpPr>
          <p:cNvPr id="646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9ACEFD-8C49-7540-AF65-FF0B3F003E38}" type="slidenum">
              <a:rPr lang="en-US"/>
              <a:pPr/>
              <a:t>147</a:t>
            </a:fld>
            <a:endParaRPr lang="en-US"/>
          </a:p>
        </p:txBody>
      </p:sp>
      <p:sp>
        <p:nvSpPr>
          <p:cNvPr id="647170" name="Rectangle 2"/>
          <p:cNvSpPr>
            <a:spLocks noGrp="1" noRot="1" noChangeAspect="1" noChangeArrowheads="1" noTextEdit="1"/>
          </p:cNvSpPr>
          <p:nvPr>
            <p:ph type="sldImg"/>
          </p:nvPr>
        </p:nvSpPr>
        <p:spPr>
          <a:xfrm>
            <a:off x="381000" y="685800"/>
            <a:ext cx="6096000" cy="3429000"/>
          </a:xfrm>
          <a:ln/>
        </p:spPr>
      </p:sp>
      <p:sp>
        <p:nvSpPr>
          <p:cNvPr id="647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114567-F87B-684A-803C-94F11A87B878}" type="slidenum">
              <a:rPr lang="en-US"/>
              <a:pPr/>
              <a:t>148</a:t>
            </a:fld>
            <a:endParaRPr lang="en-US"/>
          </a:p>
        </p:txBody>
      </p:sp>
      <p:sp>
        <p:nvSpPr>
          <p:cNvPr id="648194" name="Rectangle 2"/>
          <p:cNvSpPr>
            <a:spLocks noGrp="1" noRot="1" noChangeAspect="1" noChangeArrowheads="1" noTextEdit="1"/>
          </p:cNvSpPr>
          <p:nvPr>
            <p:ph type="sldImg"/>
          </p:nvPr>
        </p:nvSpPr>
        <p:spPr>
          <a:xfrm>
            <a:off x="381000" y="685800"/>
            <a:ext cx="6096000" cy="3429000"/>
          </a:xfrm>
          <a:ln/>
        </p:spPr>
      </p:sp>
      <p:sp>
        <p:nvSpPr>
          <p:cNvPr id="648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9CF7E-EB9D-8145-B374-7B54271E2516}" type="slidenum">
              <a:rPr lang="en-US"/>
              <a:pPr/>
              <a:t>149</a:t>
            </a:fld>
            <a:endParaRPr lang="en-US"/>
          </a:p>
        </p:txBody>
      </p:sp>
      <p:sp>
        <p:nvSpPr>
          <p:cNvPr id="649218" name="Rectangle 2"/>
          <p:cNvSpPr>
            <a:spLocks noGrp="1" noRot="1" noChangeAspect="1" noChangeArrowheads="1" noTextEdit="1"/>
          </p:cNvSpPr>
          <p:nvPr>
            <p:ph type="sldImg"/>
          </p:nvPr>
        </p:nvSpPr>
        <p:spPr>
          <a:xfrm>
            <a:off x="381000" y="685800"/>
            <a:ext cx="6096000" cy="3429000"/>
          </a:xfrm>
          <a:ln/>
        </p:spPr>
      </p:sp>
      <p:sp>
        <p:nvSpPr>
          <p:cNvPr id="64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2C1E70-3EDB-4348-8D03-BAEE679A7DE5}" type="slidenum">
              <a:rPr lang="en-US"/>
              <a:pPr/>
              <a:t>15</a:t>
            </a:fld>
            <a:endParaRPr lang="en-US"/>
          </a:p>
        </p:txBody>
      </p:sp>
      <p:sp>
        <p:nvSpPr>
          <p:cNvPr id="525314" name="Rectangle 2"/>
          <p:cNvSpPr>
            <a:spLocks noGrp="1" noRot="1" noChangeAspect="1" noChangeArrowheads="1" noTextEdit="1"/>
          </p:cNvSpPr>
          <p:nvPr>
            <p:ph type="sldImg"/>
          </p:nvPr>
        </p:nvSpPr>
        <p:spPr>
          <a:xfrm>
            <a:off x="381000" y="685800"/>
            <a:ext cx="6096000" cy="3429000"/>
          </a:xfrm>
          <a:ln/>
        </p:spPr>
      </p:sp>
      <p:sp>
        <p:nvSpPr>
          <p:cNvPr id="525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55CEE4-0041-3544-A1D7-619DA542DB05}" type="slidenum">
              <a:rPr lang="en-US"/>
              <a:pPr/>
              <a:t>150</a:t>
            </a:fld>
            <a:endParaRPr lang="en-US"/>
          </a:p>
        </p:txBody>
      </p:sp>
      <p:sp>
        <p:nvSpPr>
          <p:cNvPr id="650242" name="Rectangle 2"/>
          <p:cNvSpPr>
            <a:spLocks noGrp="1" noRot="1" noChangeAspect="1" noChangeArrowheads="1" noTextEdit="1"/>
          </p:cNvSpPr>
          <p:nvPr>
            <p:ph type="sldImg"/>
          </p:nvPr>
        </p:nvSpPr>
        <p:spPr>
          <a:xfrm>
            <a:off x="381000" y="685800"/>
            <a:ext cx="6096000" cy="3429000"/>
          </a:xfrm>
          <a:ln/>
        </p:spPr>
      </p:sp>
      <p:sp>
        <p:nvSpPr>
          <p:cNvPr id="65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FEA0BE-87BC-094A-8458-5EAFE15C6DCC}" type="slidenum">
              <a:rPr lang="en-US"/>
              <a:pPr/>
              <a:t>151</a:t>
            </a:fld>
            <a:endParaRPr lang="en-US"/>
          </a:p>
        </p:txBody>
      </p:sp>
      <p:sp>
        <p:nvSpPr>
          <p:cNvPr id="653314" name="Rectangle 2"/>
          <p:cNvSpPr>
            <a:spLocks noGrp="1" noRot="1" noChangeAspect="1" noChangeArrowheads="1" noTextEdit="1"/>
          </p:cNvSpPr>
          <p:nvPr>
            <p:ph type="sldImg"/>
          </p:nvPr>
        </p:nvSpPr>
        <p:spPr>
          <a:xfrm>
            <a:off x="381000" y="685800"/>
            <a:ext cx="6096000" cy="3429000"/>
          </a:xfrm>
          <a:ln/>
        </p:spPr>
      </p:sp>
      <p:sp>
        <p:nvSpPr>
          <p:cNvPr id="65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55CEE4-0041-3544-A1D7-619DA542DB05}" type="slidenum">
              <a:rPr lang="en-US"/>
              <a:pPr/>
              <a:t>152</a:t>
            </a:fld>
            <a:endParaRPr lang="en-US"/>
          </a:p>
        </p:txBody>
      </p:sp>
      <p:sp>
        <p:nvSpPr>
          <p:cNvPr id="650242" name="Rectangle 2"/>
          <p:cNvSpPr>
            <a:spLocks noGrp="1" noRot="1" noChangeAspect="1" noChangeArrowheads="1" noTextEdit="1"/>
          </p:cNvSpPr>
          <p:nvPr>
            <p:ph type="sldImg"/>
          </p:nvPr>
        </p:nvSpPr>
        <p:spPr>
          <a:xfrm>
            <a:off x="381000" y="685800"/>
            <a:ext cx="6096000" cy="3429000"/>
          </a:xfrm>
          <a:ln/>
        </p:spPr>
      </p:sp>
      <p:sp>
        <p:nvSpPr>
          <p:cNvPr id="650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871CEB-74F9-CA40-B955-193B7E170B37}" type="slidenum">
              <a:rPr lang="en-US"/>
              <a:pPr/>
              <a:t>153</a:t>
            </a:fld>
            <a:endParaRPr lang="en-US"/>
          </a:p>
        </p:txBody>
      </p:sp>
      <p:sp>
        <p:nvSpPr>
          <p:cNvPr id="654338" name="Rectangle 2"/>
          <p:cNvSpPr>
            <a:spLocks noGrp="1" noRot="1" noChangeAspect="1" noChangeArrowheads="1" noTextEdit="1"/>
          </p:cNvSpPr>
          <p:nvPr>
            <p:ph type="sldImg"/>
          </p:nvPr>
        </p:nvSpPr>
        <p:spPr>
          <a:xfrm>
            <a:off x="381000" y="685800"/>
            <a:ext cx="6096000" cy="3429000"/>
          </a:xfrm>
          <a:ln/>
        </p:spPr>
      </p:sp>
      <p:sp>
        <p:nvSpPr>
          <p:cNvPr id="65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395FC7-A82F-3540-B88E-B95091C7F78E}" type="slidenum">
              <a:rPr lang="en-US"/>
              <a:pPr/>
              <a:t>155</a:t>
            </a:fld>
            <a:endParaRPr lang="en-US"/>
          </a:p>
        </p:txBody>
      </p:sp>
      <p:sp>
        <p:nvSpPr>
          <p:cNvPr id="655362" name="Rectangle 2"/>
          <p:cNvSpPr>
            <a:spLocks noGrp="1" noRot="1" noChangeAspect="1" noChangeArrowheads="1" noTextEdit="1"/>
          </p:cNvSpPr>
          <p:nvPr>
            <p:ph type="sldImg"/>
          </p:nvPr>
        </p:nvSpPr>
        <p:spPr>
          <a:xfrm>
            <a:off x="381000" y="685800"/>
            <a:ext cx="6096000" cy="3429000"/>
          </a:xfrm>
          <a:ln/>
        </p:spPr>
      </p:sp>
      <p:sp>
        <p:nvSpPr>
          <p:cNvPr id="65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655C69-6514-FF49-A311-4CF7A8B9A47F}" type="slidenum">
              <a:rPr lang="en-US"/>
              <a:pPr/>
              <a:t>156</a:t>
            </a:fld>
            <a:endParaRPr lang="en-US"/>
          </a:p>
        </p:txBody>
      </p:sp>
      <p:sp>
        <p:nvSpPr>
          <p:cNvPr id="656386" name="Rectangle 2"/>
          <p:cNvSpPr>
            <a:spLocks noGrp="1" noRot="1" noChangeAspect="1" noChangeArrowheads="1" noTextEdit="1"/>
          </p:cNvSpPr>
          <p:nvPr>
            <p:ph type="sldImg"/>
          </p:nvPr>
        </p:nvSpPr>
        <p:spPr>
          <a:xfrm>
            <a:off x="381000" y="685800"/>
            <a:ext cx="6096000" cy="3429000"/>
          </a:xfrm>
          <a:ln/>
        </p:spPr>
      </p:sp>
      <p:sp>
        <p:nvSpPr>
          <p:cNvPr id="65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6A4F6D-2524-8446-B2D3-EF7270883B1D}" type="slidenum">
              <a:rPr lang="en-US"/>
              <a:pPr/>
              <a:t>158</a:t>
            </a:fld>
            <a:endParaRPr lang="en-US"/>
          </a:p>
        </p:txBody>
      </p:sp>
      <p:sp>
        <p:nvSpPr>
          <p:cNvPr id="659458" name="Rectangle 2"/>
          <p:cNvSpPr>
            <a:spLocks noGrp="1" noRot="1" noChangeAspect="1" noChangeArrowheads="1" noTextEdit="1"/>
          </p:cNvSpPr>
          <p:nvPr>
            <p:ph type="sldImg"/>
          </p:nvPr>
        </p:nvSpPr>
        <p:spPr>
          <a:xfrm>
            <a:off x="381000" y="685800"/>
            <a:ext cx="6096000" cy="3429000"/>
          </a:xfrm>
          <a:ln/>
        </p:spPr>
      </p:sp>
      <p:sp>
        <p:nvSpPr>
          <p:cNvPr id="65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049FB7-EFA6-474B-AA83-3B7B5DCD67E6}" type="slidenum">
              <a:rPr lang="en-US"/>
              <a:pPr/>
              <a:t>159</a:t>
            </a:fld>
            <a:endParaRPr lang="en-US"/>
          </a:p>
        </p:txBody>
      </p:sp>
      <p:sp>
        <p:nvSpPr>
          <p:cNvPr id="661506" name="Rectangle 2"/>
          <p:cNvSpPr>
            <a:spLocks noGrp="1" noRot="1" noChangeAspect="1" noChangeArrowheads="1" noTextEdit="1"/>
          </p:cNvSpPr>
          <p:nvPr>
            <p:ph type="sldImg"/>
          </p:nvPr>
        </p:nvSpPr>
        <p:spPr>
          <a:xfrm>
            <a:off x="381000" y="685800"/>
            <a:ext cx="6096000" cy="3429000"/>
          </a:xfrm>
          <a:ln/>
        </p:spPr>
      </p:sp>
      <p:sp>
        <p:nvSpPr>
          <p:cNvPr id="66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1D4FF6-B641-0449-B823-48BC4DEC71E2}" type="slidenum">
              <a:rPr lang="en-US"/>
              <a:pPr/>
              <a:t>160</a:t>
            </a:fld>
            <a:endParaRPr lang="en-US"/>
          </a:p>
        </p:txBody>
      </p:sp>
      <p:sp>
        <p:nvSpPr>
          <p:cNvPr id="499714" name="Rectangle 2"/>
          <p:cNvSpPr>
            <a:spLocks noGrp="1" noRot="1" noChangeAspect="1" noChangeArrowheads="1" noTextEdit="1"/>
          </p:cNvSpPr>
          <p:nvPr>
            <p:ph type="sldImg"/>
          </p:nvPr>
        </p:nvSpPr>
        <p:spPr bwMode="auto">
          <a:xfrm>
            <a:off x="-296863" y="0"/>
            <a:ext cx="6465888" cy="3638550"/>
          </a:xfrm>
          <a:prstGeom prst="rect">
            <a:avLst/>
          </a:prstGeom>
          <a:solidFill>
            <a:srgbClr val="FFFFFF"/>
          </a:solidFill>
          <a:ln>
            <a:solidFill>
              <a:srgbClr val="000000"/>
            </a:solidFill>
            <a:miter lim="800000"/>
            <a:headEnd/>
            <a:tailEnd/>
          </a:ln>
        </p:spPr>
      </p:sp>
      <p:sp>
        <p:nvSpPr>
          <p:cNvPr id="499715" name="Text Box 3"/>
          <p:cNvSpPr txBox="1">
            <a:spLocks noGrp="1" noChangeArrowheads="1"/>
          </p:cNvSpPr>
          <p:nvPr>
            <p:ph type="body" idx="1"/>
          </p:nvPr>
        </p:nvSpPr>
        <p:spPr bwMode="auto">
          <a:xfrm>
            <a:off x="210416" y="3844922"/>
            <a:ext cx="5447434" cy="4367166"/>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F5E71-434B-D949-9DEA-2E3579F1FEDA}" type="slidenum">
              <a:rPr lang="en-US"/>
              <a:pPr/>
              <a:t>161</a:t>
            </a:fld>
            <a:endParaRPr lang="en-US"/>
          </a:p>
        </p:txBody>
      </p:sp>
      <p:sp>
        <p:nvSpPr>
          <p:cNvPr id="501762" name="Rectangle 2"/>
          <p:cNvSpPr>
            <a:spLocks noGrp="1" noRot="1" noChangeAspect="1" noChangeArrowheads="1" noTextEdit="1"/>
          </p:cNvSpPr>
          <p:nvPr>
            <p:ph type="sldImg"/>
          </p:nvPr>
        </p:nvSpPr>
        <p:spPr bwMode="auto">
          <a:xfrm>
            <a:off x="-296863" y="0"/>
            <a:ext cx="6465888" cy="3638550"/>
          </a:xfrm>
          <a:prstGeom prst="rect">
            <a:avLst/>
          </a:prstGeom>
          <a:solidFill>
            <a:srgbClr val="FFFFFF"/>
          </a:solidFill>
          <a:ln>
            <a:solidFill>
              <a:srgbClr val="000000"/>
            </a:solidFill>
            <a:miter lim="800000"/>
            <a:headEnd/>
            <a:tailEnd/>
          </a:ln>
        </p:spPr>
      </p:sp>
      <p:sp>
        <p:nvSpPr>
          <p:cNvPr id="501763" name="Text Box 3"/>
          <p:cNvSpPr txBox="1">
            <a:spLocks noGrp="1" noChangeArrowheads="1"/>
          </p:cNvSpPr>
          <p:nvPr>
            <p:ph type="body" idx="1"/>
          </p:nvPr>
        </p:nvSpPr>
        <p:spPr bwMode="auto">
          <a:xfrm>
            <a:off x="210416" y="3844922"/>
            <a:ext cx="5447434" cy="4367166"/>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F5B16F-D688-8142-813C-A83BEEE9A55F}" type="slidenum">
              <a:rPr lang="en-US"/>
              <a:pPr/>
              <a:t>16</a:t>
            </a:fld>
            <a:endParaRPr lang="en-US"/>
          </a:p>
        </p:txBody>
      </p:sp>
      <p:sp>
        <p:nvSpPr>
          <p:cNvPr id="526338" name="Rectangle 2"/>
          <p:cNvSpPr>
            <a:spLocks noGrp="1" noRot="1" noChangeAspect="1" noChangeArrowheads="1" noTextEdit="1"/>
          </p:cNvSpPr>
          <p:nvPr>
            <p:ph type="sldImg"/>
          </p:nvPr>
        </p:nvSpPr>
        <p:spPr>
          <a:xfrm>
            <a:off x="381000" y="685800"/>
            <a:ext cx="6096000" cy="3429000"/>
          </a:xfrm>
          <a:ln/>
        </p:spPr>
      </p:sp>
      <p:sp>
        <p:nvSpPr>
          <p:cNvPr id="52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CF7942-E830-1E4D-A257-144A7F529B09}" type="slidenum">
              <a:rPr lang="en-US"/>
              <a:pPr/>
              <a:t>162</a:t>
            </a:fld>
            <a:endParaRPr lang="en-US"/>
          </a:p>
        </p:txBody>
      </p:sp>
      <p:sp>
        <p:nvSpPr>
          <p:cNvPr id="660482" name="Rectangle 2"/>
          <p:cNvSpPr>
            <a:spLocks noGrp="1" noRot="1" noChangeAspect="1" noChangeArrowheads="1" noTextEdit="1"/>
          </p:cNvSpPr>
          <p:nvPr>
            <p:ph type="sldImg"/>
          </p:nvPr>
        </p:nvSpPr>
        <p:spPr>
          <a:xfrm>
            <a:off x="381000" y="685800"/>
            <a:ext cx="6096000" cy="3429000"/>
          </a:xfrm>
          <a:ln/>
        </p:spPr>
      </p:sp>
      <p:sp>
        <p:nvSpPr>
          <p:cNvPr id="66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049FB7-EFA6-474B-AA83-3B7B5DCD67E6}" type="slidenum">
              <a:rPr lang="en-US"/>
              <a:pPr/>
              <a:t>163</a:t>
            </a:fld>
            <a:endParaRPr lang="en-US"/>
          </a:p>
        </p:txBody>
      </p:sp>
      <p:sp>
        <p:nvSpPr>
          <p:cNvPr id="661506" name="Rectangle 2"/>
          <p:cNvSpPr>
            <a:spLocks noGrp="1" noRot="1" noChangeAspect="1" noChangeArrowheads="1" noTextEdit="1"/>
          </p:cNvSpPr>
          <p:nvPr>
            <p:ph type="sldImg"/>
          </p:nvPr>
        </p:nvSpPr>
        <p:spPr>
          <a:xfrm>
            <a:off x="381000" y="685800"/>
            <a:ext cx="6096000" cy="3429000"/>
          </a:xfrm>
          <a:ln/>
        </p:spPr>
      </p:sp>
      <p:sp>
        <p:nvSpPr>
          <p:cNvPr id="661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56CA1D-F2D5-5545-A4D1-2D01AE449B69}" type="slidenum">
              <a:rPr lang="en-US"/>
              <a:pPr/>
              <a:t>164</a:t>
            </a:fld>
            <a:endParaRPr lang="en-US"/>
          </a:p>
        </p:txBody>
      </p:sp>
      <p:sp>
        <p:nvSpPr>
          <p:cNvPr id="662530" name="Rectangle 2"/>
          <p:cNvSpPr>
            <a:spLocks noGrp="1" noRot="1" noChangeAspect="1" noChangeArrowheads="1" noTextEdit="1"/>
          </p:cNvSpPr>
          <p:nvPr>
            <p:ph type="sldImg"/>
          </p:nvPr>
        </p:nvSpPr>
        <p:spPr>
          <a:xfrm>
            <a:off x="381000" y="685800"/>
            <a:ext cx="6096000" cy="3429000"/>
          </a:xfrm>
          <a:ln/>
        </p:spPr>
      </p:sp>
      <p:sp>
        <p:nvSpPr>
          <p:cNvPr id="66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E91A0C-D5DA-2C4E-8D33-876CA1B99293}" type="slidenum">
              <a:rPr lang="en-US"/>
              <a:pPr/>
              <a:t>165</a:t>
            </a:fld>
            <a:endParaRPr lang="en-US"/>
          </a:p>
        </p:txBody>
      </p:sp>
      <p:sp>
        <p:nvSpPr>
          <p:cNvPr id="506882" name="Rectangle 2"/>
          <p:cNvSpPr>
            <a:spLocks noGrp="1" noRot="1" noChangeAspect="1" noChangeArrowheads="1" noTextEdit="1"/>
          </p:cNvSpPr>
          <p:nvPr>
            <p:ph type="sldImg"/>
          </p:nvPr>
        </p:nvSpPr>
        <p:spPr bwMode="auto">
          <a:xfrm>
            <a:off x="-296863" y="0"/>
            <a:ext cx="6465888" cy="3638550"/>
          </a:xfrm>
          <a:prstGeom prst="rect">
            <a:avLst/>
          </a:prstGeom>
          <a:solidFill>
            <a:srgbClr val="FFFFFF"/>
          </a:solidFill>
          <a:ln>
            <a:solidFill>
              <a:srgbClr val="000000"/>
            </a:solidFill>
            <a:miter lim="800000"/>
            <a:headEnd/>
            <a:tailEnd/>
          </a:ln>
        </p:spPr>
      </p:sp>
      <p:sp>
        <p:nvSpPr>
          <p:cNvPr id="506883" name="Text Box 3"/>
          <p:cNvSpPr txBox="1">
            <a:spLocks noGrp="1" noChangeArrowheads="1"/>
          </p:cNvSpPr>
          <p:nvPr>
            <p:ph type="body" idx="1"/>
          </p:nvPr>
        </p:nvSpPr>
        <p:spPr bwMode="auto">
          <a:xfrm>
            <a:off x="210416" y="3844922"/>
            <a:ext cx="5447434" cy="4367166"/>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6D7AC1-8B5A-8E4A-9568-84BEB739FD59}" type="slidenum">
              <a:rPr lang="en-US"/>
              <a:pPr/>
              <a:t>166</a:t>
            </a:fld>
            <a:endParaRPr lang="en-US"/>
          </a:p>
        </p:txBody>
      </p:sp>
      <p:sp>
        <p:nvSpPr>
          <p:cNvPr id="508930" name="Rectangle 2"/>
          <p:cNvSpPr>
            <a:spLocks noGrp="1" noRot="1" noChangeAspect="1" noChangeArrowheads="1" noTextEdit="1"/>
          </p:cNvSpPr>
          <p:nvPr>
            <p:ph type="sldImg"/>
          </p:nvPr>
        </p:nvSpPr>
        <p:spPr bwMode="auto">
          <a:xfrm>
            <a:off x="-296863" y="0"/>
            <a:ext cx="6465888" cy="3638550"/>
          </a:xfrm>
          <a:prstGeom prst="rect">
            <a:avLst/>
          </a:prstGeom>
          <a:solidFill>
            <a:srgbClr val="FFFFFF"/>
          </a:solidFill>
          <a:ln>
            <a:solidFill>
              <a:srgbClr val="000000"/>
            </a:solidFill>
            <a:miter lim="800000"/>
            <a:headEnd/>
            <a:tailEnd/>
          </a:ln>
        </p:spPr>
      </p:sp>
      <p:sp>
        <p:nvSpPr>
          <p:cNvPr id="508931" name="Text Box 3"/>
          <p:cNvSpPr txBox="1">
            <a:spLocks noGrp="1" noChangeArrowheads="1"/>
          </p:cNvSpPr>
          <p:nvPr>
            <p:ph type="body" idx="1"/>
          </p:nvPr>
        </p:nvSpPr>
        <p:spPr bwMode="auto">
          <a:xfrm>
            <a:off x="210416" y="3844922"/>
            <a:ext cx="5447434" cy="4367166"/>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36866" name="Text Box 2"/>
          <p:cNvSpPr txBox="1">
            <a:spLocks noGrp="1" noChangeArrowheads="1"/>
          </p:cNvSpPr>
          <p:nvPr>
            <p:ph type="body" idx="1"/>
          </p:nvPr>
        </p:nvSpPr>
        <p:spPr bwMode="auto">
          <a:xfrm>
            <a:off x="915129" y="4343714"/>
            <a:ext cx="5029304" cy="41138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Rectangle 1"/>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37890" name="Text Box 2"/>
          <p:cNvSpPr txBox="1">
            <a:spLocks noGrp="1" noChangeArrowheads="1"/>
          </p:cNvSpPr>
          <p:nvPr>
            <p:ph type="body" idx="1"/>
          </p:nvPr>
        </p:nvSpPr>
        <p:spPr bwMode="auto">
          <a:xfrm>
            <a:off x="915129" y="4343714"/>
            <a:ext cx="5029304" cy="41138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Rectangle 1"/>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38914" name="Text Box 2"/>
          <p:cNvSpPr txBox="1">
            <a:spLocks noGrp="1" noChangeArrowheads="1"/>
          </p:cNvSpPr>
          <p:nvPr>
            <p:ph type="body" idx="1"/>
          </p:nvPr>
        </p:nvSpPr>
        <p:spPr bwMode="auto">
          <a:xfrm>
            <a:off x="915129" y="4343714"/>
            <a:ext cx="5029304" cy="41138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Rectangle 1"/>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39938" name="Text Box 2"/>
          <p:cNvSpPr txBox="1">
            <a:spLocks noGrp="1" noChangeArrowheads="1"/>
          </p:cNvSpPr>
          <p:nvPr>
            <p:ph type="body" idx="1"/>
          </p:nvPr>
        </p:nvSpPr>
        <p:spPr bwMode="auto">
          <a:xfrm>
            <a:off x="915129" y="4343714"/>
            <a:ext cx="5029304" cy="41138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Rectangle 1"/>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40962" name="Text Box 2"/>
          <p:cNvSpPr txBox="1">
            <a:spLocks noGrp="1" noChangeArrowheads="1"/>
          </p:cNvSpPr>
          <p:nvPr>
            <p:ph type="body" idx="1"/>
          </p:nvPr>
        </p:nvSpPr>
        <p:spPr bwMode="auto">
          <a:xfrm>
            <a:off x="915129" y="4343714"/>
            <a:ext cx="5029304" cy="41138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AE9D6B-CFF2-6843-8474-EF6F8A6A094B}" type="slidenum">
              <a:rPr lang="en-US"/>
              <a:pPr/>
              <a:t>17</a:t>
            </a:fld>
            <a:endParaRPr lang="en-US"/>
          </a:p>
        </p:txBody>
      </p:sp>
      <p:sp>
        <p:nvSpPr>
          <p:cNvPr id="527362" name="Rectangle 2"/>
          <p:cNvSpPr>
            <a:spLocks noGrp="1" noRot="1" noChangeAspect="1" noChangeArrowheads="1" noTextEdit="1"/>
          </p:cNvSpPr>
          <p:nvPr>
            <p:ph type="sldImg"/>
          </p:nvPr>
        </p:nvSpPr>
        <p:spPr>
          <a:xfrm>
            <a:off x="381000" y="685800"/>
            <a:ext cx="6096000" cy="3429000"/>
          </a:xfrm>
          <a:ln/>
        </p:spPr>
      </p:sp>
      <p:sp>
        <p:nvSpPr>
          <p:cNvPr id="527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243715" name="Text Box 3"/>
          <p:cNvSpPr txBox="1">
            <a:spLocks noGrp="1" noChangeArrowheads="1"/>
          </p:cNvSpPr>
          <p:nvPr>
            <p:ph type="body" idx="1"/>
          </p:nvPr>
        </p:nvSpPr>
        <p:spPr>
          <a:xfrm>
            <a:off x="915129" y="4343714"/>
            <a:ext cx="5029304" cy="4113862"/>
          </a:xfrm>
          <a:noFill/>
          <a:ln/>
        </p:spPr>
        <p:txBody>
          <a:bodyPr wrap="none" anchor="ctr"/>
          <a:lstStyle/>
          <a:p>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CA57C218-0E15-1D92-2602-E468B2F42E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12170166-6954-524D-A977-F181399CCBB4}" type="slidenum">
              <a:rPr lang="en-US" altLang="en-VN" sz="1200" b="0"/>
              <a:pPr/>
              <a:t>187</a:t>
            </a:fld>
            <a:endParaRPr lang="en-US" altLang="en-VN" sz="1200" b="0"/>
          </a:p>
        </p:txBody>
      </p:sp>
      <p:sp>
        <p:nvSpPr>
          <p:cNvPr id="36867" name="Rectangle 2">
            <a:extLst>
              <a:ext uri="{FF2B5EF4-FFF2-40B4-BE49-F238E27FC236}">
                <a16:creationId xmlns:a16="http://schemas.microsoft.com/office/drawing/2014/main" id="{42F05472-AC85-6C4D-9564-595EF6DB3D62}"/>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3C2ED3D4-AE84-801A-1388-FB69EFCD73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8B13A3A0-B9B0-2AC3-429E-B5E3082E1A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20AD1038-19DB-D84D-8978-DAAF032F5E4A}" type="slidenum">
              <a:rPr lang="en-US" altLang="en-VN" sz="1200" b="0"/>
              <a:pPr/>
              <a:t>188</a:t>
            </a:fld>
            <a:endParaRPr lang="en-US" altLang="en-VN" sz="1200" b="0"/>
          </a:p>
        </p:txBody>
      </p:sp>
      <p:sp>
        <p:nvSpPr>
          <p:cNvPr id="37891" name="Rectangle 2">
            <a:extLst>
              <a:ext uri="{FF2B5EF4-FFF2-40B4-BE49-F238E27FC236}">
                <a16:creationId xmlns:a16="http://schemas.microsoft.com/office/drawing/2014/main" id="{B62F82D3-98C3-E264-2C17-4D38E1AF4858}"/>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807E29DC-86DB-1419-F57D-21BA2C96DC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C3A36155-419A-E09A-4826-DD722C462F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DD3591B2-C868-C746-98B1-F09FE071EAF2}" type="slidenum">
              <a:rPr lang="en-US" altLang="en-VN" sz="1200" b="0"/>
              <a:pPr/>
              <a:t>190</a:t>
            </a:fld>
            <a:endParaRPr lang="en-US" altLang="en-VN" sz="1200" b="0"/>
          </a:p>
        </p:txBody>
      </p:sp>
      <p:sp>
        <p:nvSpPr>
          <p:cNvPr id="38915" name="Rectangle 2">
            <a:extLst>
              <a:ext uri="{FF2B5EF4-FFF2-40B4-BE49-F238E27FC236}">
                <a16:creationId xmlns:a16="http://schemas.microsoft.com/office/drawing/2014/main" id="{FD5E8373-1A37-B1CF-F0EF-DCC979188A26}"/>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584DE0BD-3AF8-F415-0BD9-FB5954507A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D690AF9C-A785-1D3B-3659-0698177831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A5ECFBF2-BC48-8C43-9391-328000FE152D}" type="slidenum">
              <a:rPr lang="en-US" altLang="en-VN" sz="1200" b="0"/>
              <a:pPr/>
              <a:t>191</a:t>
            </a:fld>
            <a:endParaRPr lang="en-US" altLang="en-VN" sz="1200" b="0"/>
          </a:p>
        </p:txBody>
      </p:sp>
      <p:sp>
        <p:nvSpPr>
          <p:cNvPr id="39939" name="Rectangle 2">
            <a:extLst>
              <a:ext uri="{FF2B5EF4-FFF2-40B4-BE49-F238E27FC236}">
                <a16:creationId xmlns:a16="http://schemas.microsoft.com/office/drawing/2014/main" id="{53AE9AEB-A3F6-07B0-4046-53F25855AAC1}"/>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1C3F6B1D-7F32-1A7A-2A18-20F1C4CEDB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359DB114-D3DB-319A-C96D-AB45E86001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8033BBDF-F3D6-944D-995E-9B8CBAFA874F}" type="slidenum">
              <a:rPr lang="en-US" altLang="en-VN" sz="1200" b="0"/>
              <a:pPr/>
              <a:t>198</a:t>
            </a:fld>
            <a:endParaRPr lang="en-US" altLang="en-VN" sz="1200" b="0"/>
          </a:p>
        </p:txBody>
      </p:sp>
      <p:sp>
        <p:nvSpPr>
          <p:cNvPr id="40963" name="Rectangle 2">
            <a:extLst>
              <a:ext uri="{FF2B5EF4-FFF2-40B4-BE49-F238E27FC236}">
                <a16:creationId xmlns:a16="http://schemas.microsoft.com/office/drawing/2014/main" id="{BCAD3F0F-ABEB-BE61-C42F-80AFCC0808EC}"/>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42E24B90-5CAB-DC55-BE78-430CD3EF86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0EFEE4CF-586D-3C01-FAC7-5672FC36F3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922278B6-D9A2-B545-9320-06B575C76D09}" type="slidenum">
              <a:rPr lang="en-US" altLang="en-VN" sz="1200" b="0"/>
              <a:pPr/>
              <a:t>199</a:t>
            </a:fld>
            <a:endParaRPr lang="en-US" altLang="en-VN" sz="1200" b="0"/>
          </a:p>
        </p:txBody>
      </p:sp>
      <p:sp>
        <p:nvSpPr>
          <p:cNvPr id="41987" name="Rectangle 2">
            <a:extLst>
              <a:ext uri="{FF2B5EF4-FFF2-40B4-BE49-F238E27FC236}">
                <a16:creationId xmlns:a16="http://schemas.microsoft.com/office/drawing/2014/main" id="{384060F5-8F26-E43F-808E-10F5E6D4F14D}"/>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AD277C32-22B6-46DD-BFA1-D51A8119EE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C18A2982-AD4A-522E-B9D3-63D3EA06EE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665DC91E-BC66-5E48-AEAF-5B717B67244F}" type="slidenum">
              <a:rPr lang="en-US" altLang="en-VN" sz="1200" b="0"/>
              <a:pPr/>
              <a:t>200</a:t>
            </a:fld>
            <a:endParaRPr lang="en-US" altLang="en-VN" sz="1200" b="0"/>
          </a:p>
        </p:txBody>
      </p:sp>
      <p:sp>
        <p:nvSpPr>
          <p:cNvPr id="43011" name="Rectangle 2">
            <a:extLst>
              <a:ext uri="{FF2B5EF4-FFF2-40B4-BE49-F238E27FC236}">
                <a16:creationId xmlns:a16="http://schemas.microsoft.com/office/drawing/2014/main" id="{5BB0DD98-9EF5-061E-CEF4-C78F5405906E}"/>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DC91B5C0-8911-713E-072D-3A5561BA70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24981F5C-7C51-A7B7-E7FD-B0AF2A8356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9FBB212D-6D55-7047-8DB2-CDE3537C3B0C}" type="slidenum">
              <a:rPr lang="en-US" altLang="en-VN" sz="1200" b="0"/>
              <a:pPr/>
              <a:t>201</a:t>
            </a:fld>
            <a:endParaRPr lang="en-US" altLang="en-VN" sz="1200" b="0"/>
          </a:p>
        </p:txBody>
      </p:sp>
      <p:sp>
        <p:nvSpPr>
          <p:cNvPr id="44035" name="Rectangle 2">
            <a:extLst>
              <a:ext uri="{FF2B5EF4-FFF2-40B4-BE49-F238E27FC236}">
                <a16:creationId xmlns:a16="http://schemas.microsoft.com/office/drawing/2014/main" id="{CA5F330E-321B-B2B0-90A7-E107FD36B1CC}"/>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829FD146-0168-3B01-3EAE-4019BC256E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D10627CA-84D4-9C92-F285-06B12A4EF4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EDB683D4-A7D3-0E49-862C-C2D2F96573A3}" type="slidenum">
              <a:rPr lang="en-US" altLang="en-VN" sz="1200" b="0"/>
              <a:pPr/>
              <a:t>203</a:t>
            </a:fld>
            <a:endParaRPr lang="en-US" altLang="en-VN" sz="1200" b="0"/>
          </a:p>
        </p:txBody>
      </p:sp>
      <p:sp>
        <p:nvSpPr>
          <p:cNvPr id="45059" name="Rectangle 2">
            <a:extLst>
              <a:ext uri="{FF2B5EF4-FFF2-40B4-BE49-F238E27FC236}">
                <a16:creationId xmlns:a16="http://schemas.microsoft.com/office/drawing/2014/main" id="{76D385BF-8BA5-5CAD-B457-0C96BD54FB39}"/>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1DA8A5B3-6403-6751-6933-665E416EEC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12DC83-D018-3A48-942D-B08D19B7CE0B}" type="slidenum">
              <a:rPr lang="en-US"/>
              <a:pPr/>
              <a:t>18</a:t>
            </a:fld>
            <a:endParaRPr lang="en-US"/>
          </a:p>
        </p:txBody>
      </p:sp>
      <p:sp>
        <p:nvSpPr>
          <p:cNvPr id="528386" name="Rectangle 2"/>
          <p:cNvSpPr>
            <a:spLocks noGrp="1" noRot="1" noChangeAspect="1" noChangeArrowheads="1" noTextEdit="1"/>
          </p:cNvSpPr>
          <p:nvPr>
            <p:ph type="sldImg"/>
          </p:nvPr>
        </p:nvSpPr>
        <p:spPr>
          <a:xfrm>
            <a:off x="381000" y="685800"/>
            <a:ext cx="6096000" cy="3429000"/>
          </a:xfrm>
          <a:ln/>
        </p:spPr>
      </p:sp>
      <p:sp>
        <p:nvSpPr>
          <p:cNvPr id="52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4E8F268-2F0B-5C46-1F37-B25B360AB5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6AABF56F-242A-D149-906D-5F64419C7854}" type="slidenum">
              <a:rPr lang="en-US" altLang="en-VN" sz="1200" b="0"/>
              <a:pPr/>
              <a:t>204</a:t>
            </a:fld>
            <a:endParaRPr lang="en-US" altLang="en-VN" sz="1200" b="0"/>
          </a:p>
        </p:txBody>
      </p:sp>
      <p:sp>
        <p:nvSpPr>
          <p:cNvPr id="46083" name="Rectangle 2">
            <a:extLst>
              <a:ext uri="{FF2B5EF4-FFF2-40B4-BE49-F238E27FC236}">
                <a16:creationId xmlns:a16="http://schemas.microsoft.com/office/drawing/2014/main" id="{BEE9D415-5701-C6F0-5FAD-977202B9CDE6}"/>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FAA9C8AA-31E4-2FC8-BDF9-C8D8BFB4A7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78D2C31-1A85-14F0-3A14-CC2C6BAE6B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6591AC99-A464-E74D-9CC0-EBAD5C5221C5}" type="slidenum">
              <a:rPr lang="en-US" altLang="en-VN" sz="1200" b="0"/>
              <a:pPr/>
              <a:t>205</a:t>
            </a:fld>
            <a:endParaRPr lang="en-US" altLang="en-VN" sz="1200" b="0"/>
          </a:p>
        </p:txBody>
      </p:sp>
      <p:sp>
        <p:nvSpPr>
          <p:cNvPr id="47107" name="Rectangle 2">
            <a:extLst>
              <a:ext uri="{FF2B5EF4-FFF2-40B4-BE49-F238E27FC236}">
                <a16:creationId xmlns:a16="http://schemas.microsoft.com/office/drawing/2014/main" id="{CA00BDF8-4B9A-3ED6-FCF6-D2342617A5D5}"/>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BBE09796-5AB7-DDC6-CC95-6A3D133E66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5220ED6A-C880-982E-9D28-9034F1342B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BF9943A0-F089-1040-A85E-578153D78074}" type="slidenum">
              <a:rPr lang="en-US" altLang="en-VN" sz="1200" b="0"/>
              <a:pPr/>
              <a:t>206</a:t>
            </a:fld>
            <a:endParaRPr lang="en-US" altLang="en-VN" sz="1200" b="0"/>
          </a:p>
        </p:txBody>
      </p:sp>
      <p:sp>
        <p:nvSpPr>
          <p:cNvPr id="48131" name="Rectangle 2">
            <a:extLst>
              <a:ext uri="{FF2B5EF4-FFF2-40B4-BE49-F238E27FC236}">
                <a16:creationId xmlns:a16="http://schemas.microsoft.com/office/drawing/2014/main" id="{8EFA0150-0AD5-6CE9-6E16-7D341223BDF6}"/>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6F904B04-6825-B868-8E85-4AC713AA7D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0194A105-4365-5A7C-9EA5-9B15AA6125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D02ABE81-C102-6B43-8799-B9E244CFF787}" type="slidenum">
              <a:rPr lang="en-US" altLang="en-VN" sz="1200" b="0"/>
              <a:pPr/>
              <a:t>207</a:t>
            </a:fld>
            <a:endParaRPr lang="en-US" altLang="en-VN" sz="1200" b="0"/>
          </a:p>
        </p:txBody>
      </p:sp>
      <p:sp>
        <p:nvSpPr>
          <p:cNvPr id="49155" name="Rectangle 2">
            <a:extLst>
              <a:ext uri="{FF2B5EF4-FFF2-40B4-BE49-F238E27FC236}">
                <a16:creationId xmlns:a16="http://schemas.microsoft.com/office/drawing/2014/main" id="{687FD6BD-3814-9579-7EA5-F62A629FF665}"/>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1DF9D9D6-D39E-2845-4AE4-BF1E8140D4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38EF9A60-C95C-B053-D041-FBBB7BFC52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7A1A8EBC-C87C-E54D-9F95-AC9BE25E0C41}" type="slidenum">
              <a:rPr lang="en-US" altLang="en-VN" sz="1200" b="0"/>
              <a:pPr/>
              <a:t>208</a:t>
            </a:fld>
            <a:endParaRPr lang="en-US" altLang="en-VN" sz="1200" b="0"/>
          </a:p>
        </p:txBody>
      </p:sp>
      <p:sp>
        <p:nvSpPr>
          <p:cNvPr id="50179" name="Rectangle 2">
            <a:extLst>
              <a:ext uri="{FF2B5EF4-FFF2-40B4-BE49-F238E27FC236}">
                <a16:creationId xmlns:a16="http://schemas.microsoft.com/office/drawing/2014/main" id="{B9AE8C16-CF74-21F2-B5A3-D7D2A31A7FCE}"/>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D56C9DB7-C86C-17BF-0AF1-A080F40FE0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27380815-759A-E9C8-7103-B3835FF571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878E0728-52C3-EF4F-8A3F-3BAA02135E65}" type="slidenum">
              <a:rPr lang="en-US" altLang="en-VN" sz="1200" b="0"/>
              <a:pPr/>
              <a:t>209</a:t>
            </a:fld>
            <a:endParaRPr lang="en-US" altLang="en-VN" sz="1200" b="0"/>
          </a:p>
        </p:txBody>
      </p:sp>
      <p:sp>
        <p:nvSpPr>
          <p:cNvPr id="51203" name="Rectangle 2">
            <a:extLst>
              <a:ext uri="{FF2B5EF4-FFF2-40B4-BE49-F238E27FC236}">
                <a16:creationId xmlns:a16="http://schemas.microsoft.com/office/drawing/2014/main" id="{D0362233-B013-BB78-09A6-6C090BF58F82}"/>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F9D78CCA-7005-BC4D-8EAD-65613E6AB3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A600EE71-E500-715B-62CA-F5A8F6B353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B70D543A-8EB9-5542-A202-101F5597D189}" type="slidenum">
              <a:rPr lang="en-US" altLang="en-VN" sz="1200" b="0"/>
              <a:pPr/>
              <a:t>210</a:t>
            </a:fld>
            <a:endParaRPr lang="en-US" altLang="en-VN" sz="1200" b="0"/>
          </a:p>
        </p:txBody>
      </p:sp>
      <p:sp>
        <p:nvSpPr>
          <p:cNvPr id="52227" name="Rectangle 2">
            <a:extLst>
              <a:ext uri="{FF2B5EF4-FFF2-40B4-BE49-F238E27FC236}">
                <a16:creationId xmlns:a16="http://schemas.microsoft.com/office/drawing/2014/main" id="{315663D4-7810-F715-C5BF-8069EF4DFB6F}"/>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E15F0F75-9B4D-735E-E032-F1AD1EFA35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6F760F32-7327-4607-5135-71DD618739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463D62E3-D65C-934D-8429-7C5D0C2117FA}" type="slidenum">
              <a:rPr lang="en-US" altLang="en-VN" sz="1200" b="0"/>
              <a:pPr/>
              <a:t>211</a:t>
            </a:fld>
            <a:endParaRPr lang="en-US" altLang="en-VN" sz="1200" b="0"/>
          </a:p>
        </p:txBody>
      </p:sp>
      <p:sp>
        <p:nvSpPr>
          <p:cNvPr id="53251" name="Rectangle 2">
            <a:extLst>
              <a:ext uri="{FF2B5EF4-FFF2-40B4-BE49-F238E27FC236}">
                <a16:creationId xmlns:a16="http://schemas.microsoft.com/office/drawing/2014/main" id="{6CE9742F-C658-B783-0278-4ADF4D38BEC4}"/>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65C8A81F-9CD2-799A-F54F-3F75E5148E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A75B637C-D1BA-0833-19B1-EB4BE95D07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3C5077BF-8C0A-864C-AC0A-E30C7A76619A}" type="slidenum">
              <a:rPr lang="en-US" altLang="en-VN" sz="1200" b="0"/>
              <a:pPr/>
              <a:t>212</a:t>
            </a:fld>
            <a:endParaRPr lang="en-US" altLang="en-VN" sz="1200" b="0"/>
          </a:p>
        </p:txBody>
      </p:sp>
      <p:sp>
        <p:nvSpPr>
          <p:cNvPr id="54275" name="Rectangle 2">
            <a:extLst>
              <a:ext uri="{FF2B5EF4-FFF2-40B4-BE49-F238E27FC236}">
                <a16:creationId xmlns:a16="http://schemas.microsoft.com/office/drawing/2014/main" id="{F8519BBB-2188-EDF8-FEFD-3AF1123FE5FF}"/>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C879CB9F-2E63-DB01-9930-F018D0F3C2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BF5E47FB-EBC1-BB7B-0EC6-36C679C7C0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42B0E5B4-FDA0-B744-A1E2-35305E01C8E8}" type="slidenum">
              <a:rPr lang="en-US" altLang="en-VN" sz="1200" b="0"/>
              <a:pPr/>
              <a:t>214</a:t>
            </a:fld>
            <a:endParaRPr lang="en-US" altLang="en-VN" sz="1200" b="0"/>
          </a:p>
        </p:txBody>
      </p:sp>
      <p:sp>
        <p:nvSpPr>
          <p:cNvPr id="57347" name="Rectangle 2">
            <a:extLst>
              <a:ext uri="{FF2B5EF4-FFF2-40B4-BE49-F238E27FC236}">
                <a16:creationId xmlns:a16="http://schemas.microsoft.com/office/drawing/2014/main" id="{D6A7226C-2DCB-DA9A-3FD9-9DF94C42ABD3}"/>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E16579B3-B585-428F-4D1D-573FB50D2A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6F9954-79A7-B04F-9343-C4C45081C1E7}" type="slidenum">
              <a:rPr lang="en-US"/>
              <a:pPr/>
              <a:t>19</a:t>
            </a:fld>
            <a:endParaRPr lang="en-US"/>
          </a:p>
        </p:txBody>
      </p:sp>
      <p:sp>
        <p:nvSpPr>
          <p:cNvPr id="529410" name="Rectangle 2"/>
          <p:cNvSpPr>
            <a:spLocks noGrp="1" noRot="1" noChangeAspect="1" noChangeArrowheads="1" noTextEdit="1"/>
          </p:cNvSpPr>
          <p:nvPr>
            <p:ph type="sldImg"/>
          </p:nvPr>
        </p:nvSpPr>
        <p:spPr>
          <a:xfrm>
            <a:off x="381000" y="685800"/>
            <a:ext cx="6096000" cy="3429000"/>
          </a:xfrm>
          <a:ln/>
        </p:spPr>
      </p:sp>
      <p:sp>
        <p:nvSpPr>
          <p:cNvPr id="529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6ECCF97F-0667-272C-D6E3-304CB90245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BDB9ADBF-0986-4545-96ED-BDCA2D7E6386}" type="slidenum">
              <a:rPr lang="en-US" altLang="en-VN" sz="1200" b="0"/>
              <a:pPr/>
              <a:t>215</a:t>
            </a:fld>
            <a:endParaRPr lang="en-US" altLang="en-VN" sz="1200" b="0"/>
          </a:p>
        </p:txBody>
      </p:sp>
      <p:sp>
        <p:nvSpPr>
          <p:cNvPr id="58371" name="Rectangle 2">
            <a:extLst>
              <a:ext uri="{FF2B5EF4-FFF2-40B4-BE49-F238E27FC236}">
                <a16:creationId xmlns:a16="http://schemas.microsoft.com/office/drawing/2014/main" id="{E06148B0-BB28-73DD-ADD2-9D4C53BAD935}"/>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0F8B386D-E93E-AC65-18F3-EACE16B47C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4FB3E3DA-C9C4-9D9D-D372-C2F615019D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fld id="{0FB667F6-C466-D442-B903-7E294C07813C}" type="slidenum">
              <a:rPr lang="en-US" altLang="en-VN" sz="1200" b="0"/>
              <a:pPr/>
              <a:t>216</a:t>
            </a:fld>
            <a:endParaRPr lang="en-US" altLang="en-VN" sz="1200" b="0"/>
          </a:p>
        </p:txBody>
      </p:sp>
      <p:sp>
        <p:nvSpPr>
          <p:cNvPr id="59395" name="Rectangle 2">
            <a:extLst>
              <a:ext uri="{FF2B5EF4-FFF2-40B4-BE49-F238E27FC236}">
                <a16:creationId xmlns:a16="http://schemas.microsoft.com/office/drawing/2014/main" id="{98D9AE5E-21CF-9FED-8B6B-4C3D18E109AD}"/>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BFA64DF1-16F1-C2C7-E5F8-69E5B1FF53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VN" altLang="en-VN"/>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Rectangle 1"/>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44034" name="Text Box 2"/>
          <p:cNvSpPr txBox="1">
            <a:spLocks noGrp="1" noChangeArrowheads="1"/>
          </p:cNvSpPr>
          <p:nvPr>
            <p:ph type="body" idx="1"/>
          </p:nvPr>
        </p:nvSpPr>
        <p:spPr bwMode="auto">
          <a:xfrm>
            <a:off x="915129" y="4343714"/>
            <a:ext cx="5029304" cy="41138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p:cNvSpPr>
            <a:spLocks noGrp="1" noRot="1" noChangeAspect="1" noChangeArrowheads="1" noTextEdit="1"/>
          </p:cNvSpPr>
          <p:nvPr>
            <p:ph type="sldImg"/>
          </p:nvPr>
        </p:nvSpPr>
        <p:spPr bwMode="auto">
          <a:xfrm>
            <a:off x="382588" y="685800"/>
            <a:ext cx="6094412" cy="3429000"/>
          </a:xfrm>
          <a:prstGeom prst="rect">
            <a:avLst/>
          </a:prstGeom>
          <a:solidFill>
            <a:srgbClr val="FFFFFF"/>
          </a:solidFill>
          <a:ln>
            <a:solidFill>
              <a:srgbClr val="000000"/>
            </a:solidFill>
            <a:miter lim="800000"/>
            <a:headEnd/>
            <a:tailEnd/>
          </a:ln>
        </p:spPr>
      </p:sp>
      <p:sp>
        <p:nvSpPr>
          <p:cNvPr id="46082" name="Text Box 2"/>
          <p:cNvSpPr txBox="1">
            <a:spLocks noGrp="1" noChangeArrowheads="1"/>
          </p:cNvSpPr>
          <p:nvPr>
            <p:ph type="body" idx="1"/>
          </p:nvPr>
        </p:nvSpPr>
        <p:spPr bwMode="auto">
          <a:xfrm>
            <a:off x="915129" y="4343714"/>
            <a:ext cx="5029304" cy="4113862"/>
          </a:xfrm>
          <a:prstGeom prst="rect">
            <a:avLst/>
          </a:prstGeom>
          <a:noFill/>
          <a:ln>
            <a:miter lim="800000"/>
            <a:headEnd/>
            <a:tailEnd/>
          </a:ln>
        </p:spPr>
        <p:txBody>
          <a:bodyPr wrap="none" anchor="ctr">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63F764-B95F-374E-BE40-7F88CD87DE01}" type="slidenum">
              <a:rPr lang="en-US"/>
              <a:pPr/>
              <a:t>20</a:t>
            </a:fld>
            <a:endParaRPr lang="en-US"/>
          </a:p>
        </p:txBody>
      </p:sp>
      <p:sp>
        <p:nvSpPr>
          <p:cNvPr id="531458" name="Rectangle 2"/>
          <p:cNvSpPr>
            <a:spLocks noGrp="1" noRot="1" noChangeAspect="1" noChangeArrowheads="1" noTextEdit="1"/>
          </p:cNvSpPr>
          <p:nvPr>
            <p:ph type="sldImg"/>
          </p:nvPr>
        </p:nvSpPr>
        <p:spPr>
          <a:xfrm>
            <a:off x="381000" y="685800"/>
            <a:ext cx="6096000" cy="3429000"/>
          </a:xfrm>
          <a:ln/>
        </p:spPr>
      </p:sp>
      <p:sp>
        <p:nvSpPr>
          <p:cNvPr id="531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1E2A3-7744-B54C-850D-8DB1E0F6C3E8}" type="slidenum">
              <a:rPr lang="en-US"/>
              <a:pPr/>
              <a:t>22</a:t>
            </a:fld>
            <a:endParaRPr lang="en-US"/>
          </a:p>
        </p:txBody>
      </p:sp>
      <p:sp>
        <p:nvSpPr>
          <p:cNvPr id="532482" name="Rectangle 2"/>
          <p:cNvSpPr>
            <a:spLocks noGrp="1" noRot="1" noChangeAspect="1" noChangeArrowheads="1" noTextEdit="1"/>
          </p:cNvSpPr>
          <p:nvPr>
            <p:ph type="sldImg"/>
          </p:nvPr>
        </p:nvSpPr>
        <p:spPr>
          <a:xfrm>
            <a:off x="381000" y="685800"/>
            <a:ext cx="6096000" cy="3429000"/>
          </a:xfrm>
          <a:ln/>
        </p:spPr>
      </p:sp>
      <p:sp>
        <p:nvSpPr>
          <p:cNvPr id="53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F1A208C5-1B3F-F944-8AA0-8585A8A5F024}" type="slidenum">
              <a:rPr lang="en-US"/>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2BAF9C-BA15-A044-81DF-D1EED3084B41}" type="slidenum">
              <a:rPr lang="en-US"/>
              <a:pPr/>
              <a:t>23</a:t>
            </a:fld>
            <a:endParaRPr lang="en-US"/>
          </a:p>
        </p:txBody>
      </p:sp>
      <p:sp>
        <p:nvSpPr>
          <p:cNvPr id="533506" name="Rectangle 2"/>
          <p:cNvSpPr>
            <a:spLocks noGrp="1" noRot="1" noChangeAspect="1" noChangeArrowheads="1" noTextEdit="1"/>
          </p:cNvSpPr>
          <p:nvPr>
            <p:ph type="sldImg"/>
          </p:nvPr>
        </p:nvSpPr>
        <p:spPr>
          <a:xfrm>
            <a:off x="381000" y="685800"/>
            <a:ext cx="6096000" cy="3429000"/>
          </a:xfrm>
          <a:ln/>
        </p:spPr>
      </p:sp>
      <p:sp>
        <p:nvSpPr>
          <p:cNvPr id="5335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CCD754-AEC2-6E4E-9767-040CD76457E5}" type="slidenum">
              <a:rPr lang="en-US"/>
              <a:pPr/>
              <a:t>25</a:t>
            </a:fld>
            <a:endParaRPr lang="en-US"/>
          </a:p>
        </p:txBody>
      </p:sp>
      <p:sp>
        <p:nvSpPr>
          <p:cNvPr id="538626" name="Rectangle 2"/>
          <p:cNvSpPr>
            <a:spLocks noGrp="1" noRot="1" noChangeAspect="1" noChangeArrowheads="1" noTextEdit="1"/>
          </p:cNvSpPr>
          <p:nvPr>
            <p:ph type="sldImg"/>
          </p:nvPr>
        </p:nvSpPr>
        <p:spPr>
          <a:xfrm>
            <a:off x="381000" y="685800"/>
            <a:ext cx="6096000" cy="3429000"/>
          </a:xfrm>
          <a:ln/>
        </p:spPr>
      </p:sp>
      <p:sp>
        <p:nvSpPr>
          <p:cNvPr id="53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BFAA2B-3977-2B48-B560-48832DA3279D}" type="slidenum">
              <a:rPr lang="en-US"/>
              <a:pPr/>
              <a:t>26</a:t>
            </a:fld>
            <a:endParaRPr lang="en-US"/>
          </a:p>
        </p:txBody>
      </p:sp>
      <p:sp>
        <p:nvSpPr>
          <p:cNvPr id="539650" name="Rectangle 2"/>
          <p:cNvSpPr>
            <a:spLocks noGrp="1" noRot="1" noChangeAspect="1" noChangeArrowheads="1" noTextEdit="1"/>
          </p:cNvSpPr>
          <p:nvPr>
            <p:ph type="sldImg"/>
          </p:nvPr>
        </p:nvSpPr>
        <p:spPr>
          <a:xfrm>
            <a:off x="381000" y="685800"/>
            <a:ext cx="6096000" cy="3429000"/>
          </a:xfrm>
          <a:ln/>
        </p:spPr>
      </p:sp>
      <p:sp>
        <p:nvSpPr>
          <p:cNvPr id="539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93B26-255D-1A46-BC80-1863C2F56B01}" type="slidenum">
              <a:rPr lang="en-US"/>
              <a:pPr/>
              <a:t>27</a:t>
            </a:fld>
            <a:endParaRPr lang="en-US"/>
          </a:p>
        </p:txBody>
      </p:sp>
      <p:sp>
        <p:nvSpPr>
          <p:cNvPr id="540674" name="Rectangle 2"/>
          <p:cNvSpPr>
            <a:spLocks noGrp="1" noRot="1" noChangeAspect="1" noChangeArrowheads="1" noTextEdit="1"/>
          </p:cNvSpPr>
          <p:nvPr>
            <p:ph type="sldImg"/>
          </p:nvPr>
        </p:nvSpPr>
        <p:spPr>
          <a:xfrm>
            <a:off x="381000" y="685800"/>
            <a:ext cx="6096000" cy="3429000"/>
          </a:xfrm>
          <a:ln/>
        </p:spPr>
      </p:sp>
      <p:sp>
        <p:nvSpPr>
          <p:cNvPr id="540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91BDF2-D85E-554E-9CD0-87C0B5A144D3}" type="slidenum">
              <a:rPr lang="en-US"/>
              <a:pPr/>
              <a:t>28</a:t>
            </a:fld>
            <a:endParaRPr lang="en-US"/>
          </a:p>
        </p:txBody>
      </p:sp>
      <p:sp>
        <p:nvSpPr>
          <p:cNvPr id="541698" name="Rectangle 2"/>
          <p:cNvSpPr>
            <a:spLocks noGrp="1" noRot="1" noChangeAspect="1" noChangeArrowheads="1" noTextEdit="1"/>
          </p:cNvSpPr>
          <p:nvPr>
            <p:ph type="sldImg"/>
          </p:nvPr>
        </p:nvSpPr>
        <p:spPr>
          <a:xfrm>
            <a:off x="381000" y="685800"/>
            <a:ext cx="6096000" cy="3429000"/>
          </a:xfrm>
          <a:ln/>
        </p:spPr>
      </p:sp>
      <p:sp>
        <p:nvSpPr>
          <p:cNvPr id="541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6AA42-15ED-4E4E-A987-91DFD32F86BE}" type="slidenum">
              <a:rPr lang="en-US"/>
              <a:pPr/>
              <a:t>29</a:t>
            </a:fld>
            <a:endParaRPr lang="en-US"/>
          </a:p>
        </p:txBody>
      </p:sp>
      <p:sp>
        <p:nvSpPr>
          <p:cNvPr id="542722" name="Rectangle 2"/>
          <p:cNvSpPr>
            <a:spLocks noGrp="1" noRot="1" noChangeAspect="1" noChangeArrowheads="1" noTextEdit="1"/>
          </p:cNvSpPr>
          <p:nvPr>
            <p:ph type="sldImg"/>
          </p:nvPr>
        </p:nvSpPr>
        <p:spPr>
          <a:xfrm>
            <a:off x="381000" y="685800"/>
            <a:ext cx="6096000" cy="3429000"/>
          </a:xfrm>
          <a:ln/>
        </p:spPr>
      </p:sp>
      <p:sp>
        <p:nvSpPr>
          <p:cNvPr id="54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F8CE84-CB2A-174E-B0F6-C306D9DCDFE8}" type="slidenum">
              <a:rPr lang="en-US"/>
              <a:pPr/>
              <a:t>30</a:t>
            </a:fld>
            <a:endParaRPr lang="en-US"/>
          </a:p>
        </p:txBody>
      </p:sp>
      <p:sp>
        <p:nvSpPr>
          <p:cNvPr id="543746" name="Rectangle 2"/>
          <p:cNvSpPr>
            <a:spLocks noGrp="1" noRot="1" noChangeAspect="1" noChangeArrowheads="1" noTextEdit="1"/>
          </p:cNvSpPr>
          <p:nvPr>
            <p:ph type="sldImg"/>
          </p:nvPr>
        </p:nvSpPr>
        <p:spPr>
          <a:xfrm>
            <a:off x="381000" y="685800"/>
            <a:ext cx="6096000" cy="3429000"/>
          </a:xfrm>
          <a:ln/>
        </p:spPr>
      </p:sp>
      <p:sp>
        <p:nvSpPr>
          <p:cNvPr id="543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64ADF3-C4C7-6148-9511-89972C08309B}" type="slidenum">
              <a:rPr lang="en-US"/>
              <a:pPr/>
              <a:t>31</a:t>
            </a:fld>
            <a:endParaRPr lang="en-US"/>
          </a:p>
        </p:txBody>
      </p:sp>
      <p:sp>
        <p:nvSpPr>
          <p:cNvPr id="544770" name="Rectangle 2"/>
          <p:cNvSpPr>
            <a:spLocks noGrp="1" noRot="1" noChangeAspect="1" noChangeArrowheads="1" noTextEdit="1"/>
          </p:cNvSpPr>
          <p:nvPr>
            <p:ph type="sldImg"/>
          </p:nvPr>
        </p:nvSpPr>
        <p:spPr>
          <a:xfrm>
            <a:off x="381000" y="685800"/>
            <a:ext cx="6096000" cy="3429000"/>
          </a:xfrm>
          <a:ln/>
        </p:spPr>
      </p:sp>
      <p:sp>
        <p:nvSpPr>
          <p:cNvPr id="54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EEDC2-DFC6-494B-8D96-DA4090065E07}" type="slidenum">
              <a:rPr lang="en-US"/>
              <a:pPr/>
              <a:t>32</a:t>
            </a:fld>
            <a:endParaRPr lang="en-US"/>
          </a:p>
        </p:txBody>
      </p:sp>
      <p:sp>
        <p:nvSpPr>
          <p:cNvPr id="545794" name="Rectangle 2"/>
          <p:cNvSpPr>
            <a:spLocks noGrp="1" noRot="1" noChangeAspect="1" noChangeArrowheads="1" noTextEdit="1"/>
          </p:cNvSpPr>
          <p:nvPr>
            <p:ph type="sldImg"/>
          </p:nvPr>
        </p:nvSpPr>
        <p:spPr>
          <a:xfrm>
            <a:off x="381000" y="685800"/>
            <a:ext cx="6096000" cy="3429000"/>
          </a:xfrm>
          <a:ln/>
        </p:spPr>
      </p:sp>
      <p:sp>
        <p:nvSpPr>
          <p:cNvPr id="545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70BA1-4F2D-7D49-85E6-B674FC469E28}" type="slidenum">
              <a:rPr lang="en-US"/>
              <a:pPr/>
              <a:t>33</a:t>
            </a:fld>
            <a:endParaRPr lang="en-US"/>
          </a:p>
        </p:txBody>
      </p:sp>
      <p:sp>
        <p:nvSpPr>
          <p:cNvPr id="562178" name="Rectangle 2"/>
          <p:cNvSpPr>
            <a:spLocks noGrp="1" noRot="1" noChangeAspect="1" noChangeArrowheads="1" noTextEdit="1"/>
          </p:cNvSpPr>
          <p:nvPr>
            <p:ph type="sldImg"/>
          </p:nvPr>
        </p:nvSpPr>
        <p:spPr>
          <a:xfrm>
            <a:off x="381000" y="685800"/>
            <a:ext cx="6096000" cy="3429000"/>
          </a:xfrm>
          <a:ln/>
        </p:spPr>
      </p:sp>
      <p:sp>
        <p:nvSpPr>
          <p:cNvPr id="562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5E4948-C6DD-0A4D-A0AF-312BA1A11B6C}" type="slidenum">
              <a:rPr lang="en-US"/>
              <a:pPr/>
              <a:t>5</a:t>
            </a:fld>
            <a:endParaRPr lang="en-US"/>
          </a:p>
        </p:txBody>
      </p:sp>
      <p:sp>
        <p:nvSpPr>
          <p:cNvPr id="517122" name="Rectangle 2"/>
          <p:cNvSpPr>
            <a:spLocks noGrp="1" noRot="1" noChangeAspect="1" noChangeArrowheads="1" noTextEdit="1"/>
          </p:cNvSpPr>
          <p:nvPr>
            <p:ph type="sldImg"/>
          </p:nvPr>
        </p:nvSpPr>
        <p:spPr>
          <a:xfrm>
            <a:off x="381000" y="685800"/>
            <a:ext cx="6096000" cy="3429000"/>
          </a:xfrm>
          <a:ln/>
        </p:spPr>
      </p:sp>
      <p:sp>
        <p:nvSpPr>
          <p:cNvPr id="517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89DFA5-F941-7445-AB11-9683DDF287B5}" type="slidenum">
              <a:rPr lang="en-US"/>
              <a:pPr/>
              <a:t>42</a:t>
            </a:fld>
            <a:endParaRPr lang="en-US"/>
          </a:p>
        </p:txBody>
      </p:sp>
      <p:sp>
        <p:nvSpPr>
          <p:cNvPr id="551938" name="Rectangle 2"/>
          <p:cNvSpPr>
            <a:spLocks noGrp="1" noRot="1" noChangeAspect="1" noChangeArrowheads="1" noTextEdit="1"/>
          </p:cNvSpPr>
          <p:nvPr>
            <p:ph type="sldImg"/>
          </p:nvPr>
        </p:nvSpPr>
        <p:spPr>
          <a:xfrm>
            <a:off x="381000" y="685800"/>
            <a:ext cx="6096000" cy="3429000"/>
          </a:xfrm>
          <a:ln/>
        </p:spPr>
      </p:sp>
      <p:sp>
        <p:nvSpPr>
          <p:cNvPr id="5519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3EDF69-1E52-884C-8739-7A001CE710B1}" type="slidenum">
              <a:rPr lang="en-US"/>
              <a:pPr/>
              <a:t>43</a:t>
            </a:fld>
            <a:endParaRPr lang="en-US"/>
          </a:p>
        </p:txBody>
      </p:sp>
      <p:sp>
        <p:nvSpPr>
          <p:cNvPr id="534530" name="Rectangle 2"/>
          <p:cNvSpPr>
            <a:spLocks noGrp="1" noRot="1" noChangeAspect="1" noChangeArrowheads="1" noTextEdit="1"/>
          </p:cNvSpPr>
          <p:nvPr>
            <p:ph type="sldImg"/>
          </p:nvPr>
        </p:nvSpPr>
        <p:spPr>
          <a:xfrm>
            <a:off x="381000" y="685800"/>
            <a:ext cx="6096000" cy="3429000"/>
          </a:xfrm>
          <a:ln/>
        </p:spPr>
      </p:sp>
      <p:sp>
        <p:nvSpPr>
          <p:cNvPr id="534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ettercap</a:t>
            </a:r>
            <a:r>
              <a:rPr lang="en-US" dirty="0"/>
              <a:t> </a:t>
            </a:r>
            <a:r>
              <a:rPr lang="mr-IN" dirty="0"/>
              <a:t>–</a:t>
            </a:r>
            <a:r>
              <a:rPr lang="en-US" dirty="0"/>
              <a:t>w /</a:t>
            </a:r>
            <a:r>
              <a:rPr lang="en-US" dirty="0" err="1"/>
              <a:t>tmp</a:t>
            </a:r>
            <a:r>
              <a:rPr lang="en-US" dirty="0"/>
              <a:t>/</a:t>
            </a:r>
            <a:r>
              <a:rPr lang="en-US" dirty="0" err="1"/>
              <a:t>traffic.dump</a:t>
            </a:r>
            <a:r>
              <a:rPr lang="en-US" dirty="0"/>
              <a:t> </a:t>
            </a:r>
            <a:r>
              <a:rPr lang="mr-IN" dirty="0"/>
              <a:t>–</a:t>
            </a:r>
            <a:r>
              <a:rPr lang="en-US" dirty="0"/>
              <a:t>T </a:t>
            </a:r>
            <a:r>
              <a:rPr lang="mr-IN" dirty="0"/>
              <a:t>–</a:t>
            </a:r>
            <a:r>
              <a:rPr lang="en-US" dirty="0"/>
              <a:t>M </a:t>
            </a:r>
            <a:r>
              <a:rPr lang="en-US" dirty="0" err="1"/>
              <a:t>arp</a:t>
            </a:r>
            <a:r>
              <a:rPr lang="en-US" dirty="0"/>
              <a:t> /IPHOST1//</a:t>
            </a:r>
            <a:r>
              <a:rPr lang="en-US" baseline="0" dirty="0"/>
              <a:t> /IPHOST2// </a:t>
            </a:r>
          </a:p>
          <a:p>
            <a:endParaRPr lang="en-US" dirty="0"/>
          </a:p>
        </p:txBody>
      </p:sp>
      <p:sp>
        <p:nvSpPr>
          <p:cNvPr id="4" name="Slide Number Placeholder 3"/>
          <p:cNvSpPr>
            <a:spLocks noGrp="1"/>
          </p:cNvSpPr>
          <p:nvPr>
            <p:ph type="sldNum" sz="quarter" idx="10"/>
          </p:nvPr>
        </p:nvSpPr>
        <p:spPr/>
        <p:txBody>
          <a:bodyPr/>
          <a:lstStyle/>
          <a:p>
            <a:fld id="{3125540E-22BB-A04D-A531-AB9E834E7175}" type="slidenum">
              <a:rPr lang="en-US" smtClean="0"/>
              <a:t>44</a:t>
            </a:fld>
            <a:endParaRPr lang="en-US"/>
          </a:p>
        </p:txBody>
      </p:sp>
    </p:spTree>
    <p:extLst>
      <p:ext uri="{BB962C8B-B14F-4D97-AF65-F5344CB8AC3E}">
        <p14:creationId xmlns:p14="http://schemas.microsoft.com/office/powerpoint/2010/main" val="327928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F721B7-BFAB-9447-92D5-335EE97AD976}" type="slidenum">
              <a:rPr lang="en-US"/>
              <a:pPr/>
              <a:t>45</a:t>
            </a:fld>
            <a:endParaRPr lang="en-US"/>
          </a:p>
        </p:txBody>
      </p:sp>
      <p:sp>
        <p:nvSpPr>
          <p:cNvPr id="561154" name="Rectangle 2"/>
          <p:cNvSpPr>
            <a:spLocks noGrp="1" noRot="1" noChangeAspect="1" noChangeArrowheads="1" noTextEdit="1"/>
          </p:cNvSpPr>
          <p:nvPr>
            <p:ph type="sldImg"/>
          </p:nvPr>
        </p:nvSpPr>
        <p:spPr>
          <a:xfrm>
            <a:off x="381000" y="685800"/>
            <a:ext cx="6096000" cy="3429000"/>
          </a:xfrm>
          <a:ln/>
        </p:spPr>
      </p:sp>
      <p:sp>
        <p:nvSpPr>
          <p:cNvPr id="56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2C7323-DD96-714F-8B0C-0E7CD97418DB}" type="slidenum">
              <a:rPr lang="en-US"/>
              <a:pPr/>
              <a:t>46</a:t>
            </a:fld>
            <a:endParaRPr lang="en-US"/>
          </a:p>
        </p:txBody>
      </p:sp>
      <p:sp>
        <p:nvSpPr>
          <p:cNvPr id="535554" name="Rectangle 2"/>
          <p:cNvSpPr>
            <a:spLocks noGrp="1" noRot="1" noChangeAspect="1" noChangeArrowheads="1" noTextEdit="1"/>
          </p:cNvSpPr>
          <p:nvPr>
            <p:ph type="sldImg"/>
          </p:nvPr>
        </p:nvSpPr>
        <p:spPr>
          <a:xfrm>
            <a:off x="381000" y="685800"/>
            <a:ext cx="6096000" cy="3429000"/>
          </a:xfrm>
          <a:ln/>
        </p:spPr>
      </p:sp>
      <p:sp>
        <p:nvSpPr>
          <p:cNvPr id="535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F89FF4-DD7C-014F-ADB5-4456892543FC}" type="slidenum">
              <a:rPr lang="en-US"/>
              <a:pPr/>
              <a:t>47</a:t>
            </a:fld>
            <a:endParaRPr lang="en-US"/>
          </a:p>
        </p:txBody>
      </p:sp>
      <p:sp>
        <p:nvSpPr>
          <p:cNvPr id="536578" name="Rectangle 2"/>
          <p:cNvSpPr>
            <a:spLocks noGrp="1" noRot="1" noChangeAspect="1" noChangeArrowheads="1" noTextEdit="1"/>
          </p:cNvSpPr>
          <p:nvPr>
            <p:ph type="sldImg"/>
          </p:nvPr>
        </p:nvSpPr>
        <p:spPr>
          <a:xfrm>
            <a:off x="381000" y="685800"/>
            <a:ext cx="6096000" cy="3429000"/>
          </a:xfrm>
          <a:ln/>
        </p:spPr>
      </p:sp>
      <p:sp>
        <p:nvSpPr>
          <p:cNvPr id="536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BAA27A-F93B-1246-834C-6EE8E803EF1F}" type="slidenum">
              <a:rPr lang="en-US"/>
              <a:pPr/>
              <a:t>48</a:t>
            </a:fld>
            <a:endParaRPr lang="en-US"/>
          </a:p>
        </p:txBody>
      </p:sp>
      <p:sp>
        <p:nvSpPr>
          <p:cNvPr id="537602" name="Rectangle 2"/>
          <p:cNvSpPr>
            <a:spLocks noGrp="1" noRot="1" noChangeAspect="1" noChangeArrowheads="1" noTextEdit="1"/>
          </p:cNvSpPr>
          <p:nvPr>
            <p:ph type="sldImg"/>
          </p:nvPr>
        </p:nvSpPr>
        <p:spPr>
          <a:xfrm>
            <a:off x="381000" y="685800"/>
            <a:ext cx="6096000" cy="3429000"/>
          </a:xfrm>
          <a:ln/>
        </p:spPr>
      </p:sp>
      <p:sp>
        <p:nvSpPr>
          <p:cNvPr id="537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30EA2F-0BA3-194F-AAF5-9C0CDA43D15F}" type="slidenum">
              <a:rPr lang="en-US"/>
              <a:pPr/>
              <a:t>50</a:t>
            </a:fld>
            <a:endParaRPr lang="en-US"/>
          </a:p>
        </p:txBody>
      </p:sp>
      <p:sp>
        <p:nvSpPr>
          <p:cNvPr id="523266" name="Rectangle 2"/>
          <p:cNvSpPr>
            <a:spLocks noGrp="1" noRot="1" noChangeAspect="1" noChangeArrowheads="1" noTextEdit="1"/>
          </p:cNvSpPr>
          <p:nvPr>
            <p:ph type="sldImg"/>
          </p:nvPr>
        </p:nvSpPr>
        <p:spPr>
          <a:xfrm>
            <a:off x="381000" y="685800"/>
            <a:ext cx="6096000" cy="3429000"/>
          </a:xfrm>
          <a:ln/>
        </p:spPr>
      </p:sp>
      <p:sp>
        <p:nvSpPr>
          <p:cNvPr id="523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663B3F-CCBD-864E-8BE2-3FB6B8CBEC28}" type="slidenum">
              <a:rPr lang="en-US"/>
              <a:pPr/>
              <a:t>51</a:t>
            </a:fld>
            <a:endParaRPr lang="en-US"/>
          </a:p>
        </p:txBody>
      </p:sp>
      <p:sp>
        <p:nvSpPr>
          <p:cNvPr id="547842" name="Rectangle 2"/>
          <p:cNvSpPr>
            <a:spLocks noGrp="1" noRot="1" noChangeAspect="1" noChangeArrowheads="1" noTextEdit="1"/>
          </p:cNvSpPr>
          <p:nvPr>
            <p:ph type="sldImg"/>
          </p:nvPr>
        </p:nvSpPr>
        <p:spPr>
          <a:xfrm>
            <a:off x="381000" y="685800"/>
            <a:ext cx="6096000" cy="3429000"/>
          </a:xfrm>
          <a:ln/>
        </p:spPr>
      </p:sp>
      <p:sp>
        <p:nvSpPr>
          <p:cNvPr id="547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922930-E101-A14E-8ED8-78BC819C2BCA}" type="slidenum">
              <a:rPr lang="en-US"/>
              <a:pPr/>
              <a:t>52</a:t>
            </a:fld>
            <a:endParaRPr lang="en-US"/>
          </a:p>
        </p:txBody>
      </p:sp>
      <p:sp>
        <p:nvSpPr>
          <p:cNvPr id="553986" name="Rectangle 2"/>
          <p:cNvSpPr>
            <a:spLocks noGrp="1" noRot="1" noChangeAspect="1" noChangeArrowheads="1" noTextEdit="1"/>
          </p:cNvSpPr>
          <p:nvPr>
            <p:ph type="sldImg"/>
          </p:nvPr>
        </p:nvSpPr>
        <p:spPr>
          <a:xfrm>
            <a:off x="381000" y="685800"/>
            <a:ext cx="6096000" cy="3429000"/>
          </a:xfrm>
          <a:ln/>
        </p:spPr>
      </p:sp>
      <p:sp>
        <p:nvSpPr>
          <p:cNvPr id="5539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073E6E5B-81E7-4340-BC19-596072CA351D}" type="slidenum">
              <a:rPr lang="en-US"/>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8B84E3-88A3-6F46-B6D3-539389F877ED}" type="slidenum">
              <a:rPr lang="en-US"/>
              <a:pPr/>
              <a:t>53</a:t>
            </a:fld>
            <a:endParaRPr lang="en-US"/>
          </a:p>
        </p:txBody>
      </p:sp>
      <p:sp>
        <p:nvSpPr>
          <p:cNvPr id="555010" name="Rectangle 2"/>
          <p:cNvSpPr>
            <a:spLocks noGrp="1" noRot="1" noChangeAspect="1" noChangeArrowheads="1" noTextEdit="1"/>
          </p:cNvSpPr>
          <p:nvPr>
            <p:ph type="sldImg"/>
          </p:nvPr>
        </p:nvSpPr>
        <p:spPr>
          <a:xfrm>
            <a:off x="381000" y="685800"/>
            <a:ext cx="6096000" cy="3429000"/>
          </a:xfrm>
          <a:ln/>
        </p:spPr>
      </p:sp>
      <p:sp>
        <p:nvSpPr>
          <p:cNvPr id="55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C68B94-6F54-214B-B513-702618F5220B}" type="slidenum">
              <a:rPr lang="en-US"/>
              <a:pPr/>
              <a:t>54</a:t>
            </a:fld>
            <a:endParaRPr lang="en-US"/>
          </a:p>
        </p:txBody>
      </p:sp>
      <p:sp>
        <p:nvSpPr>
          <p:cNvPr id="556034" name="Rectangle 2"/>
          <p:cNvSpPr>
            <a:spLocks noGrp="1" noRot="1" noChangeAspect="1" noChangeArrowheads="1" noTextEdit="1"/>
          </p:cNvSpPr>
          <p:nvPr>
            <p:ph type="sldImg"/>
          </p:nvPr>
        </p:nvSpPr>
        <p:spPr>
          <a:xfrm>
            <a:off x="381000" y="685800"/>
            <a:ext cx="6096000" cy="3429000"/>
          </a:xfrm>
          <a:ln/>
        </p:spPr>
      </p:sp>
      <p:sp>
        <p:nvSpPr>
          <p:cNvPr id="556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13E071-9AFC-1D4D-9796-A53455B672DD}" type="slidenum">
              <a:rPr lang="en-US"/>
              <a:pPr/>
              <a:t>55</a:t>
            </a:fld>
            <a:endParaRPr lang="en-US"/>
          </a:p>
        </p:txBody>
      </p:sp>
      <p:sp>
        <p:nvSpPr>
          <p:cNvPr id="557058" name="Rectangle 2"/>
          <p:cNvSpPr>
            <a:spLocks noGrp="1" noRot="1" noChangeAspect="1" noChangeArrowheads="1" noTextEdit="1"/>
          </p:cNvSpPr>
          <p:nvPr>
            <p:ph type="sldImg"/>
          </p:nvPr>
        </p:nvSpPr>
        <p:spPr>
          <a:xfrm>
            <a:off x="381000" y="685800"/>
            <a:ext cx="6096000" cy="3429000"/>
          </a:xfrm>
          <a:ln/>
        </p:spPr>
      </p:sp>
      <p:sp>
        <p:nvSpPr>
          <p:cNvPr id="557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86620-28A1-3F4F-9501-E7C87134F5F4}" type="slidenum">
              <a:rPr lang="en-US"/>
              <a:pPr/>
              <a:t>56</a:t>
            </a:fld>
            <a:endParaRPr lang="en-US"/>
          </a:p>
        </p:txBody>
      </p:sp>
      <p:sp>
        <p:nvSpPr>
          <p:cNvPr id="558082" name="Rectangle 2"/>
          <p:cNvSpPr>
            <a:spLocks noGrp="1" noRot="1" noChangeAspect="1" noChangeArrowheads="1" noTextEdit="1"/>
          </p:cNvSpPr>
          <p:nvPr>
            <p:ph type="sldImg"/>
          </p:nvPr>
        </p:nvSpPr>
        <p:spPr>
          <a:xfrm>
            <a:off x="381000" y="685800"/>
            <a:ext cx="6096000" cy="3429000"/>
          </a:xfrm>
          <a:ln/>
        </p:spPr>
      </p:sp>
      <p:sp>
        <p:nvSpPr>
          <p:cNvPr id="558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8145C5-0440-D141-A076-50CD9A30778E}" type="slidenum">
              <a:rPr lang="en-US"/>
              <a:pPr/>
              <a:t>58</a:t>
            </a:fld>
            <a:endParaRPr lang="en-US"/>
          </a:p>
        </p:txBody>
      </p:sp>
      <p:sp>
        <p:nvSpPr>
          <p:cNvPr id="548866" name="Rectangle 2"/>
          <p:cNvSpPr>
            <a:spLocks noGrp="1" noRot="1" noChangeAspect="1" noChangeArrowheads="1" noTextEdit="1"/>
          </p:cNvSpPr>
          <p:nvPr>
            <p:ph type="sldImg"/>
          </p:nvPr>
        </p:nvSpPr>
        <p:spPr>
          <a:xfrm>
            <a:off x="381000" y="685800"/>
            <a:ext cx="6096000" cy="3429000"/>
          </a:xfrm>
          <a:ln/>
        </p:spPr>
      </p:sp>
      <p:sp>
        <p:nvSpPr>
          <p:cNvPr id="548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C44011-AA04-B44D-9920-25E716E56C60}" type="slidenum">
              <a:rPr lang="en-US"/>
              <a:pPr/>
              <a:t>59</a:t>
            </a:fld>
            <a:endParaRPr lang="en-US"/>
          </a:p>
        </p:txBody>
      </p:sp>
      <p:sp>
        <p:nvSpPr>
          <p:cNvPr id="563202" name="Rectangle 2"/>
          <p:cNvSpPr>
            <a:spLocks noGrp="1" noRot="1" noChangeAspect="1" noChangeArrowheads="1" noTextEdit="1"/>
          </p:cNvSpPr>
          <p:nvPr>
            <p:ph type="sldImg"/>
          </p:nvPr>
        </p:nvSpPr>
        <p:spPr>
          <a:xfrm>
            <a:off x="381000" y="685800"/>
            <a:ext cx="6096000" cy="3429000"/>
          </a:xfrm>
          <a:ln/>
        </p:spPr>
      </p:sp>
      <p:sp>
        <p:nvSpPr>
          <p:cNvPr id="563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652B99-3652-7044-8A35-7890B6DEB896}" type="slidenum">
              <a:rPr lang="en-US"/>
              <a:pPr/>
              <a:t>60</a:t>
            </a:fld>
            <a:endParaRPr lang="en-US"/>
          </a:p>
        </p:txBody>
      </p:sp>
      <p:sp>
        <p:nvSpPr>
          <p:cNvPr id="564226" name="Rectangle 2"/>
          <p:cNvSpPr>
            <a:spLocks noGrp="1" noRot="1" noChangeAspect="1" noChangeArrowheads="1" noTextEdit="1"/>
          </p:cNvSpPr>
          <p:nvPr>
            <p:ph type="sldImg"/>
          </p:nvPr>
        </p:nvSpPr>
        <p:spPr>
          <a:xfrm>
            <a:off x="381000" y="685800"/>
            <a:ext cx="6096000" cy="3429000"/>
          </a:xfrm>
          <a:ln/>
        </p:spPr>
      </p:sp>
      <p:sp>
        <p:nvSpPr>
          <p:cNvPr id="5642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12ED2F-4038-9E48-AF30-6503B49A2D01}" type="slidenum">
              <a:rPr lang="en-US"/>
              <a:pPr/>
              <a:t>61</a:t>
            </a:fld>
            <a:endParaRPr lang="en-US"/>
          </a:p>
        </p:txBody>
      </p:sp>
      <p:sp>
        <p:nvSpPr>
          <p:cNvPr id="565250" name="Rectangle 2"/>
          <p:cNvSpPr>
            <a:spLocks noGrp="1" noRot="1" noChangeAspect="1" noChangeArrowheads="1" noTextEdit="1"/>
          </p:cNvSpPr>
          <p:nvPr>
            <p:ph type="sldImg"/>
          </p:nvPr>
        </p:nvSpPr>
        <p:spPr>
          <a:xfrm>
            <a:off x="381000" y="685800"/>
            <a:ext cx="6096000" cy="3429000"/>
          </a:xfrm>
          <a:ln/>
        </p:spPr>
      </p:sp>
      <p:sp>
        <p:nvSpPr>
          <p:cNvPr id="56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068D36C-4457-6843-94D0-40ADAF15BA85}" type="slidenum">
              <a:rPr lang="en-US"/>
              <a:pPr/>
              <a:t>62</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8F74F2-0B65-0442-85F8-82FF7CD46056}" type="slidenum">
              <a:rPr lang="en-US"/>
              <a:pPr/>
              <a:t>63</a:t>
            </a:fld>
            <a:endParaRPr lang="en-US"/>
          </a:p>
        </p:txBody>
      </p:sp>
      <p:sp>
        <p:nvSpPr>
          <p:cNvPr id="566274" name="Rectangle 2"/>
          <p:cNvSpPr>
            <a:spLocks noGrp="1" noRot="1" noChangeAspect="1" noChangeArrowheads="1" noTextEdit="1"/>
          </p:cNvSpPr>
          <p:nvPr>
            <p:ph type="sldImg"/>
          </p:nvPr>
        </p:nvSpPr>
        <p:spPr>
          <a:xfrm>
            <a:off x="381000" y="685800"/>
            <a:ext cx="6096000" cy="3429000"/>
          </a:xfrm>
          <a:ln/>
        </p:spPr>
      </p:sp>
      <p:sp>
        <p:nvSpPr>
          <p:cNvPr id="566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60255A5-64BE-404E-B1E9-35646E066903}" type="slidenum">
              <a:rPr lang="en-US"/>
              <a:pPr/>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2A36EC-2D09-DB4D-9663-5406D0C8D811}" type="slidenum">
              <a:rPr lang="en-US"/>
              <a:pPr/>
              <a:t>64</a:t>
            </a:fld>
            <a:endParaRPr lang="en-US"/>
          </a:p>
        </p:txBody>
      </p:sp>
      <p:sp>
        <p:nvSpPr>
          <p:cNvPr id="567298" name="Rectangle 2"/>
          <p:cNvSpPr>
            <a:spLocks noGrp="1" noRot="1" noChangeAspect="1" noChangeArrowheads="1" noTextEdit="1"/>
          </p:cNvSpPr>
          <p:nvPr>
            <p:ph type="sldImg"/>
          </p:nvPr>
        </p:nvSpPr>
        <p:spPr>
          <a:xfrm>
            <a:off x="381000" y="685800"/>
            <a:ext cx="6096000" cy="3429000"/>
          </a:xfrm>
          <a:ln/>
        </p:spPr>
      </p:sp>
      <p:sp>
        <p:nvSpPr>
          <p:cNvPr id="567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A6B44E-E61A-6E45-B351-48FF71028AEF}" type="slidenum">
              <a:rPr lang="en-US"/>
              <a:pPr/>
              <a:t>65</a:t>
            </a:fld>
            <a:endParaRPr lang="en-US"/>
          </a:p>
        </p:txBody>
      </p:sp>
      <p:sp>
        <p:nvSpPr>
          <p:cNvPr id="568322" name="Rectangle 2"/>
          <p:cNvSpPr>
            <a:spLocks noGrp="1" noRot="1" noChangeAspect="1" noChangeArrowheads="1" noTextEdit="1"/>
          </p:cNvSpPr>
          <p:nvPr>
            <p:ph type="sldImg"/>
          </p:nvPr>
        </p:nvSpPr>
        <p:spPr>
          <a:xfrm>
            <a:off x="381000" y="685800"/>
            <a:ext cx="6096000" cy="3429000"/>
          </a:xfrm>
          <a:ln/>
        </p:spPr>
      </p:sp>
      <p:sp>
        <p:nvSpPr>
          <p:cNvPr id="568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69A9EB-AEAD-914C-9B50-F8BAFE359F5E}" type="slidenum">
              <a:rPr lang="en-US"/>
              <a:pPr/>
              <a:t>66</a:t>
            </a:fld>
            <a:endParaRPr lang="en-US"/>
          </a:p>
        </p:txBody>
      </p:sp>
      <p:sp>
        <p:nvSpPr>
          <p:cNvPr id="569346" name="Rectangle 2"/>
          <p:cNvSpPr>
            <a:spLocks noGrp="1" noRot="1" noChangeAspect="1" noChangeArrowheads="1" noTextEdit="1"/>
          </p:cNvSpPr>
          <p:nvPr>
            <p:ph type="sldImg"/>
          </p:nvPr>
        </p:nvSpPr>
        <p:spPr>
          <a:xfrm>
            <a:off x="381000" y="685800"/>
            <a:ext cx="6096000" cy="3429000"/>
          </a:xfrm>
          <a:ln/>
        </p:spPr>
      </p:sp>
      <p:sp>
        <p:nvSpPr>
          <p:cNvPr id="569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E662E9-FE3F-1246-931D-91020E00B773}" type="slidenum">
              <a:rPr lang="en-US"/>
              <a:pPr/>
              <a:t>67</a:t>
            </a:fld>
            <a:endParaRPr lang="en-US"/>
          </a:p>
        </p:txBody>
      </p:sp>
      <p:sp>
        <p:nvSpPr>
          <p:cNvPr id="570370" name="Rectangle 2"/>
          <p:cNvSpPr>
            <a:spLocks noGrp="1" noRot="1" noChangeAspect="1" noChangeArrowheads="1" noTextEdit="1"/>
          </p:cNvSpPr>
          <p:nvPr>
            <p:ph type="sldImg"/>
          </p:nvPr>
        </p:nvSpPr>
        <p:spPr>
          <a:xfrm>
            <a:off x="381000" y="685800"/>
            <a:ext cx="6096000" cy="3429000"/>
          </a:xfrm>
          <a:ln/>
        </p:spPr>
      </p:sp>
      <p:sp>
        <p:nvSpPr>
          <p:cNvPr id="570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631285-15C3-C843-BD91-FC30344650BD}" type="slidenum">
              <a:rPr lang="en-US"/>
              <a:pPr/>
              <a:t>68</a:t>
            </a:fld>
            <a:endParaRPr lang="en-US"/>
          </a:p>
        </p:txBody>
      </p:sp>
      <p:sp>
        <p:nvSpPr>
          <p:cNvPr id="571394" name="Rectangle 2"/>
          <p:cNvSpPr>
            <a:spLocks noGrp="1" noRot="1" noChangeAspect="1" noChangeArrowheads="1" noTextEdit="1"/>
          </p:cNvSpPr>
          <p:nvPr>
            <p:ph type="sldImg"/>
          </p:nvPr>
        </p:nvSpPr>
        <p:spPr>
          <a:xfrm>
            <a:off x="381000" y="685800"/>
            <a:ext cx="6096000" cy="3429000"/>
          </a:xfrm>
          <a:ln/>
        </p:spPr>
      </p:sp>
      <p:sp>
        <p:nvSpPr>
          <p:cNvPr id="571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06AFF1-BFEF-C042-A976-E307DDBCE3A9}" type="slidenum">
              <a:rPr lang="en-US"/>
              <a:pPr/>
              <a:t>69</a:t>
            </a:fld>
            <a:endParaRPr lang="en-US"/>
          </a:p>
        </p:txBody>
      </p:sp>
      <p:sp>
        <p:nvSpPr>
          <p:cNvPr id="572418" name="Rectangle 2"/>
          <p:cNvSpPr>
            <a:spLocks noGrp="1" noRot="1" noChangeAspect="1" noChangeArrowheads="1" noTextEdit="1"/>
          </p:cNvSpPr>
          <p:nvPr>
            <p:ph type="sldImg"/>
          </p:nvPr>
        </p:nvSpPr>
        <p:spPr>
          <a:xfrm>
            <a:off x="381000" y="685800"/>
            <a:ext cx="6096000" cy="3429000"/>
          </a:xfrm>
          <a:ln/>
        </p:spPr>
      </p:sp>
      <p:sp>
        <p:nvSpPr>
          <p:cNvPr id="572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DE1DB3-6DD3-3441-BC1E-1C41140F21E4}" type="slidenum">
              <a:rPr lang="en-US"/>
              <a:pPr/>
              <a:t>70</a:t>
            </a:fld>
            <a:endParaRPr lang="en-US"/>
          </a:p>
        </p:txBody>
      </p:sp>
      <p:sp>
        <p:nvSpPr>
          <p:cNvPr id="573442" name="Rectangle 2"/>
          <p:cNvSpPr>
            <a:spLocks noGrp="1" noRot="1" noChangeAspect="1" noChangeArrowheads="1" noTextEdit="1"/>
          </p:cNvSpPr>
          <p:nvPr>
            <p:ph type="sldImg"/>
          </p:nvPr>
        </p:nvSpPr>
        <p:spPr>
          <a:xfrm>
            <a:off x="381000" y="685800"/>
            <a:ext cx="6096000" cy="3429000"/>
          </a:xfrm>
          <a:ln/>
        </p:spPr>
      </p:sp>
      <p:sp>
        <p:nvSpPr>
          <p:cNvPr id="573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115A58-4C9A-1942-B789-D2979B60D95C}" type="slidenum">
              <a:rPr lang="en-US"/>
              <a:pPr/>
              <a:t>71</a:t>
            </a:fld>
            <a:endParaRPr lang="en-US"/>
          </a:p>
        </p:txBody>
      </p:sp>
      <p:sp>
        <p:nvSpPr>
          <p:cNvPr id="574466" name="Rectangle 2"/>
          <p:cNvSpPr>
            <a:spLocks noGrp="1" noRot="1" noChangeAspect="1" noChangeArrowheads="1" noTextEdit="1"/>
          </p:cNvSpPr>
          <p:nvPr>
            <p:ph type="sldImg"/>
          </p:nvPr>
        </p:nvSpPr>
        <p:spPr>
          <a:xfrm>
            <a:off x="381000" y="685800"/>
            <a:ext cx="6096000" cy="3429000"/>
          </a:xfrm>
          <a:ln/>
        </p:spPr>
      </p:sp>
      <p:sp>
        <p:nvSpPr>
          <p:cNvPr id="574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BF789B-6A7A-6F4A-8A3E-30D72915B6AE}" type="slidenum">
              <a:rPr lang="en-US"/>
              <a:pPr/>
              <a:t>72</a:t>
            </a:fld>
            <a:endParaRPr lang="en-US"/>
          </a:p>
        </p:txBody>
      </p:sp>
      <p:sp>
        <p:nvSpPr>
          <p:cNvPr id="575490" name="Rectangle 2"/>
          <p:cNvSpPr>
            <a:spLocks noGrp="1" noRot="1" noChangeAspect="1" noChangeArrowheads="1" noTextEdit="1"/>
          </p:cNvSpPr>
          <p:nvPr>
            <p:ph type="sldImg"/>
          </p:nvPr>
        </p:nvSpPr>
        <p:spPr>
          <a:xfrm>
            <a:off x="381000" y="685800"/>
            <a:ext cx="6096000" cy="3429000"/>
          </a:xfrm>
          <a:ln/>
        </p:spPr>
      </p:sp>
      <p:sp>
        <p:nvSpPr>
          <p:cNvPr id="575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F1BE97-570A-C245-A8E7-CFAFB481C822}" type="slidenum">
              <a:rPr lang="en-US"/>
              <a:pPr/>
              <a:t>73</a:t>
            </a:fld>
            <a:endParaRPr lang="en-US"/>
          </a:p>
        </p:txBody>
      </p:sp>
      <p:sp>
        <p:nvSpPr>
          <p:cNvPr id="576514" name="Rectangle 2"/>
          <p:cNvSpPr>
            <a:spLocks noGrp="1" noRot="1" noChangeAspect="1" noChangeArrowheads="1" noTextEdit="1"/>
          </p:cNvSpPr>
          <p:nvPr>
            <p:ph type="sldImg"/>
          </p:nvPr>
        </p:nvSpPr>
        <p:spPr>
          <a:xfrm>
            <a:off x="381000" y="685800"/>
            <a:ext cx="6096000" cy="3429000"/>
          </a:xfrm>
          <a:ln/>
        </p:spPr>
      </p:sp>
      <p:sp>
        <p:nvSpPr>
          <p:cNvPr id="576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53D87B-4338-0E48-A8A7-007FE664435E}" type="slidenum">
              <a:rPr lang="en-US"/>
              <a:pPr/>
              <a:t>8</a:t>
            </a:fld>
            <a:endParaRPr lang="en-US"/>
          </a:p>
        </p:txBody>
      </p:sp>
      <p:sp>
        <p:nvSpPr>
          <p:cNvPr id="518146" name="Rectangle 2"/>
          <p:cNvSpPr>
            <a:spLocks noGrp="1" noRot="1" noChangeAspect="1" noChangeArrowheads="1" noTextEdit="1"/>
          </p:cNvSpPr>
          <p:nvPr>
            <p:ph type="sldImg"/>
          </p:nvPr>
        </p:nvSpPr>
        <p:spPr>
          <a:xfrm>
            <a:off x="381000" y="685800"/>
            <a:ext cx="6096000" cy="3429000"/>
          </a:xfrm>
          <a:ln/>
        </p:spPr>
      </p:sp>
      <p:sp>
        <p:nvSpPr>
          <p:cNvPr id="518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708038-23DF-B04C-A406-D8CFC819E815}" type="slidenum">
              <a:rPr lang="en-US"/>
              <a:pPr/>
              <a:t>74</a:t>
            </a:fld>
            <a:endParaRPr lang="en-US"/>
          </a:p>
        </p:txBody>
      </p:sp>
      <p:sp>
        <p:nvSpPr>
          <p:cNvPr id="577538" name="Rectangle 2"/>
          <p:cNvSpPr>
            <a:spLocks noGrp="1" noRot="1" noChangeAspect="1" noChangeArrowheads="1" noTextEdit="1"/>
          </p:cNvSpPr>
          <p:nvPr>
            <p:ph type="sldImg"/>
          </p:nvPr>
        </p:nvSpPr>
        <p:spPr>
          <a:xfrm>
            <a:off x="381000" y="685800"/>
            <a:ext cx="6096000" cy="3429000"/>
          </a:xfrm>
          <a:ln/>
        </p:spPr>
      </p:sp>
      <p:sp>
        <p:nvSpPr>
          <p:cNvPr id="577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F8B3582-8B02-CF47-AD48-E8F88F9E5494}" type="slidenum">
              <a:rPr lang="en-US"/>
              <a:pPr/>
              <a:t>75</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1FA7-C9C9-3647-A2C8-460E0B00C868}" type="slidenum">
              <a:rPr lang="en-US"/>
              <a:pPr/>
              <a:t>76</a:t>
            </a:fld>
            <a:endParaRPr lang="en-US"/>
          </a:p>
        </p:txBody>
      </p:sp>
      <p:sp>
        <p:nvSpPr>
          <p:cNvPr id="578562" name="Rectangle 2"/>
          <p:cNvSpPr>
            <a:spLocks noGrp="1" noRot="1" noChangeAspect="1" noChangeArrowheads="1" noTextEdit="1"/>
          </p:cNvSpPr>
          <p:nvPr>
            <p:ph type="sldImg"/>
          </p:nvPr>
        </p:nvSpPr>
        <p:spPr>
          <a:xfrm>
            <a:off x="381000" y="685800"/>
            <a:ext cx="6096000" cy="3429000"/>
          </a:xfrm>
          <a:ln/>
        </p:spPr>
      </p:sp>
      <p:sp>
        <p:nvSpPr>
          <p:cNvPr id="578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236778-78FD-0643-8387-4FA3ACD3B67F}" type="slidenum">
              <a:rPr lang="en-US"/>
              <a:pPr/>
              <a:t>77</a:t>
            </a:fld>
            <a:endParaRPr lang="en-US"/>
          </a:p>
        </p:txBody>
      </p:sp>
      <p:sp>
        <p:nvSpPr>
          <p:cNvPr id="579586" name="Rectangle 2"/>
          <p:cNvSpPr>
            <a:spLocks noGrp="1" noRot="1" noChangeAspect="1" noChangeArrowheads="1" noTextEdit="1"/>
          </p:cNvSpPr>
          <p:nvPr>
            <p:ph type="sldImg"/>
          </p:nvPr>
        </p:nvSpPr>
        <p:spPr>
          <a:xfrm>
            <a:off x="381000" y="685800"/>
            <a:ext cx="6096000" cy="3429000"/>
          </a:xfrm>
          <a:ln/>
        </p:spPr>
      </p:sp>
      <p:sp>
        <p:nvSpPr>
          <p:cNvPr id="579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DC3D07-E83D-AC48-99A7-89DE992D1F91}" type="slidenum">
              <a:rPr lang="en-US"/>
              <a:pPr/>
              <a:t>78</a:t>
            </a:fld>
            <a:endParaRPr lang="en-US"/>
          </a:p>
        </p:txBody>
      </p:sp>
      <p:sp>
        <p:nvSpPr>
          <p:cNvPr id="580610" name="Rectangle 2"/>
          <p:cNvSpPr>
            <a:spLocks noGrp="1" noRot="1" noChangeAspect="1" noChangeArrowheads="1" noTextEdit="1"/>
          </p:cNvSpPr>
          <p:nvPr>
            <p:ph type="sldImg"/>
          </p:nvPr>
        </p:nvSpPr>
        <p:spPr>
          <a:xfrm>
            <a:off x="381000" y="685800"/>
            <a:ext cx="6096000" cy="3429000"/>
          </a:xfrm>
          <a:ln/>
        </p:spPr>
      </p:sp>
      <p:sp>
        <p:nvSpPr>
          <p:cNvPr id="580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C3F7B-D72E-EF46-9FC5-DD73DE8B686E}" type="slidenum">
              <a:rPr lang="en-US"/>
              <a:pPr/>
              <a:t>79</a:t>
            </a:fld>
            <a:endParaRPr lang="en-US"/>
          </a:p>
        </p:txBody>
      </p:sp>
      <p:sp>
        <p:nvSpPr>
          <p:cNvPr id="581634" name="Rectangle 2"/>
          <p:cNvSpPr>
            <a:spLocks noGrp="1" noRot="1" noChangeAspect="1" noChangeArrowheads="1" noTextEdit="1"/>
          </p:cNvSpPr>
          <p:nvPr>
            <p:ph type="sldImg"/>
          </p:nvPr>
        </p:nvSpPr>
        <p:spPr>
          <a:xfrm>
            <a:off x="381000" y="685800"/>
            <a:ext cx="6096000" cy="3429000"/>
          </a:xfrm>
          <a:ln/>
        </p:spPr>
      </p:sp>
      <p:sp>
        <p:nvSpPr>
          <p:cNvPr id="581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D2A38A-DA6D-6C44-8EE5-BAA6762F7FF3}" type="slidenum">
              <a:rPr lang="en-US"/>
              <a:pPr/>
              <a:t>80</a:t>
            </a:fld>
            <a:endParaRPr lang="en-US"/>
          </a:p>
        </p:txBody>
      </p:sp>
      <p:sp>
        <p:nvSpPr>
          <p:cNvPr id="582658" name="Rectangle 2"/>
          <p:cNvSpPr>
            <a:spLocks noGrp="1" noRot="1" noChangeAspect="1" noChangeArrowheads="1" noTextEdit="1"/>
          </p:cNvSpPr>
          <p:nvPr>
            <p:ph type="sldImg"/>
          </p:nvPr>
        </p:nvSpPr>
        <p:spPr>
          <a:xfrm>
            <a:off x="381000" y="685800"/>
            <a:ext cx="6096000" cy="3429000"/>
          </a:xfrm>
          <a:ln/>
        </p:spPr>
      </p:sp>
      <p:sp>
        <p:nvSpPr>
          <p:cNvPr id="582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A19ABC-263C-914A-9D48-6F41F4380FDF}" type="slidenum">
              <a:rPr lang="en-US"/>
              <a:pPr/>
              <a:t>81</a:t>
            </a:fld>
            <a:endParaRPr lang="en-US"/>
          </a:p>
        </p:txBody>
      </p:sp>
      <p:sp>
        <p:nvSpPr>
          <p:cNvPr id="583682" name="Rectangle 2"/>
          <p:cNvSpPr>
            <a:spLocks noGrp="1" noRot="1" noChangeAspect="1" noChangeArrowheads="1" noTextEdit="1"/>
          </p:cNvSpPr>
          <p:nvPr>
            <p:ph type="sldImg"/>
          </p:nvPr>
        </p:nvSpPr>
        <p:spPr>
          <a:xfrm>
            <a:off x="381000" y="685800"/>
            <a:ext cx="6096000" cy="3429000"/>
          </a:xfrm>
          <a:ln/>
        </p:spPr>
      </p:sp>
      <p:sp>
        <p:nvSpPr>
          <p:cNvPr id="583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E6517C-9837-B049-B522-5E42458C60AC}" type="slidenum">
              <a:rPr lang="en-US"/>
              <a:pPr/>
              <a:t>82</a:t>
            </a:fld>
            <a:endParaRPr lang="en-US"/>
          </a:p>
        </p:txBody>
      </p:sp>
      <p:sp>
        <p:nvSpPr>
          <p:cNvPr id="584706" name="Rectangle 2"/>
          <p:cNvSpPr>
            <a:spLocks noGrp="1" noRot="1" noChangeAspect="1" noChangeArrowheads="1" noTextEdit="1"/>
          </p:cNvSpPr>
          <p:nvPr>
            <p:ph type="sldImg"/>
          </p:nvPr>
        </p:nvSpPr>
        <p:spPr>
          <a:xfrm>
            <a:off x="381000" y="685800"/>
            <a:ext cx="6096000" cy="3429000"/>
          </a:xfrm>
          <a:ln/>
        </p:spPr>
      </p:sp>
      <p:sp>
        <p:nvSpPr>
          <p:cNvPr id="584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6FE72C-28CF-1E45-A5A3-8129FEC730EF}" type="slidenum">
              <a:rPr lang="en-US"/>
              <a:pPr/>
              <a:t>83</a:t>
            </a:fld>
            <a:endParaRPr lang="en-US"/>
          </a:p>
        </p:txBody>
      </p:sp>
      <p:sp>
        <p:nvSpPr>
          <p:cNvPr id="585730" name="Rectangle 2"/>
          <p:cNvSpPr>
            <a:spLocks noGrp="1" noRot="1" noChangeAspect="1" noChangeArrowheads="1" noTextEdit="1"/>
          </p:cNvSpPr>
          <p:nvPr>
            <p:ph type="sldImg"/>
          </p:nvPr>
        </p:nvSpPr>
        <p:spPr>
          <a:xfrm>
            <a:off x="381000" y="685800"/>
            <a:ext cx="6096000" cy="3429000"/>
          </a:xfrm>
          <a:ln/>
        </p:spPr>
      </p:sp>
      <p:sp>
        <p:nvSpPr>
          <p:cNvPr id="585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7E2CD-F555-5645-982F-1D665D80A59D}" type="slidenum">
              <a:rPr lang="en-US"/>
              <a:pPr/>
              <a:t>9</a:t>
            </a:fld>
            <a:endParaRPr lang="en-US"/>
          </a:p>
        </p:txBody>
      </p:sp>
      <p:sp>
        <p:nvSpPr>
          <p:cNvPr id="519170" name="Rectangle 2"/>
          <p:cNvSpPr>
            <a:spLocks noGrp="1" noRot="1" noChangeAspect="1" noChangeArrowheads="1" noTextEdit="1"/>
          </p:cNvSpPr>
          <p:nvPr>
            <p:ph type="sldImg"/>
          </p:nvPr>
        </p:nvSpPr>
        <p:spPr>
          <a:xfrm>
            <a:off x="381000" y="685800"/>
            <a:ext cx="6096000" cy="3429000"/>
          </a:xfrm>
          <a:ln/>
        </p:spPr>
      </p:sp>
      <p:sp>
        <p:nvSpPr>
          <p:cNvPr id="519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A14F55-16E9-0E44-99E7-C8080205C262}" type="slidenum">
              <a:rPr lang="en-US"/>
              <a:pPr/>
              <a:t>84</a:t>
            </a:fld>
            <a:endParaRPr lang="en-US"/>
          </a:p>
        </p:txBody>
      </p:sp>
      <p:sp>
        <p:nvSpPr>
          <p:cNvPr id="586754" name="Rectangle 2"/>
          <p:cNvSpPr>
            <a:spLocks noGrp="1" noRot="1" noChangeAspect="1" noChangeArrowheads="1" noTextEdit="1"/>
          </p:cNvSpPr>
          <p:nvPr>
            <p:ph type="sldImg"/>
          </p:nvPr>
        </p:nvSpPr>
        <p:spPr>
          <a:xfrm>
            <a:off x="381000" y="685800"/>
            <a:ext cx="6096000" cy="3429000"/>
          </a:xfrm>
          <a:ln/>
        </p:spPr>
      </p:sp>
      <p:sp>
        <p:nvSpPr>
          <p:cNvPr id="586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327877-3503-C642-929E-17146E9E5C91}" type="slidenum">
              <a:rPr lang="en-US"/>
              <a:pPr/>
              <a:t>85</a:t>
            </a:fld>
            <a:endParaRPr lang="en-US"/>
          </a:p>
        </p:txBody>
      </p:sp>
      <p:sp>
        <p:nvSpPr>
          <p:cNvPr id="587778" name="Rectangle 2"/>
          <p:cNvSpPr>
            <a:spLocks noGrp="1" noRot="1" noChangeAspect="1" noChangeArrowheads="1" noTextEdit="1"/>
          </p:cNvSpPr>
          <p:nvPr>
            <p:ph type="sldImg"/>
          </p:nvPr>
        </p:nvSpPr>
        <p:spPr>
          <a:xfrm>
            <a:off x="381000" y="685800"/>
            <a:ext cx="6096000" cy="3429000"/>
          </a:xfrm>
          <a:ln/>
        </p:spPr>
      </p:sp>
      <p:sp>
        <p:nvSpPr>
          <p:cNvPr id="58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E28CA5-16E2-0841-8096-1A3F08470DE7}" type="slidenum">
              <a:rPr lang="en-US"/>
              <a:pPr/>
              <a:t>86</a:t>
            </a:fld>
            <a:endParaRPr lang="en-US"/>
          </a:p>
        </p:txBody>
      </p:sp>
      <p:sp>
        <p:nvSpPr>
          <p:cNvPr id="588802" name="Rectangle 2"/>
          <p:cNvSpPr>
            <a:spLocks noGrp="1" noRot="1" noChangeAspect="1" noChangeArrowheads="1" noTextEdit="1"/>
          </p:cNvSpPr>
          <p:nvPr>
            <p:ph type="sldImg"/>
          </p:nvPr>
        </p:nvSpPr>
        <p:spPr>
          <a:xfrm>
            <a:off x="381000" y="685800"/>
            <a:ext cx="6096000" cy="3429000"/>
          </a:xfrm>
          <a:ln/>
        </p:spPr>
      </p:sp>
      <p:sp>
        <p:nvSpPr>
          <p:cNvPr id="588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16749F-E0B2-544B-86B6-DA5FBC62F681}" type="slidenum">
              <a:rPr lang="en-US"/>
              <a:pPr/>
              <a:t>87</a:t>
            </a:fld>
            <a:endParaRPr lang="en-US"/>
          </a:p>
        </p:txBody>
      </p:sp>
      <p:sp>
        <p:nvSpPr>
          <p:cNvPr id="589826" name="Rectangle 2"/>
          <p:cNvSpPr>
            <a:spLocks noGrp="1" noRot="1" noChangeAspect="1" noChangeArrowheads="1" noTextEdit="1"/>
          </p:cNvSpPr>
          <p:nvPr>
            <p:ph type="sldImg"/>
          </p:nvPr>
        </p:nvSpPr>
        <p:spPr>
          <a:xfrm>
            <a:off x="381000" y="685800"/>
            <a:ext cx="6096000" cy="3429000"/>
          </a:xfrm>
          <a:ln/>
        </p:spPr>
      </p:sp>
      <p:sp>
        <p:nvSpPr>
          <p:cNvPr id="589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620FE-8CFE-DF4A-99D8-D4172A750E86}" type="slidenum">
              <a:rPr lang="en-US"/>
              <a:pPr/>
              <a:t>88</a:t>
            </a:fld>
            <a:endParaRPr lang="en-US"/>
          </a:p>
        </p:txBody>
      </p:sp>
      <p:sp>
        <p:nvSpPr>
          <p:cNvPr id="590850" name="Rectangle 2"/>
          <p:cNvSpPr>
            <a:spLocks noGrp="1" noRot="1" noChangeAspect="1" noChangeArrowheads="1" noTextEdit="1"/>
          </p:cNvSpPr>
          <p:nvPr>
            <p:ph type="sldImg"/>
          </p:nvPr>
        </p:nvSpPr>
        <p:spPr>
          <a:xfrm>
            <a:off x="381000" y="685800"/>
            <a:ext cx="6096000" cy="3429000"/>
          </a:xfrm>
          <a:ln/>
        </p:spPr>
      </p:sp>
      <p:sp>
        <p:nvSpPr>
          <p:cNvPr id="590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E25C3F-35FB-B943-8471-86EF1ADC88EE}" type="slidenum">
              <a:rPr lang="en-US"/>
              <a:pPr/>
              <a:t>89</a:t>
            </a:fld>
            <a:endParaRPr lang="en-US"/>
          </a:p>
        </p:txBody>
      </p:sp>
      <p:sp>
        <p:nvSpPr>
          <p:cNvPr id="591874" name="Rectangle 2"/>
          <p:cNvSpPr>
            <a:spLocks noGrp="1" noRot="1" noChangeAspect="1" noChangeArrowheads="1" noTextEdit="1"/>
          </p:cNvSpPr>
          <p:nvPr>
            <p:ph type="sldImg"/>
          </p:nvPr>
        </p:nvSpPr>
        <p:spPr>
          <a:xfrm>
            <a:off x="381000" y="685800"/>
            <a:ext cx="6096000" cy="3429000"/>
          </a:xfrm>
          <a:ln/>
        </p:spPr>
      </p:sp>
      <p:sp>
        <p:nvSpPr>
          <p:cNvPr id="591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C2AF3F-5C95-3547-A9CF-D41B0FBF746B}" type="slidenum">
              <a:rPr lang="en-US"/>
              <a:pPr/>
              <a:t>90</a:t>
            </a:fld>
            <a:endParaRPr lang="en-US"/>
          </a:p>
        </p:txBody>
      </p:sp>
      <p:sp>
        <p:nvSpPr>
          <p:cNvPr id="592898" name="Rectangle 2"/>
          <p:cNvSpPr>
            <a:spLocks noGrp="1" noRot="1" noChangeAspect="1" noChangeArrowheads="1" noTextEdit="1"/>
          </p:cNvSpPr>
          <p:nvPr>
            <p:ph type="sldImg"/>
          </p:nvPr>
        </p:nvSpPr>
        <p:spPr>
          <a:xfrm>
            <a:off x="381000" y="685800"/>
            <a:ext cx="6096000" cy="3429000"/>
          </a:xfrm>
          <a:ln/>
        </p:spPr>
      </p:sp>
      <p:sp>
        <p:nvSpPr>
          <p:cNvPr id="592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6E30FB-1574-9741-95A3-00AA3005708B}" type="slidenum">
              <a:rPr lang="en-US"/>
              <a:pPr/>
              <a:t>91</a:t>
            </a:fld>
            <a:endParaRPr lang="en-US"/>
          </a:p>
        </p:txBody>
      </p:sp>
      <p:sp>
        <p:nvSpPr>
          <p:cNvPr id="593922" name="Rectangle 2"/>
          <p:cNvSpPr>
            <a:spLocks noGrp="1" noRot="1" noChangeAspect="1" noChangeArrowheads="1" noTextEdit="1"/>
          </p:cNvSpPr>
          <p:nvPr>
            <p:ph type="sldImg"/>
          </p:nvPr>
        </p:nvSpPr>
        <p:spPr>
          <a:xfrm>
            <a:off x="381000" y="685800"/>
            <a:ext cx="6096000" cy="3429000"/>
          </a:xfrm>
          <a:ln/>
        </p:spPr>
      </p:sp>
      <p:sp>
        <p:nvSpPr>
          <p:cNvPr id="593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A4D95C-3317-C545-BA08-8FC842D23F08}" type="slidenum">
              <a:rPr lang="en-US"/>
              <a:pPr/>
              <a:t>92</a:t>
            </a:fld>
            <a:endParaRPr lang="en-US"/>
          </a:p>
        </p:txBody>
      </p:sp>
      <p:sp>
        <p:nvSpPr>
          <p:cNvPr id="594946" name="Rectangle 2"/>
          <p:cNvSpPr>
            <a:spLocks noGrp="1" noRot="1" noChangeAspect="1" noChangeArrowheads="1" noTextEdit="1"/>
          </p:cNvSpPr>
          <p:nvPr>
            <p:ph type="sldImg"/>
          </p:nvPr>
        </p:nvSpPr>
        <p:spPr>
          <a:xfrm>
            <a:off x="381000" y="685800"/>
            <a:ext cx="6096000" cy="3429000"/>
          </a:xfrm>
          <a:ln/>
        </p:spPr>
      </p:sp>
      <p:sp>
        <p:nvSpPr>
          <p:cNvPr id="594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7930BB-3566-2A45-8E10-8AF5CFA9C62E}" type="slidenum">
              <a:rPr lang="en-US"/>
              <a:pPr/>
              <a:t>93</a:t>
            </a:fld>
            <a:endParaRPr lang="en-US"/>
          </a:p>
        </p:txBody>
      </p:sp>
      <p:sp>
        <p:nvSpPr>
          <p:cNvPr id="595970" name="Rectangle 2"/>
          <p:cNvSpPr>
            <a:spLocks noGrp="1" noRot="1" noChangeAspect="1" noChangeArrowheads="1" noTextEdit="1"/>
          </p:cNvSpPr>
          <p:nvPr>
            <p:ph type="sldImg"/>
          </p:nvPr>
        </p:nvSpPr>
        <p:spPr>
          <a:xfrm>
            <a:off x="381000" y="685800"/>
            <a:ext cx="6096000" cy="3429000"/>
          </a:xfrm>
          <a:ln/>
        </p:spPr>
      </p:sp>
      <p:sp>
        <p:nvSpPr>
          <p:cNvPr id="595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E57A65-9603-D641-BAC7-A3787F24177D}" type="slidenum">
              <a:rPr lang="en-US"/>
              <a:pPr/>
              <a:t>10</a:t>
            </a:fld>
            <a:endParaRPr lang="en-US"/>
          </a:p>
        </p:txBody>
      </p:sp>
      <p:sp>
        <p:nvSpPr>
          <p:cNvPr id="520194" name="Rectangle 2"/>
          <p:cNvSpPr>
            <a:spLocks noGrp="1" noRot="1" noChangeAspect="1" noChangeArrowheads="1" noTextEdit="1"/>
          </p:cNvSpPr>
          <p:nvPr>
            <p:ph type="sldImg"/>
          </p:nvPr>
        </p:nvSpPr>
        <p:spPr>
          <a:xfrm>
            <a:off x="381000" y="685800"/>
            <a:ext cx="6096000" cy="3429000"/>
          </a:xfrm>
          <a:ln/>
        </p:spPr>
      </p:sp>
      <p:sp>
        <p:nvSpPr>
          <p:cNvPr id="520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D7B4152B-96AB-A24D-A763-1AD9C35A5D2A}" type="slidenum">
              <a:rPr lang="en-US"/>
              <a:pPr/>
              <a:t>94</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F6E2C4-C969-1245-8596-42D71B003C8A}" type="slidenum">
              <a:rPr lang="en-US"/>
              <a:pPr/>
              <a:t>95</a:t>
            </a:fld>
            <a:endParaRPr lang="en-US"/>
          </a:p>
        </p:txBody>
      </p:sp>
      <p:sp>
        <p:nvSpPr>
          <p:cNvPr id="596994" name="Rectangle 2"/>
          <p:cNvSpPr>
            <a:spLocks noGrp="1" noRot="1" noChangeAspect="1" noChangeArrowheads="1" noTextEdit="1"/>
          </p:cNvSpPr>
          <p:nvPr>
            <p:ph type="sldImg"/>
          </p:nvPr>
        </p:nvSpPr>
        <p:spPr>
          <a:xfrm>
            <a:off x="381000" y="685800"/>
            <a:ext cx="6096000" cy="3429000"/>
          </a:xfrm>
          <a:ln/>
        </p:spPr>
      </p:sp>
      <p:sp>
        <p:nvSpPr>
          <p:cNvPr id="596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D65840-1C13-4842-8B0A-2F6E2F34C412}" type="slidenum">
              <a:rPr lang="en-US"/>
              <a:pPr/>
              <a:t>96</a:t>
            </a:fld>
            <a:endParaRPr lang="en-US"/>
          </a:p>
        </p:txBody>
      </p:sp>
      <p:sp>
        <p:nvSpPr>
          <p:cNvPr id="598018" name="Rectangle 2"/>
          <p:cNvSpPr>
            <a:spLocks noGrp="1" noRot="1" noChangeAspect="1" noChangeArrowheads="1" noTextEdit="1"/>
          </p:cNvSpPr>
          <p:nvPr>
            <p:ph type="sldImg"/>
          </p:nvPr>
        </p:nvSpPr>
        <p:spPr>
          <a:xfrm>
            <a:off x="381000" y="685800"/>
            <a:ext cx="6096000" cy="3429000"/>
          </a:xfrm>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C03039-8FC2-8041-8D1B-97F70771097C}" type="slidenum">
              <a:rPr lang="en-US"/>
              <a:pPr/>
              <a:t>97</a:t>
            </a:fld>
            <a:endParaRPr lang="en-US"/>
          </a:p>
        </p:txBody>
      </p:sp>
      <p:sp>
        <p:nvSpPr>
          <p:cNvPr id="599042" name="Rectangle 2"/>
          <p:cNvSpPr>
            <a:spLocks noGrp="1" noRot="1" noChangeAspect="1" noChangeArrowheads="1" noTextEdit="1"/>
          </p:cNvSpPr>
          <p:nvPr>
            <p:ph type="sldImg"/>
          </p:nvPr>
        </p:nvSpPr>
        <p:spPr>
          <a:xfrm>
            <a:off x="381000" y="685800"/>
            <a:ext cx="6096000" cy="3429000"/>
          </a:xfrm>
          <a:ln/>
        </p:spPr>
      </p:sp>
      <p:sp>
        <p:nvSpPr>
          <p:cNvPr id="599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225DF7-7948-3E4C-B5FC-BB7C62AF822E}" type="slidenum">
              <a:rPr lang="en-US"/>
              <a:pPr/>
              <a:t>98</a:t>
            </a:fld>
            <a:endParaRPr lang="en-US"/>
          </a:p>
        </p:txBody>
      </p:sp>
      <p:sp>
        <p:nvSpPr>
          <p:cNvPr id="602114" name="Rectangle 2"/>
          <p:cNvSpPr>
            <a:spLocks noGrp="1" noRot="1" noChangeAspect="1" noChangeArrowheads="1" noTextEdit="1"/>
          </p:cNvSpPr>
          <p:nvPr>
            <p:ph type="sldImg"/>
          </p:nvPr>
        </p:nvSpPr>
        <p:spPr>
          <a:xfrm>
            <a:off x="381000" y="685800"/>
            <a:ext cx="6096000" cy="3429000"/>
          </a:xfrm>
          <a:ln/>
        </p:spPr>
      </p:sp>
      <p:sp>
        <p:nvSpPr>
          <p:cNvPr id="602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E887EF-AFB5-9241-8A6C-971A470BE827}" type="slidenum">
              <a:rPr lang="en-US"/>
              <a:pPr/>
              <a:t>99</a:t>
            </a:fld>
            <a:endParaRPr lang="en-US"/>
          </a:p>
        </p:txBody>
      </p:sp>
      <p:sp>
        <p:nvSpPr>
          <p:cNvPr id="606210" name="Rectangle 2"/>
          <p:cNvSpPr>
            <a:spLocks noGrp="1" noRot="1" noChangeAspect="1" noChangeArrowheads="1" noTextEdit="1"/>
          </p:cNvSpPr>
          <p:nvPr>
            <p:ph type="sldImg"/>
          </p:nvPr>
        </p:nvSpPr>
        <p:spPr>
          <a:xfrm>
            <a:off x="381000" y="685800"/>
            <a:ext cx="6096000" cy="3429000"/>
          </a:xfrm>
          <a:ln/>
        </p:spPr>
      </p:sp>
      <p:sp>
        <p:nvSpPr>
          <p:cNvPr id="606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9B940A-4127-B64B-940D-D07DE962FD48}" type="slidenum">
              <a:rPr lang="en-US"/>
              <a:pPr/>
              <a:t>100</a:t>
            </a:fld>
            <a:endParaRPr lang="en-US"/>
          </a:p>
        </p:txBody>
      </p:sp>
      <p:sp>
        <p:nvSpPr>
          <p:cNvPr id="607234" name="Rectangle 2"/>
          <p:cNvSpPr>
            <a:spLocks noGrp="1" noRot="1" noChangeAspect="1" noChangeArrowheads="1" noTextEdit="1"/>
          </p:cNvSpPr>
          <p:nvPr>
            <p:ph type="sldImg"/>
          </p:nvPr>
        </p:nvSpPr>
        <p:spPr>
          <a:xfrm>
            <a:off x="381000" y="685800"/>
            <a:ext cx="6096000" cy="3429000"/>
          </a:xfrm>
          <a:ln/>
        </p:spPr>
      </p:sp>
      <p:sp>
        <p:nvSpPr>
          <p:cNvPr id="607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9AC8A-337A-0544-B08E-EF21516D22D4}" type="slidenum">
              <a:rPr lang="en-US"/>
              <a:pPr/>
              <a:t>101</a:t>
            </a:fld>
            <a:endParaRPr lang="en-US"/>
          </a:p>
        </p:txBody>
      </p:sp>
      <p:sp>
        <p:nvSpPr>
          <p:cNvPr id="608258" name="Rectangle 2"/>
          <p:cNvSpPr>
            <a:spLocks noGrp="1" noRot="1" noChangeAspect="1" noChangeArrowheads="1" noTextEdit="1"/>
          </p:cNvSpPr>
          <p:nvPr>
            <p:ph type="sldImg"/>
          </p:nvPr>
        </p:nvSpPr>
        <p:spPr>
          <a:xfrm>
            <a:off x="381000" y="685800"/>
            <a:ext cx="6096000" cy="3429000"/>
          </a:xfrm>
          <a:ln/>
        </p:spPr>
      </p:sp>
      <p:sp>
        <p:nvSpPr>
          <p:cNvPr id="608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2D3FBF0C-A9C9-CA43-962E-9BFA8DBDD7CF}" type="slidenum">
              <a:rPr lang="en-US"/>
              <a:pPr/>
              <a:t>103</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E4C49D-229C-4645-B0F8-AC516402AD69}" type="slidenum">
              <a:rPr lang="en-US"/>
              <a:pPr/>
              <a:t>104</a:t>
            </a:fld>
            <a:endParaRPr lang="en-US"/>
          </a:p>
        </p:txBody>
      </p:sp>
      <p:sp>
        <p:nvSpPr>
          <p:cNvPr id="609282" name="Rectangle 2"/>
          <p:cNvSpPr>
            <a:spLocks noGrp="1" noRot="1" noChangeAspect="1" noChangeArrowheads="1" noTextEdit="1"/>
          </p:cNvSpPr>
          <p:nvPr>
            <p:ph type="sldImg"/>
          </p:nvPr>
        </p:nvSpPr>
        <p:spPr>
          <a:xfrm>
            <a:off x="381000" y="685800"/>
            <a:ext cx="6096000" cy="3429000"/>
          </a:xfrm>
          <a:ln/>
        </p:spPr>
      </p:sp>
      <p:sp>
        <p:nvSpPr>
          <p:cNvPr id="609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F87AD4-1C3C-7444-AB6E-47FDCEDEB72E}" type="slidenum">
              <a:rPr lang="en-US"/>
              <a:pPr/>
              <a:t>11</a:t>
            </a:fld>
            <a:endParaRPr lang="en-US"/>
          </a:p>
        </p:txBody>
      </p:sp>
      <p:sp>
        <p:nvSpPr>
          <p:cNvPr id="521218" name="Rectangle 2"/>
          <p:cNvSpPr>
            <a:spLocks noGrp="1" noRot="1" noChangeAspect="1" noChangeArrowheads="1" noTextEdit="1"/>
          </p:cNvSpPr>
          <p:nvPr>
            <p:ph type="sldImg"/>
          </p:nvPr>
        </p:nvSpPr>
        <p:spPr>
          <a:xfrm>
            <a:off x="381000" y="685800"/>
            <a:ext cx="6096000" cy="3429000"/>
          </a:xfrm>
          <a:ln/>
        </p:spPr>
      </p:sp>
      <p:sp>
        <p:nvSpPr>
          <p:cNvPr id="521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EBA658-5257-A745-BE51-18998FFE7C5F}" type="slidenum">
              <a:rPr lang="en-US"/>
              <a:pPr/>
              <a:t>105</a:t>
            </a:fld>
            <a:endParaRPr lang="en-US"/>
          </a:p>
        </p:txBody>
      </p:sp>
      <p:sp>
        <p:nvSpPr>
          <p:cNvPr id="610306" name="Rectangle 2"/>
          <p:cNvSpPr>
            <a:spLocks noGrp="1" noRot="1" noChangeAspect="1" noChangeArrowheads="1" noTextEdit="1"/>
          </p:cNvSpPr>
          <p:nvPr>
            <p:ph type="sldImg"/>
          </p:nvPr>
        </p:nvSpPr>
        <p:spPr>
          <a:xfrm>
            <a:off x="381000" y="685800"/>
            <a:ext cx="6096000" cy="3429000"/>
          </a:xfrm>
          <a:ln/>
        </p:spPr>
      </p:sp>
      <p:sp>
        <p:nvSpPr>
          <p:cNvPr id="610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0BE5890-8FAE-334C-B6C8-889CA422873B}" type="slidenum">
              <a:rPr lang="en-US"/>
              <a:pPr/>
              <a:t>106</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E5D739-F71B-3D46-AA7C-53467B696C5A}" type="slidenum">
              <a:rPr lang="en-US"/>
              <a:pPr/>
              <a:t>107</a:t>
            </a:fld>
            <a:endParaRPr lang="en-US"/>
          </a:p>
        </p:txBody>
      </p:sp>
      <p:sp>
        <p:nvSpPr>
          <p:cNvPr id="611330" name="Rectangle 2"/>
          <p:cNvSpPr>
            <a:spLocks noGrp="1" noRot="1" noChangeAspect="1" noChangeArrowheads="1" noTextEdit="1"/>
          </p:cNvSpPr>
          <p:nvPr>
            <p:ph type="sldImg"/>
          </p:nvPr>
        </p:nvSpPr>
        <p:spPr>
          <a:xfrm>
            <a:off x="381000" y="685800"/>
            <a:ext cx="6096000" cy="3429000"/>
          </a:xfrm>
          <a:ln/>
        </p:spPr>
      </p:sp>
      <p:sp>
        <p:nvSpPr>
          <p:cNvPr id="611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00F16F-F009-2B4E-853E-A46597CB58AE}" type="slidenum">
              <a:rPr lang="en-US"/>
              <a:pPr/>
              <a:t>108</a:t>
            </a:fld>
            <a:endParaRPr lang="en-US"/>
          </a:p>
        </p:txBody>
      </p:sp>
      <p:sp>
        <p:nvSpPr>
          <p:cNvPr id="612354" name="Rectangle 2"/>
          <p:cNvSpPr>
            <a:spLocks noGrp="1" noRot="1" noChangeAspect="1" noChangeArrowheads="1" noTextEdit="1"/>
          </p:cNvSpPr>
          <p:nvPr>
            <p:ph type="sldImg"/>
          </p:nvPr>
        </p:nvSpPr>
        <p:spPr>
          <a:xfrm>
            <a:off x="381000" y="685800"/>
            <a:ext cx="6096000" cy="3429000"/>
          </a:xfrm>
          <a:ln/>
        </p:spPr>
      </p:sp>
      <p:sp>
        <p:nvSpPr>
          <p:cNvPr id="612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DE77D2BA-D4CE-5E43-8449-1C2A645270E0}" type="slidenum">
              <a:rPr lang="en-US"/>
              <a:pPr/>
              <a:t>109</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02EA0F-BA8B-DA49-BAFD-0DB69E4BA1A4}" type="slidenum">
              <a:rPr lang="en-US"/>
              <a:pPr/>
              <a:t>110</a:t>
            </a:fld>
            <a:endParaRPr lang="en-US"/>
          </a:p>
        </p:txBody>
      </p:sp>
      <p:sp>
        <p:nvSpPr>
          <p:cNvPr id="613378" name="Rectangle 2"/>
          <p:cNvSpPr>
            <a:spLocks noGrp="1" noRot="1" noChangeAspect="1" noChangeArrowheads="1" noTextEdit="1"/>
          </p:cNvSpPr>
          <p:nvPr>
            <p:ph type="sldImg"/>
          </p:nvPr>
        </p:nvSpPr>
        <p:spPr>
          <a:xfrm>
            <a:off x="381000" y="685800"/>
            <a:ext cx="6096000" cy="3429000"/>
          </a:xfrm>
          <a:ln/>
        </p:spPr>
      </p:sp>
      <p:sp>
        <p:nvSpPr>
          <p:cNvPr id="613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EC3FBA-3CC8-8744-9CD4-BFF951EEFE52}" type="slidenum">
              <a:rPr lang="en-US"/>
              <a:pPr/>
              <a:t>111</a:t>
            </a:fld>
            <a:endParaRPr lang="en-US"/>
          </a:p>
        </p:txBody>
      </p:sp>
      <p:sp>
        <p:nvSpPr>
          <p:cNvPr id="614402" name="Rectangle 2"/>
          <p:cNvSpPr>
            <a:spLocks noGrp="1" noRot="1" noChangeAspect="1" noChangeArrowheads="1" noTextEdit="1"/>
          </p:cNvSpPr>
          <p:nvPr>
            <p:ph type="sldImg"/>
          </p:nvPr>
        </p:nvSpPr>
        <p:spPr>
          <a:xfrm>
            <a:off x="381000" y="685800"/>
            <a:ext cx="6096000" cy="3429000"/>
          </a:xfrm>
          <a:ln/>
        </p:spPr>
      </p:sp>
      <p:sp>
        <p:nvSpPr>
          <p:cNvPr id="614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CC57E4-8DEA-F74F-A609-F50662FBCDC5}" type="slidenum">
              <a:rPr lang="en-US"/>
              <a:pPr/>
              <a:t>112</a:t>
            </a:fld>
            <a:endParaRPr lang="en-US"/>
          </a:p>
        </p:txBody>
      </p:sp>
      <p:sp>
        <p:nvSpPr>
          <p:cNvPr id="615426" name="Rectangle 2"/>
          <p:cNvSpPr>
            <a:spLocks noGrp="1" noRot="1" noChangeAspect="1" noChangeArrowheads="1" noTextEdit="1"/>
          </p:cNvSpPr>
          <p:nvPr>
            <p:ph type="sldImg"/>
          </p:nvPr>
        </p:nvSpPr>
        <p:spPr>
          <a:xfrm>
            <a:off x="381000" y="685800"/>
            <a:ext cx="6096000" cy="3429000"/>
          </a:xfrm>
          <a:ln/>
        </p:spPr>
      </p:sp>
      <p:sp>
        <p:nvSpPr>
          <p:cNvPr id="615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0F5445-CF30-3E46-81D6-8A5BC45CF860}" type="slidenum">
              <a:rPr lang="en-US"/>
              <a:pPr/>
              <a:t>113</a:t>
            </a:fld>
            <a:endParaRPr lang="en-US"/>
          </a:p>
        </p:txBody>
      </p:sp>
      <p:sp>
        <p:nvSpPr>
          <p:cNvPr id="616450" name="Rectangle 2"/>
          <p:cNvSpPr>
            <a:spLocks noGrp="1" noRot="1" noChangeAspect="1" noChangeArrowheads="1" noTextEdit="1"/>
          </p:cNvSpPr>
          <p:nvPr>
            <p:ph type="sldImg"/>
          </p:nvPr>
        </p:nvSpPr>
        <p:spPr>
          <a:xfrm>
            <a:off x="381000" y="685800"/>
            <a:ext cx="6096000" cy="3429000"/>
          </a:xfrm>
          <a:ln/>
        </p:spPr>
      </p:sp>
      <p:sp>
        <p:nvSpPr>
          <p:cNvPr id="616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961CE-F6F5-D74C-80E4-00E7E3F12CFD}" type="slidenum">
              <a:rPr lang="en-US"/>
              <a:pPr/>
              <a:t>114</a:t>
            </a:fld>
            <a:endParaRPr lang="en-US"/>
          </a:p>
        </p:txBody>
      </p:sp>
      <p:sp>
        <p:nvSpPr>
          <p:cNvPr id="617474" name="Rectangle 2"/>
          <p:cNvSpPr>
            <a:spLocks noGrp="1" noRot="1" noChangeAspect="1" noChangeArrowheads="1" noTextEdit="1"/>
          </p:cNvSpPr>
          <p:nvPr>
            <p:ph type="sldImg"/>
          </p:nvPr>
        </p:nvSpPr>
        <p:spPr>
          <a:xfrm>
            <a:off x="381000" y="685800"/>
            <a:ext cx="6096000" cy="3429000"/>
          </a:xfrm>
          <a:ln/>
        </p:spPr>
      </p:sp>
      <p:sp>
        <p:nvSpPr>
          <p:cNvPr id="61747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C9A94-FDEF-2098-D25D-DC4CADC7C8A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VN"/>
          </a:p>
        </p:txBody>
      </p:sp>
      <p:sp>
        <p:nvSpPr>
          <p:cNvPr id="3" name="Subtitle 2">
            <a:extLst>
              <a:ext uri="{FF2B5EF4-FFF2-40B4-BE49-F238E27FC236}">
                <a16:creationId xmlns:a16="http://schemas.microsoft.com/office/drawing/2014/main" id="{1C0AD9EA-6ADC-31AE-82B8-ADF7D9E40D8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6D5E8A49-F90F-05CD-B8B0-EBA0DE0753F4}"/>
              </a:ext>
            </a:extLst>
          </p:cNvPr>
          <p:cNvSpPr>
            <a:spLocks noGrp="1"/>
          </p:cNvSpPr>
          <p:nvPr>
            <p:ph type="dt" sz="half" idx="10"/>
          </p:nvPr>
        </p:nvSpPr>
        <p:spPr/>
        <p:txBody>
          <a:bodyPr/>
          <a:lstStyle/>
          <a:p>
            <a:fld id="{186CACCF-1D7D-2F49-9E54-6226DEA41A4B}" type="datetimeFigureOut">
              <a:rPr lang="en-VN" smtClean="0"/>
              <a:t>07/16/2025</a:t>
            </a:fld>
            <a:endParaRPr lang="en-VN"/>
          </a:p>
        </p:txBody>
      </p:sp>
      <p:sp>
        <p:nvSpPr>
          <p:cNvPr id="5" name="Footer Placeholder 4">
            <a:extLst>
              <a:ext uri="{FF2B5EF4-FFF2-40B4-BE49-F238E27FC236}">
                <a16:creationId xmlns:a16="http://schemas.microsoft.com/office/drawing/2014/main" id="{37BCFC19-14D0-F0D0-29F5-C1D25B4742A7}"/>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441068AB-CB80-ACBE-B223-146E3EC70208}"/>
              </a:ext>
            </a:extLst>
          </p:cNvPr>
          <p:cNvSpPr>
            <a:spLocks noGrp="1"/>
          </p:cNvSpPr>
          <p:nvPr>
            <p:ph type="sldNum" sz="quarter" idx="12"/>
          </p:nvPr>
        </p:nvSpPr>
        <p:spPr/>
        <p:txBody>
          <a:bodyPr/>
          <a:lstStyle/>
          <a:p>
            <a:fld id="{13470263-50D7-0A47-8923-3D1C5491A257}" type="slidenum">
              <a:rPr lang="en-VN" smtClean="0"/>
              <a:t>‹#›</a:t>
            </a:fld>
            <a:endParaRPr lang="en-VN"/>
          </a:p>
        </p:txBody>
      </p:sp>
    </p:spTree>
    <p:extLst>
      <p:ext uri="{BB962C8B-B14F-4D97-AF65-F5344CB8AC3E}">
        <p14:creationId xmlns:p14="http://schemas.microsoft.com/office/powerpoint/2010/main" val="3677941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F3C1-5FA2-9790-CB5E-EACE696B01A3}"/>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32BCC0C7-344B-CDD5-E75F-7659F4B273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E58FDFAD-888B-A470-E701-51ED8FE7F114}"/>
              </a:ext>
            </a:extLst>
          </p:cNvPr>
          <p:cNvSpPr>
            <a:spLocks noGrp="1"/>
          </p:cNvSpPr>
          <p:nvPr>
            <p:ph type="dt" sz="half" idx="10"/>
          </p:nvPr>
        </p:nvSpPr>
        <p:spPr/>
        <p:txBody>
          <a:bodyPr/>
          <a:lstStyle/>
          <a:p>
            <a:fld id="{186CACCF-1D7D-2F49-9E54-6226DEA41A4B}" type="datetimeFigureOut">
              <a:rPr lang="en-VN" smtClean="0"/>
              <a:t>07/16/2025</a:t>
            </a:fld>
            <a:endParaRPr lang="en-VN"/>
          </a:p>
        </p:txBody>
      </p:sp>
      <p:sp>
        <p:nvSpPr>
          <p:cNvPr id="5" name="Footer Placeholder 4">
            <a:extLst>
              <a:ext uri="{FF2B5EF4-FFF2-40B4-BE49-F238E27FC236}">
                <a16:creationId xmlns:a16="http://schemas.microsoft.com/office/drawing/2014/main" id="{35304E36-FC64-932F-3F25-E8511D69688F}"/>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4298BF08-8177-DEE7-EFB1-B847B57F9F1E}"/>
              </a:ext>
            </a:extLst>
          </p:cNvPr>
          <p:cNvSpPr>
            <a:spLocks noGrp="1"/>
          </p:cNvSpPr>
          <p:nvPr>
            <p:ph type="sldNum" sz="quarter" idx="12"/>
          </p:nvPr>
        </p:nvSpPr>
        <p:spPr/>
        <p:txBody>
          <a:bodyPr/>
          <a:lstStyle/>
          <a:p>
            <a:fld id="{13470263-50D7-0A47-8923-3D1C5491A257}" type="slidenum">
              <a:rPr lang="en-VN" smtClean="0"/>
              <a:t>‹#›</a:t>
            </a:fld>
            <a:endParaRPr lang="en-VN"/>
          </a:p>
        </p:txBody>
      </p:sp>
    </p:spTree>
    <p:extLst>
      <p:ext uri="{BB962C8B-B14F-4D97-AF65-F5344CB8AC3E}">
        <p14:creationId xmlns:p14="http://schemas.microsoft.com/office/powerpoint/2010/main" val="22956707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EBCA53-F888-ED59-CDCA-330CDC5F95BB}"/>
              </a:ext>
            </a:extLst>
          </p:cNvPr>
          <p:cNvSpPr>
            <a:spLocks noGrp="1"/>
          </p:cNvSpPr>
          <p:nvPr>
            <p:ph type="title" orient="vert"/>
          </p:nvPr>
        </p:nvSpPr>
        <p:spPr>
          <a:xfrm>
            <a:off x="6543675" y="273843"/>
            <a:ext cx="1971675" cy="4358879"/>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0246C09D-C5A3-6B41-BA74-299BA58B714B}"/>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77E19C61-E812-C30F-4028-2C35EB3102AF}"/>
              </a:ext>
            </a:extLst>
          </p:cNvPr>
          <p:cNvSpPr>
            <a:spLocks noGrp="1"/>
          </p:cNvSpPr>
          <p:nvPr>
            <p:ph type="dt" sz="half" idx="10"/>
          </p:nvPr>
        </p:nvSpPr>
        <p:spPr/>
        <p:txBody>
          <a:bodyPr/>
          <a:lstStyle/>
          <a:p>
            <a:fld id="{186CACCF-1D7D-2F49-9E54-6226DEA41A4B}" type="datetimeFigureOut">
              <a:rPr lang="en-VN" smtClean="0"/>
              <a:t>07/16/2025</a:t>
            </a:fld>
            <a:endParaRPr lang="en-VN"/>
          </a:p>
        </p:txBody>
      </p:sp>
      <p:sp>
        <p:nvSpPr>
          <p:cNvPr id="5" name="Footer Placeholder 4">
            <a:extLst>
              <a:ext uri="{FF2B5EF4-FFF2-40B4-BE49-F238E27FC236}">
                <a16:creationId xmlns:a16="http://schemas.microsoft.com/office/drawing/2014/main" id="{84B63464-5C51-6912-E615-EDD50AB6A542}"/>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7B251EC5-FEE2-F84A-6EB9-CCD35DF7ACBD}"/>
              </a:ext>
            </a:extLst>
          </p:cNvPr>
          <p:cNvSpPr>
            <a:spLocks noGrp="1"/>
          </p:cNvSpPr>
          <p:nvPr>
            <p:ph type="sldNum" sz="quarter" idx="12"/>
          </p:nvPr>
        </p:nvSpPr>
        <p:spPr/>
        <p:txBody>
          <a:bodyPr/>
          <a:lstStyle/>
          <a:p>
            <a:fld id="{13470263-50D7-0A47-8923-3D1C5491A257}" type="slidenum">
              <a:rPr lang="en-VN" smtClean="0"/>
              <a:t>‹#›</a:t>
            </a:fld>
            <a:endParaRPr lang="en-VN"/>
          </a:p>
        </p:txBody>
      </p:sp>
    </p:spTree>
    <p:extLst>
      <p:ext uri="{BB962C8B-B14F-4D97-AF65-F5344CB8AC3E}">
        <p14:creationId xmlns:p14="http://schemas.microsoft.com/office/powerpoint/2010/main" val="235787059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92213" y="123825"/>
            <a:ext cx="7793037" cy="759619"/>
          </a:xfrm>
        </p:spPr>
        <p:txBody>
          <a:bodyPr/>
          <a:lstStyle/>
          <a:p>
            <a:r>
              <a:rPr lang="en-US"/>
              <a:t>Click to edit Master title style</a:t>
            </a:r>
            <a:endParaRPr lang="en-CA"/>
          </a:p>
        </p:txBody>
      </p:sp>
      <p:sp>
        <p:nvSpPr>
          <p:cNvPr id="3" name="Text Placeholder 2"/>
          <p:cNvSpPr>
            <a:spLocks noGrp="1"/>
          </p:cNvSpPr>
          <p:nvPr>
            <p:ph type="body" sz="half" idx="1"/>
          </p:nvPr>
        </p:nvSpPr>
        <p:spPr>
          <a:xfrm>
            <a:off x="808038" y="1160860"/>
            <a:ext cx="3879850" cy="3312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4840288" y="1160860"/>
            <a:ext cx="3879850" cy="1599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4840288" y="2874169"/>
            <a:ext cx="3879850" cy="15990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Rectangle 11">
            <a:extLst>
              <a:ext uri="{FF2B5EF4-FFF2-40B4-BE49-F238E27FC236}">
                <a16:creationId xmlns:a16="http://schemas.microsoft.com/office/drawing/2014/main" id="{04C9B5A7-BAEB-D864-E12E-487210062195}"/>
              </a:ext>
            </a:extLst>
          </p:cNvPr>
          <p:cNvSpPr>
            <a:spLocks noGrp="1" noChangeArrowheads="1"/>
          </p:cNvSpPr>
          <p:nvPr>
            <p:ph type="dt" sz="half" idx="10"/>
          </p:nvPr>
        </p:nvSpPr>
        <p:spPr>
          <a:ln/>
        </p:spPr>
        <p:txBody>
          <a:bodyPr/>
          <a:lstStyle>
            <a:lvl1pPr>
              <a:defRPr/>
            </a:lvl1pPr>
          </a:lstStyle>
          <a:p>
            <a:pPr>
              <a:defRPr/>
            </a:pPr>
            <a:r>
              <a:rPr lang="en-US"/>
              <a:t>Security in Wireless LAN (802.11i)</a:t>
            </a:r>
          </a:p>
        </p:txBody>
      </p:sp>
      <p:sp>
        <p:nvSpPr>
          <p:cNvPr id="7" name="Rectangle 12">
            <a:extLst>
              <a:ext uri="{FF2B5EF4-FFF2-40B4-BE49-F238E27FC236}">
                <a16:creationId xmlns:a16="http://schemas.microsoft.com/office/drawing/2014/main" id="{DABD182C-299A-4C2D-8D1F-B15EC9BEDF08}"/>
              </a:ext>
            </a:extLst>
          </p:cNvPr>
          <p:cNvSpPr>
            <a:spLocks noGrp="1" noChangeArrowheads="1"/>
          </p:cNvSpPr>
          <p:nvPr>
            <p:ph type="ftr" sz="quarter" idx="11"/>
          </p:nvPr>
        </p:nvSpPr>
        <p:spPr>
          <a:ln/>
        </p:spPr>
        <p:txBody>
          <a:bodyPr/>
          <a:lstStyle>
            <a:lvl1pPr>
              <a:defRPr/>
            </a:lvl1pPr>
          </a:lstStyle>
          <a:p>
            <a:pPr>
              <a:defRPr/>
            </a:pPr>
            <a:r>
              <a:rPr lang="en-US"/>
              <a:t>CN8816: Network Security</a:t>
            </a:r>
          </a:p>
        </p:txBody>
      </p:sp>
      <p:sp>
        <p:nvSpPr>
          <p:cNvPr id="8" name="Rectangle 13">
            <a:extLst>
              <a:ext uri="{FF2B5EF4-FFF2-40B4-BE49-F238E27FC236}">
                <a16:creationId xmlns:a16="http://schemas.microsoft.com/office/drawing/2014/main" id="{299A1AC6-0764-830B-52A0-A514598C4479}"/>
              </a:ext>
            </a:extLst>
          </p:cNvPr>
          <p:cNvSpPr>
            <a:spLocks noGrp="1" noChangeArrowheads="1"/>
          </p:cNvSpPr>
          <p:nvPr>
            <p:ph type="sldNum" sz="quarter" idx="12"/>
          </p:nvPr>
        </p:nvSpPr>
        <p:spPr>
          <a:ln/>
        </p:spPr>
        <p:txBody>
          <a:bodyPr/>
          <a:lstStyle>
            <a:lvl1pPr>
              <a:defRPr/>
            </a:lvl1pPr>
          </a:lstStyle>
          <a:p>
            <a:fld id="{506A6753-6AF6-2143-BF11-016C9404E2B2}" type="slidenum">
              <a:rPr lang="en-US" altLang="en-VN"/>
              <a:pPr/>
              <a:t>‹#›</a:t>
            </a:fld>
            <a:endParaRPr lang="en-US" altLang="en-VN"/>
          </a:p>
        </p:txBody>
      </p:sp>
    </p:spTree>
    <p:extLst>
      <p:ext uri="{BB962C8B-B14F-4D97-AF65-F5344CB8AC3E}">
        <p14:creationId xmlns:p14="http://schemas.microsoft.com/office/powerpoint/2010/main" val="258019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1A1E4-6D25-4D27-22FF-021B75C08013}"/>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C89FF39F-860A-769F-CDA9-F8C760E251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683027FE-F646-4F90-BFDB-4364CF81B455}"/>
              </a:ext>
            </a:extLst>
          </p:cNvPr>
          <p:cNvSpPr>
            <a:spLocks noGrp="1"/>
          </p:cNvSpPr>
          <p:nvPr>
            <p:ph type="dt" sz="half" idx="10"/>
          </p:nvPr>
        </p:nvSpPr>
        <p:spPr/>
        <p:txBody>
          <a:bodyPr/>
          <a:lstStyle/>
          <a:p>
            <a:fld id="{186CACCF-1D7D-2F49-9E54-6226DEA41A4B}" type="datetimeFigureOut">
              <a:rPr lang="en-VN" smtClean="0"/>
              <a:t>07/16/2025</a:t>
            </a:fld>
            <a:endParaRPr lang="en-VN"/>
          </a:p>
        </p:txBody>
      </p:sp>
      <p:sp>
        <p:nvSpPr>
          <p:cNvPr id="5" name="Footer Placeholder 4">
            <a:extLst>
              <a:ext uri="{FF2B5EF4-FFF2-40B4-BE49-F238E27FC236}">
                <a16:creationId xmlns:a16="http://schemas.microsoft.com/office/drawing/2014/main" id="{0FDFB002-45DD-B19A-FB83-DF1A2B7F6A71}"/>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68F80C74-8A43-270B-2B5B-3A5169BAA34A}"/>
              </a:ext>
            </a:extLst>
          </p:cNvPr>
          <p:cNvSpPr>
            <a:spLocks noGrp="1"/>
          </p:cNvSpPr>
          <p:nvPr>
            <p:ph type="sldNum" sz="quarter" idx="12"/>
          </p:nvPr>
        </p:nvSpPr>
        <p:spPr/>
        <p:txBody>
          <a:bodyPr/>
          <a:lstStyle/>
          <a:p>
            <a:fld id="{13470263-50D7-0A47-8923-3D1C5491A257}" type="slidenum">
              <a:rPr lang="en-VN" smtClean="0"/>
              <a:t>‹#›</a:t>
            </a:fld>
            <a:endParaRPr lang="en-VN"/>
          </a:p>
        </p:txBody>
      </p:sp>
      <p:sp>
        <p:nvSpPr>
          <p:cNvPr id="7" name="TextBox 6">
            <a:extLst>
              <a:ext uri="{FF2B5EF4-FFF2-40B4-BE49-F238E27FC236}">
                <a16:creationId xmlns:a16="http://schemas.microsoft.com/office/drawing/2014/main" id="{4A4EBA9B-1137-D408-373D-FE4DF519CF89}"/>
              </a:ext>
            </a:extLst>
          </p:cNvPr>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4289790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ED497-2DCB-C7C9-29F7-41E27B5EBAB3}"/>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2C497CD6-9292-BC9C-7EA1-2A86DEF3EE28}"/>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44BB4E-E146-5BBD-F37E-610B4C3A3BEC}"/>
              </a:ext>
            </a:extLst>
          </p:cNvPr>
          <p:cNvSpPr>
            <a:spLocks noGrp="1"/>
          </p:cNvSpPr>
          <p:nvPr>
            <p:ph type="dt" sz="half" idx="10"/>
          </p:nvPr>
        </p:nvSpPr>
        <p:spPr/>
        <p:txBody>
          <a:bodyPr/>
          <a:lstStyle/>
          <a:p>
            <a:fld id="{186CACCF-1D7D-2F49-9E54-6226DEA41A4B}" type="datetimeFigureOut">
              <a:rPr lang="en-VN" smtClean="0"/>
              <a:t>07/16/2025</a:t>
            </a:fld>
            <a:endParaRPr lang="en-VN"/>
          </a:p>
        </p:txBody>
      </p:sp>
      <p:sp>
        <p:nvSpPr>
          <p:cNvPr id="5" name="Footer Placeholder 4">
            <a:extLst>
              <a:ext uri="{FF2B5EF4-FFF2-40B4-BE49-F238E27FC236}">
                <a16:creationId xmlns:a16="http://schemas.microsoft.com/office/drawing/2014/main" id="{D72C26CA-5D57-280A-F6C2-1FA725FD8C2D}"/>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BA2D793-34A5-3775-680C-C7F837152D7A}"/>
              </a:ext>
            </a:extLst>
          </p:cNvPr>
          <p:cNvSpPr>
            <a:spLocks noGrp="1"/>
          </p:cNvSpPr>
          <p:nvPr>
            <p:ph type="sldNum" sz="quarter" idx="12"/>
          </p:nvPr>
        </p:nvSpPr>
        <p:spPr/>
        <p:txBody>
          <a:bodyPr/>
          <a:lstStyle/>
          <a:p>
            <a:fld id="{13470263-50D7-0A47-8923-3D1C5491A257}" type="slidenum">
              <a:rPr lang="en-VN" smtClean="0"/>
              <a:t>‹#›</a:t>
            </a:fld>
            <a:endParaRPr lang="en-VN"/>
          </a:p>
        </p:txBody>
      </p:sp>
    </p:spTree>
    <p:extLst>
      <p:ext uri="{BB962C8B-B14F-4D97-AF65-F5344CB8AC3E}">
        <p14:creationId xmlns:p14="http://schemas.microsoft.com/office/powerpoint/2010/main" val="271604684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3C456-72A2-CED4-61FF-F3B61C265241}"/>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51979F1B-379C-0D79-AE84-670DB7F31B05}"/>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80D1F9D4-E7FC-016F-F747-437EF3D6E5CE}"/>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726E4774-E5C6-ABDF-25AE-D1BCF527908A}"/>
              </a:ext>
            </a:extLst>
          </p:cNvPr>
          <p:cNvSpPr>
            <a:spLocks noGrp="1"/>
          </p:cNvSpPr>
          <p:nvPr>
            <p:ph type="dt" sz="half" idx="10"/>
          </p:nvPr>
        </p:nvSpPr>
        <p:spPr/>
        <p:txBody>
          <a:bodyPr/>
          <a:lstStyle/>
          <a:p>
            <a:fld id="{186CACCF-1D7D-2F49-9E54-6226DEA41A4B}" type="datetimeFigureOut">
              <a:rPr lang="en-VN" smtClean="0"/>
              <a:t>07/16/2025</a:t>
            </a:fld>
            <a:endParaRPr lang="en-VN"/>
          </a:p>
        </p:txBody>
      </p:sp>
      <p:sp>
        <p:nvSpPr>
          <p:cNvPr id="6" name="Footer Placeholder 5">
            <a:extLst>
              <a:ext uri="{FF2B5EF4-FFF2-40B4-BE49-F238E27FC236}">
                <a16:creationId xmlns:a16="http://schemas.microsoft.com/office/drawing/2014/main" id="{25B92DA2-E682-319C-0377-CE796F106C44}"/>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8D1913D5-2B75-C293-0A09-8F5D413B31F8}"/>
              </a:ext>
            </a:extLst>
          </p:cNvPr>
          <p:cNvSpPr>
            <a:spLocks noGrp="1"/>
          </p:cNvSpPr>
          <p:nvPr>
            <p:ph type="sldNum" sz="quarter" idx="12"/>
          </p:nvPr>
        </p:nvSpPr>
        <p:spPr/>
        <p:txBody>
          <a:bodyPr/>
          <a:lstStyle/>
          <a:p>
            <a:fld id="{13470263-50D7-0A47-8923-3D1C5491A257}" type="slidenum">
              <a:rPr lang="en-VN" smtClean="0"/>
              <a:t>‹#›</a:t>
            </a:fld>
            <a:endParaRPr lang="en-VN"/>
          </a:p>
        </p:txBody>
      </p:sp>
      <p:sp>
        <p:nvSpPr>
          <p:cNvPr id="8" name="TextBox 7">
            <a:extLst>
              <a:ext uri="{FF2B5EF4-FFF2-40B4-BE49-F238E27FC236}">
                <a16:creationId xmlns:a16="http://schemas.microsoft.com/office/drawing/2014/main" id="{7A145256-6FBD-B6E3-7F90-9A202E4EA30D}"/>
              </a:ext>
            </a:extLst>
          </p:cNvPr>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1615809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288CC-783B-0FD5-7ECB-832A1F702DBC}"/>
              </a:ext>
            </a:extLst>
          </p:cNvPr>
          <p:cNvSpPr>
            <a:spLocks noGrp="1"/>
          </p:cNvSpPr>
          <p:nvPr>
            <p:ph type="title"/>
          </p:nvPr>
        </p:nvSpPr>
        <p:spPr>
          <a:xfrm>
            <a:off x="629841" y="273844"/>
            <a:ext cx="7886700" cy="994172"/>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DB3BF50B-807D-263F-FA04-69C486294FF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2049C74-AB9D-6683-D506-CB19351C1AB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0206F849-2E25-E784-AD1B-07CD4A124EA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6E260FB-9364-DB42-7B21-4AF33F9B0682}"/>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EAEC88AB-F82E-BD53-D927-BE06182BA50F}"/>
              </a:ext>
            </a:extLst>
          </p:cNvPr>
          <p:cNvSpPr>
            <a:spLocks noGrp="1"/>
          </p:cNvSpPr>
          <p:nvPr>
            <p:ph type="dt" sz="half" idx="10"/>
          </p:nvPr>
        </p:nvSpPr>
        <p:spPr/>
        <p:txBody>
          <a:bodyPr/>
          <a:lstStyle/>
          <a:p>
            <a:fld id="{186CACCF-1D7D-2F49-9E54-6226DEA41A4B}" type="datetimeFigureOut">
              <a:rPr lang="en-VN" smtClean="0"/>
              <a:t>07/16/2025</a:t>
            </a:fld>
            <a:endParaRPr lang="en-VN"/>
          </a:p>
        </p:txBody>
      </p:sp>
      <p:sp>
        <p:nvSpPr>
          <p:cNvPr id="8" name="Footer Placeholder 7">
            <a:extLst>
              <a:ext uri="{FF2B5EF4-FFF2-40B4-BE49-F238E27FC236}">
                <a16:creationId xmlns:a16="http://schemas.microsoft.com/office/drawing/2014/main" id="{15C1627F-EF2F-E3A6-739C-140B684B292D}"/>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5DE6ACCA-58EF-24CD-3991-50E9DF5B77B6}"/>
              </a:ext>
            </a:extLst>
          </p:cNvPr>
          <p:cNvSpPr>
            <a:spLocks noGrp="1"/>
          </p:cNvSpPr>
          <p:nvPr>
            <p:ph type="sldNum" sz="quarter" idx="12"/>
          </p:nvPr>
        </p:nvSpPr>
        <p:spPr/>
        <p:txBody>
          <a:bodyPr/>
          <a:lstStyle/>
          <a:p>
            <a:fld id="{13470263-50D7-0A47-8923-3D1C5491A257}" type="slidenum">
              <a:rPr lang="en-VN" smtClean="0"/>
              <a:t>‹#›</a:t>
            </a:fld>
            <a:endParaRPr lang="en-VN"/>
          </a:p>
        </p:txBody>
      </p:sp>
    </p:spTree>
    <p:extLst>
      <p:ext uri="{BB962C8B-B14F-4D97-AF65-F5344CB8AC3E}">
        <p14:creationId xmlns:p14="http://schemas.microsoft.com/office/powerpoint/2010/main" val="792644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613B9-3A9B-C589-A5F3-0330E83754A6}"/>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7A1F0F66-D032-1ECE-4A22-CA47FDEDE643}"/>
              </a:ext>
            </a:extLst>
          </p:cNvPr>
          <p:cNvSpPr>
            <a:spLocks noGrp="1"/>
          </p:cNvSpPr>
          <p:nvPr>
            <p:ph type="dt" sz="half" idx="10"/>
          </p:nvPr>
        </p:nvSpPr>
        <p:spPr/>
        <p:txBody>
          <a:bodyPr/>
          <a:lstStyle/>
          <a:p>
            <a:fld id="{186CACCF-1D7D-2F49-9E54-6226DEA41A4B}" type="datetimeFigureOut">
              <a:rPr lang="en-VN" smtClean="0"/>
              <a:t>07/16/2025</a:t>
            </a:fld>
            <a:endParaRPr lang="en-VN"/>
          </a:p>
        </p:txBody>
      </p:sp>
      <p:sp>
        <p:nvSpPr>
          <p:cNvPr id="4" name="Footer Placeholder 3">
            <a:extLst>
              <a:ext uri="{FF2B5EF4-FFF2-40B4-BE49-F238E27FC236}">
                <a16:creationId xmlns:a16="http://schemas.microsoft.com/office/drawing/2014/main" id="{BCE1D342-5790-9215-7FFF-BDB12D170F98}"/>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5C68DFEA-AEFD-937E-55D9-647BB7647D81}"/>
              </a:ext>
            </a:extLst>
          </p:cNvPr>
          <p:cNvSpPr>
            <a:spLocks noGrp="1"/>
          </p:cNvSpPr>
          <p:nvPr>
            <p:ph type="sldNum" sz="quarter" idx="12"/>
          </p:nvPr>
        </p:nvSpPr>
        <p:spPr/>
        <p:txBody>
          <a:bodyPr/>
          <a:lstStyle/>
          <a:p>
            <a:fld id="{13470263-50D7-0A47-8923-3D1C5491A257}" type="slidenum">
              <a:rPr lang="en-VN" smtClean="0"/>
              <a:t>‹#›</a:t>
            </a:fld>
            <a:endParaRPr lang="en-VN"/>
          </a:p>
        </p:txBody>
      </p:sp>
      <p:sp>
        <p:nvSpPr>
          <p:cNvPr id="6" name="TextBox 5">
            <a:extLst>
              <a:ext uri="{FF2B5EF4-FFF2-40B4-BE49-F238E27FC236}">
                <a16:creationId xmlns:a16="http://schemas.microsoft.com/office/drawing/2014/main" id="{6AB79683-BDD9-E9FB-E9C8-4D9D58525822}"/>
              </a:ext>
            </a:extLst>
          </p:cNvPr>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461353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413896-F594-1C99-8C05-D15FC2478779}"/>
              </a:ext>
            </a:extLst>
          </p:cNvPr>
          <p:cNvSpPr>
            <a:spLocks noGrp="1"/>
          </p:cNvSpPr>
          <p:nvPr>
            <p:ph type="dt" sz="half" idx="10"/>
          </p:nvPr>
        </p:nvSpPr>
        <p:spPr/>
        <p:txBody>
          <a:bodyPr/>
          <a:lstStyle/>
          <a:p>
            <a:fld id="{186CACCF-1D7D-2F49-9E54-6226DEA41A4B}" type="datetimeFigureOut">
              <a:rPr lang="en-VN" smtClean="0"/>
              <a:t>07/16/2025</a:t>
            </a:fld>
            <a:endParaRPr lang="en-VN"/>
          </a:p>
        </p:txBody>
      </p:sp>
      <p:sp>
        <p:nvSpPr>
          <p:cNvPr id="3" name="Footer Placeholder 2">
            <a:extLst>
              <a:ext uri="{FF2B5EF4-FFF2-40B4-BE49-F238E27FC236}">
                <a16:creationId xmlns:a16="http://schemas.microsoft.com/office/drawing/2014/main" id="{809411F2-41D0-4816-8444-A0CA73EE3345}"/>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FAA71654-0E4C-DD18-2A96-541501458127}"/>
              </a:ext>
            </a:extLst>
          </p:cNvPr>
          <p:cNvSpPr>
            <a:spLocks noGrp="1"/>
          </p:cNvSpPr>
          <p:nvPr>
            <p:ph type="sldNum" sz="quarter" idx="12"/>
          </p:nvPr>
        </p:nvSpPr>
        <p:spPr/>
        <p:txBody>
          <a:bodyPr/>
          <a:lstStyle/>
          <a:p>
            <a:fld id="{13470263-50D7-0A47-8923-3D1C5491A257}" type="slidenum">
              <a:rPr lang="en-VN" smtClean="0"/>
              <a:t>‹#›</a:t>
            </a:fld>
            <a:endParaRPr lang="en-VN"/>
          </a:p>
        </p:txBody>
      </p:sp>
      <p:sp>
        <p:nvSpPr>
          <p:cNvPr id="5" name="TextBox 4">
            <a:extLst>
              <a:ext uri="{FF2B5EF4-FFF2-40B4-BE49-F238E27FC236}">
                <a16:creationId xmlns:a16="http://schemas.microsoft.com/office/drawing/2014/main" id="{21929368-919D-30AB-D0B2-422F5513A9E8}"/>
              </a:ext>
            </a:extLst>
          </p:cNvPr>
          <p:cNvSpPr txBox="1"/>
          <p:nvPr userDrawn="1"/>
        </p:nvSpPr>
        <p:spPr>
          <a:xfrm>
            <a:off x="0" y="4954040"/>
            <a:ext cx="2558613" cy="215444"/>
          </a:xfrm>
          <a:prstGeom prst="rect">
            <a:avLst/>
          </a:prstGeom>
          <a:noFill/>
        </p:spPr>
        <p:txBody>
          <a:bodyPr wrap="none" rtlCol="0">
            <a:spAutoFit/>
          </a:bodyPr>
          <a:lstStyle/>
          <a:p>
            <a:r>
              <a:rPr lang="en-US" sz="800" dirty="0">
                <a:solidFill>
                  <a:schemeClr val="bg1">
                    <a:lumMod val="75000"/>
                  </a:schemeClr>
                </a:solidFill>
                <a:latin typeface="Roboto Light"/>
                <a:cs typeface="Roboto Light"/>
              </a:rPr>
              <a:t>Giovanni</a:t>
            </a:r>
            <a:r>
              <a:rPr lang="en-US" sz="800" baseline="0" dirty="0">
                <a:solidFill>
                  <a:schemeClr val="bg1">
                    <a:lumMod val="75000"/>
                  </a:schemeClr>
                </a:solidFill>
                <a:latin typeface="Roboto Light"/>
                <a:cs typeface="Roboto Light"/>
              </a:rPr>
              <a:t> Vigna – CS279 Advanced Topics in Security</a:t>
            </a:r>
            <a:endParaRPr lang="en-US" sz="800" dirty="0">
              <a:solidFill>
                <a:schemeClr val="bg1">
                  <a:lumMod val="75000"/>
                </a:schemeClr>
              </a:solidFill>
              <a:latin typeface="Roboto Light"/>
              <a:cs typeface="Roboto Light"/>
            </a:endParaRPr>
          </a:p>
        </p:txBody>
      </p:sp>
    </p:spTree>
    <p:extLst>
      <p:ext uri="{BB962C8B-B14F-4D97-AF65-F5344CB8AC3E}">
        <p14:creationId xmlns:p14="http://schemas.microsoft.com/office/powerpoint/2010/main" val="258703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888E-FD9B-8E63-09AB-B8482709A35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91329C99-4A9F-8F21-DAB3-2C82E838AA4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82EFFCE5-D592-3810-9773-8F2F1140FC6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CC6D05B-EABE-CD6A-3077-5FFDCFDE6AC4}"/>
              </a:ext>
            </a:extLst>
          </p:cNvPr>
          <p:cNvSpPr>
            <a:spLocks noGrp="1"/>
          </p:cNvSpPr>
          <p:nvPr>
            <p:ph type="dt" sz="half" idx="10"/>
          </p:nvPr>
        </p:nvSpPr>
        <p:spPr/>
        <p:txBody>
          <a:bodyPr/>
          <a:lstStyle/>
          <a:p>
            <a:fld id="{186CACCF-1D7D-2F49-9E54-6226DEA41A4B}" type="datetimeFigureOut">
              <a:rPr lang="en-VN" smtClean="0"/>
              <a:t>07/16/2025</a:t>
            </a:fld>
            <a:endParaRPr lang="en-VN"/>
          </a:p>
        </p:txBody>
      </p:sp>
      <p:sp>
        <p:nvSpPr>
          <p:cNvPr id="6" name="Footer Placeholder 5">
            <a:extLst>
              <a:ext uri="{FF2B5EF4-FFF2-40B4-BE49-F238E27FC236}">
                <a16:creationId xmlns:a16="http://schemas.microsoft.com/office/drawing/2014/main" id="{ECD62960-F7A8-8089-A402-1C7C31D63B9F}"/>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32C2ABAC-26F7-4D8C-AFCF-F65C5039DCD9}"/>
              </a:ext>
            </a:extLst>
          </p:cNvPr>
          <p:cNvSpPr>
            <a:spLocks noGrp="1"/>
          </p:cNvSpPr>
          <p:nvPr>
            <p:ph type="sldNum" sz="quarter" idx="12"/>
          </p:nvPr>
        </p:nvSpPr>
        <p:spPr/>
        <p:txBody>
          <a:bodyPr/>
          <a:lstStyle/>
          <a:p>
            <a:fld id="{13470263-50D7-0A47-8923-3D1C5491A257}" type="slidenum">
              <a:rPr lang="en-VN" smtClean="0"/>
              <a:t>‹#›</a:t>
            </a:fld>
            <a:endParaRPr lang="en-VN"/>
          </a:p>
        </p:txBody>
      </p:sp>
    </p:spTree>
    <p:extLst>
      <p:ext uri="{BB962C8B-B14F-4D97-AF65-F5344CB8AC3E}">
        <p14:creationId xmlns:p14="http://schemas.microsoft.com/office/powerpoint/2010/main" val="170290186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34963-7A88-1C7F-F46B-02346E60C72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9E04D327-BA05-B980-25FE-84EAA8C94ED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VN"/>
          </a:p>
        </p:txBody>
      </p:sp>
      <p:sp>
        <p:nvSpPr>
          <p:cNvPr id="4" name="Text Placeholder 3">
            <a:extLst>
              <a:ext uri="{FF2B5EF4-FFF2-40B4-BE49-F238E27FC236}">
                <a16:creationId xmlns:a16="http://schemas.microsoft.com/office/drawing/2014/main" id="{AC02EEDA-C24E-9473-288E-5F26B40CB43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70E1F1F-DB16-4A3E-4204-A321AB48E2E3}"/>
              </a:ext>
            </a:extLst>
          </p:cNvPr>
          <p:cNvSpPr>
            <a:spLocks noGrp="1"/>
          </p:cNvSpPr>
          <p:nvPr>
            <p:ph type="dt" sz="half" idx="10"/>
          </p:nvPr>
        </p:nvSpPr>
        <p:spPr/>
        <p:txBody>
          <a:bodyPr/>
          <a:lstStyle/>
          <a:p>
            <a:fld id="{186CACCF-1D7D-2F49-9E54-6226DEA41A4B}" type="datetimeFigureOut">
              <a:rPr lang="en-VN" smtClean="0"/>
              <a:t>07/16/2025</a:t>
            </a:fld>
            <a:endParaRPr lang="en-VN"/>
          </a:p>
        </p:txBody>
      </p:sp>
      <p:sp>
        <p:nvSpPr>
          <p:cNvPr id="6" name="Footer Placeholder 5">
            <a:extLst>
              <a:ext uri="{FF2B5EF4-FFF2-40B4-BE49-F238E27FC236}">
                <a16:creationId xmlns:a16="http://schemas.microsoft.com/office/drawing/2014/main" id="{BAC21E66-9D7B-D60E-E6AA-86767500506B}"/>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FFF3994C-1008-324F-CF7E-82E3DFC8B06C}"/>
              </a:ext>
            </a:extLst>
          </p:cNvPr>
          <p:cNvSpPr>
            <a:spLocks noGrp="1"/>
          </p:cNvSpPr>
          <p:nvPr>
            <p:ph type="sldNum" sz="quarter" idx="12"/>
          </p:nvPr>
        </p:nvSpPr>
        <p:spPr/>
        <p:txBody>
          <a:bodyPr/>
          <a:lstStyle/>
          <a:p>
            <a:fld id="{13470263-50D7-0A47-8923-3D1C5491A257}" type="slidenum">
              <a:rPr lang="en-VN" smtClean="0"/>
              <a:t>‹#›</a:t>
            </a:fld>
            <a:endParaRPr lang="en-VN"/>
          </a:p>
        </p:txBody>
      </p:sp>
    </p:spTree>
    <p:extLst>
      <p:ext uri="{BB962C8B-B14F-4D97-AF65-F5344CB8AC3E}">
        <p14:creationId xmlns:p14="http://schemas.microsoft.com/office/powerpoint/2010/main" val="423558680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80A520-6CAF-8B01-FEAA-8CE0A3F369C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B8814321-582E-9DFF-7A03-C763D6C2DCC7}"/>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1EB806AA-E1C0-599D-9F88-B8196F3E91A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86CACCF-1D7D-2F49-9E54-6226DEA41A4B}" type="datetimeFigureOut">
              <a:rPr lang="en-VN" smtClean="0"/>
              <a:t>07/16/2025</a:t>
            </a:fld>
            <a:endParaRPr lang="en-VN"/>
          </a:p>
        </p:txBody>
      </p:sp>
      <p:sp>
        <p:nvSpPr>
          <p:cNvPr id="5" name="Footer Placeholder 4">
            <a:extLst>
              <a:ext uri="{FF2B5EF4-FFF2-40B4-BE49-F238E27FC236}">
                <a16:creationId xmlns:a16="http://schemas.microsoft.com/office/drawing/2014/main" id="{F4901B9D-CB09-1DA1-2885-F5197716CA1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E783D7DB-3E2B-14EB-1D54-C18DD97A387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3470263-50D7-0A47-8923-3D1C5491A257}" type="slidenum">
              <a:rPr lang="en-VN" smtClean="0"/>
              <a:t>‹#›</a:t>
            </a:fld>
            <a:endParaRPr lang="en-VN"/>
          </a:p>
        </p:txBody>
      </p:sp>
    </p:spTree>
    <p:extLst>
      <p:ext uri="{BB962C8B-B14F-4D97-AF65-F5344CB8AC3E}">
        <p14:creationId xmlns:p14="http://schemas.microsoft.com/office/powerpoint/2010/main" val="155257597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V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9.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2.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6.xml"/><Relationship Id="rId1" Type="http://schemas.openxmlformats.org/officeDocument/2006/relationships/slideLayout" Target="../slideLayouts/slideLayout12.xml"/><Relationship Id="rId5" Type="http://schemas.openxmlformats.org/officeDocument/2006/relationships/image" Target="../media/image27.jpeg"/><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57.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8.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2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69.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2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0.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jpeg"/></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hyperlink" Target="https://www.armis.com/urgent11/"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10.png"/><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8.emf"/><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1.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3.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6.png"/></Relationships>
</file>

<file path=ppt/slides/_rels/slide9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6.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Network Security</a:t>
            </a:r>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54249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7570" name="Rectangle 1026"/>
          <p:cNvSpPr>
            <a:spLocks noGrp="1" noChangeArrowheads="1"/>
          </p:cNvSpPr>
          <p:nvPr>
            <p:ph type="title"/>
          </p:nvPr>
        </p:nvSpPr>
        <p:spPr/>
        <p:txBody>
          <a:bodyPr/>
          <a:lstStyle/>
          <a:p>
            <a:r>
              <a:rPr lang="en-US"/>
              <a:t>IP Header</a:t>
            </a:r>
          </a:p>
        </p:txBody>
      </p:sp>
      <p:sp>
        <p:nvSpPr>
          <p:cNvPr id="237571" name="Rectangle 1027"/>
          <p:cNvSpPr>
            <a:spLocks noGrp="1" noChangeArrowheads="1"/>
          </p:cNvSpPr>
          <p:nvPr>
            <p:ph idx="1"/>
          </p:nvPr>
        </p:nvSpPr>
        <p:spPr/>
        <p:txBody>
          <a:bodyPr/>
          <a:lstStyle/>
          <a:p>
            <a:r>
              <a:rPr lang="en-US"/>
              <a:t>Flags (3 bits) and offset (13 bits): used for fragmentation</a:t>
            </a:r>
          </a:p>
          <a:p>
            <a:r>
              <a:rPr lang="en-US"/>
              <a:t>Time To Live (8 bits): specifies the max number of hops in the delivery process</a:t>
            </a:r>
          </a:p>
          <a:p>
            <a:r>
              <a:rPr lang="en-US"/>
              <a:t>Protocol (8 bits): specifies the protocol encapsulated in the datagram data (e.g., TCP)</a:t>
            </a:r>
          </a:p>
          <a:p>
            <a:r>
              <a:rPr lang="en-US"/>
              <a:t>Header checksum (16 bits): checksum calculated over the IP header</a:t>
            </a:r>
          </a:p>
          <a:p>
            <a:r>
              <a:rPr lang="en-US"/>
              <a:t>Addresses (32+32 bits): IP addresses of the source and destination of the datagram</a:t>
            </a:r>
          </a:p>
          <a:p>
            <a:endParaRPr lang="en-US"/>
          </a:p>
        </p:txBody>
      </p:sp>
    </p:spTree>
    <p:extLst>
      <p:ext uri="{BB962C8B-B14F-4D97-AF65-F5344CB8AC3E}">
        <p14:creationId xmlns:p14="http://schemas.microsoft.com/office/powerpoint/2010/main" val="34806711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t>UDP Portscan</a:t>
            </a:r>
          </a:p>
        </p:txBody>
      </p:sp>
      <p:sp>
        <p:nvSpPr>
          <p:cNvPr id="332803" name="Rectangle 3"/>
          <p:cNvSpPr>
            <a:spLocks noGrp="1" noChangeArrowheads="1"/>
          </p:cNvSpPr>
          <p:nvPr>
            <p:ph idx="1"/>
          </p:nvPr>
        </p:nvSpPr>
        <p:spPr/>
        <p:txBody>
          <a:bodyPr/>
          <a:lstStyle/>
          <a:p>
            <a:pPr>
              <a:buFontTx/>
              <a:buNone/>
            </a:pPr>
            <a:r>
              <a:rPr lang="en-US" sz="1200" b="1" dirty="0">
                <a:latin typeface="Courier New" charset="0"/>
                <a:ea typeface="MS Mincho" pitchFamily="49" charset="-128"/>
                <a:cs typeface="MS Mincho" pitchFamily="49" charset="-128"/>
              </a:rPr>
              <a:t>	% </a:t>
            </a:r>
            <a:r>
              <a:rPr lang="en-US" sz="1200" b="1" dirty="0" err="1">
                <a:latin typeface="Courier New" charset="0"/>
                <a:ea typeface="MS Mincho" pitchFamily="49" charset="-128"/>
                <a:cs typeface="MS Mincho" pitchFamily="49" charset="-128"/>
              </a:rPr>
              <a:t>nmap</a:t>
            </a:r>
            <a:r>
              <a:rPr lang="en-US" sz="1200" b="1" dirty="0">
                <a:latin typeface="Courier New" charset="0"/>
                <a:ea typeface="MS Mincho" pitchFamily="49" charset="-128"/>
                <a:cs typeface="MS Mincho" pitchFamily="49" charset="-128"/>
              </a:rPr>
              <a:t> -</a:t>
            </a:r>
            <a:r>
              <a:rPr lang="en-US" sz="1200" b="1" dirty="0" err="1">
                <a:latin typeface="Courier New" charset="0"/>
                <a:ea typeface="MS Mincho" pitchFamily="49" charset="-128"/>
                <a:cs typeface="MS Mincho" pitchFamily="49" charset="-128"/>
              </a:rPr>
              <a:t>sU</a:t>
            </a:r>
            <a:r>
              <a:rPr lang="en-US" sz="1200" b="1" dirty="0">
                <a:latin typeface="Courier New" charset="0"/>
                <a:ea typeface="MS Mincho" pitchFamily="49" charset="-128"/>
                <a:cs typeface="MS Mincho" pitchFamily="49" charset="-128"/>
              </a:rPr>
              <a:t> 192.168.1.10</a:t>
            </a:r>
            <a:br>
              <a:rPr lang="en-US" sz="1200" b="1" dirty="0">
                <a:latin typeface="Courier New" charset="0"/>
                <a:ea typeface="MS Mincho" pitchFamily="49" charset="-128"/>
                <a:cs typeface="MS Mincho" pitchFamily="49" charset="-128"/>
              </a:rPr>
            </a:br>
            <a:br>
              <a:rPr lang="en-US" sz="1200" b="1" dirty="0">
                <a:latin typeface="Courier New" charset="0"/>
                <a:ea typeface="MS Mincho" pitchFamily="49" charset="-128"/>
                <a:cs typeface="MS Mincho" pitchFamily="49" charset="-128"/>
              </a:rPr>
            </a:br>
            <a:r>
              <a:rPr lang="en-US" sz="1200" b="1" dirty="0">
                <a:latin typeface="Courier New" charset="0"/>
                <a:ea typeface="MS Mincho" pitchFamily="49" charset="-128"/>
                <a:cs typeface="MS Mincho" pitchFamily="49" charset="-128"/>
              </a:rPr>
              <a:t>Starting </a:t>
            </a:r>
            <a:r>
              <a:rPr lang="en-US" sz="1200" b="1" dirty="0" err="1">
                <a:latin typeface="Courier New" charset="0"/>
                <a:ea typeface="MS Mincho" pitchFamily="49" charset="-128"/>
                <a:cs typeface="MS Mincho" pitchFamily="49" charset="-128"/>
              </a:rPr>
              <a:t>Nmap</a:t>
            </a:r>
            <a:r>
              <a:rPr lang="en-US" sz="1200" b="1" dirty="0">
                <a:latin typeface="Courier New" charset="0"/>
                <a:ea typeface="MS Mincho" pitchFamily="49" charset="-128"/>
                <a:cs typeface="MS Mincho" pitchFamily="49" charset="-128"/>
              </a:rPr>
              <a:t> </a:t>
            </a:r>
            <a:br>
              <a:rPr lang="en-US" sz="1200" b="1" dirty="0">
                <a:latin typeface="Courier New" charset="0"/>
                <a:ea typeface="MS Mincho" pitchFamily="49" charset="-128"/>
                <a:cs typeface="MS Mincho" pitchFamily="49" charset="-128"/>
              </a:rPr>
            </a:br>
            <a:r>
              <a:rPr lang="en-US" sz="1200" b="1" dirty="0">
                <a:latin typeface="Courier New" charset="0"/>
                <a:ea typeface="MS Mincho" pitchFamily="49" charset="-128"/>
                <a:cs typeface="MS Mincho" pitchFamily="49" charset="-128"/>
              </a:rPr>
              <a:t>Interesting ports on  (192.168.1.10):</a:t>
            </a:r>
            <a:br>
              <a:rPr lang="en-US" sz="1200" b="1" dirty="0">
                <a:latin typeface="Courier New" charset="0"/>
                <a:ea typeface="MS Mincho" pitchFamily="49" charset="-128"/>
                <a:cs typeface="MS Mincho" pitchFamily="49" charset="-128"/>
              </a:rPr>
            </a:br>
            <a:r>
              <a:rPr lang="en-US" sz="1200" b="1" dirty="0">
                <a:latin typeface="Courier New" charset="0"/>
                <a:ea typeface="MS Mincho" pitchFamily="49" charset="-128"/>
                <a:cs typeface="MS Mincho" pitchFamily="49" charset="-128"/>
              </a:rPr>
              <a:t>(The 1445 ports scanned but not shown below are in state: closed)</a:t>
            </a:r>
            <a:br>
              <a:rPr lang="en-US" sz="1200" b="1" dirty="0">
                <a:latin typeface="Courier New" charset="0"/>
                <a:ea typeface="MS Mincho" pitchFamily="49" charset="-128"/>
                <a:cs typeface="MS Mincho" pitchFamily="49" charset="-128"/>
              </a:rPr>
            </a:br>
            <a:r>
              <a:rPr lang="en-US" sz="1200" b="1" dirty="0">
                <a:latin typeface="Courier New" charset="0"/>
                <a:ea typeface="MS Mincho" pitchFamily="49" charset="-128"/>
                <a:cs typeface="MS Mincho" pitchFamily="49" charset="-128"/>
              </a:rPr>
              <a:t>Port       State       Service</a:t>
            </a:r>
            <a:br>
              <a:rPr lang="en-US" sz="1200" b="1" dirty="0">
                <a:latin typeface="Courier New" charset="0"/>
                <a:ea typeface="MS Mincho" pitchFamily="49" charset="-128"/>
                <a:cs typeface="MS Mincho" pitchFamily="49" charset="-128"/>
              </a:rPr>
            </a:br>
            <a:r>
              <a:rPr lang="en-US" sz="1200" b="1" dirty="0">
                <a:latin typeface="Courier New" charset="0"/>
                <a:ea typeface="MS Mincho" pitchFamily="49" charset="-128"/>
                <a:cs typeface="MS Mincho" pitchFamily="49" charset="-128"/>
              </a:rPr>
              <a:t>137/</a:t>
            </a:r>
            <a:r>
              <a:rPr lang="en-US" sz="1200" b="1" dirty="0" err="1">
                <a:latin typeface="Courier New" charset="0"/>
                <a:ea typeface="MS Mincho" pitchFamily="49" charset="-128"/>
                <a:cs typeface="MS Mincho" pitchFamily="49" charset="-128"/>
              </a:rPr>
              <a:t>udp</a:t>
            </a:r>
            <a:r>
              <a:rPr lang="en-US" sz="1200" b="1" dirty="0">
                <a:latin typeface="Courier New" charset="0"/>
                <a:ea typeface="MS Mincho" pitchFamily="49" charset="-128"/>
                <a:cs typeface="MS Mincho" pitchFamily="49" charset="-128"/>
              </a:rPr>
              <a:t>    open        </a:t>
            </a:r>
            <a:r>
              <a:rPr lang="en-US" sz="1200" b="1" dirty="0" err="1">
                <a:latin typeface="Courier New" charset="0"/>
                <a:ea typeface="MS Mincho" pitchFamily="49" charset="-128"/>
                <a:cs typeface="MS Mincho" pitchFamily="49" charset="-128"/>
              </a:rPr>
              <a:t>netbios</a:t>
            </a:r>
            <a:r>
              <a:rPr lang="en-US" sz="1200" b="1" dirty="0">
                <a:latin typeface="Courier New" charset="0"/>
                <a:ea typeface="MS Mincho" pitchFamily="49" charset="-128"/>
                <a:cs typeface="MS Mincho" pitchFamily="49" charset="-128"/>
              </a:rPr>
              <a:t>-ns              </a:t>
            </a:r>
            <a:br>
              <a:rPr lang="en-US" sz="1200" b="1" dirty="0">
                <a:latin typeface="Courier New" charset="0"/>
                <a:ea typeface="MS Mincho" pitchFamily="49" charset="-128"/>
                <a:cs typeface="MS Mincho" pitchFamily="49" charset="-128"/>
              </a:rPr>
            </a:br>
            <a:r>
              <a:rPr lang="en-US" sz="1200" b="1" dirty="0">
                <a:latin typeface="Courier New" charset="0"/>
                <a:ea typeface="MS Mincho" pitchFamily="49" charset="-128"/>
                <a:cs typeface="MS Mincho" pitchFamily="49" charset="-128"/>
              </a:rPr>
              <a:t>138/</a:t>
            </a:r>
            <a:r>
              <a:rPr lang="en-US" sz="1200" b="1" dirty="0" err="1">
                <a:latin typeface="Courier New" charset="0"/>
                <a:ea typeface="MS Mincho" pitchFamily="49" charset="-128"/>
                <a:cs typeface="MS Mincho" pitchFamily="49" charset="-128"/>
              </a:rPr>
              <a:t>udp</a:t>
            </a:r>
            <a:r>
              <a:rPr lang="en-US" sz="1200" b="1" dirty="0">
                <a:latin typeface="Courier New" charset="0"/>
                <a:ea typeface="MS Mincho" pitchFamily="49" charset="-128"/>
                <a:cs typeface="MS Mincho" pitchFamily="49" charset="-128"/>
              </a:rPr>
              <a:t>    open        </a:t>
            </a:r>
            <a:r>
              <a:rPr lang="en-US" sz="1200" b="1" dirty="0" err="1">
                <a:latin typeface="Courier New" charset="0"/>
                <a:ea typeface="MS Mincho" pitchFamily="49" charset="-128"/>
                <a:cs typeface="MS Mincho" pitchFamily="49" charset="-128"/>
              </a:rPr>
              <a:t>netbios-dgm</a:t>
            </a:r>
            <a:r>
              <a:rPr lang="en-US" sz="1200" b="1" dirty="0">
                <a:latin typeface="Courier New" charset="0"/>
                <a:ea typeface="MS Mincho" pitchFamily="49" charset="-128"/>
                <a:cs typeface="MS Mincho" pitchFamily="49" charset="-128"/>
              </a:rPr>
              <a:t>             </a:t>
            </a:r>
            <a:br>
              <a:rPr lang="en-US" sz="1200" b="1" dirty="0">
                <a:latin typeface="Courier New" charset="0"/>
                <a:ea typeface="MS Mincho" pitchFamily="49" charset="-128"/>
                <a:cs typeface="MS Mincho" pitchFamily="49" charset="-128"/>
              </a:rPr>
            </a:br>
            <a:br>
              <a:rPr lang="en-US" sz="1200" b="1" dirty="0">
                <a:latin typeface="Courier New" charset="0"/>
                <a:ea typeface="MS Mincho" pitchFamily="49" charset="-128"/>
                <a:cs typeface="MS Mincho" pitchFamily="49" charset="-128"/>
              </a:rPr>
            </a:br>
            <a:r>
              <a:rPr lang="en-US" sz="1200" b="1" dirty="0" err="1">
                <a:latin typeface="Courier New" charset="0"/>
                <a:ea typeface="MS Mincho" pitchFamily="49" charset="-128"/>
                <a:cs typeface="MS Mincho" pitchFamily="49" charset="-128"/>
              </a:rPr>
              <a:t>Nmap</a:t>
            </a:r>
            <a:r>
              <a:rPr lang="en-US" sz="1200" b="1" dirty="0">
                <a:latin typeface="Courier New" charset="0"/>
                <a:ea typeface="MS Mincho" pitchFamily="49" charset="-128"/>
                <a:cs typeface="MS Mincho" pitchFamily="49" charset="-128"/>
              </a:rPr>
              <a:t> run completed -- 1 IP address (1 host up) scanned in 4 seconds</a:t>
            </a:r>
            <a:br>
              <a:rPr lang="en-US" sz="1200" b="1" dirty="0">
                <a:latin typeface="Courier New" charset="0"/>
                <a:ea typeface="MS Mincho" pitchFamily="49" charset="-128"/>
                <a:cs typeface="MS Mincho" pitchFamily="49" charset="-128"/>
              </a:rPr>
            </a:br>
            <a:br>
              <a:rPr lang="en-US" sz="1200" b="1" dirty="0">
                <a:latin typeface="Courier New" charset="0"/>
                <a:ea typeface="MS Mincho" pitchFamily="49" charset="-128"/>
                <a:cs typeface="MS Mincho" pitchFamily="49" charset="-128"/>
              </a:rPr>
            </a:br>
            <a:r>
              <a:rPr lang="en-US" dirty="0">
                <a:latin typeface="Courier New" charset="0"/>
                <a:ea typeface="MS Mincho" pitchFamily="49" charset="-128"/>
                <a:cs typeface="MS Mincho" pitchFamily="49" charset="-128"/>
              </a:rPr>
              <a:t> </a:t>
            </a:r>
            <a:endParaRPr lang="en-US" dirty="0">
              <a:latin typeface="Courier New" charset="0"/>
              <a:ea typeface="Times New Roman" charset="0"/>
              <a:cs typeface="Times New Roman" charset="0"/>
            </a:endParaRPr>
          </a:p>
          <a:p>
            <a:endParaRPr lang="en-US" dirty="0"/>
          </a:p>
        </p:txBody>
      </p:sp>
    </p:spTree>
    <p:extLst>
      <p:ext uri="{BB962C8B-B14F-4D97-AF65-F5344CB8AC3E}">
        <p14:creationId xmlns:p14="http://schemas.microsoft.com/office/powerpoint/2010/main" val="56231140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p:txBody>
          <a:bodyPr/>
          <a:lstStyle/>
          <a:p>
            <a:r>
              <a:rPr lang="en-US"/>
              <a:t>UDP Portscan</a:t>
            </a:r>
          </a:p>
        </p:txBody>
      </p:sp>
      <p:sp>
        <p:nvSpPr>
          <p:cNvPr id="333827" name="Rectangle 3"/>
          <p:cNvSpPr>
            <a:spLocks noGrp="1" noChangeArrowheads="1"/>
          </p:cNvSpPr>
          <p:nvPr>
            <p:ph idx="1"/>
          </p:nvPr>
        </p:nvSpPr>
        <p:spPr/>
        <p:txBody>
          <a:bodyPr>
            <a:normAutofit fontScale="40000" lnSpcReduction="20000"/>
          </a:bodyPr>
          <a:lstStyle/>
          <a:p>
            <a:pPr>
              <a:buFontTx/>
              <a:buNone/>
            </a:pPr>
            <a:r>
              <a:rPr lang="en-US" sz="1100" b="1">
                <a:latin typeface="Courier New" charset="0"/>
                <a:ea typeface="MS Mincho" pitchFamily="49" charset="-128"/>
                <a:cs typeface="MS Mincho" pitchFamily="49" charset="-128"/>
              </a:rPr>
              <a:t>19:37:31.305674 192.168.1.100.41481 &gt; 192.168.1.10.138: udp 0 (ttl 46, id 61284)</a:t>
            </a:r>
          </a:p>
          <a:p>
            <a:pPr>
              <a:buFontTx/>
              <a:buNone/>
            </a:pPr>
            <a:r>
              <a:rPr lang="en-US" sz="1100" b="1">
                <a:latin typeface="Courier New" charset="0"/>
                <a:ea typeface="MS Mincho" pitchFamily="49" charset="-128"/>
                <a:cs typeface="MS Mincho" pitchFamily="49" charset="-128"/>
              </a:rPr>
              <a:t>19:37:31.305706 192.168.1.100.41481 &gt; 192.168.1.10.134: udp 0 (ttl 46, id 31166)</a:t>
            </a:r>
          </a:p>
          <a:p>
            <a:pPr>
              <a:buFontTx/>
              <a:buNone/>
            </a:pPr>
            <a:r>
              <a:rPr lang="en-US" sz="1100" b="1">
                <a:latin typeface="Courier New" charset="0"/>
                <a:ea typeface="MS Mincho" pitchFamily="49" charset="-128"/>
                <a:cs typeface="MS Mincho" pitchFamily="49" charset="-128"/>
              </a:rPr>
              <a:t>19:37:31.305730 192.168.1.100.41481 &gt; 192.168.1.10.137: udp 0 (ttl 46, id 31406)</a:t>
            </a:r>
          </a:p>
          <a:p>
            <a:pPr>
              <a:buFontTx/>
              <a:buNone/>
            </a:pPr>
            <a:r>
              <a:rPr lang="en-US" sz="1100" b="1">
                <a:latin typeface="Courier New" charset="0"/>
                <a:ea typeface="MS Mincho" pitchFamily="49" charset="-128"/>
                <a:cs typeface="MS Mincho" pitchFamily="49" charset="-128"/>
              </a:rPr>
              <a:t>19:37:31.305734 192.168.1.100.41481 &gt; 192.168.1.10.140: udp 0 (ttl 46, id 50734)</a:t>
            </a:r>
          </a:p>
          <a:p>
            <a:pPr>
              <a:buFontTx/>
              <a:buNone/>
            </a:pPr>
            <a:r>
              <a:rPr lang="en-US" sz="1100" b="1">
                <a:latin typeface="Courier New" charset="0"/>
                <a:ea typeface="MS Mincho" pitchFamily="49" charset="-128"/>
                <a:cs typeface="MS Mincho" pitchFamily="49" charset="-128"/>
              </a:rPr>
              <a:t>19:37:31.305770 192.168.1.100.41481 &gt; 192.168.1.10.131: udp 0 (ttl 46, id 33361)</a:t>
            </a:r>
          </a:p>
          <a:p>
            <a:pPr>
              <a:buFontTx/>
              <a:buNone/>
            </a:pPr>
            <a:r>
              <a:rPr lang="en-US" sz="1100" b="1">
                <a:latin typeface="Courier New" charset="0"/>
                <a:ea typeface="MS Mincho" pitchFamily="49" charset="-128"/>
                <a:cs typeface="MS Mincho" pitchFamily="49" charset="-128"/>
              </a:rPr>
              <a:t>19:37:31.305775 192.168.1.100.41481 &gt; 192.168.1.10.132: udp 0 (ttl 46, id 14242)</a:t>
            </a:r>
          </a:p>
          <a:p>
            <a:pPr>
              <a:buFontTx/>
              <a:buNone/>
            </a:pPr>
            <a:r>
              <a:rPr lang="en-US" sz="1100" b="1">
                <a:latin typeface="Courier New" charset="0"/>
                <a:ea typeface="MS Mincho" pitchFamily="49" charset="-128"/>
                <a:cs typeface="MS Mincho" pitchFamily="49" charset="-128"/>
              </a:rPr>
              <a:t>19:37:31.305804 192.168.1.10 &gt; 192.168.1.100: icmp: 192.168.1.10 udp port 134 unreachable </a:t>
            </a:r>
          </a:p>
          <a:p>
            <a:pPr>
              <a:buFontTx/>
              <a:buNone/>
            </a:pPr>
            <a:r>
              <a:rPr lang="en-US" sz="1100" b="1">
                <a:latin typeface="Courier New" charset="0"/>
                <a:ea typeface="MS Mincho" pitchFamily="49" charset="-128"/>
                <a:cs typeface="MS Mincho" pitchFamily="49" charset="-128"/>
              </a:rPr>
              <a:t>19:37:31.305809 192.168.1.100.41481 &gt; 192.168.1.10.135: udp 0 (ttl 46, id 17622)</a:t>
            </a:r>
          </a:p>
          <a:p>
            <a:pPr>
              <a:buFontTx/>
              <a:buNone/>
            </a:pPr>
            <a:r>
              <a:rPr lang="en-US" sz="1100" b="1">
                <a:latin typeface="Courier New" charset="0"/>
                <a:ea typeface="MS Mincho" pitchFamily="49" charset="-128"/>
                <a:cs typeface="MS Mincho" pitchFamily="49" charset="-128"/>
              </a:rPr>
              <a:t>19:37:31.305815 192.168.1.100.41481 &gt; 192.168.1.10.139: udp 0 (ttl 46, id 52452)</a:t>
            </a:r>
          </a:p>
          <a:p>
            <a:pPr>
              <a:buFontTx/>
              <a:buNone/>
            </a:pPr>
            <a:r>
              <a:rPr lang="en-US" sz="1100" b="1">
                <a:latin typeface="Courier New" charset="0"/>
                <a:ea typeface="MS Mincho" pitchFamily="49" charset="-128"/>
                <a:cs typeface="MS Mincho" pitchFamily="49" charset="-128"/>
              </a:rPr>
              <a:t>19:37:31.305871 192.168.1.10 &gt; 192.168.1.100: icmp: 192.168.1.10 udp port 140 unreachable </a:t>
            </a:r>
          </a:p>
          <a:p>
            <a:pPr>
              <a:buFontTx/>
              <a:buNone/>
            </a:pPr>
            <a:r>
              <a:rPr lang="en-US" sz="1100" b="1">
                <a:latin typeface="Courier New" charset="0"/>
                <a:ea typeface="MS Mincho" pitchFamily="49" charset="-128"/>
                <a:cs typeface="MS Mincho" pitchFamily="49" charset="-128"/>
              </a:rPr>
              <a:t>19:37:31.305875 192.168.1.10 &gt; 192.168.1.100: icmp: 192.168.1.10 udp port 131 unreachable </a:t>
            </a:r>
          </a:p>
          <a:p>
            <a:pPr>
              <a:buFontTx/>
              <a:buNone/>
            </a:pPr>
            <a:r>
              <a:rPr lang="en-US" sz="1100" b="1">
                <a:latin typeface="Courier New" charset="0"/>
                <a:ea typeface="MS Mincho" pitchFamily="49" charset="-128"/>
                <a:cs typeface="MS Mincho" pitchFamily="49" charset="-128"/>
              </a:rPr>
              <a:t>19:37:31.305881 192.168.1.10 &gt; 192.168.1.100: icmp: 192.168.1.10 udp port 132 unreachable </a:t>
            </a:r>
          </a:p>
          <a:p>
            <a:pPr>
              <a:buFontTx/>
              <a:buNone/>
            </a:pPr>
            <a:r>
              <a:rPr lang="en-US" sz="1100" b="1">
                <a:latin typeface="Courier New" charset="0"/>
                <a:ea typeface="MS Mincho" pitchFamily="49" charset="-128"/>
                <a:cs typeface="MS Mincho" pitchFamily="49" charset="-128"/>
              </a:rPr>
              <a:t>19:37:31.305887 192.168.1.10 &gt; 192.168.1.100: icmp: 192.168.1.10 udp port 135 unreachable </a:t>
            </a:r>
          </a:p>
          <a:p>
            <a:pPr>
              <a:buFontTx/>
              <a:buNone/>
            </a:pPr>
            <a:r>
              <a:rPr lang="en-US" sz="1100" b="1">
                <a:latin typeface="Courier New" charset="0"/>
                <a:ea typeface="MS Mincho" pitchFamily="49" charset="-128"/>
                <a:cs typeface="MS Mincho" pitchFamily="49" charset="-128"/>
              </a:rPr>
              <a:t>19:37:31.305892 192.168.1.10 &gt; 192.168.1.100: icmp: 192.168.1.10 udp port 139 unreachable </a:t>
            </a:r>
          </a:p>
          <a:p>
            <a:pPr>
              <a:buFontTx/>
              <a:buNone/>
            </a:pPr>
            <a:r>
              <a:rPr lang="en-US" sz="1100" b="1">
                <a:latin typeface="Courier New" charset="0"/>
                <a:ea typeface="MS Mincho" pitchFamily="49" charset="-128"/>
                <a:cs typeface="MS Mincho" pitchFamily="49" charset="-128"/>
              </a:rPr>
              <a:t>19:37:31.305927 192.168.1.100.41481 &gt; 192.168.1.10.133: udp 0 (ttl 46, id 38693)</a:t>
            </a:r>
          </a:p>
          <a:p>
            <a:pPr>
              <a:buFontTx/>
              <a:buNone/>
            </a:pPr>
            <a:r>
              <a:rPr lang="en-US" sz="1100" b="1">
                <a:latin typeface="Courier New" charset="0"/>
                <a:ea typeface="MS Mincho" pitchFamily="49" charset="-128"/>
                <a:cs typeface="MS Mincho" pitchFamily="49" charset="-128"/>
              </a:rPr>
              <a:t>19:37:31.305932 192.168.1.100.41481 &gt; 192.168.1.10.130: udp 0 (ttl 46, id 60943)</a:t>
            </a:r>
          </a:p>
          <a:p>
            <a:pPr>
              <a:buFontTx/>
              <a:buNone/>
            </a:pPr>
            <a:r>
              <a:rPr lang="en-US" sz="1100" b="1">
                <a:latin typeface="Courier New" charset="0"/>
                <a:ea typeface="MS Mincho" pitchFamily="49" charset="-128"/>
                <a:cs typeface="MS Mincho" pitchFamily="49" charset="-128"/>
              </a:rPr>
              <a:t>19:37:31.305974 192.168.1.10 &gt; 192.168.1.100: icmp: 192.168.1.10 udp port 133 unreachable </a:t>
            </a:r>
          </a:p>
          <a:p>
            <a:pPr>
              <a:buFontTx/>
              <a:buNone/>
            </a:pPr>
            <a:r>
              <a:rPr lang="en-US" sz="1100" b="1">
                <a:latin typeface="Courier New" charset="0"/>
                <a:ea typeface="MS Mincho" pitchFamily="49" charset="-128"/>
                <a:cs typeface="MS Mincho" pitchFamily="49" charset="-128"/>
              </a:rPr>
              <a:t>19:37:31.305979 192.168.1.10 &gt; 192.168.1.100: icmp: 192.168.1.10 udp port 130 unreachable </a:t>
            </a:r>
          </a:p>
          <a:p>
            <a:pPr>
              <a:buFontTx/>
              <a:buNone/>
            </a:pPr>
            <a:r>
              <a:rPr lang="en-US" sz="1100" b="1">
                <a:latin typeface="Courier New" charset="0"/>
                <a:ea typeface="MS Mincho" pitchFamily="49" charset="-128"/>
                <a:cs typeface="MS Mincho" pitchFamily="49" charset="-128"/>
              </a:rPr>
              <a:t>19:37:31.617611 192.168.1.100.41482 &gt; 192.168.1.10.138: udp 0 (ttl 46, id 21936)</a:t>
            </a:r>
          </a:p>
          <a:p>
            <a:pPr>
              <a:buFontTx/>
              <a:buNone/>
            </a:pPr>
            <a:r>
              <a:rPr lang="en-US" sz="1100" b="1">
                <a:latin typeface="Courier New" charset="0"/>
                <a:ea typeface="MS Mincho" pitchFamily="49" charset="-128"/>
                <a:cs typeface="MS Mincho" pitchFamily="49" charset="-128"/>
              </a:rPr>
              <a:t>19:37:31.617641 192.168.1.100.41482 &gt; 192.168.1.10.137: udp 0 (ttl 46, id 17647)</a:t>
            </a:r>
          </a:p>
          <a:p>
            <a:pPr>
              <a:buFontTx/>
              <a:buNone/>
            </a:pPr>
            <a:r>
              <a:rPr lang="en-US" sz="1100" b="1">
                <a:latin typeface="Courier New" charset="0"/>
                <a:ea typeface="MS Mincho" pitchFamily="49" charset="-128"/>
                <a:cs typeface="MS Mincho" pitchFamily="49" charset="-128"/>
              </a:rPr>
              <a:t>19:37:31.617663 192.168.1.100.41481 &gt; 192.168.1.10.136: udp 0 (ttl 46, id 55)</a:t>
            </a:r>
          </a:p>
          <a:p>
            <a:pPr>
              <a:buFontTx/>
              <a:buNone/>
            </a:pPr>
            <a:r>
              <a:rPr lang="en-US" sz="1100" b="1">
                <a:latin typeface="Courier New" charset="0"/>
                <a:ea typeface="MS Mincho" pitchFamily="49" charset="-128"/>
                <a:cs typeface="MS Mincho" pitchFamily="49" charset="-128"/>
              </a:rPr>
              <a:t>19:37:31.617737 192.168.1.10 &gt; 192.168.1.100: icmp: 192.168.1.10 udp port 136 unreachable</a:t>
            </a:r>
          </a:p>
          <a:p>
            <a:endParaRPr lang="en-US" sz="1100" b="1"/>
          </a:p>
        </p:txBody>
      </p:sp>
    </p:spTree>
    <p:extLst>
      <p:ext uri="{BB962C8B-B14F-4D97-AF65-F5344CB8AC3E}">
        <p14:creationId xmlns:p14="http://schemas.microsoft.com/office/powerpoint/2010/main" val="35761652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UDP and DOS	</a:t>
            </a:r>
          </a:p>
        </p:txBody>
      </p:sp>
      <p:sp>
        <p:nvSpPr>
          <p:cNvPr id="3" name="Content Placeholder 2"/>
          <p:cNvSpPr>
            <a:spLocks noGrp="1"/>
          </p:cNvSpPr>
          <p:nvPr>
            <p:ph idx="1"/>
          </p:nvPr>
        </p:nvSpPr>
        <p:spPr/>
        <p:txBody>
          <a:bodyPr/>
          <a:lstStyle/>
          <a:p>
            <a:r>
              <a:rPr lang="en-US" dirty="0"/>
              <a:t>UDP can be used as a basis for powerful DDOS attacks, as the lack of a session concept prevents the receiver from meaningfully block the packets in </a:t>
            </a:r>
            <a:r>
              <a:rPr lang="en-US"/>
              <a:t>most cases</a:t>
            </a:r>
            <a:endParaRPr lang="en-US" dirty="0"/>
          </a:p>
          <a:p>
            <a:r>
              <a:rPr lang="en-US" dirty="0"/>
              <a:t>Example: The </a:t>
            </a:r>
            <a:r>
              <a:rPr lang="en-US" dirty="0" err="1"/>
              <a:t>Fraggle</a:t>
            </a:r>
            <a:r>
              <a:rPr lang="en-US" dirty="0"/>
              <a:t> attack, similarly to Smurf, used net-directed broadcast </a:t>
            </a:r>
          </a:p>
        </p:txBody>
      </p:sp>
    </p:spTree>
    <p:extLst>
      <p:ext uri="{BB962C8B-B14F-4D97-AF65-F5344CB8AC3E}">
        <p14:creationId xmlns:p14="http://schemas.microsoft.com/office/powerpoint/2010/main" val="2387472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a:t>Transmission Control Protocol (TCP)</a:t>
            </a:r>
          </a:p>
        </p:txBody>
      </p:sp>
      <p:sp>
        <p:nvSpPr>
          <p:cNvPr id="334851" name="Rectangle 3"/>
          <p:cNvSpPr>
            <a:spLocks noGrp="1" noChangeArrowheads="1"/>
          </p:cNvSpPr>
          <p:nvPr>
            <p:ph idx="1"/>
          </p:nvPr>
        </p:nvSpPr>
        <p:spPr/>
        <p:txBody>
          <a:bodyPr>
            <a:normAutofit fontScale="92500"/>
          </a:bodyPr>
          <a:lstStyle/>
          <a:p>
            <a:r>
              <a:rPr lang="en-US" dirty="0"/>
              <a:t>The TCP protocol relies on IP to provide a connection-oriented, reliable stream-delivery service (no loss, no duplication, no transmission errors, correct ordering)</a:t>
            </a:r>
          </a:p>
          <a:p>
            <a:r>
              <a:rPr lang="en-US" dirty="0"/>
              <a:t>TCP, as UDP, provides the port abstraction</a:t>
            </a:r>
          </a:p>
          <a:p>
            <a:r>
              <a:rPr lang="en-US" dirty="0"/>
              <a:t>TCP allows two nodes to establish a virtual circuit, identified by source IP address, destination IP address, source TCP port, destination TCP port</a:t>
            </a:r>
          </a:p>
          <a:p>
            <a:r>
              <a:rPr lang="en-US" dirty="0"/>
              <a:t>The virtual circuit is composed of two streams (full-duplex connection)</a:t>
            </a:r>
          </a:p>
          <a:p>
            <a:r>
              <a:rPr lang="en-US" dirty="0"/>
              <a:t>The couple IP address/port number is sometimes called a socket (and the two streams are called a socket pair)</a:t>
            </a:r>
          </a:p>
        </p:txBody>
      </p:sp>
    </p:spTree>
    <p:extLst>
      <p:ext uri="{BB962C8B-B14F-4D97-AF65-F5344CB8AC3E}">
        <p14:creationId xmlns:p14="http://schemas.microsoft.com/office/powerpoint/2010/main" val="3600917847"/>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TCP Segment</a:t>
            </a:r>
          </a:p>
        </p:txBody>
      </p:sp>
      <p:sp>
        <p:nvSpPr>
          <p:cNvPr id="335875" name="Rectangle 3"/>
          <p:cNvSpPr>
            <a:spLocks noChangeArrowheads="1"/>
          </p:cNvSpPr>
          <p:nvPr/>
        </p:nvSpPr>
        <p:spPr bwMode="auto">
          <a:xfrm>
            <a:off x="685800" y="1771651"/>
            <a:ext cx="7696200" cy="23431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335876" name="Rectangle 4"/>
          <p:cNvSpPr>
            <a:spLocks noChangeArrowheads="1"/>
          </p:cNvSpPr>
          <p:nvPr/>
        </p:nvSpPr>
        <p:spPr bwMode="auto">
          <a:xfrm>
            <a:off x="685800" y="2343151"/>
            <a:ext cx="7696200" cy="285750"/>
          </a:xfrm>
          <a:prstGeom prst="rect">
            <a:avLst/>
          </a:prstGeom>
          <a:solidFill>
            <a:schemeClr val="tx2">
              <a:lumMod val="60000"/>
              <a:lumOff val="40000"/>
            </a:schemeClr>
          </a:solid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Acknowledgment number</a:t>
            </a:r>
            <a:endParaRPr lang="en-US" b="0">
              <a:latin typeface="Roboto Light"/>
              <a:cs typeface="Roboto Light"/>
            </a:endParaRPr>
          </a:p>
        </p:txBody>
      </p:sp>
      <p:sp>
        <p:nvSpPr>
          <p:cNvPr id="335877" name="Rectangle 5"/>
          <p:cNvSpPr>
            <a:spLocks noChangeArrowheads="1"/>
          </p:cNvSpPr>
          <p:nvPr/>
        </p:nvSpPr>
        <p:spPr bwMode="auto">
          <a:xfrm>
            <a:off x="685800" y="2057400"/>
            <a:ext cx="7696200" cy="285750"/>
          </a:xfrm>
          <a:prstGeom prst="rect">
            <a:avLst/>
          </a:prstGeom>
          <a:solidFill>
            <a:schemeClr val="tx2">
              <a:lumMod val="60000"/>
              <a:lumOff val="40000"/>
            </a:schemeClr>
          </a:solid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dirty="0">
                <a:latin typeface="Roboto Light"/>
                <a:cs typeface="Roboto Light"/>
              </a:rPr>
              <a:t>Sequence number</a:t>
            </a:r>
            <a:endParaRPr lang="en-US" b="0" dirty="0">
              <a:latin typeface="Roboto Light"/>
              <a:cs typeface="Roboto Light"/>
            </a:endParaRPr>
          </a:p>
        </p:txBody>
      </p:sp>
      <p:sp>
        <p:nvSpPr>
          <p:cNvPr id="335878" name="Rectangle 6"/>
          <p:cNvSpPr>
            <a:spLocks noChangeArrowheads="1"/>
          </p:cNvSpPr>
          <p:nvPr/>
        </p:nvSpPr>
        <p:spPr bwMode="auto">
          <a:xfrm>
            <a:off x="685800" y="2628900"/>
            <a:ext cx="9144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HLEN</a:t>
            </a:r>
            <a:endParaRPr lang="en-US" b="0">
              <a:latin typeface="Roboto Light"/>
              <a:cs typeface="Roboto Light"/>
            </a:endParaRPr>
          </a:p>
        </p:txBody>
      </p:sp>
      <p:sp>
        <p:nvSpPr>
          <p:cNvPr id="335879" name="Rectangle 7"/>
          <p:cNvSpPr>
            <a:spLocks noChangeArrowheads="1"/>
          </p:cNvSpPr>
          <p:nvPr/>
        </p:nvSpPr>
        <p:spPr bwMode="auto">
          <a:xfrm>
            <a:off x="685800" y="2914651"/>
            <a:ext cx="3886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Checksum</a:t>
            </a:r>
            <a:endParaRPr lang="en-US" b="0">
              <a:latin typeface="Roboto Light"/>
              <a:cs typeface="Roboto Light"/>
            </a:endParaRPr>
          </a:p>
        </p:txBody>
      </p:sp>
      <p:sp>
        <p:nvSpPr>
          <p:cNvPr id="335880" name="Rectangle 8"/>
          <p:cNvSpPr>
            <a:spLocks noChangeArrowheads="1"/>
          </p:cNvSpPr>
          <p:nvPr/>
        </p:nvSpPr>
        <p:spPr bwMode="auto">
          <a:xfrm>
            <a:off x="685800" y="3200400"/>
            <a:ext cx="5334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Options</a:t>
            </a:r>
            <a:endParaRPr lang="en-US" b="0">
              <a:latin typeface="Roboto Light"/>
              <a:cs typeface="Roboto Light"/>
            </a:endParaRPr>
          </a:p>
        </p:txBody>
      </p:sp>
      <p:sp>
        <p:nvSpPr>
          <p:cNvPr id="335881" name="Rectangle 9"/>
          <p:cNvSpPr>
            <a:spLocks noChangeArrowheads="1"/>
          </p:cNvSpPr>
          <p:nvPr/>
        </p:nvSpPr>
        <p:spPr bwMode="auto">
          <a:xfrm>
            <a:off x="6019800" y="3200400"/>
            <a:ext cx="2362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Padding</a:t>
            </a:r>
            <a:endParaRPr lang="en-US" b="0">
              <a:latin typeface="Roboto Light"/>
              <a:cs typeface="Roboto Light"/>
            </a:endParaRPr>
          </a:p>
        </p:txBody>
      </p:sp>
      <p:sp>
        <p:nvSpPr>
          <p:cNvPr id="335882" name="Rectangle 10"/>
          <p:cNvSpPr>
            <a:spLocks noChangeArrowheads="1"/>
          </p:cNvSpPr>
          <p:nvPr/>
        </p:nvSpPr>
        <p:spPr bwMode="auto">
          <a:xfrm>
            <a:off x="685800" y="3486150"/>
            <a:ext cx="7696200" cy="6286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Data</a:t>
            </a:r>
            <a:endParaRPr lang="en-US" b="0">
              <a:latin typeface="Roboto Light"/>
              <a:cs typeface="Roboto Light"/>
            </a:endParaRPr>
          </a:p>
        </p:txBody>
      </p:sp>
      <p:sp>
        <p:nvSpPr>
          <p:cNvPr id="335883" name="Rectangle 11"/>
          <p:cNvSpPr>
            <a:spLocks noChangeArrowheads="1"/>
          </p:cNvSpPr>
          <p:nvPr/>
        </p:nvSpPr>
        <p:spPr bwMode="auto">
          <a:xfrm>
            <a:off x="4572000" y="1771651"/>
            <a:ext cx="3810000" cy="285750"/>
          </a:xfrm>
          <a:prstGeom prst="rect">
            <a:avLst/>
          </a:prstGeom>
          <a:solidFill>
            <a:srgbClr val="FADC70"/>
          </a:solid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Destination port</a:t>
            </a:r>
            <a:endParaRPr lang="en-US" b="0">
              <a:latin typeface="Roboto Light"/>
              <a:cs typeface="Roboto Light"/>
            </a:endParaRPr>
          </a:p>
        </p:txBody>
      </p:sp>
      <p:sp>
        <p:nvSpPr>
          <p:cNvPr id="335884" name="Text Box 12"/>
          <p:cNvSpPr txBox="1">
            <a:spLocks noChangeArrowheads="1"/>
          </p:cNvSpPr>
          <p:nvPr/>
        </p:nvSpPr>
        <p:spPr bwMode="auto">
          <a:xfrm>
            <a:off x="623085" y="1466785"/>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0</a:t>
            </a:r>
            <a:endParaRPr lang="en-US" b="0">
              <a:latin typeface="Roboto Light"/>
              <a:cs typeface="Roboto Light"/>
            </a:endParaRPr>
          </a:p>
        </p:txBody>
      </p:sp>
      <p:sp>
        <p:nvSpPr>
          <p:cNvPr id="335885" name="Text Box 13"/>
          <p:cNvSpPr txBox="1">
            <a:spLocks noChangeArrowheads="1"/>
          </p:cNvSpPr>
          <p:nvPr/>
        </p:nvSpPr>
        <p:spPr bwMode="auto">
          <a:xfrm>
            <a:off x="1613686" y="1466785"/>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4</a:t>
            </a:r>
            <a:endParaRPr lang="en-US" b="0">
              <a:latin typeface="Roboto Light"/>
              <a:cs typeface="Roboto Light"/>
            </a:endParaRPr>
          </a:p>
        </p:txBody>
      </p:sp>
      <p:sp>
        <p:nvSpPr>
          <p:cNvPr id="335886" name="Text Box 14"/>
          <p:cNvSpPr txBox="1">
            <a:spLocks noChangeArrowheads="1"/>
          </p:cNvSpPr>
          <p:nvPr/>
        </p:nvSpPr>
        <p:spPr bwMode="auto">
          <a:xfrm>
            <a:off x="2604285" y="1466785"/>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8</a:t>
            </a:r>
            <a:endParaRPr lang="en-US" b="0">
              <a:latin typeface="Roboto Light"/>
              <a:cs typeface="Roboto Light"/>
            </a:endParaRPr>
          </a:p>
        </p:txBody>
      </p:sp>
      <p:sp>
        <p:nvSpPr>
          <p:cNvPr id="335887" name="Text Box 15"/>
          <p:cNvSpPr txBox="1">
            <a:spLocks noChangeArrowheads="1"/>
          </p:cNvSpPr>
          <p:nvPr/>
        </p:nvSpPr>
        <p:spPr bwMode="auto">
          <a:xfrm>
            <a:off x="3389183" y="1466785"/>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12</a:t>
            </a:r>
            <a:endParaRPr lang="en-US" b="0">
              <a:latin typeface="Roboto Light"/>
              <a:cs typeface="Roboto Light"/>
            </a:endParaRPr>
          </a:p>
        </p:txBody>
      </p:sp>
      <p:sp>
        <p:nvSpPr>
          <p:cNvPr id="335888" name="Text Box 16"/>
          <p:cNvSpPr txBox="1">
            <a:spLocks noChangeArrowheads="1"/>
          </p:cNvSpPr>
          <p:nvPr/>
        </p:nvSpPr>
        <p:spPr bwMode="auto">
          <a:xfrm>
            <a:off x="4513134" y="1466785"/>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16</a:t>
            </a:r>
            <a:endParaRPr lang="en-US" b="0">
              <a:latin typeface="Roboto Light"/>
              <a:cs typeface="Roboto Light"/>
            </a:endParaRPr>
          </a:p>
        </p:txBody>
      </p:sp>
      <p:sp>
        <p:nvSpPr>
          <p:cNvPr id="335889" name="Text Box 17"/>
          <p:cNvSpPr txBox="1">
            <a:spLocks noChangeArrowheads="1"/>
          </p:cNvSpPr>
          <p:nvPr/>
        </p:nvSpPr>
        <p:spPr bwMode="auto">
          <a:xfrm>
            <a:off x="5427534" y="1466785"/>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20</a:t>
            </a:r>
            <a:endParaRPr lang="en-US" b="0">
              <a:latin typeface="Roboto Light"/>
              <a:cs typeface="Roboto Light"/>
            </a:endParaRPr>
          </a:p>
        </p:txBody>
      </p:sp>
      <p:sp>
        <p:nvSpPr>
          <p:cNvPr id="335890" name="Text Box 18"/>
          <p:cNvSpPr txBox="1">
            <a:spLocks noChangeArrowheads="1"/>
          </p:cNvSpPr>
          <p:nvPr/>
        </p:nvSpPr>
        <p:spPr bwMode="auto">
          <a:xfrm>
            <a:off x="6265734" y="1466785"/>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24</a:t>
            </a:r>
            <a:endParaRPr lang="en-US" b="0">
              <a:latin typeface="Roboto Light"/>
              <a:cs typeface="Roboto Light"/>
            </a:endParaRPr>
          </a:p>
        </p:txBody>
      </p:sp>
      <p:sp>
        <p:nvSpPr>
          <p:cNvPr id="335891" name="Text Box 19"/>
          <p:cNvSpPr txBox="1">
            <a:spLocks noChangeArrowheads="1"/>
          </p:cNvSpPr>
          <p:nvPr/>
        </p:nvSpPr>
        <p:spPr bwMode="auto">
          <a:xfrm>
            <a:off x="7180134" y="1466785"/>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28</a:t>
            </a:r>
            <a:endParaRPr lang="en-US" b="0">
              <a:latin typeface="Roboto Light"/>
              <a:cs typeface="Roboto Light"/>
            </a:endParaRPr>
          </a:p>
        </p:txBody>
      </p:sp>
      <p:sp>
        <p:nvSpPr>
          <p:cNvPr id="335892" name="Text Box 20"/>
          <p:cNvSpPr txBox="1">
            <a:spLocks noChangeArrowheads="1"/>
          </p:cNvSpPr>
          <p:nvPr/>
        </p:nvSpPr>
        <p:spPr bwMode="auto">
          <a:xfrm>
            <a:off x="8094534" y="1466785"/>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31</a:t>
            </a:r>
            <a:endParaRPr lang="en-US" b="0">
              <a:latin typeface="Roboto Light"/>
              <a:cs typeface="Roboto Light"/>
            </a:endParaRPr>
          </a:p>
        </p:txBody>
      </p:sp>
      <p:sp>
        <p:nvSpPr>
          <p:cNvPr id="335893" name="Rectangle 21"/>
          <p:cNvSpPr>
            <a:spLocks noChangeArrowheads="1"/>
          </p:cNvSpPr>
          <p:nvPr/>
        </p:nvSpPr>
        <p:spPr bwMode="auto">
          <a:xfrm>
            <a:off x="685800" y="1771651"/>
            <a:ext cx="3886200" cy="285750"/>
          </a:xfrm>
          <a:prstGeom prst="rect">
            <a:avLst/>
          </a:prstGeom>
          <a:solidFill>
            <a:srgbClr val="FADC70"/>
          </a:solid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Source port</a:t>
            </a:r>
            <a:endParaRPr lang="en-US" b="0">
              <a:latin typeface="Roboto Light"/>
              <a:cs typeface="Roboto Light"/>
            </a:endParaRPr>
          </a:p>
        </p:txBody>
      </p:sp>
      <p:sp>
        <p:nvSpPr>
          <p:cNvPr id="335894" name="Rectangle 22"/>
          <p:cNvSpPr>
            <a:spLocks noChangeArrowheads="1"/>
          </p:cNvSpPr>
          <p:nvPr/>
        </p:nvSpPr>
        <p:spPr bwMode="auto">
          <a:xfrm>
            <a:off x="2895600" y="2628900"/>
            <a:ext cx="1676400" cy="285750"/>
          </a:xfrm>
          <a:prstGeom prst="rect">
            <a:avLst/>
          </a:prstGeom>
          <a:solidFill>
            <a:schemeClr val="accent2">
              <a:lumMod val="60000"/>
              <a:lumOff val="40000"/>
            </a:schemeClr>
          </a:solid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Flags</a:t>
            </a:r>
            <a:endParaRPr lang="en-US" b="0">
              <a:latin typeface="Roboto Light"/>
              <a:cs typeface="Roboto Light"/>
            </a:endParaRPr>
          </a:p>
        </p:txBody>
      </p:sp>
      <p:sp>
        <p:nvSpPr>
          <p:cNvPr id="335895" name="Rectangle 23"/>
          <p:cNvSpPr>
            <a:spLocks noChangeArrowheads="1"/>
          </p:cNvSpPr>
          <p:nvPr/>
        </p:nvSpPr>
        <p:spPr bwMode="auto">
          <a:xfrm>
            <a:off x="4572000" y="2628900"/>
            <a:ext cx="3810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Window</a:t>
            </a:r>
            <a:endParaRPr lang="en-US" b="0">
              <a:latin typeface="Roboto Light"/>
              <a:cs typeface="Roboto Light"/>
            </a:endParaRPr>
          </a:p>
        </p:txBody>
      </p:sp>
      <p:sp>
        <p:nvSpPr>
          <p:cNvPr id="335896" name="Rectangle 24"/>
          <p:cNvSpPr>
            <a:spLocks noChangeArrowheads="1"/>
          </p:cNvSpPr>
          <p:nvPr/>
        </p:nvSpPr>
        <p:spPr bwMode="auto">
          <a:xfrm>
            <a:off x="4572000" y="2914651"/>
            <a:ext cx="3810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Urgent pointer</a:t>
            </a:r>
            <a:endParaRPr lang="en-US" b="0">
              <a:latin typeface="Roboto Light"/>
              <a:cs typeface="Roboto Light"/>
            </a:endParaRPr>
          </a:p>
        </p:txBody>
      </p:sp>
      <p:sp>
        <p:nvSpPr>
          <p:cNvPr id="335897" name="Rectangle 25"/>
          <p:cNvSpPr>
            <a:spLocks noChangeArrowheads="1"/>
          </p:cNvSpPr>
          <p:nvPr/>
        </p:nvSpPr>
        <p:spPr bwMode="auto">
          <a:xfrm>
            <a:off x="1600200" y="2628900"/>
            <a:ext cx="12954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Reserved</a:t>
            </a:r>
            <a:endParaRPr lang="en-US" b="0">
              <a:latin typeface="Roboto Light"/>
              <a:cs typeface="Roboto Light"/>
            </a:endParaRPr>
          </a:p>
        </p:txBody>
      </p:sp>
    </p:spTree>
    <p:extLst>
      <p:ext uri="{BB962C8B-B14F-4D97-AF65-F5344CB8AC3E}">
        <p14:creationId xmlns:p14="http://schemas.microsoft.com/office/powerpoint/2010/main" val="36708835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a:t>TCP Encapsulation</a:t>
            </a:r>
          </a:p>
        </p:txBody>
      </p:sp>
      <p:sp>
        <p:nvSpPr>
          <p:cNvPr id="336899" name="Rectangle 3"/>
          <p:cNvSpPr>
            <a:spLocks noChangeArrowheads="1"/>
          </p:cNvSpPr>
          <p:nvPr/>
        </p:nvSpPr>
        <p:spPr bwMode="auto">
          <a:xfrm>
            <a:off x="533400" y="3543300"/>
            <a:ext cx="1524000" cy="4000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Frame header</a:t>
            </a:r>
          </a:p>
        </p:txBody>
      </p:sp>
      <p:sp>
        <p:nvSpPr>
          <p:cNvPr id="336900" name="Rectangle 4"/>
          <p:cNvSpPr>
            <a:spLocks noChangeArrowheads="1"/>
          </p:cNvSpPr>
          <p:nvPr/>
        </p:nvSpPr>
        <p:spPr bwMode="auto">
          <a:xfrm>
            <a:off x="2057400" y="3543300"/>
            <a:ext cx="6324600" cy="4000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Frame data</a:t>
            </a:r>
            <a:endParaRPr lang="it-IT" b="0">
              <a:latin typeface="Roboto Light"/>
              <a:cs typeface="Roboto Light"/>
            </a:endParaRPr>
          </a:p>
        </p:txBody>
      </p:sp>
      <p:sp>
        <p:nvSpPr>
          <p:cNvPr id="336901" name="Rectangle 5"/>
          <p:cNvSpPr>
            <a:spLocks noChangeArrowheads="1"/>
          </p:cNvSpPr>
          <p:nvPr/>
        </p:nvSpPr>
        <p:spPr bwMode="auto">
          <a:xfrm>
            <a:off x="2057400" y="2800350"/>
            <a:ext cx="1524000" cy="4000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IP header</a:t>
            </a:r>
          </a:p>
        </p:txBody>
      </p:sp>
      <p:sp>
        <p:nvSpPr>
          <p:cNvPr id="336902" name="Rectangle 6"/>
          <p:cNvSpPr>
            <a:spLocks noChangeArrowheads="1"/>
          </p:cNvSpPr>
          <p:nvPr/>
        </p:nvSpPr>
        <p:spPr bwMode="auto">
          <a:xfrm>
            <a:off x="3581400" y="2800350"/>
            <a:ext cx="4800600" cy="4000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IP data</a:t>
            </a:r>
            <a:endParaRPr lang="it-IT" b="0">
              <a:latin typeface="Roboto Light"/>
              <a:cs typeface="Roboto Light"/>
            </a:endParaRPr>
          </a:p>
        </p:txBody>
      </p:sp>
      <p:sp>
        <p:nvSpPr>
          <p:cNvPr id="336903" name="Line 7"/>
          <p:cNvSpPr>
            <a:spLocks noChangeShapeType="1"/>
          </p:cNvSpPr>
          <p:nvPr/>
        </p:nvSpPr>
        <p:spPr bwMode="auto">
          <a:xfrm>
            <a:off x="2209800" y="3257550"/>
            <a:ext cx="0" cy="22860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336904" name="Line 8"/>
          <p:cNvSpPr>
            <a:spLocks noChangeShapeType="1"/>
          </p:cNvSpPr>
          <p:nvPr/>
        </p:nvSpPr>
        <p:spPr bwMode="auto">
          <a:xfrm>
            <a:off x="8229600" y="3257550"/>
            <a:ext cx="0" cy="22860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336905" name="Rectangle 9"/>
          <p:cNvSpPr>
            <a:spLocks noChangeArrowheads="1"/>
          </p:cNvSpPr>
          <p:nvPr/>
        </p:nvSpPr>
        <p:spPr bwMode="auto">
          <a:xfrm>
            <a:off x="3581400" y="2057400"/>
            <a:ext cx="1524000" cy="4000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TCP header</a:t>
            </a:r>
          </a:p>
        </p:txBody>
      </p:sp>
      <p:sp>
        <p:nvSpPr>
          <p:cNvPr id="336906" name="Rectangle 10"/>
          <p:cNvSpPr>
            <a:spLocks noChangeArrowheads="1"/>
          </p:cNvSpPr>
          <p:nvPr/>
        </p:nvSpPr>
        <p:spPr bwMode="auto">
          <a:xfrm>
            <a:off x="5105400" y="2057400"/>
            <a:ext cx="3276600" cy="4000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TCP data</a:t>
            </a:r>
            <a:endParaRPr lang="it-IT" b="0">
              <a:latin typeface="Roboto Light"/>
              <a:cs typeface="Roboto Light"/>
            </a:endParaRPr>
          </a:p>
        </p:txBody>
      </p:sp>
      <p:sp>
        <p:nvSpPr>
          <p:cNvPr id="336907" name="Line 11"/>
          <p:cNvSpPr>
            <a:spLocks noChangeShapeType="1"/>
          </p:cNvSpPr>
          <p:nvPr/>
        </p:nvSpPr>
        <p:spPr bwMode="auto">
          <a:xfrm>
            <a:off x="3733800" y="2514600"/>
            <a:ext cx="0" cy="22860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336908" name="Line 12"/>
          <p:cNvSpPr>
            <a:spLocks noChangeShapeType="1"/>
          </p:cNvSpPr>
          <p:nvPr/>
        </p:nvSpPr>
        <p:spPr bwMode="auto">
          <a:xfrm>
            <a:off x="8229600" y="2514600"/>
            <a:ext cx="0" cy="22860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a:latin typeface="Roboto Light"/>
              <a:cs typeface="Roboto Light"/>
            </a:endParaRPr>
          </a:p>
        </p:txBody>
      </p:sp>
    </p:spTree>
    <p:extLst>
      <p:ext uri="{BB962C8B-B14F-4D97-AF65-F5344CB8AC3E}">
        <p14:creationId xmlns:p14="http://schemas.microsoft.com/office/powerpoint/2010/main" val="24724572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r>
              <a:rPr lang="en-US"/>
              <a:t>TCP Seq/Ack Numbers</a:t>
            </a:r>
          </a:p>
        </p:txBody>
      </p:sp>
      <p:sp>
        <p:nvSpPr>
          <p:cNvPr id="337923" name="Rectangle 3"/>
          <p:cNvSpPr>
            <a:spLocks noGrp="1" noChangeArrowheads="1"/>
          </p:cNvSpPr>
          <p:nvPr>
            <p:ph idx="1"/>
          </p:nvPr>
        </p:nvSpPr>
        <p:spPr/>
        <p:txBody>
          <a:bodyPr/>
          <a:lstStyle/>
          <a:p>
            <a:r>
              <a:rPr lang="en-US"/>
              <a:t>The sequence number specifies the position of the segment data in the communication stream </a:t>
            </a:r>
            <a:br>
              <a:rPr lang="en-US"/>
            </a:br>
            <a:r>
              <a:rPr lang="en-US"/>
              <a:t>(SYN=13423 means: the payload of this segment contains the data from byte 13423 to byte 13458)</a:t>
            </a:r>
          </a:p>
          <a:p>
            <a:r>
              <a:rPr lang="en-US"/>
              <a:t>The acknowledgment number specifies the position of the next byte expected from the communication partner </a:t>
            </a:r>
            <a:br>
              <a:rPr lang="en-US"/>
            </a:br>
            <a:r>
              <a:rPr lang="en-US"/>
              <a:t>(ACK = 16754 means: I have received correctly up to byte 16753 in the stream, I expect the next byte to be 16754)</a:t>
            </a:r>
          </a:p>
          <a:p>
            <a:r>
              <a:rPr lang="en-US"/>
              <a:t>These numbers are used to manage retransmission of lost segments, duplication, flow control </a:t>
            </a:r>
          </a:p>
        </p:txBody>
      </p:sp>
    </p:spTree>
    <p:extLst>
      <p:ext uri="{BB962C8B-B14F-4D97-AF65-F5344CB8AC3E}">
        <p14:creationId xmlns:p14="http://schemas.microsoft.com/office/powerpoint/2010/main" val="3359224846"/>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en-US"/>
              <a:t>TCP Window</a:t>
            </a:r>
          </a:p>
        </p:txBody>
      </p:sp>
      <p:sp>
        <p:nvSpPr>
          <p:cNvPr id="338947" name="Rectangle 3"/>
          <p:cNvSpPr>
            <a:spLocks noGrp="1" noChangeArrowheads="1"/>
          </p:cNvSpPr>
          <p:nvPr>
            <p:ph idx="1"/>
          </p:nvPr>
        </p:nvSpPr>
        <p:spPr/>
        <p:txBody>
          <a:bodyPr/>
          <a:lstStyle/>
          <a:p>
            <a:r>
              <a:rPr lang="en-US"/>
              <a:t>The TCP window is used to perform flow control</a:t>
            </a:r>
          </a:p>
          <a:p>
            <a:r>
              <a:rPr lang="en-US"/>
              <a:t>Segment will be accepted only if their sequence numbers are inside the window that starts with the current acknowledgment number: </a:t>
            </a:r>
            <a:br>
              <a:rPr lang="en-US"/>
            </a:br>
            <a:r>
              <a:rPr lang="en-US"/>
              <a:t>ack number &lt; sequence number &lt; ack number + window</a:t>
            </a:r>
          </a:p>
          <a:p>
            <a:r>
              <a:rPr lang="en-US"/>
              <a:t>The window size can change dynamically to adjust the amount of information sent by the sender</a:t>
            </a:r>
          </a:p>
        </p:txBody>
      </p:sp>
    </p:spTree>
    <p:extLst>
      <p:ext uri="{BB962C8B-B14F-4D97-AF65-F5344CB8AC3E}">
        <p14:creationId xmlns:p14="http://schemas.microsoft.com/office/powerpoint/2010/main" val="23333932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r>
              <a:rPr lang="en-US"/>
              <a:t>TCP Flags</a:t>
            </a:r>
          </a:p>
        </p:txBody>
      </p:sp>
      <p:sp>
        <p:nvSpPr>
          <p:cNvPr id="339971" name="Rectangle 3"/>
          <p:cNvSpPr>
            <a:spLocks noGrp="1" noChangeArrowheads="1"/>
          </p:cNvSpPr>
          <p:nvPr>
            <p:ph idx="1"/>
          </p:nvPr>
        </p:nvSpPr>
        <p:spPr/>
        <p:txBody>
          <a:bodyPr/>
          <a:lstStyle/>
          <a:p>
            <a:r>
              <a:rPr lang="en-US" dirty="0"/>
              <a:t>Flags are used to manage the establishment and shutdown of a virtual circuit</a:t>
            </a:r>
          </a:p>
          <a:p>
            <a:pPr lvl="1"/>
            <a:r>
              <a:rPr lang="en-US" dirty="0"/>
              <a:t>SYN: request for the synchronization of </a:t>
            </a:r>
            <a:r>
              <a:rPr lang="en-US" dirty="0" err="1"/>
              <a:t>syn</a:t>
            </a:r>
            <a:r>
              <a:rPr lang="en-US" dirty="0"/>
              <a:t>/</a:t>
            </a:r>
            <a:r>
              <a:rPr lang="en-US" dirty="0" err="1"/>
              <a:t>ack</a:t>
            </a:r>
            <a:r>
              <a:rPr lang="en-US" dirty="0"/>
              <a:t> numbers (used in connection setup)</a:t>
            </a:r>
          </a:p>
          <a:p>
            <a:pPr lvl="1"/>
            <a:r>
              <a:rPr lang="en-US" dirty="0"/>
              <a:t>ACK: states the acknowledgment number is valid (all segment in a virtual circuit have this flag set, except for the first one)</a:t>
            </a:r>
          </a:p>
          <a:p>
            <a:pPr lvl="1"/>
            <a:r>
              <a:rPr lang="en-US" dirty="0"/>
              <a:t>FIN: request to shutdown one stream</a:t>
            </a:r>
          </a:p>
          <a:p>
            <a:pPr lvl="1"/>
            <a:r>
              <a:rPr lang="en-US" dirty="0"/>
              <a:t>RST: request to immediately reset the virtual circuit</a:t>
            </a:r>
          </a:p>
          <a:p>
            <a:pPr lvl="1"/>
            <a:r>
              <a:rPr lang="en-US" dirty="0"/>
              <a:t>URG: states that the Urgent Pointer is valid</a:t>
            </a:r>
          </a:p>
          <a:p>
            <a:pPr lvl="1"/>
            <a:r>
              <a:rPr lang="en-US" dirty="0"/>
              <a:t>PSH: request a “push” operation on the stream (that is, the stream data should be passed to the user application as soon as possible)</a:t>
            </a:r>
          </a:p>
          <a:p>
            <a:pPr lvl="1"/>
            <a:endParaRPr lang="en-US" dirty="0"/>
          </a:p>
        </p:txBody>
      </p:sp>
    </p:spTree>
    <p:extLst>
      <p:ext uri="{BB962C8B-B14F-4D97-AF65-F5344CB8AC3E}">
        <p14:creationId xmlns:p14="http://schemas.microsoft.com/office/powerpoint/2010/main" val="195640929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TCP Virtual Circuit: Setup</a:t>
            </a:r>
          </a:p>
        </p:txBody>
      </p:sp>
      <p:sp>
        <p:nvSpPr>
          <p:cNvPr id="340995" name="Rectangle 3"/>
          <p:cNvSpPr>
            <a:spLocks noGrp="1" noChangeArrowheads="1"/>
          </p:cNvSpPr>
          <p:nvPr>
            <p:ph idx="1"/>
          </p:nvPr>
        </p:nvSpPr>
        <p:spPr/>
        <p:txBody>
          <a:bodyPr/>
          <a:lstStyle/>
          <a:p>
            <a:r>
              <a:rPr lang="en-US" dirty="0"/>
              <a:t>A server, listening to a specific port, receives a connection request from a client: The segment containing the request is marked with the SYN flag and contains a random initial sequence number </a:t>
            </a:r>
            <a:r>
              <a:rPr lang="en-US" dirty="0" err="1"/>
              <a:t>Sc</a:t>
            </a:r>
            <a:endParaRPr lang="en-US" dirty="0"/>
          </a:p>
          <a:p>
            <a:r>
              <a:rPr lang="en-US" dirty="0"/>
              <a:t>The server answers with a segment marked with both the SYN  and ACK flags and containing</a:t>
            </a:r>
          </a:p>
          <a:p>
            <a:pPr lvl="1"/>
            <a:r>
              <a:rPr lang="en-US" dirty="0"/>
              <a:t>an initial random sequence number </a:t>
            </a:r>
            <a:r>
              <a:rPr lang="en-US" dirty="0" err="1"/>
              <a:t>Ss</a:t>
            </a:r>
            <a:endParaRPr lang="en-US" dirty="0"/>
          </a:p>
          <a:p>
            <a:pPr lvl="1"/>
            <a:r>
              <a:rPr lang="en-US" dirty="0" err="1"/>
              <a:t>Sc</a:t>
            </a:r>
            <a:r>
              <a:rPr lang="en-US" dirty="0"/>
              <a:t>+ 1 as the acknowledgment number</a:t>
            </a:r>
          </a:p>
          <a:p>
            <a:r>
              <a:rPr lang="en-US" dirty="0"/>
              <a:t>The client sends a segment with the ACK flag set and with sequence number </a:t>
            </a:r>
            <a:r>
              <a:rPr lang="en-US" dirty="0" err="1"/>
              <a:t>Sc</a:t>
            </a:r>
            <a:r>
              <a:rPr lang="en-US" dirty="0"/>
              <a:t>+ 1 and acknowledgment number </a:t>
            </a:r>
            <a:r>
              <a:rPr lang="en-US" dirty="0" err="1"/>
              <a:t>Ss</a:t>
            </a:r>
            <a:r>
              <a:rPr lang="en-US" dirty="0"/>
              <a:t>+ 1 </a:t>
            </a:r>
          </a:p>
        </p:txBody>
      </p:sp>
    </p:spTree>
    <p:extLst>
      <p:ext uri="{BB962C8B-B14F-4D97-AF65-F5344CB8AC3E}">
        <p14:creationId xmlns:p14="http://schemas.microsoft.com/office/powerpoint/2010/main" val="86442839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8594" name="Rectangle 1026"/>
          <p:cNvSpPr>
            <a:spLocks noGrp="1" noChangeArrowheads="1"/>
          </p:cNvSpPr>
          <p:nvPr>
            <p:ph type="title"/>
          </p:nvPr>
        </p:nvSpPr>
        <p:spPr/>
        <p:txBody>
          <a:bodyPr/>
          <a:lstStyle/>
          <a:p>
            <a:r>
              <a:rPr lang="en-US"/>
              <a:t>IP Options</a:t>
            </a:r>
          </a:p>
        </p:txBody>
      </p:sp>
      <p:sp>
        <p:nvSpPr>
          <p:cNvPr id="238595" name="Rectangle 1027"/>
          <p:cNvSpPr>
            <a:spLocks noGrp="1" noChangeArrowheads="1"/>
          </p:cNvSpPr>
          <p:nvPr>
            <p:ph idx="1"/>
          </p:nvPr>
        </p:nvSpPr>
        <p:spPr/>
        <p:txBody>
          <a:bodyPr/>
          <a:lstStyle/>
          <a:p>
            <a:r>
              <a:rPr lang="en-US" dirty="0"/>
              <a:t>Variable length</a:t>
            </a:r>
          </a:p>
          <a:p>
            <a:r>
              <a:rPr lang="en-US" dirty="0"/>
              <a:t>Identified by first byte</a:t>
            </a:r>
          </a:p>
          <a:p>
            <a:pPr lvl="1"/>
            <a:r>
              <a:rPr lang="en-US" dirty="0"/>
              <a:t>Record route: each router records its IP address</a:t>
            </a:r>
          </a:p>
          <a:p>
            <a:pPr lvl="1"/>
            <a:r>
              <a:rPr lang="en-US" dirty="0"/>
              <a:t>Time stamp: each router records its IP address and time</a:t>
            </a:r>
          </a:p>
          <a:p>
            <a:pPr lvl="1"/>
            <a:r>
              <a:rPr lang="en-US" dirty="0"/>
              <a:t>Source route: specifies a list of IP addresses that must be traversed by the datagram</a:t>
            </a:r>
          </a:p>
          <a:p>
            <a:pPr lvl="1"/>
            <a:r>
              <a:rPr lang="en-US" dirty="0"/>
              <a:t>Many others…</a:t>
            </a:r>
          </a:p>
        </p:txBody>
      </p:sp>
    </p:spTree>
    <p:extLst>
      <p:ext uri="{BB962C8B-B14F-4D97-AF65-F5344CB8AC3E}">
        <p14:creationId xmlns:p14="http://schemas.microsoft.com/office/powerpoint/2010/main" val="4685243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t>What Initial Sequence Number?</a:t>
            </a:r>
          </a:p>
        </p:txBody>
      </p:sp>
      <p:sp>
        <p:nvSpPr>
          <p:cNvPr id="342019" name="Rectangle 3"/>
          <p:cNvSpPr>
            <a:spLocks noGrp="1" noChangeArrowheads="1"/>
          </p:cNvSpPr>
          <p:nvPr>
            <p:ph idx="1"/>
          </p:nvPr>
        </p:nvSpPr>
        <p:spPr/>
        <p:txBody>
          <a:bodyPr/>
          <a:lstStyle/>
          <a:p>
            <a:r>
              <a:rPr lang="en-US"/>
              <a:t>The TCP standard (RFC 793) specifies that the sequence number should be incremented every 4 microseconds</a:t>
            </a:r>
          </a:p>
          <a:p>
            <a:r>
              <a:rPr lang="en-US"/>
              <a:t>BSD UNIX systems initially used a number that is incremented by 64,000 every half second (8 microseconds increments) and by 64,000 each time a connection is established</a:t>
            </a:r>
          </a:p>
        </p:txBody>
      </p:sp>
    </p:spTree>
    <p:extLst>
      <p:ext uri="{BB962C8B-B14F-4D97-AF65-F5344CB8AC3E}">
        <p14:creationId xmlns:p14="http://schemas.microsoft.com/office/powerpoint/2010/main" val="25766650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noFill/>
          <a:ln/>
        </p:spPr>
        <p:txBody>
          <a:bodyPr lIns="82207" tIns="41104" rIns="82207" bIns="41104"/>
          <a:lstStyle/>
          <a:p>
            <a:r>
              <a:rPr lang="en-US"/>
              <a:t>TCP: Three-way Handshake</a:t>
            </a:r>
          </a:p>
        </p:txBody>
      </p:sp>
      <p:sp>
        <p:nvSpPr>
          <p:cNvPr id="343482" name="Rectangle 442"/>
          <p:cNvSpPr>
            <a:spLocks noChangeArrowheads="1"/>
          </p:cNvSpPr>
          <p:nvPr/>
        </p:nvSpPr>
        <p:spPr bwMode="auto">
          <a:xfrm>
            <a:off x="1868653" y="3448050"/>
            <a:ext cx="491796" cy="230832"/>
          </a:xfrm>
          <a:prstGeom prst="rect">
            <a:avLst/>
          </a:prstGeom>
          <a:noFill/>
          <a:ln w="9525">
            <a:noFill/>
            <a:miter lim="800000"/>
            <a:headEnd/>
            <a:tailEnd/>
          </a:ln>
        </p:spPr>
        <p:txBody>
          <a:bodyPr wrap="none" lIns="0" tIns="0" rIns="0" bIns="0">
            <a:prstTxWarp prst="textNoShape">
              <a:avLst/>
            </a:prstTxWarp>
            <a:spAutoFit/>
          </a:bodyPr>
          <a:lstStyle/>
          <a:p>
            <a:pPr algn="ctr" eaLnBrk="0" hangingPunct="0"/>
            <a:r>
              <a:rPr lang="it-IT" sz="1500" dirty="0">
                <a:solidFill>
                  <a:srgbClr val="000000"/>
                </a:solidFill>
                <a:latin typeface="Roboto Light"/>
                <a:cs typeface="Roboto Light"/>
              </a:rPr>
              <a:t>Client</a:t>
            </a:r>
            <a:endParaRPr lang="it-IT" b="0" dirty="0">
              <a:latin typeface="Roboto Light"/>
              <a:cs typeface="Roboto Light"/>
            </a:endParaRPr>
          </a:p>
        </p:txBody>
      </p:sp>
      <p:sp>
        <p:nvSpPr>
          <p:cNvPr id="343483" name="Rectangle 443"/>
          <p:cNvSpPr>
            <a:spLocks noChangeArrowheads="1"/>
          </p:cNvSpPr>
          <p:nvPr/>
        </p:nvSpPr>
        <p:spPr bwMode="auto">
          <a:xfrm>
            <a:off x="6644259" y="3533775"/>
            <a:ext cx="538609" cy="230832"/>
          </a:xfrm>
          <a:prstGeom prst="rect">
            <a:avLst/>
          </a:prstGeom>
          <a:noFill/>
          <a:ln w="9525">
            <a:noFill/>
            <a:miter lim="800000"/>
            <a:headEnd/>
            <a:tailEnd/>
          </a:ln>
        </p:spPr>
        <p:txBody>
          <a:bodyPr wrap="none" lIns="0" tIns="0" rIns="0" bIns="0">
            <a:prstTxWarp prst="textNoShape">
              <a:avLst/>
            </a:prstTxWarp>
            <a:spAutoFit/>
          </a:bodyPr>
          <a:lstStyle/>
          <a:p>
            <a:pPr algn="ctr" eaLnBrk="0" hangingPunct="0"/>
            <a:r>
              <a:rPr lang="it-IT" sz="1500">
                <a:solidFill>
                  <a:srgbClr val="000000"/>
                </a:solidFill>
                <a:latin typeface="Roboto Light"/>
                <a:cs typeface="Roboto Light"/>
              </a:rPr>
              <a:t>Server</a:t>
            </a:r>
            <a:endParaRPr lang="it-IT" b="0">
              <a:latin typeface="Roboto Light"/>
              <a:cs typeface="Roboto Light"/>
            </a:endParaRPr>
          </a:p>
        </p:txBody>
      </p:sp>
      <p:sp>
        <p:nvSpPr>
          <p:cNvPr id="343484" name="Line 444"/>
          <p:cNvSpPr>
            <a:spLocks noChangeShapeType="1"/>
          </p:cNvSpPr>
          <p:nvPr/>
        </p:nvSpPr>
        <p:spPr bwMode="auto">
          <a:xfrm>
            <a:off x="2895601" y="1828801"/>
            <a:ext cx="1588" cy="2362200"/>
          </a:xfrm>
          <a:prstGeom prst="line">
            <a:avLst/>
          </a:prstGeom>
          <a:noFill/>
          <a:ln w="15875">
            <a:solidFill>
              <a:srgbClr val="000000"/>
            </a:solidFill>
            <a:round/>
            <a:headEnd/>
            <a:tailEnd/>
          </a:ln>
        </p:spPr>
        <p:txBody>
          <a:bodyPr lIns="81640" tIns="40819" rIns="81640" bIns="40819">
            <a:prstTxWarp prst="textNoShape">
              <a:avLst/>
            </a:prstTxWarp>
          </a:bodyPr>
          <a:lstStyle/>
          <a:p>
            <a:endParaRPr lang="en-US" sz="1100">
              <a:latin typeface="Roboto Light"/>
              <a:cs typeface="Roboto Light"/>
            </a:endParaRPr>
          </a:p>
        </p:txBody>
      </p:sp>
      <p:sp>
        <p:nvSpPr>
          <p:cNvPr id="343485" name="Line 445"/>
          <p:cNvSpPr>
            <a:spLocks noChangeShapeType="1"/>
          </p:cNvSpPr>
          <p:nvPr/>
        </p:nvSpPr>
        <p:spPr bwMode="auto">
          <a:xfrm>
            <a:off x="5791201" y="1771651"/>
            <a:ext cx="1588" cy="2322910"/>
          </a:xfrm>
          <a:prstGeom prst="line">
            <a:avLst/>
          </a:prstGeom>
          <a:noFill/>
          <a:ln w="15875">
            <a:solidFill>
              <a:srgbClr val="000000"/>
            </a:solidFill>
            <a:round/>
            <a:headEnd/>
            <a:tailEnd/>
          </a:ln>
        </p:spPr>
        <p:txBody>
          <a:bodyPr lIns="81640" tIns="40819" rIns="81640" bIns="40819">
            <a:prstTxWarp prst="textNoShape">
              <a:avLst/>
            </a:prstTxWarp>
          </a:bodyPr>
          <a:lstStyle/>
          <a:p>
            <a:endParaRPr lang="en-US" sz="1100">
              <a:latin typeface="Roboto Light"/>
              <a:cs typeface="Roboto Light"/>
            </a:endParaRPr>
          </a:p>
        </p:txBody>
      </p:sp>
      <p:grpSp>
        <p:nvGrpSpPr>
          <p:cNvPr id="343486" name="Group 446"/>
          <p:cNvGrpSpPr>
            <a:grpSpLocks/>
          </p:cNvGrpSpPr>
          <p:nvPr/>
        </p:nvGrpSpPr>
        <p:grpSpPr bwMode="auto">
          <a:xfrm>
            <a:off x="3276600" y="2000250"/>
            <a:ext cx="2133600" cy="514350"/>
            <a:chOff x="1728" y="1056"/>
            <a:chExt cx="1344" cy="432"/>
          </a:xfrm>
        </p:grpSpPr>
        <p:sp>
          <p:nvSpPr>
            <p:cNvPr id="343487" name="Rectangle 447"/>
            <p:cNvSpPr>
              <a:spLocks noChangeArrowheads="1"/>
            </p:cNvSpPr>
            <p:nvPr/>
          </p:nvSpPr>
          <p:spPr bwMode="auto">
            <a:xfrm>
              <a:off x="1728"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13987</a:t>
              </a:r>
            </a:p>
          </p:txBody>
        </p:sp>
        <p:sp>
          <p:nvSpPr>
            <p:cNvPr id="343488" name="Rectangle 448"/>
            <p:cNvSpPr>
              <a:spLocks noChangeArrowheads="1"/>
            </p:cNvSpPr>
            <p:nvPr/>
          </p:nvSpPr>
          <p:spPr bwMode="auto">
            <a:xfrm>
              <a:off x="2400"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22</a:t>
              </a:r>
            </a:p>
          </p:txBody>
        </p:sp>
        <p:sp>
          <p:nvSpPr>
            <p:cNvPr id="343489" name="Rectangle 449"/>
            <p:cNvSpPr>
              <a:spLocks noChangeArrowheads="1"/>
            </p:cNvSpPr>
            <p:nvPr/>
          </p:nvSpPr>
          <p:spPr bwMode="auto">
            <a:xfrm>
              <a:off x="1728"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seq: 6574</a:t>
              </a:r>
            </a:p>
          </p:txBody>
        </p:sp>
        <p:sp>
          <p:nvSpPr>
            <p:cNvPr id="343490" name="Rectangle 450"/>
            <p:cNvSpPr>
              <a:spLocks noChangeArrowheads="1"/>
            </p:cNvSpPr>
            <p:nvPr/>
          </p:nvSpPr>
          <p:spPr bwMode="auto">
            <a:xfrm>
              <a:off x="2400"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err="1">
                  <a:latin typeface="Roboto Light"/>
                  <a:cs typeface="Roboto Light"/>
                </a:rPr>
                <a:t>ack</a:t>
              </a:r>
              <a:r>
                <a:rPr lang="it-IT" sz="1100" dirty="0">
                  <a:latin typeface="Roboto Light"/>
                  <a:cs typeface="Roboto Light"/>
                </a:rPr>
                <a:t>: </a:t>
              </a:r>
              <a:r>
                <a:rPr lang="it-IT" sz="1100" dirty="0" err="1">
                  <a:latin typeface="Roboto Light"/>
                  <a:cs typeface="Roboto Light"/>
                </a:rPr>
                <a:t>0</a:t>
              </a:r>
              <a:endParaRPr lang="it-IT" sz="1100" dirty="0">
                <a:latin typeface="Roboto Light"/>
                <a:cs typeface="Roboto Light"/>
              </a:endParaRPr>
            </a:p>
          </p:txBody>
        </p:sp>
        <p:sp>
          <p:nvSpPr>
            <p:cNvPr id="343491" name="Rectangle 451"/>
            <p:cNvSpPr>
              <a:spLocks noChangeArrowheads="1"/>
            </p:cNvSpPr>
            <p:nvPr/>
          </p:nvSpPr>
          <p:spPr bwMode="auto">
            <a:xfrm>
              <a:off x="1728"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SYN:1</a:t>
              </a:r>
            </a:p>
          </p:txBody>
        </p:sp>
        <p:sp>
          <p:nvSpPr>
            <p:cNvPr id="343492" name="Rectangle 452"/>
            <p:cNvSpPr>
              <a:spLocks noChangeArrowheads="1"/>
            </p:cNvSpPr>
            <p:nvPr/>
          </p:nvSpPr>
          <p:spPr bwMode="auto">
            <a:xfrm>
              <a:off x="2160" y="1344"/>
              <a:ext cx="480"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ACK:</a:t>
              </a:r>
              <a:r>
                <a:rPr lang="it-IT" sz="1100" dirty="0" err="1">
                  <a:latin typeface="Roboto Light"/>
                  <a:cs typeface="Roboto Light"/>
                </a:rPr>
                <a:t>0</a:t>
              </a:r>
              <a:endParaRPr lang="it-IT" sz="1100" dirty="0">
                <a:latin typeface="Roboto Light"/>
                <a:cs typeface="Roboto Light"/>
              </a:endParaRPr>
            </a:p>
          </p:txBody>
        </p:sp>
        <p:sp>
          <p:nvSpPr>
            <p:cNvPr id="343493" name="Rectangle 453"/>
            <p:cNvSpPr>
              <a:spLocks noChangeArrowheads="1"/>
            </p:cNvSpPr>
            <p:nvPr/>
          </p:nvSpPr>
          <p:spPr bwMode="auto">
            <a:xfrm>
              <a:off x="2640"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FIN:</a:t>
              </a:r>
              <a:r>
                <a:rPr lang="it-IT" sz="1100" dirty="0" err="1">
                  <a:latin typeface="Roboto Light"/>
                  <a:cs typeface="Roboto Light"/>
                </a:rPr>
                <a:t>0</a:t>
              </a:r>
              <a:endParaRPr lang="it-IT" sz="1100" dirty="0">
                <a:latin typeface="Roboto Light"/>
                <a:cs typeface="Roboto Light"/>
              </a:endParaRPr>
            </a:p>
          </p:txBody>
        </p:sp>
      </p:grpSp>
      <p:grpSp>
        <p:nvGrpSpPr>
          <p:cNvPr id="343494" name="Group 454"/>
          <p:cNvGrpSpPr>
            <a:grpSpLocks/>
          </p:cNvGrpSpPr>
          <p:nvPr/>
        </p:nvGrpSpPr>
        <p:grpSpPr bwMode="auto">
          <a:xfrm>
            <a:off x="3276600" y="2686050"/>
            <a:ext cx="2133600" cy="514350"/>
            <a:chOff x="1728" y="1056"/>
            <a:chExt cx="1344" cy="432"/>
          </a:xfrm>
        </p:grpSpPr>
        <p:sp>
          <p:nvSpPr>
            <p:cNvPr id="343495" name="Rectangle 455"/>
            <p:cNvSpPr>
              <a:spLocks noChangeArrowheads="1"/>
            </p:cNvSpPr>
            <p:nvPr/>
          </p:nvSpPr>
          <p:spPr bwMode="auto">
            <a:xfrm>
              <a:off x="1728"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22</a:t>
              </a:r>
            </a:p>
          </p:txBody>
        </p:sp>
        <p:sp>
          <p:nvSpPr>
            <p:cNvPr id="343496" name="Rectangle 456"/>
            <p:cNvSpPr>
              <a:spLocks noChangeArrowheads="1"/>
            </p:cNvSpPr>
            <p:nvPr/>
          </p:nvSpPr>
          <p:spPr bwMode="auto">
            <a:xfrm>
              <a:off x="2400"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13987</a:t>
              </a:r>
            </a:p>
          </p:txBody>
        </p:sp>
        <p:sp>
          <p:nvSpPr>
            <p:cNvPr id="343497" name="Rectangle 457"/>
            <p:cNvSpPr>
              <a:spLocks noChangeArrowheads="1"/>
            </p:cNvSpPr>
            <p:nvPr/>
          </p:nvSpPr>
          <p:spPr bwMode="auto">
            <a:xfrm>
              <a:off x="1728"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seq: 7611</a:t>
              </a:r>
            </a:p>
          </p:txBody>
        </p:sp>
        <p:sp>
          <p:nvSpPr>
            <p:cNvPr id="343498" name="Rectangle 458"/>
            <p:cNvSpPr>
              <a:spLocks noChangeArrowheads="1"/>
            </p:cNvSpPr>
            <p:nvPr/>
          </p:nvSpPr>
          <p:spPr bwMode="auto">
            <a:xfrm>
              <a:off x="2400"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 6575</a:t>
              </a:r>
            </a:p>
          </p:txBody>
        </p:sp>
        <p:sp>
          <p:nvSpPr>
            <p:cNvPr id="343499" name="Rectangle 459"/>
            <p:cNvSpPr>
              <a:spLocks noChangeArrowheads="1"/>
            </p:cNvSpPr>
            <p:nvPr/>
          </p:nvSpPr>
          <p:spPr bwMode="auto">
            <a:xfrm>
              <a:off x="1728"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SYN:1</a:t>
              </a:r>
            </a:p>
          </p:txBody>
        </p:sp>
        <p:sp>
          <p:nvSpPr>
            <p:cNvPr id="343500" name="Rectangle 460"/>
            <p:cNvSpPr>
              <a:spLocks noChangeArrowheads="1"/>
            </p:cNvSpPr>
            <p:nvPr/>
          </p:nvSpPr>
          <p:spPr bwMode="auto">
            <a:xfrm>
              <a:off x="2160" y="1344"/>
              <a:ext cx="480"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ACK:1</a:t>
              </a:r>
            </a:p>
          </p:txBody>
        </p:sp>
        <p:sp>
          <p:nvSpPr>
            <p:cNvPr id="343501" name="Rectangle 461"/>
            <p:cNvSpPr>
              <a:spLocks noChangeArrowheads="1"/>
            </p:cNvSpPr>
            <p:nvPr/>
          </p:nvSpPr>
          <p:spPr bwMode="auto">
            <a:xfrm>
              <a:off x="2640"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FIN:</a:t>
              </a:r>
              <a:r>
                <a:rPr lang="it-IT" sz="1100" dirty="0" err="1">
                  <a:latin typeface="Roboto Light"/>
                  <a:cs typeface="Roboto Light"/>
                </a:rPr>
                <a:t>0</a:t>
              </a:r>
              <a:endParaRPr lang="it-IT" sz="1100" dirty="0">
                <a:latin typeface="Roboto Light"/>
                <a:cs typeface="Roboto Light"/>
              </a:endParaRPr>
            </a:p>
          </p:txBody>
        </p:sp>
      </p:grpSp>
      <p:grpSp>
        <p:nvGrpSpPr>
          <p:cNvPr id="343502" name="Group 462"/>
          <p:cNvGrpSpPr>
            <a:grpSpLocks/>
          </p:cNvGrpSpPr>
          <p:nvPr/>
        </p:nvGrpSpPr>
        <p:grpSpPr bwMode="auto">
          <a:xfrm>
            <a:off x="3276600" y="3371850"/>
            <a:ext cx="2133600" cy="514350"/>
            <a:chOff x="1728" y="1056"/>
            <a:chExt cx="1344" cy="432"/>
          </a:xfrm>
        </p:grpSpPr>
        <p:sp>
          <p:nvSpPr>
            <p:cNvPr id="343503" name="Rectangle 463"/>
            <p:cNvSpPr>
              <a:spLocks noChangeArrowheads="1"/>
            </p:cNvSpPr>
            <p:nvPr/>
          </p:nvSpPr>
          <p:spPr bwMode="auto">
            <a:xfrm>
              <a:off x="1728"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13987</a:t>
              </a:r>
            </a:p>
          </p:txBody>
        </p:sp>
        <p:sp>
          <p:nvSpPr>
            <p:cNvPr id="343504" name="Rectangle 464"/>
            <p:cNvSpPr>
              <a:spLocks noChangeArrowheads="1"/>
            </p:cNvSpPr>
            <p:nvPr/>
          </p:nvSpPr>
          <p:spPr bwMode="auto">
            <a:xfrm>
              <a:off x="2400"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22</a:t>
              </a:r>
            </a:p>
          </p:txBody>
        </p:sp>
        <p:sp>
          <p:nvSpPr>
            <p:cNvPr id="343505" name="Rectangle 465"/>
            <p:cNvSpPr>
              <a:spLocks noChangeArrowheads="1"/>
            </p:cNvSpPr>
            <p:nvPr/>
          </p:nvSpPr>
          <p:spPr bwMode="auto">
            <a:xfrm>
              <a:off x="1728"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seq: 6575</a:t>
              </a:r>
            </a:p>
          </p:txBody>
        </p:sp>
        <p:sp>
          <p:nvSpPr>
            <p:cNvPr id="343506" name="Rectangle 466"/>
            <p:cNvSpPr>
              <a:spLocks noChangeArrowheads="1"/>
            </p:cNvSpPr>
            <p:nvPr/>
          </p:nvSpPr>
          <p:spPr bwMode="auto">
            <a:xfrm>
              <a:off x="2400"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 7612</a:t>
              </a:r>
            </a:p>
          </p:txBody>
        </p:sp>
        <p:sp>
          <p:nvSpPr>
            <p:cNvPr id="343507" name="Rectangle 467"/>
            <p:cNvSpPr>
              <a:spLocks noChangeArrowheads="1"/>
            </p:cNvSpPr>
            <p:nvPr/>
          </p:nvSpPr>
          <p:spPr bwMode="auto">
            <a:xfrm>
              <a:off x="1728"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SYN:</a:t>
              </a:r>
              <a:r>
                <a:rPr lang="it-IT" sz="1100" dirty="0" err="1">
                  <a:latin typeface="Roboto Light"/>
                  <a:cs typeface="Roboto Light"/>
                </a:rPr>
                <a:t>0</a:t>
              </a:r>
              <a:endParaRPr lang="it-IT" sz="1100" dirty="0">
                <a:latin typeface="Roboto Light"/>
                <a:cs typeface="Roboto Light"/>
              </a:endParaRPr>
            </a:p>
          </p:txBody>
        </p:sp>
        <p:sp>
          <p:nvSpPr>
            <p:cNvPr id="343508" name="Rectangle 468"/>
            <p:cNvSpPr>
              <a:spLocks noChangeArrowheads="1"/>
            </p:cNvSpPr>
            <p:nvPr/>
          </p:nvSpPr>
          <p:spPr bwMode="auto">
            <a:xfrm>
              <a:off x="2160" y="1344"/>
              <a:ext cx="480"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ACK:1</a:t>
              </a:r>
            </a:p>
          </p:txBody>
        </p:sp>
        <p:sp>
          <p:nvSpPr>
            <p:cNvPr id="343509" name="Rectangle 469"/>
            <p:cNvSpPr>
              <a:spLocks noChangeArrowheads="1"/>
            </p:cNvSpPr>
            <p:nvPr/>
          </p:nvSpPr>
          <p:spPr bwMode="auto">
            <a:xfrm>
              <a:off x="2640"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FIN:</a:t>
              </a:r>
              <a:r>
                <a:rPr lang="it-IT" sz="1100" dirty="0" err="1">
                  <a:latin typeface="Roboto Light"/>
                  <a:cs typeface="Roboto Light"/>
                </a:rPr>
                <a:t>0</a:t>
              </a:r>
              <a:endParaRPr lang="it-IT" sz="1100" dirty="0">
                <a:latin typeface="Roboto Light"/>
                <a:cs typeface="Roboto Light"/>
              </a:endParaRPr>
            </a:p>
          </p:txBody>
        </p:sp>
      </p:grpSp>
      <p:sp>
        <p:nvSpPr>
          <p:cNvPr id="343510" name="Line 470"/>
          <p:cNvSpPr>
            <a:spLocks noChangeShapeType="1"/>
          </p:cNvSpPr>
          <p:nvPr/>
        </p:nvSpPr>
        <p:spPr bwMode="auto">
          <a:xfrm>
            <a:off x="3200400" y="2571750"/>
            <a:ext cx="2362200" cy="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sz="1100">
              <a:latin typeface="Roboto Light"/>
              <a:cs typeface="Roboto Light"/>
            </a:endParaRPr>
          </a:p>
        </p:txBody>
      </p:sp>
      <p:sp>
        <p:nvSpPr>
          <p:cNvPr id="343511" name="Line 471"/>
          <p:cNvSpPr>
            <a:spLocks noChangeShapeType="1"/>
          </p:cNvSpPr>
          <p:nvPr/>
        </p:nvSpPr>
        <p:spPr bwMode="auto">
          <a:xfrm flipH="1">
            <a:off x="3124200" y="3257550"/>
            <a:ext cx="2438400" cy="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sz="1100">
              <a:latin typeface="Roboto Light"/>
              <a:cs typeface="Roboto Light"/>
            </a:endParaRPr>
          </a:p>
        </p:txBody>
      </p:sp>
      <p:sp>
        <p:nvSpPr>
          <p:cNvPr id="343512" name="Line 472"/>
          <p:cNvSpPr>
            <a:spLocks noChangeShapeType="1"/>
          </p:cNvSpPr>
          <p:nvPr/>
        </p:nvSpPr>
        <p:spPr bwMode="auto">
          <a:xfrm>
            <a:off x="3200400" y="3943350"/>
            <a:ext cx="2362200" cy="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sz="1100">
              <a:latin typeface="Roboto Light"/>
              <a:cs typeface="Roboto Light"/>
            </a:endParaRPr>
          </a:p>
        </p:txBody>
      </p:sp>
      <p:pic>
        <p:nvPicPr>
          <p:cNvPr id="473" name="Picture 472"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872" y="2303241"/>
            <a:ext cx="914400" cy="1108518"/>
          </a:xfrm>
          <a:prstGeom prst="rect">
            <a:avLst/>
          </a:prstGeom>
        </p:spPr>
      </p:pic>
      <p:pic>
        <p:nvPicPr>
          <p:cNvPr id="474" name="Picture 473"/>
          <p:cNvPicPr>
            <a:picLocks noChangeAspect="1"/>
          </p:cNvPicPr>
          <p:nvPr/>
        </p:nvPicPr>
        <p:blipFill>
          <a:blip r:embed="rId4"/>
          <a:stretch>
            <a:fillRect/>
          </a:stretch>
        </p:blipFill>
        <p:spPr>
          <a:xfrm>
            <a:off x="1414330" y="2655779"/>
            <a:ext cx="1105582" cy="716071"/>
          </a:xfrm>
          <a:prstGeom prst="rect">
            <a:avLst/>
          </a:prstGeom>
        </p:spPr>
      </p:pic>
    </p:spTree>
    <p:extLst>
      <p:ext uri="{BB962C8B-B14F-4D97-AF65-F5344CB8AC3E}">
        <p14:creationId xmlns:p14="http://schemas.microsoft.com/office/powerpoint/2010/main" val="3424737053"/>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t>TCP: Three-way Handshake</a:t>
            </a:r>
          </a:p>
        </p:txBody>
      </p:sp>
      <p:sp>
        <p:nvSpPr>
          <p:cNvPr id="344067" name="Rectangle 3"/>
          <p:cNvSpPr>
            <a:spLocks noGrp="1" noChangeArrowheads="1"/>
          </p:cNvSpPr>
          <p:nvPr>
            <p:ph idx="1"/>
          </p:nvPr>
        </p:nvSpPr>
        <p:spPr/>
        <p:txBody>
          <a:bodyPr/>
          <a:lstStyle/>
          <a:p>
            <a:pPr>
              <a:buFontTx/>
              <a:buNone/>
            </a:pPr>
            <a:r>
              <a:rPr lang="en-US" sz="1200" b="1" dirty="0" err="1">
                <a:latin typeface="Courier New" charset="0"/>
                <a:ea typeface="MS Mincho" pitchFamily="49" charset="-128"/>
                <a:cs typeface="MS Mincho" pitchFamily="49" charset="-128"/>
              </a:rPr>
              <a:t>arp</a:t>
            </a:r>
            <a:r>
              <a:rPr lang="en-US" sz="1200" b="1" dirty="0">
                <a:latin typeface="Courier New" charset="0"/>
                <a:ea typeface="MS Mincho" pitchFamily="49" charset="-128"/>
                <a:cs typeface="MS Mincho" pitchFamily="49" charset="-128"/>
              </a:rPr>
              <a:t> who-has 192.168.1.20 tell 192.168.1.10</a:t>
            </a:r>
          </a:p>
          <a:p>
            <a:pPr>
              <a:buFontTx/>
              <a:buNone/>
            </a:pPr>
            <a:r>
              <a:rPr lang="en-US" sz="1200" b="1" dirty="0" err="1">
                <a:latin typeface="Courier New" charset="0"/>
                <a:ea typeface="MS Mincho" pitchFamily="49" charset="-128"/>
                <a:cs typeface="MS Mincho" pitchFamily="49" charset="-128"/>
              </a:rPr>
              <a:t>arp</a:t>
            </a:r>
            <a:r>
              <a:rPr lang="en-US" sz="1200" b="1" dirty="0">
                <a:latin typeface="Courier New" charset="0"/>
                <a:ea typeface="MS Mincho" pitchFamily="49" charset="-128"/>
                <a:cs typeface="MS Mincho" pitchFamily="49" charset="-128"/>
              </a:rPr>
              <a:t> reply 192.168.1.20 is-at 0:10:4b:e2:f6:4c</a:t>
            </a:r>
          </a:p>
          <a:p>
            <a:pPr>
              <a:buFontTx/>
              <a:buNone/>
            </a:pPr>
            <a:r>
              <a:rPr lang="en-US" sz="1200" b="1" dirty="0">
                <a:latin typeface="Courier New" charset="0"/>
                <a:ea typeface="MS Mincho" pitchFamily="49" charset="-128"/>
                <a:cs typeface="MS Mincho" pitchFamily="49" charset="-128"/>
              </a:rPr>
              <a:t>192.168.1.10.1026 &gt; 192.168.1.20.22: S 1015043:1015043(0)</a:t>
            </a:r>
          </a:p>
          <a:p>
            <a:pPr>
              <a:buFontTx/>
              <a:buNone/>
            </a:pPr>
            <a:r>
              <a:rPr lang="en-US" sz="1200" b="1" dirty="0">
                <a:latin typeface="Courier New" charset="0"/>
                <a:ea typeface="MS Mincho" pitchFamily="49" charset="-128"/>
                <a:cs typeface="MS Mincho" pitchFamily="49" charset="-128"/>
              </a:rPr>
              <a:t>192.168.1.20.22 &gt; 192.168.1.10.1026: S 4056577943:4056577943(0) </a:t>
            </a:r>
            <a:r>
              <a:rPr lang="en-US" sz="1200" b="1" dirty="0" err="1">
                <a:latin typeface="Courier New" charset="0"/>
                <a:ea typeface="MS Mincho" pitchFamily="49" charset="-128"/>
                <a:cs typeface="MS Mincho" pitchFamily="49" charset="-128"/>
              </a:rPr>
              <a:t>ack</a:t>
            </a:r>
            <a:r>
              <a:rPr lang="en-US" sz="1200" b="1" dirty="0">
                <a:latin typeface="Courier New" charset="0"/>
                <a:ea typeface="MS Mincho" pitchFamily="49" charset="-128"/>
                <a:cs typeface="MS Mincho" pitchFamily="49" charset="-128"/>
              </a:rPr>
              <a:t> 1015044</a:t>
            </a:r>
          </a:p>
          <a:p>
            <a:pPr>
              <a:buFontTx/>
              <a:buNone/>
            </a:pPr>
            <a:r>
              <a:rPr lang="en-US" sz="1200" b="1" dirty="0">
                <a:latin typeface="Courier New" charset="0"/>
                <a:ea typeface="MS Mincho" pitchFamily="49" charset="-128"/>
                <a:cs typeface="MS Mincho" pitchFamily="49" charset="-128"/>
              </a:rPr>
              <a:t>192.168.1.10.1026 &gt; 192.168.1.20.22: . </a:t>
            </a:r>
            <a:r>
              <a:rPr lang="en-US" sz="1200" b="1" dirty="0" err="1">
                <a:latin typeface="Courier New" charset="0"/>
                <a:ea typeface="MS Mincho" pitchFamily="49" charset="-128"/>
                <a:cs typeface="MS Mincho" pitchFamily="49" charset="-128"/>
              </a:rPr>
              <a:t>ack</a:t>
            </a:r>
            <a:r>
              <a:rPr lang="en-US" sz="1200" b="1" dirty="0">
                <a:latin typeface="Courier New" charset="0"/>
                <a:ea typeface="MS Mincho" pitchFamily="49" charset="-128"/>
                <a:cs typeface="MS Mincho" pitchFamily="49" charset="-128"/>
              </a:rPr>
              <a:t> 4056577944 </a:t>
            </a:r>
            <a:endParaRPr lang="en-US" sz="1200" b="1" dirty="0">
              <a:latin typeface="Courier New" charset="0"/>
              <a:ea typeface="Times New Roman" charset="0"/>
              <a:cs typeface="Times New Roman" charset="0"/>
            </a:endParaRPr>
          </a:p>
          <a:p>
            <a:endParaRPr lang="en-US" sz="1200" b="1" dirty="0"/>
          </a:p>
        </p:txBody>
      </p:sp>
    </p:spTree>
    <p:extLst>
      <p:ext uri="{BB962C8B-B14F-4D97-AF65-F5344CB8AC3E}">
        <p14:creationId xmlns:p14="http://schemas.microsoft.com/office/powerpoint/2010/main" val="25546169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t>TCP Virtual Circuit: Data Exchange</a:t>
            </a:r>
          </a:p>
        </p:txBody>
      </p:sp>
      <p:sp>
        <p:nvSpPr>
          <p:cNvPr id="345091" name="Rectangle 3"/>
          <p:cNvSpPr>
            <a:spLocks noGrp="1" noChangeArrowheads="1"/>
          </p:cNvSpPr>
          <p:nvPr>
            <p:ph idx="1"/>
          </p:nvPr>
        </p:nvSpPr>
        <p:spPr/>
        <p:txBody>
          <a:bodyPr/>
          <a:lstStyle/>
          <a:p>
            <a:r>
              <a:rPr lang="en-US"/>
              <a:t>A partner sends in each packet the acknowledgment of the previous segment and its own sequence number increased of the number of transmitted bytes</a:t>
            </a:r>
          </a:p>
          <a:p>
            <a:r>
              <a:rPr lang="en-US"/>
              <a:t>A partner accepts a segment of the other partner only if the numbers are inside the transmission window</a:t>
            </a:r>
          </a:p>
          <a:p>
            <a:r>
              <a:rPr lang="en-US"/>
              <a:t>An empty segment may be used to acknowledge the received data </a:t>
            </a:r>
          </a:p>
        </p:txBody>
      </p:sp>
    </p:spTree>
    <p:extLst>
      <p:ext uri="{BB962C8B-B14F-4D97-AF65-F5344CB8AC3E}">
        <p14:creationId xmlns:p14="http://schemas.microsoft.com/office/powerpoint/2010/main" val="19472318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t>TCP Virtual Circuit: Data Exchange</a:t>
            </a:r>
          </a:p>
        </p:txBody>
      </p:sp>
      <p:sp>
        <p:nvSpPr>
          <p:cNvPr id="346554" name="Rectangle 442"/>
          <p:cNvSpPr>
            <a:spLocks noChangeArrowheads="1"/>
          </p:cNvSpPr>
          <p:nvPr/>
        </p:nvSpPr>
        <p:spPr bwMode="auto">
          <a:xfrm>
            <a:off x="1868653" y="3448050"/>
            <a:ext cx="491796" cy="230832"/>
          </a:xfrm>
          <a:prstGeom prst="rect">
            <a:avLst/>
          </a:prstGeom>
          <a:noFill/>
          <a:ln w="9525">
            <a:noFill/>
            <a:miter lim="800000"/>
            <a:headEnd/>
            <a:tailEnd/>
          </a:ln>
        </p:spPr>
        <p:txBody>
          <a:bodyPr wrap="none" lIns="0" tIns="0" rIns="0" bIns="0">
            <a:prstTxWarp prst="textNoShape">
              <a:avLst/>
            </a:prstTxWarp>
            <a:spAutoFit/>
          </a:bodyPr>
          <a:lstStyle/>
          <a:p>
            <a:pPr algn="ctr" eaLnBrk="0" hangingPunct="0"/>
            <a:r>
              <a:rPr lang="it-IT" sz="1500">
                <a:solidFill>
                  <a:srgbClr val="000000"/>
                </a:solidFill>
                <a:latin typeface="Roboto Light"/>
                <a:cs typeface="Roboto Light"/>
              </a:rPr>
              <a:t>Client</a:t>
            </a:r>
            <a:endParaRPr lang="it-IT" b="0">
              <a:latin typeface="Roboto Light"/>
              <a:cs typeface="Roboto Light"/>
            </a:endParaRPr>
          </a:p>
        </p:txBody>
      </p:sp>
      <p:sp>
        <p:nvSpPr>
          <p:cNvPr id="346555" name="Rectangle 443"/>
          <p:cNvSpPr>
            <a:spLocks noChangeArrowheads="1"/>
          </p:cNvSpPr>
          <p:nvPr/>
        </p:nvSpPr>
        <p:spPr bwMode="auto">
          <a:xfrm>
            <a:off x="6644259" y="3533775"/>
            <a:ext cx="538609" cy="230832"/>
          </a:xfrm>
          <a:prstGeom prst="rect">
            <a:avLst/>
          </a:prstGeom>
          <a:noFill/>
          <a:ln w="9525">
            <a:noFill/>
            <a:miter lim="800000"/>
            <a:headEnd/>
            <a:tailEnd/>
          </a:ln>
        </p:spPr>
        <p:txBody>
          <a:bodyPr wrap="none" lIns="0" tIns="0" rIns="0" bIns="0">
            <a:prstTxWarp prst="textNoShape">
              <a:avLst/>
            </a:prstTxWarp>
            <a:spAutoFit/>
          </a:bodyPr>
          <a:lstStyle/>
          <a:p>
            <a:pPr algn="ctr" eaLnBrk="0" hangingPunct="0"/>
            <a:r>
              <a:rPr lang="it-IT" sz="1500">
                <a:solidFill>
                  <a:srgbClr val="000000"/>
                </a:solidFill>
                <a:latin typeface="Roboto Light"/>
                <a:cs typeface="Roboto Light"/>
              </a:rPr>
              <a:t>Server</a:t>
            </a:r>
            <a:endParaRPr lang="it-IT" b="0">
              <a:latin typeface="Roboto Light"/>
              <a:cs typeface="Roboto Light"/>
            </a:endParaRPr>
          </a:p>
        </p:txBody>
      </p:sp>
      <p:sp>
        <p:nvSpPr>
          <p:cNvPr id="346556" name="Line 444"/>
          <p:cNvSpPr>
            <a:spLocks noChangeShapeType="1"/>
          </p:cNvSpPr>
          <p:nvPr/>
        </p:nvSpPr>
        <p:spPr bwMode="auto">
          <a:xfrm>
            <a:off x="2895601" y="1828801"/>
            <a:ext cx="1588" cy="2362200"/>
          </a:xfrm>
          <a:prstGeom prst="line">
            <a:avLst/>
          </a:prstGeom>
          <a:noFill/>
          <a:ln w="15875">
            <a:solidFill>
              <a:srgbClr val="000000"/>
            </a:solidFill>
            <a:round/>
            <a:headEnd/>
            <a:tailEnd/>
          </a:ln>
        </p:spPr>
        <p:txBody>
          <a:bodyPr lIns="81640" tIns="40819" rIns="81640" bIns="40819">
            <a:prstTxWarp prst="textNoShape">
              <a:avLst/>
            </a:prstTxWarp>
          </a:bodyPr>
          <a:lstStyle/>
          <a:p>
            <a:endParaRPr lang="en-US" sz="1100">
              <a:latin typeface="Roboto Light"/>
              <a:cs typeface="Roboto Light"/>
            </a:endParaRPr>
          </a:p>
        </p:txBody>
      </p:sp>
      <p:sp>
        <p:nvSpPr>
          <p:cNvPr id="346557" name="Line 445"/>
          <p:cNvSpPr>
            <a:spLocks noChangeShapeType="1"/>
          </p:cNvSpPr>
          <p:nvPr/>
        </p:nvSpPr>
        <p:spPr bwMode="auto">
          <a:xfrm>
            <a:off x="5791201" y="1771651"/>
            <a:ext cx="1588" cy="2322910"/>
          </a:xfrm>
          <a:prstGeom prst="line">
            <a:avLst/>
          </a:prstGeom>
          <a:noFill/>
          <a:ln w="15875">
            <a:solidFill>
              <a:srgbClr val="000000"/>
            </a:solidFill>
            <a:round/>
            <a:headEnd/>
            <a:tailEnd/>
          </a:ln>
        </p:spPr>
        <p:txBody>
          <a:bodyPr lIns="81640" tIns="40819" rIns="81640" bIns="40819">
            <a:prstTxWarp prst="textNoShape">
              <a:avLst/>
            </a:prstTxWarp>
          </a:bodyPr>
          <a:lstStyle/>
          <a:p>
            <a:endParaRPr lang="en-US" sz="1100">
              <a:latin typeface="Roboto Light"/>
              <a:cs typeface="Roboto Light"/>
            </a:endParaRPr>
          </a:p>
        </p:txBody>
      </p:sp>
      <p:grpSp>
        <p:nvGrpSpPr>
          <p:cNvPr id="346558" name="Group 446"/>
          <p:cNvGrpSpPr>
            <a:grpSpLocks/>
          </p:cNvGrpSpPr>
          <p:nvPr/>
        </p:nvGrpSpPr>
        <p:grpSpPr bwMode="auto">
          <a:xfrm>
            <a:off x="3276600" y="1828800"/>
            <a:ext cx="2133600" cy="514350"/>
            <a:chOff x="1728" y="1056"/>
            <a:chExt cx="1344" cy="432"/>
          </a:xfrm>
        </p:grpSpPr>
        <p:sp>
          <p:nvSpPr>
            <p:cNvPr id="346559" name="Rectangle 447"/>
            <p:cNvSpPr>
              <a:spLocks noChangeArrowheads="1"/>
            </p:cNvSpPr>
            <p:nvPr/>
          </p:nvSpPr>
          <p:spPr bwMode="auto">
            <a:xfrm>
              <a:off x="1728"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13987</a:t>
              </a:r>
            </a:p>
          </p:txBody>
        </p:sp>
        <p:sp>
          <p:nvSpPr>
            <p:cNvPr id="346560" name="Rectangle 448"/>
            <p:cNvSpPr>
              <a:spLocks noChangeArrowheads="1"/>
            </p:cNvSpPr>
            <p:nvPr/>
          </p:nvSpPr>
          <p:spPr bwMode="auto">
            <a:xfrm>
              <a:off x="2400"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22</a:t>
              </a:r>
            </a:p>
          </p:txBody>
        </p:sp>
        <p:sp>
          <p:nvSpPr>
            <p:cNvPr id="346561" name="Rectangle 449"/>
            <p:cNvSpPr>
              <a:spLocks noChangeArrowheads="1"/>
            </p:cNvSpPr>
            <p:nvPr/>
          </p:nvSpPr>
          <p:spPr bwMode="auto">
            <a:xfrm>
              <a:off x="1728"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seq: 6575</a:t>
              </a:r>
            </a:p>
          </p:txBody>
        </p:sp>
        <p:sp>
          <p:nvSpPr>
            <p:cNvPr id="346562" name="Rectangle 450"/>
            <p:cNvSpPr>
              <a:spLocks noChangeArrowheads="1"/>
            </p:cNvSpPr>
            <p:nvPr/>
          </p:nvSpPr>
          <p:spPr bwMode="auto">
            <a:xfrm>
              <a:off x="2400"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ack:7612</a:t>
              </a:r>
            </a:p>
          </p:txBody>
        </p:sp>
        <p:sp>
          <p:nvSpPr>
            <p:cNvPr id="346563" name="Rectangle 451"/>
            <p:cNvSpPr>
              <a:spLocks noChangeArrowheads="1"/>
            </p:cNvSpPr>
            <p:nvPr/>
          </p:nvSpPr>
          <p:spPr bwMode="auto">
            <a:xfrm>
              <a:off x="1728"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SYN:</a:t>
              </a:r>
              <a:r>
                <a:rPr lang="it-IT" sz="1100" dirty="0" err="1">
                  <a:latin typeface="Roboto Light"/>
                  <a:cs typeface="Roboto Light"/>
                </a:rPr>
                <a:t>0</a:t>
              </a:r>
              <a:endParaRPr lang="it-IT" sz="1100" dirty="0">
                <a:latin typeface="Roboto Light"/>
                <a:cs typeface="Roboto Light"/>
              </a:endParaRPr>
            </a:p>
          </p:txBody>
        </p:sp>
        <p:sp>
          <p:nvSpPr>
            <p:cNvPr id="346564" name="Rectangle 452"/>
            <p:cNvSpPr>
              <a:spLocks noChangeArrowheads="1"/>
            </p:cNvSpPr>
            <p:nvPr/>
          </p:nvSpPr>
          <p:spPr bwMode="auto">
            <a:xfrm>
              <a:off x="2160" y="1344"/>
              <a:ext cx="480"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ACK:1</a:t>
              </a:r>
            </a:p>
          </p:txBody>
        </p:sp>
        <p:sp>
          <p:nvSpPr>
            <p:cNvPr id="346565" name="Rectangle 453"/>
            <p:cNvSpPr>
              <a:spLocks noChangeArrowheads="1"/>
            </p:cNvSpPr>
            <p:nvPr/>
          </p:nvSpPr>
          <p:spPr bwMode="auto">
            <a:xfrm>
              <a:off x="2640"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FIN:</a:t>
              </a:r>
              <a:r>
                <a:rPr lang="it-IT" sz="1100" dirty="0" err="1">
                  <a:latin typeface="Roboto Light"/>
                  <a:cs typeface="Roboto Light"/>
                </a:rPr>
                <a:t>0</a:t>
              </a:r>
              <a:endParaRPr lang="it-IT" sz="1100" dirty="0">
                <a:latin typeface="Roboto Light"/>
                <a:cs typeface="Roboto Light"/>
              </a:endParaRPr>
            </a:p>
          </p:txBody>
        </p:sp>
      </p:grpSp>
      <p:grpSp>
        <p:nvGrpSpPr>
          <p:cNvPr id="346566" name="Group 454"/>
          <p:cNvGrpSpPr>
            <a:grpSpLocks/>
          </p:cNvGrpSpPr>
          <p:nvPr/>
        </p:nvGrpSpPr>
        <p:grpSpPr bwMode="auto">
          <a:xfrm>
            <a:off x="3276600" y="2800350"/>
            <a:ext cx="2133600" cy="514350"/>
            <a:chOff x="1728" y="1056"/>
            <a:chExt cx="1344" cy="432"/>
          </a:xfrm>
        </p:grpSpPr>
        <p:sp>
          <p:nvSpPr>
            <p:cNvPr id="346567" name="Rectangle 455"/>
            <p:cNvSpPr>
              <a:spLocks noChangeArrowheads="1"/>
            </p:cNvSpPr>
            <p:nvPr/>
          </p:nvSpPr>
          <p:spPr bwMode="auto">
            <a:xfrm>
              <a:off x="1728"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22</a:t>
              </a:r>
            </a:p>
          </p:txBody>
        </p:sp>
        <p:sp>
          <p:nvSpPr>
            <p:cNvPr id="346568" name="Rectangle 456"/>
            <p:cNvSpPr>
              <a:spLocks noChangeArrowheads="1"/>
            </p:cNvSpPr>
            <p:nvPr/>
          </p:nvSpPr>
          <p:spPr bwMode="auto">
            <a:xfrm>
              <a:off x="2400"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13987</a:t>
              </a:r>
            </a:p>
          </p:txBody>
        </p:sp>
        <p:sp>
          <p:nvSpPr>
            <p:cNvPr id="346569" name="Rectangle 457"/>
            <p:cNvSpPr>
              <a:spLocks noChangeArrowheads="1"/>
            </p:cNvSpPr>
            <p:nvPr/>
          </p:nvSpPr>
          <p:spPr bwMode="auto">
            <a:xfrm>
              <a:off x="1728"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seq: 7612</a:t>
              </a:r>
            </a:p>
          </p:txBody>
        </p:sp>
        <p:sp>
          <p:nvSpPr>
            <p:cNvPr id="346570" name="Rectangle 458"/>
            <p:cNvSpPr>
              <a:spLocks noChangeArrowheads="1"/>
            </p:cNvSpPr>
            <p:nvPr/>
          </p:nvSpPr>
          <p:spPr bwMode="auto">
            <a:xfrm>
              <a:off x="2400"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 6600</a:t>
              </a:r>
            </a:p>
          </p:txBody>
        </p:sp>
        <p:sp>
          <p:nvSpPr>
            <p:cNvPr id="346571" name="Rectangle 459"/>
            <p:cNvSpPr>
              <a:spLocks noChangeArrowheads="1"/>
            </p:cNvSpPr>
            <p:nvPr/>
          </p:nvSpPr>
          <p:spPr bwMode="auto">
            <a:xfrm>
              <a:off x="1728"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SYN:</a:t>
              </a:r>
              <a:r>
                <a:rPr lang="it-IT" sz="1100" dirty="0" err="1">
                  <a:latin typeface="Roboto Light"/>
                  <a:cs typeface="Roboto Light"/>
                </a:rPr>
                <a:t>0</a:t>
              </a:r>
              <a:endParaRPr lang="it-IT" sz="1100" dirty="0">
                <a:latin typeface="Roboto Light"/>
                <a:cs typeface="Roboto Light"/>
              </a:endParaRPr>
            </a:p>
          </p:txBody>
        </p:sp>
        <p:sp>
          <p:nvSpPr>
            <p:cNvPr id="346572" name="Rectangle 460"/>
            <p:cNvSpPr>
              <a:spLocks noChangeArrowheads="1"/>
            </p:cNvSpPr>
            <p:nvPr/>
          </p:nvSpPr>
          <p:spPr bwMode="auto">
            <a:xfrm>
              <a:off x="2160" y="1344"/>
              <a:ext cx="480"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ACK:1</a:t>
              </a:r>
            </a:p>
          </p:txBody>
        </p:sp>
        <p:sp>
          <p:nvSpPr>
            <p:cNvPr id="346573" name="Rectangle 461"/>
            <p:cNvSpPr>
              <a:spLocks noChangeArrowheads="1"/>
            </p:cNvSpPr>
            <p:nvPr/>
          </p:nvSpPr>
          <p:spPr bwMode="auto">
            <a:xfrm>
              <a:off x="2640"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FIN:</a:t>
              </a:r>
              <a:r>
                <a:rPr lang="it-IT" sz="1100" dirty="0" err="1">
                  <a:latin typeface="Roboto Light"/>
                  <a:cs typeface="Roboto Light"/>
                </a:rPr>
                <a:t>0</a:t>
              </a:r>
              <a:endParaRPr lang="it-IT" sz="1100" dirty="0">
                <a:latin typeface="Roboto Light"/>
                <a:cs typeface="Roboto Light"/>
              </a:endParaRPr>
            </a:p>
          </p:txBody>
        </p:sp>
      </p:grpSp>
      <p:grpSp>
        <p:nvGrpSpPr>
          <p:cNvPr id="346574" name="Group 462"/>
          <p:cNvGrpSpPr>
            <a:grpSpLocks/>
          </p:cNvGrpSpPr>
          <p:nvPr/>
        </p:nvGrpSpPr>
        <p:grpSpPr bwMode="auto">
          <a:xfrm>
            <a:off x="3276600" y="3771900"/>
            <a:ext cx="2133600" cy="514350"/>
            <a:chOff x="1728" y="1056"/>
            <a:chExt cx="1344" cy="432"/>
          </a:xfrm>
        </p:grpSpPr>
        <p:sp>
          <p:nvSpPr>
            <p:cNvPr id="346575" name="Rectangle 463"/>
            <p:cNvSpPr>
              <a:spLocks noChangeArrowheads="1"/>
            </p:cNvSpPr>
            <p:nvPr/>
          </p:nvSpPr>
          <p:spPr bwMode="auto">
            <a:xfrm>
              <a:off x="1728"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13987</a:t>
              </a:r>
            </a:p>
          </p:txBody>
        </p:sp>
        <p:sp>
          <p:nvSpPr>
            <p:cNvPr id="346576" name="Rectangle 464"/>
            <p:cNvSpPr>
              <a:spLocks noChangeArrowheads="1"/>
            </p:cNvSpPr>
            <p:nvPr/>
          </p:nvSpPr>
          <p:spPr bwMode="auto">
            <a:xfrm>
              <a:off x="2400"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22</a:t>
              </a:r>
            </a:p>
          </p:txBody>
        </p:sp>
        <p:sp>
          <p:nvSpPr>
            <p:cNvPr id="346577" name="Rectangle 465"/>
            <p:cNvSpPr>
              <a:spLocks noChangeArrowheads="1"/>
            </p:cNvSpPr>
            <p:nvPr/>
          </p:nvSpPr>
          <p:spPr bwMode="auto">
            <a:xfrm>
              <a:off x="1728"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seq: 6600</a:t>
              </a:r>
            </a:p>
          </p:txBody>
        </p:sp>
        <p:sp>
          <p:nvSpPr>
            <p:cNvPr id="346578" name="Rectangle 466"/>
            <p:cNvSpPr>
              <a:spLocks noChangeArrowheads="1"/>
            </p:cNvSpPr>
            <p:nvPr/>
          </p:nvSpPr>
          <p:spPr bwMode="auto">
            <a:xfrm>
              <a:off x="2400"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 7642</a:t>
              </a:r>
            </a:p>
          </p:txBody>
        </p:sp>
        <p:sp>
          <p:nvSpPr>
            <p:cNvPr id="346579" name="Rectangle 467"/>
            <p:cNvSpPr>
              <a:spLocks noChangeArrowheads="1"/>
            </p:cNvSpPr>
            <p:nvPr/>
          </p:nvSpPr>
          <p:spPr bwMode="auto">
            <a:xfrm>
              <a:off x="1728"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SYN:</a:t>
              </a:r>
              <a:r>
                <a:rPr lang="it-IT" sz="1100" dirty="0" err="1">
                  <a:latin typeface="Roboto Light"/>
                  <a:cs typeface="Roboto Light"/>
                </a:rPr>
                <a:t>0</a:t>
              </a:r>
              <a:endParaRPr lang="it-IT" sz="1100" dirty="0">
                <a:latin typeface="Roboto Light"/>
                <a:cs typeface="Roboto Light"/>
              </a:endParaRPr>
            </a:p>
          </p:txBody>
        </p:sp>
        <p:sp>
          <p:nvSpPr>
            <p:cNvPr id="346580" name="Rectangle 468"/>
            <p:cNvSpPr>
              <a:spLocks noChangeArrowheads="1"/>
            </p:cNvSpPr>
            <p:nvPr/>
          </p:nvSpPr>
          <p:spPr bwMode="auto">
            <a:xfrm>
              <a:off x="2160" y="1344"/>
              <a:ext cx="480"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ACK:1</a:t>
              </a:r>
            </a:p>
          </p:txBody>
        </p:sp>
        <p:sp>
          <p:nvSpPr>
            <p:cNvPr id="346581" name="Rectangle 469"/>
            <p:cNvSpPr>
              <a:spLocks noChangeArrowheads="1"/>
            </p:cNvSpPr>
            <p:nvPr/>
          </p:nvSpPr>
          <p:spPr bwMode="auto">
            <a:xfrm>
              <a:off x="2640"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FIN:</a:t>
              </a:r>
              <a:r>
                <a:rPr lang="it-IT" sz="1100" dirty="0" err="1">
                  <a:latin typeface="Roboto Light"/>
                  <a:cs typeface="Roboto Light"/>
                </a:rPr>
                <a:t>0</a:t>
              </a:r>
              <a:endParaRPr lang="it-IT" sz="1100" dirty="0">
                <a:latin typeface="Roboto Light"/>
                <a:cs typeface="Roboto Light"/>
              </a:endParaRPr>
            </a:p>
          </p:txBody>
        </p:sp>
      </p:grpSp>
      <p:sp>
        <p:nvSpPr>
          <p:cNvPr id="346582" name="Line 470"/>
          <p:cNvSpPr>
            <a:spLocks noChangeShapeType="1"/>
          </p:cNvSpPr>
          <p:nvPr/>
        </p:nvSpPr>
        <p:spPr bwMode="auto">
          <a:xfrm>
            <a:off x="3200400" y="2628900"/>
            <a:ext cx="2362200" cy="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sz="1100">
              <a:latin typeface="Roboto Light"/>
              <a:cs typeface="Roboto Light"/>
            </a:endParaRPr>
          </a:p>
        </p:txBody>
      </p:sp>
      <p:sp>
        <p:nvSpPr>
          <p:cNvPr id="346583" name="Line 471"/>
          <p:cNvSpPr>
            <a:spLocks noChangeShapeType="1"/>
          </p:cNvSpPr>
          <p:nvPr/>
        </p:nvSpPr>
        <p:spPr bwMode="auto">
          <a:xfrm flipH="1">
            <a:off x="3124200" y="3600450"/>
            <a:ext cx="2438400" cy="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sz="1100">
              <a:latin typeface="Roboto Light"/>
              <a:cs typeface="Roboto Light"/>
            </a:endParaRPr>
          </a:p>
        </p:txBody>
      </p:sp>
      <p:sp>
        <p:nvSpPr>
          <p:cNvPr id="346584" name="Line 472"/>
          <p:cNvSpPr>
            <a:spLocks noChangeShapeType="1"/>
          </p:cNvSpPr>
          <p:nvPr/>
        </p:nvSpPr>
        <p:spPr bwMode="auto">
          <a:xfrm>
            <a:off x="3200400" y="4343400"/>
            <a:ext cx="2362200" cy="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sz="1100">
              <a:latin typeface="Roboto Light"/>
              <a:cs typeface="Roboto Light"/>
            </a:endParaRPr>
          </a:p>
        </p:txBody>
      </p:sp>
      <p:sp>
        <p:nvSpPr>
          <p:cNvPr id="346585" name="Rectangle 473"/>
          <p:cNvSpPr>
            <a:spLocks noChangeArrowheads="1"/>
          </p:cNvSpPr>
          <p:nvPr/>
        </p:nvSpPr>
        <p:spPr bwMode="auto">
          <a:xfrm>
            <a:off x="3276600" y="2343150"/>
            <a:ext cx="2133600" cy="22860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100">
                <a:latin typeface="Roboto Light"/>
                <a:cs typeface="Roboto Light"/>
              </a:rPr>
              <a:t>25 bytes</a:t>
            </a:r>
            <a:endParaRPr lang="it-IT" sz="1100" b="0">
              <a:latin typeface="Roboto Light"/>
              <a:cs typeface="Roboto Light"/>
            </a:endParaRPr>
          </a:p>
        </p:txBody>
      </p:sp>
      <p:sp>
        <p:nvSpPr>
          <p:cNvPr id="346586" name="Rectangle 474"/>
          <p:cNvSpPr>
            <a:spLocks noChangeArrowheads="1"/>
          </p:cNvSpPr>
          <p:nvPr/>
        </p:nvSpPr>
        <p:spPr bwMode="auto">
          <a:xfrm>
            <a:off x="3276600" y="3314700"/>
            <a:ext cx="2133600" cy="22860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100">
                <a:latin typeface="Roboto Light"/>
                <a:cs typeface="Roboto Light"/>
              </a:rPr>
              <a:t>30 bytes</a:t>
            </a:r>
            <a:endParaRPr lang="it-IT" sz="1100" b="0">
              <a:latin typeface="Roboto Light"/>
              <a:cs typeface="Roboto Light"/>
            </a:endParaRPr>
          </a:p>
        </p:txBody>
      </p:sp>
      <p:pic>
        <p:nvPicPr>
          <p:cNvPr id="475" name="Picture 474"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872" y="2303241"/>
            <a:ext cx="914400" cy="1108518"/>
          </a:xfrm>
          <a:prstGeom prst="rect">
            <a:avLst/>
          </a:prstGeom>
        </p:spPr>
      </p:pic>
      <p:pic>
        <p:nvPicPr>
          <p:cNvPr id="476" name="Picture 475"/>
          <p:cNvPicPr>
            <a:picLocks noChangeAspect="1"/>
          </p:cNvPicPr>
          <p:nvPr/>
        </p:nvPicPr>
        <p:blipFill>
          <a:blip r:embed="rId4"/>
          <a:stretch>
            <a:fillRect/>
          </a:stretch>
        </p:blipFill>
        <p:spPr>
          <a:xfrm>
            <a:off x="1414330" y="2655779"/>
            <a:ext cx="1105582" cy="716071"/>
          </a:xfrm>
          <a:prstGeom prst="rect">
            <a:avLst/>
          </a:prstGeom>
        </p:spPr>
      </p:pic>
    </p:spTree>
    <p:extLst>
      <p:ext uri="{BB962C8B-B14F-4D97-AF65-F5344CB8AC3E}">
        <p14:creationId xmlns:p14="http://schemas.microsoft.com/office/powerpoint/2010/main" val="37649515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t>TCP Virtual Circuit: Data Exchange</a:t>
            </a:r>
          </a:p>
        </p:txBody>
      </p:sp>
      <p:sp>
        <p:nvSpPr>
          <p:cNvPr id="347139" name="Rectangle 3"/>
          <p:cNvSpPr>
            <a:spLocks noGrp="1" noChangeArrowheads="1"/>
          </p:cNvSpPr>
          <p:nvPr>
            <p:ph idx="1"/>
          </p:nvPr>
        </p:nvSpPr>
        <p:spPr/>
        <p:txBody>
          <a:bodyPr/>
          <a:lstStyle/>
          <a:p>
            <a:pPr>
              <a:buFontTx/>
              <a:buNone/>
            </a:pPr>
            <a:r>
              <a:rPr lang="en-US" sz="1200" b="1" dirty="0">
                <a:latin typeface="Courier New" charset="0"/>
                <a:ea typeface="MS Mincho" pitchFamily="49" charset="-128"/>
                <a:cs typeface="MS Mincho" pitchFamily="49" charset="-128"/>
              </a:rPr>
              <a:t>192.168.1.20.22 &gt; 192.168.1.10.1026: P 4056577944:4056577956(12) </a:t>
            </a:r>
            <a:r>
              <a:rPr lang="en-US" sz="1200" b="1" dirty="0" err="1">
                <a:latin typeface="Courier New" charset="0"/>
                <a:ea typeface="MS Mincho" pitchFamily="49" charset="-128"/>
                <a:cs typeface="MS Mincho" pitchFamily="49" charset="-128"/>
              </a:rPr>
              <a:t>ack</a:t>
            </a:r>
            <a:r>
              <a:rPr lang="en-US" sz="1200" b="1" dirty="0">
                <a:latin typeface="Courier New" charset="0"/>
                <a:ea typeface="MS Mincho" pitchFamily="49" charset="-128"/>
                <a:cs typeface="MS Mincho" pitchFamily="49" charset="-128"/>
              </a:rPr>
              <a:t> 1015044</a:t>
            </a:r>
          </a:p>
          <a:p>
            <a:pPr>
              <a:buFontTx/>
              <a:buNone/>
            </a:pPr>
            <a:r>
              <a:rPr lang="en-US" sz="1200" b="1" dirty="0">
                <a:latin typeface="Courier New" charset="0"/>
                <a:ea typeface="MS Mincho" pitchFamily="49" charset="-128"/>
                <a:cs typeface="MS Mincho" pitchFamily="49" charset="-128"/>
              </a:rPr>
              <a:t>192.168.1.10.1026 &gt; 192.168.1.20.22: P 1015044:1015047(3) </a:t>
            </a:r>
            <a:r>
              <a:rPr lang="en-US" sz="1200" b="1" dirty="0" err="1">
                <a:latin typeface="Courier New" charset="0"/>
                <a:ea typeface="MS Mincho" pitchFamily="49" charset="-128"/>
                <a:cs typeface="MS Mincho" pitchFamily="49" charset="-128"/>
              </a:rPr>
              <a:t>ack</a:t>
            </a:r>
            <a:r>
              <a:rPr lang="en-US" sz="1200" b="1" dirty="0">
                <a:latin typeface="Courier New" charset="0"/>
                <a:ea typeface="MS Mincho" pitchFamily="49" charset="-128"/>
                <a:cs typeface="MS Mincho" pitchFamily="49" charset="-128"/>
              </a:rPr>
              <a:t> 4056577956</a:t>
            </a:r>
          </a:p>
          <a:p>
            <a:pPr>
              <a:buFontTx/>
              <a:buNone/>
            </a:pPr>
            <a:r>
              <a:rPr lang="en-US" sz="1200" b="1" dirty="0">
                <a:latin typeface="Courier New" charset="0"/>
                <a:ea typeface="MS Mincho" pitchFamily="49" charset="-128"/>
                <a:cs typeface="MS Mincho" pitchFamily="49" charset="-128"/>
              </a:rPr>
              <a:t>192.168.1.20.22 &gt; 192.168.1.10.1026: . </a:t>
            </a:r>
            <a:r>
              <a:rPr lang="en-US" sz="1200" b="1" dirty="0" err="1">
                <a:latin typeface="Courier New" charset="0"/>
                <a:ea typeface="MS Mincho" pitchFamily="49" charset="-128"/>
                <a:cs typeface="MS Mincho" pitchFamily="49" charset="-128"/>
              </a:rPr>
              <a:t>ack</a:t>
            </a:r>
            <a:r>
              <a:rPr lang="en-US" sz="1200" b="1" dirty="0">
                <a:latin typeface="Courier New" charset="0"/>
                <a:ea typeface="MS Mincho" pitchFamily="49" charset="-128"/>
                <a:cs typeface="MS Mincho" pitchFamily="49" charset="-128"/>
              </a:rPr>
              <a:t> 1015047</a:t>
            </a:r>
          </a:p>
          <a:p>
            <a:pPr>
              <a:buFontTx/>
              <a:buNone/>
            </a:pPr>
            <a:r>
              <a:rPr lang="en-US" sz="1200" b="1" dirty="0">
                <a:latin typeface="Courier New" charset="0"/>
                <a:ea typeface="MS Mincho" pitchFamily="49" charset="-128"/>
                <a:cs typeface="MS Mincho" pitchFamily="49" charset="-128"/>
              </a:rPr>
              <a:t>192.168.1.10.1026 &gt; 192.168.1.20.22: P 1015047:1015056(9) </a:t>
            </a:r>
            <a:r>
              <a:rPr lang="en-US" sz="1200" b="1" dirty="0" err="1">
                <a:latin typeface="Courier New" charset="0"/>
                <a:ea typeface="MS Mincho" pitchFamily="49" charset="-128"/>
                <a:cs typeface="MS Mincho" pitchFamily="49" charset="-128"/>
              </a:rPr>
              <a:t>ack</a:t>
            </a:r>
            <a:r>
              <a:rPr lang="en-US" sz="1200" b="1" dirty="0">
                <a:latin typeface="Courier New" charset="0"/>
                <a:ea typeface="MS Mincho" pitchFamily="49" charset="-128"/>
                <a:cs typeface="MS Mincho" pitchFamily="49" charset="-128"/>
              </a:rPr>
              <a:t> 4056577956</a:t>
            </a:r>
          </a:p>
          <a:p>
            <a:pPr>
              <a:buFontTx/>
              <a:buNone/>
            </a:pPr>
            <a:r>
              <a:rPr lang="en-US" sz="1200" b="1" dirty="0">
                <a:latin typeface="Courier New" charset="0"/>
                <a:ea typeface="MS Mincho" pitchFamily="49" charset="-128"/>
                <a:cs typeface="MS Mincho" pitchFamily="49" charset="-128"/>
              </a:rPr>
              <a:t>192.168.1.20.22 &gt; 192.168.1.10.1026: P 4056577956:4056577962(6) </a:t>
            </a:r>
            <a:r>
              <a:rPr lang="en-US" sz="1200" b="1" dirty="0" err="1">
                <a:latin typeface="Courier New" charset="0"/>
                <a:ea typeface="MS Mincho" pitchFamily="49" charset="-128"/>
                <a:cs typeface="MS Mincho" pitchFamily="49" charset="-128"/>
              </a:rPr>
              <a:t>ack</a:t>
            </a:r>
            <a:r>
              <a:rPr lang="en-US" sz="1200" b="1" dirty="0">
                <a:latin typeface="Courier New" charset="0"/>
                <a:ea typeface="MS Mincho" pitchFamily="49" charset="-128"/>
                <a:cs typeface="MS Mincho" pitchFamily="49" charset="-128"/>
              </a:rPr>
              <a:t> 1015056</a:t>
            </a:r>
          </a:p>
          <a:p>
            <a:pPr>
              <a:buFontTx/>
              <a:buNone/>
            </a:pPr>
            <a:r>
              <a:rPr lang="en-US" sz="1200" b="1" dirty="0">
                <a:latin typeface="Courier New" charset="0"/>
                <a:ea typeface="MS Mincho" pitchFamily="49" charset="-128"/>
                <a:cs typeface="MS Mincho" pitchFamily="49" charset="-128"/>
              </a:rPr>
              <a:t>192.168.1.10.1026 &gt; 192.168.1.20.22: P 1015056:1015066(10) </a:t>
            </a:r>
            <a:r>
              <a:rPr lang="en-US" sz="1200" b="1" dirty="0" err="1">
                <a:latin typeface="Courier New" charset="0"/>
                <a:ea typeface="MS Mincho" pitchFamily="49" charset="-128"/>
                <a:cs typeface="MS Mincho" pitchFamily="49" charset="-128"/>
              </a:rPr>
              <a:t>ack</a:t>
            </a:r>
            <a:r>
              <a:rPr lang="en-US" sz="1200" b="1" dirty="0">
                <a:latin typeface="Courier New" charset="0"/>
                <a:ea typeface="MS Mincho" pitchFamily="49" charset="-128"/>
                <a:cs typeface="MS Mincho" pitchFamily="49" charset="-128"/>
              </a:rPr>
              <a:t> 4056577962</a:t>
            </a:r>
          </a:p>
          <a:p>
            <a:pPr>
              <a:buFontTx/>
              <a:buNone/>
            </a:pPr>
            <a:r>
              <a:rPr lang="en-US" sz="1200" b="1" dirty="0">
                <a:latin typeface="Courier New" charset="0"/>
                <a:ea typeface="MS Mincho" pitchFamily="49" charset="-128"/>
                <a:cs typeface="MS Mincho" pitchFamily="49" charset="-128"/>
              </a:rPr>
              <a:t>192.168.1.20.22 &gt; 192.168.1.10.1026: . </a:t>
            </a:r>
            <a:r>
              <a:rPr lang="en-US" sz="1200" b="1" dirty="0" err="1">
                <a:latin typeface="Courier New" charset="0"/>
                <a:ea typeface="MS Mincho" pitchFamily="49" charset="-128"/>
                <a:cs typeface="MS Mincho" pitchFamily="49" charset="-128"/>
              </a:rPr>
              <a:t>ack</a:t>
            </a:r>
            <a:r>
              <a:rPr lang="en-US" sz="1200" b="1" dirty="0">
                <a:latin typeface="Courier New" charset="0"/>
                <a:ea typeface="MS Mincho" pitchFamily="49" charset="-128"/>
                <a:cs typeface="MS Mincho" pitchFamily="49" charset="-128"/>
              </a:rPr>
              <a:t> 1015066</a:t>
            </a:r>
          </a:p>
          <a:p>
            <a:pPr>
              <a:buFontTx/>
              <a:buNone/>
            </a:pPr>
            <a:r>
              <a:rPr lang="en-US" sz="1200" b="1" dirty="0">
                <a:latin typeface="Courier New" charset="0"/>
                <a:ea typeface="MS Mincho" pitchFamily="49" charset="-128"/>
                <a:cs typeface="MS Mincho" pitchFamily="49" charset="-128"/>
              </a:rPr>
              <a:t>192.168.1.20.22 &gt; 192.168.1.10.1026: P 4056577962:4056577977(15) </a:t>
            </a:r>
            <a:r>
              <a:rPr lang="en-US" sz="1200" b="1" dirty="0" err="1">
                <a:latin typeface="Courier New" charset="0"/>
                <a:ea typeface="MS Mincho" pitchFamily="49" charset="-128"/>
                <a:cs typeface="MS Mincho" pitchFamily="49" charset="-128"/>
              </a:rPr>
              <a:t>ack</a:t>
            </a:r>
            <a:r>
              <a:rPr lang="en-US" sz="1200" b="1" dirty="0">
                <a:latin typeface="Courier New" charset="0"/>
                <a:ea typeface="MS Mincho" pitchFamily="49" charset="-128"/>
                <a:cs typeface="MS Mincho" pitchFamily="49" charset="-128"/>
              </a:rPr>
              <a:t> 1015066</a:t>
            </a:r>
          </a:p>
          <a:p>
            <a:pPr>
              <a:buFontTx/>
              <a:buNone/>
            </a:pPr>
            <a:r>
              <a:rPr lang="en-US" sz="1200" b="1" dirty="0">
                <a:latin typeface="Courier New" charset="0"/>
                <a:ea typeface="MS Mincho" pitchFamily="49" charset="-128"/>
                <a:cs typeface="MS Mincho" pitchFamily="49" charset="-128"/>
              </a:rPr>
              <a:t>192.168.1.10.1026 &gt; 192.168.1.20.22: P 1015066:1015069(3) </a:t>
            </a:r>
            <a:r>
              <a:rPr lang="en-US" sz="1200" b="1" dirty="0" err="1">
                <a:latin typeface="Courier New" charset="0"/>
                <a:ea typeface="MS Mincho" pitchFamily="49" charset="-128"/>
                <a:cs typeface="MS Mincho" pitchFamily="49" charset="-128"/>
              </a:rPr>
              <a:t>ack</a:t>
            </a:r>
            <a:r>
              <a:rPr lang="en-US" sz="1200" b="1" dirty="0">
                <a:latin typeface="Courier New" charset="0"/>
                <a:ea typeface="MS Mincho" pitchFamily="49" charset="-128"/>
                <a:cs typeface="MS Mincho" pitchFamily="49" charset="-128"/>
              </a:rPr>
              <a:t> 4056577977</a:t>
            </a:r>
          </a:p>
          <a:p>
            <a:pPr>
              <a:buFontTx/>
              <a:buNone/>
            </a:pPr>
            <a:r>
              <a:rPr lang="en-US" sz="1200" b="1" dirty="0">
                <a:latin typeface="Courier New" charset="0"/>
                <a:ea typeface="MS Mincho" pitchFamily="49" charset="-128"/>
                <a:cs typeface="MS Mincho" pitchFamily="49" charset="-128"/>
              </a:rPr>
              <a:t>192.168.1.20.22 &gt; 192.168.1.10.1026: . </a:t>
            </a:r>
            <a:r>
              <a:rPr lang="en-US" sz="1200" b="1" dirty="0" err="1">
                <a:latin typeface="Courier New" charset="0"/>
                <a:ea typeface="MS Mincho" pitchFamily="49" charset="-128"/>
                <a:cs typeface="MS Mincho" pitchFamily="49" charset="-128"/>
              </a:rPr>
              <a:t>ack</a:t>
            </a:r>
            <a:r>
              <a:rPr lang="en-US" sz="1200" b="1" dirty="0">
                <a:latin typeface="Courier New" charset="0"/>
                <a:ea typeface="MS Mincho" pitchFamily="49" charset="-128"/>
                <a:cs typeface="MS Mincho" pitchFamily="49" charset="-128"/>
              </a:rPr>
              <a:t> 1015069</a:t>
            </a:r>
          </a:p>
        </p:txBody>
      </p:sp>
    </p:spTree>
    <p:extLst>
      <p:ext uri="{BB962C8B-B14F-4D97-AF65-F5344CB8AC3E}">
        <p14:creationId xmlns:p14="http://schemas.microsoft.com/office/powerpoint/2010/main" val="28969043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t>TCP Virtual Circuit: Shutdown</a:t>
            </a:r>
          </a:p>
        </p:txBody>
      </p:sp>
      <p:sp>
        <p:nvSpPr>
          <p:cNvPr id="348163" name="Rectangle 3"/>
          <p:cNvSpPr>
            <a:spLocks noGrp="1" noChangeArrowheads="1"/>
          </p:cNvSpPr>
          <p:nvPr>
            <p:ph idx="1"/>
          </p:nvPr>
        </p:nvSpPr>
        <p:spPr/>
        <p:txBody>
          <a:bodyPr/>
          <a:lstStyle/>
          <a:p>
            <a:r>
              <a:rPr lang="en-US"/>
              <a:t>One of the partners, say A, can terminate its stream by sending a segment with the FIN flag set</a:t>
            </a:r>
          </a:p>
          <a:p>
            <a:r>
              <a:rPr lang="en-US"/>
              <a:t>The other partner, say B, answers with an ACK segment </a:t>
            </a:r>
          </a:p>
          <a:p>
            <a:r>
              <a:rPr lang="en-US"/>
              <a:t>From that point on, A will not send any data to B: it will just acknowledge data sent by B</a:t>
            </a:r>
          </a:p>
          <a:p>
            <a:r>
              <a:rPr lang="en-US"/>
              <a:t>When B shutdowns its stream the virtual circuit is considered closed</a:t>
            </a:r>
          </a:p>
          <a:p>
            <a:endParaRPr lang="en-US"/>
          </a:p>
        </p:txBody>
      </p:sp>
    </p:spTree>
    <p:extLst>
      <p:ext uri="{BB962C8B-B14F-4D97-AF65-F5344CB8AC3E}">
        <p14:creationId xmlns:p14="http://schemas.microsoft.com/office/powerpoint/2010/main" val="99141586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t>TCP Virtual Circuit: Shutdown</a:t>
            </a:r>
          </a:p>
        </p:txBody>
      </p:sp>
      <p:sp>
        <p:nvSpPr>
          <p:cNvPr id="349626" name="Rectangle 442"/>
          <p:cNvSpPr>
            <a:spLocks noChangeArrowheads="1"/>
          </p:cNvSpPr>
          <p:nvPr/>
        </p:nvSpPr>
        <p:spPr bwMode="auto">
          <a:xfrm>
            <a:off x="1868653" y="3448050"/>
            <a:ext cx="491796" cy="230832"/>
          </a:xfrm>
          <a:prstGeom prst="rect">
            <a:avLst/>
          </a:prstGeom>
          <a:noFill/>
          <a:ln w="9525">
            <a:noFill/>
            <a:miter lim="800000"/>
            <a:headEnd/>
            <a:tailEnd/>
          </a:ln>
        </p:spPr>
        <p:txBody>
          <a:bodyPr wrap="none" lIns="0" tIns="0" rIns="0" bIns="0">
            <a:prstTxWarp prst="textNoShape">
              <a:avLst/>
            </a:prstTxWarp>
            <a:spAutoFit/>
          </a:bodyPr>
          <a:lstStyle/>
          <a:p>
            <a:pPr algn="ctr" eaLnBrk="0" hangingPunct="0"/>
            <a:r>
              <a:rPr lang="it-IT" sz="1500">
                <a:solidFill>
                  <a:srgbClr val="000000"/>
                </a:solidFill>
                <a:latin typeface="Roboto Light"/>
                <a:cs typeface="Roboto Light"/>
              </a:rPr>
              <a:t>Client</a:t>
            </a:r>
            <a:endParaRPr lang="it-IT" b="0">
              <a:latin typeface="Roboto Light"/>
              <a:cs typeface="Roboto Light"/>
            </a:endParaRPr>
          </a:p>
        </p:txBody>
      </p:sp>
      <p:sp>
        <p:nvSpPr>
          <p:cNvPr id="349627" name="Rectangle 443"/>
          <p:cNvSpPr>
            <a:spLocks noChangeArrowheads="1"/>
          </p:cNvSpPr>
          <p:nvPr/>
        </p:nvSpPr>
        <p:spPr bwMode="auto">
          <a:xfrm>
            <a:off x="6644259" y="3533775"/>
            <a:ext cx="538609" cy="230832"/>
          </a:xfrm>
          <a:prstGeom prst="rect">
            <a:avLst/>
          </a:prstGeom>
          <a:noFill/>
          <a:ln w="9525">
            <a:noFill/>
            <a:miter lim="800000"/>
            <a:headEnd/>
            <a:tailEnd/>
          </a:ln>
        </p:spPr>
        <p:txBody>
          <a:bodyPr wrap="none" lIns="0" tIns="0" rIns="0" bIns="0">
            <a:prstTxWarp prst="textNoShape">
              <a:avLst/>
            </a:prstTxWarp>
            <a:spAutoFit/>
          </a:bodyPr>
          <a:lstStyle/>
          <a:p>
            <a:pPr algn="ctr" eaLnBrk="0" hangingPunct="0"/>
            <a:r>
              <a:rPr lang="it-IT" sz="1500">
                <a:solidFill>
                  <a:srgbClr val="000000"/>
                </a:solidFill>
                <a:latin typeface="Roboto Light"/>
                <a:cs typeface="Roboto Light"/>
              </a:rPr>
              <a:t>Server</a:t>
            </a:r>
            <a:endParaRPr lang="it-IT" b="0">
              <a:latin typeface="Roboto Light"/>
              <a:cs typeface="Roboto Light"/>
            </a:endParaRPr>
          </a:p>
        </p:txBody>
      </p:sp>
      <p:sp>
        <p:nvSpPr>
          <p:cNvPr id="349628" name="Line 444"/>
          <p:cNvSpPr>
            <a:spLocks noChangeShapeType="1"/>
          </p:cNvSpPr>
          <p:nvPr/>
        </p:nvSpPr>
        <p:spPr bwMode="auto">
          <a:xfrm>
            <a:off x="2895601" y="1828801"/>
            <a:ext cx="1588" cy="2362200"/>
          </a:xfrm>
          <a:prstGeom prst="line">
            <a:avLst/>
          </a:prstGeom>
          <a:noFill/>
          <a:ln w="15875">
            <a:solidFill>
              <a:srgbClr val="000000"/>
            </a:solidFill>
            <a:round/>
            <a:headEnd/>
            <a:tailEnd/>
          </a:ln>
        </p:spPr>
        <p:txBody>
          <a:bodyPr lIns="81640" tIns="40819" rIns="81640" bIns="40819">
            <a:prstTxWarp prst="textNoShape">
              <a:avLst/>
            </a:prstTxWarp>
          </a:bodyPr>
          <a:lstStyle/>
          <a:p>
            <a:endParaRPr lang="en-US" sz="1100">
              <a:latin typeface="Roboto Light"/>
              <a:cs typeface="Roboto Light"/>
            </a:endParaRPr>
          </a:p>
        </p:txBody>
      </p:sp>
      <p:sp>
        <p:nvSpPr>
          <p:cNvPr id="349629" name="Line 445"/>
          <p:cNvSpPr>
            <a:spLocks noChangeShapeType="1"/>
          </p:cNvSpPr>
          <p:nvPr/>
        </p:nvSpPr>
        <p:spPr bwMode="auto">
          <a:xfrm>
            <a:off x="5791201" y="1771651"/>
            <a:ext cx="1588" cy="2322910"/>
          </a:xfrm>
          <a:prstGeom prst="line">
            <a:avLst/>
          </a:prstGeom>
          <a:noFill/>
          <a:ln w="15875">
            <a:solidFill>
              <a:srgbClr val="000000"/>
            </a:solidFill>
            <a:round/>
            <a:headEnd/>
            <a:tailEnd/>
          </a:ln>
        </p:spPr>
        <p:txBody>
          <a:bodyPr lIns="81640" tIns="40819" rIns="81640" bIns="40819">
            <a:prstTxWarp prst="textNoShape">
              <a:avLst/>
            </a:prstTxWarp>
          </a:bodyPr>
          <a:lstStyle/>
          <a:p>
            <a:endParaRPr lang="en-US" sz="1100">
              <a:latin typeface="Roboto Light"/>
              <a:cs typeface="Roboto Light"/>
            </a:endParaRPr>
          </a:p>
        </p:txBody>
      </p:sp>
      <p:grpSp>
        <p:nvGrpSpPr>
          <p:cNvPr id="349630" name="Group 446"/>
          <p:cNvGrpSpPr>
            <a:grpSpLocks/>
          </p:cNvGrpSpPr>
          <p:nvPr/>
        </p:nvGrpSpPr>
        <p:grpSpPr bwMode="auto">
          <a:xfrm>
            <a:off x="3276600" y="1543050"/>
            <a:ext cx="2133600" cy="514350"/>
            <a:chOff x="1728" y="1056"/>
            <a:chExt cx="1344" cy="432"/>
          </a:xfrm>
        </p:grpSpPr>
        <p:sp>
          <p:nvSpPr>
            <p:cNvPr id="349631" name="Rectangle 447"/>
            <p:cNvSpPr>
              <a:spLocks noChangeArrowheads="1"/>
            </p:cNvSpPr>
            <p:nvPr/>
          </p:nvSpPr>
          <p:spPr bwMode="auto">
            <a:xfrm>
              <a:off x="1728"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13987</a:t>
              </a:r>
            </a:p>
          </p:txBody>
        </p:sp>
        <p:sp>
          <p:nvSpPr>
            <p:cNvPr id="349632" name="Rectangle 448"/>
            <p:cNvSpPr>
              <a:spLocks noChangeArrowheads="1"/>
            </p:cNvSpPr>
            <p:nvPr/>
          </p:nvSpPr>
          <p:spPr bwMode="auto">
            <a:xfrm>
              <a:off x="2400"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22</a:t>
              </a:r>
            </a:p>
          </p:txBody>
        </p:sp>
        <p:sp>
          <p:nvSpPr>
            <p:cNvPr id="349633" name="Rectangle 449"/>
            <p:cNvSpPr>
              <a:spLocks noChangeArrowheads="1"/>
            </p:cNvSpPr>
            <p:nvPr/>
          </p:nvSpPr>
          <p:spPr bwMode="auto">
            <a:xfrm>
              <a:off x="1728"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seq: 6983</a:t>
              </a:r>
            </a:p>
          </p:txBody>
        </p:sp>
        <p:sp>
          <p:nvSpPr>
            <p:cNvPr id="349634" name="Rectangle 450"/>
            <p:cNvSpPr>
              <a:spLocks noChangeArrowheads="1"/>
            </p:cNvSpPr>
            <p:nvPr/>
          </p:nvSpPr>
          <p:spPr bwMode="auto">
            <a:xfrm>
              <a:off x="2400"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ack:8777</a:t>
              </a:r>
            </a:p>
          </p:txBody>
        </p:sp>
        <p:sp>
          <p:nvSpPr>
            <p:cNvPr id="349635" name="Rectangle 451"/>
            <p:cNvSpPr>
              <a:spLocks noChangeArrowheads="1"/>
            </p:cNvSpPr>
            <p:nvPr/>
          </p:nvSpPr>
          <p:spPr bwMode="auto">
            <a:xfrm>
              <a:off x="1728"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SYN:</a:t>
              </a:r>
              <a:r>
                <a:rPr lang="it-IT" sz="1100" dirty="0" err="1">
                  <a:latin typeface="Roboto Light"/>
                  <a:cs typeface="Roboto Light"/>
                </a:rPr>
                <a:t>0</a:t>
              </a:r>
              <a:endParaRPr lang="it-IT" sz="1100" dirty="0">
                <a:latin typeface="Roboto Light"/>
                <a:cs typeface="Roboto Light"/>
              </a:endParaRPr>
            </a:p>
          </p:txBody>
        </p:sp>
        <p:sp>
          <p:nvSpPr>
            <p:cNvPr id="349636" name="Rectangle 452"/>
            <p:cNvSpPr>
              <a:spLocks noChangeArrowheads="1"/>
            </p:cNvSpPr>
            <p:nvPr/>
          </p:nvSpPr>
          <p:spPr bwMode="auto">
            <a:xfrm>
              <a:off x="2160" y="1344"/>
              <a:ext cx="480"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ACK:1</a:t>
              </a:r>
            </a:p>
          </p:txBody>
        </p:sp>
        <p:sp>
          <p:nvSpPr>
            <p:cNvPr id="349637" name="Rectangle 453"/>
            <p:cNvSpPr>
              <a:spLocks noChangeArrowheads="1"/>
            </p:cNvSpPr>
            <p:nvPr/>
          </p:nvSpPr>
          <p:spPr bwMode="auto">
            <a:xfrm>
              <a:off x="2640"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FIN:1</a:t>
              </a:r>
            </a:p>
          </p:txBody>
        </p:sp>
      </p:grpSp>
      <p:grpSp>
        <p:nvGrpSpPr>
          <p:cNvPr id="349638" name="Group 454"/>
          <p:cNvGrpSpPr>
            <a:grpSpLocks/>
          </p:cNvGrpSpPr>
          <p:nvPr/>
        </p:nvGrpSpPr>
        <p:grpSpPr bwMode="auto">
          <a:xfrm>
            <a:off x="3276600" y="2228850"/>
            <a:ext cx="2133600" cy="514350"/>
            <a:chOff x="1728" y="1056"/>
            <a:chExt cx="1344" cy="432"/>
          </a:xfrm>
        </p:grpSpPr>
        <p:sp>
          <p:nvSpPr>
            <p:cNvPr id="349639" name="Rectangle 455"/>
            <p:cNvSpPr>
              <a:spLocks noChangeArrowheads="1"/>
            </p:cNvSpPr>
            <p:nvPr/>
          </p:nvSpPr>
          <p:spPr bwMode="auto">
            <a:xfrm>
              <a:off x="1728"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22</a:t>
              </a:r>
            </a:p>
          </p:txBody>
        </p:sp>
        <p:sp>
          <p:nvSpPr>
            <p:cNvPr id="349640" name="Rectangle 456"/>
            <p:cNvSpPr>
              <a:spLocks noChangeArrowheads="1"/>
            </p:cNvSpPr>
            <p:nvPr/>
          </p:nvSpPr>
          <p:spPr bwMode="auto">
            <a:xfrm>
              <a:off x="2400"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13987</a:t>
              </a:r>
            </a:p>
          </p:txBody>
        </p:sp>
        <p:sp>
          <p:nvSpPr>
            <p:cNvPr id="349641" name="Rectangle 457"/>
            <p:cNvSpPr>
              <a:spLocks noChangeArrowheads="1"/>
            </p:cNvSpPr>
            <p:nvPr/>
          </p:nvSpPr>
          <p:spPr bwMode="auto">
            <a:xfrm>
              <a:off x="1728"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seq: 8777</a:t>
              </a:r>
            </a:p>
          </p:txBody>
        </p:sp>
        <p:sp>
          <p:nvSpPr>
            <p:cNvPr id="349642" name="Rectangle 458"/>
            <p:cNvSpPr>
              <a:spLocks noChangeArrowheads="1"/>
            </p:cNvSpPr>
            <p:nvPr/>
          </p:nvSpPr>
          <p:spPr bwMode="auto">
            <a:xfrm>
              <a:off x="2400"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 6984</a:t>
              </a:r>
            </a:p>
          </p:txBody>
        </p:sp>
        <p:sp>
          <p:nvSpPr>
            <p:cNvPr id="349643" name="Rectangle 459"/>
            <p:cNvSpPr>
              <a:spLocks noChangeArrowheads="1"/>
            </p:cNvSpPr>
            <p:nvPr/>
          </p:nvSpPr>
          <p:spPr bwMode="auto">
            <a:xfrm>
              <a:off x="1728"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SYN:</a:t>
              </a:r>
              <a:r>
                <a:rPr lang="it-IT" sz="1100" dirty="0" err="1">
                  <a:latin typeface="Roboto Light"/>
                  <a:cs typeface="Roboto Light"/>
                </a:rPr>
                <a:t>0</a:t>
              </a:r>
              <a:endParaRPr lang="it-IT" sz="1100" dirty="0">
                <a:latin typeface="Roboto Light"/>
                <a:cs typeface="Roboto Light"/>
              </a:endParaRPr>
            </a:p>
          </p:txBody>
        </p:sp>
        <p:sp>
          <p:nvSpPr>
            <p:cNvPr id="349644" name="Rectangle 460"/>
            <p:cNvSpPr>
              <a:spLocks noChangeArrowheads="1"/>
            </p:cNvSpPr>
            <p:nvPr/>
          </p:nvSpPr>
          <p:spPr bwMode="auto">
            <a:xfrm>
              <a:off x="2160" y="1344"/>
              <a:ext cx="480"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ACK:1</a:t>
              </a:r>
            </a:p>
          </p:txBody>
        </p:sp>
        <p:sp>
          <p:nvSpPr>
            <p:cNvPr id="349645" name="Rectangle 461"/>
            <p:cNvSpPr>
              <a:spLocks noChangeArrowheads="1"/>
            </p:cNvSpPr>
            <p:nvPr/>
          </p:nvSpPr>
          <p:spPr bwMode="auto">
            <a:xfrm>
              <a:off x="2640"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FIN:</a:t>
              </a:r>
              <a:r>
                <a:rPr lang="it-IT" sz="1100" dirty="0" err="1">
                  <a:latin typeface="Roboto Light"/>
                  <a:cs typeface="Roboto Light"/>
                </a:rPr>
                <a:t>0</a:t>
              </a:r>
              <a:endParaRPr lang="it-IT" sz="1100" dirty="0">
                <a:latin typeface="Roboto Light"/>
                <a:cs typeface="Roboto Light"/>
              </a:endParaRPr>
            </a:p>
          </p:txBody>
        </p:sp>
      </p:grpSp>
      <p:grpSp>
        <p:nvGrpSpPr>
          <p:cNvPr id="349646" name="Group 462"/>
          <p:cNvGrpSpPr>
            <a:grpSpLocks/>
          </p:cNvGrpSpPr>
          <p:nvPr/>
        </p:nvGrpSpPr>
        <p:grpSpPr bwMode="auto">
          <a:xfrm>
            <a:off x="3276600" y="3829050"/>
            <a:ext cx="2133600" cy="514350"/>
            <a:chOff x="1728" y="1056"/>
            <a:chExt cx="1344" cy="432"/>
          </a:xfrm>
        </p:grpSpPr>
        <p:sp>
          <p:nvSpPr>
            <p:cNvPr id="349647" name="Rectangle 463"/>
            <p:cNvSpPr>
              <a:spLocks noChangeArrowheads="1"/>
            </p:cNvSpPr>
            <p:nvPr/>
          </p:nvSpPr>
          <p:spPr bwMode="auto">
            <a:xfrm>
              <a:off x="1728"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13987</a:t>
              </a:r>
            </a:p>
          </p:txBody>
        </p:sp>
        <p:sp>
          <p:nvSpPr>
            <p:cNvPr id="349648" name="Rectangle 464"/>
            <p:cNvSpPr>
              <a:spLocks noChangeArrowheads="1"/>
            </p:cNvSpPr>
            <p:nvPr/>
          </p:nvSpPr>
          <p:spPr bwMode="auto">
            <a:xfrm>
              <a:off x="2400"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22</a:t>
              </a:r>
            </a:p>
          </p:txBody>
        </p:sp>
        <p:sp>
          <p:nvSpPr>
            <p:cNvPr id="349649" name="Rectangle 465"/>
            <p:cNvSpPr>
              <a:spLocks noChangeArrowheads="1"/>
            </p:cNvSpPr>
            <p:nvPr/>
          </p:nvSpPr>
          <p:spPr bwMode="auto">
            <a:xfrm>
              <a:off x="1728"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seq: 6984</a:t>
              </a:r>
            </a:p>
          </p:txBody>
        </p:sp>
        <p:sp>
          <p:nvSpPr>
            <p:cNvPr id="349650" name="Rectangle 466"/>
            <p:cNvSpPr>
              <a:spLocks noChangeArrowheads="1"/>
            </p:cNvSpPr>
            <p:nvPr/>
          </p:nvSpPr>
          <p:spPr bwMode="auto">
            <a:xfrm>
              <a:off x="2400"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 8808</a:t>
              </a:r>
            </a:p>
          </p:txBody>
        </p:sp>
        <p:sp>
          <p:nvSpPr>
            <p:cNvPr id="349651" name="Rectangle 467"/>
            <p:cNvSpPr>
              <a:spLocks noChangeArrowheads="1"/>
            </p:cNvSpPr>
            <p:nvPr/>
          </p:nvSpPr>
          <p:spPr bwMode="auto">
            <a:xfrm>
              <a:off x="1728"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SYN:</a:t>
              </a:r>
              <a:r>
                <a:rPr lang="it-IT" sz="1100" dirty="0" err="1">
                  <a:latin typeface="Roboto Light"/>
                  <a:cs typeface="Roboto Light"/>
                </a:rPr>
                <a:t>0</a:t>
              </a:r>
              <a:endParaRPr lang="it-IT" sz="1100" dirty="0">
                <a:latin typeface="Roboto Light"/>
                <a:cs typeface="Roboto Light"/>
              </a:endParaRPr>
            </a:p>
          </p:txBody>
        </p:sp>
        <p:sp>
          <p:nvSpPr>
            <p:cNvPr id="349652" name="Rectangle 468"/>
            <p:cNvSpPr>
              <a:spLocks noChangeArrowheads="1"/>
            </p:cNvSpPr>
            <p:nvPr/>
          </p:nvSpPr>
          <p:spPr bwMode="auto">
            <a:xfrm>
              <a:off x="2160" y="1344"/>
              <a:ext cx="480"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ACK:1</a:t>
              </a:r>
            </a:p>
          </p:txBody>
        </p:sp>
        <p:sp>
          <p:nvSpPr>
            <p:cNvPr id="349653" name="Rectangle 469"/>
            <p:cNvSpPr>
              <a:spLocks noChangeArrowheads="1"/>
            </p:cNvSpPr>
            <p:nvPr/>
          </p:nvSpPr>
          <p:spPr bwMode="auto">
            <a:xfrm>
              <a:off x="2640"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FIN:</a:t>
              </a:r>
              <a:r>
                <a:rPr lang="it-IT" sz="1100" dirty="0" err="1">
                  <a:latin typeface="Roboto Light"/>
                  <a:cs typeface="Roboto Light"/>
                </a:rPr>
                <a:t>0</a:t>
              </a:r>
              <a:endParaRPr lang="it-IT" sz="1100" dirty="0">
                <a:latin typeface="Roboto Light"/>
                <a:cs typeface="Roboto Light"/>
              </a:endParaRPr>
            </a:p>
          </p:txBody>
        </p:sp>
      </p:grpSp>
      <p:sp>
        <p:nvSpPr>
          <p:cNvPr id="349654" name="Line 470"/>
          <p:cNvSpPr>
            <a:spLocks noChangeShapeType="1"/>
          </p:cNvSpPr>
          <p:nvPr/>
        </p:nvSpPr>
        <p:spPr bwMode="auto">
          <a:xfrm>
            <a:off x="3200400" y="2114550"/>
            <a:ext cx="2362200" cy="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sz="1100">
              <a:latin typeface="Roboto Light"/>
              <a:cs typeface="Roboto Light"/>
            </a:endParaRPr>
          </a:p>
        </p:txBody>
      </p:sp>
      <p:sp>
        <p:nvSpPr>
          <p:cNvPr id="349655" name="Line 471"/>
          <p:cNvSpPr>
            <a:spLocks noChangeShapeType="1"/>
          </p:cNvSpPr>
          <p:nvPr/>
        </p:nvSpPr>
        <p:spPr bwMode="auto">
          <a:xfrm flipH="1">
            <a:off x="3124200" y="3028950"/>
            <a:ext cx="2438400" cy="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sz="1100">
              <a:latin typeface="Roboto Light"/>
              <a:cs typeface="Roboto Light"/>
            </a:endParaRPr>
          </a:p>
        </p:txBody>
      </p:sp>
      <p:sp>
        <p:nvSpPr>
          <p:cNvPr id="349656" name="Line 472"/>
          <p:cNvSpPr>
            <a:spLocks noChangeShapeType="1"/>
          </p:cNvSpPr>
          <p:nvPr/>
        </p:nvSpPr>
        <p:spPr bwMode="auto">
          <a:xfrm>
            <a:off x="3200400" y="4400550"/>
            <a:ext cx="2362200" cy="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sz="1100">
              <a:latin typeface="Roboto Light"/>
              <a:cs typeface="Roboto Light"/>
            </a:endParaRPr>
          </a:p>
        </p:txBody>
      </p:sp>
      <p:sp>
        <p:nvSpPr>
          <p:cNvPr id="349657" name="Rectangle 473"/>
          <p:cNvSpPr>
            <a:spLocks noChangeArrowheads="1"/>
          </p:cNvSpPr>
          <p:nvPr/>
        </p:nvSpPr>
        <p:spPr bwMode="auto">
          <a:xfrm>
            <a:off x="3276600" y="2743200"/>
            <a:ext cx="2133600" cy="22860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100">
                <a:latin typeface="Roboto Light"/>
                <a:cs typeface="Roboto Light"/>
              </a:rPr>
              <a:t>30 bytes</a:t>
            </a:r>
            <a:endParaRPr lang="it-IT" sz="1100" b="0">
              <a:latin typeface="Roboto Light"/>
              <a:cs typeface="Roboto Light"/>
            </a:endParaRPr>
          </a:p>
        </p:txBody>
      </p:sp>
      <p:grpSp>
        <p:nvGrpSpPr>
          <p:cNvPr id="349658" name="Group 474"/>
          <p:cNvGrpSpPr>
            <a:grpSpLocks/>
          </p:cNvGrpSpPr>
          <p:nvPr/>
        </p:nvGrpSpPr>
        <p:grpSpPr bwMode="auto">
          <a:xfrm>
            <a:off x="3276600" y="3143250"/>
            <a:ext cx="2133600" cy="514350"/>
            <a:chOff x="1728" y="1056"/>
            <a:chExt cx="1344" cy="432"/>
          </a:xfrm>
        </p:grpSpPr>
        <p:sp>
          <p:nvSpPr>
            <p:cNvPr id="349659" name="Rectangle 475"/>
            <p:cNvSpPr>
              <a:spLocks noChangeArrowheads="1"/>
            </p:cNvSpPr>
            <p:nvPr/>
          </p:nvSpPr>
          <p:spPr bwMode="auto">
            <a:xfrm>
              <a:off x="1728"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22</a:t>
              </a:r>
            </a:p>
          </p:txBody>
        </p:sp>
        <p:sp>
          <p:nvSpPr>
            <p:cNvPr id="349660" name="Rectangle 476"/>
            <p:cNvSpPr>
              <a:spLocks noChangeArrowheads="1"/>
            </p:cNvSpPr>
            <p:nvPr/>
          </p:nvSpPr>
          <p:spPr bwMode="auto">
            <a:xfrm>
              <a:off x="2400"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13987</a:t>
              </a:r>
            </a:p>
          </p:txBody>
        </p:sp>
        <p:sp>
          <p:nvSpPr>
            <p:cNvPr id="349661" name="Rectangle 477"/>
            <p:cNvSpPr>
              <a:spLocks noChangeArrowheads="1"/>
            </p:cNvSpPr>
            <p:nvPr/>
          </p:nvSpPr>
          <p:spPr bwMode="auto">
            <a:xfrm>
              <a:off x="1728"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seq: 8807</a:t>
              </a:r>
            </a:p>
          </p:txBody>
        </p:sp>
        <p:sp>
          <p:nvSpPr>
            <p:cNvPr id="349662" name="Rectangle 478"/>
            <p:cNvSpPr>
              <a:spLocks noChangeArrowheads="1"/>
            </p:cNvSpPr>
            <p:nvPr/>
          </p:nvSpPr>
          <p:spPr bwMode="auto">
            <a:xfrm>
              <a:off x="2400"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 6984</a:t>
              </a:r>
            </a:p>
          </p:txBody>
        </p:sp>
        <p:sp>
          <p:nvSpPr>
            <p:cNvPr id="349663" name="Rectangle 479"/>
            <p:cNvSpPr>
              <a:spLocks noChangeArrowheads="1"/>
            </p:cNvSpPr>
            <p:nvPr/>
          </p:nvSpPr>
          <p:spPr bwMode="auto">
            <a:xfrm>
              <a:off x="1728"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SYN:</a:t>
              </a:r>
              <a:r>
                <a:rPr lang="it-IT" sz="1100" dirty="0" err="1">
                  <a:latin typeface="Roboto Light"/>
                  <a:cs typeface="Roboto Light"/>
                </a:rPr>
                <a:t>0</a:t>
              </a:r>
              <a:endParaRPr lang="it-IT" sz="1100" dirty="0">
                <a:latin typeface="Roboto Light"/>
                <a:cs typeface="Roboto Light"/>
              </a:endParaRPr>
            </a:p>
          </p:txBody>
        </p:sp>
        <p:sp>
          <p:nvSpPr>
            <p:cNvPr id="349664" name="Rectangle 480"/>
            <p:cNvSpPr>
              <a:spLocks noChangeArrowheads="1"/>
            </p:cNvSpPr>
            <p:nvPr/>
          </p:nvSpPr>
          <p:spPr bwMode="auto">
            <a:xfrm>
              <a:off x="2160" y="1344"/>
              <a:ext cx="480"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ACK:1</a:t>
              </a:r>
            </a:p>
          </p:txBody>
        </p:sp>
        <p:sp>
          <p:nvSpPr>
            <p:cNvPr id="349665" name="Rectangle 481"/>
            <p:cNvSpPr>
              <a:spLocks noChangeArrowheads="1"/>
            </p:cNvSpPr>
            <p:nvPr/>
          </p:nvSpPr>
          <p:spPr bwMode="auto">
            <a:xfrm>
              <a:off x="2640"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FIN:1</a:t>
              </a:r>
            </a:p>
          </p:txBody>
        </p:sp>
      </p:grpSp>
      <p:sp>
        <p:nvSpPr>
          <p:cNvPr id="349666" name="Line 482"/>
          <p:cNvSpPr>
            <a:spLocks noChangeShapeType="1"/>
          </p:cNvSpPr>
          <p:nvPr/>
        </p:nvSpPr>
        <p:spPr bwMode="auto">
          <a:xfrm flipH="1">
            <a:off x="3124200" y="3714750"/>
            <a:ext cx="2438400" cy="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sz="1100">
              <a:latin typeface="Roboto Light"/>
              <a:cs typeface="Roboto Light"/>
            </a:endParaRPr>
          </a:p>
        </p:txBody>
      </p:sp>
      <p:pic>
        <p:nvPicPr>
          <p:cNvPr id="483" name="Picture 482"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872" y="2303241"/>
            <a:ext cx="914400" cy="1108518"/>
          </a:xfrm>
          <a:prstGeom prst="rect">
            <a:avLst/>
          </a:prstGeom>
        </p:spPr>
      </p:pic>
      <p:pic>
        <p:nvPicPr>
          <p:cNvPr id="484" name="Picture 483"/>
          <p:cNvPicPr>
            <a:picLocks noChangeAspect="1"/>
          </p:cNvPicPr>
          <p:nvPr/>
        </p:nvPicPr>
        <p:blipFill>
          <a:blip r:embed="rId4"/>
          <a:stretch>
            <a:fillRect/>
          </a:stretch>
        </p:blipFill>
        <p:spPr>
          <a:xfrm>
            <a:off x="1414330" y="2655779"/>
            <a:ext cx="1105582" cy="716071"/>
          </a:xfrm>
          <a:prstGeom prst="rect">
            <a:avLst/>
          </a:prstGeom>
        </p:spPr>
      </p:pic>
    </p:spTree>
    <p:extLst>
      <p:ext uri="{BB962C8B-B14F-4D97-AF65-F5344CB8AC3E}">
        <p14:creationId xmlns:p14="http://schemas.microsoft.com/office/powerpoint/2010/main" val="21550953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a:t>TCP Virtual Circuit: Shutdown</a:t>
            </a:r>
          </a:p>
        </p:txBody>
      </p:sp>
      <p:sp>
        <p:nvSpPr>
          <p:cNvPr id="350211" name="Rectangle 3"/>
          <p:cNvSpPr>
            <a:spLocks noGrp="1" noChangeArrowheads="1"/>
          </p:cNvSpPr>
          <p:nvPr>
            <p:ph idx="1"/>
          </p:nvPr>
        </p:nvSpPr>
        <p:spPr/>
        <p:txBody>
          <a:bodyPr/>
          <a:lstStyle/>
          <a:p>
            <a:pPr>
              <a:buFontTx/>
              <a:buNone/>
            </a:pPr>
            <a:r>
              <a:rPr lang="en-US" sz="1200" b="1" dirty="0">
                <a:latin typeface="Courier New" charset="0"/>
                <a:ea typeface="MS Mincho" pitchFamily="49" charset="-128"/>
                <a:cs typeface="MS Mincho" pitchFamily="49" charset="-128"/>
              </a:rPr>
              <a:t>192.168.1.20.22 &gt; 192.168.1.10.1026: F 4056579200:4056579200(0) </a:t>
            </a:r>
            <a:r>
              <a:rPr lang="en-US" sz="1200" b="1" dirty="0" err="1">
                <a:latin typeface="Courier New" charset="0"/>
                <a:ea typeface="MS Mincho" pitchFamily="49" charset="-128"/>
                <a:cs typeface="MS Mincho" pitchFamily="49" charset="-128"/>
              </a:rPr>
              <a:t>ack</a:t>
            </a:r>
            <a:r>
              <a:rPr lang="en-US" sz="1200" b="1" dirty="0">
                <a:latin typeface="Courier New" charset="0"/>
                <a:ea typeface="MS Mincho" pitchFamily="49" charset="-128"/>
                <a:cs typeface="MS Mincho" pitchFamily="49" charset="-128"/>
              </a:rPr>
              <a:t> 1016070</a:t>
            </a:r>
          </a:p>
          <a:p>
            <a:pPr>
              <a:buFontTx/>
              <a:buNone/>
            </a:pPr>
            <a:r>
              <a:rPr lang="en-US" sz="1200" b="1" dirty="0">
                <a:latin typeface="Courier New" charset="0"/>
                <a:ea typeface="MS Mincho" pitchFamily="49" charset="-128"/>
                <a:cs typeface="MS Mincho" pitchFamily="49" charset="-128"/>
              </a:rPr>
              <a:t>192.168.1.10.1026 &gt; 192.168.1.20.22: . </a:t>
            </a:r>
            <a:r>
              <a:rPr lang="en-US" sz="1200" b="1" dirty="0" err="1">
                <a:latin typeface="Courier New" charset="0"/>
                <a:ea typeface="MS Mincho" pitchFamily="49" charset="-128"/>
                <a:cs typeface="MS Mincho" pitchFamily="49" charset="-128"/>
              </a:rPr>
              <a:t>ack</a:t>
            </a:r>
            <a:r>
              <a:rPr lang="en-US" sz="1200" b="1" dirty="0">
                <a:latin typeface="Courier New" charset="0"/>
                <a:ea typeface="MS Mincho" pitchFamily="49" charset="-128"/>
                <a:cs typeface="MS Mincho" pitchFamily="49" charset="-128"/>
              </a:rPr>
              <a:t> 4056579201</a:t>
            </a:r>
          </a:p>
          <a:p>
            <a:pPr>
              <a:buFontTx/>
              <a:buNone/>
            </a:pPr>
            <a:r>
              <a:rPr lang="en-US" sz="1200" b="1" dirty="0">
                <a:latin typeface="Courier New" charset="0"/>
                <a:ea typeface="MS Mincho" pitchFamily="49" charset="-128"/>
                <a:cs typeface="MS Mincho" pitchFamily="49" charset="-128"/>
              </a:rPr>
              <a:t>192.168.1.10.1026 &gt; 192.168.1.20.22: F 1016070:1016070(0) </a:t>
            </a:r>
            <a:r>
              <a:rPr lang="en-US" sz="1200" b="1" dirty="0" err="1">
                <a:latin typeface="Courier New" charset="0"/>
                <a:ea typeface="MS Mincho" pitchFamily="49" charset="-128"/>
                <a:cs typeface="MS Mincho" pitchFamily="49" charset="-128"/>
              </a:rPr>
              <a:t>ack</a:t>
            </a:r>
            <a:r>
              <a:rPr lang="en-US" sz="1200" b="1" dirty="0">
                <a:latin typeface="Courier New" charset="0"/>
                <a:ea typeface="MS Mincho" pitchFamily="49" charset="-128"/>
                <a:cs typeface="MS Mincho" pitchFamily="49" charset="-128"/>
              </a:rPr>
              <a:t> 4056579201</a:t>
            </a:r>
          </a:p>
          <a:p>
            <a:pPr>
              <a:buFontTx/>
              <a:buNone/>
            </a:pPr>
            <a:r>
              <a:rPr lang="en-US" sz="1200" b="1" dirty="0">
                <a:latin typeface="Courier New" charset="0"/>
                <a:ea typeface="MS Mincho" pitchFamily="49" charset="-128"/>
                <a:cs typeface="MS Mincho" pitchFamily="49" charset="-128"/>
              </a:rPr>
              <a:t>192.168.1.20.22 &gt; 192.168.1.10.1026: . </a:t>
            </a:r>
            <a:r>
              <a:rPr lang="en-US" sz="1200" b="1" dirty="0" err="1">
                <a:latin typeface="Courier New" charset="0"/>
                <a:ea typeface="MS Mincho" pitchFamily="49" charset="-128"/>
                <a:cs typeface="MS Mincho" pitchFamily="49" charset="-128"/>
              </a:rPr>
              <a:t>ack</a:t>
            </a:r>
            <a:r>
              <a:rPr lang="en-US" sz="1200" b="1" dirty="0">
                <a:latin typeface="Courier New" charset="0"/>
                <a:ea typeface="MS Mincho" pitchFamily="49" charset="-128"/>
                <a:cs typeface="MS Mincho" pitchFamily="49" charset="-128"/>
              </a:rPr>
              <a:t> 1016071</a:t>
            </a:r>
            <a:endParaRPr lang="en-US" sz="1200" b="1" dirty="0"/>
          </a:p>
        </p:txBody>
      </p:sp>
    </p:spTree>
    <p:extLst>
      <p:ext uri="{BB962C8B-B14F-4D97-AF65-F5344CB8AC3E}">
        <p14:creationId xmlns:p14="http://schemas.microsoft.com/office/powerpoint/2010/main" val="346804670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a:t>TCP Portscan</a:t>
            </a:r>
          </a:p>
        </p:txBody>
      </p:sp>
      <p:sp>
        <p:nvSpPr>
          <p:cNvPr id="351235" name="Rectangle 3"/>
          <p:cNvSpPr>
            <a:spLocks noGrp="1" noChangeArrowheads="1"/>
          </p:cNvSpPr>
          <p:nvPr>
            <p:ph idx="1"/>
          </p:nvPr>
        </p:nvSpPr>
        <p:spPr/>
        <p:txBody>
          <a:bodyPr/>
          <a:lstStyle/>
          <a:p>
            <a:r>
              <a:rPr lang="en-US" dirty="0"/>
              <a:t>Used to determine the TCP services available on a victim host</a:t>
            </a:r>
          </a:p>
          <a:p>
            <a:r>
              <a:rPr lang="en-US" dirty="0"/>
              <a:t>Most services are statically associated with port numbers (see /</a:t>
            </a:r>
            <a:r>
              <a:rPr lang="en-US" dirty="0" err="1"/>
              <a:t>etc</a:t>
            </a:r>
            <a:r>
              <a:rPr lang="en-US" dirty="0"/>
              <a:t>/services in UNIX systems)</a:t>
            </a:r>
          </a:p>
          <a:p>
            <a:r>
              <a:rPr lang="en-US" dirty="0"/>
              <a:t>In its simplest form (connect() scanning), the attacker tries to open a TCP connection to all the 65535 ports of the victim host</a:t>
            </a:r>
          </a:p>
          <a:p>
            <a:r>
              <a:rPr lang="en-US" dirty="0"/>
              <a:t>If the handshake is successful then the service is available</a:t>
            </a:r>
          </a:p>
          <a:p>
            <a:r>
              <a:rPr lang="en-US" dirty="0"/>
              <a:t>Advantage: no need to be root</a:t>
            </a:r>
          </a:p>
          <a:p>
            <a:r>
              <a:rPr lang="en-US" dirty="0"/>
              <a:t>Disadvantage: very noisy</a:t>
            </a:r>
          </a:p>
        </p:txBody>
      </p:sp>
    </p:spTree>
    <p:extLst>
      <p:ext uri="{BB962C8B-B14F-4D97-AF65-F5344CB8AC3E}">
        <p14:creationId xmlns:p14="http://schemas.microsoft.com/office/powerpoint/2010/main" val="2972940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IP Encapsulation</a:t>
            </a:r>
          </a:p>
        </p:txBody>
      </p:sp>
      <p:sp>
        <p:nvSpPr>
          <p:cNvPr id="63491" name="Rectangle 3"/>
          <p:cNvSpPr>
            <a:spLocks noChangeArrowheads="1"/>
          </p:cNvSpPr>
          <p:nvPr/>
        </p:nvSpPr>
        <p:spPr bwMode="auto">
          <a:xfrm>
            <a:off x="609600" y="2971800"/>
            <a:ext cx="1524000" cy="4000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Frame header</a:t>
            </a:r>
          </a:p>
        </p:txBody>
      </p:sp>
      <p:sp>
        <p:nvSpPr>
          <p:cNvPr id="63492" name="Rectangle 4"/>
          <p:cNvSpPr>
            <a:spLocks noChangeArrowheads="1"/>
          </p:cNvSpPr>
          <p:nvPr/>
        </p:nvSpPr>
        <p:spPr bwMode="auto">
          <a:xfrm>
            <a:off x="2133600" y="2971800"/>
            <a:ext cx="6324600" cy="4000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Frame data</a:t>
            </a:r>
            <a:endParaRPr lang="it-IT" b="0">
              <a:latin typeface="Roboto Light"/>
              <a:cs typeface="Roboto Light"/>
            </a:endParaRPr>
          </a:p>
        </p:txBody>
      </p:sp>
      <p:sp>
        <p:nvSpPr>
          <p:cNvPr id="63493" name="Rectangle 5"/>
          <p:cNvSpPr>
            <a:spLocks noChangeArrowheads="1"/>
          </p:cNvSpPr>
          <p:nvPr/>
        </p:nvSpPr>
        <p:spPr bwMode="auto">
          <a:xfrm>
            <a:off x="2133600" y="2228850"/>
            <a:ext cx="1524000" cy="4000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IP header</a:t>
            </a:r>
          </a:p>
        </p:txBody>
      </p:sp>
      <p:sp>
        <p:nvSpPr>
          <p:cNvPr id="63494" name="Rectangle 6"/>
          <p:cNvSpPr>
            <a:spLocks noChangeArrowheads="1"/>
          </p:cNvSpPr>
          <p:nvPr/>
        </p:nvSpPr>
        <p:spPr bwMode="auto">
          <a:xfrm>
            <a:off x="3657600" y="2228850"/>
            <a:ext cx="4800600" cy="4000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IP data</a:t>
            </a:r>
            <a:endParaRPr lang="it-IT" b="0">
              <a:latin typeface="Roboto Light"/>
              <a:cs typeface="Roboto Light"/>
            </a:endParaRPr>
          </a:p>
        </p:txBody>
      </p:sp>
      <p:sp>
        <p:nvSpPr>
          <p:cNvPr id="63495" name="Line 7"/>
          <p:cNvSpPr>
            <a:spLocks noChangeShapeType="1"/>
          </p:cNvSpPr>
          <p:nvPr/>
        </p:nvSpPr>
        <p:spPr bwMode="auto">
          <a:xfrm>
            <a:off x="2286000" y="2686050"/>
            <a:ext cx="0" cy="22860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63496" name="Line 8"/>
          <p:cNvSpPr>
            <a:spLocks noChangeShapeType="1"/>
          </p:cNvSpPr>
          <p:nvPr/>
        </p:nvSpPr>
        <p:spPr bwMode="auto">
          <a:xfrm>
            <a:off x="8305800" y="2686050"/>
            <a:ext cx="0" cy="22860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a:latin typeface="Roboto Light"/>
              <a:cs typeface="Roboto Light"/>
            </a:endParaRPr>
          </a:p>
        </p:txBody>
      </p:sp>
    </p:spTree>
    <p:extLst>
      <p:ext uri="{BB962C8B-B14F-4D97-AF65-F5344CB8AC3E}">
        <p14:creationId xmlns:p14="http://schemas.microsoft.com/office/powerpoint/2010/main" val="31686586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t>connect() Scan</a:t>
            </a:r>
          </a:p>
        </p:txBody>
      </p:sp>
      <p:sp>
        <p:nvSpPr>
          <p:cNvPr id="353283" name="Rectangle 3"/>
          <p:cNvSpPr>
            <a:spLocks noGrp="1" noChangeArrowheads="1"/>
          </p:cNvSpPr>
          <p:nvPr>
            <p:ph idx="1"/>
          </p:nvPr>
        </p:nvSpPr>
        <p:spPr/>
        <p:txBody>
          <a:bodyPr>
            <a:normAutofit lnSpcReduction="10000"/>
          </a:bodyPr>
          <a:lstStyle/>
          <a:p>
            <a:pPr marL="0" indent="0">
              <a:buNone/>
            </a:pPr>
            <a:r>
              <a:rPr lang="en-US" sz="1200" b="1" dirty="0" err="1">
                <a:latin typeface="Courier New" charset="0"/>
                <a:ea typeface="MS Mincho" pitchFamily="49" charset="-128"/>
                <a:cs typeface="Hack" panose="020B0609030202020204" pitchFamily="49" charset="0"/>
              </a:rPr>
              <a:t>root@localhost</a:t>
            </a:r>
            <a:r>
              <a:rPr lang="en-US" sz="1200" b="1" dirty="0">
                <a:latin typeface="Courier New" charset="0"/>
                <a:ea typeface="MS Mincho" pitchFamily="49" charset="-128"/>
                <a:cs typeface="Hack" panose="020B0609030202020204" pitchFamily="49" charset="0"/>
              </a:rPr>
              <a:t>/home/</a:t>
            </a:r>
            <a:r>
              <a:rPr lang="en-US" sz="1200" b="1" dirty="0" err="1">
                <a:latin typeface="Courier New" charset="0"/>
                <a:ea typeface="MS Mincho" pitchFamily="49" charset="-128"/>
                <a:cs typeface="Hack" panose="020B0609030202020204" pitchFamily="49" charset="0"/>
              </a:rPr>
              <a:t>vigna</a:t>
            </a:r>
            <a:r>
              <a:rPr lang="en-US" sz="1200" b="1" dirty="0">
                <a:latin typeface="Courier New" charset="0"/>
                <a:ea typeface="MS Mincho" pitchFamily="49" charset="-128"/>
                <a:cs typeface="Hack" panose="020B0609030202020204" pitchFamily="49" charset="0"/>
              </a:rPr>
              <a:t>: </a:t>
            </a:r>
            <a:r>
              <a:rPr lang="en-US" sz="1200" b="1" dirty="0" err="1">
                <a:latin typeface="Courier New" charset="0"/>
                <a:ea typeface="MS Mincho" pitchFamily="49" charset="-128"/>
                <a:cs typeface="Hack" panose="020B0609030202020204" pitchFamily="49" charset="0"/>
              </a:rPr>
              <a:t>nmap</a:t>
            </a:r>
            <a:r>
              <a:rPr lang="en-US" sz="1200" b="1" dirty="0">
                <a:latin typeface="Courier New" charset="0"/>
                <a:ea typeface="MS Mincho" pitchFamily="49" charset="-128"/>
                <a:cs typeface="Hack" panose="020B0609030202020204" pitchFamily="49" charset="0"/>
              </a:rPr>
              <a:t> -</a:t>
            </a:r>
            <a:r>
              <a:rPr lang="en-US" sz="1200" b="1" dirty="0" err="1">
                <a:latin typeface="Courier New" charset="0"/>
                <a:ea typeface="MS Mincho" pitchFamily="49" charset="-128"/>
                <a:cs typeface="Hack" panose="020B0609030202020204" pitchFamily="49" charset="0"/>
              </a:rPr>
              <a:t>sT</a:t>
            </a:r>
            <a:r>
              <a:rPr lang="en-US" sz="1200" b="1" dirty="0">
                <a:latin typeface="Courier New" charset="0"/>
                <a:ea typeface="MS Mincho" pitchFamily="49" charset="-128"/>
                <a:cs typeface="Hack" panose="020B0609030202020204" pitchFamily="49" charset="0"/>
              </a:rPr>
              <a:t> 192.168.1.20</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Starting </a:t>
            </a:r>
            <a:r>
              <a:rPr lang="en-US" sz="1200" b="1" dirty="0" err="1">
                <a:latin typeface="Courier New" charset="0"/>
                <a:ea typeface="MS Mincho" pitchFamily="49" charset="-128"/>
                <a:cs typeface="Hack" panose="020B0609030202020204" pitchFamily="49" charset="0"/>
              </a:rPr>
              <a:t>Nmap</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Interesting ports on  (192.168.1.20):</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(The 1500 ports scanned but not shown below are in state: closed)</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Port       State       Service</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7/tcp      open        echo                    </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9/tcp      open        discard                 </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11/tcp     open        </a:t>
            </a:r>
            <a:r>
              <a:rPr lang="en-US" sz="1200" b="1" dirty="0" err="1">
                <a:latin typeface="Courier New" charset="0"/>
                <a:ea typeface="MS Mincho" pitchFamily="49" charset="-128"/>
                <a:cs typeface="Hack" panose="020B0609030202020204" pitchFamily="49" charset="0"/>
              </a:rPr>
              <a:t>systat</a:t>
            </a:r>
            <a:r>
              <a:rPr lang="en-US" sz="1200" b="1" dirty="0">
                <a:latin typeface="Courier New" charset="0"/>
                <a:ea typeface="MS Mincho" pitchFamily="49" charset="-128"/>
                <a:cs typeface="Hack" panose="020B0609030202020204" pitchFamily="49" charset="0"/>
              </a:rPr>
              <a:t>                  </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13/tcp     open        daytime                 </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15/tcp     open        </a:t>
            </a:r>
            <a:r>
              <a:rPr lang="en-US" sz="1200" b="1" dirty="0" err="1">
                <a:latin typeface="Courier New" charset="0"/>
                <a:ea typeface="MS Mincho" pitchFamily="49" charset="-128"/>
                <a:cs typeface="Hack" panose="020B0609030202020204" pitchFamily="49" charset="0"/>
              </a:rPr>
              <a:t>netstat</a:t>
            </a:r>
            <a:r>
              <a:rPr lang="en-US" sz="1200" b="1" dirty="0">
                <a:latin typeface="Courier New" charset="0"/>
                <a:ea typeface="MS Mincho" pitchFamily="49" charset="-128"/>
                <a:cs typeface="Hack" panose="020B0609030202020204" pitchFamily="49" charset="0"/>
              </a:rPr>
              <a:t>                 </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19/tcp     open        </a:t>
            </a:r>
            <a:r>
              <a:rPr lang="en-US" sz="1200" b="1" dirty="0" err="1">
                <a:latin typeface="Courier New" charset="0"/>
                <a:ea typeface="MS Mincho" pitchFamily="49" charset="-128"/>
                <a:cs typeface="Hack" panose="020B0609030202020204" pitchFamily="49" charset="0"/>
              </a:rPr>
              <a:t>chargen</a:t>
            </a:r>
            <a:r>
              <a:rPr lang="en-US" sz="1200" b="1" dirty="0">
                <a:latin typeface="Courier New" charset="0"/>
                <a:ea typeface="MS Mincho" pitchFamily="49" charset="-128"/>
                <a:cs typeface="Hack" panose="020B0609030202020204" pitchFamily="49" charset="0"/>
              </a:rPr>
              <a:t>                 </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21/tcp     open        ftp                     </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22/tcp     open        </a:t>
            </a:r>
            <a:r>
              <a:rPr lang="en-US" sz="1200" b="1" dirty="0" err="1">
                <a:latin typeface="Courier New" charset="0"/>
                <a:ea typeface="MS Mincho" pitchFamily="49" charset="-128"/>
                <a:cs typeface="Hack" panose="020B0609030202020204" pitchFamily="49" charset="0"/>
              </a:rPr>
              <a:t>ssh</a:t>
            </a:r>
            <a:r>
              <a:rPr lang="en-US" sz="1200" b="1" dirty="0">
                <a:latin typeface="Courier New" charset="0"/>
                <a:ea typeface="MS Mincho" pitchFamily="49" charset="-128"/>
                <a:cs typeface="Hack" panose="020B0609030202020204" pitchFamily="49" charset="0"/>
              </a:rPr>
              <a:t>                     </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23/tcp     open        telnet                  </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512/tcp    open        exec                    </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513/tcp    open        login                   </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514/tcp    open        shell                   </a:t>
            </a:r>
            <a:br>
              <a:rPr lang="en-US" sz="1200" b="1" dirty="0">
                <a:latin typeface="Courier New" charset="0"/>
                <a:ea typeface="MS Mincho" pitchFamily="49" charset="-128"/>
                <a:cs typeface="Hack" panose="020B0609030202020204" pitchFamily="49" charset="0"/>
              </a:rPr>
            </a:br>
            <a:r>
              <a:rPr lang="en-US" sz="1200" b="1" dirty="0">
                <a:latin typeface="Courier New" charset="0"/>
                <a:ea typeface="MS Mincho" pitchFamily="49" charset="-128"/>
                <a:cs typeface="Hack" panose="020B0609030202020204" pitchFamily="49" charset="0"/>
              </a:rPr>
              <a:t>6000/tcp   open        X11                     </a:t>
            </a:r>
            <a:br>
              <a:rPr lang="en-US" sz="1200" b="1" dirty="0">
                <a:latin typeface="Courier New" charset="0"/>
                <a:ea typeface="MS Mincho" pitchFamily="49" charset="-128"/>
                <a:cs typeface="Hack" panose="020B0609030202020204" pitchFamily="49" charset="0"/>
              </a:rPr>
            </a:br>
            <a:br>
              <a:rPr lang="en-US" sz="1200" b="1" dirty="0">
                <a:latin typeface="Courier New" charset="0"/>
                <a:ea typeface="MS Mincho" pitchFamily="49" charset="-128"/>
                <a:cs typeface="Hack" panose="020B0609030202020204" pitchFamily="49" charset="0"/>
              </a:rPr>
            </a:br>
            <a:r>
              <a:rPr lang="en-US" sz="1200" b="1" dirty="0" err="1">
                <a:latin typeface="Courier New" charset="0"/>
                <a:ea typeface="MS Mincho" pitchFamily="49" charset="-128"/>
                <a:cs typeface="Hack" panose="020B0609030202020204" pitchFamily="49" charset="0"/>
              </a:rPr>
              <a:t>Nmap</a:t>
            </a:r>
            <a:r>
              <a:rPr lang="en-US" sz="1200" b="1" dirty="0">
                <a:latin typeface="Courier New" charset="0"/>
                <a:ea typeface="MS Mincho" pitchFamily="49" charset="-128"/>
                <a:cs typeface="Hack" panose="020B0609030202020204" pitchFamily="49" charset="0"/>
              </a:rPr>
              <a:t> run completed -- 1 IP address (1 host up) scanned in 0 seconds</a:t>
            </a:r>
            <a:endParaRPr lang="en-US" sz="1200" b="1" dirty="0"/>
          </a:p>
        </p:txBody>
      </p:sp>
    </p:spTree>
    <p:extLst>
      <p:ext uri="{BB962C8B-B14F-4D97-AF65-F5344CB8AC3E}">
        <p14:creationId xmlns:p14="http://schemas.microsoft.com/office/powerpoint/2010/main" val="5641997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t>TCP SYN Scanning</a:t>
            </a:r>
          </a:p>
        </p:txBody>
      </p:sp>
      <p:sp>
        <p:nvSpPr>
          <p:cNvPr id="354307" name="Rectangle 3"/>
          <p:cNvSpPr>
            <a:spLocks noGrp="1" noChangeArrowheads="1"/>
          </p:cNvSpPr>
          <p:nvPr>
            <p:ph idx="1"/>
          </p:nvPr>
        </p:nvSpPr>
        <p:spPr/>
        <p:txBody>
          <a:bodyPr/>
          <a:lstStyle/>
          <a:p>
            <a:r>
              <a:rPr lang="en-US" dirty="0"/>
              <a:t>AKA “half-open” scanning</a:t>
            </a:r>
          </a:p>
          <a:p>
            <a:r>
              <a:rPr lang="en-US" dirty="0"/>
              <a:t>The attacker sends a SYN packet</a:t>
            </a:r>
          </a:p>
          <a:p>
            <a:r>
              <a:rPr lang="en-US" dirty="0"/>
              <a:t>The server answers with a SYN/ACK packet if the port is open or (usually) with a RST packet if the port is closed</a:t>
            </a:r>
          </a:p>
          <a:p>
            <a:r>
              <a:rPr lang="en-US" dirty="0"/>
              <a:t>The attacker sends a RST packet instead of the final ACK</a:t>
            </a:r>
          </a:p>
          <a:p>
            <a:r>
              <a:rPr lang="en-US" dirty="0"/>
              <a:t>The connection is never open and the event is not logged by the operating system/application</a:t>
            </a:r>
            <a:br>
              <a:rPr lang="en-US" dirty="0"/>
            </a:br>
            <a:endParaRPr lang="en-US" dirty="0"/>
          </a:p>
          <a:p>
            <a:endParaRPr lang="en-US" dirty="0"/>
          </a:p>
        </p:txBody>
      </p:sp>
    </p:spTree>
    <p:extLst>
      <p:ext uri="{BB962C8B-B14F-4D97-AF65-F5344CB8AC3E}">
        <p14:creationId xmlns:p14="http://schemas.microsoft.com/office/powerpoint/2010/main" val="242977638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a:t>TCP SYN Scanning</a:t>
            </a:r>
          </a:p>
        </p:txBody>
      </p:sp>
      <p:sp>
        <p:nvSpPr>
          <p:cNvPr id="444419" name="Rectangle 3"/>
          <p:cNvSpPr>
            <a:spLocks noGrp="1" noChangeArrowheads="1"/>
          </p:cNvSpPr>
          <p:nvPr>
            <p:ph idx="1"/>
          </p:nvPr>
        </p:nvSpPr>
        <p:spPr/>
        <p:txBody>
          <a:bodyPr>
            <a:normAutofit fontScale="62500" lnSpcReduction="20000"/>
          </a:bodyPr>
          <a:lstStyle/>
          <a:p>
            <a:pPr>
              <a:buFontTx/>
              <a:buNone/>
            </a:pPr>
            <a:r>
              <a:rPr lang="en-US" sz="1100" b="1">
                <a:latin typeface="Courier New" charset="0"/>
                <a:ea typeface="MS Mincho" pitchFamily="49" charset="-128"/>
                <a:cs typeface="MS Mincho" pitchFamily="49" charset="-128"/>
              </a:rPr>
              <a:t># nmap -sS 128.111.38.78</a:t>
            </a:r>
          </a:p>
          <a:p>
            <a:pPr>
              <a:buFontTx/>
              <a:buNone/>
            </a:pPr>
            <a:r>
              <a:rPr lang="en-US" sz="1100" b="1">
                <a:latin typeface="Courier New" charset="0"/>
              </a:rPr>
              <a:t>Port       State       Service</a:t>
            </a:r>
          </a:p>
          <a:p>
            <a:pPr>
              <a:buFontTx/>
              <a:buNone/>
            </a:pPr>
            <a:r>
              <a:rPr lang="en-US" sz="1100" b="1">
                <a:latin typeface="Courier New" charset="0"/>
              </a:rPr>
              <a:t>80/tcp     open        http                    </a:t>
            </a:r>
          </a:p>
          <a:p>
            <a:pPr>
              <a:buFontTx/>
              <a:buNone/>
            </a:pPr>
            <a:endParaRPr lang="en-US" sz="1100" b="1">
              <a:latin typeface="Courier New" charset="0"/>
            </a:endParaRPr>
          </a:p>
          <a:p>
            <a:pPr>
              <a:buFontTx/>
              <a:buNone/>
            </a:pPr>
            <a:r>
              <a:rPr lang="en-US" sz="1100" b="1">
                <a:latin typeface="Courier New" charset="0"/>
              </a:rPr>
              <a:t>Nmap run completed -- 1 IP address (1 host up) scanned in 1 second</a:t>
            </a:r>
          </a:p>
          <a:p>
            <a:pPr>
              <a:buFontTx/>
              <a:buNone/>
            </a:pPr>
            <a:endParaRPr lang="en-US" sz="1100" b="1">
              <a:latin typeface="Courier New" charset="0"/>
            </a:endParaRPr>
          </a:p>
          <a:p>
            <a:pPr>
              <a:buFontTx/>
              <a:buNone/>
            </a:pPr>
            <a:r>
              <a:rPr lang="en-US" sz="1100" b="1">
                <a:latin typeface="Courier New" charset="0"/>
              </a:rPr>
              <a:t>11:27:32.249220 128.111.48.69.47146 &gt; 128.111.41.38.78: S 3886663922:3886663922(0) win 2048</a:t>
            </a:r>
          </a:p>
          <a:p>
            <a:pPr>
              <a:buFontTx/>
              <a:buNone/>
            </a:pPr>
            <a:r>
              <a:rPr lang="en-US" sz="1100" b="1">
                <a:latin typeface="Courier New" charset="0"/>
              </a:rPr>
              <a:t>11:27:32.266910 128.111.48.69.47146 &gt; 128.111.41.38.78: S 3886663922:3886663922(0) win 2048</a:t>
            </a:r>
          </a:p>
          <a:p>
            <a:pPr>
              <a:buFontTx/>
              <a:buNone/>
            </a:pPr>
            <a:r>
              <a:rPr lang="en-US" sz="1100" b="1">
                <a:latin typeface="Courier New" charset="0"/>
              </a:rPr>
              <a:t>11:27:32.266914 128.111.48.69.47146 &gt; 128.111.41.38.81: S 3886663922:3886663922(0) win 2048</a:t>
            </a:r>
          </a:p>
          <a:p>
            <a:pPr>
              <a:buFontTx/>
              <a:buNone/>
            </a:pPr>
            <a:r>
              <a:rPr lang="en-US" sz="1100" b="1">
                <a:latin typeface="Courier New" charset="0"/>
              </a:rPr>
              <a:t>11:27:32.266918 128.111.48.69.47146 &gt; 128.111.41.38.82: S 3886663922:3886663922(0) win 2048</a:t>
            </a:r>
          </a:p>
          <a:p>
            <a:pPr>
              <a:buFontTx/>
              <a:buNone/>
            </a:pPr>
            <a:r>
              <a:rPr lang="en-US" sz="1100" b="1">
                <a:latin typeface="Courier New" charset="0"/>
              </a:rPr>
              <a:t>11:27:32.266923 128.111.48.69.47146 &gt; 128.111.41.38.80: S 3886663922:3886663922(0) win 2048</a:t>
            </a:r>
          </a:p>
          <a:p>
            <a:pPr>
              <a:buFontTx/>
              <a:buNone/>
            </a:pPr>
            <a:r>
              <a:rPr lang="en-US" sz="1100" b="1">
                <a:latin typeface="Courier New" charset="0"/>
              </a:rPr>
              <a:t>11:27:32.266925 128.111.48.69.47146 &gt; 128.111.41.38.79: S 3886663922:3886663922(0) win 2048</a:t>
            </a:r>
          </a:p>
          <a:p>
            <a:pPr>
              <a:buFontTx/>
              <a:buNone/>
            </a:pPr>
            <a:r>
              <a:rPr lang="en-US" sz="1100" b="1">
                <a:latin typeface="Courier New" charset="0"/>
              </a:rPr>
              <a:t>11:27:32.267904 128.111.41.38.78 &gt; 128.111.48.69.47146: R 0:0(0) ack 3886663923 win 0 (DF)</a:t>
            </a:r>
          </a:p>
          <a:p>
            <a:pPr>
              <a:buFontTx/>
              <a:buNone/>
            </a:pPr>
            <a:r>
              <a:rPr lang="en-US" sz="1100" b="1">
                <a:latin typeface="Courier New" charset="0"/>
              </a:rPr>
              <a:t>11:27:32.267970 128.111.41.38.81 &gt; 128.111.48.69.47146: R 0:0(0) ack 3886663923 win 0 (DF)</a:t>
            </a:r>
          </a:p>
          <a:p>
            <a:pPr>
              <a:buFontTx/>
              <a:buNone/>
            </a:pPr>
            <a:r>
              <a:rPr lang="en-US" sz="1100" b="1">
                <a:latin typeface="Courier New" charset="0"/>
              </a:rPr>
              <a:t>11:27:32.268038 128.111.41.38.82 &gt; 128.111.48.69.47146: R 0:0(0) ack 3886663923 win 0 (DF)</a:t>
            </a:r>
          </a:p>
          <a:p>
            <a:pPr>
              <a:buFontTx/>
              <a:buNone/>
            </a:pPr>
            <a:r>
              <a:rPr lang="en-US" sz="1100" b="1">
                <a:latin typeface="Courier New" charset="0"/>
              </a:rPr>
              <a:t>11:27:32.268106 128.111.41.38.80 &gt; 128.111.48.69.47146: S 1441896698:1441896698(0) ack 3886663923 win 5840 &lt;mss 1460&gt; (DF)</a:t>
            </a:r>
          </a:p>
          <a:p>
            <a:pPr>
              <a:buFontTx/>
              <a:buNone/>
            </a:pPr>
            <a:r>
              <a:rPr lang="en-US" sz="1100" b="1">
                <a:latin typeface="Courier New" charset="0"/>
              </a:rPr>
              <a:t>11:27:32.268121 128.111.48.69.47146 &gt; 128.111.41.38.80: R 3886663923:3886663923(0) win 0 (DF)</a:t>
            </a:r>
          </a:p>
          <a:p>
            <a:pPr>
              <a:buFontTx/>
              <a:buNone/>
            </a:pPr>
            <a:r>
              <a:rPr lang="en-US" sz="1100" b="1">
                <a:latin typeface="Courier New" charset="0"/>
              </a:rPr>
              <a:t>11:27:32.268174 128.111.41.38.79 &gt; 128.111.48.69.47146: R 0:0(0) ack 3886663923 win 0 (DF)</a:t>
            </a:r>
          </a:p>
          <a:p>
            <a:pPr>
              <a:buFontTx/>
              <a:buNone/>
            </a:pPr>
            <a:endParaRPr lang="en-US" sz="1100" b="1">
              <a:latin typeface="Courier New" charset="0"/>
            </a:endParaRPr>
          </a:p>
        </p:txBody>
      </p:sp>
    </p:spTree>
    <p:extLst>
      <p:ext uri="{BB962C8B-B14F-4D97-AF65-F5344CB8AC3E}">
        <p14:creationId xmlns:p14="http://schemas.microsoft.com/office/powerpoint/2010/main" val="206426696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t>TCP FIN Scanning</a:t>
            </a:r>
          </a:p>
        </p:txBody>
      </p:sp>
      <p:sp>
        <p:nvSpPr>
          <p:cNvPr id="355331" name="Rectangle 3"/>
          <p:cNvSpPr>
            <a:spLocks noGrp="1" noChangeArrowheads="1"/>
          </p:cNvSpPr>
          <p:nvPr>
            <p:ph idx="1"/>
          </p:nvPr>
        </p:nvSpPr>
        <p:spPr/>
        <p:txBody>
          <a:bodyPr/>
          <a:lstStyle/>
          <a:p>
            <a:r>
              <a:rPr lang="en-US" dirty="0"/>
              <a:t>The attacker sends a FIN-marked packet</a:t>
            </a:r>
          </a:p>
          <a:p>
            <a:r>
              <a:rPr lang="en-US" dirty="0"/>
              <a:t>In most TCP/IP implementations</a:t>
            </a:r>
          </a:p>
          <a:p>
            <a:pPr lvl="1"/>
            <a:r>
              <a:rPr lang="en-US" dirty="0"/>
              <a:t>If the port is closed a RST packet is sent back</a:t>
            </a:r>
          </a:p>
          <a:p>
            <a:pPr lvl="1"/>
            <a:r>
              <a:rPr lang="en-US" dirty="0"/>
              <a:t>If the port is open the FIN packet is ignored (timeout)</a:t>
            </a:r>
          </a:p>
          <a:p>
            <a:r>
              <a:rPr lang="en-US" dirty="0"/>
              <a:t>In Windows a RST is sent back in any case, so that all ports appear to be closed</a:t>
            </a:r>
          </a:p>
          <a:p>
            <a:r>
              <a:rPr lang="en-US" dirty="0"/>
              <a:t>Variation of this type of scanning technique</a:t>
            </a:r>
          </a:p>
          <a:p>
            <a:pPr lvl="1"/>
            <a:r>
              <a:rPr lang="en-US" dirty="0"/>
              <a:t>Xmas: FIN, PSH, URG set</a:t>
            </a:r>
          </a:p>
          <a:p>
            <a:pPr lvl="1"/>
            <a:r>
              <a:rPr lang="en-US" dirty="0"/>
              <a:t>Null: no flags set</a:t>
            </a:r>
          </a:p>
          <a:p>
            <a:pPr lvl="1"/>
            <a:endParaRPr lang="en-US" dirty="0"/>
          </a:p>
          <a:p>
            <a:endParaRPr lang="en-US" dirty="0"/>
          </a:p>
        </p:txBody>
      </p:sp>
    </p:spTree>
    <p:extLst>
      <p:ext uri="{BB962C8B-B14F-4D97-AF65-F5344CB8AC3E}">
        <p14:creationId xmlns:p14="http://schemas.microsoft.com/office/powerpoint/2010/main" val="277163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en-US"/>
              <a:t>TCP FIN Scanning</a:t>
            </a:r>
          </a:p>
        </p:txBody>
      </p:sp>
      <p:sp>
        <p:nvSpPr>
          <p:cNvPr id="445443" name="Rectangle 3"/>
          <p:cNvSpPr>
            <a:spLocks noGrp="1" noChangeArrowheads="1"/>
          </p:cNvSpPr>
          <p:nvPr>
            <p:ph idx="1"/>
          </p:nvPr>
        </p:nvSpPr>
        <p:spPr/>
        <p:txBody>
          <a:bodyPr>
            <a:normAutofit fontScale="62500" lnSpcReduction="20000"/>
          </a:bodyPr>
          <a:lstStyle/>
          <a:p>
            <a:pPr>
              <a:buFontTx/>
              <a:buNone/>
            </a:pPr>
            <a:r>
              <a:rPr lang="en-US" sz="1100" b="1">
                <a:latin typeface="Courier New" charset="0"/>
              </a:rPr>
              <a:t># nmap -sF 128.111.41.38</a:t>
            </a:r>
          </a:p>
          <a:p>
            <a:pPr>
              <a:buFontTx/>
              <a:buNone/>
            </a:pPr>
            <a:endParaRPr lang="en-US" sz="1100" b="1">
              <a:latin typeface="Courier New" charset="0"/>
            </a:endParaRPr>
          </a:p>
          <a:p>
            <a:pPr>
              <a:buFontTx/>
              <a:buNone/>
            </a:pPr>
            <a:r>
              <a:rPr lang="en-US" sz="1100" b="1">
                <a:latin typeface="Courier New" charset="0"/>
              </a:rPr>
              <a:t>Starting nmap ( www.insecure.org/nmap/ )</a:t>
            </a:r>
          </a:p>
          <a:p>
            <a:pPr>
              <a:buFontTx/>
              <a:buNone/>
            </a:pPr>
            <a:r>
              <a:rPr lang="en-US" sz="1100" b="1">
                <a:latin typeface="Courier New" charset="0"/>
              </a:rPr>
              <a:t>Port       State       Service</a:t>
            </a:r>
          </a:p>
          <a:p>
            <a:pPr>
              <a:buFontTx/>
              <a:buNone/>
            </a:pPr>
            <a:r>
              <a:rPr lang="en-US" sz="1100" b="1">
                <a:latin typeface="Courier New" charset="0"/>
              </a:rPr>
              <a:t>80/tcp     open        http                    </a:t>
            </a:r>
          </a:p>
          <a:p>
            <a:pPr>
              <a:buFontTx/>
              <a:buNone/>
            </a:pPr>
            <a:endParaRPr lang="en-US" sz="1100" b="1">
              <a:latin typeface="Courier New" charset="0"/>
            </a:endParaRPr>
          </a:p>
          <a:p>
            <a:pPr>
              <a:buFontTx/>
              <a:buNone/>
            </a:pPr>
            <a:r>
              <a:rPr lang="en-US" sz="1100" b="1">
                <a:latin typeface="Courier New" charset="0"/>
              </a:rPr>
              <a:t>11:39:07.356917 128.111.48.69.38772 &gt; 128.111.41.38.79: F 0:0(0) win 1024</a:t>
            </a:r>
          </a:p>
          <a:p>
            <a:pPr>
              <a:buFontTx/>
              <a:buNone/>
            </a:pPr>
            <a:r>
              <a:rPr lang="en-US" sz="1100" b="1">
                <a:latin typeface="Courier New" charset="0"/>
              </a:rPr>
              <a:t>11:39:07.356921 128.111.48.69.38772 &gt; 128.111.41.38.82: F 0:0(0) win 1024</a:t>
            </a:r>
          </a:p>
          <a:p>
            <a:pPr>
              <a:buFontTx/>
              <a:buNone/>
            </a:pPr>
            <a:r>
              <a:rPr lang="en-US" sz="1100" b="1">
                <a:latin typeface="Courier New" charset="0"/>
              </a:rPr>
              <a:t>11:39:07.356925 128.111.48.69.38772 &gt; 128.111.41.38.81: F 0:0(0) win 1024</a:t>
            </a:r>
          </a:p>
          <a:p>
            <a:pPr>
              <a:buFontTx/>
              <a:buNone/>
            </a:pPr>
            <a:r>
              <a:rPr lang="en-US" sz="1100" b="1">
                <a:latin typeface="Courier New" charset="0"/>
              </a:rPr>
              <a:t>11:39:07.356927 128.111.48.69.38772 &gt; 128.111.41.38.80: F 0:0(0) win 1024</a:t>
            </a:r>
          </a:p>
          <a:p>
            <a:pPr>
              <a:buFontTx/>
              <a:buNone/>
            </a:pPr>
            <a:r>
              <a:rPr lang="en-US" sz="1100" b="1">
                <a:latin typeface="Courier New" charset="0"/>
              </a:rPr>
              <a:t>11:39:07.356931 128.111.48.69.38772 &gt; 128.111.41.38.78: F 0:0(0) win 1024</a:t>
            </a:r>
          </a:p>
          <a:p>
            <a:pPr>
              <a:buFontTx/>
              <a:buNone/>
            </a:pPr>
            <a:r>
              <a:rPr lang="en-US" sz="1100" b="1">
                <a:latin typeface="Courier New" charset="0"/>
              </a:rPr>
              <a:t>11:39:07.357918 128.111.41.38.79 &gt; 128.111.48.69.38772: R 0:0(0) ack 1 win 0 (DF)</a:t>
            </a:r>
          </a:p>
          <a:p>
            <a:pPr>
              <a:buFontTx/>
              <a:buNone/>
            </a:pPr>
            <a:r>
              <a:rPr lang="en-US" sz="1100" b="1">
                <a:latin typeface="Courier New" charset="0"/>
              </a:rPr>
              <a:t>11:39:07.357983 128.111.41.38.82 &gt; 128.111.48.69.38772: R 0:0(0) ack 1 win 0 (DF)</a:t>
            </a:r>
          </a:p>
          <a:p>
            <a:pPr>
              <a:buFontTx/>
              <a:buNone/>
            </a:pPr>
            <a:r>
              <a:rPr lang="en-US" sz="1100" b="1">
                <a:latin typeface="Courier New" charset="0"/>
              </a:rPr>
              <a:t>11:39:07.358051 128.111.41.38.81 &gt; 128.111.48.69.38772: R 0:0(0) ack 1 win 0 (DF)</a:t>
            </a:r>
          </a:p>
          <a:p>
            <a:pPr>
              <a:buFontTx/>
              <a:buNone/>
            </a:pPr>
            <a:r>
              <a:rPr lang="en-US" sz="1100" b="1">
                <a:latin typeface="Courier New" charset="0"/>
              </a:rPr>
              <a:t>11:39:07.358326 128.111.41.38.78 &gt; 128.111.48.69.38772: R 0:0(0) ack 1 win 0 (DF)</a:t>
            </a:r>
          </a:p>
          <a:p>
            <a:pPr>
              <a:buFontTx/>
              <a:buNone/>
            </a:pPr>
            <a:r>
              <a:rPr lang="en-US" sz="1100" b="1">
                <a:latin typeface="Courier New" charset="0"/>
              </a:rPr>
              <a:t>11:39:07.666939 128.111.48.69.38773 &gt; 128.111.41.38.80: F 0:0(0) win 1024</a:t>
            </a:r>
          </a:p>
          <a:p>
            <a:pPr>
              <a:buFontTx/>
              <a:buNone/>
            </a:pPr>
            <a:r>
              <a:rPr lang="en-US" sz="1100" b="1">
                <a:latin typeface="Courier New" charset="0"/>
              </a:rPr>
              <a:t>11:39:07.976951 128.111.48.69.38772 &gt; 128.111.41.38.80: F 0:0(0) win 1024</a:t>
            </a:r>
          </a:p>
          <a:p>
            <a:pPr>
              <a:buFontTx/>
              <a:buNone/>
            </a:pPr>
            <a:r>
              <a:rPr lang="en-US" sz="1100" b="1">
                <a:latin typeface="Courier New" charset="0"/>
              </a:rPr>
              <a:t>11:39:08.286929 128.111.48.69.38773 &gt; 128.111.41.38.80: F 0:0(0) win 1024</a:t>
            </a:r>
          </a:p>
          <a:p>
            <a:pPr>
              <a:buFontTx/>
              <a:buNone/>
            </a:pPr>
            <a:endParaRPr lang="en-US" sz="1100" b="1">
              <a:latin typeface="Courier New" charset="0"/>
            </a:endParaRPr>
          </a:p>
        </p:txBody>
      </p:sp>
    </p:spTree>
    <p:extLst>
      <p:ext uri="{BB962C8B-B14F-4D97-AF65-F5344CB8AC3E}">
        <p14:creationId xmlns:p14="http://schemas.microsoft.com/office/powerpoint/2010/main" val="254226959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626" name="Rectangle 1026"/>
          <p:cNvSpPr>
            <a:spLocks noGrp="1" noChangeArrowheads="1"/>
          </p:cNvSpPr>
          <p:nvPr>
            <p:ph type="title"/>
          </p:nvPr>
        </p:nvSpPr>
        <p:spPr/>
        <p:txBody>
          <a:bodyPr/>
          <a:lstStyle/>
          <a:p>
            <a:r>
              <a:rPr lang="en-US"/>
              <a:t>Idle Scanning</a:t>
            </a:r>
          </a:p>
        </p:txBody>
      </p:sp>
      <p:sp>
        <p:nvSpPr>
          <p:cNvPr id="410627" name="Rectangle 1027"/>
          <p:cNvSpPr>
            <a:spLocks noGrp="1" noChangeArrowheads="1"/>
          </p:cNvSpPr>
          <p:nvPr>
            <p:ph idx="1"/>
          </p:nvPr>
        </p:nvSpPr>
        <p:spPr/>
        <p:txBody>
          <a:bodyPr>
            <a:normAutofit fontScale="92500" lnSpcReduction="20000"/>
          </a:bodyPr>
          <a:lstStyle/>
          <a:p>
            <a:r>
              <a:rPr lang="en-US" dirty="0"/>
              <a:t>Idle scanning leverages a victim host to “relay” the scan</a:t>
            </a:r>
          </a:p>
          <a:p>
            <a:r>
              <a:rPr lang="en-US" dirty="0"/>
              <a:t>The attacker sends spoofed TCP SYN packets to the target </a:t>
            </a:r>
          </a:p>
          <a:p>
            <a:r>
              <a:rPr lang="en-US" dirty="0"/>
              <a:t>The packets appear to come from the victim</a:t>
            </a:r>
          </a:p>
          <a:p>
            <a:r>
              <a:rPr lang="en-US" dirty="0"/>
              <a:t>The target replies to the victim</a:t>
            </a:r>
          </a:p>
          <a:p>
            <a:pPr lvl="1"/>
            <a:r>
              <a:rPr lang="en-US" dirty="0"/>
              <a:t>If the target replies with a SYN+ACK packet (open port) then the victim will send out a RST</a:t>
            </a:r>
          </a:p>
          <a:p>
            <a:pPr lvl="1"/>
            <a:r>
              <a:rPr lang="en-US" dirty="0"/>
              <a:t>If the target replies with a RST (closed port) then the victim will not send out any packet</a:t>
            </a:r>
          </a:p>
          <a:p>
            <a:r>
              <a:rPr lang="en-US" dirty="0"/>
              <a:t>The attacker checks the IP datagram ID of the victim before and after each port probe</a:t>
            </a:r>
          </a:p>
          <a:p>
            <a:pPr lvl="1"/>
            <a:r>
              <a:rPr lang="en-US" dirty="0"/>
              <a:t>If it has increased: port on target was open</a:t>
            </a:r>
          </a:p>
          <a:p>
            <a:pPr lvl="1"/>
            <a:r>
              <a:rPr lang="en-US" dirty="0"/>
              <a:t>If it has not increased: port on target was closed</a:t>
            </a:r>
          </a:p>
        </p:txBody>
      </p:sp>
    </p:spTree>
    <p:extLst>
      <p:ext uri="{BB962C8B-B14F-4D97-AF65-F5344CB8AC3E}">
        <p14:creationId xmlns:p14="http://schemas.microsoft.com/office/powerpoint/2010/main" val="22959019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3707610" y="3717474"/>
            <a:ext cx="1105582" cy="716071"/>
          </a:xfrm>
          <a:prstGeom prst="rect">
            <a:avLst/>
          </a:prstGeom>
        </p:spPr>
      </p:pic>
      <p:sp>
        <p:nvSpPr>
          <p:cNvPr id="2" name="Title 1"/>
          <p:cNvSpPr>
            <a:spLocks noGrp="1"/>
          </p:cNvSpPr>
          <p:nvPr>
            <p:ph type="title"/>
          </p:nvPr>
        </p:nvSpPr>
        <p:spPr/>
        <p:txBody>
          <a:bodyPr/>
          <a:lstStyle/>
          <a:p>
            <a:r>
              <a:rPr lang="en-US" dirty="0"/>
              <a:t>Idle Scanning</a:t>
            </a:r>
          </a:p>
        </p:txBody>
      </p:sp>
      <p:sp>
        <p:nvSpPr>
          <p:cNvPr id="3" name="Content Placeholder 2"/>
          <p:cNvSpPr>
            <a:spLocks noGrp="1"/>
          </p:cNvSpPr>
          <p:nvPr>
            <p:ph idx="1"/>
          </p:nvPr>
        </p:nvSpPr>
        <p:spPr/>
        <p:txBody>
          <a:bodyPr/>
          <a:lstStyle/>
          <a:p>
            <a:r>
              <a:rPr lang="en-US" dirty="0"/>
              <a:t>Step 1: Determine the relay’s initial IP sequence number</a:t>
            </a:r>
          </a:p>
        </p:txBody>
      </p:sp>
      <p:sp>
        <p:nvSpPr>
          <p:cNvPr id="9" name="TextBox 8"/>
          <p:cNvSpPr txBox="1"/>
          <p:nvPr/>
        </p:nvSpPr>
        <p:spPr>
          <a:xfrm>
            <a:off x="970757" y="3371851"/>
            <a:ext cx="729132" cy="267101"/>
          </a:xfrm>
          <a:prstGeom prst="rect">
            <a:avLst/>
          </a:prstGeom>
          <a:noFill/>
        </p:spPr>
        <p:txBody>
          <a:bodyPr wrap="none" lIns="81640" tIns="40819" rIns="81640" bIns="40819" rtlCol="0">
            <a:spAutoFit/>
          </a:bodyPr>
          <a:lstStyle/>
          <a:p>
            <a:r>
              <a:rPr lang="en-US" sz="1200" b="0" dirty="0">
                <a:latin typeface="Roboto Light"/>
                <a:cs typeface="Roboto Light"/>
              </a:rPr>
              <a:t>Attacker</a:t>
            </a:r>
          </a:p>
        </p:txBody>
      </p:sp>
      <p:sp>
        <p:nvSpPr>
          <p:cNvPr id="10" name="TextBox 9"/>
          <p:cNvSpPr txBox="1"/>
          <p:nvPr/>
        </p:nvSpPr>
        <p:spPr>
          <a:xfrm>
            <a:off x="3995413" y="4397202"/>
            <a:ext cx="536771" cy="267101"/>
          </a:xfrm>
          <a:prstGeom prst="rect">
            <a:avLst/>
          </a:prstGeom>
          <a:noFill/>
        </p:spPr>
        <p:txBody>
          <a:bodyPr wrap="none" lIns="81640" tIns="40819" rIns="81640" bIns="40819" rtlCol="0">
            <a:spAutoFit/>
          </a:bodyPr>
          <a:lstStyle/>
          <a:p>
            <a:r>
              <a:rPr lang="en-US" sz="1200" b="0" dirty="0">
                <a:latin typeface="Roboto Light"/>
                <a:cs typeface="Roboto Light"/>
              </a:rPr>
              <a:t>Relay</a:t>
            </a:r>
          </a:p>
        </p:txBody>
      </p:sp>
      <p:sp>
        <p:nvSpPr>
          <p:cNvPr id="11" name="TextBox 10"/>
          <p:cNvSpPr txBox="1"/>
          <p:nvPr/>
        </p:nvSpPr>
        <p:spPr>
          <a:xfrm>
            <a:off x="7312586" y="3543300"/>
            <a:ext cx="593853" cy="267101"/>
          </a:xfrm>
          <a:prstGeom prst="rect">
            <a:avLst/>
          </a:prstGeom>
          <a:noFill/>
        </p:spPr>
        <p:txBody>
          <a:bodyPr wrap="none" lIns="81640" tIns="40819" rIns="81640" bIns="40819" rtlCol="0">
            <a:spAutoFit/>
          </a:bodyPr>
          <a:lstStyle/>
          <a:p>
            <a:r>
              <a:rPr lang="en-US" sz="1200" b="0" dirty="0">
                <a:latin typeface="Roboto Light"/>
                <a:cs typeface="Roboto Light"/>
              </a:rPr>
              <a:t>Victim</a:t>
            </a:r>
          </a:p>
        </p:txBody>
      </p:sp>
      <p:cxnSp>
        <p:nvCxnSpPr>
          <p:cNvPr id="13" name="Straight Arrow Connector 12"/>
          <p:cNvCxnSpPr/>
          <p:nvPr/>
        </p:nvCxnSpPr>
        <p:spPr bwMode="auto">
          <a:xfrm>
            <a:off x="2438400" y="3143250"/>
            <a:ext cx="1371600" cy="6286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a:off x="2362200" y="3371850"/>
            <a:ext cx="1371600" cy="628650"/>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15" name="Rounded Rectangle 14"/>
          <p:cNvSpPr/>
          <p:nvPr/>
        </p:nvSpPr>
        <p:spPr bwMode="auto">
          <a:xfrm>
            <a:off x="2971800" y="2514600"/>
            <a:ext cx="990600" cy="857250"/>
          </a:xfrm>
          <a:prstGeom prst="roundRect">
            <a:avLst/>
          </a:prstGeom>
          <a:solidFill>
            <a:schemeClr val="accent3"/>
          </a:solidFill>
          <a:ln w="9525" cap="flat" cmpd="sng" algn="ctr">
            <a:noFill/>
            <a:prstDash val="solid"/>
            <a:round/>
            <a:headEnd type="none" w="med" len="med"/>
            <a:tailEnd type="none" w="med" len="med"/>
          </a:ln>
          <a:effectLst/>
        </p:spPr>
        <p:txBody>
          <a:bodyPr vert="horz" wrap="square" lIns="81640" tIns="40819" rIns="81640" bIns="40819" numCol="1" rtlCol="0" anchor="t" anchorCtr="0" compatLnSpc="1">
            <a:prstTxWarp prst="textNoShape">
              <a:avLst/>
            </a:prstTxWarp>
          </a:bodyPr>
          <a:lstStyle/>
          <a:p>
            <a:pPr defTabSz="816393"/>
            <a:r>
              <a:rPr lang="en-US" sz="900" dirty="0">
                <a:latin typeface="Roboto Light"/>
                <a:cs typeface="Roboto Light"/>
              </a:rPr>
              <a:t>FROM: A</a:t>
            </a:r>
          </a:p>
          <a:p>
            <a:pPr defTabSz="816393"/>
            <a:r>
              <a:rPr lang="en-US" sz="900" dirty="0">
                <a:latin typeface="Roboto Light"/>
                <a:cs typeface="Roboto Light"/>
              </a:rPr>
              <a:t>TO: R</a:t>
            </a:r>
          </a:p>
          <a:p>
            <a:pPr defTabSz="816393"/>
            <a:r>
              <a:rPr lang="en-US" sz="900" dirty="0">
                <a:latin typeface="Roboto Light"/>
                <a:cs typeface="Roboto Light"/>
              </a:rPr>
              <a:t>ID: 1756</a:t>
            </a:r>
          </a:p>
          <a:p>
            <a:pPr defTabSz="816393"/>
            <a:r>
              <a:rPr lang="en-US" sz="900" dirty="0">
                <a:latin typeface="Roboto Light"/>
                <a:cs typeface="Roboto Light"/>
              </a:rPr>
              <a:t>PORT: 156</a:t>
            </a:r>
          </a:p>
          <a:p>
            <a:pPr defTabSz="816393"/>
            <a:r>
              <a:rPr lang="en-US" sz="900" dirty="0">
                <a:latin typeface="Roboto Light"/>
                <a:cs typeface="Roboto Light"/>
              </a:rPr>
              <a:t>SYN/ACK</a:t>
            </a:r>
          </a:p>
        </p:txBody>
      </p:sp>
      <p:sp>
        <p:nvSpPr>
          <p:cNvPr id="16" name="Rounded Rectangle 15"/>
          <p:cNvSpPr/>
          <p:nvPr/>
        </p:nvSpPr>
        <p:spPr bwMode="auto">
          <a:xfrm>
            <a:off x="2133600" y="3771900"/>
            <a:ext cx="990600" cy="628650"/>
          </a:xfrm>
          <a:prstGeom prst="roundRect">
            <a:avLst/>
          </a:prstGeom>
          <a:solidFill>
            <a:srgbClr val="9BBB59"/>
          </a:solidFill>
          <a:ln w="9525" cap="flat" cmpd="sng" algn="ctr">
            <a:noFill/>
            <a:prstDash val="solid"/>
            <a:round/>
            <a:headEnd type="none" w="med" len="med"/>
            <a:tailEnd type="none" w="med" len="med"/>
          </a:ln>
          <a:effectLst/>
        </p:spPr>
        <p:txBody>
          <a:bodyPr vert="horz" wrap="square" lIns="81640" tIns="40819" rIns="81640" bIns="40819" numCol="1" rtlCol="0" anchor="t" anchorCtr="0" compatLnSpc="1">
            <a:prstTxWarp prst="textNoShape">
              <a:avLst/>
            </a:prstTxWarp>
          </a:bodyPr>
          <a:lstStyle/>
          <a:p>
            <a:pPr defTabSz="816393"/>
            <a:r>
              <a:rPr lang="en-US" sz="900" dirty="0">
                <a:latin typeface="Roboto Light"/>
                <a:cs typeface="Roboto Light"/>
              </a:rPr>
              <a:t>FROM: R</a:t>
            </a:r>
          </a:p>
          <a:p>
            <a:pPr defTabSz="816393"/>
            <a:r>
              <a:rPr lang="en-US" sz="900" dirty="0">
                <a:latin typeface="Roboto Light"/>
                <a:cs typeface="Roboto Light"/>
              </a:rPr>
              <a:t>TO: A</a:t>
            </a:r>
          </a:p>
          <a:p>
            <a:pPr defTabSz="816393"/>
            <a:r>
              <a:rPr lang="en-US" sz="900" dirty="0">
                <a:latin typeface="Roboto Light"/>
                <a:cs typeface="Roboto Light"/>
              </a:rPr>
              <a:t>ID: 1234</a:t>
            </a:r>
          </a:p>
          <a:p>
            <a:pPr defTabSz="816393"/>
            <a:r>
              <a:rPr lang="en-US" sz="900" dirty="0">
                <a:latin typeface="Roboto Light"/>
                <a:cs typeface="Roboto Light"/>
              </a:rPr>
              <a:t>RST</a:t>
            </a:r>
          </a:p>
        </p:txBody>
      </p:sp>
      <p:pic>
        <p:nvPicPr>
          <p:cNvPr id="17" name="Picture 16"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586" y="2303241"/>
            <a:ext cx="914400" cy="1108518"/>
          </a:xfrm>
          <a:prstGeom prst="rect">
            <a:avLst/>
          </a:prstGeom>
        </p:spPr>
      </p:pic>
      <p:pic>
        <p:nvPicPr>
          <p:cNvPr id="18" name="Picture 17"/>
          <p:cNvPicPr>
            <a:picLocks noChangeAspect="1"/>
          </p:cNvPicPr>
          <p:nvPr/>
        </p:nvPicPr>
        <p:blipFill>
          <a:blip r:embed="rId2"/>
          <a:stretch>
            <a:fillRect/>
          </a:stretch>
        </p:blipFill>
        <p:spPr>
          <a:xfrm>
            <a:off x="752147" y="2655779"/>
            <a:ext cx="1105582" cy="716071"/>
          </a:xfrm>
          <a:prstGeom prst="rect">
            <a:avLst/>
          </a:prstGeom>
        </p:spPr>
      </p:pic>
    </p:spTree>
    <p:extLst>
      <p:ext uri="{BB962C8B-B14F-4D97-AF65-F5344CB8AC3E}">
        <p14:creationId xmlns:p14="http://schemas.microsoft.com/office/powerpoint/2010/main" val="1297331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Idle Scanning</a:t>
            </a:r>
          </a:p>
        </p:txBody>
      </p:sp>
      <p:sp>
        <p:nvSpPr>
          <p:cNvPr id="3" name="Content Placeholder 2"/>
          <p:cNvSpPr>
            <a:spLocks noGrp="1"/>
          </p:cNvSpPr>
          <p:nvPr>
            <p:ph idx="1"/>
          </p:nvPr>
        </p:nvSpPr>
        <p:spPr/>
        <p:txBody>
          <a:bodyPr/>
          <a:lstStyle/>
          <a:p>
            <a:r>
              <a:rPr lang="en-US" dirty="0"/>
              <a:t>Step 2: Send a spoofed connection request</a:t>
            </a:r>
          </a:p>
        </p:txBody>
      </p:sp>
      <p:sp>
        <p:nvSpPr>
          <p:cNvPr id="9" name="TextBox 8"/>
          <p:cNvSpPr txBox="1"/>
          <p:nvPr/>
        </p:nvSpPr>
        <p:spPr>
          <a:xfrm>
            <a:off x="970757" y="3371851"/>
            <a:ext cx="729132" cy="267101"/>
          </a:xfrm>
          <a:prstGeom prst="rect">
            <a:avLst/>
          </a:prstGeom>
          <a:noFill/>
        </p:spPr>
        <p:txBody>
          <a:bodyPr wrap="none" lIns="81640" tIns="40819" rIns="81640" bIns="40819" rtlCol="0">
            <a:spAutoFit/>
          </a:bodyPr>
          <a:lstStyle/>
          <a:p>
            <a:r>
              <a:rPr lang="en-US" sz="1200" b="0" dirty="0">
                <a:latin typeface="Roboto Light"/>
                <a:cs typeface="Roboto Light"/>
              </a:rPr>
              <a:t>Attacker</a:t>
            </a:r>
          </a:p>
        </p:txBody>
      </p:sp>
      <p:sp>
        <p:nvSpPr>
          <p:cNvPr id="10" name="TextBox 9"/>
          <p:cNvSpPr txBox="1"/>
          <p:nvPr/>
        </p:nvSpPr>
        <p:spPr>
          <a:xfrm>
            <a:off x="3823064" y="4397202"/>
            <a:ext cx="536771" cy="267101"/>
          </a:xfrm>
          <a:prstGeom prst="rect">
            <a:avLst/>
          </a:prstGeom>
          <a:noFill/>
        </p:spPr>
        <p:txBody>
          <a:bodyPr wrap="none" lIns="81640" tIns="40819" rIns="81640" bIns="40819" rtlCol="0">
            <a:spAutoFit/>
          </a:bodyPr>
          <a:lstStyle/>
          <a:p>
            <a:r>
              <a:rPr lang="en-US" sz="1200" b="0" dirty="0">
                <a:latin typeface="Roboto Light"/>
                <a:cs typeface="Roboto Light"/>
              </a:rPr>
              <a:t>Relay</a:t>
            </a:r>
          </a:p>
        </p:txBody>
      </p:sp>
      <p:sp>
        <p:nvSpPr>
          <p:cNvPr id="11" name="TextBox 10"/>
          <p:cNvSpPr txBox="1"/>
          <p:nvPr/>
        </p:nvSpPr>
        <p:spPr>
          <a:xfrm>
            <a:off x="7312586" y="3543300"/>
            <a:ext cx="593853" cy="267101"/>
          </a:xfrm>
          <a:prstGeom prst="rect">
            <a:avLst/>
          </a:prstGeom>
          <a:noFill/>
        </p:spPr>
        <p:txBody>
          <a:bodyPr wrap="none" lIns="81640" tIns="40819" rIns="81640" bIns="40819" rtlCol="0">
            <a:spAutoFit/>
          </a:bodyPr>
          <a:lstStyle/>
          <a:p>
            <a:r>
              <a:rPr lang="en-US" sz="1200" b="0" dirty="0">
                <a:latin typeface="Roboto Light"/>
                <a:cs typeface="Roboto Light"/>
              </a:rPr>
              <a:t>Victim</a:t>
            </a:r>
          </a:p>
        </p:txBody>
      </p:sp>
      <p:cxnSp>
        <p:nvCxnSpPr>
          <p:cNvPr id="13" name="Straight Arrow Connector 12"/>
          <p:cNvCxnSpPr/>
          <p:nvPr/>
        </p:nvCxnSpPr>
        <p:spPr bwMode="auto">
          <a:xfrm>
            <a:off x="2438400" y="3143250"/>
            <a:ext cx="4495800" cy="119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flipV="1">
            <a:off x="4953000" y="3771901"/>
            <a:ext cx="1905000" cy="570309"/>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15" name="Rounded Rectangle 14"/>
          <p:cNvSpPr/>
          <p:nvPr/>
        </p:nvSpPr>
        <p:spPr bwMode="auto">
          <a:xfrm>
            <a:off x="4191000" y="2400301"/>
            <a:ext cx="990600" cy="685800"/>
          </a:xfrm>
          <a:prstGeom prst="roundRect">
            <a:avLst/>
          </a:prstGeom>
          <a:solidFill>
            <a:srgbClr val="9BBB59"/>
          </a:solidFill>
          <a:ln w="9525" cap="flat" cmpd="sng" algn="ctr">
            <a:noFill/>
            <a:prstDash val="solid"/>
            <a:round/>
            <a:headEnd type="none" w="med" len="med"/>
            <a:tailEnd type="none" w="med" len="med"/>
          </a:ln>
          <a:effectLst/>
        </p:spPr>
        <p:txBody>
          <a:bodyPr vert="horz" wrap="square" lIns="81640" tIns="40819" rIns="81640" bIns="40819" numCol="1" rtlCol="0" anchor="t" anchorCtr="0" compatLnSpc="1">
            <a:prstTxWarp prst="textNoShape">
              <a:avLst/>
            </a:prstTxWarp>
          </a:bodyPr>
          <a:lstStyle/>
          <a:p>
            <a:pPr defTabSz="816393"/>
            <a:r>
              <a:rPr lang="en-US" sz="900" dirty="0">
                <a:latin typeface="Roboto Light"/>
                <a:cs typeface="Roboto Light"/>
              </a:rPr>
              <a:t>FROM: R</a:t>
            </a:r>
          </a:p>
          <a:p>
            <a:pPr defTabSz="816393"/>
            <a:r>
              <a:rPr lang="en-US" sz="900" dirty="0">
                <a:latin typeface="Roboto Light"/>
                <a:cs typeface="Roboto Light"/>
              </a:rPr>
              <a:t>TO: V</a:t>
            </a:r>
          </a:p>
          <a:p>
            <a:pPr defTabSz="816393"/>
            <a:r>
              <a:rPr lang="en-US" sz="900" dirty="0">
                <a:latin typeface="Roboto Light"/>
                <a:cs typeface="Roboto Light"/>
              </a:rPr>
              <a:t>PORT: 80</a:t>
            </a:r>
          </a:p>
          <a:p>
            <a:pPr defTabSz="816393"/>
            <a:r>
              <a:rPr lang="en-US" sz="900" dirty="0">
                <a:latin typeface="Roboto Light"/>
                <a:cs typeface="Roboto Light"/>
              </a:rPr>
              <a:t>SYN</a:t>
            </a:r>
          </a:p>
        </p:txBody>
      </p:sp>
      <p:sp>
        <p:nvSpPr>
          <p:cNvPr id="16" name="Rounded Rectangle 15"/>
          <p:cNvSpPr/>
          <p:nvPr/>
        </p:nvSpPr>
        <p:spPr bwMode="auto">
          <a:xfrm>
            <a:off x="4800600" y="3371850"/>
            <a:ext cx="990600" cy="628650"/>
          </a:xfrm>
          <a:prstGeom prst="roundRect">
            <a:avLst/>
          </a:prstGeom>
          <a:solidFill>
            <a:srgbClr val="9BBB59"/>
          </a:solidFill>
          <a:ln w="9525" cap="flat" cmpd="sng" algn="ctr">
            <a:noFill/>
            <a:prstDash val="solid"/>
            <a:round/>
            <a:headEnd type="none" w="med" len="med"/>
            <a:tailEnd type="none" w="med" len="med"/>
          </a:ln>
          <a:effectLst/>
        </p:spPr>
        <p:txBody>
          <a:bodyPr vert="horz" wrap="square" lIns="81640" tIns="40819" rIns="81640" bIns="40819" numCol="1" rtlCol="0" anchor="t" anchorCtr="0" compatLnSpc="1">
            <a:prstTxWarp prst="textNoShape">
              <a:avLst/>
            </a:prstTxWarp>
          </a:bodyPr>
          <a:lstStyle/>
          <a:p>
            <a:pPr defTabSz="816393"/>
            <a:r>
              <a:rPr lang="en-US" sz="900" dirty="0">
                <a:latin typeface="Roboto Light"/>
                <a:cs typeface="Roboto Light"/>
              </a:rPr>
              <a:t>FROM: V</a:t>
            </a:r>
          </a:p>
          <a:p>
            <a:pPr defTabSz="816393"/>
            <a:r>
              <a:rPr lang="en-US" sz="900" dirty="0">
                <a:latin typeface="Roboto Light"/>
                <a:cs typeface="Roboto Light"/>
              </a:rPr>
              <a:t>TO: R</a:t>
            </a:r>
          </a:p>
          <a:p>
            <a:pPr defTabSz="816393"/>
            <a:r>
              <a:rPr lang="en-US" sz="900" dirty="0">
                <a:latin typeface="Roboto Light"/>
                <a:cs typeface="Roboto Light"/>
              </a:rPr>
              <a:t>PORT: 80 SYN/ACK</a:t>
            </a:r>
          </a:p>
        </p:txBody>
      </p:sp>
      <p:cxnSp>
        <p:nvCxnSpPr>
          <p:cNvPr id="20" name="Straight Arrow Connector 19"/>
          <p:cNvCxnSpPr/>
          <p:nvPr/>
        </p:nvCxnSpPr>
        <p:spPr bwMode="auto">
          <a:xfrm flipV="1">
            <a:off x="5105400" y="4000500"/>
            <a:ext cx="1905000" cy="5715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3" name="Rounded Rectangle 22"/>
          <p:cNvSpPr/>
          <p:nvPr/>
        </p:nvSpPr>
        <p:spPr bwMode="auto">
          <a:xfrm>
            <a:off x="6324600" y="4229101"/>
            <a:ext cx="990600" cy="800100"/>
          </a:xfrm>
          <a:prstGeom prst="roundRect">
            <a:avLst/>
          </a:prstGeom>
          <a:solidFill>
            <a:srgbClr val="9BBB59"/>
          </a:solidFill>
          <a:ln w="9525" cap="flat" cmpd="sng" algn="ctr">
            <a:noFill/>
            <a:prstDash val="solid"/>
            <a:round/>
            <a:headEnd type="none" w="med" len="med"/>
            <a:tailEnd type="none" w="med" len="med"/>
          </a:ln>
          <a:effectLst/>
        </p:spPr>
        <p:txBody>
          <a:bodyPr vert="horz" wrap="square" lIns="81640" tIns="40819" rIns="81640" bIns="40819" numCol="1" rtlCol="0" anchor="t" anchorCtr="0" compatLnSpc="1">
            <a:prstTxWarp prst="textNoShape">
              <a:avLst/>
            </a:prstTxWarp>
          </a:bodyPr>
          <a:lstStyle/>
          <a:p>
            <a:pPr defTabSz="816393"/>
            <a:r>
              <a:rPr lang="en-US" sz="900" dirty="0">
                <a:latin typeface="Roboto Light"/>
                <a:cs typeface="Roboto Light"/>
              </a:rPr>
              <a:t>FROM: R</a:t>
            </a:r>
          </a:p>
          <a:p>
            <a:pPr defTabSz="816393"/>
            <a:r>
              <a:rPr lang="en-US" sz="900" dirty="0">
                <a:latin typeface="Roboto Light"/>
                <a:cs typeface="Roboto Light"/>
              </a:rPr>
              <a:t>TO: V</a:t>
            </a:r>
          </a:p>
          <a:p>
            <a:pPr defTabSz="816393"/>
            <a:r>
              <a:rPr lang="en-US" sz="900" dirty="0">
                <a:latin typeface="Roboto Light"/>
                <a:cs typeface="Roboto Light"/>
              </a:rPr>
              <a:t>ID: 1235</a:t>
            </a:r>
          </a:p>
          <a:p>
            <a:pPr defTabSz="816393"/>
            <a:r>
              <a:rPr lang="en-US" sz="900" dirty="0">
                <a:latin typeface="Roboto Light"/>
                <a:cs typeface="Roboto Light"/>
              </a:rPr>
              <a:t>PORT: 80</a:t>
            </a:r>
          </a:p>
          <a:p>
            <a:pPr defTabSz="816393"/>
            <a:r>
              <a:rPr lang="en-US" sz="900" dirty="0">
                <a:latin typeface="Roboto Light"/>
                <a:cs typeface="Roboto Light"/>
              </a:rPr>
              <a:t>RST</a:t>
            </a:r>
          </a:p>
        </p:txBody>
      </p:sp>
      <p:pic>
        <p:nvPicPr>
          <p:cNvPr id="17" name="Picture 16"/>
          <p:cNvPicPr>
            <a:picLocks noChangeAspect="1"/>
          </p:cNvPicPr>
          <p:nvPr/>
        </p:nvPicPr>
        <p:blipFill>
          <a:blip r:embed="rId2"/>
          <a:stretch>
            <a:fillRect/>
          </a:stretch>
        </p:blipFill>
        <p:spPr>
          <a:xfrm>
            <a:off x="3707610" y="3717474"/>
            <a:ext cx="1105582" cy="716071"/>
          </a:xfrm>
          <a:prstGeom prst="rect">
            <a:avLst/>
          </a:prstGeom>
        </p:spPr>
      </p:pic>
      <p:pic>
        <p:nvPicPr>
          <p:cNvPr id="18" name="Picture 17"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586" y="2303241"/>
            <a:ext cx="914400" cy="1108518"/>
          </a:xfrm>
          <a:prstGeom prst="rect">
            <a:avLst/>
          </a:prstGeom>
        </p:spPr>
      </p:pic>
      <p:pic>
        <p:nvPicPr>
          <p:cNvPr id="19" name="Picture 18"/>
          <p:cNvPicPr>
            <a:picLocks noChangeAspect="1"/>
          </p:cNvPicPr>
          <p:nvPr/>
        </p:nvPicPr>
        <p:blipFill>
          <a:blip r:embed="rId2"/>
          <a:stretch>
            <a:fillRect/>
          </a:stretch>
        </p:blipFill>
        <p:spPr>
          <a:xfrm>
            <a:off x="752147" y="2655779"/>
            <a:ext cx="1105582" cy="716071"/>
          </a:xfrm>
          <a:prstGeom prst="rect">
            <a:avLst/>
          </a:prstGeom>
        </p:spPr>
      </p:pic>
    </p:spTree>
    <p:extLst>
      <p:ext uri="{BB962C8B-B14F-4D97-AF65-F5344CB8AC3E}">
        <p14:creationId xmlns:p14="http://schemas.microsoft.com/office/powerpoint/2010/main" val="375068090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Idle Scanning</a:t>
            </a:r>
          </a:p>
        </p:txBody>
      </p:sp>
      <p:sp>
        <p:nvSpPr>
          <p:cNvPr id="3" name="Content Placeholder 2"/>
          <p:cNvSpPr>
            <a:spLocks noGrp="1"/>
          </p:cNvSpPr>
          <p:nvPr>
            <p:ph idx="1"/>
          </p:nvPr>
        </p:nvSpPr>
        <p:spPr/>
        <p:txBody>
          <a:bodyPr/>
          <a:lstStyle/>
          <a:p>
            <a:r>
              <a:rPr lang="en-US" dirty="0"/>
              <a:t>Step 3: Determine the relay’s final IP sequence number</a:t>
            </a:r>
          </a:p>
        </p:txBody>
      </p:sp>
      <p:sp>
        <p:nvSpPr>
          <p:cNvPr id="9" name="TextBox 8"/>
          <p:cNvSpPr txBox="1"/>
          <p:nvPr/>
        </p:nvSpPr>
        <p:spPr>
          <a:xfrm>
            <a:off x="970757" y="3371851"/>
            <a:ext cx="729132" cy="267101"/>
          </a:xfrm>
          <a:prstGeom prst="rect">
            <a:avLst/>
          </a:prstGeom>
          <a:noFill/>
        </p:spPr>
        <p:txBody>
          <a:bodyPr wrap="none" lIns="81640" tIns="40819" rIns="81640" bIns="40819" rtlCol="0">
            <a:spAutoFit/>
          </a:bodyPr>
          <a:lstStyle/>
          <a:p>
            <a:r>
              <a:rPr lang="en-US" sz="1200" b="0" dirty="0">
                <a:latin typeface="Roboto Light"/>
                <a:cs typeface="Roboto Light"/>
              </a:rPr>
              <a:t>Attacker</a:t>
            </a:r>
          </a:p>
        </p:txBody>
      </p:sp>
      <p:sp>
        <p:nvSpPr>
          <p:cNvPr id="10" name="TextBox 9"/>
          <p:cNvSpPr txBox="1"/>
          <p:nvPr/>
        </p:nvSpPr>
        <p:spPr>
          <a:xfrm>
            <a:off x="3823064" y="4397202"/>
            <a:ext cx="536771" cy="267101"/>
          </a:xfrm>
          <a:prstGeom prst="rect">
            <a:avLst/>
          </a:prstGeom>
          <a:noFill/>
        </p:spPr>
        <p:txBody>
          <a:bodyPr wrap="none" lIns="81640" tIns="40819" rIns="81640" bIns="40819" rtlCol="0">
            <a:spAutoFit/>
          </a:bodyPr>
          <a:lstStyle/>
          <a:p>
            <a:r>
              <a:rPr lang="en-US" sz="1200" b="0" dirty="0">
                <a:latin typeface="Roboto Light"/>
                <a:cs typeface="Roboto Light"/>
              </a:rPr>
              <a:t>Relay</a:t>
            </a:r>
          </a:p>
        </p:txBody>
      </p:sp>
      <p:sp>
        <p:nvSpPr>
          <p:cNvPr id="11" name="TextBox 10"/>
          <p:cNvSpPr txBox="1"/>
          <p:nvPr/>
        </p:nvSpPr>
        <p:spPr>
          <a:xfrm>
            <a:off x="7312586" y="3543300"/>
            <a:ext cx="593853" cy="267101"/>
          </a:xfrm>
          <a:prstGeom prst="rect">
            <a:avLst/>
          </a:prstGeom>
          <a:noFill/>
        </p:spPr>
        <p:txBody>
          <a:bodyPr wrap="none" lIns="81640" tIns="40819" rIns="81640" bIns="40819" rtlCol="0">
            <a:spAutoFit/>
          </a:bodyPr>
          <a:lstStyle/>
          <a:p>
            <a:r>
              <a:rPr lang="en-US" sz="1200" b="0" dirty="0">
                <a:latin typeface="Roboto Light"/>
                <a:cs typeface="Roboto Light"/>
              </a:rPr>
              <a:t>Victim</a:t>
            </a:r>
          </a:p>
        </p:txBody>
      </p:sp>
      <p:cxnSp>
        <p:nvCxnSpPr>
          <p:cNvPr id="13" name="Straight Arrow Connector 12"/>
          <p:cNvCxnSpPr/>
          <p:nvPr/>
        </p:nvCxnSpPr>
        <p:spPr bwMode="auto">
          <a:xfrm>
            <a:off x="2438400" y="3143250"/>
            <a:ext cx="1371600" cy="6286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a:off x="2362200" y="3371850"/>
            <a:ext cx="1371600" cy="628650"/>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15" name="Rounded Rectangle 14"/>
          <p:cNvSpPr/>
          <p:nvPr/>
        </p:nvSpPr>
        <p:spPr bwMode="auto">
          <a:xfrm>
            <a:off x="2971800" y="2514600"/>
            <a:ext cx="990600" cy="857250"/>
          </a:xfrm>
          <a:prstGeom prst="roundRect">
            <a:avLst/>
          </a:prstGeom>
          <a:solidFill>
            <a:srgbClr val="9BBB59"/>
          </a:solidFill>
          <a:ln w="9525" cap="flat" cmpd="sng" algn="ctr">
            <a:noFill/>
            <a:prstDash val="solid"/>
            <a:round/>
            <a:headEnd type="none" w="med" len="med"/>
            <a:tailEnd type="none" w="med" len="med"/>
          </a:ln>
          <a:effectLst/>
        </p:spPr>
        <p:txBody>
          <a:bodyPr vert="horz" wrap="square" lIns="81640" tIns="40819" rIns="81640" bIns="40819" numCol="1" rtlCol="0" anchor="t" anchorCtr="0" compatLnSpc="1">
            <a:prstTxWarp prst="textNoShape">
              <a:avLst/>
            </a:prstTxWarp>
          </a:bodyPr>
          <a:lstStyle/>
          <a:p>
            <a:pPr defTabSz="816393"/>
            <a:r>
              <a:rPr lang="en-US" sz="900" dirty="0">
                <a:latin typeface="Roboto Light"/>
                <a:cs typeface="Roboto Light"/>
              </a:rPr>
              <a:t>FROM: A</a:t>
            </a:r>
          </a:p>
          <a:p>
            <a:pPr defTabSz="816393"/>
            <a:r>
              <a:rPr lang="en-US" sz="900" dirty="0">
                <a:latin typeface="Roboto Light"/>
                <a:cs typeface="Roboto Light"/>
              </a:rPr>
              <a:t>TO: R</a:t>
            </a:r>
          </a:p>
          <a:p>
            <a:pPr defTabSz="816393"/>
            <a:r>
              <a:rPr lang="en-US" sz="900" dirty="0">
                <a:latin typeface="Roboto Light"/>
                <a:cs typeface="Roboto Light"/>
              </a:rPr>
              <a:t>ID: 6762</a:t>
            </a:r>
          </a:p>
          <a:p>
            <a:pPr defTabSz="816393"/>
            <a:r>
              <a:rPr lang="en-US" sz="900" dirty="0">
                <a:latin typeface="Roboto Light"/>
                <a:cs typeface="Roboto Light"/>
              </a:rPr>
              <a:t>PORT: 156</a:t>
            </a:r>
          </a:p>
          <a:p>
            <a:pPr defTabSz="816393"/>
            <a:r>
              <a:rPr lang="en-US" sz="900" dirty="0">
                <a:latin typeface="Roboto Light"/>
                <a:cs typeface="Roboto Light"/>
              </a:rPr>
              <a:t>SYN/ACK</a:t>
            </a:r>
          </a:p>
        </p:txBody>
      </p:sp>
      <p:sp>
        <p:nvSpPr>
          <p:cNvPr id="16" name="Rounded Rectangle 15"/>
          <p:cNvSpPr/>
          <p:nvPr/>
        </p:nvSpPr>
        <p:spPr bwMode="auto">
          <a:xfrm>
            <a:off x="2133600" y="3771900"/>
            <a:ext cx="990600" cy="628650"/>
          </a:xfrm>
          <a:prstGeom prst="roundRect">
            <a:avLst/>
          </a:prstGeom>
          <a:solidFill>
            <a:srgbClr val="9BBB59"/>
          </a:solidFill>
          <a:ln w="9525" cap="flat" cmpd="sng" algn="ctr">
            <a:noFill/>
            <a:prstDash val="solid"/>
            <a:round/>
            <a:headEnd type="none" w="med" len="med"/>
            <a:tailEnd type="none" w="med" len="med"/>
          </a:ln>
          <a:effectLst/>
        </p:spPr>
        <p:txBody>
          <a:bodyPr vert="horz" wrap="square" lIns="81640" tIns="40819" rIns="81640" bIns="40819" numCol="1" rtlCol="0" anchor="t" anchorCtr="0" compatLnSpc="1">
            <a:prstTxWarp prst="textNoShape">
              <a:avLst/>
            </a:prstTxWarp>
          </a:bodyPr>
          <a:lstStyle/>
          <a:p>
            <a:pPr defTabSz="816393"/>
            <a:r>
              <a:rPr lang="en-US" sz="900" dirty="0">
                <a:latin typeface="Roboto Light"/>
                <a:cs typeface="Roboto Light"/>
              </a:rPr>
              <a:t>FROM: R</a:t>
            </a:r>
          </a:p>
          <a:p>
            <a:pPr defTabSz="816393"/>
            <a:r>
              <a:rPr lang="en-US" sz="900" dirty="0">
                <a:latin typeface="Roboto Light"/>
                <a:cs typeface="Roboto Light"/>
              </a:rPr>
              <a:t>TO: A</a:t>
            </a:r>
          </a:p>
          <a:p>
            <a:pPr defTabSz="816393"/>
            <a:r>
              <a:rPr lang="en-US" sz="900" dirty="0">
                <a:latin typeface="Roboto Light"/>
                <a:cs typeface="Roboto Light"/>
              </a:rPr>
              <a:t>ID: 1236</a:t>
            </a:r>
          </a:p>
          <a:p>
            <a:pPr defTabSz="816393"/>
            <a:r>
              <a:rPr lang="en-US" sz="900" dirty="0">
                <a:latin typeface="Roboto Light"/>
                <a:cs typeface="Roboto Light"/>
              </a:rPr>
              <a:t>RST</a:t>
            </a:r>
          </a:p>
        </p:txBody>
      </p:sp>
      <p:pic>
        <p:nvPicPr>
          <p:cNvPr id="17" name="Picture 16"/>
          <p:cNvPicPr>
            <a:picLocks noChangeAspect="1"/>
          </p:cNvPicPr>
          <p:nvPr/>
        </p:nvPicPr>
        <p:blipFill>
          <a:blip r:embed="rId2"/>
          <a:stretch>
            <a:fillRect/>
          </a:stretch>
        </p:blipFill>
        <p:spPr>
          <a:xfrm>
            <a:off x="3707610" y="3717474"/>
            <a:ext cx="1105582" cy="716071"/>
          </a:xfrm>
          <a:prstGeom prst="rect">
            <a:avLst/>
          </a:prstGeom>
        </p:spPr>
      </p:pic>
      <p:pic>
        <p:nvPicPr>
          <p:cNvPr id="18" name="Picture 17"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586" y="2303241"/>
            <a:ext cx="914400" cy="1108518"/>
          </a:xfrm>
          <a:prstGeom prst="rect">
            <a:avLst/>
          </a:prstGeom>
        </p:spPr>
      </p:pic>
      <p:pic>
        <p:nvPicPr>
          <p:cNvPr id="19" name="Picture 18"/>
          <p:cNvPicPr>
            <a:picLocks noChangeAspect="1"/>
          </p:cNvPicPr>
          <p:nvPr/>
        </p:nvPicPr>
        <p:blipFill>
          <a:blip r:embed="rId2"/>
          <a:stretch>
            <a:fillRect/>
          </a:stretch>
        </p:blipFill>
        <p:spPr>
          <a:xfrm>
            <a:off x="752147" y="2655779"/>
            <a:ext cx="1105582" cy="716071"/>
          </a:xfrm>
          <a:prstGeom prst="rect">
            <a:avLst/>
          </a:prstGeom>
        </p:spPr>
      </p:pic>
    </p:spTree>
    <p:extLst>
      <p:ext uri="{BB962C8B-B14F-4D97-AF65-F5344CB8AC3E}">
        <p14:creationId xmlns:p14="http://schemas.microsoft.com/office/powerpoint/2010/main" val="93106268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Idle Scanning</a:t>
            </a:r>
          </a:p>
        </p:txBody>
      </p:sp>
      <p:sp>
        <p:nvSpPr>
          <p:cNvPr id="3" name="Content Placeholder 2"/>
          <p:cNvSpPr>
            <a:spLocks noGrp="1"/>
          </p:cNvSpPr>
          <p:nvPr>
            <p:ph idx="1"/>
          </p:nvPr>
        </p:nvSpPr>
        <p:spPr/>
        <p:txBody>
          <a:bodyPr/>
          <a:lstStyle/>
          <a:p>
            <a:r>
              <a:rPr lang="en-US" dirty="0"/>
              <a:t>Step 2b: Send a spoofed connection request to a closed port</a:t>
            </a:r>
          </a:p>
        </p:txBody>
      </p:sp>
      <p:sp>
        <p:nvSpPr>
          <p:cNvPr id="9" name="TextBox 8"/>
          <p:cNvSpPr txBox="1"/>
          <p:nvPr/>
        </p:nvSpPr>
        <p:spPr>
          <a:xfrm>
            <a:off x="970757" y="3371851"/>
            <a:ext cx="729132" cy="267101"/>
          </a:xfrm>
          <a:prstGeom prst="rect">
            <a:avLst/>
          </a:prstGeom>
          <a:noFill/>
        </p:spPr>
        <p:txBody>
          <a:bodyPr wrap="none" lIns="81640" tIns="40819" rIns="81640" bIns="40819" rtlCol="0">
            <a:spAutoFit/>
          </a:bodyPr>
          <a:lstStyle/>
          <a:p>
            <a:r>
              <a:rPr lang="en-US" sz="1200" b="0" dirty="0">
                <a:latin typeface="Roboto Light"/>
                <a:cs typeface="Roboto Light"/>
              </a:rPr>
              <a:t>Attacker</a:t>
            </a:r>
          </a:p>
        </p:txBody>
      </p:sp>
      <p:sp>
        <p:nvSpPr>
          <p:cNvPr id="10" name="TextBox 9"/>
          <p:cNvSpPr txBox="1"/>
          <p:nvPr/>
        </p:nvSpPr>
        <p:spPr>
          <a:xfrm>
            <a:off x="3823064" y="4397202"/>
            <a:ext cx="536771" cy="267101"/>
          </a:xfrm>
          <a:prstGeom prst="rect">
            <a:avLst/>
          </a:prstGeom>
          <a:noFill/>
        </p:spPr>
        <p:txBody>
          <a:bodyPr wrap="none" lIns="81640" tIns="40819" rIns="81640" bIns="40819" rtlCol="0">
            <a:spAutoFit/>
          </a:bodyPr>
          <a:lstStyle/>
          <a:p>
            <a:r>
              <a:rPr lang="en-US" sz="1200" b="0" dirty="0">
                <a:latin typeface="Roboto Light"/>
                <a:cs typeface="Roboto Light"/>
              </a:rPr>
              <a:t>Relay</a:t>
            </a:r>
          </a:p>
        </p:txBody>
      </p:sp>
      <p:sp>
        <p:nvSpPr>
          <p:cNvPr id="11" name="TextBox 10"/>
          <p:cNvSpPr txBox="1"/>
          <p:nvPr/>
        </p:nvSpPr>
        <p:spPr>
          <a:xfrm>
            <a:off x="7312586" y="3543300"/>
            <a:ext cx="593853" cy="267101"/>
          </a:xfrm>
          <a:prstGeom prst="rect">
            <a:avLst/>
          </a:prstGeom>
          <a:noFill/>
        </p:spPr>
        <p:txBody>
          <a:bodyPr wrap="none" lIns="81640" tIns="40819" rIns="81640" bIns="40819" rtlCol="0">
            <a:spAutoFit/>
          </a:bodyPr>
          <a:lstStyle/>
          <a:p>
            <a:r>
              <a:rPr lang="en-US" sz="1200" b="0" dirty="0">
                <a:latin typeface="Roboto Light"/>
                <a:cs typeface="Roboto Light"/>
              </a:rPr>
              <a:t>Victim</a:t>
            </a:r>
          </a:p>
        </p:txBody>
      </p:sp>
      <p:cxnSp>
        <p:nvCxnSpPr>
          <p:cNvPr id="13" name="Straight Arrow Connector 12"/>
          <p:cNvCxnSpPr/>
          <p:nvPr/>
        </p:nvCxnSpPr>
        <p:spPr bwMode="auto">
          <a:xfrm>
            <a:off x="2438400" y="3143250"/>
            <a:ext cx="4495800" cy="119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flipV="1">
            <a:off x="4953000" y="3771901"/>
            <a:ext cx="1905000" cy="570309"/>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15" name="Rounded Rectangle 14"/>
          <p:cNvSpPr/>
          <p:nvPr/>
        </p:nvSpPr>
        <p:spPr bwMode="auto">
          <a:xfrm>
            <a:off x="4191000" y="2400301"/>
            <a:ext cx="990600" cy="685800"/>
          </a:xfrm>
          <a:prstGeom prst="roundRect">
            <a:avLst/>
          </a:prstGeom>
          <a:solidFill>
            <a:srgbClr val="9BBB59"/>
          </a:solidFill>
          <a:ln w="9525" cap="flat" cmpd="sng" algn="ctr">
            <a:noFill/>
            <a:prstDash val="solid"/>
            <a:round/>
            <a:headEnd type="none" w="med" len="med"/>
            <a:tailEnd type="none" w="med" len="med"/>
          </a:ln>
          <a:effectLst/>
        </p:spPr>
        <p:txBody>
          <a:bodyPr vert="horz" wrap="square" lIns="81640" tIns="40819" rIns="81640" bIns="40819" numCol="1" rtlCol="0" anchor="t" anchorCtr="0" compatLnSpc="1">
            <a:prstTxWarp prst="textNoShape">
              <a:avLst/>
            </a:prstTxWarp>
          </a:bodyPr>
          <a:lstStyle/>
          <a:p>
            <a:pPr defTabSz="816393"/>
            <a:r>
              <a:rPr lang="en-US" sz="900" dirty="0">
                <a:latin typeface="Roboto Light"/>
                <a:cs typeface="Roboto Light"/>
              </a:rPr>
              <a:t>FROM: R</a:t>
            </a:r>
          </a:p>
          <a:p>
            <a:pPr defTabSz="816393"/>
            <a:r>
              <a:rPr lang="en-US" sz="900" dirty="0">
                <a:latin typeface="Roboto Light"/>
                <a:cs typeface="Roboto Light"/>
              </a:rPr>
              <a:t>TO: V</a:t>
            </a:r>
          </a:p>
          <a:p>
            <a:pPr defTabSz="816393"/>
            <a:r>
              <a:rPr lang="en-US" sz="900" dirty="0">
                <a:latin typeface="Roboto Light"/>
                <a:cs typeface="Roboto Light"/>
              </a:rPr>
              <a:t>PORT: 80</a:t>
            </a:r>
          </a:p>
          <a:p>
            <a:pPr defTabSz="816393"/>
            <a:r>
              <a:rPr lang="en-US" sz="900" dirty="0">
                <a:latin typeface="Roboto Light"/>
                <a:cs typeface="Roboto Light"/>
              </a:rPr>
              <a:t>SYN</a:t>
            </a:r>
          </a:p>
        </p:txBody>
      </p:sp>
      <p:sp>
        <p:nvSpPr>
          <p:cNvPr id="16" name="Rounded Rectangle 15"/>
          <p:cNvSpPr/>
          <p:nvPr/>
        </p:nvSpPr>
        <p:spPr bwMode="auto">
          <a:xfrm>
            <a:off x="4800600" y="3371850"/>
            <a:ext cx="990600" cy="628650"/>
          </a:xfrm>
          <a:prstGeom prst="roundRect">
            <a:avLst/>
          </a:prstGeom>
          <a:solidFill>
            <a:srgbClr val="9BBB59"/>
          </a:solidFill>
          <a:ln w="9525" cap="flat" cmpd="sng" algn="ctr">
            <a:noFill/>
            <a:prstDash val="solid"/>
            <a:round/>
            <a:headEnd type="none" w="med" len="med"/>
            <a:tailEnd type="none" w="med" len="med"/>
          </a:ln>
          <a:effectLst/>
        </p:spPr>
        <p:txBody>
          <a:bodyPr vert="horz" wrap="square" lIns="81640" tIns="40819" rIns="81640" bIns="40819" numCol="1" rtlCol="0" anchor="t" anchorCtr="0" compatLnSpc="1">
            <a:prstTxWarp prst="textNoShape">
              <a:avLst/>
            </a:prstTxWarp>
          </a:bodyPr>
          <a:lstStyle/>
          <a:p>
            <a:pPr defTabSz="816393"/>
            <a:r>
              <a:rPr lang="en-US" sz="900" dirty="0">
                <a:latin typeface="Roboto Light"/>
                <a:cs typeface="Roboto Light"/>
              </a:rPr>
              <a:t>FROM: V</a:t>
            </a:r>
          </a:p>
          <a:p>
            <a:pPr defTabSz="816393"/>
            <a:r>
              <a:rPr lang="en-US" sz="900" dirty="0">
                <a:latin typeface="Roboto Light"/>
                <a:cs typeface="Roboto Light"/>
              </a:rPr>
              <a:t>TO: R</a:t>
            </a:r>
          </a:p>
          <a:p>
            <a:pPr defTabSz="816393"/>
            <a:r>
              <a:rPr lang="en-US" sz="900" dirty="0">
                <a:latin typeface="Roboto Light"/>
                <a:cs typeface="Roboto Light"/>
              </a:rPr>
              <a:t>PORT: 80 RST</a:t>
            </a:r>
          </a:p>
        </p:txBody>
      </p:sp>
      <p:pic>
        <p:nvPicPr>
          <p:cNvPr id="17" name="Picture 16"/>
          <p:cNvPicPr>
            <a:picLocks noChangeAspect="1"/>
          </p:cNvPicPr>
          <p:nvPr/>
        </p:nvPicPr>
        <p:blipFill>
          <a:blip r:embed="rId2"/>
          <a:stretch>
            <a:fillRect/>
          </a:stretch>
        </p:blipFill>
        <p:spPr>
          <a:xfrm>
            <a:off x="3707610" y="3717474"/>
            <a:ext cx="1105582" cy="716071"/>
          </a:xfrm>
          <a:prstGeom prst="rect">
            <a:avLst/>
          </a:prstGeom>
        </p:spPr>
      </p:pic>
      <p:pic>
        <p:nvPicPr>
          <p:cNvPr id="18" name="Picture 17"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586" y="2303241"/>
            <a:ext cx="914400" cy="1108518"/>
          </a:xfrm>
          <a:prstGeom prst="rect">
            <a:avLst/>
          </a:prstGeom>
        </p:spPr>
      </p:pic>
      <p:pic>
        <p:nvPicPr>
          <p:cNvPr id="19" name="Picture 18"/>
          <p:cNvPicPr>
            <a:picLocks noChangeAspect="1"/>
          </p:cNvPicPr>
          <p:nvPr/>
        </p:nvPicPr>
        <p:blipFill>
          <a:blip r:embed="rId2"/>
          <a:stretch>
            <a:fillRect/>
          </a:stretch>
        </p:blipFill>
        <p:spPr>
          <a:xfrm>
            <a:off x="752147" y="2655779"/>
            <a:ext cx="1105582" cy="716071"/>
          </a:xfrm>
          <a:prstGeom prst="rect">
            <a:avLst/>
          </a:prstGeom>
        </p:spPr>
      </p:pic>
    </p:spTree>
    <p:extLst>
      <p:ext uri="{BB962C8B-B14F-4D97-AF65-F5344CB8AC3E}">
        <p14:creationId xmlns:p14="http://schemas.microsoft.com/office/powerpoint/2010/main" val="760574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63988" y="2476164"/>
            <a:ext cx="4759342" cy="2177706"/>
          </a:xfrm>
          <a:prstGeom prst="rect">
            <a:avLst/>
          </a:prstGeom>
        </p:spPr>
      </p:pic>
      <p:sp>
        <p:nvSpPr>
          <p:cNvPr id="64514" name="Rectangle 2"/>
          <p:cNvSpPr>
            <a:spLocks noGrp="1" noChangeArrowheads="1"/>
          </p:cNvSpPr>
          <p:nvPr>
            <p:ph type="title"/>
          </p:nvPr>
        </p:nvSpPr>
        <p:spPr/>
        <p:txBody>
          <a:bodyPr/>
          <a:lstStyle/>
          <a:p>
            <a:r>
              <a:rPr lang="en-US"/>
              <a:t>IP: Direct Delivery</a:t>
            </a:r>
          </a:p>
        </p:txBody>
      </p:sp>
      <p:sp>
        <p:nvSpPr>
          <p:cNvPr id="64515" name="Rectangle 3"/>
          <p:cNvSpPr>
            <a:spLocks noGrp="1" noChangeArrowheads="1"/>
          </p:cNvSpPr>
          <p:nvPr>
            <p:ph idx="1"/>
          </p:nvPr>
        </p:nvSpPr>
        <p:spPr>
          <a:xfrm>
            <a:off x="228600" y="1314451"/>
            <a:ext cx="8686800" cy="1096566"/>
          </a:xfrm>
        </p:spPr>
        <p:txBody>
          <a:bodyPr/>
          <a:lstStyle/>
          <a:p>
            <a:r>
              <a:rPr lang="en-US" sz="1800" dirty="0"/>
              <a:t>If two hosts are in the same physical network the IP datagram is encapsulated in a lower-level protocol and delivered directly</a:t>
            </a:r>
          </a:p>
        </p:txBody>
      </p:sp>
      <p:sp>
        <p:nvSpPr>
          <p:cNvPr id="64517" name="Text Box 5"/>
          <p:cNvSpPr txBox="1">
            <a:spLocks noChangeArrowheads="1"/>
          </p:cNvSpPr>
          <p:nvPr/>
        </p:nvSpPr>
        <p:spPr bwMode="auto">
          <a:xfrm>
            <a:off x="3646265" y="2599136"/>
            <a:ext cx="1273051" cy="267101"/>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200">
                <a:latin typeface="Courier New" charset="0"/>
              </a:rPr>
              <a:t>111.10.20.14</a:t>
            </a:r>
          </a:p>
        </p:txBody>
      </p:sp>
      <p:sp>
        <p:nvSpPr>
          <p:cNvPr id="64518" name="Text Box 6"/>
          <p:cNvSpPr txBox="1">
            <a:spLocks noChangeArrowheads="1"/>
          </p:cNvSpPr>
          <p:nvPr/>
        </p:nvSpPr>
        <p:spPr bwMode="auto">
          <a:xfrm>
            <a:off x="4864199" y="2816553"/>
            <a:ext cx="1273051" cy="267101"/>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200">
                <a:latin typeface="Courier New" charset="0"/>
              </a:rPr>
              <a:t>111.10.20.76</a:t>
            </a:r>
          </a:p>
        </p:txBody>
      </p:sp>
      <p:sp>
        <p:nvSpPr>
          <p:cNvPr id="64520" name="Text Box 8"/>
          <p:cNvSpPr txBox="1">
            <a:spLocks noChangeArrowheads="1"/>
          </p:cNvSpPr>
          <p:nvPr/>
        </p:nvSpPr>
        <p:spPr bwMode="auto">
          <a:xfrm>
            <a:off x="844390" y="2532588"/>
            <a:ext cx="1365399" cy="267101"/>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200">
                <a:latin typeface="Courier New" charset="0"/>
              </a:rPr>
              <a:t>111.10.20.121</a:t>
            </a:r>
          </a:p>
        </p:txBody>
      </p:sp>
      <p:sp>
        <p:nvSpPr>
          <p:cNvPr id="64522" name="Text Box 10"/>
          <p:cNvSpPr txBox="1">
            <a:spLocks noChangeArrowheads="1"/>
          </p:cNvSpPr>
          <p:nvPr/>
        </p:nvSpPr>
        <p:spPr bwMode="auto">
          <a:xfrm>
            <a:off x="6629401" y="2571750"/>
            <a:ext cx="1680833" cy="420989"/>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100">
                <a:latin typeface="Roboto Light"/>
                <a:cs typeface="Roboto Light"/>
              </a:rPr>
              <a:t>From</a:t>
            </a:r>
            <a:r>
              <a:rPr lang="en-US" sz="1100">
                <a:latin typeface="Courier New" charset="0"/>
              </a:rPr>
              <a:t> 111.10.20.121</a:t>
            </a:r>
          </a:p>
          <a:p>
            <a:pPr eaLnBrk="0" hangingPunct="0"/>
            <a:r>
              <a:rPr lang="en-US" sz="1100">
                <a:latin typeface="Roboto Light"/>
                <a:cs typeface="Roboto Light"/>
              </a:rPr>
              <a:t>To</a:t>
            </a:r>
            <a:r>
              <a:rPr lang="en-US" sz="1100"/>
              <a:t>    </a:t>
            </a:r>
            <a:r>
              <a:rPr lang="en-US" sz="1100">
                <a:latin typeface="Courier New" charset="0"/>
              </a:rPr>
              <a:t> 111.10.20.14</a:t>
            </a:r>
          </a:p>
        </p:txBody>
      </p:sp>
      <p:sp>
        <p:nvSpPr>
          <p:cNvPr id="64523" name="Text Box 11"/>
          <p:cNvSpPr txBox="1">
            <a:spLocks noChangeArrowheads="1"/>
          </p:cNvSpPr>
          <p:nvPr/>
        </p:nvSpPr>
        <p:spPr bwMode="auto">
          <a:xfrm>
            <a:off x="1840647" y="2001860"/>
            <a:ext cx="1834577" cy="267101"/>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200">
                <a:latin typeface="Roboto Light"/>
                <a:cs typeface="Roboto Light"/>
              </a:rPr>
              <a:t>Subnetwork</a:t>
            </a:r>
            <a:r>
              <a:rPr lang="en-US" sz="1200"/>
              <a:t> </a:t>
            </a:r>
            <a:r>
              <a:rPr lang="en-US" sz="1200">
                <a:latin typeface="Courier New" charset="0"/>
              </a:rPr>
              <a:t>111.10.20</a:t>
            </a:r>
            <a:r>
              <a:rPr lang="en-US" sz="1200"/>
              <a:t> </a:t>
            </a:r>
          </a:p>
        </p:txBody>
      </p:sp>
      <p:sp>
        <p:nvSpPr>
          <p:cNvPr id="64524" name="Rectangle 12"/>
          <p:cNvSpPr>
            <a:spLocks noChangeArrowheads="1"/>
          </p:cNvSpPr>
          <p:nvPr/>
        </p:nvSpPr>
        <p:spPr bwMode="auto">
          <a:xfrm>
            <a:off x="6324601" y="2515792"/>
            <a:ext cx="346075" cy="83344"/>
          </a:xfrm>
          <a:prstGeom prst="rect">
            <a:avLst/>
          </a:prstGeom>
          <a:solidFill>
            <a:schemeClr val="accent2">
              <a:lumMod val="75000"/>
            </a:schemeClr>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64525" name="Rectangle 13"/>
          <p:cNvSpPr>
            <a:spLocks noChangeArrowheads="1"/>
          </p:cNvSpPr>
          <p:nvPr/>
        </p:nvSpPr>
        <p:spPr bwMode="auto">
          <a:xfrm>
            <a:off x="3579033" y="4247520"/>
            <a:ext cx="533400" cy="114300"/>
          </a:xfrm>
          <a:prstGeom prst="rect">
            <a:avLst/>
          </a:prstGeom>
          <a:solidFill>
            <a:srgbClr val="FADC70"/>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64526" name="Rectangle 14"/>
          <p:cNvSpPr>
            <a:spLocks noChangeArrowheads="1"/>
          </p:cNvSpPr>
          <p:nvPr/>
        </p:nvSpPr>
        <p:spPr bwMode="auto">
          <a:xfrm>
            <a:off x="3706033" y="4257046"/>
            <a:ext cx="346075" cy="83344"/>
          </a:xfrm>
          <a:prstGeom prst="rect">
            <a:avLst/>
          </a:prstGeom>
          <a:solidFill>
            <a:srgbClr val="953735"/>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64528" name="Rectangle 16"/>
          <p:cNvSpPr>
            <a:spLocks noChangeArrowheads="1"/>
          </p:cNvSpPr>
          <p:nvPr/>
        </p:nvSpPr>
        <p:spPr bwMode="auto">
          <a:xfrm>
            <a:off x="6324600" y="3189217"/>
            <a:ext cx="533400" cy="114300"/>
          </a:xfrm>
          <a:prstGeom prst="rect">
            <a:avLst/>
          </a:prstGeom>
          <a:solidFill>
            <a:srgbClr val="FADC70"/>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64529" name="Text Box 17"/>
          <p:cNvSpPr txBox="1">
            <a:spLocks noChangeArrowheads="1"/>
          </p:cNvSpPr>
          <p:nvPr/>
        </p:nvSpPr>
        <p:spPr bwMode="auto">
          <a:xfrm>
            <a:off x="6705602" y="3360668"/>
            <a:ext cx="2019443" cy="420989"/>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100">
                <a:latin typeface="Roboto Light"/>
                <a:cs typeface="Roboto Light"/>
              </a:rPr>
              <a:t>From</a:t>
            </a:r>
            <a:r>
              <a:rPr lang="en-US" sz="1100">
                <a:latin typeface="Courier New" charset="0"/>
              </a:rPr>
              <a:t> 09:45:FA:07:22:23</a:t>
            </a:r>
          </a:p>
          <a:p>
            <a:pPr eaLnBrk="0" hangingPunct="0"/>
            <a:r>
              <a:rPr lang="en-US" sz="1100">
                <a:latin typeface="Roboto Light"/>
                <a:cs typeface="Roboto Light"/>
              </a:rPr>
              <a:t>To</a:t>
            </a:r>
            <a:r>
              <a:rPr lang="en-US" sz="1100"/>
              <a:t>    </a:t>
            </a:r>
            <a:r>
              <a:rPr lang="en-US" sz="1100">
                <a:latin typeface="Courier New" charset="0"/>
              </a:rPr>
              <a:t> 0A:12:33:B2:C4:11</a:t>
            </a:r>
          </a:p>
        </p:txBody>
      </p:sp>
      <p:sp>
        <p:nvSpPr>
          <p:cNvPr id="3" name="Freeform 2"/>
          <p:cNvSpPr/>
          <p:nvPr/>
        </p:nvSpPr>
        <p:spPr>
          <a:xfrm>
            <a:off x="1327124" y="3764653"/>
            <a:ext cx="3157640" cy="400495"/>
          </a:xfrm>
          <a:custGeom>
            <a:avLst/>
            <a:gdLst>
              <a:gd name="connsiteX0" fmla="*/ 0 w 3157640"/>
              <a:gd name="connsiteY0" fmla="*/ 0 h 400495"/>
              <a:gd name="connsiteX1" fmla="*/ 0 w 3157640"/>
              <a:gd name="connsiteY1" fmla="*/ 400495 h 400495"/>
              <a:gd name="connsiteX2" fmla="*/ 3157640 w 3157640"/>
              <a:gd name="connsiteY2" fmla="*/ 400495 h 400495"/>
              <a:gd name="connsiteX3" fmla="*/ 3157640 w 3157640"/>
              <a:gd name="connsiteY3" fmla="*/ 11443 h 400495"/>
            </a:gdLst>
            <a:ahLst/>
            <a:cxnLst>
              <a:cxn ang="0">
                <a:pos x="connsiteX0" y="connsiteY0"/>
              </a:cxn>
              <a:cxn ang="0">
                <a:pos x="connsiteX1" y="connsiteY1"/>
              </a:cxn>
              <a:cxn ang="0">
                <a:pos x="connsiteX2" y="connsiteY2"/>
              </a:cxn>
              <a:cxn ang="0">
                <a:pos x="connsiteX3" y="connsiteY3"/>
              </a:cxn>
            </a:cxnLst>
            <a:rect l="l" t="t" r="r" b="b"/>
            <a:pathLst>
              <a:path w="3157640" h="400495">
                <a:moveTo>
                  <a:pt x="0" y="0"/>
                </a:moveTo>
                <a:lnTo>
                  <a:pt x="0" y="400495"/>
                </a:lnTo>
                <a:lnTo>
                  <a:pt x="3157640" y="400495"/>
                </a:lnTo>
                <a:lnTo>
                  <a:pt x="3157640" y="11443"/>
                </a:lnTo>
              </a:path>
            </a:pathLst>
          </a:custGeom>
          <a:ln>
            <a:solidFill>
              <a:schemeClr val="accent3">
                <a:lumMod val="75000"/>
              </a:schemeClr>
            </a:solidFill>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587929" y="3428503"/>
            <a:ext cx="1754582" cy="276999"/>
          </a:xfrm>
          <a:prstGeom prst="rect">
            <a:avLst/>
          </a:prstGeom>
          <a:noFill/>
        </p:spPr>
        <p:txBody>
          <a:bodyPr wrap="none" rtlCol="0">
            <a:spAutoFit/>
          </a:bodyPr>
          <a:lstStyle/>
          <a:p>
            <a:pPr algn="ctr"/>
            <a:r>
              <a:rPr lang="en-US" sz="1200">
                <a:latin typeface="Courier New" charset="0"/>
              </a:rPr>
              <a:t>09:45:FA:07:22:23</a:t>
            </a:r>
            <a:endParaRPr lang="en-US" sz="1200">
              <a:latin typeface="Roboto Light"/>
              <a:cs typeface="Roboto Light"/>
            </a:endParaRPr>
          </a:p>
        </p:txBody>
      </p:sp>
      <p:sp>
        <p:nvSpPr>
          <p:cNvPr id="6" name="TextBox 5"/>
          <p:cNvSpPr txBox="1"/>
          <p:nvPr/>
        </p:nvSpPr>
        <p:spPr>
          <a:xfrm>
            <a:off x="3527386" y="3457308"/>
            <a:ext cx="1754582" cy="461665"/>
          </a:xfrm>
          <a:prstGeom prst="rect">
            <a:avLst/>
          </a:prstGeom>
          <a:noFill/>
        </p:spPr>
        <p:txBody>
          <a:bodyPr wrap="none" rtlCol="0">
            <a:spAutoFit/>
          </a:bodyPr>
          <a:lstStyle/>
          <a:p>
            <a:pPr algn="ctr"/>
            <a:r>
              <a:rPr lang="en-US" sz="1200">
                <a:latin typeface="Courier New" charset="0"/>
              </a:rPr>
              <a:t>0A:12:33:B2:C4:11</a:t>
            </a:r>
          </a:p>
          <a:p>
            <a:pPr algn="ctr"/>
            <a:endParaRPr lang="en-US" sz="1200">
              <a:latin typeface="Roboto Light"/>
              <a:cs typeface="Roboto Light"/>
            </a:endParaRPr>
          </a:p>
        </p:txBody>
      </p:sp>
    </p:spTree>
    <p:extLst>
      <p:ext uri="{BB962C8B-B14F-4D97-AF65-F5344CB8AC3E}">
        <p14:creationId xmlns:p14="http://schemas.microsoft.com/office/powerpoint/2010/main" val="5154468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Idle Scanning</a:t>
            </a:r>
          </a:p>
        </p:txBody>
      </p:sp>
      <p:sp>
        <p:nvSpPr>
          <p:cNvPr id="3" name="Content Placeholder 2"/>
          <p:cNvSpPr>
            <a:spLocks noGrp="1"/>
          </p:cNvSpPr>
          <p:nvPr>
            <p:ph idx="1"/>
          </p:nvPr>
        </p:nvSpPr>
        <p:spPr/>
        <p:txBody>
          <a:bodyPr/>
          <a:lstStyle/>
          <a:p>
            <a:r>
              <a:rPr lang="en-US" dirty="0"/>
              <a:t>Step 3b: Determine the relay’s final IP sequence number</a:t>
            </a:r>
          </a:p>
        </p:txBody>
      </p:sp>
      <p:sp>
        <p:nvSpPr>
          <p:cNvPr id="9" name="TextBox 8"/>
          <p:cNvSpPr txBox="1"/>
          <p:nvPr/>
        </p:nvSpPr>
        <p:spPr>
          <a:xfrm>
            <a:off x="970757" y="3371851"/>
            <a:ext cx="729132" cy="267101"/>
          </a:xfrm>
          <a:prstGeom prst="rect">
            <a:avLst/>
          </a:prstGeom>
          <a:noFill/>
        </p:spPr>
        <p:txBody>
          <a:bodyPr wrap="none" lIns="81640" tIns="40819" rIns="81640" bIns="40819" rtlCol="0">
            <a:spAutoFit/>
          </a:bodyPr>
          <a:lstStyle/>
          <a:p>
            <a:r>
              <a:rPr lang="en-US" sz="1200" b="0" dirty="0">
                <a:latin typeface="Roboto Light"/>
                <a:cs typeface="Roboto Light"/>
              </a:rPr>
              <a:t>Attacker</a:t>
            </a:r>
          </a:p>
        </p:txBody>
      </p:sp>
      <p:sp>
        <p:nvSpPr>
          <p:cNvPr id="10" name="TextBox 9"/>
          <p:cNvSpPr txBox="1"/>
          <p:nvPr/>
        </p:nvSpPr>
        <p:spPr>
          <a:xfrm>
            <a:off x="3823064" y="4397202"/>
            <a:ext cx="536771" cy="267101"/>
          </a:xfrm>
          <a:prstGeom prst="rect">
            <a:avLst/>
          </a:prstGeom>
          <a:noFill/>
        </p:spPr>
        <p:txBody>
          <a:bodyPr wrap="none" lIns="81640" tIns="40819" rIns="81640" bIns="40819" rtlCol="0">
            <a:spAutoFit/>
          </a:bodyPr>
          <a:lstStyle/>
          <a:p>
            <a:r>
              <a:rPr lang="en-US" sz="1200" b="0" dirty="0">
                <a:latin typeface="Roboto Light"/>
                <a:cs typeface="Roboto Light"/>
              </a:rPr>
              <a:t>Relay</a:t>
            </a:r>
          </a:p>
        </p:txBody>
      </p:sp>
      <p:sp>
        <p:nvSpPr>
          <p:cNvPr id="11" name="TextBox 10"/>
          <p:cNvSpPr txBox="1"/>
          <p:nvPr/>
        </p:nvSpPr>
        <p:spPr>
          <a:xfrm>
            <a:off x="7312586" y="3543300"/>
            <a:ext cx="593853" cy="267101"/>
          </a:xfrm>
          <a:prstGeom prst="rect">
            <a:avLst/>
          </a:prstGeom>
          <a:noFill/>
        </p:spPr>
        <p:txBody>
          <a:bodyPr wrap="none" lIns="81640" tIns="40819" rIns="81640" bIns="40819" rtlCol="0">
            <a:spAutoFit/>
          </a:bodyPr>
          <a:lstStyle/>
          <a:p>
            <a:r>
              <a:rPr lang="en-US" sz="1200" b="0" dirty="0">
                <a:latin typeface="Roboto Light"/>
                <a:cs typeface="Roboto Light"/>
              </a:rPr>
              <a:t>Victim</a:t>
            </a:r>
          </a:p>
        </p:txBody>
      </p:sp>
      <p:cxnSp>
        <p:nvCxnSpPr>
          <p:cNvPr id="13" name="Straight Arrow Connector 12"/>
          <p:cNvCxnSpPr/>
          <p:nvPr/>
        </p:nvCxnSpPr>
        <p:spPr bwMode="auto">
          <a:xfrm>
            <a:off x="2438400" y="3143250"/>
            <a:ext cx="1371600" cy="62865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p:cNvCxnSpPr/>
          <p:nvPr/>
        </p:nvCxnSpPr>
        <p:spPr bwMode="auto">
          <a:xfrm>
            <a:off x="2362200" y="3371850"/>
            <a:ext cx="1371600" cy="628650"/>
          </a:xfrm>
          <a:prstGeom prst="straightConnector1">
            <a:avLst/>
          </a:prstGeom>
          <a:solidFill>
            <a:schemeClr val="accent1"/>
          </a:solidFill>
          <a:ln w="9525" cap="flat" cmpd="sng" algn="ctr">
            <a:solidFill>
              <a:schemeClr val="tx1"/>
            </a:solidFill>
            <a:prstDash val="solid"/>
            <a:round/>
            <a:headEnd type="triangle" w="med" len="med"/>
            <a:tailEnd type="none"/>
          </a:ln>
          <a:effectLst/>
        </p:spPr>
      </p:cxnSp>
      <p:sp>
        <p:nvSpPr>
          <p:cNvPr id="15" name="Rounded Rectangle 14"/>
          <p:cNvSpPr/>
          <p:nvPr/>
        </p:nvSpPr>
        <p:spPr bwMode="auto">
          <a:xfrm>
            <a:off x="2971800" y="2514600"/>
            <a:ext cx="990600" cy="857250"/>
          </a:xfrm>
          <a:prstGeom prst="roundRect">
            <a:avLst/>
          </a:prstGeom>
          <a:solidFill>
            <a:srgbClr val="9BBB59"/>
          </a:solidFill>
          <a:ln w="9525" cap="flat" cmpd="sng" algn="ctr">
            <a:noFill/>
            <a:prstDash val="solid"/>
            <a:round/>
            <a:headEnd type="none" w="med" len="med"/>
            <a:tailEnd type="none" w="med" len="med"/>
          </a:ln>
          <a:effectLst/>
        </p:spPr>
        <p:txBody>
          <a:bodyPr vert="horz" wrap="square" lIns="81640" tIns="40819" rIns="81640" bIns="40819" numCol="1" rtlCol="0" anchor="t" anchorCtr="0" compatLnSpc="1">
            <a:prstTxWarp prst="textNoShape">
              <a:avLst/>
            </a:prstTxWarp>
          </a:bodyPr>
          <a:lstStyle/>
          <a:p>
            <a:pPr defTabSz="816393"/>
            <a:r>
              <a:rPr lang="en-US" sz="900" dirty="0">
                <a:latin typeface="Roboto Light"/>
                <a:cs typeface="Roboto Light"/>
              </a:rPr>
              <a:t>FROM: A</a:t>
            </a:r>
          </a:p>
          <a:p>
            <a:pPr defTabSz="816393"/>
            <a:r>
              <a:rPr lang="en-US" sz="900" dirty="0">
                <a:latin typeface="Roboto Light"/>
                <a:cs typeface="Roboto Light"/>
              </a:rPr>
              <a:t>TO: R</a:t>
            </a:r>
          </a:p>
          <a:p>
            <a:pPr defTabSz="816393"/>
            <a:r>
              <a:rPr lang="en-US" sz="900" dirty="0">
                <a:latin typeface="Roboto Light"/>
                <a:cs typeface="Roboto Light"/>
              </a:rPr>
              <a:t>ID: 6762</a:t>
            </a:r>
          </a:p>
          <a:p>
            <a:pPr defTabSz="816393"/>
            <a:r>
              <a:rPr lang="en-US" sz="900" dirty="0">
                <a:latin typeface="Roboto Light"/>
                <a:cs typeface="Roboto Light"/>
              </a:rPr>
              <a:t>PORT: 156</a:t>
            </a:r>
          </a:p>
          <a:p>
            <a:pPr defTabSz="816393"/>
            <a:r>
              <a:rPr lang="en-US" sz="900" dirty="0">
                <a:latin typeface="Roboto Light"/>
                <a:cs typeface="Roboto Light"/>
              </a:rPr>
              <a:t>SYN/ACK</a:t>
            </a:r>
          </a:p>
        </p:txBody>
      </p:sp>
      <p:sp>
        <p:nvSpPr>
          <p:cNvPr id="16" name="Rounded Rectangle 15"/>
          <p:cNvSpPr/>
          <p:nvPr/>
        </p:nvSpPr>
        <p:spPr bwMode="auto">
          <a:xfrm>
            <a:off x="2133600" y="3771900"/>
            <a:ext cx="990600" cy="628650"/>
          </a:xfrm>
          <a:prstGeom prst="roundRect">
            <a:avLst/>
          </a:prstGeom>
          <a:solidFill>
            <a:srgbClr val="9BBB59"/>
          </a:solidFill>
          <a:ln w="9525" cap="flat" cmpd="sng" algn="ctr">
            <a:noFill/>
            <a:prstDash val="solid"/>
            <a:round/>
            <a:headEnd type="none" w="med" len="med"/>
            <a:tailEnd type="none" w="med" len="med"/>
          </a:ln>
          <a:effectLst/>
        </p:spPr>
        <p:txBody>
          <a:bodyPr vert="horz" wrap="square" lIns="81640" tIns="40819" rIns="81640" bIns="40819" numCol="1" rtlCol="0" anchor="t" anchorCtr="0" compatLnSpc="1">
            <a:prstTxWarp prst="textNoShape">
              <a:avLst/>
            </a:prstTxWarp>
          </a:bodyPr>
          <a:lstStyle/>
          <a:p>
            <a:pPr defTabSz="816393"/>
            <a:r>
              <a:rPr lang="en-US" sz="900" dirty="0">
                <a:latin typeface="Roboto Light"/>
                <a:cs typeface="Roboto Light"/>
              </a:rPr>
              <a:t>FROM: R</a:t>
            </a:r>
          </a:p>
          <a:p>
            <a:pPr defTabSz="816393"/>
            <a:r>
              <a:rPr lang="en-US" sz="900" dirty="0">
                <a:latin typeface="Roboto Light"/>
                <a:cs typeface="Roboto Light"/>
              </a:rPr>
              <a:t>TO: A</a:t>
            </a:r>
          </a:p>
          <a:p>
            <a:pPr defTabSz="816393"/>
            <a:r>
              <a:rPr lang="en-US" sz="900" dirty="0">
                <a:latin typeface="Roboto Light"/>
                <a:cs typeface="Roboto Light"/>
              </a:rPr>
              <a:t>ID: 1235</a:t>
            </a:r>
          </a:p>
          <a:p>
            <a:pPr defTabSz="816393"/>
            <a:r>
              <a:rPr lang="en-US" sz="900" dirty="0">
                <a:latin typeface="Roboto Light"/>
                <a:cs typeface="Roboto Light"/>
              </a:rPr>
              <a:t>RST</a:t>
            </a:r>
          </a:p>
        </p:txBody>
      </p:sp>
      <p:pic>
        <p:nvPicPr>
          <p:cNvPr id="17" name="Picture 16"/>
          <p:cNvPicPr>
            <a:picLocks noChangeAspect="1"/>
          </p:cNvPicPr>
          <p:nvPr/>
        </p:nvPicPr>
        <p:blipFill>
          <a:blip r:embed="rId2"/>
          <a:stretch>
            <a:fillRect/>
          </a:stretch>
        </p:blipFill>
        <p:spPr>
          <a:xfrm>
            <a:off x="3707610" y="3717474"/>
            <a:ext cx="1105582" cy="716071"/>
          </a:xfrm>
          <a:prstGeom prst="rect">
            <a:avLst/>
          </a:prstGeom>
        </p:spPr>
      </p:pic>
      <p:pic>
        <p:nvPicPr>
          <p:cNvPr id="18" name="Picture 17"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7586" y="2303241"/>
            <a:ext cx="914400" cy="1108518"/>
          </a:xfrm>
          <a:prstGeom prst="rect">
            <a:avLst/>
          </a:prstGeom>
        </p:spPr>
      </p:pic>
      <p:pic>
        <p:nvPicPr>
          <p:cNvPr id="19" name="Picture 18"/>
          <p:cNvPicPr>
            <a:picLocks noChangeAspect="1"/>
          </p:cNvPicPr>
          <p:nvPr/>
        </p:nvPicPr>
        <p:blipFill>
          <a:blip r:embed="rId2"/>
          <a:stretch>
            <a:fillRect/>
          </a:stretch>
        </p:blipFill>
        <p:spPr>
          <a:xfrm>
            <a:off x="752147" y="2655779"/>
            <a:ext cx="1105582" cy="716071"/>
          </a:xfrm>
          <a:prstGeom prst="rect">
            <a:avLst/>
          </a:prstGeom>
        </p:spPr>
      </p:pic>
    </p:spTree>
    <p:extLst>
      <p:ext uri="{BB962C8B-B14F-4D97-AF65-F5344CB8AC3E}">
        <p14:creationId xmlns:p14="http://schemas.microsoft.com/office/powerpoint/2010/main" val="25268758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p:txBody>
          <a:bodyPr/>
          <a:lstStyle/>
          <a:p>
            <a:r>
              <a:rPr lang="en-US"/>
              <a:t>OS Fingerprinting</a:t>
            </a:r>
          </a:p>
        </p:txBody>
      </p:sp>
      <p:sp>
        <p:nvSpPr>
          <p:cNvPr id="356355" name="Rectangle 3"/>
          <p:cNvSpPr>
            <a:spLocks noGrp="1" noChangeArrowheads="1"/>
          </p:cNvSpPr>
          <p:nvPr>
            <p:ph idx="1"/>
          </p:nvPr>
        </p:nvSpPr>
        <p:spPr/>
        <p:txBody>
          <a:bodyPr>
            <a:normAutofit fontScale="92500" lnSpcReduction="20000"/>
          </a:bodyPr>
          <a:lstStyle/>
          <a:p>
            <a:pPr>
              <a:lnSpc>
                <a:spcPct val="90000"/>
              </a:lnSpc>
            </a:pPr>
            <a:r>
              <a:rPr lang="en-US" dirty="0"/>
              <a:t>OS fingerprinting allows one to determine the operating system of a host by examining the reaction to carefully crafted packets</a:t>
            </a:r>
          </a:p>
          <a:p>
            <a:pPr lvl="1">
              <a:lnSpc>
                <a:spcPct val="90000"/>
              </a:lnSpc>
            </a:pPr>
            <a:r>
              <a:rPr lang="en-US" dirty="0"/>
              <a:t>Wrong answers to FIN TCP packets</a:t>
            </a:r>
          </a:p>
          <a:p>
            <a:pPr lvl="1">
              <a:lnSpc>
                <a:spcPct val="90000"/>
              </a:lnSpc>
            </a:pPr>
            <a:r>
              <a:rPr lang="en-US" dirty="0"/>
              <a:t>“Undefined” flags in the TCP header of a request are copied verbatim in the reply </a:t>
            </a:r>
          </a:p>
          <a:p>
            <a:pPr lvl="1">
              <a:lnSpc>
                <a:spcPct val="90000"/>
              </a:lnSpc>
            </a:pPr>
            <a:r>
              <a:rPr lang="en-US" dirty="0"/>
              <a:t>Weird combinations of flags in the TCP header</a:t>
            </a:r>
          </a:p>
          <a:p>
            <a:pPr lvl="1">
              <a:lnSpc>
                <a:spcPct val="90000"/>
              </a:lnSpc>
            </a:pPr>
            <a:r>
              <a:rPr lang="en-US" dirty="0"/>
              <a:t>Selection of TCP initial sequence numbers</a:t>
            </a:r>
          </a:p>
          <a:p>
            <a:pPr lvl="1">
              <a:lnSpc>
                <a:spcPct val="90000"/>
              </a:lnSpc>
            </a:pPr>
            <a:r>
              <a:rPr lang="en-US" dirty="0"/>
              <a:t>Selection of initial TCP window size</a:t>
            </a:r>
          </a:p>
          <a:p>
            <a:pPr lvl="1">
              <a:lnSpc>
                <a:spcPct val="90000"/>
              </a:lnSpc>
            </a:pPr>
            <a:r>
              <a:rPr lang="en-US" dirty="0"/>
              <a:t>Analysis of the use of ICMP messages</a:t>
            </a:r>
          </a:p>
          <a:p>
            <a:pPr lvl="2">
              <a:lnSpc>
                <a:spcPct val="90000"/>
              </a:lnSpc>
            </a:pPr>
            <a:r>
              <a:rPr lang="en-US" dirty="0"/>
              <a:t>Error rate</a:t>
            </a:r>
          </a:p>
          <a:p>
            <a:pPr lvl="2">
              <a:lnSpc>
                <a:spcPct val="90000"/>
              </a:lnSpc>
            </a:pPr>
            <a:r>
              <a:rPr lang="en-US" dirty="0"/>
              <a:t>Amount of offending datagram included</a:t>
            </a:r>
          </a:p>
          <a:p>
            <a:pPr lvl="1">
              <a:lnSpc>
                <a:spcPct val="90000"/>
              </a:lnSpc>
            </a:pPr>
            <a:r>
              <a:rPr lang="en-US" dirty="0"/>
              <a:t>TCP options</a:t>
            </a:r>
          </a:p>
          <a:p>
            <a:pPr>
              <a:lnSpc>
                <a:spcPct val="90000"/>
              </a:lnSpc>
            </a:pPr>
            <a:r>
              <a:rPr lang="en-US" dirty="0"/>
              <a:t>OS fingerprinting also can be performed in a passive way using tools such as p0f, </a:t>
            </a:r>
            <a:r>
              <a:rPr lang="en-US" dirty="0" err="1"/>
              <a:t>ettercap</a:t>
            </a:r>
            <a:r>
              <a:rPr lang="en-US" dirty="0"/>
              <a:t> </a:t>
            </a:r>
          </a:p>
          <a:p>
            <a:pPr lvl="1">
              <a:lnSpc>
                <a:spcPct val="90000"/>
              </a:lnSpc>
            </a:pPr>
            <a:endParaRPr lang="en-US" dirty="0"/>
          </a:p>
        </p:txBody>
      </p:sp>
    </p:spTree>
    <p:extLst>
      <p:ext uri="{BB962C8B-B14F-4D97-AF65-F5344CB8AC3E}">
        <p14:creationId xmlns:p14="http://schemas.microsoft.com/office/powerpoint/2010/main" val="25517824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t>TCP Spoofing</a:t>
            </a:r>
          </a:p>
        </p:txBody>
      </p:sp>
      <p:sp>
        <p:nvSpPr>
          <p:cNvPr id="357379" name="Rectangle 3"/>
          <p:cNvSpPr>
            <a:spLocks noGrp="1" noChangeArrowheads="1"/>
          </p:cNvSpPr>
          <p:nvPr>
            <p:ph idx="1"/>
          </p:nvPr>
        </p:nvSpPr>
        <p:spPr/>
        <p:txBody>
          <a:bodyPr/>
          <a:lstStyle/>
          <a:p>
            <a:r>
              <a:rPr lang="en-US" dirty="0"/>
              <a:t>Attack aimed at impersonating another host when establishing a TCP connection</a:t>
            </a:r>
          </a:p>
          <a:p>
            <a:r>
              <a:rPr lang="en-US" dirty="0"/>
              <a:t>First discussed by R.T. Morris in “A Weakness in the 4.2BSD Unix TCP/IP Software” in 1985</a:t>
            </a:r>
          </a:p>
          <a:p>
            <a:r>
              <a:rPr lang="en-US" dirty="0"/>
              <a:t>Used by Mitnick in his attack against SDSC in 1994</a:t>
            </a:r>
          </a:p>
          <a:p>
            <a:endParaRPr lang="en-US" dirty="0"/>
          </a:p>
        </p:txBody>
      </p:sp>
    </p:spTree>
    <p:extLst>
      <p:ext uri="{BB962C8B-B14F-4D97-AF65-F5344CB8AC3E}">
        <p14:creationId xmlns:p14="http://schemas.microsoft.com/office/powerpoint/2010/main" val="60217853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lstStyle/>
          <a:p>
            <a:r>
              <a:rPr lang="en-US"/>
              <a:t>TCP Spoofing</a:t>
            </a:r>
          </a:p>
        </p:txBody>
      </p:sp>
      <p:sp>
        <p:nvSpPr>
          <p:cNvPr id="358403" name="Rectangle 3"/>
          <p:cNvSpPr>
            <a:spLocks noGrp="1" noChangeArrowheads="1"/>
          </p:cNvSpPr>
          <p:nvPr>
            <p:ph idx="1"/>
          </p:nvPr>
        </p:nvSpPr>
        <p:spPr/>
        <p:txBody>
          <a:bodyPr>
            <a:normAutofit fontScale="85000" lnSpcReduction="20000"/>
          </a:bodyPr>
          <a:lstStyle/>
          <a:p>
            <a:r>
              <a:rPr lang="en-US" dirty="0"/>
              <a:t>Node A trusts node B (e.g., login with no password if the TCP connection comes from a specific IP)</a:t>
            </a:r>
          </a:p>
          <a:p>
            <a:r>
              <a:rPr lang="en-US" dirty="0"/>
              <a:t>Node C wants to impersonate B with respect to A in opening a TCP connection</a:t>
            </a:r>
          </a:p>
          <a:p>
            <a:r>
              <a:rPr lang="en-US" dirty="0"/>
              <a:t>C kills B (flooding, crashing, redirecting) so that B does not send annoying RST segments</a:t>
            </a:r>
          </a:p>
          <a:p>
            <a:r>
              <a:rPr lang="en-US" dirty="0"/>
              <a:t>C sends A a TCP SYN segment in a spoofed IP packet with B’s address as the source IP and </a:t>
            </a:r>
            <a:r>
              <a:rPr lang="en-US" dirty="0" err="1"/>
              <a:t>Sc</a:t>
            </a:r>
            <a:r>
              <a:rPr lang="en-US" dirty="0"/>
              <a:t> as the sequence number</a:t>
            </a:r>
          </a:p>
          <a:p>
            <a:r>
              <a:rPr lang="en-US" dirty="0"/>
              <a:t>A replies with a TCP SYN/ACK segment to B with </a:t>
            </a:r>
            <a:r>
              <a:rPr lang="en-US" dirty="0" err="1"/>
              <a:t>Ss</a:t>
            </a:r>
            <a:r>
              <a:rPr lang="en-US" dirty="0"/>
              <a:t> as the sequence number. B ignores the segment: dead or too busy</a:t>
            </a:r>
          </a:p>
          <a:p>
            <a:r>
              <a:rPr lang="en-US" dirty="0"/>
              <a:t>C does not receive this segment but to finish the handshake it has to send an ACK segment with </a:t>
            </a:r>
            <a:r>
              <a:rPr lang="en-US" dirty="0" err="1"/>
              <a:t>Ss</a:t>
            </a:r>
            <a:r>
              <a:rPr lang="en-US" dirty="0"/>
              <a:t> + 1 as the acknowledgment number</a:t>
            </a:r>
          </a:p>
          <a:p>
            <a:pPr lvl="1"/>
            <a:r>
              <a:rPr lang="en-US" dirty="0"/>
              <a:t>C eavesdrop the SYN/ACK segment</a:t>
            </a:r>
          </a:p>
          <a:p>
            <a:pPr lvl="1"/>
            <a:r>
              <a:rPr lang="en-US" dirty="0"/>
              <a:t>C guesses the correct sequence number</a:t>
            </a:r>
          </a:p>
        </p:txBody>
      </p:sp>
    </p:spTree>
    <p:extLst>
      <p:ext uri="{BB962C8B-B14F-4D97-AF65-F5344CB8AC3E}">
        <p14:creationId xmlns:p14="http://schemas.microsoft.com/office/powerpoint/2010/main" val="10852536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4" name="Picture 93"/>
          <p:cNvPicPr>
            <a:picLocks noChangeAspect="1"/>
          </p:cNvPicPr>
          <p:nvPr/>
        </p:nvPicPr>
        <p:blipFill>
          <a:blip r:embed="rId3"/>
          <a:stretch>
            <a:fillRect/>
          </a:stretch>
        </p:blipFill>
        <p:spPr>
          <a:xfrm>
            <a:off x="1690910" y="1343026"/>
            <a:ext cx="794134" cy="514350"/>
          </a:xfrm>
          <a:prstGeom prst="rect">
            <a:avLst/>
          </a:prstGeom>
        </p:spPr>
      </p:pic>
      <p:pic>
        <p:nvPicPr>
          <p:cNvPr id="97" name="Picture 96"/>
          <p:cNvPicPr>
            <a:picLocks noChangeAspect="1"/>
          </p:cNvPicPr>
          <p:nvPr/>
        </p:nvPicPr>
        <p:blipFill>
          <a:blip r:embed="rId3"/>
          <a:stretch>
            <a:fillRect/>
          </a:stretch>
        </p:blipFill>
        <p:spPr>
          <a:xfrm>
            <a:off x="4997066" y="2046066"/>
            <a:ext cx="794134" cy="514350"/>
          </a:xfrm>
          <a:prstGeom prst="rect">
            <a:avLst/>
          </a:prstGeom>
        </p:spPr>
      </p:pic>
      <p:sp>
        <p:nvSpPr>
          <p:cNvPr id="359426" name="Rectangle 2"/>
          <p:cNvSpPr>
            <a:spLocks noGrp="1" noChangeArrowheads="1"/>
          </p:cNvSpPr>
          <p:nvPr>
            <p:ph type="title"/>
          </p:nvPr>
        </p:nvSpPr>
        <p:spPr>
          <a:noFill/>
          <a:ln/>
        </p:spPr>
        <p:txBody>
          <a:bodyPr lIns="82207" tIns="41104" rIns="82207" bIns="41104"/>
          <a:lstStyle/>
          <a:p>
            <a:r>
              <a:rPr lang="en-US"/>
              <a:t>TCP Spoofing</a:t>
            </a:r>
            <a:endParaRPr lang="en-US" i="1"/>
          </a:p>
        </p:txBody>
      </p:sp>
      <p:sp>
        <p:nvSpPr>
          <p:cNvPr id="359427" name="Rectangle 3"/>
          <p:cNvSpPr>
            <a:spLocks noChangeArrowheads="1"/>
          </p:cNvSpPr>
          <p:nvPr/>
        </p:nvSpPr>
        <p:spPr bwMode="auto">
          <a:xfrm>
            <a:off x="4191000" y="2114550"/>
            <a:ext cx="4495800" cy="2686050"/>
          </a:xfrm>
          <a:prstGeom prst="rect">
            <a:avLst/>
          </a:prstGeom>
          <a:noFill/>
          <a:ln w="9525">
            <a:noFill/>
            <a:miter lim="800000"/>
            <a:headEnd/>
            <a:tailEnd/>
          </a:ln>
          <a:effectLst/>
        </p:spPr>
        <p:txBody>
          <a:bodyPr lIns="82207" tIns="41104" rIns="82207" bIns="41104">
            <a:prstTxWarp prst="textNoShape">
              <a:avLst/>
            </a:prstTxWarp>
          </a:bodyPr>
          <a:lstStyle/>
          <a:p>
            <a:pPr marL="306147" indent="-306147" eaLnBrk="0" hangingPunct="0">
              <a:spcBef>
                <a:spcPct val="20000"/>
              </a:spcBef>
            </a:pPr>
            <a:r>
              <a:rPr lang="it-IT" sz="1100">
                <a:solidFill>
                  <a:srgbClr val="003399"/>
                </a:solidFill>
                <a:latin typeface="Roboto Light"/>
                <a:cs typeface="Roboto Light"/>
              </a:rPr>
              <a:t>	</a:t>
            </a:r>
          </a:p>
        </p:txBody>
      </p:sp>
      <p:sp>
        <p:nvSpPr>
          <p:cNvPr id="359428" name="Rectangle 4"/>
          <p:cNvSpPr>
            <a:spLocks noChangeArrowheads="1"/>
          </p:cNvSpPr>
          <p:nvPr/>
        </p:nvSpPr>
        <p:spPr bwMode="auto">
          <a:xfrm>
            <a:off x="2895600" y="1600201"/>
            <a:ext cx="1066800" cy="1714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100">
                <a:latin typeface="Roboto Light"/>
                <a:cs typeface="Roboto Light"/>
              </a:rPr>
              <a:t>13987</a:t>
            </a:r>
          </a:p>
        </p:txBody>
      </p:sp>
      <p:sp>
        <p:nvSpPr>
          <p:cNvPr id="359429" name="Rectangle 5"/>
          <p:cNvSpPr>
            <a:spLocks noChangeArrowheads="1"/>
          </p:cNvSpPr>
          <p:nvPr/>
        </p:nvSpPr>
        <p:spPr bwMode="auto">
          <a:xfrm>
            <a:off x="3962400" y="1600201"/>
            <a:ext cx="1066800" cy="1714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100">
                <a:latin typeface="Roboto Light"/>
                <a:cs typeface="Roboto Light"/>
              </a:rPr>
              <a:t>513</a:t>
            </a:r>
          </a:p>
        </p:txBody>
      </p:sp>
      <p:sp>
        <p:nvSpPr>
          <p:cNvPr id="359430" name="Rectangle 6"/>
          <p:cNvSpPr>
            <a:spLocks noChangeArrowheads="1"/>
          </p:cNvSpPr>
          <p:nvPr/>
        </p:nvSpPr>
        <p:spPr bwMode="auto">
          <a:xfrm>
            <a:off x="2895600" y="1771651"/>
            <a:ext cx="1066800" cy="1714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100">
                <a:latin typeface="Roboto Light"/>
                <a:cs typeface="Roboto Light"/>
              </a:rPr>
              <a:t>seq: 11000</a:t>
            </a:r>
          </a:p>
        </p:txBody>
      </p:sp>
      <p:sp>
        <p:nvSpPr>
          <p:cNvPr id="359431" name="Rectangle 7"/>
          <p:cNvSpPr>
            <a:spLocks noChangeArrowheads="1"/>
          </p:cNvSpPr>
          <p:nvPr/>
        </p:nvSpPr>
        <p:spPr bwMode="auto">
          <a:xfrm>
            <a:off x="3962400" y="1771651"/>
            <a:ext cx="1066800" cy="1714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100" dirty="0" err="1">
                <a:latin typeface="Roboto Light"/>
                <a:cs typeface="Roboto Light"/>
              </a:rPr>
              <a:t>ack</a:t>
            </a:r>
            <a:r>
              <a:rPr lang="it-IT" sz="1100" dirty="0">
                <a:latin typeface="Roboto Light"/>
                <a:cs typeface="Roboto Light"/>
              </a:rPr>
              <a:t>: </a:t>
            </a:r>
            <a:r>
              <a:rPr lang="it-IT" sz="1100" dirty="0" err="1">
                <a:latin typeface="Roboto Light"/>
                <a:cs typeface="Roboto Light"/>
              </a:rPr>
              <a:t>0</a:t>
            </a:r>
            <a:endParaRPr lang="it-IT" sz="1100" dirty="0">
              <a:latin typeface="Roboto Light"/>
              <a:cs typeface="Roboto Light"/>
            </a:endParaRPr>
          </a:p>
        </p:txBody>
      </p:sp>
      <p:sp>
        <p:nvSpPr>
          <p:cNvPr id="359432" name="Rectangle 8"/>
          <p:cNvSpPr>
            <a:spLocks noChangeArrowheads="1"/>
          </p:cNvSpPr>
          <p:nvPr/>
        </p:nvSpPr>
        <p:spPr bwMode="auto">
          <a:xfrm>
            <a:off x="2895600" y="1943100"/>
            <a:ext cx="685800" cy="1714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100">
                <a:latin typeface="Roboto Light"/>
                <a:cs typeface="Roboto Light"/>
              </a:rPr>
              <a:t>SYN:1</a:t>
            </a:r>
          </a:p>
        </p:txBody>
      </p:sp>
      <p:sp>
        <p:nvSpPr>
          <p:cNvPr id="359433" name="Rectangle 9"/>
          <p:cNvSpPr>
            <a:spLocks noChangeArrowheads="1"/>
          </p:cNvSpPr>
          <p:nvPr/>
        </p:nvSpPr>
        <p:spPr bwMode="auto">
          <a:xfrm>
            <a:off x="3581400" y="1943100"/>
            <a:ext cx="762000" cy="1714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100" dirty="0">
                <a:latin typeface="Roboto Light"/>
                <a:cs typeface="Roboto Light"/>
              </a:rPr>
              <a:t>ACK:</a:t>
            </a:r>
            <a:r>
              <a:rPr lang="it-IT" sz="1100" dirty="0" err="1">
                <a:latin typeface="Roboto Light"/>
                <a:cs typeface="Roboto Light"/>
              </a:rPr>
              <a:t>0</a:t>
            </a:r>
            <a:endParaRPr lang="it-IT" sz="1100" dirty="0">
              <a:latin typeface="Roboto Light"/>
              <a:cs typeface="Roboto Light"/>
            </a:endParaRPr>
          </a:p>
        </p:txBody>
      </p:sp>
      <p:sp>
        <p:nvSpPr>
          <p:cNvPr id="359434" name="Rectangle 10"/>
          <p:cNvSpPr>
            <a:spLocks noChangeArrowheads="1"/>
          </p:cNvSpPr>
          <p:nvPr/>
        </p:nvSpPr>
        <p:spPr bwMode="auto">
          <a:xfrm>
            <a:off x="4343400" y="1943100"/>
            <a:ext cx="685800" cy="1714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100" dirty="0">
                <a:latin typeface="Roboto Light"/>
                <a:cs typeface="Roboto Light"/>
              </a:rPr>
              <a:t>FIN:</a:t>
            </a:r>
            <a:r>
              <a:rPr lang="it-IT" sz="1100" dirty="0" err="1">
                <a:latin typeface="Roboto Light"/>
                <a:cs typeface="Roboto Light"/>
              </a:rPr>
              <a:t>0</a:t>
            </a:r>
            <a:endParaRPr lang="it-IT" sz="1100" dirty="0">
              <a:latin typeface="Roboto Light"/>
              <a:cs typeface="Roboto Light"/>
            </a:endParaRPr>
          </a:p>
        </p:txBody>
      </p:sp>
      <p:grpSp>
        <p:nvGrpSpPr>
          <p:cNvPr id="359435" name="Group 11"/>
          <p:cNvGrpSpPr>
            <a:grpSpLocks/>
          </p:cNvGrpSpPr>
          <p:nvPr/>
        </p:nvGrpSpPr>
        <p:grpSpPr bwMode="auto">
          <a:xfrm>
            <a:off x="5562600" y="3143250"/>
            <a:ext cx="2133600" cy="514350"/>
            <a:chOff x="1728" y="1056"/>
            <a:chExt cx="1344" cy="432"/>
          </a:xfrm>
        </p:grpSpPr>
        <p:sp>
          <p:nvSpPr>
            <p:cNvPr id="359436" name="Rectangle 12"/>
            <p:cNvSpPr>
              <a:spLocks noChangeArrowheads="1"/>
            </p:cNvSpPr>
            <p:nvPr/>
          </p:nvSpPr>
          <p:spPr bwMode="auto">
            <a:xfrm>
              <a:off x="1728"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513</a:t>
              </a:r>
            </a:p>
          </p:txBody>
        </p:sp>
        <p:sp>
          <p:nvSpPr>
            <p:cNvPr id="359437" name="Rectangle 13"/>
            <p:cNvSpPr>
              <a:spLocks noChangeArrowheads="1"/>
            </p:cNvSpPr>
            <p:nvPr/>
          </p:nvSpPr>
          <p:spPr bwMode="auto">
            <a:xfrm>
              <a:off x="2400"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13987</a:t>
              </a:r>
            </a:p>
          </p:txBody>
        </p:sp>
        <p:sp>
          <p:nvSpPr>
            <p:cNvPr id="359438" name="Rectangle 14"/>
            <p:cNvSpPr>
              <a:spLocks noChangeArrowheads="1"/>
            </p:cNvSpPr>
            <p:nvPr/>
          </p:nvSpPr>
          <p:spPr bwMode="auto">
            <a:xfrm>
              <a:off x="1728"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seq: 54002</a:t>
              </a:r>
            </a:p>
          </p:txBody>
        </p:sp>
        <p:sp>
          <p:nvSpPr>
            <p:cNvPr id="359439" name="Rectangle 15"/>
            <p:cNvSpPr>
              <a:spLocks noChangeArrowheads="1"/>
            </p:cNvSpPr>
            <p:nvPr/>
          </p:nvSpPr>
          <p:spPr bwMode="auto">
            <a:xfrm>
              <a:off x="2400"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 11001</a:t>
              </a:r>
            </a:p>
          </p:txBody>
        </p:sp>
        <p:sp>
          <p:nvSpPr>
            <p:cNvPr id="359440" name="Rectangle 16"/>
            <p:cNvSpPr>
              <a:spLocks noChangeArrowheads="1"/>
            </p:cNvSpPr>
            <p:nvPr/>
          </p:nvSpPr>
          <p:spPr bwMode="auto">
            <a:xfrm>
              <a:off x="1728"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SYN:1</a:t>
              </a:r>
            </a:p>
          </p:txBody>
        </p:sp>
        <p:sp>
          <p:nvSpPr>
            <p:cNvPr id="359441" name="Rectangle 17"/>
            <p:cNvSpPr>
              <a:spLocks noChangeArrowheads="1"/>
            </p:cNvSpPr>
            <p:nvPr/>
          </p:nvSpPr>
          <p:spPr bwMode="auto">
            <a:xfrm>
              <a:off x="2160" y="1344"/>
              <a:ext cx="480"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ACK:1</a:t>
              </a:r>
            </a:p>
          </p:txBody>
        </p:sp>
        <p:sp>
          <p:nvSpPr>
            <p:cNvPr id="359442" name="Rectangle 18"/>
            <p:cNvSpPr>
              <a:spLocks noChangeArrowheads="1"/>
            </p:cNvSpPr>
            <p:nvPr/>
          </p:nvSpPr>
          <p:spPr bwMode="auto">
            <a:xfrm>
              <a:off x="2640"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FIN:</a:t>
              </a:r>
              <a:r>
                <a:rPr lang="it-IT" sz="1100" dirty="0" err="1">
                  <a:latin typeface="Roboto Light"/>
                  <a:cs typeface="Roboto Light"/>
                </a:rPr>
                <a:t>0</a:t>
              </a:r>
              <a:endParaRPr lang="it-IT" sz="1100" dirty="0">
                <a:latin typeface="Roboto Light"/>
                <a:cs typeface="Roboto Light"/>
              </a:endParaRPr>
            </a:p>
          </p:txBody>
        </p:sp>
      </p:grpSp>
      <p:grpSp>
        <p:nvGrpSpPr>
          <p:cNvPr id="359443" name="Group 19"/>
          <p:cNvGrpSpPr>
            <a:grpSpLocks/>
          </p:cNvGrpSpPr>
          <p:nvPr/>
        </p:nvGrpSpPr>
        <p:grpSpPr bwMode="auto">
          <a:xfrm>
            <a:off x="1600200" y="2514600"/>
            <a:ext cx="2133600" cy="514350"/>
            <a:chOff x="1728" y="1056"/>
            <a:chExt cx="1344" cy="432"/>
          </a:xfrm>
        </p:grpSpPr>
        <p:sp>
          <p:nvSpPr>
            <p:cNvPr id="359444" name="Rectangle 20"/>
            <p:cNvSpPr>
              <a:spLocks noChangeArrowheads="1"/>
            </p:cNvSpPr>
            <p:nvPr/>
          </p:nvSpPr>
          <p:spPr bwMode="auto">
            <a:xfrm>
              <a:off x="1728"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13987</a:t>
              </a:r>
            </a:p>
          </p:txBody>
        </p:sp>
        <p:sp>
          <p:nvSpPr>
            <p:cNvPr id="359445" name="Rectangle 21"/>
            <p:cNvSpPr>
              <a:spLocks noChangeArrowheads="1"/>
            </p:cNvSpPr>
            <p:nvPr/>
          </p:nvSpPr>
          <p:spPr bwMode="auto">
            <a:xfrm>
              <a:off x="2400" y="1056"/>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513</a:t>
              </a:r>
            </a:p>
          </p:txBody>
        </p:sp>
        <p:sp>
          <p:nvSpPr>
            <p:cNvPr id="359446" name="Rectangle 22"/>
            <p:cNvSpPr>
              <a:spLocks noChangeArrowheads="1"/>
            </p:cNvSpPr>
            <p:nvPr/>
          </p:nvSpPr>
          <p:spPr bwMode="auto">
            <a:xfrm>
              <a:off x="1728"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seq: 11001</a:t>
              </a:r>
            </a:p>
          </p:txBody>
        </p:sp>
        <p:sp>
          <p:nvSpPr>
            <p:cNvPr id="359447" name="Rectangle 23"/>
            <p:cNvSpPr>
              <a:spLocks noChangeArrowheads="1"/>
            </p:cNvSpPr>
            <p:nvPr/>
          </p:nvSpPr>
          <p:spPr bwMode="auto">
            <a:xfrm>
              <a:off x="2400" y="1200"/>
              <a:ext cx="67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 54003</a:t>
              </a:r>
            </a:p>
          </p:txBody>
        </p:sp>
        <p:sp>
          <p:nvSpPr>
            <p:cNvPr id="359448" name="Rectangle 24"/>
            <p:cNvSpPr>
              <a:spLocks noChangeArrowheads="1"/>
            </p:cNvSpPr>
            <p:nvPr/>
          </p:nvSpPr>
          <p:spPr bwMode="auto">
            <a:xfrm>
              <a:off x="1728"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SYN:</a:t>
              </a:r>
              <a:r>
                <a:rPr lang="it-IT" sz="1100" dirty="0" err="1">
                  <a:latin typeface="Roboto Light"/>
                  <a:cs typeface="Roboto Light"/>
                </a:rPr>
                <a:t>0</a:t>
              </a:r>
              <a:endParaRPr lang="it-IT" sz="1100" dirty="0">
                <a:latin typeface="Roboto Light"/>
                <a:cs typeface="Roboto Light"/>
              </a:endParaRPr>
            </a:p>
          </p:txBody>
        </p:sp>
        <p:sp>
          <p:nvSpPr>
            <p:cNvPr id="359449" name="Rectangle 25"/>
            <p:cNvSpPr>
              <a:spLocks noChangeArrowheads="1"/>
            </p:cNvSpPr>
            <p:nvPr/>
          </p:nvSpPr>
          <p:spPr bwMode="auto">
            <a:xfrm>
              <a:off x="2160" y="1344"/>
              <a:ext cx="480"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a:latin typeface="Roboto Light"/>
                  <a:cs typeface="Roboto Light"/>
                </a:rPr>
                <a:t>ACK:1</a:t>
              </a:r>
            </a:p>
          </p:txBody>
        </p:sp>
        <p:sp>
          <p:nvSpPr>
            <p:cNvPr id="359450" name="Rectangle 26"/>
            <p:cNvSpPr>
              <a:spLocks noChangeArrowheads="1"/>
            </p:cNvSpPr>
            <p:nvPr/>
          </p:nvSpPr>
          <p:spPr bwMode="auto">
            <a:xfrm>
              <a:off x="2640" y="1344"/>
              <a:ext cx="432" cy="144"/>
            </a:xfrm>
            <a:prstGeom prst="rect">
              <a:avLst/>
            </a:prstGeom>
            <a:noFill/>
            <a:ln w="12700">
              <a:solidFill>
                <a:schemeClr val="tx1"/>
              </a:solidFill>
              <a:miter lim="800000"/>
              <a:headEnd/>
              <a:tailEnd/>
            </a:ln>
            <a:effectLst/>
          </p:spPr>
          <p:txBody>
            <a:bodyPr wrap="none" anchor="ctr">
              <a:prstTxWarp prst="textNoShape">
                <a:avLst/>
              </a:prstTxWarp>
            </a:bodyPr>
            <a:lstStyle/>
            <a:p>
              <a:pPr algn="ctr" eaLnBrk="0" hangingPunct="0"/>
              <a:r>
                <a:rPr lang="it-IT" sz="1100" dirty="0">
                  <a:latin typeface="Roboto Light"/>
                  <a:cs typeface="Roboto Light"/>
                </a:rPr>
                <a:t>FIN:</a:t>
              </a:r>
              <a:r>
                <a:rPr lang="it-IT" sz="1100" dirty="0" err="1">
                  <a:latin typeface="Roboto Light"/>
                  <a:cs typeface="Roboto Light"/>
                </a:rPr>
                <a:t>0</a:t>
              </a:r>
              <a:endParaRPr lang="it-IT" sz="1100" dirty="0">
                <a:latin typeface="Roboto Light"/>
                <a:cs typeface="Roboto Light"/>
              </a:endParaRPr>
            </a:p>
          </p:txBody>
        </p:sp>
      </p:grpSp>
      <p:sp>
        <p:nvSpPr>
          <p:cNvPr id="359451" name="Line 27"/>
          <p:cNvSpPr>
            <a:spLocks noChangeShapeType="1"/>
          </p:cNvSpPr>
          <p:nvPr/>
        </p:nvSpPr>
        <p:spPr bwMode="auto">
          <a:xfrm>
            <a:off x="2590800" y="2114550"/>
            <a:ext cx="2362200" cy="22860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sz="1100">
              <a:latin typeface="Roboto Light"/>
              <a:cs typeface="Roboto Light"/>
            </a:endParaRPr>
          </a:p>
        </p:txBody>
      </p:sp>
      <p:sp>
        <p:nvSpPr>
          <p:cNvPr id="359452" name="Line 28"/>
          <p:cNvSpPr>
            <a:spLocks noChangeShapeType="1"/>
          </p:cNvSpPr>
          <p:nvPr/>
        </p:nvSpPr>
        <p:spPr bwMode="auto">
          <a:xfrm>
            <a:off x="5181600" y="2914651"/>
            <a:ext cx="0" cy="91440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sz="1100">
              <a:latin typeface="Roboto Light"/>
              <a:cs typeface="Roboto Light"/>
            </a:endParaRPr>
          </a:p>
        </p:txBody>
      </p:sp>
      <p:sp>
        <p:nvSpPr>
          <p:cNvPr id="359453" name="Rectangle 29"/>
          <p:cNvSpPr>
            <a:spLocks noChangeArrowheads="1"/>
          </p:cNvSpPr>
          <p:nvPr/>
        </p:nvSpPr>
        <p:spPr bwMode="auto">
          <a:xfrm>
            <a:off x="2895600" y="1428750"/>
            <a:ext cx="1066800" cy="1714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100">
                <a:latin typeface="Roboto Light"/>
                <a:cs typeface="Roboto Light"/>
              </a:rPr>
              <a:t>138.13.2.67</a:t>
            </a:r>
          </a:p>
        </p:txBody>
      </p:sp>
      <p:sp>
        <p:nvSpPr>
          <p:cNvPr id="359454" name="Rectangle 30"/>
          <p:cNvSpPr>
            <a:spLocks noChangeArrowheads="1"/>
          </p:cNvSpPr>
          <p:nvPr/>
        </p:nvSpPr>
        <p:spPr bwMode="auto">
          <a:xfrm>
            <a:off x="3962400" y="1428750"/>
            <a:ext cx="1066800" cy="1714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100">
                <a:latin typeface="Roboto Light"/>
                <a:cs typeface="Roboto Light"/>
              </a:rPr>
              <a:t>211.3.56.5</a:t>
            </a:r>
          </a:p>
        </p:txBody>
      </p:sp>
      <p:sp>
        <p:nvSpPr>
          <p:cNvPr id="359471" name="Rectangle 47"/>
          <p:cNvSpPr>
            <a:spLocks noChangeArrowheads="1"/>
          </p:cNvSpPr>
          <p:nvPr/>
        </p:nvSpPr>
        <p:spPr bwMode="auto">
          <a:xfrm>
            <a:off x="1447800" y="1943100"/>
            <a:ext cx="1066800" cy="171450"/>
          </a:xfrm>
          <a:prstGeom prst="rect">
            <a:avLst/>
          </a:prstGeom>
          <a:noFill/>
          <a:ln w="12700">
            <a:noFill/>
            <a:miter lim="800000"/>
            <a:headEnd/>
            <a:tailEnd/>
          </a:ln>
          <a:effectLst/>
        </p:spPr>
        <p:txBody>
          <a:bodyPr wrap="none" lIns="81640" tIns="40819" rIns="81640" bIns="40819" anchor="ctr">
            <a:prstTxWarp prst="textNoShape">
              <a:avLst/>
            </a:prstTxWarp>
          </a:bodyPr>
          <a:lstStyle/>
          <a:p>
            <a:pPr algn="ctr" eaLnBrk="0" hangingPunct="0"/>
            <a:r>
              <a:rPr lang="it-IT" sz="1100">
                <a:latin typeface="Roboto Light"/>
                <a:cs typeface="Roboto Light"/>
              </a:rPr>
              <a:t>C:117.76.3.3</a:t>
            </a:r>
          </a:p>
        </p:txBody>
      </p:sp>
      <p:sp>
        <p:nvSpPr>
          <p:cNvPr id="359488" name="Rectangle 64"/>
          <p:cNvSpPr>
            <a:spLocks noChangeArrowheads="1"/>
          </p:cNvSpPr>
          <p:nvPr/>
        </p:nvSpPr>
        <p:spPr bwMode="auto">
          <a:xfrm>
            <a:off x="4724400" y="2628900"/>
            <a:ext cx="1066800" cy="171450"/>
          </a:xfrm>
          <a:prstGeom prst="rect">
            <a:avLst/>
          </a:prstGeom>
          <a:noFill/>
          <a:ln w="12700">
            <a:noFill/>
            <a:miter lim="800000"/>
            <a:headEnd/>
            <a:tailEnd/>
          </a:ln>
          <a:effectLst/>
        </p:spPr>
        <p:txBody>
          <a:bodyPr wrap="none" lIns="81640" tIns="40819" rIns="81640" bIns="40819" anchor="ctr">
            <a:prstTxWarp prst="textNoShape">
              <a:avLst/>
            </a:prstTxWarp>
          </a:bodyPr>
          <a:lstStyle/>
          <a:p>
            <a:pPr algn="ctr" eaLnBrk="0" hangingPunct="0"/>
            <a:r>
              <a:rPr lang="it-IT" sz="1100">
                <a:latin typeface="Roboto Light"/>
                <a:cs typeface="Roboto Light"/>
              </a:rPr>
              <a:t>A: 211.3.56.5</a:t>
            </a:r>
          </a:p>
        </p:txBody>
      </p:sp>
      <p:sp>
        <p:nvSpPr>
          <p:cNvPr id="359505" name="Rectangle 81"/>
          <p:cNvSpPr>
            <a:spLocks noChangeArrowheads="1"/>
          </p:cNvSpPr>
          <p:nvPr/>
        </p:nvSpPr>
        <p:spPr bwMode="auto">
          <a:xfrm>
            <a:off x="4572000" y="4679028"/>
            <a:ext cx="1066800" cy="171450"/>
          </a:xfrm>
          <a:prstGeom prst="rect">
            <a:avLst/>
          </a:prstGeom>
          <a:noFill/>
          <a:ln w="12700">
            <a:noFill/>
            <a:miter lim="800000"/>
            <a:headEnd/>
            <a:tailEnd/>
          </a:ln>
          <a:effectLst/>
        </p:spPr>
        <p:txBody>
          <a:bodyPr wrap="none" lIns="81640" tIns="40819" rIns="81640" bIns="40819" anchor="ctr">
            <a:prstTxWarp prst="textNoShape">
              <a:avLst/>
            </a:prstTxWarp>
          </a:bodyPr>
          <a:lstStyle/>
          <a:p>
            <a:pPr algn="ctr" eaLnBrk="0" hangingPunct="0"/>
            <a:r>
              <a:rPr lang="it-IT" sz="1100" dirty="0">
                <a:latin typeface="Roboto Light"/>
                <a:cs typeface="Roboto Light"/>
              </a:rPr>
              <a:t>B:138.13.2.67</a:t>
            </a:r>
          </a:p>
        </p:txBody>
      </p:sp>
      <p:sp>
        <p:nvSpPr>
          <p:cNvPr id="359506" name="Rectangle 82"/>
          <p:cNvSpPr>
            <a:spLocks noChangeArrowheads="1"/>
          </p:cNvSpPr>
          <p:nvPr/>
        </p:nvSpPr>
        <p:spPr bwMode="auto">
          <a:xfrm>
            <a:off x="5562600" y="2971801"/>
            <a:ext cx="1066800" cy="1714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100">
                <a:latin typeface="Roboto Light"/>
                <a:cs typeface="Roboto Light"/>
              </a:rPr>
              <a:t>211.3.56.5</a:t>
            </a:r>
          </a:p>
        </p:txBody>
      </p:sp>
      <p:sp>
        <p:nvSpPr>
          <p:cNvPr id="359507" name="Rectangle 83"/>
          <p:cNvSpPr>
            <a:spLocks noChangeArrowheads="1"/>
          </p:cNvSpPr>
          <p:nvPr/>
        </p:nvSpPr>
        <p:spPr bwMode="auto">
          <a:xfrm>
            <a:off x="6629400" y="2971801"/>
            <a:ext cx="1066800" cy="1714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100">
                <a:latin typeface="Roboto Light"/>
                <a:cs typeface="Roboto Light"/>
              </a:rPr>
              <a:t>138.13.2.67</a:t>
            </a:r>
          </a:p>
        </p:txBody>
      </p:sp>
      <p:sp>
        <p:nvSpPr>
          <p:cNvPr id="359508" name="Rectangle 84"/>
          <p:cNvSpPr>
            <a:spLocks noChangeArrowheads="1"/>
          </p:cNvSpPr>
          <p:nvPr/>
        </p:nvSpPr>
        <p:spPr bwMode="auto">
          <a:xfrm>
            <a:off x="1600200" y="2343151"/>
            <a:ext cx="1066800" cy="1714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100">
                <a:latin typeface="Roboto Light"/>
                <a:cs typeface="Roboto Light"/>
              </a:rPr>
              <a:t>138.13.2.67</a:t>
            </a:r>
          </a:p>
        </p:txBody>
      </p:sp>
      <p:sp>
        <p:nvSpPr>
          <p:cNvPr id="359509" name="Rectangle 85"/>
          <p:cNvSpPr>
            <a:spLocks noChangeArrowheads="1"/>
          </p:cNvSpPr>
          <p:nvPr/>
        </p:nvSpPr>
        <p:spPr bwMode="auto">
          <a:xfrm>
            <a:off x="2667000" y="2343151"/>
            <a:ext cx="1066800" cy="1714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100">
                <a:latin typeface="Roboto Light"/>
                <a:cs typeface="Roboto Light"/>
              </a:rPr>
              <a:t>211.3.56.5</a:t>
            </a:r>
          </a:p>
        </p:txBody>
      </p:sp>
      <p:sp>
        <p:nvSpPr>
          <p:cNvPr id="359510" name="Line 86"/>
          <p:cNvSpPr>
            <a:spLocks noChangeShapeType="1"/>
          </p:cNvSpPr>
          <p:nvPr/>
        </p:nvSpPr>
        <p:spPr bwMode="auto">
          <a:xfrm>
            <a:off x="2514600" y="2171700"/>
            <a:ext cx="2362200" cy="22860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sz="1100">
              <a:latin typeface="Roboto Light"/>
              <a:cs typeface="Roboto Light"/>
            </a:endParaRPr>
          </a:p>
        </p:txBody>
      </p:sp>
      <p:sp>
        <p:nvSpPr>
          <p:cNvPr id="359511" name="Text Box 87"/>
          <p:cNvSpPr txBox="1">
            <a:spLocks noChangeArrowheads="1"/>
          </p:cNvSpPr>
          <p:nvPr/>
        </p:nvSpPr>
        <p:spPr bwMode="auto">
          <a:xfrm>
            <a:off x="2621674" y="1416600"/>
            <a:ext cx="243052" cy="251712"/>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100">
                <a:latin typeface="Roboto Light"/>
                <a:cs typeface="Roboto Light"/>
              </a:rPr>
              <a:t>1</a:t>
            </a:r>
          </a:p>
        </p:txBody>
      </p:sp>
      <p:sp>
        <p:nvSpPr>
          <p:cNvPr id="359512" name="Text Box 88"/>
          <p:cNvSpPr txBox="1">
            <a:spLocks noChangeArrowheads="1"/>
          </p:cNvSpPr>
          <p:nvPr/>
        </p:nvSpPr>
        <p:spPr bwMode="auto">
          <a:xfrm>
            <a:off x="5285499" y="2926312"/>
            <a:ext cx="243052" cy="251712"/>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100">
                <a:latin typeface="Roboto Light"/>
                <a:cs typeface="Roboto Light"/>
              </a:rPr>
              <a:t>2</a:t>
            </a:r>
          </a:p>
        </p:txBody>
      </p:sp>
      <p:sp>
        <p:nvSpPr>
          <p:cNvPr id="359513" name="Text Box 89"/>
          <p:cNvSpPr txBox="1">
            <a:spLocks noChangeArrowheads="1"/>
          </p:cNvSpPr>
          <p:nvPr/>
        </p:nvSpPr>
        <p:spPr bwMode="auto">
          <a:xfrm>
            <a:off x="3761499" y="2354812"/>
            <a:ext cx="243052" cy="251712"/>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100">
                <a:latin typeface="Roboto Light"/>
                <a:cs typeface="Roboto Light"/>
              </a:rPr>
              <a:t>3</a:t>
            </a:r>
          </a:p>
        </p:txBody>
      </p:sp>
      <p:sp>
        <p:nvSpPr>
          <p:cNvPr id="359514" name="Text Box 90"/>
          <p:cNvSpPr txBox="1">
            <a:spLocks noChangeArrowheads="1"/>
          </p:cNvSpPr>
          <p:nvPr/>
        </p:nvSpPr>
        <p:spPr bwMode="auto">
          <a:xfrm>
            <a:off x="2770899" y="3840712"/>
            <a:ext cx="243052" cy="251712"/>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100" dirty="0" err="1">
                <a:latin typeface="Roboto Light"/>
                <a:cs typeface="Roboto Light"/>
              </a:rPr>
              <a:t>0</a:t>
            </a:r>
            <a:endParaRPr lang="it-IT" sz="1100" dirty="0">
              <a:latin typeface="Roboto Light"/>
              <a:cs typeface="Roboto Light"/>
            </a:endParaRPr>
          </a:p>
        </p:txBody>
      </p:sp>
      <p:sp>
        <p:nvSpPr>
          <p:cNvPr id="359515" name="Freeform 91"/>
          <p:cNvSpPr>
            <a:spLocks/>
          </p:cNvSpPr>
          <p:nvPr/>
        </p:nvSpPr>
        <p:spPr bwMode="auto">
          <a:xfrm>
            <a:off x="1066800" y="1771651"/>
            <a:ext cx="3581400" cy="2343150"/>
          </a:xfrm>
          <a:custGeom>
            <a:avLst/>
            <a:gdLst/>
            <a:ahLst/>
            <a:cxnLst>
              <a:cxn ang="0">
                <a:pos x="384" y="0"/>
              </a:cxn>
              <a:cxn ang="0">
                <a:pos x="0" y="0"/>
              </a:cxn>
              <a:cxn ang="0">
                <a:pos x="0" y="1968"/>
              </a:cxn>
              <a:cxn ang="0">
                <a:pos x="2256" y="1968"/>
              </a:cxn>
            </a:cxnLst>
            <a:rect l="0" t="0" r="r" b="b"/>
            <a:pathLst>
              <a:path w="2256" h="1968">
                <a:moveTo>
                  <a:pt x="384" y="0"/>
                </a:moveTo>
                <a:lnTo>
                  <a:pt x="0" y="0"/>
                </a:lnTo>
                <a:lnTo>
                  <a:pt x="0" y="1968"/>
                </a:lnTo>
                <a:lnTo>
                  <a:pt x="2256" y="1968"/>
                </a:lnTo>
              </a:path>
            </a:pathLst>
          </a:custGeom>
          <a:noFill/>
          <a:ln w="28575" cmpd="sng">
            <a:solidFill>
              <a:srgbClr val="FF3300"/>
            </a:solidFill>
            <a:round/>
            <a:headEnd type="none" w="med" len="med"/>
            <a:tailEnd type="triangle" w="med" len="med"/>
          </a:ln>
          <a:effectLst/>
        </p:spPr>
        <p:txBody>
          <a:bodyPr wrap="none" lIns="81640" tIns="40819" rIns="81640" bIns="40819" anchor="ctr">
            <a:prstTxWarp prst="textNoShape">
              <a:avLst/>
            </a:prstTxWarp>
          </a:bodyPr>
          <a:lstStyle/>
          <a:p>
            <a:endParaRPr lang="en-US" sz="1100">
              <a:latin typeface="Roboto Light"/>
              <a:cs typeface="Roboto Light"/>
            </a:endParaRPr>
          </a:p>
        </p:txBody>
      </p:sp>
      <p:sp>
        <p:nvSpPr>
          <p:cNvPr id="359516" name="Text Box 92"/>
          <p:cNvSpPr txBox="1">
            <a:spLocks noChangeArrowheads="1"/>
          </p:cNvSpPr>
          <p:nvPr/>
        </p:nvSpPr>
        <p:spPr bwMode="auto">
          <a:xfrm>
            <a:off x="2057401" y="4114800"/>
            <a:ext cx="1639637" cy="251712"/>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100" b="0" dirty="0">
                <a:latin typeface="Roboto Light"/>
                <a:cs typeface="Roboto Light"/>
              </a:rPr>
              <a:t>Denial-of-Service Attack</a:t>
            </a:r>
          </a:p>
        </p:txBody>
      </p:sp>
      <p:pic>
        <p:nvPicPr>
          <p:cNvPr id="93" name="Picture 92" descr="serve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2286" y="3912941"/>
            <a:ext cx="579563" cy="702598"/>
          </a:xfrm>
          <a:prstGeom prst="rect">
            <a:avLst/>
          </a:prstGeom>
        </p:spPr>
      </p:pic>
    </p:spTree>
    <p:extLst>
      <p:ext uri="{BB962C8B-B14F-4D97-AF65-F5344CB8AC3E}">
        <p14:creationId xmlns:p14="http://schemas.microsoft.com/office/powerpoint/2010/main" val="3726576169"/>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1652" name="Rectangle 4"/>
          <p:cNvSpPr>
            <a:spLocks noGrp="1" noChangeArrowheads="1"/>
          </p:cNvSpPr>
          <p:nvPr>
            <p:ph type="title"/>
          </p:nvPr>
        </p:nvSpPr>
        <p:spPr/>
        <p:txBody>
          <a:bodyPr/>
          <a:lstStyle/>
          <a:p>
            <a:r>
              <a:rPr lang="en-US"/>
              <a:t>Choosing The Right Sequence Number</a:t>
            </a:r>
          </a:p>
        </p:txBody>
      </p:sp>
      <p:sp>
        <p:nvSpPr>
          <p:cNvPr id="411653" name="Rectangle 5"/>
          <p:cNvSpPr>
            <a:spLocks noGrp="1" noChangeArrowheads="1"/>
          </p:cNvSpPr>
          <p:nvPr>
            <p:ph idx="1"/>
          </p:nvPr>
        </p:nvSpPr>
        <p:spPr/>
        <p:txBody>
          <a:bodyPr/>
          <a:lstStyle/>
          <a:p>
            <a:r>
              <a:rPr lang="en-US" dirty="0"/>
              <a:t>RFC 1948 defines ways to improve sequence number generation</a:t>
            </a:r>
          </a:p>
          <a:p>
            <a:r>
              <a:rPr lang="en-US" dirty="0"/>
              <a:t>Some implementations still don’t get it</a:t>
            </a:r>
          </a:p>
          <a:p>
            <a:r>
              <a:rPr lang="en-US" dirty="0"/>
              <a:t>See Michal </a:t>
            </a:r>
            <a:r>
              <a:rPr lang="en-US" dirty="0" err="1"/>
              <a:t>Zalewski’s</a:t>
            </a:r>
            <a:r>
              <a:rPr lang="en-US" dirty="0"/>
              <a:t> paper “Strange Attractors and TCP/IP Sequence Number Analysis” and its update “One Year Later”</a:t>
            </a:r>
          </a:p>
          <a:p>
            <a:r>
              <a:rPr lang="en-US" dirty="0"/>
              <a:t>Builds a graph using a composition of the values seen recently in a series of sequence numbers:</a:t>
            </a:r>
          </a:p>
          <a:p>
            <a:pPr lvl="1"/>
            <a:r>
              <a:rPr lang="en-US" dirty="0"/>
              <a:t>x[n] = s[n-2] - s[n-3]     	</a:t>
            </a:r>
          </a:p>
          <a:p>
            <a:pPr lvl="1"/>
            <a:r>
              <a:rPr lang="en-US" dirty="0"/>
              <a:t>y[n] = s[n-1] - s[n-2]     </a:t>
            </a:r>
          </a:p>
          <a:p>
            <a:pPr lvl="1"/>
            <a:r>
              <a:rPr lang="en-US" dirty="0"/>
              <a:t>z[n] = s[n] - s [n-1]  </a:t>
            </a:r>
          </a:p>
        </p:txBody>
      </p:sp>
    </p:spTree>
    <p:extLst>
      <p:ext uri="{BB962C8B-B14F-4D97-AF65-F5344CB8AC3E}">
        <p14:creationId xmlns:p14="http://schemas.microsoft.com/office/powerpoint/2010/main" val="180963854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t>Windows 2000/XP</a:t>
            </a:r>
          </a:p>
        </p:txBody>
      </p:sp>
      <p:pic>
        <p:nvPicPr>
          <p:cNvPr id="412676" name="Picture 4" descr="winxp"/>
          <p:cNvPicPr>
            <a:picLocks noChangeAspect="1" noChangeArrowheads="1"/>
          </p:cNvPicPr>
          <p:nvPr/>
        </p:nvPicPr>
        <p:blipFill>
          <a:blip r:embed="rId3"/>
          <a:srcRect/>
          <a:stretch>
            <a:fillRect/>
          </a:stretch>
        </p:blipFill>
        <p:spPr bwMode="auto">
          <a:xfrm>
            <a:off x="1447800" y="1428750"/>
            <a:ext cx="6096000" cy="3429000"/>
          </a:xfrm>
          <a:prstGeom prst="rect">
            <a:avLst/>
          </a:prstGeom>
          <a:noFill/>
        </p:spPr>
      </p:pic>
    </p:spTree>
    <p:extLst>
      <p:ext uri="{BB962C8B-B14F-4D97-AF65-F5344CB8AC3E}">
        <p14:creationId xmlns:p14="http://schemas.microsoft.com/office/powerpoint/2010/main" val="12664511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4724" name="Rectangle 4"/>
          <p:cNvSpPr>
            <a:spLocks noGrp="1" noChangeArrowheads="1"/>
          </p:cNvSpPr>
          <p:nvPr>
            <p:ph type="title"/>
          </p:nvPr>
        </p:nvSpPr>
        <p:spPr/>
        <p:txBody>
          <a:bodyPr/>
          <a:lstStyle/>
          <a:p>
            <a:r>
              <a:rPr lang="en-US"/>
              <a:t>Windows 95/98</a:t>
            </a:r>
          </a:p>
        </p:txBody>
      </p:sp>
      <p:pic>
        <p:nvPicPr>
          <p:cNvPr id="414725" name="Picture 5" descr="win9598"/>
          <p:cNvPicPr>
            <a:picLocks noChangeAspect="1" noChangeArrowheads="1"/>
          </p:cNvPicPr>
          <p:nvPr/>
        </p:nvPicPr>
        <p:blipFill>
          <a:blip r:embed="rId3"/>
          <a:srcRect/>
          <a:stretch>
            <a:fillRect/>
          </a:stretch>
        </p:blipFill>
        <p:spPr bwMode="auto">
          <a:xfrm>
            <a:off x="1524000" y="1371600"/>
            <a:ext cx="6096000" cy="3429000"/>
          </a:xfrm>
          <a:prstGeom prst="rect">
            <a:avLst/>
          </a:prstGeom>
          <a:noFill/>
        </p:spPr>
      </p:pic>
    </p:spTree>
    <p:extLst>
      <p:ext uri="{BB962C8B-B14F-4D97-AF65-F5344CB8AC3E}">
        <p14:creationId xmlns:p14="http://schemas.microsoft.com/office/powerpoint/2010/main" val="292906995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5988" name="Rectangle 1028"/>
          <p:cNvSpPr>
            <a:spLocks noGrp="1" noChangeArrowheads="1"/>
          </p:cNvSpPr>
          <p:nvPr>
            <p:ph type="title"/>
          </p:nvPr>
        </p:nvSpPr>
        <p:spPr/>
        <p:txBody>
          <a:bodyPr/>
          <a:lstStyle/>
          <a:p>
            <a:r>
              <a:rPr lang="en-US"/>
              <a:t>Linux</a:t>
            </a:r>
          </a:p>
        </p:txBody>
      </p:sp>
      <p:pic>
        <p:nvPicPr>
          <p:cNvPr id="425989" name="Picture 1029" descr="linux"/>
          <p:cNvPicPr>
            <a:picLocks noChangeAspect="1" noChangeArrowheads="1"/>
          </p:cNvPicPr>
          <p:nvPr/>
        </p:nvPicPr>
        <p:blipFill>
          <a:blip r:embed="rId3"/>
          <a:srcRect/>
          <a:stretch>
            <a:fillRect/>
          </a:stretch>
        </p:blipFill>
        <p:spPr bwMode="auto">
          <a:xfrm>
            <a:off x="1447800" y="1428750"/>
            <a:ext cx="6096000" cy="3429000"/>
          </a:xfrm>
          <a:prstGeom prst="rect">
            <a:avLst/>
          </a:prstGeom>
          <a:noFill/>
        </p:spPr>
      </p:pic>
    </p:spTree>
    <p:extLst>
      <p:ext uri="{BB962C8B-B14F-4D97-AF65-F5344CB8AC3E}">
        <p14:creationId xmlns:p14="http://schemas.microsoft.com/office/powerpoint/2010/main" val="188563696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8037" name="Rectangle 1029"/>
          <p:cNvSpPr>
            <a:spLocks noGrp="1" noChangeArrowheads="1"/>
          </p:cNvSpPr>
          <p:nvPr>
            <p:ph type="title"/>
          </p:nvPr>
        </p:nvSpPr>
        <p:spPr/>
        <p:txBody>
          <a:bodyPr/>
          <a:lstStyle/>
          <a:p>
            <a:r>
              <a:rPr lang="en-US"/>
              <a:t>Free BSD</a:t>
            </a:r>
          </a:p>
        </p:txBody>
      </p:sp>
      <p:pic>
        <p:nvPicPr>
          <p:cNvPr id="428036" name="Picture 1028" descr="fbsd"/>
          <p:cNvPicPr>
            <a:picLocks noChangeAspect="1" noChangeArrowheads="1"/>
          </p:cNvPicPr>
          <p:nvPr/>
        </p:nvPicPr>
        <p:blipFill>
          <a:blip r:embed="rId3"/>
          <a:srcRect/>
          <a:stretch>
            <a:fillRect/>
          </a:stretch>
        </p:blipFill>
        <p:spPr bwMode="auto">
          <a:xfrm>
            <a:off x="1447800" y="1371600"/>
            <a:ext cx="6096000" cy="3429000"/>
          </a:xfrm>
          <a:prstGeom prst="rect">
            <a:avLst/>
          </a:prstGeom>
          <a:noFill/>
        </p:spPr>
      </p:pic>
    </p:spTree>
    <p:extLst>
      <p:ext uri="{BB962C8B-B14F-4D97-AF65-F5344CB8AC3E}">
        <p14:creationId xmlns:p14="http://schemas.microsoft.com/office/powerpoint/2010/main" val="2575369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3236" name="Rectangle 4"/>
          <p:cNvSpPr>
            <a:spLocks noGrp="1" noChangeArrowheads="1"/>
          </p:cNvSpPr>
          <p:nvPr>
            <p:ph type="title"/>
          </p:nvPr>
        </p:nvSpPr>
        <p:spPr/>
        <p:txBody>
          <a:bodyPr/>
          <a:lstStyle/>
          <a:p>
            <a:r>
              <a:rPr lang="en-US"/>
              <a:t>Ethernet</a:t>
            </a:r>
          </a:p>
        </p:txBody>
      </p:sp>
      <p:sp>
        <p:nvSpPr>
          <p:cNvPr id="223237" name="Rectangle 5"/>
          <p:cNvSpPr>
            <a:spLocks noGrp="1" noChangeArrowheads="1"/>
          </p:cNvSpPr>
          <p:nvPr>
            <p:ph idx="1"/>
          </p:nvPr>
        </p:nvSpPr>
        <p:spPr/>
        <p:txBody>
          <a:bodyPr>
            <a:normAutofit fontScale="92500"/>
          </a:bodyPr>
          <a:lstStyle/>
          <a:p>
            <a:r>
              <a:rPr lang="en-US" dirty="0"/>
              <a:t>Widely-used link-layer protocol</a:t>
            </a:r>
          </a:p>
          <a:p>
            <a:r>
              <a:rPr lang="en-US" dirty="0"/>
              <a:t>Uses CSMA/CD (Carrier Sense, Multiple Access with Collision Detection)</a:t>
            </a:r>
          </a:p>
          <a:p>
            <a:r>
              <a:rPr lang="en-US" dirty="0"/>
              <a:t>Destination address: 48 bits (e.g., 09:45:FA:07:22:23)</a:t>
            </a:r>
          </a:p>
          <a:p>
            <a:r>
              <a:rPr lang="en-US" dirty="0"/>
              <a:t>Source address: 48 bits</a:t>
            </a:r>
          </a:p>
          <a:p>
            <a:r>
              <a:rPr lang="en-US" dirty="0"/>
              <a:t>Type: 2 bytes (IP, ARP, RARP)</a:t>
            </a:r>
          </a:p>
          <a:p>
            <a:r>
              <a:rPr lang="en-US" dirty="0"/>
              <a:t>Data: </a:t>
            </a:r>
          </a:p>
          <a:p>
            <a:pPr lvl="1"/>
            <a:r>
              <a:rPr lang="en-US" dirty="0"/>
              <a:t>Min 46 bytes (padding may be needed)</a:t>
            </a:r>
          </a:p>
          <a:p>
            <a:pPr lvl="1"/>
            <a:r>
              <a:rPr lang="en-US" dirty="0"/>
              <a:t>Max 1500 bytes</a:t>
            </a:r>
          </a:p>
          <a:p>
            <a:r>
              <a:rPr lang="en-US" dirty="0"/>
              <a:t>CRC: Cyclic Redundancy Check, 4 bytes</a:t>
            </a:r>
          </a:p>
        </p:txBody>
      </p:sp>
    </p:spTree>
    <p:extLst>
      <p:ext uri="{BB962C8B-B14F-4D97-AF65-F5344CB8AC3E}">
        <p14:creationId xmlns:p14="http://schemas.microsoft.com/office/powerpoint/2010/main" val="416735067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rPr lang="en-US"/>
              <a:t>Cisco IOS Before The Cure</a:t>
            </a:r>
          </a:p>
        </p:txBody>
      </p:sp>
      <p:pic>
        <p:nvPicPr>
          <p:cNvPr id="415748" name="Picture 4" descr="ciscoIOSorig"/>
          <p:cNvPicPr>
            <a:picLocks noChangeAspect="1" noChangeArrowheads="1"/>
          </p:cNvPicPr>
          <p:nvPr/>
        </p:nvPicPr>
        <p:blipFill>
          <a:blip r:embed="rId3"/>
          <a:srcRect/>
          <a:stretch>
            <a:fillRect/>
          </a:stretch>
        </p:blipFill>
        <p:spPr bwMode="auto">
          <a:xfrm>
            <a:off x="1600200" y="1428750"/>
            <a:ext cx="6096000" cy="3429000"/>
          </a:xfrm>
          <a:prstGeom prst="rect">
            <a:avLst/>
          </a:prstGeom>
          <a:noFill/>
        </p:spPr>
      </p:pic>
    </p:spTree>
    <p:extLst>
      <p:ext uri="{BB962C8B-B14F-4D97-AF65-F5344CB8AC3E}">
        <p14:creationId xmlns:p14="http://schemas.microsoft.com/office/powerpoint/2010/main" val="20464969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rPr lang="en-US"/>
              <a:t>Cisco IOS After The Cure</a:t>
            </a:r>
          </a:p>
        </p:txBody>
      </p:sp>
      <p:pic>
        <p:nvPicPr>
          <p:cNvPr id="416772" name="Picture 4" descr="ios12"/>
          <p:cNvPicPr>
            <a:picLocks noChangeAspect="1" noChangeArrowheads="1"/>
          </p:cNvPicPr>
          <p:nvPr/>
        </p:nvPicPr>
        <p:blipFill>
          <a:blip r:embed="rId3"/>
          <a:srcRect/>
          <a:stretch>
            <a:fillRect/>
          </a:stretch>
        </p:blipFill>
        <p:spPr bwMode="auto">
          <a:xfrm>
            <a:off x="1524000" y="1371600"/>
            <a:ext cx="6096000" cy="3429000"/>
          </a:xfrm>
          <a:prstGeom prst="rect">
            <a:avLst/>
          </a:prstGeom>
          <a:noFill/>
        </p:spPr>
      </p:pic>
    </p:spTree>
    <p:extLst>
      <p:ext uri="{BB962C8B-B14F-4D97-AF65-F5344CB8AC3E}">
        <p14:creationId xmlns:p14="http://schemas.microsoft.com/office/powerpoint/2010/main" val="9396201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rPr lang="en-US"/>
              <a:t>MacOS X</a:t>
            </a:r>
          </a:p>
        </p:txBody>
      </p:sp>
      <p:pic>
        <p:nvPicPr>
          <p:cNvPr id="417796" name="Picture 4" descr="macos"/>
          <p:cNvPicPr>
            <a:picLocks noChangeAspect="1" noChangeArrowheads="1"/>
          </p:cNvPicPr>
          <p:nvPr/>
        </p:nvPicPr>
        <p:blipFill>
          <a:blip r:embed="rId3"/>
          <a:srcRect/>
          <a:stretch>
            <a:fillRect/>
          </a:stretch>
        </p:blipFill>
        <p:spPr bwMode="auto">
          <a:xfrm>
            <a:off x="1524000" y="1428750"/>
            <a:ext cx="6096000" cy="3429000"/>
          </a:xfrm>
          <a:prstGeom prst="rect">
            <a:avLst/>
          </a:prstGeom>
          <a:noFill/>
        </p:spPr>
      </p:pic>
    </p:spTree>
    <p:extLst>
      <p:ext uri="{BB962C8B-B14F-4D97-AF65-F5344CB8AC3E}">
        <p14:creationId xmlns:p14="http://schemas.microsoft.com/office/powerpoint/2010/main" val="42210167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8818" name="Rectangle 2"/>
          <p:cNvSpPr>
            <a:spLocks noGrp="1" noChangeArrowheads="1"/>
          </p:cNvSpPr>
          <p:nvPr>
            <p:ph type="title"/>
          </p:nvPr>
        </p:nvSpPr>
        <p:spPr/>
        <p:txBody>
          <a:bodyPr/>
          <a:lstStyle/>
          <a:p>
            <a:r>
              <a:rPr lang="en-US"/>
              <a:t>HP-UX Before The Cure</a:t>
            </a:r>
          </a:p>
        </p:txBody>
      </p:sp>
      <p:pic>
        <p:nvPicPr>
          <p:cNvPr id="418820" name="Picture 4" descr="hpuxorig"/>
          <p:cNvPicPr>
            <a:picLocks noChangeAspect="1" noChangeArrowheads="1"/>
          </p:cNvPicPr>
          <p:nvPr/>
        </p:nvPicPr>
        <p:blipFill>
          <a:blip r:embed="rId3"/>
          <a:srcRect/>
          <a:stretch>
            <a:fillRect/>
          </a:stretch>
        </p:blipFill>
        <p:spPr bwMode="auto">
          <a:xfrm>
            <a:off x="1524000" y="1371600"/>
            <a:ext cx="6096000" cy="3429000"/>
          </a:xfrm>
          <a:prstGeom prst="rect">
            <a:avLst/>
          </a:prstGeom>
          <a:noFill/>
        </p:spPr>
      </p:pic>
    </p:spTree>
    <p:extLst>
      <p:ext uri="{BB962C8B-B14F-4D97-AF65-F5344CB8AC3E}">
        <p14:creationId xmlns:p14="http://schemas.microsoft.com/office/powerpoint/2010/main" val="351219364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42" name="Rectangle 1026"/>
          <p:cNvSpPr>
            <a:spLocks noGrp="1" noChangeArrowheads="1"/>
          </p:cNvSpPr>
          <p:nvPr>
            <p:ph type="title"/>
          </p:nvPr>
        </p:nvSpPr>
        <p:spPr/>
        <p:txBody>
          <a:bodyPr/>
          <a:lstStyle/>
          <a:p>
            <a:r>
              <a:rPr lang="en-US"/>
              <a:t>HP-UX After The Cure</a:t>
            </a:r>
          </a:p>
        </p:txBody>
      </p:sp>
      <p:pic>
        <p:nvPicPr>
          <p:cNvPr id="419844" name="Picture 1028" descr="hpux11"/>
          <p:cNvPicPr>
            <a:picLocks noChangeAspect="1" noChangeArrowheads="1"/>
          </p:cNvPicPr>
          <p:nvPr/>
        </p:nvPicPr>
        <p:blipFill>
          <a:blip r:embed="rId3"/>
          <a:srcRect/>
          <a:stretch>
            <a:fillRect/>
          </a:stretch>
        </p:blipFill>
        <p:spPr bwMode="auto">
          <a:xfrm>
            <a:off x="1524000" y="1371600"/>
            <a:ext cx="6096000" cy="3429000"/>
          </a:xfrm>
          <a:prstGeom prst="rect">
            <a:avLst/>
          </a:prstGeom>
          <a:noFill/>
        </p:spPr>
      </p:pic>
    </p:spTree>
    <p:extLst>
      <p:ext uri="{BB962C8B-B14F-4D97-AF65-F5344CB8AC3E}">
        <p14:creationId xmlns:p14="http://schemas.microsoft.com/office/powerpoint/2010/main" val="3428333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0866" name="Rectangle 1026"/>
          <p:cNvSpPr>
            <a:spLocks noGrp="1" noChangeArrowheads="1"/>
          </p:cNvSpPr>
          <p:nvPr>
            <p:ph type="title"/>
          </p:nvPr>
        </p:nvSpPr>
        <p:spPr/>
        <p:txBody>
          <a:bodyPr/>
          <a:lstStyle/>
          <a:p>
            <a:r>
              <a:rPr lang="en-US"/>
              <a:t>IRIX (w/out MD5 generation)</a:t>
            </a:r>
          </a:p>
        </p:txBody>
      </p:sp>
      <p:pic>
        <p:nvPicPr>
          <p:cNvPr id="420868" name="Picture 1028" descr="irix-nomd5"/>
          <p:cNvPicPr>
            <a:picLocks noChangeAspect="1" noChangeArrowheads="1"/>
          </p:cNvPicPr>
          <p:nvPr/>
        </p:nvPicPr>
        <p:blipFill>
          <a:blip r:embed="rId3"/>
          <a:srcRect/>
          <a:stretch>
            <a:fillRect/>
          </a:stretch>
        </p:blipFill>
        <p:spPr bwMode="auto">
          <a:xfrm>
            <a:off x="1600200" y="1428750"/>
            <a:ext cx="6096000" cy="3429000"/>
          </a:xfrm>
          <a:prstGeom prst="rect">
            <a:avLst/>
          </a:prstGeom>
          <a:noFill/>
        </p:spPr>
      </p:pic>
    </p:spTree>
    <p:extLst>
      <p:ext uri="{BB962C8B-B14F-4D97-AF65-F5344CB8AC3E}">
        <p14:creationId xmlns:p14="http://schemas.microsoft.com/office/powerpoint/2010/main" val="25464447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a:t>TCP Hijacking</a:t>
            </a:r>
          </a:p>
        </p:txBody>
      </p:sp>
      <p:sp>
        <p:nvSpPr>
          <p:cNvPr id="360451" name="Rectangle 3"/>
          <p:cNvSpPr>
            <a:spLocks noGrp="1" noChangeArrowheads="1"/>
          </p:cNvSpPr>
          <p:nvPr>
            <p:ph idx="1"/>
          </p:nvPr>
        </p:nvSpPr>
        <p:spPr/>
        <p:txBody>
          <a:bodyPr>
            <a:normAutofit/>
          </a:bodyPr>
          <a:lstStyle/>
          <a:p>
            <a:r>
              <a:rPr lang="en-US" dirty="0"/>
              <a:t>Powerful technique to take control of an existing TCP connection </a:t>
            </a:r>
          </a:p>
          <a:p>
            <a:r>
              <a:rPr lang="en-US" dirty="0"/>
              <a:t>The attacker uses spoofed TCP segments to</a:t>
            </a:r>
          </a:p>
          <a:p>
            <a:pPr lvl="1"/>
            <a:r>
              <a:rPr lang="en-US" dirty="0"/>
              <a:t>Insert data in the streams</a:t>
            </a:r>
          </a:p>
          <a:p>
            <a:pPr lvl="1"/>
            <a:r>
              <a:rPr lang="en-US" dirty="0"/>
              <a:t>Reset an existing connection (denial of service)</a:t>
            </a:r>
          </a:p>
          <a:p>
            <a:r>
              <a:rPr lang="en-US" dirty="0"/>
              <a:t>The correct sequence/acknowledgment numbers must be used</a:t>
            </a:r>
          </a:p>
          <a:p>
            <a:pPr lvl="1"/>
            <a:r>
              <a:rPr lang="en-US" dirty="0"/>
              <a:t>The attacker can eavesdrop the traffic between client and server</a:t>
            </a:r>
          </a:p>
          <a:p>
            <a:pPr lvl="1"/>
            <a:r>
              <a:rPr lang="en-US" dirty="0"/>
              <a:t>The attacker can guess the correct </a:t>
            </a:r>
            <a:r>
              <a:rPr lang="en-US" dirty="0" err="1"/>
              <a:t>seq</a:t>
            </a:r>
            <a:r>
              <a:rPr lang="en-US" dirty="0"/>
              <a:t>/</a:t>
            </a:r>
            <a:r>
              <a:rPr lang="en-US" dirty="0" err="1"/>
              <a:t>ack</a:t>
            </a:r>
            <a:r>
              <a:rPr lang="en-US" dirty="0"/>
              <a:t> numbers</a:t>
            </a:r>
          </a:p>
          <a:p>
            <a:r>
              <a:rPr lang="en-US" dirty="0"/>
              <a:t>Described in </a:t>
            </a:r>
            <a:r>
              <a:rPr lang="en-US"/>
              <a:t>“A Simple </a:t>
            </a:r>
            <a:r>
              <a:rPr lang="en-US" dirty="0"/>
              <a:t>Active Attack Against TCP” by L. </a:t>
            </a:r>
            <a:r>
              <a:rPr lang="en-US" dirty="0" err="1"/>
              <a:t>Joncheray</a:t>
            </a:r>
            <a:endParaRPr lang="en-US" dirty="0"/>
          </a:p>
        </p:txBody>
      </p:sp>
    </p:spTree>
    <p:extLst>
      <p:ext uri="{BB962C8B-B14F-4D97-AF65-F5344CB8AC3E}">
        <p14:creationId xmlns:p14="http://schemas.microsoft.com/office/powerpoint/2010/main" val="204689124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a:t>TCP Hijacking</a:t>
            </a:r>
          </a:p>
        </p:txBody>
      </p:sp>
      <p:sp>
        <p:nvSpPr>
          <p:cNvPr id="361475" name="Rectangle 3"/>
          <p:cNvSpPr>
            <a:spLocks noGrp="1" noChangeArrowheads="1"/>
          </p:cNvSpPr>
          <p:nvPr>
            <p:ph idx="1"/>
          </p:nvPr>
        </p:nvSpPr>
        <p:spPr/>
        <p:txBody>
          <a:bodyPr>
            <a:normAutofit fontScale="92500" lnSpcReduction="10000"/>
          </a:bodyPr>
          <a:lstStyle/>
          <a:p>
            <a:r>
              <a:rPr lang="en-US" dirty="0"/>
              <a:t>The attacker waits until the connection is “quiet”</a:t>
            </a:r>
          </a:p>
          <a:p>
            <a:pPr lvl="1"/>
            <a:r>
              <a:rPr lang="en-US" dirty="0"/>
              <a:t>All the transmitted data have been acknowledged (by both endpoints)</a:t>
            </a:r>
          </a:p>
          <a:p>
            <a:r>
              <a:rPr lang="en-US" dirty="0"/>
              <a:t>The attacker injects the data in the stream</a:t>
            </a:r>
          </a:p>
          <a:p>
            <a:pPr lvl="1"/>
            <a:r>
              <a:rPr lang="en-US" dirty="0"/>
              <a:t>“Desynchronizes” the connection</a:t>
            </a:r>
          </a:p>
          <a:p>
            <a:r>
              <a:rPr lang="en-US" dirty="0"/>
              <a:t>The receiver of the injected data sends an acknowledgment to the apparent sender</a:t>
            </a:r>
          </a:p>
          <a:p>
            <a:r>
              <a:rPr lang="en-US" dirty="0"/>
              <a:t>The apparent sender replies with an acknowledgement with the “expected” sequence number </a:t>
            </a:r>
          </a:p>
          <a:p>
            <a:r>
              <a:rPr lang="en-US" dirty="0"/>
              <a:t>The receiver considers this as out-of-sync and sends an an acknowledgement with the “expected” sequence number </a:t>
            </a:r>
          </a:p>
          <a:p>
            <a:r>
              <a:rPr lang="en-US" dirty="0"/>
              <a:t>....</a:t>
            </a:r>
          </a:p>
        </p:txBody>
      </p:sp>
    </p:spTree>
    <p:extLst>
      <p:ext uri="{BB962C8B-B14F-4D97-AF65-F5344CB8AC3E}">
        <p14:creationId xmlns:p14="http://schemas.microsoft.com/office/powerpoint/2010/main" val="294236593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lstStyle/>
          <a:p>
            <a:r>
              <a:rPr lang="en-US"/>
              <a:t>TCP Hijacking</a:t>
            </a:r>
          </a:p>
        </p:txBody>
      </p:sp>
      <p:sp>
        <p:nvSpPr>
          <p:cNvPr id="362499" name="Rectangle 3"/>
          <p:cNvSpPr>
            <a:spLocks noGrp="1" noChangeArrowheads="1"/>
          </p:cNvSpPr>
          <p:nvPr>
            <p:ph idx="1"/>
          </p:nvPr>
        </p:nvSpPr>
        <p:spPr/>
        <p:txBody>
          <a:bodyPr/>
          <a:lstStyle/>
          <a:p>
            <a:r>
              <a:rPr lang="en-US"/>
              <a:t>ACK messages with no data are not retransmitted in case of loss</a:t>
            </a:r>
          </a:p>
          <a:p>
            <a:r>
              <a:rPr lang="en-US"/>
              <a:t>The “ACK storm” continues until one message is lost </a:t>
            </a:r>
          </a:p>
          <a:p>
            <a:r>
              <a:rPr lang="en-US"/>
              <a:t>Any subsequent attempt to communicate will generate an ACK storm</a:t>
            </a:r>
          </a:p>
          <a:p>
            <a:r>
              <a:rPr lang="en-US"/>
              <a:t>ACK storms can be blocked by the attacker using ACK packets with the right numbers</a:t>
            </a:r>
          </a:p>
        </p:txBody>
      </p:sp>
    </p:spTree>
    <p:extLst>
      <p:ext uri="{BB962C8B-B14F-4D97-AF65-F5344CB8AC3E}">
        <p14:creationId xmlns:p14="http://schemas.microsoft.com/office/powerpoint/2010/main" val="17509204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t>TCP Hijacking</a:t>
            </a:r>
          </a:p>
        </p:txBody>
      </p:sp>
      <p:sp>
        <p:nvSpPr>
          <p:cNvPr id="363526" name="Line 6"/>
          <p:cNvSpPr>
            <a:spLocks noChangeShapeType="1"/>
          </p:cNvSpPr>
          <p:nvPr/>
        </p:nvSpPr>
        <p:spPr bwMode="auto">
          <a:xfrm flipH="1">
            <a:off x="4624388" y="2457450"/>
            <a:ext cx="0" cy="137160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solidFill>
                <a:srgbClr val="000000"/>
              </a:solidFill>
              <a:latin typeface="Roboto Light"/>
              <a:cs typeface="Roboto Light"/>
            </a:endParaRPr>
          </a:p>
        </p:txBody>
      </p:sp>
      <p:sp>
        <p:nvSpPr>
          <p:cNvPr id="363527" name="Freeform 7"/>
          <p:cNvSpPr>
            <a:spLocks/>
          </p:cNvSpPr>
          <p:nvPr/>
        </p:nvSpPr>
        <p:spPr bwMode="auto">
          <a:xfrm>
            <a:off x="1652588" y="2457451"/>
            <a:ext cx="6005512" cy="435768"/>
          </a:xfrm>
          <a:custGeom>
            <a:avLst/>
            <a:gdLst/>
            <a:ahLst/>
            <a:cxnLst>
              <a:cxn ang="0">
                <a:pos x="0" y="365"/>
              </a:cxn>
              <a:cxn ang="0">
                <a:pos x="0" y="0"/>
              </a:cxn>
              <a:cxn ang="0">
                <a:pos x="4098" y="0"/>
              </a:cxn>
              <a:cxn ang="0">
                <a:pos x="4098" y="201"/>
              </a:cxn>
            </a:cxnLst>
            <a:rect l="0" t="0" r="r" b="b"/>
            <a:pathLst>
              <a:path w="4099" h="366">
                <a:moveTo>
                  <a:pt x="0" y="365"/>
                </a:moveTo>
                <a:lnTo>
                  <a:pt x="0" y="0"/>
                </a:lnTo>
                <a:lnTo>
                  <a:pt x="4098" y="0"/>
                </a:lnTo>
                <a:lnTo>
                  <a:pt x="4098" y="201"/>
                </a:lnTo>
              </a:path>
            </a:pathLst>
          </a:custGeom>
          <a:noFill/>
          <a:ln w="12700" cap="rnd" cmpd="sng">
            <a:solidFill>
              <a:schemeClr val="tx1"/>
            </a:solidFill>
            <a:prstDash val="solid"/>
            <a:round/>
            <a:headEnd type="none" w="sm" len="sm"/>
            <a:tailEnd type="none" w="sm" len="sm"/>
          </a:ln>
          <a:effectLst/>
        </p:spPr>
        <p:txBody>
          <a:bodyPr lIns="81640" tIns="40819" rIns="81640" bIns="40819">
            <a:prstTxWarp prst="textNoShape">
              <a:avLst/>
            </a:prstTxWarp>
          </a:bodyPr>
          <a:lstStyle/>
          <a:p>
            <a:endParaRPr lang="en-US">
              <a:solidFill>
                <a:srgbClr val="000000"/>
              </a:solidFill>
              <a:latin typeface="Roboto Light"/>
              <a:cs typeface="Roboto Light"/>
            </a:endParaRPr>
          </a:p>
        </p:txBody>
      </p:sp>
      <p:sp>
        <p:nvSpPr>
          <p:cNvPr id="363528" name="Freeform 8"/>
          <p:cNvSpPr>
            <a:spLocks/>
          </p:cNvSpPr>
          <p:nvPr/>
        </p:nvSpPr>
        <p:spPr bwMode="auto">
          <a:xfrm>
            <a:off x="1411288" y="2377679"/>
            <a:ext cx="6100763" cy="401240"/>
          </a:xfrm>
          <a:custGeom>
            <a:avLst/>
            <a:gdLst/>
            <a:ahLst/>
            <a:cxnLst>
              <a:cxn ang="0">
                <a:pos x="0" y="336"/>
              </a:cxn>
              <a:cxn ang="0">
                <a:pos x="0" y="0"/>
              </a:cxn>
              <a:cxn ang="0">
                <a:pos x="4162" y="0"/>
              </a:cxn>
            </a:cxnLst>
            <a:rect l="0" t="0" r="r" b="b"/>
            <a:pathLst>
              <a:path w="4163" h="337">
                <a:moveTo>
                  <a:pt x="0" y="336"/>
                </a:moveTo>
                <a:lnTo>
                  <a:pt x="0" y="0"/>
                </a:lnTo>
                <a:lnTo>
                  <a:pt x="4162" y="0"/>
                </a:lnTo>
              </a:path>
            </a:pathLst>
          </a:custGeom>
          <a:noFill/>
          <a:ln w="12700" cap="rnd" cmpd="sng">
            <a:solidFill>
              <a:schemeClr val="tx1"/>
            </a:solidFill>
            <a:prstDash val="dash"/>
            <a:round/>
            <a:headEnd type="none" w="sm" len="sm"/>
            <a:tailEnd type="stealth" w="med" len="lg"/>
          </a:ln>
          <a:effectLst/>
        </p:spPr>
        <p:txBody>
          <a:bodyPr lIns="81640" tIns="40819" rIns="81640" bIns="40819">
            <a:prstTxWarp prst="textNoShape">
              <a:avLst/>
            </a:prstTxWarp>
          </a:bodyPr>
          <a:lstStyle/>
          <a:p>
            <a:endParaRPr lang="en-US">
              <a:solidFill>
                <a:srgbClr val="000000"/>
              </a:solidFill>
              <a:latin typeface="Roboto Light"/>
              <a:cs typeface="Roboto Light"/>
            </a:endParaRPr>
          </a:p>
        </p:txBody>
      </p:sp>
      <p:sp>
        <p:nvSpPr>
          <p:cNvPr id="363529" name="Line 9"/>
          <p:cNvSpPr>
            <a:spLocks noChangeShapeType="1"/>
          </p:cNvSpPr>
          <p:nvPr/>
        </p:nvSpPr>
        <p:spPr bwMode="auto">
          <a:xfrm flipH="1">
            <a:off x="5310188" y="2514600"/>
            <a:ext cx="1951037" cy="0"/>
          </a:xfrm>
          <a:prstGeom prst="line">
            <a:avLst/>
          </a:prstGeom>
          <a:noFill/>
          <a:ln w="12700">
            <a:solidFill>
              <a:schemeClr val="tx1"/>
            </a:solidFill>
            <a:prstDash val="dashDot"/>
            <a:round/>
            <a:headEnd type="none" w="sm" len="sm"/>
            <a:tailEnd type="stealth" w="med" len="lg"/>
          </a:ln>
          <a:effectLst/>
        </p:spPr>
        <p:txBody>
          <a:bodyPr wrap="none" lIns="81640" tIns="40819" rIns="81640" bIns="40819" anchor="ctr">
            <a:prstTxWarp prst="textNoShape">
              <a:avLst/>
            </a:prstTxWarp>
          </a:bodyPr>
          <a:lstStyle/>
          <a:p>
            <a:endParaRPr lang="en-US">
              <a:solidFill>
                <a:srgbClr val="000000"/>
              </a:solidFill>
              <a:latin typeface="Roboto Light"/>
              <a:cs typeface="Roboto Light"/>
            </a:endParaRPr>
          </a:p>
        </p:txBody>
      </p:sp>
      <p:sp>
        <p:nvSpPr>
          <p:cNvPr id="363530" name="Freeform 10"/>
          <p:cNvSpPr>
            <a:spLocks/>
          </p:cNvSpPr>
          <p:nvPr/>
        </p:nvSpPr>
        <p:spPr bwMode="auto">
          <a:xfrm flipH="1">
            <a:off x="5029200" y="2914650"/>
            <a:ext cx="1600200" cy="228600"/>
          </a:xfrm>
          <a:custGeom>
            <a:avLst/>
            <a:gdLst/>
            <a:ahLst/>
            <a:cxnLst>
              <a:cxn ang="0">
                <a:pos x="1414" y="969"/>
              </a:cxn>
              <a:cxn ang="0">
                <a:pos x="1414" y="0"/>
              </a:cxn>
              <a:cxn ang="0">
                <a:pos x="0" y="0"/>
              </a:cxn>
              <a:cxn ang="0">
                <a:pos x="0" y="0"/>
              </a:cxn>
            </a:cxnLst>
            <a:rect l="0" t="0" r="r" b="b"/>
            <a:pathLst>
              <a:path w="1415" h="970">
                <a:moveTo>
                  <a:pt x="1414" y="969"/>
                </a:moveTo>
                <a:lnTo>
                  <a:pt x="1414" y="0"/>
                </a:lnTo>
                <a:lnTo>
                  <a:pt x="0" y="0"/>
                </a:lnTo>
                <a:lnTo>
                  <a:pt x="0" y="0"/>
                </a:lnTo>
              </a:path>
            </a:pathLst>
          </a:custGeom>
          <a:noFill/>
          <a:ln w="12700" cap="rnd" cmpd="sng">
            <a:solidFill>
              <a:schemeClr val="tx1"/>
            </a:solidFill>
            <a:prstDash val="dashDot"/>
            <a:round/>
            <a:headEnd type="none" w="sm" len="sm"/>
            <a:tailEnd type="stealth" w="med" len="lg"/>
          </a:ln>
          <a:effectLst/>
        </p:spPr>
        <p:txBody>
          <a:bodyPr lIns="81640" tIns="40819" rIns="81640" bIns="40819">
            <a:prstTxWarp prst="textNoShape">
              <a:avLst/>
            </a:prstTxWarp>
          </a:bodyPr>
          <a:lstStyle/>
          <a:p>
            <a:endParaRPr lang="en-US">
              <a:solidFill>
                <a:srgbClr val="000000"/>
              </a:solidFill>
              <a:latin typeface="Roboto Light"/>
              <a:cs typeface="Roboto Light"/>
            </a:endParaRPr>
          </a:p>
        </p:txBody>
      </p:sp>
      <p:grpSp>
        <p:nvGrpSpPr>
          <p:cNvPr id="363531" name="Group 11"/>
          <p:cNvGrpSpPr>
            <a:grpSpLocks/>
          </p:cNvGrpSpPr>
          <p:nvPr/>
        </p:nvGrpSpPr>
        <p:grpSpPr bwMode="auto">
          <a:xfrm>
            <a:off x="5538790" y="2571746"/>
            <a:ext cx="3152775" cy="261937"/>
            <a:chOff x="3560" y="1866"/>
            <a:chExt cx="1012" cy="220"/>
          </a:xfrm>
        </p:grpSpPr>
        <p:sp>
          <p:nvSpPr>
            <p:cNvPr id="363532" name="Rectangle 12"/>
            <p:cNvSpPr>
              <a:spLocks noChangeArrowheads="1"/>
            </p:cNvSpPr>
            <p:nvPr/>
          </p:nvSpPr>
          <p:spPr bwMode="auto">
            <a:xfrm>
              <a:off x="3560" y="1875"/>
              <a:ext cx="1012"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100">
                <a:solidFill>
                  <a:srgbClr val="000000"/>
                </a:solidFill>
                <a:latin typeface="Roboto Light"/>
                <a:cs typeface="Roboto Light"/>
              </a:endParaRPr>
            </a:p>
          </p:txBody>
        </p:sp>
        <p:sp>
          <p:nvSpPr>
            <p:cNvPr id="363533" name="Rectangle 13"/>
            <p:cNvSpPr>
              <a:spLocks noChangeArrowheads="1"/>
            </p:cNvSpPr>
            <p:nvPr/>
          </p:nvSpPr>
          <p:spPr bwMode="auto">
            <a:xfrm>
              <a:off x="3838" y="1866"/>
              <a:ext cx="490" cy="220"/>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eaLnBrk="0" hangingPunct="0"/>
              <a:r>
                <a:rPr lang="it-IT" sz="1100">
                  <a:solidFill>
                    <a:srgbClr val="000000"/>
                  </a:solidFill>
                  <a:latin typeface="Roboto Light"/>
                  <a:cs typeface="Roboto Light"/>
                </a:rPr>
                <a:t>(2) ACK=CL_SEQ + 30</a:t>
              </a:r>
            </a:p>
          </p:txBody>
        </p:sp>
      </p:grpSp>
      <p:grpSp>
        <p:nvGrpSpPr>
          <p:cNvPr id="363534" name="Group 14"/>
          <p:cNvGrpSpPr>
            <a:grpSpLocks/>
          </p:cNvGrpSpPr>
          <p:nvPr/>
        </p:nvGrpSpPr>
        <p:grpSpPr bwMode="auto">
          <a:xfrm>
            <a:off x="4705351" y="3200409"/>
            <a:ext cx="2030413" cy="685801"/>
            <a:chOff x="1307" y="1866"/>
            <a:chExt cx="1279" cy="193"/>
          </a:xfrm>
        </p:grpSpPr>
        <p:sp>
          <p:nvSpPr>
            <p:cNvPr id="363535" name="Rectangle 15"/>
            <p:cNvSpPr>
              <a:spLocks noChangeArrowheads="1"/>
            </p:cNvSpPr>
            <p:nvPr/>
          </p:nvSpPr>
          <p:spPr bwMode="auto">
            <a:xfrm>
              <a:off x="1307" y="1875"/>
              <a:ext cx="1279"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100">
                <a:solidFill>
                  <a:srgbClr val="000000"/>
                </a:solidFill>
                <a:latin typeface="Roboto Light"/>
                <a:cs typeface="Roboto Light"/>
              </a:endParaRPr>
            </a:p>
          </p:txBody>
        </p:sp>
        <p:sp>
          <p:nvSpPr>
            <p:cNvPr id="363536" name="Rectangle 16"/>
            <p:cNvSpPr>
              <a:spLocks noChangeArrowheads="1"/>
            </p:cNvSpPr>
            <p:nvPr/>
          </p:nvSpPr>
          <p:spPr bwMode="auto">
            <a:xfrm>
              <a:off x="1547" y="1866"/>
              <a:ext cx="911" cy="1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eaLnBrk="0" hangingPunct="0"/>
              <a:r>
                <a:rPr lang="it-IT" sz="1100">
                  <a:solidFill>
                    <a:srgbClr val="000000"/>
                  </a:solidFill>
                  <a:latin typeface="Roboto Light"/>
                  <a:cs typeface="Roboto Light"/>
                </a:rPr>
                <a:t>(1) Spoofed TCP</a:t>
              </a:r>
            </a:p>
            <a:p>
              <a:pPr algn="ctr" eaLnBrk="0" hangingPunct="0"/>
              <a:r>
                <a:rPr lang="it-IT" sz="1100">
                  <a:solidFill>
                    <a:srgbClr val="000000"/>
                  </a:solidFill>
                  <a:latin typeface="Roboto Light"/>
                  <a:cs typeface="Roboto Light"/>
                </a:rPr>
                <a:t>with SEQ=CL_SEQ</a:t>
              </a:r>
            </a:p>
            <a:p>
              <a:pPr algn="ctr" eaLnBrk="0" hangingPunct="0"/>
              <a:r>
                <a:rPr lang="it-IT" sz="1100">
                  <a:solidFill>
                    <a:srgbClr val="000000"/>
                  </a:solidFill>
                  <a:latin typeface="Roboto Light"/>
                  <a:cs typeface="Roboto Light"/>
                </a:rPr>
                <a:t>and 30 bytes of data</a:t>
              </a:r>
            </a:p>
          </p:txBody>
        </p:sp>
      </p:grpSp>
      <p:grpSp>
        <p:nvGrpSpPr>
          <p:cNvPr id="363537" name="Group 17"/>
          <p:cNvGrpSpPr>
            <a:grpSpLocks/>
          </p:cNvGrpSpPr>
          <p:nvPr/>
        </p:nvGrpSpPr>
        <p:grpSpPr bwMode="auto">
          <a:xfrm>
            <a:off x="2360613" y="2000245"/>
            <a:ext cx="3556000" cy="261937"/>
            <a:chOff x="3518" y="2413"/>
            <a:chExt cx="1012" cy="220"/>
          </a:xfrm>
        </p:grpSpPr>
        <p:sp>
          <p:nvSpPr>
            <p:cNvPr id="363538" name="Rectangle 18"/>
            <p:cNvSpPr>
              <a:spLocks noChangeArrowheads="1"/>
            </p:cNvSpPr>
            <p:nvPr/>
          </p:nvSpPr>
          <p:spPr bwMode="auto">
            <a:xfrm>
              <a:off x="3518" y="2422"/>
              <a:ext cx="1012"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100">
                <a:solidFill>
                  <a:srgbClr val="000000"/>
                </a:solidFill>
                <a:latin typeface="Roboto Light"/>
                <a:cs typeface="Roboto Light"/>
              </a:endParaRPr>
            </a:p>
          </p:txBody>
        </p:sp>
        <p:sp>
          <p:nvSpPr>
            <p:cNvPr id="363539" name="Rectangle 19"/>
            <p:cNvSpPr>
              <a:spLocks noChangeArrowheads="1"/>
            </p:cNvSpPr>
            <p:nvPr/>
          </p:nvSpPr>
          <p:spPr bwMode="auto">
            <a:xfrm>
              <a:off x="3721" y="2413"/>
              <a:ext cx="599" cy="220"/>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eaLnBrk="0" hangingPunct="0"/>
              <a:r>
                <a:rPr lang="it-IT" sz="1100" dirty="0">
                  <a:solidFill>
                    <a:srgbClr val="000000"/>
                  </a:solidFill>
                  <a:latin typeface="Roboto Light"/>
                  <a:cs typeface="Roboto Light"/>
                </a:rPr>
                <a:t>(3) </a:t>
              </a:r>
              <a:r>
                <a:rPr lang="it-IT" sz="1100" dirty="0" err="1">
                  <a:solidFill>
                    <a:srgbClr val="000000"/>
                  </a:solidFill>
                  <a:latin typeface="Roboto Light"/>
                  <a:cs typeface="Roboto Light"/>
                </a:rPr>
                <a:t>Acknowledge</a:t>
              </a:r>
              <a:r>
                <a:rPr lang="it-IT" sz="1100" dirty="0">
                  <a:solidFill>
                    <a:srgbClr val="000000"/>
                  </a:solidFill>
                  <a:latin typeface="Roboto Light"/>
                  <a:cs typeface="Roboto Light"/>
                </a:rPr>
                <a:t> SEQ=CL_SEQ!</a:t>
              </a:r>
            </a:p>
          </p:txBody>
        </p:sp>
      </p:grpSp>
      <p:sp>
        <p:nvSpPr>
          <p:cNvPr id="363540" name="Rectangle 20"/>
          <p:cNvSpPr>
            <a:spLocks noChangeArrowheads="1"/>
          </p:cNvSpPr>
          <p:nvPr/>
        </p:nvSpPr>
        <p:spPr bwMode="auto">
          <a:xfrm>
            <a:off x="7069139" y="3646886"/>
            <a:ext cx="1587500" cy="267677"/>
          </a:xfrm>
          <a:prstGeom prst="rect">
            <a:avLst/>
          </a:prstGeom>
          <a:noFill/>
          <a:ln w="9525">
            <a:noFill/>
            <a:miter lim="800000"/>
            <a:headEnd/>
            <a:tailEnd/>
          </a:ln>
          <a:effectLst/>
        </p:spPr>
        <p:txBody>
          <a:bodyPr lIns="82207" tIns="41104" rIns="82207" bIns="41104">
            <a:prstTxWarp prst="textNoShape">
              <a:avLst/>
            </a:prstTxWarp>
            <a:spAutoFit/>
          </a:bodyPr>
          <a:lstStyle/>
          <a:p>
            <a:pPr algn="ctr" eaLnBrk="0" hangingPunct="0">
              <a:spcBef>
                <a:spcPct val="50000"/>
              </a:spcBef>
            </a:pPr>
            <a:r>
              <a:rPr lang="it-IT" sz="1200" b="0">
                <a:solidFill>
                  <a:srgbClr val="000000"/>
                </a:solidFill>
                <a:latin typeface="Roboto Light"/>
                <a:cs typeface="Roboto Light"/>
              </a:rPr>
              <a:t>Server</a:t>
            </a:r>
          </a:p>
        </p:txBody>
      </p:sp>
      <p:sp>
        <p:nvSpPr>
          <p:cNvPr id="363541" name="Rectangle 21"/>
          <p:cNvSpPr>
            <a:spLocks noChangeArrowheads="1"/>
          </p:cNvSpPr>
          <p:nvPr/>
        </p:nvSpPr>
        <p:spPr bwMode="auto">
          <a:xfrm>
            <a:off x="3429001" y="4626427"/>
            <a:ext cx="2179639" cy="267677"/>
          </a:xfrm>
          <a:prstGeom prst="rect">
            <a:avLst/>
          </a:prstGeom>
          <a:noFill/>
          <a:ln w="9525">
            <a:noFill/>
            <a:miter lim="800000"/>
            <a:headEnd/>
            <a:tailEnd/>
          </a:ln>
          <a:effectLst/>
        </p:spPr>
        <p:txBody>
          <a:bodyPr lIns="82207" tIns="41104" rIns="82207" bIns="41104">
            <a:prstTxWarp prst="textNoShape">
              <a:avLst/>
            </a:prstTxWarp>
            <a:spAutoFit/>
          </a:bodyPr>
          <a:lstStyle/>
          <a:p>
            <a:pPr algn="ctr" eaLnBrk="0" hangingPunct="0">
              <a:spcBef>
                <a:spcPct val="50000"/>
              </a:spcBef>
            </a:pPr>
            <a:r>
              <a:rPr lang="it-IT" sz="1200" b="0">
                <a:solidFill>
                  <a:srgbClr val="000000"/>
                </a:solidFill>
                <a:latin typeface="Roboto Light"/>
                <a:cs typeface="Roboto Light"/>
              </a:rPr>
              <a:t>Attacker</a:t>
            </a:r>
          </a:p>
        </p:txBody>
      </p:sp>
      <p:sp>
        <p:nvSpPr>
          <p:cNvPr id="363542" name="Rectangle 22"/>
          <p:cNvSpPr>
            <a:spLocks noChangeArrowheads="1"/>
          </p:cNvSpPr>
          <p:nvPr/>
        </p:nvSpPr>
        <p:spPr bwMode="auto">
          <a:xfrm>
            <a:off x="485775" y="3657601"/>
            <a:ext cx="1587500" cy="267677"/>
          </a:xfrm>
          <a:prstGeom prst="rect">
            <a:avLst/>
          </a:prstGeom>
          <a:noFill/>
          <a:ln w="9525">
            <a:noFill/>
            <a:miter lim="800000"/>
            <a:headEnd/>
            <a:tailEnd/>
          </a:ln>
          <a:effectLst/>
        </p:spPr>
        <p:txBody>
          <a:bodyPr lIns="82207" tIns="41104" rIns="82207" bIns="41104">
            <a:prstTxWarp prst="textNoShape">
              <a:avLst/>
            </a:prstTxWarp>
            <a:spAutoFit/>
          </a:bodyPr>
          <a:lstStyle/>
          <a:p>
            <a:pPr algn="ctr" eaLnBrk="0" hangingPunct="0">
              <a:spcBef>
                <a:spcPct val="50000"/>
              </a:spcBef>
            </a:pPr>
            <a:r>
              <a:rPr lang="it-IT" sz="1200" b="0" dirty="0">
                <a:solidFill>
                  <a:srgbClr val="000000"/>
                </a:solidFill>
                <a:latin typeface="Roboto Light"/>
                <a:cs typeface="Roboto Light"/>
              </a:rPr>
              <a:t>Client</a:t>
            </a:r>
          </a:p>
        </p:txBody>
      </p:sp>
      <p:sp>
        <p:nvSpPr>
          <p:cNvPr id="363543" name="Text Box 23"/>
          <p:cNvSpPr txBox="1">
            <a:spLocks noChangeArrowheads="1"/>
          </p:cNvSpPr>
          <p:nvPr/>
        </p:nvSpPr>
        <p:spPr bwMode="auto">
          <a:xfrm>
            <a:off x="533400" y="1179910"/>
            <a:ext cx="1387271" cy="420989"/>
          </a:xfrm>
          <a:prstGeom prst="rect">
            <a:avLst/>
          </a:prstGeom>
          <a:noFill/>
          <a:ln w="9525">
            <a:noFill/>
            <a:miter lim="800000"/>
            <a:headEnd/>
            <a:tailEnd/>
          </a:ln>
          <a:effectLst/>
        </p:spPr>
        <p:txBody>
          <a:bodyPr wrap="none" lIns="81640" tIns="40819" rIns="81640" bIns="40819">
            <a:prstTxWarp prst="textNoShape">
              <a:avLst/>
            </a:prstTxWarp>
            <a:spAutoFit/>
          </a:bodyPr>
          <a:lstStyle/>
          <a:p>
            <a:r>
              <a:rPr lang="en-US" sz="1100" dirty="0">
                <a:solidFill>
                  <a:srgbClr val="000000"/>
                </a:solidFill>
                <a:latin typeface="Roboto Light"/>
                <a:cs typeface="Roboto Light"/>
              </a:rPr>
              <a:t>CL_SEQ = SVR_ACK</a:t>
            </a:r>
          </a:p>
          <a:p>
            <a:r>
              <a:rPr lang="en-US" sz="1100" dirty="0">
                <a:solidFill>
                  <a:srgbClr val="000000"/>
                </a:solidFill>
                <a:latin typeface="Roboto Light"/>
                <a:cs typeface="Roboto Light"/>
              </a:rPr>
              <a:t>SVR_SEQ = CL_ACK</a:t>
            </a:r>
          </a:p>
        </p:txBody>
      </p:sp>
      <p:pic>
        <p:nvPicPr>
          <p:cNvPr id="24" name="Picture 23"/>
          <p:cNvPicPr>
            <a:picLocks noChangeAspect="1"/>
          </p:cNvPicPr>
          <p:nvPr/>
        </p:nvPicPr>
        <p:blipFill>
          <a:blip r:embed="rId3"/>
          <a:stretch>
            <a:fillRect/>
          </a:stretch>
        </p:blipFill>
        <p:spPr>
          <a:xfrm>
            <a:off x="740165" y="2953687"/>
            <a:ext cx="1180506" cy="764598"/>
          </a:xfrm>
          <a:prstGeom prst="rect">
            <a:avLst/>
          </a:prstGeom>
        </p:spPr>
      </p:pic>
      <p:pic>
        <p:nvPicPr>
          <p:cNvPr id="25" name="Picture 24"/>
          <p:cNvPicPr>
            <a:picLocks noChangeAspect="1"/>
          </p:cNvPicPr>
          <p:nvPr/>
        </p:nvPicPr>
        <p:blipFill>
          <a:blip r:embed="rId3"/>
          <a:stretch>
            <a:fillRect/>
          </a:stretch>
        </p:blipFill>
        <p:spPr>
          <a:xfrm>
            <a:off x="3848694" y="3928831"/>
            <a:ext cx="1180506" cy="764598"/>
          </a:xfrm>
          <a:prstGeom prst="rect">
            <a:avLst/>
          </a:prstGeom>
        </p:spPr>
      </p:pic>
      <p:pic>
        <p:nvPicPr>
          <p:cNvPr id="26" name="Picture 25" descr="server.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2051" y="2939489"/>
            <a:ext cx="563938" cy="683657"/>
          </a:xfrm>
          <a:prstGeom prst="rect">
            <a:avLst/>
          </a:prstGeom>
        </p:spPr>
      </p:pic>
    </p:spTree>
    <p:extLst>
      <p:ext uri="{BB962C8B-B14F-4D97-AF65-F5344CB8AC3E}">
        <p14:creationId xmlns:p14="http://schemas.microsoft.com/office/powerpoint/2010/main" val="308578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Ethernet Frame</a:t>
            </a:r>
          </a:p>
        </p:txBody>
      </p:sp>
      <p:sp>
        <p:nvSpPr>
          <p:cNvPr id="224284" name="Rectangle 28"/>
          <p:cNvSpPr>
            <a:spLocks noChangeArrowheads="1"/>
          </p:cNvSpPr>
          <p:nvPr/>
        </p:nvSpPr>
        <p:spPr bwMode="auto">
          <a:xfrm>
            <a:off x="533400" y="1600200"/>
            <a:ext cx="1219200" cy="342900"/>
          </a:xfrm>
          <a:prstGeom prst="rect">
            <a:avLst/>
          </a:prstGeom>
          <a:solidFill>
            <a:srgbClr val="FADC70"/>
          </a:solid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b="0">
                <a:latin typeface="Roboto Light"/>
                <a:cs typeface="Roboto Light"/>
              </a:rPr>
              <a:t>dest (6)</a:t>
            </a:r>
          </a:p>
        </p:txBody>
      </p:sp>
      <p:sp>
        <p:nvSpPr>
          <p:cNvPr id="224285" name="Rectangle 29"/>
          <p:cNvSpPr>
            <a:spLocks noChangeArrowheads="1"/>
          </p:cNvSpPr>
          <p:nvPr/>
        </p:nvSpPr>
        <p:spPr bwMode="auto">
          <a:xfrm>
            <a:off x="1752600" y="1600200"/>
            <a:ext cx="1143000" cy="342900"/>
          </a:xfrm>
          <a:prstGeom prst="rect">
            <a:avLst/>
          </a:prstGeom>
          <a:solidFill>
            <a:srgbClr val="FADC70"/>
          </a:solid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b="0">
                <a:latin typeface="Roboto Light"/>
                <a:cs typeface="Roboto Light"/>
              </a:rPr>
              <a:t>src (6)</a:t>
            </a:r>
          </a:p>
        </p:txBody>
      </p:sp>
      <p:sp>
        <p:nvSpPr>
          <p:cNvPr id="224286" name="Rectangle 30"/>
          <p:cNvSpPr>
            <a:spLocks noChangeArrowheads="1"/>
          </p:cNvSpPr>
          <p:nvPr/>
        </p:nvSpPr>
        <p:spPr bwMode="auto">
          <a:xfrm>
            <a:off x="2895600" y="1600200"/>
            <a:ext cx="1143000" cy="342900"/>
          </a:xfrm>
          <a:prstGeom prst="rect">
            <a:avLst/>
          </a:prstGeom>
          <a:solidFill>
            <a:schemeClr val="accent1">
              <a:lumMod val="60000"/>
              <a:lumOff val="40000"/>
            </a:schemeClr>
          </a:solid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b="0">
                <a:latin typeface="Roboto Light"/>
                <a:cs typeface="Roboto Light"/>
              </a:rPr>
              <a:t>type (2)</a:t>
            </a:r>
          </a:p>
        </p:txBody>
      </p:sp>
      <p:sp>
        <p:nvSpPr>
          <p:cNvPr id="224287" name="Rectangle 31"/>
          <p:cNvSpPr>
            <a:spLocks noChangeArrowheads="1"/>
          </p:cNvSpPr>
          <p:nvPr/>
        </p:nvSpPr>
        <p:spPr bwMode="auto">
          <a:xfrm>
            <a:off x="4038600" y="1600200"/>
            <a:ext cx="3352800" cy="342900"/>
          </a:xfrm>
          <a:prstGeom prst="rect">
            <a:avLst/>
          </a:prstGeom>
          <a:solidFill>
            <a:schemeClr val="accent3">
              <a:lumMod val="60000"/>
              <a:lumOff val="40000"/>
            </a:schemeClr>
          </a:solid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b="0" dirty="0">
                <a:latin typeface="Roboto Light"/>
                <a:cs typeface="Roboto Light"/>
              </a:rPr>
              <a:t>data (46-1500)</a:t>
            </a:r>
          </a:p>
        </p:txBody>
      </p:sp>
      <p:sp>
        <p:nvSpPr>
          <p:cNvPr id="224288" name="Rectangle 32"/>
          <p:cNvSpPr>
            <a:spLocks noChangeArrowheads="1"/>
          </p:cNvSpPr>
          <p:nvPr/>
        </p:nvSpPr>
        <p:spPr bwMode="auto">
          <a:xfrm>
            <a:off x="7391400" y="1600200"/>
            <a:ext cx="1143000" cy="342900"/>
          </a:xfrm>
          <a:prstGeom prst="rect">
            <a:avLst/>
          </a:prstGeom>
          <a:solidFill>
            <a:schemeClr val="bg2">
              <a:lumMod val="50000"/>
            </a:schemeClr>
          </a:solid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b="0">
                <a:latin typeface="Roboto Light"/>
                <a:cs typeface="Roboto Light"/>
              </a:rPr>
              <a:t>CRC (4)</a:t>
            </a:r>
          </a:p>
        </p:txBody>
      </p:sp>
      <p:sp>
        <p:nvSpPr>
          <p:cNvPr id="224291" name="Rectangle 35"/>
          <p:cNvSpPr>
            <a:spLocks noChangeArrowheads="1"/>
          </p:cNvSpPr>
          <p:nvPr/>
        </p:nvSpPr>
        <p:spPr bwMode="auto">
          <a:xfrm>
            <a:off x="2895600" y="2343150"/>
            <a:ext cx="1143000" cy="342900"/>
          </a:xfrm>
          <a:prstGeom prst="rect">
            <a:avLst/>
          </a:prstGeom>
          <a:solidFill>
            <a:schemeClr val="accent1">
              <a:lumMod val="60000"/>
              <a:lumOff val="40000"/>
            </a:schemeClr>
          </a:solid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b="0">
                <a:latin typeface="Roboto Light"/>
                <a:cs typeface="Roboto Light"/>
              </a:rPr>
              <a:t>0800</a:t>
            </a:r>
          </a:p>
        </p:txBody>
      </p:sp>
      <p:sp>
        <p:nvSpPr>
          <p:cNvPr id="224292" name="Rectangle 36"/>
          <p:cNvSpPr>
            <a:spLocks noChangeArrowheads="1"/>
          </p:cNvSpPr>
          <p:nvPr/>
        </p:nvSpPr>
        <p:spPr bwMode="auto">
          <a:xfrm>
            <a:off x="4038600" y="2343150"/>
            <a:ext cx="3352800" cy="342900"/>
          </a:xfrm>
          <a:prstGeom prst="rect">
            <a:avLst/>
          </a:prstGeom>
          <a:solidFill>
            <a:schemeClr val="accent3">
              <a:lumMod val="60000"/>
              <a:lumOff val="40000"/>
            </a:schemeClr>
          </a:solid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b="0">
                <a:latin typeface="Roboto Light"/>
                <a:cs typeface="Roboto Light"/>
              </a:rPr>
              <a:t>IP datagram</a:t>
            </a:r>
          </a:p>
        </p:txBody>
      </p:sp>
      <p:sp>
        <p:nvSpPr>
          <p:cNvPr id="224294" name="Rectangle 38"/>
          <p:cNvSpPr>
            <a:spLocks noChangeArrowheads="1"/>
          </p:cNvSpPr>
          <p:nvPr/>
        </p:nvSpPr>
        <p:spPr bwMode="auto">
          <a:xfrm>
            <a:off x="2895600" y="3028950"/>
            <a:ext cx="1143000" cy="342900"/>
          </a:xfrm>
          <a:prstGeom prst="rect">
            <a:avLst/>
          </a:prstGeom>
          <a:solidFill>
            <a:schemeClr val="accent1">
              <a:lumMod val="60000"/>
              <a:lumOff val="40000"/>
            </a:schemeClr>
          </a:solid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b="0">
                <a:latin typeface="Roboto Light"/>
                <a:cs typeface="Roboto Light"/>
              </a:rPr>
              <a:t>0806</a:t>
            </a:r>
          </a:p>
        </p:txBody>
      </p:sp>
      <p:sp>
        <p:nvSpPr>
          <p:cNvPr id="224295" name="Rectangle 39"/>
          <p:cNvSpPr>
            <a:spLocks noChangeArrowheads="1"/>
          </p:cNvSpPr>
          <p:nvPr/>
        </p:nvSpPr>
        <p:spPr bwMode="auto">
          <a:xfrm>
            <a:off x="4038600" y="3028950"/>
            <a:ext cx="1600200" cy="342900"/>
          </a:xfrm>
          <a:prstGeom prst="rect">
            <a:avLst/>
          </a:prstGeom>
          <a:solidFill>
            <a:schemeClr val="accent3">
              <a:lumMod val="60000"/>
              <a:lumOff val="40000"/>
            </a:schemeClr>
          </a:solid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b="0">
                <a:latin typeface="Roboto Light"/>
                <a:cs typeface="Roboto Light"/>
              </a:rPr>
              <a:t>ARP (28)</a:t>
            </a:r>
          </a:p>
        </p:txBody>
      </p:sp>
      <p:sp>
        <p:nvSpPr>
          <p:cNvPr id="224298" name="Rectangle 42"/>
          <p:cNvSpPr>
            <a:spLocks noChangeArrowheads="1"/>
          </p:cNvSpPr>
          <p:nvPr/>
        </p:nvSpPr>
        <p:spPr bwMode="auto">
          <a:xfrm>
            <a:off x="2895600" y="3714751"/>
            <a:ext cx="1143000" cy="342900"/>
          </a:xfrm>
          <a:prstGeom prst="rect">
            <a:avLst/>
          </a:prstGeom>
          <a:solidFill>
            <a:schemeClr val="accent1">
              <a:lumMod val="60000"/>
              <a:lumOff val="40000"/>
            </a:schemeClr>
          </a:solid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b="0">
                <a:latin typeface="Roboto Light"/>
                <a:cs typeface="Roboto Light"/>
              </a:rPr>
              <a:t>0808</a:t>
            </a:r>
          </a:p>
        </p:txBody>
      </p:sp>
      <p:sp>
        <p:nvSpPr>
          <p:cNvPr id="224299" name="Rectangle 43"/>
          <p:cNvSpPr>
            <a:spLocks noChangeArrowheads="1"/>
          </p:cNvSpPr>
          <p:nvPr/>
        </p:nvSpPr>
        <p:spPr bwMode="auto">
          <a:xfrm>
            <a:off x="4038600" y="3714751"/>
            <a:ext cx="1600200" cy="342900"/>
          </a:xfrm>
          <a:prstGeom prst="rect">
            <a:avLst/>
          </a:prstGeom>
          <a:solidFill>
            <a:schemeClr val="accent3">
              <a:lumMod val="60000"/>
              <a:lumOff val="40000"/>
            </a:schemeClr>
          </a:solid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b="0">
                <a:latin typeface="Roboto Light"/>
                <a:cs typeface="Roboto Light"/>
              </a:rPr>
              <a:t>RARP (28)</a:t>
            </a:r>
          </a:p>
        </p:txBody>
      </p:sp>
      <p:sp>
        <p:nvSpPr>
          <p:cNvPr id="224300" name="Rectangle 44"/>
          <p:cNvSpPr>
            <a:spLocks noChangeArrowheads="1"/>
          </p:cNvSpPr>
          <p:nvPr/>
        </p:nvSpPr>
        <p:spPr bwMode="auto">
          <a:xfrm>
            <a:off x="5638800" y="3028950"/>
            <a:ext cx="1752600" cy="342900"/>
          </a:xfrm>
          <a:prstGeom prst="rect">
            <a:avLst/>
          </a:prstGeom>
          <a:solidFill>
            <a:schemeClr val="accent4">
              <a:lumMod val="60000"/>
              <a:lumOff val="40000"/>
            </a:schemeClr>
          </a:solid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b="0">
                <a:latin typeface="Roboto Light"/>
                <a:cs typeface="Roboto Light"/>
              </a:rPr>
              <a:t>PAD (18)</a:t>
            </a:r>
          </a:p>
        </p:txBody>
      </p:sp>
      <p:sp>
        <p:nvSpPr>
          <p:cNvPr id="224301" name="Rectangle 45"/>
          <p:cNvSpPr>
            <a:spLocks noChangeArrowheads="1"/>
          </p:cNvSpPr>
          <p:nvPr/>
        </p:nvSpPr>
        <p:spPr bwMode="auto">
          <a:xfrm>
            <a:off x="5638800" y="3714751"/>
            <a:ext cx="1752600" cy="342900"/>
          </a:xfrm>
          <a:prstGeom prst="rect">
            <a:avLst/>
          </a:prstGeom>
          <a:solidFill>
            <a:schemeClr val="accent4">
              <a:lumMod val="60000"/>
              <a:lumOff val="40000"/>
            </a:schemeClr>
          </a:solid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b="0">
                <a:latin typeface="Roboto Light"/>
                <a:cs typeface="Roboto Light"/>
              </a:rPr>
              <a:t>PAD (18)</a:t>
            </a:r>
          </a:p>
        </p:txBody>
      </p:sp>
    </p:spTree>
    <p:extLst>
      <p:ext uri="{BB962C8B-B14F-4D97-AF65-F5344CB8AC3E}">
        <p14:creationId xmlns:p14="http://schemas.microsoft.com/office/powerpoint/2010/main" val="54634251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t>TCP Hijacking</a:t>
            </a:r>
          </a:p>
        </p:txBody>
      </p:sp>
      <p:sp>
        <p:nvSpPr>
          <p:cNvPr id="364547" name="Rectangle 3"/>
          <p:cNvSpPr>
            <a:spLocks noGrp="1" noChangeArrowheads="1"/>
          </p:cNvSpPr>
          <p:nvPr>
            <p:ph idx="1"/>
          </p:nvPr>
        </p:nvSpPr>
        <p:spPr/>
        <p:txBody>
          <a:bodyPr/>
          <a:lstStyle/>
          <a:p>
            <a:r>
              <a:rPr lang="en-US" dirty="0"/>
              <a:t>This technique can be used against both client and server to completely hijack the communication channel (man-in-the-middle attack)</a:t>
            </a:r>
          </a:p>
        </p:txBody>
      </p:sp>
    </p:spTree>
    <p:extLst>
      <p:ext uri="{BB962C8B-B14F-4D97-AF65-F5344CB8AC3E}">
        <p14:creationId xmlns:p14="http://schemas.microsoft.com/office/powerpoint/2010/main" val="267541280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t>ACK Storm</a:t>
            </a:r>
          </a:p>
        </p:txBody>
      </p:sp>
      <p:sp>
        <p:nvSpPr>
          <p:cNvPr id="367619" name="Rectangle 3"/>
          <p:cNvSpPr>
            <a:spLocks noGrp="1" noChangeArrowheads="1"/>
          </p:cNvSpPr>
          <p:nvPr>
            <p:ph idx="1"/>
          </p:nvPr>
        </p:nvSpPr>
        <p:spPr/>
        <p:txBody>
          <a:bodyPr>
            <a:normAutofit fontScale="70000" lnSpcReduction="20000"/>
          </a:bodyPr>
          <a:lstStyle/>
          <a:p>
            <a:pPr>
              <a:buFontTx/>
              <a:buNone/>
            </a:pPr>
            <a:r>
              <a:rPr lang="en-US" sz="1200" b="1" dirty="0">
                <a:latin typeface="Courier New" charset="0"/>
                <a:ea typeface="MS Mincho" pitchFamily="49" charset="-128"/>
                <a:cs typeface="MS Mincho" pitchFamily="49" charset="-128"/>
              </a:rPr>
              <a:t>	192.168.1.10.1026 &gt; 192.168.1.20.23: P 1015112:1015133(21) ack 4056578923 </a:t>
            </a:r>
          </a:p>
          <a:p>
            <a:pPr>
              <a:buFontTx/>
              <a:buNone/>
            </a:pPr>
            <a:r>
              <a:rPr lang="en-US" sz="1200" b="1" dirty="0">
                <a:latin typeface="Courier New" charset="0"/>
                <a:ea typeface="MS Mincho" pitchFamily="49" charset="-128"/>
                <a:cs typeface="MS Mincho" pitchFamily="49" charset="-128"/>
              </a:rPr>
              <a:t>	192.168.1.20.23 &gt; 192.168.1.10.1026: . seq 4056578923 ack 1015133</a:t>
            </a:r>
          </a:p>
          <a:p>
            <a:pPr>
              <a:buFontTx/>
              <a:buNone/>
            </a:pPr>
            <a:r>
              <a:rPr lang="en-US" sz="1200" b="1" dirty="0">
                <a:latin typeface="Courier New" charset="0"/>
                <a:ea typeface="MS Mincho" pitchFamily="49" charset="-128"/>
                <a:cs typeface="MS Mincho" pitchFamily="49" charset="-128"/>
              </a:rPr>
              <a:t>	192.168.1.10.1026 &gt; 192.168.1.20.23: . seq 1015112 ack 4056578923 </a:t>
            </a:r>
          </a:p>
          <a:p>
            <a:pPr>
              <a:buFontTx/>
              <a:buNone/>
            </a:pPr>
            <a:r>
              <a:rPr lang="en-US" sz="1200" b="1" dirty="0">
                <a:latin typeface="Courier New" charset="0"/>
                <a:ea typeface="MS Mincho" pitchFamily="49" charset="-128"/>
                <a:cs typeface="MS Mincho" pitchFamily="49" charset="-128"/>
              </a:rPr>
              <a:t>	192.168.1.20.23 &gt; 192.168.1.10.1026: . seq 4056578923 ack 1015133 </a:t>
            </a:r>
          </a:p>
          <a:p>
            <a:pPr>
              <a:buFontTx/>
              <a:buNone/>
            </a:pPr>
            <a:r>
              <a:rPr lang="en-US" sz="1200" b="1" dirty="0">
                <a:latin typeface="Courier New" charset="0"/>
                <a:ea typeface="MS Mincho" pitchFamily="49" charset="-128"/>
                <a:cs typeface="MS Mincho" pitchFamily="49" charset="-128"/>
              </a:rPr>
              <a:t>	192.168.1.10.1026 &gt; 192.168.1.20.23: . seq 1015112 ack 4056578923</a:t>
            </a:r>
          </a:p>
          <a:p>
            <a:pPr>
              <a:buFontTx/>
              <a:buNone/>
            </a:pPr>
            <a:r>
              <a:rPr lang="en-US" sz="1200" b="1" dirty="0">
                <a:latin typeface="Courier New" charset="0"/>
                <a:ea typeface="MS Mincho" pitchFamily="49" charset="-128"/>
                <a:cs typeface="MS Mincho" pitchFamily="49" charset="-128"/>
              </a:rPr>
              <a:t>	192.168.1.20.23 &gt; 192.168.1.10.1026: . seq 4056578923 ack 1015133</a:t>
            </a:r>
          </a:p>
          <a:p>
            <a:pPr>
              <a:buFontTx/>
              <a:buNone/>
            </a:pPr>
            <a:r>
              <a:rPr lang="en-US" sz="1200" b="1" dirty="0">
                <a:latin typeface="Courier New" charset="0"/>
                <a:ea typeface="MS Mincho" pitchFamily="49" charset="-128"/>
                <a:cs typeface="MS Mincho" pitchFamily="49" charset="-128"/>
              </a:rPr>
              <a:t>	192.168.1.10.1026 &gt; 192.168.1.20.23: . seq 1015112 ack 4056578923 </a:t>
            </a:r>
          </a:p>
          <a:p>
            <a:pPr>
              <a:buFontTx/>
              <a:buNone/>
            </a:pPr>
            <a:r>
              <a:rPr lang="en-US" sz="1200" b="1" dirty="0">
                <a:latin typeface="Courier New" charset="0"/>
                <a:ea typeface="MS Mincho" pitchFamily="49" charset="-128"/>
                <a:cs typeface="MS Mincho" pitchFamily="49" charset="-128"/>
              </a:rPr>
              <a:t>	192.168.1.20.23 &gt; 192.168.1.10.1026: . seq 4056578923 ack 1015133 </a:t>
            </a:r>
          </a:p>
          <a:p>
            <a:pPr>
              <a:buFontTx/>
              <a:buNone/>
            </a:pPr>
            <a:r>
              <a:rPr lang="en-US" sz="1200" b="1" dirty="0">
                <a:latin typeface="Courier New" charset="0"/>
                <a:ea typeface="MS Mincho" pitchFamily="49" charset="-128"/>
                <a:cs typeface="MS Mincho" pitchFamily="49" charset="-128"/>
              </a:rPr>
              <a:t>	192.168.1.10.1026 &gt; 192.168.1.20.23: . seq 1015112 ack 4056578923 </a:t>
            </a:r>
          </a:p>
          <a:p>
            <a:pPr>
              <a:buFontTx/>
              <a:buNone/>
            </a:pPr>
            <a:r>
              <a:rPr lang="en-US" sz="1200" b="1" dirty="0">
                <a:latin typeface="Courier New" charset="0"/>
                <a:ea typeface="MS Mincho" pitchFamily="49" charset="-128"/>
                <a:cs typeface="MS Mincho" pitchFamily="49" charset="-128"/>
              </a:rPr>
              <a:t>	192.168.1.20.23 &gt; 192.168.1.10.1026: . seq 4056578923 ack 1015133</a:t>
            </a:r>
          </a:p>
          <a:p>
            <a:pPr>
              <a:buFontTx/>
              <a:buNone/>
            </a:pPr>
            <a:r>
              <a:rPr lang="en-US" sz="1200" b="1" dirty="0">
                <a:latin typeface="Courier New" charset="0"/>
                <a:ea typeface="MS Mincho" pitchFamily="49" charset="-128"/>
                <a:cs typeface="MS Mincho" pitchFamily="49" charset="-128"/>
              </a:rPr>
              <a:t>	192.168.1.10.1026 &gt; 192.168.1.20.23: . seq 1015112 ack 4056578923 </a:t>
            </a:r>
          </a:p>
          <a:p>
            <a:pPr>
              <a:buFontTx/>
              <a:buNone/>
            </a:pPr>
            <a:r>
              <a:rPr lang="en-US" sz="1200" b="1" dirty="0">
                <a:latin typeface="Courier New" charset="0"/>
                <a:ea typeface="MS Mincho" pitchFamily="49" charset="-128"/>
                <a:cs typeface="MS Mincho" pitchFamily="49" charset="-128"/>
              </a:rPr>
              <a:t>	192.168.1.20.23 &gt; 192.168.1.10.1026: . seq 4056578923 ack 1015133 </a:t>
            </a:r>
          </a:p>
          <a:p>
            <a:pPr>
              <a:buFontTx/>
              <a:buNone/>
            </a:pPr>
            <a:r>
              <a:rPr lang="en-US" sz="1200" b="1" dirty="0">
                <a:latin typeface="Courier New" charset="0"/>
                <a:ea typeface="MS Mincho" pitchFamily="49" charset="-128"/>
                <a:cs typeface="MS Mincho" pitchFamily="49" charset="-128"/>
              </a:rPr>
              <a:t>	192.168.1.10.1026 &gt; 192.168.1.20.23: . seq 1015112 ack 4056578923 </a:t>
            </a:r>
          </a:p>
          <a:p>
            <a:pPr>
              <a:buFontTx/>
              <a:buNone/>
            </a:pPr>
            <a:r>
              <a:rPr lang="en-US" sz="1200" b="1" dirty="0">
                <a:latin typeface="Courier New" charset="0"/>
                <a:ea typeface="MS Mincho" pitchFamily="49" charset="-128"/>
                <a:cs typeface="MS Mincho" pitchFamily="49" charset="-128"/>
              </a:rPr>
              <a:t>	192.168.1.20.23 &gt; 192.168.1.10.1026: . seq 4056578923 ack 1015133</a:t>
            </a:r>
          </a:p>
          <a:p>
            <a:pPr>
              <a:buFontTx/>
              <a:buNone/>
            </a:pPr>
            <a:r>
              <a:rPr lang="en-US" sz="1200" b="1" dirty="0">
                <a:latin typeface="Courier New" charset="0"/>
                <a:ea typeface="MS Mincho" pitchFamily="49" charset="-128"/>
                <a:cs typeface="MS Mincho" pitchFamily="49" charset="-128"/>
              </a:rPr>
              <a:t>	192.168.1.10.1026 &gt; 192.168.1.20.23: . seq 1015112 ack 4056578923 </a:t>
            </a:r>
          </a:p>
          <a:p>
            <a:pPr>
              <a:buFontTx/>
              <a:buNone/>
            </a:pPr>
            <a:r>
              <a:rPr lang="en-US" sz="1200" b="1" dirty="0">
                <a:latin typeface="Courier New" charset="0"/>
                <a:ea typeface="MS Mincho" pitchFamily="49" charset="-128"/>
                <a:cs typeface="MS Mincho" pitchFamily="49" charset="-128"/>
              </a:rPr>
              <a:t>	192.168.1.20.23 &gt; 192.168.1.10.1026: . seq 4056578923 ack 1015133 </a:t>
            </a:r>
          </a:p>
          <a:p>
            <a:pPr>
              <a:buFontTx/>
              <a:buNone/>
            </a:pPr>
            <a:r>
              <a:rPr lang="en-US" sz="1200" b="1" dirty="0">
                <a:latin typeface="Courier New" charset="0"/>
                <a:ea typeface="MS Mincho" pitchFamily="49" charset="-128"/>
                <a:cs typeface="MS Mincho" pitchFamily="49" charset="-128"/>
              </a:rPr>
              <a:t>	192.168.1.10.1026 &gt; 192.168.1.20.23: . seq 1015112 ack 4056578923</a:t>
            </a:r>
          </a:p>
        </p:txBody>
      </p:sp>
    </p:spTree>
    <p:extLst>
      <p:ext uri="{BB962C8B-B14F-4D97-AF65-F5344CB8AC3E}">
        <p14:creationId xmlns:p14="http://schemas.microsoft.com/office/powerpoint/2010/main" val="39266100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dirty="0"/>
              <a:t>TCP Hijacking Variants</a:t>
            </a:r>
          </a:p>
        </p:txBody>
      </p:sp>
      <p:sp>
        <p:nvSpPr>
          <p:cNvPr id="364547" name="Rectangle 3"/>
          <p:cNvSpPr>
            <a:spLocks noGrp="1" noChangeArrowheads="1"/>
          </p:cNvSpPr>
          <p:nvPr>
            <p:ph idx="1"/>
          </p:nvPr>
        </p:nvSpPr>
        <p:spPr/>
        <p:txBody>
          <a:bodyPr/>
          <a:lstStyle/>
          <a:p>
            <a:r>
              <a:rPr lang="en-US" dirty="0"/>
              <a:t>“Early </a:t>
            </a:r>
            <a:r>
              <a:rPr lang="en-US" dirty="0" err="1"/>
              <a:t>desynchronization</a:t>
            </a:r>
            <a:r>
              <a:rPr lang="en-US" dirty="0"/>
              <a:t>” can be achieved by the attacker by resetting existing connections and immediately opening new ones (between the same ports) with different initial sequence numbers</a:t>
            </a:r>
          </a:p>
          <a:p>
            <a:r>
              <a:rPr lang="en-US" dirty="0"/>
              <a:t>In a “veto attack” the attacker predicts the size of the next packet that will be sent by the victim: by sending a packet with exactly the same size, it is possible to avoid the </a:t>
            </a:r>
            <a:r>
              <a:rPr lang="en-US" dirty="0" err="1"/>
              <a:t>ack</a:t>
            </a:r>
            <a:r>
              <a:rPr lang="en-US" dirty="0"/>
              <a:t> storm</a:t>
            </a:r>
          </a:p>
        </p:txBody>
      </p:sp>
    </p:spTree>
    <p:extLst>
      <p:ext uri="{BB962C8B-B14F-4D97-AF65-F5344CB8AC3E}">
        <p14:creationId xmlns:p14="http://schemas.microsoft.com/office/powerpoint/2010/main" val="109338483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t>SYN-flooding Attack</a:t>
            </a:r>
            <a:endParaRPr lang="en-US" dirty="0"/>
          </a:p>
        </p:txBody>
      </p:sp>
      <p:sp>
        <p:nvSpPr>
          <p:cNvPr id="368643" name="Rectangle 3"/>
          <p:cNvSpPr>
            <a:spLocks noGrp="1" noChangeArrowheads="1"/>
          </p:cNvSpPr>
          <p:nvPr>
            <p:ph idx="1"/>
          </p:nvPr>
        </p:nvSpPr>
        <p:spPr/>
        <p:txBody>
          <a:bodyPr/>
          <a:lstStyle/>
          <a:p>
            <a:r>
              <a:rPr lang="en-US" dirty="0"/>
              <a:t>Very common denial-of-service attack, aka Neptune</a:t>
            </a:r>
          </a:p>
          <a:p>
            <a:r>
              <a:rPr lang="en-US" dirty="0"/>
              <a:t>Attacker starts handshake with SYN-marked segment</a:t>
            </a:r>
          </a:p>
          <a:p>
            <a:r>
              <a:rPr lang="en-US" dirty="0"/>
              <a:t>Victim replies with SYN-ACK segment</a:t>
            </a:r>
          </a:p>
          <a:p>
            <a:r>
              <a:rPr lang="en-US" dirty="0"/>
              <a:t>Attacker… stays silent</a:t>
            </a:r>
          </a:p>
          <a:p>
            <a:pPr lvl="1"/>
            <a:r>
              <a:rPr lang="en-US" dirty="0"/>
              <a:t>Note that the source IP of the attacker can be spoofed, since no final ACK is required</a:t>
            </a:r>
          </a:p>
          <a:p>
            <a:r>
              <a:rPr lang="en-US" dirty="0"/>
              <a:t>A host can keep a limited number of TCP connections in half-open state. After that limit, it cannot accept any more connections</a:t>
            </a:r>
          </a:p>
        </p:txBody>
      </p:sp>
    </p:spTree>
    <p:extLst>
      <p:ext uri="{BB962C8B-B14F-4D97-AF65-F5344CB8AC3E}">
        <p14:creationId xmlns:p14="http://schemas.microsoft.com/office/powerpoint/2010/main" val="131235921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SYN-flooding Attack</a:t>
            </a:r>
            <a:endParaRPr lang="en-US" dirty="0"/>
          </a:p>
        </p:txBody>
      </p:sp>
      <p:sp>
        <p:nvSpPr>
          <p:cNvPr id="3" name="Content Placeholder 2"/>
          <p:cNvSpPr>
            <a:spLocks noGrp="1"/>
          </p:cNvSpPr>
          <p:nvPr>
            <p:ph idx="1"/>
          </p:nvPr>
        </p:nvSpPr>
        <p:spPr/>
        <p:txBody>
          <a:bodyPr/>
          <a:lstStyle/>
          <a:p>
            <a:r>
              <a:rPr lang="en-US" dirty="0"/>
              <a:t>Current solutions</a:t>
            </a:r>
          </a:p>
          <a:p>
            <a:pPr lvl="1"/>
            <a:r>
              <a:rPr lang="en-US" dirty="0"/>
              <a:t>Filtering</a:t>
            </a:r>
          </a:p>
          <a:p>
            <a:pPr lvl="1"/>
            <a:r>
              <a:rPr lang="en-US" dirty="0"/>
              <a:t>Increase the length of the half-open connection queue</a:t>
            </a:r>
          </a:p>
          <a:p>
            <a:pPr lvl="1"/>
            <a:r>
              <a:rPr lang="en-US" dirty="0"/>
              <a:t>Reduce the SYN-received timeout</a:t>
            </a:r>
          </a:p>
          <a:p>
            <a:pPr lvl="1"/>
            <a:r>
              <a:rPr lang="en-US" dirty="0"/>
              <a:t>Drop half-open connections when the limit has been reached and new requests for connection arrive</a:t>
            </a:r>
          </a:p>
          <a:p>
            <a:pPr lvl="1"/>
            <a:r>
              <a:rPr lang="en-US" dirty="0"/>
              <a:t>Limit the number of half-open connections from a specific source </a:t>
            </a:r>
          </a:p>
          <a:p>
            <a:pPr lvl="1"/>
            <a:r>
              <a:rPr lang="en-US" dirty="0"/>
              <a:t>Use SYN cookies</a:t>
            </a:r>
          </a:p>
          <a:p>
            <a:r>
              <a:rPr lang="en-US" dirty="0"/>
              <a:t>See TCP SYN Flooding Attacks and Common Mitigations, RFC 4987</a:t>
            </a:r>
          </a:p>
          <a:p>
            <a:endParaRPr lang="en-US" dirty="0"/>
          </a:p>
        </p:txBody>
      </p:sp>
    </p:spTree>
    <p:extLst>
      <p:ext uri="{BB962C8B-B14F-4D97-AF65-F5344CB8AC3E}">
        <p14:creationId xmlns:p14="http://schemas.microsoft.com/office/powerpoint/2010/main" val="331262170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dirty="0"/>
              <a:t>SYN Cookies</a:t>
            </a:r>
          </a:p>
        </p:txBody>
      </p:sp>
      <p:sp>
        <p:nvSpPr>
          <p:cNvPr id="407555" name="Rectangle 3"/>
          <p:cNvSpPr>
            <a:spLocks noGrp="1" noChangeArrowheads="1"/>
          </p:cNvSpPr>
          <p:nvPr>
            <p:ph idx="1"/>
          </p:nvPr>
        </p:nvSpPr>
        <p:spPr/>
        <p:txBody>
          <a:bodyPr/>
          <a:lstStyle/>
          <a:p>
            <a:r>
              <a:rPr lang="en-US"/>
              <a:t>Special algorithm used for determining the initial sequence number of the server</a:t>
            </a:r>
          </a:p>
          <a:p>
            <a:r>
              <a:rPr lang="en-US"/>
              <a:t>The number is </a:t>
            </a:r>
          </a:p>
          <a:p>
            <a:pPr lvl="1"/>
            <a:r>
              <a:rPr lang="en-US"/>
              <a:t>Top 5 bits: t mod 32, where t is a 32-bit time counter that increases every 64 seconds</a:t>
            </a:r>
          </a:p>
          <a:p>
            <a:pPr lvl="1"/>
            <a:r>
              <a:rPr lang="en-US"/>
              <a:t>Following 3 bits: the encoding of the Maximum Segment Size (MSS) chosen by the server in response to the client's MSS </a:t>
            </a:r>
          </a:p>
          <a:p>
            <a:pPr lvl="1"/>
            <a:r>
              <a:rPr lang="en-US"/>
              <a:t>A keyed hash of:</a:t>
            </a:r>
          </a:p>
          <a:p>
            <a:pPr lvl="2"/>
            <a:r>
              <a:rPr lang="en-US"/>
              <a:t>Counter t</a:t>
            </a:r>
          </a:p>
          <a:p>
            <a:pPr lvl="2"/>
            <a:r>
              <a:rPr lang="en-US"/>
              <a:t>Source/Destination IP addresses and ports</a:t>
            </a:r>
          </a:p>
        </p:txBody>
      </p:sp>
    </p:spTree>
    <p:extLst>
      <p:ext uri="{BB962C8B-B14F-4D97-AF65-F5344CB8AC3E}">
        <p14:creationId xmlns:p14="http://schemas.microsoft.com/office/powerpoint/2010/main" val="219328780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dirty="0"/>
              <a:t>SYN Cookies</a:t>
            </a:r>
          </a:p>
        </p:txBody>
      </p:sp>
      <p:sp>
        <p:nvSpPr>
          <p:cNvPr id="448515" name="Rectangle 3"/>
          <p:cNvSpPr>
            <a:spLocks noGrp="1" noChangeArrowheads="1"/>
          </p:cNvSpPr>
          <p:nvPr>
            <p:ph idx="1"/>
          </p:nvPr>
        </p:nvSpPr>
        <p:spPr/>
        <p:txBody>
          <a:bodyPr/>
          <a:lstStyle/>
          <a:p>
            <a:r>
              <a:rPr lang="en-US" dirty="0"/>
              <a:t>A server that uses SYN cookies sends back a SYN+ACK, exactly as if the SYN queue had been larger</a:t>
            </a:r>
          </a:p>
          <a:p>
            <a:r>
              <a:rPr lang="en-US" dirty="0"/>
              <a:t>When the server receives an ACK, it checks that the secret function works for a recent value of </a:t>
            </a:r>
            <a:r>
              <a:rPr lang="en-US" dirty="0" err="1"/>
              <a:t>t</a:t>
            </a:r>
            <a:r>
              <a:rPr lang="en-US" dirty="0"/>
              <a:t>, and then rebuilds the SYN queue entry (using the encoded MSS info)</a:t>
            </a:r>
          </a:p>
          <a:p>
            <a:r>
              <a:rPr lang="en-US" dirty="0"/>
              <a:t>Drawbacks:</a:t>
            </a:r>
          </a:p>
          <a:p>
            <a:pPr lvl="1"/>
            <a:r>
              <a:rPr lang="en-US" dirty="0"/>
              <a:t>The server sequence number grows faster than normal</a:t>
            </a:r>
          </a:p>
          <a:p>
            <a:pPr lvl="1"/>
            <a:r>
              <a:rPr lang="en-US" dirty="0"/>
              <a:t>The MSS value is limited by the encoding procedure (only 8 possible values)</a:t>
            </a:r>
          </a:p>
          <a:p>
            <a:pPr lvl="1"/>
            <a:r>
              <a:rPr lang="en-US" dirty="0"/>
              <a:t>No data can be included in the initial SYN</a:t>
            </a:r>
          </a:p>
        </p:txBody>
      </p:sp>
    </p:spTree>
    <p:extLst>
      <p:ext uri="{BB962C8B-B14F-4D97-AF65-F5344CB8AC3E}">
        <p14:creationId xmlns:p14="http://schemas.microsoft.com/office/powerpoint/2010/main" val="37011646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 Attacks</a:t>
            </a:r>
          </a:p>
        </p:txBody>
      </p:sp>
      <p:sp>
        <p:nvSpPr>
          <p:cNvPr id="3" name="Content Placeholder 2"/>
          <p:cNvSpPr>
            <a:spLocks noGrp="1"/>
          </p:cNvSpPr>
          <p:nvPr>
            <p:ph idx="1"/>
          </p:nvPr>
        </p:nvSpPr>
        <p:spPr/>
        <p:txBody>
          <a:bodyPr/>
          <a:lstStyle/>
          <a:p>
            <a:r>
              <a:rPr lang="en-US" dirty="0"/>
              <a:t>There are other attacks that exploit the fact that the server has to maintain a certain amount of memory/resources associated with each open TCP connection</a:t>
            </a:r>
          </a:p>
          <a:p>
            <a:pPr lvl="1"/>
            <a:r>
              <a:rPr lang="en-US" dirty="0"/>
              <a:t>Memory for the socket descriptor</a:t>
            </a:r>
          </a:p>
          <a:p>
            <a:pPr lvl="1"/>
            <a:r>
              <a:rPr lang="en-US" dirty="0"/>
              <a:t>Process or thread to manage the connection</a:t>
            </a:r>
          </a:p>
          <a:p>
            <a:pPr lvl="1"/>
            <a:r>
              <a:rPr lang="en-US" dirty="0"/>
              <a:t>Memory associated with the data in the TCP stream that has not yet been acknowledged</a:t>
            </a:r>
          </a:p>
          <a:p>
            <a:pPr lvl="1"/>
            <a:r>
              <a:rPr lang="en-US" dirty="0"/>
              <a:t>…</a:t>
            </a:r>
          </a:p>
          <a:p>
            <a:pPr lvl="1"/>
            <a:endParaRPr lang="en-US" dirty="0"/>
          </a:p>
        </p:txBody>
      </p:sp>
    </p:spTree>
    <p:extLst>
      <p:ext uri="{BB962C8B-B14F-4D97-AF65-F5344CB8AC3E}">
        <p14:creationId xmlns:p14="http://schemas.microsoft.com/office/powerpoint/2010/main" val="3388518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lstStyle/>
          <a:p>
            <a:r>
              <a:rPr lang="en-US"/>
              <a:t>IPv6</a:t>
            </a:r>
          </a:p>
        </p:txBody>
      </p:sp>
      <p:sp>
        <p:nvSpPr>
          <p:cNvPr id="497667" name="Rectangle 3"/>
          <p:cNvSpPr>
            <a:spLocks noGrp="1" noChangeArrowheads="1"/>
          </p:cNvSpPr>
          <p:nvPr>
            <p:ph idx="1"/>
          </p:nvPr>
        </p:nvSpPr>
        <p:spPr/>
        <p:txBody>
          <a:bodyPr/>
          <a:lstStyle/>
          <a:p>
            <a:r>
              <a:rPr lang="en-US" dirty="0"/>
              <a:t>New version of the IP protocol</a:t>
            </a:r>
          </a:p>
          <a:p>
            <a:r>
              <a:rPr lang="en-US" dirty="0"/>
              <a:t>Introduced to solve major problems with IPv4</a:t>
            </a:r>
          </a:p>
          <a:p>
            <a:pPr lvl="1"/>
            <a:r>
              <a:rPr lang="en-US" dirty="0"/>
              <a:t>Shortage of IP addresses</a:t>
            </a:r>
          </a:p>
          <a:p>
            <a:pPr lvl="1"/>
            <a:r>
              <a:rPr lang="en-US" dirty="0"/>
              <a:t>Increase of routing information</a:t>
            </a:r>
          </a:p>
          <a:p>
            <a:pPr lvl="1"/>
            <a:r>
              <a:rPr lang="en-US" dirty="0"/>
              <a:t>End-to-end communication disruption caused by NAT-</a:t>
            </a:r>
            <a:r>
              <a:rPr lang="en-US" dirty="0" err="1"/>
              <a:t>ing</a:t>
            </a:r>
            <a:r>
              <a:rPr lang="en-US" dirty="0"/>
              <a:t> (which is often used to deal with the IP address shortage)</a:t>
            </a:r>
          </a:p>
          <a:p>
            <a:r>
              <a:rPr lang="en-US" dirty="0"/>
              <a:t>Uses 128-bit addresses</a:t>
            </a:r>
          </a:p>
          <a:p>
            <a:r>
              <a:rPr lang="en-US" dirty="0"/>
              <a:t>Supports better routing, </a:t>
            </a:r>
            <a:r>
              <a:rPr lang="en-US" dirty="0" err="1"/>
              <a:t>QoS</a:t>
            </a:r>
            <a:r>
              <a:rPr lang="en-US" dirty="0"/>
              <a:t>, extended options, security</a:t>
            </a:r>
          </a:p>
          <a:p>
            <a:endParaRPr lang="en-US" dirty="0"/>
          </a:p>
        </p:txBody>
      </p:sp>
    </p:spTree>
    <p:extLst>
      <p:ext uri="{BB962C8B-B14F-4D97-AF65-F5344CB8AC3E}">
        <p14:creationId xmlns:p14="http://schemas.microsoft.com/office/powerpoint/2010/main" val="38118438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dirty="0"/>
              <a:t>IPv6 Header</a:t>
            </a:r>
          </a:p>
        </p:txBody>
      </p:sp>
      <p:sp>
        <p:nvSpPr>
          <p:cNvPr id="503813" name="Rectangle 5"/>
          <p:cNvSpPr>
            <a:spLocks noChangeArrowheads="1"/>
          </p:cNvSpPr>
          <p:nvPr/>
        </p:nvSpPr>
        <p:spPr bwMode="auto">
          <a:xfrm>
            <a:off x="6758213" y="2114550"/>
            <a:ext cx="1852385" cy="285750"/>
          </a:xfrm>
          <a:prstGeom prst="rect">
            <a:avLst/>
          </a:prstGeom>
          <a:solidFill>
            <a:schemeClr val="accent3">
              <a:lumMod val="60000"/>
              <a:lumOff val="40000"/>
            </a:schemeClr>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dirty="0">
                <a:solidFill>
                  <a:srgbClr val="000000"/>
                </a:solidFill>
                <a:latin typeface="Roboto Light"/>
                <a:cs typeface="Roboto Light"/>
              </a:rPr>
              <a:t>Hop Limit</a:t>
            </a:r>
          </a:p>
        </p:txBody>
      </p:sp>
      <p:sp>
        <p:nvSpPr>
          <p:cNvPr id="503814" name="Rectangle 6"/>
          <p:cNvSpPr>
            <a:spLocks noChangeArrowheads="1"/>
          </p:cNvSpPr>
          <p:nvPr/>
        </p:nvSpPr>
        <p:spPr bwMode="auto">
          <a:xfrm>
            <a:off x="3659414" y="1828800"/>
            <a:ext cx="4951186" cy="285750"/>
          </a:xfrm>
          <a:prstGeom prst="rect">
            <a:avLst/>
          </a:prstGeom>
          <a:solidFill>
            <a:srgbClr val="F5C80B"/>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dirty="0">
                <a:solidFill>
                  <a:srgbClr val="000000"/>
                </a:solidFill>
                <a:latin typeface="Roboto Light"/>
                <a:cs typeface="Roboto Light"/>
              </a:rPr>
              <a:t>Flow Label</a:t>
            </a:r>
          </a:p>
        </p:txBody>
      </p:sp>
      <p:sp>
        <p:nvSpPr>
          <p:cNvPr id="503815" name="Rectangle 7"/>
          <p:cNvSpPr>
            <a:spLocks noChangeArrowheads="1"/>
          </p:cNvSpPr>
          <p:nvPr/>
        </p:nvSpPr>
        <p:spPr bwMode="auto">
          <a:xfrm>
            <a:off x="685799" y="2114551"/>
            <a:ext cx="4185557" cy="285750"/>
          </a:xfrm>
          <a:prstGeom prst="rect">
            <a:avLst/>
          </a:prstGeom>
          <a:solidFill>
            <a:srgbClr val="AB7655"/>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dirty="0">
                <a:solidFill>
                  <a:srgbClr val="000000"/>
                </a:solidFill>
                <a:latin typeface="Roboto Light"/>
                <a:cs typeface="Roboto Light"/>
              </a:rPr>
              <a:t>Payload Length</a:t>
            </a:r>
          </a:p>
        </p:txBody>
      </p:sp>
      <p:sp>
        <p:nvSpPr>
          <p:cNvPr id="503817" name="Text Box 9"/>
          <p:cNvSpPr txBox="1">
            <a:spLocks noChangeArrowheads="1"/>
          </p:cNvSpPr>
          <p:nvPr/>
        </p:nvSpPr>
        <p:spPr bwMode="auto">
          <a:xfrm>
            <a:off x="593725" y="1339453"/>
            <a:ext cx="278588"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600" b="0">
                <a:solidFill>
                  <a:srgbClr val="000000"/>
                </a:solidFill>
                <a:latin typeface="Roboto Light"/>
                <a:cs typeface="Roboto Light"/>
              </a:rPr>
              <a:t>0</a:t>
            </a:r>
          </a:p>
        </p:txBody>
      </p:sp>
      <p:sp>
        <p:nvSpPr>
          <p:cNvPr id="503818" name="Text Box 10"/>
          <p:cNvSpPr txBox="1">
            <a:spLocks noChangeArrowheads="1"/>
          </p:cNvSpPr>
          <p:nvPr/>
        </p:nvSpPr>
        <p:spPr bwMode="auto">
          <a:xfrm>
            <a:off x="2667001" y="1365647"/>
            <a:ext cx="278588"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600" b="0">
                <a:solidFill>
                  <a:srgbClr val="000000"/>
                </a:solidFill>
                <a:latin typeface="Roboto Light"/>
                <a:cs typeface="Roboto Light"/>
              </a:rPr>
              <a:t>8</a:t>
            </a:r>
          </a:p>
        </p:txBody>
      </p:sp>
      <p:sp>
        <p:nvSpPr>
          <p:cNvPr id="503819" name="Text Box 11"/>
          <p:cNvSpPr txBox="1">
            <a:spLocks noChangeArrowheads="1"/>
          </p:cNvSpPr>
          <p:nvPr/>
        </p:nvSpPr>
        <p:spPr bwMode="auto">
          <a:xfrm>
            <a:off x="4648201" y="1365647"/>
            <a:ext cx="392301"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600" b="0">
                <a:solidFill>
                  <a:srgbClr val="000000"/>
                </a:solidFill>
                <a:latin typeface="Roboto Light"/>
                <a:cs typeface="Roboto Light"/>
              </a:rPr>
              <a:t>16</a:t>
            </a:r>
          </a:p>
        </p:txBody>
      </p:sp>
      <p:sp>
        <p:nvSpPr>
          <p:cNvPr id="503820" name="Text Box 12"/>
          <p:cNvSpPr txBox="1">
            <a:spLocks noChangeArrowheads="1"/>
          </p:cNvSpPr>
          <p:nvPr/>
        </p:nvSpPr>
        <p:spPr bwMode="auto">
          <a:xfrm>
            <a:off x="6553201" y="1365647"/>
            <a:ext cx="395707"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600" b="0" dirty="0">
                <a:solidFill>
                  <a:srgbClr val="000000"/>
                </a:solidFill>
                <a:latin typeface="Roboto Light"/>
                <a:cs typeface="Roboto Light"/>
              </a:rPr>
              <a:t>24</a:t>
            </a:r>
          </a:p>
        </p:txBody>
      </p:sp>
      <p:sp>
        <p:nvSpPr>
          <p:cNvPr id="503821" name="Rectangle 13"/>
          <p:cNvSpPr>
            <a:spLocks noChangeArrowheads="1"/>
          </p:cNvSpPr>
          <p:nvPr/>
        </p:nvSpPr>
        <p:spPr bwMode="auto">
          <a:xfrm>
            <a:off x="685800" y="2400301"/>
            <a:ext cx="7924800" cy="1200150"/>
          </a:xfrm>
          <a:prstGeom prst="rect">
            <a:avLst/>
          </a:prstGeom>
          <a:solidFill>
            <a:srgbClr val="52D87F"/>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dirty="0">
                <a:solidFill>
                  <a:srgbClr val="000000"/>
                </a:solidFill>
                <a:latin typeface="Roboto Light"/>
                <a:cs typeface="Roboto Light"/>
              </a:rPr>
              <a:t>Source Address (128 bits)</a:t>
            </a:r>
          </a:p>
        </p:txBody>
      </p:sp>
      <p:sp>
        <p:nvSpPr>
          <p:cNvPr id="503811" name="Rectangle 3"/>
          <p:cNvSpPr>
            <a:spLocks noChangeArrowheads="1"/>
          </p:cNvSpPr>
          <p:nvPr/>
        </p:nvSpPr>
        <p:spPr bwMode="auto">
          <a:xfrm>
            <a:off x="685801" y="1828800"/>
            <a:ext cx="992413" cy="285750"/>
          </a:xfrm>
          <a:prstGeom prst="rect">
            <a:avLst/>
          </a:prstGeom>
          <a:solidFill>
            <a:srgbClr val="FF6600"/>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dirty="0">
                <a:solidFill>
                  <a:srgbClr val="000000"/>
                </a:solidFill>
                <a:latin typeface="Roboto Light"/>
                <a:cs typeface="Roboto Light"/>
              </a:rPr>
              <a:t>Version</a:t>
            </a:r>
          </a:p>
        </p:txBody>
      </p:sp>
      <p:sp>
        <p:nvSpPr>
          <p:cNvPr id="503812" name="Rectangle 4"/>
          <p:cNvSpPr>
            <a:spLocks noChangeArrowheads="1"/>
          </p:cNvSpPr>
          <p:nvPr/>
        </p:nvSpPr>
        <p:spPr bwMode="auto">
          <a:xfrm>
            <a:off x="1678214" y="1828800"/>
            <a:ext cx="1981200" cy="285750"/>
          </a:xfrm>
          <a:prstGeom prst="rect">
            <a:avLst/>
          </a:prstGeom>
          <a:solidFill>
            <a:schemeClr val="accent1"/>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dirty="0">
                <a:solidFill>
                  <a:srgbClr val="000000"/>
                </a:solidFill>
                <a:latin typeface="Roboto Light"/>
                <a:cs typeface="Roboto Light"/>
              </a:rPr>
              <a:t>Traffic Class</a:t>
            </a:r>
          </a:p>
        </p:txBody>
      </p:sp>
      <p:sp>
        <p:nvSpPr>
          <p:cNvPr id="14" name="Text Box 12"/>
          <p:cNvSpPr txBox="1">
            <a:spLocks noChangeArrowheads="1"/>
          </p:cNvSpPr>
          <p:nvPr/>
        </p:nvSpPr>
        <p:spPr bwMode="auto">
          <a:xfrm>
            <a:off x="8291093" y="1365647"/>
            <a:ext cx="392301"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600" dirty="0">
                <a:solidFill>
                  <a:srgbClr val="000000"/>
                </a:solidFill>
                <a:latin typeface="Roboto Light"/>
                <a:cs typeface="Roboto Light"/>
              </a:rPr>
              <a:t>31</a:t>
            </a:r>
            <a:endParaRPr lang="en-US" sz="1600" b="0" dirty="0">
              <a:solidFill>
                <a:srgbClr val="000000"/>
              </a:solidFill>
              <a:latin typeface="Roboto Light"/>
              <a:cs typeface="Roboto Light"/>
            </a:endParaRPr>
          </a:p>
        </p:txBody>
      </p:sp>
      <p:sp>
        <p:nvSpPr>
          <p:cNvPr id="15" name="Rectangle 5"/>
          <p:cNvSpPr>
            <a:spLocks noChangeArrowheads="1"/>
          </p:cNvSpPr>
          <p:nvPr/>
        </p:nvSpPr>
        <p:spPr bwMode="auto">
          <a:xfrm>
            <a:off x="4871356" y="2119484"/>
            <a:ext cx="1886857" cy="285750"/>
          </a:xfrm>
          <a:prstGeom prst="rect">
            <a:avLst/>
          </a:prstGeom>
          <a:solidFill>
            <a:srgbClr val="00B8FF"/>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dirty="0">
                <a:solidFill>
                  <a:srgbClr val="000000"/>
                </a:solidFill>
                <a:latin typeface="Roboto Light"/>
                <a:cs typeface="Roboto Light"/>
              </a:rPr>
              <a:t>Next Header</a:t>
            </a:r>
          </a:p>
        </p:txBody>
      </p:sp>
      <p:sp>
        <p:nvSpPr>
          <p:cNvPr id="16" name="Rectangle 13"/>
          <p:cNvSpPr>
            <a:spLocks noChangeArrowheads="1"/>
          </p:cNvSpPr>
          <p:nvPr/>
        </p:nvSpPr>
        <p:spPr bwMode="auto">
          <a:xfrm>
            <a:off x="685801" y="3600451"/>
            <a:ext cx="7924800" cy="1200150"/>
          </a:xfrm>
          <a:prstGeom prst="rect">
            <a:avLst/>
          </a:prstGeom>
          <a:solidFill>
            <a:srgbClr val="52D87F"/>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dirty="0">
                <a:solidFill>
                  <a:srgbClr val="000000"/>
                </a:solidFill>
                <a:latin typeface="Roboto Light"/>
                <a:cs typeface="Roboto Light"/>
              </a:rPr>
              <a:t>Destination Address (128 bits)</a:t>
            </a:r>
          </a:p>
        </p:txBody>
      </p:sp>
    </p:spTree>
    <p:extLst>
      <p:ext uri="{BB962C8B-B14F-4D97-AF65-F5344CB8AC3E}">
        <p14:creationId xmlns:p14="http://schemas.microsoft.com/office/powerpoint/2010/main" val="3575066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t>Address Resolution Protocol</a:t>
            </a:r>
          </a:p>
        </p:txBody>
      </p:sp>
      <p:sp>
        <p:nvSpPr>
          <p:cNvPr id="245763" name="Rectangle 3"/>
          <p:cNvSpPr>
            <a:spLocks noGrp="1" noChangeArrowheads="1"/>
          </p:cNvSpPr>
          <p:nvPr>
            <p:ph idx="1"/>
          </p:nvPr>
        </p:nvSpPr>
        <p:spPr/>
        <p:txBody>
          <a:bodyPr/>
          <a:lstStyle/>
          <a:p>
            <a:pPr>
              <a:lnSpc>
                <a:spcPct val="90000"/>
              </a:lnSpc>
            </a:pPr>
            <a:r>
              <a:rPr lang="en-US" dirty="0"/>
              <a:t>The address resolution protocol allows a host to map the IP address to the link-level address associated with the peer’s hardware interface (e.g., Ethernet) to be used in direct delivery</a:t>
            </a:r>
          </a:p>
          <a:p>
            <a:pPr>
              <a:lnSpc>
                <a:spcPct val="90000"/>
              </a:lnSpc>
            </a:pPr>
            <a:r>
              <a:rPr lang="en-US" dirty="0"/>
              <a:t>ARP messages are encapsulated in the underlying link-level protocol</a:t>
            </a:r>
          </a:p>
        </p:txBody>
      </p:sp>
    </p:spTree>
    <p:extLst>
      <p:ext uri="{BB962C8B-B14F-4D97-AF65-F5344CB8AC3E}">
        <p14:creationId xmlns:p14="http://schemas.microsoft.com/office/powerpoint/2010/main" val="170087954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GB"/>
              <a:t>IPSec </a:t>
            </a:r>
          </a:p>
        </p:txBody>
      </p:sp>
      <p:sp>
        <p:nvSpPr>
          <p:cNvPr id="498691" name="Rectangle 3"/>
          <p:cNvSpPr>
            <a:spLocks noGrp="1" noChangeArrowheads="1"/>
          </p:cNvSpPr>
          <p:nvPr>
            <p:ph idx="1"/>
          </p:nvPr>
        </p:nvSpPr>
        <p:spPr/>
        <p:txBody>
          <a:bodyPr/>
          <a:lstStyle/>
          <a:p>
            <a:r>
              <a:rPr lang="en-GB" dirty="0"/>
              <a:t>Security built into the IP layer</a:t>
            </a:r>
          </a:p>
          <a:p>
            <a:r>
              <a:rPr lang="en-GB" dirty="0"/>
              <a:t>Part of the IPv6 standard</a:t>
            </a:r>
          </a:p>
          <a:p>
            <a:r>
              <a:rPr lang="en-GB" dirty="0"/>
              <a:t>Can be used as an extension to IPv4</a:t>
            </a:r>
          </a:p>
          <a:p>
            <a:r>
              <a:rPr lang="en-GB" dirty="0"/>
              <a:t>Supports gradual transition from IPv4 to IPv6</a:t>
            </a:r>
          </a:p>
          <a:p>
            <a:r>
              <a:rPr lang="en-GB" dirty="0"/>
              <a:t>Provides authentication and confidentiality</a:t>
            </a:r>
          </a:p>
          <a:p>
            <a:r>
              <a:rPr lang="en-GB" dirty="0"/>
              <a:t>Provides support for Virtual Private Networks (VPNs)</a:t>
            </a:r>
          </a:p>
          <a:p>
            <a:r>
              <a:rPr lang="en-GB" dirty="0"/>
              <a:t>Defines infrastructure for key management</a:t>
            </a:r>
          </a:p>
        </p:txBody>
      </p:sp>
    </p:spTree>
    <p:extLst>
      <p:ext uri="{BB962C8B-B14F-4D97-AF65-F5344CB8AC3E}">
        <p14:creationId xmlns:p14="http://schemas.microsoft.com/office/powerpoint/2010/main" val="1312008164"/>
      </p:ext>
    </p:extLst>
  </p:cSld>
  <p:clrMapOvr>
    <a:masterClrMapping/>
  </p:clrMapOvr>
  <p:transition spd="med"/>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en-GB"/>
              <a:t>Basic Concepts</a:t>
            </a:r>
          </a:p>
        </p:txBody>
      </p:sp>
      <p:sp>
        <p:nvSpPr>
          <p:cNvPr id="500739" name="Rectangle 3"/>
          <p:cNvSpPr>
            <a:spLocks noGrp="1" noChangeArrowheads="1"/>
          </p:cNvSpPr>
          <p:nvPr>
            <p:ph idx="1"/>
          </p:nvPr>
        </p:nvSpPr>
        <p:spPr/>
        <p:txBody>
          <a:bodyPr>
            <a:normAutofit fontScale="92500" lnSpcReduction="20000"/>
          </a:bodyPr>
          <a:lstStyle/>
          <a:p>
            <a:pPr>
              <a:lnSpc>
                <a:spcPct val="90000"/>
              </a:lnSpc>
            </a:pPr>
            <a:r>
              <a:rPr lang="en-GB" dirty="0"/>
              <a:t>Security association (SA)</a:t>
            </a:r>
          </a:p>
          <a:p>
            <a:pPr lvl="1">
              <a:lnSpc>
                <a:spcPct val="90000"/>
              </a:lnSpc>
            </a:pPr>
            <a:r>
              <a:rPr lang="en-GB" dirty="0"/>
              <a:t>A security association is defined before starting to communicate</a:t>
            </a:r>
          </a:p>
          <a:p>
            <a:pPr lvl="1">
              <a:lnSpc>
                <a:spcPct val="90000"/>
              </a:lnSpc>
            </a:pPr>
            <a:r>
              <a:rPr lang="en-GB" dirty="0"/>
              <a:t>The security association specifies the security parameters for a particular communication channel </a:t>
            </a:r>
          </a:p>
          <a:p>
            <a:pPr lvl="2">
              <a:lnSpc>
                <a:spcPct val="90000"/>
              </a:lnSpc>
            </a:pPr>
            <a:r>
              <a:rPr lang="en-GB" dirty="0"/>
              <a:t>Algorithms used for authentication</a:t>
            </a:r>
          </a:p>
          <a:p>
            <a:pPr lvl="2">
              <a:lnSpc>
                <a:spcPct val="90000"/>
              </a:lnSpc>
            </a:pPr>
            <a:r>
              <a:rPr lang="en-GB" dirty="0"/>
              <a:t>Algorithms used for bulk encryption</a:t>
            </a:r>
          </a:p>
          <a:p>
            <a:pPr lvl="2">
              <a:lnSpc>
                <a:spcPct val="90000"/>
              </a:lnSpc>
            </a:pPr>
            <a:r>
              <a:rPr lang="en-GB" dirty="0"/>
              <a:t>Validity of the association</a:t>
            </a:r>
          </a:p>
          <a:p>
            <a:pPr lvl="1">
              <a:lnSpc>
                <a:spcPct val="90000"/>
              </a:lnSpc>
            </a:pPr>
            <a:r>
              <a:rPr lang="en-GB" dirty="0"/>
              <a:t>Each IP datagram contains a reference (Security Parameter Index) to the relevant SA</a:t>
            </a:r>
          </a:p>
          <a:p>
            <a:pPr>
              <a:lnSpc>
                <a:spcPct val="90000"/>
              </a:lnSpc>
            </a:pPr>
            <a:r>
              <a:rPr lang="en-GB" dirty="0"/>
              <a:t>Authentication Header (AH)</a:t>
            </a:r>
          </a:p>
          <a:p>
            <a:pPr lvl="1">
              <a:lnSpc>
                <a:spcPct val="90000"/>
              </a:lnSpc>
            </a:pPr>
            <a:r>
              <a:rPr lang="en-GB" dirty="0"/>
              <a:t>Extension that provides authentication and integrity with HMAC</a:t>
            </a:r>
          </a:p>
          <a:p>
            <a:pPr>
              <a:lnSpc>
                <a:spcPct val="90000"/>
              </a:lnSpc>
            </a:pPr>
            <a:r>
              <a:rPr lang="en-GB" dirty="0"/>
              <a:t>Encapsulating Security Payload (ESP) </a:t>
            </a:r>
          </a:p>
          <a:p>
            <a:pPr lvl="1">
              <a:lnSpc>
                <a:spcPct val="90000"/>
              </a:lnSpc>
            </a:pPr>
            <a:r>
              <a:rPr lang="en-GB" dirty="0"/>
              <a:t>Extension that provides confidentiality</a:t>
            </a:r>
          </a:p>
        </p:txBody>
      </p:sp>
    </p:spTree>
    <p:extLst>
      <p:ext uri="{BB962C8B-B14F-4D97-AF65-F5344CB8AC3E}">
        <p14:creationId xmlns:p14="http://schemas.microsoft.com/office/powerpoint/2010/main" val="3289295295"/>
      </p:ext>
    </p:extLst>
  </p:cSld>
  <p:clrMapOvr>
    <a:masterClrMapping/>
  </p:clrMapOvr>
  <p:transition spd="med"/>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a:t>Authentication Header</a:t>
            </a:r>
          </a:p>
        </p:txBody>
      </p:sp>
      <p:sp>
        <p:nvSpPr>
          <p:cNvPr id="502787" name="Rectangle 3"/>
          <p:cNvSpPr>
            <a:spLocks noChangeArrowheads="1"/>
          </p:cNvSpPr>
          <p:nvPr/>
        </p:nvSpPr>
        <p:spPr bwMode="auto">
          <a:xfrm>
            <a:off x="685800" y="1771651"/>
            <a:ext cx="1981200" cy="285750"/>
          </a:xfrm>
          <a:prstGeom prst="rect">
            <a:avLst/>
          </a:prstGeom>
          <a:solidFill>
            <a:srgbClr val="FF0000"/>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a:solidFill>
                  <a:srgbClr val="000000"/>
                </a:solidFill>
                <a:latin typeface="Roboto Light"/>
                <a:cs typeface="Roboto Light"/>
              </a:rPr>
              <a:t>Next header</a:t>
            </a:r>
          </a:p>
        </p:txBody>
      </p:sp>
      <p:sp>
        <p:nvSpPr>
          <p:cNvPr id="502788" name="Rectangle 4"/>
          <p:cNvSpPr>
            <a:spLocks noChangeArrowheads="1"/>
          </p:cNvSpPr>
          <p:nvPr/>
        </p:nvSpPr>
        <p:spPr bwMode="auto">
          <a:xfrm>
            <a:off x="2667000" y="1771651"/>
            <a:ext cx="1981200" cy="285750"/>
          </a:xfrm>
          <a:prstGeom prst="rect">
            <a:avLst/>
          </a:prstGeom>
          <a:solidFill>
            <a:schemeClr val="accent1"/>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a:solidFill>
                  <a:srgbClr val="000000"/>
                </a:solidFill>
                <a:latin typeface="Roboto Light"/>
                <a:cs typeface="Roboto Light"/>
              </a:rPr>
              <a:t>Payload length</a:t>
            </a:r>
          </a:p>
        </p:txBody>
      </p:sp>
      <p:sp>
        <p:nvSpPr>
          <p:cNvPr id="502789" name="Rectangle 5"/>
          <p:cNvSpPr>
            <a:spLocks noChangeArrowheads="1"/>
          </p:cNvSpPr>
          <p:nvPr/>
        </p:nvSpPr>
        <p:spPr bwMode="auto">
          <a:xfrm>
            <a:off x="4648200" y="1771651"/>
            <a:ext cx="3962400" cy="285750"/>
          </a:xfrm>
          <a:prstGeom prst="rect">
            <a:avLst/>
          </a:prstGeom>
          <a:solidFill>
            <a:srgbClr val="00B8FF"/>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a:solidFill>
                  <a:srgbClr val="000000"/>
                </a:solidFill>
                <a:latin typeface="Roboto Light"/>
                <a:cs typeface="Roboto Light"/>
              </a:rPr>
              <a:t>Reserved</a:t>
            </a:r>
          </a:p>
        </p:txBody>
      </p:sp>
      <p:sp>
        <p:nvSpPr>
          <p:cNvPr id="502790" name="Rectangle 6"/>
          <p:cNvSpPr>
            <a:spLocks noChangeArrowheads="1"/>
          </p:cNvSpPr>
          <p:nvPr/>
        </p:nvSpPr>
        <p:spPr bwMode="auto">
          <a:xfrm>
            <a:off x="685800" y="2057400"/>
            <a:ext cx="7924800" cy="285750"/>
          </a:xfrm>
          <a:prstGeom prst="rect">
            <a:avLst/>
          </a:prstGeom>
          <a:solidFill>
            <a:srgbClr val="F5C80B"/>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a:solidFill>
                  <a:srgbClr val="000000"/>
                </a:solidFill>
                <a:latin typeface="Roboto Light"/>
                <a:cs typeface="Roboto Light"/>
              </a:rPr>
              <a:t>Security parameter index (SPI)</a:t>
            </a:r>
          </a:p>
        </p:txBody>
      </p:sp>
      <p:sp>
        <p:nvSpPr>
          <p:cNvPr id="502791" name="Rectangle 7"/>
          <p:cNvSpPr>
            <a:spLocks noChangeArrowheads="1"/>
          </p:cNvSpPr>
          <p:nvPr/>
        </p:nvSpPr>
        <p:spPr bwMode="auto">
          <a:xfrm>
            <a:off x="685800" y="2343151"/>
            <a:ext cx="7924800" cy="285750"/>
          </a:xfrm>
          <a:prstGeom prst="rect">
            <a:avLst/>
          </a:prstGeom>
          <a:solidFill>
            <a:srgbClr val="AB7655"/>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a:solidFill>
                  <a:srgbClr val="000000"/>
                </a:solidFill>
                <a:latin typeface="Roboto Light"/>
                <a:cs typeface="Roboto Light"/>
              </a:rPr>
              <a:t>Sequence number</a:t>
            </a:r>
          </a:p>
        </p:txBody>
      </p:sp>
      <p:sp>
        <p:nvSpPr>
          <p:cNvPr id="502792" name="Rectangle 8"/>
          <p:cNvSpPr>
            <a:spLocks noChangeArrowheads="1"/>
          </p:cNvSpPr>
          <p:nvPr/>
        </p:nvSpPr>
        <p:spPr bwMode="auto">
          <a:xfrm>
            <a:off x="685800" y="2628901"/>
            <a:ext cx="7924800" cy="971550"/>
          </a:xfrm>
          <a:prstGeom prst="rect">
            <a:avLst/>
          </a:prstGeom>
          <a:solidFill>
            <a:srgbClr val="778DEB"/>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a:solidFill>
                  <a:srgbClr val="000000"/>
                </a:solidFill>
                <a:latin typeface="Roboto Light"/>
                <a:cs typeface="Roboto Light"/>
              </a:rPr>
              <a:t>Authentication data</a:t>
            </a:r>
          </a:p>
        </p:txBody>
      </p:sp>
      <p:sp>
        <p:nvSpPr>
          <p:cNvPr id="502793" name="Text Box 9"/>
          <p:cNvSpPr txBox="1">
            <a:spLocks noChangeArrowheads="1"/>
          </p:cNvSpPr>
          <p:nvPr/>
        </p:nvSpPr>
        <p:spPr bwMode="auto">
          <a:xfrm>
            <a:off x="593725" y="1339453"/>
            <a:ext cx="278588"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600" b="0">
                <a:solidFill>
                  <a:srgbClr val="000000"/>
                </a:solidFill>
                <a:latin typeface="Roboto Light"/>
                <a:cs typeface="Roboto Light"/>
              </a:rPr>
              <a:t>0</a:t>
            </a:r>
          </a:p>
        </p:txBody>
      </p:sp>
      <p:sp>
        <p:nvSpPr>
          <p:cNvPr id="502794" name="Text Box 10"/>
          <p:cNvSpPr txBox="1">
            <a:spLocks noChangeArrowheads="1"/>
          </p:cNvSpPr>
          <p:nvPr/>
        </p:nvSpPr>
        <p:spPr bwMode="auto">
          <a:xfrm>
            <a:off x="2667001" y="1365647"/>
            <a:ext cx="278588"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600" b="0">
                <a:solidFill>
                  <a:srgbClr val="000000"/>
                </a:solidFill>
                <a:latin typeface="Roboto Light"/>
                <a:cs typeface="Roboto Light"/>
              </a:rPr>
              <a:t>8</a:t>
            </a:r>
          </a:p>
        </p:txBody>
      </p:sp>
      <p:sp>
        <p:nvSpPr>
          <p:cNvPr id="502795" name="Text Box 11"/>
          <p:cNvSpPr txBox="1">
            <a:spLocks noChangeArrowheads="1"/>
          </p:cNvSpPr>
          <p:nvPr/>
        </p:nvSpPr>
        <p:spPr bwMode="auto">
          <a:xfrm>
            <a:off x="4648201" y="1365647"/>
            <a:ext cx="392301"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600" b="0">
                <a:solidFill>
                  <a:srgbClr val="000000"/>
                </a:solidFill>
                <a:latin typeface="Roboto Light"/>
                <a:cs typeface="Roboto Light"/>
              </a:rPr>
              <a:t>16</a:t>
            </a:r>
          </a:p>
        </p:txBody>
      </p:sp>
      <p:sp>
        <p:nvSpPr>
          <p:cNvPr id="502796" name="Text Box 12"/>
          <p:cNvSpPr txBox="1">
            <a:spLocks noChangeArrowheads="1"/>
          </p:cNvSpPr>
          <p:nvPr/>
        </p:nvSpPr>
        <p:spPr bwMode="auto">
          <a:xfrm>
            <a:off x="6553201" y="1365647"/>
            <a:ext cx="395707"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600" b="0">
                <a:solidFill>
                  <a:srgbClr val="000000"/>
                </a:solidFill>
                <a:latin typeface="Roboto Light"/>
                <a:cs typeface="Roboto Light"/>
              </a:rPr>
              <a:t>24</a:t>
            </a:r>
          </a:p>
        </p:txBody>
      </p:sp>
      <p:sp>
        <p:nvSpPr>
          <p:cNvPr id="13" name="Text Box 12"/>
          <p:cNvSpPr txBox="1">
            <a:spLocks noChangeArrowheads="1"/>
          </p:cNvSpPr>
          <p:nvPr/>
        </p:nvSpPr>
        <p:spPr bwMode="auto">
          <a:xfrm>
            <a:off x="8291093" y="1374718"/>
            <a:ext cx="392301"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600" dirty="0">
                <a:solidFill>
                  <a:srgbClr val="000000"/>
                </a:solidFill>
                <a:latin typeface="Roboto Light"/>
                <a:cs typeface="Roboto Light"/>
              </a:rPr>
              <a:t>31</a:t>
            </a:r>
            <a:endParaRPr lang="en-US" sz="1600" b="0" dirty="0">
              <a:solidFill>
                <a:srgbClr val="000000"/>
              </a:solidFill>
              <a:latin typeface="Roboto Light"/>
              <a:cs typeface="Roboto Light"/>
            </a:endParaRPr>
          </a:p>
        </p:txBody>
      </p:sp>
    </p:spTree>
    <p:extLst>
      <p:ext uri="{BB962C8B-B14F-4D97-AF65-F5344CB8AC3E}">
        <p14:creationId xmlns:p14="http://schemas.microsoft.com/office/powerpoint/2010/main" val="152370653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lstStyle/>
          <a:p>
            <a:r>
              <a:rPr lang="en-US"/>
              <a:t>Encapsulating Security Payload</a:t>
            </a:r>
          </a:p>
        </p:txBody>
      </p:sp>
      <p:sp>
        <p:nvSpPr>
          <p:cNvPr id="503811" name="Rectangle 3"/>
          <p:cNvSpPr>
            <a:spLocks noChangeArrowheads="1"/>
          </p:cNvSpPr>
          <p:nvPr/>
        </p:nvSpPr>
        <p:spPr bwMode="auto">
          <a:xfrm>
            <a:off x="4648200" y="3600451"/>
            <a:ext cx="1981200" cy="285750"/>
          </a:xfrm>
          <a:prstGeom prst="rect">
            <a:avLst/>
          </a:prstGeom>
          <a:solidFill>
            <a:srgbClr val="FF0000"/>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a:solidFill>
                  <a:srgbClr val="000000"/>
                </a:solidFill>
                <a:latin typeface="Roboto Light"/>
                <a:cs typeface="Roboto Light"/>
              </a:rPr>
              <a:t>Pad length</a:t>
            </a:r>
          </a:p>
        </p:txBody>
      </p:sp>
      <p:sp>
        <p:nvSpPr>
          <p:cNvPr id="503812" name="Rectangle 4"/>
          <p:cNvSpPr>
            <a:spLocks noChangeArrowheads="1"/>
          </p:cNvSpPr>
          <p:nvPr/>
        </p:nvSpPr>
        <p:spPr bwMode="auto">
          <a:xfrm>
            <a:off x="6629400" y="3600451"/>
            <a:ext cx="1981200" cy="285750"/>
          </a:xfrm>
          <a:prstGeom prst="rect">
            <a:avLst/>
          </a:prstGeom>
          <a:solidFill>
            <a:schemeClr val="accent1"/>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a:solidFill>
                  <a:srgbClr val="000000"/>
                </a:solidFill>
                <a:latin typeface="Roboto Light"/>
                <a:cs typeface="Roboto Light"/>
              </a:rPr>
              <a:t>Next header</a:t>
            </a:r>
          </a:p>
        </p:txBody>
      </p:sp>
      <p:sp>
        <p:nvSpPr>
          <p:cNvPr id="503813" name="Rectangle 5"/>
          <p:cNvSpPr>
            <a:spLocks noChangeArrowheads="1"/>
          </p:cNvSpPr>
          <p:nvPr/>
        </p:nvSpPr>
        <p:spPr bwMode="auto">
          <a:xfrm>
            <a:off x="685800" y="3600451"/>
            <a:ext cx="3962400" cy="285750"/>
          </a:xfrm>
          <a:prstGeom prst="rect">
            <a:avLst/>
          </a:prstGeom>
          <a:solidFill>
            <a:srgbClr val="00B8FF"/>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a:solidFill>
                  <a:srgbClr val="000000"/>
                </a:solidFill>
                <a:latin typeface="Roboto Light"/>
                <a:cs typeface="Roboto Light"/>
              </a:rPr>
              <a:t>Padding</a:t>
            </a:r>
          </a:p>
        </p:txBody>
      </p:sp>
      <p:sp>
        <p:nvSpPr>
          <p:cNvPr id="503814" name="Rectangle 6"/>
          <p:cNvSpPr>
            <a:spLocks noChangeArrowheads="1"/>
          </p:cNvSpPr>
          <p:nvPr/>
        </p:nvSpPr>
        <p:spPr bwMode="auto">
          <a:xfrm>
            <a:off x="685800" y="1828800"/>
            <a:ext cx="7924800" cy="285750"/>
          </a:xfrm>
          <a:prstGeom prst="rect">
            <a:avLst/>
          </a:prstGeom>
          <a:solidFill>
            <a:srgbClr val="F5C80B"/>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a:solidFill>
                  <a:srgbClr val="000000"/>
                </a:solidFill>
                <a:latin typeface="Roboto Light"/>
                <a:cs typeface="Roboto Light"/>
              </a:rPr>
              <a:t>Security parameter index (SPI)</a:t>
            </a:r>
          </a:p>
        </p:txBody>
      </p:sp>
      <p:sp>
        <p:nvSpPr>
          <p:cNvPr id="503815" name="Rectangle 7"/>
          <p:cNvSpPr>
            <a:spLocks noChangeArrowheads="1"/>
          </p:cNvSpPr>
          <p:nvPr/>
        </p:nvSpPr>
        <p:spPr bwMode="auto">
          <a:xfrm>
            <a:off x="685800" y="2114551"/>
            <a:ext cx="7924800" cy="285750"/>
          </a:xfrm>
          <a:prstGeom prst="rect">
            <a:avLst/>
          </a:prstGeom>
          <a:solidFill>
            <a:srgbClr val="AB7655"/>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a:solidFill>
                  <a:srgbClr val="000000"/>
                </a:solidFill>
                <a:latin typeface="Roboto Light"/>
                <a:cs typeface="Roboto Light"/>
              </a:rPr>
              <a:t>Sequence number</a:t>
            </a:r>
          </a:p>
        </p:txBody>
      </p:sp>
      <p:sp>
        <p:nvSpPr>
          <p:cNvPr id="503816" name="Rectangle 8"/>
          <p:cNvSpPr>
            <a:spLocks noChangeArrowheads="1"/>
          </p:cNvSpPr>
          <p:nvPr/>
        </p:nvSpPr>
        <p:spPr bwMode="auto">
          <a:xfrm>
            <a:off x="685800" y="3886200"/>
            <a:ext cx="7924800" cy="628650"/>
          </a:xfrm>
          <a:prstGeom prst="rect">
            <a:avLst/>
          </a:prstGeom>
          <a:solidFill>
            <a:srgbClr val="778DEB"/>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a:solidFill>
                  <a:srgbClr val="000000"/>
                </a:solidFill>
                <a:latin typeface="Roboto Light"/>
                <a:cs typeface="Roboto Light"/>
              </a:rPr>
              <a:t>Authentication data</a:t>
            </a:r>
          </a:p>
        </p:txBody>
      </p:sp>
      <p:sp>
        <p:nvSpPr>
          <p:cNvPr id="503817" name="Text Box 9"/>
          <p:cNvSpPr txBox="1">
            <a:spLocks noChangeArrowheads="1"/>
          </p:cNvSpPr>
          <p:nvPr/>
        </p:nvSpPr>
        <p:spPr bwMode="auto">
          <a:xfrm>
            <a:off x="593725" y="1339453"/>
            <a:ext cx="278588"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600" b="0">
                <a:solidFill>
                  <a:srgbClr val="000000"/>
                </a:solidFill>
                <a:latin typeface="Roboto Light"/>
                <a:cs typeface="Roboto Light"/>
              </a:rPr>
              <a:t>0</a:t>
            </a:r>
          </a:p>
        </p:txBody>
      </p:sp>
      <p:sp>
        <p:nvSpPr>
          <p:cNvPr id="503818" name="Text Box 10"/>
          <p:cNvSpPr txBox="1">
            <a:spLocks noChangeArrowheads="1"/>
          </p:cNvSpPr>
          <p:nvPr/>
        </p:nvSpPr>
        <p:spPr bwMode="auto">
          <a:xfrm>
            <a:off x="2667001" y="1365647"/>
            <a:ext cx="278588"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600" b="0">
                <a:solidFill>
                  <a:srgbClr val="000000"/>
                </a:solidFill>
                <a:latin typeface="Roboto Light"/>
                <a:cs typeface="Roboto Light"/>
              </a:rPr>
              <a:t>8</a:t>
            </a:r>
          </a:p>
        </p:txBody>
      </p:sp>
      <p:sp>
        <p:nvSpPr>
          <p:cNvPr id="503819" name="Text Box 11"/>
          <p:cNvSpPr txBox="1">
            <a:spLocks noChangeArrowheads="1"/>
          </p:cNvSpPr>
          <p:nvPr/>
        </p:nvSpPr>
        <p:spPr bwMode="auto">
          <a:xfrm>
            <a:off x="4648201" y="1365647"/>
            <a:ext cx="392301"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600" b="0">
                <a:solidFill>
                  <a:srgbClr val="000000"/>
                </a:solidFill>
                <a:latin typeface="Roboto Light"/>
                <a:cs typeface="Roboto Light"/>
              </a:rPr>
              <a:t>16</a:t>
            </a:r>
          </a:p>
        </p:txBody>
      </p:sp>
      <p:sp>
        <p:nvSpPr>
          <p:cNvPr id="503820" name="Text Box 12"/>
          <p:cNvSpPr txBox="1">
            <a:spLocks noChangeArrowheads="1"/>
          </p:cNvSpPr>
          <p:nvPr/>
        </p:nvSpPr>
        <p:spPr bwMode="auto">
          <a:xfrm>
            <a:off x="6553201" y="1365647"/>
            <a:ext cx="395707"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600" b="0">
                <a:solidFill>
                  <a:srgbClr val="000000"/>
                </a:solidFill>
                <a:latin typeface="Roboto Light"/>
                <a:cs typeface="Roboto Light"/>
              </a:rPr>
              <a:t>24</a:t>
            </a:r>
          </a:p>
        </p:txBody>
      </p:sp>
      <p:sp>
        <p:nvSpPr>
          <p:cNvPr id="503821" name="Rectangle 13"/>
          <p:cNvSpPr>
            <a:spLocks noChangeArrowheads="1"/>
          </p:cNvSpPr>
          <p:nvPr/>
        </p:nvSpPr>
        <p:spPr bwMode="auto">
          <a:xfrm>
            <a:off x="685800" y="2400301"/>
            <a:ext cx="7924800" cy="1200150"/>
          </a:xfrm>
          <a:prstGeom prst="rect">
            <a:avLst/>
          </a:prstGeom>
          <a:solidFill>
            <a:srgbClr val="52D87F"/>
          </a:solidFill>
          <a:ln w="9525">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600">
                <a:solidFill>
                  <a:srgbClr val="000000"/>
                </a:solidFill>
                <a:latin typeface="Roboto Light"/>
                <a:cs typeface="Roboto Light"/>
              </a:rPr>
              <a:t>Payload</a:t>
            </a:r>
          </a:p>
        </p:txBody>
      </p:sp>
      <p:sp>
        <p:nvSpPr>
          <p:cNvPr id="14" name="Text Box 12"/>
          <p:cNvSpPr txBox="1">
            <a:spLocks noChangeArrowheads="1"/>
          </p:cNvSpPr>
          <p:nvPr/>
        </p:nvSpPr>
        <p:spPr bwMode="auto">
          <a:xfrm>
            <a:off x="8291093" y="1365647"/>
            <a:ext cx="392301"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600" dirty="0">
                <a:solidFill>
                  <a:srgbClr val="000000"/>
                </a:solidFill>
                <a:latin typeface="Roboto Light"/>
                <a:cs typeface="Roboto Light"/>
              </a:rPr>
              <a:t>31</a:t>
            </a:r>
            <a:endParaRPr lang="en-US" sz="1600" b="0" dirty="0">
              <a:solidFill>
                <a:srgbClr val="000000"/>
              </a:solidFill>
              <a:latin typeface="Roboto Light"/>
              <a:cs typeface="Roboto Light"/>
            </a:endParaRPr>
          </a:p>
        </p:txBody>
      </p:sp>
    </p:spTree>
    <p:extLst>
      <p:ext uri="{BB962C8B-B14F-4D97-AF65-F5344CB8AC3E}">
        <p14:creationId xmlns:p14="http://schemas.microsoft.com/office/powerpoint/2010/main" val="84104182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lstStyle/>
          <a:p>
            <a:r>
              <a:rPr lang="en-US"/>
              <a:t>Some Confusion…</a:t>
            </a:r>
          </a:p>
        </p:txBody>
      </p:sp>
      <p:sp>
        <p:nvSpPr>
          <p:cNvPr id="504835" name="Rectangle 3"/>
          <p:cNvSpPr>
            <a:spLocks noGrp="1" noChangeArrowheads="1"/>
          </p:cNvSpPr>
          <p:nvPr>
            <p:ph idx="1"/>
          </p:nvPr>
        </p:nvSpPr>
        <p:spPr/>
        <p:txBody>
          <a:bodyPr/>
          <a:lstStyle/>
          <a:p>
            <a:r>
              <a:rPr lang="en-US" dirty="0"/>
              <a:t>Initially:</a:t>
            </a:r>
          </a:p>
          <a:p>
            <a:pPr lvl="1"/>
            <a:r>
              <a:rPr lang="en-US" dirty="0"/>
              <a:t>AH only for authentication and integrity checking</a:t>
            </a:r>
          </a:p>
          <a:p>
            <a:pPr lvl="1"/>
            <a:r>
              <a:rPr lang="en-US" dirty="0"/>
              <a:t>ESP only for confidentiality</a:t>
            </a:r>
          </a:p>
          <a:p>
            <a:pPr lvl="1"/>
            <a:r>
              <a:rPr lang="en-US" dirty="0"/>
              <a:t>AH + ESP for all of the above</a:t>
            </a:r>
          </a:p>
          <a:p>
            <a:r>
              <a:rPr lang="en-US" dirty="0"/>
              <a:t>Some flaws were found when ESP alone is used</a:t>
            </a:r>
          </a:p>
          <a:p>
            <a:pPr lvl="1"/>
            <a:r>
              <a:rPr lang="en-US" dirty="0"/>
              <a:t>Protocol extended</a:t>
            </a:r>
          </a:p>
          <a:p>
            <a:r>
              <a:rPr lang="en-US" dirty="0"/>
              <a:t>Currently:</a:t>
            </a:r>
          </a:p>
          <a:p>
            <a:pPr lvl="1"/>
            <a:r>
              <a:rPr lang="en-US" dirty="0"/>
              <a:t>AH if only authentication and integrity checking are required</a:t>
            </a:r>
          </a:p>
          <a:p>
            <a:pPr lvl="1"/>
            <a:r>
              <a:rPr lang="en-US" dirty="0"/>
              <a:t>ESP for confidentiality, authentication, and integrity</a:t>
            </a:r>
          </a:p>
        </p:txBody>
      </p:sp>
    </p:spTree>
    <p:extLst>
      <p:ext uri="{BB962C8B-B14F-4D97-AF65-F5344CB8AC3E}">
        <p14:creationId xmlns:p14="http://schemas.microsoft.com/office/powerpoint/2010/main" val="227778321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en-GB"/>
              <a:t>Modes</a:t>
            </a:r>
          </a:p>
        </p:txBody>
      </p:sp>
      <p:sp>
        <p:nvSpPr>
          <p:cNvPr id="505859" name="Rectangle 3"/>
          <p:cNvSpPr>
            <a:spLocks noGrp="1" noChangeArrowheads="1"/>
          </p:cNvSpPr>
          <p:nvPr>
            <p:ph idx="1"/>
          </p:nvPr>
        </p:nvSpPr>
        <p:spPr/>
        <p:txBody>
          <a:bodyPr/>
          <a:lstStyle/>
          <a:p>
            <a:r>
              <a:rPr lang="en-GB" dirty="0"/>
              <a:t>Transport mode</a:t>
            </a:r>
          </a:p>
          <a:p>
            <a:pPr lvl="1"/>
            <a:r>
              <a:rPr lang="en-GB" dirty="0"/>
              <a:t>Use in host-to-host communication</a:t>
            </a:r>
          </a:p>
          <a:p>
            <a:pPr lvl="1"/>
            <a:r>
              <a:rPr lang="en-GB" dirty="0"/>
              <a:t>AH authenticates parts of the IP header and the whole payload</a:t>
            </a:r>
          </a:p>
          <a:p>
            <a:pPr lvl="1"/>
            <a:r>
              <a:rPr lang="en-GB" dirty="0"/>
              <a:t>ESP used to encrypt the IP payload</a:t>
            </a:r>
          </a:p>
          <a:p>
            <a:r>
              <a:rPr lang="en-GB" dirty="0"/>
              <a:t>Tunnel mode</a:t>
            </a:r>
          </a:p>
          <a:p>
            <a:pPr lvl="1"/>
            <a:r>
              <a:rPr lang="en-GB" dirty="0"/>
              <a:t>The original datagram is encapsulated in another datagram</a:t>
            </a:r>
          </a:p>
          <a:p>
            <a:pPr lvl="1"/>
            <a:r>
              <a:rPr lang="en-GB" dirty="0"/>
              <a:t>AH authenticates the encapsulated IP datagram plus parts of the header of the encapsulating datagram </a:t>
            </a:r>
          </a:p>
          <a:p>
            <a:pPr lvl="1"/>
            <a:r>
              <a:rPr lang="en-GB" dirty="0"/>
              <a:t>ESP used to encrypt the encapsulated datagram</a:t>
            </a:r>
          </a:p>
        </p:txBody>
      </p:sp>
    </p:spTree>
    <p:extLst>
      <p:ext uri="{BB962C8B-B14F-4D97-AF65-F5344CB8AC3E}">
        <p14:creationId xmlns:p14="http://schemas.microsoft.com/office/powerpoint/2010/main" val="1725552251"/>
      </p:ext>
    </p:extLst>
  </p:cSld>
  <p:clrMapOvr>
    <a:masterClrMapping/>
  </p:clrMapOvr>
  <p:transition spd="med"/>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lstStyle/>
          <a:p>
            <a:r>
              <a:rPr lang="en-GB"/>
              <a:t>Internet Key Exchange</a:t>
            </a:r>
          </a:p>
        </p:txBody>
      </p:sp>
      <p:sp>
        <p:nvSpPr>
          <p:cNvPr id="507907" name="Rectangle 3"/>
          <p:cNvSpPr>
            <a:spLocks noGrp="1" noChangeArrowheads="1"/>
          </p:cNvSpPr>
          <p:nvPr>
            <p:ph idx="1"/>
          </p:nvPr>
        </p:nvSpPr>
        <p:spPr/>
        <p:txBody>
          <a:bodyPr/>
          <a:lstStyle/>
          <a:p>
            <a:r>
              <a:rPr lang="en-GB" dirty="0"/>
              <a:t>Prior to an IP datagram being exchanged between two hosts, a Security Association must be in place</a:t>
            </a:r>
          </a:p>
          <a:p>
            <a:r>
              <a:rPr lang="en-GB" dirty="0"/>
              <a:t>SAs can be created manually or dynamically using the IKE</a:t>
            </a:r>
          </a:p>
          <a:p>
            <a:r>
              <a:rPr lang="en-GB" dirty="0"/>
              <a:t>The IKE is based on the Internet Security Association and Key Management Protocol (ISAKMP)</a:t>
            </a:r>
          </a:p>
          <a:p>
            <a:r>
              <a:rPr lang="en-GB" dirty="0"/>
              <a:t>Usually IKE is performed by a daemon</a:t>
            </a:r>
          </a:p>
        </p:txBody>
      </p:sp>
    </p:spTree>
    <p:extLst>
      <p:ext uri="{BB962C8B-B14F-4D97-AF65-F5344CB8AC3E}">
        <p14:creationId xmlns:p14="http://schemas.microsoft.com/office/powerpoint/2010/main" val="2408507058"/>
      </p:ext>
    </p:extLst>
  </p:cSld>
  <p:clrMapOvr>
    <a:masterClrMapping/>
  </p:clrMapOvr>
  <p:transition spd="med"/>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IPv6 Security Risks </a:t>
            </a:r>
          </a:p>
        </p:txBody>
      </p:sp>
      <p:sp>
        <p:nvSpPr>
          <p:cNvPr id="3" name="Content Placeholder 2"/>
          <p:cNvSpPr>
            <a:spLocks noGrp="1"/>
          </p:cNvSpPr>
          <p:nvPr>
            <p:ph idx="1"/>
          </p:nvPr>
        </p:nvSpPr>
        <p:spPr/>
        <p:txBody>
          <a:bodyPr/>
          <a:lstStyle/>
          <a:p>
            <a:r>
              <a:rPr lang="en-US" dirty="0"/>
              <a:t>IPv6 provides better security than IPv4</a:t>
            </a:r>
          </a:p>
          <a:p>
            <a:r>
              <a:rPr lang="en-US" dirty="0"/>
              <a:t>Some network security tools that are not able to handle IPv6</a:t>
            </a:r>
          </a:p>
          <a:p>
            <a:pPr lvl="1"/>
            <a:r>
              <a:rPr lang="en-US" dirty="0"/>
              <a:t>IPv6 traffic can be used to avoid detection </a:t>
            </a:r>
            <a:br>
              <a:rPr lang="en-US" dirty="0"/>
            </a:br>
            <a:endParaRPr lang="en-US" dirty="0"/>
          </a:p>
          <a:p>
            <a:r>
              <a:rPr lang="en-US" dirty="0"/>
              <a:t>Suggested reading: “IPv6 Security: Attacks and Countermeasures in a Nutshell”, in Proceedings of WOOT, 2014</a:t>
            </a:r>
          </a:p>
        </p:txBody>
      </p:sp>
    </p:spTree>
    <p:extLst>
      <p:ext uri="{BB962C8B-B14F-4D97-AF65-F5344CB8AC3E}">
        <p14:creationId xmlns:p14="http://schemas.microsoft.com/office/powerpoint/2010/main" val="193001980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p:txBody>
          <a:bodyPr/>
          <a:lstStyle/>
          <a:p>
            <a:r>
              <a:rPr lang="en-GB"/>
              <a:t>Wireless Networks</a:t>
            </a:r>
          </a:p>
        </p:txBody>
      </p:sp>
      <p:sp>
        <p:nvSpPr>
          <p:cNvPr id="6146" name="Rectangle 2"/>
          <p:cNvSpPr>
            <a:spLocks noGrp="1" noChangeArrowheads="1"/>
          </p:cNvSpPr>
          <p:nvPr>
            <p:ph idx="1"/>
          </p:nvPr>
        </p:nvSpPr>
        <p:spPr/>
        <p:txBody>
          <a:bodyPr>
            <a:normAutofit lnSpcReduction="10000"/>
          </a:bodyPr>
          <a:lstStyle/>
          <a:p>
            <a:r>
              <a:rPr lang="en-GB" dirty="0"/>
              <a:t>Wireless networks allow to exchange network packets over a radio link</a:t>
            </a:r>
          </a:p>
          <a:p>
            <a:r>
              <a:rPr lang="en-GB" dirty="0"/>
              <a:t>Protocols are defined in the 802.11 standard series</a:t>
            </a:r>
          </a:p>
          <a:p>
            <a:r>
              <a:rPr lang="en-GB" dirty="0"/>
              <a:t>802.11 supports bit rates up to 2 Mbps</a:t>
            </a:r>
          </a:p>
          <a:p>
            <a:r>
              <a:rPr lang="en-GB" dirty="0"/>
              <a:t>802.11b-g provides bit rates up to 11 Mbps (2.4 GHz band)</a:t>
            </a:r>
          </a:p>
          <a:p>
            <a:r>
              <a:rPr lang="en-GB" dirty="0"/>
              <a:t>802.11a provides bit rates up to 54 Mbps (5 GHz band)</a:t>
            </a:r>
          </a:p>
          <a:p>
            <a:r>
              <a:rPr lang="en-GB" dirty="0"/>
              <a:t>802.11n uses both 2.4GHz and 5GHz bands for a bit rate of 600 Mb/s</a:t>
            </a:r>
          </a:p>
          <a:p>
            <a:r>
              <a:rPr lang="en-GB" dirty="0"/>
              <a:t>802.11ac provides bandwidth up to 3.5 Gb/s</a:t>
            </a:r>
          </a:p>
          <a:p>
            <a:r>
              <a:rPr lang="en-GB" dirty="0"/>
              <a:t>802.11ad provides bit rates up to 6.75 Gb/s (60 GHz band)</a:t>
            </a:r>
          </a:p>
        </p:txBody>
      </p:sp>
    </p:spTree>
    <p:extLst>
      <p:ext uri="{BB962C8B-B14F-4D97-AF65-F5344CB8AC3E}">
        <p14:creationId xmlns:p14="http://schemas.microsoft.com/office/powerpoint/2010/main" val="3486004748"/>
      </p:ext>
    </p:extLst>
  </p:cSld>
  <p:clrMapOvr>
    <a:masterClrMapping/>
  </p:clrMapOvr>
  <p:transition spd="med"/>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p:txBody>
          <a:bodyPr/>
          <a:lstStyle/>
          <a:p>
            <a:r>
              <a:rPr lang="en-GB"/>
              <a:t>802.11 Data Link Layer</a:t>
            </a:r>
          </a:p>
        </p:txBody>
      </p:sp>
      <p:sp>
        <p:nvSpPr>
          <p:cNvPr id="7170" name="Rectangle 2"/>
          <p:cNvSpPr>
            <a:spLocks noGrp="1" noChangeArrowheads="1"/>
          </p:cNvSpPr>
          <p:nvPr>
            <p:ph idx="1"/>
          </p:nvPr>
        </p:nvSpPr>
        <p:spPr/>
        <p:txBody>
          <a:bodyPr/>
          <a:lstStyle/>
          <a:p>
            <a:r>
              <a:rPr lang="en-GB" dirty="0"/>
              <a:t>Logical Link Control (LLC) layer shared with other 802 </a:t>
            </a:r>
            <a:r>
              <a:rPr lang="en-GB" dirty="0" err="1"/>
              <a:t>lans</a:t>
            </a:r>
            <a:r>
              <a:rPr lang="en-GB" dirty="0"/>
              <a:t> (48-bit addresses)</a:t>
            </a:r>
          </a:p>
          <a:p>
            <a:r>
              <a:rPr lang="en-GB" dirty="0"/>
              <a:t>Different Media Access Control (MAC)</a:t>
            </a:r>
          </a:p>
          <a:p>
            <a:pPr lvl="1"/>
            <a:r>
              <a:rPr lang="en-GB" dirty="0"/>
              <a:t>Wired Ethernet uses Carrier Sense Multiple Access with Collision Detection (CSMA/CD)</a:t>
            </a:r>
          </a:p>
          <a:p>
            <a:pPr lvl="1"/>
            <a:r>
              <a:rPr lang="en-GB" dirty="0"/>
              <a:t>Near/far problem radio transmission does not allow a station to listen for collisions</a:t>
            </a:r>
          </a:p>
          <a:p>
            <a:pPr lvl="2"/>
            <a:r>
              <a:rPr lang="en-GB" dirty="0"/>
              <a:t>Stronger signals make weaker signals become noise</a:t>
            </a:r>
          </a:p>
          <a:p>
            <a:pPr lvl="1"/>
            <a:r>
              <a:rPr lang="en-GB" dirty="0"/>
              <a:t>WLAN: Carrier Sense Multiple Access with Collision Avoidance (CSMA/CA)</a:t>
            </a:r>
          </a:p>
        </p:txBody>
      </p:sp>
    </p:spTree>
    <p:extLst>
      <p:ext uri="{BB962C8B-B14F-4D97-AF65-F5344CB8AC3E}">
        <p14:creationId xmlns:p14="http://schemas.microsoft.com/office/powerpoint/2010/main" val="114868313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362" name="Rectangle 1026"/>
          <p:cNvSpPr>
            <a:spLocks noGrp="1" noChangeArrowheads="1"/>
          </p:cNvSpPr>
          <p:nvPr>
            <p:ph type="title"/>
          </p:nvPr>
        </p:nvSpPr>
        <p:spPr/>
        <p:txBody>
          <a:bodyPr/>
          <a:lstStyle/>
          <a:p>
            <a:r>
              <a:rPr lang="en-US" dirty="0"/>
              <a:t>Address Resolution Protocol</a:t>
            </a:r>
          </a:p>
        </p:txBody>
      </p:sp>
      <p:sp>
        <p:nvSpPr>
          <p:cNvPr id="271363" name="Rectangle 1027"/>
          <p:cNvSpPr>
            <a:spLocks noGrp="1" noChangeArrowheads="1"/>
          </p:cNvSpPr>
          <p:nvPr>
            <p:ph idx="1"/>
          </p:nvPr>
        </p:nvSpPr>
        <p:spPr/>
        <p:txBody>
          <a:bodyPr>
            <a:normAutofit/>
          </a:bodyPr>
          <a:lstStyle/>
          <a:p>
            <a:r>
              <a:rPr lang="en-US" dirty="0"/>
              <a:t>Host A wants to know the hardware address associated with the IP address of host B</a:t>
            </a:r>
          </a:p>
          <a:p>
            <a:r>
              <a:rPr lang="en-US" dirty="0"/>
              <a:t>Host A broadcasts a special message to all the hosts on the same physical link</a:t>
            </a:r>
          </a:p>
          <a:p>
            <a:r>
              <a:rPr lang="en-US" dirty="0"/>
              <a:t>Host B answers with a message containing its own link-level address</a:t>
            </a:r>
          </a:p>
          <a:p>
            <a:r>
              <a:rPr lang="en-US" dirty="0"/>
              <a:t>Host A keeps the answer in its cache</a:t>
            </a:r>
          </a:p>
          <a:p>
            <a:r>
              <a:rPr lang="en-US" dirty="0"/>
              <a:t>To optimize traffic exchange, when host A sends its request it also includes its own IP address</a:t>
            </a:r>
          </a:p>
          <a:p>
            <a:r>
              <a:rPr lang="en-US" dirty="0"/>
              <a:t>The receiver of the ARP request will cache the requester mapping</a:t>
            </a:r>
          </a:p>
        </p:txBody>
      </p:sp>
    </p:spTree>
    <p:extLst>
      <p:ext uri="{BB962C8B-B14F-4D97-AF65-F5344CB8AC3E}">
        <p14:creationId xmlns:p14="http://schemas.microsoft.com/office/powerpoint/2010/main" val="154545200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p:txBody>
          <a:bodyPr/>
          <a:lstStyle/>
          <a:p>
            <a:r>
              <a:rPr lang="en-GB"/>
              <a:t>CSMA/CA</a:t>
            </a:r>
          </a:p>
        </p:txBody>
      </p:sp>
      <p:sp>
        <p:nvSpPr>
          <p:cNvPr id="8194" name="Rectangle 2"/>
          <p:cNvSpPr>
            <a:spLocks noGrp="1" noChangeArrowheads="1"/>
          </p:cNvSpPr>
          <p:nvPr>
            <p:ph idx="1"/>
          </p:nvPr>
        </p:nvSpPr>
        <p:spPr/>
        <p:txBody>
          <a:bodyPr>
            <a:normAutofit lnSpcReduction="10000"/>
          </a:bodyPr>
          <a:lstStyle/>
          <a:p>
            <a:r>
              <a:rPr lang="en-GB"/>
              <a:t>Station A waits for “no activity”</a:t>
            </a:r>
          </a:p>
          <a:p>
            <a:r>
              <a:rPr lang="en-GB"/>
              <a:t>Station A waits for a random amount of time </a:t>
            </a:r>
          </a:p>
          <a:p>
            <a:r>
              <a:rPr lang="en-GB"/>
              <a:t>Station A starts sending</a:t>
            </a:r>
          </a:p>
          <a:p>
            <a:r>
              <a:rPr lang="en-GB"/>
              <a:t>Station B sends an ACK</a:t>
            </a:r>
          </a:p>
          <a:p>
            <a:r>
              <a:rPr lang="en-GB"/>
              <a:t>If station A does not receive a valid ACK </a:t>
            </a:r>
          </a:p>
          <a:p>
            <a:pPr lvl="1"/>
            <a:r>
              <a:rPr lang="en-GB"/>
              <a:t>It assumes that the packet was lost or the ACK was lost </a:t>
            </a:r>
          </a:p>
          <a:p>
            <a:pPr lvl="1"/>
            <a:r>
              <a:rPr lang="en-GB"/>
              <a:t>The packet is retransmitted after a random amount of time</a:t>
            </a:r>
          </a:p>
          <a:p>
            <a:r>
              <a:rPr lang="en-GB"/>
              <a:t>Robustness features</a:t>
            </a:r>
          </a:p>
          <a:p>
            <a:pPr lvl="1"/>
            <a:r>
              <a:rPr lang="en-GB"/>
              <a:t>Ready To Send/Clear To Send (RTC/CTS)</a:t>
            </a:r>
          </a:p>
          <a:p>
            <a:pPr lvl="1"/>
            <a:r>
              <a:rPr lang="en-GB"/>
              <a:t>CRC checksums</a:t>
            </a:r>
            <a:endParaRPr lang="en-GB" dirty="0"/>
          </a:p>
        </p:txBody>
      </p:sp>
    </p:spTree>
    <p:extLst>
      <p:ext uri="{BB962C8B-B14F-4D97-AF65-F5344CB8AC3E}">
        <p14:creationId xmlns:p14="http://schemas.microsoft.com/office/powerpoint/2010/main" val="2178937096"/>
      </p:ext>
    </p:extLst>
  </p:cSld>
  <p:clrMapOvr>
    <a:masterClrMapping/>
  </p:clrMapOvr>
  <p:transition spd="med"/>
</p:sld>
</file>

<file path=ppt/slides/slide1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p:txBody>
          <a:bodyPr/>
          <a:lstStyle/>
          <a:p>
            <a:r>
              <a:rPr lang="en-GB"/>
              <a:t>Modes of Operation</a:t>
            </a:r>
          </a:p>
        </p:txBody>
      </p:sp>
      <p:sp>
        <p:nvSpPr>
          <p:cNvPr id="9218" name="Rectangle 2"/>
          <p:cNvSpPr>
            <a:spLocks noGrp="1" noChangeArrowheads="1"/>
          </p:cNvSpPr>
          <p:nvPr>
            <p:ph idx="1"/>
          </p:nvPr>
        </p:nvSpPr>
        <p:spPr/>
        <p:txBody>
          <a:bodyPr/>
          <a:lstStyle/>
          <a:p>
            <a:r>
              <a:rPr lang="en-GB"/>
              <a:t>Infrastructure mode</a:t>
            </a:r>
          </a:p>
          <a:p>
            <a:pPr lvl="1"/>
            <a:r>
              <a:rPr lang="en-GB"/>
              <a:t>Wireless access point (AP) connected to wired network</a:t>
            </a:r>
          </a:p>
          <a:p>
            <a:pPr lvl="1"/>
            <a:r>
              <a:rPr lang="en-GB"/>
              <a:t>Mobile stations with wireless cards</a:t>
            </a:r>
          </a:p>
          <a:p>
            <a:r>
              <a:rPr lang="en-GB"/>
              <a:t>Ad hoc mode</a:t>
            </a:r>
          </a:p>
          <a:p>
            <a:pPr lvl="1"/>
            <a:r>
              <a:rPr lang="en-GB"/>
              <a:t>Mobile stations with wireless cards</a:t>
            </a:r>
          </a:p>
          <a:p>
            <a:pPr lvl="1"/>
            <a:r>
              <a:rPr lang="en-GB"/>
              <a:t>Traffic not directed to in-range hosts must be routed by a mobile station</a:t>
            </a:r>
          </a:p>
        </p:txBody>
      </p:sp>
    </p:spTree>
    <p:extLst>
      <p:ext uri="{BB962C8B-B14F-4D97-AF65-F5344CB8AC3E}">
        <p14:creationId xmlns:p14="http://schemas.microsoft.com/office/powerpoint/2010/main" val="3048933470"/>
      </p:ext>
    </p:extLst>
  </p:cSld>
  <p:clrMapOvr>
    <a:masterClrMapping/>
  </p:clrMapOvr>
  <p:transition spd="med"/>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 of Frames</a:t>
            </a:r>
            <a:endParaRPr lang="en-US" dirty="0"/>
          </a:p>
        </p:txBody>
      </p:sp>
      <p:sp>
        <p:nvSpPr>
          <p:cNvPr id="3" name="Content Placeholder 2"/>
          <p:cNvSpPr>
            <a:spLocks noGrp="1"/>
          </p:cNvSpPr>
          <p:nvPr>
            <p:ph idx="1"/>
          </p:nvPr>
        </p:nvSpPr>
        <p:spPr/>
        <p:txBody>
          <a:bodyPr/>
          <a:lstStyle/>
          <a:p>
            <a:r>
              <a:rPr lang="en-US" dirty="0"/>
              <a:t>Management frames</a:t>
            </a:r>
          </a:p>
          <a:p>
            <a:pPr lvl="1"/>
            <a:r>
              <a:rPr lang="en-US" dirty="0"/>
              <a:t>Authentication frames</a:t>
            </a:r>
          </a:p>
          <a:p>
            <a:pPr lvl="2"/>
            <a:r>
              <a:rPr lang="en-US" dirty="0"/>
              <a:t>Open networks require a simple request-response</a:t>
            </a:r>
          </a:p>
          <a:p>
            <a:pPr lvl="2"/>
            <a:r>
              <a:rPr lang="en-US" dirty="0"/>
              <a:t>Networks protected by shared-key authentication require a number of steps in order to authenticate the client</a:t>
            </a:r>
          </a:p>
          <a:p>
            <a:pPr lvl="1"/>
            <a:r>
              <a:rPr lang="en-US" dirty="0"/>
              <a:t>De-authentication frames</a:t>
            </a:r>
          </a:p>
          <a:p>
            <a:pPr lvl="1"/>
            <a:r>
              <a:rPr lang="en-US" dirty="0"/>
              <a:t>Association request/response frames</a:t>
            </a:r>
          </a:p>
          <a:p>
            <a:pPr lvl="1"/>
            <a:r>
              <a:rPr lang="en-US" dirty="0"/>
              <a:t>Disassociation frames</a:t>
            </a:r>
          </a:p>
          <a:p>
            <a:pPr lvl="1"/>
            <a:r>
              <a:rPr lang="en-US" dirty="0"/>
              <a:t>Beacon frames</a:t>
            </a:r>
          </a:p>
          <a:p>
            <a:pPr lvl="1"/>
            <a:r>
              <a:rPr lang="en-US" dirty="0"/>
              <a:t>Probe request/response frames</a:t>
            </a:r>
          </a:p>
        </p:txBody>
      </p:sp>
    </p:spTree>
    <p:extLst>
      <p:ext uri="{BB962C8B-B14F-4D97-AF65-F5344CB8AC3E}">
        <p14:creationId xmlns:p14="http://schemas.microsoft.com/office/powerpoint/2010/main" val="14666948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 of Frames</a:t>
            </a:r>
            <a:endParaRPr lang="en-US" dirty="0"/>
          </a:p>
        </p:txBody>
      </p:sp>
      <p:sp>
        <p:nvSpPr>
          <p:cNvPr id="3" name="Content Placeholder 2"/>
          <p:cNvSpPr>
            <a:spLocks noGrp="1"/>
          </p:cNvSpPr>
          <p:nvPr>
            <p:ph idx="1"/>
          </p:nvPr>
        </p:nvSpPr>
        <p:spPr/>
        <p:txBody>
          <a:bodyPr/>
          <a:lstStyle/>
          <a:p>
            <a:r>
              <a:rPr lang="en-US" dirty="0"/>
              <a:t>Control frames</a:t>
            </a:r>
          </a:p>
          <a:p>
            <a:pPr lvl="1"/>
            <a:r>
              <a:rPr lang="en-US" dirty="0"/>
              <a:t>RTS/CTS frames</a:t>
            </a:r>
          </a:p>
          <a:p>
            <a:pPr lvl="1"/>
            <a:r>
              <a:rPr lang="en-US" dirty="0"/>
              <a:t>ACK frames</a:t>
            </a:r>
          </a:p>
          <a:p>
            <a:r>
              <a:rPr lang="en-US" dirty="0"/>
              <a:t>Data frames</a:t>
            </a:r>
          </a:p>
        </p:txBody>
      </p:sp>
    </p:spTree>
    <p:extLst>
      <p:ext uri="{BB962C8B-B14F-4D97-AF65-F5344CB8AC3E}">
        <p14:creationId xmlns:p14="http://schemas.microsoft.com/office/powerpoint/2010/main" val="93216239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p:txBody>
          <a:bodyPr/>
          <a:lstStyle/>
          <a:p>
            <a:r>
              <a:rPr lang="en-GB"/>
              <a:t>Association</a:t>
            </a:r>
          </a:p>
        </p:txBody>
      </p:sp>
      <p:sp>
        <p:nvSpPr>
          <p:cNvPr id="10242" name="Rectangle 2"/>
          <p:cNvSpPr>
            <a:spLocks noGrp="1" noChangeArrowheads="1"/>
          </p:cNvSpPr>
          <p:nvPr>
            <p:ph idx="1"/>
          </p:nvPr>
        </p:nvSpPr>
        <p:spPr/>
        <p:txBody>
          <a:bodyPr/>
          <a:lstStyle/>
          <a:p>
            <a:r>
              <a:rPr lang="en-GB" dirty="0"/>
              <a:t>Clients (also called “stations”) associate with an access point (AP)</a:t>
            </a:r>
          </a:p>
          <a:p>
            <a:r>
              <a:rPr lang="en-GB" dirty="0"/>
              <a:t>Access points are identified by a service set identifier (SSID)</a:t>
            </a:r>
          </a:p>
          <a:p>
            <a:r>
              <a:rPr lang="en-GB" dirty="0"/>
              <a:t>When a mobile station enters the transmission range of one or more Aps, it will connect to the station with the strongest signal (and lowest observed error rate)</a:t>
            </a:r>
          </a:p>
          <a:p>
            <a:r>
              <a:rPr lang="en-GB" dirty="0"/>
              <a:t>Periodically it will scan the network for better APs</a:t>
            </a:r>
          </a:p>
          <a:p>
            <a:r>
              <a:rPr lang="en-GB" dirty="0"/>
              <a:t>MAC Access Control Lists can be used to regulate which stations can associate with an AP</a:t>
            </a:r>
          </a:p>
        </p:txBody>
      </p:sp>
    </p:spTree>
    <p:extLst>
      <p:ext uri="{BB962C8B-B14F-4D97-AF65-F5344CB8AC3E}">
        <p14:creationId xmlns:p14="http://schemas.microsoft.com/office/powerpoint/2010/main" val="744597623"/>
      </p:ext>
    </p:extLst>
  </p:cSld>
  <p:clrMapOvr>
    <a:masterClrMapping/>
  </p:clrMapOvr>
  <p:transition spd="med"/>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Discovery - Open Network</a:t>
            </a:r>
          </a:p>
        </p:txBody>
      </p:sp>
      <p:sp>
        <p:nvSpPr>
          <p:cNvPr id="77827" name="Rectangle 3"/>
          <p:cNvSpPr>
            <a:spLocks noChangeArrowheads="1"/>
          </p:cNvSpPr>
          <p:nvPr/>
        </p:nvSpPr>
        <p:spPr bwMode="auto">
          <a:xfrm>
            <a:off x="1143000" y="1143001"/>
            <a:ext cx="1981200" cy="342900"/>
          </a:xfrm>
          <a:prstGeom prst="rect">
            <a:avLst/>
          </a:prstGeom>
          <a:noFill/>
          <a:ln w="9525">
            <a:noFill/>
            <a:miter lim="800000"/>
            <a:headEnd/>
            <a:tailEnd/>
          </a:ln>
          <a:effectLst/>
        </p:spPr>
        <p:txBody>
          <a:bodyPr wrap="none" lIns="81640" tIns="40819" rIns="81640" bIns="40819" anchor="ctr">
            <a:prstTxWarp prst="textNoShape">
              <a:avLst/>
            </a:prstTxWarp>
          </a:bodyPr>
          <a:lstStyle/>
          <a:p>
            <a:pPr algn="ctr"/>
            <a:r>
              <a:rPr lang="en-US" b="0">
                <a:solidFill>
                  <a:srgbClr val="000000"/>
                </a:solidFill>
                <a:latin typeface="Roboto Light"/>
                <a:cs typeface="Roboto Light"/>
              </a:rPr>
              <a:t>Node</a:t>
            </a:r>
          </a:p>
        </p:txBody>
      </p:sp>
      <p:sp>
        <p:nvSpPr>
          <p:cNvPr id="77828" name="Rectangle 4"/>
          <p:cNvSpPr>
            <a:spLocks noChangeArrowheads="1"/>
          </p:cNvSpPr>
          <p:nvPr/>
        </p:nvSpPr>
        <p:spPr bwMode="auto">
          <a:xfrm>
            <a:off x="6477000" y="1200151"/>
            <a:ext cx="1981200" cy="342900"/>
          </a:xfrm>
          <a:prstGeom prst="rect">
            <a:avLst/>
          </a:prstGeom>
          <a:noFill/>
          <a:ln w="9525">
            <a:noFill/>
            <a:miter lim="800000"/>
            <a:headEnd/>
            <a:tailEnd/>
          </a:ln>
          <a:effectLst/>
        </p:spPr>
        <p:txBody>
          <a:bodyPr wrap="none" lIns="81640" tIns="40819" rIns="81640" bIns="40819" anchor="ctr">
            <a:prstTxWarp prst="textNoShape">
              <a:avLst/>
            </a:prstTxWarp>
          </a:bodyPr>
          <a:lstStyle/>
          <a:p>
            <a:r>
              <a:rPr lang="en-US" b="0" dirty="0">
                <a:solidFill>
                  <a:srgbClr val="000000"/>
                </a:solidFill>
                <a:latin typeface="Roboto Light"/>
                <a:cs typeface="Roboto Light"/>
              </a:rPr>
              <a:t>Access Point</a:t>
            </a:r>
          </a:p>
        </p:txBody>
      </p:sp>
      <p:sp>
        <p:nvSpPr>
          <p:cNvPr id="77829" name="Line 5"/>
          <p:cNvSpPr>
            <a:spLocks noChangeShapeType="1"/>
          </p:cNvSpPr>
          <p:nvPr/>
        </p:nvSpPr>
        <p:spPr bwMode="auto">
          <a:xfrm flipH="1">
            <a:off x="2971800" y="2343150"/>
            <a:ext cx="3657600" cy="0"/>
          </a:xfrm>
          <a:prstGeom prst="line">
            <a:avLst/>
          </a:prstGeom>
          <a:noFill/>
          <a:ln w="9525">
            <a:solidFill>
              <a:schemeClr val="tx1"/>
            </a:solidFill>
            <a:round/>
            <a:headEnd/>
            <a:tailEnd type="triangle" w="med" len="med"/>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77830" name="Text Box 6"/>
          <p:cNvSpPr txBox="1">
            <a:spLocks noChangeArrowheads="1"/>
          </p:cNvSpPr>
          <p:nvPr/>
        </p:nvSpPr>
        <p:spPr bwMode="auto">
          <a:xfrm>
            <a:off x="3810001" y="2136315"/>
            <a:ext cx="1936919" cy="359434"/>
          </a:xfrm>
          <a:prstGeom prst="rect">
            <a:avLst/>
          </a:prstGeom>
          <a:solidFill>
            <a:schemeClr val="bg1"/>
          </a:solidFill>
          <a:ln w="9525">
            <a:noFill/>
            <a:miter lim="800000"/>
            <a:headEnd/>
            <a:tailEnd/>
          </a:ln>
          <a:effectLst/>
        </p:spPr>
        <p:txBody>
          <a:bodyPr wrap="none" lIns="81640" tIns="40819" rIns="81640" bIns="40819">
            <a:prstTxWarp prst="textNoShape">
              <a:avLst/>
            </a:prstTxWarp>
            <a:spAutoFit/>
          </a:bodyPr>
          <a:lstStyle/>
          <a:p>
            <a:r>
              <a:rPr lang="en-US" dirty="0">
                <a:solidFill>
                  <a:srgbClr val="000000"/>
                </a:solidFill>
                <a:latin typeface="Roboto Light"/>
                <a:cs typeface="Roboto Light"/>
              </a:rPr>
              <a:t>Beacon (w/ SSID)</a:t>
            </a:r>
          </a:p>
        </p:txBody>
      </p:sp>
      <p:sp>
        <p:nvSpPr>
          <p:cNvPr id="77831" name="Text Box 7"/>
          <p:cNvSpPr txBox="1">
            <a:spLocks noChangeArrowheads="1"/>
          </p:cNvSpPr>
          <p:nvPr/>
        </p:nvSpPr>
        <p:spPr bwMode="auto">
          <a:xfrm>
            <a:off x="1203326" y="2633663"/>
            <a:ext cx="1591121" cy="636433"/>
          </a:xfrm>
          <a:prstGeom prst="rect">
            <a:avLst/>
          </a:prstGeom>
          <a:noFill/>
          <a:ln w="9525">
            <a:noFill/>
            <a:miter lim="800000"/>
            <a:headEnd/>
            <a:tailEnd/>
          </a:ln>
          <a:effectLst/>
        </p:spPr>
        <p:txBody>
          <a:bodyPr wrap="none" lIns="81640" tIns="40819" rIns="81640" bIns="40819">
            <a:prstTxWarp prst="textNoShape">
              <a:avLst/>
            </a:prstTxWarp>
            <a:spAutoFit/>
          </a:bodyPr>
          <a:lstStyle/>
          <a:p>
            <a:r>
              <a:rPr lang="en-US">
                <a:solidFill>
                  <a:srgbClr val="000000"/>
                </a:solidFill>
                <a:latin typeface="Roboto Light"/>
                <a:cs typeface="Roboto Light"/>
              </a:rPr>
              <a:t>May check if</a:t>
            </a:r>
          </a:p>
          <a:p>
            <a:r>
              <a:rPr lang="en-US">
                <a:solidFill>
                  <a:srgbClr val="000000"/>
                </a:solidFill>
                <a:latin typeface="Roboto Light"/>
                <a:cs typeface="Roboto Light"/>
              </a:rPr>
              <a:t>SSID matches</a:t>
            </a:r>
            <a:endParaRPr lang="en-US" b="0">
              <a:solidFill>
                <a:srgbClr val="000000"/>
              </a:solidFill>
              <a:latin typeface="Roboto Light"/>
              <a:cs typeface="Roboto Light"/>
            </a:endParaRPr>
          </a:p>
        </p:txBody>
      </p:sp>
      <p:sp>
        <p:nvSpPr>
          <p:cNvPr id="77832" name="Line 8"/>
          <p:cNvSpPr>
            <a:spLocks noChangeShapeType="1"/>
          </p:cNvSpPr>
          <p:nvPr/>
        </p:nvSpPr>
        <p:spPr bwMode="auto">
          <a:xfrm flipH="1">
            <a:off x="2971800" y="2800350"/>
            <a:ext cx="3657600" cy="0"/>
          </a:xfrm>
          <a:prstGeom prst="line">
            <a:avLst/>
          </a:prstGeom>
          <a:noFill/>
          <a:ln w="9525">
            <a:solidFill>
              <a:schemeClr val="tx1"/>
            </a:solidFill>
            <a:round/>
            <a:headEnd type="triangle" w="med" len="med"/>
            <a:tailEnd/>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77833" name="Text Box 9"/>
          <p:cNvSpPr txBox="1">
            <a:spLocks noChangeArrowheads="1"/>
          </p:cNvSpPr>
          <p:nvPr/>
        </p:nvSpPr>
        <p:spPr bwMode="auto">
          <a:xfrm>
            <a:off x="3810001" y="2575374"/>
            <a:ext cx="2242366" cy="359434"/>
          </a:xfrm>
          <a:prstGeom prst="rect">
            <a:avLst/>
          </a:prstGeom>
          <a:solidFill>
            <a:schemeClr val="bg1"/>
          </a:solidFill>
          <a:ln w="9525">
            <a:noFill/>
            <a:miter lim="800000"/>
            <a:headEnd/>
            <a:tailEnd/>
          </a:ln>
          <a:effectLst/>
        </p:spPr>
        <p:txBody>
          <a:bodyPr wrap="none" lIns="81640" tIns="40819" rIns="81640" bIns="40819">
            <a:prstTxWarp prst="textNoShape">
              <a:avLst/>
            </a:prstTxWarp>
            <a:spAutoFit/>
          </a:bodyPr>
          <a:lstStyle/>
          <a:p>
            <a:r>
              <a:rPr lang="en-US" dirty="0">
                <a:solidFill>
                  <a:srgbClr val="000000"/>
                </a:solidFill>
                <a:latin typeface="Roboto Light"/>
                <a:cs typeface="Roboto Light"/>
              </a:rPr>
              <a:t>Association Request</a:t>
            </a:r>
          </a:p>
        </p:txBody>
      </p:sp>
      <p:sp>
        <p:nvSpPr>
          <p:cNvPr id="77834" name="Text Box 10"/>
          <p:cNvSpPr txBox="1">
            <a:spLocks noChangeArrowheads="1"/>
          </p:cNvSpPr>
          <p:nvPr/>
        </p:nvSpPr>
        <p:spPr bwMode="auto">
          <a:xfrm>
            <a:off x="6858000" y="3086101"/>
            <a:ext cx="1581879" cy="359434"/>
          </a:xfrm>
          <a:prstGeom prst="rect">
            <a:avLst/>
          </a:prstGeom>
          <a:noFill/>
          <a:ln w="9525">
            <a:noFill/>
            <a:miter lim="800000"/>
            <a:headEnd/>
            <a:tailEnd/>
          </a:ln>
          <a:effectLst/>
        </p:spPr>
        <p:txBody>
          <a:bodyPr wrap="none" lIns="81640" tIns="40819" rIns="81640" bIns="40819">
            <a:prstTxWarp prst="textNoShape">
              <a:avLst/>
            </a:prstTxWarp>
            <a:spAutoFit/>
          </a:bodyPr>
          <a:lstStyle/>
          <a:p>
            <a:r>
              <a:rPr lang="en-US">
                <a:solidFill>
                  <a:srgbClr val="000000"/>
                </a:solidFill>
                <a:latin typeface="Roboto Light"/>
                <a:cs typeface="Roboto Light"/>
              </a:rPr>
              <a:t>Accepts Node</a:t>
            </a:r>
            <a:endParaRPr lang="en-US" b="0">
              <a:solidFill>
                <a:srgbClr val="000000"/>
              </a:solidFill>
              <a:latin typeface="Roboto Light"/>
              <a:cs typeface="Roboto Light"/>
            </a:endParaRPr>
          </a:p>
        </p:txBody>
      </p:sp>
      <p:sp>
        <p:nvSpPr>
          <p:cNvPr id="77835" name="Line 11"/>
          <p:cNvSpPr>
            <a:spLocks noChangeShapeType="1"/>
          </p:cNvSpPr>
          <p:nvPr/>
        </p:nvSpPr>
        <p:spPr bwMode="auto">
          <a:xfrm flipH="1">
            <a:off x="2971800" y="3257550"/>
            <a:ext cx="3581400" cy="0"/>
          </a:xfrm>
          <a:prstGeom prst="line">
            <a:avLst/>
          </a:prstGeom>
          <a:noFill/>
          <a:ln w="9525">
            <a:solidFill>
              <a:schemeClr val="tx1"/>
            </a:solidFill>
            <a:round/>
            <a:headEnd/>
            <a:tailEnd type="triangle" w="med" len="med"/>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77836" name="Text Box 12"/>
          <p:cNvSpPr txBox="1">
            <a:spLocks noChangeArrowheads="1"/>
          </p:cNvSpPr>
          <p:nvPr/>
        </p:nvSpPr>
        <p:spPr bwMode="auto">
          <a:xfrm>
            <a:off x="3733801" y="3041644"/>
            <a:ext cx="2409079" cy="359434"/>
          </a:xfrm>
          <a:prstGeom prst="rect">
            <a:avLst/>
          </a:prstGeom>
          <a:solidFill>
            <a:schemeClr val="bg1"/>
          </a:solidFill>
          <a:ln w="9525">
            <a:noFill/>
            <a:miter lim="800000"/>
            <a:headEnd/>
            <a:tailEnd/>
          </a:ln>
          <a:effectLst/>
        </p:spPr>
        <p:txBody>
          <a:bodyPr wrap="none" lIns="81640" tIns="40819" rIns="81640" bIns="40819">
            <a:prstTxWarp prst="textNoShape">
              <a:avLst/>
            </a:prstTxWarp>
            <a:spAutoFit/>
          </a:bodyPr>
          <a:lstStyle/>
          <a:p>
            <a:r>
              <a:rPr lang="en-US">
                <a:solidFill>
                  <a:srgbClr val="000000"/>
                </a:solidFill>
                <a:latin typeface="Roboto Light"/>
                <a:cs typeface="Roboto Light"/>
              </a:rPr>
              <a:t>Association Response</a:t>
            </a:r>
          </a:p>
        </p:txBody>
      </p:sp>
      <p:sp>
        <p:nvSpPr>
          <p:cNvPr id="77837" name="Text Box 13"/>
          <p:cNvSpPr txBox="1">
            <a:spLocks noChangeArrowheads="1"/>
          </p:cNvSpPr>
          <p:nvPr/>
        </p:nvSpPr>
        <p:spPr bwMode="auto">
          <a:xfrm>
            <a:off x="990601" y="3371850"/>
            <a:ext cx="2109593" cy="359434"/>
          </a:xfrm>
          <a:prstGeom prst="rect">
            <a:avLst/>
          </a:prstGeom>
          <a:noFill/>
          <a:ln w="9525">
            <a:noFill/>
            <a:miter lim="800000"/>
            <a:headEnd/>
            <a:tailEnd/>
          </a:ln>
          <a:effectLst/>
        </p:spPr>
        <p:txBody>
          <a:bodyPr wrap="none" lIns="81640" tIns="40819" rIns="81640" bIns="40819">
            <a:prstTxWarp prst="textNoShape">
              <a:avLst/>
            </a:prstTxWarp>
            <a:spAutoFit/>
          </a:bodyPr>
          <a:lstStyle/>
          <a:p>
            <a:r>
              <a:rPr lang="en-US">
                <a:solidFill>
                  <a:srgbClr val="000000"/>
                </a:solidFill>
                <a:latin typeface="Roboto Light"/>
                <a:cs typeface="Roboto Light"/>
              </a:rPr>
              <a:t>Node is Associated</a:t>
            </a:r>
            <a:endParaRPr lang="en-US" b="0">
              <a:solidFill>
                <a:srgbClr val="000000"/>
              </a:solidFill>
              <a:latin typeface="Roboto Light"/>
              <a:cs typeface="Roboto Light"/>
            </a:endParaRPr>
          </a:p>
        </p:txBody>
      </p:sp>
      <p:pic>
        <p:nvPicPr>
          <p:cNvPr id="2" name="Picture 1" descr="access poin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286" y="2065006"/>
            <a:ext cx="973979" cy="917680"/>
          </a:xfrm>
          <a:prstGeom prst="rect">
            <a:avLst/>
          </a:prstGeom>
        </p:spPr>
      </p:pic>
      <p:pic>
        <p:nvPicPr>
          <p:cNvPr id="3" name="Picture 2" descr="laptop.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928" y="1722589"/>
            <a:ext cx="1188357" cy="911074"/>
          </a:xfrm>
          <a:prstGeom prst="rect">
            <a:avLst/>
          </a:prstGeom>
        </p:spPr>
      </p:pic>
    </p:spTree>
    <p:extLst>
      <p:ext uri="{BB962C8B-B14F-4D97-AF65-F5344CB8AC3E}">
        <p14:creationId xmlns:p14="http://schemas.microsoft.com/office/powerpoint/2010/main" val="320243158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Discovery - Closed Network</a:t>
            </a:r>
          </a:p>
        </p:txBody>
      </p:sp>
      <p:sp>
        <p:nvSpPr>
          <p:cNvPr id="83973" name="Line 5"/>
          <p:cNvSpPr>
            <a:spLocks noChangeShapeType="1"/>
          </p:cNvSpPr>
          <p:nvPr/>
        </p:nvSpPr>
        <p:spPr bwMode="auto">
          <a:xfrm flipH="1">
            <a:off x="3505200" y="2628900"/>
            <a:ext cx="2971800" cy="0"/>
          </a:xfrm>
          <a:prstGeom prst="line">
            <a:avLst/>
          </a:prstGeom>
          <a:noFill/>
          <a:ln w="9525">
            <a:solidFill>
              <a:schemeClr val="tx1"/>
            </a:solidFill>
            <a:round/>
            <a:headEnd type="triangle" w="med" len="med"/>
            <a:tailEnd/>
          </a:ln>
          <a:effectLst/>
        </p:spPr>
        <p:txBody>
          <a:bodyPr wrap="none" lIns="81640" tIns="40819" rIns="81640" bIns="40819" anchor="ctr">
            <a:prstTxWarp prst="textNoShape">
              <a:avLst/>
            </a:prstTxWarp>
          </a:bodyPr>
          <a:lstStyle/>
          <a:p>
            <a:endParaRPr lang="en-US" sz="1600">
              <a:latin typeface="Roboto Light"/>
              <a:cs typeface="Roboto Light"/>
            </a:endParaRPr>
          </a:p>
        </p:txBody>
      </p:sp>
      <p:sp>
        <p:nvSpPr>
          <p:cNvPr id="83974" name="Text Box 6"/>
          <p:cNvSpPr txBox="1">
            <a:spLocks noChangeArrowheads="1"/>
          </p:cNvSpPr>
          <p:nvPr/>
        </p:nvSpPr>
        <p:spPr bwMode="auto">
          <a:xfrm>
            <a:off x="4357892" y="2433860"/>
            <a:ext cx="1485749" cy="328657"/>
          </a:xfrm>
          <a:prstGeom prst="rect">
            <a:avLst/>
          </a:prstGeom>
          <a:solidFill>
            <a:schemeClr val="bg1"/>
          </a:solidFill>
          <a:ln w="9525">
            <a:noFill/>
            <a:miter lim="800000"/>
            <a:headEnd/>
            <a:tailEnd/>
          </a:ln>
          <a:effectLst/>
        </p:spPr>
        <p:txBody>
          <a:bodyPr wrap="none" lIns="81640" tIns="40819" rIns="81640" bIns="40819">
            <a:prstTxWarp prst="textNoShape">
              <a:avLst/>
            </a:prstTxWarp>
            <a:spAutoFit/>
          </a:bodyPr>
          <a:lstStyle/>
          <a:p>
            <a:r>
              <a:rPr lang="en-US" sz="1600" dirty="0">
                <a:solidFill>
                  <a:srgbClr val="000000"/>
                </a:solidFill>
                <a:latin typeface="Roboto Light"/>
                <a:cs typeface="Roboto Light"/>
              </a:rPr>
              <a:t>Probe Request</a:t>
            </a:r>
          </a:p>
        </p:txBody>
      </p:sp>
      <p:sp>
        <p:nvSpPr>
          <p:cNvPr id="83975" name="Text Box 7"/>
          <p:cNvSpPr txBox="1">
            <a:spLocks noChangeArrowheads="1"/>
          </p:cNvSpPr>
          <p:nvPr/>
        </p:nvSpPr>
        <p:spPr bwMode="auto">
          <a:xfrm>
            <a:off x="6705600" y="2686050"/>
            <a:ext cx="1434453" cy="328657"/>
          </a:xfrm>
          <a:prstGeom prst="rect">
            <a:avLst/>
          </a:prstGeom>
          <a:noFill/>
          <a:ln w="9525">
            <a:noFill/>
            <a:miter lim="800000"/>
            <a:headEnd/>
            <a:tailEnd/>
          </a:ln>
          <a:effectLst/>
        </p:spPr>
        <p:txBody>
          <a:bodyPr wrap="none" lIns="81640" tIns="40819" rIns="81640" bIns="40819">
            <a:prstTxWarp prst="textNoShape">
              <a:avLst/>
            </a:prstTxWarp>
            <a:spAutoFit/>
          </a:bodyPr>
          <a:lstStyle/>
          <a:p>
            <a:r>
              <a:rPr lang="en-US" sz="1600" dirty="0">
                <a:solidFill>
                  <a:srgbClr val="000000"/>
                </a:solidFill>
                <a:latin typeface="Roboto Light"/>
                <a:cs typeface="Roboto Light"/>
              </a:rPr>
              <a:t>SSID matches</a:t>
            </a:r>
            <a:endParaRPr lang="en-US" sz="1600" b="0" dirty="0">
              <a:solidFill>
                <a:srgbClr val="000000"/>
              </a:solidFill>
              <a:latin typeface="Roboto Light"/>
              <a:cs typeface="Roboto Light"/>
            </a:endParaRPr>
          </a:p>
        </p:txBody>
      </p:sp>
      <p:sp>
        <p:nvSpPr>
          <p:cNvPr id="83976" name="Line 8"/>
          <p:cNvSpPr>
            <a:spLocks noChangeShapeType="1"/>
          </p:cNvSpPr>
          <p:nvPr/>
        </p:nvSpPr>
        <p:spPr bwMode="auto">
          <a:xfrm flipH="1">
            <a:off x="3505200" y="3086100"/>
            <a:ext cx="2971800" cy="0"/>
          </a:xfrm>
          <a:prstGeom prst="line">
            <a:avLst/>
          </a:prstGeom>
          <a:noFill/>
          <a:ln w="9525">
            <a:solidFill>
              <a:schemeClr val="tx1"/>
            </a:solidFill>
            <a:round/>
            <a:headEnd/>
            <a:tailEnd type="triangle" w="med" len="med"/>
          </a:ln>
          <a:effectLst/>
        </p:spPr>
        <p:txBody>
          <a:bodyPr wrap="none" lIns="81640" tIns="40819" rIns="81640" bIns="40819" anchor="ctr">
            <a:prstTxWarp prst="textNoShape">
              <a:avLst/>
            </a:prstTxWarp>
          </a:bodyPr>
          <a:lstStyle/>
          <a:p>
            <a:endParaRPr lang="en-US" sz="1600">
              <a:latin typeface="Roboto Light"/>
              <a:cs typeface="Roboto Light"/>
            </a:endParaRPr>
          </a:p>
        </p:txBody>
      </p:sp>
      <p:sp>
        <p:nvSpPr>
          <p:cNvPr id="83977" name="Text Box 9"/>
          <p:cNvSpPr txBox="1">
            <a:spLocks noChangeArrowheads="1"/>
          </p:cNvSpPr>
          <p:nvPr/>
        </p:nvSpPr>
        <p:spPr bwMode="auto">
          <a:xfrm>
            <a:off x="4281692" y="2897407"/>
            <a:ext cx="1636131" cy="328657"/>
          </a:xfrm>
          <a:prstGeom prst="rect">
            <a:avLst/>
          </a:prstGeom>
          <a:solidFill>
            <a:schemeClr val="bg1"/>
          </a:solidFill>
          <a:ln w="9525">
            <a:noFill/>
            <a:miter lim="800000"/>
            <a:headEnd/>
            <a:tailEnd/>
          </a:ln>
          <a:effectLst/>
        </p:spPr>
        <p:txBody>
          <a:bodyPr wrap="none" lIns="81640" tIns="40819" rIns="81640" bIns="40819">
            <a:prstTxWarp prst="textNoShape">
              <a:avLst/>
            </a:prstTxWarp>
            <a:spAutoFit/>
          </a:bodyPr>
          <a:lstStyle/>
          <a:p>
            <a:r>
              <a:rPr lang="en-US" sz="1600" dirty="0">
                <a:solidFill>
                  <a:srgbClr val="000000"/>
                </a:solidFill>
                <a:latin typeface="Roboto Light"/>
                <a:cs typeface="Roboto Light"/>
              </a:rPr>
              <a:t>Probe Response</a:t>
            </a:r>
          </a:p>
        </p:txBody>
      </p:sp>
      <p:sp>
        <p:nvSpPr>
          <p:cNvPr id="83978" name="Text Box 10"/>
          <p:cNvSpPr txBox="1">
            <a:spLocks noChangeArrowheads="1"/>
          </p:cNvSpPr>
          <p:nvPr/>
        </p:nvSpPr>
        <p:spPr bwMode="auto">
          <a:xfrm>
            <a:off x="1371601" y="2686050"/>
            <a:ext cx="1262431" cy="328657"/>
          </a:xfrm>
          <a:prstGeom prst="rect">
            <a:avLst/>
          </a:prstGeom>
          <a:noFill/>
          <a:ln w="9525">
            <a:noFill/>
            <a:miter lim="800000"/>
            <a:headEnd/>
            <a:tailEnd/>
          </a:ln>
          <a:effectLst/>
        </p:spPr>
        <p:txBody>
          <a:bodyPr wrap="none" lIns="81640" tIns="40819" rIns="81640" bIns="40819">
            <a:prstTxWarp prst="textNoShape">
              <a:avLst/>
            </a:prstTxWarp>
            <a:spAutoFit/>
          </a:bodyPr>
          <a:lstStyle/>
          <a:p>
            <a:r>
              <a:rPr lang="en-US" sz="1600">
                <a:solidFill>
                  <a:srgbClr val="000000"/>
                </a:solidFill>
                <a:latin typeface="Roboto Light"/>
                <a:cs typeface="Roboto Light"/>
              </a:rPr>
              <a:t>Knows SSID</a:t>
            </a:r>
            <a:endParaRPr lang="en-US" sz="1600" b="0">
              <a:solidFill>
                <a:srgbClr val="000000"/>
              </a:solidFill>
              <a:latin typeface="Roboto Light"/>
              <a:cs typeface="Roboto Light"/>
            </a:endParaRPr>
          </a:p>
        </p:txBody>
      </p:sp>
      <p:sp>
        <p:nvSpPr>
          <p:cNvPr id="83979" name="Line 11"/>
          <p:cNvSpPr>
            <a:spLocks noChangeShapeType="1"/>
          </p:cNvSpPr>
          <p:nvPr/>
        </p:nvSpPr>
        <p:spPr bwMode="auto">
          <a:xfrm flipH="1">
            <a:off x="3505200" y="3543300"/>
            <a:ext cx="2971800" cy="0"/>
          </a:xfrm>
          <a:prstGeom prst="line">
            <a:avLst/>
          </a:prstGeom>
          <a:noFill/>
          <a:ln w="9525">
            <a:solidFill>
              <a:schemeClr val="tx1"/>
            </a:solidFill>
            <a:round/>
            <a:headEnd type="triangle" w="med" len="med"/>
            <a:tailEnd/>
          </a:ln>
          <a:effectLst/>
        </p:spPr>
        <p:txBody>
          <a:bodyPr wrap="none" lIns="81640" tIns="40819" rIns="81640" bIns="40819" anchor="ctr">
            <a:prstTxWarp prst="textNoShape">
              <a:avLst/>
            </a:prstTxWarp>
          </a:bodyPr>
          <a:lstStyle/>
          <a:p>
            <a:endParaRPr lang="en-US" sz="1600">
              <a:latin typeface="Roboto Light"/>
              <a:cs typeface="Roboto Light"/>
            </a:endParaRPr>
          </a:p>
        </p:txBody>
      </p:sp>
      <p:sp>
        <p:nvSpPr>
          <p:cNvPr id="83980" name="Text Box 12"/>
          <p:cNvSpPr txBox="1">
            <a:spLocks noChangeArrowheads="1"/>
          </p:cNvSpPr>
          <p:nvPr/>
        </p:nvSpPr>
        <p:spPr bwMode="auto">
          <a:xfrm>
            <a:off x="4129293" y="3354607"/>
            <a:ext cx="2005923" cy="328657"/>
          </a:xfrm>
          <a:prstGeom prst="rect">
            <a:avLst/>
          </a:prstGeom>
          <a:solidFill>
            <a:schemeClr val="bg1"/>
          </a:solidFill>
          <a:ln w="9525">
            <a:noFill/>
            <a:miter lim="800000"/>
            <a:headEnd/>
            <a:tailEnd/>
          </a:ln>
          <a:effectLst/>
        </p:spPr>
        <p:txBody>
          <a:bodyPr wrap="none" lIns="81640" tIns="40819" rIns="81640" bIns="40819">
            <a:prstTxWarp prst="textNoShape">
              <a:avLst/>
            </a:prstTxWarp>
            <a:spAutoFit/>
          </a:bodyPr>
          <a:lstStyle/>
          <a:p>
            <a:r>
              <a:rPr lang="en-US" sz="1600" dirty="0">
                <a:solidFill>
                  <a:srgbClr val="000000"/>
                </a:solidFill>
                <a:latin typeface="Roboto Light"/>
                <a:cs typeface="Roboto Light"/>
              </a:rPr>
              <a:t>Association Request</a:t>
            </a:r>
          </a:p>
        </p:txBody>
      </p:sp>
      <p:sp>
        <p:nvSpPr>
          <p:cNvPr id="83981" name="Text Box 13"/>
          <p:cNvSpPr txBox="1">
            <a:spLocks noChangeArrowheads="1"/>
          </p:cNvSpPr>
          <p:nvPr/>
        </p:nvSpPr>
        <p:spPr bwMode="auto">
          <a:xfrm>
            <a:off x="6705600" y="3486150"/>
            <a:ext cx="1373238" cy="574878"/>
          </a:xfrm>
          <a:prstGeom prst="rect">
            <a:avLst/>
          </a:prstGeom>
          <a:noFill/>
          <a:ln w="9525">
            <a:noFill/>
            <a:miter lim="800000"/>
            <a:headEnd/>
            <a:tailEnd/>
          </a:ln>
          <a:effectLst/>
        </p:spPr>
        <p:txBody>
          <a:bodyPr wrap="none" lIns="81640" tIns="40819" rIns="81640" bIns="40819">
            <a:prstTxWarp prst="textNoShape">
              <a:avLst/>
            </a:prstTxWarp>
            <a:spAutoFit/>
          </a:bodyPr>
          <a:lstStyle/>
          <a:p>
            <a:r>
              <a:rPr lang="en-US" sz="1600" dirty="0">
                <a:solidFill>
                  <a:srgbClr val="000000"/>
                </a:solidFill>
                <a:latin typeface="Roboto Light"/>
                <a:cs typeface="Roboto Light"/>
              </a:rPr>
              <a:t>Access point</a:t>
            </a:r>
          </a:p>
          <a:p>
            <a:r>
              <a:rPr lang="en-US" sz="1600" dirty="0">
                <a:solidFill>
                  <a:srgbClr val="000000"/>
                </a:solidFill>
                <a:latin typeface="Roboto Light"/>
                <a:cs typeface="Roboto Light"/>
              </a:rPr>
              <a:t>accepts node</a:t>
            </a:r>
            <a:endParaRPr lang="en-US" sz="1600" b="0" dirty="0">
              <a:solidFill>
                <a:srgbClr val="000000"/>
              </a:solidFill>
              <a:latin typeface="Roboto Light"/>
              <a:cs typeface="Roboto Light"/>
            </a:endParaRPr>
          </a:p>
        </p:txBody>
      </p:sp>
      <p:sp>
        <p:nvSpPr>
          <p:cNvPr id="83982" name="Line 14"/>
          <p:cNvSpPr>
            <a:spLocks noChangeShapeType="1"/>
          </p:cNvSpPr>
          <p:nvPr/>
        </p:nvSpPr>
        <p:spPr bwMode="auto">
          <a:xfrm flipH="1">
            <a:off x="3505200" y="4000500"/>
            <a:ext cx="2971800" cy="0"/>
          </a:xfrm>
          <a:prstGeom prst="line">
            <a:avLst/>
          </a:prstGeom>
          <a:noFill/>
          <a:ln w="9525">
            <a:solidFill>
              <a:schemeClr val="tx1"/>
            </a:solidFill>
            <a:round/>
            <a:headEnd/>
            <a:tailEnd type="triangle" w="med" len="med"/>
          </a:ln>
          <a:effectLst/>
        </p:spPr>
        <p:txBody>
          <a:bodyPr wrap="none" lIns="81640" tIns="40819" rIns="81640" bIns="40819" anchor="ctr">
            <a:prstTxWarp prst="textNoShape">
              <a:avLst/>
            </a:prstTxWarp>
          </a:bodyPr>
          <a:lstStyle/>
          <a:p>
            <a:endParaRPr lang="en-US" sz="1600">
              <a:latin typeface="Roboto Light"/>
              <a:cs typeface="Roboto Light"/>
            </a:endParaRPr>
          </a:p>
        </p:txBody>
      </p:sp>
      <p:sp>
        <p:nvSpPr>
          <p:cNvPr id="83983" name="Text Box 15"/>
          <p:cNvSpPr txBox="1">
            <a:spLocks noChangeArrowheads="1"/>
          </p:cNvSpPr>
          <p:nvPr/>
        </p:nvSpPr>
        <p:spPr bwMode="auto">
          <a:xfrm>
            <a:off x="4004124" y="3829950"/>
            <a:ext cx="2158108" cy="328657"/>
          </a:xfrm>
          <a:prstGeom prst="rect">
            <a:avLst/>
          </a:prstGeom>
          <a:solidFill>
            <a:schemeClr val="bg1"/>
          </a:solidFill>
          <a:ln w="9525">
            <a:noFill/>
            <a:miter lim="800000"/>
            <a:headEnd/>
            <a:tailEnd/>
          </a:ln>
          <a:effectLst/>
        </p:spPr>
        <p:txBody>
          <a:bodyPr wrap="none" lIns="81640" tIns="40819" rIns="81640" bIns="40819">
            <a:prstTxWarp prst="textNoShape">
              <a:avLst/>
            </a:prstTxWarp>
            <a:spAutoFit/>
          </a:bodyPr>
          <a:lstStyle/>
          <a:p>
            <a:r>
              <a:rPr lang="en-US" sz="1600" dirty="0">
                <a:solidFill>
                  <a:srgbClr val="000000"/>
                </a:solidFill>
                <a:latin typeface="Roboto Light"/>
                <a:cs typeface="Roboto Light"/>
              </a:rPr>
              <a:t>Association Response</a:t>
            </a:r>
          </a:p>
        </p:txBody>
      </p:sp>
      <p:sp>
        <p:nvSpPr>
          <p:cNvPr id="83984" name="Text Box 16"/>
          <p:cNvSpPr txBox="1">
            <a:spLocks noChangeArrowheads="1"/>
          </p:cNvSpPr>
          <p:nvPr/>
        </p:nvSpPr>
        <p:spPr bwMode="auto">
          <a:xfrm>
            <a:off x="1066801" y="4114800"/>
            <a:ext cx="1875279" cy="328657"/>
          </a:xfrm>
          <a:prstGeom prst="rect">
            <a:avLst/>
          </a:prstGeom>
          <a:noFill/>
          <a:ln w="9525">
            <a:noFill/>
            <a:miter lim="800000"/>
            <a:headEnd/>
            <a:tailEnd/>
          </a:ln>
          <a:effectLst/>
        </p:spPr>
        <p:txBody>
          <a:bodyPr wrap="none" lIns="81640" tIns="40819" rIns="81640" bIns="40819">
            <a:prstTxWarp prst="textNoShape">
              <a:avLst/>
            </a:prstTxWarp>
            <a:spAutoFit/>
          </a:bodyPr>
          <a:lstStyle/>
          <a:p>
            <a:r>
              <a:rPr lang="en-US" sz="1600" dirty="0">
                <a:solidFill>
                  <a:srgbClr val="000000"/>
                </a:solidFill>
                <a:latin typeface="Roboto Light"/>
                <a:cs typeface="Roboto Light"/>
              </a:rPr>
              <a:t>Node is associated</a:t>
            </a:r>
            <a:endParaRPr lang="en-US" sz="1600" b="0" dirty="0">
              <a:solidFill>
                <a:srgbClr val="000000"/>
              </a:solidFill>
              <a:latin typeface="Roboto Light"/>
              <a:cs typeface="Roboto Light"/>
            </a:endParaRPr>
          </a:p>
        </p:txBody>
      </p:sp>
      <p:sp>
        <p:nvSpPr>
          <p:cNvPr id="83985" name="Rectangle 17"/>
          <p:cNvSpPr>
            <a:spLocks noChangeArrowheads="1"/>
          </p:cNvSpPr>
          <p:nvPr/>
        </p:nvSpPr>
        <p:spPr bwMode="auto">
          <a:xfrm>
            <a:off x="956141" y="1257301"/>
            <a:ext cx="1981200" cy="342900"/>
          </a:xfrm>
          <a:prstGeom prst="rect">
            <a:avLst/>
          </a:prstGeom>
          <a:noFill/>
          <a:ln w="9525">
            <a:noFill/>
            <a:miter lim="800000"/>
            <a:headEnd/>
            <a:tailEnd/>
          </a:ln>
          <a:effectLst/>
        </p:spPr>
        <p:txBody>
          <a:bodyPr wrap="none" lIns="81640" tIns="40819" rIns="81640" bIns="40819" anchor="ctr">
            <a:prstTxWarp prst="textNoShape">
              <a:avLst/>
            </a:prstTxWarp>
          </a:bodyPr>
          <a:lstStyle/>
          <a:p>
            <a:pPr algn="ctr"/>
            <a:r>
              <a:rPr lang="en-US" sz="1600" b="0" dirty="0">
                <a:solidFill>
                  <a:srgbClr val="000000"/>
                </a:solidFill>
                <a:latin typeface="Roboto Light"/>
                <a:cs typeface="Roboto Light"/>
              </a:rPr>
              <a:t>Node</a:t>
            </a:r>
          </a:p>
        </p:txBody>
      </p:sp>
      <p:sp>
        <p:nvSpPr>
          <p:cNvPr id="83986" name="Rectangle 18"/>
          <p:cNvSpPr>
            <a:spLocks noChangeArrowheads="1"/>
          </p:cNvSpPr>
          <p:nvPr/>
        </p:nvSpPr>
        <p:spPr bwMode="auto">
          <a:xfrm>
            <a:off x="6400800" y="1257301"/>
            <a:ext cx="1981200" cy="342900"/>
          </a:xfrm>
          <a:prstGeom prst="rect">
            <a:avLst/>
          </a:prstGeom>
          <a:noFill/>
          <a:ln w="9525">
            <a:noFill/>
            <a:miter lim="800000"/>
            <a:headEnd/>
            <a:tailEnd/>
          </a:ln>
          <a:effectLst/>
        </p:spPr>
        <p:txBody>
          <a:bodyPr wrap="none" lIns="81640" tIns="40819" rIns="81640" bIns="40819" anchor="ctr">
            <a:prstTxWarp prst="textNoShape">
              <a:avLst/>
            </a:prstTxWarp>
          </a:bodyPr>
          <a:lstStyle/>
          <a:p>
            <a:r>
              <a:rPr lang="en-US" sz="1600" b="0">
                <a:solidFill>
                  <a:srgbClr val="000000"/>
                </a:solidFill>
                <a:latin typeface="Roboto Light"/>
                <a:cs typeface="Roboto Light"/>
              </a:rPr>
              <a:t>Access Point</a:t>
            </a:r>
          </a:p>
        </p:txBody>
      </p:sp>
      <p:pic>
        <p:nvPicPr>
          <p:cNvPr id="19" name="Picture 18" descr="access poin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2643" y="1711220"/>
            <a:ext cx="973979" cy="917680"/>
          </a:xfrm>
          <a:prstGeom prst="rect">
            <a:avLst/>
          </a:prstGeom>
        </p:spPr>
      </p:pic>
      <p:pic>
        <p:nvPicPr>
          <p:cNvPr id="20" name="Picture 19" descr="laptop.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7928" y="1722589"/>
            <a:ext cx="1188357" cy="911074"/>
          </a:xfrm>
          <a:prstGeom prst="rect">
            <a:avLst/>
          </a:prstGeom>
        </p:spPr>
      </p:pic>
    </p:spTree>
    <p:extLst>
      <p:ext uri="{BB962C8B-B14F-4D97-AF65-F5344CB8AC3E}">
        <p14:creationId xmlns:p14="http://schemas.microsoft.com/office/powerpoint/2010/main" val="118758074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GB"/>
              <a:t>Wired Equivalent Privacy</a:t>
            </a:r>
          </a:p>
        </p:txBody>
      </p:sp>
      <p:sp>
        <p:nvSpPr>
          <p:cNvPr id="242691" name="Rectangle 3"/>
          <p:cNvSpPr>
            <a:spLocks noGrp="1" noChangeArrowheads="1"/>
          </p:cNvSpPr>
          <p:nvPr>
            <p:ph idx="1"/>
          </p:nvPr>
        </p:nvSpPr>
        <p:spPr/>
        <p:txBody>
          <a:bodyPr/>
          <a:lstStyle/>
          <a:p>
            <a:r>
              <a:rPr lang="en-GB" dirty="0"/>
              <a:t>Wired Equivalent Privacy (WEP) is a series of mechanisms to provide security</a:t>
            </a:r>
          </a:p>
          <a:p>
            <a:r>
              <a:rPr lang="en-GB" dirty="0"/>
              <a:t>Encryption with shared-key can be used to encrypt traffic </a:t>
            </a:r>
          </a:p>
          <a:p>
            <a:pPr lvl="1"/>
            <a:r>
              <a:rPr lang="en-GB" dirty="0"/>
              <a:t>RC4 with </a:t>
            </a:r>
            <a:r>
              <a:rPr lang="en-US" dirty="0"/>
              <a:t>40-bit or 104-bit static key, 24-bit IV in the clear</a:t>
            </a:r>
          </a:p>
          <a:p>
            <a:r>
              <a:rPr lang="en-US" dirty="0"/>
              <a:t>This protocol is broken </a:t>
            </a:r>
          </a:p>
        </p:txBody>
      </p:sp>
    </p:spTree>
    <p:extLst>
      <p:ext uri="{BB962C8B-B14F-4D97-AF65-F5344CB8AC3E}">
        <p14:creationId xmlns:p14="http://schemas.microsoft.com/office/powerpoint/2010/main" val="2022822906"/>
      </p:ext>
    </p:extLst>
  </p:cSld>
  <p:clrMapOvr>
    <a:masterClrMapping/>
  </p:clrMapOvr>
  <p:transition spd="med"/>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WPA</a:t>
            </a:r>
            <a:endParaRPr lang="en-US" dirty="0"/>
          </a:p>
        </p:txBody>
      </p:sp>
      <p:sp>
        <p:nvSpPr>
          <p:cNvPr id="3" name="Content Placeholder 2"/>
          <p:cNvSpPr>
            <a:spLocks noGrp="1"/>
          </p:cNvSpPr>
          <p:nvPr>
            <p:ph idx="1"/>
          </p:nvPr>
        </p:nvSpPr>
        <p:spPr/>
        <p:txBody>
          <a:bodyPr>
            <a:normAutofit fontScale="92500" lnSpcReduction="10000"/>
          </a:bodyPr>
          <a:lstStyle/>
          <a:p>
            <a:r>
              <a:rPr lang="en-US" dirty="0"/>
              <a:t>Wi-Fi Protected Access (WPA) was introduced to solve the security problems associated with WEP</a:t>
            </a:r>
          </a:p>
          <a:p>
            <a:pPr lvl="1"/>
            <a:r>
              <a:rPr lang="en-US" dirty="0"/>
              <a:t>Implements a subset of the 802.11i standard</a:t>
            </a:r>
          </a:p>
          <a:p>
            <a:pPr lvl="1"/>
            <a:r>
              <a:rPr lang="en-US" dirty="0"/>
              <a:t>Relies on TKIP (Temporal Key Integrity Protocol), which uses a per-packet key</a:t>
            </a:r>
          </a:p>
          <a:p>
            <a:pPr lvl="2"/>
            <a:r>
              <a:rPr lang="en-US" dirty="0"/>
              <a:t>Secret key and initialization vector for RC4 are composed in a complex way and not simply juxtaposed</a:t>
            </a:r>
          </a:p>
          <a:p>
            <a:pPr lvl="2"/>
            <a:r>
              <a:rPr lang="en-US" dirty="0"/>
              <a:t>Keys are routinely changed</a:t>
            </a:r>
          </a:p>
          <a:p>
            <a:pPr lvl="2"/>
            <a:r>
              <a:rPr lang="en-US" dirty="0"/>
              <a:t>A sequence number is added to prevent replay attacks</a:t>
            </a:r>
          </a:p>
          <a:p>
            <a:pPr lvl="2"/>
            <a:r>
              <a:rPr lang="en-US" dirty="0"/>
              <a:t>Introduces a message integrity check (Michael) that is better than WEP’s CRC </a:t>
            </a:r>
          </a:p>
          <a:p>
            <a:r>
              <a:rPr lang="en-US" dirty="0"/>
              <a:t>WPA supports authentication mechanisms, such as 802.1X - EAP/Radius</a:t>
            </a:r>
          </a:p>
          <a:p>
            <a:r>
              <a:rPr lang="en-US" dirty="0"/>
              <a:t>WPA does not rely on additional hardware and therefore can be used on hardware that supports WEP</a:t>
            </a:r>
          </a:p>
        </p:txBody>
      </p:sp>
    </p:spTree>
    <p:extLst>
      <p:ext uri="{BB962C8B-B14F-4D97-AF65-F5344CB8AC3E}">
        <p14:creationId xmlns:p14="http://schemas.microsoft.com/office/powerpoint/2010/main" val="217877203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WPA2</a:t>
            </a:r>
          </a:p>
        </p:txBody>
      </p:sp>
      <p:sp>
        <p:nvSpPr>
          <p:cNvPr id="3" name="Content Placeholder 2"/>
          <p:cNvSpPr>
            <a:spLocks noGrp="1"/>
          </p:cNvSpPr>
          <p:nvPr>
            <p:ph idx="1"/>
          </p:nvPr>
        </p:nvSpPr>
        <p:spPr/>
        <p:txBody>
          <a:bodyPr>
            <a:normAutofit/>
          </a:bodyPr>
          <a:lstStyle/>
          <a:p>
            <a:r>
              <a:rPr lang="en-US" dirty="0"/>
              <a:t>A number of vulnerabilities have been found in WPA</a:t>
            </a:r>
          </a:p>
          <a:p>
            <a:pPr lvl="1"/>
            <a:r>
              <a:rPr lang="en-US" dirty="0"/>
              <a:t>See for example: M. </a:t>
            </a:r>
            <a:r>
              <a:rPr lang="en-US" dirty="0" err="1"/>
              <a:t>Vanhoef</a:t>
            </a:r>
            <a:r>
              <a:rPr lang="en-US" dirty="0"/>
              <a:t> and F. </a:t>
            </a:r>
            <a:r>
              <a:rPr lang="en-US" dirty="0" err="1"/>
              <a:t>Piessens</a:t>
            </a:r>
            <a:r>
              <a:rPr lang="en-US" dirty="0"/>
              <a:t> “Practical Verification of WPA-TKIP Vulnerabilities,” in Proceedings of ASIACCS, 2013</a:t>
            </a:r>
          </a:p>
          <a:p>
            <a:r>
              <a:rPr lang="en-US" dirty="0"/>
              <a:t>WPA/TKIP was deprecated by IEEE in 2009</a:t>
            </a:r>
          </a:p>
          <a:p>
            <a:r>
              <a:rPr lang="en-US" dirty="0"/>
              <a:t>WPA2 is the evolution of WPA implements the full 802.11i standard</a:t>
            </a:r>
          </a:p>
          <a:p>
            <a:r>
              <a:rPr lang="en-US" dirty="0"/>
              <a:t>Requires new hardware </a:t>
            </a:r>
          </a:p>
          <a:p>
            <a:r>
              <a:rPr lang="en-US" dirty="0"/>
              <a:t>Uses AES instead of TKIP</a:t>
            </a:r>
          </a:p>
          <a:p>
            <a:r>
              <a:rPr lang="en-US" dirty="0"/>
              <a:t>Supports both pre-shared key (PSK) and extended authorization (802.1X - EAP/RADIUS)</a:t>
            </a:r>
          </a:p>
        </p:txBody>
      </p:sp>
    </p:spTree>
    <p:extLst>
      <p:ext uri="{BB962C8B-B14F-4D97-AF65-F5344CB8AC3E}">
        <p14:creationId xmlns:p14="http://schemas.microsoft.com/office/powerpoint/2010/main" val="1636183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6786" name="Rectangle 1026"/>
          <p:cNvSpPr>
            <a:spLocks noGrp="1" noChangeArrowheads="1"/>
          </p:cNvSpPr>
          <p:nvPr>
            <p:ph type="title"/>
          </p:nvPr>
        </p:nvSpPr>
        <p:spPr/>
        <p:txBody>
          <a:bodyPr/>
          <a:lstStyle/>
          <a:p>
            <a:r>
              <a:rPr lang="en-US" dirty="0"/>
              <a:t>ARP Messages</a:t>
            </a:r>
          </a:p>
        </p:txBody>
      </p:sp>
      <p:sp>
        <p:nvSpPr>
          <p:cNvPr id="246787" name="Rectangle 1027"/>
          <p:cNvSpPr>
            <a:spLocks noGrp="1" noChangeArrowheads="1"/>
          </p:cNvSpPr>
          <p:nvPr>
            <p:ph idx="1"/>
          </p:nvPr>
        </p:nvSpPr>
        <p:spPr/>
        <p:txBody>
          <a:bodyPr>
            <a:normAutofit lnSpcReduction="10000"/>
          </a:bodyPr>
          <a:lstStyle/>
          <a:p>
            <a:pPr marL="0" indent="0">
              <a:buNone/>
            </a:pPr>
            <a:br>
              <a:rPr lang="en-US" dirty="0"/>
            </a:br>
            <a:endParaRPr lang="en-US" dirty="0"/>
          </a:p>
          <a:p>
            <a:r>
              <a:rPr lang="en-US" dirty="0"/>
              <a:t>Hardware (2 bytes), protocol (2 bytes), hardware size (1 byte), and protocol size (1 byte) specify the link and network addresses to be mapped (usually Ethernet and IP, respectively) [0x0001, 0x0800, 6, 4]</a:t>
            </a:r>
          </a:p>
          <a:p>
            <a:r>
              <a:rPr lang="en-US" dirty="0"/>
              <a:t>OP field specifies if this is an ARP request or an ARP reply (1= ARP request, 2=ARP reply)</a:t>
            </a:r>
          </a:p>
          <a:p>
            <a:r>
              <a:rPr lang="en-US" dirty="0"/>
              <a:t>Sender Ethernet/IP: data of the requester</a:t>
            </a:r>
          </a:p>
          <a:p>
            <a:r>
              <a:rPr lang="en-US" dirty="0"/>
              <a:t>Target Ethernet: empty in a request</a:t>
            </a:r>
          </a:p>
          <a:p>
            <a:r>
              <a:rPr lang="en-US" dirty="0"/>
              <a:t>Target IP: requested IP address</a:t>
            </a:r>
          </a:p>
        </p:txBody>
      </p:sp>
      <p:sp>
        <p:nvSpPr>
          <p:cNvPr id="246788" name="Rectangle 1028"/>
          <p:cNvSpPr>
            <a:spLocks noChangeArrowheads="1"/>
          </p:cNvSpPr>
          <p:nvPr/>
        </p:nvSpPr>
        <p:spPr bwMode="auto">
          <a:xfrm>
            <a:off x="304800" y="1314451"/>
            <a:ext cx="838200" cy="342900"/>
          </a:xfrm>
          <a:prstGeom prst="rect">
            <a:avLst/>
          </a:prstGeom>
          <a:no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sz="1400">
                <a:latin typeface="Roboto Light"/>
                <a:cs typeface="Roboto Light"/>
              </a:rPr>
              <a:t>Hw type</a:t>
            </a:r>
          </a:p>
        </p:txBody>
      </p:sp>
      <p:sp>
        <p:nvSpPr>
          <p:cNvPr id="246789" name="Rectangle 1029"/>
          <p:cNvSpPr>
            <a:spLocks noChangeArrowheads="1"/>
          </p:cNvSpPr>
          <p:nvPr/>
        </p:nvSpPr>
        <p:spPr bwMode="auto">
          <a:xfrm>
            <a:off x="1143000" y="1314451"/>
            <a:ext cx="914400" cy="342900"/>
          </a:xfrm>
          <a:prstGeom prst="rect">
            <a:avLst/>
          </a:prstGeom>
          <a:no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sz="1400">
                <a:latin typeface="Roboto Light"/>
                <a:cs typeface="Roboto Light"/>
              </a:rPr>
              <a:t>Prot type</a:t>
            </a:r>
          </a:p>
        </p:txBody>
      </p:sp>
      <p:sp>
        <p:nvSpPr>
          <p:cNvPr id="246790" name="Rectangle 1030"/>
          <p:cNvSpPr>
            <a:spLocks noChangeArrowheads="1"/>
          </p:cNvSpPr>
          <p:nvPr/>
        </p:nvSpPr>
        <p:spPr bwMode="auto">
          <a:xfrm>
            <a:off x="2057400" y="1314451"/>
            <a:ext cx="914400" cy="342900"/>
          </a:xfrm>
          <a:prstGeom prst="rect">
            <a:avLst/>
          </a:prstGeom>
          <a:no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sz="1400">
                <a:latin typeface="Roboto Light"/>
                <a:cs typeface="Roboto Light"/>
              </a:rPr>
              <a:t>Hw size</a:t>
            </a:r>
          </a:p>
        </p:txBody>
      </p:sp>
      <p:sp>
        <p:nvSpPr>
          <p:cNvPr id="246791" name="Rectangle 1031"/>
          <p:cNvSpPr>
            <a:spLocks noChangeArrowheads="1"/>
          </p:cNvSpPr>
          <p:nvPr/>
        </p:nvSpPr>
        <p:spPr bwMode="auto">
          <a:xfrm>
            <a:off x="6553200" y="1314451"/>
            <a:ext cx="1295400" cy="342900"/>
          </a:xfrm>
          <a:prstGeom prst="rect">
            <a:avLst/>
          </a:prstGeom>
          <a:no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sz="1400">
                <a:latin typeface="Roboto Light"/>
                <a:cs typeface="Roboto Light"/>
              </a:rPr>
              <a:t>Target Ether</a:t>
            </a:r>
          </a:p>
        </p:txBody>
      </p:sp>
      <p:sp>
        <p:nvSpPr>
          <p:cNvPr id="246792" name="Rectangle 1032"/>
          <p:cNvSpPr>
            <a:spLocks noChangeArrowheads="1"/>
          </p:cNvSpPr>
          <p:nvPr/>
        </p:nvSpPr>
        <p:spPr bwMode="auto">
          <a:xfrm>
            <a:off x="2971800" y="1314451"/>
            <a:ext cx="914400" cy="342900"/>
          </a:xfrm>
          <a:prstGeom prst="rect">
            <a:avLst/>
          </a:prstGeom>
          <a:no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sz="1400">
                <a:latin typeface="Roboto Light"/>
                <a:cs typeface="Roboto Light"/>
              </a:rPr>
              <a:t>Prot size</a:t>
            </a:r>
          </a:p>
        </p:txBody>
      </p:sp>
      <p:sp>
        <p:nvSpPr>
          <p:cNvPr id="246793" name="Rectangle 1033"/>
          <p:cNvSpPr>
            <a:spLocks noChangeArrowheads="1"/>
          </p:cNvSpPr>
          <p:nvPr/>
        </p:nvSpPr>
        <p:spPr bwMode="auto">
          <a:xfrm>
            <a:off x="3886200" y="1314451"/>
            <a:ext cx="381000" cy="342900"/>
          </a:xfrm>
          <a:prstGeom prst="rect">
            <a:avLst/>
          </a:prstGeom>
          <a:no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sz="1400">
                <a:latin typeface="Roboto Light"/>
                <a:cs typeface="Roboto Light"/>
              </a:rPr>
              <a:t>Op</a:t>
            </a:r>
          </a:p>
        </p:txBody>
      </p:sp>
      <p:sp>
        <p:nvSpPr>
          <p:cNvPr id="246794" name="Rectangle 1034"/>
          <p:cNvSpPr>
            <a:spLocks noChangeArrowheads="1"/>
          </p:cNvSpPr>
          <p:nvPr/>
        </p:nvSpPr>
        <p:spPr bwMode="auto">
          <a:xfrm>
            <a:off x="4267200" y="1314451"/>
            <a:ext cx="1219200" cy="342900"/>
          </a:xfrm>
          <a:prstGeom prst="rect">
            <a:avLst/>
          </a:prstGeom>
          <a:no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sz="1400">
                <a:latin typeface="Roboto Light"/>
                <a:cs typeface="Roboto Light"/>
              </a:rPr>
              <a:t>Sender Ether</a:t>
            </a:r>
          </a:p>
        </p:txBody>
      </p:sp>
      <p:sp>
        <p:nvSpPr>
          <p:cNvPr id="246795" name="Rectangle 1035"/>
          <p:cNvSpPr>
            <a:spLocks noChangeArrowheads="1"/>
          </p:cNvSpPr>
          <p:nvPr/>
        </p:nvSpPr>
        <p:spPr bwMode="auto">
          <a:xfrm>
            <a:off x="5486400" y="1314451"/>
            <a:ext cx="1066800" cy="342900"/>
          </a:xfrm>
          <a:prstGeom prst="rect">
            <a:avLst/>
          </a:prstGeom>
          <a:no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sz="1400">
                <a:latin typeface="Roboto Light"/>
                <a:cs typeface="Roboto Light"/>
              </a:rPr>
              <a:t>Sender IP</a:t>
            </a:r>
          </a:p>
        </p:txBody>
      </p:sp>
      <p:sp>
        <p:nvSpPr>
          <p:cNvPr id="246796" name="Rectangle 1036"/>
          <p:cNvSpPr>
            <a:spLocks noChangeArrowheads="1"/>
          </p:cNvSpPr>
          <p:nvPr/>
        </p:nvSpPr>
        <p:spPr bwMode="auto">
          <a:xfrm>
            <a:off x="7848600" y="1314451"/>
            <a:ext cx="1066800" cy="342900"/>
          </a:xfrm>
          <a:prstGeom prst="rect">
            <a:avLst/>
          </a:prstGeom>
          <a:noFill/>
          <a:ln w="9525">
            <a:solidFill>
              <a:schemeClr val="tx1"/>
            </a:solidFill>
            <a:miter lim="800000"/>
            <a:headEnd/>
            <a:tailEnd/>
          </a:ln>
          <a:effectLst/>
        </p:spPr>
        <p:txBody>
          <a:bodyPr wrap="none" lIns="81640" tIns="40819" rIns="81640" bIns="40819" anchor="ctr">
            <a:prstTxWarp prst="textNoShape">
              <a:avLst/>
            </a:prstTxWarp>
          </a:bodyPr>
          <a:lstStyle/>
          <a:p>
            <a:pPr algn="ctr"/>
            <a:r>
              <a:rPr lang="en-US" sz="1400">
                <a:latin typeface="Roboto Light"/>
                <a:cs typeface="Roboto Light"/>
              </a:rPr>
              <a:t>Target IP</a:t>
            </a:r>
          </a:p>
        </p:txBody>
      </p:sp>
    </p:spTree>
    <p:extLst>
      <p:ext uri="{BB962C8B-B14F-4D97-AF65-F5344CB8AC3E}">
        <p14:creationId xmlns:p14="http://schemas.microsoft.com/office/powerpoint/2010/main" val="130310841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Attacks Against Wireless Networks</a:t>
            </a:r>
          </a:p>
        </p:txBody>
      </p:sp>
      <p:sp>
        <p:nvSpPr>
          <p:cNvPr id="72707" name="Rectangle 3"/>
          <p:cNvSpPr>
            <a:spLocks noGrp="1" noChangeArrowheads="1"/>
          </p:cNvSpPr>
          <p:nvPr>
            <p:ph idx="1"/>
          </p:nvPr>
        </p:nvSpPr>
        <p:spPr/>
        <p:txBody>
          <a:bodyPr>
            <a:normAutofit fontScale="92500" lnSpcReduction="10000"/>
          </a:bodyPr>
          <a:lstStyle/>
          <a:p>
            <a:r>
              <a:rPr lang="en-US" dirty="0"/>
              <a:t>Wireless traffic sniffing</a:t>
            </a:r>
          </a:p>
          <a:p>
            <a:r>
              <a:rPr lang="en-US" dirty="0"/>
              <a:t>Wireless network detection</a:t>
            </a:r>
          </a:p>
          <a:p>
            <a:pPr lvl="1"/>
            <a:r>
              <a:rPr lang="en-US" dirty="0"/>
              <a:t>Closed networks</a:t>
            </a:r>
          </a:p>
          <a:p>
            <a:r>
              <a:rPr lang="en-US" dirty="0"/>
              <a:t>Injection attacks</a:t>
            </a:r>
          </a:p>
          <a:p>
            <a:pPr lvl="1"/>
            <a:r>
              <a:rPr lang="en-US" dirty="0"/>
              <a:t>Denial of service</a:t>
            </a:r>
          </a:p>
          <a:p>
            <a:pPr lvl="1"/>
            <a:r>
              <a:rPr lang="en-US" dirty="0"/>
              <a:t>Man-in-the-middle</a:t>
            </a:r>
          </a:p>
          <a:p>
            <a:r>
              <a:rPr lang="en-US" dirty="0"/>
              <a:t>WEP attacks</a:t>
            </a:r>
          </a:p>
          <a:p>
            <a:pPr lvl="1"/>
            <a:r>
              <a:rPr lang="en-US" dirty="0"/>
              <a:t>Stream reuse attacks</a:t>
            </a:r>
          </a:p>
          <a:p>
            <a:pPr lvl="1"/>
            <a:r>
              <a:rPr lang="en-US" dirty="0"/>
              <a:t>WEP traffic generation</a:t>
            </a:r>
          </a:p>
          <a:p>
            <a:pPr lvl="1"/>
            <a:r>
              <a:rPr lang="en-US" dirty="0"/>
              <a:t>Brute force attacks</a:t>
            </a:r>
          </a:p>
          <a:p>
            <a:pPr lvl="1"/>
            <a:r>
              <a:rPr lang="en-US" dirty="0"/>
              <a:t>FMS attack</a:t>
            </a:r>
          </a:p>
        </p:txBody>
      </p:sp>
    </p:spTree>
    <p:extLst>
      <p:ext uri="{BB962C8B-B14F-4D97-AF65-F5344CB8AC3E}">
        <p14:creationId xmlns:p14="http://schemas.microsoft.com/office/powerpoint/2010/main" val="317176862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dirty="0"/>
              <a:t>Wireless Traffic Sniffing</a:t>
            </a:r>
          </a:p>
        </p:txBody>
      </p:sp>
      <p:sp>
        <p:nvSpPr>
          <p:cNvPr id="230403" name="Rectangle 3"/>
          <p:cNvSpPr>
            <a:spLocks noGrp="1" noChangeArrowheads="1"/>
          </p:cNvSpPr>
          <p:nvPr>
            <p:ph idx="1"/>
          </p:nvPr>
        </p:nvSpPr>
        <p:spPr/>
        <p:txBody>
          <a:bodyPr>
            <a:normAutofit/>
          </a:bodyPr>
          <a:lstStyle/>
          <a:p>
            <a:r>
              <a:rPr lang="en-US" dirty="0"/>
              <a:t>Traffic in an open wireless network is particularly vulnerable to eavesdropping</a:t>
            </a:r>
          </a:p>
          <a:p>
            <a:pPr lvl="1"/>
            <a:r>
              <a:rPr lang="en-US" dirty="0"/>
              <a:t>No physical access is necessary (e.g., the “parking lot attack”)</a:t>
            </a:r>
          </a:p>
          <a:p>
            <a:r>
              <a:rPr lang="en-US" dirty="0"/>
              <a:t>Even when using encryption, source and destination MAC addresses are accessible</a:t>
            </a:r>
          </a:p>
          <a:p>
            <a:pPr lvl="1"/>
            <a:r>
              <a:rPr lang="en-US" dirty="0"/>
              <a:t>May be used to bypass MAC access control lists at another AP, configured differently (e.g., no encryption)</a:t>
            </a:r>
          </a:p>
          <a:p>
            <a:pPr lvl="1"/>
            <a:r>
              <a:rPr lang="en-US" dirty="0"/>
              <a:t>May be used to perform traffic flow analysis</a:t>
            </a:r>
          </a:p>
        </p:txBody>
      </p:sp>
    </p:spTree>
    <p:extLst>
      <p:ext uri="{BB962C8B-B14F-4D97-AF65-F5344CB8AC3E}">
        <p14:creationId xmlns:p14="http://schemas.microsoft.com/office/powerpoint/2010/main" val="40819399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 vs. Promiscuous</a:t>
            </a:r>
          </a:p>
        </p:txBody>
      </p:sp>
      <p:sp>
        <p:nvSpPr>
          <p:cNvPr id="3" name="Content Placeholder 2"/>
          <p:cNvSpPr>
            <a:spLocks noGrp="1"/>
          </p:cNvSpPr>
          <p:nvPr>
            <p:ph idx="1"/>
          </p:nvPr>
        </p:nvSpPr>
        <p:spPr/>
        <p:txBody>
          <a:bodyPr/>
          <a:lstStyle/>
          <a:p>
            <a:r>
              <a:rPr lang="en-US" dirty="0"/>
              <a:t>In promiscuous mode, the 802.11 headers are removed and only the packets transmitted by the AP with whom the client is associated are passed on by the driver </a:t>
            </a:r>
          </a:p>
          <a:p>
            <a:r>
              <a:rPr lang="en-US" dirty="0"/>
              <a:t>In order to observe all traffic (including management frames) the network card must be able to be in monitor mode (RFMON)</a:t>
            </a:r>
          </a:p>
          <a:p>
            <a:pPr lvl="1"/>
            <a:r>
              <a:rPr lang="en-US" dirty="0"/>
              <a:t>When in monitor mode, the card (usually) cannot send traffic </a:t>
            </a:r>
          </a:p>
          <a:p>
            <a:endParaRPr lang="en-US" dirty="0"/>
          </a:p>
        </p:txBody>
      </p:sp>
    </p:spTree>
    <p:extLst>
      <p:ext uri="{BB962C8B-B14F-4D97-AF65-F5344CB8AC3E}">
        <p14:creationId xmlns:p14="http://schemas.microsoft.com/office/powerpoint/2010/main" val="127214031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Wireless Network Detection</a:t>
            </a:r>
          </a:p>
        </p:txBody>
      </p:sp>
      <p:sp>
        <p:nvSpPr>
          <p:cNvPr id="86019" name="Rectangle 3"/>
          <p:cNvSpPr>
            <a:spLocks noGrp="1" noChangeArrowheads="1"/>
          </p:cNvSpPr>
          <p:nvPr>
            <p:ph idx="1"/>
          </p:nvPr>
        </p:nvSpPr>
        <p:spPr/>
        <p:txBody>
          <a:bodyPr/>
          <a:lstStyle/>
          <a:p>
            <a:r>
              <a:rPr lang="en-US" dirty="0"/>
              <a:t>Monitor Mode Protocol Analysis</a:t>
            </a:r>
          </a:p>
          <a:p>
            <a:pPr lvl="1"/>
            <a:r>
              <a:rPr lang="en-US" dirty="0"/>
              <a:t>Card set to monitor mode </a:t>
            </a:r>
          </a:p>
          <a:p>
            <a:pPr lvl="1"/>
            <a:r>
              <a:rPr lang="en-US" dirty="0"/>
              <a:t>Sniffs beacons and probes</a:t>
            </a:r>
          </a:p>
          <a:p>
            <a:pPr lvl="1"/>
            <a:r>
              <a:rPr lang="en-US" dirty="0"/>
              <a:t>Allows one to detect closed APs</a:t>
            </a:r>
          </a:p>
          <a:p>
            <a:pPr lvl="1"/>
            <a:r>
              <a:rPr lang="en-US" dirty="0"/>
              <a:t>Allows one to detect wireless nodes</a:t>
            </a:r>
          </a:p>
        </p:txBody>
      </p:sp>
      <p:pic>
        <p:nvPicPr>
          <p:cNvPr id="2" name="Picture 1" descr="Screen Shot 2015-10-03 at 11.34.1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642" y="3057287"/>
            <a:ext cx="5216072" cy="1896753"/>
          </a:xfrm>
          <a:prstGeom prst="rect">
            <a:avLst/>
          </a:prstGeom>
        </p:spPr>
      </p:pic>
    </p:spTree>
    <p:extLst>
      <p:ext uri="{BB962C8B-B14F-4D97-AF65-F5344CB8AC3E}">
        <p14:creationId xmlns:p14="http://schemas.microsoft.com/office/powerpoint/2010/main" val="219060723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Detecting Closed Networks</a:t>
            </a:r>
          </a:p>
        </p:txBody>
      </p:sp>
      <p:sp>
        <p:nvSpPr>
          <p:cNvPr id="87043" name="Rectangle 3"/>
          <p:cNvSpPr>
            <a:spLocks noGrp="1" noChangeArrowheads="1"/>
          </p:cNvSpPr>
          <p:nvPr>
            <p:ph idx="1"/>
          </p:nvPr>
        </p:nvSpPr>
        <p:spPr/>
        <p:txBody>
          <a:bodyPr/>
          <a:lstStyle/>
          <a:p>
            <a:r>
              <a:rPr lang="en-US" dirty="0"/>
              <a:t>Analyze probe responses from APs that are replies to probe requests from valid nodes</a:t>
            </a:r>
          </a:p>
          <a:p>
            <a:pPr lvl="1"/>
            <a:r>
              <a:rPr lang="en-US" dirty="0"/>
              <a:t>Probe requests are sent out roughly every 10 minutes</a:t>
            </a:r>
          </a:p>
          <a:p>
            <a:r>
              <a:rPr lang="en-US" dirty="0"/>
              <a:t>Probe requests can be forced using a disassociation attack</a:t>
            </a:r>
          </a:p>
          <a:p>
            <a:pPr lvl="1"/>
            <a:r>
              <a:rPr lang="en-US" dirty="0"/>
              <a:t>Attacker sends a spoofed disassociation frame pretending to be the AP</a:t>
            </a:r>
          </a:p>
          <a:p>
            <a:pPr lvl="1"/>
            <a:r>
              <a:rPr lang="en-US" dirty="0"/>
              <a:t>The disassociated station tries to connect again and sends a probe message (containing the SSID)</a:t>
            </a:r>
          </a:p>
        </p:txBody>
      </p:sp>
    </p:spTree>
    <p:extLst>
      <p:ext uri="{BB962C8B-B14F-4D97-AF65-F5344CB8AC3E}">
        <p14:creationId xmlns:p14="http://schemas.microsoft.com/office/powerpoint/2010/main" val="294639413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Denial of Service</a:t>
            </a:r>
          </a:p>
        </p:txBody>
      </p:sp>
      <p:sp>
        <p:nvSpPr>
          <p:cNvPr id="137219" name="Rectangle 3"/>
          <p:cNvSpPr>
            <a:spLocks noGrp="1" noChangeArrowheads="1"/>
          </p:cNvSpPr>
          <p:nvPr>
            <p:ph idx="1"/>
          </p:nvPr>
        </p:nvSpPr>
        <p:spPr/>
        <p:txBody>
          <a:bodyPr/>
          <a:lstStyle/>
          <a:p>
            <a:r>
              <a:rPr lang="en-US" dirty="0"/>
              <a:t>Wireless networks are particularly vulnerable to denial-of-service attacks</a:t>
            </a:r>
          </a:p>
          <a:p>
            <a:r>
              <a:rPr lang="en-US" dirty="0"/>
              <a:t>One can send a disassociation request to nodes on a wireless network and continue to send disassociation messages whenever they re-associate</a:t>
            </a:r>
          </a:p>
          <a:p>
            <a:r>
              <a:rPr lang="en-US" dirty="0"/>
              <a:t>One can use radio interference to make the wireless network unusable</a:t>
            </a:r>
          </a:p>
        </p:txBody>
      </p:sp>
    </p:spTree>
    <p:extLst>
      <p:ext uri="{BB962C8B-B14F-4D97-AF65-F5344CB8AC3E}">
        <p14:creationId xmlns:p14="http://schemas.microsoft.com/office/powerpoint/2010/main" val="127364208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dirty="0"/>
              <a:t>Man-in-the-Middle Attacks</a:t>
            </a:r>
          </a:p>
        </p:txBody>
      </p:sp>
      <p:sp>
        <p:nvSpPr>
          <p:cNvPr id="161795" name="Rectangle 3"/>
          <p:cNvSpPr>
            <a:spLocks noGrp="1" noChangeArrowheads="1"/>
          </p:cNvSpPr>
          <p:nvPr>
            <p:ph idx="1"/>
          </p:nvPr>
        </p:nvSpPr>
        <p:spPr/>
        <p:txBody>
          <a:bodyPr>
            <a:normAutofit/>
          </a:bodyPr>
          <a:lstStyle/>
          <a:p>
            <a:r>
              <a:rPr lang="en-US" dirty="0"/>
              <a:t>There are two main ways to perform a man-in-the-middle attacks:</a:t>
            </a:r>
          </a:p>
          <a:p>
            <a:pPr lvl="1"/>
            <a:r>
              <a:rPr lang="en-US" dirty="0"/>
              <a:t>By performing ARP spoofing once associated with an AP</a:t>
            </a:r>
          </a:p>
          <a:p>
            <a:pPr lvl="1"/>
            <a:r>
              <a:rPr lang="en-US" dirty="0"/>
              <a:t>By de-authorizing a victim host</a:t>
            </a:r>
          </a:p>
          <a:p>
            <a:pPr lvl="2"/>
            <a:r>
              <a:rPr lang="en-US" dirty="0"/>
              <a:t>Attacker becomes an AP with the same SSID on a different channel</a:t>
            </a:r>
          </a:p>
          <a:p>
            <a:pPr lvl="2"/>
            <a:r>
              <a:rPr lang="en-US" dirty="0"/>
              <a:t>Attacker de-authorizes victim</a:t>
            </a:r>
          </a:p>
          <a:p>
            <a:pPr lvl="2"/>
            <a:r>
              <a:rPr lang="en-US" dirty="0"/>
              <a:t>Victim reconnects to fake AP</a:t>
            </a:r>
          </a:p>
          <a:p>
            <a:pPr lvl="2"/>
            <a:r>
              <a:rPr lang="en-US" dirty="0"/>
              <a:t>Attacker relays frames back and forth</a:t>
            </a:r>
          </a:p>
        </p:txBody>
      </p:sp>
    </p:spTree>
    <p:extLst>
      <p:ext uri="{BB962C8B-B14F-4D97-AF65-F5344CB8AC3E}">
        <p14:creationId xmlns:p14="http://schemas.microsoft.com/office/powerpoint/2010/main" val="278792958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5">
            <a:extLst>
              <a:ext uri="{FF2B5EF4-FFF2-40B4-BE49-F238E27FC236}">
                <a16:creationId xmlns:a16="http://schemas.microsoft.com/office/drawing/2014/main" id="{75F78EEE-1059-9F6E-07AF-001FC8467CF6}"/>
              </a:ext>
            </a:extLst>
          </p:cNvPr>
          <p:cNvSpPr>
            <a:spLocks noGrp="1"/>
          </p:cNvSpPr>
          <p:nvPr>
            <p:ph type="dt" sz="quarter" idx="10"/>
          </p:nvPr>
        </p:nvSpPr>
        <p:spPr/>
        <p:txBody>
          <a:bodyPr/>
          <a:lstStyle/>
          <a:p>
            <a:pPr>
              <a:defRPr/>
            </a:pPr>
            <a:r>
              <a:rPr lang="en-US" dirty="0"/>
              <a:t>Security in Wireless LAN (802.11i)</a:t>
            </a:r>
          </a:p>
        </p:txBody>
      </p:sp>
      <p:sp>
        <p:nvSpPr>
          <p:cNvPr id="22" name="Footer Placeholder 6">
            <a:extLst>
              <a:ext uri="{FF2B5EF4-FFF2-40B4-BE49-F238E27FC236}">
                <a16:creationId xmlns:a16="http://schemas.microsoft.com/office/drawing/2014/main" id="{0654B92E-BECF-4BF5-5E07-A4AD18348842}"/>
              </a:ext>
            </a:extLst>
          </p:cNvPr>
          <p:cNvSpPr>
            <a:spLocks noGrp="1"/>
          </p:cNvSpPr>
          <p:nvPr>
            <p:ph type="ftr" sz="quarter" idx="11"/>
          </p:nvPr>
        </p:nvSpPr>
        <p:spPr/>
        <p:txBody>
          <a:bodyPr/>
          <a:lstStyle/>
          <a:p>
            <a:pPr>
              <a:defRPr/>
            </a:pPr>
            <a:r>
              <a:rPr lang="en-US" dirty="0"/>
              <a:t>CN8816: Network Security</a:t>
            </a:r>
          </a:p>
        </p:txBody>
      </p:sp>
      <p:sp>
        <p:nvSpPr>
          <p:cNvPr id="23" name="Slide Number Placeholder 7">
            <a:extLst>
              <a:ext uri="{FF2B5EF4-FFF2-40B4-BE49-F238E27FC236}">
                <a16:creationId xmlns:a16="http://schemas.microsoft.com/office/drawing/2014/main" id="{2315E75C-422F-C2B0-E6C2-00EA306518BF}"/>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C5568674-3AF3-E744-9F50-33829A101660}" type="slidenum">
              <a:rPr lang="en-US" altLang="en-VN" sz="1050" b="0">
                <a:latin typeface="Tahoma" panose="020B0604030504040204" pitchFamily="34" charset="0"/>
              </a:rPr>
              <a:pPr eaLnBrk="1" hangingPunct="1"/>
              <a:t>187</a:t>
            </a:fld>
            <a:endParaRPr lang="en-US" altLang="en-VN" sz="1050" b="0">
              <a:latin typeface="Tahoma" panose="020B0604030504040204" pitchFamily="34" charset="0"/>
            </a:endParaRPr>
          </a:p>
        </p:txBody>
      </p:sp>
      <p:sp>
        <p:nvSpPr>
          <p:cNvPr id="4101" name="Rectangle 2">
            <a:extLst>
              <a:ext uri="{FF2B5EF4-FFF2-40B4-BE49-F238E27FC236}">
                <a16:creationId xmlns:a16="http://schemas.microsoft.com/office/drawing/2014/main" id="{D919C136-9AFC-0834-9D63-253D2FC8F774}"/>
              </a:ext>
            </a:extLst>
          </p:cNvPr>
          <p:cNvSpPr>
            <a:spLocks noGrp="1" noChangeArrowheads="1"/>
          </p:cNvSpPr>
          <p:nvPr>
            <p:ph type="title"/>
          </p:nvPr>
        </p:nvSpPr>
        <p:spPr/>
        <p:txBody>
          <a:bodyPr/>
          <a:lstStyle/>
          <a:p>
            <a:pPr eaLnBrk="1" hangingPunct="1"/>
            <a:r>
              <a:rPr lang="en-US" altLang="en-VN"/>
              <a:t>1.Open System Authentication</a:t>
            </a:r>
          </a:p>
        </p:txBody>
      </p:sp>
      <p:sp>
        <p:nvSpPr>
          <p:cNvPr id="105475" name="Rectangle 3">
            <a:extLst>
              <a:ext uri="{FF2B5EF4-FFF2-40B4-BE49-F238E27FC236}">
                <a16:creationId xmlns:a16="http://schemas.microsoft.com/office/drawing/2014/main" id="{7BC2DBB5-E063-FB9E-C506-302E00A4ED39}"/>
              </a:ext>
            </a:extLst>
          </p:cNvPr>
          <p:cNvSpPr>
            <a:spLocks noGrp="1" noChangeArrowheads="1"/>
          </p:cNvSpPr>
          <p:nvPr>
            <p:ph type="body" sz="half" idx="1"/>
          </p:nvPr>
        </p:nvSpPr>
        <p:spPr>
          <a:xfrm>
            <a:off x="1893094" y="1189435"/>
            <a:ext cx="5943600" cy="3771900"/>
          </a:xfrm>
        </p:spPr>
        <p:txBody>
          <a:bodyPr/>
          <a:lstStyle/>
          <a:p>
            <a:pPr marL="457200" indent="-457200"/>
            <a:r>
              <a:rPr lang="en-US" altLang="en-VN" sz="1800"/>
              <a:t>Establishing the IEEE 802.11 association with no authentication</a:t>
            </a:r>
          </a:p>
        </p:txBody>
      </p:sp>
      <p:sp>
        <p:nvSpPr>
          <p:cNvPr id="4103" name="Text Box 88">
            <a:extLst>
              <a:ext uri="{FF2B5EF4-FFF2-40B4-BE49-F238E27FC236}">
                <a16:creationId xmlns:a16="http://schemas.microsoft.com/office/drawing/2014/main" id="{6E1D93DA-E308-5865-B6D2-7535C51BB6B0}"/>
              </a:ext>
            </a:extLst>
          </p:cNvPr>
          <p:cNvSpPr txBox="1">
            <a:spLocks noChangeArrowheads="1"/>
          </p:cNvSpPr>
          <p:nvPr/>
        </p:nvSpPr>
        <p:spPr bwMode="auto">
          <a:xfrm>
            <a:off x="2814638" y="1995488"/>
            <a:ext cx="471411" cy="276999"/>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STA</a:t>
            </a:r>
          </a:p>
        </p:txBody>
      </p:sp>
      <p:sp>
        <p:nvSpPr>
          <p:cNvPr id="4104" name="Text Box 89">
            <a:extLst>
              <a:ext uri="{FF2B5EF4-FFF2-40B4-BE49-F238E27FC236}">
                <a16:creationId xmlns:a16="http://schemas.microsoft.com/office/drawing/2014/main" id="{9D26D572-6749-0857-D86D-208128ECCD35}"/>
              </a:ext>
            </a:extLst>
          </p:cNvPr>
          <p:cNvSpPr txBox="1">
            <a:spLocks noChangeArrowheads="1"/>
          </p:cNvSpPr>
          <p:nvPr/>
        </p:nvSpPr>
        <p:spPr bwMode="auto">
          <a:xfrm>
            <a:off x="6059091" y="2014538"/>
            <a:ext cx="706604" cy="276999"/>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AP STA</a:t>
            </a:r>
          </a:p>
        </p:txBody>
      </p:sp>
      <p:sp>
        <p:nvSpPr>
          <p:cNvPr id="4105" name="Line 91">
            <a:extLst>
              <a:ext uri="{FF2B5EF4-FFF2-40B4-BE49-F238E27FC236}">
                <a16:creationId xmlns:a16="http://schemas.microsoft.com/office/drawing/2014/main" id="{17FC9E6D-3385-EB83-5E0D-949C78CCDF03}"/>
              </a:ext>
            </a:extLst>
          </p:cNvPr>
          <p:cNvSpPr>
            <a:spLocks noChangeShapeType="1"/>
          </p:cNvSpPr>
          <p:nvPr/>
        </p:nvSpPr>
        <p:spPr bwMode="auto">
          <a:xfrm>
            <a:off x="3045619" y="2255044"/>
            <a:ext cx="0" cy="2218135"/>
          </a:xfrm>
          <a:prstGeom prst="line">
            <a:avLst/>
          </a:prstGeom>
          <a:noFill/>
          <a:ln w="2857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4106" name="Line 92">
            <a:extLst>
              <a:ext uri="{FF2B5EF4-FFF2-40B4-BE49-F238E27FC236}">
                <a16:creationId xmlns:a16="http://schemas.microsoft.com/office/drawing/2014/main" id="{3178CF62-7C43-3AEA-2121-9295528DF89A}"/>
              </a:ext>
            </a:extLst>
          </p:cNvPr>
          <p:cNvSpPr>
            <a:spLocks noChangeShapeType="1"/>
          </p:cNvSpPr>
          <p:nvPr/>
        </p:nvSpPr>
        <p:spPr bwMode="auto">
          <a:xfrm>
            <a:off x="6444854" y="2283619"/>
            <a:ext cx="0" cy="2189560"/>
          </a:xfrm>
          <a:prstGeom prst="line">
            <a:avLst/>
          </a:prstGeom>
          <a:noFill/>
          <a:ln w="2857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4107" name="Line 93">
            <a:extLst>
              <a:ext uri="{FF2B5EF4-FFF2-40B4-BE49-F238E27FC236}">
                <a16:creationId xmlns:a16="http://schemas.microsoft.com/office/drawing/2014/main" id="{F6BAE622-0C2F-E3E7-1D28-B3C4967CF9AB}"/>
              </a:ext>
            </a:extLst>
          </p:cNvPr>
          <p:cNvSpPr>
            <a:spLocks noChangeShapeType="1"/>
          </p:cNvSpPr>
          <p:nvPr/>
        </p:nvSpPr>
        <p:spPr bwMode="auto">
          <a:xfrm>
            <a:off x="3074194" y="2484835"/>
            <a:ext cx="3340894"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4108" name="Text Box 94">
            <a:extLst>
              <a:ext uri="{FF2B5EF4-FFF2-40B4-BE49-F238E27FC236}">
                <a16:creationId xmlns:a16="http://schemas.microsoft.com/office/drawing/2014/main" id="{31718353-1306-D79A-B29D-D9D9491BE8FF}"/>
              </a:ext>
            </a:extLst>
          </p:cNvPr>
          <p:cNvSpPr txBox="1">
            <a:spLocks noChangeArrowheads="1"/>
          </p:cNvSpPr>
          <p:nvPr/>
        </p:nvSpPr>
        <p:spPr bwMode="auto">
          <a:xfrm>
            <a:off x="4082654" y="2255044"/>
            <a:ext cx="114371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Probe Request</a:t>
            </a:r>
          </a:p>
        </p:txBody>
      </p:sp>
      <p:sp>
        <p:nvSpPr>
          <p:cNvPr id="4109" name="Line 95">
            <a:extLst>
              <a:ext uri="{FF2B5EF4-FFF2-40B4-BE49-F238E27FC236}">
                <a16:creationId xmlns:a16="http://schemas.microsoft.com/office/drawing/2014/main" id="{008CC393-4797-3021-EC7E-072E1987EEC7}"/>
              </a:ext>
            </a:extLst>
          </p:cNvPr>
          <p:cNvSpPr>
            <a:spLocks noChangeShapeType="1"/>
          </p:cNvSpPr>
          <p:nvPr/>
        </p:nvSpPr>
        <p:spPr bwMode="auto">
          <a:xfrm flipH="1" flipV="1">
            <a:off x="3045619" y="2831306"/>
            <a:ext cx="3399235"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4110" name="Text Box 96">
            <a:extLst>
              <a:ext uri="{FF2B5EF4-FFF2-40B4-BE49-F238E27FC236}">
                <a16:creationId xmlns:a16="http://schemas.microsoft.com/office/drawing/2014/main" id="{3A15A454-BB10-82FE-669A-02D7D13285E5}"/>
              </a:ext>
            </a:extLst>
          </p:cNvPr>
          <p:cNvSpPr txBox="1">
            <a:spLocks noChangeArrowheads="1"/>
          </p:cNvSpPr>
          <p:nvPr/>
        </p:nvSpPr>
        <p:spPr bwMode="auto">
          <a:xfrm>
            <a:off x="3855244" y="2781301"/>
            <a:ext cx="1381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endParaRPr lang="en-VN" altLang="en-VN" sz="1200"/>
          </a:p>
        </p:txBody>
      </p:sp>
      <p:sp>
        <p:nvSpPr>
          <p:cNvPr id="4111" name="Text Box 97">
            <a:extLst>
              <a:ext uri="{FF2B5EF4-FFF2-40B4-BE49-F238E27FC236}">
                <a16:creationId xmlns:a16="http://schemas.microsoft.com/office/drawing/2014/main" id="{FB91DD3E-F358-BFF4-8F7B-24696ACB0884}"/>
              </a:ext>
            </a:extLst>
          </p:cNvPr>
          <p:cNvSpPr txBox="1">
            <a:spLocks noChangeArrowheads="1"/>
          </p:cNvSpPr>
          <p:nvPr/>
        </p:nvSpPr>
        <p:spPr bwMode="auto">
          <a:xfrm>
            <a:off x="4082653" y="2600326"/>
            <a:ext cx="12286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Probe Response</a:t>
            </a:r>
          </a:p>
        </p:txBody>
      </p:sp>
      <p:sp>
        <p:nvSpPr>
          <p:cNvPr id="4112" name="Line 98">
            <a:extLst>
              <a:ext uri="{FF2B5EF4-FFF2-40B4-BE49-F238E27FC236}">
                <a16:creationId xmlns:a16="http://schemas.microsoft.com/office/drawing/2014/main" id="{2075B3D1-020B-1330-A22B-EEAEECBF9E29}"/>
              </a:ext>
            </a:extLst>
          </p:cNvPr>
          <p:cNvSpPr>
            <a:spLocks noChangeShapeType="1"/>
          </p:cNvSpPr>
          <p:nvPr/>
        </p:nvSpPr>
        <p:spPr bwMode="auto">
          <a:xfrm>
            <a:off x="3045619" y="3176588"/>
            <a:ext cx="3399235"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4113" name="Text Box 99">
            <a:extLst>
              <a:ext uri="{FF2B5EF4-FFF2-40B4-BE49-F238E27FC236}">
                <a16:creationId xmlns:a16="http://schemas.microsoft.com/office/drawing/2014/main" id="{95FD2274-8034-D0AB-9228-11DF0CC4E95C}"/>
              </a:ext>
            </a:extLst>
          </p:cNvPr>
          <p:cNvSpPr txBox="1">
            <a:spLocks noChangeArrowheads="1"/>
          </p:cNvSpPr>
          <p:nvPr/>
        </p:nvSpPr>
        <p:spPr bwMode="auto">
          <a:xfrm>
            <a:off x="3593355" y="2945607"/>
            <a:ext cx="26704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US" altLang="en-VN" sz="1200"/>
              <a:t>Open System Authentication Request </a:t>
            </a:r>
          </a:p>
          <a:p>
            <a:pPr algn="ctr" eaLnBrk="1" hangingPunct="1"/>
            <a:r>
              <a:rPr lang="en-US" altLang="en-VN" sz="1200"/>
              <a:t>(STA Identity)</a:t>
            </a:r>
          </a:p>
        </p:txBody>
      </p:sp>
      <p:sp>
        <p:nvSpPr>
          <p:cNvPr id="4114" name="Line 100">
            <a:extLst>
              <a:ext uri="{FF2B5EF4-FFF2-40B4-BE49-F238E27FC236}">
                <a16:creationId xmlns:a16="http://schemas.microsoft.com/office/drawing/2014/main" id="{6DC228CC-E3EE-0A60-3BED-2CE6B55372B6}"/>
              </a:ext>
            </a:extLst>
          </p:cNvPr>
          <p:cNvSpPr>
            <a:spLocks noChangeShapeType="1"/>
          </p:cNvSpPr>
          <p:nvPr/>
        </p:nvSpPr>
        <p:spPr bwMode="auto">
          <a:xfrm flipH="1">
            <a:off x="3045619" y="3608785"/>
            <a:ext cx="3399235"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4115" name="Text Box 101">
            <a:extLst>
              <a:ext uri="{FF2B5EF4-FFF2-40B4-BE49-F238E27FC236}">
                <a16:creationId xmlns:a16="http://schemas.microsoft.com/office/drawing/2014/main" id="{8E1E4663-3CBC-BD9A-CF40-8FC9D78E3A4D}"/>
              </a:ext>
            </a:extLst>
          </p:cNvPr>
          <p:cNvSpPr txBox="1">
            <a:spLocks noChangeArrowheads="1"/>
          </p:cNvSpPr>
          <p:nvPr/>
        </p:nvSpPr>
        <p:spPr bwMode="auto">
          <a:xfrm>
            <a:off x="3524250" y="3368279"/>
            <a:ext cx="2716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Open System Authentication Response</a:t>
            </a:r>
          </a:p>
        </p:txBody>
      </p:sp>
      <p:sp>
        <p:nvSpPr>
          <p:cNvPr id="4116" name="Line 102">
            <a:extLst>
              <a:ext uri="{FF2B5EF4-FFF2-40B4-BE49-F238E27FC236}">
                <a16:creationId xmlns:a16="http://schemas.microsoft.com/office/drawing/2014/main" id="{E7145756-D360-8BCF-047E-58AA6D360AE4}"/>
              </a:ext>
            </a:extLst>
          </p:cNvPr>
          <p:cNvSpPr>
            <a:spLocks noChangeShapeType="1"/>
          </p:cNvSpPr>
          <p:nvPr/>
        </p:nvSpPr>
        <p:spPr bwMode="auto">
          <a:xfrm flipH="1">
            <a:off x="3045619" y="4386263"/>
            <a:ext cx="3399235"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4117" name="Line 103">
            <a:extLst>
              <a:ext uri="{FF2B5EF4-FFF2-40B4-BE49-F238E27FC236}">
                <a16:creationId xmlns:a16="http://schemas.microsoft.com/office/drawing/2014/main" id="{A8841E58-D0EF-961A-FD7C-68D16B5B2ED8}"/>
              </a:ext>
            </a:extLst>
          </p:cNvPr>
          <p:cNvSpPr>
            <a:spLocks noChangeShapeType="1"/>
          </p:cNvSpPr>
          <p:nvPr/>
        </p:nvSpPr>
        <p:spPr bwMode="auto">
          <a:xfrm>
            <a:off x="3045619" y="3982641"/>
            <a:ext cx="3399235"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4118" name="Text Box 104">
            <a:extLst>
              <a:ext uri="{FF2B5EF4-FFF2-40B4-BE49-F238E27FC236}">
                <a16:creationId xmlns:a16="http://schemas.microsoft.com/office/drawing/2014/main" id="{CA091AB7-207E-D44D-7308-00B8BE543004}"/>
              </a:ext>
            </a:extLst>
          </p:cNvPr>
          <p:cNvSpPr txBox="1">
            <a:spLocks noChangeArrowheads="1"/>
          </p:cNvSpPr>
          <p:nvPr/>
        </p:nvSpPr>
        <p:spPr bwMode="auto">
          <a:xfrm>
            <a:off x="3995737" y="3752851"/>
            <a:ext cx="15039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Association Request</a:t>
            </a:r>
          </a:p>
        </p:txBody>
      </p:sp>
      <p:sp>
        <p:nvSpPr>
          <p:cNvPr id="4119" name="Text Box 105">
            <a:extLst>
              <a:ext uri="{FF2B5EF4-FFF2-40B4-BE49-F238E27FC236}">
                <a16:creationId xmlns:a16="http://schemas.microsoft.com/office/drawing/2014/main" id="{81EFEB61-C511-08C9-6DC0-93B4DFE32CFE}"/>
              </a:ext>
            </a:extLst>
          </p:cNvPr>
          <p:cNvSpPr txBox="1">
            <a:spLocks noChangeArrowheads="1"/>
          </p:cNvSpPr>
          <p:nvPr/>
        </p:nvSpPr>
        <p:spPr bwMode="auto">
          <a:xfrm>
            <a:off x="3938588" y="4155282"/>
            <a:ext cx="15888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Association Response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blinds(horizontal)">
                                      <p:cBhvr>
                                        <p:cTn id="7" dur="500"/>
                                        <p:tgtEl>
                                          <p:spTgt spid="1054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a:extLst>
              <a:ext uri="{FF2B5EF4-FFF2-40B4-BE49-F238E27FC236}">
                <a16:creationId xmlns:a16="http://schemas.microsoft.com/office/drawing/2014/main" id="{940C2E99-6F12-AF24-9533-641B48D315CD}"/>
              </a:ext>
            </a:extLst>
          </p:cNvPr>
          <p:cNvSpPr>
            <a:spLocks noGrp="1"/>
          </p:cNvSpPr>
          <p:nvPr>
            <p:ph type="dt" sz="quarter" idx="10"/>
          </p:nvPr>
        </p:nvSpPr>
        <p:spPr/>
        <p:txBody>
          <a:bodyPr/>
          <a:lstStyle/>
          <a:p>
            <a:pPr>
              <a:defRPr/>
            </a:pPr>
            <a:r>
              <a:rPr lang="en-US" dirty="0"/>
              <a:t>Security in Wireless LAN (802.11i)</a:t>
            </a:r>
          </a:p>
        </p:txBody>
      </p:sp>
      <p:sp>
        <p:nvSpPr>
          <p:cNvPr id="23" name="Footer Placeholder 4">
            <a:extLst>
              <a:ext uri="{FF2B5EF4-FFF2-40B4-BE49-F238E27FC236}">
                <a16:creationId xmlns:a16="http://schemas.microsoft.com/office/drawing/2014/main" id="{FA8C287C-7171-1CE2-E38C-805AB6C1F298}"/>
              </a:ext>
            </a:extLst>
          </p:cNvPr>
          <p:cNvSpPr>
            <a:spLocks noGrp="1"/>
          </p:cNvSpPr>
          <p:nvPr>
            <p:ph type="ftr" sz="quarter" idx="11"/>
          </p:nvPr>
        </p:nvSpPr>
        <p:spPr/>
        <p:txBody>
          <a:bodyPr/>
          <a:lstStyle/>
          <a:p>
            <a:pPr>
              <a:defRPr/>
            </a:pPr>
            <a:r>
              <a:rPr lang="en-US" dirty="0"/>
              <a:t>CN8816: Network Security</a:t>
            </a:r>
          </a:p>
        </p:txBody>
      </p:sp>
      <p:sp>
        <p:nvSpPr>
          <p:cNvPr id="24" name="Slide Number Placeholder 5">
            <a:extLst>
              <a:ext uri="{FF2B5EF4-FFF2-40B4-BE49-F238E27FC236}">
                <a16:creationId xmlns:a16="http://schemas.microsoft.com/office/drawing/2014/main" id="{FD438429-B327-6D4B-3187-05378E929B02}"/>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0B33BB8B-9283-6D46-A303-ED3A21607187}" type="slidenum">
              <a:rPr lang="en-US" altLang="en-VN" sz="1050" b="0">
                <a:latin typeface="Tahoma" panose="020B0604030504040204" pitchFamily="34" charset="0"/>
              </a:rPr>
              <a:pPr eaLnBrk="1" hangingPunct="1"/>
              <a:t>188</a:t>
            </a:fld>
            <a:endParaRPr lang="en-US" altLang="en-VN" sz="1050" b="0">
              <a:latin typeface="Tahoma" panose="020B0604030504040204" pitchFamily="34" charset="0"/>
            </a:endParaRPr>
          </a:p>
        </p:txBody>
      </p:sp>
      <p:sp>
        <p:nvSpPr>
          <p:cNvPr id="5125" name="Rectangle 2">
            <a:extLst>
              <a:ext uri="{FF2B5EF4-FFF2-40B4-BE49-F238E27FC236}">
                <a16:creationId xmlns:a16="http://schemas.microsoft.com/office/drawing/2014/main" id="{C4186AC8-0980-416B-D26D-CCBAAF8D0A34}"/>
              </a:ext>
            </a:extLst>
          </p:cNvPr>
          <p:cNvSpPr>
            <a:spLocks noGrp="1" noChangeArrowheads="1"/>
          </p:cNvSpPr>
          <p:nvPr>
            <p:ph type="title"/>
          </p:nvPr>
        </p:nvSpPr>
        <p:spPr/>
        <p:txBody>
          <a:bodyPr/>
          <a:lstStyle/>
          <a:p>
            <a:pPr eaLnBrk="1" hangingPunct="1"/>
            <a:r>
              <a:rPr lang="en-US" altLang="en-VN"/>
              <a:t>2. Wired Equivalent Privacy (WEP)</a:t>
            </a:r>
          </a:p>
        </p:txBody>
      </p:sp>
      <p:sp>
        <p:nvSpPr>
          <p:cNvPr id="5126" name="Rectangle 3">
            <a:extLst>
              <a:ext uri="{FF2B5EF4-FFF2-40B4-BE49-F238E27FC236}">
                <a16:creationId xmlns:a16="http://schemas.microsoft.com/office/drawing/2014/main" id="{5D33125D-2EC2-D4A5-CC4E-35E6789919D2}"/>
              </a:ext>
            </a:extLst>
          </p:cNvPr>
          <p:cNvSpPr>
            <a:spLocks noGrp="1" noChangeArrowheads="1"/>
          </p:cNvSpPr>
          <p:nvPr>
            <p:ph type="body" idx="1"/>
          </p:nvPr>
        </p:nvSpPr>
        <p:spPr/>
        <p:txBody>
          <a:bodyPr/>
          <a:lstStyle/>
          <a:p>
            <a:pPr eaLnBrk="1" hangingPunct="1"/>
            <a:r>
              <a:rPr lang="en-US" altLang="en-VN"/>
              <a:t>WEP uses shared key authentication</a:t>
            </a:r>
          </a:p>
        </p:txBody>
      </p:sp>
      <p:sp>
        <p:nvSpPr>
          <p:cNvPr id="5127" name="Text Box 4">
            <a:extLst>
              <a:ext uri="{FF2B5EF4-FFF2-40B4-BE49-F238E27FC236}">
                <a16:creationId xmlns:a16="http://schemas.microsoft.com/office/drawing/2014/main" id="{47BE1A60-EEF1-23FA-0F27-4054F864FC35}"/>
              </a:ext>
            </a:extLst>
          </p:cNvPr>
          <p:cNvSpPr txBox="1">
            <a:spLocks noChangeArrowheads="1"/>
          </p:cNvSpPr>
          <p:nvPr/>
        </p:nvSpPr>
        <p:spPr bwMode="auto">
          <a:xfrm>
            <a:off x="2555082" y="1506142"/>
            <a:ext cx="471411" cy="276999"/>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STA</a:t>
            </a:r>
          </a:p>
        </p:txBody>
      </p:sp>
      <p:sp>
        <p:nvSpPr>
          <p:cNvPr id="5128" name="Text Box 5">
            <a:extLst>
              <a:ext uri="{FF2B5EF4-FFF2-40B4-BE49-F238E27FC236}">
                <a16:creationId xmlns:a16="http://schemas.microsoft.com/office/drawing/2014/main" id="{A99ED351-F9B1-E32D-7CF3-35E0FA9BA68A}"/>
              </a:ext>
            </a:extLst>
          </p:cNvPr>
          <p:cNvSpPr txBox="1">
            <a:spLocks noChangeArrowheads="1"/>
          </p:cNvSpPr>
          <p:nvPr/>
        </p:nvSpPr>
        <p:spPr bwMode="auto">
          <a:xfrm>
            <a:off x="5799535" y="1525192"/>
            <a:ext cx="706604" cy="276999"/>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AP STA</a:t>
            </a:r>
          </a:p>
        </p:txBody>
      </p:sp>
      <p:sp>
        <p:nvSpPr>
          <p:cNvPr id="5129" name="Line 6">
            <a:extLst>
              <a:ext uri="{FF2B5EF4-FFF2-40B4-BE49-F238E27FC236}">
                <a16:creationId xmlns:a16="http://schemas.microsoft.com/office/drawing/2014/main" id="{570DDF43-920E-BB77-F2CD-97D26391F6FE}"/>
              </a:ext>
            </a:extLst>
          </p:cNvPr>
          <p:cNvSpPr>
            <a:spLocks noChangeShapeType="1"/>
          </p:cNvSpPr>
          <p:nvPr/>
        </p:nvSpPr>
        <p:spPr bwMode="auto">
          <a:xfrm>
            <a:off x="2786063" y="1765698"/>
            <a:ext cx="0" cy="2678906"/>
          </a:xfrm>
          <a:prstGeom prst="line">
            <a:avLst/>
          </a:prstGeom>
          <a:noFill/>
          <a:ln w="2857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5130" name="Line 7">
            <a:extLst>
              <a:ext uri="{FF2B5EF4-FFF2-40B4-BE49-F238E27FC236}">
                <a16:creationId xmlns:a16="http://schemas.microsoft.com/office/drawing/2014/main" id="{3F567A29-2B78-CC21-DEE3-5A2FFE0F6C21}"/>
              </a:ext>
            </a:extLst>
          </p:cNvPr>
          <p:cNvSpPr>
            <a:spLocks noChangeShapeType="1"/>
          </p:cNvSpPr>
          <p:nvPr/>
        </p:nvSpPr>
        <p:spPr bwMode="auto">
          <a:xfrm>
            <a:off x="6185297" y="1794273"/>
            <a:ext cx="0" cy="2620565"/>
          </a:xfrm>
          <a:prstGeom prst="line">
            <a:avLst/>
          </a:prstGeom>
          <a:noFill/>
          <a:ln w="2857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5131" name="Line 8">
            <a:extLst>
              <a:ext uri="{FF2B5EF4-FFF2-40B4-BE49-F238E27FC236}">
                <a16:creationId xmlns:a16="http://schemas.microsoft.com/office/drawing/2014/main" id="{A4D8FA56-6248-32FF-92F6-B5875C7923C9}"/>
              </a:ext>
            </a:extLst>
          </p:cNvPr>
          <p:cNvSpPr>
            <a:spLocks noChangeShapeType="1"/>
          </p:cNvSpPr>
          <p:nvPr/>
        </p:nvSpPr>
        <p:spPr bwMode="auto">
          <a:xfrm>
            <a:off x="2814638" y="1995488"/>
            <a:ext cx="3340894" cy="0"/>
          </a:xfrm>
          <a:prstGeom prst="lin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5132" name="Text Box 9">
            <a:extLst>
              <a:ext uri="{FF2B5EF4-FFF2-40B4-BE49-F238E27FC236}">
                <a16:creationId xmlns:a16="http://schemas.microsoft.com/office/drawing/2014/main" id="{9F5BCF25-9E5E-A188-1D5D-CCB69A9C8460}"/>
              </a:ext>
            </a:extLst>
          </p:cNvPr>
          <p:cNvSpPr txBox="1">
            <a:spLocks noChangeArrowheads="1"/>
          </p:cNvSpPr>
          <p:nvPr/>
        </p:nvSpPr>
        <p:spPr bwMode="auto">
          <a:xfrm>
            <a:off x="3390900" y="1765698"/>
            <a:ext cx="22637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b="0"/>
              <a:t>Probe Request &amp; Probe Response</a:t>
            </a:r>
          </a:p>
        </p:txBody>
      </p:sp>
      <p:sp>
        <p:nvSpPr>
          <p:cNvPr id="5133" name="Line 10">
            <a:extLst>
              <a:ext uri="{FF2B5EF4-FFF2-40B4-BE49-F238E27FC236}">
                <a16:creationId xmlns:a16="http://schemas.microsoft.com/office/drawing/2014/main" id="{A843ACD2-4314-8FC7-94C7-EE9715A98EE3}"/>
              </a:ext>
            </a:extLst>
          </p:cNvPr>
          <p:cNvSpPr>
            <a:spLocks noChangeShapeType="1"/>
          </p:cNvSpPr>
          <p:nvPr/>
        </p:nvSpPr>
        <p:spPr bwMode="auto">
          <a:xfrm flipH="1" flipV="1">
            <a:off x="2786063" y="3724275"/>
            <a:ext cx="3399235"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5134" name="Text Box 11">
            <a:extLst>
              <a:ext uri="{FF2B5EF4-FFF2-40B4-BE49-F238E27FC236}">
                <a16:creationId xmlns:a16="http://schemas.microsoft.com/office/drawing/2014/main" id="{465837C5-9D43-D781-5E54-65E7C3756FB9}"/>
              </a:ext>
            </a:extLst>
          </p:cNvPr>
          <p:cNvSpPr txBox="1">
            <a:spLocks noChangeArrowheads="1"/>
          </p:cNvSpPr>
          <p:nvPr/>
        </p:nvSpPr>
        <p:spPr bwMode="auto">
          <a:xfrm>
            <a:off x="3595687" y="2291954"/>
            <a:ext cx="1381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endParaRPr lang="en-VN" altLang="en-VN" sz="1200"/>
          </a:p>
        </p:txBody>
      </p:sp>
      <p:sp>
        <p:nvSpPr>
          <p:cNvPr id="5135" name="Line 13">
            <a:extLst>
              <a:ext uri="{FF2B5EF4-FFF2-40B4-BE49-F238E27FC236}">
                <a16:creationId xmlns:a16="http://schemas.microsoft.com/office/drawing/2014/main" id="{05323A77-0731-92F4-A4F3-969D936C172C}"/>
              </a:ext>
            </a:extLst>
          </p:cNvPr>
          <p:cNvSpPr>
            <a:spLocks noChangeShapeType="1"/>
          </p:cNvSpPr>
          <p:nvPr/>
        </p:nvSpPr>
        <p:spPr bwMode="auto">
          <a:xfrm>
            <a:off x="2786063" y="2341960"/>
            <a:ext cx="3399235"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5136" name="Text Box 14">
            <a:extLst>
              <a:ext uri="{FF2B5EF4-FFF2-40B4-BE49-F238E27FC236}">
                <a16:creationId xmlns:a16="http://schemas.microsoft.com/office/drawing/2014/main" id="{401F2568-5D84-3958-9A9D-C55B56F03553}"/>
              </a:ext>
            </a:extLst>
          </p:cNvPr>
          <p:cNvSpPr txBox="1">
            <a:spLocks noChangeArrowheads="1"/>
          </p:cNvSpPr>
          <p:nvPr/>
        </p:nvSpPr>
        <p:spPr bwMode="auto">
          <a:xfrm>
            <a:off x="3482943" y="2053829"/>
            <a:ext cx="2112631" cy="51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lnSpc>
                <a:spcPct val="120000"/>
              </a:lnSpc>
            </a:pPr>
            <a:r>
              <a:rPr lang="en-US" altLang="en-VN" sz="1200" b="0"/>
              <a:t>Shared Key Authentication (1) </a:t>
            </a:r>
          </a:p>
          <a:p>
            <a:pPr algn="ctr" eaLnBrk="1" hangingPunct="1">
              <a:lnSpc>
                <a:spcPct val="120000"/>
              </a:lnSpc>
            </a:pPr>
            <a:r>
              <a:rPr lang="en-US" altLang="en-VN" sz="1200" b="0"/>
              <a:t>(STA Identity)</a:t>
            </a:r>
          </a:p>
        </p:txBody>
      </p:sp>
      <p:sp>
        <p:nvSpPr>
          <p:cNvPr id="5137" name="Line 15">
            <a:extLst>
              <a:ext uri="{FF2B5EF4-FFF2-40B4-BE49-F238E27FC236}">
                <a16:creationId xmlns:a16="http://schemas.microsoft.com/office/drawing/2014/main" id="{B9630479-1BF7-6FD6-7C3E-B0C282E80DB3}"/>
              </a:ext>
            </a:extLst>
          </p:cNvPr>
          <p:cNvSpPr>
            <a:spLocks noChangeShapeType="1"/>
          </p:cNvSpPr>
          <p:nvPr/>
        </p:nvSpPr>
        <p:spPr bwMode="auto">
          <a:xfrm flipH="1">
            <a:off x="2796779" y="2783681"/>
            <a:ext cx="3399234"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5138" name="Text Box 16">
            <a:extLst>
              <a:ext uri="{FF2B5EF4-FFF2-40B4-BE49-F238E27FC236}">
                <a16:creationId xmlns:a16="http://schemas.microsoft.com/office/drawing/2014/main" id="{A4F303C7-078F-478D-6FE3-CB20AEEDE745}"/>
              </a:ext>
            </a:extLst>
          </p:cNvPr>
          <p:cNvSpPr txBox="1">
            <a:spLocks noChangeArrowheads="1"/>
          </p:cNvSpPr>
          <p:nvPr/>
        </p:nvSpPr>
        <p:spPr bwMode="auto">
          <a:xfrm>
            <a:off x="3483130" y="2514600"/>
            <a:ext cx="2074158" cy="51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lnSpc>
                <a:spcPct val="120000"/>
              </a:lnSpc>
            </a:pPr>
            <a:r>
              <a:rPr lang="en-US" altLang="en-VN" sz="1200" b="0"/>
              <a:t>Shared Key Authentication (2)</a:t>
            </a:r>
          </a:p>
          <a:p>
            <a:pPr algn="ctr" eaLnBrk="1" hangingPunct="1">
              <a:lnSpc>
                <a:spcPct val="120000"/>
              </a:lnSpc>
            </a:pPr>
            <a:r>
              <a:rPr lang="en-US" altLang="en-VN" sz="1200" b="0"/>
              <a:t>Challenge</a:t>
            </a:r>
          </a:p>
        </p:txBody>
      </p:sp>
      <p:sp>
        <p:nvSpPr>
          <p:cNvPr id="5139" name="Line 18">
            <a:extLst>
              <a:ext uri="{FF2B5EF4-FFF2-40B4-BE49-F238E27FC236}">
                <a16:creationId xmlns:a16="http://schemas.microsoft.com/office/drawing/2014/main" id="{001B7BC8-C78A-4DFD-8594-F130B9409572}"/>
              </a:ext>
            </a:extLst>
          </p:cNvPr>
          <p:cNvSpPr>
            <a:spLocks noChangeShapeType="1"/>
          </p:cNvSpPr>
          <p:nvPr/>
        </p:nvSpPr>
        <p:spPr bwMode="auto">
          <a:xfrm>
            <a:off x="2786063" y="4270772"/>
            <a:ext cx="3399235" cy="0"/>
          </a:xfrm>
          <a:prstGeom prst="lin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5140" name="Text Box 19">
            <a:extLst>
              <a:ext uri="{FF2B5EF4-FFF2-40B4-BE49-F238E27FC236}">
                <a16:creationId xmlns:a16="http://schemas.microsoft.com/office/drawing/2014/main" id="{202F7666-C1D1-A7EA-D42E-E49CEEC01092}"/>
              </a:ext>
            </a:extLst>
          </p:cNvPr>
          <p:cNvSpPr txBox="1">
            <a:spLocks noChangeArrowheads="1"/>
          </p:cNvSpPr>
          <p:nvPr/>
        </p:nvSpPr>
        <p:spPr bwMode="auto">
          <a:xfrm>
            <a:off x="3477817" y="4069557"/>
            <a:ext cx="223490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b="0"/>
              <a:t>Association Request &amp; Response</a:t>
            </a:r>
          </a:p>
        </p:txBody>
      </p:sp>
      <p:sp>
        <p:nvSpPr>
          <p:cNvPr id="5141" name="Text Box 21">
            <a:extLst>
              <a:ext uri="{FF2B5EF4-FFF2-40B4-BE49-F238E27FC236}">
                <a16:creationId xmlns:a16="http://schemas.microsoft.com/office/drawing/2014/main" id="{DC38D2D5-7D52-0A1A-757A-F7004DD8666F}"/>
              </a:ext>
            </a:extLst>
          </p:cNvPr>
          <p:cNvSpPr txBox="1">
            <a:spLocks noChangeArrowheads="1"/>
          </p:cNvSpPr>
          <p:nvPr/>
        </p:nvSpPr>
        <p:spPr bwMode="auto">
          <a:xfrm>
            <a:off x="3595687" y="2982517"/>
            <a:ext cx="1381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spcBef>
                <a:spcPct val="50000"/>
              </a:spcBef>
            </a:pPr>
            <a:endParaRPr lang="en-VN" altLang="en-VN" sz="1200"/>
          </a:p>
        </p:txBody>
      </p:sp>
      <p:sp>
        <p:nvSpPr>
          <p:cNvPr id="5142" name="Line 22">
            <a:extLst>
              <a:ext uri="{FF2B5EF4-FFF2-40B4-BE49-F238E27FC236}">
                <a16:creationId xmlns:a16="http://schemas.microsoft.com/office/drawing/2014/main" id="{AED9EDB1-4B21-1BED-7370-F3591E2AE231}"/>
              </a:ext>
            </a:extLst>
          </p:cNvPr>
          <p:cNvSpPr>
            <a:spLocks noChangeShapeType="1"/>
          </p:cNvSpPr>
          <p:nvPr/>
        </p:nvSpPr>
        <p:spPr bwMode="auto">
          <a:xfrm>
            <a:off x="2786063" y="3233738"/>
            <a:ext cx="3399235"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5143" name="Text Box 23">
            <a:extLst>
              <a:ext uri="{FF2B5EF4-FFF2-40B4-BE49-F238E27FC236}">
                <a16:creationId xmlns:a16="http://schemas.microsoft.com/office/drawing/2014/main" id="{61C3DD66-669A-FC70-777D-5F0F647062F4}"/>
              </a:ext>
            </a:extLst>
          </p:cNvPr>
          <p:cNvSpPr txBox="1">
            <a:spLocks noChangeArrowheads="1"/>
          </p:cNvSpPr>
          <p:nvPr/>
        </p:nvSpPr>
        <p:spPr bwMode="auto">
          <a:xfrm>
            <a:off x="2890465" y="2971800"/>
            <a:ext cx="2798715" cy="51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lnSpc>
                <a:spcPct val="120000"/>
              </a:lnSpc>
            </a:pPr>
            <a:r>
              <a:rPr lang="en-US" altLang="en-VN" sz="1200" b="0"/>
              <a:t>Encrypted(Shared Key Authentication (3) </a:t>
            </a:r>
          </a:p>
          <a:p>
            <a:pPr algn="ctr" eaLnBrk="1" hangingPunct="1">
              <a:lnSpc>
                <a:spcPct val="120000"/>
              </a:lnSpc>
            </a:pPr>
            <a:r>
              <a:rPr lang="en-US" altLang="en-VN" sz="1200" b="0"/>
              <a:t>Challenge)</a:t>
            </a:r>
          </a:p>
        </p:txBody>
      </p:sp>
      <p:sp>
        <p:nvSpPr>
          <p:cNvPr id="5144" name="Text Box 26">
            <a:extLst>
              <a:ext uri="{FF2B5EF4-FFF2-40B4-BE49-F238E27FC236}">
                <a16:creationId xmlns:a16="http://schemas.microsoft.com/office/drawing/2014/main" id="{C5FA902E-046B-A66D-61F7-90C40550D20E}"/>
              </a:ext>
            </a:extLst>
          </p:cNvPr>
          <p:cNvSpPr txBox="1">
            <a:spLocks noChangeArrowheads="1"/>
          </p:cNvSpPr>
          <p:nvPr/>
        </p:nvSpPr>
        <p:spPr bwMode="auto">
          <a:xfrm>
            <a:off x="3482943" y="3436144"/>
            <a:ext cx="2112631" cy="51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lnSpc>
                <a:spcPct val="120000"/>
              </a:lnSpc>
            </a:pPr>
            <a:r>
              <a:rPr lang="en-US" altLang="en-VN" sz="1200" b="0"/>
              <a:t>Shared Key Authentication (4) </a:t>
            </a:r>
          </a:p>
          <a:p>
            <a:pPr algn="ctr" eaLnBrk="1" hangingPunct="1">
              <a:lnSpc>
                <a:spcPct val="120000"/>
              </a:lnSpc>
            </a:pPr>
            <a:r>
              <a:rPr lang="en-US" altLang="en-VN" sz="1200" b="0"/>
              <a:t>(Success/Failure)</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WEP Encryption</a:t>
            </a:r>
          </a:p>
        </p:txBody>
      </p:sp>
      <p:sp>
        <p:nvSpPr>
          <p:cNvPr id="244739" name="Rectangle 3"/>
          <p:cNvSpPr>
            <a:spLocks noGrp="1" noChangeArrowheads="1"/>
          </p:cNvSpPr>
          <p:nvPr>
            <p:ph idx="1"/>
          </p:nvPr>
        </p:nvSpPr>
        <p:spPr/>
        <p:txBody>
          <a:bodyPr>
            <a:normAutofit lnSpcReduction="10000"/>
          </a:bodyPr>
          <a:lstStyle/>
          <a:p>
            <a:r>
              <a:rPr lang="en-US" dirty="0"/>
              <a:t>A shared secret key K (40 or 104 bits) and a public IV (24 bits) are used to generate a stream of pseudo-random bits using RC4</a:t>
            </a:r>
          </a:p>
          <a:p>
            <a:r>
              <a:rPr lang="en-US" dirty="0"/>
              <a:t>The message includes a CRC code computed on the plain text part of the message</a:t>
            </a:r>
          </a:p>
          <a:p>
            <a:r>
              <a:rPr lang="en-US" dirty="0"/>
              <a:t>The stream is </a:t>
            </a:r>
            <a:r>
              <a:rPr lang="en-US" dirty="0" err="1"/>
              <a:t>XORed</a:t>
            </a:r>
            <a:r>
              <a:rPr lang="en-US" dirty="0"/>
              <a:t> with the message</a:t>
            </a:r>
          </a:p>
          <a:p>
            <a:r>
              <a:rPr lang="en-US" dirty="0"/>
              <a:t>The message and the IV are sent to the receiver</a:t>
            </a:r>
          </a:p>
          <a:p>
            <a:pPr lvl="1"/>
            <a:r>
              <a:rPr lang="en-US" dirty="0"/>
              <a:t>A different IV is used every time</a:t>
            </a:r>
          </a:p>
          <a:p>
            <a:r>
              <a:rPr lang="en-US" dirty="0"/>
              <a:t>At the receiving end, the IV and the shared key are used to generate the same bit stream, which is then XORed with the encrypted message</a:t>
            </a:r>
          </a:p>
        </p:txBody>
      </p:sp>
    </p:spTree>
    <p:extLst>
      <p:ext uri="{BB962C8B-B14F-4D97-AF65-F5344CB8AC3E}">
        <p14:creationId xmlns:p14="http://schemas.microsoft.com/office/powerpoint/2010/main" val="2668712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831" name="Rectangle 1047"/>
          <p:cNvSpPr>
            <a:spLocks noChangeArrowheads="1"/>
          </p:cNvSpPr>
          <p:nvPr/>
        </p:nvSpPr>
        <p:spPr bwMode="auto">
          <a:xfrm>
            <a:off x="152401" y="1257300"/>
            <a:ext cx="8520113" cy="1944483"/>
          </a:xfrm>
          <a:prstGeom prst="rect">
            <a:avLst/>
          </a:prstGeom>
          <a:noFill/>
          <a:ln w="9525">
            <a:noFill/>
            <a:miter lim="800000"/>
            <a:headEnd/>
            <a:tailEnd/>
          </a:ln>
          <a:effectLst/>
        </p:spPr>
        <p:txBody>
          <a:bodyPr lIns="81640" tIns="40819" rIns="81640" bIns="40819">
            <a:prstTxWarp prst="textNoShape">
              <a:avLst/>
            </a:prstTxWarp>
            <a:spAutoFit/>
          </a:bodyPr>
          <a:lstStyle/>
          <a:p>
            <a:r>
              <a:rPr lang="en-US" sz="1100" dirty="0" err="1">
                <a:latin typeface="Courier New" charset="0"/>
              </a:rPr>
              <a:t>hosta</a:t>
            </a:r>
            <a:r>
              <a:rPr lang="en-US" sz="1100" dirty="0">
                <a:latin typeface="Courier New" charset="0"/>
              </a:rPr>
              <a:t># </a:t>
            </a:r>
            <a:r>
              <a:rPr lang="en-US" sz="1100" dirty="0" err="1">
                <a:latin typeface="Courier New" charset="0"/>
              </a:rPr>
              <a:t>arp</a:t>
            </a:r>
            <a:r>
              <a:rPr lang="en-US" sz="1100" dirty="0">
                <a:latin typeface="Courier New" charset="0"/>
              </a:rPr>
              <a:t> -a</a:t>
            </a:r>
          </a:p>
          <a:p>
            <a:r>
              <a:rPr lang="en-US" sz="1100" dirty="0" err="1">
                <a:latin typeface="Courier New" charset="0"/>
              </a:rPr>
              <a:t>hosta</a:t>
            </a:r>
            <a:r>
              <a:rPr lang="en-US" sz="1100" dirty="0">
                <a:latin typeface="Courier New" charset="0"/>
              </a:rPr>
              <a:t># ping 192.168.1.10</a:t>
            </a:r>
          </a:p>
          <a:p>
            <a:r>
              <a:rPr lang="en-US" sz="1100" dirty="0">
                <a:latin typeface="Courier New" charset="0"/>
              </a:rPr>
              <a:t>8:0:46:7:4:a3  </a:t>
            </a:r>
            <a:r>
              <a:rPr lang="en-US" sz="1100" dirty="0" err="1">
                <a:latin typeface="Courier New" charset="0"/>
              </a:rPr>
              <a:t>ff:ff:ff:ff:ff:ff</a:t>
            </a:r>
            <a:r>
              <a:rPr lang="en-US" sz="1100" dirty="0">
                <a:latin typeface="Courier New" charset="0"/>
              </a:rPr>
              <a:t> </a:t>
            </a:r>
            <a:r>
              <a:rPr lang="en-US" sz="1100" dirty="0" err="1">
                <a:latin typeface="Courier New" charset="0"/>
              </a:rPr>
              <a:t>arp</a:t>
            </a:r>
            <a:r>
              <a:rPr lang="en-US" sz="1100" dirty="0">
                <a:latin typeface="Courier New" charset="0"/>
              </a:rPr>
              <a:t> 60: </a:t>
            </a:r>
            <a:r>
              <a:rPr lang="en-US" sz="1100" dirty="0" err="1">
                <a:latin typeface="Courier New" charset="0"/>
              </a:rPr>
              <a:t>arp</a:t>
            </a:r>
            <a:r>
              <a:rPr lang="en-US" sz="1100" dirty="0">
                <a:latin typeface="Courier New" charset="0"/>
              </a:rPr>
              <a:t> who-has 192.168.1.10 tell 192.168.1.100</a:t>
            </a:r>
          </a:p>
          <a:p>
            <a:r>
              <a:rPr lang="en-US" sz="1100" dirty="0">
                <a:latin typeface="Courier New" charset="0"/>
              </a:rPr>
              <a:t>0:1:3:1d:98:b8 8:0:46:7:4:a3     </a:t>
            </a:r>
            <a:r>
              <a:rPr lang="en-US" sz="1100" dirty="0" err="1">
                <a:latin typeface="Courier New" charset="0"/>
              </a:rPr>
              <a:t>arp</a:t>
            </a:r>
            <a:r>
              <a:rPr lang="en-US" sz="1100" dirty="0">
                <a:latin typeface="Courier New" charset="0"/>
              </a:rPr>
              <a:t> 60: </a:t>
            </a:r>
            <a:r>
              <a:rPr lang="en-US" sz="1100" dirty="0" err="1">
                <a:latin typeface="Courier New" charset="0"/>
              </a:rPr>
              <a:t>arp</a:t>
            </a:r>
            <a:r>
              <a:rPr lang="en-US" sz="1100" dirty="0">
                <a:latin typeface="Courier New" charset="0"/>
              </a:rPr>
              <a:t> reply 192.168.1.10 is-at 0:1:3:1d:98:b8</a:t>
            </a:r>
          </a:p>
          <a:p>
            <a:r>
              <a:rPr lang="en-US" sz="1100" dirty="0">
                <a:latin typeface="Courier New" charset="0"/>
              </a:rPr>
              <a:t>8:0:46:7:4:a3  0:1:3:1d:98:b8    </a:t>
            </a:r>
            <a:r>
              <a:rPr lang="en-US" sz="1100" dirty="0" err="1">
                <a:latin typeface="Courier New" charset="0"/>
              </a:rPr>
              <a:t>ip</a:t>
            </a:r>
            <a:r>
              <a:rPr lang="en-US" sz="1100" dirty="0">
                <a:latin typeface="Courier New" charset="0"/>
              </a:rPr>
              <a:t>  98: 192.168.1.100 &gt; 192.168.1.10: </a:t>
            </a:r>
            <a:r>
              <a:rPr lang="en-US" sz="1100" dirty="0" err="1">
                <a:latin typeface="Courier New" charset="0"/>
              </a:rPr>
              <a:t>icmp</a:t>
            </a:r>
            <a:r>
              <a:rPr lang="en-US" sz="1100" dirty="0">
                <a:latin typeface="Courier New" charset="0"/>
              </a:rPr>
              <a:t>: echo request</a:t>
            </a:r>
          </a:p>
          <a:p>
            <a:r>
              <a:rPr lang="en-US" sz="1100" dirty="0">
                <a:latin typeface="Courier New" charset="0"/>
              </a:rPr>
              <a:t>0:1:3:1d:98:b8 8:0:46:7:4:a3     </a:t>
            </a:r>
            <a:r>
              <a:rPr lang="en-US" sz="1100" dirty="0" err="1">
                <a:latin typeface="Courier New" charset="0"/>
              </a:rPr>
              <a:t>ip</a:t>
            </a:r>
            <a:r>
              <a:rPr lang="en-US" sz="1100" dirty="0">
                <a:latin typeface="Courier New" charset="0"/>
              </a:rPr>
              <a:t>  98: 192.168.1.10 &gt; 192.168.1.100: </a:t>
            </a:r>
            <a:r>
              <a:rPr lang="en-US" sz="1100" dirty="0" err="1">
                <a:latin typeface="Courier New" charset="0"/>
              </a:rPr>
              <a:t>icmp</a:t>
            </a:r>
            <a:r>
              <a:rPr lang="en-US" sz="1100" dirty="0">
                <a:latin typeface="Courier New" charset="0"/>
              </a:rPr>
              <a:t>: echo reply</a:t>
            </a:r>
          </a:p>
          <a:p>
            <a:r>
              <a:rPr lang="en-US" sz="1100" dirty="0" err="1">
                <a:latin typeface="Courier New" charset="0"/>
              </a:rPr>
              <a:t>hosta</a:t>
            </a:r>
            <a:r>
              <a:rPr lang="en-US" sz="1100" dirty="0">
                <a:latin typeface="Courier New" charset="0"/>
              </a:rPr>
              <a:t># </a:t>
            </a:r>
            <a:r>
              <a:rPr lang="en-US" sz="1100" dirty="0" err="1">
                <a:latin typeface="Courier New" charset="0"/>
              </a:rPr>
              <a:t>arp</a:t>
            </a:r>
            <a:r>
              <a:rPr lang="en-US" sz="1100" dirty="0">
                <a:latin typeface="Courier New" charset="0"/>
              </a:rPr>
              <a:t> -a</a:t>
            </a:r>
          </a:p>
          <a:p>
            <a:r>
              <a:rPr lang="en-US" sz="1100" dirty="0" err="1">
                <a:latin typeface="Courier New" charset="0"/>
              </a:rPr>
              <a:t>hostb</a:t>
            </a:r>
            <a:r>
              <a:rPr lang="en-US" sz="1100" dirty="0">
                <a:latin typeface="Courier New" charset="0"/>
              </a:rPr>
              <a:t> (192.168.1.10) at 00:01:03:1D:98:B8 [ether] on eth0</a:t>
            </a:r>
            <a:br>
              <a:rPr lang="en-US" sz="1100" dirty="0">
                <a:latin typeface="Courier New" charset="0"/>
              </a:rPr>
            </a:br>
            <a:r>
              <a:rPr lang="en-US" sz="1100" dirty="0" err="1">
                <a:latin typeface="Courier New" charset="0"/>
              </a:rPr>
              <a:t>hostb</a:t>
            </a:r>
            <a:r>
              <a:rPr lang="en-US" sz="1100" dirty="0">
                <a:latin typeface="Courier New" charset="0"/>
              </a:rPr>
              <a:t># </a:t>
            </a:r>
            <a:r>
              <a:rPr lang="en-US" sz="1100" dirty="0" err="1">
                <a:latin typeface="Courier New" charset="0"/>
              </a:rPr>
              <a:t>arp</a:t>
            </a:r>
            <a:r>
              <a:rPr lang="en-US" sz="1100" dirty="0">
                <a:latin typeface="Courier New" charset="0"/>
              </a:rPr>
              <a:t> -a</a:t>
            </a:r>
          </a:p>
          <a:p>
            <a:r>
              <a:rPr lang="en-US" sz="1100" dirty="0" err="1">
                <a:latin typeface="Courier New" charset="0"/>
              </a:rPr>
              <a:t>hosta</a:t>
            </a:r>
            <a:r>
              <a:rPr lang="en-US" sz="1100" dirty="0">
                <a:latin typeface="Courier New" charset="0"/>
              </a:rPr>
              <a:t> (192.168.1.100) at 08:00:46:07:04:A3 [ether] on eth0</a:t>
            </a:r>
          </a:p>
          <a:p>
            <a:endParaRPr lang="en-US" sz="1100" dirty="0">
              <a:latin typeface="Courier New" charset="0"/>
            </a:endParaRPr>
          </a:p>
        </p:txBody>
      </p:sp>
      <p:pic>
        <p:nvPicPr>
          <p:cNvPr id="3" name="Picture 2"/>
          <p:cNvPicPr>
            <a:picLocks noChangeAspect="1"/>
          </p:cNvPicPr>
          <p:nvPr/>
        </p:nvPicPr>
        <p:blipFill>
          <a:blip r:embed="rId3"/>
          <a:stretch>
            <a:fillRect/>
          </a:stretch>
        </p:blipFill>
        <p:spPr>
          <a:xfrm>
            <a:off x="911111" y="3474237"/>
            <a:ext cx="1743408" cy="1125139"/>
          </a:xfrm>
          <a:prstGeom prst="rect">
            <a:avLst/>
          </a:prstGeom>
        </p:spPr>
      </p:pic>
      <p:sp>
        <p:nvSpPr>
          <p:cNvPr id="247810" name="Rectangle 1026"/>
          <p:cNvSpPr>
            <a:spLocks noGrp="1" noChangeArrowheads="1"/>
          </p:cNvSpPr>
          <p:nvPr>
            <p:ph type="title"/>
          </p:nvPr>
        </p:nvSpPr>
        <p:spPr/>
        <p:txBody>
          <a:bodyPr/>
          <a:lstStyle/>
          <a:p>
            <a:r>
              <a:rPr lang="en-US"/>
              <a:t>ARP Request</a:t>
            </a:r>
          </a:p>
        </p:txBody>
      </p:sp>
      <p:sp>
        <p:nvSpPr>
          <p:cNvPr id="247814" name="Line 1030"/>
          <p:cNvSpPr>
            <a:spLocks noChangeShapeType="1"/>
          </p:cNvSpPr>
          <p:nvPr/>
        </p:nvSpPr>
        <p:spPr bwMode="auto">
          <a:xfrm flipH="1">
            <a:off x="4953000" y="3082724"/>
            <a:ext cx="14288" cy="975122"/>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latin typeface="Eurostile"/>
              <a:cs typeface="Eurostile"/>
            </a:endParaRPr>
          </a:p>
        </p:txBody>
      </p:sp>
      <p:sp>
        <p:nvSpPr>
          <p:cNvPr id="247815" name="Freeform 1031"/>
          <p:cNvSpPr>
            <a:spLocks/>
          </p:cNvSpPr>
          <p:nvPr/>
        </p:nvSpPr>
        <p:spPr bwMode="auto">
          <a:xfrm>
            <a:off x="1995488" y="3082725"/>
            <a:ext cx="6005512" cy="435768"/>
          </a:xfrm>
          <a:custGeom>
            <a:avLst/>
            <a:gdLst/>
            <a:ahLst/>
            <a:cxnLst>
              <a:cxn ang="0">
                <a:pos x="0" y="365"/>
              </a:cxn>
              <a:cxn ang="0">
                <a:pos x="0" y="0"/>
              </a:cxn>
              <a:cxn ang="0">
                <a:pos x="4098" y="0"/>
              </a:cxn>
              <a:cxn ang="0">
                <a:pos x="4098" y="201"/>
              </a:cxn>
            </a:cxnLst>
            <a:rect l="0" t="0" r="r" b="b"/>
            <a:pathLst>
              <a:path w="4099" h="366">
                <a:moveTo>
                  <a:pt x="0" y="365"/>
                </a:moveTo>
                <a:lnTo>
                  <a:pt x="0" y="0"/>
                </a:lnTo>
                <a:lnTo>
                  <a:pt x="4098" y="0"/>
                </a:lnTo>
                <a:lnTo>
                  <a:pt x="4098" y="201"/>
                </a:lnTo>
              </a:path>
            </a:pathLst>
          </a:custGeom>
          <a:noFill/>
          <a:ln w="12700" cap="rnd" cmpd="sng">
            <a:solidFill>
              <a:schemeClr val="tx1"/>
            </a:solidFill>
            <a:prstDash val="solid"/>
            <a:round/>
            <a:headEnd type="none" w="sm" len="sm"/>
            <a:tailEnd type="none" w="sm" len="sm"/>
          </a:ln>
          <a:effectLst/>
        </p:spPr>
        <p:txBody>
          <a:bodyPr lIns="81640" tIns="40819" rIns="81640" bIns="40819">
            <a:prstTxWarp prst="textNoShape">
              <a:avLst/>
            </a:prstTxWarp>
          </a:bodyPr>
          <a:lstStyle/>
          <a:p>
            <a:endParaRPr lang="en-US">
              <a:latin typeface="Eurostile"/>
              <a:cs typeface="Eurostile"/>
            </a:endParaRPr>
          </a:p>
        </p:txBody>
      </p:sp>
      <p:sp>
        <p:nvSpPr>
          <p:cNvPr id="247816" name="Freeform 1032"/>
          <p:cNvSpPr>
            <a:spLocks/>
          </p:cNvSpPr>
          <p:nvPr/>
        </p:nvSpPr>
        <p:spPr bwMode="auto">
          <a:xfrm>
            <a:off x="1754188" y="3002952"/>
            <a:ext cx="6100763" cy="401241"/>
          </a:xfrm>
          <a:custGeom>
            <a:avLst/>
            <a:gdLst/>
            <a:ahLst/>
            <a:cxnLst>
              <a:cxn ang="0">
                <a:pos x="0" y="336"/>
              </a:cxn>
              <a:cxn ang="0">
                <a:pos x="0" y="0"/>
              </a:cxn>
              <a:cxn ang="0">
                <a:pos x="4162" y="0"/>
              </a:cxn>
            </a:cxnLst>
            <a:rect l="0" t="0" r="r" b="b"/>
            <a:pathLst>
              <a:path w="4163" h="337">
                <a:moveTo>
                  <a:pt x="0" y="336"/>
                </a:moveTo>
                <a:lnTo>
                  <a:pt x="0" y="0"/>
                </a:lnTo>
                <a:lnTo>
                  <a:pt x="4162" y="0"/>
                </a:lnTo>
              </a:path>
            </a:pathLst>
          </a:custGeom>
          <a:noFill/>
          <a:ln w="12700" cap="rnd" cmpd="sng">
            <a:solidFill>
              <a:schemeClr val="tx1"/>
            </a:solidFill>
            <a:prstDash val="dash"/>
            <a:round/>
            <a:headEnd type="none" w="sm" len="sm"/>
            <a:tailEnd type="stealth" w="med" len="lg"/>
          </a:ln>
          <a:effectLst/>
        </p:spPr>
        <p:txBody>
          <a:bodyPr lIns="81640" tIns="40819" rIns="81640" bIns="40819">
            <a:prstTxWarp prst="textNoShape">
              <a:avLst/>
            </a:prstTxWarp>
          </a:bodyPr>
          <a:lstStyle/>
          <a:p>
            <a:endParaRPr lang="en-US">
              <a:latin typeface="Eurostile"/>
              <a:cs typeface="Eurostile"/>
            </a:endParaRPr>
          </a:p>
        </p:txBody>
      </p:sp>
      <p:sp>
        <p:nvSpPr>
          <p:cNvPr id="247817" name="Line 1033"/>
          <p:cNvSpPr>
            <a:spLocks noChangeShapeType="1"/>
          </p:cNvSpPr>
          <p:nvPr/>
        </p:nvSpPr>
        <p:spPr bwMode="auto">
          <a:xfrm flipH="1">
            <a:off x="5257800" y="3014858"/>
            <a:ext cx="33339" cy="871538"/>
          </a:xfrm>
          <a:prstGeom prst="line">
            <a:avLst/>
          </a:prstGeom>
          <a:noFill/>
          <a:ln w="12700">
            <a:solidFill>
              <a:schemeClr val="tx1"/>
            </a:solidFill>
            <a:prstDash val="dash"/>
            <a:round/>
            <a:headEnd type="none" w="sm" len="sm"/>
            <a:tailEnd type="stealth" w="med" len="lg"/>
          </a:ln>
          <a:effectLst/>
        </p:spPr>
        <p:txBody>
          <a:bodyPr wrap="none" lIns="81640" tIns="40819" rIns="81640" bIns="40819" anchor="ctr">
            <a:prstTxWarp prst="textNoShape">
              <a:avLst/>
            </a:prstTxWarp>
          </a:bodyPr>
          <a:lstStyle/>
          <a:p>
            <a:endParaRPr lang="en-US">
              <a:latin typeface="Eurostile"/>
              <a:cs typeface="Eurostile"/>
            </a:endParaRPr>
          </a:p>
        </p:txBody>
      </p:sp>
      <p:sp>
        <p:nvSpPr>
          <p:cNvPr id="247818" name="Line 1034"/>
          <p:cNvSpPr>
            <a:spLocks noChangeShapeType="1"/>
          </p:cNvSpPr>
          <p:nvPr/>
        </p:nvSpPr>
        <p:spPr bwMode="auto">
          <a:xfrm flipH="1">
            <a:off x="5659439" y="3299417"/>
            <a:ext cx="1951037" cy="0"/>
          </a:xfrm>
          <a:prstGeom prst="line">
            <a:avLst/>
          </a:prstGeom>
          <a:noFill/>
          <a:ln w="12700">
            <a:solidFill>
              <a:schemeClr val="tx1"/>
            </a:solidFill>
            <a:prstDash val="dashDot"/>
            <a:round/>
            <a:headEnd type="none" w="sm" len="sm"/>
            <a:tailEnd type="stealth" w="med" len="lg"/>
          </a:ln>
          <a:effectLst/>
        </p:spPr>
        <p:txBody>
          <a:bodyPr wrap="none" lIns="81640" tIns="40819" rIns="81640" bIns="40819" anchor="ctr">
            <a:prstTxWarp prst="textNoShape">
              <a:avLst/>
            </a:prstTxWarp>
          </a:bodyPr>
          <a:lstStyle/>
          <a:p>
            <a:endParaRPr lang="en-US">
              <a:latin typeface="Eurostile"/>
              <a:cs typeface="Eurostile"/>
            </a:endParaRPr>
          </a:p>
        </p:txBody>
      </p:sp>
      <p:grpSp>
        <p:nvGrpSpPr>
          <p:cNvPr id="247819" name="Group 1035"/>
          <p:cNvGrpSpPr>
            <a:grpSpLocks/>
          </p:cNvGrpSpPr>
          <p:nvPr/>
        </p:nvGrpSpPr>
        <p:grpSpPr bwMode="auto">
          <a:xfrm>
            <a:off x="6454779" y="2557666"/>
            <a:ext cx="1482726" cy="336949"/>
            <a:chOff x="4184" y="1143"/>
            <a:chExt cx="1012" cy="283"/>
          </a:xfrm>
        </p:grpSpPr>
        <p:sp>
          <p:nvSpPr>
            <p:cNvPr id="247820" name="Rectangle 1036"/>
            <p:cNvSpPr>
              <a:spLocks noChangeArrowheads="1"/>
            </p:cNvSpPr>
            <p:nvPr/>
          </p:nvSpPr>
          <p:spPr bwMode="auto">
            <a:xfrm>
              <a:off x="4184" y="1157"/>
              <a:ext cx="1012" cy="269"/>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Eurostile"/>
                <a:cs typeface="Eurostile"/>
              </a:endParaRPr>
            </a:p>
          </p:txBody>
        </p:sp>
        <p:sp>
          <p:nvSpPr>
            <p:cNvPr id="247821" name="Rectangle 1037"/>
            <p:cNvSpPr>
              <a:spLocks noChangeArrowheads="1"/>
            </p:cNvSpPr>
            <p:nvPr/>
          </p:nvSpPr>
          <p:spPr bwMode="auto">
            <a:xfrm>
              <a:off x="4259" y="1143"/>
              <a:ext cx="845" cy="272"/>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eaLnBrk="0" hangingPunct="0"/>
              <a:r>
                <a:rPr lang="en-US" sz="1500">
                  <a:latin typeface="Roboto Light"/>
                  <a:cs typeface="Roboto Light"/>
                </a:rPr>
                <a:t>ARP request</a:t>
              </a:r>
            </a:p>
          </p:txBody>
        </p:sp>
      </p:grpSp>
      <p:grpSp>
        <p:nvGrpSpPr>
          <p:cNvPr id="247822" name="Group 1038"/>
          <p:cNvGrpSpPr>
            <a:grpSpLocks/>
          </p:cNvGrpSpPr>
          <p:nvPr/>
        </p:nvGrpSpPr>
        <p:grpSpPr bwMode="auto">
          <a:xfrm>
            <a:off x="5540376" y="3418481"/>
            <a:ext cx="1482725" cy="323849"/>
            <a:chOff x="3560" y="1866"/>
            <a:chExt cx="1012" cy="272"/>
          </a:xfrm>
        </p:grpSpPr>
        <p:sp>
          <p:nvSpPr>
            <p:cNvPr id="247823" name="Rectangle 1039"/>
            <p:cNvSpPr>
              <a:spLocks noChangeArrowheads="1"/>
            </p:cNvSpPr>
            <p:nvPr/>
          </p:nvSpPr>
          <p:spPr bwMode="auto">
            <a:xfrm>
              <a:off x="3560" y="1875"/>
              <a:ext cx="1012" cy="26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latin typeface="Roboto Light"/>
                <a:cs typeface="Roboto Light"/>
              </a:endParaRPr>
            </a:p>
          </p:txBody>
        </p:sp>
        <p:sp>
          <p:nvSpPr>
            <p:cNvPr id="247824" name="Rectangle 1040"/>
            <p:cNvSpPr>
              <a:spLocks noChangeArrowheads="1"/>
            </p:cNvSpPr>
            <p:nvPr/>
          </p:nvSpPr>
          <p:spPr bwMode="auto">
            <a:xfrm>
              <a:off x="3742" y="1866"/>
              <a:ext cx="682" cy="272"/>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eaLnBrk="0" hangingPunct="0"/>
              <a:r>
                <a:rPr lang="en-US" sz="1500">
                  <a:latin typeface="Roboto Light"/>
                  <a:cs typeface="Roboto Light"/>
                </a:rPr>
                <a:t>ARP reply</a:t>
              </a:r>
            </a:p>
          </p:txBody>
        </p:sp>
      </p:grpSp>
      <p:sp>
        <p:nvSpPr>
          <p:cNvPr id="247828" name="Rectangle 1044"/>
          <p:cNvSpPr>
            <a:spLocks noChangeArrowheads="1"/>
          </p:cNvSpPr>
          <p:nvPr/>
        </p:nvSpPr>
        <p:spPr bwMode="auto">
          <a:xfrm>
            <a:off x="6954842" y="4331758"/>
            <a:ext cx="1965325" cy="637009"/>
          </a:xfrm>
          <a:prstGeom prst="rect">
            <a:avLst/>
          </a:prstGeom>
          <a:noFill/>
          <a:ln w="9525">
            <a:noFill/>
            <a:miter lim="800000"/>
            <a:headEnd/>
            <a:tailEnd/>
          </a:ln>
          <a:effectLst/>
        </p:spPr>
        <p:txBody>
          <a:bodyPr lIns="82207" tIns="41104" rIns="82207" bIns="41104">
            <a:prstTxWarp prst="textNoShape">
              <a:avLst/>
            </a:prstTxWarp>
            <a:spAutoFit/>
          </a:bodyPr>
          <a:lstStyle/>
          <a:p>
            <a:pPr algn="ctr" eaLnBrk="0" hangingPunct="0">
              <a:spcBef>
                <a:spcPct val="50000"/>
              </a:spcBef>
            </a:pPr>
            <a:r>
              <a:rPr lang="en-US" sz="1200">
                <a:latin typeface="Roboto Light"/>
                <a:cs typeface="Roboto Light"/>
              </a:rPr>
              <a:t>Host B</a:t>
            </a:r>
            <a:br>
              <a:rPr lang="en-US" sz="1200">
                <a:latin typeface="Roboto Light"/>
                <a:cs typeface="Roboto Light"/>
              </a:rPr>
            </a:br>
            <a:r>
              <a:rPr lang="en-US" sz="1200">
                <a:latin typeface="Roboto Light"/>
                <a:cs typeface="Roboto Light"/>
              </a:rPr>
              <a:t>192.168.1.10</a:t>
            </a:r>
            <a:br>
              <a:rPr lang="en-US" sz="1200">
                <a:latin typeface="Roboto Light"/>
                <a:cs typeface="Roboto Light"/>
              </a:rPr>
            </a:br>
            <a:r>
              <a:rPr lang="en-US" sz="1200">
                <a:latin typeface="Roboto Light"/>
                <a:cs typeface="Roboto Light"/>
              </a:rPr>
              <a:t> 00:01:03:1D:98:B8 </a:t>
            </a:r>
          </a:p>
        </p:txBody>
      </p:sp>
      <p:sp>
        <p:nvSpPr>
          <p:cNvPr id="247829" name="Rectangle 1045"/>
          <p:cNvSpPr>
            <a:spLocks noChangeArrowheads="1"/>
          </p:cNvSpPr>
          <p:nvPr/>
        </p:nvSpPr>
        <p:spPr bwMode="auto">
          <a:xfrm>
            <a:off x="3810001" y="4688825"/>
            <a:ext cx="2179639" cy="267677"/>
          </a:xfrm>
          <a:prstGeom prst="rect">
            <a:avLst/>
          </a:prstGeom>
          <a:noFill/>
          <a:ln w="9525">
            <a:noFill/>
            <a:miter lim="800000"/>
            <a:headEnd/>
            <a:tailEnd/>
          </a:ln>
          <a:effectLst/>
        </p:spPr>
        <p:txBody>
          <a:bodyPr lIns="82207" tIns="41104" rIns="82207" bIns="41104">
            <a:prstTxWarp prst="textNoShape">
              <a:avLst/>
            </a:prstTxWarp>
            <a:spAutoFit/>
          </a:bodyPr>
          <a:lstStyle/>
          <a:p>
            <a:pPr algn="ctr" eaLnBrk="0" hangingPunct="0">
              <a:spcBef>
                <a:spcPct val="50000"/>
              </a:spcBef>
            </a:pPr>
            <a:r>
              <a:rPr lang="en-US" sz="1200" b="0">
                <a:latin typeface="Roboto Light"/>
                <a:cs typeface="Roboto Light"/>
              </a:rPr>
              <a:t>Host C</a:t>
            </a:r>
          </a:p>
        </p:txBody>
      </p:sp>
      <p:sp>
        <p:nvSpPr>
          <p:cNvPr id="247830" name="Rectangle 1046"/>
          <p:cNvSpPr>
            <a:spLocks noChangeArrowheads="1"/>
          </p:cNvSpPr>
          <p:nvPr/>
        </p:nvSpPr>
        <p:spPr bwMode="auto">
          <a:xfrm>
            <a:off x="623888" y="4397305"/>
            <a:ext cx="2133600" cy="637009"/>
          </a:xfrm>
          <a:prstGeom prst="rect">
            <a:avLst/>
          </a:prstGeom>
          <a:noFill/>
          <a:ln w="9525">
            <a:noFill/>
            <a:miter lim="800000"/>
            <a:headEnd/>
            <a:tailEnd/>
          </a:ln>
          <a:effectLst/>
        </p:spPr>
        <p:txBody>
          <a:bodyPr lIns="82207" tIns="41104" rIns="82207" bIns="41104">
            <a:prstTxWarp prst="textNoShape">
              <a:avLst/>
            </a:prstTxWarp>
            <a:spAutoFit/>
          </a:bodyPr>
          <a:lstStyle/>
          <a:p>
            <a:pPr algn="ctr" eaLnBrk="0" hangingPunct="0">
              <a:spcBef>
                <a:spcPct val="50000"/>
              </a:spcBef>
            </a:pPr>
            <a:r>
              <a:rPr lang="en-US" sz="1200">
                <a:latin typeface="Roboto Light"/>
                <a:cs typeface="Roboto Light"/>
              </a:rPr>
              <a:t>Host A</a:t>
            </a:r>
            <a:br>
              <a:rPr lang="en-US" sz="1200" b="0" i="1">
                <a:latin typeface="Roboto Light"/>
                <a:cs typeface="Roboto Light"/>
              </a:rPr>
            </a:br>
            <a:r>
              <a:rPr lang="en-US" sz="1200">
                <a:latin typeface="Roboto Light"/>
                <a:cs typeface="Roboto Light"/>
              </a:rPr>
              <a:t>192.168.1.100</a:t>
            </a:r>
            <a:br>
              <a:rPr lang="en-US" sz="1200">
                <a:latin typeface="Roboto Light"/>
                <a:cs typeface="Roboto Light"/>
              </a:rPr>
            </a:br>
            <a:r>
              <a:rPr lang="en-US" sz="1200">
                <a:latin typeface="Roboto Light"/>
                <a:cs typeface="Roboto Light"/>
              </a:rPr>
              <a:t>08:00:46:07:04:A3</a:t>
            </a:r>
          </a:p>
        </p:txBody>
      </p:sp>
      <p:pic>
        <p:nvPicPr>
          <p:cNvPr id="4" name="Picture 3"/>
          <p:cNvPicPr>
            <a:picLocks noChangeAspect="1"/>
          </p:cNvPicPr>
          <p:nvPr/>
        </p:nvPicPr>
        <p:blipFill>
          <a:blip r:embed="rId4"/>
          <a:stretch>
            <a:fillRect/>
          </a:stretch>
        </p:blipFill>
        <p:spPr>
          <a:xfrm>
            <a:off x="7562667" y="3366888"/>
            <a:ext cx="876665" cy="905075"/>
          </a:xfrm>
          <a:prstGeom prst="rect">
            <a:avLst/>
          </a:prstGeom>
        </p:spPr>
      </p:pic>
      <p:pic>
        <p:nvPicPr>
          <p:cNvPr id="2" name="Picture 1"/>
          <p:cNvPicPr>
            <a:picLocks noChangeAspect="1"/>
          </p:cNvPicPr>
          <p:nvPr/>
        </p:nvPicPr>
        <p:blipFill>
          <a:blip r:embed="rId5"/>
          <a:stretch>
            <a:fillRect/>
          </a:stretch>
        </p:blipFill>
        <p:spPr>
          <a:xfrm>
            <a:off x="4223423" y="3846399"/>
            <a:ext cx="1340523" cy="1068387"/>
          </a:xfrm>
          <a:prstGeom prst="rect">
            <a:avLst/>
          </a:prstGeom>
        </p:spPr>
      </p:pic>
    </p:spTree>
    <p:extLst>
      <p:ext uri="{BB962C8B-B14F-4D97-AF65-F5344CB8AC3E}">
        <p14:creationId xmlns:p14="http://schemas.microsoft.com/office/powerpoint/2010/main" val="308913122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ate Placeholder 3">
            <a:extLst>
              <a:ext uri="{FF2B5EF4-FFF2-40B4-BE49-F238E27FC236}">
                <a16:creationId xmlns:a16="http://schemas.microsoft.com/office/drawing/2014/main" id="{8C9872E7-2C08-E360-DC21-D00EE366F433}"/>
              </a:ext>
            </a:extLst>
          </p:cNvPr>
          <p:cNvSpPr>
            <a:spLocks noGrp="1"/>
          </p:cNvSpPr>
          <p:nvPr>
            <p:ph type="dt" sz="quarter" idx="10"/>
          </p:nvPr>
        </p:nvSpPr>
        <p:spPr/>
        <p:txBody>
          <a:bodyPr/>
          <a:lstStyle/>
          <a:p>
            <a:pPr>
              <a:defRPr/>
            </a:pPr>
            <a:r>
              <a:rPr lang="en-US" dirty="0"/>
              <a:t>Security in Wireless LAN (802.11i)</a:t>
            </a:r>
          </a:p>
        </p:txBody>
      </p:sp>
      <p:sp>
        <p:nvSpPr>
          <p:cNvPr id="38" name="Footer Placeholder 4">
            <a:extLst>
              <a:ext uri="{FF2B5EF4-FFF2-40B4-BE49-F238E27FC236}">
                <a16:creationId xmlns:a16="http://schemas.microsoft.com/office/drawing/2014/main" id="{413E9734-7807-3CB3-D277-2C2BCCDC8EAB}"/>
              </a:ext>
            </a:extLst>
          </p:cNvPr>
          <p:cNvSpPr>
            <a:spLocks noGrp="1"/>
          </p:cNvSpPr>
          <p:nvPr>
            <p:ph type="ftr" sz="quarter" idx="11"/>
          </p:nvPr>
        </p:nvSpPr>
        <p:spPr/>
        <p:txBody>
          <a:bodyPr/>
          <a:lstStyle/>
          <a:p>
            <a:pPr>
              <a:defRPr/>
            </a:pPr>
            <a:r>
              <a:rPr lang="en-US" dirty="0"/>
              <a:t>CN8816: Network Security</a:t>
            </a:r>
          </a:p>
        </p:txBody>
      </p:sp>
      <p:sp>
        <p:nvSpPr>
          <p:cNvPr id="39" name="Slide Number Placeholder 5">
            <a:extLst>
              <a:ext uri="{FF2B5EF4-FFF2-40B4-BE49-F238E27FC236}">
                <a16:creationId xmlns:a16="http://schemas.microsoft.com/office/drawing/2014/main" id="{6DE11CE4-C026-21E3-46F1-57D9D16C09CC}"/>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85AF2E21-BC37-FB4E-8558-EB50AA0FBDF0}" type="slidenum">
              <a:rPr lang="en-US" altLang="en-VN" sz="1050" b="0">
                <a:latin typeface="Tahoma" panose="020B0604030504040204" pitchFamily="34" charset="0"/>
              </a:rPr>
              <a:pPr eaLnBrk="1" hangingPunct="1"/>
              <a:t>190</a:t>
            </a:fld>
            <a:endParaRPr lang="en-US" altLang="en-VN" sz="1050" b="0">
              <a:latin typeface="Tahoma" panose="020B0604030504040204" pitchFamily="34" charset="0"/>
            </a:endParaRPr>
          </a:p>
        </p:txBody>
      </p:sp>
      <p:sp>
        <p:nvSpPr>
          <p:cNvPr id="6149" name="Rectangle 2">
            <a:extLst>
              <a:ext uri="{FF2B5EF4-FFF2-40B4-BE49-F238E27FC236}">
                <a16:creationId xmlns:a16="http://schemas.microsoft.com/office/drawing/2014/main" id="{B7BA9544-3E82-18A5-9EA4-5E6EFF269BED}"/>
              </a:ext>
            </a:extLst>
          </p:cNvPr>
          <p:cNvSpPr>
            <a:spLocks noGrp="1" noChangeArrowheads="1"/>
          </p:cNvSpPr>
          <p:nvPr>
            <p:ph type="title"/>
          </p:nvPr>
        </p:nvSpPr>
        <p:spPr/>
        <p:txBody>
          <a:bodyPr/>
          <a:lstStyle/>
          <a:p>
            <a:pPr eaLnBrk="1" hangingPunct="1"/>
            <a:r>
              <a:rPr lang="en-US" altLang="en-VN"/>
              <a:t>2. Wired Equivalent Privacy (WEP)</a:t>
            </a:r>
          </a:p>
        </p:txBody>
      </p:sp>
      <p:sp>
        <p:nvSpPr>
          <p:cNvPr id="6150" name="Rectangle 3">
            <a:extLst>
              <a:ext uri="{FF2B5EF4-FFF2-40B4-BE49-F238E27FC236}">
                <a16:creationId xmlns:a16="http://schemas.microsoft.com/office/drawing/2014/main" id="{0B67D3CB-9BB8-F9FF-AD72-F57429AF773F}"/>
              </a:ext>
            </a:extLst>
          </p:cNvPr>
          <p:cNvSpPr>
            <a:spLocks noGrp="1" noChangeArrowheads="1"/>
          </p:cNvSpPr>
          <p:nvPr>
            <p:ph type="body" idx="1"/>
          </p:nvPr>
        </p:nvSpPr>
        <p:spPr/>
        <p:txBody>
          <a:bodyPr/>
          <a:lstStyle/>
          <a:p>
            <a:pPr eaLnBrk="1" hangingPunct="1"/>
            <a:r>
              <a:rPr lang="en-US" altLang="en-VN"/>
              <a:t>WEP Encryption uses RC4 stream cipher</a:t>
            </a:r>
          </a:p>
        </p:txBody>
      </p:sp>
      <p:sp>
        <p:nvSpPr>
          <p:cNvPr id="6151" name="Rectangle 7">
            <a:extLst>
              <a:ext uri="{FF2B5EF4-FFF2-40B4-BE49-F238E27FC236}">
                <a16:creationId xmlns:a16="http://schemas.microsoft.com/office/drawing/2014/main" id="{500E2943-B9C9-F07F-BEA7-4CCCB760B6C8}"/>
              </a:ext>
            </a:extLst>
          </p:cNvPr>
          <p:cNvSpPr>
            <a:spLocks noChangeArrowheads="1"/>
          </p:cNvSpPr>
          <p:nvPr/>
        </p:nvSpPr>
        <p:spPr bwMode="auto">
          <a:xfrm>
            <a:off x="5522119" y="2255044"/>
            <a:ext cx="375047" cy="685800"/>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6152" name="Text Box 8">
            <a:extLst>
              <a:ext uri="{FF2B5EF4-FFF2-40B4-BE49-F238E27FC236}">
                <a16:creationId xmlns:a16="http://schemas.microsoft.com/office/drawing/2014/main" id="{76C4EA96-B4C5-563C-246B-CC7CF7C766E4}"/>
              </a:ext>
            </a:extLst>
          </p:cNvPr>
          <p:cNvSpPr txBox="1">
            <a:spLocks noChangeArrowheads="1"/>
          </p:cNvSpPr>
          <p:nvPr/>
        </p:nvSpPr>
        <p:spPr bwMode="auto">
          <a:xfrm>
            <a:off x="3779455" y="2168129"/>
            <a:ext cx="620684" cy="461665"/>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US" altLang="en-VN" sz="1200"/>
              <a:t>RC4</a:t>
            </a:r>
          </a:p>
          <a:p>
            <a:pPr algn="ctr" eaLnBrk="1" hangingPunct="1"/>
            <a:r>
              <a:rPr lang="en-US" altLang="en-VN" sz="1200"/>
              <a:t>PRNG</a:t>
            </a:r>
          </a:p>
        </p:txBody>
      </p:sp>
      <p:sp>
        <p:nvSpPr>
          <p:cNvPr id="6153" name="Oval 9">
            <a:extLst>
              <a:ext uri="{FF2B5EF4-FFF2-40B4-BE49-F238E27FC236}">
                <a16:creationId xmlns:a16="http://schemas.microsoft.com/office/drawing/2014/main" id="{2760EFBC-DAC0-4CC7-30F8-480C1F302755}"/>
              </a:ext>
            </a:extLst>
          </p:cNvPr>
          <p:cNvSpPr>
            <a:spLocks noChangeArrowheads="1"/>
          </p:cNvSpPr>
          <p:nvPr/>
        </p:nvSpPr>
        <p:spPr bwMode="auto">
          <a:xfrm>
            <a:off x="5580460" y="2456260"/>
            <a:ext cx="259556" cy="259556"/>
          </a:xfrm>
          <a:prstGeom prst="ellipse">
            <a:avLst/>
          </a:prstGeom>
          <a:noFill/>
          <a:ln w="1905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6154" name="Text Box 11">
            <a:extLst>
              <a:ext uri="{FF2B5EF4-FFF2-40B4-BE49-F238E27FC236}">
                <a16:creationId xmlns:a16="http://schemas.microsoft.com/office/drawing/2014/main" id="{68300BE6-6DA8-4862-8045-DD05E2738A08}"/>
              </a:ext>
            </a:extLst>
          </p:cNvPr>
          <p:cNvSpPr txBox="1">
            <a:spLocks noChangeArrowheads="1"/>
          </p:cNvSpPr>
          <p:nvPr/>
        </p:nvSpPr>
        <p:spPr bwMode="auto">
          <a:xfrm>
            <a:off x="5580460" y="2399110"/>
            <a:ext cx="3145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800" b="0"/>
              <a:t>+</a:t>
            </a:r>
          </a:p>
        </p:txBody>
      </p:sp>
      <p:sp>
        <p:nvSpPr>
          <p:cNvPr id="6155" name="Text Box 13">
            <a:extLst>
              <a:ext uri="{FF2B5EF4-FFF2-40B4-BE49-F238E27FC236}">
                <a16:creationId xmlns:a16="http://schemas.microsoft.com/office/drawing/2014/main" id="{4DBFBA24-C02F-71BB-F145-EBDBC22A0FBF}"/>
              </a:ext>
            </a:extLst>
          </p:cNvPr>
          <p:cNvSpPr txBox="1">
            <a:spLocks noChangeArrowheads="1"/>
          </p:cNvSpPr>
          <p:nvPr/>
        </p:nvSpPr>
        <p:spPr bwMode="auto">
          <a:xfrm rot="16200000">
            <a:off x="4369075" y="3160127"/>
            <a:ext cx="1141659" cy="276999"/>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Concatenation</a:t>
            </a:r>
          </a:p>
        </p:txBody>
      </p:sp>
      <p:sp>
        <p:nvSpPr>
          <p:cNvPr id="6156" name="Text Box 14">
            <a:extLst>
              <a:ext uri="{FF2B5EF4-FFF2-40B4-BE49-F238E27FC236}">
                <a16:creationId xmlns:a16="http://schemas.microsoft.com/office/drawing/2014/main" id="{1B3BEE42-58ED-6178-249C-19D0B7425453}"/>
              </a:ext>
            </a:extLst>
          </p:cNvPr>
          <p:cNvSpPr txBox="1">
            <a:spLocks noChangeArrowheads="1"/>
          </p:cNvSpPr>
          <p:nvPr/>
        </p:nvSpPr>
        <p:spPr bwMode="auto">
          <a:xfrm>
            <a:off x="3679032" y="3551635"/>
            <a:ext cx="761747" cy="300082"/>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350" b="0"/>
              <a:t>CRC-32</a:t>
            </a:r>
          </a:p>
        </p:txBody>
      </p:sp>
      <p:sp>
        <p:nvSpPr>
          <p:cNvPr id="6157" name="Rectangle 15">
            <a:extLst>
              <a:ext uri="{FF2B5EF4-FFF2-40B4-BE49-F238E27FC236}">
                <a16:creationId xmlns:a16="http://schemas.microsoft.com/office/drawing/2014/main" id="{3621FD1D-25ED-E92A-BEF3-95492CCCD298}"/>
              </a:ext>
            </a:extLst>
          </p:cNvPr>
          <p:cNvSpPr>
            <a:spLocks noChangeArrowheads="1"/>
          </p:cNvSpPr>
          <p:nvPr/>
        </p:nvSpPr>
        <p:spPr bwMode="auto">
          <a:xfrm>
            <a:off x="6485335" y="1629966"/>
            <a:ext cx="863203" cy="1578769"/>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6158" name="Line 16">
            <a:extLst>
              <a:ext uri="{FF2B5EF4-FFF2-40B4-BE49-F238E27FC236}">
                <a16:creationId xmlns:a16="http://schemas.microsoft.com/office/drawing/2014/main" id="{F03F10DE-27BE-073B-838F-AD0DF247DB9A}"/>
              </a:ext>
            </a:extLst>
          </p:cNvPr>
          <p:cNvSpPr>
            <a:spLocks noChangeShapeType="1"/>
          </p:cNvSpPr>
          <p:nvPr/>
        </p:nvSpPr>
        <p:spPr bwMode="auto">
          <a:xfrm>
            <a:off x="6485335" y="2005013"/>
            <a:ext cx="863203" cy="0"/>
          </a:xfrm>
          <a:prstGeom prst="line">
            <a:avLst/>
          </a:prstGeom>
          <a:noFill/>
          <a:ln w="2857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6159" name="Text Box 18">
            <a:extLst>
              <a:ext uri="{FF2B5EF4-FFF2-40B4-BE49-F238E27FC236}">
                <a16:creationId xmlns:a16="http://schemas.microsoft.com/office/drawing/2014/main" id="{F3BC0AD5-7C3C-4FFF-2D2A-343920FDA18B}"/>
              </a:ext>
            </a:extLst>
          </p:cNvPr>
          <p:cNvSpPr txBox="1">
            <a:spLocks noChangeArrowheads="1"/>
          </p:cNvSpPr>
          <p:nvPr/>
        </p:nvSpPr>
        <p:spPr bwMode="auto">
          <a:xfrm>
            <a:off x="6674644" y="1678782"/>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IV</a:t>
            </a:r>
          </a:p>
        </p:txBody>
      </p:sp>
      <p:sp>
        <p:nvSpPr>
          <p:cNvPr id="6160" name="Text Box 19">
            <a:extLst>
              <a:ext uri="{FF2B5EF4-FFF2-40B4-BE49-F238E27FC236}">
                <a16:creationId xmlns:a16="http://schemas.microsoft.com/office/drawing/2014/main" id="{FCEA4DD1-02FC-35C1-6E7F-AB9BB0817733}"/>
              </a:ext>
            </a:extLst>
          </p:cNvPr>
          <p:cNvSpPr txBox="1">
            <a:spLocks noChangeArrowheads="1"/>
          </p:cNvSpPr>
          <p:nvPr/>
        </p:nvSpPr>
        <p:spPr bwMode="auto">
          <a:xfrm>
            <a:off x="6554892" y="2350294"/>
            <a:ext cx="720518" cy="461665"/>
          </a:xfrm>
          <a:prstGeom prst="rect">
            <a:avLst/>
          </a:prstGeom>
          <a:noFill/>
          <a:ln w="28575">
            <a:solidFill>
              <a:schemeClr val="bg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US" altLang="en-VN" sz="1200" b="0"/>
              <a:t> </a:t>
            </a:r>
            <a:r>
              <a:rPr lang="en-US" altLang="en-VN" sz="1200"/>
              <a:t>Cipher </a:t>
            </a:r>
          </a:p>
          <a:p>
            <a:pPr algn="ctr" eaLnBrk="1" hangingPunct="1"/>
            <a:r>
              <a:rPr lang="en-US" altLang="en-VN" sz="1200"/>
              <a:t>Text</a:t>
            </a:r>
          </a:p>
        </p:txBody>
      </p:sp>
      <p:sp>
        <p:nvSpPr>
          <p:cNvPr id="6161" name="Line 20">
            <a:extLst>
              <a:ext uri="{FF2B5EF4-FFF2-40B4-BE49-F238E27FC236}">
                <a16:creationId xmlns:a16="http://schemas.microsoft.com/office/drawing/2014/main" id="{CC945B08-14A4-9934-2D56-8057AEE838BC}"/>
              </a:ext>
            </a:extLst>
          </p:cNvPr>
          <p:cNvSpPr>
            <a:spLocks noChangeShapeType="1"/>
          </p:cNvSpPr>
          <p:nvPr/>
        </p:nvSpPr>
        <p:spPr bwMode="auto">
          <a:xfrm>
            <a:off x="2181225" y="2226469"/>
            <a:ext cx="548879" cy="0"/>
          </a:xfrm>
          <a:prstGeom prst="line">
            <a:avLst/>
          </a:prstGeom>
          <a:noFill/>
          <a:ln w="2857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6162" name="Line 21">
            <a:extLst>
              <a:ext uri="{FF2B5EF4-FFF2-40B4-BE49-F238E27FC236}">
                <a16:creationId xmlns:a16="http://schemas.microsoft.com/office/drawing/2014/main" id="{810CCEC0-63B3-5803-6AE4-31DFE86F4B5B}"/>
              </a:ext>
            </a:extLst>
          </p:cNvPr>
          <p:cNvSpPr>
            <a:spLocks noChangeShapeType="1"/>
          </p:cNvSpPr>
          <p:nvPr/>
        </p:nvSpPr>
        <p:spPr bwMode="auto">
          <a:xfrm>
            <a:off x="2181225" y="2715816"/>
            <a:ext cx="548879" cy="0"/>
          </a:xfrm>
          <a:prstGeom prst="line">
            <a:avLst/>
          </a:prstGeom>
          <a:noFill/>
          <a:ln w="2857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6163" name="Line 22">
            <a:extLst>
              <a:ext uri="{FF2B5EF4-FFF2-40B4-BE49-F238E27FC236}">
                <a16:creationId xmlns:a16="http://schemas.microsoft.com/office/drawing/2014/main" id="{931FFB4F-A4F3-BD9A-EDA9-E34F06AA4082}"/>
              </a:ext>
            </a:extLst>
          </p:cNvPr>
          <p:cNvSpPr>
            <a:spLocks noChangeShapeType="1"/>
          </p:cNvSpPr>
          <p:nvPr/>
        </p:nvSpPr>
        <p:spPr bwMode="auto">
          <a:xfrm>
            <a:off x="3045619" y="2370535"/>
            <a:ext cx="748904" cy="0"/>
          </a:xfrm>
          <a:prstGeom prst="line">
            <a:avLst/>
          </a:prstGeom>
          <a:noFill/>
          <a:ln w="2857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6164" name="Text Box 24">
            <a:extLst>
              <a:ext uri="{FF2B5EF4-FFF2-40B4-BE49-F238E27FC236}">
                <a16:creationId xmlns:a16="http://schemas.microsoft.com/office/drawing/2014/main" id="{016C6445-0FFC-1A15-DD4B-D374BB1BF09C}"/>
              </a:ext>
            </a:extLst>
          </p:cNvPr>
          <p:cNvSpPr txBox="1">
            <a:spLocks noChangeArrowheads="1"/>
          </p:cNvSpPr>
          <p:nvPr/>
        </p:nvSpPr>
        <p:spPr bwMode="auto">
          <a:xfrm rot="16200000">
            <a:off x="2323581" y="2382650"/>
            <a:ext cx="1141659" cy="276999"/>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Concatenation</a:t>
            </a:r>
          </a:p>
        </p:txBody>
      </p:sp>
      <p:sp>
        <p:nvSpPr>
          <p:cNvPr id="6165" name="Line 25">
            <a:extLst>
              <a:ext uri="{FF2B5EF4-FFF2-40B4-BE49-F238E27FC236}">
                <a16:creationId xmlns:a16="http://schemas.microsoft.com/office/drawing/2014/main" id="{27B3F181-A4AD-2E08-FEAB-79451073E62D}"/>
              </a:ext>
            </a:extLst>
          </p:cNvPr>
          <p:cNvSpPr>
            <a:spLocks noChangeShapeType="1"/>
          </p:cNvSpPr>
          <p:nvPr/>
        </p:nvSpPr>
        <p:spPr bwMode="auto">
          <a:xfrm>
            <a:off x="2152651" y="3320654"/>
            <a:ext cx="2650331" cy="0"/>
          </a:xfrm>
          <a:prstGeom prst="line">
            <a:avLst/>
          </a:prstGeom>
          <a:noFill/>
          <a:ln w="2857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6166" name="Line 26">
            <a:extLst>
              <a:ext uri="{FF2B5EF4-FFF2-40B4-BE49-F238E27FC236}">
                <a16:creationId xmlns:a16="http://schemas.microsoft.com/office/drawing/2014/main" id="{A328019B-B27E-1B32-2B6E-AD5B2A9DDBFE}"/>
              </a:ext>
            </a:extLst>
          </p:cNvPr>
          <p:cNvSpPr>
            <a:spLocks noChangeShapeType="1"/>
          </p:cNvSpPr>
          <p:nvPr/>
        </p:nvSpPr>
        <p:spPr bwMode="auto">
          <a:xfrm>
            <a:off x="2440781" y="3320653"/>
            <a:ext cx="0" cy="375047"/>
          </a:xfrm>
          <a:prstGeom prst="line">
            <a:avLst/>
          </a:prstGeom>
          <a:noFill/>
          <a:ln w="28575">
            <a:solidFill>
              <a:srgbClr val="FF00FF"/>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6167" name="Line 27">
            <a:extLst>
              <a:ext uri="{FF2B5EF4-FFF2-40B4-BE49-F238E27FC236}">
                <a16:creationId xmlns:a16="http://schemas.microsoft.com/office/drawing/2014/main" id="{C02E9651-9583-76D1-24A1-B1926FEF4208}"/>
              </a:ext>
            </a:extLst>
          </p:cNvPr>
          <p:cNvSpPr>
            <a:spLocks noChangeShapeType="1"/>
          </p:cNvSpPr>
          <p:nvPr/>
        </p:nvSpPr>
        <p:spPr bwMode="auto">
          <a:xfrm>
            <a:off x="2440781" y="3695700"/>
            <a:ext cx="1238250" cy="0"/>
          </a:xfrm>
          <a:prstGeom prst="line">
            <a:avLst/>
          </a:prstGeom>
          <a:noFill/>
          <a:ln w="2857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6168" name="Line 28">
            <a:extLst>
              <a:ext uri="{FF2B5EF4-FFF2-40B4-BE49-F238E27FC236}">
                <a16:creationId xmlns:a16="http://schemas.microsoft.com/office/drawing/2014/main" id="{381C0986-EC77-5A92-3AE8-D5237664CAED}"/>
              </a:ext>
            </a:extLst>
          </p:cNvPr>
          <p:cNvSpPr>
            <a:spLocks noChangeShapeType="1"/>
          </p:cNvSpPr>
          <p:nvPr/>
        </p:nvSpPr>
        <p:spPr bwMode="auto">
          <a:xfrm>
            <a:off x="4399360" y="3695700"/>
            <a:ext cx="403622" cy="0"/>
          </a:xfrm>
          <a:prstGeom prst="line">
            <a:avLst/>
          </a:prstGeom>
          <a:noFill/>
          <a:ln w="2857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6169" name="Line 29">
            <a:extLst>
              <a:ext uri="{FF2B5EF4-FFF2-40B4-BE49-F238E27FC236}">
                <a16:creationId xmlns:a16="http://schemas.microsoft.com/office/drawing/2014/main" id="{33432A67-B9D1-7611-A143-B64B6BACFD90}"/>
              </a:ext>
            </a:extLst>
          </p:cNvPr>
          <p:cNvSpPr>
            <a:spLocks noChangeShapeType="1"/>
          </p:cNvSpPr>
          <p:nvPr/>
        </p:nvSpPr>
        <p:spPr bwMode="auto">
          <a:xfrm>
            <a:off x="4370785" y="2370535"/>
            <a:ext cx="1152525" cy="0"/>
          </a:xfrm>
          <a:prstGeom prst="line">
            <a:avLst/>
          </a:prstGeom>
          <a:noFill/>
          <a:ln w="2857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6170" name="Line 30">
            <a:extLst>
              <a:ext uri="{FF2B5EF4-FFF2-40B4-BE49-F238E27FC236}">
                <a16:creationId xmlns:a16="http://schemas.microsoft.com/office/drawing/2014/main" id="{24D2CB82-76F4-8ACE-4EB0-3E1DB6A580AC}"/>
              </a:ext>
            </a:extLst>
          </p:cNvPr>
          <p:cNvSpPr>
            <a:spLocks noChangeShapeType="1"/>
          </p:cNvSpPr>
          <p:nvPr/>
        </p:nvSpPr>
        <p:spPr bwMode="auto">
          <a:xfrm>
            <a:off x="5091113" y="3320654"/>
            <a:ext cx="85725" cy="0"/>
          </a:xfrm>
          <a:prstGeom prst="line">
            <a:avLst/>
          </a:prstGeom>
          <a:noFill/>
          <a:ln w="28575">
            <a:solidFill>
              <a:srgbClr val="FF00FF"/>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6171" name="Line 31">
            <a:extLst>
              <a:ext uri="{FF2B5EF4-FFF2-40B4-BE49-F238E27FC236}">
                <a16:creationId xmlns:a16="http://schemas.microsoft.com/office/drawing/2014/main" id="{97A0613A-7FC2-71B8-A0D0-860CE124F322}"/>
              </a:ext>
            </a:extLst>
          </p:cNvPr>
          <p:cNvSpPr>
            <a:spLocks noChangeShapeType="1"/>
          </p:cNvSpPr>
          <p:nvPr/>
        </p:nvSpPr>
        <p:spPr bwMode="auto">
          <a:xfrm flipV="1">
            <a:off x="5176838" y="2831307"/>
            <a:ext cx="0" cy="489347"/>
          </a:xfrm>
          <a:prstGeom prst="line">
            <a:avLst/>
          </a:prstGeom>
          <a:noFill/>
          <a:ln w="28575">
            <a:solidFill>
              <a:srgbClr val="FF00FF"/>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6172" name="Line 32">
            <a:extLst>
              <a:ext uri="{FF2B5EF4-FFF2-40B4-BE49-F238E27FC236}">
                <a16:creationId xmlns:a16="http://schemas.microsoft.com/office/drawing/2014/main" id="{1041E77C-9C62-D43F-B7AC-14E53D540223}"/>
              </a:ext>
            </a:extLst>
          </p:cNvPr>
          <p:cNvSpPr>
            <a:spLocks noChangeShapeType="1"/>
          </p:cNvSpPr>
          <p:nvPr/>
        </p:nvSpPr>
        <p:spPr bwMode="auto">
          <a:xfrm>
            <a:off x="5176838" y="2831306"/>
            <a:ext cx="346472" cy="0"/>
          </a:xfrm>
          <a:prstGeom prst="line">
            <a:avLst/>
          </a:prstGeom>
          <a:noFill/>
          <a:ln w="2857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6173" name="Line 33">
            <a:extLst>
              <a:ext uri="{FF2B5EF4-FFF2-40B4-BE49-F238E27FC236}">
                <a16:creationId xmlns:a16="http://schemas.microsoft.com/office/drawing/2014/main" id="{1491C3B7-F1A2-F34C-DCEA-519E112534BD}"/>
              </a:ext>
            </a:extLst>
          </p:cNvPr>
          <p:cNvSpPr>
            <a:spLocks noChangeShapeType="1"/>
          </p:cNvSpPr>
          <p:nvPr/>
        </p:nvSpPr>
        <p:spPr bwMode="auto">
          <a:xfrm>
            <a:off x="5897166" y="2571750"/>
            <a:ext cx="576263" cy="0"/>
          </a:xfrm>
          <a:prstGeom prst="line">
            <a:avLst/>
          </a:prstGeom>
          <a:noFill/>
          <a:ln w="2857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6174" name="Line 34">
            <a:extLst>
              <a:ext uri="{FF2B5EF4-FFF2-40B4-BE49-F238E27FC236}">
                <a16:creationId xmlns:a16="http://schemas.microsoft.com/office/drawing/2014/main" id="{3BC9B31D-88E3-1141-A808-8B1523D3413A}"/>
              </a:ext>
            </a:extLst>
          </p:cNvPr>
          <p:cNvSpPr>
            <a:spLocks noChangeShapeType="1"/>
          </p:cNvSpPr>
          <p:nvPr/>
        </p:nvSpPr>
        <p:spPr bwMode="auto">
          <a:xfrm flipV="1">
            <a:off x="2383631" y="1794272"/>
            <a:ext cx="0" cy="432197"/>
          </a:xfrm>
          <a:prstGeom prst="line">
            <a:avLst/>
          </a:prstGeom>
          <a:noFill/>
          <a:ln w="28575">
            <a:solidFill>
              <a:srgbClr val="FF00FF"/>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6175" name="Line 35">
            <a:extLst>
              <a:ext uri="{FF2B5EF4-FFF2-40B4-BE49-F238E27FC236}">
                <a16:creationId xmlns:a16="http://schemas.microsoft.com/office/drawing/2014/main" id="{8192A6A6-B06B-552F-BCF0-DDF4D6D34DDD}"/>
              </a:ext>
            </a:extLst>
          </p:cNvPr>
          <p:cNvSpPr>
            <a:spLocks noChangeShapeType="1"/>
          </p:cNvSpPr>
          <p:nvPr/>
        </p:nvSpPr>
        <p:spPr bwMode="auto">
          <a:xfrm>
            <a:off x="2383632" y="1794272"/>
            <a:ext cx="4089797" cy="0"/>
          </a:xfrm>
          <a:prstGeom prst="line">
            <a:avLst/>
          </a:prstGeom>
          <a:noFill/>
          <a:ln w="28575">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6176" name="Text Box 36">
            <a:extLst>
              <a:ext uri="{FF2B5EF4-FFF2-40B4-BE49-F238E27FC236}">
                <a16:creationId xmlns:a16="http://schemas.microsoft.com/office/drawing/2014/main" id="{90C08F28-3790-6E09-7200-14B35ED42947}"/>
              </a:ext>
            </a:extLst>
          </p:cNvPr>
          <p:cNvSpPr txBox="1">
            <a:spLocks noChangeArrowheads="1"/>
          </p:cNvSpPr>
          <p:nvPr/>
        </p:nvSpPr>
        <p:spPr bwMode="auto">
          <a:xfrm>
            <a:off x="1766888" y="2072879"/>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IV</a:t>
            </a:r>
          </a:p>
        </p:txBody>
      </p:sp>
      <p:sp>
        <p:nvSpPr>
          <p:cNvPr id="6177" name="Text Box 37">
            <a:extLst>
              <a:ext uri="{FF2B5EF4-FFF2-40B4-BE49-F238E27FC236}">
                <a16:creationId xmlns:a16="http://schemas.microsoft.com/office/drawing/2014/main" id="{A8D5487E-4E75-FF99-37C4-237FD358DA8C}"/>
              </a:ext>
            </a:extLst>
          </p:cNvPr>
          <p:cNvSpPr txBox="1">
            <a:spLocks noChangeArrowheads="1"/>
          </p:cNvSpPr>
          <p:nvPr/>
        </p:nvSpPr>
        <p:spPr bwMode="auto">
          <a:xfrm>
            <a:off x="1708548" y="2476501"/>
            <a:ext cx="8991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WEP KEY</a:t>
            </a:r>
          </a:p>
        </p:txBody>
      </p:sp>
      <p:sp>
        <p:nvSpPr>
          <p:cNvPr id="6178" name="Text Box 38">
            <a:extLst>
              <a:ext uri="{FF2B5EF4-FFF2-40B4-BE49-F238E27FC236}">
                <a16:creationId xmlns:a16="http://schemas.microsoft.com/office/drawing/2014/main" id="{8FC92822-74FA-906A-D138-0B0425331795}"/>
              </a:ext>
            </a:extLst>
          </p:cNvPr>
          <p:cNvSpPr txBox="1">
            <a:spLocks noChangeArrowheads="1"/>
          </p:cNvSpPr>
          <p:nvPr/>
        </p:nvSpPr>
        <p:spPr bwMode="auto">
          <a:xfrm>
            <a:off x="1749029" y="3089673"/>
            <a:ext cx="77617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Plaintext</a:t>
            </a:r>
          </a:p>
        </p:txBody>
      </p:sp>
      <p:sp>
        <p:nvSpPr>
          <p:cNvPr id="6179" name="Text Box 39">
            <a:extLst>
              <a:ext uri="{FF2B5EF4-FFF2-40B4-BE49-F238E27FC236}">
                <a16:creationId xmlns:a16="http://schemas.microsoft.com/office/drawing/2014/main" id="{2C9669D1-2CF7-99CE-012A-1203E7F57F79}"/>
              </a:ext>
            </a:extLst>
          </p:cNvPr>
          <p:cNvSpPr txBox="1">
            <a:spLocks noChangeArrowheads="1"/>
          </p:cNvSpPr>
          <p:nvPr/>
        </p:nvSpPr>
        <p:spPr bwMode="auto">
          <a:xfrm>
            <a:off x="3149204" y="2101454"/>
            <a:ext cx="49244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Seed</a:t>
            </a:r>
          </a:p>
        </p:txBody>
      </p:sp>
      <p:sp>
        <p:nvSpPr>
          <p:cNvPr id="6180" name="Text Box 40">
            <a:extLst>
              <a:ext uri="{FF2B5EF4-FFF2-40B4-BE49-F238E27FC236}">
                <a16:creationId xmlns:a16="http://schemas.microsoft.com/office/drawing/2014/main" id="{339BAECB-814F-F946-AAD6-D8D0E5EFFCED}"/>
              </a:ext>
            </a:extLst>
          </p:cNvPr>
          <p:cNvSpPr txBox="1">
            <a:spLocks noChangeArrowheads="1"/>
          </p:cNvSpPr>
          <p:nvPr/>
        </p:nvSpPr>
        <p:spPr bwMode="auto">
          <a:xfrm>
            <a:off x="4560094" y="2101454"/>
            <a:ext cx="9657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Key Stream</a:t>
            </a:r>
          </a:p>
        </p:txBody>
      </p:sp>
      <p:sp>
        <p:nvSpPr>
          <p:cNvPr id="6181" name="Text Box 41">
            <a:extLst>
              <a:ext uri="{FF2B5EF4-FFF2-40B4-BE49-F238E27FC236}">
                <a16:creationId xmlns:a16="http://schemas.microsoft.com/office/drawing/2014/main" id="{C25D31C7-1469-4B02-15E7-9020BF9CA750}"/>
              </a:ext>
            </a:extLst>
          </p:cNvPr>
          <p:cNvSpPr txBox="1">
            <a:spLocks noChangeArrowheads="1"/>
          </p:cNvSpPr>
          <p:nvPr/>
        </p:nvSpPr>
        <p:spPr bwMode="auto">
          <a:xfrm>
            <a:off x="3736182" y="3954067"/>
            <a:ext cx="205133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Integrity Check Value (ICV)</a:t>
            </a:r>
          </a:p>
        </p:txBody>
      </p:sp>
      <p:sp>
        <p:nvSpPr>
          <p:cNvPr id="6182" name="Line 42">
            <a:extLst>
              <a:ext uri="{FF2B5EF4-FFF2-40B4-BE49-F238E27FC236}">
                <a16:creationId xmlns:a16="http://schemas.microsoft.com/office/drawing/2014/main" id="{E02939E3-C323-0DC3-055F-968F4BABCB53}"/>
              </a:ext>
            </a:extLst>
          </p:cNvPr>
          <p:cNvSpPr>
            <a:spLocks noChangeShapeType="1"/>
          </p:cNvSpPr>
          <p:nvPr/>
        </p:nvSpPr>
        <p:spPr bwMode="auto">
          <a:xfrm flipH="1" flipV="1">
            <a:off x="4572000" y="3724275"/>
            <a:ext cx="86916" cy="258366"/>
          </a:xfrm>
          <a:prstGeom prst="line">
            <a:avLst/>
          </a:prstGeom>
          <a:noFill/>
          <a:ln w="12700">
            <a:solidFill>
              <a:schemeClr val="tx1"/>
            </a:solidFill>
            <a:round/>
            <a:headEnd type="none" w="lg" len="lg"/>
            <a:tailEnd type="arrow" w="med" len="med"/>
          </a:ln>
          <a:extLst>
            <a:ext uri="{909E8E84-426E-40DD-AFC4-6F175D3DCCD1}">
              <a14:hiddenFill xmlns:a14="http://schemas.microsoft.com/office/drawing/2010/main">
                <a:noFill/>
              </a14:hiddenFill>
            </a:ext>
          </a:extLst>
        </p:spPr>
        <p:txBody>
          <a:bodyPr/>
          <a:lstStyle/>
          <a:p>
            <a:endParaRPr lang="en-VN" sz="1350"/>
          </a:p>
        </p:txBody>
      </p:sp>
      <p:sp>
        <p:nvSpPr>
          <p:cNvPr id="6183" name="Text Box 43">
            <a:extLst>
              <a:ext uri="{FF2B5EF4-FFF2-40B4-BE49-F238E27FC236}">
                <a16:creationId xmlns:a16="http://schemas.microsoft.com/office/drawing/2014/main" id="{75B3026B-841A-80E2-3610-46FEBF261063}"/>
              </a:ext>
            </a:extLst>
          </p:cNvPr>
          <p:cNvSpPr txBox="1">
            <a:spLocks noChangeArrowheads="1"/>
          </p:cNvSpPr>
          <p:nvPr/>
        </p:nvSpPr>
        <p:spPr bwMode="auto">
          <a:xfrm>
            <a:off x="6617494" y="3263504"/>
            <a:ext cx="7409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Message</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003290C-6E5F-AE39-9721-1E6CB8B26A21}"/>
              </a:ext>
            </a:extLst>
          </p:cNvPr>
          <p:cNvSpPr>
            <a:spLocks noGrp="1"/>
          </p:cNvSpPr>
          <p:nvPr>
            <p:ph type="dt" sz="quarter" idx="10"/>
          </p:nvPr>
        </p:nvSpPr>
        <p:spPr/>
        <p:txBody>
          <a:bodyPr/>
          <a:lstStyle/>
          <a:p>
            <a:pPr>
              <a:defRPr/>
            </a:pPr>
            <a:r>
              <a:rPr lang="en-US" dirty="0"/>
              <a:t>Security in Wireless LAN (802.11i)</a:t>
            </a:r>
          </a:p>
        </p:txBody>
      </p:sp>
      <p:sp>
        <p:nvSpPr>
          <p:cNvPr id="5" name="Footer Placeholder 4">
            <a:extLst>
              <a:ext uri="{FF2B5EF4-FFF2-40B4-BE49-F238E27FC236}">
                <a16:creationId xmlns:a16="http://schemas.microsoft.com/office/drawing/2014/main" id="{D5CC49EE-11B6-8E9A-583A-2D13A1722DE1}"/>
              </a:ext>
            </a:extLst>
          </p:cNvPr>
          <p:cNvSpPr>
            <a:spLocks noGrp="1"/>
          </p:cNvSpPr>
          <p:nvPr>
            <p:ph type="ftr" sz="quarter" idx="11"/>
          </p:nvPr>
        </p:nvSpPr>
        <p:spPr/>
        <p:txBody>
          <a:bodyPr/>
          <a:lstStyle/>
          <a:p>
            <a:pPr>
              <a:defRPr/>
            </a:pPr>
            <a:r>
              <a:rPr lang="en-US" dirty="0"/>
              <a:t>CN8816: Network Security</a:t>
            </a:r>
          </a:p>
        </p:txBody>
      </p:sp>
      <p:sp>
        <p:nvSpPr>
          <p:cNvPr id="6" name="Slide Number Placeholder 5">
            <a:extLst>
              <a:ext uri="{FF2B5EF4-FFF2-40B4-BE49-F238E27FC236}">
                <a16:creationId xmlns:a16="http://schemas.microsoft.com/office/drawing/2014/main" id="{88B8D2F1-BB86-B55B-C5C7-899B01A5FB49}"/>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6A10A4E4-6822-9F49-BFF5-101F95273FE9}" type="slidenum">
              <a:rPr lang="en-US" altLang="en-VN" sz="1050" b="0">
                <a:latin typeface="Tahoma" panose="020B0604030504040204" pitchFamily="34" charset="0"/>
              </a:rPr>
              <a:pPr eaLnBrk="1" hangingPunct="1"/>
              <a:t>191</a:t>
            </a:fld>
            <a:endParaRPr lang="en-US" altLang="en-VN" sz="1050" b="0">
              <a:latin typeface="Tahoma" panose="020B0604030504040204" pitchFamily="34" charset="0"/>
            </a:endParaRPr>
          </a:p>
        </p:txBody>
      </p:sp>
      <p:sp>
        <p:nvSpPr>
          <p:cNvPr id="7173" name="Rectangle 2">
            <a:extLst>
              <a:ext uri="{FF2B5EF4-FFF2-40B4-BE49-F238E27FC236}">
                <a16:creationId xmlns:a16="http://schemas.microsoft.com/office/drawing/2014/main" id="{2A9DE62C-785F-1166-57C1-77AC681884F1}"/>
              </a:ext>
            </a:extLst>
          </p:cNvPr>
          <p:cNvSpPr>
            <a:spLocks noGrp="1" noChangeArrowheads="1"/>
          </p:cNvSpPr>
          <p:nvPr>
            <p:ph type="title"/>
          </p:nvPr>
        </p:nvSpPr>
        <p:spPr/>
        <p:txBody>
          <a:bodyPr/>
          <a:lstStyle/>
          <a:p>
            <a:pPr eaLnBrk="1" hangingPunct="1"/>
            <a:r>
              <a:rPr lang="en-US" altLang="en-VN"/>
              <a:t>2. Wired Equivalent Privacy (WEP)</a:t>
            </a:r>
          </a:p>
        </p:txBody>
      </p:sp>
      <p:sp>
        <p:nvSpPr>
          <p:cNvPr id="7174" name="Rectangle 3">
            <a:extLst>
              <a:ext uri="{FF2B5EF4-FFF2-40B4-BE49-F238E27FC236}">
                <a16:creationId xmlns:a16="http://schemas.microsoft.com/office/drawing/2014/main" id="{BBA82C71-5B78-26EA-AAD2-0F290E6A3800}"/>
              </a:ext>
            </a:extLst>
          </p:cNvPr>
          <p:cNvSpPr>
            <a:spLocks noGrp="1" noChangeArrowheads="1"/>
          </p:cNvSpPr>
          <p:nvPr>
            <p:ph type="body" idx="1"/>
          </p:nvPr>
        </p:nvSpPr>
        <p:spPr/>
        <p:txBody>
          <a:bodyPr/>
          <a:lstStyle/>
          <a:p>
            <a:pPr eaLnBrk="1" hangingPunct="1"/>
            <a:r>
              <a:rPr lang="en-US" altLang="en-VN"/>
              <a:t>Several major problems in WEP security</a:t>
            </a:r>
          </a:p>
          <a:p>
            <a:pPr lvl="1" eaLnBrk="1" hangingPunct="1"/>
            <a:r>
              <a:rPr lang="en-US" altLang="en-VN"/>
              <a:t>The IV used to produce the RC4 stream is only 24-bit long</a:t>
            </a:r>
          </a:p>
          <a:p>
            <a:pPr lvl="2" eaLnBrk="1" hangingPunct="1"/>
            <a:r>
              <a:rPr lang="en-US" altLang="en-VN"/>
              <a:t>The short IV field means that the same RC4 stream will be used to encrypt different texts – IV collision</a:t>
            </a:r>
          </a:p>
          <a:p>
            <a:pPr lvl="2" eaLnBrk="1" hangingPunct="1"/>
            <a:r>
              <a:rPr lang="en-US" altLang="en-VN"/>
              <a:t>Statistical attacks can be used to recover the plaintexts due to IV collision</a:t>
            </a:r>
          </a:p>
          <a:p>
            <a:pPr lvl="1" eaLnBrk="1" hangingPunct="1"/>
            <a:r>
              <a:rPr lang="en-US" altLang="en-VN"/>
              <a:t>The CRC-32 checksum can be easily manipulated to produce a valid integrity check value (ICV) for a false message</a:t>
            </a:r>
          </a:p>
          <a:p>
            <a:pPr lvl="2" eaLnBrk="1" hangingPunct="1"/>
            <a:endParaRPr lang="en-US" altLang="en-VN"/>
          </a:p>
          <a:p>
            <a:pPr lvl="1" eaLnBrk="1" hangingPunct="1"/>
            <a:endParaRPr lang="en-US" altLang="en-VN"/>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dirty="0"/>
              <a:t>WEP Attacks</a:t>
            </a:r>
          </a:p>
        </p:txBody>
      </p:sp>
      <p:sp>
        <p:nvSpPr>
          <p:cNvPr id="95235" name="Rectangle 3"/>
          <p:cNvSpPr>
            <a:spLocks noGrp="1" noChangeArrowheads="1"/>
          </p:cNvSpPr>
          <p:nvPr>
            <p:ph idx="1"/>
          </p:nvPr>
        </p:nvSpPr>
        <p:spPr/>
        <p:txBody>
          <a:bodyPr>
            <a:normAutofit fontScale="92500" lnSpcReduction="20000"/>
          </a:bodyPr>
          <a:lstStyle/>
          <a:p>
            <a:r>
              <a:rPr lang="en-US" dirty="0"/>
              <a:t>Brute Force</a:t>
            </a:r>
          </a:p>
          <a:p>
            <a:pPr lvl="1"/>
            <a:r>
              <a:rPr lang="en-US" dirty="0"/>
              <a:t>Brute forcing a 40-bit key is feasible</a:t>
            </a:r>
          </a:p>
          <a:p>
            <a:r>
              <a:rPr lang="en-US" dirty="0"/>
              <a:t>Key stream reuse</a:t>
            </a:r>
          </a:p>
          <a:p>
            <a:pPr lvl="1"/>
            <a:r>
              <a:rPr lang="en-US" dirty="0"/>
              <a:t>If a key stream is reused, it is possible to obtain the XOR of two plaintext messages</a:t>
            </a:r>
          </a:p>
          <a:p>
            <a:pPr lvl="2"/>
            <a:r>
              <a:rPr lang="en-US" dirty="0"/>
              <a:t>(M1 ^ Si) ^ (M2 ^ Si) = M1 ^ M2 ^ Si ^ Si = M1 ^ M2 </a:t>
            </a:r>
          </a:p>
          <a:p>
            <a:pPr lvl="1"/>
            <a:r>
              <a:rPr lang="en-US" dirty="0"/>
              <a:t>If one of the messages is known, it is possible to derive the other or the key stream for the IV,K used</a:t>
            </a:r>
          </a:p>
          <a:p>
            <a:pPr lvl="2"/>
            <a:r>
              <a:rPr lang="en-US" dirty="0"/>
              <a:t>The Shared Key Authentication mechanism worked by providing a plaintext challenge that the client had to encrypt to prove that it knew the password</a:t>
            </a:r>
          </a:p>
          <a:p>
            <a:pPr lvl="2"/>
            <a:r>
              <a:rPr lang="en-US" dirty="0"/>
              <a:t>This allows one to collect some bits of that particular cypher stream</a:t>
            </a:r>
          </a:p>
          <a:p>
            <a:r>
              <a:rPr lang="en-US" dirty="0"/>
              <a:t>Weak integrity check</a:t>
            </a:r>
          </a:p>
          <a:p>
            <a:pPr lvl="1"/>
            <a:r>
              <a:rPr lang="en-US" dirty="0"/>
              <a:t>Because the CRC is computed on the plaintext it is possible to modify the cipher text without breaking the CRC</a:t>
            </a:r>
          </a:p>
        </p:txBody>
      </p:sp>
    </p:spTree>
    <p:extLst>
      <p:ext uri="{BB962C8B-B14F-4D97-AF65-F5344CB8AC3E}">
        <p14:creationId xmlns:p14="http://schemas.microsoft.com/office/powerpoint/2010/main" val="139710931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dirty="0"/>
              <a:t>WEP Attack Countermeasures</a:t>
            </a:r>
          </a:p>
        </p:txBody>
      </p:sp>
      <p:sp>
        <p:nvSpPr>
          <p:cNvPr id="168963" name="Rectangle 3"/>
          <p:cNvSpPr>
            <a:spLocks noGrp="1" noChangeArrowheads="1"/>
          </p:cNvSpPr>
          <p:nvPr>
            <p:ph idx="1"/>
          </p:nvPr>
        </p:nvSpPr>
        <p:spPr/>
        <p:txBody>
          <a:bodyPr/>
          <a:lstStyle/>
          <a:p>
            <a:r>
              <a:rPr lang="en-US" dirty="0"/>
              <a:t>Closed Mode</a:t>
            </a:r>
          </a:p>
          <a:p>
            <a:r>
              <a:rPr lang="en-US" dirty="0"/>
              <a:t>MAC Filtering</a:t>
            </a:r>
          </a:p>
          <a:p>
            <a:r>
              <a:rPr lang="en-US" dirty="0"/>
              <a:t>Use Weak IV Filtering Hardware</a:t>
            </a:r>
          </a:p>
          <a:p>
            <a:r>
              <a:rPr lang="en-US" dirty="0"/>
              <a:t>Keys Rotation</a:t>
            </a:r>
          </a:p>
        </p:txBody>
      </p:sp>
    </p:spTree>
    <p:extLst>
      <p:ext uri="{BB962C8B-B14F-4D97-AF65-F5344CB8AC3E}">
        <p14:creationId xmlns:p14="http://schemas.microsoft.com/office/powerpoint/2010/main" val="277577146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r>
              <a:rPr lang="en-US"/>
              <a:t>Closed Mode</a:t>
            </a:r>
          </a:p>
        </p:txBody>
      </p:sp>
      <p:sp>
        <p:nvSpPr>
          <p:cNvPr id="169987" name="Rectangle 3"/>
          <p:cNvSpPr>
            <a:spLocks noGrp="1" noChangeArrowheads="1"/>
          </p:cNvSpPr>
          <p:nvPr>
            <p:ph idx="1"/>
          </p:nvPr>
        </p:nvSpPr>
        <p:spPr/>
        <p:txBody>
          <a:bodyPr/>
          <a:lstStyle/>
          <a:p>
            <a:r>
              <a:rPr lang="en-US"/>
              <a:t>Strengths</a:t>
            </a:r>
          </a:p>
          <a:p>
            <a:pPr lvl="1"/>
            <a:r>
              <a:rPr lang="en-US"/>
              <a:t>Doesn’t send out any beacon frames (more difficult to detect)</a:t>
            </a:r>
          </a:p>
          <a:p>
            <a:pPr lvl="1"/>
            <a:r>
              <a:rPr lang="en-US"/>
              <a:t>Requires connecting nodes to supply the correct SSID in order to associate</a:t>
            </a:r>
          </a:p>
          <a:p>
            <a:r>
              <a:rPr lang="en-US"/>
              <a:t>Weaknesses</a:t>
            </a:r>
          </a:p>
          <a:p>
            <a:pPr lvl="1"/>
            <a:r>
              <a:rPr lang="en-US"/>
              <a:t>AP can still be detected through sniffing probe requests and responses</a:t>
            </a:r>
          </a:p>
        </p:txBody>
      </p:sp>
    </p:spTree>
    <p:extLst>
      <p:ext uri="{BB962C8B-B14F-4D97-AF65-F5344CB8AC3E}">
        <p14:creationId xmlns:p14="http://schemas.microsoft.com/office/powerpoint/2010/main" val="303905720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r>
              <a:rPr lang="en-US"/>
              <a:t>MAC Filtering</a:t>
            </a:r>
          </a:p>
        </p:txBody>
      </p:sp>
      <p:sp>
        <p:nvSpPr>
          <p:cNvPr id="171011" name="Rectangle 3"/>
          <p:cNvSpPr>
            <a:spLocks noGrp="1" noChangeArrowheads="1"/>
          </p:cNvSpPr>
          <p:nvPr>
            <p:ph idx="1"/>
          </p:nvPr>
        </p:nvSpPr>
        <p:spPr/>
        <p:txBody>
          <a:bodyPr/>
          <a:lstStyle/>
          <a:p>
            <a:r>
              <a:rPr lang="en-US"/>
              <a:t>Strengths</a:t>
            </a:r>
          </a:p>
          <a:p>
            <a:pPr lvl="1"/>
            <a:r>
              <a:rPr lang="en-US"/>
              <a:t>Allows one to control which MAC addresses can associate with an access point</a:t>
            </a:r>
          </a:p>
          <a:p>
            <a:r>
              <a:rPr lang="en-US"/>
              <a:t>Weaknesses</a:t>
            </a:r>
          </a:p>
          <a:p>
            <a:pPr lvl="1"/>
            <a:r>
              <a:rPr lang="en-US"/>
              <a:t>MAC addresses can be easily spoofed</a:t>
            </a:r>
          </a:p>
          <a:p>
            <a:pPr lvl="1"/>
            <a:r>
              <a:rPr lang="en-US"/>
              <a:t>One can easily determine which MAC addresses are allowed by monitoring activity on the network</a:t>
            </a:r>
          </a:p>
          <a:p>
            <a:pPr lvl="1"/>
            <a:r>
              <a:rPr lang="en-US"/>
              <a:t>Attackers can still monitor communications</a:t>
            </a:r>
          </a:p>
          <a:p>
            <a:pPr lvl="1"/>
            <a:r>
              <a:rPr lang="en-US"/>
              <a:t>One can easily brute force MAC addresses</a:t>
            </a:r>
          </a:p>
        </p:txBody>
      </p:sp>
    </p:spTree>
    <p:extLst>
      <p:ext uri="{BB962C8B-B14F-4D97-AF65-F5344CB8AC3E}">
        <p14:creationId xmlns:p14="http://schemas.microsoft.com/office/powerpoint/2010/main" val="99023332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Weak IV Filtering Hardware</a:t>
            </a:r>
          </a:p>
        </p:txBody>
      </p:sp>
      <p:sp>
        <p:nvSpPr>
          <p:cNvPr id="172035" name="Rectangle 3"/>
          <p:cNvSpPr>
            <a:spLocks noGrp="1" noChangeArrowheads="1"/>
          </p:cNvSpPr>
          <p:nvPr>
            <p:ph idx="1"/>
          </p:nvPr>
        </p:nvSpPr>
        <p:spPr/>
        <p:txBody>
          <a:bodyPr/>
          <a:lstStyle/>
          <a:p>
            <a:r>
              <a:rPr lang="en-US" dirty="0"/>
              <a:t>Strengths</a:t>
            </a:r>
          </a:p>
          <a:p>
            <a:pPr lvl="1"/>
            <a:r>
              <a:rPr lang="en-US" dirty="0"/>
              <a:t>It requires much more time for an attacker to crack the WEP key</a:t>
            </a:r>
          </a:p>
          <a:p>
            <a:r>
              <a:rPr lang="en-US" dirty="0"/>
              <a:t>Weaknesses</a:t>
            </a:r>
          </a:p>
          <a:p>
            <a:pPr lvl="1"/>
            <a:r>
              <a:rPr lang="en-US" dirty="0"/>
              <a:t>An attacker can still crack the WEP key given enough time</a:t>
            </a:r>
          </a:p>
        </p:txBody>
      </p:sp>
    </p:spTree>
    <p:extLst>
      <p:ext uri="{BB962C8B-B14F-4D97-AF65-F5344CB8AC3E}">
        <p14:creationId xmlns:p14="http://schemas.microsoft.com/office/powerpoint/2010/main" val="360674287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t>Change Keys Frequently</a:t>
            </a:r>
          </a:p>
        </p:txBody>
      </p:sp>
      <p:sp>
        <p:nvSpPr>
          <p:cNvPr id="173059" name="Rectangle 3"/>
          <p:cNvSpPr>
            <a:spLocks noGrp="1" noChangeArrowheads="1"/>
          </p:cNvSpPr>
          <p:nvPr>
            <p:ph idx="1"/>
          </p:nvPr>
        </p:nvSpPr>
        <p:spPr/>
        <p:txBody>
          <a:bodyPr/>
          <a:lstStyle/>
          <a:p>
            <a:r>
              <a:rPr lang="en-US" dirty="0"/>
              <a:t>Strengths</a:t>
            </a:r>
          </a:p>
          <a:p>
            <a:pPr lvl="1"/>
            <a:r>
              <a:rPr lang="en-US" dirty="0"/>
              <a:t>Makes it more difficult for attackers to crack WEP</a:t>
            </a:r>
          </a:p>
          <a:p>
            <a:pPr lvl="1"/>
            <a:r>
              <a:rPr lang="en-US" dirty="0"/>
              <a:t>Even if an attacker cracks a key, they will only have access for a limited amount of time </a:t>
            </a:r>
          </a:p>
          <a:p>
            <a:r>
              <a:rPr lang="en-US" dirty="0"/>
              <a:t>Weaknesses</a:t>
            </a:r>
          </a:p>
          <a:p>
            <a:pPr lvl="1"/>
            <a:r>
              <a:rPr lang="en-US" dirty="0"/>
              <a:t>With traffic generation, an attacker can crack a key in a reasonable amount of time</a:t>
            </a:r>
          </a:p>
          <a:p>
            <a:pPr lvl="1"/>
            <a:r>
              <a:rPr lang="en-US" dirty="0"/>
              <a:t>Attackers can still decrypt collected traffic using cracked keys</a:t>
            </a:r>
          </a:p>
        </p:txBody>
      </p:sp>
    </p:spTree>
    <p:extLst>
      <p:ext uri="{BB962C8B-B14F-4D97-AF65-F5344CB8AC3E}">
        <p14:creationId xmlns:p14="http://schemas.microsoft.com/office/powerpoint/2010/main" val="250924072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B5F44D0-76B4-79C7-8F87-26C025C217C7}"/>
              </a:ext>
            </a:extLst>
          </p:cNvPr>
          <p:cNvSpPr>
            <a:spLocks noGrp="1"/>
          </p:cNvSpPr>
          <p:nvPr>
            <p:ph type="dt" sz="quarter" idx="10"/>
          </p:nvPr>
        </p:nvSpPr>
        <p:spPr/>
        <p:txBody>
          <a:bodyPr/>
          <a:lstStyle/>
          <a:p>
            <a:pPr>
              <a:defRPr/>
            </a:pPr>
            <a:r>
              <a:rPr lang="en-US" dirty="0"/>
              <a:t>Security in Wireless LAN (802.11i)</a:t>
            </a:r>
          </a:p>
        </p:txBody>
      </p:sp>
      <p:sp>
        <p:nvSpPr>
          <p:cNvPr id="5" name="Footer Placeholder 4">
            <a:extLst>
              <a:ext uri="{FF2B5EF4-FFF2-40B4-BE49-F238E27FC236}">
                <a16:creationId xmlns:a16="http://schemas.microsoft.com/office/drawing/2014/main" id="{D87A59F0-B78F-77D7-91D1-B411C9CB3C8F}"/>
              </a:ext>
            </a:extLst>
          </p:cNvPr>
          <p:cNvSpPr>
            <a:spLocks noGrp="1"/>
          </p:cNvSpPr>
          <p:nvPr>
            <p:ph type="ftr" sz="quarter" idx="11"/>
          </p:nvPr>
        </p:nvSpPr>
        <p:spPr/>
        <p:txBody>
          <a:bodyPr/>
          <a:lstStyle/>
          <a:p>
            <a:pPr>
              <a:defRPr/>
            </a:pPr>
            <a:r>
              <a:rPr lang="en-US" dirty="0"/>
              <a:t>CN8816: Network Security</a:t>
            </a:r>
          </a:p>
        </p:txBody>
      </p:sp>
      <p:sp>
        <p:nvSpPr>
          <p:cNvPr id="6" name="Slide Number Placeholder 5">
            <a:extLst>
              <a:ext uri="{FF2B5EF4-FFF2-40B4-BE49-F238E27FC236}">
                <a16:creationId xmlns:a16="http://schemas.microsoft.com/office/drawing/2014/main" id="{CC6DEB0D-DE11-899D-143B-09472CEBB8AD}"/>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FC37B002-291F-3B45-ABE3-FEFC16E7359C}" type="slidenum">
              <a:rPr lang="en-US" altLang="en-VN" sz="1050" b="0">
                <a:latin typeface="Tahoma" panose="020B0604030504040204" pitchFamily="34" charset="0"/>
              </a:rPr>
              <a:pPr eaLnBrk="1" hangingPunct="1"/>
              <a:t>198</a:t>
            </a:fld>
            <a:endParaRPr lang="en-US" altLang="en-VN" sz="1050" b="0">
              <a:latin typeface="Tahoma" panose="020B0604030504040204" pitchFamily="34" charset="0"/>
            </a:endParaRPr>
          </a:p>
        </p:txBody>
      </p:sp>
      <p:sp>
        <p:nvSpPr>
          <p:cNvPr id="8197" name="Rectangle 2">
            <a:extLst>
              <a:ext uri="{FF2B5EF4-FFF2-40B4-BE49-F238E27FC236}">
                <a16:creationId xmlns:a16="http://schemas.microsoft.com/office/drawing/2014/main" id="{2B61ADA2-5D15-2D0E-226B-7D3418EC5A2F}"/>
              </a:ext>
            </a:extLst>
          </p:cNvPr>
          <p:cNvSpPr>
            <a:spLocks noGrp="1" noChangeArrowheads="1"/>
          </p:cNvSpPr>
          <p:nvPr>
            <p:ph type="title"/>
          </p:nvPr>
        </p:nvSpPr>
        <p:spPr/>
        <p:txBody>
          <a:bodyPr/>
          <a:lstStyle/>
          <a:p>
            <a:pPr eaLnBrk="1" hangingPunct="1"/>
            <a:r>
              <a:rPr lang="en-US" altLang="en-VN"/>
              <a:t>3. Robust Security Network (RSN)</a:t>
            </a:r>
          </a:p>
        </p:txBody>
      </p:sp>
      <p:sp>
        <p:nvSpPr>
          <p:cNvPr id="8198" name="Rectangle 3">
            <a:extLst>
              <a:ext uri="{FF2B5EF4-FFF2-40B4-BE49-F238E27FC236}">
                <a16:creationId xmlns:a16="http://schemas.microsoft.com/office/drawing/2014/main" id="{47977AC9-07A2-AF39-74E6-24CA821DC6F5}"/>
              </a:ext>
            </a:extLst>
          </p:cNvPr>
          <p:cNvSpPr>
            <a:spLocks noGrp="1" noChangeArrowheads="1"/>
          </p:cNvSpPr>
          <p:nvPr>
            <p:ph type="body" idx="1"/>
          </p:nvPr>
        </p:nvSpPr>
        <p:spPr>
          <a:xfrm>
            <a:off x="1663304" y="1160860"/>
            <a:ext cx="6163865" cy="3484959"/>
          </a:xfrm>
        </p:spPr>
        <p:txBody>
          <a:bodyPr/>
          <a:lstStyle/>
          <a:p>
            <a:pPr eaLnBrk="1" hangingPunct="1"/>
            <a:r>
              <a:rPr lang="en-US" altLang="en-VN"/>
              <a:t>802.11i defines a set of features to establish a RSN association (RSNA) between stations (STAs)</a:t>
            </a:r>
          </a:p>
          <a:p>
            <a:pPr lvl="1" eaLnBrk="1" hangingPunct="1"/>
            <a:r>
              <a:rPr lang="en-US" altLang="en-VN"/>
              <a:t>Enhanced data encapsulation mechanism</a:t>
            </a:r>
          </a:p>
          <a:p>
            <a:pPr lvl="2" eaLnBrk="1" hangingPunct="1"/>
            <a:r>
              <a:rPr lang="en-US" altLang="en-VN"/>
              <a:t>CCMP</a:t>
            </a:r>
          </a:p>
          <a:p>
            <a:pPr lvl="2" eaLnBrk="1" hangingPunct="1"/>
            <a:r>
              <a:rPr lang="en-US" altLang="en-VN"/>
              <a:t>Optional: TKIP</a:t>
            </a:r>
          </a:p>
          <a:p>
            <a:pPr lvl="1" eaLnBrk="1" hangingPunct="1"/>
            <a:r>
              <a:rPr lang="en-US" altLang="en-VN"/>
              <a:t>Key management and establishment</a:t>
            </a:r>
          </a:p>
          <a:p>
            <a:pPr lvl="2" eaLnBrk="1" hangingPunct="1"/>
            <a:r>
              <a:rPr lang="en-US" altLang="en-VN"/>
              <a:t>Four-way handshake and group-key handshake</a:t>
            </a:r>
          </a:p>
          <a:p>
            <a:pPr lvl="1" eaLnBrk="1" hangingPunct="1"/>
            <a:r>
              <a:rPr lang="en-US" altLang="en-VN"/>
              <a:t>Enhanced authentication mechanism for STAs</a:t>
            </a:r>
          </a:p>
          <a:p>
            <a:pPr lvl="2" eaLnBrk="1" hangingPunct="1"/>
            <a:r>
              <a:rPr lang="en-US" altLang="en-VN"/>
              <a:t>Pre-shared key (PSK); IEEE 802.1x/EAP methods</a:t>
            </a:r>
          </a:p>
          <a:p>
            <a:pPr lvl="2" eaLnBrk="1" hangingPunct="1">
              <a:buFont typeface="Wingdings" pitchFamily="2" charset="2"/>
              <a:buNone/>
            </a:pPr>
            <a:endParaRPr lang="en-US" altLang="en-VN"/>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5">
            <a:extLst>
              <a:ext uri="{FF2B5EF4-FFF2-40B4-BE49-F238E27FC236}">
                <a16:creationId xmlns:a16="http://schemas.microsoft.com/office/drawing/2014/main" id="{98CB2B65-425A-E705-C114-B0948CA42E11}"/>
              </a:ext>
            </a:extLst>
          </p:cNvPr>
          <p:cNvSpPr>
            <a:spLocks noGrp="1"/>
          </p:cNvSpPr>
          <p:nvPr>
            <p:ph type="dt" sz="quarter" idx="10"/>
          </p:nvPr>
        </p:nvSpPr>
        <p:spPr/>
        <p:txBody>
          <a:bodyPr/>
          <a:lstStyle/>
          <a:p>
            <a:pPr>
              <a:defRPr/>
            </a:pPr>
            <a:r>
              <a:rPr lang="en-US" dirty="0"/>
              <a:t>Security in Wireless LAN (802.11i)</a:t>
            </a:r>
          </a:p>
        </p:txBody>
      </p:sp>
      <p:sp>
        <p:nvSpPr>
          <p:cNvPr id="23" name="Footer Placeholder 6">
            <a:extLst>
              <a:ext uri="{FF2B5EF4-FFF2-40B4-BE49-F238E27FC236}">
                <a16:creationId xmlns:a16="http://schemas.microsoft.com/office/drawing/2014/main" id="{3F88D29B-7847-BB99-839D-11441C69493A}"/>
              </a:ext>
            </a:extLst>
          </p:cNvPr>
          <p:cNvSpPr>
            <a:spLocks noGrp="1"/>
          </p:cNvSpPr>
          <p:nvPr>
            <p:ph type="ftr" sz="quarter" idx="11"/>
          </p:nvPr>
        </p:nvSpPr>
        <p:spPr/>
        <p:txBody>
          <a:bodyPr/>
          <a:lstStyle/>
          <a:p>
            <a:pPr>
              <a:defRPr/>
            </a:pPr>
            <a:r>
              <a:rPr lang="en-US" dirty="0"/>
              <a:t>CN8816: Network Security</a:t>
            </a:r>
          </a:p>
        </p:txBody>
      </p:sp>
      <p:sp>
        <p:nvSpPr>
          <p:cNvPr id="24" name="Slide Number Placeholder 7">
            <a:extLst>
              <a:ext uri="{FF2B5EF4-FFF2-40B4-BE49-F238E27FC236}">
                <a16:creationId xmlns:a16="http://schemas.microsoft.com/office/drawing/2014/main" id="{D5F49391-EE90-03DC-0BD9-8E8A2F2DAE75}"/>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AF7CE51F-3A1C-364B-91B0-2900ED4D7479}" type="slidenum">
              <a:rPr lang="en-US" altLang="en-VN" sz="1050" b="0">
                <a:latin typeface="Tahoma" panose="020B0604030504040204" pitchFamily="34" charset="0"/>
              </a:rPr>
              <a:pPr eaLnBrk="1" hangingPunct="1"/>
              <a:t>199</a:t>
            </a:fld>
            <a:endParaRPr lang="en-US" altLang="en-VN" sz="1050" b="0">
              <a:latin typeface="Tahoma" panose="020B0604030504040204" pitchFamily="34" charset="0"/>
            </a:endParaRPr>
          </a:p>
        </p:txBody>
      </p:sp>
      <p:sp>
        <p:nvSpPr>
          <p:cNvPr id="9221" name="Rectangle 2">
            <a:extLst>
              <a:ext uri="{FF2B5EF4-FFF2-40B4-BE49-F238E27FC236}">
                <a16:creationId xmlns:a16="http://schemas.microsoft.com/office/drawing/2014/main" id="{4867E2B6-FB02-210E-8E6F-F899022EEBA9}"/>
              </a:ext>
            </a:extLst>
          </p:cNvPr>
          <p:cNvSpPr>
            <a:spLocks noGrp="1" noChangeArrowheads="1"/>
          </p:cNvSpPr>
          <p:nvPr>
            <p:ph type="title"/>
          </p:nvPr>
        </p:nvSpPr>
        <p:spPr/>
        <p:txBody>
          <a:bodyPr/>
          <a:lstStyle/>
          <a:p>
            <a:pPr eaLnBrk="1" hangingPunct="1"/>
            <a:r>
              <a:rPr lang="en-US" altLang="en-VN"/>
              <a:t>3. Robust Security Network (RSN)</a:t>
            </a:r>
          </a:p>
        </p:txBody>
      </p:sp>
      <p:sp>
        <p:nvSpPr>
          <p:cNvPr id="9222" name="Rectangle 3">
            <a:extLst>
              <a:ext uri="{FF2B5EF4-FFF2-40B4-BE49-F238E27FC236}">
                <a16:creationId xmlns:a16="http://schemas.microsoft.com/office/drawing/2014/main" id="{AE0AC67D-6166-2E19-91EC-33260DB56C10}"/>
              </a:ext>
            </a:extLst>
          </p:cNvPr>
          <p:cNvSpPr>
            <a:spLocks noGrp="1" noChangeArrowheads="1"/>
          </p:cNvSpPr>
          <p:nvPr>
            <p:ph type="body" sz="half" idx="1"/>
          </p:nvPr>
        </p:nvSpPr>
        <p:spPr>
          <a:xfrm>
            <a:off x="1749029" y="1160860"/>
            <a:ext cx="5674519" cy="3312319"/>
          </a:xfrm>
        </p:spPr>
        <p:txBody>
          <a:bodyPr/>
          <a:lstStyle/>
          <a:p>
            <a:pPr eaLnBrk="1" hangingPunct="1"/>
            <a:r>
              <a:rPr lang="en-US" altLang="en-VN" sz="1800"/>
              <a:t>Operational phases</a:t>
            </a:r>
          </a:p>
          <a:p>
            <a:pPr eaLnBrk="1" hangingPunct="1">
              <a:buFont typeface="Wingdings" pitchFamily="2" charset="2"/>
              <a:buNone/>
            </a:pPr>
            <a:endParaRPr lang="en-US" altLang="en-VN" sz="1800"/>
          </a:p>
          <a:p>
            <a:pPr eaLnBrk="1" hangingPunct="1">
              <a:buFont typeface="Wingdings" pitchFamily="2" charset="2"/>
              <a:buNone/>
            </a:pPr>
            <a:endParaRPr lang="en-US" altLang="en-VN" sz="1050" b="1"/>
          </a:p>
          <a:p>
            <a:pPr eaLnBrk="1" hangingPunct="1">
              <a:buFont typeface="Wingdings" pitchFamily="2" charset="2"/>
              <a:buNone/>
            </a:pPr>
            <a:endParaRPr lang="en-US" altLang="en-VN" sz="1800"/>
          </a:p>
        </p:txBody>
      </p:sp>
      <p:pic>
        <p:nvPicPr>
          <p:cNvPr id="9223" name="Picture 19" descr="access point">
            <a:extLst>
              <a:ext uri="{FF2B5EF4-FFF2-40B4-BE49-F238E27FC236}">
                <a16:creationId xmlns:a16="http://schemas.microsoft.com/office/drawing/2014/main" id="{D38BD4F1-0197-4AAD-2D92-5D82EDA07099}"/>
              </a:ext>
            </a:extLst>
          </p:cNvPr>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430317" y="1859756"/>
            <a:ext cx="678656" cy="600075"/>
          </a:xfrm>
          <a:noFill/>
        </p:spPr>
      </p:pic>
      <p:sp>
        <p:nvSpPr>
          <p:cNvPr id="9224" name="Text Box 4">
            <a:extLst>
              <a:ext uri="{FF2B5EF4-FFF2-40B4-BE49-F238E27FC236}">
                <a16:creationId xmlns:a16="http://schemas.microsoft.com/office/drawing/2014/main" id="{3BAC43B8-A3E2-69C8-DA20-8CB7FEC13998}"/>
              </a:ext>
            </a:extLst>
          </p:cNvPr>
          <p:cNvSpPr txBox="1">
            <a:spLocks noChangeArrowheads="1"/>
          </p:cNvSpPr>
          <p:nvPr/>
        </p:nvSpPr>
        <p:spPr bwMode="auto">
          <a:xfrm>
            <a:off x="2644379" y="1600201"/>
            <a:ext cx="7409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en-VN" sz="1200">
                <a:latin typeface="Tahoma" panose="020B0604030504040204" pitchFamily="34" charset="0"/>
              </a:rPr>
              <a:t>Station</a:t>
            </a:r>
          </a:p>
        </p:txBody>
      </p:sp>
      <p:sp>
        <p:nvSpPr>
          <p:cNvPr id="9225" name="Text Box 5">
            <a:extLst>
              <a:ext uri="{FF2B5EF4-FFF2-40B4-BE49-F238E27FC236}">
                <a16:creationId xmlns:a16="http://schemas.microsoft.com/office/drawing/2014/main" id="{3D6E9C1F-D0A3-2290-011D-039DBDC8A74B}"/>
              </a:ext>
            </a:extLst>
          </p:cNvPr>
          <p:cNvSpPr txBox="1">
            <a:spLocks noChangeArrowheads="1"/>
          </p:cNvSpPr>
          <p:nvPr/>
        </p:nvSpPr>
        <p:spPr bwMode="auto">
          <a:xfrm>
            <a:off x="4286250" y="1600201"/>
            <a:ext cx="11464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en-VN" sz="1200">
                <a:latin typeface="Tahoma" panose="020B0604030504040204" pitchFamily="34" charset="0"/>
              </a:rPr>
              <a:t>Access point</a:t>
            </a:r>
          </a:p>
        </p:txBody>
      </p:sp>
      <p:sp>
        <p:nvSpPr>
          <p:cNvPr id="9226" name="Text Box 6">
            <a:extLst>
              <a:ext uri="{FF2B5EF4-FFF2-40B4-BE49-F238E27FC236}">
                <a16:creationId xmlns:a16="http://schemas.microsoft.com/office/drawing/2014/main" id="{76ACDF9B-4596-0EDB-00FB-0D1076C36D2D}"/>
              </a:ext>
            </a:extLst>
          </p:cNvPr>
          <p:cNvSpPr txBox="1">
            <a:spLocks noChangeArrowheads="1"/>
          </p:cNvSpPr>
          <p:nvPr/>
        </p:nvSpPr>
        <p:spPr bwMode="auto">
          <a:xfrm>
            <a:off x="5841207" y="1398985"/>
            <a:ext cx="14692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a:latin typeface="Tahoma" panose="020B0604030504040204" pitchFamily="34" charset="0"/>
              </a:rPr>
              <a:t>Authentication Server</a:t>
            </a:r>
          </a:p>
        </p:txBody>
      </p:sp>
      <p:sp>
        <p:nvSpPr>
          <p:cNvPr id="9227" name="Line 7">
            <a:extLst>
              <a:ext uri="{FF2B5EF4-FFF2-40B4-BE49-F238E27FC236}">
                <a16:creationId xmlns:a16="http://schemas.microsoft.com/office/drawing/2014/main" id="{DCDB45D4-6447-2DF9-4229-EE49652C95D4}"/>
              </a:ext>
            </a:extLst>
          </p:cNvPr>
          <p:cNvSpPr>
            <a:spLocks noChangeShapeType="1"/>
          </p:cNvSpPr>
          <p:nvPr/>
        </p:nvSpPr>
        <p:spPr bwMode="auto">
          <a:xfrm>
            <a:off x="2800350" y="2686050"/>
            <a:ext cx="1943100" cy="0"/>
          </a:xfrm>
          <a:prstGeom prst="lin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9228" name="Line 8">
            <a:extLst>
              <a:ext uri="{FF2B5EF4-FFF2-40B4-BE49-F238E27FC236}">
                <a16:creationId xmlns:a16="http://schemas.microsoft.com/office/drawing/2014/main" id="{10C60DDF-0A36-896E-5E2F-1C821BF0039D}"/>
              </a:ext>
            </a:extLst>
          </p:cNvPr>
          <p:cNvSpPr>
            <a:spLocks noChangeShapeType="1"/>
          </p:cNvSpPr>
          <p:nvPr/>
        </p:nvSpPr>
        <p:spPr bwMode="auto">
          <a:xfrm>
            <a:off x="4857750" y="3200400"/>
            <a:ext cx="1940719" cy="0"/>
          </a:xfrm>
          <a:prstGeom prst="lin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9229" name="Line 9">
            <a:extLst>
              <a:ext uri="{FF2B5EF4-FFF2-40B4-BE49-F238E27FC236}">
                <a16:creationId xmlns:a16="http://schemas.microsoft.com/office/drawing/2014/main" id="{B7322F54-37B4-6229-07DD-4F146AF9A378}"/>
              </a:ext>
            </a:extLst>
          </p:cNvPr>
          <p:cNvSpPr>
            <a:spLocks noChangeShapeType="1"/>
          </p:cNvSpPr>
          <p:nvPr/>
        </p:nvSpPr>
        <p:spPr bwMode="auto">
          <a:xfrm flipV="1">
            <a:off x="2800350" y="3200401"/>
            <a:ext cx="1943100" cy="3572"/>
          </a:xfrm>
          <a:prstGeom prst="lin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9230" name="Line 10">
            <a:extLst>
              <a:ext uri="{FF2B5EF4-FFF2-40B4-BE49-F238E27FC236}">
                <a16:creationId xmlns:a16="http://schemas.microsoft.com/office/drawing/2014/main" id="{B85D07C5-6C27-CC01-CD3E-7785DE2328D6}"/>
              </a:ext>
            </a:extLst>
          </p:cNvPr>
          <p:cNvSpPr>
            <a:spLocks noChangeShapeType="1"/>
          </p:cNvSpPr>
          <p:nvPr/>
        </p:nvSpPr>
        <p:spPr bwMode="auto">
          <a:xfrm>
            <a:off x="4857750" y="3629025"/>
            <a:ext cx="1940719" cy="0"/>
          </a:xfrm>
          <a:prstGeom prst="line">
            <a:avLst/>
          </a:prstGeom>
          <a:noFill/>
          <a:ln w="28575">
            <a:solidFill>
              <a:srgbClr val="FF0000"/>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9231" name="Line 11">
            <a:extLst>
              <a:ext uri="{FF2B5EF4-FFF2-40B4-BE49-F238E27FC236}">
                <a16:creationId xmlns:a16="http://schemas.microsoft.com/office/drawing/2014/main" id="{8B69591E-5D04-79A3-7121-F6E980AD17A2}"/>
              </a:ext>
            </a:extLst>
          </p:cNvPr>
          <p:cNvSpPr>
            <a:spLocks noChangeShapeType="1"/>
          </p:cNvSpPr>
          <p:nvPr/>
        </p:nvSpPr>
        <p:spPr bwMode="auto">
          <a:xfrm>
            <a:off x="2800350" y="3718322"/>
            <a:ext cx="1943100" cy="0"/>
          </a:xfrm>
          <a:prstGeom prst="lin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9232" name="Line 12">
            <a:extLst>
              <a:ext uri="{FF2B5EF4-FFF2-40B4-BE49-F238E27FC236}">
                <a16:creationId xmlns:a16="http://schemas.microsoft.com/office/drawing/2014/main" id="{037D1CF8-5338-BF32-8E0F-65D9C05938D6}"/>
              </a:ext>
            </a:extLst>
          </p:cNvPr>
          <p:cNvSpPr>
            <a:spLocks noChangeShapeType="1"/>
          </p:cNvSpPr>
          <p:nvPr/>
        </p:nvSpPr>
        <p:spPr bwMode="auto">
          <a:xfrm>
            <a:off x="2800350" y="4229100"/>
            <a:ext cx="1943100" cy="0"/>
          </a:xfrm>
          <a:prstGeom prst="lin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9233" name="Text Box 13">
            <a:extLst>
              <a:ext uri="{FF2B5EF4-FFF2-40B4-BE49-F238E27FC236}">
                <a16:creationId xmlns:a16="http://schemas.microsoft.com/office/drawing/2014/main" id="{A79FA88E-C26E-4823-4890-97A63FAD6B0F}"/>
              </a:ext>
            </a:extLst>
          </p:cNvPr>
          <p:cNvSpPr txBox="1">
            <a:spLocks noChangeArrowheads="1"/>
          </p:cNvSpPr>
          <p:nvPr/>
        </p:nvSpPr>
        <p:spPr bwMode="auto">
          <a:xfrm>
            <a:off x="2946651" y="2400301"/>
            <a:ext cx="1542153" cy="51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lnSpc>
                <a:spcPct val="120000"/>
              </a:lnSpc>
            </a:pPr>
            <a:r>
              <a:rPr lang="en-US" altLang="en-VN" sz="1200" b="0">
                <a:latin typeface="Tahoma" panose="020B0604030504040204" pitchFamily="34" charset="0"/>
              </a:rPr>
              <a:t>Security Capabilities</a:t>
            </a:r>
          </a:p>
          <a:p>
            <a:pPr algn="ctr">
              <a:lnSpc>
                <a:spcPct val="120000"/>
              </a:lnSpc>
            </a:pPr>
            <a:r>
              <a:rPr lang="en-US" altLang="en-VN" sz="1200" b="0">
                <a:latin typeface="Tahoma" panose="020B0604030504040204" pitchFamily="34" charset="0"/>
              </a:rPr>
              <a:t>Discovery</a:t>
            </a:r>
          </a:p>
        </p:txBody>
      </p:sp>
      <p:sp>
        <p:nvSpPr>
          <p:cNvPr id="9234" name="Text Box 14">
            <a:extLst>
              <a:ext uri="{FF2B5EF4-FFF2-40B4-BE49-F238E27FC236}">
                <a16:creationId xmlns:a16="http://schemas.microsoft.com/office/drawing/2014/main" id="{55EBAD42-95DF-5F4F-DAC8-016ADCFB32D7}"/>
              </a:ext>
            </a:extLst>
          </p:cNvPr>
          <p:cNvSpPr txBox="1">
            <a:spLocks noChangeArrowheads="1"/>
          </p:cNvSpPr>
          <p:nvPr/>
        </p:nvSpPr>
        <p:spPr bwMode="auto">
          <a:xfrm>
            <a:off x="2914651" y="2971801"/>
            <a:ext cx="16562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en-VN" sz="1200" b="0">
                <a:latin typeface="Tahoma" panose="020B0604030504040204" pitchFamily="34" charset="0"/>
              </a:rPr>
              <a:t>802.1x authentication</a:t>
            </a:r>
          </a:p>
        </p:txBody>
      </p:sp>
      <p:sp>
        <p:nvSpPr>
          <p:cNvPr id="9235" name="Text Box 15">
            <a:extLst>
              <a:ext uri="{FF2B5EF4-FFF2-40B4-BE49-F238E27FC236}">
                <a16:creationId xmlns:a16="http://schemas.microsoft.com/office/drawing/2014/main" id="{FE13F85A-5245-791E-4759-018A51532EB8}"/>
              </a:ext>
            </a:extLst>
          </p:cNvPr>
          <p:cNvSpPr txBox="1">
            <a:spLocks noChangeArrowheads="1"/>
          </p:cNvSpPr>
          <p:nvPr/>
        </p:nvSpPr>
        <p:spPr bwMode="auto">
          <a:xfrm>
            <a:off x="5200651" y="2971801"/>
            <a:ext cx="1045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en-VN" sz="1200" b="0">
                <a:latin typeface="Tahoma" panose="020B0604030504040204" pitchFamily="34" charset="0"/>
              </a:rPr>
              <a:t>RADIUS/EAP</a:t>
            </a:r>
          </a:p>
        </p:txBody>
      </p:sp>
      <p:sp>
        <p:nvSpPr>
          <p:cNvPr id="9236" name="Text Box 16">
            <a:extLst>
              <a:ext uri="{FF2B5EF4-FFF2-40B4-BE49-F238E27FC236}">
                <a16:creationId xmlns:a16="http://schemas.microsoft.com/office/drawing/2014/main" id="{ED6AFD3C-A883-9827-660D-6487DDA7C3FF}"/>
              </a:ext>
            </a:extLst>
          </p:cNvPr>
          <p:cNvSpPr txBox="1">
            <a:spLocks noChangeArrowheads="1"/>
          </p:cNvSpPr>
          <p:nvPr/>
        </p:nvSpPr>
        <p:spPr bwMode="auto">
          <a:xfrm>
            <a:off x="3118487" y="3429001"/>
            <a:ext cx="1066319" cy="51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lnSpc>
                <a:spcPct val="120000"/>
              </a:lnSpc>
            </a:pPr>
            <a:r>
              <a:rPr lang="en-US" altLang="en-VN" sz="1200" b="0">
                <a:latin typeface="Tahoma" panose="020B0604030504040204" pitchFamily="34" charset="0"/>
              </a:rPr>
              <a:t>802.1x Key</a:t>
            </a:r>
          </a:p>
          <a:p>
            <a:pPr algn="ctr">
              <a:lnSpc>
                <a:spcPct val="120000"/>
              </a:lnSpc>
            </a:pPr>
            <a:r>
              <a:rPr lang="en-US" altLang="en-VN" sz="1200" b="0">
                <a:latin typeface="Tahoma" panose="020B0604030504040204" pitchFamily="34" charset="0"/>
              </a:rPr>
              <a:t>Management</a:t>
            </a:r>
          </a:p>
        </p:txBody>
      </p:sp>
      <p:sp>
        <p:nvSpPr>
          <p:cNvPr id="9237" name="Text Box 17">
            <a:extLst>
              <a:ext uri="{FF2B5EF4-FFF2-40B4-BE49-F238E27FC236}">
                <a16:creationId xmlns:a16="http://schemas.microsoft.com/office/drawing/2014/main" id="{55387284-1662-D699-1B21-99EC81330001}"/>
              </a:ext>
            </a:extLst>
          </p:cNvPr>
          <p:cNvSpPr txBox="1">
            <a:spLocks noChangeArrowheads="1"/>
          </p:cNvSpPr>
          <p:nvPr/>
        </p:nvSpPr>
        <p:spPr bwMode="auto">
          <a:xfrm>
            <a:off x="5114925" y="3371851"/>
            <a:ext cx="1255985" cy="51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nSpc>
                <a:spcPct val="120000"/>
              </a:lnSpc>
            </a:pPr>
            <a:r>
              <a:rPr lang="en-US" altLang="en-VN" sz="1200" b="0">
                <a:latin typeface="Tahoma" panose="020B0604030504040204" pitchFamily="34" charset="0"/>
              </a:rPr>
              <a:t>RADIUS-based</a:t>
            </a:r>
          </a:p>
          <a:p>
            <a:pPr>
              <a:lnSpc>
                <a:spcPct val="120000"/>
              </a:lnSpc>
            </a:pPr>
            <a:r>
              <a:rPr lang="en-US" altLang="en-VN" sz="1200" b="0">
                <a:latin typeface="Tahoma" panose="020B0604030504040204" pitchFamily="34" charset="0"/>
              </a:rPr>
              <a:t>Key Distribution</a:t>
            </a:r>
          </a:p>
        </p:txBody>
      </p:sp>
      <p:sp>
        <p:nvSpPr>
          <p:cNvPr id="9238" name="Text Box 18">
            <a:extLst>
              <a:ext uri="{FF2B5EF4-FFF2-40B4-BE49-F238E27FC236}">
                <a16:creationId xmlns:a16="http://schemas.microsoft.com/office/drawing/2014/main" id="{D9B1B01A-4070-0638-B194-67C20627D208}"/>
              </a:ext>
            </a:extLst>
          </p:cNvPr>
          <p:cNvSpPr txBox="1">
            <a:spLocks noChangeArrowheads="1"/>
          </p:cNvSpPr>
          <p:nvPr/>
        </p:nvSpPr>
        <p:spPr bwMode="auto">
          <a:xfrm>
            <a:off x="3143250" y="4000501"/>
            <a:ext cx="12322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en-VN" sz="1200" b="0">
                <a:latin typeface="Tahoma" panose="020B0604030504040204" pitchFamily="34" charset="0"/>
              </a:rPr>
              <a:t>Data Protection</a:t>
            </a:r>
          </a:p>
        </p:txBody>
      </p:sp>
      <p:pic>
        <p:nvPicPr>
          <p:cNvPr id="9239" name="Picture 21" descr="server">
            <a:extLst>
              <a:ext uri="{FF2B5EF4-FFF2-40B4-BE49-F238E27FC236}">
                <a16:creationId xmlns:a16="http://schemas.microsoft.com/office/drawing/2014/main" id="{16748E18-00A8-01DC-038D-EC6C485D79C2}"/>
              </a:ext>
            </a:extLst>
          </p:cNvPr>
          <p:cNvPicPr>
            <a:picLocks noGrp="1"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6648450" y="1802607"/>
            <a:ext cx="271463" cy="621506"/>
          </a:xfrm>
          <a:noFill/>
        </p:spPr>
      </p:pic>
      <p:pic>
        <p:nvPicPr>
          <p:cNvPr id="9240" name="Picture 23" descr="laptop">
            <a:extLst>
              <a:ext uri="{FF2B5EF4-FFF2-40B4-BE49-F238E27FC236}">
                <a16:creationId xmlns:a16="http://schemas.microsoft.com/office/drawing/2014/main" id="{24073B1A-BBDB-489E-6025-3645BD2AFF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0313" y="1859756"/>
            <a:ext cx="685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73" name="Rectangle 29"/>
          <p:cNvSpPr>
            <a:spLocks noGrp="1" noChangeArrowheads="1"/>
          </p:cNvSpPr>
          <p:nvPr>
            <p:ph type="title"/>
          </p:nvPr>
        </p:nvSpPr>
        <p:spPr/>
        <p:txBody>
          <a:bodyPr/>
          <a:lstStyle/>
          <a:p>
            <a:r>
              <a:rPr lang="en-US"/>
              <a:t>The Internet Protocol Suite</a:t>
            </a:r>
            <a:endParaRPr lang="en-US" dirty="0"/>
          </a:p>
        </p:txBody>
      </p:sp>
      <p:sp>
        <p:nvSpPr>
          <p:cNvPr id="57374" name="Rectangle 30"/>
          <p:cNvSpPr>
            <a:spLocks noGrp="1" noChangeArrowheads="1"/>
          </p:cNvSpPr>
          <p:nvPr>
            <p:ph idx="1"/>
          </p:nvPr>
        </p:nvSpPr>
        <p:spPr/>
        <p:txBody>
          <a:bodyPr>
            <a:normAutofit/>
          </a:bodyPr>
          <a:lstStyle/>
          <a:p>
            <a:r>
              <a:rPr lang="en-US"/>
              <a:t>Set of protocols used to transport data between nodes of a network</a:t>
            </a:r>
          </a:p>
          <a:p>
            <a:r>
              <a:rPr lang="en-US"/>
              <a:t>Also known as the TCP/IP Protocol Suite</a:t>
            </a:r>
          </a:p>
          <a:p>
            <a:r>
              <a:rPr lang="en-US"/>
              <a:t>Based on abstraction and encapsulation</a:t>
            </a:r>
          </a:p>
          <a:p>
            <a:r>
              <a:rPr lang="en-US"/>
              <a:t>Link protocols</a:t>
            </a:r>
          </a:p>
          <a:p>
            <a:r>
              <a:rPr lang="en-US"/>
              <a:t>Internet protocols</a:t>
            </a:r>
          </a:p>
          <a:p>
            <a:r>
              <a:rPr lang="en-US"/>
              <a:t>Transport protocols</a:t>
            </a:r>
          </a:p>
          <a:p>
            <a:r>
              <a:rPr lang="en-US"/>
              <a:t>Application protocols</a:t>
            </a:r>
            <a:endParaRPr lang="en-US" dirty="0"/>
          </a:p>
        </p:txBody>
      </p:sp>
    </p:spTree>
    <p:extLst>
      <p:ext uri="{BB962C8B-B14F-4D97-AF65-F5344CB8AC3E}">
        <p14:creationId xmlns:p14="http://schemas.microsoft.com/office/powerpoint/2010/main" val="29382121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Local Area Network Attacks</a:t>
            </a:r>
          </a:p>
        </p:txBody>
      </p:sp>
      <p:sp>
        <p:nvSpPr>
          <p:cNvPr id="242691" name="Rectangle 3"/>
          <p:cNvSpPr>
            <a:spLocks noGrp="1" noChangeArrowheads="1"/>
          </p:cNvSpPr>
          <p:nvPr>
            <p:ph idx="1"/>
          </p:nvPr>
        </p:nvSpPr>
        <p:spPr/>
        <p:txBody>
          <a:bodyPr>
            <a:normAutofit/>
          </a:bodyPr>
          <a:lstStyle/>
          <a:p>
            <a:r>
              <a:rPr lang="en-US" dirty="0"/>
              <a:t>Goals</a:t>
            </a:r>
          </a:p>
          <a:p>
            <a:pPr lvl="1"/>
            <a:r>
              <a:rPr lang="en-US" dirty="0"/>
              <a:t>Impersonation of a host</a:t>
            </a:r>
          </a:p>
          <a:p>
            <a:pPr lvl="1"/>
            <a:r>
              <a:rPr lang="en-US" dirty="0"/>
              <a:t>Denial of service</a:t>
            </a:r>
          </a:p>
          <a:p>
            <a:pPr lvl="1"/>
            <a:r>
              <a:rPr lang="en-US" dirty="0"/>
              <a:t>Access to information</a:t>
            </a:r>
          </a:p>
          <a:p>
            <a:pPr lvl="1"/>
            <a:r>
              <a:rPr lang="en-US" dirty="0"/>
              <a:t>Tampering with delivery mechanisms</a:t>
            </a:r>
          </a:p>
          <a:p>
            <a:r>
              <a:rPr lang="en-US" dirty="0"/>
              <a:t>Sniffing</a:t>
            </a:r>
          </a:p>
          <a:p>
            <a:r>
              <a:rPr lang="en-US" dirty="0"/>
              <a:t>Spoofing</a:t>
            </a:r>
          </a:p>
          <a:p>
            <a:r>
              <a:rPr lang="en-US" dirty="0"/>
              <a:t>Hijacking</a:t>
            </a:r>
          </a:p>
        </p:txBody>
      </p:sp>
    </p:spTree>
    <p:extLst>
      <p:ext uri="{BB962C8B-B14F-4D97-AF65-F5344CB8AC3E}">
        <p14:creationId xmlns:p14="http://schemas.microsoft.com/office/powerpoint/2010/main" val="84653254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Date Placeholder 3">
            <a:extLst>
              <a:ext uri="{FF2B5EF4-FFF2-40B4-BE49-F238E27FC236}">
                <a16:creationId xmlns:a16="http://schemas.microsoft.com/office/drawing/2014/main" id="{D407A39B-9AA7-FE50-35A9-8D8194CC05CF}"/>
              </a:ext>
            </a:extLst>
          </p:cNvPr>
          <p:cNvSpPr>
            <a:spLocks noGrp="1"/>
          </p:cNvSpPr>
          <p:nvPr>
            <p:ph type="dt" sz="quarter" idx="10"/>
          </p:nvPr>
        </p:nvSpPr>
        <p:spPr/>
        <p:txBody>
          <a:bodyPr/>
          <a:lstStyle/>
          <a:p>
            <a:pPr>
              <a:defRPr/>
            </a:pPr>
            <a:r>
              <a:rPr lang="en-US" dirty="0"/>
              <a:t>Security in Wireless LAN (802.11i)</a:t>
            </a:r>
          </a:p>
        </p:txBody>
      </p:sp>
      <p:sp>
        <p:nvSpPr>
          <p:cNvPr id="21" name="Footer Placeholder 4">
            <a:extLst>
              <a:ext uri="{FF2B5EF4-FFF2-40B4-BE49-F238E27FC236}">
                <a16:creationId xmlns:a16="http://schemas.microsoft.com/office/drawing/2014/main" id="{B768250D-7794-149A-E236-6E0D001A604C}"/>
              </a:ext>
            </a:extLst>
          </p:cNvPr>
          <p:cNvSpPr>
            <a:spLocks noGrp="1"/>
          </p:cNvSpPr>
          <p:nvPr>
            <p:ph type="ftr" sz="quarter" idx="11"/>
          </p:nvPr>
        </p:nvSpPr>
        <p:spPr/>
        <p:txBody>
          <a:bodyPr/>
          <a:lstStyle/>
          <a:p>
            <a:pPr>
              <a:defRPr/>
            </a:pPr>
            <a:r>
              <a:rPr lang="en-US" dirty="0"/>
              <a:t>CN8816: Network Security</a:t>
            </a:r>
          </a:p>
        </p:txBody>
      </p:sp>
      <p:sp>
        <p:nvSpPr>
          <p:cNvPr id="22" name="Slide Number Placeholder 5">
            <a:extLst>
              <a:ext uri="{FF2B5EF4-FFF2-40B4-BE49-F238E27FC236}">
                <a16:creationId xmlns:a16="http://schemas.microsoft.com/office/drawing/2014/main" id="{CB13A046-DED2-8D4B-F2C5-65D91382CD73}"/>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0FE85D34-5640-684B-A1BE-C50914DA1451}" type="slidenum">
              <a:rPr lang="en-US" altLang="en-VN" sz="1050" b="0">
                <a:latin typeface="Tahoma" panose="020B0604030504040204" pitchFamily="34" charset="0"/>
              </a:rPr>
              <a:pPr eaLnBrk="1" hangingPunct="1"/>
              <a:t>200</a:t>
            </a:fld>
            <a:endParaRPr lang="en-US" altLang="en-VN" sz="1050" b="0">
              <a:latin typeface="Tahoma" panose="020B0604030504040204" pitchFamily="34" charset="0"/>
            </a:endParaRPr>
          </a:p>
        </p:txBody>
      </p:sp>
      <p:sp>
        <p:nvSpPr>
          <p:cNvPr id="10245" name="Rectangle 2">
            <a:extLst>
              <a:ext uri="{FF2B5EF4-FFF2-40B4-BE49-F238E27FC236}">
                <a16:creationId xmlns:a16="http://schemas.microsoft.com/office/drawing/2014/main" id="{1AF0CC9C-1A1D-6D9F-C50C-53EAFDF9E658}"/>
              </a:ext>
            </a:extLst>
          </p:cNvPr>
          <p:cNvSpPr>
            <a:spLocks noGrp="1" noChangeArrowheads="1"/>
          </p:cNvSpPr>
          <p:nvPr>
            <p:ph type="title"/>
          </p:nvPr>
        </p:nvSpPr>
        <p:spPr/>
        <p:txBody>
          <a:bodyPr/>
          <a:lstStyle/>
          <a:p>
            <a:pPr eaLnBrk="1" hangingPunct="1"/>
            <a:r>
              <a:rPr lang="en-US" altLang="en-VN"/>
              <a:t>3. Robust Security Network (RSN)</a:t>
            </a:r>
          </a:p>
        </p:txBody>
      </p:sp>
      <p:sp>
        <p:nvSpPr>
          <p:cNvPr id="10246" name="Rectangle 3">
            <a:extLst>
              <a:ext uri="{FF2B5EF4-FFF2-40B4-BE49-F238E27FC236}">
                <a16:creationId xmlns:a16="http://schemas.microsoft.com/office/drawing/2014/main" id="{2AD0E6EB-43BE-A211-5CAD-326BC124606C}"/>
              </a:ext>
            </a:extLst>
          </p:cNvPr>
          <p:cNvSpPr>
            <a:spLocks noGrp="1" noChangeArrowheads="1"/>
          </p:cNvSpPr>
          <p:nvPr>
            <p:ph type="body" idx="1"/>
          </p:nvPr>
        </p:nvSpPr>
        <p:spPr/>
        <p:txBody>
          <a:bodyPr/>
          <a:lstStyle/>
          <a:p>
            <a:pPr lvl="1" eaLnBrk="1" hangingPunct="1"/>
            <a:r>
              <a:rPr lang="en-US" altLang="en-VN"/>
              <a:t>Discovery message exchange</a:t>
            </a:r>
          </a:p>
        </p:txBody>
      </p:sp>
      <p:sp>
        <p:nvSpPr>
          <p:cNvPr id="10247" name="Line 6">
            <a:extLst>
              <a:ext uri="{FF2B5EF4-FFF2-40B4-BE49-F238E27FC236}">
                <a16:creationId xmlns:a16="http://schemas.microsoft.com/office/drawing/2014/main" id="{185225AD-97B0-FD14-1B23-071B50423341}"/>
              </a:ext>
            </a:extLst>
          </p:cNvPr>
          <p:cNvSpPr>
            <a:spLocks noChangeShapeType="1"/>
          </p:cNvSpPr>
          <p:nvPr/>
        </p:nvSpPr>
        <p:spPr bwMode="auto">
          <a:xfrm>
            <a:off x="2843213" y="2427685"/>
            <a:ext cx="3802856"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0248" name="Text Box 7">
            <a:extLst>
              <a:ext uri="{FF2B5EF4-FFF2-40B4-BE49-F238E27FC236}">
                <a16:creationId xmlns:a16="http://schemas.microsoft.com/office/drawing/2014/main" id="{0A2B1A2E-CEA0-A4F4-D4E8-93954208361B}"/>
              </a:ext>
            </a:extLst>
          </p:cNvPr>
          <p:cNvSpPr txBox="1">
            <a:spLocks noChangeArrowheads="1"/>
          </p:cNvSpPr>
          <p:nvPr/>
        </p:nvSpPr>
        <p:spPr bwMode="auto">
          <a:xfrm>
            <a:off x="4111229" y="2196704"/>
            <a:ext cx="11717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en-VN" sz="1200" b="0">
                <a:latin typeface="Tahoma" panose="020B0604030504040204" pitchFamily="34" charset="0"/>
              </a:rPr>
              <a:t>Probe Request</a:t>
            </a:r>
          </a:p>
        </p:txBody>
      </p:sp>
      <p:sp>
        <p:nvSpPr>
          <p:cNvPr id="10249" name="Line 8">
            <a:extLst>
              <a:ext uri="{FF2B5EF4-FFF2-40B4-BE49-F238E27FC236}">
                <a16:creationId xmlns:a16="http://schemas.microsoft.com/office/drawing/2014/main" id="{72748D55-9A2E-A738-3A76-76FBF056D291}"/>
              </a:ext>
            </a:extLst>
          </p:cNvPr>
          <p:cNvSpPr>
            <a:spLocks noChangeShapeType="1"/>
          </p:cNvSpPr>
          <p:nvPr/>
        </p:nvSpPr>
        <p:spPr bwMode="auto">
          <a:xfrm flipH="1">
            <a:off x="2843213" y="2831306"/>
            <a:ext cx="3774281"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0250" name="Text Box 9">
            <a:extLst>
              <a:ext uri="{FF2B5EF4-FFF2-40B4-BE49-F238E27FC236}">
                <a16:creationId xmlns:a16="http://schemas.microsoft.com/office/drawing/2014/main" id="{FFDFB0C0-D9A6-5533-FF2E-D331D11D5772}"/>
              </a:ext>
            </a:extLst>
          </p:cNvPr>
          <p:cNvSpPr txBox="1">
            <a:spLocks noChangeArrowheads="1"/>
          </p:cNvSpPr>
          <p:nvPr/>
        </p:nvSpPr>
        <p:spPr bwMode="auto">
          <a:xfrm>
            <a:off x="3802917" y="2571751"/>
            <a:ext cx="1957267" cy="29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lnSpc>
                <a:spcPct val="120000"/>
              </a:lnSpc>
            </a:pPr>
            <a:r>
              <a:rPr lang="en-US" altLang="en-VN" sz="1200" b="0">
                <a:latin typeface="Tahoma" panose="020B0604030504040204" pitchFamily="34" charset="0"/>
              </a:rPr>
              <a:t>Probe Response + RSN IE</a:t>
            </a:r>
          </a:p>
        </p:txBody>
      </p:sp>
      <p:sp>
        <p:nvSpPr>
          <p:cNvPr id="10251" name="Line 10">
            <a:extLst>
              <a:ext uri="{FF2B5EF4-FFF2-40B4-BE49-F238E27FC236}">
                <a16:creationId xmlns:a16="http://schemas.microsoft.com/office/drawing/2014/main" id="{31DF7D4C-F447-B476-A73C-75377307B91D}"/>
              </a:ext>
            </a:extLst>
          </p:cNvPr>
          <p:cNvSpPr>
            <a:spLocks noChangeShapeType="1"/>
          </p:cNvSpPr>
          <p:nvPr/>
        </p:nvSpPr>
        <p:spPr bwMode="auto">
          <a:xfrm>
            <a:off x="2872979" y="3263504"/>
            <a:ext cx="3802856"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0252" name="Text Box 11">
            <a:extLst>
              <a:ext uri="{FF2B5EF4-FFF2-40B4-BE49-F238E27FC236}">
                <a16:creationId xmlns:a16="http://schemas.microsoft.com/office/drawing/2014/main" id="{91BA2383-6B27-CDF6-4E91-195EE0A053AD}"/>
              </a:ext>
            </a:extLst>
          </p:cNvPr>
          <p:cNvSpPr txBox="1">
            <a:spLocks noChangeArrowheads="1"/>
          </p:cNvSpPr>
          <p:nvPr/>
        </p:nvSpPr>
        <p:spPr bwMode="auto">
          <a:xfrm>
            <a:off x="3736181" y="3032523"/>
            <a:ext cx="20091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en-VN" sz="1200" b="0">
                <a:latin typeface="Tahoma" panose="020B0604030504040204" pitchFamily="34" charset="0"/>
              </a:rPr>
              <a:t>802.11 Open System Auth.</a:t>
            </a:r>
          </a:p>
        </p:txBody>
      </p:sp>
      <p:sp>
        <p:nvSpPr>
          <p:cNvPr id="10253" name="Line 12">
            <a:extLst>
              <a:ext uri="{FF2B5EF4-FFF2-40B4-BE49-F238E27FC236}">
                <a16:creationId xmlns:a16="http://schemas.microsoft.com/office/drawing/2014/main" id="{C74F2C44-F2C7-4662-ED14-9BC5ABF842C5}"/>
              </a:ext>
            </a:extLst>
          </p:cNvPr>
          <p:cNvSpPr>
            <a:spLocks noChangeShapeType="1"/>
          </p:cNvSpPr>
          <p:nvPr/>
        </p:nvSpPr>
        <p:spPr bwMode="auto">
          <a:xfrm flipH="1">
            <a:off x="2843213" y="3695700"/>
            <a:ext cx="3774281"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0254" name="Text Box 13">
            <a:extLst>
              <a:ext uri="{FF2B5EF4-FFF2-40B4-BE49-F238E27FC236}">
                <a16:creationId xmlns:a16="http://schemas.microsoft.com/office/drawing/2014/main" id="{4D2A390F-3B99-E91E-A8B1-7D84DBFA2297}"/>
              </a:ext>
            </a:extLst>
          </p:cNvPr>
          <p:cNvSpPr txBox="1">
            <a:spLocks noChangeArrowheads="1"/>
          </p:cNvSpPr>
          <p:nvPr/>
        </p:nvSpPr>
        <p:spPr bwMode="auto">
          <a:xfrm>
            <a:off x="3609975" y="3450432"/>
            <a:ext cx="22803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en-VN" sz="1200" b="0">
                <a:latin typeface="Tahoma" panose="020B0604030504040204" pitchFamily="34" charset="0"/>
              </a:rPr>
              <a:t>802.11 Open System (success)</a:t>
            </a:r>
          </a:p>
        </p:txBody>
      </p:sp>
      <p:sp>
        <p:nvSpPr>
          <p:cNvPr id="10255" name="Line 14">
            <a:extLst>
              <a:ext uri="{FF2B5EF4-FFF2-40B4-BE49-F238E27FC236}">
                <a16:creationId xmlns:a16="http://schemas.microsoft.com/office/drawing/2014/main" id="{9328A0C4-C472-035A-E34C-F5101B39ADDC}"/>
              </a:ext>
            </a:extLst>
          </p:cNvPr>
          <p:cNvSpPr>
            <a:spLocks noChangeShapeType="1"/>
          </p:cNvSpPr>
          <p:nvPr/>
        </p:nvSpPr>
        <p:spPr bwMode="auto">
          <a:xfrm flipH="1">
            <a:off x="2857501" y="4543425"/>
            <a:ext cx="3774281"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0256" name="Line 15">
            <a:extLst>
              <a:ext uri="{FF2B5EF4-FFF2-40B4-BE49-F238E27FC236}">
                <a16:creationId xmlns:a16="http://schemas.microsoft.com/office/drawing/2014/main" id="{1B9374D3-F8A2-A0B2-616C-13A5FF56D049}"/>
              </a:ext>
            </a:extLst>
          </p:cNvPr>
          <p:cNvSpPr>
            <a:spLocks noChangeShapeType="1"/>
          </p:cNvSpPr>
          <p:nvPr/>
        </p:nvSpPr>
        <p:spPr bwMode="auto">
          <a:xfrm>
            <a:off x="2901554" y="4126706"/>
            <a:ext cx="3802856"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0257" name="Text Box 16">
            <a:extLst>
              <a:ext uri="{FF2B5EF4-FFF2-40B4-BE49-F238E27FC236}">
                <a16:creationId xmlns:a16="http://schemas.microsoft.com/office/drawing/2014/main" id="{19F2E002-1DAA-CADD-9832-9D1A06417DFB}"/>
              </a:ext>
            </a:extLst>
          </p:cNvPr>
          <p:cNvSpPr txBox="1">
            <a:spLocks noChangeArrowheads="1"/>
          </p:cNvSpPr>
          <p:nvPr/>
        </p:nvSpPr>
        <p:spPr bwMode="auto">
          <a:xfrm>
            <a:off x="3831776" y="3857626"/>
            <a:ext cx="2188869" cy="29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lnSpc>
                <a:spcPct val="120000"/>
              </a:lnSpc>
            </a:pPr>
            <a:r>
              <a:rPr lang="en-US" altLang="en-VN" sz="1200" b="0">
                <a:latin typeface="Tahoma" panose="020B0604030504040204" pitchFamily="34" charset="0"/>
              </a:rPr>
              <a:t>Association Requst + RSN IE </a:t>
            </a:r>
          </a:p>
        </p:txBody>
      </p:sp>
      <p:sp>
        <p:nvSpPr>
          <p:cNvPr id="10258" name="Text Box 17">
            <a:extLst>
              <a:ext uri="{FF2B5EF4-FFF2-40B4-BE49-F238E27FC236}">
                <a16:creationId xmlns:a16="http://schemas.microsoft.com/office/drawing/2014/main" id="{A6BA9A39-F328-72AE-7496-738D29AF4FC6}"/>
              </a:ext>
            </a:extLst>
          </p:cNvPr>
          <p:cNvSpPr txBox="1">
            <a:spLocks noChangeArrowheads="1"/>
          </p:cNvSpPr>
          <p:nvPr/>
        </p:nvSpPr>
        <p:spPr bwMode="auto">
          <a:xfrm>
            <a:off x="3400425" y="4314826"/>
            <a:ext cx="23214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en-VN" sz="1200" b="0">
                <a:latin typeface="Tahoma" panose="020B0604030504040204" pitchFamily="34" charset="0"/>
              </a:rPr>
              <a:t>Association Response (success)</a:t>
            </a:r>
          </a:p>
        </p:txBody>
      </p:sp>
      <p:pic>
        <p:nvPicPr>
          <p:cNvPr id="10259" name="Picture 19" descr="access point">
            <a:extLst>
              <a:ext uri="{FF2B5EF4-FFF2-40B4-BE49-F238E27FC236}">
                <a16:creationId xmlns:a16="http://schemas.microsoft.com/office/drawing/2014/main" id="{05EEAC09-5550-3BC3-38B1-108A6FA98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363" y="1765697"/>
            <a:ext cx="678656"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0" name="Text Box 20">
            <a:extLst>
              <a:ext uri="{FF2B5EF4-FFF2-40B4-BE49-F238E27FC236}">
                <a16:creationId xmlns:a16="http://schemas.microsoft.com/office/drawing/2014/main" id="{DD3FF0F3-C0F4-4C2F-060C-D7DFD00F3096}"/>
              </a:ext>
            </a:extLst>
          </p:cNvPr>
          <p:cNvSpPr txBox="1">
            <a:spLocks noChangeArrowheads="1"/>
          </p:cNvSpPr>
          <p:nvPr/>
        </p:nvSpPr>
        <p:spPr bwMode="auto">
          <a:xfrm>
            <a:off x="2613422" y="1591867"/>
            <a:ext cx="7409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en-VN" sz="1200">
                <a:latin typeface="Tahoma" panose="020B0604030504040204" pitchFamily="34" charset="0"/>
              </a:rPr>
              <a:t>Station</a:t>
            </a:r>
          </a:p>
        </p:txBody>
      </p:sp>
      <p:sp>
        <p:nvSpPr>
          <p:cNvPr id="10261" name="Text Box 21">
            <a:extLst>
              <a:ext uri="{FF2B5EF4-FFF2-40B4-BE49-F238E27FC236}">
                <a16:creationId xmlns:a16="http://schemas.microsoft.com/office/drawing/2014/main" id="{F949F150-D7B2-F274-D0C7-BCCDE948FC0D}"/>
              </a:ext>
            </a:extLst>
          </p:cNvPr>
          <p:cNvSpPr txBox="1">
            <a:spLocks noChangeArrowheads="1"/>
          </p:cNvSpPr>
          <p:nvPr/>
        </p:nvSpPr>
        <p:spPr bwMode="auto">
          <a:xfrm>
            <a:off x="6213872" y="1534717"/>
            <a:ext cx="11464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en-VN" sz="1200">
                <a:latin typeface="Tahoma" panose="020B0604030504040204" pitchFamily="34" charset="0"/>
              </a:rPr>
              <a:t>Access point</a:t>
            </a:r>
          </a:p>
        </p:txBody>
      </p:sp>
      <p:pic>
        <p:nvPicPr>
          <p:cNvPr id="10262" name="Picture 24" descr="laptop">
            <a:extLst>
              <a:ext uri="{FF2B5EF4-FFF2-40B4-BE49-F238E27FC236}">
                <a16:creationId xmlns:a16="http://schemas.microsoft.com/office/drawing/2014/main" id="{7089B86C-C82C-5C0B-5DB8-D01A9FB642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7931" y="1822847"/>
            <a:ext cx="685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62A178B-E00C-1BF1-27F6-707C5C8D4DCF}"/>
              </a:ext>
            </a:extLst>
          </p:cNvPr>
          <p:cNvSpPr>
            <a:spLocks noGrp="1"/>
          </p:cNvSpPr>
          <p:nvPr>
            <p:ph type="dt" sz="quarter" idx="10"/>
          </p:nvPr>
        </p:nvSpPr>
        <p:spPr/>
        <p:txBody>
          <a:bodyPr/>
          <a:lstStyle/>
          <a:p>
            <a:pPr>
              <a:defRPr/>
            </a:pPr>
            <a:r>
              <a:rPr lang="en-US"/>
              <a:t>Security in Wireless LAN (802.11i)</a:t>
            </a:r>
          </a:p>
        </p:txBody>
      </p:sp>
      <p:sp>
        <p:nvSpPr>
          <p:cNvPr id="5" name="Footer Placeholder 4">
            <a:extLst>
              <a:ext uri="{FF2B5EF4-FFF2-40B4-BE49-F238E27FC236}">
                <a16:creationId xmlns:a16="http://schemas.microsoft.com/office/drawing/2014/main" id="{292AF059-205A-C321-DD97-FE96D481A72C}"/>
              </a:ext>
            </a:extLst>
          </p:cNvPr>
          <p:cNvSpPr>
            <a:spLocks noGrp="1"/>
          </p:cNvSpPr>
          <p:nvPr>
            <p:ph type="ftr" sz="quarter" idx="11"/>
          </p:nvPr>
        </p:nvSpPr>
        <p:spPr/>
        <p:txBody>
          <a:bodyPr/>
          <a:lstStyle/>
          <a:p>
            <a:pPr>
              <a:defRPr/>
            </a:pPr>
            <a:r>
              <a:rPr lang="en-US"/>
              <a:t>CN8816: Network Security</a:t>
            </a:r>
          </a:p>
        </p:txBody>
      </p:sp>
      <p:sp>
        <p:nvSpPr>
          <p:cNvPr id="6" name="Slide Number Placeholder 5">
            <a:extLst>
              <a:ext uri="{FF2B5EF4-FFF2-40B4-BE49-F238E27FC236}">
                <a16:creationId xmlns:a16="http://schemas.microsoft.com/office/drawing/2014/main" id="{A0D26264-4407-BEC3-D10D-63408600927B}"/>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F72C913B-ED97-3341-9BE3-53C8124CFC7E}" type="slidenum">
              <a:rPr lang="en-US" altLang="en-VN" sz="1050" b="0">
                <a:latin typeface="Tahoma" panose="020B0604030504040204" pitchFamily="34" charset="0"/>
              </a:rPr>
              <a:pPr eaLnBrk="1" hangingPunct="1"/>
              <a:t>201</a:t>
            </a:fld>
            <a:endParaRPr lang="en-US" altLang="en-VN" sz="1050" b="0">
              <a:latin typeface="Tahoma" panose="020B0604030504040204" pitchFamily="34" charset="0"/>
            </a:endParaRPr>
          </a:p>
        </p:txBody>
      </p:sp>
      <p:sp>
        <p:nvSpPr>
          <p:cNvPr id="11269" name="Rectangle 2">
            <a:extLst>
              <a:ext uri="{FF2B5EF4-FFF2-40B4-BE49-F238E27FC236}">
                <a16:creationId xmlns:a16="http://schemas.microsoft.com/office/drawing/2014/main" id="{A09711D2-99A6-BC11-79F7-8867FD906A81}"/>
              </a:ext>
            </a:extLst>
          </p:cNvPr>
          <p:cNvSpPr>
            <a:spLocks noGrp="1" noChangeArrowheads="1"/>
          </p:cNvSpPr>
          <p:nvPr>
            <p:ph type="title"/>
          </p:nvPr>
        </p:nvSpPr>
        <p:spPr/>
        <p:txBody>
          <a:bodyPr/>
          <a:lstStyle/>
          <a:p>
            <a:pPr eaLnBrk="1" hangingPunct="1"/>
            <a:r>
              <a:rPr lang="en-US" altLang="en-VN"/>
              <a:t>3. Robust Security Network (RSN)</a:t>
            </a:r>
          </a:p>
        </p:txBody>
      </p:sp>
      <p:sp>
        <p:nvSpPr>
          <p:cNvPr id="11270" name="Rectangle 3">
            <a:extLst>
              <a:ext uri="{FF2B5EF4-FFF2-40B4-BE49-F238E27FC236}">
                <a16:creationId xmlns:a16="http://schemas.microsoft.com/office/drawing/2014/main" id="{A6C2DC6C-D9C5-F335-04D1-A2CB615F5C31}"/>
              </a:ext>
            </a:extLst>
          </p:cNvPr>
          <p:cNvSpPr>
            <a:spLocks noGrp="1" noChangeArrowheads="1"/>
          </p:cNvSpPr>
          <p:nvPr>
            <p:ph type="body" idx="1"/>
          </p:nvPr>
        </p:nvSpPr>
        <p:spPr/>
        <p:txBody>
          <a:bodyPr/>
          <a:lstStyle/>
          <a:p>
            <a:pPr marL="400050" indent="-400050"/>
            <a:r>
              <a:rPr lang="en-US" altLang="en-VN"/>
              <a:t>Authentication</a:t>
            </a:r>
          </a:p>
          <a:p>
            <a:pPr marL="685800" lvl="1" indent="-342900"/>
            <a:r>
              <a:rPr lang="en-US" altLang="en-VN"/>
              <a:t>Mutual authentication</a:t>
            </a:r>
          </a:p>
          <a:p>
            <a:pPr marL="685800" lvl="1" indent="-342900"/>
            <a:r>
              <a:rPr lang="en-US" altLang="en-VN"/>
              <a:t>The AS and station derive a Master Key (MK)</a:t>
            </a:r>
          </a:p>
          <a:p>
            <a:pPr marL="685800" lvl="1" indent="-342900"/>
            <a:r>
              <a:rPr lang="en-US" altLang="en-VN"/>
              <a:t>A Pairwise Master Key (PMK) is derived from MK</a:t>
            </a:r>
          </a:p>
          <a:p>
            <a:pPr marL="685800" lvl="1" indent="-342900"/>
            <a:r>
              <a:rPr lang="en-US" altLang="en-VN"/>
              <a:t>The AS distributed PMK to the AP</a:t>
            </a:r>
          </a:p>
          <a:p>
            <a:pPr marL="685800" lvl="1" indent="-342900"/>
            <a:r>
              <a:rPr lang="en-US" altLang="en-VN"/>
              <a:t>In PSK authentication, the authentication phase is skipped</a:t>
            </a:r>
          </a:p>
          <a:p>
            <a:pPr marL="985838" lvl="2" indent="-342900"/>
            <a:r>
              <a:rPr lang="en-US" altLang="en-VN"/>
              <a:t>PMK = PSK</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F258D30B-ABFC-591C-C9B6-38F6412CDCEE}"/>
              </a:ext>
            </a:extLst>
          </p:cNvPr>
          <p:cNvSpPr>
            <a:spLocks noGrp="1"/>
          </p:cNvSpPr>
          <p:nvPr>
            <p:ph type="title"/>
          </p:nvPr>
        </p:nvSpPr>
        <p:spPr/>
        <p:txBody>
          <a:bodyPr/>
          <a:lstStyle/>
          <a:p>
            <a:r>
              <a:rPr lang="en-US" altLang="en-VN"/>
              <a:t>3. Robust Security Network (RSN)</a:t>
            </a:r>
            <a:endParaRPr lang="en-CA" altLang="en-VN"/>
          </a:p>
        </p:txBody>
      </p:sp>
      <p:sp>
        <p:nvSpPr>
          <p:cNvPr id="12291" name="Content Placeholder 2">
            <a:extLst>
              <a:ext uri="{FF2B5EF4-FFF2-40B4-BE49-F238E27FC236}">
                <a16:creationId xmlns:a16="http://schemas.microsoft.com/office/drawing/2014/main" id="{13B96DF6-0DCE-9374-BB06-34CF4CB44858}"/>
              </a:ext>
            </a:extLst>
          </p:cNvPr>
          <p:cNvSpPr>
            <a:spLocks noGrp="1"/>
          </p:cNvSpPr>
          <p:nvPr>
            <p:ph idx="1"/>
          </p:nvPr>
        </p:nvSpPr>
        <p:spPr/>
        <p:txBody>
          <a:bodyPr/>
          <a:lstStyle/>
          <a:p>
            <a:r>
              <a:rPr lang="en-CA" altLang="en-VN"/>
              <a:t>Key management and establishment</a:t>
            </a:r>
          </a:p>
          <a:p>
            <a:pPr lvl="1"/>
            <a:r>
              <a:rPr lang="en-CA" altLang="en-VN"/>
              <a:t>PMK is sent to AP by AS</a:t>
            </a:r>
          </a:p>
          <a:p>
            <a:pPr lvl="1"/>
            <a:r>
              <a:rPr lang="en-CA" altLang="en-VN"/>
              <a:t>Key management is performed between AP and the peer – four-way handshake</a:t>
            </a:r>
          </a:p>
          <a:p>
            <a:pPr lvl="2"/>
            <a:r>
              <a:rPr lang="en-CA" altLang="en-VN"/>
              <a:t>The four-way handshake can also be used for mutual authentication between AP and the peer in PSK mode</a:t>
            </a:r>
          </a:p>
          <a:p>
            <a:pPr lvl="1"/>
            <a:r>
              <a:rPr lang="en-CA" altLang="en-VN"/>
              <a:t>A set of keys are derived from PMK to protect group key exchange and data</a:t>
            </a:r>
          </a:p>
          <a:p>
            <a:pPr lvl="1"/>
            <a:r>
              <a:rPr lang="en-CA" altLang="en-VN"/>
              <a:t>Group key exchange allows AP to distribute group key (for multicast) to the peer</a:t>
            </a:r>
          </a:p>
        </p:txBody>
      </p:sp>
      <p:sp>
        <p:nvSpPr>
          <p:cNvPr id="4" name="Date Placeholder 3">
            <a:extLst>
              <a:ext uri="{FF2B5EF4-FFF2-40B4-BE49-F238E27FC236}">
                <a16:creationId xmlns:a16="http://schemas.microsoft.com/office/drawing/2014/main" id="{0AB66E9B-1E5C-025F-C94F-7540EF77BECF}"/>
              </a:ext>
            </a:extLst>
          </p:cNvPr>
          <p:cNvSpPr>
            <a:spLocks noGrp="1"/>
          </p:cNvSpPr>
          <p:nvPr>
            <p:ph type="dt" sz="quarter" idx="10"/>
          </p:nvPr>
        </p:nvSpPr>
        <p:spPr/>
        <p:txBody>
          <a:bodyPr/>
          <a:lstStyle/>
          <a:p>
            <a:pPr>
              <a:defRPr/>
            </a:pPr>
            <a:r>
              <a:rPr lang="en-US"/>
              <a:t>Security in Wireless LAN (802.11i)</a:t>
            </a:r>
          </a:p>
        </p:txBody>
      </p:sp>
      <p:sp>
        <p:nvSpPr>
          <p:cNvPr id="5" name="Footer Placeholder 4">
            <a:extLst>
              <a:ext uri="{FF2B5EF4-FFF2-40B4-BE49-F238E27FC236}">
                <a16:creationId xmlns:a16="http://schemas.microsoft.com/office/drawing/2014/main" id="{FC45F98E-2CBB-D9D5-8C94-C6DFBE854670}"/>
              </a:ext>
            </a:extLst>
          </p:cNvPr>
          <p:cNvSpPr>
            <a:spLocks noGrp="1"/>
          </p:cNvSpPr>
          <p:nvPr>
            <p:ph type="ftr" sz="quarter" idx="11"/>
          </p:nvPr>
        </p:nvSpPr>
        <p:spPr/>
        <p:txBody>
          <a:bodyPr/>
          <a:lstStyle/>
          <a:p>
            <a:pPr>
              <a:defRPr/>
            </a:pPr>
            <a:r>
              <a:rPr lang="en-US"/>
              <a:t>CN8816: Network Security</a:t>
            </a:r>
          </a:p>
        </p:txBody>
      </p:sp>
      <p:sp>
        <p:nvSpPr>
          <p:cNvPr id="6" name="Slide Number Placeholder 5">
            <a:extLst>
              <a:ext uri="{FF2B5EF4-FFF2-40B4-BE49-F238E27FC236}">
                <a16:creationId xmlns:a16="http://schemas.microsoft.com/office/drawing/2014/main" id="{0E844F22-26CF-080A-9BA6-9C10254C9930}"/>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9C7E094F-B728-A846-98BC-682B8EF3E699}" type="slidenum">
              <a:rPr lang="en-US" altLang="en-VN" sz="1050" b="0">
                <a:latin typeface="Tahoma" panose="020B0604030504040204" pitchFamily="34" charset="0"/>
              </a:rPr>
              <a:pPr eaLnBrk="1" hangingPunct="1"/>
              <a:t>202</a:t>
            </a:fld>
            <a:endParaRPr lang="en-US" altLang="en-VN" sz="1050" b="0">
              <a:latin typeface="Tahoma" panose="020B0604030504040204" pitchFamily="34" charset="0"/>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FE0B99E-9883-04F3-4DEF-58F97EDA9E45}"/>
              </a:ext>
            </a:extLst>
          </p:cNvPr>
          <p:cNvSpPr>
            <a:spLocks noGrp="1"/>
          </p:cNvSpPr>
          <p:nvPr>
            <p:ph type="dt" sz="quarter" idx="10"/>
          </p:nvPr>
        </p:nvSpPr>
        <p:spPr/>
        <p:txBody>
          <a:bodyPr/>
          <a:lstStyle/>
          <a:p>
            <a:pPr>
              <a:defRPr/>
            </a:pPr>
            <a:r>
              <a:rPr lang="en-US"/>
              <a:t>Security in Wireless LAN (802.11i)</a:t>
            </a:r>
          </a:p>
        </p:txBody>
      </p:sp>
      <p:sp>
        <p:nvSpPr>
          <p:cNvPr id="5" name="Footer Placeholder 4">
            <a:extLst>
              <a:ext uri="{FF2B5EF4-FFF2-40B4-BE49-F238E27FC236}">
                <a16:creationId xmlns:a16="http://schemas.microsoft.com/office/drawing/2014/main" id="{78771E74-26BB-2B8A-DE93-985E3252DFA5}"/>
              </a:ext>
            </a:extLst>
          </p:cNvPr>
          <p:cNvSpPr>
            <a:spLocks noGrp="1"/>
          </p:cNvSpPr>
          <p:nvPr>
            <p:ph type="ftr" sz="quarter" idx="11"/>
          </p:nvPr>
        </p:nvSpPr>
        <p:spPr/>
        <p:txBody>
          <a:bodyPr/>
          <a:lstStyle/>
          <a:p>
            <a:pPr>
              <a:defRPr/>
            </a:pPr>
            <a:r>
              <a:rPr lang="en-US"/>
              <a:t>CN8816: Network Security</a:t>
            </a:r>
          </a:p>
        </p:txBody>
      </p:sp>
      <p:sp>
        <p:nvSpPr>
          <p:cNvPr id="6" name="Slide Number Placeholder 5">
            <a:extLst>
              <a:ext uri="{FF2B5EF4-FFF2-40B4-BE49-F238E27FC236}">
                <a16:creationId xmlns:a16="http://schemas.microsoft.com/office/drawing/2014/main" id="{F2B0F133-21DD-86A9-4A4F-F96A155490AE}"/>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929F4F67-D806-5241-8C50-351FC659571C}" type="slidenum">
              <a:rPr lang="en-US" altLang="en-VN" sz="1050" b="0">
                <a:latin typeface="Tahoma" panose="020B0604030504040204" pitchFamily="34" charset="0"/>
              </a:rPr>
              <a:pPr eaLnBrk="1" hangingPunct="1"/>
              <a:t>203</a:t>
            </a:fld>
            <a:endParaRPr lang="en-US" altLang="en-VN" sz="1050" b="0">
              <a:latin typeface="Tahoma" panose="020B0604030504040204" pitchFamily="34" charset="0"/>
            </a:endParaRPr>
          </a:p>
        </p:txBody>
      </p:sp>
      <p:sp>
        <p:nvSpPr>
          <p:cNvPr id="13317" name="Rectangle 2">
            <a:extLst>
              <a:ext uri="{FF2B5EF4-FFF2-40B4-BE49-F238E27FC236}">
                <a16:creationId xmlns:a16="http://schemas.microsoft.com/office/drawing/2014/main" id="{EC8C6104-B3BA-DC22-A808-5D1FA7248FB6}"/>
              </a:ext>
            </a:extLst>
          </p:cNvPr>
          <p:cNvSpPr>
            <a:spLocks noGrp="1" noChangeArrowheads="1"/>
          </p:cNvSpPr>
          <p:nvPr>
            <p:ph type="title"/>
          </p:nvPr>
        </p:nvSpPr>
        <p:spPr>
          <a:xfrm>
            <a:off x="1663304" y="123825"/>
            <a:ext cx="5904309" cy="733425"/>
          </a:xfrm>
        </p:spPr>
        <p:txBody>
          <a:bodyPr>
            <a:normAutofit fontScale="90000"/>
          </a:bodyPr>
          <a:lstStyle/>
          <a:p>
            <a:pPr eaLnBrk="1" hangingPunct="1"/>
            <a:r>
              <a:rPr lang="en-US" altLang="en-VN"/>
              <a:t>4. Temporal Key Integrity Protocol </a:t>
            </a:r>
            <a:br>
              <a:rPr lang="en-US" altLang="en-VN"/>
            </a:br>
            <a:r>
              <a:rPr lang="en-US" altLang="en-VN"/>
              <a:t>(TKIP)</a:t>
            </a:r>
          </a:p>
        </p:txBody>
      </p:sp>
      <p:sp>
        <p:nvSpPr>
          <p:cNvPr id="13318" name="Rectangle 3">
            <a:extLst>
              <a:ext uri="{FF2B5EF4-FFF2-40B4-BE49-F238E27FC236}">
                <a16:creationId xmlns:a16="http://schemas.microsoft.com/office/drawing/2014/main" id="{E3964B70-D35C-3693-6190-6AEB99D26879}"/>
              </a:ext>
            </a:extLst>
          </p:cNvPr>
          <p:cNvSpPr>
            <a:spLocks noGrp="1" noChangeArrowheads="1"/>
          </p:cNvSpPr>
          <p:nvPr>
            <p:ph type="body" idx="1"/>
          </p:nvPr>
        </p:nvSpPr>
        <p:spPr/>
        <p:txBody>
          <a:bodyPr/>
          <a:lstStyle/>
          <a:p>
            <a:pPr eaLnBrk="1" hangingPunct="1"/>
            <a:r>
              <a:rPr lang="en-US" altLang="en-VN"/>
              <a:t>Optional IEEE802.11i protocol for data confidentiality and integrity</a:t>
            </a:r>
          </a:p>
          <a:p>
            <a:pPr lvl="1" eaLnBrk="1" hangingPunct="1"/>
            <a:r>
              <a:rPr lang="en-US" altLang="en-VN"/>
              <a:t>TKIP is designed explicitly for implementation on WEP legacy hardware</a:t>
            </a:r>
          </a:p>
          <a:p>
            <a:pPr eaLnBrk="1" hangingPunct="1"/>
            <a:r>
              <a:rPr lang="en-US" altLang="en-VN"/>
              <a:t>TKIP three new features:</a:t>
            </a:r>
          </a:p>
          <a:p>
            <a:pPr lvl="1" eaLnBrk="1" hangingPunct="1"/>
            <a:r>
              <a:rPr lang="en-US" altLang="en-VN"/>
              <a:t>A cryptographic message integrity code (MIC)</a:t>
            </a:r>
          </a:p>
          <a:p>
            <a:pPr lvl="1" eaLnBrk="1" hangingPunct="1"/>
            <a:r>
              <a:rPr lang="en-US" altLang="en-VN"/>
              <a:t>A new IV sequencing discipline</a:t>
            </a:r>
          </a:p>
          <a:p>
            <a:pPr lvl="2" eaLnBrk="1" hangingPunct="1"/>
            <a:r>
              <a:rPr lang="en-US" altLang="en-VN"/>
              <a:t>The transmitter increments the sequence number with each packet it sends</a:t>
            </a:r>
          </a:p>
          <a:p>
            <a:pPr lvl="1" eaLnBrk="1" hangingPunct="1"/>
            <a:r>
              <a:rPr lang="en-US" altLang="en-VN"/>
              <a:t>A per-packet key mixing function</a:t>
            </a:r>
          </a:p>
          <a:p>
            <a:pPr eaLnBrk="1" hangingPunct="1">
              <a:buFont typeface="Wingdings" pitchFamily="2" charset="2"/>
              <a:buNone/>
            </a:pPr>
            <a:endParaRPr lang="en-US" altLang="en-VN"/>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ate Placeholder 3">
            <a:extLst>
              <a:ext uri="{FF2B5EF4-FFF2-40B4-BE49-F238E27FC236}">
                <a16:creationId xmlns:a16="http://schemas.microsoft.com/office/drawing/2014/main" id="{237BC6E6-470B-4BEF-4F34-4DD1D20B7596}"/>
              </a:ext>
            </a:extLst>
          </p:cNvPr>
          <p:cNvSpPr>
            <a:spLocks noGrp="1"/>
          </p:cNvSpPr>
          <p:nvPr>
            <p:ph type="dt" sz="quarter" idx="10"/>
          </p:nvPr>
        </p:nvSpPr>
        <p:spPr/>
        <p:txBody>
          <a:bodyPr/>
          <a:lstStyle/>
          <a:p>
            <a:pPr>
              <a:defRPr/>
            </a:pPr>
            <a:r>
              <a:rPr lang="en-US"/>
              <a:t>Security in Wireless LAN (802.11i)</a:t>
            </a:r>
          </a:p>
        </p:txBody>
      </p:sp>
      <p:sp>
        <p:nvSpPr>
          <p:cNvPr id="35" name="Footer Placeholder 4">
            <a:extLst>
              <a:ext uri="{FF2B5EF4-FFF2-40B4-BE49-F238E27FC236}">
                <a16:creationId xmlns:a16="http://schemas.microsoft.com/office/drawing/2014/main" id="{90302A54-E9FE-FE94-2CFF-AFFFB60DB055}"/>
              </a:ext>
            </a:extLst>
          </p:cNvPr>
          <p:cNvSpPr>
            <a:spLocks noGrp="1"/>
          </p:cNvSpPr>
          <p:nvPr>
            <p:ph type="ftr" sz="quarter" idx="11"/>
          </p:nvPr>
        </p:nvSpPr>
        <p:spPr/>
        <p:txBody>
          <a:bodyPr/>
          <a:lstStyle/>
          <a:p>
            <a:pPr>
              <a:defRPr/>
            </a:pPr>
            <a:r>
              <a:rPr lang="en-US"/>
              <a:t>CN8816: Network Security</a:t>
            </a:r>
          </a:p>
        </p:txBody>
      </p:sp>
      <p:sp>
        <p:nvSpPr>
          <p:cNvPr id="36" name="Slide Number Placeholder 5">
            <a:extLst>
              <a:ext uri="{FF2B5EF4-FFF2-40B4-BE49-F238E27FC236}">
                <a16:creationId xmlns:a16="http://schemas.microsoft.com/office/drawing/2014/main" id="{3F314131-B907-C32E-2BEC-E047BCAA3357}"/>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EA0C3B69-1FC1-814B-A296-EC0B5CEABFB8}" type="slidenum">
              <a:rPr lang="en-US" altLang="en-VN" sz="1050" b="0">
                <a:latin typeface="Tahoma" panose="020B0604030504040204" pitchFamily="34" charset="0"/>
              </a:rPr>
              <a:pPr eaLnBrk="1" hangingPunct="1"/>
              <a:t>204</a:t>
            </a:fld>
            <a:endParaRPr lang="en-US" altLang="en-VN" sz="1050" b="0">
              <a:latin typeface="Tahoma" panose="020B0604030504040204" pitchFamily="34" charset="0"/>
            </a:endParaRPr>
          </a:p>
        </p:txBody>
      </p:sp>
      <p:sp>
        <p:nvSpPr>
          <p:cNvPr id="14341" name="Rectangle 2">
            <a:extLst>
              <a:ext uri="{FF2B5EF4-FFF2-40B4-BE49-F238E27FC236}">
                <a16:creationId xmlns:a16="http://schemas.microsoft.com/office/drawing/2014/main" id="{FF07290B-64A3-3F97-F1AD-59612C149107}"/>
              </a:ext>
            </a:extLst>
          </p:cNvPr>
          <p:cNvSpPr>
            <a:spLocks noGrp="1" noChangeArrowheads="1"/>
          </p:cNvSpPr>
          <p:nvPr>
            <p:ph type="title"/>
          </p:nvPr>
        </p:nvSpPr>
        <p:spPr/>
        <p:txBody>
          <a:bodyPr>
            <a:normAutofit fontScale="90000"/>
          </a:bodyPr>
          <a:lstStyle/>
          <a:p>
            <a:pPr eaLnBrk="1" hangingPunct="1"/>
            <a:r>
              <a:rPr lang="en-US" altLang="en-VN"/>
              <a:t>4. Temporal Key Integrity Protocol </a:t>
            </a:r>
            <a:br>
              <a:rPr lang="en-US" altLang="en-VN"/>
            </a:br>
            <a:r>
              <a:rPr lang="en-US" altLang="en-VN"/>
              <a:t>(TKIP)</a:t>
            </a:r>
          </a:p>
        </p:txBody>
      </p:sp>
      <p:sp>
        <p:nvSpPr>
          <p:cNvPr id="14342" name="Rectangle 3">
            <a:extLst>
              <a:ext uri="{FF2B5EF4-FFF2-40B4-BE49-F238E27FC236}">
                <a16:creationId xmlns:a16="http://schemas.microsoft.com/office/drawing/2014/main" id="{08F8BC78-1011-71C9-E860-C4F7B131CD54}"/>
              </a:ext>
            </a:extLst>
          </p:cNvPr>
          <p:cNvSpPr>
            <a:spLocks noGrp="1" noChangeArrowheads="1"/>
          </p:cNvSpPr>
          <p:nvPr>
            <p:ph type="body" idx="1"/>
          </p:nvPr>
        </p:nvSpPr>
        <p:spPr>
          <a:xfrm>
            <a:off x="1893094" y="1102519"/>
            <a:ext cx="5829300" cy="3312319"/>
          </a:xfrm>
        </p:spPr>
        <p:txBody>
          <a:bodyPr/>
          <a:lstStyle/>
          <a:p>
            <a:pPr eaLnBrk="1" hangingPunct="1"/>
            <a:r>
              <a:rPr lang="en-US" altLang="en-VN"/>
              <a:t>TKIP frame processing </a:t>
            </a:r>
          </a:p>
        </p:txBody>
      </p:sp>
      <p:sp>
        <p:nvSpPr>
          <p:cNvPr id="14343" name="Text Box 4">
            <a:extLst>
              <a:ext uri="{FF2B5EF4-FFF2-40B4-BE49-F238E27FC236}">
                <a16:creationId xmlns:a16="http://schemas.microsoft.com/office/drawing/2014/main" id="{C2BFEC45-19F0-5DD3-F597-E2B3F3FA252B}"/>
              </a:ext>
            </a:extLst>
          </p:cNvPr>
          <p:cNvSpPr txBox="1">
            <a:spLocks noChangeArrowheads="1"/>
          </p:cNvSpPr>
          <p:nvPr/>
        </p:nvSpPr>
        <p:spPr bwMode="auto">
          <a:xfrm>
            <a:off x="2572942" y="2130029"/>
            <a:ext cx="942887" cy="461665"/>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Phase 1</a:t>
            </a:r>
          </a:p>
          <a:p>
            <a:pPr eaLnBrk="1" hangingPunct="1"/>
            <a:r>
              <a:rPr lang="en-US" altLang="en-VN" sz="1200"/>
              <a:t>Key mixing</a:t>
            </a:r>
          </a:p>
        </p:txBody>
      </p:sp>
      <p:sp>
        <p:nvSpPr>
          <p:cNvPr id="14344" name="Text Box 5">
            <a:extLst>
              <a:ext uri="{FF2B5EF4-FFF2-40B4-BE49-F238E27FC236}">
                <a16:creationId xmlns:a16="http://schemas.microsoft.com/office/drawing/2014/main" id="{009D681B-E849-ADFC-E2E2-FABA17AF3B21}"/>
              </a:ext>
            </a:extLst>
          </p:cNvPr>
          <p:cNvSpPr txBox="1">
            <a:spLocks noChangeArrowheads="1"/>
          </p:cNvSpPr>
          <p:nvPr/>
        </p:nvSpPr>
        <p:spPr bwMode="auto">
          <a:xfrm>
            <a:off x="2584848" y="3148013"/>
            <a:ext cx="942887" cy="461665"/>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Phase 2</a:t>
            </a:r>
          </a:p>
          <a:p>
            <a:pPr eaLnBrk="1" hangingPunct="1"/>
            <a:r>
              <a:rPr lang="en-US" altLang="en-VN" sz="1200"/>
              <a:t>Key mixing</a:t>
            </a:r>
          </a:p>
        </p:txBody>
      </p:sp>
      <p:sp>
        <p:nvSpPr>
          <p:cNvPr id="14345" name="Text Box 6">
            <a:extLst>
              <a:ext uri="{FF2B5EF4-FFF2-40B4-BE49-F238E27FC236}">
                <a16:creationId xmlns:a16="http://schemas.microsoft.com/office/drawing/2014/main" id="{1E8813A1-E4AC-3AAF-5152-649F65FACBA0}"/>
              </a:ext>
            </a:extLst>
          </p:cNvPr>
          <p:cNvSpPr txBox="1">
            <a:spLocks noChangeArrowheads="1"/>
          </p:cNvSpPr>
          <p:nvPr/>
        </p:nvSpPr>
        <p:spPr bwMode="auto">
          <a:xfrm>
            <a:off x="5148263" y="2139554"/>
            <a:ext cx="936475" cy="461665"/>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MICHAEL</a:t>
            </a:r>
          </a:p>
          <a:p>
            <a:pPr eaLnBrk="1" hangingPunct="1"/>
            <a:endParaRPr lang="en-US" altLang="en-VN" sz="1200"/>
          </a:p>
        </p:txBody>
      </p:sp>
      <p:sp>
        <p:nvSpPr>
          <p:cNvPr id="14346" name="Text Box 7">
            <a:extLst>
              <a:ext uri="{FF2B5EF4-FFF2-40B4-BE49-F238E27FC236}">
                <a16:creationId xmlns:a16="http://schemas.microsoft.com/office/drawing/2014/main" id="{8D4311CA-A15B-C54E-E0EA-B61EDC4B8F78}"/>
              </a:ext>
            </a:extLst>
          </p:cNvPr>
          <p:cNvSpPr txBox="1">
            <a:spLocks noChangeArrowheads="1"/>
          </p:cNvSpPr>
          <p:nvPr/>
        </p:nvSpPr>
        <p:spPr bwMode="auto">
          <a:xfrm>
            <a:off x="5044225" y="3148013"/>
            <a:ext cx="1168910" cy="461665"/>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US" altLang="en-VN" sz="1200"/>
              <a:t>Fragmentation</a:t>
            </a:r>
          </a:p>
          <a:p>
            <a:pPr algn="ctr" eaLnBrk="1" hangingPunct="1"/>
            <a:r>
              <a:rPr lang="en-US" altLang="en-VN" sz="1200"/>
              <a:t>(if required)</a:t>
            </a:r>
          </a:p>
        </p:txBody>
      </p:sp>
      <p:sp>
        <p:nvSpPr>
          <p:cNvPr id="14347" name="Text Box 8">
            <a:extLst>
              <a:ext uri="{FF2B5EF4-FFF2-40B4-BE49-F238E27FC236}">
                <a16:creationId xmlns:a16="http://schemas.microsoft.com/office/drawing/2014/main" id="{A301DCFE-5B6D-A7C8-8C89-AC5DA4D0D276}"/>
              </a:ext>
            </a:extLst>
          </p:cNvPr>
          <p:cNvSpPr txBox="1">
            <a:spLocks noChangeArrowheads="1"/>
          </p:cNvSpPr>
          <p:nvPr/>
        </p:nvSpPr>
        <p:spPr bwMode="auto">
          <a:xfrm>
            <a:off x="2526506" y="4088607"/>
            <a:ext cx="3658791" cy="461665"/>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US" altLang="en-VN" sz="1200"/>
              <a:t>WEP Processing</a:t>
            </a:r>
          </a:p>
          <a:p>
            <a:pPr algn="ctr" eaLnBrk="1" hangingPunct="1"/>
            <a:endParaRPr lang="en-US" altLang="en-VN" sz="1200"/>
          </a:p>
        </p:txBody>
      </p:sp>
      <p:sp>
        <p:nvSpPr>
          <p:cNvPr id="14348" name="Line 10">
            <a:extLst>
              <a:ext uri="{FF2B5EF4-FFF2-40B4-BE49-F238E27FC236}">
                <a16:creationId xmlns:a16="http://schemas.microsoft.com/office/drawing/2014/main" id="{37F03530-3FEE-DCF8-8D5E-4FBB52A76E2D}"/>
              </a:ext>
            </a:extLst>
          </p:cNvPr>
          <p:cNvSpPr>
            <a:spLocks noChangeShapeType="1"/>
          </p:cNvSpPr>
          <p:nvPr/>
        </p:nvSpPr>
        <p:spPr bwMode="auto">
          <a:xfrm>
            <a:off x="3303985" y="1938338"/>
            <a:ext cx="0" cy="171450"/>
          </a:xfrm>
          <a:prstGeom prst="line">
            <a:avLst/>
          </a:prstGeom>
          <a:noFill/>
          <a:ln w="25400">
            <a:solidFill>
              <a:srgbClr val="FF00FF"/>
            </a:solidFill>
            <a:round/>
            <a:headEnd type="none" w="lg" len="lg"/>
            <a:tailEnd type="triangle" w="lg" len="med"/>
          </a:ln>
          <a:extLst>
            <a:ext uri="{909E8E84-426E-40DD-AFC4-6F175D3DCCD1}">
              <a14:hiddenFill xmlns:a14="http://schemas.microsoft.com/office/drawing/2010/main">
                <a:noFill/>
              </a14:hiddenFill>
            </a:ext>
          </a:extLst>
        </p:spPr>
        <p:txBody>
          <a:bodyPr/>
          <a:lstStyle/>
          <a:p>
            <a:endParaRPr lang="en-VN" sz="1350"/>
          </a:p>
        </p:txBody>
      </p:sp>
      <p:sp>
        <p:nvSpPr>
          <p:cNvPr id="14349" name="Text Box 11">
            <a:extLst>
              <a:ext uri="{FF2B5EF4-FFF2-40B4-BE49-F238E27FC236}">
                <a16:creationId xmlns:a16="http://schemas.microsoft.com/office/drawing/2014/main" id="{0A285F09-6FBA-921B-1C8D-C54540F834EE}"/>
              </a:ext>
            </a:extLst>
          </p:cNvPr>
          <p:cNvSpPr txBox="1">
            <a:spLocks noChangeArrowheads="1"/>
          </p:cNvSpPr>
          <p:nvPr/>
        </p:nvSpPr>
        <p:spPr bwMode="auto">
          <a:xfrm>
            <a:off x="1973661" y="1457325"/>
            <a:ext cx="70564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US" altLang="en-VN" sz="1050" b="0"/>
              <a:t>Temporal</a:t>
            </a:r>
          </a:p>
          <a:p>
            <a:pPr algn="ctr" eaLnBrk="1" hangingPunct="1"/>
            <a:r>
              <a:rPr lang="en-US" altLang="en-VN" sz="1050" b="0"/>
              <a:t>key</a:t>
            </a:r>
          </a:p>
        </p:txBody>
      </p:sp>
      <p:sp>
        <p:nvSpPr>
          <p:cNvPr id="14350" name="Text Box 12">
            <a:extLst>
              <a:ext uri="{FF2B5EF4-FFF2-40B4-BE49-F238E27FC236}">
                <a16:creationId xmlns:a16="http://schemas.microsoft.com/office/drawing/2014/main" id="{74AD8519-3B36-08A7-8EA6-32626A7A5983}"/>
              </a:ext>
            </a:extLst>
          </p:cNvPr>
          <p:cNvSpPr txBox="1">
            <a:spLocks noChangeArrowheads="1"/>
          </p:cNvSpPr>
          <p:nvPr/>
        </p:nvSpPr>
        <p:spPr bwMode="auto">
          <a:xfrm>
            <a:off x="3062777" y="1506141"/>
            <a:ext cx="80983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US" altLang="en-VN" sz="1050" b="0"/>
              <a:t>Transmitter</a:t>
            </a:r>
          </a:p>
          <a:p>
            <a:pPr algn="ctr" eaLnBrk="1" hangingPunct="1"/>
            <a:r>
              <a:rPr lang="en-US" altLang="en-VN" sz="1050" b="0"/>
              <a:t>address</a:t>
            </a:r>
          </a:p>
        </p:txBody>
      </p:sp>
      <p:sp>
        <p:nvSpPr>
          <p:cNvPr id="14351" name="Line 13">
            <a:extLst>
              <a:ext uri="{FF2B5EF4-FFF2-40B4-BE49-F238E27FC236}">
                <a16:creationId xmlns:a16="http://schemas.microsoft.com/office/drawing/2014/main" id="{524D7FE8-6535-57E9-A2E2-3AF2AC06031E}"/>
              </a:ext>
            </a:extLst>
          </p:cNvPr>
          <p:cNvSpPr>
            <a:spLocks noChangeShapeType="1"/>
          </p:cNvSpPr>
          <p:nvPr/>
        </p:nvSpPr>
        <p:spPr bwMode="auto">
          <a:xfrm>
            <a:off x="5233988" y="1938338"/>
            <a:ext cx="0" cy="171450"/>
          </a:xfrm>
          <a:prstGeom prst="line">
            <a:avLst/>
          </a:prstGeom>
          <a:noFill/>
          <a:ln w="25400">
            <a:solidFill>
              <a:srgbClr val="FF00FF"/>
            </a:solidFill>
            <a:round/>
            <a:headEnd type="none" w="lg" len="lg"/>
            <a:tailEnd type="triangle" w="lg" len="med"/>
          </a:ln>
          <a:extLst>
            <a:ext uri="{909E8E84-426E-40DD-AFC4-6F175D3DCCD1}">
              <a14:hiddenFill xmlns:a14="http://schemas.microsoft.com/office/drawing/2010/main">
                <a:noFill/>
              </a14:hiddenFill>
            </a:ext>
          </a:extLst>
        </p:spPr>
        <p:txBody>
          <a:bodyPr/>
          <a:lstStyle/>
          <a:p>
            <a:endParaRPr lang="en-VN" sz="1350"/>
          </a:p>
        </p:txBody>
      </p:sp>
      <p:sp>
        <p:nvSpPr>
          <p:cNvPr id="14352" name="Line 14">
            <a:extLst>
              <a:ext uri="{FF2B5EF4-FFF2-40B4-BE49-F238E27FC236}">
                <a16:creationId xmlns:a16="http://schemas.microsoft.com/office/drawing/2014/main" id="{97AFDFB4-950F-5EBA-7111-FA8782ADECD7}"/>
              </a:ext>
            </a:extLst>
          </p:cNvPr>
          <p:cNvSpPr>
            <a:spLocks noChangeShapeType="1"/>
          </p:cNvSpPr>
          <p:nvPr/>
        </p:nvSpPr>
        <p:spPr bwMode="auto">
          <a:xfrm>
            <a:off x="5897166" y="1938338"/>
            <a:ext cx="0" cy="171450"/>
          </a:xfrm>
          <a:prstGeom prst="line">
            <a:avLst/>
          </a:prstGeom>
          <a:noFill/>
          <a:ln w="25400">
            <a:solidFill>
              <a:srgbClr val="FF00FF"/>
            </a:solidFill>
            <a:round/>
            <a:headEnd type="none" w="lg" len="lg"/>
            <a:tailEnd type="triangle" w="lg" len="med"/>
          </a:ln>
          <a:extLst>
            <a:ext uri="{909E8E84-426E-40DD-AFC4-6F175D3DCCD1}">
              <a14:hiddenFill xmlns:a14="http://schemas.microsoft.com/office/drawing/2010/main">
                <a:noFill/>
              </a14:hiddenFill>
            </a:ext>
          </a:extLst>
        </p:spPr>
        <p:txBody>
          <a:bodyPr/>
          <a:lstStyle/>
          <a:p>
            <a:endParaRPr lang="en-VN" sz="1350"/>
          </a:p>
        </p:txBody>
      </p:sp>
      <p:sp>
        <p:nvSpPr>
          <p:cNvPr id="14353" name="Text Box 15">
            <a:extLst>
              <a:ext uri="{FF2B5EF4-FFF2-40B4-BE49-F238E27FC236}">
                <a16:creationId xmlns:a16="http://schemas.microsoft.com/office/drawing/2014/main" id="{776D1D08-0BEF-70D7-7F80-F816384BB154}"/>
              </a:ext>
            </a:extLst>
          </p:cNvPr>
          <p:cNvSpPr txBox="1">
            <a:spLocks noChangeArrowheads="1"/>
          </p:cNvSpPr>
          <p:nvPr/>
        </p:nvSpPr>
        <p:spPr bwMode="auto">
          <a:xfrm>
            <a:off x="4975622" y="1506141"/>
            <a:ext cx="43954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050" b="0"/>
              <a:t>MIC</a:t>
            </a:r>
          </a:p>
          <a:p>
            <a:pPr eaLnBrk="1" hangingPunct="1"/>
            <a:r>
              <a:rPr lang="en-US" altLang="en-VN" sz="1050" b="0"/>
              <a:t>key</a:t>
            </a:r>
          </a:p>
        </p:txBody>
      </p:sp>
      <p:sp>
        <p:nvSpPr>
          <p:cNvPr id="14354" name="Text Box 16">
            <a:extLst>
              <a:ext uri="{FF2B5EF4-FFF2-40B4-BE49-F238E27FC236}">
                <a16:creationId xmlns:a16="http://schemas.microsoft.com/office/drawing/2014/main" id="{F9166097-2585-53DF-23D6-89DCB5C4FD63}"/>
              </a:ext>
            </a:extLst>
          </p:cNvPr>
          <p:cNvSpPr txBox="1">
            <a:spLocks noChangeArrowheads="1"/>
          </p:cNvSpPr>
          <p:nvPr/>
        </p:nvSpPr>
        <p:spPr bwMode="auto">
          <a:xfrm>
            <a:off x="5493544" y="1506141"/>
            <a:ext cx="161329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US" altLang="en-VN" sz="1050" b="0"/>
              <a:t>Source &amp; destination addresses, priority, and payload</a:t>
            </a:r>
          </a:p>
        </p:txBody>
      </p:sp>
      <p:sp>
        <p:nvSpPr>
          <p:cNvPr id="14355" name="Line 19">
            <a:extLst>
              <a:ext uri="{FF2B5EF4-FFF2-40B4-BE49-F238E27FC236}">
                <a16:creationId xmlns:a16="http://schemas.microsoft.com/office/drawing/2014/main" id="{A404B437-85CB-26EF-0A20-B7E947F6F511}"/>
              </a:ext>
            </a:extLst>
          </p:cNvPr>
          <p:cNvSpPr>
            <a:spLocks noChangeShapeType="1"/>
          </p:cNvSpPr>
          <p:nvPr/>
        </p:nvSpPr>
        <p:spPr bwMode="auto">
          <a:xfrm>
            <a:off x="4341019" y="3349229"/>
            <a:ext cx="720329" cy="0"/>
          </a:xfrm>
          <a:prstGeom prst="line">
            <a:avLst/>
          </a:prstGeom>
          <a:noFill/>
          <a:ln w="25400">
            <a:solidFill>
              <a:srgbClr val="FF00FF"/>
            </a:solidFill>
            <a:round/>
            <a:headEnd type="none" w="lg" len="lg"/>
            <a:tailEnd type="triangle" w="lg" len="med"/>
          </a:ln>
          <a:extLst>
            <a:ext uri="{909E8E84-426E-40DD-AFC4-6F175D3DCCD1}">
              <a14:hiddenFill xmlns:a14="http://schemas.microsoft.com/office/drawing/2010/main">
                <a:noFill/>
              </a14:hiddenFill>
            </a:ext>
          </a:extLst>
        </p:spPr>
        <p:txBody>
          <a:bodyPr/>
          <a:lstStyle/>
          <a:p>
            <a:endParaRPr lang="en-VN" sz="1350"/>
          </a:p>
        </p:txBody>
      </p:sp>
      <p:sp>
        <p:nvSpPr>
          <p:cNvPr id="14356" name="Line 20">
            <a:extLst>
              <a:ext uri="{FF2B5EF4-FFF2-40B4-BE49-F238E27FC236}">
                <a16:creationId xmlns:a16="http://schemas.microsoft.com/office/drawing/2014/main" id="{C6B5F8DB-F824-2F65-6E6F-E83FF5EDA01F}"/>
              </a:ext>
            </a:extLst>
          </p:cNvPr>
          <p:cNvSpPr>
            <a:spLocks noChangeShapeType="1"/>
          </p:cNvSpPr>
          <p:nvPr/>
        </p:nvSpPr>
        <p:spPr bwMode="auto">
          <a:xfrm flipH="1">
            <a:off x="3506391" y="3349229"/>
            <a:ext cx="834628" cy="0"/>
          </a:xfrm>
          <a:prstGeom prst="line">
            <a:avLst/>
          </a:prstGeom>
          <a:noFill/>
          <a:ln w="25400">
            <a:solidFill>
              <a:srgbClr val="FF00FF"/>
            </a:solidFill>
            <a:round/>
            <a:headEnd type="none" w="lg" len="lg"/>
            <a:tailEnd type="triangle" w="lg" len="med"/>
          </a:ln>
          <a:extLst>
            <a:ext uri="{909E8E84-426E-40DD-AFC4-6F175D3DCCD1}">
              <a14:hiddenFill xmlns:a14="http://schemas.microsoft.com/office/drawing/2010/main">
                <a:noFill/>
              </a14:hiddenFill>
            </a:ext>
          </a:extLst>
        </p:spPr>
        <p:txBody>
          <a:bodyPr/>
          <a:lstStyle/>
          <a:p>
            <a:endParaRPr lang="en-VN" sz="1350"/>
          </a:p>
        </p:txBody>
      </p:sp>
      <p:sp>
        <p:nvSpPr>
          <p:cNvPr id="14357" name="Line 21">
            <a:extLst>
              <a:ext uri="{FF2B5EF4-FFF2-40B4-BE49-F238E27FC236}">
                <a16:creationId xmlns:a16="http://schemas.microsoft.com/office/drawing/2014/main" id="{12B2DD04-3B57-1E5C-D968-C464B59FD4DD}"/>
              </a:ext>
            </a:extLst>
          </p:cNvPr>
          <p:cNvSpPr>
            <a:spLocks noChangeShapeType="1"/>
          </p:cNvSpPr>
          <p:nvPr/>
        </p:nvSpPr>
        <p:spPr bwMode="auto">
          <a:xfrm flipH="1">
            <a:off x="3514725" y="2343150"/>
            <a:ext cx="834629" cy="0"/>
          </a:xfrm>
          <a:prstGeom prst="line">
            <a:avLst/>
          </a:prstGeom>
          <a:noFill/>
          <a:ln w="25400">
            <a:solidFill>
              <a:srgbClr val="FF00FF"/>
            </a:solidFill>
            <a:round/>
            <a:headEnd type="none" w="lg" len="lg"/>
            <a:tailEnd type="triangle" w="lg" len="med"/>
          </a:ln>
          <a:extLst>
            <a:ext uri="{909E8E84-426E-40DD-AFC4-6F175D3DCCD1}">
              <a14:hiddenFill xmlns:a14="http://schemas.microsoft.com/office/drawing/2010/main">
                <a:noFill/>
              </a14:hiddenFill>
            </a:ext>
          </a:extLst>
        </p:spPr>
        <p:txBody>
          <a:bodyPr/>
          <a:lstStyle/>
          <a:p>
            <a:endParaRPr lang="en-VN" sz="1350"/>
          </a:p>
        </p:txBody>
      </p:sp>
      <p:sp>
        <p:nvSpPr>
          <p:cNvPr id="14358" name="Line 22">
            <a:extLst>
              <a:ext uri="{FF2B5EF4-FFF2-40B4-BE49-F238E27FC236}">
                <a16:creationId xmlns:a16="http://schemas.microsoft.com/office/drawing/2014/main" id="{B4C73DE3-3C44-0EE6-E70E-EF0FADA483B7}"/>
              </a:ext>
            </a:extLst>
          </p:cNvPr>
          <p:cNvSpPr>
            <a:spLocks noChangeShapeType="1"/>
          </p:cNvSpPr>
          <p:nvPr/>
        </p:nvSpPr>
        <p:spPr bwMode="auto">
          <a:xfrm>
            <a:off x="3017044" y="2600325"/>
            <a:ext cx="0" cy="547688"/>
          </a:xfrm>
          <a:prstGeom prst="line">
            <a:avLst/>
          </a:prstGeom>
          <a:noFill/>
          <a:ln w="25400">
            <a:solidFill>
              <a:srgbClr val="FF00FF"/>
            </a:solidFill>
            <a:round/>
            <a:headEnd type="none" w="lg" len="lg"/>
            <a:tailEnd type="triangle" w="lg" len="med"/>
          </a:ln>
          <a:extLst>
            <a:ext uri="{909E8E84-426E-40DD-AFC4-6F175D3DCCD1}">
              <a14:hiddenFill xmlns:a14="http://schemas.microsoft.com/office/drawing/2010/main">
                <a:noFill/>
              </a14:hiddenFill>
            </a:ext>
          </a:extLst>
        </p:spPr>
        <p:txBody>
          <a:bodyPr/>
          <a:lstStyle/>
          <a:p>
            <a:endParaRPr lang="en-VN" sz="1350"/>
          </a:p>
        </p:txBody>
      </p:sp>
      <p:sp>
        <p:nvSpPr>
          <p:cNvPr id="14359" name="Line 23">
            <a:extLst>
              <a:ext uri="{FF2B5EF4-FFF2-40B4-BE49-F238E27FC236}">
                <a16:creationId xmlns:a16="http://schemas.microsoft.com/office/drawing/2014/main" id="{ECC019C8-CD7A-4407-049A-E9DE348DC4A7}"/>
              </a:ext>
            </a:extLst>
          </p:cNvPr>
          <p:cNvSpPr>
            <a:spLocks noChangeShapeType="1"/>
          </p:cNvSpPr>
          <p:nvPr/>
        </p:nvSpPr>
        <p:spPr bwMode="auto">
          <a:xfrm>
            <a:off x="5580460" y="2600325"/>
            <a:ext cx="0" cy="547688"/>
          </a:xfrm>
          <a:prstGeom prst="line">
            <a:avLst/>
          </a:prstGeom>
          <a:noFill/>
          <a:ln w="25400">
            <a:solidFill>
              <a:srgbClr val="FF00FF"/>
            </a:solidFill>
            <a:round/>
            <a:headEnd type="none" w="lg" len="lg"/>
            <a:tailEnd type="triangle" w="lg" len="med"/>
          </a:ln>
          <a:extLst>
            <a:ext uri="{909E8E84-426E-40DD-AFC4-6F175D3DCCD1}">
              <a14:hiddenFill xmlns:a14="http://schemas.microsoft.com/office/drawing/2010/main">
                <a:noFill/>
              </a14:hiddenFill>
            </a:ext>
          </a:extLst>
        </p:spPr>
        <p:txBody>
          <a:bodyPr/>
          <a:lstStyle/>
          <a:p>
            <a:endParaRPr lang="en-VN" sz="1350"/>
          </a:p>
        </p:txBody>
      </p:sp>
      <p:sp>
        <p:nvSpPr>
          <p:cNvPr id="14360" name="Line 25">
            <a:extLst>
              <a:ext uri="{FF2B5EF4-FFF2-40B4-BE49-F238E27FC236}">
                <a16:creationId xmlns:a16="http://schemas.microsoft.com/office/drawing/2014/main" id="{1B3ACCAF-C89D-1E11-5133-C080CAFADB42}"/>
              </a:ext>
            </a:extLst>
          </p:cNvPr>
          <p:cNvSpPr>
            <a:spLocks noChangeShapeType="1"/>
          </p:cNvSpPr>
          <p:nvPr/>
        </p:nvSpPr>
        <p:spPr bwMode="auto">
          <a:xfrm>
            <a:off x="2786063" y="3608785"/>
            <a:ext cx="0" cy="460772"/>
          </a:xfrm>
          <a:prstGeom prst="line">
            <a:avLst/>
          </a:prstGeom>
          <a:noFill/>
          <a:ln w="25400">
            <a:solidFill>
              <a:srgbClr val="FF00FF"/>
            </a:solidFill>
            <a:round/>
            <a:headEnd type="none" w="lg" len="lg"/>
            <a:tailEnd type="triangle" w="lg" len="med"/>
          </a:ln>
          <a:extLst>
            <a:ext uri="{909E8E84-426E-40DD-AFC4-6F175D3DCCD1}">
              <a14:hiddenFill xmlns:a14="http://schemas.microsoft.com/office/drawing/2010/main">
                <a:noFill/>
              </a14:hiddenFill>
            </a:ext>
          </a:extLst>
        </p:spPr>
        <p:txBody>
          <a:bodyPr/>
          <a:lstStyle/>
          <a:p>
            <a:endParaRPr lang="en-VN" sz="1350"/>
          </a:p>
        </p:txBody>
      </p:sp>
      <p:sp>
        <p:nvSpPr>
          <p:cNvPr id="14361" name="Line 26">
            <a:extLst>
              <a:ext uri="{FF2B5EF4-FFF2-40B4-BE49-F238E27FC236}">
                <a16:creationId xmlns:a16="http://schemas.microsoft.com/office/drawing/2014/main" id="{350F7035-6E66-92DB-86A6-876EFD0E0569}"/>
              </a:ext>
            </a:extLst>
          </p:cNvPr>
          <p:cNvSpPr>
            <a:spLocks noChangeShapeType="1"/>
          </p:cNvSpPr>
          <p:nvPr/>
        </p:nvSpPr>
        <p:spPr bwMode="auto">
          <a:xfrm>
            <a:off x="3303985" y="3608785"/>
            <a:ext cx="0" cy="460772"/>
          </a:xfrm>
          <a:prstGeom prst="line">
            <a:avLst/>
          </a:prstGeom>
          <a:noFill/>
          <a:ln w="25400">
            <a:solidFill>
              <a:srgbClr val="FF00FF"/>
            </a:solidFill>
            <a:round/>
            <a:headEnd type="none" w="lg" len="lg"/>
            <a:tailEnd type="triangle" w="lg" len="med"/>
          </a:ln>
          <a:extLst>
            <a:ext uri="{909E8E84-426E-40DD-AFC4-6F175D3DCCD1}">
              <a14:hiddenFill xmlns:a14="http://schemas.microsoft.com/office/drawing/2010/main">
                <a:noFill/>
              </a14:hiddenFill>
            </a:ext>
          </a:extLst>
        </p:spPr>
        <p:txBody>
          <a:bodyPr/>
          <a:lstStyle/>
          <a:p>
            <a:endParaRPr lang="en-VN" sz="1350"/>
          </a:p>
        </p:txBody>
      </p:sp>
      <p:sp>
        <p:nvSpPr>
          <p:cNvPr id="14362" name="Line 27">
            <a:extLst>
              <a:ext uri="{FF2B5EF4-FFF2-40B4-BE49-F238E27FC236}">
                <a16:creationId xmlns:a16="http://schemas.microsoft.com/office/drawing/2014/main" id="{6A057D29-5F03-AA02-DB9C-2BEA93673294}"/>
              </a:ext>
            </a:extLst>
          </p:cNvPr>
          <p:cNvSpPr>
            <a:spLocks noChangeShapeType="1"/>
          </p:cNvSpPr>
          <p:nvPr/>
        </p:nvSpPr>
        <p:spPr bwMode="auto">
          <a:xfrm>
            <a:off x="5580460" y="3608785"/>
            <a:ext cx="0" cy="460772"/>
          </a:xfrm>
          <a:prstGeom prst="line">
            <a:avLst/>
          </a:prstGeom>
          <a:noFill/>
          <a:ln w="25400">
            <a:solidFill>
              <a:srgbClr val="FF00FF"/>
            </a:solidFill>
            <a:round/>
            <a:headEnd type="none" w="lg" len="lg"/>
            <a:tailEnd type="triangle" w="lg" len="med"/>
          </a:ln>
          <a:extLst>
            <a:ext uri="{909E8E84-426E-40DD-AFC4-6F175D3DCCD1}">
              <a14:hiddenFill xmlns:a14="http://schemas.microsoft.com/office/drawing/2010/main">
                <a:noFill/>
              </a14:hiddenFill>
            </a:ext>
          </a:extLst>
        </p:spPr>
        <p:txBody>
          <a:bodyPr/>
          <a:lstStyle/>
          <a:p>
            <a:endParaRPr lang="en-VN" sz="1350"/>
          </a:p>
        </p:txBody>
      </p:sp>
      <p:sp>
        <p:nvSpPr>
          <p:cNvPr id="14363" name="Line 28">
            <a:extLst>
              <a:ext uri="{FF2B5EF4-FFF2-40B4-BE49-F238E27FC236}">
                <a16:creationId xmlns:a16="http://schemas.microsoft.com/office/drawing/2014/main" id="{8AC3FADF-1DC5-012F-E006-A10D7442565D}"/>
              </a:ext>
            </a:extLst>
          </p:cNvPr>
          <p:cNvSpPr>
            <a:spLocks noChangeShapeType="1"/>
          </p:cNvSpPr>
          <p:nvPr/>
        </p:nvSpPr>
        <p:spPr bwMode="auto">
          <a:xfrm>
            <a:off x="6185297" y="4300538"/>
            <a:ext cx="633413" cy="0"/>
          </a:xfrm>
          <a:prstGeom prst="line">
            <a:avLst/>
          </a:prstGeom>
          <a:noFill/>
          <a:ln w="25400">
            <a:solidFill>
              <a:srgbClr val="FF00FF"/>
            </a:solidFill>
            <a:round/>
            <a:headEnd type="none" w="lg" len="lg"/>
            <a:tailEnd type="triangle" w="lg" len="med"/>
          </a:ln>
          <a:extLst>
            <a:ext uri="{909E8E84-426E-40DD-AFC4-6F175D3DCCD1}">
              <a14:hiddenFill xmlns:a14="http://schemas.microsoft.com/office/drawing/2010/main">
                <a:noFill/>
              </a14:hiddenFill>
            </a:ext>
          </a:extLst>
        </p:spPr>
        <p:txBody>
          <a:bodyPr/>
          <a:lstStyle/>
          <a:p>
            <a:endParaRPr lang="en-VN" sz="1350"/>
          </a:p>
        </p:txBody>
      </p:sp>
      <p:sp>
        <p:nvSpPr>
          <p:cNvPr id="14364" name="Text Box 29">
            <a:extLst>
              <a:ext uri="{FF2B5EF4-FFF2-40B4-BE49-F238E27FC236}">
                <a16:creationId xmlns:a16="http://schemas.microsoft.com/office/drawing/2014/main" id="{A52641E2-B3BD-C268-54F3-1484B04339E0}"/>
              </a:ext>
            </a:extLst>
          </p:cNvPr>
          <p:cNvSpPr txBox="1">
            <a:spLocks noChangeArrowheads="1"/>
          </p:cNvSpPr>
          <p:nvPr/>
        </p:nvSpPr>
        <p:spPr bwMode="auto">
          <a:xfrm>
            <a:off x="3045619" y="2658666"/>
            <a:ext cx="57740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050" b="0"/>
              <a:t>TTAK </a:t>
            </a:r>
          </a:p>
        </p:txBody>
      </p:sp>
      <p:sp>
        <p:nvSpPr>
          <p:cNvPr id="14365" name="Text Box 30">
            <a:extLst>
              <a:ext uri="{FF2B5EF4-FFF2-40B4-BE49-F238E27FC236}">
                <a16:creationId xmlns:a16="http://schemas.microsoft.com/office/drawing/2014/main" id="{5010D4C1-83F6-B6C6-1CCC-7F211237188E}"/>
              </a:ext>
            </a:extLst>
          </p:cNvPr>
          <p:cNvSpPr txBox="1">
            <a:spLocks noChangeArrowheads="1"/>
          </p:cNvSpPr>
          <p:nvPr/>
        </p:nvSpPr>
        <p:spPr bwMode="auto">
          <a:xfrm>
            <a:off x="5655469" y="2620566"/>
            <a:ext cx="138371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050" b="0"/>
              <a:t>Frame payload + MIC</a:t>
            </a:r>
          </a:p>
        </p:txBody>
      </p:sp>
      <p:sp>
        <p:nvSpPr>
          <p:cNvPr id="14366" name="Text Box 32">
            <a:extLst>
              <a:ext uri="{FF2B5EF4-FFF2-40B4-BE49-F238E27FC236}">
                <a16:creationId xmlns:a16="http://schemas.microsoft.com/office/drawing/2014/main" id="{23FB075B-E992-D472-86AA-1FF4AFEF9634}"/>
              </a:ext>
            </a:extLst>
          </p:cNvPr>
          <p:cNvSpPr txBox="1">
            <a:spLocks noChangeArrowheads="1"/>
          </p:cNvSpPr>
          <p:nvPr/>
        </p:nvSpPr>
        <p:spPr bwMode="auto">
          <a:xfrm>
            <a:off x="2228850" y="3657600"/>
            <a:ext cx="64472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050" b="0"/>
              <a:t>WEP IV</a:t>
            </a:r>
          </a:p>
        </p:txBody>
      </p:sp>
      <p:sp>
        <p:nvSpPr>
          <p:cNvPr id="14367" name="Text Box 33">
            <a:extLst>
              <a:ext uri="{FF2B5EF4-FFF2-40B4-BE49-F238E27FC236}">
                <a16:creationId xmlns:a16="http://schemas.microsoft.com/office/drawing/2014/main" id="{01D3B2A9-F464-0B01-B643-E3129AE343F6}"/>
              </a:ext>
            </a:extLst>
          </p:cNvPr>
          <p:cNvSpPr txBox="1">
            <a:spLocks noChangeArrowheads="1"/>
          </p:cNvSpPr>
          <p:nvPr/>
        </p:nvSpPr>
        <p:spPr bwMode="auto">
          <a:xfrm>
            <a:off x="3350419" y="3656410"/>
            <a:ext cx="104227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050" b="0"/>
              <a:t>WEP secret key</a:t>
            </a:r>
          </a:p>
        </p:txBody>
      </p:sp>
      <p:sp>
        <p:nvSpPr>
          <p:cNvPr id="14368" name="Text Box 34">
            <a:extLst>
              <a:ext uri="{FF2B5EF4-FFF2-40B4-BE49-F238E27FC236}">
                <a16:creationId xmlns:a16="http://schemas.microsoft.com/office/drawing/2014/main" id="{15E4B060-BB2A-01F6-50F4-5BDEA213F4F5}"/>
              </a:ext>
            </a:extLst>
          </p:cNvPr>
          <p:cNvSpPr txBox="1">
            <a:spLocks noChangeArrowheads="1"/>
          </p:cNvSpPr>
          <p:nvPr/>
        </p:nvSpPr>
        <p:spPr bwMode="auto">
          <a:xfrm>
            <a:off x="5551885" y="3665935"/>
            <a:ext cx="110799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050" b="0"/>
              <a:t>Clear text frames</a:t>
            </a:r>
          </a:p>
        </p:txBody>
      </p:sp>
      <p:sp>
        <p:nvSpPr>
          <p:cNvPr id="14369" name="Text Box 35">
            <a:extLst>
              <a:ext uri="{FF2B5EF4-FFF2-40B4-BE49-F238E27FC236}">
                <a16:creationId xmlns:a16="http://schemas.microsoft.com/office/drawing/2014/main" id="{37AD762E-C234-D438-D7A3-3EAB7BB29F48}"/>
              </a:ext>
            </a:extLst>
          </p:cNvPr>
          <p:cNvSpPr txBox="1">
            <a:spLocks noChangeArrowheads="1"/>
          </p:cNvSpPr>
          <p:nvPr/>
        </p:nvSpPr>
        <p:spPr bwMode="auto">
          <a:xfrm>
            <a:off x="6257926" y="3943350"/>
            <a:ext cx="1278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050" b="0"/>
              <a:t>Encrypted and authenticated frames for transmission</a:t>
            </a:r>
          </a:p>
        </p:txBody>
      </p:sp>
      <p:cxnSp>
        <p:nvCxnSpPr>
          <p:cNvPr id="14370" name="Straight Connector 37">
            <a:extLst>
              <a:ext uri="{FF2B5EF4-FFF2-40B4-BE49-F238E27FC236}">
                <a16:creationId xmlns:a16="http://schemas.microsoft.com/office/drawing/2014/main" id="{B92479E9-2A67-994D-35CC-2AA01409B8DB}"/>
              </a:ext>
            </a:extLst>
          </p:cNvPr>
          <p:cNvCxnSpPr>
            <a:cxnSpLocks noChangeShapeType="1"/>
            <a:endCxn id="14356" idx="0"/>
          </p:cNvCxnSpPr>
          <p:nvPr/>
        </p:nvCxnSpPr>
        <p:spPr bwMode="auto">
          <a:xfrm rot="5400000">
            <a:off x="3667720" y="2673549"/>
            <a:ext cx="1348979" cy="2381"/>
          </a:xfrm>
          <a:prstGeom prst="line">
            <a:avLst/>
          </a:prstGeom>
          <a:noFill/>
          <a:ln w="25400" algn="ctr">
            <a:solidFill>
              <a:srgbClr val="FF00FF"/>
            </a:solidFill>
            <a:round/>
            <a:headEnd type="none" w="lg" len="lg"/>
            <a:tailEnd type="none" w="lg" len="lg"/>
          </a:ln>
          <a:extLst>
            <a:ext uri="{909E8E84-426E-40DD-AFC4-6F175D3DCCD1}">
              <a14:hiddenFill xmlns:a14="http://schemas.microsoft.com/office/drawing/2010/main">
                <a:noFill/>
              </a14:hiddenFill>
            </a:ext>
          </a:extLst>
        </p:spPr>
      </p:cxnSp>
      <p:sp>
        <p:nvSpPr>
          <p:cNvPr id="14371" name="TextBox 40">
            <a:extLst>
              <a:ext uri="{FF2B5EF4-FFF2-40B4-BE49-F238E27FC236}">
                <a16:creationId xmlns:a16="http://schemas.microsoft.com/office/drawing/2014/main" id="{6F75139C-9BD6-3C89-BC9B-08F52DB3ABC0}"/>
              </a:ext>
            </a:extLst>
          </p:cNvPr>
          <p:cNvSpPr txBox="1">
            <a:spLocks noChangeArrowheads="1"/>
          </p:cNvSpPr>
          <p:nvPr/>
        </p:nvSpPr>
        <p:spPr bwMode="auto">
          <a:xfrm>
            <a:off x="3486150" y="2085975"/>
            <a:ext cx="8108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TSC2-TSC5</a:t>
            </a:r>
          </a:p>
        </p:txBody>
      </p:sp>
      <p:sp>
        <p:nvSpPr>
          <p:cNvPr id="14372" name="TextBox 41">
            <a:extLst>
              <a:ext uri="{FF2B5EF4-FFF2-40B4-BE49-F238E27FC236}">
                <a16:creationId xmlns:a16="http://schemas.microsoft.com/office/drawing/2014/main" id="{1326291E-B703-7B00-82A9-CD94A67395BD}"/>
              </a:ext>
            </a:extLst>
          </p:cNvPr>
          <p:cNvSpPr txBox="1">
            <a:spLocks noChangeArrowheads="1"/>
          </p:cNvSpPr>
          <p:nvPr/>
        </p:nvSpPr>
        <p:spPr bwMode="auto">
          <a:xfrm>
            <a:off x="3514726" y="3086100"/>
            <a:ext cx="85792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TSC0-TSC1</a:t>
            </a:r>
          </a:p>
        </p:txBody>
      </p:sp>
      <p:sp>
        <p:nvSpPr>
          <p:cNvPr id="14373" name="TextBox 40">
            <a:extLst>
              <a:ext uri="{FF2B5EF4-FFF2-40B4-BE49-F238E27FC236}">
                <a16:creationId xmlns:a16="http://schemas.microsoft.com/office/drawing/2014/main" id="{B2C96F5F-28C7-1694-AF4E-47BEDA709ABB}"/>
              </a:ext>
            </a:extLst>
          </p:cNvPr>
          <p:cNvSpPr txBox="1">
            <a:spLocks noChangeArrowheads="1"/>
          </p:cNvSpPr>
          <p:nvPr/>
        </p:nvSpPr>
        <p:spPr bwMode="auto">
          <a:xfrm>
            <a:off x="4286250" y="3371850"/>
            <a:ext cx="8108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TSC0-TSC5</a:t>
            </a:r>
          </a:p>
        </p:txBody>
      </p:sp>
      <p:sp>
        <p:nvSpPr>
          <p:cNvPr id="14374" name="TextBox 39">
            <a:extLst>
              <a:ext uri="{FF2B5EF4-FFF2-40B4-BE49-F238E27FC236}">
                <a16:creationId xmlns:a16="http://schemas.microsoft.com/office/drawing/2014/main" id="{D8BAD5A9-D8CD-D9CB-F854-1AC7E9F10EBE}"/>
              </a:ext>
            </a:extLst>
          </p:cNvPr>
          <p:cNvSpPr txBox="1">
            <a:spLocks noChangeArrowheads="1"/>
          </p:cNvSpPr>
          <p:nvPr/>
        </p:nvSpPr>
        <p:spPr bwMode="auto">
          <a:xfrm>
            <a:off x="3886200" y="1514475"/>
            <a:ext cx="10287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TKIP sequence counter  (TSC)</a:t>
            </a:r>
          </a:p>
        </p:txBody>
      </p:sp>
      <p:cxnSp>
        <p:nvCxnSpPr>
          <p:cNvPr id="14375" name="Straight Connector 41">
            <a:extLst>
              <a:ext uri="{FF2B5EF4-FFF2-40B4-BE49-F238E27FC236}">
                <a16:creationId xmlns:a16="http://schemas.microsoft.com/office/drawing/2014/main" id="{F41F53ED-786B-2C13-39C3-3C83BA0FF24D}"/>
              </a:ext>
            </a:extLst>
          </p:cNvPr>
          <p:cNvCxnSpPr>
            <a:cxnSpLocks noChangeShapeType="1"/>
            <a:stCxn id="14349" idx="2"/>
          </p:cNvCxnSpPr>
          <p:nvPr/>
        </p:nvCxnSpPr>
        <p:spPr bwMode="auto">
          <a:xfrm flipH="1">
            <a:off x="2314576" y="1872823"/>
            <a:ext cx="11906" cy="1077546"/>
          </a:xfrm>
          <a:prstGeom prst="line">
            <a:avLst/>
          </a:prstGeom>
          <a:noFill/>
          <a:ln w="25400" algn="ctr">
            <a:solidFill>
              <a:srgbClr val="FF00FF"/>
            </a:solidFill>
            <a:round/>
            <a:headEnd type="none" w="lg" len="lg"/>
            <a:tailEnd type="none" w="lg" len="lg"/>
          </a:ln>
          <a:extLst>
            <a:ext uri="{909E8E84-426E-40DD-AFC4-6F175D3DCCD1}">
              <a14:hiddenFill xmlns:a14="http://schemas.microsoft.com/office/drawing/2010/main">
                <a:noFill/>
              </a14:hiddenFill>
            </a:ext>
          </a:extLst>
        </p:spPr>
      </p:cxnSp>
      <p:cxnSp>
        <p:nvCxnSpPr>
          <p:cNvPr id="14376" name="Straight Arrow Connector 43">
            <a:extLst>
              <a:ext uri="{FF2B5EF4-FFF2-40B4-BE49-F238E27FC236}">
                <a16:creationId xmlns:a16="http://schemas.microsoft.com/office/drawing/2014/main" id="{33CD8451-665F-E08C-9829-5BF09E4559AF}"/>
              </a:ext>
            </a:extLst>
          </p:cNvPr>
          <p:cNvCxnSpPr>
            <a:cxnSpLocks noChangeShapeType="1"/>
          </p:cNvCxnSpPr>
          <p:nvPr/>
        </p:nvCxnSpPr>
        <p:spPr bwMode="auto">
          <a:xfrm>
            <a:off x="2314575" y="2943225"/>
            <a:ext cx="542925" cy="1191"/>
          </a:xfrm>
          <a:prstGeom prst="straightConnector1">
            <a:avLst/>
          </a:prstGeom>
          <a:noFill/>
          <a:ln w="25400" algn="ctr">
            <a:solidFill>
              <a:srgbClr val="FF00FF"/>
            </a:solidFill>
            <a:round/>
            <a:headEnd type="none" w="lg" len="lg"/>
            <a:tailEnd/>
          </a:ln>
          <a:extLst>
            <a:ext uri="{909E8E84-426E-40DD-AFC4-6F175D3DCCD1}">
              <a14:hiddenFill xmlns:a14="http://schemas.microsoft.com/office/drawing/2010/main">
                <a:noFill/>
              </a14:hiddenFill>
            </a:ext>
          </a:extLst>
        </p:spPr>
      </p:cxnSp>
      <p:cxnSp>
        <p:nvCxnSpPr>
          <p:cNvPr id="14377" name="Straight Arrow Connector 45">
            <a:extLst>
              <a:ext uri="{FF2B5EF4-FFF2-40B4-BE49-F238E27FC236}">
                <a16:creationId xmlns:a16="http://schemas.microsoft.com/office/drawing/2014/main" id="{5C53EB23-0D90-7C4E-A03C-1646707185E4}"/>
              </a:ext>
            </a:extLst>
          </p:cNvPr>
          <p:cNvCxnSpPr>
            <a:cxnSpLocks noChangeShapeType="1"/>
          </p:cNvCxnSpPr>
          <p:nvPr/>
        </p:nvCxnSpPr>
        <p:spPr bwMode="auto">
          <a:xfrm rot="5400000">
            <a:off x="2757488" y="3043238"/>
            <a:ext cx="200025" cy="2381"/>
          </a:xfrm>
          <a:prstGeom prst="straightConnector1">
            <a:avLst/>
          </a:prstGeom>
          <a:noFill/>
          <a:ln w="25400" algn="ctr">
            <a:solidFill>
              <a:srgbClr val="FF00FF"/>
            </a:solidFill>
            <a:round/>
            <a:headEnd type="none" w="lg" len="lg"/>
            <a:tailEnd type="triangle" w="lg" len="med"/>
          </a:ln>
          <a:extLst>
            <a:ext uri="{909E8E84-426E-40DD-AFC4-6F175D3DCCD1}">
              <a14:hiddenFill xmlns:a14="http://schemas.microsoft.com/office/drawing/2010/main">
                <a:noFill/>
              </a14:hiddenFill>
            </a:ext>
          </a:extLst>
        </p:spPr>
      </p:cxnSp>
      <p:cxnSp>
        <p:nvCxnSpPr>
          <p:cNvPr id="14378" name="Straight Arrow Connector 47">
            <a:extLst>
              <a:ext uri="{FF2B5EF4-FFF2-40B4-BE49-F238E27FC236}">
                <a16:creationId xmlns:a16="http://schemas.microsoft.com/office/drawing/2014/main" id="{91190579-9B54-BCCF-970B-90448732C1C2}"/>
              </a:ext>
            </a:extLst>
          </p:cNvPr>
          <p:cNvCxnSpPr>
            <a:cxnSpLocks noChangeShapeType="1"/>
          </p:cNvCxnSpPr>
          <p:nvPr/>
        </p:nvCxnSpPr>
        <p:spPr bwMode="auto">
          <a:xfrm rot="5400000">
            <a:off x="2771776" y="2028826"/>
            <a:ext cx="171450" cy="2381"/>
          </a:xfrm>
          <a:prstGeom prst="straightConnector1">
            <a:avLst/>
          </a:prstGeom>
          <a:noFill/>
          <a:ln w="25400" algn="ctr">
            <a:solidFill>
              <a:srgbClr val="FF00FF"/>
            </a:solidFill>
            <a:round/>
            <a:headEnd type="none" w="lg" len="lg"/>
            <a:tailEnd type="triangle" w="lg" len="med"/>
          </a:ln>
          <a:extLst>
            <a:ext uri="{909E8E84-426E-40DD-AFC4-6F175D3DCCD1}">
              <a14:hiddenFill xmlns:a14="http://schemas.microsoft.com/office/drawing/2010/main">
                <a:noFill/>
              </a14:hiddenFill>
            </a:ext>
          </a:extLst>
        </p:spPr>
      </p:cxnSp>
      <p:cxnSp>
        <p:nvCxnSpPr>
          <p:cNvPr id="14379" name="Straight Connector 54">
            <a:extLst>
              <a:ext uri="{FF2B5EF4-FFF2-40B4-BE49-F238E27FC236}">
                <a16:creationId xmlns:a16="http://schemas.microsoft.com/office/drawing/2014/main" id="{18179B41-7E04-CBE2-155F-66A8A624D6F9}"/>
              </a:ext>
            </a:extLst>
          </p:cNvPr>
          <p:cNvCxnSpPr>
            <a:cxnSpLocks noChangeShapeType="1"/>
          </p:cNvCxnSpPr>
          <p:nvPr/>
        </p:nvCxnSpPr>
        <p:spPr bwMode="auto">
          <a:xfrm>
            <a:off x="2314575" y="1943100"/>
            <a:ext cx="542925" cy="1191"/>
          </a:xfrm>
          <a:prstGeom prst="line">
            <a:avLst/>
          </a:prstGeom>
          <a:noFill/>
          <a:ln w="25400" algn="ctr">
            <a:solidFill>
              <a:srgbClr val="FF00FF"/>
            </a:solidFill>
            <a:round/>
            <a:headEnd type="none" w="lg" len="lg"/>
            <a:tailEnd type="none" w="lg" len="lg"/>
          </a:ln>
          <a:extLst>
            <a:ext uri="{909E8E84-426E-40DD-AFC4-6F175D3DCCD1}">
              <a14:hiddenFill xmlns:a14="http://schemas.microsoft.com/office/drawing/2010/main">
                <a:noFill/>
              </a14:hiddenFill>
            </a:ext>
          </a:extLst>
        </p:spPr>
      </p:cxn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D459B8D-409A-FEF4-3B4B-6EE74A92FF28}"/>
              </a:ext>
            </a:extLst>
          </p:cNvPr>
          <p:cNvSpPr>
            <a:spLocks noGrp="1"/>
          </p:cNvSpPr>
          <p:nvPr>
            <p:ph type="dt" sz="quarter" idx="10"/>
          </p:nvPr>
        </p:nvSpPr>
        <p:spPr/>
        <p:txBody>
          <a:bodyPr/>
          <a:lstStyle/>
          <a:p>
            <a:pPr>
              <a:defRPr/>
            </a:pPr>
            <a:r>
              <a:rPr lang="en-US"/>
              <a:t>Security in Wireless LAN (802.11i)</a:t>
            </a:r>
          </a:p>
        </p:txBody>
      </p:sp>
      <p:sp>
        <p:nvSpPr>
          <p:cNvPr id="5" name="Footer Placeholder 4">
            <a:extLst>
              <a:ext uri="{FF2B5EF4-FFF2-40B4-BE49-F238E27FC236}">
                <a16:creationId xmlns:a16="http://schemas.microsoft.com/office/drawing/2014/main" id="{49A5FEC2-75CE-4E80-2572-7EB2A9527A79}"/>
              </a:ext>
            </a:extLst>
          </p:cNvPr>
          <p:cNvSpPr>
            <a:spLocks noGrp="1"/>
          </p:cNvSpPr>
          <p:nvPr>
            <p:ph type="ftr" sz="quarter" idx="11"/>
          </p:nvPr>
        </p:nvSpPr>
        <p:spPr/>
        <p:txBody>
          <a:bodyPr/>
          <a:lstStyle/>
          <a:p>
            <a:pPr>
              <a:defRPr/>
            </a:pPr>
            <a:r>
              <a:rPr lang="en-US"/>
              <a:t>CN8816: Network Security</a:t>
            </a:r>
          </a:p>
        </p:txBody>
      </p:sp>
      <p:sp>
        <p:nvSpPr>
          <p:cNvPr id="6" name="Slide Number Placeholder 5">
            <a:extLst>
              <a:ext uri="{FF2B5EF4-FFF2-40B4-BE49-F238E27FC236}">
                <a16:creationId xmlns:a16="http://schemas.microsoft.com/office/drawing/2014/main" id="{9746F424-D0B4-16BA-686E-AD0DFBE03CA3}"/>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61448065-0848-1746-AF9D-6398E7DBA0DE}" type="slidenum">
              <a:rPr lang="en-US" altLang="en-VN" sz="1050" b="0">
                <a:latin typeface="Tahoma" panose="020B0604030504040204" pitchFamily="34" charset="0"/>
              </a:rPr>
              <a:pPr eaLnBrk="1" hangingPunct="1"/>
              <a:t>205</a:t>
            </a:fld>
            <a:endParaRPr lang="en-US" altLang="en-VN" sz="1050" b="0">
              <a:latin typeface="Tahoma" panose="020B0604030504040204" pitchFamily="34" charset="0"/>
            </a:endParaRPr>
          </a:p>
        </p:txBody>
      </p:sp>
      <p:sp>
        <p:nvSpPr>
          <p:cNvPr id="15365" name="Rectangle 2">
            <a:extLst>
              <a:ext uri="{FF2B5EF4-FFF2-40B4-BE49-F238E27FC236}">
                <a16:creationId xmlns:a16="http://schemas.microsoft.com/office/drawing/2014/main" id="{2966E830-5649-39DF-3BE9-8E39318DB607}"/>
              </a:ext>
            </a:extLst>
          </p:cNvPr>
          <p:cNvSpPr>
            <a:spLocks noGrp="1" noChangeArrowheads="1"/>
          </p:cNvSpPr>
          <p:nvPr>
            <p:ph type="title"/>
          </p:nvPr>
        </p:nvSpPr>
        <p:spPr/>
        <p:txBody>
          <a:bodyPr>
            <a:normAutofit fontScale="90000"/>
          </a:bodyPr>
          <a:lstStyle/>
          <a:p>
            <a:pPr eaLnBrk="1" hangingPunct="1"/>
            <a:r>
              <a:rPr lang="en-US" altLang="en-VN"/>
              <a:t>4. Temporal Key Integrity Protocol </a:t>
            </a:r>
            <a:br>
              <a:rPr lang="en-US" altLang="en-VN"/>
            </a:br>
            <a:r>
              <a:rPr lang="en-US" altLang="en-VN"/>
              <a:t>(TKIP)</a:t>
            </a:r>
          </a:p>
        </p:txBody>
      </p:sp>
      <p:sp>
        <p:nvSpPr>
          <p:cNvPr id="15366" name="Rectangle 3">
            <a:extLst>
              <a:ext uri="{FF2B5EF4-FFF2-40B4-BE49-F238E27FC236}">
                <a16:creationId xmlns:a16="http://schemas.microsoft.com/office/drawing/2014/main" id="{BE3A5C96-6D4E-6F20-1DCB-69D33212C02D}"/>
              </a:ext>
            </a:extLst>
          </p:cNvPr>
          <p:cNvSpPr>
            <a:spLocks noGrp="1" noChangeArrowheads="1"/>
          </p:cNvSpPr>
          <p:nvPr>
            <p:ph type="body" idx="1"/>
          </p:nvPr>
        </p:nvSpPr>
        <p:spPr/>
        <p:txBody>
          <a:bodyPr/>
          <a:lstStyle/>
          <a:p>
            <a:pPr eaLnBrk="1" hangingPunct="1"/>
            <a:r>
              <a:rPr lang="en-US" altLang="en-VN"/>
              <a:t>Defeating weak key attacks: key mixing</a:t>
            </a:r>
          </a:p>
          <a:p>
            <a:pPr lvl="1" eaLnBrk="1" hangingPunct="1"/>
            <a:r>
              <a:rPr lang="en-US" altLang="en-VN"/>
              <a:t>Transforms a temporal key and packet sequence number into a per packet key and IV</a:t>
            </a:r>
          </a:p>
          <a:p>
            <a:pPr lvl="1" eaLnBrk="1" hangingPunct="1"/>
            <a:r>
              <a:rPr lang="en-US" altLang="en-VN"/>
              <a:t>The key mixing function operates in two phases</a:t>
            </a:r>
          </a:p>
          <a:p>
            <a:pPr lvl="2" eaLnBrk="1" hangingPunct="1"/>
            <a:r>
              <a:rPr lang="en-US" altLang="en-VN"/>
              <a:t>Phase 1: Different keys used by different links</a:t>
            </a:r>
          </a:p>
          <a:p>
            <a:pPr lvl="3" eaLnBrk="1" hangingPunct="1"/>
            <a:r>
              <a:rPr lang="en-US" altLang="en-VN"/>
              <a:t>Phase 1 needs to be recomputed only once every 2</a:t>
            </a:r>
            <a:r>
              <a:rPr lang="en-US" altLang="en-VN" baseline="30000"/>
              <a:t>16 </a:t>
            </a:r>
            <a:r>
              <a:rPr lang="en-US" altLang="en-VN"/>
              <a:t>frames</a:t>
            </a:r>
          </a:p>
          <a:p>
            <a:pPr lvl="2" eaLnBrk="1" hangingPunct="1"/>
            <a:r>
              <a:rPr lang="en-US" altLang="en-VN"/>
              <a:t>Phase 2: Different WEP key and IV per packet</a:t>
            </a:r>
          </a:p>
          <a:p>
            <a:pPr lvl="1" eaLnBrk="1" hangingPunct="1"/>
            <a:r>
              <a:rPr lang="en-US" altLang="en-VN"/>
              <a:t>Phases 1 and 2 can be pre-computed</a:t>
            </a:r>
          </a:p>
          <a:p>
            <a:pPr lvl="2" eaLnBrk="1" hangingPunct="1">
              <a:buFont typeface="Wingdings" pitchFamily="2" charset="2"/>
              <a:buNone/>
            </a:pPr>
            <a:endParaRPr lang="en-US" altLang="en-VN"/>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10908EF-E716-2FCC-9E45-FDD7CA88C9FF}"/>
              </a:ext>
            </a:extLst>
          </p:cNvPr>
          <p:cNvSpPr>
            <a:spLocks noGrp="1"/>
          </p:cNvSpPr>
          <p:nvPr>
            <p:ph type="dt" sz="quarter" idx="10"/>
          </p:nvPr>
        </p:nvSpPr>
        <p:spPr/>
        <p:txBody>
          <a:bodyPr/>
          <a:lstStyle/>
          <a:p>
            <a:pPr>
              <a:defRPr/>
            </a:pPr>
            <a:r>
              <a:rPr lang="en-US"/>
              <a:t>Security in Wireless LAN (802.11i)</a:t>
            </a:r>
          </a:p>
        </p:txBody>
      </p:sp>
      <p:sp>
        <p:nvSpPr>
          <p:cNvPr id="5" name="Footer Placeholder 4">
            <a:extLst>
              <a:ext uri="{FF2B5EF4-FFF2-40B4-BE49-F238E27FC236}">
                <a16:creationId xmlns:a16="http://schemas.microsoft.com/office/drawing/2014/main" id="{B8E1DCFA-B895-5EA7-7163-AF6248CEAB4C}"/>
              </a:ext>
            </a:extLst>
          </p:cNvPr>
          <p:cNvSpPr>
            <a:spLocks noGrp="1"/>
          </p:cNvSpPr>
          <p:nvPr>
            <p:ph type="ftr" sz="quarter" idx="11"/>
          </p:nvPr>
        </p:nvSpPr>
        <p:spPr/>
        <p:txBody>
          <a:bodyPr/>
          <a:lstStyle/>
          <a:p>
            <a:pPr>
              <a:defRPr/>
            </a:pPr>
            <a:r>
              <a:rPr lang="en-US"/>
              <a:t>CN8816: Network Security</a:t>
            </a:r>
          </a:p>
        </p:txBody>
      </p:sp>
      <p:sp>
        <p:nvSpPr>
          <p:cNvPr id="6" name="Slide Number Placeholder 5">
            <a:extLst>
              <a:ext uri="{FF2B5EF4-FFF2-40B4-BE49-F238E27FC236}">
                <a16:creationId xmlns:a16="http://schemas.microsoft.com/office/drawing/2014/main" id="{DBDD8CC6-CD65-D833-3F17-72ABF8FFE92F}"/>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96BE1E66-9D4F-7B43-AF5E-5859F8C97B1A}" type="slidenum">
              <a:rPr lang="en-US" altLang="en-VN" sz="1050" b="0">
                <a:latin typeface="Tahoma" panose="020B0604030504040204" pitchFamily="34" charset="0"/>
              </a:rPr>
              <a:pPr eaLnBrk="1" hangingPunct="1"/>
              <a:t>206</a:t>
            </a:fld>
            <a:endParaRPr lang="en-US" altLang="en-VN" sz="1050" b="0">
              <a:latin typeface="Tahoma" panose="020B0604030504040204" pitchFamily="34" charset="0"/>
            </a:endParaRPr>
          </a:p>
        </p:txBody>
      </p:sp>
      <p:sp>
        <p:nvSpPr>
          <p:cNvPr id="16389" name="Rectangle 2">
            <a:extLst>
              <a:ext uri="{FF2B5EF4-FFF2-40B4-BE49-F238E27FC236}">
                <a16:creationId xmlns:a16="http://schemas.microsoft.com/office/drawing/2014/main" id="{0C5D8164-135D-B36C-D4C2-E782FDCC3AE1}"/>
              </a:ext>
            </a:extLst>
          </p:cNvPr>
          <p:cNvSpPr>
            <a:spLocks noGrp="1" noChangeArrowheads="1"/>
          </p:cNvSpPr>
          <p:nvPr>
            <p:ph type="title"/>
          </p:nvPr>
        </p:nvSpPr>
        <p:spPr/>
        <p:txBody>
          <a:bodyPr>
            <a:normAutofit fontScale="90000"/>
          </a:bodyPr>
          <a:lstStyle/>
          <a:p>
            <a:r>
              <a:rPr lang="en-US" altLang="en-VN"/>
              <a:t>3. Temporal Key Integrity Protocol </a:t>
            </a:r>
            <a:br>
              <a:rPr lang="en-US" altLang="en-VN"/>
            </a:br>
            <a:r>
              <a:rPr lang="en-US" altLang="en-VN"/>
              <a:t>(TKIP)</a:t>
            </a:r>
          </a:p>
        </p:txBody>
      </p:sp>
      <p:sp>
        <p:nvSpPr>
          <p:cNvPr id="16390" name="Rectangle 3">
            <a:extLst>
              <a:ext uri="{FF2B5EF4-FFF2-40B4-BE49-F238E27FC236}">
                <a16:creationId xmlns:a16="http://schemas.microsoft.com/office/drawing/2014/main" id="{99AA8D2E-588B-0C44-796A-C796F27E1109}"/>
              </a:ext>
            </a:extLst>
          </p:cNvPr>
          <p:cNvSpPr>
            <a:spLocks noGrp="1" noChangeArrowheads="1"/>
          </p:cNvSpPr>
          <p:nvPr>
            <p:ph type="body" idx="1"/>
          </p:nvPr>
        </p:nvSpPr>
        <p:spPr/>
        <p:txBody>
          <a:bodyPr/>
          <a:lstStyle/>
          <a:p>
            <a:r>
              <a:rPr lang="en-US" altLang="en-VN"/>
              <a:t>Defeating replays: IV sequence enforcement</a:t>
            </a:r>
          </a:p>
          <a:p>
            <a:pPr lvl="1"/>
            <a:r>
              <a:rPr lang="en-US" altLang="en-VN"/>
              <a:t>TKIP uses the IV field as a packet sequence number</a:t>
            </a:r>
          </a:p>
          <a:p>
            <a:pPr lvl="1"/>
            <a:r>
              <a:rPr lang="en-US" altLang="en-VN"/>
              <a:t>The transmitter increments the sequence number with each packet it send</a:t>
            </a:r>
          </a:p>
          <a:p>
            <a:pPr lvl="1"/>
            <a:r>
              <a:rPr lang="en-US" altLang="en-VN"/>
              <a:t>A packet will be discarded if it arrives out of order</a:t>
            </a:r>
          </a:p>
          <a:p>
            <a:pPr lvl="2"/>
            <a:r>
              <a:rPr lang="en-US" altLang="en-VN"/>
              <a:t>A packet is out-of-order if its IV is the same or smaller than a previous correctly received packet</a:t>
            </a:r>
          </a:p>
          <a:p>
            <a:r>
              <a:rPr lang="en-US" altLang="en-VN"/>
              <a:t> Defeating forgeries: New MIC (Michael)</a:t>
            </a:r>
          </a:p>
          <a:p>
            <a:pPr lvl="1"/>
            <a:r>
              <a:rPr lang="en-US" altLang="en-VN"/>
              <a:t>MIC key is 64-bits</a:t>
            </a:r>
          </a:p>
          <a:p>
            <a:pPr lvl="2"/>
            <a:r>
              <a:rPr lang="en-US" altLang="en-VN"/>
              <a:t>security level of 20 bits</a:t>
            </a:r>
          </a:p>
          <a:p>
            <a:endParaRPr lang="en-US" altLang="en-VN"/>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ate Placeholder 3">
            <a:extLst>
              <a:ext uri="{FF2B5EF4-FFF2-40B4-BE49-F238E27FC236}">
                <a16:creationId xmlns:a16="http://schemas.microsoft.com/office/drawing/2014/main" id="{A73F7AE2-3E7D-B8A7-B5C4-B3117D3756B8}"/>
              </a:ext>
            </a:extLst>
          </p:cNvPr>
          <p:cNvSpPr>
            <a:spLocks noGrp="1"/>
          </p:cNvSpPr>
          <p:nvPr>
            <p:ph type="dt" sz="quarter" idx="10"/>
          </p:nvPr>
        </p:nvSpPr>
        <p:spPr/>
        <p:txBody>
          <a:bodyPr/>
          <a:lstStyle/>
          <a:p>
            <a:pPr>
              <a:defRPr/>
            </a:pPr>
            <a:r>
              <a:rPr lang="en-US"/>
              <a:t>Security in Wireless LAN (802.11i)</a:t>
            </a:r>
          </a:p>
        </p:txBody>
      </p:sp>
      <p:sp>
        <p:nvSpPr>
          <p:cNvPr id="38" name="Footer Placeholder 4">
            <a:extLst>
              <a:ext uri="{FF2B5EF4-FFF2-40B4-BE49-F238E27FC236}">
                <a16:creationId xmlns:a16="http://schemas.microsoft.com/office/drawing/2014/main" id="{5EE3F961-9239-952F-91E3-FC6623CA7D9A}"/>
              </a:ext>
            </a:extLst>
          </p:cNvPr>
          <p:cNvSpPr>
            <a:spLocks noGrp="1"/>
          </p:cNvSpPr>
          <p:nvPr>
            <p:ph type="ftr" sz="quarter" idx="11"/>
          </p:nvPr>
        </p:nvSpPr>
        <p:spPr/>
        <p:txBody>
          <a:bodyPr/>
          <a:lstStyle/>
          <a:p>
            <a:pPr>
              <a:defRPr/>
            </a:pPr>
            <a:r>
              <a:rPr lang="en-US"/>
              <a:t>CN8816: Network Security</a:t>
            </a:r>
          </a:p>
        </p:txBody>
      </p:sp>
      <p:sp>
        <p:nvSpPr>
          <p:cNvPr id="39" name="Slide Number Placeholder 5">
            <a:extLst>
              <a:ext uri="{FF2B5EF4-FFF2-40B4-BE49-F238E27FC236}">
                <a16:creationId xmlns:a16="http://schemas.microsoft.com/office/drawing/2014/main" id="{74266491-CE5C-F277-9DEF-4680683A42E6}"/>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653CB9EA-712B-6144-85C4-9C63BA3D94BE}" type="slidenum">
              <a:rPr lang="en-US" altLang="en-VN" sz="1050" b="0">
                <a:latin typeface="Tahoma" panose="020B0604030504040204" pitchFamily="34" charset="0"/>
              </a:rPr>
              <a:pPr eaLnBrk="1" hangingPunct="1"/>
              <a:t>207</a:t>
            </a:fld>
            <a:endParaRPr lang="en-US" altLang="en-VN" sz="1050" b="0">
              <a:latin typeface="Tahoma" panose="020B0604030504040204" pitchFamily="34" charset="0"/>
            </a:endParaRPr>
          </a:p>
        </p:txBody>
      </p:sp>
      <p:sp>
        <p:nvSpPr>
          <p:cNvPr id="17413" name="Rectangle 2">
            <a:extLst>
              <a:ext uri="{FF2B5EF4-FFF2-40B4-BE49-F238E27FC236}">
                <a16:creationId xmlns:a16="http://schemas.microsoft.com/office/drawing/2014/main" id="{9DA95959-F86A-BEEA-17CB-D427290076DF}"/>
              </a:ext>
            </a:extLst>
          </p:cNvPr>
          <p:cNvSpPr>
            <a:spLocks noGrp="1" noChangeArrowheads="1"/>
          </p:cNvSpPr>
          <p:nvPr>
            <p:ph type="title"/>
          </p:nvPr>
        </p:nvSpPr>
        <p:spPr/>
        <p:txBody>
          <a:bodyPr>
            <a:normAutofit fontScale="90000"/>
          </a:bodyPr>
          <a:lstStyle/>
          <a:p>
            <a:pPr eaLnBrk="1" hangingPunct="1"/>
            <a:r>
              <a:rPr lang="en-US" altLang="en-VN"/>
              <a:t>4. Temporal Key Integrity Protocol </a:t>
            </a:r>
            <a:br>
              <a:rPr lang="en-US" altLang="en-VN"/>
            </a:br>
            <a:r>
              <a:rPr lang="en-US" altLang="en-VN"/>
              <a:t>(TKIP)</a:t>
            </a:r>
          </a:p>
        </p:txBody>
      </p:sp>
      <p:sp>
        <p:nvSpPr>
          <p:cNvPr id="17414" name="Rectangle 3">
            <a:extLst>
              <a:ext uri="{FF2B5EF4-FFF2-40B4-BE49-F238E27FC236}">
                <a16:creationId xmlns:a16="http://schemas.microsoft.com/office/drawing/2014/main" id="{FA0000B4-54A6-68E0-4BF0-FC0CFD5F5487}"/>
              </a:ext>
            </a:extLst>
          </p:cNvPr>
          <p:cNvSpPr>
            <a:spLocks noGrp="1" noChangeArrowheads="1"/>
          </p:cNvSpPr>
          <p:nvPr>
            <p:ph type="body" idx="1"/>
          </p:nvPr>
        </p:nvSpPr>
        <p:spPr/>
        <p:txBody>
          <a:bodyPr/>
          <a:lstStyle/>
          <a:p>
            <a:pPr eaLnBrk="1" hangingPunct="1"/>
            <a:r>
              <a:rPr lang="en-US" altLang="en-VN"/>
              <a:t>TKIP encapsulation</a:t>
            </a:r>
          </a:p>
        </p:txBody>
      </p:sp>
      <p:sp>
        <p:nvSpPr>
          <p:cNvPr id="17415" name="Rectangle 4">
            <a:extLst>
              <a:ext uri="{FF2B5EF4-FFF2-40B4-BE49-F238E27FC236}">
                <a16:creationId xmlns:a16="http://schemas.microsoft.com/office/drawing/2014/main" id="{6458B1B1-4A40-78CB-4372-1EA60D62E6F9}"/>
              </a:ext>
            </a:extLst>
          </p:cNvPr>
          <p:cNvSpPr>
            <a:spLocks noChangeArrowheads="1"/>
          </p:cNvSpPr>
          <p:nvPr/>
        </p:nvSpPr>
        <p:spPr bwMode="auto">
          <a:xfrm>
            <a:off x="2094310" y="2312194"/>
            <a:ext cx="5300663" cy="432197"/>
          </a:xfrm>
          <a:prstGeom prst="rect">
            <a:avLst/>
          </a:prstGeom>
          <a:noFill/>
          <a:ln w="25400">
            <a:solidFill>
              <a:schemeClr val="tx1"/>
            </a:solidFill>
            <a:miter lim="800000"/>
            <a:headEnd type="none" w="lg" len="lg"/>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17416" name="Text Box 5">
            <a:extLst>
              <a:ext uri="{FF2B5EF4-FFF2-40B4-BE49-F238E27FC236}">
                <a16:creationId xmlns:a16="http://schemas.microsoft.com/office/drawing/2014/main" id="{00E6541A-BA6B-4CCD-FD2B-FBFDECD58B5F}"/>
              </a:ext>
            </a:extLst>
          </p:cNvPr>
          <p:cNvSpPr txBox="1">
            <a:spLocks noChangeArrowheads="1"/>
          </p:cNvSpPr>
          <p:nvPr/>
        </p:nvSpPr>
        <p:spPr bwMode="auto">
          <a:xfrm>
            <a:off x="2096847" y="2312194"/>
            <a:ext cx="6735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US" altLang="en-VN" sz="1200"/>
              <a:t>MAC</a:t>
            </a:r>
          </a:p>
          <a:p>
            <a:pPr algn="ctr" eaLnBrk="1" hangingPunct="1"/>
            <a:r>
              <a:rPr lang="en-US" altLang="en-VN" sz="1200"/>
              <a:t>Header</a:t>
            </a:r>
          </a:p>
        </p:txBody>
      </p:sp>
      <p:sp>
        <p:nvSpPr>
          <p:cNvPr id="17417" name="Text Box 7">
            <a:extLst>
              <a:ext uri="{FF2B5EF4-FFF2-40B4-BE49-F238E27FC236}">
                <a16:creationId xmlns:a16="http://schemas.microsoft.com/office/drawing/2014/main" id="{09304E8D-E1EB-9BA6-75C8-D146585B194E}"/>
              </a:ext>
            </a:extLst>
          </p:cNvPr>
          <p:cNvSpPr txBox="1">
            <a:spLocks noChangeArrowheads="1"/>
          </p:cNvSpPr>
          <p:nvPr/>
        </p:nvSpPr>
        <p:spPr bwMode="auto">
          <a:xfrm>
            <a:off x="2789242" y="2312194"/>
            <a:ext cx="6639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US" altLang="en-VN" sz="1200"/>
              <a:t>IV/Key</a:t>
            </a:r>
          </a:p>
          <a:p>
            <a:pPr algn="ctr" eaLnBrk="1" hangingPunct="1"/>
            <a:r>
              <a:rPr lang="en-US" altLang="en-VN" sz="1200"/>
              <a:t> ID</a:t>
            </a:r>
          </a:p>
        </p:txBody>
      </p:sp>
      <p:sp>
        <p:nvSpPr>
          <p:cNvPr id="17418" name="Text Box 8">
            <a:extLst>
              <a:ext uri="{FF2B5EF4-FFF2-40B4-BE49-F238E27FC236}">
                <a16:creationId xmlns:a16="http://schemas.microsoft.com/office/drawing/2014/main" id="{4068F8F8-7FE8-EE52-FBD6-4580A593EA8E}"/>
              </a:ext>
            </a:extLst>
          </p:cNvPr>
          <p:cNvSpPr txBox="1">
            <a:spLocks noChangeArrowheads="1"/>
          </p:cNvSpPr>
          <p:nvPr/>
        </p:nvSpPr>
        <p:spPr bwMode="auto">
          <a:xfrm>
            <a:off x="3419476" y="2312194"/>
            <a:ext cx="8082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Extended</a:t>
            </a:r>
          </a:p>
          <a:p>
            <a:pPr eaLnBrk="1" hangingPunct="1"/>
            <a:r>
              <a:rPr lang="en-US" altLang="en-VN" sz="1200"/>
              <a:t>IV</a:t>
            </a:r>
          </a:p>
        </p:txBody>
      </p:sp>
      <p:sp>
        <p:nvSpPr>
          <p:cNvPr id="17419" name="Text Box 9">
            <a:extLst>
              <a:ext uri="{FF2B5EF4-FFF2-40B4-BE49-F238E27FC236}">
                <a16:creationId xmlns:a16="http://schemas.microsoft.com/office/drawing/2014/main" id="{EA4FBCE4-6700-C3AB-25D6-3E438D5B2E61}"/>
              </a:ext>
            </a:extLst>
          </p:cNvPr>
          <p:cNvSpPr txBox="1">
            <a:spLocks noChangeArrowheads="1"/>
          </p:cNvSpPr>
          <p:nvPr/>
        </p:nvSpPr>
        <p:spPr bwMode="auto">
          <a:xfrm>
            <a:off x="4456510" y="2341960"/>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Data</a:t>
            </a:r>
          </a:p>
        </p:txBody>
      </p:sp>
      <p:sp>
        <p:nvSpPr>
          <p:cNvPr id="17420" name="Text Box 10">
            <a:extLst>
              <a:ext uri="{FF2B5EF4-FFF2-40B4-BE49-F238E27FC236}">
                <a16:creationId xmlns:a16="http://schemas.microsoft.com/office/drawing/2014/main" id="{BEF13E25-F8A5-21C4-A6B2-92D66C0F15DD}"/>
              </a:ext>
            </a:extLst>
          </p:cNvPr>
          <p:cNvSpPr txBox="1">
            <a:spLocks noChangeArrowheads="1"/>
          </p:cNvSpPr>
          <p:nvPr/>
        </p:nvSpPr>
        <p:spPr bwMode="auto">
          <a:xfrm>
            <a:off x="5551885" y="2370535"/>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MIC</a:t>
            </a:r>
          </a:p>
        </p:txBody>
      </p:sp>
      <p:sp>
        <p:nvSpPr>
          <p:cNvPr id="17421" name="Text Box 11">
            <a:extLst>
              <a:ext uri="{FF2B5EF4-FFF2-40B4-BE49-F238E27FC236}">
                <a16:creationId xmlns:a16="http://schemas.microsoft.com/office/drawing/2014/main" id="{FE2B1031-53F4-7D8B-8122-C50A14087C1F}"/>
              </a:ext>
            </a:extLst>
          </p:cNvPr>
          <p:cNvSpPr txBox="1">
            <a:spLocks noChangeArrowheads="1"/>
          </p:cNvSpPr>
          <p:nvPr/>
        </p:nvSpPr>
        <p:spPr bwMode="auto">
          <a:xfrm>
            <a:off x="6328172" y="2312194"/>
            <a:ext cx="5657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WEP </a:t>
            </a:r>
          </a:p>
          <a:p>
            <a:pPr eaLnBrk="1" hangingPunct="1"/>
            <a:r>
              <a:rPr lang="en-US" altLang="en-VN" sz="1200"/>
              <a:t>ICV</a:t>
            </a:r>
          </a:p>
        </p:txBody>
      </p:sp>
      <p:sp>
        <p:nvSpPr>
          <p:cNvPr id="17422" name="Text Box 12">
            <a:extLst>
              <a:ext uri="{FF2B5EF4-FFF2-40B4-BE49-F238E27FC236}">
                <a16:creationId xmlns:a16="http://schemas.microsoft.com/office/drawing/2014/main" id="{B81282B0-7DD3-C2B5-3E55-32E98D23590B}"/>
              </a:ext>
            </a:extLst>
          </p:cNvPr>
          <p:cNvSpPr txBox="1">
            <a:spLocks noChangeArrowheads="1"/>
          </p:cNvSpPr>
          <p:nvPr/>
        </p:nvSpPr>
        <p:spPr bwMode="auto">
          <a:xfrm>
            <a:off x="6962775" y="2370535"/>
            <a:ext cx="4748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FCS</a:t>
            </a:r>
          </a:p>
        </p:txBody>
      </p:sp>
      <p:sp>
        <p:nvSpPr>
          <p:cNvPr id="17423" name="Line 13">
            <a:extLst>
              <a:ext uri="{FF2B5EF4-FFF2-40B4-BE49-F238E27FC236}">
                <a16:creationId xmlns:a16="http://schemas.microsoft.com/office/drawing/2014/main" id="{2D8DBD65-0C94-2F41-9ABE-BD5AF219854C}"/>
              </a:ext>
            </a:extLst>
          </p:cNvPr>
          <p:cNvSpPr>
            <a:spLocks noChangeShapeType="1"/>
          </p:cNvSpPr>
          <p:nvPr/>
        </p:nvSpPr>
        <p:spPr bwMode="auto">
          <a:xfrm>
            <a:off x="2757488" y="2312194"/>
            <a:ext cx="0" cy="432197"/>
          </a:xfrm>
          <a:prstGeom prst="line">
            <a:avLst/>
          </a:prstGeom>
          <a:noFill/>
          <a:ln w="25400">
            <a:solidFill>
              <a:schemeClr val="tx1"/>
            </a:solidFill>
            <a:round/>
            <a:headEnd type="none" w="lg" len="lg"/>
            <a:tailEnd type="none" w="lg" len="med"/>
          </a:ln>
          <a:extLst>
            <a:ext uri="{909E8E84-426E-40DD-AFC4-6F175D3DCCD1}">
              <a14:hiddenFill xmlns:a14="http://schemas.microsoft.com/office/drawing/2010/main">
                <a:noFill/>
              </a14:hiddenFill>
            </a:ext>
          </a:extLst>
        </p:spPr>
        <p:txBody>
          <a:bodyPr/>
          <a:lstStyle/>
          <a:p>
            <a:endParaRPr lang="en-VN" sz="1350"/>
          </a:p>
        </p:txBody>
      </p:sp>
      <p:sp>
        <p:nvSpPr>
          <p:cNvPr id="17424" name="Line 15">
            <a:extLst>
              <a:ext uri="{FF2B5EF4-FFF2-40B4-BE49-F238E27FC236}">
                <a16:creationId xmlns:a16="http://schemas.microsoft.com/office/drawing/2014/main" id="{93E67E4D-0694-1B4E-3BB4-BF62A7788B8B}"/>
              </a:ext>
            </a:extLst>
          </p:cNvPr>
          <p:cNvSpPr>
            <a:spLocks noChangeShapeType="1"/>
          </p:cNvSpPr>
          <p:nvPr/>
        </p:nvSpPr>
        <p:spPr bwMode="auto">
          <a:xfrm>
            <a:off x="3419475" y="2312194"/>
            <a:ext cx="0" cy="432197"/>
          </a:xfrm>
          <a:prstGeom prst="line">
            <a:avLst/>
          </a:prstGeom>
          <a:noFill/>
          <a:ln w="25400">
            <a:solidFill>
              <a:schemeClr val="tx1"/>
            </a:solidFill>
            <a:round/>
            <a:headEnd type="none" w="lg" len="lg"/>
            <a:tailEnd type="none" w="lg" len="med"/>
          </a:ln>
          <a:extLst>
            <a:ext uri="{909E8E84-426E-40DD-AFC4-6F175D3DCCD1}">
              <a14:hiddenFill xmlns:a14="http://schemas.microsoft.com/office/drawing/2010/main">
                <a:noFill/>
              </a14:hiddenFill>
            </a:ext>
          </a:extLst>
        </p:spPr>
        <p:txBody>
          <a:bodyPr/>
          <a:lstStyle/>
          <a:p>
            <a:endParaRPr lang="en-VN" sz="1350"/>
          </a:p>
        </p:txBody>
      </p:sp>
      <p:sp>
        <p:nvSpPr>
          <p:cNvPr id="17425" name="Line 16">
            <a:extLst>
              <a:ext uri="{FF2B5EF4-FFF2-40B4-BE49-F238E27FC236}">
                <a16:creationId xmlns:a16="http://schemas.microsoft.com/office/drawing/2014/main" id="{9382EEAF-8C4F-718C-8B1E-D229A13F39F9}"/>
              </a:ext>
            </a:extLst>
          </p:cNvPr>
          <p:cNvSpPr>
            <a:spLocks noChangeShapeType="1"/>
          </p:cNvSpPr>
          <p:nvPr/>
        </p:nvSpPr>
        <p:spPr bwMode="auto">
          <a:xfrm>
            <a:off x="4111229" y="2312194"/>
            <a:ext cx="0" cy="432197"/>
          </a:xfrm>
          <a:prstGeom prst="line">
            <a:avLst/>
          </a:prstGeom>
          <a:noFill/>
          <a:ln w="25400">
            <a:solidFill>
              <a:schemeClr val="tx1"/>
            </a:solidFill>
            <a:round/>
            <a:headEnd type="none" w="lg" len="lg"/>
            <a:tailEnd type="none" w="lg" len="med"/>
          </a:ln>
          <a:extLst>
            <a:ext uri="{909E8E84-426E-40DD-AFC4-6F175D3DCCD1}">
              <a14:hiddenFill xmlns:a14="http://schemas.microsoft.com/office/drawing/2010/main">
                <a:noFill/>
              </a14:hiddenFill>
            </a:ext>
          </a:extLst>
        </p:spPr>
        <p:txBody>
          <a:bodyPr/>
          <a:lstStyle/>
          <a:p>
            <a:endParaRPr lang="en-VN" sz="1350"/>
          </a:p>
        </p:txBody>
      </p:sp>
      <p:sp>
        <p:nvSpPr>
          <p:cNvPr id="17426" name="Line 17">
            <a:extLst>
              <a:ext uri="{FF2B5EF4-FFF2-40B4-BE49-F238E27FC236}">
                <a16:creationId xmlns:a16="http://schemas.microsoft.com/office/drawing/2014/main" id="{512B6C9C-5810-0AC8-255A-56C48B4BAA71}"/>
              </a:ext>
            </a:extLst>
          </p:cNvPr>
          <p:cNvSpPr>
            <a:spLocks noChangeShapeType="1"/>
          </p:cNvSpPr>
          <p:nvPr/>
        </p:nvSpPr>
        <p:spPr bwMode="auto">
          <a:xfrm>
            <a:off x="5292329" y="2312194"/>
            <a:ext cx="0" cy="432197"/>
          </a:xfrm>
          <a:prstGeom prst="line">
            <a:avLst/>
          </a:prstGeom>
          <a:noFill/>
          <a:ln w="25400">
            <a:solidFill>
              <a:schemeClr val="tx1"/>
            </a:solidFill>
            <a:round/>
            <a:headEnd type="none" w="lg" len="lg"/>
            <a:tailEnd type="none" w="lg" len="med"/>
          </a:ln>
          <a:extLst>
            <a:ext uri="{909E8E84-426E-40DD-AFC4-6F175D3DCCD1}">
              <a14:hiddenFill xmlns:a14="http://schemas.microsoft.com/office/drawing/2010/main">
                <a:noFill/>
              </a14:hiddenFill>
            </a:ext>
          </a:extLst>
        </p:spPr>
        <p:txBody>
          <a:bodyPr/>
          <a:lstStyle/>
          <a:p>
            <a:endParaRPr lang="en-VN" sz="1350"/>
          </a:p>
        </p:txBody>
      </p:sp>
      <p:sp>
        <p:nvSpPr>
          <p:cNvPr id="17427" name="Line 19">
            <a:extLst>
              <a:ext uri="{FF2B5EF4-FFF2-40B4-BE49-F238E27FC236}">
                <a16:creationId xmlns:a16="http://schemas.microsoft.com/office/drawing/2014/main" id="{D35C66B9-0C9E-A6ED-6A10-5CD5D3AE20AA}"/>
              </a:ext>
            </a:extLst>
          </p:cNvPr>
          <p:cNvSpPr>
            <a:spLocks noChangeShapeType="1"/>
          </p:cNvSpPr>
          <p:nvPr/>
        </p:nvSpPr>
        <p:spPr bwMode="auto">
          <a:xfrm>
            <a:off x="6184106" y="2312194"/>
            <a:ext cx="0" cy="432197"/>
          </a:xfrm>
          <a:prstGeom prst="line">
            <a:avLst/>
          </a:prstGeom>
          <a:noFill/>
          <a:ln w="25400">
            <a:solidFill>
              <a:schemeClr val="tx1"/>
            </a:solidFill>
            <a:round/>
            <a:headEnd type="none" w="lg" len="lg"/>
            <a:tailEnd type="none" w="lg" len="med"/>
          </a:ln>
          <a:extLst>
            <a:ext uri="{909E8E84-426E-40DD-AFC4-6F175D3DCCD1}">
              <a14:hiddenFill xmlns:a14="http://schemas.microsoft.com/office/drawing/2010/main">
                <a:noFill/>
              </a14:hiddenFill>
            </a:ext>
          </a:extLst>
        </p:spPr>
        <p:txBody>
          <a:bodyPr/>
          <a:lstStyle/>
          <a:p>
            <a:endParaRPr lang="en-VN" sz="1350"/>
          </a:p>
        </p:txBody>
      </p:sp>
      <p:sp>
        <p:nvSpPr>
          <p:cNvPr id="17428" name="Line 20">
            <a:extLst>
              <a:ext uri="{FF2B5EF4-FFF2-40B4-BE49-F238E27FC236}">
                <a16:creationId xmlns:a16="http://schemas.microsoft.com/office/drawing/2014/main" id="{90DAC12E-072B-E88F-5F21-C21AE6646965}"/>
              </a:ext>
            </a:extLst>
          </p:cNvPr>
          <p:cNvSpPr>
            <a:spLocks noChangeShapeType="1"/>
          </p:cNvSpPr>
          <p:nvPr/>
        </p:nvSpPr>
        <p:spPr bwMode="auto">
          <a:xfrm>
            <a:off x="6847285" y="2312194"/>
            <a:ext cx="0" cy="432197"/>
          </a:xfrm>
          <a:prstGeom prst="line">
            <a:avLst/>
          </a:prstGeom>
          <a:noFill/>
          <a:ln w="25400">
            <a:solidFill>
              <a:schemeClr val="tx1"/>
            </a:solidFill>
            <a:round/>
            <a:headEnd type="none" w="lg" len="lg"/>
            <a:tailEnd type="none" w="lg" len="med"/>
          </a:ln>
          <a:extLst>
            <a:ext uri="{909E8E84-426E-40DD-AFC4-6F175D3DCCD1}">
              <a14:hiddenFill xmlns:a14="http://schemas.microsoft.com/office/drawing/2010/main">
                <a:noFill/>
              </a14:hiddenFill>
            </a:ext>
          </a:extLst>
        </p:spPr>
        <p:txBody>
          <a:bodyPr/>
          <a:lstStyle/>
          <a:p>
            <a:endParaRPr lang="en-VN" sz="1350"/>
          </a:p>
        </p:txBody>
      </p:sp>
      <p:sp>
        <p:nvSpPr>
          <p:cNvPr id="17429" name="Text Box 21">
            <a:extLst>
              <a:ext uri="{FF2B5EF4-FFF2-40B4-BE49-F238E27FC236}">
                <a16:creationId xmlns:a16="http://schemas.microsoft.com/office/drawing/2014/main" id="{A892D22A-39EC-F647-50FE-F781BF6DF025}"/>
              </a:ext>
            </a:extLst>
          </p:cNvPr>
          <p:cNvSpPr txBox="1">
            <a:spLocks noChangeArrowheads="1"/>
          </p:cNvSpPr>
          <p:nvPr/>
        </p:nvSpPr>
        <p:spPr bwMode="auto">
          <a:xfrm>
            <a:off x="2958703" y="2082404"/>
            <a:ext cx="2616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4</a:t>
            </a:r>
          </a:p>
        </p:txBody>
      </p:sp>
      <p:sp>
        <p:nvSpPr>
          <p:cNvPr id="17430" name="Text Box 22">
            <a:extLst>
              <a:ext uri="{FF2B5EF4-FFF2-40B4-BE49-F238E27FC236}">
                <a16:creationId xmlns:a16="http://schemas.microsoft.com/office/drawing/2014/main" id="{BD9E136A-4022-6966-B761-B12E299E60C7}"/>
              </a:ext>
            </a:extLst>
          </p:cNvPr>
          <p:cNvSpPr txBox="1">
            <a:spLocks noChangeArrowheads="1"/>
          </p:cNvSpPr>
          <p:nvPr/>
        </p:nvSpPr>
        <p:spPr bwMode="auto">
          <a:xfrm>
            <a:off x="3563541" y="2082404"/>
            <a:ext cx="2616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4</a:t>
            </a:r>
          </a:p>
        </p:txBody>
      </p:sp>
      <p:sp>
        <p:nvSpPr>
          <p:cNvPr id="17431" name="Text Box 23">
            <a:extLst>
              <a:ext uri="{FF2B5EF4-FFF2-40B4-BE49-F238E27FC236}">
                <a16:creationId xmlns:a16="http://schemas.microsoft.com/office/drawing/2014/main" id="{47B93448-DB44-A3AD-028D-D589AD552969}"/>
              </a:ext>
            </a:extLst>
          </p:cNvPr>
          <p:cNvSpPr txBox="1">
            <a:spLocks noChangeArrowheads="1"/>
          </p:cNvSpPr>
          <p:nvPr/>
        </p:nvSpPr>
        <p:spPr bwMode="auto">
          <a:xfrm>
            <a:off x="5609035" y="2082404"/>
            <a:ext cx="2616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8</a:t>
            </a:r>
          </a:p>
        </p:txBody>
      </p:sp>
      <p:sp>
        <p:nvSpPr>
          <p:cNvPr id="17432" name="Text Box 24">
            <a:extLst>
              <a:ext uri="{FF2B5EF4-FFF2-40B4-BE49-F238E27FC236}">
                <a16:creationId xmlns:a16="http://schemas.microsoft.com/office/drawing/2014/main" id="{DE60BFEE-F30A-D470-B27A-B366C35E29DE}"/>
              </a:ext>
            </a:extLst>
          </p:cNvPr>
          <p:cNvSpPr txBox="1">
            <a:spLocks noChangeArrowheads="1"/>
          </p:cNvSpPr>
          <p:nvPr/>
        </p:nvSpPr>
        <p:spPr bwMode="auto">
          <a:xfrm>
            <a:off x="6357937" y="2082404"/>
            <a:ext cx="2616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4</a:t>
            </a:r>
          </a:p>
        </p:txBody>
      </p:sp>
      <p:sp>
        <p:nvSpPr>
          <p:cNvPr id="17433" name="Text Box 25">
            <a:extLst>
              <a:ext uri="{FF2B5EF4-FFF2-40B4-BE49-F238E27FC236}">
                <a16:creationId xmlns:a16="http://schemas.microsoft.com/office/drawing/2014/main" id="{9B713C3D-29CD-630D-9AD2-54B32B6B4451}"/>
              </a:ext>
            </a:extLst>
          </p:cNvPr>
          <p:cNvSpPr txBox="1">
            <a:spLocks noChangeArrowheads="1"/>
          </p:cNvSpPr>
          <p:nvPr/>
        </p:nvSpPr>
        <p:spPr bwMode="auto">
          <a:xfrm>
            <a:off x="6991350" y="2082404"/>
            <a:ext cx="2616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4</a:t>
            </a:r>
          </a:p>
        </p:txBody>
      </p:sp>
      <p:sp>
        <p:nvSpPr>
          <p:cNvPr id="17434" name="Line 26">
            <a:extLst>
              <a:ext uri="{FF2B5EF4-FFF2-40B4-BE49-F238E27FC236}">
                <a16:creationId xmlns:a16="http://schemas.microsoft.com/office/drawing/2014/main" id="{78D93D7A-97A7-7B82-C11C-D7ADE34C59D8}"/>
              </a:ext>
            </a:extLst>
          </p:cNvPr>
          <p:cNvSpPr>
            <a:spLocks noChangeShapeType="1"/>
          </p:cNvSpPr>
          <p:nvPr/>
        </p:nvSpPr>
        <p:spPr bwMode="auto">
          <a:xfrm>
            <a:off x="4111229" y="2082404"/>
            <a:ext cx="2764631" cy="0"/>
          </a:xfrm>
          <a:prstGeom prst="line">
            <a:avLst/>
          </a:prstGeom>
          <a:noFill/>
          <a:ln w="25400">
            <a:solidFill>
              <a:srgbClr val="FF0000"/>
            </a:solidFill>
            <a:round/>
            <a:headEnd type="triangle" w="lg" len="lg"/>
            <a:tailEnd type="triangle" w="lg" len="med"/>
          </a:ln>
          <a:extLst>
            <a:ext uri="{909E8E84-426E-40DD-AFC4-6F175D3DCCD1}">
              <a14:hiddenFill xmlns:a14="http://schemas.microsoft.com/office/drawing/2010/main">
                <a:noFill/>
              </a14:hiddenFill>
            </a:ext>
          </a:extLst>
        </p:spPr>
        <p:txBody>
          <a:bodyPr/>
          <a:lstStyle/>
          <a:p>
            <a:endParaRPr lang="en-VN" sz="1350"/>
          </a:p>
        </p:txBody>
      </p:sp>
      <p:sp>
        <p:nvSpPr>
          <p:cNvPr id="17435" name="Text Box 27">
            <a:extLst>
              <a:ext uri="{FF2B5EF4-FFF2-40B4-BE49-F238E27FC236}">
                <a16:creationId xmlns:a16="http://schemas.microsoft.com/office/drawing/2014/main" id="{A6D1E772-004F-5C82-F4FE-3E5EF7813761}"/>
              </a:ext>
            </a:extLst>
          </p:cNvPr>
          <p:cNvSpPr txBox="1">
            <a:spLocks noChangeArrowheads="1"/>
          </p:cNvSpPr>
          <p:nvPr/>
        </p:nvSpPr>
        <p:spPr bwMode="auto">
          <a:xfrm>
            <a:off x="5089923" y="1765698"/>
            <a:ext cx="8771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Encrypted</a:t>
            </a:r>
          </a:p>
        </p:txBody>
      </p:sp>
      <p:sp>
        <p:nvSpPr>
          <p:cNvPr id="17436" name="Text Box 29">
            <a:extLst>
              <a:ext uri="{FF2B5EF4-FFF2-40B4-BE49-F238E27FC236}">
                <a16:creationId xmlns:a16="http://schemas.microsoft.com/office/drawing/2014/main" id="{7E3D25CD-E8C0-9F91-AA20-4A655E573555}"/>
              </a:ext>
            </a:extLst>
          </p:cNvPr>
          <p:cNvSpPr txBox="1">
            <a:spLocks noChangeArrowheads="1"/>
          </p:cNvSpPr>
          <p:nvPr/>
        </p:nvSpPr>
        <p:spPr bwMode="auto">
          <a:xfrm>
            <a:off x="1807369" y="3781425"/>
            <a:ext cx="528638" cy="535531"/>
          </a:xfrm>
          <a:prstGeom prst="rect">
            <a:avLst/>
          </a:prstGeom>
          <a:noFill/>
          <a:ln w="25400">
            <a:solidFill>
              <a:schemeClr val="tx1"/>
            </a:solidFill>
            <a:miter lim="800000"/>
            <a:headEnd type="none" w="lg" len="lg"/>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80000"/>
              </a:lnSpc>
            </a:pPr>
            <a:r>
              <a:rPr lang="en-US" altLang="en-VN" sz="1200"/>
              <a:t>TSC1</a:t>
            </a:r>
          </a:p>
          <a:p>
            <a:pPr eaLnBrk="1" hangingPunct="1">
              <a:lnSpc>
                <a:spcPct val="80000"/>
              </a:lnSpc>
            </a:pPr>
            <a:endParaRPr lang="en-US" altLang="en-VN" sz="1200"/>
          </a:p>
        </p:txBody>
      </p:sp>
      <p:sp>
        <p:nvSpPr>
          <p:cNvPr id="17437" name="Text Box 30">
            <a:extLst>
              <a:ext uri="{FF2B5EF4-FFF2-40B4-BE49-F238E27FC236}">
                <a16:creationId xmlns:a16="http://schemas.microsoft.com/office/drawing/2014/main" id="{539C6295-84B1-2B1D-0D96-38EE1684A50A}"/>
              </a:ext>
            </a:extLst>
          </p:cNvPr>
          <p:cNvSpPr txBox="1">
            <a:spLocks noChangeArrowheads="1"/>
          </p:cNvSpPr>
          <p:nvPr/>
        </p:nvSpPr>
        <p:spPr bwMode="auto">
          <a:xfrm>
            <a:off x="2412207" y="3781425"/>
            <a:ext cx="503635" cy="535531"/>
          </a:xfrm>
          <a:prstGeom prst="rect">
            <a:avLst/>
          </a:prstGeom>
          <a:noFill/>
          <a:ln w="25400">
            <a:solidFill>
              <a:schemeClr val="tx1"/>
            </a:solidFill>
            <a:miter lim="800000"/>
            <a:headEnd type="none" w="lg" len="lg"/>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80000"/>
              </a:lnSpc>
            </a:pPr>
            <a:r>
              <a:rPr lang="en-US" altLang="en-VN" sz="1200"/>
              <a:t>WEP</a:t>
            </a:r>
          </a:p>
          <a:p>
            <a:pPr eaLnBrk="1" hangingPunct="1">
              <a:lnSpc>
                <a:spcPct val="80000"/>
              </a:lnSpc>
            </a:pPr>
            <a:r>
              <a:rPr lang="en-US" altLang="en-VN" sz="1200"/>
              <a:t>Seed</a:t>
            </a:r>
          </a:p>
        </p:txBody>
      </p:sp>
      <p:sp>
        <p:nvSpPr>
          <p:cNvPr id="17438" name="Text Box 32">
            <a:extLst>
              <a:ext uri="{FF2B5EF4-FFF2-40B4-BE49-F238E27FC236}">
                <a16:creationId xmlns:a16="http://schemas.microsoft.com/office/drawing/2014/main" id="{5C6C2A41-9A44-1D4C-6379-E7307EAA81AE}"/>
              </a:ext>
            </a:extLst>
          </p:cNvPr>
          <p:cNvSpPr txBox="1">
            <a:spLocks noChangeArrowheads="1"/>
          </p:cNvSpPr>
          <p:nvPr/>
        </p:nvSpPr>
        <p:spPr bwMode="auto">
          <a:xfrm>
            <a:off x="2987279" y="3781425"/>
            <a:ext cx="559769" cy="387798"/>
          </a:xfrm>
          <a:prstGeom prst="rect">
            <a:avLst/>
          </a:prstGeom>
          <a:noFill/>
          <a:ln w="25400">
            <a:solidFill>
              <a:schemeClr val="tx1"/>
            </a:solidFill>
            <a:miter lim="800000"/>
            <a:headEnd type="none" w="lg" len="lg"/>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80000"/>
              </a:lnSpc>
            </a:pPr>
            <a:r>
              <a:rPr lang="en-US" altLang="en-VN" sz="1200"/>
              <a:t>TSC0</a:t>
            </a:r>
          </a:p>
          <a:p>
            <a:pPr eaLnBrk="1" hangingPunct="1">
              <a:lnSpc>
                <a:spcPct val="80000"/>
              </a:lnSpc>
            </a:pPr>
            <a:endParaRPr lang="en-US" altLang="en-VN" sz="1200"/>
          </a:p>
        </p:txBody>
      </p:sp>
      <p:sp>
        <p:nvSpPr>
          <p:cNvPr id="17439" name="Text Box 33">
            <a:extLst>
              <a:ext uri="{FF2B5EF4-FFF2-40B4-BE49-F238E27FC236}">
                <a16:creationId xmlns:a16="http://schemas.microsoft.com/office/drawing/2014/main" id="{C4EDC122-364E-1C04-A2A6-E6A20656BED3}"/>
              </a:ext>
            </a:extLst>
          </p:cNvPr>
          <p:cNvSpPr txBox="1">
            <a:spLocks noChangeArrowheads="1"/>
          </p:cNvSpPr>
          <p:nvPr/>
        </p:nvSpPr>
        <p:spPr bwMode="auto">
          <a:xfrm>
            <a:off x="3592117" y="3781425"/>
            <a:ext cx="1469231" cy="580800"/>
          </a:xfrm>
          <a:prstGeom prst="rect">
            <a:avLst/>
          </a:prstGeom>
          <a:noFill/>
          <a:ln w="25400">
            <a:solidFill>
              <a:schemeClr val="tx1"/>
            </a:solidFill>
            <a:miter lim="800000"/>
            <a:headEnd type="none" w="lg" len="lg"/>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Rsvd Ext IV Key ID</a:t>
            </a:r>
          </a:p>
          <a:p>
            <a:pPr eaLnBrk="1" hangingPunct="1">
              <a:lnSpc>
                <a:spcPct val="60000"/>
              </a:lnSpc>
            </a:pPr>
            <a:endParaRPr lang="en-US" altLang="en-VN" sz="1200"/>
          </a:p>
        </p:txBody>
      </p:sp>
      <p:sp>
        <p:nvSpPr>
          <p:cNvPr id="17440" name="Text Box 36">
            <a:extLst>
              <a:ext uri="{FF2B5EF4-FFF2-40B4-BE49-F238E27FC236}">
                <a16:creationId xmlns:a16="http://schemas.microsoft.com/office/drawing/2014/main" id="{00BF6DAA-46E4-5854-F6C7-F1844F146BDA}"/>
              </a:ext>
            </a:extLst>
          </p:cNvPr>
          <p:cNvSpPr txBox="1">
            <a:spLocks noChangeArrowheads="1"/>
          </p:cNvSpPr>
          <p:nvPr/>
        </p:nvSpPr>
        <p:spPr bwMode="auto">
          <a:xfrm>
            <a:off x="5148263" y="3781425"/>
            <a:ext cx="559769" cy="387798"/>
          </a:xfrm>
          <a:prstGeom prst="rect">
            <a:avLst/>
          </a:prstGeom>
          <a:noFill/>
          <a:ln w="25400">
            <a:solidFill>
              <a:schemeClr val="tx1"/>
            </a:solidFill>
            <a:miter lim="800000"/>
            <a:headEnd type="none" w="lg" len="lg"/>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80000"/>
              </a:lnSpc>
            </a:pPr>
            <a:r>
              <a:rPr lang="en-US" altLang="en-VN" sz="1200"/>
              <a:t>TSC2</a:t>
            </a:r>
          </a:p>
          <a:p>
            <a:pPr eaLnBrk="1" hangingPunct="1">
              <a:lnSpc>
                <a:spcPct val="80000"/>
              </a:lnSpc>
            </a:pPr>
            <a:endParaRPr lang="en-US" altLang="en-VN" sz="1200"/>
          </a:p>
        </p:txBody>
      </p:sp>
      <p:sp>
        <p:nvSpPr>
          <p:cNvPr id="17441" name="Text Box 37">
            <a:extLst>
              <a:ext uri="{FF2B5EF4-FFF2-40B4-BE49-F238E27FC236}">
                <a16:creationId xmlns:a16="http://schemas.microsoft.com/office/drawing/2014/main" id="{5E148688-791B-D65F-B055-3F107231B396}"/>
              </a:ext>
            </a:extLst>
          </p:cNvPr>
          <p:cNvSpPr txBox="1">
            <a:spLocks noChangeArrowheads="1"/>
          </p:cNvSpPr>
          <p:nvPr/>
        </p:nvSpPr>
        <p:spPr bwMode="auto">
          <a:xfrm>
            <a:off x="5753100" y="3781425"/>
            <a:ext cx="559769" cy="387798"/>
          </a:xfrm>
          <a:prstGeom prst="rect">
            <a:avLst/>
          </a:prstGeom>
          <a:noFill/>
          <a:ln w="25400">
            <a:solidFill>
              <a:schemeClr val="tx1"/>
            </a:solidFill>
            <a:miter lim="800000"/>
            <a:headEnd type="none" w="lg" len="lg"/>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80000"/>
              </a:lnSpc>
            </a:pPr>
            <a:r>
              <a:rPr lang="en-US" altLang="en-VN" sz="1200"/>
              <a:t>TSC3</a:t>
            </a:r>
          </a:p>
          <a:p>
            <a:pPr eaLnBrk="1" hangingPunct="1">
              <a:lnSpc>
                <a:spcPct val="80000"/>
              </a:lnSpc>
            </a:pPr>
            <a:endParaRPr lang="en-US" altLang="en-VN" sz="1200"/>
          </a:p>
        </p:txBody>
      </p:sp>
      <p:sp>
        <p:nvSpPr>
          <p:cNvPr id="17442" name="Text Box 38">
            <a:extLst>
              <a:ext uri="{FF2B5EF4-FFF2-40B4-BE49-F238E27FC236}">
                <a16:creationId xmlns:a16="http://schemas.microsoft.com/office/drawing/2014/main" id="{6C6C3B9E-F184-6419-5A0F-97B0B6DE3C05}"/>
              </a:ext>
            </a:extLst>
          </p:cNvPr>
          <p:cNvSpPr txBox="1">
            <a:spLocks noChangeArrowheads="1"/>
          </p:cNvSpPr>
          <p:nvPr/>
        </p:nvSpPr>
        <p:spPr bwMode="auto">
          <a:xfrm>
            <a:off x="6357938" y="3781425"/>
            <a:ext cx="559769" cy="387798"/>
          </a:xfrm>
          <a:prstGeom prst="rect">
            <a:avLst/>
          </a:prstGeom>
          <a:noFill/>
          <a:ln w="25400">
            <a:solidFill>
              <a:schemeClr val="tx1"/>
            </a:solidFill>
            <a:miter lim="800000"/>
            <a:headEnd type="none" w="lg" len="lg"/>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80000"/>
              </a:lnSpc>
            </a:pPr>
            <a:r>
              <a:rPr lang="en-US" altLang="en-VN" sz="1200"/>
              <a:t>TSC4</a:t>
            </a:r>
          </a:p>
          <a:p>
            <a:pPr eaLnBrk="1" hangingPunct="1">
              <a:lnSpc>
                <a:spcPct val="80000"/>
              </a:lnSpc>
            </a:pPr>
            <a:endParaRPr lang="en-US" altLang="en-VN" sz="1200"/>
          </a:p>
        </p:txBody>
      </p:sp>
      <p:sp>
        <p:nvSpPr>
          <p:cNvPr id="17443" name="Text Box 39">
            <a:extLst>
              <a:ext uri="{FF2B5EF4-FFF2-40B4-BE49-F238E27FC236}">
                <a16:creationId xmlns:a16="http://schemas.microsoft.com/office/drawing/2014/main" id="{581200BF-A86F-08F2-E1A6-936C5D51EDFE}"/>
              </a:ext>
            </a:extLst>
          </p:cNvPr>
          <p:cNvSpPr txBox="1">
            <a:spLocks noChangeArrowheads="1"/>
          </p:cNvSpPr>
          <p:nvPr/>
        </p:nvSpPr>
        <p:spPr bwMode="auto">
          <a:xfrm>
            <a:off x="6962775" y="3781425"/>
            <a:ext cx="559769" cy="387798"/>
          </a:xfrm>
          <a:prstGeom prst="rect">
            <a:avLst/>
          </a:prstGeom>
          <a:noFill/>
          <a:ln w="25400">
            <a:solidFill>
              <a:schemeClr val="tx1"/>
            </a:solidFill>
            <a:miter lim="800000"/>
            <a:headEnd type="none" w="lg" len="lg"/>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lnSpc>
                <a:spcPct val="80000"/>
              </a:lnSpc>
            </a:pPr>
            <a:r>
              <a:rPr lang="en-US" altLang="en-VN" sz="1200"/>
              <a:t>TSC5</a:t>
            </a:r>
          </a:p>
          <a:p>
            <a:pPr eaLnBrk="1" hangingPunct="1">
              <a:lnSpc>
                <a:spcPct val="80000"/>
              </a:lnSpc>
            </a:pPr>
            <a:endParaRPr lang="en-US" altLang="en-VN" sz="1200"/>
          </a:p>
        </p:txBody>
      </p:sp>
      <p:sp>
        <p:nvSpPr>
          <p:cNvPr id="17444" name="Line 40">
            <a:extLst>
              <a:ext uri="{FF2B5EF4-FFF2-40B4-BE49-F238E27FC236}">
                <a16:creationId xmlns:a16="http://schemas.microsoft.com/office/drawing/2014/main" id="{B2B51B3F-3BC6-FA0C-5DC2-303BB0428213}"/>
              </a:ext>
            </a:extLst>
          </p:cNvPr>
          <p:cNvSpPr>
            <a:spLocks noChangeShapeType="1"/>
          </p:cNvSpPr>
          <p:nvPr/>
        </p:nvSpPr>
        <p:spPr bwMode="auto">
          <a:xfrm flipV="1">
            <a:off x="1807369" y="2802732"/>
            <a:ext cx="921544" cy="921544"/>
          </a:xfrm>
          <a:prstGeom prst="line">
            <a:avLst/>
          </a:prstGeom>
          <a:noFill/>
          <a:ln w="25400" cap="rnd">
            <a:solidFill>
              <a:schemeClr val="tx1"/>
            </a:solidFill>
            <a:prstDash val="sysDot"/>
            <a:round/>
            <a:headEnd type="none" w="lg" len="lg"/>
            <a:tailEnd type="none" w="lg" len="med"/>
          </a:ln>
          <a:extLst>
            <a:ext uri="{909E8E84-426E-40DD-AFC4-6F175D3DCCD1}">
              <a14:hiddenFill xmlns:a14="http://schemas.microsoft.com/office/drawing/2010/main">
                <a:noFill/>
              </a14:hiddenFill>
            </a:ext>
          </a:extLst>
        </p:spPr>
        <p:txBody>
          <a:bodyPr/>
          <a:lstStyle/>
          <a:p>
            <a:endParaRPr lang="en-VN" sz="1350"/>
          </a:p>
        </p:txBody>
      </p:sp>
      <p:sp>
        <p:nvSpPr>
          <p:cNvPr id="17445" name="Line 41">
            <a:extLst>
              <a:ext uri="{FF2B5EF4-FFF2-40B4-BE49-F238E27FC236}">
                <a16:creationId xmlns:a16="http://schemas.microsoft.com/office/drawing/2014/main" id="{CE90F50D-3FA0-E967-1583-37651C472448}"/>
              </a:ext>
            </a:extLst>
          </p:cNvPr>
          <p:cNvSpPr>
            <a:spLocks noChangeShapeType="1"/>
          </p:cNvSpPr>
          <p:nvPr/>
        </p:nvSpPr>
        <p:spPr bwMode="auto">
          <a:xfrm>
            <a:off x="4111229" y="2772966"/>
            <a:ext cx="3340894" cy="951309"/>
          </a:xfrm>
          <a:prstGeom prst="line">
            <a:avLst/>
          </a:prstGeom>
          <a:noFill/>
          <a:ln w="25400" cap="rnd">
            <a:solidFill>
              <a:schemeClr val="tx1"/>
            </a:solidFill>
            <a:prstDash val="sysDot"/>
            <a:round/>
            <a:headEnd type="none" w="lg" len="lg"/>
            <a:tailEnd type="none" w="lg" len="med"/>
          </a:ln>
          <a:extLst>
            <a:ext uri="{909E8E84-426E-40DD-AFC4-6F175D3DCCD1}">
              <a14:hiddenFill xmlns:a14="http://schemas.microsoft.com/office/drawing/2010/main">
                <a:noFill/>
              </a14:hiddenFill>
            </a:ext>
          </a:extLst>
        </p:spPr>
        <p:txBody>
          <a:bodyPr/>
          <a:lstStyle/>
          <a:p>
            <a:endParaRPr lang="en-VN" sz="1350"/>
          </a:p>
        </p:txBody>
      </p:sp>
      <p:sp>
        <p:nvSpPr>
          <p:cNvPr id="17446" name="Line 42">
            <a:extLst>
              <a:ext uri="{FF2B5EF4-FFF2-40B4-BE49-F238E27FC236}">
                <a16:creationId xmlns:a16="http://schemas.microsoft.com/office/drawing/2014/main" id="{F27C9697-E62B-02F1-5CDA-49A2256BD14C}"/>
              </a:ext>
            </a:extLst>
          </p:cNvPr>
          <p:cNvSpPr>
            <a:spLocks noChangeShapeType="1"/>
          </p:cNvSpPr>
          <p:nvPr/>
        </p:nvSpPr>
        <p:spPr bwMode="auto">
          <a:xfrm>
            <a:off x="4024313" y="3781426"/>
            <a:ext cx="0" cy="375047"/>
          </a:xfrm>
          <a:prstGeom prst="line">
            <a:avLst/>
          </a:prstGeom>
          <a:noFill/>
          <a:ln w="25400">
            <a:solidFill>
              <a:schemeClr val="tx1"/>
            </a:solidFill>
            <a:round/>
            <a:headEnd type="none" w="lg" len="lg"/>
            <a:tailEnd type="none" w="lg" len="med"/>
          </a:ln>
          <a:extLst>
            <a:ext uri="{909E8E84-426E-40DD-AFC4-6F175D3DCCD1}">
              <a14:hiddenFill xmlns:a14="http://schemas.microsoft.com/office/drawing/2010/main">
                <a:noFill/>
              </a14:hiddenFill>
            </a:ext>
          </a:extLst>
        </p:spPr>
        <p:txBody>
          <a:bodyPr/>
          <a:lstStyle/>
          <a:p>
            <a:endParaRPr lang="en-VN" sz="1350"/>
          </a:p>
        </p:txBody>
      </p:sp>
      <p:sp>
        <p:nvSpPr>
          <p:cNvPr id="17447" name="Line 43">
            <a:extLst>
              <a:ext uri="{FF2B5EF4-FFF2-40B4-BE49-F238E27FC236}">
                <a16:creationId xmlns:a16="http://schemas.microsoft.com/office/drawing/2014/main" id="{8E6C04A2-CB08-F23E-5950-AB7EA8BAB820}"/>
              </a:ext>
            </a:extLst>
          </p:cNvPr>
          <p:cNvSpPr>
            <a:spLocks noChangeShapeType="1"/>
          </p:cNvSpPr>
          <p:nvPr/>
        </p:nvSpPr>
        <p:spPr bwMode="auto">
          <a:xfrm>
            <a:off x="4485085" y="3781426"/>
            <a:ext cx="0" cy="375047"/>
          </a:xfrm>
          <a:prstGeom prst="line">
            <a:avLst/>
          </a:prstGeom>
          <a:noFill/>
          <a:ln w="25400">
            <a:solidFill>
              <a:schemeClr val="tx1"/>
            </a:solidFill>
            <a:round/>
            <a:headEnd type="none" w="lg" len="lg"/>
            <a:tailEnd type="none" w="lg" len="med"/>
          </a:ln>
          <a:extLst>
            <a:ext uri="{909E8E84-426E-40DD-AFC4-6F175D3DCCD1}">
              <a14:hiddenFill xmlns:a14="http://schemas.microsoft.com/office/drawing/2010/main">
                <a:noFill/>
              </a14:hiddenFill>
            </a:ext>
          </a:extLst>
        </p:spPr>
        <p:txBody>
          <a:bodyPr/>
          <a:lstStyle/>
          <a:p>
            <a:endParaRPr lang="en-VN" sz="135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a:extLst>
              <a:ext uri="{FF2B5EF4-FFF2-40B4-BE49-F238E27FC236}">
                <a16:creationId xmlns:a16="http://schemas.microsoft.com/office/drawing/2014/main" id="{154562FA-475A-C0BE-3A8F-5740E33AA9D8}"/>
              </a:ext>
            </a:extLst>
          </p:cNvPr>
          <p:cNvSpPr>
            <a:spLocks noGrp="1"/>
          </p:cNvSpPr>
          <p:nvPr>
            <p:ph type="dt" sz="quarter" idx="10"/>
          </p:nvPr>
        </p:nvSpPr>
        <p:spPr/>
        <p:txBody>
          <a:bodyPr/>
          <a:lstStyle/>
          <a:p>
            <a:pPr>
              <a:defRPr/>
            </a:pPr>
            <a:r>
              <a:rPr lang="en-US"/>
              <a:t>Security in Wireless LAN (802.11i)</a:t>
            </a:r>
          </a:p>
        </p:txBody>
      </p:sp>
      <p:sp>
        <p:nvSpPr>
          <p:cNvPr id="13" name="Footer Placeholder 4">
            <a:extLst>
              <a:ext uri="{FF2B5EF4-FFF2-40B4-BE49-F238E27FC236}">
                <a16:creationId xmlns:a16="http://schemas.microsoft.com/office/drawing/2014/main" id="{46105A7A-4EBC-E534-E76E-FD409F0196E5}"/>
              </a:ext>
            </a:extLst>
          </p:cNvPr>
          <p:cNvSpPr>
            <a:spLocks noGrp="1"/>
          </p:cNvSpPr>
          <p:nvPr>
            <p:ph type="ftr" sz="quarter" idx="11"/>
          </p:nvPr>
        </p:nvSpPr>
        <p:spPr/>
        <p:txBody>
          <a:bodyPr/>
          <a:lstStyle/>
          <a:p>
            <a:pPr>
              <a:defRPr/>
            </a:pPr>
            <a:r>
              <a:rPr lang="en-US"/>
              <a:t>CN8816: Network Security</a:t>
            </a:r>
          </a:p>
        </p:txBody>
      </p:sp>
      <p:sp>
        <p:nvSpPr>
          <p:cNvPr id="14" name="Slide Number Placeholder 5">
            <a:extLst>
              <a:ext uri="{FF2B5EF4-FFF2-40B4-BE49-F238E27FC236}">
                <a16:creationId xmlns:a16="http://schemas.microsoft.com/office/drawing/2014/main" id="{6AF22844-9B27-4056-AA12-F13598CB17EC}"/>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03833A09-E066-C440-9B74-97C69E73CDD5}" type="slidenum">
              <a:rPr lang="en-US" altLang="en-VN" sz="1050" b="0">
                <a:latin typeface="Tahoma" panose="020B0604030504040204" pitchFamily="34" charset="0"/>
              </a:rPr>
              <a:pPr eaLnBrk="1" hangingPunct="1"/>
              <a:t>208</a:t>
            </a:fld>
            <a:endParaRPr lang="en-US" altLang="en-VN" sz="1050" b="0">
              <a:latin typeface="Tahoma" panose="020B0604030504040204" pitchFamily="34" charset="0"/>
            </a:endParaRPr>
          </a:p>
        </p:txBody>
      </p:sp>
      <p:sp>
        <p:nvSpPr>
          <p:cNvPr id="18437" name="Rectangle 2">
            <a:extLst>
              <a:ext uri="{FF2B5EF4-FFF2-40B4-BE49-F238E27FC236}">
                <a16:creationId xmlns:a16="http://schemas.microsoft.com/office/drawing/2014/main" id="{3DFFCFD3-975D-4B19-8DA9-4AEFFADA213E}"/>
              </a:ext>
            </a:extLst>
          </p:cNvPr>
          <p:cNvSpPr>
            <a:spLocks noGrp="1" noChangeArrowheads="1"/>
          </p:cNvSpPr>
          <p:nvPr>
            <p:ph type="title"/>
          </p:nvPr>
        </p:nvSpPr>
        <p:spPr/>
        <p:txBody>
          <a:bodyPr/>
          <a:lstStyle/>
          <a:p>
            <a:pPr eaLnBrk="1" hangingPunct="1"/>
            <a:r>
              <a:rPr lang="en-US" altLang="en-VN"/>
              <a:t>5. Counter Mode with CBC-MAC (CCMP)</a:t>
            </a:r>
          </a:p>
        </p:txBody>
      </p:sp>
      <p:sp>
        <p:nvSpPr>
          <p:cNvPr id="18438" name="Rectangle 3">
            <a:extLst>
              <a:ext uri="{FF2B5EF4-FFF2-40B4-BE49-F238E27FC236}">
                <a16:creationId xmlns:a16="http://schemas.microsoft.com/office/drawing/2014/main" id="{8E667214-D9C5-3BB0-148A-9A90A0D23B8D}"/>
              </a:ext>
            </a:extLst>
          </p:cNvPr>
          <p:cNvSpPr>
            <a:spLocks noGrp="1" noChangeArrowheads="1"/>
          </p:cNvSpPr>
          <p:nvPr>
            <p:ph type="body" idx="1"/>
          </p:nvPr>
        </p:nvSpPr>
        <p:spPr>
          <a:xfrm>
            <a:off x="1663304" y="1160860"/>
            <a:ext cx="6135290" cy="3312319"/>
          </a:xfrm>
        </p:spPr>
        <p:txBody>
          <a:bodyPr/>
          <a:lstStyle/>
          <a:p>
            <a:pPr eaLnBrk="1" hangingPunct="1"/>
            <a:r>
              <a:rPr lang="en-US" altLang="en-VN"/>
              <a:t>Both encryption and MIC use AES</a:t>
            </a:r>
          </a:p>
          <a:p>
            <a:pPr lvl="1" eaLnBrk="1" hangingPunct="1"/>
            <a:r>
              <a:rPr lang="en-US" altLang="en-VN"/>
              <a:t>Uses counter Mode (CTR) to encrypt the payload and MIC</a:t>
            </a:r>
          </a:p>
          <a:p>
            <a:pPr lvl="1" eaLnBrk="1" hangingPunct="1"/>
            <a:r>
              <a:rPr lang="en-US" altLang="en-VN"/>
              <a:t>Uses CBC-MAC to compute a MIC on the plaintext header and the payload</a:t>
            </a:r>
          </a:p>
          <a:p>
            <a:pPr lvl="1" eaLnBrk="1" hangingPunct="1"/>
            <a:r>
              <a:rPr lang="en-US" altLang="en-VN"/>
              <a:t>Both encryption and authentication use the same key </a:t>
            </a:r>
          </a:p>
        </p:txBody>
      </p:sp>
      <p:sp>
        <p:nvSpPr>
          <p:cNvPr id="18439" name="Rectangle 4">
            <a:extLst>
              <a:ext uri="{FF2B5EF4-FFF2-40B4-BE49-F238E27FC236}">
                <a16:creationId xmlns:a16="http://schemas.microsoft.com/office/drawing/2014/main" id="{FA5F02FF-379A-2B76-457B-54B764515AEC}"/>
              </a:ext>
            </a:extLst>
          </p:cNvPr>
          <p:cNvSpPr>
            <a:spLocks noChangeArrowheads="1"/>
          </p:cNvSpPr>
          <p:nvPr/>
        </p:nvSpPr>
        <p:spPr bwMode="auto">
          <a:xfrm>
            <a:off x="2524125" y="3403997"/>
            <a:ext cx="4493419" cy="460772"/>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18440" name="Text Box 5">
            <a:extLst>
              <a:ext uri="{FF2B5EF4-FFF2-40B4-BE49-F238E27FC236}">
                <a16:creationId xmlns:a16="http://schemas.microsoft.com/office/drawing/2014/main" id="{1CF29A37-9C13-8DD9-873D-7594B393E276}"/>
              </a:ext>
            </a:extLst>
          </p:cNvPr>
          <p:cNvSpPr txBox="1">
            <a:spLocks noChangeArrowheads="1"/>
          </p:cNvSpPr>
          <p:nvPr/>
        </p:nvSpPr>
        <p:spPr bwMode="auto">
          <a:xfrm>
            <a:off x="2770594" y="3490913"/>
            <a:ext cx="41921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a:latin typeface="Tahoma" panose="020B0604030504040204" pitchFamily="34" charset="0"/>
              </a:rPr>
              <a:t>Header	   	Payload			MIC</a:t>
            </a:r>
          </a:p>
        </p:txBody>
      </p:sp>
      <p:sp>
        <p:nvSpPr>
          <p:cNvPr id="18441" name="Line 6">
            <a:extLst>
              <a:ext uri="{FF2B5EF4-FFF2-40B4-BE49-F238E27FC236}">
                <a16:creationId xmlns:a16="http://schemas.microsoft.com/office/drawing/2014/main" id="{2C625BBB-434E-F070-E53A-C453985DA6F8}"/>
              </a:ext>
            </a:extLst>
          </p:cNvPr>
          <p:cNvSpPr>
            <a:spLocks noChangeShapeType="1"/>
          </p:cNvSpPr>
          <p:nvPr/>
        </p:nvSpPr>
        <p:spPr bwMode="auto">
          <a:xfrm>
            <a:off x="3676650" y="3403997"/>
            <a:ext cx="0" cy="460772"/>
          </a:xfrm>
          <a:prstGeom prst="line">
            <a:avLst/>
          </a:prstGeom>
          <a:noFill/>
          <a:ln w="2857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18442" name="Line 7">
            <a:extLst>
              <a:ext uri="{FF2B5EF4-FFF2-40B4-BE49-F238E27FC236}">
                <a16:creationId xmlns:a16="http://schemas.microsoft.com/office/drawing/2014/main" id="{30798493-B934-C1BA-C00F-88A0330014DA}"/>
              </a:ext>
            </a:extLst>
          </p:cNvPr>
          <p:cNvSpPr>
            <a:spLocks noChangeShapeType="1"/>
          </p:cNvSpPr>
          <p:nvPr/>
        </p:nvSpPr>
        <p:spPr bwMode="auto">
          <a:xfrm>
            <a:off x="6298406" y="3403997"/>
            <a:ext cx="0" cy="460772"/>
          </a:xfrm>
          <a:prstGeom prst="line">
            <a:avLst/>
          </a:prstGeom>
          <a:noFill/>
          <a:ln w="28575">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18443" name="Line 8">
            <a:extLst>
              <a:ext uri="{FF2B5EF4-FFF2-40B4-BE49-F238E27FC236}">
                <a16:creationId xmlns:a16="http://schemas.microsoft.com/office/drawing/2014/main" id="{7BA0974E-0756-1336-7553-9A351B8456A1}"/>
              </a:ext>
            </a:extLst>
          </p:cNvPr>
          <p:cNvSpPr>
            <a:spLocks noChangeShapeType="1"/>
          </p:cNvSpPr>
          <p:nvPr/>
        </p:nvSpPr>
        <p:spPr bwMode="auto">
          <a:xfrm>
            <a:off x="3705225" y="3259931"/>
            <a:ext cx="3312319" cy="0"/>
          </a:xfrm>
          <a:prstGeom prst="lin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8444" name="Line 9">
            <a:extLst>
              <a:ext uri="{FF2B5EF4-FFF2-40B4-BE49-F238E27FC236}">
                <a16:creationId xmlns:a16="http://schemas.microsoft.com/office/drawing/2014/main" id="{863A2CC9-9D8A-02D9-8612-CCA1385E584E}"/>
              </a:ext>
            </a:extLst>
          </p:cNvPr>
          <p:cNvSpPr>
            <a:spLocks noChangeShapeType="1"/>
          </p:cNvSpPr>
          <p:nvPr/>
        </p:nvSpPr>
        <p:spPr bwMode="auto">
          <a:xfrm>
            <a:off x="2524126" y="4038600"/>
            <a:ext cx="3774281" cy="0"/>
          </a:xfrm>
          <a:prstGeom prst="line">
            <a:avLst/>
          </a:prstGeom>
          <a:noFill/>
          <a:ln w="28575">
            <a:solidFill>
              <a:schemeClr val="tx2"/>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8445" name="Text Box 10">
            <a:extLst>
              <a:ext uri="{FF2B5EF4-FFF2-40B4-BE49-F238E27FC236}">
                <a16:creationId xmlns:a16="http://schemas.microsoft.com/office/drawing/2014/main" id="{8CB03067-68D9-CD00-8C46-3ADD35D3986C}"/>
              </a:ext>
            </a:extLst>
          </p:cNvPr>
          <p:cNvSpPr txBox="1">
            <a:spLocks noChangeArrowheads="1"/>
          </p:cNvSpPr>
          <p:nvPr/>
        </p:nvSpPr>
        <p:spPr bwMode="auto">
          <a:xfrm>
            <a:off x="4832649" y="2971801"/>
            <a:ext cx="10134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a:latin typeface="Tahoma" panose="020B0604030504040204" pitchFamily="34" charset="0"/>
              </a:rPr>
              <a:t>Encryption</a:t>
            </a:r>
          </a:p>
        </p:txBody>
      </p:sp>
      <p:sp>
        <p:nvSpPr>
          <p:cNvPr id="18446" name="Text Box 11">
            <a:extLst>
              <a:ext uri="{FF2B5EF4-FFF2-40B4-BE49-F238E27FC236}">
                <a16:creationId xmlns:a16="http://schemas.microsoft.com/office/drawing/2014/main" id="{98C7FC26-07DA-23D9-5B81-7730AA9989F8}"/>
              </a:ext>
            </a:extLst>
          </p:cNvPr>
          <p:cNvSpPr txBox="1">
            <a:spLocks noChangeArrowheads="1"/>
          </p:cNvSpPr>
          <p:nvPr/>
        </p:nvSpPr>
        <p:spPr bwMode="auto">
          <a:xfrm>
            <a:off x="3825109" y="4329113"/>
            <a:ext cx="12747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a:latin typeface="Tahoma" panose="020B0604030504040204" pitchFamily="34" charset="0"/>
              </a:rPr>
              <a:t>Authenticated</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Date Placeholder 3">
            <a:extLst>
              <a:ext uri="{FF2B5EF4-FFF2-40B4-BE49-F238E27FC236}">
                <a16:creationId xmlns:a16="http://schemas.microsoft.com/office/drawing/2014/main" id="{CF7D5C64-EE93-CDBD-2304-F7863CB43B27}"/>
              </a:ext>
            </a:extLst>
          </p:cNvPr>
          <p:cNvSpPr>
            <a:spLocks noGrp="1"/>
          </p:cNvSpPr>
          <p:nvPr>
            <p:ph type="dt" sz="quarter" idx="10"/>
          </p:nvPr>
        </p:nvSpPr>
        <p:spPr/>
        <p:txBody>
          <a:bodyPr/>
          <a:lstStyle/>
          <a:p>
            <a:pPr>
              <a:defRPr/>
            </a:pPr>
            <a:r>
              <a:rPr lang="en-US"/>
              <a:t>Security in Wireless LAN (802.11i)</a:t>
            </a:r>
          </a:p>
        </p:txBody>
      </p:sp>
      <p:sp>
        <p:nvSpPr>
          <p:cNvPr id="46" name="Footer Placeholder 4">
            <a:extLst>
              <a:ext uri="{FF2B5EF4-FFF2-40B4-BE49-F238E27FC236}">
                <a16:creationId xmlns:a16="http://schemas.microsoft.com/office/drawing/2014/main" id="{4EAD6FBB-03BC-B140-7F9F-EFCA1102E569}"/>
              </a:ext>
            </a:extLst>
          </p:cNvPr>
          <p:cNvSpPr>
            <a:spLocks noGrp="1"/>
          </p:cNvSpPr>
          <p:nvPr>
            <p:ph type="ftr" sz="quarter" idx="11"/>
          </p:nvPr>
        </p:nvSpPr>
        <p:spPr/>
        <p:txBody>
          <a:bodyPr/>
          <a:lstStyle/>
          <a:p>
            <a:pPr>
              <a:defRPr/>
            </a:pPr>
            <a:r>
              <a:rPr lang="en-US"/>
              <a:t>CN8816: Network Security</a:t>
            </a:r>
          </a:p>
        </p:txBody>
      </p:sp>
      <p:sp>
        <p:nvSpPr>
          <p:cNvPr id="47" name="Slide Number Placeholder 5">
            <a:extLst>
              <a:ext uri="{FF2B5EF4-FFF2-40B4-BE49-F238E27FC236}">
                <a16:creationId xmlns:a16="http://schemas.microsoft.com/office/drawing/2014/main" id="{65C8A92D-93C9-A130-3B2F-8031E1CC14AA}"/>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B028E700-26B7-E141-B662-4F9F018E16DF}" type="slidenum">
              <a:rPr lang="en-US" altLang="en-VN" sz="1050" b="0">
                <a:latin typeface="Tahoma" panose="020B0604030504040204" pitchFamily="34" charset="0"/>
              </a:rPr>
              <a:pPr eaLnBrk="1" hangingPunct="1"/>
              <a:t>209</a:t>
            </a:fld>
            <a:endParaRPr lang="en-US" altLang="en-VN" sz="1050" b="0">
              <a:latin typeface="Tahoma" panose="020B0604030504040204" pitchFamily="34" charset="0"/>
            </a:endParaRPr>
          </a:p>
        </p:txBody>
      </p:sp>
      <p:sp>
        <p:nvSpPr>
          <p:cNvPr id="19461" name="Rectangle 2">
            <a:extLst>
              <a:ext uri="{FF2B5EF4-FFF2-40B4-BE49-F238E27FC236}">
                <a16:creationId xmlns:a16="http://schemas.microsoft.com/office/drawing/2014/main" id="{FD15A474-2AB7-74F2-3DD9-FFC55F697605}"/>
              </a:ext>
            </a:extLst>
          </p:cNvPr>
          <p:cNvSpPr>
            <a:spLocks noGrp="1" noChangeArrowheads="1"/>
          </p:cNvSpPr>
          <p:nvPr>
            <p:ph type="title"/>
          </p:nvPr>
        </p:nvSpPr>
        <p:spPr/>
        <p:txBody>
          <a:bodyPr/>
          <a:lstStyle/>
          <a:p>
            <a:pPr eaLnBrk="1" hangingPunct="1"/>
            <a:r>
              <a:rPr lang="en-US" altLang="en-VN"/>
              <a:t>5. Counter Mode with CBC-MAC (CCMP)</a:t>
            </a:r>
          </a:p>
        </p:txBody>
      </p:sp>
      <p:sp>
        <p:nvSpPr>
          <p:cNvPr id="19462" name="Rectangle 3">
            <a:extLst>
              <a:ext uri="{FF2B5EF4-FFF2-40B4-BE49-F238E27FC236}">
                <a16:creationId xmlns:a16="http://schemas.microsoft.com/office/drawing/2014/main" id="{41ECA557-AD92-A69E-5055-5181231D165D}"/>
              </a:ext>
            </a:extLst>
          </p:cNvPr>
          <p:cNvSpPr>
            <a:spLocks noGrp="1" noChangeArrowheads="1"/>
          </p:cNvSpPr>
          <p:nvPr>
            <p:ph type="body" idx="1"/>
          </p:nvPr>
        </p:nvSpPr>
        <p:spPr/>
        <p:txBody>
          <a:bodyPr/>
          <a:lstStyle/>
          <a:p>
            <a:pPr eaLnBrk="1" hangingPunct="1"/>
            <a:r>
              <a:rPr lang="en-US" altLang="en-VN"/>
              <a:t>CCMP data processing</a:t>
            </a:r>
          </a:p>
        </p:txBody>
      </p:sp>
      <p:sp>
        <p:nvSpPr>
          <p:cNvPr id="19463" name="Text Box 4">
            <a:extLst>
              <a:ext uri="{FF2B5EF4-FFF2-40B4-BE49-F238E27FC236}">
                <a16:creationId xmlns:a16="http://schemas.microsoft.com/office/drawing/2014/main" id="{8402DBD8-F4AF-7CBB-8337-50709CF2BB49}"/>
              </a:ext>
            </a:extLst>
          </p:cNvPr>
          <p:cNvSpPr txBox="1">
            <a:spLocks noChangeArrowheads="1"/>
          </p:cNvSpPr>
          <p:nvPr/>
        </p:nvSpPr>
        <p:spPr bwMode="auto">
          <a:xfrm>
            <a:off x="2134346" y="1794273"/>
            <a:ext cx="1043877" cy="276999"/>
          </a:xfrm>
          <a:prstGeom prst="rect">
            <a:avLst/>
          </a:prstGeom>
          <a:noFill/>
          <a:ln w="25400">
            <a:solidFill>
              <a:schemeClr val="tx1"/>
            </a:solidFill>
            <a:miter lim="800000"/>
            <a:headEnd type="none" w="lg" len="lg"/>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US" altLang="en-VN" sz="1200"/>
              <a:t>MAC header</a:t>
            </a:r>
          </a:p>
        </p:txBody>
      </p:sp>
      <p:sp>
        <p:nvSpPr>
          <p:cNvPr id="19464" name="Text Box 7">
            <a:extLst>
              <a:ext uri="{FF2B5EF4-FFF2-40B4-BE49-F238E27FC236}">
                <a16:creationId xmlns:a16="http://schemas.microsoft.com/office/drawing/2014/main" id="{836EA08D-EF71-856D-9A47-71327F763BD7}"/>
              </a:ext>
            </a:extLst>
          </p:cNvPr>
          <p:cNvSpPr txBox="1">
            <a:spLocks noChangeArrowheads="1"/>
          </p:cNvSpPr>
          <p:nvPr/>
        </p:nvSpPr>
        <p:spPr bwMode="auto">
          <a:xfrm>
            <a:off x="3275410" y="1794273"/>
            <a:ext cx="1107996" cy="276999"/>
          </a:xfrm>
          <a:prstGeom prst="rect">
            <a:avLst/>
          </a:prstGeom>
          <a:noFill/>
          <a:ln w="25400">
            <a:solidFill>
              <a:schemeClr val="tx1"/>
            </a:solidFill>
            <a:miter lim="800000"/>
            <a:headEnd type="none" w="lg" len="lg"/>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Data	</a:t>
            </a:r>
          </a:p>
        </p:txBody>
      </p:sp>
      <p:sp>
        <p:nvSpPr>
          <p:cNvPr id="19465" name="Text Box 8">
            <a:extLst>
              <a:ext uri="{FF2B5EF4-FFF2-40B4-BE49-F238E27FC236}">
                <a16:creationId xmlns:a16="http://schemas.microsoft.com/office/drawing/2014/main" id="{EE9CF830-A5C8-1BAA-D0D7-1BBAD4187109}"/>
              </a:ext>
            </a:extLst>
          </p:cNvPr>
          <p:cNvSpPr txBox="1">
            <a:spLocks noChangeArrowheads="1"/>
          </p:cNvSpPr>
          <p:nvPr/>
        </p:nvSpPr>
        <p:spPr bwMode="auto">
          <a:xfrm>
            <a:off x="2584168" y="2427685"/>
            <a:ext cx="1133644" cy="646331"/>
          </a:xfrm>
          <a:prstGeom prst="rect">
            <a:avLst/>
          </a:prstGeom>
          <a:noFill/>
          <a:ln w="25400">
            <a:solidFill>
              <a:schemeClr val="tx1"/>
            </a:solidFill>
            <a:miter lim="800000"/>
            <a:headEnd type="none" w="lg" len="lg"/>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US" altLang="en-VN" sz="1200"/>
              <a:t>Additional</a:t>
            </a:r>
          </a:p>
          <a:p>
            <a:pPr algn="ctr" eaLnBrk="1" hangingPunct="1"/>
            <a:r>
              <a:rPr lang="en-US" altLang="en-VN" sz="1200"/>
              <a:t>authentication</a:t>
            </a:r>
          </a:p>
          <a:p>
            <a:pPr algn="ctr" eaLnBrk="1" hangingPunct="1"/>
            <a:r>
              <a:rPr lang="en-US" altLang="en-VN" sz="1200"/>
              <a:t>data</a:t>
            </a:r>
          </a:p>
        </p:txBody>
      </p:sp>
      <p:sp>
        <p:nvSpPr>
          <p:cNvPr id="19466" name="Text Box 9">
            <a:extLst>
              <a:ext uri="{FF2B5EF4-FFF2-40B4-BE49-F238E27FC236}">
                <a16:creationId xmlns:a16="http://schemas.microsoft.com/office/drawing/2014/main" id="{1A86A150-EA93-8753-FF60-A46DFA545DB6}"/>
              </a:ext>
            </a:extLst>
          </p:cNvPr>
          <p:cNvSpPr txBox="1">
            <a:spLocks noChangeArrowheads="1"/>
          </p:cNvSpPr>
          <p:nvPr/>
        </p:nvSpPr>
        <p:spPr bwMode="auto">
          <a:xfrm>
            <a:off x="4240184" y="2427685"/>
            <a:ext cx="666016" cy="461665"/>
          </a:xfrm>
          <a:prstGeom prst="rect">
            <a:avLst/>
          </a:prstGeom>
          <a:noFill/>
          <a:ln w="25400">
            <a:solidFill>
              <a:schemeClr val="tx1"/>
            </a:solidFill>
            <a:miter lim="800000"/>
            <a:headEnd type="none" w="lg" len="lg"/>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US" altLang="en-VN" sz="1200"/>
              <a:t>Create </a:t>
            </a:r>
          </a:p>
          <a:p>
            <a:pPr algn="ctr" eaLnBrk="1" hangingPunct="1"/>
            <a:r>
              <a:rPr lang="en-US" altLang="en-VN" sz="1200"/>
              <a:t>nonce</a:t>
            </a:r>
          </a:p>
        </p:txBody>
      </p:sp>
      <p:sp>
        <p:nvSpPr>
          <p:cNvPr id="19467" name="Text Box 10">
            <a:extLst>
              <a:ext uri="{FF2B5EF4-FFF2-40B4-BE49-F238E27FC236}">
                <a16:creationId xmlns:a16="http://schemas.microsoft.com/office/drawing/2014/main" id="{5DC352F4-2197-D7EF-CCFC-4C9644ECF2A0}"/>
              </a:ext>
            </a:extLst>
          </p:cNvPr>
          <p:cNvSpPr txBox="1">
            <a:spLocks noChangeArrowheads="1"/>
          </p:cNvSpPr>
          <p:nvPr/>
        </p:nvSpPr>
        <p:spPr bwMode="auto">
          <a:xfrm>
            <a:off x="6081802" y="2427685"/>
            <a:ext cx="646332" cy="461665"/>
          </a:xfrm>
          <a:prstGeom prst="rect">
            <a:avLst/>
          </a:prstGeom>
          <a:noFill/>
          <a:ln w="25400">
            <a:solidFill>
              <a:schemeClr val="tx1"/>
            </a:solidFill>
            <a:miter lim="800000"/>
            <a:headEnd type="none" w="lg" len="lg"/>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US" altLang="en-VN" sz="1200"/>
              <a:t>CCMP</a:t>
            </a:r>
          </a:p>
          <a:p>
            <a:pPr algn="ctr" eaLnBrk="1" hangingPunct="1"/>
            <a:r>
              <a:rPr lang="en-US" altLang="en-VN" sz="1200"/>
              <a:t>header</a:t>
            </a:r>
          </a:p>
        </p:txBody>
      </p:sp>
      <p:sp>
        <p:nvSpPr>
          <p:cNvPr id="19468" name="Rectangle 12">
            <a:extLst>
              <a:ext uri="{FF2B5EF4-FFF2-40B4-BE49-F238E27FC236}">
                <a16:creationId xmlns:a16="http://schemas.microsoft.com/office/drawing/2014/main" id="{F47EAA13-616C-F76E-1D9A-F95EA506B94E}"/>
              </a:ext>
            </a:extLst>
          </p:cNvPr>
          <p:cNvSpPr>
            <a:spLocks noChangeArrowheads="1"/>
          </p:cNvSpPr>
          <p:nvPr/>
        </p:nvSpPr>
        <p:spPr bwMode="auto">
          <a:xfrm>
            <a:off x="3477817" y="3320653"/>
            <a:ext cx="2734865" cy="460772"/>
          </a:xfrm>
          <a:prstGeom prst="rect">
            <a:avLst/>
          </a:prstGeom>
          <a:noFill/>
          <a:ln w="25400">
            <a:solidFill>
              <a:schemeClr val="tx1"/>
            </a:solidFill>
            <a:miter lim="800000"/>
            <a:headEnd type="none" w="lg" len="lg"/>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19469" name="Text Box 13">
            <a:extLst>
              <a:ext uri="{FF2B5EF4-FFF2-40B4-BE49-F238E27FC236}">
                <a16:creationId xmlns:a16="http://schemas.microsoft.com/office/drawing/2014/main" id="{FBFBCC4D-B0AE-4AD3-9093-2DA406F78DD7}"/>
              </a:ext>
            </a:extLst>
          </p:cNvPr>
          <p:cNvSpPr txBox="1">
            <a:spLocks noChangeArrowheads="1"/>
          </p:cNvSpPr>
          <p:nvPr/>
        </p:nvSpPr>
        <p:spPr bwMode="auto">
          <a:xfrm>
            <a:off x="4225529" y="3436144"/>
            <a:ext cx="13003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CCM encryption</a:t>
            </a:r>
          </a:p>
        </p:txBody>
      </p:sp>
      <p:sp>
        <p:nvSpPr>
          <p:cNvPr id="19470" name="Rectangle 14">
            <a:extLst>
              <a:ext uri="{FF2B5EF4-FFF2-40B4-BE49-F238E27FC236}">
                <a16:creationId xmlns:a16="http://schemas.microsoft.com/office/drawing/2014/main" id="{E28C05A0-386F-E722-16E6-250102D371D6}"/>
              </a:ext>
            </a:extLst>
          </p:cNvPr>
          <p:cNvSpPr>
            <a:spLocks noChangeArrowheads="1"/>
          </p:cNvSpPr>
          <p:nvPr/>
        </p:nvSpPr>
        <p:spPr bwMode="auto">
          <a:xfrm>
            <a:off x="2106216" y="4079082"/>
            <a:ext cx="4655344" cy="460772"/>
          </a:xfrm>
          <a:prstGeom prst="rect">
            <a:avLst/>
          </a:prstGeom>
          <a:noFill/>
          <a:ln w="25400">
            <a:solidFill>
              <a:schemeClr val="tx1"/>
            </a:solidFill>
            <a:miter lim="800000"/>
            <a:headEnd type="none" w="lg" len="lg"/>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19471" name="Text Box 15">
            <a:extLst>
              <a:ext uri="{FF2B5EF4-FFF2-40B4-BE49-F238E27FC236}">
                <a16:creationId xmlns:a16="http://schemas.microsoft.com/office/drawing/2014/main" id="{33F5C805-4AD7-D071-793B-7C3D5DD6DBA7}"/>
              </a:ext>
            </a:extLst>
          </p:cNvPr>
          <p:cNvSpPr txBox="1">
            <a:spLocks noChangeArrowheads="1"/>
          </p:cNvSpPr>
          <p:nvPr/>
        </p:nvSpPr>
        <p:spPr bwMode="auto">
          <a:xfrm>
            <a:off x="2152650" y="4098132"/>
            <a:ext cx="6383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MAC </a:t>
            </a:r>
          </a:p>
          <a:p>
            <a:pPr eaLnBrk="1" hangingPunct="1"/>
            <a:r>
              <a:rPr lang="en-US" altLang="en-VN" sz="1200"/>
              <a:t>header</a:t>
            </a:r>
          </a:p>
        </p:txBody>
      </p:sp>
      <p:sp>
        <p:nvSpPr>
          <p:cNvPr id="19472" name="Text Box 16">
            <a:extLst>
              <a:ext uri="{FF2B5EF4-FFF2-40B4-BE49-F238E27FC236}">
                <a16:creationId xmlns:a16="http://schemas.microsoft.com/office/drawing/2014/main" id="{B759F46B-506E-FDBF-37C5-39C60658686E}"/>
              </a:ext>
            </a:extLst>
          </p:cNvPr>
          <p:cNvSpPr txBox="1">
            <a:spLocks noChangeArrowheads="1"/>
          </p:cNvSpPr>
          <p:nvPr/>
        </p:nvSpPr>
        <p:spPr bwMode="auto">
          <a:xfrm>
            <a:off x="2871788" y="4098132"/>
            <a:ext cx="6463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CCMP</a:t>
            </a:r>
          </a:p>
          <a:p>
            <a:pPr eaLnBrk="1" hangingPunct="1"/>
            <a:r>
              <a:rPr lang="en-US" altLang="en-VN" sz="1200"/>
              <a:t>header</a:t>
            </a:r>
          </a:p>
        </p:txBody>
      </p:sp>
      <p:sp>
        <p:nvSpPr>
          <p:cNvPr id="19473" name="Text Box 17">
            <a:extLst>
              <a:ext uri="{FF2B5EF4-FFF2-40B4-BE49-F238E27FC236}">
                <a16:creationId xmlns:a16="http://schemas.microsoft.com/office/drawing/2014/main" id="{7088F88E-0B3C-5FF3-57D2-8A5AEBD3E376}"/>
              </a:ext>
            </a:extLst>
          </p:cNvPr>
          <p:cNvSpPr txBox="1">
            <a:spLocks noChangeArrowheads="1"/>
          </p:cNvSpPr>
          <p:nvPr/>
        </p:nvSpPr>
        <p:spPr bwMode="auto">
          <a:xfrm>
            <a:off x="4456510" y="4156473"/>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Data</a:t>
            </a:r>
          </a:p>
        </p:txBody>
      </p:sp>
      <p:sp>
        <p:nvSpPr>
          <p:cNvPr id="19474" name="Text Box 18">
            <a:extLst>
              <a:ext uri="{FF2B5EF4-FFF2-40B4-BE49-F238E27FC236}">
                <a16:creationId xmlns:a16="http://schemas.microsoft.com/office/drawing/2014/main" id="{10233810-3852-C870-2E38-320AE7D6D965}"/>
              </a:ext>
            </a:extLst>
          </p:cNvPr>
          <p:cNvSpPr txBox="1">
            <a:spLocks noChangeArrowheads="1"/>
          </p:cNvSpPr>
          <p:nvPr/>
        </p:nvSpPr>
        <p:spPr bwMode="auto">
          <a:xfrm>
            <a:off x="5724525" y="4156473"/>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MIC</a:t>
            </a:r>
          </a:p>
        </p:txBody>
      </p:sp>
      <p:sp>
        <p:nvSpPr>
          <p:cNvPr id="19475" name="Text Box 19">
            <a:extLst>
              <a:ext uri="{FF2B5EF4-FFF2-40B4-BE49-F238E27FC236}">
                <a16:creationId xmlns:a16="http://schemas.microsoft.com/office/drawing/2014/main" id="{8A836F57-2EBD-6B66-0C2C-79A7A07DD681}"/>
              </a:ext>
            </a:extLst>
          </p:cNvPr>
          <p:cNvSpPr txBox="1">
            <a:spLocks noChangeArrowheads="1"/>
          </p:cNvSpPr>
          <p:nvPr/>
        </p:nvSpPr>
        <p:spPr bwMode="auto">
          <a:xfrm>
            <a:off x="6329362" y="4156473"/>
            <a:ext cx="4748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me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FCS</a:t>
            </a:r>
          </a:p>
        </p:txBody>
      </p:sp>
      <p:sp>
        <p:nvSpPr>
          <p:cNvPr id="19476" name="Line 20">
            <a:extLst>
              <a:ext uri="{FF2B5EF4-FFF2-40B4-BE49-F238E27FC236}">
                <a16:creationId xmlns:a16="http://schemas.microsoft.com/office/drawing/2014/main" id="{E79B4060-D71A-E96E-6921-0DC88F6799A8}"/>
              </a:ext>
            </a:extLst>
          </p:cNvPr>
          <p:cNvSpPr>
            <a:spLocks noChangeShapeType="1"/>
          </p:cNvSpPr>
          <p:nvPr/>
        </p:nvSpPr>
        <p:spPr bwMode="auto">
          <a:xfrm>
            <a:off x="2786063" y="4098132"/>
            <a:ext cx="0" cy="460772"/>
          </a:xfrm>
          <a:prstGeom prst="line">
            <a:avLst/>
          </a:prstGeom>
          <a:noFill/>
          <a:ln w="25400">
            <a:solidFill>
              <a:schemeClr val="tx1"/>
            </a:solidFill>
            <a:round/>
            <a:headEnd type="none" w="lg" len="lg"/>
            <a:tailEnd type="none" w="lg" len="med"/>
          </a:ln>
          <a:extLst>
            <a:ext uri="{909E8E84-426E-40DD-AFC4-6F175D3DCCD1}">
              <a14:hiddenFill xmlns:a14="http://schemas.microsoft.com/office/drawing/2010/main">
                <a:noFill/>
              </a14:hiddenFill>
            </a:ext>
          </a:extLst>
        </p:spPr>
        <p:txBody>
          <a:bodyPr/>
          <a:lstStyle/>
          <a:p>
            <a:endParaRPr lang="en-VN" sz="1350"/>
          </a:p>
        </p:txBody>
      </p:sp>
      <p:sp>
        <p:nvSpPr>
          <p:cNvPr id="19477" name="Line 21">
            <a:extLst>
              <a:ext uri="{FF2B5EF4-FFF2-40B4-BE49-F238E27FC236}">
                <a16:creationId xmlns:a16="http://schemas.microsoft.com/office/drawing/2014/main" id="{579CF436-AB12-B71F-3ADF-EC82F2930573}"/>
              </a:ext>
            </a:extLst>
          </p:cNvPr>
          <p:cNvSpPr>
            <a:spLocks noChangeShapeType="1"/>
          </p:cNvSpPr>
          <p:nvPr/>
        </p:nvSpPr>
        <p:spPr bwMode="auto">
          <a:xfrm>
            <a:off x="3506391" y="4069557"/>
            <a:ext cx="0" cy="489347"/>
          </a:xfrm>
          <a:prstGeom prst="line">
            <a:avLst/>
          </a:prstGeom>
          <a:noFill/>
          <a:ln w="25400">
            <a:solidFill>
              <a:schemeClr val="tx1"/>
            </a:solidFill>
            <a:round/>
            <a:headEnd type="none" w="lg" len="lg"/>
            <a:tailEnd type="none" w="lg" len="med"/>
          </a:ln>
          <a:extLst>
            <a:ext uri="{909E8E84-426E-40DD-AFC4-6F175D3DCCD1}">
              <a14:hiddenFill xmlns:a14="http://schemas.microsoft.com/office/drawing/2010/main">
                <a:noFill/>
              </a14:hiddenFill>
            </a:ext>
          </a:extLst>
        </p:spPr>
        <p:txBody>
          <a:bodyPr/>
          <a:lstStyle/>
          <a:p>
            <a:endParaRPr lang="en-VN" sz="1350"/>
          </a:p>
        </p:txBody>
      </p:sp>
      <p:sp>
        <p:nvSpPr>
          <p:cNvPr id="19478" name="Line 22">
            <a:extLst>
              <a:ext uri="{FF2B5EF4-FFF2-40B4-BE49-F238E27FC236}">
                <a16:creationId xmlns:a16="http://schemas.microsoft.com/office/drawing/2014/main" id="{601E7FB7-3AAC-AB3B-20BB-D119409EACBD}"/>
              </a:ext>
            </a:extLst>
          </p:cNvPr>
          <p:cNvSpPr>
            <a:spLocks noChangeShapeType="1"/>
          </p:cNvSpPr>
          <p:nvPr/>
        </p:nvSpPr>
        <p:spPr bwMode="auto">
          <a:xfrm>
            <a:off x="5580460" y="4098132"/>
            <a:ext cx="0" cy="432197"/>
          </a:xfrm>
          <a:prstGeom prst="line">
            <a:avLst/>
          </a:prstGeom>
          <a:noFill/>
          <a:ln w="25400">
            <a:solidFill>
              <a:schemeClr val="tx1"/>
            </a:solidFill>
            <a:round/>
            <a:headEnd type="none" w="lg" len="lg"/>
            <a:tailEnd type="none" w="lg" len="med"/>
          </a:ln>
          <a:extLst>
            <a:ext uri="{909E8E84-426E-40DD-AFC4-6F175D3DCCD1}">
              <a14:hiddenFill xmlns:a14="http://schemas.microsoft.com/office/drawing/2010/main">
                <a:noFill/>
              </a14:hiddenFill>
            </a:ext>
          </a:extLst>
        </p:spPr>
        <p:txBody>
          <a:bodyPr/>
          <a:lstStyle/>
          <a:p>
            <a:endParaRPr lang="en-VN" sz="1350"/>
          </a:p>
        </p:txBody>
      </p:sp>
      <p:sp>
        <p:nvSpPr>
          <p:cNvPr id="19479" name="Line 23">
            <a:extLst>
              <a:ext uri="{FF2B5EF4-FFF2-40B4-BE49-F238E27FC236}">
                <a16:creationId xmlns:a16="http://schemas.microsoft.com/office/drawing/2014/main" id="{DD6CABA5-3CD4-D619-9E43-4BEAD62FCEE1}"/>
              </a:ext>
            </a:extLst>
          </p:cNvPr>
          <p:cNvSpPr>
            <a:spLocks noChangeShapeType="1"/>
          </p:cNvSpPr>
          <p:nvPr/>
        </p:nvSpPr>
        <p:spPr bwMode="auto">
          <a:xfrm>
            <a:off x="6329363" y="4069557"/>
            <a:ext cx="0" cy="460772"/>
          </a:xfrm>
          <a:prstGeom prst="line">
            <a:avLst/>
          </a:prstGeom>
          <a:noFill/>
          <a:ln w="25400">
            <a:solidFill>
              <a:schemeClr val="tx1"/>
            </a:solidFill>
            <a:round/>
            <a:headEnd type="none" w="lg" len="lg"/>
            <a:tailEnd type="none" w="lg" len="med"/>
          </a:ln>
          <a:extLst>
            <a:ext uri="{909E8E84-426E-40DD-AFC4-6F175D3DCCD1}">
              <a14:hiddenFill xmlns:a14="http://schemas.microsoft.com/office/drawing/2010/main">
                <a:noFill/>
              </a14:hiddenFill>
            </a:ext>
          </a:extLst>
        </p:spPr>
        <p:txBody>
          <a:bodyPr/>
          <a:lstStyle/>
          <a:p>
            <a:endParaRPr lang="en-VN" sz="1350"/>
          </a:p>
        </p:txBody>
      </p:sp>
      <p:sp>
        <p:nvSpPr>
          <p:cNvPr id="19480" name="Line 24">
            <a:extLst>
              <a:ext uri="{FF2B5EF4-FFF2-40B4-BE49-F238E27FC236}">
                <a16:creationId xmlns:a16="http://schemas.microsoft.com/office/drawing/2014/main" id="{C47471BB-C7A0-E0E9-7E6D-4A8E5AA205EA}"/>
              </a:ext>
            </a:extLst>
          </p:cNvPr>
          <p:cNvSpPr>
            <a:spLocks noChangeShapeType="1"/>
          </p:cNvSpPr>
          <p:nvPr/>
        </p:nvSpPr>
        <p:spPr bwMode="auto">
          <a:xfrm>
            <a:off x="2294335" y="2056210"/>
            <a:ext cx="0" cy="2015728"/>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9481" name="Line 25">
            <a:extLst>
              <a:ext uri="{FF2B5EF4-FFF2-40B4-BE49-F238E27FC236}">
                <a16:creationId xmlns:a16="http://schemas.microsoft.com/office/drawing/2014/main" id="{724BA958-4A58-A377-7328-61E3C6ED056D}"/>
              </a:ext>
            </a:extLst>
          </p:cNvPr>
          <p:cNvSpPr>
            <a:spLocks noChangeShapeType="1"/>
          </p:cNvSpPr>
          <p:nvPr/>
        </p:nvSpPr>
        <p:spPr bwMode="auto">
          <a:xfrm>
            <a:off x="2296717" y="2658666"/>
            <a:ext cx="288131"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9482" name="Line 26">
            <a:extLst>
              <a:ext uri="{FF2B5EF4-FFF2-40B4-BE49-F238E27FC236}">
                <a16:creationId xmlns:a16="http://schemas.microsoft.com/office/drawing/2014/main" id="{A8DA4F8A-E166-23F4-D8A7-8D5460AE59DC}"/>
              </a:ext>
            </a:extLst>
          </p:cNvPr>
          <p:cNvSpPr>
            <a:spLocks noChangeShapeType="1"/>
          </p:cNvSpPr>
          <p:nvPr/>
        </p:nvSpPr>
        <p:spPr bwMode="auto">
          <a:xfrm>
            <a:off x="2901554" y="2053829"/>
            <a:ext cx="0" cy="229790"/>
          </a:xfrm>
          <a:prstGeom prst="line">
            <a:avLst/>
          </a:prstGeom>
          <a:noFill/>
          <a:ln w="25400">
            <a:solidFill>
              <a:srgbClr val="FF00FF"/>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19483" name="Line 27">
            <a:extLst>
              <a:ext uri="{FF2B5EF4-FFF2-40B4-BE49-F238E27FC236}">
                <a16:creationId xmlns:a16="http://schemas.microsoft.com/office/drawing/2014/main" id="{1CFFE2AE-CD9A-2A19-BBA8-7183DCE2641E}"/>
              </a:ext>
            </a:extLst>
          </p:cNvPr>
          <p:cNvSpPr>
            <a:spLocks noChangeShapeType="1"/>
          </p:cNvSpPr>
          <p:nvPr/>
        </p:nvSpPr>
        <p:spPr bwMode="auto">
          <a:xfrm>
            <a:off x="2901554" y="2283619"/>
            <a:ext cx="1497806" cy="0"/>
          </a:xfrm>
          <a:prstGeom prst="line">
            <a:avLst/>
          </a:prstGeom>
          <a:noFill/>
          <a:ln w="25400">
            <a:solidFill>
              <a:srgbClr val="FF00FF"/>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19484" name="Line 28">
            <a:extLst>
              <a:ext uri="{FF2B5EF4-FFF2-40B4-BE49-F238E27FC236}">
                <a16:creationId xmlns:a16="http://schemas.microsoft.com/office/drawing/2014/main" id="{1A34F4FD-A1B1-F5DA-4A2A-6A4DC7B79D0B}"/>
              </a:ext>
            </a:extLst>
          </p:cNvPr>
          <p:cNvSpPr>
            <a:spLocks noChangeShapeType="1"/>
          </p:cNvSpPr>
          <p:nvPr/>
        </p:nvSpPr>
        <p:spPr bwMode="auto">
          <a:xfrm>
            <a:off x="4399360" y="2283619"/>
            <a:ext cx="0" cy="144066"/>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9485" name="Text Box 29">
            <a:extLst>
              <a:ext uri="{FF2B5EF4-FFF2-40B4-BE49-F238E27FC236}">
                <a16:creationId xmlns:a16="http://schemas.microsoft.com/office/drawing/2014/main" id="{1022A479-369A-2F3A-F4EE-65B4C8FC1E61}"/>
              </a:ext>
            </a:extLst>
          </p:cNvPr>
          <p:cNvSpPr txBox="1">
            <a:spLocks noChangeArrowheads="1"/>
          </p:cNvSpPr>
          <p:nvPr/>
        </p:nvSpPr>
        <p:spPr bwMode="auto">
          <a:xfrm>
            <a:off x="4947048" y="1534717"/>
            <a:ext cx="74571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Packet #</a:t>
            </a:r>
          </a:p>
        </p:txBody>
      </p:sp>
      <p:sp>
        <p:nvSpPr>
          <p:cNvPr id="19486" name="Text Box 30">
            <a:extLst>
              <a:ext uri="{FF2B5EF4-FFF2-40B4-BE49-F238E27FC236}">
                <a16:creationId xmlns:a16="http://schemas.microsoft.com/office/drawing/2014/main" id="{425171A8-4053-E479-2241-ACDAE12CFA42}"/>
              </a:ext>
            </a:extLst>
          </p:cNvPr>
          <p:cNvSpPr txBox="1">
            <a:spLocks noChangeArrowheads="1"/>
          </p:cNvSpPr>
          <p:nvPr/>
        </p:nvSpPr>
        <p:spPr bwMode="auto">
          <a:xfrm>
            <a:off x="5618040" y="1419225"/>
            <a:ext cx="821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US" altLang="en-VN" sz="1200"/>
              <a:t>Temporal</a:t>
            </a:r>
          </a:p>
          <a:p>
            <a:pPr algn="ctr" eaLnBrk="1" hangingPunct="1"/>
            <a:r>
              <a:rPr lang="en-US" altLang="en-VN" sz="1200"/>
              <a:t>key</a:t>
            </a:r>
          </a:p>
        </p:txBody>
      </p:sp>
      <p:sp>
        <p:nvSpPr>
          <p:cNvPr id="19487" name="Text Box 31">
            <a:extLst>
              <a:ext uri="{FF2B5EF4-FFF2-40B4-BE49-F238E27FC236}">
                <a16:creationId xmlns:a16="http://schemas.microsoft.com/office/drawing/2014/main" id="{01086046-ABE5-61E1-2960-65218CBE708B}"/>
              </a:ext>
            </a:extLst>
          </p:cNvPr>
          <p:cNvSpPr txBox="1">
            <a:spLocks noChangeArrowheads="1"/>
          </p:cNvSpPr>
          <p:nvPr/>
        </p:nvSpPr>
        <p:spPr bwMode="auto">
          <a:xfrm>
            <a:off x="6502004" y="1419225"/>
            <a:ext cx="4507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Key</a:t>
            </a:r>
          </a:p>
          <a:p>
            <a:pPr eaLnBrk="1" hangingPunct="1"/>
            <a:r>
              <a:rPr lang="en-US" altLang="en-VN" sz="1200"/>
              <a:t>Id</a:t>
            </a:r>
          </a:p>
        </p:txBody>
      </p:sp>
      <p:sp>
        <p:nvSpPr>
          <p:cNvPr id="19488" name="Text Box 32">
            <a:extLst>
              <a:ext uri="{FF2B5EF4-FFF2-40B4-BE49-F238E27FC236}">
                <a16:creationId xmlns:a16="http://schemas.microsoft.com/office/drawing/2014/main" id="{FDDEC3D4-962C-1774-5EAF-5B608A1F830E}"/>
              </a:ext>
            </a:extLst>
          </p:cNvPr>
          <p:cNvSpPr txBox="1">
            <a:spLocks noChangeArrowheads="1"/>
          </p:cNvSpPr>
          <p:nvPr/>
        </p:nvSpPr>
        <p:spPr bwMode="auto">
          <a:xfrm>
            <a:off x="2630091" y="1525192"/>
            <a:ext cx="12089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Plaintext frame</a:t>
            </a:r>
          </a:p>
        </p:txBody>
      </p:sp>
      <p:sp>
        <p:nvSpPr>
          <p:cNvPr id="19489" name="Line 33">
            <a:extLst>
              <a:ext uri="{FF2B5EF4-FFF2-40B4-BE49-F238E27FC236}">
                <a16:creationId xmlns:a16="http://schemas.microsoft.com/office/drawing/2014/main" id="{B9971BB5-76EF-9543-D947-C8B2A3023C65}"/>
              </a:ext>
            </a:extLst>
          </p:cNvPr>
          <p:cNvSpPr>
            <a:spLocks noChangeShapeType="1"/>
          </p:cNvSpPr>
          <p:nvPr/>
        </p:nvSpPr>
        <p:spPr bwMode="auto">
          <a:xfrm>
            <a:off x="5233988" y="1794273"/>
            <a:ext cx="0" cy="402431"/>
          </a:xfrm>
          <a:prstGeom prst="line">
            <a:avLst/>
          </a:prstGeom>
          <a:noFill/>
          <a:ln w="25400">
            <a:solidFill>
              <a:srgbClr val="FF00FF"/>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19490" name="Line 34">
            <a:extLst>
              <a:ext uri="{FF2B5EF4-FFF2-40B4-BE49-F238E27FC236}">
                <a16:creationId xmlns:a16="http://schemas.microsoft.com/office/drawing/2014/main" id="{BB5979E3-2662-C7BC-275B-9AD47AE2F64F}"/>
              </a:ext>
            </a:extLst>
          </p:cNvPr>
          <p:cNvSpPr>
            <a:spLocks noChangeShapeType="1"/>
          </p:cNvSpPr>
          <p:nvPr/>
        </p:nvSpPr>
        <p:spPr bwMode="auto">
          <a:xfrm flipH="1">
            <a:off x="4744641" y="2196704"/>
            <a:ext cx="489347" cy="0"/>
          </a:xfrm>
          <a:prstGeom prst="line">
            <a:avLst/>
          </a:prstGeom>
          <a:noFill/>
          <a:ln w="25400">
            <a:solidFill>
              <a:srgbClr val="FF00FF"/>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19491" name="Line 35">
            <a:extLst>
              <a:ext uri="{FF2B5EF4-FFF2-40B4-BE49-F238E27FC236}">
                <a16:creationId xmlns:a16="http://schemas.microsoft.com/office/drawing/2014/main" id="{7C994E4C-072E-8F07-1075-B9970E29D6D4}"/>
              </a:ext>
            </a:extLst>
          </p:cNvPr>
          <p:cNvSpPr>
            <a:spLocks noChangeShapeType="1"/>
          </p:cNvSpPr>
          <p:nvPr/>
        </p:nvSpPr>
        <p:spPr bwMode="auto">
          <a:xfrm>
            <a:off x="5233988" y="2196704"/>
            <a:ext cx="951310" cy="0"/>
          </a:xfrm>
          <a:prstGeom prst="line">
            <a:avLst/>
          </a:prstGeom>
          <a:noFill/>
          <a:ln w="25400">
            <a:solidFill>
              <a:srgbClr val="FF00FF"/>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19492" name="Line 37">
            <a:extLst>
              <a:ext uri="{FF2B5EF4-FFF2-40B4-BE49-F238E27FC236}">
                <a16:creationId xmlns:a16="http://schemas.microsoft.com/office/drawing/2014/main" id="{2AD1DCC8-691C-886A-0504-85986F34A489}"/>
              </a:ext>
            </a:extLst>
          </p:cNvPr>
          <p:cNvSpPr>
            <a:spLocks noChangeShapeType="1"/>
          </p:cNvSpPr>
          <p:nvPr/>
        </p:nvSpPr>
        <p:spPr bwMode="auto">
          <a:xfrm>
            <a:off x="4744641" y="2196704"/>
            <a:ext cx="0" cy="230981"/>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9493" name="Line 38">
            <a:extLst>
              <a:ext uri="{FF2B5EF4-FFF2-40B4-BE49-F238E27FC236}">
                <a16:creationId xmlns:a16="http://schemas.microsoft.com/office/drawing/2014/main" id="{36D13907-59DF-EBF0-9731-094F5ED3C597}"/>
              </a:ext>
            </a:extLst>
          </p:cNvPr>
          <p:cNvSpPr>
            <a:spLocks noChangeShapeType="1"/>
          </p:cNvSpPr>
          <p:nvPr/>
        </p:nvSpPr>
        <p:spPr bwMode="auto">
          <a:xfrm>
            <a:off x="6185297" y="2196704"/>
            <a:ext cx="0" cy="230981"/>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9494" name="Line 39">
            <a:extLst>
              <a:ext uri="{FF2B5EF4-FFF2-40B4-BE49-F238E27FC236}">
                <a16:creationId xmlns:a16="http://schemas.microsoft.com/office/drawing/2014/main" id="{BE627A06-E4DF-982A-9EA9-2238F874073E}"/>
              </a:ext>
            </a:extLst>
          </p:cNvPr>
          <p:cNvSpPr>
            <a:spLocks noChangeShapeType="1"/>
          </p:cNvSpPr>
          <p:nvPr/>
        </p:nvSpPr>
        <p:spPr bwMode="auto">
          <a:xfrm flipH="1">
            <a:off x="6617494" y="1794272"/>
            <a:ext cx="0" cy="604838"/>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9495" name="Line 40">
            <a:extLst>
              <a:ext uri="{FF2B5EF4-FFF2-40B4-BE49-F238E27FC236}">
                <a16:creationId xmlns:a16="http://schemas.microsoft.com/office/drawing/2014/main" id="{27FD7184-DDE8-A2A7-8F5A-F9AA36622877}"/>
              </a:ext>
            </a:extLst>
          </p:cNvPr>
          <p:cNvSpPr>
            <a:spLocks noChangeShapeType="1"/>
          </p:cNvSpPr>
          <p:nvPr/>
        </p:nvSpPr>
        <p:spPr bwMode="auto">
          <a:xfrm>
            <a:off x="5838825" y="1822848"/>
            <a:ext cx="0" cy="1497806"/>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9496" name="Line 41">
            <a:extLst>
              <a:ext uri="{FF2B5EF4-FFF2-40B4-BE49-F238E27FC236}">
                <a16:creationId xmlns:a16="http://schemas.microsoft.com/office/drawing/2014/main" id="{CC1BBFFB-B332-21AF-8F70-3C12403E0F01}"/>
              </a:ext>
            </a:extLst>
          </p:cNvPr>
          <p:cNvSpPr>
            <a:spLocks noChangeShapeType="1"/>
          </p:cNvSpPr>
          <p:nvPr/>
        </p:nvSpPr>
        <p:spPr bwMode="auto">
          <a:xfrm>
            <a:off x="3938588" y="2053829"/>
            <a:ext cx="0" cy="1266825"/>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9497" name="Line 42">
            <a:extLst>
              <a:ext uri="{FF2B5EF4-FFF2-40B4-BE49-F238E27FC236}">
                <a16:creationId xmlns:a16="http://schemas.microsoft.com/office/drawing/2014/main" id="{A745C355-429E-4F70-4612-D392B642F75A}"/>
              </a:ext>
            </a:extLst>
          </p:cNvPr>
          <p:cNvSpPr>
            <a:spLocks noChangeShapeType="1"/>
          </p:cNvSpPr>
          <p:nvPr/>
        </p:nvSpPr>
        <p:spPr bwMode="auto">
          <a:xfrm>
            <a:off x="4485085" y="3781426"/>
            <a:ext cx="0" cy="288131"/>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9498" name="Line 43">
            <a:extLst>
              <a:ext uri="{FF2B5EF4-FFF2-40B4-BE49-F238E27FC236}">
                <a16:creationId xmlns:a16="http://schemas.microsoft.com/office/drawing/2014/main" id="{E4AAC7A3-6E88-7657-E079-B6CB0E5D115A}"/>
              </a:ext>
            </a:extLst>
          </p:cNvPr>
          <p:cNvSpPr>
            <a:spLocks noChangeShapeType="1"/>
          </p:cNvSpPr>
          <p:nvPr/>
        </p:nvSpPr>
        <p:spPr bwMode="auto">
          <a:xfrm>
            <a:off x="5925741" y="3781426"/>
            <a:ext cx="0" cy="288131"/>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9499" name="Line 44">
            <a:extLst>
              <a:ext uri="{FF2B5EF4-FFF2-40B4-BE49-F238E27FC236}">
                <a16:creationId xmlns:a16="http://schemas.microsoft.com/office/drawing/2014/main" id="{2F507CF5-BF22-5E67-EF11-22B655FA9AA1}"/>
              </a:ext>
            </a:extLst>
          </p:cNvPr>
          <p:cNvSpPr>
            <a:spLocks noChangeShapeType="1"/>
          </p:cNvSpPr>
          <p:nvPr/>
        </p:nvSpPr>
        <p:spPr bwMode="auto">
          <a:xfrm>
            <a:off x="3563541" y="3061098"/>
            <a:ext cx="0" cy="259556"/>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9500" name="Line 45">
            <a:extLst>
              <a:ext uri="{FF2B5EF4-FFF2-40B4-BE49-F238E27FC236}">
                <a16:creationId xmlns:a16="http://schemas.microsoft.com/office/drawing/2014/main" id="{A0F9C8AF-624D-84D0-B743-500DC7D67834}"/>
              </a:ext>
            </a:extLst>
          </p:cNvPr>
          <p:cNvSpPr>
            <a:spLocks noChangeShapeType="1"/>
          </p:cNvSpPr>
          <p:nvPr/>
        </p:nvSpPr>
        <p:spPr bwMode="auto">
          <a:xfrm>
            <a:off x="6502004" y="2888457"/>
            <a:ext cx="0" cy="979885"/>
          </a:xfrm>
          <a:prstGeom prst="line">
            <a:avLst/>
          </a:prstGeom>
          <a:noFill/>
          <a:ln w="25400">
            <a:solidFill>
              <a:srgbClr val="FF00FF"/>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19501" name="Line 46">
            <a:extLst>
              <a:ext uri="{FF2B5EF4-FFF2-40B4-BE49-F238E27FC236}">
                <a16:creationId xmlns:a16="http://schemas.microsoft.com/office/drawing/2014/main" id="{5A8EC08C-9BEB-3024-7AF6-052929A9E3B8}"/>
              </a:ext>
            </a:extLst>
          </p:cNvPr>
          <p:cNvSpPr>
            <a:spLocks noChangeShapeType="1"/>
          </p:cNvSpPr>
          <p:nvPr/>
        </p:nvSpPr>
        <p:spPr bwMode="auto">
          <a:xfrm flipH="1">
            <a:off x="3131344" y="3868341"/>
            <a:ext cx="3370660" cy="0"/>
          </a:xfrm>
          <a:prstGeom prst="line">
            <a:avLst/>
          </a:prstGeom>
          <a:noFill/>
          <a:ln w="25400">
            <a:solidFill>
              <a:srgbClr val="FF00FF"/>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19502" name="Line 47">
            <a:extLst>
              <a:ext uri="{FF2B5EF4-FFF2-40B4-BE49-F238E27FC236}">
                <a16:creationId xmlns:a16="http://schemas.microsoft.com/office/drawing/2014/main" id="{F840C9FA-F434-B719-269C-519E860C8F7F}"/>
              </a:ext>
            </a:extLst>
          </p:cNvPr>
          <p:cNvSpPr>
            <a:spLocks noChangeShapeType="1"/>
          </p:cNvSpPr>
          <p:nvPr/>
        </p:nvSpPr>
        <p:spPr bwMode="auto">
          <a:xfrm>
            <a:off x="3131344" y="3868342"/>
            <a:ext cx="0" cy="201215"/>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9503" name="Line 48">
            <a:extLst>
              <a:ext uri="{FF2B5EF4-FFF2-40B4-BE49-F238E27FC236}">
                <a16:creationId xmlns:a16="http://schemas.microsoft.com/office/drawing/2014/main" id="{F96740E5-9520-E348-3096-1FAF4CB2FF17}"/>
              </a:ext>
            </a:extLst>
          </p:cNvPr>
          <p:cNvSpPr>
            <a:spLocks noChangeShapeType="1"/>
          </p:cNvSpPr>
          <p:nvPr/>
        </p:nvSpPr>
        <p:spPr bwMode="auto">
          <a:xfrm>
            <a:off x="4600575" y="2888457"/>
            <a:ext cx="0" cy="432197"/>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19504" name="TextBox 47">
            <a:extLst>
              <a:ext uri="{FF2B5EF4-FFF2-40B4-BE49-F238E27FC236}">
                <a16:creationId xmlns:a16="http://schemas.microsoft.com/office/drawing/2014/main" id="{35E1FFFE-FFE5-EA98-E689-D6FE9427E4DE}"/>
              </a:ext>
            </a:extLst>
          </p:cNvPr>
          <p:cNvSpPr txBox="1">
            <a:spLocks noChangeArrowheads="1"/>
          </p:cNvSpPr>
          <p:nvPr/>
        </p:nvSpPr>
        <p:spPr bwMode="auto">
          <a:xfrm>
            <a:off x="4114800" y="2085975"/>
            <a:ext cx="3497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A2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Hubs vs. Switches</a:t>
            </a:r>
          </a:p>
        </p:txBody>
      </p:sp>
      <p:sp>
        <p:nvSpPr>
          <p:cNvPr id="3" name="Content Placeholder 2"/>
          <p:cNvSpPr>
            <a:spLocks noGrp="1"/>
          </p:cNvSpPr>
          <p:nvPr>
            <p:ph idx="1"/>
          </p:nvPr>
        </p:nvSpPr>
        <p:spPr/>
        <p:txBody>
          <a:bodyPr/>
          <a:lstStyle/>
          <a:p>
            <a:r>
              <a:rPr lang="en-US" dirty="0"/>
              <a:t>Early network switches were simple hubs</a:t>
            </a:r>
          </a:p>
          <a:p>
            <a:pPr lvl="1"/>
            <a:r>
              <a:rPr lang="en-US" dirty="0"/>
              <a:t>All traffic was broadcasted to all ports</a:t>
            </a:r>
          </a:p>
          <a:p>
            <a:r>
              <a:rPr lang="en-US" dirty="0"/>
              <a:t>Modern network switches keep track of which interface is connected to each port</a:t>
            </a:r>
          </a:p>
          <a:p>
            <a:pPr lvl="1"/>
            <a:r>
              <a:rPr lang="en-US" dirty="0"/>
              <a:t>All broadcast traffic is sent to all connected hosts</a:t>
            </a:r>
          </a:p>
          <a:p>
            <a:pPr lvl="1"/>
            <a:r>
              <a:rPr lang="en-US" dirty="0"/>
              <a:t>All directed traffic is sent to the ports associated with the referenced hardware address</a:t>
            </a:r>
          </a:p>
        </p:txBody>
      </p:sp>
    </p:spTree>
    <p:extLst>
      <p:ext uri="{BB962C8B-B14F-4D97-AF65-F5344CB8AC3E}">
        <p14:creationId xmlns:p14="http://schemas.microsoft.com/office/powerpoint/2010/main" val="265275547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Date Placeholder 3">
            <a:extLst>
              <a:ext uri="{FF2B5EF4-FFF2-40B4-BE49-F238E27FC236}">
                <a16:creationId xmlns:a16="http://schemas.microsoft.com/office/drawing/2014/main" id="{AFD54437-76E2-CB20-7449-54A3BB62EEFE}"/>
              </a:ext>
            </a:extLst>
          </p:cNvPr>
          <p:cNvSpPr>
            <a:spLocks noGrp="1"/>
          </p:cNvSpPr>
          <p:nvPr>
            <p:ph type="dt" sz="quarter" idx="10"/>
          </p:nvPr>
        </p:nvSpPr>
        <p:spPr/>
        <p:txBody>
          <a:bodyPr/>
          <a:lstStyle/>
          <a:p>
            <a:pPr>
              <a:defRPr/>
            </a:pPr>
            <a:r>
              <a:rPr lang="en-US"/>
              <a:t>Security in Wireless LAN (802.11i)</a:t>
            </a:r>
          </a:p>
        </p:txBody>
      </p:sp>
      <p:sp>
        <p:nvSpPr>
          <p:cNvPr id="19" name="Footer Placeholder 4">
            <a:extLst>
              <a:ext uri="{FF2B5EF4-FFF2-40B4-BE49-F238E27FC236}">
                <a16:creationId xmlns:a16="http://schemas.microsoft.com/office/drawing/2014/main" id="{6C741395-418F-36E5-1384-F3CB14483D4A}"/>
              </a:ext>
            </a:extLst>
          </p:cNvPr>
          <p:cNvSpPr>
            <a:spLocks noGrp="1"/>
          </p:cNvSpPr>
          <p:nvPr>
            <p:ph type="ftr" sz="quarter" idx="11"/>
          </p:nvPr>
        </p:nvSpPr>
        <p:spPr/>
        <p:txBody>
          <a:bodyPr/>
          <a:lstStyle/>
          <a:p>
            <a:pPr>
              <a:defRPr/>
            </a:pPr>
            <a:r>
              <a:rPr lang="en-US"/>
              <a:t>CN8816: Network Security</a:t>
            </a:r>
          </a:p>
        </p:txBody>
      </p:sp>
      <p:sp>
        <p:nvSpPr>
          <p:cNvPr id="20" name="Slide Number Placeholder 5">
            <a:extLst>
              <a:ext uri="{FF2B5EF4-FFF2-40B4-BE49-F238E27FC236}">
                <a16:creationId xmlns:a16="http://schemas.microsoft.com/office/drawing/2014/main" id="{D50861BB-7343-C18B-954A-1187B1C18846}"/>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F361A860-9BBD-3645-8A8C-BD77E95892C4}" type="slidenum">
              <a:rPr lang="en-US" altLang="en-VN" sz="1050" b="0">
                <a:latin typeface="Tahoma" panose="020B0604030504040204" pitchFamily="34" charset="0"/>
              </a:rPr>
              <a:pPr eaLnBrk="1" hangingPunct="1"/>
              <a:t>210</a:t>
            </a:fld>
            <a:endParaRPr lang="en-US" altLang="en-VN" sz="1050" b="0">
              <a:latin typeface="Tahoma" panose="020B0604030504040204" pitchFamily="34" charset="0"/>
            </a:endParaRPr>
          </a:p>
        </p:txBody>
      </p:sp>
      <p:sp>
        <p:nvSpPr>
          <p:cNvPr id="20485" name="Rectangle 2">
            <a:extLst>
              <a:ext uri="{FF2B5EF4-FFF2-40B4-BE49-F238E27FC236}">
                <a16:creationId xmlns:a16="http://schemas.microsoft.com/office/drawing/2014/main" id="{D702A7A1-CAEA-8582-DA58-895FE5B6363D}"/>
              </a:ext>
            </a:extLst>
          </p:cNvPr>
          <p:cNvSpPr>
            <a:spLocks noGrp="1" noChangeArrowheads="1"/>
          </p:cNvSpPr>
          <p:nvPr>
            <p:ph type="title"/>
          </p:nvPr>
        </p:nvSpPr>
        <p:spPr/>
        <p:txBody>
          <a:bodyPr/>
          <a:lstStyle/>
          <a:p>
            <a:pPr eaLnBrk="1" hangingPunct="1"/>
            <a:r>
              <a:rPr lang="en-US" altLang="en-VN"/>
              <a:t>5. Counter Mode with CBC-MAC (CCMP)</a:t>
            </a:r>
          </a:p>
        </p:txBody>
      </p:sp>
      <p:sp>
        <p:nvSpPr>
          <p:cNvPr id="20486" name="Rectangle 3">
            <a:extLst>
              <a:ext uri="{FF2B5EF4-FFF2-40B4-BE49-F238E27FC236}">
                <a16:creationId xmlns:a16="http://schemas.microsoft.com/office/drawing/2014/main" id="{C7FEC53E-CCA0-01EC-15D8-7339ACBEDF35}"/>
              </a:ext>
            </a:extLst>
          </p:cNvPr>
          <p:cNvSpPr>
            <a:spLocks noGrp="1" noChangeArrowheads="1"/>
          </p:cNvSpPr>
          <p:nvPr>
            <p:ph type="body" idx="1"/>
          </p:nvPr>
        </p:nvSpPr>
        <p:spPr/>
        <p:txBody>
          <a:bodyPr/>
          <a:lstStyle/>
          <a:p>
            <a:pPr lvl="1" eaLnBrk="1" hangingPunct="1"/>
            <a:r>
              <a:rPr lang="en-US" altLang="en-VN"/>
              <a:t>Each message block has the size of 16 octets</a:t>
            </a:r>
          </a:p>
          <a:p>
            <a:pPr lvl="2" eaLnBrk="1" hangingPunct="1"/>
            <a:r>
              <a:rPr lang="en-US" altLang="en-VN"/>
              <a:t>For CTR encryption, A</a:t>
            </a:r>
            <a:r>
              <a:rPr lang="en-US" altLang="en-VN" b="1" i="1" baseline="-25000"/>
              <a:t>i</a:t>
            </a:r>
            <a:r>
              <a:rPr lang="en-US" altLang="en-VN" b="1" baseline="-25000"/>
              <a:t> </a:t>
            </a:r>
            <a:r>
              <a:rPr lang="en-US" altLang="en-VN"/>
              <a:t>has the following format (</a:t>
            </a:r>
            <a:r>
              <a:rPr lang="en-US" altLang="en-VN" i="1"/>
              <a:t>i  </a:t>
            </a:r>
            <a:r>
              <a:rPr lang="en-US" altLang="en-VN"/>
              <a:t>is the value of the counter field):</a:t>
            </a:r>
          </a:p>
          <a:p>
            <a:pPr lvl="1" eaLnBrk="1" hangingPunct="1"/>
            <a:endParaRPr lang="en-US" altLang="en-VN"/>
          </a:p>
          <a:p>
            <a:pPr lvl="1" eaLnBrk="1" hangingPunct="1"/>
            <a:endParaRPr lang="en-US" altLang="en-VN"/>
          </a:p>
          <a:p>
            <a:pPr lvl="3" eaLnBrk="1" hangingPunct="1"/>
            <a:endParaRPr lang="en-US" altLang="en-VN"/>
          </a:p>
          <a:p>
            <a:pPr lvl="2" eaLnBrk="1" hangingPunct="1"/>
            <a:endParaRPr lang="en-US" altLang="en-VN"/>
          </a:p>
          <a:p>
            <a:pPr lvl="2" eaLnBrk="1" hangingPunct="1"/>
            <a:r>
              <a:rPr lang="en-US" altLang="en-VN"/>
              <a:t>For the CBC-MAC authentication, B</a:t>
            </a:r>
            <a:r>
              <a:rPr lang="en-US" altLang="en-VN" b="1" baseline="-25000"/>
              <a:t>0 </a:t>
            </a:r>
            <a:r>
              <a:rPr lang="en-US" altLang="en-VN"/>
              <a:t>has the following format (length := size of the payload):</a:t>
            </a:r>
          </a:p>
          <a:p>
            <a:pPr lvl="1" eaLnBrk="1" hangingPunct="1"/>
            <a:endParaRPr lang="en-US" altLang="en-VN"/>
          </a:p>
        </p:txBody>
      </p:sp>
      <p:sp>
        <p:nvSpPr>
          <p:cNvPr id="20487" name="Rectangle 4">
            <a:extLst>
              <a:ext uri="{FF2B5EF4-FFF2-40B4-BE49-F238E27FC236}">
                <a16:creationId xmlns:a16="http://schemas.microsoft.com/office/drawing/2014/main" id="{D15FDEDC-D817-23DD-3619-8B7DA799E638}"/>
              </a:ext>
            </a:extLst>
          </p:cNvPr>
          <p:cNvSpPr>
            <a:spLocks noChangeArrowheads="1"/>
          </p:cNvSpPr>
          <p:nvPr/>
        </p:nvSpPr>
        <p:spPr bwMode="auto">
          <a:xfrm>
            <a:off x="2468166" y="2283619"/>
            <a:ext cx="4205288" cy="373856"/>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20488" name="Text Box 5">
            <a:extLst>
              <a:ext uri="{FF2B5EF4-FFF2-40B4-BE49-F238E27FC236}">
                <a16:creationId xmlns:a16="http://schemas.microsoft.com/office/drawing/2014/main" id="{FF5BE7A0-6855-3885-9913-CB5B794DC11B}"/>
              </a:ext>
            </a:extLst>
          </p:cNvPr>
          <p:cNvSpPr txBox="1">
            <a:spLocks noChangeArrowheads="1"/>
          </p:cNvSpPr>
          <p:nvPr/>
        </p:nvSpPr>
        <p:spPr bwMode="auto">
          <a:xfrm>
            <a:off x="2497932" y="2340769"/>
            <a:ext cx="542488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Flags		Nonce			  Counter</a:t>
            </a:r>
          </a:p>
        </p:txBody>
      </p:sp>
      <p:sp>
        <p:nvSpPr>
          <p:cNvPr id="20489" name="Line 6">
            <a:extLst>
              <a:ext uri="{FF2B5EF4-FFF2-40B4-BE49-F238E27FC236}">
                <a16:creationId xmlns:a16="http://schemas.microsoft.com/office/drawing/2014/main" id="{2BFD5AD5-0488-9EB6-C206-5FE907CEC3F1}"/>
              </a:ext>
            </a:extLst>
          </p:cNvPr>
          <p:cNvSpPr>
            <a:spLocks noChangeShapeType="1"/>
          </p:cNvSpPr>
          <p:nvPr/>
        </p:nvSpPr>
        <p:spPr bwMode="auto">
          <a:xfrm>
            <a:off x="2987279" y="2283619"/>
            <a:ext cx="0" cy="373856"/>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20490" name="Line 7">
            <a:extLst>
              <a:ext uri="{FF2B5EF4-FFF2-40B4-BE49-F238E27FC236}">
                <a16:creationId xmlns:a16="http://schemas.microsoft.com/office/drawing/2014/main" id="{88C1C470-BD3A-9F3F-9ADF-FBA7EDD5563F}"/>
              </a:ext>
            </a:extLst>
          </p:cNvPr>
          <p:cNvSpPr>
            <a:spLocks noChangeShapeType="1"/>
          </p:cNvSpPr>
          <p:nvPr/>
        </p:nvSpPr>
        <p:spPr bwMode="auto">
          <a:xfrm>
            <a:off x="5982891" y="2283619"/>
            <a:ext cx="0" cy="345281"/>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20491" name="Text Box 8">
            <a:extLst>
              <a:ext uri="{FF2B5EF4-FFF2-40B4-BE49-F238E27FC236}">
                <a16:creationId xmlns:a16="http://schemas.microsoft.com/office/drawing/2014/main" id="{ED8CD304-AADE-B9A0-7914-CF2CEF5B5D6C}"/>
              </a:ext>
            </a:extLst>
          </p:cNvPr>
          <p:cNvSpPr txBox="1">
            <a:spLocks noChangeArrowheads="1"/>
          </p:cNvSpPr>
          <p:nvPr/>
        </p:nvSpPr>
        <p:spPr bwMode="auto">
          <a:xfrm>
            <a:off x="2543175" y="2043113"/>
            <a:ext cx="2616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1</a:t>
            </a:r>
          </a:p>
        </p:txBody>
      </p:sp>
      <p:sp>
        <p:nvSpPr>
          <p:cNvPr id="20492" name="Text Box 9">
            <a:extLst>
              <a:ext uri="{FF2B5EF4-FFF2-40B4-BE49-F238E27FC236}">
                <a16:creationId xmlns:a16="http://schemas.microsoft.com/office/drawing/2014/main" id="{A462CD25-AA6C-EF69-831E-B9348B29164E}"/>
              </a:ext>
            </a:extLst>
          </p:cNvPr>
          <p:cNvSpPr txBox="1">
            <a:spLocks noChangeArrowheads="1"/>
          </p:cNvSpPr>
          <p:nvPr/>
        </p:nvSpPr>
        <p:spPr bwMode="auto">
          <a:xfrm>
            <a:off x="4312444" y="2052638"/>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13</a:t>
            </a:r>
          </a:p>
        </p:txBody>
      </p:sp>
      <p:sp>
        <p:nvSpPr>
          <p:cNvPr id="20493" name="Text Box 10">
            <a:extLst>
              <a:ext uri="{FF2B5EF4-FFF2-40B4-BE49-F238E27FC236}">
                <a16:creationId xmlns:a16="http://schemas.microsoft.com/office/drawing/2014/main" id="{5622D453-FAB2-62AA-42E0-A28FA6C3F92D}"/>
              </a:ext>
            </a:extLst>
          </p:cNvPr>
          <p:cNvSpPr txBox="1">
            <a:spLocks noChangeArrowheads="1"/>
          </p:cNvSpPr>
          <p:nvPr/>
        </p:nvSpPr>
        <p:spPr bwMode="auto">
          <a:xfrm>
            <a:off x="6115050" y="2043113"/>
            <a:ext cx="2616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2</a:t>
            </a:r>
          </a:p>
        </p:txBody>
      </p:sp>
      <p:sp>
        <p:nvSpPr>
          <p:cNvPr id="20494" name="Rectangle 11">
            <a:extLst>
              <a:ext uri="{FF2B5EF4-FFF2-40B4-BE49-F238E27FC236}">
                <a16:creationId xmlns:a16="http://schemas.microsoft.com/office/drawing/2014/main" id="{D06A3FA4-03AF-51A4-3A76-C74A2D33688A}"/>
              </a:ext>
            </a:extLst>
          </p:cNvPr>
          <p:cNvSpPr>
            <a:spLocks noChangeArrowheads="1"/>
          </p:cNvSpPr>
          <p:nvPr/>
        </p:nvSpPr>
        <p:spPr bwMode="auto">
          <a:xfrm>
            <a:off x="2441972" y="3860007"/>
            <a:ext cx="4205288" cy="373856"/>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20495" name="Text Box 12">
            <a:extLst>
              <a:ext uri="{FF2B5EF4-FFF2-40B4-BE49-F238E27FC236}">
                <a16:creationId xmlns:a16="http://schemas.microsoft.com/office/drawing/2014/main" id="{FC69FEA7-E7A4-3CF8-DB78-5B1CE3B63E8C}"/>
              </a:ext>
            </a:extLst>
          </p:cNvPr>
          <p:cNvSpPr txBox="1">
            <a:spLocks noChangeArrowheads="1"/>
          </p:cNvSpPr>
          <p:nvPr/>
        </p:nvSpPr>
        <p:spPr bwMode="auto">
          <a:xfrm>
            <a:off x="2471738" y="3917157"/>
            <a:ext cx="52886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Flags		Nonce			  length</a:t>
            </a:r>
          </a:p>
        </p:txBody>
      </p:sp>
      <p:sp>
        <p:nvSpPr>
          <p:cNvPr id="20496" name="Line 13">
            <a:extLst>
              <a:ext uri="{FF2B5EF4-FFF2-40B4-BE49-F238E27FC236}">
                <a16:creationId xmlns:a16="http://schemas.microsoft.com/office/drawing/2014/main" id="{D5F1E023-EDC2-31DA-000F-2EF35C688BE5}"/>
              </a:ext>
            </a:extLst>
          </p:cNvPr>
          <p:cNvSpPr>
            <a:spLocks noChangeShapeType="1"/>
          </p:cNvSpPr>
          <p:nvPr/>
        </p:nvSpPr>
        <p:spPr bwMode="auto">
          <a:xfrm>
            <a:off x="2961085" y="3860007"/>
            <a:ext cx="0" cy="373856"/>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20497" name="Line 14">
            <a:extLst>
              <a:ext uri="{FF2B5EF4-FFF2-40B4-BE49-F238E27FC236}">
                <a16:creationId xmlns:a16="http://schemas.microsoft.com/office/drawing/2014/main" id="{54051322-3A0A-50D9-8FB8-7D4816211484}"/>
              </a:ext>
            </a:extLst>
          </p:cNvPr>
          <p:cNvSpPr>
            <a:spLocks noChangeShapeType="1"/>
          </p:cNvSpPr>
          <p:nvPr/>
        </p:nvSpPr>
        <p:spPr bwMode="auto">
          <a:xfrm>
            <a:off x="5956697" y="3860007"/>
            <a:ext cx="0" cy="345281"/>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20498" name="Text Box 15">
            <a:extLst>
              <a:ext uri="{FF2B5EF4-FFF2-40B4-BE49-F238E27FC236}">
                <a16:creationId xmlns:a16="http://schemas.microsoft.com/office/drawing/2014/main" id="{B90DEDAA-DCE6-400F-8B80-344B92742522}"/>
              </a:ext>
            </a:extLst>
          </p:cNvPr>
          <p:cNvSpPr txBox="1">
            <a:spLocks noChangeArrowheads="1"/>
          </p:cNvSpPr>
          <p:nvPr/>
        </p:nvSpPr>
        <p:spPr bwMode="auto">
          <a:xfrm>
            <a:off x="2516981" y="3619501"/>
            <a:ext cx="2616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1</a:t>
            </a:r>
          </a:p>
        </p:txBody>
      </p:sp>
      <p:sp>
        <p:nvSpPr>
          <p:cNvPr id="20499" name="Text Box 16">
            <a:extLst>
              <a:ext uri="{FF2B5EF4-FFF2-40B4-BE49-F238E27FC236}">
                <a16:creationId xmlns:a16="http://schemas.microsoft.com/office/drawing/2014/main" id="{71EB19E7-2256-E60C-53FA-5630FFF326B3}"/>
              </a:ext>
            </a:extLst>
          </p:cNvPr>
          <p:cNvSpPr txBox="1">
            <a:spLocks noChangeArrowheads="1"/>
          </p:cNvSpPr>
          <p:nvPr/>
        </p:nvSpPr>
        <p:spPr bwMode="auto">
          <a:xfrm>
            <a:off x="4286250" y="3629026"/>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13</a:t>
            </a:r>
          </a:p>
        </p:txBody>
      </p:sp>
      <p:sp>
        <p:nvSpPr>
          <p:cNvPr id="20500" name="Text Box 17">
            <a:extLst>
              <a:ext uri="{FF2B5EF4-FFF2-40B4-BE49-F238E27FC236}">
                <a16:creationId xmlns:a16="http://schemas.microsoft.com/office/drawing/2014/main" id="{AA81DE5B-694D-9682-AE43-B4EA97A0F7B1}"/>
              </a:ext>
            </a:extLst>
          </p:cNvPr>
          <p:cNvSpPr txBox="1">
            <a:spLocks noChangeArrowheads="1"/>
          </p:cNvSpPr>
          <p:nvPr/>
        </p:nvSpPr>
        <p:spPr bwMode="auto">
          <a:xfrm>
            <a:off x="6088856" y="3619501"/>
            <a:ext cx="2616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2</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Date Placeholder 3">
            <a:extLst>
              <a:ext uri="{FF2B5EF4-FFF2-40B4-BE49-F238E27FC236}">
                <a16:creationId xmlns:a16="http://schemas.microsoft.com/office/drawing/2014/main" id="{CAFA58EE-FB69-ECFB-37ED-767C33D2C5B4}"/>
              </a:ext>
            </a:extLst>
          </p:cNvPr>
          <p:cNvSpPr>
            <a:spLocks noGrp="1"/>
          </p:cNvSpPr>
          <p:nvPr>
            <p:ph type="dt" sz="quarter" idx="10"/>
          </p:nvPr>
        </p:nvSpPr>
        <p:spPr/>
        <p:txBody>
          <a:bodyPr/>
          <a:lstStyle/>
          <a:p>
            <a:pPr>
              <a:defRPr/>
            </a:pPr>
            <a:r>
              <a:rPr lang="en-US"/>
              <a:t>Security in Wireless LAN (802.11i)</a:t>
            </a:r>
          </a:p>
        </p:txBody>
      </p:sp>
      <p:sp>
        <p:nvSpPr>
          <p:cNvPr id="90" name="Footer Placeholder 4">
            <a:extLst>
              <a:ext uri="{FF2B5EF4-FFF2-40B4-BE49-F238E27FC236}">
                <a16:creationId xmlns:a16="http://schemas.microsoft.com/office/drawing/2014/main" id="{0AD3313F-ED1D-E7B2-79BC-5B0B54D483C8}"/>
              </a:ext>
            </a:extLst>
          </p:cNvPr>
          <p:cNvSpPr>
            <a:spLocks noGrp="1"/>
          </p:cNvSpPr>
          <p:nvPr>
            <p:ph type="ftr" sz="quarter" idx="11"/>
          </p:nvPr>
        </p:nvSpPr>
        <p:spPr/>
        <p:txBody>
          <a:bodyPr/>
          <a:lstStyle/>
          <a:p>
            <a:pPr>
              <a:defRPr/>
            </a:pPr>
            <a:r>
              <a:rPr lang="en-US"/>
              <a:t>CN8816: Network Security</a:t>
            </a:r>
          </a:p>
        </p:txBody>
      </p:sp>
      <p:sp>
        <p:nvSpPr>
          <p:cNvPr id="91" name="Slide Number Placeholder 5">
            <a:extLst>
              <a:ext uri="{FF2B5EF4-FFF2-40B4-BE49-F238E27FC236}">
                <a16:creationId xmlns:a16="http://schemas.microsoft.com/office/drawing/2014/main" id="{AA8E28DA-5182-F9DC-FE65-FB559572A768}"/>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79BC1785-211E-A04F-8DBE-B6B2FDEEBBF3}" type="slidenum">
              <a:rPr lang="en-US" altLang="en-VN" sz="1050" b="0">
                <a:latin typeface="Tahoma" panose="020B0604030504040204" pitchFamily="34" charset="0"/>
              </a:rPr>
              <a:pPr eaLnBrk="1" hangingPunct="1"/>
              <a:t>211</a:t>
            </a:fld>
            <a:endParaRPr lang="en-US" altLang="en-VN" sz="1050" b="0">
              <a:latin typeface="Tahoma" panose="020B0604030504040204" pitchFamily="34" charset="0"/>
            </a:endParaRPr>
          </a:p>
        </p:txBody>
      </p:sp>
      <p:sp>
        <p:nvSpPr>
          <p:cNvPr id="21509" name="Rectangle 2">
            <a:extLst>
              <a:ext uri="{FF2B5EF4-FFF2-40B4-BE49-F238E27FC236}">
                <a16:creationId xmlns:a16="http://schemas.microsoft.com/office/drawing/2014/main" id="{FA80949B-8F6B-7991-0A4E-E524810483A3}"/>
              </a:ext>
            </a:extLst>
          </p:cNvPr>
          <p:cNvSpPr>
            <a:spLocks noGrp="1" noChangeArrowheads="1"/>
          </p:cNvSpPr>
          <p:nvPr>
            <p:ph type="title"/>
          </p:nvPr>
        </p:nvSpPr>
        <p:spPr/>
        <p:txBody>
          <a:bodyPr/>
          <a:lstStyle/>
          <a:p>
            <a:pPr eaLnBrk="1" hangingPunct="1"/>
            <a:r>
              <a:rPr lang="en-US" altLang="en-VN"/>
              <a:t>5. Counter Mode with CBC-MAC (CCMP)</a:t>
            </a:r>
          </a:p>
        </p:txBody>
      </p:sp>
      <p:sp>
        <p:nvSpPr>
          <p:cNvPr id="21510" name="Rectangle 3">
            <a:extLst>
              <a:ext uri="{FF2B5EF4-FFF2-40B4-BE49-F238E27FC236}">
                <a16:creationId xmlns:a16="http://schemas.microsoft.com/office/drawing/2014/main" id="{D5D993B4-EA49-F63B-8790-9C5264DBE394}"/>
              </a:ext>
            </a:extLst>
          </p:cNvPr>
          <p:cNvSpPr>
            <a:spLocks noGrp="1" noChangeArrowheads="1"/>
          </p:cNvSpPr>
          <p:nvPr>
            <p:ph type="body" idx="1"/>
          </p:nvPr>
        </p:nvSpPr>
        <p:spPr>
          <a:xfrm>
            <a:off x="1749029" y="1160860"/>
            <a:ext cx="5934075" cy="3542109"/>
          </a:xfrm>
        </p:spPr>
        <p:txBody>
          <a:bodyPr/>
          <a:lstStyle/>
          <a:p>
            <a:pPr eaLnBrk="1" hangingPunct="1"/>
            <a:r>
              <a:rPr lang="en-US" altLang="en-VN"/>
              <a:t>CCM encryption</a:t>
            </a:r>
          </a:p>
        </p:txBody>
      </p:sp>
      <p:sp>
        <p:nvSpPr>
          <p:cNvPr id="21511" name="Text Box 5">
            <a:extLst>
              <a:ext uri="{FF2B5EF4-FFF2-40B4-BE49-F238E27FC236}">
                <a16:creationId xmlns:a16="http://schemas.microsoft.com/office/drawing/2014/main" id="{187D3E3E-EF47-D69C-E179-5672FEA38C3F}"/>
              </a:ext>
            </a:extLst>
          </p:cNvPr>
          <p:cNvSpPr txBox="1">
            <a:spLocks noChangeArrowheads="1"/>
          </p:cNvSpPr>
          <p:nvPr/>
        </p:nvSpPr>
        <p:spPr bwMode="auto">
          <a:xfrm>
            <a:off x="2095500" y="1650207"/>
            <a:ext cx="287258" cy="276999"/>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E</a:t>
            </a:r>
          </a:p>
        </p:txBody>
      </p:sp>
      <p:sp>
        <p:nvSpPr>
          <p:cNvPr id="21512" name="Oval 6">
            <a:extLst>
              <a:ext uri="{FF2B5EF4-FFF2-40B4-BE49-F238E27FC236}">
                <a16:creationId xmlns:a16="http://schemas.microsoft.com/office/drawing/2014/main" id="{E31943B1-40B1-3721-B28E-A266D4A54419}"/>
              </a:ext>
            </a:extLst>
          </p:cNvPr>
          <p:cNvSpPr>
            <a:spLocks noChangeArrowheads="1"/>
          </p:cNvSpPr>
          <p:nvPr/>
        </p:nvSpPr>
        <p:spPr bwMode="auto">
          <a:xfrm>
            <a:off x="2614613" y="1650207"/>
            <a:ext cx="288131" cy="288131"/>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21513" name="Text Box 7">
            <a:extLst>
              <a:ext uri="{FF2B5EF4-FFF2-40B4-BE49-F238E27FC236}">
                <a16:creationId xmlns:a16="http://schemas.microsoft.com/office/drawing/2014/main" id="{B1E4BA91-F377-1612-127A-877B4971A1F3}"/>
              </a:ext>
            </a:extLst>
          </p:cNvPr>
          <p:cNvSpPr txBox="1">
            <a:spLocks noChangeArrowheads="1"/>
          </p:cNvSpPr>
          <p:nvPr/>
        </p:nvSpPr>
        <p:spPr bwMode="auto">
          <a:xfrm>
            <a:off x="2614612" y="1593056"/>
            <a:ext cx="33855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2100"/>
              <a:t>+</a:t>
            </a:r>
          </a:p>
        </p:txBody>
      </p:sp>
      <p:sp>
        <p:nvSpPr>
          <p:cNvPr id="21514" name="Line 8">
            <a:extLst>
              <a:ext uri="{FF2B5EF4-FFF2-40B4-BE49-F238E27FC236}">
                <a16:creationId xmlns:a16="http://schemas.microsoft.com/office/drawing/2014/main" id="{EA4855BB-8195-14C1-2ACF-42CAEF368107}"/>
              </a:ext>
            </a:extLst>
          </p:cNvPr>
          <p:cNvSpPr>
            <a:spLocks noChangeShapeType="1"/>
          </p:cNvSpPr>
          <p:nvPr/>
        </p:nvSpPr>
        <p:spPr bwMode="auto">
          <a:xfrm>
            <a:off x="2355057" y="1794272"/>
            <a:ext cx="259556"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15" name="Rectangle 9">
            <a:extLst>
              <a:ext uri="{FF2B5EF4-FFF2-40B4-BE49-F238E27FC236}">
                <a16:creationId xmlns:a16="http://schemas.microsoft.com/office/drawing/2014/main" id="{A470668C-B0D0-D1C1-6E8A-58121C9D5AB2}"/>
              </a:ext>
            </a:extLst>
          </p:cNvPr>
          <p:cNvSpPr>
            <a:spLocks noChangeArrowheads="1"/>
          </p:cNvSpPr>
          <p:nvPr/>
        </p:nvSpPr>
        <p:spPr bwMode="auto">
          <a:xfrm>
            <a:off x="2412206" y="2139554"/>
            <a:ext cx="3773091" cy="373856"/>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21516" name="Line 10">
            <a:extLst>
              <a:ext uri="{FF2B5EF4-FFF2-40B4-BE49-F238E27FC236}">
                <a16:creationId xmlns:a16="http://schemas.microsoft.com/office/drawing/2014/main" id="{19F4267D-A753-DF3C-B17A-AECAB31014CC}"/>
              </a:ext>
            </a:extLst>
          </p:cNvPr>
          <p:cNvSpPr>
            <a:spLocks noChangeShapeType="1"/>
          </p:cNvSpPr>
          <p:nvPr/>
        </p:nvSpPr>
        <p:spPr bwMode="auto">
          <a:xfrm flipV="1">
            <a:off x="2757488" y="1938338"/>
            <a:ext cx="0" cy="201216"/>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17" name="Line 11">
            <a:extLst>
              <a:ext uri="{FF2B5EF4-FFF2-40B4-BE49-F238E27FC236}">
                <a16:creationId xmlns:a16="http://schemas.microsoft.com/office/drawing/2014/main" id="{0C554DB1-074A-0CD2-B31F-4F963DD6A085}"/>
              </a:ext>
            </a:extLst>
          </p:cNvPr>
          <p:cNvSpPr>
            <a:spLocks noChangeShapeType="1"/>
          </p:cNvSpPr>
          <p:nvPr/>
        </p:nvSpPr>
        <p:spPr bwMode="auto">
          <a:xfrm>
            <a:off x="2901554" y="1794272"/>
            <a:ext cx="172640"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18" name="Line 12">
            <a:extLst>
              <a:ext uri="{FF2B5EF4-FFF2-40B4-BE49-F238E27FC236}">
                <a16:creationId xmlns:a16="http://schemas.microsoft.com/office/drawing/2014/main" id="{C52131D0-EC05-30A8-656A-E94E0D25CF67}"/>
              </a:ext>
            </a:extLst>
          </p:cNvPr>
          <p:cNvSpPr>
            <a:spLocks noChangeShapeType="1"/>
          </p:cNvSpPr>
          <p:nvPr/>
        </p:nvSpPr>
        <p:spPr bwMode="auto">
          <a:xfrm>
            <a:off x="2959894" y="2139553"/>
            <a:ext cx="0" cy="375047"/>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21519" name="Line 13">
            <a:extLst>
              <a:ext uri="{FF2B5EF4-FFF2-40B4-BE49-F238E27FC236}">
                <a16:creationId xmlns:a16="http://schemas.microsoft.com/office/drawing/2014/main" id="{9FF88485-3767-566C-CC4A-7C0BEEC5A91A}"/>
              </a:ext>
            </a:extLst>
          </p:cNvPr>
          <p:cNvSpPr>
            <a:spLocks noChangeShapeType="1"/>
          </p:cNvSpPr>
          <p:nvPr/>
        </p:nvSpPr>
        <p:spPr bwMode="auto">
          <a:xfrm>
            <a:off x="3708797" y="2139553"/>
            <a:ext cx="0" cy="375047"/>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21520" name="Text Box 14">
            <a:extLst>
              <a:ext uri="{FF2B5EF4-FFF2-40B4-BE49-F238E27FC236}">
                <a16:creationId xmlns:a16="http://schemas.microsoft.com/office/drawing/2014/main" id="{E0CEF1E2-8271-6C7D-6BA2-404AAB9D133E}"/>
              </a:ext>
            </a:extLst>
          </p:cNvPr>
          <p:cNvSpPr txBox="1">
            <a:spLocks noChangeArrowheads="1"/>
          </p:cNvSpPr>
          <p:nvPr/>
        </p:nvSpPr>
        <p:spPr bwMode="auto">
          <a:xfrm>
            <a:off x="3161110" y="2110979"/>
            <a:ext cx="4251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500"/>
              <a:t>. . .</a:t>
            </a:r>
          </a:p>
        </p:txBody>
      </p:sp>
      <p:sp>
        <p:nvSpPr>
          <p:cNvPr id="21521" name="Text Box 15">
            <a:extLst>
              <a:ext uri="{FF2B5EF4-FFF2-40B4-BE49-F238E27FC236}">
                <a16:creationId xmlns:a16="http://schemas.microsoft.com/office/drawing/2014/main" id="{0A5E91C1-E717-5E1C-9B62-1125B15F3AEB}"/>
              </a:ext>
            </a:extLst>
          </p:cNvPr>
          <p:cNvSpPr txBox="1">
            <a:spLocks noChangeArrowheads="1"/>
          </p:cNvSpPr>
          <p:nvPr/>
        </p:nvSpPr>
        <p:spPr bwMode="auto">
          <a:xfrm>
            <a:off x="2527697" y="2168129"/>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B</a:t>
            </a:r>
            <a:r>
              <a:rPr lang="en-US" altLang="en-VN" sz="1200" baseline="-25000"/>
              <a:t>1</a:t>
            </a:r>
            <a:endParaRPr lang="en-US" altLang="en-VN" sz="1200"/>
          </a:p>
        </p:txBody>
      </p:sp>
      <p:sp>
        <p:nvSpPr>
          <p:cNvPr id="21522" name="Text Box 16">
            <a:extLst>
              <a:ext uri="{FF2B5EF4-FFF2-40B4-BE49-F238E27FC236}">
                <a16:creationId xmlns:a16="http://schemas.microsoft.com/office/drawing/2014/main" id="{B091F0AC-90E9-3024-5AB9-72548FA3CC9E}"/>
              </a:ext>
            </a:extLst>
          </p:cNvPr>
          <p:cNvSpPr txBox="1">
            <a:spLocks noChangeArrowheads="1"/>
          </p:cNvSpPr>
          <p:nvPr/>
        </p:nvSpPr>
        <p:spPr bwMode="auto">
          <a:xfrm>
            <a:off x="3794522" y="2168129"/>
            <a:ext cx="3449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B</a:t>
            </a:r>
            <a:r>
              <a:rPr lang="en-US" altLang="en-VN" sz="1200" baseline="-25000"/>
              <a:t>k</a:t>
            </a:r>
            <a:endParaRPr lang="en-US" altLang="en-VN" sz="1200"/>
          </a:p>
        </p:txBody>
      </p:sp>
      <p:sp>
        <p:nvSpPr>
          <p:cNvPr id="21523" name="Line 17">
            <a:extLst>
              <a:ext uri="{FF2B5EF4-FFF2-40B4-BE49-F238E27FC236}">
                <a16:creationId xmlns:a16="http://schemas.microsoft.com/office/drawing/2014/main" id="{3636449F-BB55-64A1-E9ED-37947C04C937}"/>
              </a:ext>
            </a:extLst>
          </p:cNvPr>
          <p:cNvSpPr>
            <a:spLocks noChangeShapeType="1"/>
          </p:cNvSpPr>
          <p:nvPr/>
        </p:nvSpPr>
        <p:spPr bwMode="auto">
          <a:xfrm>
            <a:off x="4111229" y="2139553"/>
            <a:ext cx="0" cy="375047"/>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21524" name="Line 18">
            <a:extLst>
              <a:ext uri="{FF2B5EF4-FFF2-40B4-BE49-F238E27FC236}">
                <a16:creationId xmlns:a16="http://schemas.microsoft.com/office/drawing/2014/main" id="{1A0F8761-B7D3-8509-A12F-D3DF6F697ADD}"/>
              </a:ext>
            </a:extLst>
          </p:cNvPr>
          <p:cNvSpPr>
            <a:spLocks noChangeShapeType="1"/>
          </p:cNvSpPr>
          <p:nvPr/>
        </p:nvSpPr>
        <p:spPr bwMode="auto">
          <a:xfrm>
            <a:off x="4399360" y="2139553"/>
            <a:ext cx="0" cy="375047"/>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21525" name="Text Box 19">
            <a:extLst>
              <a:ext uri="{FF2B5EF4-FFF2-40B4-BE49-F238E27FC236}">
                <a16:creationId xmlns:a16="http://schemas.microsoft.com/office/drawing/2014/main" id="{71390EC4-F7FC-50A6-9A95-66DD75947438}"/>
              </a:ext>
            </a:extLst>
          </p:cNvPr>
          <p:cNvSpPr txBox="1">
            <a:spLocks noChangeArrowheads="1"/>
          </p:cNvSpPr>
          <p:nvPr/>
        </p:nvSpPr>
        <p:spPr bwMode="auto">
          <a:xfrm>
            <a:off x="4100512" y="2188369"/>
            <a:ext cx="2616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0</a:t>
            </a:r>
          </a:p>
        </p:txBody>
      </p:sp>
      <p:sp>
        <p:nvSpPr>
          <p:cNvPr id="21526" name="Oval 20">
            <a:extLst>
              <a:ext uri="{FF2B5EF4-FFF2-40B4-BE49-F238E27FC236}">
                <a16:creationId xmlns:a16="http://schemas.microsoft.com/office/drawing/2014/main" id="{1849A364-99C8-8808-FA72-E77E949DDE39}"/>
              </a:ext>
            </a:extLst>
          </p:cNvPr>
          <p:cNvSpPr>
            <a:spLocks noChangeArrowheads="1"/>
          </p:cNvSpPr>
          <p:nvPr/>
        </p:nvSpPr>
        <p:spPr bwMode="auto">
          <a:xfrm>
            <a:off x="3765948" y="1650207"/>
            <a:ext cx="288131" cy="288131"/>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21527" name="Text Box 21">
            <a:extLst>
              <a:ext uri="{FF2B5EF4-FFF2-40B4-BE49-F238E27FC236}">
                <a16:creationId xmlns:a16="http://schemas.microsoft.com/office/drawing/2014/main" id="{51029223-7D87-2D84-A2BA-570E9E2CAA4A}"/>
              </a:ext>
            </a:extLst>
          </p:cNvPr>
          <p:cNvSpPr txBox="1">
            <a:spLocks noChangeArrowheads="1"/>
          </p:cNvSpPr>
          <p:nvPr/>
        </p:nvSpPr>
        <p:spPr bwMode="auto">
          <a:xfrm>
            <a:off x="3765947" y="1593056"/>
            <a:ext cx="33855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2100"/>
              <a:t>+</a:t>
            </a:r>
          </a:p>
        </p:txBody>
      </p:sp>
      <p:sp>
        <p:nvSpPr>
          <p:cNvPr id="21528" name="Line 22">
            <a:extLst>
              <a:ext uri="{FF2B5EF4-FFF2-40B4-BE49-F238E27FC236}">
                <a16:creationId xmlns:a16="http://schemas.microsoft.com/office/drawing/2014/main" id="{16537B3D-FB66-09A5-F36F-F07AB1F432C2}"/>
              </a:ext>
            </a:extLst>
          </p:cNvPr>
          <p:cNvSpPr>
            <a:spLocks noChangeShapeType="1"/>
          </p:cNvSpPr>
          <p:nvPr/>
        </p:nvSpPr>
        <p:spPr bwMode="auto">
          <a:xfrm>
            <a:off x="3506392" y="1794272"/>
            <a:ext cx="259556"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29" name="Line 23">
            <a:extLst>
              <a:ext uri="{FF2B5EF4-FFF2-40B4-BE49-F238E27FC236}">
                <a16:creationId xmlns:a16="http://schemas.microsoft.com/office/drawing/2014/main" id="{645A2892-2017-7511-90FC-F93FC6D1A6C6}"/>
              </a:ext>
            </a:extLst>
          </p:cNvPr>
          <p:cNvSpPr>
            <a:spLocks noChangeShapeType="1"/>
          </p:cNvSpPr>
          <p:nvPr/>
        </p:nvSpPr>
        <p:spPr bwMode="auto">
          <a:xfrm flipV="1">
            <a:off x="3908822" y="1938338"/>
            <a:ext cx="0" cy="201216"/>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30" name="Line 24">
            <a:extLst>
              <a:ext uri="{FF2B5EF4-FFF2-40B4-BE49-F238E27FC236}">
                <a16:creationId xmlns:a16="http://schemas.microsoft.com/office/drawing/2014/main" id="{646F8C78-4DF6-826A-943A-D8A2AE8AEA73}"/>
              </a:ext>
            </a:extLst>
          </p:cNvPr>
          <p:cNvSpPr>
            <a:spLocks noChangeShapeType="1"/>
          </p:cNvSpPr>
          <p:nvPr/>
        </p:nvSpPr>
        <p:spPr bwMode="auto">
          <a:xfrm>
            <a:off x="4052888" y="1794272"/>
            <a:ext cx="172641"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31" name="Text Box 25">
            <a:extLst>
              <a:ext uri="{FF2B5EF4-FFF2-40B4-BE49-F238E27FC236}">
                <a16:creationId xmlns:a16="http://schemas.microsoft.com/office/drawing/2014/main" id="{22727527-9FD3-A937-EF6B-1447C8716A14}"/>
              </a:ext>
            </a:extLst>
          </p:cNvPr>
          <p:cNvSpPr txBox="1">
            <a:spLocks noChangeArrowheads="1"/>
          </p:cNvSpPr>
          <p:nvPr/>
        </p:nvSpPr>
        <p:spPr bwMode="auto">
          <a:xfrm>
            <a:off x="4226719" y="1650207"/>
            <a:ext cx="287258" cy="276999"/>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E</a:t>
            </a:r>
          </a:p>
        </p:txBody>
      </p:sp>
      <p:sp>
        <p:nvSpPr>
          <p:cNvPr id="21532" name="Text Box 26">
            <a:extLst>
              <a:ext uri="{FF2B5EF4-FFF2-40B4-BE49-F238E27FC236}">
                <a16:creationId xmlns:a16="http://schemas.microsoft.com/office/drawing/2014/main" id="{1670AFB9-1AC5-DCC1-FA5C-C4199A9AA0C8}"/>
              </a:ext>
            </a:extLst>
          </p:cNvPr>
          <p:cNvSpPr txBox="1">
            <a:spLocks noChangeArrowheads="1"/>
          </p:cNvSpPr>
          <p:nvPr/>
        </p:nvSpPr>
        <p:spPr bwMode="auto">
          <a:xfrm>
            <a:off x="3103960" y="1621632"/>
            <a:ext cx="4251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500"/>
              <a:t>. . .</a:t>
            </a:r>
          </a:p>
        </p:txBody>
      </p:sp>
      <p:sp>
        <p:nvSpPr>
          <p:cNvPr id="21533" name="Text Box 27">
            <a:extLst>
              <a:ext uri="{FF2B5EF4-FFF2-40B4-BE49-F238E27FC236}">
                <a16:creationId xmlns:a16="http://schemas.microsoft.com/office/drawing/2014/main" id="{6FD93FEC-E8E1-9F59-C66F-B10ABA329A17}"/>
              </a:ext>
            </a:extLst>
          </p:cNvPr>
          <p:cNvSpPr txBox="1">
            <a:spLocks noChangeArrowheads="1"/>
          </p:cNvSpPr>
          <p:nvPr/>
        </p:nvSpPr>
        <p:spPr bwMode="auto">
          <a:xfrm>
            <a:off x="4486275" y="2168129"/>
            <a:ext cx="453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B</a:t>
            </a:r>
            <a:r>
              <a:rPr lang="en-US" altLang="en-VN" sz="1200" baseline="-25000"/>
              <a:t>k+1</a:t>
            </a:r>
            <a:endParaRPr lang="en-US" altLang="en-VN" sz="1200"/>
          </a:p>
        </p:txBody>
      </p:sp>
      <p:sp>
        <p:nvSpPr>
          <p:cNvPr id="21534" name="Line 28">
            <a:extLst>
              <a:ext uri="{FF2B5EF4-FFF2-40B4-BE49-F238E27FC236}">
                <a16:creationId xmlns:a16="http://schemas.microsoft.com/office/drawing/2014/main" id="{DCE6976D-56A7-D426-88B5-2D42449DA76D}"/>
              </a:ext>
            </a:extLst>
          </p:cNvPr>
          <p:cNvSpPr>
            <a:spLocks noChangeShapeType="1"/>
          </p:cNvSpPr>
          <p:nvPr/>
        </p:nvSpPr>
        <p:spPr bwMode="auto">
          <a:xfrm>
            <a:off x="5004197" y="2139553"/>
            <a:ext cx="0" cy="375047"/>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21535" name="Text Box 29">
            <a:extLst>
              <a:ext uri="{FF2B5EF4-FFF2-40B4-BE49-F238E27FC236}">
                <a16:creationId xmlns:a16="http://schemas.microsoft.com/office/drawing/2014/main" id="{FF344058-EEC5-A24C-6DFA-775593B542D6}"/>
              </a:ext>
            </a:extLst>
          </p:cNvPr>
          <p:cNvSpPr txBox="1">
            <a:spLocks noChangeArrowheads="1"/>
          </p:cNvSpPr>
          <p:nvPr/>
        </p:nvSpPr>
        <p:spPr bwMode="auto">
          <a:xfrm>
            <a:off x="5032772" y="2110979"/>
            <a:ext cx="4251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500"/>
              <a:t>. . .</a:t>
            </a:r>
          </a:p>
        </p:txBody>
      </p:sp>
      <p:sp>
        <p:nvSpPr>
          <p:cNvPr id="21536" name="Oval 35">
            <a:extLst>
              <a:ext uri="{FF2B5EF4-FFF2-40B4-BE49-F238E27FC236}">
                <a16:creationId xmlns:a16="http://schemas.microsoft.com/office/drawing/2014/main" id="{133F069C-DC55-D6A8-CC8B-5AF65F609105}"/>
              </a:ext>
            </a:extLst>
          </p:cNvPr>
          <p:cNvSpPr>
            <a:spLocks noChangeArrowheads="1"/>
          </p:cNvSpPr>
          <p:nvPr/>
        </p:nvSpPr>
        <p:spPr bwMode="auto">
          <a:xfrm>
            <a:off x="4716067" y="1650207"/>
            <a:ext cx="288131" cy="288131"/>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21537" name="Text Box 36">
            <a:extLst>
              <a:ext uri="{FF2B5EF4-FFF2-40B4-BE49-F238E27FC236}">
                <a16:creationId xmlns:a16="http://schemas.microsoft.com/office/drawing/2014/main" id="{1F15620F-EA6A-9674-C58C-353FA5438997}"/>
              </a:ext>
            </a:extLst>
          </p:cNvPr>
          <p:cNvSpPr txBox="1">
            <a:spLocks noChangeArrowheads="1"/>
          </p:cNvSpPr>
          <p:nvPr/>
        </p:nvSpPr>
        <p:spPr bwMode="auto">
          <a:xfrm>
            <a:off x="4716066" y="1593056"/>
            <a:ext cx="33855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2100"/>
              <a:t>+</a:t>
            </a:r>
          </a:p>
        </p:txBody>
      </p:sp>
      <p:sp>
        <p:nvSpPr>
          <p:cNvPr id="21538" name="Line 37">
            <a:extLst>
              <a:ext uri="{FF2B5EF4-FFF2-40B4-BE49-F238E27FC236}">
                <a16:creationId xmlns:a16="http://schemas.microsoft.com/office/drawing/2014/main" id="{3319D351-D3FE-FB3E-ECC9-313CCF665EAE}"/>
              </a:ext>
            </a:extLst>
          </p:cNvPr>
          <p:cNvSpPr>
            <a:spLocks noChangeShapeType="1"/>
          </p:cNvSpPr>
          <p:nvPr/>
        </p:nvSpPr>
        <p:spPr bwMode="auto">
          <a:xfrm flipV="1">
            <a:off x="4514850" y="1794272"/>
            <a:ext cx="201216"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39" name="Line 38">
            <a:extLst>
              <a:ext uri="{FF2B5EF4-FFF2-40B4-BE49-F238E27FC236}">
                <a16:creationId xmlns:a16="http://schemas.microsoft.com/office/drawing/2014/main" id="{6A39D540-73F1-673E-5EB8-A453CF666B49}"/>
              </a:ext>
            </a:extLst>
          </p:cNvPr>
          <p:cNvSpPr>
            <a:spLocks noChangeShapeType="1"/>
          </p:cNvSpPr>
          <p:nvPr/>
        </p:nvSpPr>
        <p:spPr bwMode="auto">
          <a:xfrm flipV="1">
            <a:off x="4858941" y="1938338"/>
            <a:ext cx="0" cy="201216"/>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40" name="Line 39">
            <a:extLst>
              <a:ext uri="{FF2B5EF4-FFF2-40B4-BE49-F238E27FC236}">
                <a16:creationId xmlns:a16="http://schemas.microsoft.com/office/drawing/2014/main" id="{7E6395F9-08BA-FB16-CBEC-49BB62082ABA}"/>
              </a:ext>
            </a:extLst>
          </p:cNvPr>
          <p:cNvSpPr>
            <a:spLocks noChangeShapeType="1"/>
          </p:cNvSpPr>
          <p:nvPr/>
        </p:nvSpPr>
        <p:spPr bwMode="auto">
          <a:xfrm>
            <a:off x="5003006" y="1794272"/>
            <a:ext cx="172641"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41" name="Line 40">
            <a:extLst>
              <a:ext uri="{FF2B5EF4-FFF2-40B4-BE49-F238E27FC236}">
                <a16:creationId xmlns:a16="http://schemas.microsoft.com/office/drawing/2014/main" id="{6B6C8B0E-298E-DB7B-3BAC-6C40292FFA34}"/>
              </a:ext>
            </a:extLst>
          </p:cNvPr>
          <p:cNvSpPr>
            <a:spLocks noChangeShapeType="1"/>
          </p:cNvSpPr>
          <p:nvPr/>
        </p:nvSpPr>
        <p:spPr bwMode="auto">
          <a:xfrm>
            <a:off x="5464969" y="2139553"/>
            <a:ext cx="0" cy="375047"/>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21542" name="Text Box 41">
            <a:extLst>
              <a:ext uri="{FF2B5EF4-FFF2-40B4-BE49-F238E27FC236}">
                <a16:creationId xmlns:a16="http://schemas.microsoft.com/office/drawing/2014/main" id="{D60727D8-A5CA-B685-B623-2A39EC771D79}"/>
              </a:ext>
            </a:extLst>
          </p:cNvPr>
          <p:cNvSpPr txBox="1">
            <a:spLocks noChangeArrowheads="1"/>
          </p:cNvSpPr>
          <p:nvPr/>
        </p:nvSpPr>
        <p:spPr bwMode="auto">
          <a:xfrm>
            <a:off x="5580460" y="2168129"/>
            <a:ext cx="36099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B</a:t>
            </a:r>
            <a:r>
              <a:rPr lang="en-US" altLang="en-VN" sz="1200" baseline="-25000"/>
              <a:t>N</a:t>
            </a:r>
            <a:endParaRPr lang="en-US" altLang="en-VN" sz="1200"/>
          </a:p>
        </p:txBody>
      </p:sp>
      <p:sp>
        <p:nvSpPr>
          <p:cNvPr id="21543" name="Line 42">
            <a:extLst>
              <a:ext uri="{FF2B5EF4-FFF2-40B4-BE49-F238E27FC236}">
                <a16:creationId xmlns:a16="http://schemas.microsoft.com/office/drawing/2014/main" id="{70334388-313F-AE3E-CAF2-174DE3F466C7}"/>
              </a:ext>
            </a:extLst>
          </p:cNvPr>
          <p:cNvSpPr>
            <a:spLocks noChangeShapeType="1"/>
          </p:cNvSpPr>
          <p:nvPr/>
        </p:nvSpPr>
        <p:spPr bwMode="auto">
          <a:xfrm>
            <a:off x="5925741" y="2139553"/>
            <a:ext cx="0" cy="375047"/>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21544" name="Text Box 43">
            <a:extLst>
              <a:ext uri="{FF2B5EF4-FFF2-40B4-BE49-F238E27FC236}">
                <a16:creationId xmlns:a16="http://schemas.microsoft.com/office/drawing/2014/main" id="{F74C784F-406D-0E8D-E2E0-D7901E84A46E}"/>
              </a:ext>
            </a:extLst>
          </p:cNvPr>
          <p:cNvSpPr txBox="1">
            <a:spLocks noChangeArrowheads="1"/>
          </p:cNvSpPr>
          <p:nvPr/>
        </p:nvSpPr>
        <p:spPr bwMode="auto">
          <a:xfrm>
            <a:off x="5955506" y="2168129"/>
            <a:ext cx="2616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0</a:t>
            </a:r>
          </a:p>
        </p:txBody>
      </p:sp>
      <p:sp>
        <p:nvSpPr>
          <p:cNvPr id="21545" name="Oval 45">
            <a:extLst>
              <a:ext uri="{FF2B5EF4-FFF2-40B4-BE49-F238E27FC236}">
                <a16:creationId xmlns:a16="http://schemas.microsoft.com/office/drawing/2014/main" id="{A1B1DE13-AE08-980D-AD91-F2E4FED41C98}"/>
              </a:ext>
            </a:extLst>
          </p:cNvPr>
          <p:cNvSpPr>
            <a:spLocks noChangeArrowheads="1"/>
          </p:cNvSpPr>
          <p:nvPr/>
        </p:nvSpPr>
        <p:spPr bwMode="auto">
          <a:xfrm>
            <a:off x="5638801" y="1650207"/>
            <a:ext cx="288131" cy="288131"/>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21546" name="Text Box 46">
            <a:extLst>
              <a:ext uri="{FF2B5EF4-FFF2-40B4-BE49-F238E27FC236}">
                <a16:creationId xmlns:a16="http://schemas.microsoft.com/office/drawing/2014/main" id="{EF87AD74-51E9-486C-871F-408B48DD8534}"/>
              </a:ext>
            </a:extLst>
          </p:cNvPr>
          <p:cNvSpPr txBox="1">
            <a:spLocks noChangeArrowheads="1"/>
          </p:cNvSpPr>
          <p:nvPr/>
        </p:nvSpPr>
        <p:spPr bwMode="auto">
          <a:xfrm>
            <a:off x="5638800" y="1593056"/>
            <a:ext cx="33855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2100"/>
              <a:t>+</a:t>
            </a:r>
          </a:p>
        </p:txBody>
      </p:sp>
      <p:sp>
        <p:nvSpPr>
          <p:cNvPr id="21547" name="Line 47">
            <a:extLst>
              <a:ext uri="{FF2B5EF4-FFF2-40B4-BE49-F238E27FC236}">
                <a16:creationId xmlns:a16="http://schemas.microsoft.com/office/drawing/2014/main" id="{587FCF2A-DD24-55CC-6832-2FFE349F3EAE}"/>
              </a:ext>
            </a:extLst>
          </p:cNvPr>
          <p:cNvSpPr>
            <a:spLocks noChangeShapeType="1"/>
          </p:cNvSpPr>
          <p:nvPr/>
        </p:nvSpPr>
        <p:spPr bwMode="auto">
          <a:xfrm flipV="1">
            <a:off x="5437585" y="1794272"/>
            <a:ext cx="201215"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48" name="Line 48">
            <a:extLst>
              <a:ext uri="{FF2B5EF4-FFF2-40B4-BE49-F238E27FC236}">
                <a16:creationId xmlns:a16="http://schemas.microsoft.com/office/drawing/2014/main" id="{3D4F91C6-F51C-A375-2417-9ECCB4E6EB12}"/>
              </a:ext>
            </a:extLst>
          </p:cNvPr>
          <p:cNvSpPr>
            <a:spLocks noChangeShapeType="1"/>
          </p:cNvSpPr>
          <p:nvPr/>
        </p:nvSpPr>
        <p:spPr bwMode="auto">
          <a:xfrm flipV="1">
            <a:off x="5781675" y="1938338"/>
            <a:ext cx="0" cy="201216"/>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49" name="Line 49">
            <a:extLst>
              <a:ext uri="{FF2B5EF4-FFF2-40B4-BE49-F238E27FC236}">
                <a16:creationId xmlns:a16="http://schemas.microsoft.com/office/drawing/2014/main" id="{D9F3BEAD-C63A-D363-8686-3DBF16B118CC}"/>
              </a:ext>
            </a:extLst>
          </p:cNvPr>
          <p:cNvSpPr>
            <a:spLocks noChangeShapeType="1"/>
          </p:cNvSpPr>
          <p:nvPr/>
        </p:nvSpPr>
        <p:spPr bwMode="auto">
          <a:xfrm>
            <a:off x="5925742" y="1794272"/>
            <a:ext cx="172640"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50" name="Text Box 50">
            <a:extLst>
              <a:ext uri="{FF2B5EF4-FFF2-40B4-BE49-F238E27FC236}">
                <a16:creationId xmlns:a16="http://schemas.microsoft.com/office/drawing/2014/main" id="{6B907F1C-C523-2508-64F9-73144CB073FA}"/>
              </a:ext>
            </a:extLst>
          </p:cNvPr>
          <p:cNvSpPr txBox="1">
            <a:spLocks noChangeArrowheads="1"/>
          </p:cNvSpPr>
          <p:nvPr/>
        </p:nvSpPr>
        <p:spPr bwMode="auto">
          <a:xfrm>
            <a:off x="5119688" y="1621632"/>
            <a:ext cx="4251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500"/>
              <a:t>. . .</a:t>
            </a:r>
          </a:p>
        </p:txBody>
      </p:sp>
      <p:sp>
        <p:nvSpPr>
          <p:cNvPr id="21551" name="Text Box 51">
            <a:extLst>
              <a:ext uri="{FF2B5EF4-FFF2-40B4-BE49-F238E27FC236}">
                <a16:creationId xmlns:a16="http://schemas.microsoft.com/office/drawing/2014/main" id="{CF52F8A0-9C42-624C-786E-395ECA483F6C}"/>
              </a:ext>
            </a:extLst>
          </p:cNvPr>
          <p:cNvSpPr txBox="1">
            <a:spLocks noChangeArrowheads="1"/>
          </p:cNvSpPr>
          <p:nvPr/>
        </p:nvSpPr>
        <p:spPr bwMode="auto">
          <a:xfrm>
            <a:off x="6128147" y="1650207"/>
            <a:ext cx="287258" cy="276999"/>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E</a:t>
            </a:r>
          </a:p>
        </p:txBody>
      </p:sp>
      <p:sp>
        <p:nvSpPr>
          <p:cNvPr id="21552" name="Rectangle 52">
            <a:extLst>
              <a:ext uri="{FF2B5EF4-FFF2-40B4-BE49-F238E27FC236}">
                <a16:creationId xmlns:a16="http://schemas.microsoft.com/office/drawing/2014/main" id="{DD00CA83-7E83-E6EF-165F-A59EE2AF9019}"/>
              </a:ext>
            </a:extLst>
          </p:cNvPr>
          <p:cNvSpPr>
            <a:spLocks noChangeArrowheads="1"/>
          </p:cNvSpPr>
          <p:nvPr/>
        </p:nvSpPr>
        <p:spPr bwMode="auto">
          <a:xfrm>
            <a:off x="2412207" y="2744391"/>
            <a:ext cx="1727597" cy="346472"/>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21553" name="Text Box 53">
            <a:extLst>
              <a:ext uri="{FF2B5EF4-FFF2-40B4-BE49-F238E27FC236}">
                <a16:creationId xmlns:a16="http://schemas.microsoft.com/office/drawing/2014/main" id="{C640091A-50FF-35E3-1B22-0FF8DA5C99C0}"/>
              </a:ext>
            </a:extLst>
          </p:cNvPr>
          <p:cNvSpPr txBox="1">
            <a:spLocks noChangeArrowheads="1"/>
          </p:cNvSpPr>
          <p:nvPr/>
        </p:nvSpPr>
        <p:spPr bwMode="auto">
          <a:xfrm>
            <a:off x="2959894" y="2802732"/>
            <a:ext cx="67358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Header</a:t>
            </a:r>
          </a:p>
        </p:txBody>
      </p:sp>
      <p:sp>
        <p:nvSpPr>
          <p:cNvPr id="21554" name="Rectangle 54">
            <a:extLst>
              <a:ext uri="{FF2B5EF4-FFF2-40B4-BE49-F238E27FC236}">
                <a16:creationId xmlns:a16="http://schemas.microsoft.com/office/drawing/2014/main" id="{F57833D0-B088-0166-55F5-23CD52511A46}"/>
              </a:ext>
            </a:extLst>
          </p:cNvPr>
          <p:cNvSpPr>
            <a:spLocks noChangeArrowheads="1"/>
          </p:cNvSpPr>
          <p:nvPr/>
        </p:nvSpPr>
        <p:spPr bwMode="auto">
          <a:xfrm>
            <a:off x="4399360" y="2744392"/>
            <a:ext cx="1556147" cy="345281"/>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21555" name="Rectangle 55">
            <a:extLst>
              <a:ext uri="{FF2B5EF4-FFF2-40B4-BE49-F238E27FC236}">
                <a16:creationId xmlns:a16="http://schemas.microsoft.com/office/drawing/2014/main" id="{F8111C4E-8FC7-AAB1-07D9-4B7B49E52CFC}"/>
              </a:ext>
            </a:extLst>
          </p:cNvPr>
          <p:cNvSpPr>
            <a:spLocks noChangeArrowheads="1"/>
          </p:cNvSpPr>
          <p:nvPr/>
        </p:nvSpPr>
        <p:spPr bwMode="auto">
          <a:xfrm>
            <a:off x="6387704" y="2744392"/>
            <a:ext cx="685800" cy="345281"/>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21556" name="Text Box 56">
            <a:extLst>
              <a:ext uri="{FF2B5EF4-FFF2-40B4-BE49-F238E27FC236}">
                <a16:creationId xmlns:a16="http://schemas.microsoft.com/office/drawing/2014/main" id="{0AD2B040-3655-F2BA-40D1-9E1EEC1C7387}"/>
              </a:ext>
            </a:extLst>
          </p:cNvPr>
          <p:cNvSpPr txBox="1">
            <a:spLocks noChangeArrowheads="1"/>
          </p:cNvSpPr>
          <p:nvPr/>
        </p:nvSpPr>
        <p:spPr bwMode="auto">
          <a:xfrm>
            <a:off x="4831556" y="2802732"/>
            <a:ext cx="7152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Payload</a:t>
            </a:r>
          </a:p>
        </p:txBody>
      </p:sp>
      <p:sp>
        <p:nvSpPr>
          <p:cNvPr id="21557" name="Text Box 57">
            <a:extLst>
              <a:ext uri="{FF2B5EF4-FFF2-40B4-BE49-F238E27FC236}">
                <a16:creationId xmlns:a16="http://schemas.microsoft.com/office/drawing/2014/main" id="{728917E3-CCC9-2667-C91F-2F51B7B9B5B9}"/>
              </a:ext>
            </a:extLst>
          </p:cNvPr>
          <p:cNvSpPr txBox="1">
            <a:spLocks noChangeArrowheads="1"/>
          </p:cNvSpPr>
          <p:nvPr/>
        </p:nvSpPr>
        <p:spPr bwMode="auto">
          <a:xfrm>
            <a:off x="6502003" y="2802732"/>
            <a:ext cx="50045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MIC</a:t>
            </a:r>
          </a:p>
        </p:txBody>
      </p:sp>
      <p:sp>
        <p:nvSpPr>
          <p:cNvPr id="21558" name="Line 58">
            <a:extLst>
              <a:ext uri="{FF2B5EF4-FFF2-40B4-BE49-F238E27FC236}">
                <a16:creationId xmlns:a16="http://schemas.microsoft.com/office/drawing/2014/main" id="{BF73BABB-D2CF-963C-C931-C5AFF9BEEA66}"/>
              </a:ext>
            </a:extLst>
          </p:cNvPr>
          <p:cNvSpPr>
            <a:spLocks noChangeShapeType="1"/>
          </p:cNvSpPr>
          <p:nvPr/>
        </p:nvSpPr>
        <p:spPr bwMode="auto">
          <a:xfrm>
            <a:off x="6387704" y="1794272"/>
            <a:ext cx="201215" cy="0"/>
          </a:xfrm>
          <a:prstGeom prst="line">
            <a:avLst/>
          </a:prstGeom>
          <a:noFill/>
          <a:ln w="25400">
            <a:solidFill>
              <a:srgbClr val="FF00FF"/>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21559" name="Line 60">
            <a:extLst>
              <a:ext uri="{FF2B5EF4-FFF2-40B4-BE49-F238E27FC236}">
                <a16:creationId xmlns:a16="http://schemas.microsoft.com/office/drawing/2014/main" id="{1D61F6A0-6EA9-190E-CC4C-988E8793F9C3}"/>
              </a:ext>
            </a:extLst>
          </p:cNvPr>
          <p:cNvSpPr>
            <a:spLocks noChangeShapeType="1"/>
          </p:cNvSpPr>
          <p:nvPr/>
        </p:nvSpPr>
        <p:spPr bwMode="auto">
          <a:xfrm>
            <a:off x="6588919" y="1794273"/>
            <a:ext cx="0" cy="921544"/>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60" name="Line 61">
            <a:extLst>
              <a:ext uri="{FF2B5EF4-FFF2-40B4-BE49-F238E27FC236}">
                <a16:creationId xmlns:a16="http://schemas.microsoft.com/office/drawing/2014/main" id="{C48ACDA8-DB9A-C9D0-694E-EBBD5D473ED2}"/>
              </a:ext>
            </a:extLst>
          </p:cNvPr>
          <p:cNvSpPr>
            <a:spLocks noChangeShapeType="1"/>
          </p:cNvSpPr>
          <p:nvPr/>
        </p:nvSpPr>
        <p:spPr bwMode="auto">
          <a:xfrm>
            <a:off x="5119688" y="3090863"/>
            <a:ext cx="0" cy="201216"/>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61" name="Line 62">
            <a:extLst>
              <a:ext uri="{FF2B5EF4-FFF2-40B4-BE49-F238E27FC236}">
                <a16:creationId xmlns:a16="http://schemas.microsoft.com/office/drawing/2014/main" id="{618B7A75-AE53-70E2-1F59-DE89262A9BCB}"/>
              </a:ext>
            </a:extLst>
          </p:cNvPr>
          <p:cNvSpPr>
            <a:spLocks noChangeShapeType="1"/>
          </p:cNvSpPr>
          <p:nvPr/>
        </p:nvSpPr>
        <p:spPr bwMode="auto">
          <a:xfrm>
            <a:off x="6732985" y="3090863"/>
            <a:ext cx="0" cy="201216"/>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62" name="Rectangle 63">
            <a:extLst>
              <a:ext uri="{FF2B5EF4-FFF2-40B4-BE49-F238E27FC236}">
                <a16:creationId xmlns:a16="http://schemas.microsoft.com/office/drawing/2014/main" id="{BF7204C5-CD33-F6B1-75D7-1C174932B347}"/>
              </a:ext>
            </a:extLst>
          </p:cNvPr>
          <p:cNvSpPr>
            <a:spLocks noChangeArrowheads="1"/>
          </p:cNvSpPr>
          <p:nvPr/>
        </p:nvSpPr>
        <p:spPr bwMode="auto">
          <a:xfrm>
            <a:off x="4399360" y="3781426"/>
            <a:ext cx="1556147" cy="345281"/>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21563" name="Rectangle 64">
            <a:extLst>
              <a:ext uri="{FF2B5EF4-FFF2-40B4-BE49-F238E27FC236}">
                <a16:creationId xmlns:a16="http://schemas.microsoft.com/office/drawing/2014/main" id="{2A2EC25E-62E5-3067-7C9F-1A57778558E5}"/>
              </a:ext>
            </a:extLst>
          </p:cNvPr>
          <p:cNvSpPr>
            <a:spLocks noChangeArrowheads="1"/>
          </p:cNvSpPr>
          <p:nvPr/>
        </p:nvSpPr>
        <p:spPr bwMode="auto">
          <a:xfrm>
            <a:off x="6386513" y="3781426"/>
            <a:ext cx="685800" cy="345281"/>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21564" name="Oval 65">
            <a:extLst>
              <a:ext uri="{FF2B5EF4-FFF2-40B4-BE49-F238E27FC236}">
                <a16:creationId xmlns:a16="http://schemas.microsoft.com/office/drawing/2014/main" id="{6D3DC45E-EE0A-7F51-8381-1F77329A42FE}"/>
              </a:ext>
            </a:extLst>
          </p:cNvPr>
          <p:cNvSpPr>
            <a:spLocks noChangeArrowheads="1"/>
          </p:cNvSpPr>
          <p:nvPr/>
        </p:nvSpPr>
        <p:spPr bwMode="auto">
          <a:xfrm>
            <a:off x="4975623" y="3292079"/>
            <a:ext cx="288131" cy="288131"/>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21565" name="Text Box 66">
            <a:extLst>
              <a:ext uri="{FF2B5EF4-FFF2-40B4-BE49-F238E27FC236}">
                <a16:creationId xmlns:a16="http://schemas.microsoft.com/office/drawing/2014/main" id="{C4643490-0796-5BC8-A54D-5FEFD3665E62}"/>
              </a:ext>
            </a:extLst>
          </p:cNvPr>
          <p:cNvSpPr txBox="1">
            <a:spLocks noChangeArrowheads="1"/>
          </p:cNvSpPr>
          <p:nvPr/>
        </p:nvSpPr>
        <p:spPr bwMode="auto">
          <a:xfrm>
            <a:off x="4975622" y="3234928"/>
            <a:ext cx="33855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2100"/>
              <a:t>+</a:t>
            </a:r>
          </a:p>
        </p:txBody>
      </p:sp>
      <p:sp>
        <p:nvSpPr>
          <p:cNvPr id="21566" name="Line 68">
            <a:extLst>
              <a:ext uri="{FF2B5EF4-FFF2-40B4-BE49-F238E27FC236}">
                <a16:creationId xmlns:a16="http://schemas.microsoft.com/office/drawing/2014/main" id="{FDBE1D99-45B6-BB97-B7F5-CA55B2F49825}"/>
              </a:ext>
            </a:extLst>
          </p:cNvPr>
          <p:cNvSpPr>
            <a:spLocks noChangeShapeType="1"/>
          </p:cNvSpPr>
          <p:nvPr/>
        </p:nvSpPr>
        <p:spPr bwMode="auto">
          <a:xfrm flipV="1">
            <a:off x="5118497" y="3580210"/>
            <a:ext cx="0" cy="201215"/>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67" name="Oval 69">
            <a:extLst>
              <a:ext uri="{FF2B5EF4-FFF2-40B4-BE49-F238E27FC236}">
                <a16:creationId xmlns:a16="http://schemas.microsoft.com/office/drawing/2014/main" id="{75548D16-975F-6D92-FCF0-DC8039EEF4BD}"/>
              </a:ext>
            </a:extLst>
          </p:cNvPr>
          <p:cNvSpPr>
            <a:spLocks noChangeArrowheads="1"/>
          </p:cNvSpPr>
          <p:nvPr/>
        </p:nvSpPr>
        <p:spPr bwMode="auto">
          <a:xfrm>
            <a:off x="6587729" y="3263504"/>
            <a:ext cx="288131" cy="288131"/>
          </a:xfrm>
          <a:prstGeom prst="ellipse">
            <a:avLst/>
          </a:prstGeom>
          <a:noFill/>
          <a:ln w="25400">
            <a:solidFill>
              <a:schemeClr val="tx1"/>
            </a:solidFill>
            <a:round/>
            <a:headEnd type="none" w="lg" len="lg"/>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21568" name="Text Box 70">
            <a:extLst>
              <a:ext uri="{FF2B5EF4-FFF2-40B4-BE49-F238E27FC236}">
                <a16:creationId xmlns:a16="http://schemas.microsoft.com/office/drawing/2014/main" id="{B702729B-F2D3-228C-0D97-886495D00148}"/>
              </a:ext>
            </a:extLst>
          </p:cNvPr>
          <p:cNvSpPr txBox="1">
            <a:spLocks noChangeArrowheads="1"/>
          </p:cNvSpPr>
          <p:nvPr/>
        </p:nvSpPr>
        <p:spPr bwMode="auto">
          <a:xfrm>
            <a:off x="6587728" y="3205162"/>
            <a:ext cx="33855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2100"/>
              <a:t>+</a:t>
            </a:r>
          </a:p>
        </p:txBody>
      </p:sp>
      <p:sp>
        <p:nvSpPr>
          <p:cNvPr id="21569" name="Line 71">
            <a:extLst>
              <a:ext uri="{FF2B5EF4-FFF2-40B4-BE49-F238E27FC236}">
                <a16:creationId xmlns:a16="http://schemas.microsoft.com/office/drawing/2014/main" id="{1F532458-A720-3159-BCD1-7F1ABC537699}"/>
              </a:ext>
            </a:extLst>
          </p:cNvPr>
          <p:cNvSpPr>
            <a:spLocks noChangeShapeType="1"/>
          </p:cNvSpPr>
          <p:nvPr/>
        </p:nvSpPr>
        <p:spPr bwMode="auto">
          <a:xfrm flipV="1">
            <a:off x="6731794" y="3550444"/>
            <a:ext cx="0" cy="230981"/>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70" name="Text Box 72">
            <a:extLst>
              <a:ext uri="{FF2B5EF4-FFF2-40B4-BE49-F238E27FC236}">
                <a16:creationId xmlns:a16="http://schemas.microsoft.com/office/drawing/2014/main" id="{8534CBF8-EC32-FA52-0D61-53658D7C60AD}"/>
              </a:ext>
            </a:extLst>
          </p:cNvPr>
          <p:cNvSpPr txBox="1">
            <a:spLocks noChangeArrowheads="1"/>
          </p:cNvSpPr>
          <p:nvPr/>
        </p:nvSpPr>
        <p:spPr bwMode="auto">
          <a:xfrm>
            <a:off x="4485085" y="4329113"/>
            <a:ext cx="287258" cy="276999"/>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E</a:t>
            </a:r>
          </a:p>
        </p:txBody>
      </p:sp>
      <p:sp>
        <p:nvSpPr>
          <p:cNvPr id="21571" name="Text Box 73">
            <a:extLst>
              <a:ext uri="{FF2B5EF4-FFF2-40B4-BE49-F238E27FC236}">
                <a16:creationId xmlns:a16="http://schemas.microsoft.com/office/drawing/2014/main" id="{494F3A2E-C097-AE13-1CAE-B7108E9A872D}"/>
              </a:ext>
            </a:extLst>
          </p:cNvPr>
          <p:cNvSpPr txBox="1">
            <a:spLocks noChangeArrowheads="1"/>
          </p:cNvSpPr>
          <p:nvPr/>
        </p:nvSpPr>
        <p:spPr bwMode="auto">
          <a:xfrm>
            <a:off x="5637610" y="4329113"/>
            <a:ext cx="287258" cy="276999"/>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E</a:t>
            </a:r>
          </a:p>
        </p:txBody>
      </p:sp>
      <p:sp>
        <p:nvSpPr>
          <p:cNvPr id="21572" name="Text Box 74">
            <a:extLst>
              <a:ext uri="{FF2B5EF4-FFF2-40B4-BE49-F238E27FC236}">
                <a16:creationId xmlns:a16="http://schemas.microsoft.com/office/drawing/2014/main" id="{FD6611C5-9F09-DD42-A67C-888E2A49293A}"/>
              </a:ext>
            </a:extLst>
          </p:cNvPr>
          <p:cNvSpPr txBox="1">
            <a:spLocks noChangeArrowheads="1"/>
          </p:cNvSpPr>
          <p:nvPr/>
        </p:nvSpPr>
        <p:spPr bwMode="auto">
          <a:xfrm>
            <a:off x="6674644" y="4329113"/>
            <a:ext cx="287258" cy="276999"/>
          </a:xfrm>
          <a:prstGeom prst="rect">
            <a:avLst/>
          </a:prstGeom>
          <a:noFill/>
          <a:ln w="25400">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E</a:t>
            </a:r>
          </a:p>
        </p:txBody>
      </p:sp>
      <p:sp>
        <p:nvSpPr>
          <p:cNvPr id="21573" name="Line 75">
            <a:extLst>
              <a:ext uri="{FF2B5EF4-FFF2-40B4-BE49-F238E27FC236}">
                <a16:creationId xmlns:a16="http://schemas.microsoft.com/office/drawing/2014/main" id="{A7537288-486B-AF43-064D-9F126A71CE47}"/>
              </a:ext>
            </a:extLst>
          </p:cNvPr>
          <p:cNvSpPr>
            <a:spLocks noChangeShapeType="1"/>
          </p:cNvSpPr>
          <p:nvPr/>
        </p:nvSpPr>
        <p:spPr bwMode="auto">
          <a:xfrm>
            <a:off x="4283869" y="4473179"/>
            <a:ext cx="201216"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74" name="Line 76">
            <a:extLst>
              <a:ext uri="{FF2B5EF4-FFF2-40B4-BE49-F238E27FC236}">
                <a16:creationId xmlns:a16="http://schemas.microsoft.com/office/drawing/2014/main" id="{072528C2-6C76-514C-31C9-FCAC41A93BA4}"/>
              </a:ext>
            </a:extLst>
          </p:cNvPr>
          <p:cNvSpPr>
            <a:spLocks noChangeShapeType="1"/>
          </p:cNvSpPr>
          <p:nvPr/>
        </p:nvSpPr>
        <p:spPr bwMode="auto">
          <a:xfrm>
            <a:off x="6473429" y="4473179"/>
            <a:ext cx="201215"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75" name="Line 77">
            <a:extLst>
              <a:ext uri="{FF2B5EF4-FFF2-40B4-BE49-F238E27FC236}">
                <a16:creationId xmlns:a16="http://schemas.microsoft.com/office/drawing/2014/main" id="{47B22E6E-C64A-D07D-F35A-B5B0945EA1ED}"/>
              </a:ext>
            </a:extLst>
          </p:cNvPr>
          <p:cNvSpPr>
            <a:spLocks noChangeShapeType="1"/>
          </p:cNvSpPr>
          <p:nvPr/>
        </p:nvSpPr>
        <p:spPr bwMode="auto">
          <a:xfrm>
            <a:off x="5436394" y="4473179"/>
            <a:ext cx="201216"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76" name="Line 79">
            <a:extLst>
              <a:ext uri="{FF2B5EF4-FFF2-40B4-BE49-F238E27FC236}">
                <a16:creationId xmlns:a16="http://schemas.microsoft.com/office/drawing/2014/main" id="{62C5CC0A-91A9-B31C-C7B5-FF048A0BED1E}"/>
              </a:ext>
            </a:extLst>
          </p:cNvPr>
          <p:cNvSpPr>
            <a:spLocks noChangeShapeType="1"/>
          </p:cNvSpPr>
          <p:nvPr/>
        </p:nvSpPr>
        <p:spPr bwMode="auto">
          <a:xfrm flipH="1" flipV="1">
            <a:off x="4629150" y="4126707"/>
            <a:ext cx="0" cy="202406"/>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77" name="Line 80">
            <a:extLst>
              <a:ext uri="{FF2B5EF4-FFF2-40B4-BE49-F238E27FC236}">
                <a16:creationId xmlns:a16="http://schemas.microsoft.com/office/drawing/2014/main" id="{707B87D7-3C20-B10E-E3A0-008DBF4EFE52}"/>
              </a:ext>
            </a:extLst>
          </p:cNvPr>
          <p:cNvSpPr>
            <a:spLocks noChangeShapeType="1"/>
          </p:cNvSpPr>
          <p:nvPr/>
        </p:nvSpPr>
        <p:spPr bwMode="auto">
          <a:xfrm flipV="1">
            <a:off x="5781675" y="4126707"/>
            <a:ext cx="0" cy="173831"/>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78" name="Line 81">
            <a:extLst>
              <a:ext uri="{FF2B5EF4-FFF2-40B4-BE49-F238E27FC236}">
                <a16:creationId xmlns:a16="http://schemas.microsoft.com/office/drawing/2014/main" id="{CB05FFFD-4E8B-0148-1C8A-67297DA796A7}"/>
              </a:ext>
            </a:extLst>
          </p:cNvPr>
          <p:cNvSpPr>
            <a:spLocks noChangeShapeType="1"/>
          </p:cNvSpPr>
          <p:nvPr/>
        </p:nvSpPr>
        <p:spPr bwMode="auto">
          <a:xfrm flipV="1">
            <a:off x="6790135" y="4126707"/>
            <a:ext cx="0" cy="202406"/>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79" name="Line 82">
            <a:extLst>
              <a:ext uri="{FF2B5EF4-FFF2-40B4-BE49-F238E27FC236}">
                <a16:creationId xmlns:a16="http://schemas.microsoft.com/office/drawing/2014/main" id="{F5076490-A4BB-0155-C997-64D497660EB8}"/>
              </a:ext>
            </a:extLst>
          </p:cNvPr>
          <p:cNvSpPr>
            <a:spLocks noChangeShapeType="1"/>
          </p:cNvSpPr>
          <p:nvPr/>
        </p:nvSpPr>
        <p:spPr bwMode="auto">
          <a:xfrm>
            <a:off x="1749029" y="1794273"/>
            <a:ext cx="0" cy="373856"/>
          </a:xfrm>
          <a:prstGeom prst="line">
            <a:avLst/>
          </a:prstGeom>
          <a:noFill/>
          <a:ln w="25400">
            <a:solidFill>
              <a:srgbClr val="FF00FF"/>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21580" name="Line 83">
            <a:extLst>
              <a:ext uri="{FF2B5EF4-FFF2-40B4-BE49-F238E27FC236}">
                <a16:creationId xmlns:a16="http://schemas.microsoft.com/office/drawing/2014/main" id="{930BCE02-1D84-D8FC-E578-2F499BC5EBBA}"/>
              </a:ext>
            </a:extLst>
          </p:cNvPr>
          <p:cNvSpPr>
            <a:spLocks noChangeShapeType="1"/>
          </p:cNvSpPr>
          <p:nvPr/>
        </p:nvSpPr>
        <p:spPr bwMode="auto">
          <a:xfrm>
            <a:off x="1749029" y="1794272"/>
            <a:ext cx="345281"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81" name="Text Box 84">
            <a:extLst>
              <a:ext uri="{FF2B5EF4-FFF2-40B4-BE49-F238E27FC236}">
                <a16:creationId xmlns:a16="http://schemas.microsoft.com/office/drawing/2014/main" id="{331A669E-0FEB-4590-583E-92EF722CF3FB}"/>
              </a:ext>
            </a:extLst>
          </p:cNvPr>
          <p:cNvSpPr txBox="1">
            <a:spLocks noChangeArrowheads="1"/>
          </p:cNvSpPr>
          <p:nvPr/>
        </p:nvSpPr>
        <p:spPr bwMode="auto">
          <a:xfrm>
            <a:off x="1633537" y="2196704"/>
            <a:ext cx="338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B</a:t>
            </a:r>
            <a:r>
              <a:rPr lang="en-US" altLang="en-VN" sz="1200" baseline="-25000"/>
              <a:t>0</a:t>
            </a:r>
            <a:endParaRPr lang="en-US" altLang="en-VN" sz="1200"/>
          </a:p>
        </p:txBody>
      </p:sp>
      <p:sp>
        <p:nvSpPr>
          <p:cNvPr id="21582" name="Line 85">
            <a:extLst>
              <a:ext uri="{FF2B5EF4-FFF2-40B4-BE49-F238E27FC236}">
                <a16:creationId xmlns:a16="http://schemas.microsoft.com/office/drawing/2014/main" id="{859A82BE-8DBE-8F42-72CB-5C577CCAB7AA}"/>
              </a:ext>
            </a:extLst>
          </p:cNvPr>
          <p:cNvSpPr>
            <a:spLocks noChangeShapeType="1"/>
          </p:cNvSpPr>
          <p:nvPr/>
        </p:nvSpPr>
        <p:spPr bwMode="auto">
          <a:xfrm>
            <a:off x="4802981" y="3781426"/>
            <a:ext cx="0" cy="345281"/>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21583" name="Line 86">
            <a:extLst>
              <a:ext uri="{FF2B5EF4-FFF2-40B4-BE49-F238E27FC236}">
                <a16:creationId xmlns:a16="http://schemas.microsoft.com/office/drawing/2014/main" id="{853CF1AA-7345-7337-84B9-678497CAB602}"/>
              </a:ext>
            </a:extLst>
          </p:cNvPr>
          <p:cNvSpPr>
            <a:spLocks noChangeShapeType="1"/>
          </p:cNvSpPr>
          <p:nvPr/>
        </p:nvSpPr>
        <p:spPr bwMode="auto">
          <a:xfrm>
            <a:off x="5551885" y="3781426"/>
            <a:ext cx="0" cy="345281"/>
          </a:xfrm>
          <a:prstGeom prst="line">
            <a:avLst/>
          </a:prstGeom>
          <a:noFill/>
          <a:ln w="25400">
            <a:solidFill>
              <a:schemeClr val="tx1"/>
            </a:solidFill>
            <a:round/>
            <a:headEnd type="none" w="lg" len="lg"/>
            <a:tailEnd type="none" w="lg" len="lg"/>
          </a:ln>
          <a:extLst>
            <a:ext uri="{909E8E84-426E-40DD-AFC4-6F175D3DCCD1}">
              <a14:hiddenFill xmlns:a14="http://schemas.microsoft.com/office/drawing/2010/main">
                <a:noFill/>
              </a14:hiddenFill>
            </a:ext>
          </a:extLst>
        </p:spPr>
        <p:txBody>
          <a:bodyPr/>
          <a:lstStyle/>
          <a:p>
            <a:endParaRPr lang="en-VN" sz="1350"/>
          </a:p>
        </p:txBody>
      </p:sp>
      <p:sp>
        <p:nvSpPr>
          <p:cNvPr id="21584" name="Text Box 87">
            <a:extLst>
              <a:ext uri="{FF2B5EF4-FFF2-40B4-BE49-F238E27FC236}">
                <a16:creationId xmlns:a16="http://schemas.microsoft.com/office/drawing/2014/main" id="{8BEDA897-D20C-9971-7D12-75FED6AA1347}"/>
              </a:ext>
            </a:extLst>
          </p:cNvPr>
          <p:cNvSpPr txBox="1">
            <a:spLocks noChangeArrowheads="1"/>
          </p:cNvSpPr>
          <p:nvPr/>
        </p:nvSpPr>
        <p:spPr bwMode="auto">
          <a:xfrm>
            <a:off x="4445794" y="3800476"/>
            <a:ext cx="3209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S</a:t>
            </a:r>
            <a:r>
              <a:rPr lang="en-US" altLang="en-VN" sz="1200" baseline="-25000"/>
              <a:t>1</a:t>
            </a:r>
            <a:endParaRPr lang="en-US" altLang="en-VN" sz="1200"/>
          </a:p>
        </p:txBody>
      </p:sp>
      <p:sp>
        <p:nvSpPr>
          <p:cNvPr id="21585" name="Text Box 88">
            <a:extLst>
              <a:ext uri="{FF2B5EF4-FFF2-40B4-BE49-F238E27FC236}">
                <a16:creationId xmlns:a16="http://schemas.microsoft.com/office/drawing/2014/main" id="{382C0CF2-6793-C246-FB31-53BA259CDF3F}"/>
              </a:ext>
            </a:extLst>
          </p:cNvPr>
          <p:cNvSpPr txBox="1">
            <a:spLocks noChangeArrowheads="1"/>
          </p:cNvSpPr>
          <p:nvPr/>
        </p:nvSpPr>
        <p:spPr bwMode="auto">
          <a:xfrm>
            <a:off x="5597128" y="3800476"/>
            <a:ext cx="3658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S</a:t>
            </a:r>
            <a:r>
              <a:rPr lang="en-US" altLang="en-VN" sz="1200" baseline="-25000"/>
              <a:t>M</a:t>
            </a:r>
            <a:endParaRPr lang="en-US" altLang="en-VN" sz="1200"/>
          </a:p>
        </p:txBody>
      </p:sp>
      <p:sp>
        <p:nvSpPr>
          <p:cNvPr id="21586" name="Text Box 89">
            <a:extLst>
              <a:ext uri="{FF2B5EF4-FFF2-40B4-BE49-F238E27FC236}">
                <a16:creationId xmlns:a16="http://schemas.microsoft.com/office/drawing/2014/main" id="{3B2FCF72-AA00-8EDB-7DAC-71C0F0C890DA}"/>
              </a:ext>
            </a:extLst>
          </p:cNvPr>
          <p:cNvSpPr txBox="1">
            <a:spLocks noChangeArrowheads="1"/>
          </p:cNvSpPr>
          <p:nvPr/>
        </p:nvSpPr>
        <p:spPr bwMode="auto">
          <a:xfrm>
            <a:off x="6617494" y="3810001"/>
            <a:ext cx="3209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S</a:t>
            </a:r>
            <a:r>
              <a:rPr lang="en-US" altLang="en-VN" sz="1200" baseline="-25000"/>
              <a:t>0</a:t>
            </a:r>
            <a:endParaRPr lang="en-US" altLang="en-VN" sz="1200"/>
          </a:p>
        </p:txBody>
      </p:sp>
      <p:sp>
        <p:nvSpPr>
          <p:cNvPr id="21587" name="Text Box 90">
            <a:extLst>
              <a:ext uri="{FF2B5EF4-FFF2-40B4-BE49-F238E27FC236}">
                <a16:creationId xmlns:a16="http://schemas.microsoft.com/office/drawing/2014/main" id="{60EE390D-9431-81AE-A4BB-7346D360F108}"/>
              </a:ext>
            </a:extLst>
          </p:cNvPr>
          <p:cNvSpPr txBox="1">
            <a:spLocks noChangeArrowheads="1"/>
          </p:cNvSpPr>
          <p:nvPr/>
        </p:nvSpPr>
        <p:spPr bwMode="auto">
          <a:xfrm>
            <a:off x="3995737" y="4329113"/>
            <a:ext cx="3465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A</a:t>
            </a:r>
            <a:r>
              <a:rPr lang="en-US" altLang="en-VN" sz="1200" baseline="-25000"/>
              <a:t>1</a:t>
            </a:r>
            <a:endParaRPr lang="en-US" altLang="en-VN" sz="1200"/>
          </a:p>
        </p:txBody>
      </p:sp>
      <p:sp>
        <p:nvSpPr>
          <p:cNvPr id="21588" name="Text Box 91">
            <a:extLst>
              <a:ext uri="{FF2B5EF4-FFF2-40B4-BE49-F238E27FC236}">
                <a16:creationId xmlns:a16="http://schemas.microsoft.com/office/drawing/2014/main" id="{AB20B99A-3EEE-25C7-CF3D-0AC64F3712F9}"/>
              </a:ext>
            </a:extLst>
          </p:cNvPr>
          <p:cNvSpPr txBox="1">
            <a:spLocks noChangeArrowheads="1"/>
          </p:cNvSpPr>
          <p:nvPr/>
        </p:nvSpPr>
        <p:spPr bwMode="auto">
          <a:xfrm>
            <a:off x="5136356" y="4319588"/>
            <a:ext cx="3914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A</a:t>
            </a:r>
            <a:r>
              <a:rPr lang="en-US" altLang="en-VN" sz="1200" baseline="-25000"/>
              <a:t>M</a:t>
            </a:r>
            <a:endParaRPr lang="en-US" altLang="en-VN" sz="1200"/>
          </a:p>
        </p:txBody>
      </p:sp>
      <p:sp>
        <p:nvSpPr>
          <p:cNvPr id="21589" name="Text Box 92">
            <a:extLst>
              <a:ext uri="{FF2B5EF4-FFF2-40B4-BE49-F238E27FC236}">
                <a16:creationId xmlns:a16="http://schemas.microsoft.com/office/drawing/2014/main" id="{EDA288F6-81D9-A99D-ACE7-D4A968AB3CAF}"/>
              </a:ext>
            </a:extLst>
          </p:cNvPr>
          <p:cNvSpPr txBox="1">
            <a:spLocks noChangeArrowheads="1"/>
          </p:cNvSpPr>
          <p:nvPr/>
        </p:nvSpPr>
        <p:spPr bwMode="auto">
          <a:xfrm>
            <a:off x="6201966" y="4319588"/>
            <a:ext cx="3465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A</a:t>
            </a:r>
            <a:r>
              <a:rPr lang="en-US" altLang="en-VN" sz="1200" baseline="-25000"/>
              <a:t>0</a:t>
            </a:r>
            <a:endParaRPr lang="en-US" altLang="en-VN" sz="1200"/>
          </a:p>
        </p:txBody>
      </p:sp>
      <p:sp>
        <p:nvSpPr>
          <p:cNvPr id="21590" name="Text Box 93">
            <a:extLst>
              <a:ext uri="{FF2B5EF4-FFF2-40B4-BE49-F238E27FC236}">
                <a16:creationId xmlns:a16="http://schemas.microsoft.com/office/drawing/2014/main" id="{0B3D0828-AC02-3EDA-4DB8-AD1F27CFA4CD}"/>
              </a:ext>
            </a:extLst>
          </p:cNvPr>
          <p:cNvSpPr txBox="1">
            <a:spLocks noChangeArrowheads="1"/>
          </p:cNvSpPr>
          <p:nvPr/>
        </p:nvSpPr>
        <p:spPr bwMode="auto">
          <a:xfrm>
            <a:off x="4975622" y="3752850"/>
            <a:ext cx="4251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500"/>
              <a:t>. . .</a:t>
            </a:r>
          </a:p>
        </p:txBody>
      </p:sp>
      <p:sp>
        <p:nvSpPr>
          <p:cNvPr id="21591" name="Text Box 94">
            <a:extLst>
              <a:ext uri="{FF2B5EF4-FFF2-40B4-BE49-F238E27FC236}">
                <a16:creationId xmlns:a16="http://schemas.microsoft.com/office/drawing/2014/main" id="{2B18BA3B-0348-68EA-A1B6-592C9FD83322}"/>
              </a:ext>
            </a:extLst>
          </p:cNvPr>
          <p:cNvSpPr txBox="1">
            <a:spLocks noChangeArrowheads="1"/>
          </p:cNvSpPr>
          <p:nvPr/>
        </p:nvSpPr>
        <p:spPr bwMode="auto">
          <a:xfrm>
            <a:off x="4831556" y="4242198"/>
            <a:ext cx="4251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500"/>
              <a:t>. . .</a:t>
            </a:r>
          </a:p>
        </p:txBody>
      </p:sp>
      <p:sp>
        <p:nvSpPr>
          <p:cNvPr id="21592" name="Line 95">
            <a:extLst>
              <a:ext uri="{FF2B5EF4-FFF2-40B4-BE49-F238E27FC236}">
                <a16:creationId xmlns:a16="http://schemas.microsoft.com/office/drawing/2014/main" id="{5D43E505-9076-29D6-CFEB-0AE636B1FB40}"/>
              </a:ext>
            </a:extLst>
          </p:cNvPr>
          <p:cNvSpPr>
            <a:spLocks noChangeShapeType="1"/>
          </p:cNvSpPr>
          <p:nvPr/>
        </p:nvSpPr>
        <p:spPr bwMode="auto">
          <a:xfrm flipH="1">
            <a:off x="4687492" y="3436144"/>
            <a:ext cx="288131"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1593" name="Text Box 96">
            <a:extLst>
              <a:ext uri="{FF2B5EF4-FFF2-40B4-BE49-F238E27FC236}">
                <a16:creationId xmlns:a16="http://schemas.microsoft.com/office/drawing/2014/main" id="{95746A7B-B9C9-83B2-3D1C-FBE323F6D020}"/>
              </a:ext>
            </a:extLst>
          </p:cNvPr>
          <p:cNvSpPr txBox="1">
            <a:spLocks noChangeArrowheads="1"/>
          </p:cNvSpPr>
          <p:nvPr/>
        </p:nvSpPr>
        <p:spPr bwMode="auto">
          <a:xfrm>
            <a:off x="3362325" y="3320654"/>
            <a:ext cx="14366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US" altLang="en-VN" sz="1200"/>
              <a:t>Encrypted payload</a:t>
            </a:r>
          </a:p>
        </p:txBody>
      </p:sp>
      <p:sp>
        <p:nvSpPr>
          <p:cNvPr id="21594" name="Text Box 97">
            <a:extLst>
              <a:ext uri="{FF2B5EF4-FFF2-40B4-BE49-F238E27FC236}">
                <a16:creationId xmlns:a16="http://schemas.microsoft.com/office/drawing/2014/main" id="{FC0E644F-F035-8B62-1956-6A38E8CEF902}"/>
              </a:ext>
            </a:extLst>
          </p:cNvPr>
          <p:cNvSpPr txBox="1">
            <a:spLocks noChangeArrowheads="1"/>
          </p:cNvSpPr>
          <p:nvPr/>
        </p:nvSpPr>
        <p:spPr bwMode="auto">
          <a:xfrm>
            <a:off x="5553835" y="3233738"/>
            <a:ext cx="8771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US" altLang="en-VN" sz="1200"/>
              <a:t>Encrypted</a:t>
            </a:r>
          </a:p>
          <a:p>
            <a:pPr algn="ctr" eaLnBrk="1" hangingPunct="1"/>
            <a:r>
              <a:rPr lang="en-US" altLang="en-VN" sz="1200"/>
              <a:t>MIC</a:t>
            </a:r>
          </a:p>
        </p:txBody>
      </p:sp>
      <p:sp>
        <p:nvSpPr>
          <p:cNvPr id="21595" name="Line 98">
            <a:extLst>
              <a:ext uri="{FF2B5EF4-FFF2-40B4-BE49-F238E27FC236}">
                <a16:creationId xmlns:a16="http://schemas.microsoft.com/office/drawing/2014/main" id="{F1DEF3C7-50EB-DCBA-E14E-B4F36A4A1359}"/>
              </a:ext>
            </a:extLst>
          </p:cNvPr>
          <p:cNvSpPr>
            <a:spLocks noChangeShapeType="1"/>
          </p:cNvSpPr>
          <p:nvPr/>
        </p:nvSpPr>
        <p:spPr bwMode="auto">
          <a:xfrm flipH="1">
            <a:off x="6357938" y="3407569"/>
            <a:ext cx="229791" cy="0"/>
          </a:xfrm>
          <a:prstGeom prst="line">
            <a:avLst/>
          </a:prstGeom>
          <a:noFill/>
          <a:ln w="25400">
            <a:solidFill>
              <a:srgbClr val="FF00FF"/>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cxnSp>
        <p:nvCxnSpPr>
          <p:cNvPr id="21596" name="Straight Connector 92">
            <a:extLst>
              <a:ext uri="{FF2B5EF4-FFF2-40B4-BE49-F238E27FC236}">
                <a16:creationId xmlns:a16="http://schemas.microsoft.com/office/drawing/2014/main" id="{4E4AC561-736D-FCED-2D14-7E3EDA5030EE}"/>
              </a:ext>
            </a:extLst>
          </p:cNvPr>
          <p:cNvCxnSpPr>
            <a:cxnSpLocks noChangeShapeType="1"/>
          </p:cNvCxnSpPr>
          <p:nvPr/>
        </p:nvCxnSpPr>
        <p:spPr bwMode="auto">
          <a:xfrm rot="5400000" flipH="1" flipV="1">
            <a:off x="2343151" y="2628901"/>
            <a:ext cx="171450" cy="2381"/>
          </a:xfrm>
          <a:prstGeom prst="line">
            <a:avLst/>
          </a:prstGeom>
          <a:noFill/>
          <a:ln w="25400" algn="ctr">
            <a:solidFill>
              <a:schemeClr val="tx1"/>
            </a:solidFill>
            <a:prstDash val="sysDot"/>
            <a:round/>
            <a:headEnd type="none" w="lg" len="lg"/>
            <a:tailEnd type="none" w="lg" len="lg"/>
          </a:ln>
          <a:extLst>
            <a:ext uri="{909E8E84-426E-40DD-AFC4-6F175D3DCCD1}">
              <a14:hiddenFill xmlns:a14="http://schemas.microsoft.com/office/drawing/2010/main">
                <a:noFill/>
              </a14:hiddenFill>
            </a:ext>
          </a:extLst>
        </p:spPr>
      </p:cxnSp>
      <p:cxnSp>
        <p:nvCxnSpPr>
          <p:cNvPr id="21597" name="Straight Connector 93">
            <a:extLst>
              <a:ext uri="{FF2B5EF4-FFF2-40B4-BE49-F238E27FC236}">
                <a16:creationId xmlns:a16="http://schemas.microsoft.com/office/drawing/2014/main" id="{7489FE54-206E-3A24-4111-DC51B49E872D}"/>
              </a:ext>
            </a:extLst>
          </p:cNvPr>
          <p:cNvCxnSpPr>
            <a:cxnSpLocks noChangeShapeType="1"/>
          </p:cNvCxnSpPr>
          <p:nvPr/>
        </p:nvCxnSpPr>
        <p:spPr bwMode="auto">
          <a:xfrm rot="5400000" flipH="1" flipV="1">
            <a:off x="4058246" y="2628305"/>
            <a:ext cx="171450" cy="1191"/>
          </a:xfrm>
          <a:prstGeom prst="line">
            <a:avLst/>
          </a:prstGeom>
          <a:noFill/>
          <a:ln w="25400" algn="ctr">
            <a:solidFill>
              <a:schemeClr val="tx1"/>
            </a:solidFill>
            <a:prstDash val="sysDot"/>
            <a:round/>
            <a:headEnd type="none" w="lg" len="lg"/>
            <a:tailEnd type="none" w="lg" len="lg"/>
          </a:ln>
          <a:extLst>
            <a:ext uri="{909E8E84-426E-40DD-AFC4-6F175D3DCCD1}">
              <a14:hiddenFill xmlns:a14="http://schemas.microsoft.com/office/drawing/2010/main">
                <a:noFill/>
              </a14:hiddenFill>
            </a:ext>
          </a:extLst>
        </p:spPr>
      </p:cxnSp>
      <p:cxnSp>
        <p:nvCxnSpPr>
          <p:cNvPr id="21598" name="Straight Connector 94">
            <a:extLst>
              <a:ext uri="{FF2B5EF4-FFF2-40B4-BE49-F238E27FC236}">
                <a16:creationId xmlns:a16="http://schemas.microsoft.com/office/drawing/2014/main" id="{F33F5180-3D00-D605-CE8E-CC5D23890C69}"/>
              </a:ext>
            </a:extLst>
          </p:cNvPr>
          <p:cNvCxnSpPr>
            <a:cxnSpLocks noChangeShapeType="1"/>
          </p:cNvCxnSpPr>
          <p:nvPr/>
        </p:nvCxnSpPr>
        <p:spPr bwMode="auto">
          <a:xfrm rot="5400000" flipH="1" flipV="1">
            <a:off x="4315421" y="2628305"/>
            <a:ext cx="171450" cy="1191"/>
          </a:xfrm>
          <a:prstGeom prst="line">
            <a:avLst/>
          </a:prstGeom>
          <a:noFill/>
          <a:ln w="25400" algn="ctr">
            <a:solidFill>
              <a:schemeClr val="tx1"/>
            </a:solidFill>
            <a:prstDash val="sysDot"/>
            <a:round/>
            <a:headEnd type="none" w="lg" len="lg"/>
            <a:tailEnd type="none" w="lg" len="lg"/>
          </a:ln>
          <a:extLst>
            <a:ext uri="{909E8E84-426E-40DD-AFC4-6F175D3DCCD1}">
              <a14:hiddenFill xmlns:a14="http://schemas.microsoft.com/office/drawing/2010/main">
                <a:noFill/>
              </a14:hiddenFill>
            </a:ext>
          </a:extLst>
        </p:spPr>
      </p:cxnSp>
      <p:cxnSp>
        <p:nvCxnSpPr>
          <p:cNvPr id="21599" name="Straight Connector 95">
            <a:extLst>
              <a:ext uri="{FF2B5EF4-FFF2-40B4-BE49-F238E27FC236}">
                <a16:creationId xmlns:a16="http://schemas.microsoft.com/office/drawing/2014/main" id="{8541E183-CCFD-3A4D-1EFA-D3A1EFD935E6}"/>
              </a:ext>
            </a:extLst>
          </p:cNvPr>
          <p:cNvCxnSpPr>
            <a:cxnSpLocks noChangeShapeType="1"/>
          </p:cNvCxnSpPr>
          <p:nvPr/>
        </p:nvCxnSpPr>
        <p:spPr bwMode="auto">
          <a:xfrm rot="5400000" flipH="1" flipV="1">
            <a:off x="5858471" y="2628305"/>
            <a:ext cx="171450" cy="1191"/>
          </a:xfrm>
          <a:prstGeom prst="line">
            <a:avLst/>
          </a:prstGeom>
          <a:noFill/>
          <a:ln w="25400" algn="ctr">
            <a:solidFill>
              <a:schemeClr val="tx1"/>
            </a:solidFill>
            <a:prstDash val="sysDot"/>
            <a:round/>
            <a:headEnd type="none" w="lg" len="lg"/>
            <a:tailEnd type="none" w="lg" len="lg"/>
          </a:ln>
          <a:extLst>
            <a:ext uri="{909E8E84-426E-40DD-AFC4-6F175D3DCCD1}">
              <a14:hiddenFill xmlns:a14="http://schemas.microsoft.com/office/drawing/2010/main">
                <a:noFill/>
              </a14:hiddenFill>
            </a:ext>
          </a:extLst>
        </p:spPr>
      </p:cxn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ate Placeholder 3">
            <a:extLst>
              <a:ext uri="{FF2B5EF4-FFF2-40B4-BE49-F238E27FC236}">
                <a16:creationId xmlns:a16="http://schemas.microsoft.com/office/drawing/2014/main" id="{E5B9756C-41C6-1C27-5C43-71E0671A9C9F}"/>
              </a:ext>
            </a:extLst>
          </p:cNvPr>
          <p:cNvSpPr>
            <a:spLocks noGrp="1"/>
          </p:cNvSpPr>
          <p:nvPr>
            <p:ph type="dt" sz="quarter" idx="10"/>
          </p:nvPr>
        </p:nvSpPr>
        <p:spPr/>
        <p:txBody>
          <a:bodyPr/>
          <a:lstStyle/>
          <a:p>
            <a:pPr>
              <a:defRPr/>
            </a:pPr>
            <a:r>
              <a:rPr lang="en-US"/>
              <a:t>Security in Wireless LAN (802.11i)</a:t>
            </a:r>
          </a:p>
        </p:txBody>
      </p:sp>
      <p:sp>
        <p:nvSpPr>
          <p:cNvPr id="14" name="Footer Placeholder 4">
            <a:extLst>
              <a:ext uri="{FF2B5EF4-FFF2-40B4-BE49-F238E27FC236}">
                <a16:creationId xmlns:a16="http://schemas.microsoft.com/office/drawing/2014/main" id="{131641AB-C11D-776F-25F0-DD5E62092709}"/>
              </a:ext>
            </a:extLst>
          </p:cNvPr>
          <p:cNvSpPr>
            <a:spLocks noGrp="1"/>
          </p:cNvSpPr>
          <p:nvPr>
            <p:ph type="ftr" sz="quarter" idx="11"/>
          </p:nvPr>
        </p:nvSpPr>
        <p:spPr/>
        <p:txBody>
          <a:bodyPr/>
          <a:lstStyle/>
          <a:p>
            <a:pPr>
              <a:defRPr/>
            </a:pPr>
            <a:r>
              <a:rPr lang="en-US"/>
              <a:t>CN8816: Network Security</a:t>
            </a:r>
          </a:p>
        </p:txBody>
      </p:sp>
      <p:sp>
        <p:nvSpPr>
          <p:cNvPr id="15" name="Slide Number Placeholder 5">
            <a:extLst>
              <a:ext uri="{FF2B5EF4-FFF2-40B4-BE49-F238E27FC236}">
                <a16:creationId xmlns:a16="http://schemas.microsoft.com/office/drawing/2014/main" id="{E5AB1567-C72F-287D-3EF1-B1B8A836B1C5}"/>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B9963D42-8136-E34B-A098-E81B69F15A0F}" type="slidenum">
              <a:rPr lang="en-US" altLang="en-VN" sz="1050" b="0">
                <a:latin typeface="Tahoma" panose="020B0604030504040204" pitchFamily="34" charset="0"/>
              </a:rPr>
              <a:pPr eaLnBrk="1" hangingPunct="1"/>
              <a:t>212</a:t>
            </a:fld>
            <a:endParaRPr lang="en-US" altLang="en-VN" sz="1050" b="0">
              <a:latin typeface="Tahoma" panose="020B0604030504040204" pitchFamily="34" charset="0"/>
            </a:endParaRPr>
          </a:p>
        </p:txBody>
      </p:sp>
      <p:sp>
        <p:nvSpPr>
          <p:cNvPr id="22533" name="Rectangle 2">
            <a:extLst>
              <a:ext uri="{FF2B5EF4-FFF2-40B4-BE49-F238E27FC236}">
                <a16:creationId xmlns:a16="http://schemas.microsoft.com/office/drawing/2014/main" id="{29D7AF5F-5EAB-70B7-BB1D-A66B968E28EB}"/>
              </a:ext>
            </a:extLst>
          </p:cNvPr>
          <p:cNvSpPr>
            <a:spLocks noGrp="1" noChangeArrowheads="1"/>
          </p:cNvSpPr>
          <p:nvPr>
            <p:ph type="title"/>
          </p:nvPr>
        </p:nvSpPr>
        <p:spPr/>
        <p:txBody>
          <a:bodyPr/>
          <a:lstStyle/>
          <a:p>
            <a:pPr eaLnBrk="1" hangingPunct="1"/>
            <a:r>
              <a:rPr lang="en-US" altLang="en-VN"/>
              <a:t>6. Key Management and Establishment</a:t>
            </a:r>
          </a:p>
        </p:txBody>
      </p:sp>
      <p:sp>
        <p:nvSpPr>
          <p:cNvPr id="22534" name="Rectangle 3">
            <a:extLst>
              <a:ext uri="{FF2B5EF4-FFF2-40B4-BE49-F238E27FC236}">
                <a16:creationId xmlns:a16="http://schemas.microsoft.com/office/drawing/2014/main" id="{32DA8C73-4FF9-3F36-9864-B32E338EA07C}"/>
              </a:ext>
            </a:extLst>
          </p:cNvPr>
          <p:cNvSpPr>
            <a:spLocks noGrp="1" noChangeArrowheads="1"/>
          </p:cNvSpPr>
          <p:nvPr>
            <p:ph type="body" idx="1"/>
          </p:nvPr>
        </p:nvSpPr>
        <p:spPr>
          <a:xfrm>
            <a:off x="1835944" y="1160860"/>
            <a:ext cx="5829300" cy="3456384"/>
          </a:xfrm>
        </p:spPr>
        <p:txBody>
          <a:bodyPr/>
          <a:lstStyle/>
          <a:p>
            <a:pPr eaLnBrk="1" hangingPunct="1"/>
            <a:r>
              <a:rPr lang="en-US" altLang="en-VN"/>
              <a:t>802.1x key management</a:t>
            </a:r>
          </a:p>
        </p:txBody>
      </p:sp>
      <p:sp>
        <p:nvSpPr>
          <p:cNvPr id="22535" name="Line 7">
            <a:extLst>
              <a:ext uri="{FF2B5EF4-FFF2-40B4-BE49-F238E27FC236}">
                <a16:creationId xmlns:a16="http://schemas.microsoft.com/office/drawing/2014/main" id="{4D6D3C57-05E7-A226-A098-972CADB3F97E}"/>
              </a:ext>
            </a:extLst>
          </p:cNvPr>
          <p:cNvSpPr>
            <a:spLocks noChangeShapeType="1"/>
          </p:cNvSpPr>
          <p:nvPr/>
        </p:nvSpPr>
        <p:spPr bwMode="auto">
          <a:xfrm flipH="1">
            <a:off x="4572000" y="2571750"/>
            <a:ext cx="2131219"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2536" name="Text Box 8">
            <a:extLst>
              <a:ext uri="{FF2B5EF4-FFF2-40B4-BE49-F238E27FC236}">
                <a16:creationId xmlns:a16="http://schemas.microsoft.com/office/drawing/2014/main" id="{FFD26004-BFD5-AB99-DF71-EA87C7E1DC7A}"/>
              </a:ext>
            </a:extLst>
          </p:cNvPr>
          <p:cNvSpPr txBox="1">
            <a:spLocks noChangeArrowheads="1"/>
          </p:cNvSpPr>
          <p:nvPr/>
        </p:nvSpPr>
        <p:spPr bwMode="auto">
          <a:xfrm>
            <a:off x="4514851" y="2312194"/>
            <a:ext cx="2394347" cy="51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lnSpc>
                <a:spcPct val="120000"/>
              </a:lnSpc>
            </a:pPr>
            <a:r>
              <a:rPr lang="en-US" altLang="en-VN" sz="1200" b="0">
                <a:latin typeface="Tahoma" panose="020B0604030504040204" pitchFamily="34" charset="0"/>
              </a:rPr>
              <a:t>Use RADIUS to push PMK from AS to AP</a:t>
            </a:r>
          </a:p>
        </p:txBody>
      </p:sp>
      <p:sp>
        <p:nvSpPr>
          <p:cNvPr id="22537" name="Line 9">
            <a:extLst>
              <a:ext uri="{FF2B5EF4-FFF2-40B4-BE49-F238E27FC236}">
                <a16:creationId xmlns:a16="http://schemas.microsoft.com/office/drawing/2014/main" id="{411169B5-E194-A08C-AF37-A069799D1548}"/>
              </a:ext>
            </a:extLst>
          </p:cNvPr>
          <p:cNvSpPr>
            <a:spLocks noChangeShapeType="1"/>
          </p:cNvSpPr>
          <p:nvPr/>
        </p:nvSpPr>
        <p:spPr bwMode="auto">
          <a:xfrm>
            <a:off x="2382441" y="3061097"/>
            <a:ext cx="2189559" cy="0"/>
          </a:xfrm>
          <a:prstGeom prst="lin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2538" name="Text Box 10">
            <a:extLst>
              <a:ext uri="{FF2B5EF4-FFF2-40B4-BE49-F238E27FC236}">
                <a16:creationId xmlns:a16="http://schemas.microsoft.com/office/drawing/2014/main" id="{0F301BF7-7F8D-963C-E42C-AC29243D1E16}"/>
              </a:ext>
            </a:extLst>
          </p:cNvPr>
          <p:cNvSpPr txBox="1">
            <a:spLocks noChangeArrowheads="1"/>
          </p:cNvSpPr>
          <p:nvPr/>
        </p:nvSpPr>
        <p:spPr bwMode="auto">
          <a:xfrm>
            <a:off x="2152650" y="2802732"/>
            <a:ext cx="2534841" cy="51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lnSpc>
                <a:spcPct val="120000"/>
              </a:lnSpc>
            </a:pPr>
            <a:r>
              <a:rPr lang="en-US" altLang="en-VN" sz="1200" b="0">
                <a:latin typeface="Tahoma" panose="020B0604030504040204" pitchFamily="34" charset="0"/>
              </a:rPr>
              <a:t>Use PMK and 4-way Handshake </a:t>
            </a:r>
          </a:p>
          <a:p>
            <a:pPr algn="ctr">
              <a:lnSpc>
                <a:spcPct val="120000"/>
              </a:lnSpc>
            </a:pPr>
            <a:r>
              <a:rPr lang="en-US" altLang="en-VN" sz="1200" b="0">
                <a:latin typeface="Tahoma" panose="020B0604030504040204" pitchFamily="34" charset="0"/>
              </a:rPr>
              <a:t>To derive, bind, and verify PTK</a:t>
            </a:r>
          </a:p>
        </p:txBody>
      </p:sp>
      <p:sp>
        <p:nvSpPr>
          <p:cNvPr id="22539" name="Line 11">
            <a:extLst>
              <a:ext uri="{FF2B5EF4-FFF2-40B4-BE49-F238E27FC236}">
                <a16:creationId xmlns:a16="http://schemas.microsoft.com/office/drawing/2014/main" id="{8DF2ED75-F2F7-4B81-AC3F-B84F53F7BB88}"/>
              </a:ext>
            </a:extLst>
          </p:cNvPr>
          <p:cNvSpPr>
            <a:spLocks noChangeShapeType="1"/>
          </p:cNvSpPr>
          <p:nvPr/>
        </p:nvSpPr>
        <p:spPr bwMode="auto">
          <a:xfrm>
            <a:off x="2353866" y="3810000"/>
            <a:ext cx="2160984" cy="0"/>
          </a:xfrm>
          <a:prstGeom prst="lin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2540" name="Text Box 12">
            <a:extLst>
              <a:ext uri="{FF2B5EF4-FFF2-40B4-BE49-F238E27FC236}">
                <a16:creationId xmlns:a16="http://schemas.microsoft.com/office/drawing/2014/main" id="{4DA831C6-77DF-0A0A-FDDD-DB98A804826C}"/>
              </a:ext>
            </a:extLst>
          </p:cNvPr>
          <p:cNvSpPr txBox="1">
            <a:spLocks noChangeArrowheads="1"/>
          </p:cNvSpPr>
          <p:nvPr/>
        </p:nvSpPr>
        <p:spPr bwMode="auto">
          <a:xfrm>
            <a:off x="2371725" y="3543301"/>
            <a:ext cx="2188369" cy="51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lnSpc>
                <a:spcPct val="120000"/>
              </a:lnSpc>
            </a:pPr>
            <a:r>
              <a:rPr lang="en-US" altLang="en-VN" sz="1200" b="0">
                <a:latin typeface="Tahoma" panose="020B0604030504040204" pitchFamily="34" charset="0"/>
              </a:rPr>
              <a:t>Use Group Key Handshake to send GTK from AP to station</a:t>
            </a:r>
          </a:p>
        </p:txBody>
      </p:sp>
      <p:pic>
        <p:nvPicPr>
          <p:cNvPr id="22541" name="Picture 13" descr="access point">
            <a:extLst>
              <a:ext uri="{FF2B5EF4-FFF2-40B4-BE49-F238E27FC236}">
                <a16:creationId xmlns:a16="http://schemas.microsoft.com/office/drawing/2014/main" id="{8D562E55-33C0-BAB8-B621-E5CE61781A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785" y="1707356"/>
            <a:ext cx="67865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2" name="Picture 14" descr="server">
            <a:extLst>
              <a:ext uri="{FF2B5EF4-FFF2-40B4-BE49-F238E27FC236}">
                <a16:creationId xmlns:a16="http://schemas.microsoft.com/office/drawing/2014/main" id="{E419F759-B962-3B29-F33B-0AE2CD096B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3428" y="1650207"/>
            <a:ext cx="271463" cy="62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3" name="Picture 15" descr="laptop">
            <a:extLst>
              <a:ext uri="{FF2B5EF4-FFF2-40B4-BE49-F238E27FC236}">
                <a16:creationId xmlns:a16="http://schemas.microsoft.com/office/drawing/2014/main" id="{CC2D386B-076A-3BF7-883E-B1D4ECCC23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5291" y="1707356"/>
            <a:ext cx="685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73BE-2CE0-A948-87B9-072B23C82E1B}"/>
              </a:ext>
            </a:extLst>
          </p:cNvPr>
          <p:cNvSpPr>
            <a:spLocks noGrp="1"/>
          </p:cNvSpPr>
          <p:nvPr>
            <p:ph type="title"/>
          </p:nvPr>
        </p:nvSpPr>
        <p:spPr/>
        <p:txBody>
          <a:bodyPr/>
          <a:lstStyle/>
          <a:p>
            <a:r>
              <a:rPr lang="en-US" dirty="0"/>
              <a:t>WPA2 4-way Exchange</a:t>
            </a:r>
          </a:p>
        </p:txBody>
      </p:sp>
      <p:sp>
        <p:nvSpPr>
          <p:cNvPr id="7" name="Content Placeholder 6">
            <a:extLst>
              <a:ext uri="{FF2B5EF4-FFF2-40B4-BE49-F238E27FC236}">
                <a16:creationId xmlns:a16="http://schemas.microsoft.com/office/drawing/2014/main" id="{CBB3DE5B-A9DD-5748-81AE-99339C13DB27}"/>
              </a:ext>
            </a:extLst>
          </p:cNvPr>
          <p:cNvSpPr>
            <a:spLocks noGrp="1"/>
          </p:cNvSpPr>
          <p:nvPr>
            <p:ph sz="half" idx="1"/>
          </p:nvPr>
        </p:nvSpPr>
        <p:spPr/>
        <p:txBody>
          <a:bodyPr>
            <a:normAutofit fontScale="92500" lnSpcReduction="20000"/>
          </a:bodyPr>
          <a:lstStyle/>
          <a:p>
            <a:endParaRPr lang="en-US"/>
          </a:p>
        </p:txBody>
      </p:sp>
      <p:sp>
        <p:nvSpPr>
          <p:cNvPr id="8" name="Content Placeholder 7">
            <a:extLst>
              <a:ext uri="{FF2B5EF4-FFF2-40B4-BE49-F238E27FC236}">
                <a16:creationId xmlns:a16="http://schemas.microsoft.com/office/drawing/2014/main" id="{323553BA-7334-CC41-8A1D-2A128E88A640}"/>
              </a:ext>
            </a:extLst>
          </p:cNvPr>
          <p:cNvSpPr>
            <a:spLocks noGrp="1"/>
          </p:cNvSpPr>
          <p:nvPr>
            <p:ph sz="half" idx="2"/>
          </p:nvPr>
        </p:nvSpPr>
        <p:spPr/>
        <p:txBody>
          <a:bodyPr>
            <a:normAutofit fontScale="92500" lnSpcReduction="20000"/>
          </a:bodyPr>
          <a:lstStyle/>
          <a:p>
            <a:pPr marL="457200" indent="-457200">
              <a:buFont typeface="+mj-lt"/>
              <a:buAutoNum type="arabicPeriod"/>
            </a:pPr>
            <a:r>
              <a:rPr lang="en-US" dirty="0"/>
              <a:t>The AP sends to the client an </a:t>
            </a:r>
            <a:r>
              <a:rPr lang="en-US" dirty="0" err="1"/>
              <a:t>Anonce</a:t>
            </a:r>
            <a:endParaRPr lang="en-US" dirty="0"/>
          </a:p>
          <a:p>
            <a:pPr marL="457200" indent="-457200">
              <a:buFont typeface="+mj-lt"/>
              <a:buAutoNum type="arabicPeriod"/>
            </a:pPr>
            <a:r>
              <a:rPr lang="en-US" dirty="0"/>
              <a:t>The Client derives the Pairwise Transient Key (PTK) from </a:t>
            </a:r>
            <a:r>
              <a:rPr lang="en-US" dirty="0" err="1"/>
              <a:t>Anonce</a:t>
            </a:r>
            <a:r>
              <a:rPr lang="en-US" dirty="0"/>
              <a:t>, </a:t>
            </a:r>
            <a:r>
              <a:rPr lang="en-US" dirty="0" err="1"/>
              <a:t>Snonce</a:t>
            </a:r>
            <a:r>
              <a:rPr lang="en-US" dirty="0"/>
              <a:t>, and PMK and sends the </a:t>
            </a:r>
            <a:r>
              <a:rPr lang="en-US" dirty="0" err="1"/>
              <a:t>Snonce</a:t>
            </a:r>
            <a:r>
              <a:rPr lang="en-US" dirty="0"/>
              <a:t> protected by a Message Integrity Code (MIC) calculated using the PTK </a:t>
            </a:r>
          </a:p>
          <a:p>
            <a:pPr marL="457200" indent="-457200">
              <a:buFont typeface="+mj-lt"/>
              <a:buAutoNum type="arabicPeriod"/>
            </a:pPr>
            <a:r>
              <a:rPr lang="en-US" dirty="0"/>
              <a:t>AP also calculates the PTK and verifies the MIC. Then the AP sends the Group Transient Key (GTK)</a:t>
            </a:r>
          </a:p>
          <a:p>
            <a:pPr marL="457200" indent="-457200">
              <a:buFont typeface="+mj-lt"/>
              <a:buAutoNum type="arabicPeriod"/>
            </a:pPr>
            <a:r>
              <a:rPr lang="en-US" dirty="0"/>
              <a:t>The Client receives the GTK and sends an acknowledgment</a:t>
            </a:r>
          </a:p>
        </p:txBody>
      </p:sp>
      <p:sp>
        <p:nvSpPr>
          <p:cNvPr id="5" name="TextBox 4">
            <a:extLst>
              <a:ext uri="{FF2B5EF4-FFF2-40B4-BE49-F238E27FC236}">
                <a16:creationId xmlns:a16="http://schemas.microsoft.com/office/drawing/2014/main" id="{713641E3-2F0A-2440-B020-B2751BBF847B}"/>
              </a:ext>
            </a:extLst>
          </p:cNvPr>
          <p:cNvSpPr txBox="1"/>
          <p:nvPr/>
        </p:nvSpPr>
        <p:spPr>
          <a:xfrm rot="16200000">
            <a:off x="7314684" y="3293063"/>
            <a:ext cx="3237553" cy="276999"/>
          </a:xfrm>
          <a:prstGeom prst="rect">
            <a:avLst/>
          </a:prstGeom>
          <a:noFill/>
        </p:spPr>
        <p:txBody>
          <a:bodyPr wrap="none" rtlCol="0">
            <a:spAutoFit/>
          </a:bodyPr>
          <a:lstStyle/>
          <a:p>
            <a:pPr algn="ctr"/>
            <a:r>
              <a:rPr lang="en-US" sz="1200" dirty="0"/>
              <a:t>https://en.wikipedia.org/wiki/IEEE_802.11i-2004</a:t>
            </a:r>
            <a:endParaRPr lang="en-US" sz="1200" dirty="0">
              <a:latin typeface="Roboto Light"/>
              <a:cs typeface="Roboto Light"/>
            </a:endParaRPr>
          </a:p>
        </p:txBody>
      </p:sp>
      <p:pic>
        <p:nvPicPr>
          <p:cNvPr id="6" name="Picture 5">
            <a:extLst>
              <a:ext uri="{FF2B5EF4-FFF2-40B4-BE49-F238E27FC236}">
                <a16:creationId xmlns:a16="http://schemas.microsoft.com/office/drawing/2014/main" id="{CF4937F3-DD87-9E4A-974A-928C5FDDBCDE}"/>
              </a:ext>
            </a:extLst>
          </p:cNvPr>
          <p:cNvPicPr>
            <a:picLocks noChangeAspect="1"/>
          </p:cNvPicPr>
          <p:nvPr/>
        </p:nvPicPr>
        <p:blipFill>
          <a:blip r:embed="rId2"/>
          <a:stretch>
            <a:fillRect/>
          </a:stretch>
        </p:blipFill>
        <p:spPr>
          <a:xfrm>
            <a:off x="573437" y="1497444"/>
            <a:ext cx="3407292" cy="2710346"/>
          </a:xfrm>
          <a:prstGeom prst="rect">
            <a:avLst/>
          </a:prstGeom>
        </p:spPr>
      </p:pic>
    </p:spTree>
    <p:extLst>
      <p:ext uri="{BB962C8B-B14F-4D97-AF65-F5344CB8AC3E}">
        <p14:creationId xmlns:p14="http://schemas.microsoft.com/office/powerpoint/2010/main" val="365502375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7AD255CD-4605-4491-6132-72079DC70839}"/>
              </a:ext>
            </a:extLst>
          </p:cNvPr>
          <p:cNvSpPr>
            <a:spLocks noGrp="1"/>
          </p:cNvSpPr>
          <p:nvPr>
            <p:ph type="dt" sz="quarter" idx="10"/>
          </p:nvPr>
        </p:nvSpPr>
        <p:spPr/>
        <p:txBody>
          <a:bodyPr/>
          <a:lstStyle/>
          <a:p>
            <a:pPr>
              <a:defRPr/>
            </a:pPr>
            <a:r>
              <a:rPr lang="en-US"/>
              <a:t>Security in Wireless LAN (802.11i)</a:t>
            </a:r>
          </a:p>
        </p:txBody>
      </p:sp>
      <p:sp>
        <p:nvSpPr>
          <p:cNvPr id="15" name="Footer Placeholder 4">
            <a:extLst>
              <a:ext uri="{FF2B5EF4-FFF2-40B4-BE49-F238E27FC236}">
                <a16:creationId xmlns:a16="http://schemas.microsoft.com/office/drawing/2014/main" id="{3907F13C-AE8F-EA3F-91EB-A0174D20A677}"/>
              </a:ext>
            </a:extLst>
          </p:cNvPr>
          <p:cNvSpPr>
            <a:spLocks noGrp="1"/>
          </p:cNvSpPr>
          <p:nvPr>
            <p:ph type="ftr" sz="quarter" idx="11"/>
          </p:nvPr>
        </p:nvSpPr>
        <p:spPr/>
        <p:txBody>
          <a:bodyPr/>
          <a:lstStyle/>
          <a:p>
            <a:pPr>
              <a:defRPr/>
            </a:pPr>
            <a:r>
              <a:rPr lang="en-US"/>
              <a:t>CN8816: Network Security</a:t>
            </a:r>
          </a:p>
        </p:txBody>
      </p:sp>
      <p:sp>
        <p:nvSpPr>
          <p:cNvPr id="16" name="Slide Number Placeholder 5">
            <a:extLst>
              <a:ext uri="{FF2B5EF4-FFF2-40B4-BE49-F238E27FC236}">
                <a16:creationId xmlns:a16="http://schemas.microsoft.com/office/drawing/2014/main" id="{B3DE16A1-C237-AC96-2637-A0E82DA9122C}"/>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DCA0B205-089F-E94F-8D66-8F127B1C46D8}" type="slidenum">
              <a:rPr lang="en-US" altLang="en-VN" sz="1050" b="0">
                <a:latin typeface="Tahoma" panose="020B0604030504040204" pitchFamily="34" charset="0"/>
              </a:rPr>
              <a:pPr eaLnBrk="1" hangingPunct="1"/>
              <a:t>214</a:t>
            </a:fld>
            <a:endParaRPr lang="en-US" altLang="en-VN" sz="1050" b="0">
              <a:latin typeface="Tahoma" panose="020B0604030504040204" pitchFamily="34" charset="0"/>
            </a:endParaRPr>
          </a:p>
        </p:txBody>
      </p:sp>
      <p:pic>
        <p:nvPicPr>
          <p:cNvPr id="25605" name="Picture 14" descr="access point">
            <a:extLst>
              <a:ext uri="{FF2B5EF4-FFF2-40B4-BE49-F238E27FC236}">
                <a16:creationId xmlns:a16="http://schemas.microsoft.com/office/drawing/2014/main" id="{E971FD44-46B5-641B-DCFE-8D6F96AFB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1232" y="1591866"/>
            <a:ext cx="67865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Rectangle 2">
            <a:extLst>
              <a:ext uri="{FF2B5EF4-FFF2-40B4-BE49-F238E27FC236}">
                <a16:creationId xmlns:a16="http://schemas.microsoft.com/office/drawing/2014/main" id="{BF6B3DF8-6029-5E03-C71D-9152CC5557AE}"/>
              </a:ext>
            </a:extLst>
          </p:cNvPr>
          <p:cNvSpPr>
            <a:spLocks noGrp="1" noChangeArrowheads="1"/>
          </p:cNvSpPr>
          <p:nvPr>
            <p:ph type="title"/>
          </p:nvPr>
        </p:nvSpPr>
        <p:spPr/>
        <p:txBody>
          <a:bodyPr/>
          <a:lstStyle/>
          <a:p>
            <a:pPr eaLnBrk="1" hangingPunct="1"/>
            <a:r>
              <a:rPr lang="en-US" altLang="en-VN"/>
              <a:t>6. Key Management and Establishment</a:t>
            </a:r>
          </a:p>
        </p:txBody>
      </p:sp>
      <p:sp>
        <p:nvSpPr>
          <p:cNvPr id="25607" name="Rectangle 3">
            <a:extLst>
              <a:ext uri="{FF2B5EF4-FFF2-40B4-BE49-F238E27FC236}">
                <a16:creationId xmlns:a16="http://schemas.microsoft.com/office/drawing/2014/main" id="{13F8C0EC-7C3F-0E19-D163-26227FB623D2}"/>
              </a:ext>
            </a:extLst>
          </p:cNvPr>
          <p:cNvSpPr>
            <a:spLocks noGrp="1" noChangeArrowheads="1"/>
          </p:cNvSpPr>
          <p:nvPr>
            <p:ph type="body" idx="1"/>
          </p:nvPr>
        </p:nvSpPr>
        <p:spPr/>
        <p:txBody>
          <a:bodyPr/>
          <a:lstStyle/>
          <a:p>
            <a:pPr eaLnBrk="1" hangingPunct="1"/>
            <a:r>
              <a:rPr lang="en-US" altLang="en-VN"/>
              <a:t>Group Key Handshake</a:t>
            </a:r>
          </a:p>
        </p:txBody>
      </p:sp>
      <p:sp>
        <p:nvSpPr>
          <p:cNvPr id="25608" name="Text Box 6">
            <a:extLst>
              <a:ext uri="{FF2B5EF4-FFF2-40B4-BE49-F238E27FC236}">
                <a16:creationId xmlns:a16="http://schemas.microsoft.com/office/drawing/2014/main" id="{C8EE7A33-03D9-FC33-FF33-DBE094C3B3FC}"/>
              </a:ext>
            </a:extLst>
          </p:cNvPr>
          <p:cNvSpPr txBox="1">
            <a:spLocks noChangeArrowheads="1"/>
          </p:cNvSpPr>
          <p:nvPr/>
        </p:nvSpPr>
        <p:spPr bwMode="auto">
          <a:xfrm>
            <a:off x="5129485" y="2082404"/>
            <a:ext cx="1880643" cy="461665"/>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a:latin typeface="Tahoma" panose="020B0604030504040204" pitchFamily="34" charset="0"/>
              </a:rPr>
              <a:t>Pick random GNonce</a:t>
            </a:r>
          </a:p>
          <a:p>
            <a:pPr algn="ctr"/>
            <a:r>
              <a:rPr lang="en-US" altLang="en-VN" sz="1200">
                <a:latin typeface="Tahoma" panose="020B0604030504040204" pitchFamily="34" charset="0"/>
              </a:rPr>
              <a:t>Encrypt GTK with KEK</a:t>
            </a:r>
          </a:p>
        </p:txBody>
      </p:sp>
      <p:sp>
        <p:nvSpPr>
          <p:cNvPr id="25609" name="Line 7">
            <a:extLst>
              <a:ext uri="{FF2B5EF4-FFF2-40B4-BE49-F238E27FC236}">
                <a16:creationId xmlns:a16="http://schemas.microsoft.com/office/drawing/2014/main" id="{801C133F-1E79-0BF5-1FC1-8D4071D7E484}"/>
              </a:ext>
            </a:extLst>
          </p:cNvPr>
          <p:cNvSpPr>
            <a:spLocks noChangeShapeType="1"/>
          </p:cNvSpPr>
          <p:nvPr/>
        </p:nvSpPr>
        <p:spPr bwMode="auto">
          <a:xfrm flipH="1">
            <a:off x="2296717" y="2859881"/>
            <a:ext cx="3830240"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5610" name="Text Box 8">
            <a:extLst>
              <a:ext uri="{FF2B5EF4-FFF2-40B4-BE49-F238E27FC236}">
                <a16:creationId xmlns:a16="http://schemas.microsoft.com/office/drawing/2014/main" id="{9DA3AFBD-B89F-717C-E0C5-AC82B3B8F152}"/>
              </a:ext>
            </a:extLst>
          </p:cNvPr>
          <p:cNvSpPr txBox="1">
            <a:spLocks noChangeArrowheads="1"/>
          </p:cNvSpPr>
          <p:nvPr/>
        </p:nvSpPr>
        <p:spPr bwMode="auto">
          <a:xfrm>
            <a:off x="2473410" y="2600326"/>
            <a:ext cx="2452916" cy="290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lnSpc>
                <a:spcPct val="120000"/>
              </a:lnSpc>
            </a:pPr>
            <a:r>
              <a:rPr lang="en-US" altLang="en-VN" sz="1200" b="0">
                <a:latin typeface="Tahoma" panose="020B0604030504040204" pitchFamily="34" charset="0"/>
              </a:rPr>
              <a:t>EAPoL-Key(MIC, encrypted(GTK))</a:t>
            </a:r>
          </a:p>
        </p:txBody>
      </p:sp>
      <p:sp>
        <p:nvSpPr>
          <p:cNvPr id="25611" name="Text Box 9">
            <a:extLst>
              <a:ext uri="{FF2B5EF4-FFF2-40B4-BE49-F238E27FC236}">
                <a16:creationId xmlns:a16="http://schemas.microsoft.com/office/drawing/2014/main" id="{33D892E1-C378-E430-1F39-D17831FCB1ED}"/>
              </a:ext>
            </a:extLst>
          </p:cNvPr>
          <p:cNvSpPr txBox="1">
            <a:spLocks noChangeArrowheads="1"/>
          </p:cNvSpPr>
          <p:nvPr/>
        </p:nvSpPr>
        <p:spPr bwMode="auto">
          <a:xfrm>
            <a:off x="1616096" y="3263504"/>
            <a:ext cx="1152881" cy="276999"/>
          </a:xfrm>
          <a:prstGeom prst="rect">
            <a:avLst/>
          </a:prstGeom>
          <a:noFill/>
          <a:ln w="28575">
            <a:solidFill>
              <a:schemeClr val="tx1"/>
            </a:solidFill>
            <a:miter lim="800000"/>
            <a:headEnd type="none" w="lg" len="lg"/>
            <a:tailEnd type="none" w="lg" len="lg"/>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a:latin typeface="Tahoma" panose="020B0604030504040204" pitchFamily="34" charset="0"/>
              </a:rPr>
              <a:t>Decrypt GTK</a:t>
            </a:r>
          </a:p>
        </p:txBody>
      </p:sp>
      <p:sp>
        <p:nvSpPr>
          <p:cNvPr id="25612" name="Line 10">
            <a:extLst>
              <a:ext uri="{FF2B5EF4-FFF2-40B4-BE49-F238E27FC236}">
                <a16:creationId xmlns:a16="http://schemas.microsoft.com/office/drawing/2014/main" id="{6C929F82-075A-E0D6-451D-79D7CBF1E9F3}"/>
              </a:ext>
            </a:extLst>
          </p:cNvPr>
          <p:cNvSpPr>
            <a:spLocks noChangeShapeType="1"/>
          </p:cNvSpPr>
          <p:nvPr/>
        </p:nvSpPr>
        <p:spPr bwMode="auto">
          <a:xfrm>
            <a:off x="2296717" y="3868341"/>
            <a:ext cx="3860006"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5613" name="Text Box 11">
            <a:extLst>
              <a:ext uri="{FF2B5EF4-FFF2-40B4-BE49-F238E27FC236}">
                <a16:creationId xmlns:a16="http://schemas.microsoft.com/office/drawing/2014/main" id="{FEF1A000-6D53-0121-DF90-077F63D57A56}"/>
              </a:ext>
            </a:extLst>
          </p:cNvPr>
          <p:cNvSpPr txBox="1">
            <a:spLocks noChangeArrowheads="1"/>
          </p:cNvSpPr>
          <p:nvPr/>
        </p:nvSpPr>
        <p:spPr bwMode="auto">
          <a:xfrm>
            <a:off x="3310324" y="3637360"/>
            <a:ext cx="128272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b="0">
                <a:latin typeface="Tahoma" panose="020B0604030504040204" pitchFamily="34" charset="0"/>
              </a:rPr>
              <a:t>EAPoL-Key(MIC)</a:t>
            </a:r>
          </a:p>
        </p:txBody>
      </p:sp>
      <p:sp>
        <p:nvSpPr>
          <p:cNvPr id="25614" name="Text Box 12">
            <a:extLst>
              <a:ext uri="{FF2B5EF4-FFF2-40B4-BE49-F238E27FC236}">
                <a16:creationId xmlns:a16="http://schemas.microsoft.com/office/drawing/2014/main" id="{875F6A15-A484-E873-61AE-16B40178F1BE}"/>
              </a:ext>
            </a:extLst>
          </p:cNvPr>
          <p:cNvSpPr txBox="1">
            <a:spLocks noChangeArrowheads="1"/>
          </p:cNvSpPr>
          <p:nvPr/>
        </p:nvSpPr>
        <p:spPr bwMode="auto">
          <a:xfrm>
            <a:off x="1646219" y="4156473"/>
            <a:ext cx="1899879" cy="276999"/>
          </a:xfrm>
          <a:prstGeom prst="rect">
            <a:avLst/>
          </a:prstGeom>
          <a:solidFill>
            <a:srgbClr val="A9FFE8"/>
          </a:solidFill>
          <a:ln w="28575">
            <a:solidFill>
              <a:schemeClr val="tx1"/>
            </a:solidFill>
            <a:miter lim="800000"/>
            <a:headEnd type="none" w="lg" len="lg"/>
            <a:tailEnd type="none" w="lg" len="lg"/>
          </a:ln>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a:latin typeface="Tahoma" panose="020B0604030504040204" pitchFamily="34" charset="0"/>
              </a:rPr>
              <a:t>Unblocked data traffic</a:t>
            </a:r>
          </a:p>
        </p:txBody>
      </p:sp>
      <p:sp>
        <p:nvSpPr>
          <p:cNvPr id="25615" name="Text Box 13">
            <a:extLst>
              <a:ext uri="{FF2B5EF4-FFF2-40B4-BE49-F238E27FC236}">
                <a16:creationId xmlns:a16="http://schemas.microsoft.com/office/drawing/2014/main" id="{CB78E570-B11C-2182-622B-078B416B809A}"/>
              </a:ext>
            </a:extLst>
          </p:cNvPr>
          <p:cNvSpPr txBox="1">
            <a:spLocks noChangeArrowheads="1"/>
          </p:cNvSpPr>
          <p:nvPr/>
        </p:nvSpPr>
        <p:spPr bwMode="auto">
          <a:xfrm>
            <a:off x="5131178" y="4156473"/>
            <a:ext cx="1899879" cy="276999"/>
          </a:xfrm>
          <a:prstGeom prst="rect">
            <a:avLst/>
          </a:prstGeom>
          <a:solidFill>
            <a:srgbClr val="A9FFE8"/>
          </a:solidFill>
          <a:ln w="28575">
            <a:solidFill>
              <a:schemeClr val="tx1"/>
            </a:solidFill>
            <a:miter lim="800000"/>
            <a:headEnd type="none" w="lg" len="lg"/>
            <a:tailEnd type="none" w="lg" len="lg"/>
          </a:ln>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a:latin typeface="Tahoma" panose="020B0604030504040204" pitchFamily="34" charset="0"/>
              </a:rPr>
              <a:t>Unblocked data traffic</a:t>
            </a:r>
          </a:p>
        </p:txBody>
      </p:sp>
      <p:pic>
        <p:nvPicPr>
          <p:cNvPr id="25616" name="Picture 15" descr="laptop">
            <a:extLst>
              <a:ext uri="{FF2B5EF4-FFF2-40B4-BE49-F238E27FC236}">
                <a16:creationId xmlns:a16="http://schemas.microsoft.com/office/drawing/2014/main" id="{B63C8080-280B-6D4E-5269-B93FC5448A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621631"/>
            <a:ext cx="685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Date Placeholder 3">
            <a:extLst>
              <a:ext uri="{FF2B5EF4-FFF2-40B4-BE49-F238E27FC236}">
                <a16:creationId xmlns:a16="http://schemas.microsoft.com/office/drawing/2014/main" id="{B600420C-6E57-589F-317C-A41ACB294A38}"/>
              </a:ext>
            </a:extLst>
          </p:cNvPr>
          <p:cNvSpPr>
            <a:spLocks noGrp="1"/>
          </p:cNvSpPr>
          <p:nvPr>
            <p:ph type="dt" sz="quarter" idx="10"/>
          </p:nvPr>
        </p:nvSpPr>
        <p:spPr/>
        <p:txBody>
          <a:bodyPr/>
          <a:lstStyle/>
          <a:p>
            <a:pPr>
              <a:defRPr/>
            </a:pPr>
            <a:r>
              <a:rPr lang="en-US"/>
              <a:t>Security in Wireless LAN (802.11i)</a:t>
            </a:r>
          </a:p>
        </p:txBody>
      </p:sp>
      <p:sp>
        <p:nvSpPr>
          <p:cNvPr id="22" name="Footer Placeholder 4">
            <a:extLst>
              <a:ext uri="{FF2B5EF4-FFF2-40B4-BE49-F238E27FC236}">
                <a16:creationId xmlns:a16="http://schemas.microsoft.com/office/drawing/2014/main" id="{CF980B99-1132-AC35-EC4B-1CB786F33B04}"/>
              </a:ext>
            </a:extLst>
          </p:cNvPr>
          <p:cNvSpPr>
            <a:spLocks noGrp="1"/>
          </p:cNvSpPr>
          <p:nvPr>
            <p:ph type="ftr" sz="quarter" idx="11"/>
          </p:nvPr>
        </p:nvSpPr>
        <p:spPr/>
        <p:txBody>
          <a:bodyPr/>
          <a:lstStyle/>
          <a:p>
            <a:pPr>
              <a:defRPr/>
            </a:pPr>
            <a:r>
              <a:rPr lang="en-US"/>
              <a:t>CN8816: Network Security</a:t>
            </a:r>
          </a:p>
        </p:txBody>
      </p:sp>
      <p:sp>
        <p:nvSpPr>
          <p:cNvPr id="23" name="Slide Number Placeholder 5">
            <a:extLst>
              <a:ext uri="{FF2B5EF4-FFF2-40B4-BE49-F238E27FC236}">
                <a16:creationId xmlns:a16="http://schemas.microsoft.com/office/drawing/2014/main" id="{514E9888-584E-0874-24B9-076497B08B98}"/>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A7CA1C81-24E8-904F-8E21-08FC00B8F84E}" type="slidenum">
              <a:rPr lang="en-US" altLang="en-VN" sz="1050" b="0">
                <a:latin typeface="Tahoma" panose="020B0604030504040204" pitchFamily="34" charset="0"/>
              </a:rPr>
              <a:pPr eaLnBrk="1" hangingPunct="1"/>
              <a:t>215</a:t>
            </a:fld>
            <a:endParaRPr lang="en-US" altLang="en-VN" sz="1050" b="0">
              <a:latin typeface="Tahoma" panose="020B0604030504040204" pitchFamily="34" charset="0"/>
            </a:endParaRPr>
          </a:p>
        </p:txBody>
      </p:sp>
      <p:pic>
        <p:nvPicPr>
          <p:cNvPr id="26629" name="Picture 26" descr="laptop">
            <a:extLst>
              <a:ext uri="{FF2B5EF4-FFF2-40B4-BE49-F238E27FC236}">
                <a16:creationId xmlns:a16="http://schemas.microsoft.com/office/drawing/2014/main" id="{CDDBD866-0FC2-3419-9858-64DB6951B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2441" y="1563291"/>
            <a:ext cx="685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2">
            <a:extLst>
              <a:ext uri="{FF2B5EF4-FFF2-40B4-BE49-F238E27FC236}">
                <a16:creationId xmlns:a16="http://schemas.microsoft.com/office/drawing/2014/main" id="{04C47D02-003E-294A-7E63-2F8B5BE23AB7}"/>
              </a:ext>
            </a:extLst>
          </p:cNvPr>
          <p:cNvSpPr>
            <a:spLocks noGrp="1" noChangeArrowheads="1"/>
          </p:cNvSpPr>
          <p:nvPr>
            <p:ph type="title"/>
          </p:nvPr>
        </p:nvSpPr>
        <p:spPr/>
        <p:txBody>
          <a:bodyPr/>
          <a:lstStyle/>
          <a:p>
            <a:pPr eaLnBrk="1" hangingPunct="1"/>
            <a:r>
              <a:rPr lang="en-US" altLang="en-VN"/>
              <a:t>7. Authentication protocols</a:t>
            </a:r>
          </a:p>
        </p:txBody>
      </p:sp>
      <p:sp>
        <p:nvSpPr>
          <p:cNvPr id="26631" name="Rectangle 3">
            <a:extLst>
              <a:ext uri="{FF2B5EF4-FFF2-40B4-BE49-F238E27FC236}">
                <a16:creationId xmlns:a16="http://schemas.microsoft.com/office/drawing/2014/main" id="{19ABF8E5-3516-80B7-33A4-2D0947347D29}"/>
              </a:ext>
            </a:extLst>
          </p:cNvPr>
          <p:cNvSpPr>
            <a:spLocks noGrp="1" noChangeArrowheads="1"/>
          </p:cNvSpPr>
          <p:nvPr>
            <p:ph type="body" idx="1"/>
          </p:nvPr>
        </p:nvSpPr>
        <p:spPr/>
        <p:txBody>
          <a:bodyPr/>
          <a:lstStyle/>
          <a:p>
            <a:pPr eaLnBrk="1" hangingPunct="1"/>
            <a:r>
              <a:rPr lang="en-US" altLang="en-VN"/>
              <a:t>Authentication overview</a:t>
            </a:r>
          </a:p>
        </p:txBody>
      </p:sp>
      <p:sp>
        <p:nvSpPr>
          <p:cNvPr id="26632" name="Line 7">
            <a:extLst>
              <a:ext uri="{FF2B5EF4-FFF2-40B4-BE49-F238E27FC236}">
                <a16:creationId xmlns:a16="http://schemas.microsoft.com/office/drawing/2014/main" id="{F828DD06-A681-5116-AF5D-FF12EA140F74}"/>
              </a:ext>
            </a:extLst>
          </p:cNvPr>
          <p:cNvSpPr>
            <a:spLocks noChangeShapeType="1"/>
          </p:cNvSpPr>
          <p:nvPr/>
        </p:nvSpPr>
        <p:spPr bwMode="auto">
          <a:xfrm flipH="1">
            <a:off x="2353866" y="2168129"/>
            <a:ext cx="2131219"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6633" name="Line 8">
            <a:extLst>
              <a:ext uri="{FF2B5EF4-FFF2-40B4-BE49-F238E27FC236}">
                <a16:creationId xmlns:a16="http://schemas.microsoft.com/office/drawing/2014/main" id="{440E9CE1-674F-0F95-BF51-B88772E70AE2}"/>
              </a:ext>
            </a:extLst>
          </p:cNvPr>
          <p:cNvSpPr>
            <a:spLocks noChangeShapeType="1"/>
          </p:cNvSpPr>
          <p:nvPr/>
        </p:nvSpPr>
        <p:spPr bwMode="auto">
          <a:xfrm>
            <a:off x="2382441" y="2543175"/>
            <a:ext cx="2102644"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6634" name="Text Box 9">
            <a:extLst>
              <a:ext uri="{FF2B5EF4-FFF2-40B4-BE49-F238E27FC236}">
                <a16:creationId xmlns:a16="http://schemas.microsoft.com/office/drawing/2014/main" id="{5DE5FD82-DD92-0E88-DDC5-B956164CE501}"/>
              </a:ext>
            </a:extLst>
          </p:cNvPr>
          <p:cNvSpPr txBox="1">
            <a:spLocks noChangeArrowheads="1"/>
          </p:cNvSpPr>
          <p:nvPr/>
        </p:nvSpPr>
        <p:spPr bwMode="auto">
          <a:xfrm>
            <a:off x="2705031" y="1938338"/>
            <a:ext cx="1618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b="0">
                <a:latin typeface="Tahoma" panose="020B0604030504040204" pitchFamily="34" charset="0"/>
              </a:rPr>
              <a:t>802.1x/EAP-Request </a:t>
            </a:r>
          </a:p>
          <a:p>
            <a:pPr algn="ctr"/>
            <a:r>
              <a:rPr lang="en-US" altLang="en-VN" sz="1200" b="0">
                <a:latin typeface="Tahoma" panose="020B0604030504040204" pitchFamily="34" charset="0"/>
              </a:rPr>
              <a:t>Identity</a:t>
            </a:r>
          </a:p>
        </p:txBody>
      </p:sp>
      <p:sp>
        <p:nvSpPr>
          <p:cNvPr id="26635" name="Text Box 10">
            <a:extLst>
              <a:ext uri="{FF2B5EF4-FFF2-40B4-BE49-F238E27FC236}">
                <a16:creationId xmlns:a16="http://schemas.microsoft.com/office/drawing/2014/main" id="{B660700C-DFE6-2164-43C9-CA25612EC381}"/>
              </a:ext>
            </a:extLst>
          </p:cNvPr>
          <p:cNvSpPr txBox="1">
            <a:spLocks noChangeArrowheads="1"/>
          </p:cNvSpPr>
          <p:nvPr/>
        </p:nvSpPr>
        <p:spPr bwMode="auto">
          <a:xfrm>
            <a:off x="2299944" y="2312194"/>
            <a:ext cx="20259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b="0">
                <a:latin typeface="Tahoma" panose="020B0604030504040204" pitchFamily="34" charset="0"/>
              </a:rPr>
              <a:t>802.1x/EAP-Response</a:t>
            </a:r>
          </a:p>
          <a:p>
            <a:pPr algn="ctr"/>
            <a:r>
              <a:rPr lang="en-US" altLang="en-VN" sz="1200" b="0">
                <a:latin typeface="Tahoma" panose="020B0604030504040204" pitchFamily="34" charset="0"/>
              </a:rPr>
              <a:t>Identity (EAP type specific)</a:t>
            </a:r>
          </a:p>
        </p:txBody>
      </p:sp>
      <p:sp>
        <p:nvSpPr>
          <p:cNvPr id="26636" name="Line 11">
            <a:extLst>
              <a:ext uri="{FF2B5EF4-FFF2-40B4-BE49-F238E27FC236}">
                <a16:creationId xmlns:a16="http://schemas.microsoft.com/office/drawing/2014/main" id="{DFD50CDC-B089-AD6C-0643-0072AE69D158}"/>
              </a:ext>
            </a:extLst>
          </p:cNvPr>
          <p:cNvSpPr>
            <a:spLocks noChangeShapeType="1"/>
          </p:cNvSpPr>
          <p:nvPr/>
        </p:nvSpPr>
        <p:spPr bwMode="auto">
          <a:xfrm>
            <a:off x="4600575" y="2975372"/>
            <a:ext cx="2160985"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6637" name="Text Box 12">
            <a:extLst>
              <a:ext uri="{FF2B5EF4-FFF2-40B4-BE49-F238E27FC236}">
                <a16:creationId xmlns:a16="http://schemas.microsoft.com/office/drawing/2014/main" id="{EB24200C-0624-E9E9-C92A-001EB954A132}"/>
              </a:ext>
            </a:extLst>
          </p:cNvPr>
          <p:cNvSpPr txBox="1">
            <a:spLocks noChangeArrowheads="1"/>
          </p:cNvSpPr>
          <p:nvPr/>
        </p:nvSpPr>
        <p:spPr bwMode="auto">
          <a:xfrm>
            <a:off x="4776704" y="2744391"/>
            <a:ext cx="13158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b="0">
                <a:latin typeface="Tahoma" panose="020B0604030504040204" pitchFamily="34" charset="0"/>
              </a:rPr>
              <a:t>RADIUS Access</a:t>
            </a:r>
          </a:p>
          <a:p>
            <a:pPr algn="ctr"/>
            <a:r>
              <a:rPr lang="en-US" altLang="en-VN" sz="1200" b="0">
                <a:latin typeface="Tahoma" panose="020B0604030504040204" pitchFamily="34" charset="0"/>
              </a:rPr>
              <a:t>Request/Identity</a:t>
            </a:r>
          </a:p>
        </p:txBody>
      </p:sp>
      <p:sp>
        <p:nvSpPr>
          <p:cNvPr id="26638" name="Line 13">
            <a:extLst>
              <a:ext uri="{FF2B5EF4-FFF2-40B4-BE49-F238E27FC236}">
                <a16:creationId xmlns:a16="http://schemas.microsoft.com/office/drawing/2014/main" id="{0AA8FB9E-B214-F312-8C74-86BD317F9E11}"/>
              </a:ext>
            </a:extLst>
          </p:cNvPr>
          <p:cNvSpPr>
            <a:spLocks noChangeShapeType="1"/>
          </p:cNvSpPr>
          <p:nvPr/>
        </p:nvSpPr>
        <p:spPr bwMode="auto">
          <a:xfrm>
            <a:off x="2412206" y="3551635"/>
            <a:ext cx="4349354" cy="0"/>
          </a:xfrm>
          <a:prstGeom prst="line">
            <a:avLst/>
          </a:prstGeom>
          <a:noFill/>
          <a:ln w="28575">
            <a:solidFill>
              <a:srgbClr val="FF0000"/>
            </a:solidFill>
            <a:round/>
            <a:headEnd type="triangl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6639" name="Text Box 14">
            <a:extLst>
              <a:ext uri="{FF2B5EF4-FFF2-40B4-BE49-F238E27FC236}">
                <a16:creationId xmlns:a16="http://schemas.microsoft.com/office/drawing/2014/main" id="{C1BB196B-B01C-827F-E0B3-D84D6C48EBA0}"/>
              </a:ext>
            </a:extLst>
          </p:cNvPr>
          <p:cNvSpPr txBox="1">
            <a:spLocks noChangeArrowheads="1"/>
          </p:cNvSpPr>
          <p:nvPr/>
        </p:nvSpPr>
        <p:spPr bwMode="auto">
          <a:xfrm>
            <a:off x="2285803" y="3320654"/>
            <a:ext cx="394255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b="0">
                <a:latin typeface="Tahoma" panose="020B0604030504040204" pitchFamily="34" charset="0"/>
              </a:rPr>
              <a:t>EAP type specific mutual authentication (e.g. EAP_TLS)</a:t>
            </a:r>
          </a:p>
        </p:txBody>
      </p:sp>
      <p:sp>
        <p:nvSpPr>
          <p:cNvPr id="26640" name="Text Box 15">
            <a:extLst>
              <a:ext uri="{FF2B5EF4-FFF2-40B4-BE49-F238E27FC236}">
                <a16:creationId xmlns:a16="http://schemas.microsoft.com/office/drawing/2014/main" id="{CB988568-07B1-14E5-40F1-088F271677DB}"/>
              </a:ext>
            </a:extLst>
          </p:cNvPr>
          <p:cNvSpPr txBox="1">
            <a:spLocks noChangeArrowheads="1"/>
          </p:cNvSpPr>
          <p:nvPr/>
        </p:nvSpPr>
        <p:spPr bwMode="auto">
          <a:xfrm>
            <a:off x="1604963" y="3695701"/>
            <a:ext cx="2146697" cy="461665"/>
          </a:xfrm>
          <a:prstGeom prst="rect">
            <a:avLst/>
          </a:prstGeom>
          <a:solidFill>
            <a:srgbClr val="00E4A8"/>
          </a:solidFill>
          <a:ln w="28575">
            <a:solidFill>
              <a:schemeClr val="tx1"/>
            </a:solidFill>
            <a:miter lim="800000"/>
            <a:headEnd type="none" w="lg" len="lg"/>
            <a:tailEnd type="none" w="lg" len="lg"/>
          </a:ln>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a:latin typeface="Tahoma" panose="020B0604030504040204" pitchFamily="34" charset="0"/>
              </a:rPr>
              <a:t>Derive Pairwise Master key (PMK)</a:t>
            </a:r>
          </a:p>
        </p:txBody>
      </p:sp>
      <p:sp>
        <p:nvSpPr>
          <p:cNvPr id="26641" name="Text Box 16">
            <a:extLst>
              <a:ext uri="{FF2B5EF4-FFF2-40B4-BE49-F238E27FC236}">
                <a16:creationId xmlns:a16="http://schemas.microsoft.com/office/drawing/2014/main" id="{BB443F43-6055-076C-5A70-DABA44C2089D}"/>
              </a:ext>
            </a:extLst>
          </p:cNvPr>
          <p:cNvSpPr txBox="1">
            <a:spLocks noChangeArrowheads="1"/>
          </p:cNvSpPr>
          <p:nvPr/>
        </p:nvSpPr>
        <p:spPr bwMode="auto">
          <a:xfrm>
            <a:off x="5436394" y="3695701"/>
            <a:ext cx="2146697" cy="461665"/>
          </a:xfrm>
          <a:prstGeom prst="rect">
            <a:avLst/>
          </a:prstGeom>
          <a:solidFill>
            <a:srgbClr val="00E4A8"/>
          </a:solidFill>
          <a:ln w="28575">
            <a:solidFill>
              <a:schemeClr val="tx1"/>
            </a:solidFill>
            <a:miter lim="800000"/>
            <a:headEnd type="none" w="lg" len="lg"/>
            <a:tailEnd type="none" w="lg" len="lg"/>
          </a:ln>
        </p:spPr>
        <p:txBody>
          <a:bodyPr>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a:latin typeface="Tahoma" panose="020B0604030504040204" pitchFamily="34" charset="0"/>
              </a:rPr>
              <a:t>Derive Pairwise Master key (PMK)</a:t>
            </a:r>
          </a:p>
        </p:txBody>
      </p:sp>
      <p:sp>
        <p:nvSpPr>
          <p:cNvPr id="26642" name="Line 17">
            <a:extLst>
              <a:ext uri="{FF2B5EF4-FFF2-40B4-BE49-F238E27FC236}">
                <a16:creationId xmlns:a16="http://schemas.microsoft.com/office/drawing/2014/main" id="{7497F538-C15F-76F6-357D-980676B89393}"/>
              </a:ext>
            </a:extLst>
          </p:cNvPr>
          <p:cNvSpPr>
            <a:spLocks noChangeShapeType="1"/>
          </p:cNvSpPr>
          <p:nvPr/>
        </p:nvSpPr>
        <p:spPr bwMode="auto">
          <a:xfrm flipH="1">
            <a:off x="4629150" y="4444604"/>
            <a:ext cx="2102644"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6643" name="Line 18">
            <a:extLst>
              <a:ext uri="{FF2B5EF4-FFF2-40B4-BE49-F238E27FC236}">
                <a16:creationId xmlns:a16="http://schemas.microsoft.com/office/drawing/2014/main" id="{2D21225F-193B-2DB2-4594-388C1C904EED}"/>
              </a:ext>
            </a:extLst>
          </p:cNvPr>
          <p:cNvSpPr>
            <a:spLocks noChangeShapeType="1"/>
          </p:cNvSpPr>
          <p:nvPr/>
        </p:nvSpPr>
        <p:spPr bwMode="auto">
          <a:xfrm flipH="1">
            <a:off x="2382441" y="4558904"/>
            <a:ext cx="2045494" cy="0"/>
          </a:xfrm>
          <a:prstGeom prst="line">
            <a:avLst/>
          </a:prstGeom>
          <a:noFill/>
          <a:ln w="28575">
            <a:solidFill>
              <a:srgbClr val="FF0000"/>
            </a:solidFill>
            <a:round/>
            <a:headEnd type="none" w="lg" len="lg"/>
            <a:tailEnd type="triangle" w="lg" len="lg"/>
          </a:ln>
          <a:extLst>
            <a:ext uri="{909E8E84-426E-40DD-AFC4-6F175D3DCCD1}">
              <a14:hiddenFill xmlns:a14="http://schemas.microsoft.com/office/drawing/2010/main">
                <a:noFill/>
              </a14:hiddenFill>
            </a:ext>
          </a:extLst>
        </p:spPr>
        <p:txBody>
          <a:bodyPr/>
          <a:lstStyle/>
          <a:p>
            <a:endParaRPr lang="en-VN" sz="1350"/>
          </a:p>
        </p:txBody>
      </p:sp>
      <p:sp>
        <p:nvSpPr>
          <p:cNvPr id="26644" name="Text Box 19">
            <a:extLst>
              <a:ext uri="{FF2B5EF4-FFF2-40B4-BE49-F238E27FC236}">
                <a16:creationId xmlns:a16="http://schemas.microsoft.com/office/drawing/2014/main" id="{9FD0B963-0C7B-BF48-C44A-681A4F25EA7D}"/>
              </a:ext>
            </a:extLst>
          </p:cNvPr>
          <p:cNvSpPr txBox="1">
            <a:spLocks noChangeArrowheads="1"/>
          </p:cNvSpPr>
          <p:nvPr/>
        </p:nvSpPr>
        <p:spPr bwMode="auto">
          <a:xfrm>
            <a:off x="4692328" y="4213623"/>
            <a:ext cx="201677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b="0">
                <a:latin typeface="Tahoma" panose="020B0604030504040204" pitchFamily="34" charset="0"/>
              </a:rPr>
              <a:t>RADIUS Accept (with PMK)</a:t>
            </a:r>
          </a:p>
        </p:txBody>
      </p:sp>
      <p:sp>
        <p:nvSpPr>
          <p:cNvPr id="26645" name="Text Box 20">
            <a:extLst>
              <a:ext uri="{FF2B5EF4-FFF2-40B4-BE49-F238E27FC236}">
                <a16:creationId xmlns:a16="http://schemas.microsoft.com/office/drawing/2014/main" id="{C4CF0607-AB44-9FBF-DD1E-12807D61A59B}"/>
              </a:ext>
            </a:extLst>
          </p:cNvPr>
          <p:cNvSpPr txBox="1">
            <a:spLocks noChangeArrowheads="1"/>
          </p:cNvSpPr>
          <p:nvPr/>
        </p:nvSpPr>
        <p:spPr bwMode="auto">
          <a:xfrm>
            <a:off x="2503660" y="4357688"/>
            <a:ext cx="15518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b="0">
                <a:latin typeface="Tahoma" panose="020B0604030504040204" pitchFamily="34" charset="0"/>
              </a:rPr>
              <a:t>802.1x/EAP-Success</a:t>
            </a:r>
          </a:p>
        </p:txBody>
      </p:sp>
      <p:pic>
        <p:nvPicPr>
          <p:cNvPr id="26646" name="Picture 21" descr="access point">
            <a:extLst>
              <a:ext uri="{FF2B5EF4-FFF2-40B4-BE49-F238E27FC236}">
                <a16:creationId xmlns:a16="http://schemas.microsoft.com/office/drawing/2014/main" id="{3BBDA7E7-FFDA-66A5-7588-58936A7617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35" y="1563291"/>
            <a:ext cx="67865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7" name="Picture 25" descr="server">
            <a:extLst>
              <a:ext uri="{FF2B5EF4-FFF2-40B4-BE49-F238E27FC236}">
                <a16:creationId xmlns:a16="http://schemas.microsoft.com/office/drawing/2014/main" id="{86B6FEAD-C210-D0A8-C52F-82DB24B332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0578" y="1506142"/>
            <a:ext cx="271463" cy="62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D9945715-571A-320B-F89B-30F9EAA9C15B}"/>
              </a:ext>
            </a:extLst>
          </p:cNvPr>
          <p:cNvSpPr>
            <a:spLocks noGrp="1"/>
          </p:cNvSpPr>
          <p:nvPr>
            <p:ph type="dt" sz="quarter" idx="10"/>
          </p:nvPr>
        </p:nvSpPr>
        <p:spPr/>
        <p:txBody>
          <a:bodyPr/>
          <a:lstStyle/>
          <a:p>
            <a:pPr>
              <a:defRPr/>
            </a:pPr>
            <a:r>
              <a:rPr lang="en-US"/>
              <a:t>Security in Wireless LAN (802.11i)</a:t>
            </a:r>
          </a:p>
        </p:txBody>
      </p:sp>
      <p:sp>
        <p:nvSpPr>
          <p:cNvPr id="15" name="Footer Placeholder 4">
            <a:extLst>
              <a:ext uri="{FF2B5EF4-FFF2-40B4-BE49-F238E27FC236}">
                <a16:creationId xmlns:a16="http://schemas.microsoft.com/office/drawing/2014/main" id="{679EF11B-0285-3266-F0E5-38D0160F7B2F}"/>
              </a:ext>
            </a:extLst>
          </p:cNvPr>
          <p:cNvSpPr>
            <a:spLocks noGrp="1"/>
          </p:cNvSpPr>
          <p:nvPr>
            <p:ph type="ftr" sz="quarter" idx="11"/>
          </p:nvPr>
        </p:nvSpPr>
        <p:spPr/>
        <p:txBody>
          <a:bodyPr/>
          <a:lstStyle/>
          <a:p>
            <a:pPr>
              <a:defRPr/>
            </a:pPr>
            <a:r>
              <a:rPr lang="en-US"/>
              <a:t>CN8816: Network Security</a:t>
            </a:r>
          </a:p>
        </p:txBody>
      </p:sp>
      <p:sp>
        <p:nvSpPr>
          <p:cNvPr id="16" name="Slide Number Placeholder 5">
            <a:extLst>
              <a:ext uri="{FF2B5EF4-FFF2-40B4-BE49-F238E27FC236}">
                <a16:creationId xmlns:a16="http://schemas.microsoft.com/office/drawing/2014/main" id="{B0D542C1-1A97-C930-0361-D59D9A4F4919}"/>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9B0FC45D-2CD6-B34C-8347-FD79788F3CAB}" type="slidenum">
              <a:rPr lang="en-US" altLang="en-VN" sz="1050" b="0">
                <a:latin typeface="Tahoma" panose="020B0604030504040204" pitchFamily="34" charset="0"/>
              </a:rPr>
              <a:pPr eaLnBrk="1" hangingPunct="1"/>
              <a:t>216</a:t>
            </a:fld>
            <a:endParaRPr lang="en-US" altLang="en-VN" sz="1050" b="0">
              <a:latin typeface="Tahoma" panose="020B0604030504040204" pitchFamily="34" charset="0"/>
            </a:endParaRPr>
          </a:p>
        </p:txBody>
      </p:sp>
      <p:sp>
        <p:nvSpPr>
          <p:cNvPr id="27653" name="Rectangle 2">
            <a:extLst>
              <a:ext uri="{FF2B5EF4-FFF2-40B4-BE49-F238E27FC236}">
                <a16:creationId xmlns:a16="http://schemas.microsoft.com/office/drawing/2014/main" id="{9550D596-78F0-5DF7-9E3D-494FF78EDB98}"/>
              </a:ext>
            </a:extLst>
          </p:cNvPr>
          <p:cNvSpPr>
            <a:spLocks noChangeArrowheads="1"/>
          </p:cNvSpPr>
          <p:nvPr/>
        </p:nvSpPr>
        <p:spPr bwMode="auto">
          <a:xfrm>
            <a:off x="2169319" y="2062163"/>
            <a:ext cx="5098256" cy="546497"/>
          </a:xfrm>
          <a:prstGeom prst="rect">
            <a:avLst/>
          </a:prstGeom>
          <a:solidFill>
            <a:schemeClr val="hlink"/>
          </a:solidFill>
          <a:ln w="28575">
            <a:solidFill>
              <a:schemeClr val="tx1"/>
            </a:solidFill>
            <a:miter lim="800000"/>
            <a:headEnd type="none" w="lg" len="lg"/>
            <a:tailEnd type="none" w="lg" len="lg"/>
          </a:ln>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endParaRPr lang="en-CA" altLang="en-VN" sz="1200"/>
          </a:p>
        </p:txBody>
      </p:sp>
      <p:sp>
        <p:nvSpPr>
          <p:cNvPr id="27654" name="Rectangle 3">
            <a:extLst>
              <a:ext uri="{FF2B5EF4-FFF2-40B4-BE49-F238E27FC236}">
                <a16:creationId xmlns:a16="http://schemas.microsoft.com/office/drawing/2014/main" id="{1A7C210C-B08B-19A2-91D9-16E2EEF107CE}"/>
              </a:ext>
            </a:extLst>
          </p:cNvPr>
          <p:cNvSpPr>
            <a:spLocks noGrp="1" noChangeArrowheads="1"/>
          </p:cNvSpPr>
          <p:nvPr>
            <p:ph type="title"/>
          </p:nvPr>
        </p:nvSpPr>
        <p:spPr/>
        <p:txBody>
          <a:bodyPr/>
          <a:lstStyle/>
          <a:p>
            <a:pPr eaLnBrk="1" hangingPunct="1"/>
            <a:r>
              <a:rPr lang="en-US" altLang="en-VN"/>
              <a:t>7. Authentication Protocols</a:t>
            </a:r>
          </a:p>
        </p:txBody>
      </p:sp>
      <p:sp>
        <p:nvSpPr>
          <p:cNvPr id="27655" name="Rectangle 4">
            <a:extLst>
              <a:ext uri="{FF2B5EF4-FFF2-40B4-BE49-F238E27FC236}">
                <a16:creationId xmlns:a16="http://schemas.microsoft.com/office/drawing/2014/main" id="{15B1AE32-A9F9-85AF-EC3D-16A034695804}"/>
              </a:ext>
            </a:extLst>
          </p:cNvPr>
          <p:cNvSpPr>
            <a:spLocks noGrp="1" noChangeArrowheads="1"/>
          </p:cNvSpPr>
          <p:nvPr>
            <p:ph type="body" idx="1"/>
          </p:nvPr>
        </p:nvSpPr>
        <p:spPr/>
        <p:txBody>
          <a:bodyPr/>
          <a:lstStyle/>
          <a:p>
            <a:pPr eaLnBrk="1" hangingPunct="1"/>
            <a:r>
              <a:rPr lang="en-US" altLang="en-VN"/>
              <a:t>Authentication components</a:t>
            </a:r>
          </a:p>
        </p:txBody>
      </p:sp>
      <p:sp>
        <p:nvSpPr>
          <p:cNvPr id="27656" name="Text Box 5">
            <a:extLst>
              <a:ext uri="{FF2B5EF4-FFF2-40B4-BE49-F238E27FC236}">
                <a16:creationId xmlns:a16="http://schemas.microsoft.com/office/drawing/2014/main" id="{9E34E265-8C8E-795C-4325-EB53BD01053C}"/>
              </a:ext>
            </a:extLst>
          </p:cNvPr>
          <p:cNvSpPr txBox="1">
            <a:spLocks noChangeArrowheads="1"/>
          </p:cNvSpPr>
          <p:nvPr/>
        </p:nvSpPr>
        <p:spPr bwMode="auto">
          <a:xfrm>
            <a:off x="2140744" y="1628776"/>
            <a:ext cx="74090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en-VN" sz="1200">
                <a:latin typeface="Tahoma" panose="020B0604030504040204" pitchFamily="34" charset="0"/>
              </a:rPr>
              <a:t>Station</a:t>
            </a:r>
          </a:p>
        </p:txBody>
      </p:sp>
      <p:sp>
        <p:nvSpPr>
          <p:cNvPr id="27657" name="Text Box 6">
            <a:extLst>
              <a:ext uri="{FF2B5EF4-FFF2-40B4-BE49-F238E27FC236}">
                <a16:creationId xmlns:a16="http://schemas.microsoft.com/office/drawing/2014/main" id="{31B513AB-9500-DA25-6BAE-F3C7B7D9E80F}"/>
              </a:ext>
            </a:extLst>
          </p:cNvPr>
          <p:cNvSpPr txBox="1">
            <a:spLocks noChangeArrowheads="1"/>
          </p:cNvSpPr>
          <p:nvPr/>
        </p:nvSpPr>
        <p:spPr bwMode="auto">
          <a:xfrm>
            <a:off x="4040981" y="1628776"/>
            <a:ext cx="11464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en-VN" sz="1200">
                <a:latin typeface="Tahoma" panose="020B0604030504040204" pitchFamily="34" charset="0"/>
              </a:rPr>
              <a:t>Access point</a:t>
            </a:r>
          </a:p>
        </p:txBody>
      </p:sp>
      <p:sp>
        <p:nvSpPr>
          <p:cNvPr id="27658" name="Text Box 7">
            <a:extLst>
              <a:ext uri="{FF2B5EF4-FFF2-40B4-BE49-F238E27FC236}">
                <a16:creationId xmlns:a16="http://schemas.microsoft.com/office/drawing/2014/main" id="{21340D63-A68E-7989-7C96-A4907AED1EA9}"/>
              </a:ext>
            </a:extLst>
          </p:cNvPr>
          <p:cNvSpPr txBox="1">
            <a:spLocks noChangeArrowheads="1"/>
          </p:cNvSpPr>
          <p:nvPr/>
        </p:nvSpPr>
        <p:spPr bwMode="auto">
          <a:xfrm>
            <a:off x="6060042" y="1571625"/>
            <a:ext cx="13708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200">
                <a:latin typeface="Tahoma" panose="020B0604030504040204" pitchFamily="34" charset="0"/>
              </a:rPr>
              <a:t>Authentication </a:t>
            </a:r>
          </a:p>
          <a:p>
            <a:pPr algn="ctr"/>
            <a:r>
              <a:rPr lang="en-US" altLang="en-VN" sz="1200">
                <a:latin typeface="Tahoma" panose="020B0604030504040204" pitchFamily="34" charset="0"/>
              </a:rPr>
              <a:t>Server</a:t>
            </a:r>
          </a:p>
        </p:txBody>
      </p:sp>
      <p:sp>
        <p:nvSpPr>
          <p:cNvPr id="27659" name="Text Box 8">
            <a:extLst>
              <a:ext uri="{FF2B5EF4-FFF2-40B4-BE49-F238E27FC236}">
                <a16:creationId xmlns:a16="http://schemas.microsoft.com/office/drawing/2014/main" id="{C7895ACF-C817-F33D-8B27-4907B1C185B3}"/>
              </a:ext>
            </a:extLst>
          </p:cNvPr>
          <p:cNvSpPr txBox="1">
            <a:spLocks noChangeArrowheads="1"/>
          </p:cNvSpPr>
          <p:nvPr/>
        </p:nvSpPr>
        <p:spPr bwMode="auto">
          <a:xfrm>
            <a:off x="3171826" y="2200275"/>
            <a:ext cx="348845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type="none" w="lg" len="lg"/>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r>
              <a:rPr lang="en-US" altLang="en-VN" sz="1350">
                <a:latin typeface="Tahoma" panose="020B0604030504040204" pitchFamily="34" charset="0"/>
              </a:rPr>
              <a:t>Authentication Method (e.g. EAP-TLS)</a:t>
            </a:r>
          </a:p>
        </p:txBody>
      </p:sp>
      <p:sp>
        <p:nvSpPr>
          <p:cNvPr id="27660" name="Rectangle 9">
            <a:extLst>
              <a:ext uri="{FF2B5EF4-FFF2-40B4-BE49-F238E27FC236}">
                <a16:creationId xmlns:a16="http://schemas.microsoft.com/office/drawing/2014/main" id="{CFD2ACC3-9276-4100-F4C9-4BB6D8147D20}"/>
              </a:ext>
            </a:extLst>
          </p:cNvPr>
          <p:cNvSpPr>
            <a:spLocks noChangeArrowheads="1"/>
          </p:cNvSpPr>
          <p:nvPr/>
        </p:nvSpPr>
        <p:spPr bwMode="auto">
          <a:xfrm>
            <a:off x="2169319" y="3415903"/>
            <a:ext cx="2477691" cy="546497"/>
          </a:xfrm>
          <a:prstGeom prst="rect">
            <a:avLst/>
          </a:prstGeom>
          <a:solidFill>
            <a:srgbClr val="FFCCFF"/>
          </a:solidFill>
          <a:ln w="28575">
            <a:solidFill>
              <a:schemeClr val="tx1"/>
            </a:solidFill>
            <a:miter lim="800000"/>
            <a:headEnd type="none" w="lg" len="lg"/>
            <a:tailEnd type="none" w="lg" len="lg"/>
          </a:ln>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350">
                <a:latin typeface="Tahoma" panose="020B0604030504040204" pitchFamily="34" charset="0"/>
              </a:rPr>
              <a:t>802.1x (EAPoL)</a:t>
            </a:r>
          </a:p>
        </p:txBody>
      </p:sp>
      <p:sp>
        <p:nvSpPr>
          <p:cNvPr id="27661" name="Rectangle 10">
            <a:extLst>
              <a:ext uri="{FF2B5EF4-FFF2-40B4-BE49-F238E27FC236}">
                <a16:creationId xmlns:a16="http://schemas.microsoft.com/office/drawing/2014/main" id="{C6315E1F-37AE-5CAE-73CF-ED0F1EC7521D}"/>
              </a:ext>
            </a:extLst>
          </p:cNvPr>
          <p:cNvSpPr>
            <a:spLocks noChangeArrowheads="1"/>
          </p:cNvSpPr>
          <p:nvPr/>
        </p:nvSpPr>
        <p:spPr bwMode="auto">
          <a:xfrm>
            <a:off x="2169319" y="2752726"/>
            <a:ext cx="5098256" cy="546497"/>
          </a:xfrm>
          <a:prstGeom prst="rect">
            <a:avLst/>
          </a:prstGeom>
          <a:solidFill>
            <a:srgbClr val="E818CA"/>
          </a:solidFill>
          <a:ln w="28575">
            <a:solidFill>
              <a:schemeClr val="tx1"/>
            </a:solidFill>
            <a:miter lim="800000"/>
            <a:headEnd type="none" w="lg" len="lg"/>
            <a:tailEnd type="none" w="lg" len="lg"/>
          </a:ln>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350">
                <a:latin typeface="Tahoma" panose="020B0604030504040204" pitchFamily="34" charset="0"/>
              </a:rPr>
              <a:t>EAP</a:t>
            </a:r>
          </a:p>
        </p:txBody>
      </p:sp>
      <p:sp>
        <p:nvSpPr>
          <p:cNvPr id="27662" name="Rectangle 11">
            <a:extLst>
              <a:ext uri="{FF2B5EF4-FFF2-40B4-BE49-F238E27FC236}">
                <a16:creationId xmlns:a16="http://schemas.microsoft.com/office/drawing/2014/main" id="{8C34B630-84BC-FEA1-A43F-1D09E00C4590}"/>
              </a:ext>
            </a:extLst>
          </p:cNvPr>
          <p:cNvSpPr>
            <a:spLocks noChangeArrowheads="1"/>
          </p:cNvSpPr>
          <p:nvPr/>
        </p:nvSpPr>
        <p:spPr bwMode="auto">
          <a:xfrm>
            <a:off x="4791075" y="3415903"/>
            <a:ext cx="2477691" cy="546497"/>
          </a:xfrm>
          <a:prstGeom prst="rect">
            <a:avLst/>
          </a:prstGeom>
          <a:solidFill>
            <a:srgbClr val="FF99CC"/>
          </a:solidFill>
          <a:ln w="28575">
            <a:solidFill>
              <a:schemeClr val="tx1"/>
            </a:solidFill>
            <a:miter lim="800000"/>
            <a:headEnd type="none" w="lg" len="lg"/>
            <a:tailEnd type="none" w="lg" len="lg"/>
          </a:ln>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350">
                <a:latin typeface="Tahoma" panose="020B0604030504040204" pitchFamily="34" charset="0"/>
              </a:rPr>
              <a:t>RADIUS</a:t>
            </a:r>
          </a:p>
        </p:txBody>
      </p:sp>
      <p:sp>
        <p:nvSpPr>
          <p:cNvPr id="27663" name="Rectangle 12">
            <a:extLst>
              <a:ext uri="{FF2B5EF4-FFF2-40B4-BE49-F238E27FC236}">
                <a16:creationId xmlns:a16="http://schemas.microsoft.com/office/drawing/2014/main" id="{7A61112D-20AE-C5EB-14AD-18C6B23A165F}"/>
              </a:ext>
            </a:extLst>
          </p:cNvPr>
          <p:cNvSpPr>
            <a:spLocks noChangeArrowheads="1"/>
          </p:cNvSpPr>
          <p:nvPr/>
        </p:nvSpPr>
        <p:spPr bwMode="auto">
          <a:xfrm>
            <a:off x="2169319" y="4049316"/>
            <a:ext cx="2477691" cy="546497"/>
          </a:xfrm>
          <a:prstGeom prst="rect">
            <a:avLst/>
          </a:prstGeom>
          <a:solidFill>
            <a:srgbClr val="37ADA7"/>
          </a:solidFill>
          <a:ln w="28575">
            <a:solidFill>
              <a:schemeClr val="tx1"/>
            </a:solidFill>
            <a:miter lim="800000"/>
            <a:headEnd type="none" w="lg" len="lg"/>
            <a:tailEnd type="none" w="lg" len="lg"/>
          </a:ln>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350">
                <a:latin typeface="Tahoma" panose="020B0604030504040204" pitchFamily="34" charset="0"/>
              </a:rPr>
              <a:t>802.11</a:t>
            </a:r>
          </a:p>
        </p:txBody>
      </p:sp>
      <p:sp>
        <p:nvSpPr>
          <p:cNvPr id="27664" name="Rectangle 13">
            <a:extLst>
              <a:ext uri="{FF2B5EF4-FFF2-40B4-BE49-F238E27FC236}">
                <a16:creationId xmlns:a16="http://schemas.microsoft.com/office/drawing/2014/main" id="{DAB42E80-EEE5-5C79-BA6C-F7E2C43323A4}"/>
              </a:ext>
            </a:extLst>
          </p:cNvPr>
          <p:cNvSpPr>
            <a:spLocks noChangeArrowheads="1"/>
          </p:cNvSpPr>
          <p:nvPr/>
        </p:nvSpPr>
        <p:spPr bwMode="auto">
          <a:xfrm>
            <a:off x="4791075" y="4049316"/>
            <a:ext cx="2477691" cy="546497"/>
          </a:xfrm>
          <a:prstGeom prst="rect">
            <a:avLst/>
          </a:prstGeom>
          <a:solidFill>
            <a:schemeClr val="accent1"/>
          </a:solidFill>
          <a:ln w="28575">
            <a:solidFill>
              <a:schemeClr val="tx1"/>
            </a:solidFill>
            <a:miter lim="800000"/>
            <a:headEnd type="none" w="lg" len="lg"/>
            <a:tailEnd type="none" w="lg" len="lg"/>
          </a:ln>
        </p:spPr>
        <p:txBody>
          <a:bodyPr wrap="none" anchor="ct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a:r>
              <a:rPr lang="en-US" altLang="en-VN" sz="1350">
                <a:latin typeface="Tahoma" panose="020B0604030504040204" pitchFamily="34" charset="0"/>
              </a:rPr>
              <a:t>UDP/IP</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E23DF94-A96D-2DBA-2E74-21B5DC4DE739}"/>
              </a:ext>
            </a:extLst>
          </p:cNvPr>
          <p:cNvSpPr>
            <a:spLocks noGrp="1"/>
          </p:cNvSpPr>
          <p:nvPr>
            <p:ph type="title"/>
          </p:nvPr>
        </p:nvSpPr>
        <p:spPr/>
        <p:txBody>
          <a:bodyPr/>
          <a:lstStyle/>
          <a:p>
            <a:pPr eaLnBrk="1" hangingPunct="1"/>
            <a:r>
              <a:rPr lang="en-CA" altLang="en-VN"/>
              <a:t>7. Authentication Protocols</a:t>
            </a:r>
          </a:p>
        </p:txBody>
      </p:sp>
      <p:sp>
        <p:nvSpPr>
          <p:cNvPr id="28675" name="Content Placeholder 2">
            <a:extLst>
              <a:ext uri="{FF2B5EF4-FFF2-40B4-BE49-F238E27FC236}">
                <a16:creationId xmlns:a16="http://schemas.microsoft.com/office/drawing/2014/main" id="{55B578E8-AA73-75EA-FCD6-0857E24B2DEF}"/>
              </a:ext>
            </a:extLst>
          </p:cNvPr>
          <p:cNvSpPr>
            <a:spLocks noGrp="1"/>
          </p:cNvSpPr>
          <p:nvPr>
            <p:ph idx="1"/>
          </p:nvPr>
        </p:nvSpPr>
        <p:spPr/>
        <p:txBody>
          <a:bodyPr/>
          <a:lstStyle/>
          <a:p>
            <a:pPr eaLnBrk="1" hangingPunct="1"/>
            <a:r>
              <a:rPr lang="en-CA" altLang="en-VN"/>
              <a:t>LEAP</a:t>
            </a:r>
          </a:p>
          <a:p>
            <a:pPr lvl="1" eaLnBrk="1" hangingPunct="1"/>
            <a:r>
              <a:rPr lang="en-CA" altLang="en-VN"/>
              <a:t>Simple – neither server certificate or peer certificates is required</a:t>
            </a:r>
          </a:p>
          <a:p>
            <a:pPr lvl="1" eaLnBrk="1" hangingPunct="1"/>
            <a:r>
              <a:rPr lang="en-CA" altLang="en-VN"/>
              <a:t>CHAP is used for mutual authentication</a:t>
            </a:r>
          </a:p>
          <a:p>
            <a:pPr lvl="2" eaLnBrk="1" hangingPunct="1"/>
            <a:r>
              <a:rPr lang="en-CA" altLang="en-VN"/>
              <a:t>The user’s password is the shared secret</a:t>
            </a:r>
          </a:p>
          <a:p>
            <a:pPr lvl="1" eaLnBrk="1" hangingPunct="1"/>
            <a:r>
              <a:rPr lang="en-CA" altLang="en-VN"/>
              <a:t>Session key is derived from the shared secret , the challenges and the challenge responses</a:t>
            </a:r>
          </a:p>
          <a:p>
            <a:pPr lvl="1" eaLnBrk="1" hangingPunct="1"/>
            <a:r>
              <a:rPr lang="en-CA" altLang="en-VN"/>
              <a:t>Susceptible to the dictionary attack</a:t>
            </a:r>
          </a:p>
          <a:p>
            <a:pPr eaLnBrk="1" hangingPunct="1">
              <a:buFont typeface="Wingdings" pitchFamily="2" charset="2"/>
              <a:buNone/>
            </a:pPr>
            <a:endParaRPr lang="en-CA" altLang="en-VN"/>
          </a:p>
          <a:p>
            <a:pPr lvl="2" eaLnBrk="1" hangingPunct="1"/>
            <a:endParaRPr lang="en-CA" altLang="en-VN"/>
          </a:p>
        </p:txBody>
      </p:sp>
      <p:sp>
        <p:nvSpPr>
          <p:cNvPr id="4" name="Date Placeholder 3">
            <a:extLst>
              <a:ext uri="{FF2B5EF4-FFF2-40B4-BE49-F238E27FC236}">
                <a16:creationId xmlns:a16="http://schemas.microsoft.com/office/drawing/2014/main" id="{E96207EE-7395-3114-6583-69B80EEDDD13}"/>
              </a:ext>
            </a:extLst>
          </p:cNvPr>
          <p:cNvSpPr>
            <a:spLocks noGrp="1"/>
          </p:cNvSpPr>
          <p:nvPr>
            <p:ph type="dt" sz="quarter" idx="10"/>
          </p:nvPr>
        </p:nvSpPr>
        <p:spPr/>
        <p:txBody>
          <a:bodyPr/>
          <a:lstStyle/>
          <a:p>
            <a:pPr>
              <a:defRPr/>
            </a:pPr>
            <a:r>
              <a:rPr lang="en-US"/>
              <a:t>Security in Wireless LAN (802.11i)</a:t>
            </a:r>
          </a:p>
        </p:txBody>
      </p:sp>
      <p:sp>
        <p:nvSpPr>
          <p:cNvPr id="5" name="Footer Placeholder 4">
            <a:extLst>
              <a:ext uri="{FF2B5EF4-FFF2-40B4-BE49-F238E27FC236}">
                <a16:creationId xmlns:a16="http://schemas.microsoft.com/office/drawing/2014/main" id="{B78CF711-4145-F7D3-E4F5-7ECC07F82785}"/>
              </a:ext>
            </a:extLst>
          </p:cNvPr>
          <p:cNvSpPr>
            <a:spLocks noGrp="1"/>
          </p:cNvSpPr>
          <p:nvPr>
            <p:ph type="ftr" sz="quarter" idx="11"/>
          </p:nvPr>
        </p:nvSpPr>
        <p:spPr/>
        <p:txBody>
          <a:bodyPr/>
          <a:lstStyle/>
          <a:p>
            <a:pPr>
              <a:defRPr/>
            </a:pPr>
            <a:r>
              <a:rPr lang="en-US"/>
              <a:t>CN8816: Network Security</a:t>
            </a:r>
          </a:p>
        </p:txBody>
      </p:sp>
      <p:sp>
        <p:nvSpPr>
          <p:cNvPr id="6" name="Slide Number Placeholder 5">
            <a:extLst>
              <a:ext uri="{FF2B5EF4-FFF2-40B4-BE49-F238E27FC236}">
                <a16:creationId xmlns:a16="http://schemas.microsoft.com/office/drawing/2014/main" id="{85DC7A84-F9E8-0456-7D10-1C619E753BB1}"/>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9FE94752-8790-8443-8ADB-4EA311155E6A}" type="slidenum">
              <a:rPr lang="en-US" altLang="en-VN" sz="1050" b="0">
                <a:latin typeface="Tahoma" panose="020B0604030504040204" pitchFamily="34" charset="0"/>
              </a:rPr>
              <a:pPr eaLnBrk="1" hangingPunct="1"/>
              <a:t>217</a:t>
            </a:fld>
            <a:endParaRPr lang="en-US" altLang="en-VN" sz="1050" b="0">
              <a:latin typeface="Tahoma" panose="020B0604030504040204" pitchFamily="34" charset="0"/>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9630881-4561-1ED0-AB2E-C8E6E101B5AA}"/>
              </a:ext>
            </a:extLst>
          </p:cNvPr>
          <p:cNvSpPr/>
          <p:nvPr/>
        </p:nvSpPr>
        <p:spPr bwMode="auto">
          <a:xfrm>
            <a:off x="5331619" y="2800350"/>
            <a:ext cx="1171575" cy="1028700"/>
          </a:xfrm>
          <a:prstGeom prst="rect">
            <a:avLst/>
          </a:prstGeom>
          <a:solidFill>
            <a:schemeClr val="accent1">
              <a:lumMod val="20000"/>
              <a:lumOff val="80000"/>
            </a:schemeClr>
          </a:solidFill>
          <a:ln w="25400" cap="flat" cmpd="sng" algn="ctr">
            <a:solidFill>
              <a:schemeClr val="bg1"/>
            </a:solidFill>
            <a:prstDash val="solid"/>
            <a:round/>
            <a:headEnd type="none" w="lg" len="lg"/>
            <a:tailEnd type="triangle" w="lg" len="lg"/>
          </a:ln>
          <a:effectLst/>
        </p:spPr>
        <p:txBody>
          <a:bodyPr/>
          <a:lstStyle/>
          <a:p>
            <a:pPr>
              <a:defRPr/>
            </a:pPr>
            <a:endParaRPr lang="en-CA" sz="1350" dirty="0"/>
          </a:p>
        </p:txBody>
      </p:sp>
      <p:sp>
        <p:nvSpPr>
          <p:cNvPr id="29699" name="Content Placeholder 2">
            <a:extLst>
              <a:ext uri="{FF2B5EF4-FFF2-40B4-BE49-F238E27FC236}">
                <a16:creationId xmlns:a16="http://schemas.microsoft.com/office/drawing/2014/main" id="{9485B927-0905-DAD1-126F-4E18B02AE5DA}"/>
              </a:ext>
            </a:extLst>
          </p:cNvPr>
          <p:cNvSpPr>
            <a:spLocks noGrp="1"/>
          </p:cNvSpPr>
          <p:nvPr>
            <p:ph idx="1"/>
          </p:nvPr>
        </p:nvSpPr>
        <p:spPr/>
        <p:txBody>
          <a:bodyPr/>
          <a:lstStyle/>
          <a:p>
            <a:pPr eaLnBrk="1" hangingPunct="1"/>
            <a:r>
              <a:rPr lang="en-CA" altLang="en-VN"/>
              <a:t>EAP authentication: general approach</a:t>
            </a:r>
          </a:p>
          <a:p>
            <a:pPr lvl="1" eaLnBrk="1" hangingPunct="1"/>
            <a:r>
              <a:rPr lang="en-CA" altLang="en-VN"/>
              <a:t>Used TLS to setup a secure tunnel</a:t>
            </a:r>
          </a:p>
          <a:p>
            <a:pPr lvl="1" eaLnBrk="1" hangingPunct="1"/>
            <a:r>
              <a:rPr lang="en-CA" altLang="en-VN"/>
              <a:t>Inner authentication method is used for further authentication</a:t>
            </a:r>
          </a:p>
        </p:txBody>
      </p:sp>
      <p:sp>
        <p:nvSpPr>
          <p:cNvPr id="20" name="Rectangle 19">
            <a:extLst>
              <a:ext uri="{FF2B5EF4-FFF2-40B4-BE49-F238E27FC236}">
                <a16:creationId xmlns:a16="http://schemas.microsoft.com/office/drawing/2014/main" id="{09D949BB-3DCD-8F17-50CE-AF64E37B7F1E}"/>
              </a:ext>
            </a:extLst>
          </p:cNvPr>
          <p:cNvSpPr/>
          <p:nvPr/>
        </p:nvSpPr>
        <p:spPr bwMode="auto">
          <a:xfrm>
            <a:off x="2959894" y="2800350"/>
            <a:ext cx="1171575" cy="1028700"/>
          </a:xfrm>
          <a:prstGeom prst="rect">
            <a:avLst/>
          </a:prstGeom>
          <a:solidFill>
            <a:schemeClr val="accent1">
              <a:lumMod val="20000"/>
              <a:lumOff val="80000"/>
            </a:schemeClr>
          </a:solidFill>
          <a:ln w="25400" cap="flat" cmpd="sng" algn="ctr">
            <a:solidFill>
              <a:schemeClr val="bg1"/>
            </a:solidFill>
            <a:prstDash val="solid"/>
            <a:round/>
            <a:headEnd type="none" w="lg" len="lg"/>
            <a:tailEnd type="triangle" w="lg" len="lg"/>
          </a:ln>
          <a:effectLst/>
        </p:spPr>
        <p:txBody>
          <a:bodyPr/>
          <a:lstStyle/>
          <a:p>
            <a:pPr>
              <a:defRPr/>
            </a:pPr>
            <a:endParaRPr lang="en-CA" sz="1350" dirty="0"/>
          </a:p>
        </p:txBody>
      </p:sp>
      <p:sp>
        <p:nvSpPr>
          <p:cNvPr id="29701" name="Title 1">
            <a:extLst>
              <a:ext uri="{FF2B5EF4-FFF2-40B4-BE49-F238E27FC236}">
                <a16:creationId xmlns:a16="http://schemas.microsoft.com/office/drawing/2014/main" id="{A2C1074E-D251-35E6-21DC-8F8DF5314FD9}"/>
              </a:ext>
            </a:extLst>
          </p:cNvPr>
          <p:cNvSpPr>
            <a:spLocks noGrp="1"/>
          </p:cNvSpPr>
          <p:nvPr>
            <p:ph type="title"/>
          </p:nvPr>
        </p:nvSpPr>
        <p:spPr/>
        <p:txBody>
          <a:bodyPr/>
          <a:lstStyle/>
          <a:p>
            <a:pPr eaLnBrk="1" hangingPunct="1"/>
            <a:r>
              <a:rPr lang="en-CA" altLang="en-VN"/>
              <a:t>7. Authentication Protocols</a:t>
            </a:r>
          </a:p>
        </p:txBody>
      </p:sp>
      <p:sp>
        <p:nvSpPr>
          <p:cNvPr id="4" name="Date Placeholder 3">
            <a:extLst>
              <a:ext uri="{FF2B5EF4-FFF2-40B4-BE49-F238E27FC236}">
                <a16:creationId xmlns:a16="http://schemas.microsoft.com/office/drawing/2014/main" id="{A43E1A46-85C5-5215-0666-2DC291F45B34}"/>
              </a:ext>
            </a:extLst>
          </p:cNvPr>
          <p:cNvSpPr>
            <a:spLocks noGrp="1"/>
          </p:cNvSpPr>
          <p:nvPr>
            <p:ph type="dt" sz="quarter" idx="10"/>
          </p:nvPr>
        </p:nvSpPr>
        <p:spPr/>
        <p:txBody>
          <a:bodyPr/>
          <a:lstStyle/>
          <a:p>
            <a:pPr>
              <a:defRPr/>
            </a:pPr>
            <a:r>
              <a:rPr lang="en-US" dirty="0"/>
              <a:t>Security in Wireless LAN (802.11i)</a:t>
            </a:r>
          </a:p>
        </p:txBody>
      </p:sp>
      <p:sp>
        <p:nvSpPr>
          <p:cNvPr id="5" name="Footer Placeholder 4">
            <a:extLst>
              <a:ext uri="{FF2B5EF4-FFF2-40B4-BE49-F238E27FC236}">
                <a16:creationId xmlns:a16="http://schemas.microsoft.com/office/drawing/2014/main" id="{CB75533A-EBF8-89B6-4F1C-94263DB98459}"/>
              </a:ext>
            </a:extLst>
          </p:cNvPr>
          <p:cNvSpPr>
            <a:spLocks noGrp="1"/>
          </p:cNvSpPr>
          <p:nvPr>
            <p:ph type="ftr" sz="quarter" idx="11"/>
          </p:nvPr>
        </p:nvSpPr>
        <p:spPr/>
        <p:txBody>
          <a:bodyPr/>
          <a:lstStyle/>
          <a:p>
            <a:pPr>
              <a:defRPr/>
            </a:pPr>
            <a:r>
              <a:rPr lang="en-US" dirty="0"/>
              <a:t>CN8816: Network Security</a:t>
            </a:r>
          </a:p>
        </p:txBody>
      </p:sp>
      <p:sp>
        <p:nvSpPr>
          <p:cNvPr id="6" name="Slide Number Placeholder 5">
            <a:extLst>
              <a:ext uri="{FF2B5EF4-FFF2-40B4-BE49-F238E27FC236}">
                <a16:creationId xmlns:a16="http://schemas.microsoft.com/office/drawing/2014/main" id="{3249FE35-1683-290E-F0EF-EC1A2B5219BA}"/>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9ED8A511-2A01-0943-8F5C-4A85978D1DEA}" type="slidenum">
              <a:rPr lang="en-US" altLang="en-VN" sz="1050" b="0">
                <a:latin typeface="Tahoma" panose="020B0604030504040204" pitchFamily="34" charset="0"/>
              </a:rPr>
              <a:pPr eaLnBrk="1" hangingPunct="1"/>
              <a:t>218</a:t>
            </a:fld>
            <a:endParaRPr lang="en-US" altLang="en-VN" sz="1050" b="0">
              <a:latin typeface="Tahoma" panose="020B0604030504040204" pitchFamily="34" charset="0"/>
            </a:endParaRPr>
          </a:p>
        </p:txBody>
      </p:sp>
      <p:pic>
        <p:nvPicPr>
          <p:cNvPr id="29705" name="Picture 26" descr="laptop">
            <a:extLst>
              <a:ext uri="{FF2B5EF4-FFF2-40B4-BE49-F238E27FC236}">
                <a16:creationId xmlns:a16="http://schemas.microsoft.com/office/drawing/2014/main" id="{5D091C4C-9D22-15DA-E66D-E6EF52B1FC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094" y="2543175"/>
            <a:ext cx="685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21" descr="access point">
            <a:extLst>
              <a:ext uri="{FF2B5EF4-FFF2-40B4-BE49-F238E27FC236}">
                <a16:creationId xmlns:a16="http://schemas.microsoft.com/office/drawing/2014/main" id="{1BF43CAE-E822-F758-C1E6-22F55C9EF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551" y="2543175"/>
            <a:ext cx="67865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Picture 25" descr="server">
            <a:extLst>
              <a:ext uri="{FF2B5EF4-FFF2-40B4-BE49-F238E27FC236}">
                <a16:creationId xmlns:a16="http://schemas.microsoft.com/office/drawing/2014/main" id="{14748DB7-7957-DC48-C1F1-08745ED794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3194" y="2486026"/>
            <a:ext cx="271463" cy="62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8" name="TextBox 12">
            <a:extLst>
              <a:ext uri="{FF2B5EF4-FFF2-40B4-BE49-F238E27FC236}">
                <a16:creationId xmlns:a16="http://schemas.microsoft.com/office/drawing/2014/main" id="{E65249E4-2632-1669-D22B-5892370D8B15}"/>
              </a:ext>
            </a:extLst>
          </p:cNvPr>
          <p:cNvSpPr txBox="1">
            <a:spLocks noChangeArrowheads="1"/>
          </p:cNvSpPr>
          <p:nvPr/>
        </p:nvSpPr>
        <p:spPr bwMode="auto">
          <a:xfrm>
            <a:off x="3136659" y="2828925"/>
            <a:ext cx="87876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CA" altLang="en-VN" sz="1050" b="0"/>
              <a:t>IEEE 802.1x</a:t>
            </a:r>
          </a:p>
          <a:p>
            <a:pPr algn="ctr" eaLnBrk="1" hangingPunct="1"/>
            <a:r>
              <a:rPr lang="en-CA" altLang="en-VN" sz="1050" b="0"/>
              <a:t>/EAP</a:t>
            </a:r>
          </a:p>
        </p:txBody>
      </p:sp>
      <p:sp>
        <p:nvSpPr>
          <p:cNvPr id="29709" name="TextBox 13">
            <a:extLst>
              <a:ext uri="{FF2B5EF4-FFF2-40B4-BE49-F238E27FC236}">
                <a16:creationId xmlns:a16="http://schemas.microsoft.com/office/drawing/2014/main" id="{F1C797A2-607A-4771-92DD-68B0D840CF61}"/>
              </a:ext>
            </a:extLst>
          </p:cNvPr>
          <p:cNvSpPr txBox="1">
            <a:spLocks noChangeArrowheads="1"/>
          </p:cNvSpPr>
          <p:nvPr/>
        </p:nvSpPr>
        <p:spPr bwMode="auto">
          <a:xfrm>
            <a:off x="5507322" y="2828925"/>
            <a:ext cx="6880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CA" altLang="en-VN" sz="1050" b="0"/>
              <a:t>RADIUS</a:t>
            </a:r>
          </a:p>
          <a:p>
            <a:pPr algn="ctr" eaLnBrk="1" hangingPunct="1"/>
            <a:r>
              <a:rPr lang="en-CA" altLang="en-VN" sz="1050" b="0"/>
              <a:t>/EAP</a:t>
            </a:r>
          </a:p>
        </p:txBody>
      </p:sp>
      <p:cxnSp>
        <p:nvCxnSpPr>
          <p:cNvPr id="29710" name="Straight Arrow Connector 14">
            <a:extLst>
              <a:ext uri="{FF2B5EF4-FFF2-40B4-BE49-F238E27FC236}">
                <a16:creationId xmlns:a16="http://schemas.microsoft.com/office/drawing/2014/main" id="{1B195C24-C64C-F78D-8DCE-63FC49D51F6B}"/>
              </a:ext>
            </a:extLst>
          </p:cNvPr>
          <p:cNvCxnSpPr>
            <a:cxnSpLocks noChangeShapeType="1"/>
          </p:cNvCxnSpPr>
          <p:nvPr/>
        </p:nvCxnSpPr>
        <p:spPr bwMode="auto">
          <a:xfrm>
            <a:off x="3017044" y="3314700"/>
            <a:ext cx="3286125" cy="1191"/>
          </a:xfrm>
          <a:prstGeom prst="straightConnector1">
            <a:avLst/>
          </a:prstGeom>
          <a:noFill/>
          <a:ln w="25400" algn="ctr">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sp>
        <p:nvSpPr>
          <p:cNvPr id="29711" name="TextBox 16">
            <a:extLst>
              <a:ext uri="{FF2B5EF4-FFF2-40B4-BE49-F238E27FC236}">
                <a16:creationId xmlns:a16="http://schemas.microsoft.com/office/drawing/2014/main" id="{A8D36D81-54DF-449B-FAFC-64B04C3780FA}"/>
              </a:ext>
            </a:extLst>
          </p:cNvPr>
          <p:cNvSpPr txBox="1">
            <a:spLocks noChangeArrowheads="1"/>
          </p:cNvSpPr>
          <p:nvPr/>
        </p:nvSpPr>
        <p:spPr bwMode="auto">
          <a:xfrm>
            <a:off x="4531519" y="3114675"/>
            <a:ext cx="42351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TLS</a:t>
            </a:r>
          </a:p>
        </p:txBody>
      </p:sp>
      <p:cxnSp>
        <p:nvCxnSpPr>
          <p:cNvPr id="29712" name="Straight Arrow Connector 17">
            <a:extLst>
              <a:ext uri="{FF2B5EF4-FFF2-40B4-BE49-F238E27FC236}">
                <a16:creationId xmlns:a16="http://schemas.microsoft.com/office/drawing/2014/main" id="{817F4552-4890-6FC3-BC11-65D31A6F3BCE}"/>
              </a:ext>
            </a:extLst>
          </p:cNvPr>
          <p:cNvCxnSpPr>
            <a:cxnSpLocks noChangeShapeType="1"/>
          </p:cNvCxnSpPr>
          <p:nvPr/>
        </p:nvCxnSpPr>
        <p:spPr bwMode="auto">
          <a:xfrm>
            <a:off x="3017044" y="3629025"/>
            <a:ext cx="3286125" cy="1191"/>
          </a:xfrm>
          <a:prstGeom prst="straightConnector1">
            <a:avLst/>
          </a:prstGeom>
          <a:noFill/>
          <a:ln w="25400" algn="ctr">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sp>
        <p:nvSpPr>
          <p:cNvPr id="29713" name="TextBox 18">
            <a:extLst>
              <a:ext uri="{FF2B5EF4-FFF2-40B4-BE49-F238E27FC236}">
                <a16:creationId xmlns:a16="http://schemas.microsoft.com/office/drawing/2014/main" id="{60372A9A-6B18-E63F-8003-AC4BF3B28D37}"/>
              </a:ext>
            </a:extLst>
          </p:cNvPr>
          <p:cNvSpPr txBox="1">
            <a:spLocks noChangeArrowheads="1"/>
          </p:cNvSpPr>
          <p:nvPr/>
        </p:nvSpPr>
        <p:spPr bwMode="auto">
          <a:xfrm>
            <a:off x="3960019" y="3429000"/>
            <a:ext cx="167706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[Inner EAP Authentication]</a:t>
            </a:r>
          </a:p>
        </p:txBody>
      </p:sp>
      <p:sp>
        <p:nvSpPr>
          <p:cNvPr id="29714" name="TextBox 17">
            <a:extLst>
              <a:ext uri="{FF2B5EF4-FFF2-40B4-BE49-F238E27FC236}">
                <a16:creationId xmlns:a16="http://schemas.microsoft.com/office/drawing/2014/main" id="{C10BCA34-6BCF-C5DB-ED28-B2539DF7D210}"/>
              </a:ext>
            </a:extLst>
          </p:cNvPr>
          <p:cNvSpPr txBox="1">
            <a:spLocks noChangeArrowheads="1"/>
          </p:cNvSpPr>
          <p:nvPr/>
        </p:nvSpPr>
        <p:spPr bwMode="auto">
          <a:xfrm>
            <a:off x="3086101" y="3943350"/>
            <a:ext cx="313579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PMK = function of (nonces, {DH secret/session key}) </a:t>
            </a:r>
          </a:p>
        </p:txBody>
      </p:sp>
      <p:sp>
        <p:nvSpPr>
          <p:cNvPr id="29715" name="TextBox 18">
            <a:extLst>
              <a:ext uri="{FF2B5EF4-FFF2-40B4-BE49-F238E27FC236}">
                <a16:creationId xmlns:a16="http://schemas.microsoft.com/office/drawing/2014/main" id="{CE6ED69C-CE2C-CFFD-71FE-EBC2CE945B12}"/>
              </a:ext>
            </a:extLst>
          </p:cNvPr>
          <p:cNvSpPr txBox="1">
            <a:spLocks noChangeArrowheads="1"/>
          </p:cNvSpPr>
          <p:nvPr/>
        </p:nvSpPr>
        <p:spPr bwMode="auto">
          <a:xfrm>
            <a:off x="2114550" y="3200400"/>
            <a:ext cx="88838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master secret</a:t>
            </a:r>
          </a:p>
        </p:txBody>
      </p:sp>
      <p:sp>
        <p:nvSpPr>
          <p:cNvPr id="29716" name="TextBox 21">
            <a:extLst>
              <a:ext uri="{FF2B5EF4-FFF2-40B4-BE49-F238E27FC236}">
                <a16:creationId xmlns:a16="http://schemas.microsoft.com/office/drawing/2014/main" id="{A53CEF97-BE35-0399-D09D-5D3E966BD4AB}"/>
              </a:ext>
            </a:extLst>
          </p:cNvPr>
          <p:cNvSpPr txBox="1">
            <a:spLocks noChangeArrowheads="1"/>
          </p:cNvSpPr>
          <p:nvPr/>
        </p:nvSpPr>
        <p:spPr bwMode="auto">
          <a:xfrm>
            <a:off x="6457950" y="3200400"/>
            <a:ext cx="88838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master secret</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B155175-76B4-D818-843B-D34F4889BB38}"/>
              </a:ext>
            </a:extLst>
          </p:cNvPr>
          <p:cNvSpPr>
            <a:spLocks noGrp="1"/>
          </p:cNvSpPr>
          <p:nvPr>
            <p:ph type="title"/>
          </p:nvPr>
        </p:nvSpPr>
        <p:spPr/>
        <p:txBody>
          <a:bodyPr/>
          <a:lstStyle/>
          <a:p>
            <a:pPr eaLnBrk="1" hangingPunct="1"/>
            <a:r>
              <a:rPr lang="en-CA" altLang="en-VN"/>
              <a:t>7. Authentication Protocols</a:t>
            </a:r>
          </a:p>
        </p:txBody>
      </p:sp>
      <p:sp>
        <p:nvSpPr>
          <p:cNvPr id="30723" name="Content Placeholder 2">
            <a:extLst>
              <a:ext uri="{FF2B5EF4-FFF2-40B4-BE49-F238E27FC236}">
                <a16:creationId xmlns:a16="http://schemas.microsoft.com/office/drawing/2014/main" id="{FFA9395B-E65B-585D-7FFA-FDFC07EDFF5B}"/>
              </a:ext>
            </a:extLst>
          </p:cNvPr>
          <p:cNvSpPr>
            <a:spLocks noGrp="1"/>
          </p:cNvSpPr>
          <p:nvPr>
            <p:ph idx="1"/>
          </p:nvPr>
        </p:nvSpPr>
        <p:spPr/>
        <p:txBody>
          <a:bodyPr/>
          <a:lstStyle/>
          <a:p>
            <a:pPr eaLnBrk="1" hangingPunct="1"/>
            <a:r>
              <a:rPr lang="en-CA" altLang="en-VN"/>
              <a:t>EAP-TLS</a:t>
            </a:r>
          </a:p>
          <a:p>
            <a:pPr lvl="1" eaLnBrk="1" hangingPunct="1"/>
            <a:r>
              <a:rPr lang="en-CA" altLang="en-VN"/>
              <a:t>Both peer and AS authenticate each other using certificates in the TLS phase</a:t>
            </a:r>
          </a:p>
          <a:p>
            <a:pPr lvl="1" eaLnBrk="1" hangingPunct="1"/>
            <a:r>
              <a:rPr lang="en-CA" altLang="en-VN"/>
              <a:t>Inner authentication may be used for user authentication</a:t>
            </a:r>
          </a:p>
        </p:txBody>
      </p:sp>
      <p:sp>
        <p:nvSpPr>
          <p:cNvPr id="4" name="Date Placeholder 3">
            <a:extLst>
              <a:ext uri="{FF2B5EF4-FFF2-40B4-BE49-F238E27FC236}">
                <a16:creationId xmlns:a16="http://schemas.microsoft.com/office/drawing/2014/main" id="{0B28F934-E3E1-D5E3-9955-85C5AEF9D143}"/>
              </a:ext>
            </a:extLst>
          </p:cNvPr>
          <p:cNvSpPr>
            <a:spLocks noGrp="1"/>
          </p:cNvSpPr>
          <p:nvPr>
            <p:ph type="dt" sz="quarter" idx="10"/>
          </p:nvPr>
        </p:nvSpPr>
        <p:spPr/>
        <p:txBody>
          <a:bodyPr/>
          <a:lstStyle/>
          <a:p>
            <a:pPr>
              <a:defRPr/>
            </a:pPr>
            <a:r>
              <a:rPr lang="en-US"/>
              <a:t>Security in Wireless LAN (802.11i)</a:t>
            </a:r>
          </a:p>
        </p:txBody>
      </p:sp>
      <p:sp>
        <p:nvSpPr>
          <p:cNvPr id="5" name="Footer Placeholder 4">
            <a:extLst>
              <a:ext uri="{FF2B5EF4-FFF2-40B4-BE49-F238E27FC236}">
                <a16:creationId xmlns:a16="http://schemas.microsoft.com/office/drawing/2014/main" id="{2D124D60-39A1-295A-2420-3341CAB54CFA}"/>
              </a:ext>
            </a:extLst>
          </p:cNvPr>
          <p:cNvSpPr>
            <a:spLocks noGrp="1"/>
          </p:cNvSpPr>
          <p:nvPr>
            <p:ph type="ftr" sz="quarter" idx="11"/>
          </p:nvPr>
        </p:nvSpPr>
        <p:spPr/>
        <p:txBody>
          <a:bodyPr/>
          <a:lstStyle/>
          <a:p>
            <a:pPr>
              <a:defRPr/>
            </a:pPr>
            <a:r>
              <a:rPr lang="en-US"/>
              <a:t>CN8816: Network Security</a:t>
            </a:r>
          </a:p>
        </p:txBody>
      </p:sp>
      <p:sp>
        <p:nvSpPr>
          <p:cNvPr id="6" name="Slide Number Placeholder 5">
            <a:extLst>
              <a:ext uri="{FF2B5EF4-FFF2-40B4-BE49-F238E27FC236}">
                <a16:creationId xmlns:a16="http://schemas.microsoft.com/office/drawing/2014/main" id="{9D9B7D4A-1485-5AB4-1EBD-7F6E03805438}"/>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A7AA0320-E4D1-5E45-A8BB-70E9AABCCFE6}" type="slidenum">
              <a:rPr lang="en-US" altLang="en-VN" sz="1050" b="0">
                <a:latin typeface="Tahoma" panose="020B0604030504040204" pitchFamily="34" charset="0"/>
              </a:rPr>
              <a:pPr eaLnBrk="1" hangingPunct="1"/>
              <a:t>219</a:t>
            </a:fld>
            <a:endParaRPr lang="en-US" altLang="en-VN" sz="1050" b="0">
              <a:latin typeface="Tahoma" panose="020B0604030504040204" pitchFamily="34" charset="0"/>
            </a:endParaRPr>
          </a:p>
        </p:txBody>
      </p:sp>
      <p:sp>
        <p:nvSpPr>
          <p:cNvPr id="7" name="Rectangle 6">
            <a:extLst>
              <a:ext uri="{FF2B5EF4-FFF2-40B4-BE49-F238E27FC236}">
                <a16:creationId xmlns:a16="http://schemas.microsoft.com/office/drawing/2014/main" id="{3B51350C-E4A7-6329-F60D-6630E8A53DD4}"/>
              </a:ext>
            </a:extLst>
          </p:cNvPr>
          <p:cNvSpPr/>
          <p:nvPr/>
        </p:nvSpPr>
        <p:spPr bwMode="auto">
          <a:xfrm>
            <a:off x="5360194" y="2800350"/>
            <a:ext cx="1171575" cy="1028700"/>
          </a:xfrm>
          <a:prstGeom prst="rect">
            <a:avLst/>
          </a:prstGeom>
          <a:solidFill>
            <a:schemeClr val="accent1">
              <a:lumMod val="20000"/>
              <a:lumOff val="80000"/>
            </a:schemeClr>
          </a:solidFill>
          <a:ln w="25400" cap="flat" cmpd="sng" algn="ctr">
            <a:solidFill>
              <a:schemeClr val="bg1"/>
            </a:solidFill>
            <a:prstDash val="solid"/>
            <a:round/>
            <a:headEnd type="none" w="lg" len="lg"/>
            <a:tailEnd type="triangle" w="lg" len="lg"/>
          </a:ln>
          <a:effectLst/>
        </p:spPr>
        <p:txBody>
          <a:bodyPr/>
          <a:lstStyle/>
          <a:p>
            <a:pPr>
              <a:defRPr/>
            </a:pPr>
            <a:endParaRPr lang="en-CA" sz="1350"/>
          </a:p>
        </p:txBody>
      </p:sp>
      <p:sp>
        <p:nvSpPr>
          <p:cNvPr id="8" name="Rectangle 7">
            <a:extLst>
              <a:ext uri="{FF2B5EF4-FFF2-40B4-BE49-F238E27FC236}">
                <a16:creationId xmlns:a16="http://schemas.microsoft.com/office/drawing/2014/main" id="{21E4D126-B789-D292-D214-CCD1C427F2D7}"/>
              </a:ext>
            </a:extLst>
          </p:cNvPr>
          <p:cNvSpPr/>
          <p:nvPr/>
        </p:nvSpPr>
        <p:spPr bwMode="auto">
          <a:xfrm>
            <a:off x="2988469" y="2800350"/>
            <a:ext cx="1171575" cy="1028700"/>
          </a:xfrm>
          <a:prstGeom prst="rect">
            <a:avLst/>
          </a:prstGeom>
          <a:solidFill>
            <a:schemeClr val="accent1">
              <a:lumMod val="20000"/>
              <a:lumOff val="80000"/>
            </a:schemeClr>
          </a:solidFill>
          <a:ln w="25400" cap="flat" cmpd="sng" algn="ctr">
            <a:solidFill>
              <a:schemeClr val="bg1"/>
            </a:solidFill>
            <a:prstDash val="solid"/>
            <a:round/>
            <a:headEnd type="none" w="lg" len="lg"/>
            <a:tailEnd type="triangle" w="lg" len="lg"/>
          </a:ln>
          <a:effectLst/>
        </p:spPr>
        <p:txBody>
          <a:bodyPr/>
          <a:lstStyle/>
          <a:p>
            <a:pPr>
              <a:defRPr/>
            </a:pPr>
            <a:endParaRPr lang="en-CA" sz="1350"/>
          </a:p>
        </p:txBody>
      </p:sp>
      <p:pic>
        <p:nvPicPr>
          <p:cNvPr id="30729" name="Picture 26" descr="laptop">
            <a:extLst>
              <a:ext uri="{FF2B5EF4-FFF2-40B4-BE49-F238E27FC236}">
                <a16:creationId xmlns:a16="http://schemas.microsoft.com/office/drawing/2014/main" id="{8484EBF8-880A-30CB-37C9-BFAC727F3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2669" y="2543175"/>
            <a:ext cx="685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0" name="Picture 21" descr="access point">
            <a:extLst>
              <a:ext uri="{FF2B5EF4-FFF2-40B4-BE49-F238E27FC236}">
                <a16:creationId xmlns:a16="http://schemas.microsoft.com/office/drawing/2014/main" id="{39E6E5F2-BB99-9F9C-3E14-D74ECDD97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9126" y="2543175"/>
            <a:ext cx="67865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1" name="Picture 25" descr="server">
            <a:extLst>
              <a:ext uri="{FF2B5EF4-FFF2-40B4-BE49-F238E27FC236}">
                <a16:creationId xmlns:a16="http://schemas.microsoft.com/office/drawing/2014/main" id="{C1A669E8-93A3-FCEE-6EF6-98E8CFE3BA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1769" y="2486026"/>
            <a:ext cx="271463" cy="62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2" name="TextBox 11">
            <a:extLst>
              <a:ext uri="{FF2B5EF4-FFF2-40B4-BE49-F238E27FC236}">
                <a16:creationId xmlns:a16="http://schemas.microsoft.com/office/drawing/2014/main" id="{E5169CA6-63AC-C296-93E7-FE2A25E199C2}"/>
              </a:ext>
            </a:extLst>
          </p:cNvPr>
          <p:cNvSpPr txBox="1">
            <a:spLocks noChangeArrowheads="1"/>
          </p:cNvSpPr>
          <p:nvPr/>
        </p:nvSpPr>
        <p:spPr bwMode="auto">
          <a:xfrm>
            <a:off x="3165234" y="2828925"/>
            <a:ext cx="87876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CA" altLang="en-VN" sz="1050" b="0"/>
              <a:t>IEEE 802.1x</a:t>
            </a:r>
          </a:p>
          <a:p>
            <a:pPr algn="ctr" eaLnBrk="1" hangingPunct="1"/>
            <a:r>
              <a:rPr lang="en-CA" altLang="en-VN" sz="1050" b="0"/>
              <a:t>/EAP</a:t>
            </a:r>
          </a:p>
        </p:txBody>
      </p:sp>
      <p:sp>
        <p:nvSpPr>
          <p:cNvPr id="30733" name="TextBox 12">
            <a:extLst>
              <a:ext uri="{FF2B5EF4-FFF2-40B4-BE49-F238E27FC236}">
                <a16:creationId xmlns:a16="http://schemas.microsoft.com/office/drawing/2014/main" id="{7D019A33-6DB9-6E95-8092-65EEE04911D4}"/>
              </a:ext>
            </a:extLst>
          </p:cNvPr>
          <p:cNvSpPr txBox="1">
            <a:spLocks noChangeArrowheads="1"/>
          </p:cNvSpPr>
          <p:nvPr/>
        </p:nvSpPr>
        <p:spPr bwMode="auto">
          <a:xfrm>
            <a:off x="5535897" y="2828925"/>
            <a:ext cx="6880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CA" altLang="en-VN" sz="1050" b="0"/>
              <a:t>RADIUS</a:t>
            </a:r>
          </a:p>
          <a:p>
            <a:pPr algn="ctr" eaLnBrk="1" hangingPunct="1"/>
            <a:r>
              <a:rPr lang="en-CA" altLang="en-VN" sz="1050" b="0"/>
              <a:t>/EAP</a:t>
            </a:r>
          </a:p>
        </p:txBody>
      </p:sp>
      <p:cxnSp>
        <p:nvCxnSpPr>
          <p:cNvPr id="30734" name="Straight Arrow Connector 13">
            <a:extLst>
              <a:ext uri="{FF2B5EF4-FFF2-40B4-BE49-F238E27FC236}">
                <a16:creationId xmlns:a16="http://schemas.microsoft.com/office/drawing/2014/main" id="{3FA90439-4962-D3B6-A68E-CCD06FF4129C}"/>
              </a:ext>
            </a:extLst>
          </p:cNvPr>
          <p:cNvCxnSpPr>
            <a:cxnSpLocks noChangeShapeType="1"/>
          </p:cNvCxnSpPr>
          <p:nvPr/>
        </p:nvCxnSpPr>
        <p:spPr bwMode="auto">
          <a:xfrm>
            <a:off x="3045619" y="3314700"/>
            <a:ext cx="3286125" cy="1191"/>
          </a:xfrm>
          <a:prstGeom prst="straightConnector1">
            <a:avLst/>
          </a:prstGeom>
          <a:noFill/>
          <a:ln w="25400" algn="ctr">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sp>
        <p:nvSpPr>
          <p:cNvPr id="30735" name="TextBox 14">
            <a:extLst>
              <a:ext uri="{FF2B5EF4-FFF2-40B4-BE49-F238E27FC236}">
                <a16:creationId xmlns:a16="http://schemas.microsoft.com/office/drawing/2014/main" id="{8B92A8E3-DBA2-F9DF-9ACA-D4E13E8E48CA}"/>
              </a:ext>
            </a:extLst>
          </p:cNvPr>
          <p:cNvSpPr txBox="1">
            <a:spLocks noChangeArrowheads="1"/>
          </p:cNvSpPr>
          <p:nvPr/>
        </p:nvSpPr>
        <p:spPr bwMode="auto">
          <a:xfrm>
            <a:off x="4560094" y="3114675"/>
            <a:ext cx="423514"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TLS</a:t>
            </a:r>
          </a:p>
        </p:txBody>
      </p:sp>
      <p:cxnSp>
        <p:nvCxnSpPr>
          <p:cNvPr id="30736" name="Straight Arrow Connector 15">
            <a:extLst>
              <a:ext uri="{FF2B5EF4-FFF2-40B4-BE49-F238E27FC236}">
                <a16:creationId xmlns:a16="http://schemas.microsoft.com/office/drawing/2014/main" id="{580C83AC-CEBB-F0B8-C2CC-8F24B542FF55}"/>
              </a:ext>
            </a:extLst>
          </p:cNvPr>
          <p:cNvCxnSpPr>
            <a:cxnSpLocks noChangeShapeType="1"/>
          </p:cNvCxnSpPr>
          <p:nvPr/>
        </p:nvCxnSpPr>
        <p:spPr bwMode="auto">
          <a:xfrm>
            <a:off x="3045619" y="3629025"/>
            <a:ext cx="3286125" cy="1191"/>
          </a:xfrm>
          <a:prstGeom prst="straightConnector1">
            <a:avLst/>
          </a:prstGeom>
          <a:noFill/>
          <a:ln w="25400" algn="ctr">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sp>
        <p:nvSpPr>
          <p:cNvPr id="30737" name="TextBox 16">
            <a:extLst>
              <a:ext uri="{FF2B5EF4-FFF2-40B4-BE49-F238E27FC236}">
                <a16:creationId xmlns:a16="http://schemas.microsoft.com/office/drawing/2014/main" id="{71064F5C-5EE3-8434-108F-2B6CC5E9ADA0}"/>
              </a:ext>
            </a:extLst>
          </p:cNvPr>
          <p:cNvSpPr txBox="1">
            <a:spLocks noChangeArrowheads="1"/>
          </p:cNvSpPr>
          <p:nvPr/>
        </p:nvSpPr>
        <p:spPr bwMode="auto">
          <a:xfrm>
            <a:off x="3800475" y="3429000"/>
            <a:ext cx="217559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[user/pwd, MD5 challenge, TLS, …]</a:t>
            </a:r>
          </a:p>
        </p:txBody>
      </p:sp>
      <p:sp>
        <p:nvSpPr>
          <p:cNvPr id="30738" name="TextBox 17">
            <a:extLst>
              <a:ext uri="{FF2B5EF4-FFF2-40B4-BE49-F238E27FC236}">
                <a16:creationId xmlns:a16="http://schemas.microsoft.com/office/drawing/2014/main" id="{4BD34AAD-C058-CC0C-CDAD-747737A62936}"/>
              </a:ext>
            </a:extLst>
          </p:cNvPr>
          <p:cNvSpPr txBox="1">
            <a:spLocks noChangeArrowheads="1"/>
          </p:cNvSpPr>
          <p:nvPr/>
        </p:nvSpPr>
        <p:spPr bwMode="auto">
          <a:xfrm>
            <a:off x="2114551" y="3200400"/>
            <a:ext cx="92204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master_secret</a:t>
            </a:r>
          </a:p>
        </p:txBody>
      </p:sp>
      <p:sp>
        <p:nvSpPr>
          <p:cNvPr id="30739" name="TextBox 18">
            <a:extLst>
              <a:ext uri="{FF2B5EF4-FFF2-40B4-BE49-F238E27FC236}">
                <a16:creationId xmlns:a16="http://schemas.microsoft.com/office/drawing/2014/main" id="{E2C74898-5756-1484-12B8-1A292170C361}"/>
              </a:ext>
            </a:extLst>
          </p:cNvPr>
          <p:cNvSpPr txBox="1">
            <a:spLocks noChangeArrowheads="1"/>
          </p:cNvSpPr>
          <p:nvPr/>
        </p:nvSpPr>
        <p:spPr bwMode="auto">
          <a:xfrm>
            <a:off x="6515101" y="3200400"/>
            <a:ext cx="92204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master_secret</a:t>
            </a:r>
          </a:p>
        </p:txBody>
      </p:sp>
      <p:sp>
        <p:nvSpPr>
          <p:cNvPr id="30740" name="TextBox 19">
            <a:extLst>
              <a:ext uri="{FF2B5EF4-FFF2-40B4-BE49-F238E27FC236}">
                <a16:creationId xmlns:a16="http://schemas.microsoft.com/office/drawing/2014/main" id="{D26BFF5A-23A1-F037-6424-8B413C0F5ABC}"/>
              </a:ext>
            </a:extLst>
          </p:cNvPr>
          <p:cNvSpPr txBox="1">
            <a:spLocks noChangeArrowheads="1"/>
          </p:cNvSpPr>
          <p:nvPr/>
        </p:nvSpPr>
        <p:spPr bwMode="auto">
          <a:xfrm>
            <a:off x="2828925" y="3914775"/>
            <a:ext cx="373531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master_secret = PRF(pre_master_secret, “ master secret”, nonces)</a:t>
            </a:r>
          </a:p>
          <a:p>
            <a:pPr eaLnBrk="1" hangingPunct="1"/>
            <a:r>
              <a:rPr lang="en-CA" altLang="en-VN" sz="1050" b="0"/>
              <a:t>PMK = PRF(master_secret, “client EAP encryption”, nonces)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319" name="Rectangle 39"/>
          <p:cNvSpPr>
            <a:spLocks noGrp="1" noChangeArrowheads="1"/>
          </p:cNvSpPr>
          <p:nvPr>
            <p:ph type="title"/>
          </p:nvPr>
        </p:nvSpPr>
        <p:spPr/>
        <p:txBody>
          <a:bodyPr/>
          <a:lstStyle/>
          <a:p>
            <a:r>
              <a:rPr lang="en-US"/>
              <a:t>Network Sniffing</a:t>
            </a:r>
          </a:p>
        </p:txBody>
      </p:sp>
      <p:sp>
        <p:nvSpPr>
          <p:cNvPr id="97320" name="Rectangle 40"/>
          <p:cNvSpPr>
            <a:spLocks noGrp="1" noChangeArrowheads="1"/>
          </p:cNvSpPr>
          <p:nvPr>
            <p:ph idx="1"/>
          </p:nvPr>
        </p:nvSpPr>
        <p:spPr/>
        <p:txBody>
          <a:bodyPr/>
          <a:lstStyle/>
          <a:p>
            <a:r>
              <a:rPr lang="en-US" dirty="0"/>
              <a:t>Technique at the basis of many attacks</a:t>
            </a:r>
          </a:p>
          <a:p>
            <a:r>
              <a:rPr lang="en-US" dirty="0"/>
              <a:t>The attacker sets his/her network interface in promiscuous mode</a:t>
            </a:r>
          </a:p>
          <a:p>
            <a:r>
              <a:rPr lang="en-US" dirty="0"/>
              <a:t>If switched Ethernet is used, then the switch must be “convinced” that a copy of the traffic needs to be sent to the port of the sniffing host</a:t>
            </a:r>
          </a:p>
        </p:txBody>
      </p:sp>
    </p:spTree>
    <p:extLst>
      <p:ext uri="{BB962C8B-B14F-4D97-AF65-F5344CB8AC3E}">
        <p14:creationId xmlns:p14="http://schemas.microsoft.com/office/powerpoint/2010/main" val="1375452062"/>
      </p:ext>
    </p:extLst>
  </p:cSld>
  <p:clrMapOvr>
    <a:masterClrMapping/>
  </p:clrMapOv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46E815FC-B734-539A-F43A-601A00EB5D93}"/>
              </a:ext>
            </a:extLst>
          </p:cNvPr>
          <p:cNvSpPr>
            <a:spLocks noGrp="1"/>
          </p:cNvSpPr>
          <p:nvPr>
            <p:ph type="title"/>
          </p:nvPr>
        </p:nvSpPr>
        <p:spPr/>
        <p:txBody>
          <a:bodyPr/>
          <a:lstStyle/>
          <a:p>
            <a:pPr eaLnBrk="1" hangingPunct="1"/>
            <a:r>
              <a:rPr lang="en-CA" altLang="en-VN"/>
              <a:t>7. Authentication Protocols</a:t>
            </a:r>
          </a:p>
        </p:txBody>
      </p:sp>
      <p:sp>
        <p:nvSpPr>
          <p:cNvPr id="31747" name="Content Placeholder 2">
            <a:extLst>
              <a:ext uri="{FF2B5EF4-FFF2-40B4-BE49-F238E27FC236}">
                <a16:creationId xmlns:a16="http://schemas.microsoft.com/office/drawing/2014/main" id="{CF5A73A2-F5C3-AD12-7CD1-E8F5FD192028}"/>
              </a:ext>
            </a:extLst>
          </p:cNvPr>
          <p:cNvSpPr>
            <a:spLocks noGrp="1"/>
          </p:cNvSpPr>
          <p:nvPr>
            <p:ph idx="1"/>
          </p:nvPr>
        </p:nvSpPr>
        <p:spPr/>
        <p:txBody>
          <a:bodyPr/>
          <a:lstStyle/>
          <a:p>
            <a:pPr eaLnBrk="1" hangingPunct="1"/>
            <a:r>
              <a:rPr lang="en-CA" altLang="en-VN"/>
              <a:t>PEAP</a:t>
            </a:r>
          </a:p>
          <a:p>
            <a:pPr lvl="1" eaLnBrk="1" hangingPunct="1"/>
            <a:r>
              <a:rPr lang="en-CA" altLang="en-VN"/>
              <a:t>At the TLS phase, server is authenticated based on the server’s certificate – no peer authentication</a:t>
            </a:r>
          </a:p>
          <a:p>
            <a:pPr lvl="1" eaLnBrk="1" hangingPunct="1"/>
            <a:r>
              <a:rPr lang="en-CA" altLang="en-VN"/>
              <a:t>Peer authentication is done at the inner authentication </a:t>
            </a:r>
          </a:p>
          <a:p>
            <a:pPr lvl="2" eaLnBrk="1" hangingPunct="1"/>
            <a:r>
              <a:rPr lang="en-CA" altLang="en-VN"/>
              <a:t>EAP-MS-CHAPV2 is the most popular inner authentication method – it provides mutual authentication plus key generation</a:t>
            </a:r>
          </a:p>
          <a:p>
            <a:pPr lvl="1" eaLnBrk="1" hangingPunct="1"/>
            <a:r>
              <a:rPr lang="en-CA" altLang="en-VN"/>
              <a:t>The PMK generated is based on both the TLS master_secret and the master_session_key (MSK)</a:t>
            </a:r>
          </a:p>
          <a:p>
            <a:pPr lvl="1" eaLnBrk="1" hangingPunct="1">
              <a:buFont typeface="Wingdings" pitchFamily="2" charset="2"/>
              <a:buNone/>
            </a:pPr>
            <a:endParaRPr lang="en-CA" altLang="en-VN"/>
          </a:p>
        </p:txBody>
      </p:sp>
      <p:sp>
        <p:nvSpPr>
          <p:cNvPr id="4" name="Date Placeholder 3">
            <a:extLst>
              <a:ext uri="{FF2B5EF4-FFF2-40B4-BE49-F238E27FC236}">
                <a16:creationId xmlns:a16="http://schemas.microsoft.com/office/drawing/2014/main" id="{7362BE64-BC28-AB78-5372-88561D00D5CB}"/>
              </a:ext>
            </a:extLst>
          </p:cNvPr>
          <p:cNvSpPr>
            <a:spLocks noGrp="1"/>
          </p:cNvSpPr>
          <p:nvPr>
            <p:ph type="dt" sz="quarter" idx="10"/>
          </p:nvPr>
        </p:nvSpPr>
        <p:spPr/>
        <p:txBody>
          <a:bodyPr/>
          <a:lstStyle/>
          <a:p>
            <a:pPr>
              <a:defRPr/>
            </a:pPr>
            <a:r>
              <a:rPr lang="en-US"/>
              <a:t>Security in Wireless LAN (802.11i)</a:t>
            </a:r>
          </a:p>
        </p:txBody>
      </p:sp>
      <p:sp>
        <p:nvSpPr>
          <p:cNvPr id="5" name="Footer Placeholder 4">
            <a:extLst>
              <a:ext uri="{FF2B5EF4-FFF2-40B4-BE49-F238E27FC236}">
                <a16:creationId xmlns:a16="http://schemas.microsoft.com/office/drawing/2014/main" id="{966A5020-6829-EA4D-E482-18E9C3133C39}"/>
              </a:ext>
            </a:extLst>
          </p:cNvPr>
          <p:cNvSpPr>
            <a:spLocks noGrp="1"/>
          </p:cNvSpPr>
          <p:nvPr>
            <p:ph type="ftr" sz="quarter" idx="11"/>
          </p:nvPr>
        </p:nvSpPr>
        <p:spPr/>
        <p:txBody>
          <a:bodyPr/>
          <a:lstStyle/>
          <a:p>
            <a:pPr>
              <a:defRPr/>
            </a:pPr>
            <a:r>
              <a:rPr lang="en-US"/>
              <a:t>CN8816: Network Security</a:t>
            </a:r>
          </a:p>
        </p:txBody>
      </p:sp>
      <p:sp>
        <p:nvSpPr>
          <p:cNvPr id="6" name="Slide Number Placeholder 5">
            <a:extLst>
              <a:ext uri="{FF2B5EF4-FFF2-40B4-BE49-F238E27FC236}">
                <a16:creationId xmlns:a16="http://schemas.microsoft.com/office/drawing/2014/main" id="{16D263D6-A607-5C0A-C086-8E01375DA91B}"/>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43AFA490-E31C-734E-8A0B-F7E25A0CCB6F}" type="slidenum">
              <a:rPr lang="en-US" altLang="en-VN" sz="1050" b="0">
                <a:latin typeface="Tahoma" panose="020B0604030504040204" pitchFamily="34" charset="0"/>
              </a:rPr>
              <a:pPr eaLnBrk="1" hangingPunct="1"/>
              <a:t>220</a:t>
            </a:fld>
            <a:endParaRPr lang="en-US" altLang="en-VN" sz="1050" b="0">
              <a:latin typeface="Tahoma" panose="020B0604030504040204" pitchFamily="34" charset="0"/>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7BF116CC-66E5-CAE4-3725-D9D242EFF436}"/>
              </a:ext>
            </a:extLst>
          </p:cNvPr>
          <p:cNvSpPr>
            <a:spLocks noGrp="1"/>
          </p:cNvSpPr>
          <p:nvPr>
            <p:ph type="title"/>
          </p:nvPr>
        </p:nvSpPr>
        <p:spPr/>
        <p:txBody>
          <a:bodyPr/>
          <a:lstStyle/>
          <a:p>
            <a:pPr eaLnBrk="1" hangingPunct="1"/>
            <a:r>
              <a:rPr lang="en-CA" altLang="en-VN"/>
              <a:t>7. Authentication Protocols</a:t>
            </a:r>
          </a:p>
        </p:txBody>
      </p:sp>
      <p:sp>
        <p:nvSpPr>
          <p:cNvPr id="32771" name="Content Placeholder 2">
            <a:extLst>
              <a:ext uri="{FF2B5EF4-FFF2-40B4-BE49-F238E27FC236}">
                <a16:creationId xmlns:a16="http://schemas.microsoft.com/office/drawing/2014/main" id="{DDB15D23-614B-5C37-93A8-26F7B9FF86B8}"/>
              </a:ext>
            </a:extLst>
          </p:cNvPr>
          <p:cNvSpPr>
            <a:spLocks noGrp="1"/>
          </p:cNvSpPr>
          <p:nvPr>
            <p:ph idx="1"/>
          </p:nvPr>
        </p:nvSpPr>
        <p:spPr/>
        <p:txBody>
          <a:bodyPr/>
          <a:lstStyle/>
          <a:p>
            <a:pPr eaLnBrk="1" hangingPunct="1"/>
            <a:r>
              <a:rPr lang="en-CA" altLang="en-VN"/>
              <a:t>EAP-FAST</a:t>
            </a:r>
          </a:p>
          <a:p>
            <a:pPr lvl="1" eaLnBrk="1" hangingPunct="1"/>
            <a:r>
              <a:rPr lang="en-CA" altLang="en-VN"/>
              <a:t>Two methods for setting up TLS tunnel</a:t>
            </a:r>
          </a:p>
          <a:p>
            <a:pPr lvl="2" eaLnBrk="1" hangingPunct="1"/>
            <a:r>
              <a:rPr lang="en-CA" altLang="en-VN"/>
              <a:t>Server certificate</a:t>
            </a:r>
          </a:p>
          <a:p>
            <a:pPr lvl="2" eaLnBrk="1" hangingPunct="1"/>
            <a:r>
              <a:rPr lang="en-CA" altLang="en-VN"/>
              <a:t>Protected Access Credential (PAC)</a:t>
            </a:r>
          </a:p>
          <a:p>
            <a:pPr lvl="1" eaLnBrk="1" hangingPunct="1"/>
            <a:r>
              <a:rPr lang="en-CA" altLang="en-VN"/>
              <a:t>PAC components:</a:t>
            </a:r>
          </a:p>
          <a:p>
            <a:pPr lvl="2" eaLnBrk="1" hangingPunct="1"/>
            <a:r>
              <a:rPr lang="en-CA" altLang="en-VN"/>
              <a:t>Shared secret – used to derive TLS master secret</a:t>
            </a:r>
          </a:p>
          <a:p>
            <a:pPr lvl="2" eaLnBrk="1" hangingPunct="1"/>
            <a:r>
              <a:rPr lang="en-CA" altLang="en-VN"/>
              <a:t>opaque element – presented by the peer to the AS </a:t>
            </a:r>
          </a:p>
          <a:p>
            <a:pPr lvl="3" eaLnBrk="1" hangingPunct="1"/>
            <a:r>
              <a:rPr lang="en-CA" altLang="en-VN"/>
              <a:t>Contains shared secret and peer identity</a:t>
            </a:r>
          </a:p>
          <a:p>
            <a:pPr lvl="3" eaLnBrk="1" hangingPunct="1"/>
            <a:r>
              <a:rPr lang="en-CA" altLang="en-VN"/>
              <a:t>Protected with cryptographic keys and algorithm</a:t>
            </a:r>
          </a:p>
          <a:p>
            <a:pPr lvl="2" eaLnBrk="1" hangingPunct="1"/>
            <a:r>
              <a:rPr lang="en-CA" altLang="en-VN"/>
              <a:t>other information – identity of the PAC issuer, secret lifetime …</a:t>
            </a:r>
          </a:p>
        </p:txBody>
      </p:sp>
      <p:sp>
        <p:nvSpPr>
          <p:cNvPr id="4" name="Date Placeholder 3">
            <a:extLst>
              <a:ext uri="{FF2B5EF4-FFF2-40B4-BE49-F238E27FC236}">
                <a16:creationId xmlns:a16="http://schemas.microsoft.com/office/drawing/2014/main" id="{AB330B9D-753A-8F75-7608-3862429F82DF}"/>
              </a:ext>
            </a:extLst>
          </p:cNvPr>
          <p:cNvSpPr>
            <a:spLocks noGrp="1"/>
          </p:cNvSpPr>
          <p:nvPr>
            <p:ph type="dt" sz="quarter" idx="10"/>
          </p:nvPr>
        </p:nvSpPr>
        <p:spPr/>
        <p:txBody>
          <a:bodyPr/>
          <a:lstStyle/>
          <a:p>
            <a:pPr>
              <a:defRPr/>
            </a:pPr>
            <a:r>
              <a:rPr lang="en-US"/>
              <a:t>Security in Wireless LAN (802.11i)</a:t>
            </a:r>
          </a:p>
        </p:txBody>
      </p:sp>
      <p:sp>
        <p:nvSpPr>
          <p:cNvPr id="5" name="Footer Placeholder 4">
            <a:extLst>
              <a:ext uri="{FF2B5EF4-FFF2-40B4-BE49-F238E27FC236}">
                <a16:creationId xmlns:a16="http://schemas.microsoft.com/office/drawing/2014/main" id="{653571D1-F645-1301-E0E0-2639C6CE527B}"/>
              </a:ext>
            </a:extLst>
          </p:cNvPr>
          <p:cNvSpPr>
            <a:spLocks noGrp="1"/>
          </p:cNvSpPr>
          <p:nvPr>
            <p:ph type="ftr" sz="quarter" idx="11"/>
          </p:nvPr>
        </p:nvSpPr>
        <p:spPr/>
        <p:txBody>
          <a:bodyPr/>
          <a:lstStyle/>
          <a:p>
            <a:pPr>
              <a:defRPr/>
            </a:pPr>
            <a:r>
              <a:rPr lang="en-US"/>
              <a:t>CN8816: Network Security</a:t>
            </a:r>
          </a:p>
        </p:txBody>
      </p:sp>
      <p:sp>
        <p:nvSpPr>
          <p:cNvPr id="6" name="Slide Number Placeholder 5">
            <a:extLst>
              <a:ext uri="{FF2B5EF4-FFF2-40B4-BE49-F238E27FC236}">
                <a16:creationId xmlns:a16="http://schemas.microsoft.com/office/drawing/2014/main" id="{C8700EEB-112B-1446-7046-CF0FCE858861}"/>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E8995810-C958-6642-A8FA-84A5775D226C}" type="slidenum">
              <a:rPr lang="en-US" altLang="en-VN" sz="1050" b="0">
                <a:latin typeface="Tahoma" panose="020B0604030504040204" pitchFamily="34" charset="0"/>
              </a:rPr>
              <a:pPr eaLnBrk="1" hangingPunct="1"/>
              <a:t>221</a:t>
            </a:fld>
            <a:endParaRPr lang="en-US" altLang="en-VN" sz="1050" b="0">
              <a:latin typeface="Tahoma" panose="020B0604030504040204" pitchFamily="34" charset="0"/>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07E6382C-6BA4-5397-16B4-AA458B9E4F4C}"/>
              </a:ext>
            </a:extLst>
          </p:cNvPr>
          <p:cNvSpPr>
            <a:spLocks noGrp="1"/>
          </p:cNvSpPr>
          <p:nvPr>
            <p:ph type="title"/>
          </p:nvPr>
        </p:nvSpPr>
        <p:spPr/>
        <p:txBody>
          <a:bodyPr/>
          <a:lstStyle/>
          <a:p>
            <a:r>
              <a:rPr lang="en-CA" altLang="en-VN"/>
              <a:t>7. Authentication Protocols</a:t>
            </a:r>
          </a:p>
        </p:txBody>
      </p:sp>
      <p:sp>
        <p:nvSpPr>
          <p:cNvPr id="33795" name="Content Placeholder 2">
            <a:extLst>
              <a:ext uri="{FF2B5EF4-FFF2-40B4-BE49-F238E27FC236}">
                <a16:creationId xmlns:a16="http://schemas.microsoft.com/office/drawing/2014/main" id="{08E6E860-346F-3ABB-A86A-0668CB5046E2}"/>
              </a:ext>
            </a:extLst>
          </p:cNvPr>
          <p:cNvSpPr>
            <a:spLocks noGrp="1"/>
          </p:cNvSpPr>
          <p:nvPr>
            <p:ph idx="1"/>
          </p:nvPr>
        </p:nvSpPr>
        <p:spPr/>
        <p:txBody>
          <a:bodyPr/>
          <a:lstStyle/>
          <a:p>
            <a:r>
              <a:rPr lang="en-CA" altLang="en-VN"/>
              <a:t>TLS tunnel using PAC</a:t>
            </a:r>
          </a:p>
        </p:txBody>
      </p:sp>
      <p:sp>
        <p:nvSpPr>
          <p:cNvPr id="4" name="Date Placeholder 3">
            <a:extLst>
              <a:ext uri="{FF2B5EF4-FFF2-40B4-BE49-F238E27FC236}">
                <a16:creationId xmlns:a16="http://schemas.microsoft.com/office/drawing/2014/main" id="{93419264-A459-99CA-144C-5396D99A8E92}"/>
              </a:ext>
            </a:extLst>
          </p:cNvPr>
          <p:cNvSpPr>
            <a:spLocks noGrp="1"/>
          </p:cNvSpPr>
          <p:nvPr>
            <p:ph type="dt" sz="quarter" idx="10"/>
          </p:nvPr>
        </p:nvSpPr>
        <p:spPr/>
        <p:txBody>
          <a:bodyPr/>
          <a:lstStyle/>
          <a:p>
            <a:pPr>
              <a:defRPr/>
            </a:pPr>
            <a:r>
              <a:rPr lang="en-US"/>
              <a:t>Security in Wireless LAN (802.11i)</a:t>
            </a:r>
          </a:p>
        </p:txBody>
      </p:sp>
      <p:sp>
        <p:nvSpPr>
          <p:cNvPr id="5" name="Footer Placeholder 4">
            <a:extLst>
              <a:ext uri="{FF2B5EF4-FFF2-40B4-BE49-F238E27FC236}">
                <a16:creationId xmlns:a16="http://schemas.microsoft.com/office/drawing/2014/main" id="{F5EFA047-F433-22BD-892A-3BCFA291D0F6}"/>
              </a:ext>
            </a:extLst>
          </p:cNvPr>
          <p:cNvSpPr>
            <a:spLocks noGrp="1"/>
          </p:cNvSpPr>
          <p:nvPr>
            <p:ph type="ftr" sz="quarter" idx="11"/>
          </p:nvPr>
        </p:nvSpPr>
        <p:spPr/>
        <p:txBody>
          <a:bodyPr/>
          <a:lstStyle/>
          <a:p>
            <a:pPr>
              <a:defRPr/>
            </a:pPr>
            <a:r>
              <a:rPr lang="en-US"/>
              <a:t>CN8816: Network Security</a:t>
            </a:r>
          </a:p>
        </p:txBody>
      </p:sp>
      <p:sp>
        <p:nvSpPr>
          <p:cNvPr id="6" name="Slide Number Placeholder 5">
            <a:extLst>
              <a:ext uri="{FF2B5EF4-FFF2-40B4-BE49-F238E27FC236}">
                <a16:creationId xmlns:a16="http://schemas.microsoft.com/office/drawing/2014/main" id="{F3E649BD-C28C-44B9-6F0A-BFA75518354A}"/>
              </a:ext>
            </a:extLst>
          </p:cNvPr>
          <p:cNvSpPr>
            <a:spLocks noGrp="1"/>
          </p:cNvSpPr>
          <p:nvPr>
            <p:ph type="sldNum" sz="quarter" idx="12"/>
          </p:nvPr>
        </p:nvSpPr>
        <p:spPr/>
        <p:txBody>
          <a:bodyPr/>
          <a:lstStyle>
            <a:lvl1pPr eaLnBrk="0" hangingPunct="0">
              <a:defRPr sz="1200" b="1">
                <a:solidFill>
                  <a:schemeClr val="tx1"/>
                </a:solidFill>
                <a:latin typeface="Times New Roman" panose="02020603050405020304" pitchFamily="18" charset="0"/>
              </a:defRPr>
            </a:lvl1pPr>
            <a:lvl2pPr marL="557213" indent="-214313" eaLnBrk="0" hangingPunct="0">
              <a:defRPr sz="1200" b="1">
                <a:solidFill>
                  <a:schemeClr val="tx1"/>
                </a:solidFill>
                <a:latin typeface="Times New Roman" panose="02020603050405020304" pitchFamily="18" charset="0"/>
              </a:defRPr>
            </a:lvl2pPr>
            <a:lvl3pPr marL="857250" indent="-171450" eaLnBrk="0" hangingPunct="0">
              <a:defRPr sz="1200" b="1">
                <a:solidFill>
                  <a:schemeClr val="tx1"/>
                </a:solidFill>
                <a:latin typeface="Times New Roman" panose="02020603050405020304" pitchFamily="18" charset="0"/>
              </a:defRPr>
            </a:lvl3pPr>
            <a:lvl4pPr marL="1200150" indent="-171450" eaLnBrk="0" hangingPunct="0">
              <a:defRPr sz="1200" b="1">
                <a:solidFill>
                  <a:schemeClr val="tx1"/>
                </a:solidFill>
                <a:latin typeface="Times New Roman" panose="02020603050405020304" pitchFamily="18" charset="0"/>
              </a:defRPr>
            </a:lvl4pPr>
            <a:lvl5pPr marL="1543050" indent="-171450" eaLnBrk="0" hangingPunct="0">
              <a:defRPr sz="1200" b="1">
                <a:solidFill>
                  <a:schemeClr val="tx1"/>
                </a:solidFill>
                <a:latin typeface="Times New Roman" panose="02020603050405020304" pitchFamily="18" charset="0"/>
              </a:defRPr>
            </a:lvl5pPr>
            <a:lvl6pPr marL="1885950" indent="-171450" eaLnBrk="0" fontAlgn="base" hangingPunct="0">
              <a:spcBef>
                <a:spcPct val="0"/>
              </a:spcBef>
              <a:spcAft>
                <a:spcPct val="0"/>
              </a:spcAft>
              <a:defRPr sz="1200" b="1">
                <a:solidFill>
                  <a:schemeClr val="tx1"/>
                </a:solidFill>
                <a:latin typeface="Times New Roman" panose="02020603050405020304" pitchFamily="18" charset="0"/>
              </a:defRPr>
            </a:lvl6pPr>
            <a:lvl7pPr marL="2228850" indent="-171450" eaLnBrk="0" fontAlgn="base" hangingPunct="0">
              <a:spcBef>
                <a:spcPct val="0"/>
              </a:spcBef>
              <a:spcAft>
                <a:spcPct val="0"/>
              </a:spcAft>
              <a:defRPr sz="1200" b="1">
                <a:solidFill>
                  <a:schemeClr val="tx1"/>
                </a:solidFill>
                <a:latin typeface="Times New Roman" panose="02020603050405020304" pitchFamily="18" charset="0"/>
              </a:defRPr>
            </a:lvl7pPr>
            <a:lvl8pPr marL="2571750" indent="-171450" eaLnBrk="0" fontAlgn="base" hangingPunct="0">
              <a:spcBef>
                <a:spcPct val="0"/>
              </a:spcBef>
              <a:spcAft>
                <a:spcPct val="0"/>
              </a:spcAft>
              <a:defRPr sz="1200" b="1">
                <a:solidFill>
                  <a:schemeClr val="tx1"/>
                </a:solidFill>
                <a:latin typeface="Times New Roman" panose="02020603050405020304" pitchFamily="18" charset="0"/>
              </a:defRPr>
            </a:lvl8pPr>
            <a:lvl9pPr marL="2914650" indent="-171450" eaLnBrk="0" fontAlgn="base" hangingPunct="0">
              <a:spcBef>
                <a:spcPct val="0"/>
              </a:spcBef>
              <a:spcAft>
                <a:spcPct val="0"/>
              </a:spcAft>
              <a:defRPr sz="1200" b="1">
                <a:solidFill>
                  <a:schemeClr val="tx1"/>
                </a:solidFill>
                <a:latin typeface="Times New Roman" panose="02020603050405020304" pitchFamily="18" charset="0"/>
              </a:defRPr>
            </a:lvl9pPr>
          </a:lstStyle>
          <a:p>
            <a:pPr eaLnBrk="1" hangingPunct="1"/>
            <a:fld id="{F97F9C0E-3E36-7F4A-A4AB-5E3C282B8182}" type="slidenum">
              <a:rPr lang="en-US" altLang="en-VN" sz="1050" b="0">
                <a:latin typeface="Tahoma" panose="020B0604030504040204" pitchFamily="34" charset="0"/>
              </a:rPr>
              <a:pPr eaLnBrk="1" hangingPunct="1"/>
              <a:t>222</a:t>
            </a:fld>
            <a:endParaRPr lang="en-US" altLang="en-VN" sz="1050" b="0">
              <a:latin typeface="Tahoma" panose="020B0604030504040204" pitchFamily="34" charset="0"/>
            </a:endParaRPr>
          </a:p>
        </p:txBody>
      </p:sp>
      <p:sp>
        <p:nvSpPr>
          <p:cNvPr id="7" name="Rectangle 6">
            <a:extLst>
              <a:ext uri="{FF2B5EF4-FFF2-40B4-BE49-F238E27FC236}">
                <a16:creationId xmlns:a16="http://schemas.microsoft.com/office/drawing/2014/main" id="{CA66E089-BA04-89EC-81B2-7773C97692C8}"/>
              </a:ext>
            </a:extLst>
          </p:cNvPr>
          <p:cNvSpPr/>
          <p:nvPr/>
        </p:nvSpPr>
        <p:spPr bwMode="auto">
          <a:xfrm>
            <a:off x="5331619" y="2114550"/>
            <a:ext cx="1171575" cy="1743075"/>
          </a:xfrm>
          <a:prstGeom prst="rect">
            <a:avLst/>
          </a:prstGeom>
          <a:solidFill>
            <a:schemeClr val="accent1">
              <a:lumMod val="20000"/>
              <a:lumOff val="80000"/>
            </a:schemeClr>
          </a:solidFill>
          <a:ln w="25400" cap="flat" cmpd="sng" algn="ctr">
            <a:solidFill>
              <a:schemeClr val="bg1"/>
            </a:solidFill>
            <a:prstDash val="solid"/>
            <a:round/>
            <a:headEnd type="none" w="lg" len="lg"/>
            <a:tailEnd type="triangle" w="lg" len="lg"/>
          </a:ln>
          <a:effectLst/>
        </p:spPr>
        <p:txBody>
          <a:bodyPr/>
          <a:lstStyle/>
          <a:p>
            <a:pPr>
              <a:defRPr/>
            </a:pPr>
            <a:endParaRPr lang="en-CA" sz="1350"/>
          </a:p>
        </p:txBody>
      </p:sp>
      <p:sp>
        <p:nvSpPr>
          <p:cNvPr id="8" name="Rectangle 7">
            <a:extLst>
              <a:ext uri="{FF2B5EF4-FFF2-40B4-BE49-F238E27FC236}">
                <a16:creationId xmlns:a16="http://schemas.microsoft.com/office/drawing/2014/main" id="{F411F262-8C14-B6A4-335B-A1C815CCE495}"/>
              </a:ext>
            </a:extLst>
          </p:cNvPr>
          <p:cNvSpPr/>
          <p:nvPr/>
        </p:nvSpPr>
        <p:spPr bwMode="auto">
          <a:xfrm>
            <a:off x="2959894" y="2114550"/>
            <a:ext cx="1171575" cy="1714500"/>
          </a:xfrm>
          <a:prstGeom prst="rect">
            <a:avLst/>
          </a:prstGeom>
          <a:solidFill>
            <a:schemeClr val="accent1">
              <a:lumMod val="20000"/>
              <a:lumOff val="80000"/>
            </a:schemeClr>
          </a:solidFill>
          <a:ln w="25400" cap="flat" cmpd="sng" algn="ctr">
            <a:solidFill>
              <a:schemeClr val="bg1"/>
            </a:solidFill>
            <a:prstDash val="solid"/>
            <a:round/>
            <a:headEnd type="none" w="lg" len="lg"/>
            <a:tailEnd type="triangle" w="lg" len="lg"/>
          </a:ln>
          <a:effectLst/>
        </p:spPr>
        <p:txBody>
          <a:bodyPr/>
          <a:lstStyle/>
          <a:p>
            <a:pPr>
              <a:defRPr/>
            </a:pPr>
            <a:endParaRPr lang="en-CA" sz="1350"/>
          </a:p>
        </p:txBody>
      </p:sp>
      <p:pic>
        <p:nvPicPr>
          <p:cNvPr id="33801" name="Picture 26" descr="laptop">
            <a:extLst>
              <a:ext uri="{FF2B5EF4-FFF2-40B4-BE49-F238E27FC236}">
                <a16:creationId xmlns:a16="http://schemas.microsoft.com/office/drawing/2014/main" id="{A33B632F-0B42-3029-F5A5-40DEF143B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4094" y="1857375"/>
            <a:ext cx="685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2" name="Picture 21" descr="access point">
            <a:extLst>
              <a:ext uri="{FF2B5EF4-FFF2-40B4-BE49-F238E27FC236}">
                <a16:creationId xmlns:a16="http://schemas.microsoft.com/office/drawing/2014/main" id="{C08A17C7-3A18-E806-144E-EA55CA6534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0551" y="1857375"/>
            <a:ext cx="678656"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3" name="Picture 25" descr="server">
            <a:extLst>
              <a:ext uri="{FF2B5EF4-FFF2-40B4-BE49-F238E27FC236}">
                <a16:creationId xmlns:a16="http://schemas.microsoft.com/office/drawing/2014/main" id="{AD66A318-B9AA-ADE4-7DD7-576E44084D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3194" y="1800226"/>
            <a:ext cx="271463" cy="621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4" name="TextBox 12">
            <a:extLst>
              <a:ext uri="{FF2B5EF4-FFF2-40B4-BE49-F238E27FC236}">
                <a16:creationId xmlns:a16="http://schemas.microsoft.com/office/drawing/2014/main" id="{6765F849-ED03-91B2-A22A-CB822E4413B0}"/>
              </a:ext>
            </a:extLst>
          </p:cNvPr>
          <p:cNvSpPr txBox="1">
            <a:spLocks noChangeArrowheads="1"/>
          </p:cNvSpPr>
          <p:nvPr/>
        </p:nvSpPr>
        <p:spPr bwMode="auto">
          <a:xfrm>
            <a:off x="3136659" y="2143125"/>
            <a:ext cx="87876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CA" altLang="en-VN" sz="1050" b="0"/>
              <a:t>IEEE 802.1x</a:t>
            </a:r>
          </a:p>
          <a:p>
            <a:pPr algn="ctr" eaLnBrk="1" hangingPunct="1"/>
            <a:r>
              <a:rPr lang="en-CA" altLang="en-VN" sz="1050" b="0"/>
              <a:t>/EAP</a:t>
            </a:r>
          </a:p>
        </p:txBody>
      </p:sp>
      <p:sp>
        <p:nvSpPr>
          <p:cNvPr id="33805" name="TextBox 13">
            <a:extLst>
              <a:ext uri="{FF2B5EF4-FFF2-40B4-BE49-F238E27FC236}">
                <a16:creationId xmlns:a16="http://schemas.microsoft.com/office/drawing/2014/main" id="{AE1B359A-8FF4-C420-720F-18C59B872CDA}"/>
              </a:ext>
            </a:extLst>
          </p:cNvPr>
          <p:cNvSpPr txBox="1">
            <a:spLocks noChangeArrowheads="1"/>
          </p:cNvSpPr>
          <p:nvPr/>
        </p:nvSpPr>
        <p:spPr bwMode="auto">
          <a:xfrm>
            <a:off x="5507322" y="2143125"/>
            <a:ext cx="6880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algn="ctr" eaLnBrk="1" hangingPunct="1"/>
            <a:r>
              <a:rPr lang="en-CA" altLang="en-VN" sz="1050" b="0"/>
              <a:t>RADIUS</a:t>
            </a:r>
          </a:p>
          <a:p>
            <a:pPr algn="ctr" eaLnBrk="1" hangingPunct="1"/>
            <a:r>
              <a:rPr lang="en-CA" altLang="en-VN" sz="1050" b="0"/>
              <a:t>/EAP</a:t>
            </a:r>
          </a:p>
        </p:txBody>
      </p:sp>
      <p:cxnSp>
        <p:nvCxnSpPr>
          <p:cNvPr id="33806" name="Straight Arrow Connector 17">
            <a:extLst>
              <a:ext uri="{FF2B5EF4-FFF2-40B4-BE49-F238E27FC236}">
                <a16:creationId xmlns:a16="http://schemas.microsoft.com/office/drawing/2014/main" id="{66BBC61A-6354-A558-C865-D83487F9F685}"/>
              </a:ext>
            </a:extLst>
          </p:cNvPr>
          <p:cNvCxnSpPr>
            <a:cxnSpLocks noChangeShapeType="1"/>
          </p:cNvCxnSpPr>
          <p:nvPr/>
        </p:nvCxnSpPr>
        <p:spPr bwMode="auto">
          <a:xfrm>
            <a:off x="3028950" y="3714750"/>
            <a:ext cx="3371850" cy="1191"/>
          </a:xfrm>
          <a:prstGeom prst="straightConnector1">
            <a:avLst/>
          </a:prstGeom>
          <a:noFill/>
          <a:ln w="19050" algn="ctr">
            <a:solidFill>
              <a:srgbClr val="FF0000"/>
            </a:solidFill>
            <a:round/>
            <a:headEnd type="triangle" w="lg" len="lg"/>
            <a:tailEnd type="triangle" w="lg" len="lg"/>
          </a:ln>
          <a:extLst>
            <a:ext uri="{909E8E84-426E-40DD-AFC4-6F175D3DCCD1}">
              <a14:hiddenFill xmlns:a14="http://schemas.microsoft.com/office/drawing/2010/main">
                <a:noFill/>
              </a14:hiddenFill>
            </a:ext>
          </a:extLst>
        </p:spPr>
      </p:cxnSp>
      <p:sp>
        <p:nvSpPr>
          <p:cNvPr id="33807" name="TextBox 18">
            <a:extLst>
              <a:ext uri="{FF2B5EF4-FFF2-40B4-BE49-F238E27FC236}">
                <a16:creationId xmlns:a16="http://schemas.microsoft.com/office/drawing/2014/main" id="{6B886876-605F-DE43-43FE-22EFE4D446CC}"/>
              </a:ext>
            </a:extLst>
          </p:cNvPr>
          <p:cNvSpPr txBox="1">
            <a:spLocks noChangeArrowheads="1"/>
          </p:cNvSpPr>
          <p:nvPr/>
        </p:nvSpPr>
        <p:spPr bwMode="auto">
          <a:xfrm>
            <a:off x="4057650" y="3457575"/>
            <a:ext cx="138852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[Inner Authentication]</a:t>
            </a:r>
          </a:p>
        </p:txBody>
      </p:sp>
      <p:sp>
        <p:nvSpPr>
          <p:cNvPr id="33808" name="TextBox 17">
            <a:extLst>
              <a:ext uri="{FF2B5EF4-FFF2-40B4-BE49-F238E27FC236}">
                <a16:creationId xmlns:a16="http://schemas.microsoft.com/office/drawing/2014/main" id="{60321138-8062-FBE1-E5FC-FE1F9884973A}"/>
              </a:ext>
            </a:extLst>
          </p:cNvPr>
          <p:cNvSpPr txBox="1">
            <a:spLocks noChangeArrowheads="1"/>
          </p:cNvSpPr>
          <p:nvPr/>
        </p:nvSpPr>
        <p:spPr bwMode="auto">
          <a:xfrm>
            <a:off x="1943100" y="2343150"/>
            <a:ext cx="88036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PAC-key</a:t>
            </a:r>
          </a:p>
          <a:p>
            <a:pPr eaLnBrk="1" hangingPunct="1"/>
            <a:r>
              <a:rPr lang="en-CA" altLang="en-VN" sz="1050" b="0"/>
              <a:t>PAC-opaque</a:t>
            </a:r>
          </a:p>
        </p:txBody>
      </p:sp>
      <p:cxnSp>
        <p:nvCxnSpPr>
          <p:cNvPr id="33809" name="Straight Arrow Connector 19">
            <a:extLst>
              <a:ext uri="{FF2B5EF4-FFF2-40B4-BE49-F238E27FC236}">
                <a16:creationId xmlns:a16="http://schemas.microsoft.com/office/drawing/2014/main" id="{69F5EDD5-7B3E-5C01-96C9-446D962431C7}"/>
              </a:ext>
            </a:extLst>
          </p:cNvPr>
          <p:cNvCxnSpPr>
            <a:cxnSpLocks noChangeShapeType="1"/>
          </p:cNvCxnSpPr>
          <p:nvPr/>
        </p:nvCxnSpPr>
        <p:spPr bwMode="auto">
          <a:xfrm>
            <a:off x="3086100" y="2686050"/>
            <a:ext cx="3371850" cy="1191"/>
          </a:xfrm>
          <a:prstGeom prst="straightConnector1">
            <a:avLst/>
          </a:prstGeom>
          <a:noFill/>
          <a:ln w="19050" algn="ctr">
            <a:solidFill>
              <a:srgbClr val="FF0000"/>
            </a:solidFill>
            <a:round/>
            <a:headEnd type="none" w="lg" len="lg"/>
            <a:tailEnd type="triangle" w="lg" len="lg"/>
          </a:ln>
          <a:extLst>
            <a:ext uri="{909E8E84-426E-40DD-AFC4-6F175D3DCCD1}">
              <a14:hiddenFill xmlns:a14="http://schemas.microsoft.com/office/drawing/2010/main">
                <a:noFill/>
              </a14:hiddenFill>
            </a:ext>
          </a:extLst>
        </p:spPr>
      </p:cxnSp>
      <p:sp>
        <p:nvSpPr>
          <p:cNvPr id="33810" name="TextBox 20">
            <a:extLst>
              <a:ext uri="{FF2B5EF4-FFF2-40B4-BE49-F238E27FC236}">
                <a16:creationId xmlns:a16="http://schemas.microsoft.com/office/drawing/2014/main" id="{CF8F08FB-22AC-3D48-F946-F04F06926C46}"/>
              </a:ext>
            </a:extLst>
          </p:cNvPr>
          <p:cNvSpPr txBox="1">
            <a:spLocks noChangeArrowheads="1"/>
          </p:cNvSpPr>
          <p:nvPr/>
        </p:nvSpPr>
        <p:spPr bwMode="auto">
          <a:xfrm>
            <a:off x="4000500" y="2457450"/>
            <a:ext cx="157286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ClientHello, PAC-opaque</a:t>
            </a:r>
          </a:p>
        </p:txBody>
      </p:sp>
      <p:sp>
        <p:nvSpPr>
          <p:cNvPr id="33811" name="TextBox 22">
            <a:extLst>
              <a:ext uri="{FF2B5EF4-FFF2-40B4-BE49-F238E27FC236}">
                <a16:creationId xmlns:a16="http://schemas.microsoft.com/office/drawing/2014/main" id="{9D6452CA-BE15-6E95-47E6-69A0E88A2044}"/>
              </a:ext>
            </a:extLst>
          </p:cNvPr>
          <p:cNvSpPr txBox="1">
            <a:spLocks noChangeArrowheads="1"/>
          </p:cNvSpPr>
          <p:nvPr/>
        </p:nvSpPr>
        <p:spPr bwMode="auto">
          <a:xfrm>
            <a:off x="6543675" y="2571750"/>
            <a:ext cx="13853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DE(PAC-opaque) =</a:t>
            </a:r>
          </a:p>
          <a:p>
            <a:pPr eaLnBrk="1" hangingPunct="1"/>
            <a:r>
              <a:rPr lang="en-CA" altLang="en-VN" sz="1050" b="0"/>
              <a:t>(PAC-key, peer ID,...)</a:t>
            </a:r>
          </a:p>
        </p:txBody>
      </p:sp>
      <p:cxnSp>
        <p:nvCxnSpPr>
          <p:cNvPr id="33812" name="Straight Arrow Connector 24">
            <a:extLst>
              <a:ext uri="{FF2B5EF4-FFF2-40B4-BE49-F238E27FC236}">
                <a16:creationId xmlns:a16="http://schemas.microsoft.com/office/drawing/2014/main" id="{AFCFDCF9-F5B2-EF29-7EC5-87A2470CF175}"/>
              </a:ext>
            </a:extLst>
          </p:cNvPr>
          <p:cNvCxnSpPr>
            <a:cxnSpLocks noChangeShapeType="1"/>
          </p:cNvCxnSpPr>
          <p:nvPr/>
        </p:nvCxnSpPr>
        <p:spPr bwMode="auto">
          <a:xfrm rot="10800000">
            <a:off x="3057525" y="3028950"/>
            <a:ext cx="3371850" cy="1191"/>
          </a:xfrm>
          <a:prstGeom prst="straightConnector1">
            <a:avLst/>
          </a:prstGeom>
          <a:noFill/>
          <a:ln w="19050" algn="ctr">
            <a:solidFill>
              <a:srgbClr val="FF0000"/>
            </a:solidFill>
            <a:round/>
            <a:headEnd type="none" w="lg" len="lg"/>
            <a:tailEnd type="triangle" w="lg" len="lg"/>
          </a:ln>
          <a:extLst>
            <a:ext uri="{909E8E84-426E-40DD-AFC4-6F175D3DCCD1}">
              <a14:hiddenFill xmlns:a14="http://schemas.microsoft.com/office/drawing/2010/main">
                <a:noFill/>
              </a14:hiddenFill>
            </a:ext>
          </a:extLst>
        </p:spPr>
      </p:cxnSp>
      <p:sp>
        <p:nvSpPr>
          <p:cNvPr id="33813" name="TextBox 25">
            <a:extLst>
              <a:ext uri="{FF2B5EF4-FFF2-40B4-BE49-F238E27FC236}">
                <a16:creationId xmlns:a16="http://schemas.microsoft.com/office/drawing/2014/main" id="{98DB660C-FD83-BC1E-6EC6-44125C7BA4F9}"/>
              </a:ext>
            </a:extLst>
          </p:cNvPr>
          <p:cNvSpPr txBox="1">
            <a:spLocks noChangeArrowheads="1"/>
          </p:cNvSpPr>
          <p:nvPr/>
        </p:nvSpPr>
        <p:spPr bwMode="auto">
          <a:xfrm>
            <a:off x="3629025" y="2828925"/>
            <a:ext cx="2483372"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ServerHello, ChangeCipherSuite, Finished</a:t>
            </a:r>
          </a:p>
        </p:txBody>
      </p:sp>
      <p:cxnSp>
        <p:nvCxnSpPr>
          <p:cNvPr id="33814" name="Straight Arrow Connector 27">
            <a:extLst>
              <a:ext uri="{FF2B5EF4-FFF2-40B4-BE49-F238E27FC236}">
                <a16:creationId xmlns:a16="http://schemas.microsoft.com/office/drawing/2014/main" id="{E15AB7B9-B634-B962-0792-74F91A73E5CE}"/>
              </a:ext>
            </a:extLst>
          </p:cNvPr>
          <p:cNvCxnSpPr>
            <a:cxnSpLocks noChangeShapeType="1"/>
          </p:cNvCxnSpPr>
          <p:nvPr/>
        </p:nvCxnSpPr>
        <p:spPr bwMode="auto">
          <a:xfrm>
            <a:off x="3057525" y="3371850"/>
            <a:ext cx="3371850" cy="1191"/>
          </a:xfrm>
          <a:prstGeom prst="straightConnector1">
            <a:avLst/>
          </a:prstGeom>
          <a:noFill/>
          <a:ln w="19050" algn="ctr">
            <a:solidFill>
              <a:srgbClr val="FF0000"/>
            </a:solidFill>
            <a:round/>
            <a:headEnd type="none" w="lg" len="lg"/>
            <a:tailEnd type="triangle" w="lg" len="lg"/>
          </a:ln>
          <a:extLst>
            <a:ext uri="{909E8E84-426E-40DD-AFC4-6F175D3DCCD1}">
              <a14:hiddenFill xmlns:a14="http://schemas.microsoft.com/office/drawing/2010/main">
                <a:noFill/>
              </a14:hiddenFill>
            </a:ext>
          </a:extLst>
        </p:spPr>
      </p:cxnSp>
      <p:sp>
        <p:nvSpPr>
          <p:cNvPr id="33815" name="TextBox 28">
            <a:extLst>
              <a:ext uri="{FF2B5EF4-FFF2-40B4-BE49-F238E27FC236}">
                <a16:creationId xmlns:a16="http://schemas.microsoft.com/office/drawing/2014/main" id="{0C583D92-24E6-3DE6-3DEB-80D11BFA85E8}"/>
              </a:ext>
            </a:extLst>
          </p:cNvPr>
          <p:cNvSpPr txBox="1">
            <a:spLocks noChangeArrowheads="1"/>
          </p:cNvSpPr>
          <p:nvPr/>
        </p:nvSpPr>
        <p:spPr bwMode="auto">
          <a:xfrm>
            <a:off x="3914775" y="3143250"/>
            <a:ext cx="176683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ChangeCipherSuite, Finished</a:t>
            </a:r>
          </a:p>
        </p:txBody>
      </p:sp>
      <p:sp>
        <p:nvSpPr>
          <p:cNvPr id="33816" name="TextBox 29">
            <a:extLst>
              <a:ext uri="{FF2B5EF4-FFF2-40B4-BE49-F238E27FC236}">
                <a16:creationId xmlns:a16="http://schemas.microsoft.com/office/drawing/2014/main" id="{59CF36E2-BC44-463C-9F0A-1D80740E94EF}"/>
              </a:ext>
            </a:extLst>
          </p:cNvPr>
          <p:cNvSpPr txBox="1">
            <a:spLocks noChangeArrowheads="1"/>
          </p:cNvSpPr>
          <p:nvPr/>
        </p:nvSpPr>
        <p:spPr bwMode="auto">
          <a:xfrm>
            <a:off x="2000251" y="2971800"/>
            <a:ext cx="92204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master_secret</a:t>
            </a:r>
          </a:p>
        </p:txBody>
      </p:sp>
      <p:sp>
        <p:nvSpPr>
          <p:cNvPr id="33817" name="TextBox 30">
            <a:extLst>
              <a:ext uri="{FF2B5EF4-FFF2-40B4-BE49-F238E27FC236}">
                <a16:creationId xmlns:a16="http://schemas.microsoft.com/office/drawing/2014/main" id="{4CD7B0CA-4172-9498-0A2E-F1245DC77C71}"/>
              </a:ext>
            </a:extLst>
          </p:cNvPr>
          <p:cNvSpPr txBox="1">
            <a:spLocks noChangeArrowheads="1"/>
          </p:cNvSpPr>
          <p:nvPr/>
        </p:nvSpPr>
        <p:spPr bwMode="auto">
          <a:xfrm>
            <a:off x="6572251" y="2886075"/>
            <a:ext cx="922047"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master_secret</a:t>
            </a:r>
          </a:p>
        </p:txBody>
      </p:sp>
      <p:sp>
        <p:nvSpPr>
          <p:cNvPr id="33818" name="TextBox 32">
            <a:extLst>
              <a:ext uri="{FF2B5EF4-FFF2-40B4-BE49-F238E27FC236}">
                <a16:creationId xmlns:a16="http://schemas.microsoft.com/office/drawing/2014/main" id="{FF175AC2-58BC-7AA2-F49A-973599589680}"/>
              </a:ext>
            </a:extLst>
          </p:cNvPr>
          <p:cNvSpPr txBox="1">
            <a:spLocks noChangeArrowheads="1"/>
          </p:cNvSpPr>
          <p:nvPr/>
        </p:nvSpPr>
        <p:spPr bwMode="auto">
          <a:xfrm>
            <a:off x="2628901" y="4000500"/>
            <a:ext cx="423545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master_secret = PRF(PAC-key, “PAC to master secret label hash”, nonces)</a:t>
            </a:r>
          </a:p>
          <a:p>
            <a:pPr eaLnBrk="1" hangingPunct="1"/>
            <a:r>
              <a:rPr lang="en-CA" altLang="en-VN" sz="1050" b="0"/>
              <a:t>PMK = function of (master_secret, MSK)</a:t>
            </a:r>
          </a:p>
        </p:txBody>
      </p:sp>
      <p:sp>
        <p:nvSpPr>
          <p:cNvPr id="33819" name="TextBox 33">
            <a:extLst>
              <a:ext uri="{FF2B5EF4-FFF2-40B4-BE49-F238E27FC236}">
                <a16:creationId xmlns:a16="http://schemas.microsoft.com/office/drawing/2014/main" id="{34441351-75A3-D416-08BF-B092B6A9C742}"/>
              </a:ext>
            </a:extLst>
          </p:cNvPr>
          <p:cNvSpPr txBox="1">
            <a:spLocks noChangeArrowheads="1"/>
          </p:cNvSpPr>
          <p:nvPr/>
        </p:nvSpPr>
        <p:spPr bwMode="auto">
          <a:xfrm>
            <a:off x="2486025" y="3629025"/>
            <a:ext cx="44755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MSk</a:t>
            </a:r>
          </a:p>
        </p:txBody>
      </p:sp>
      <p:sp>
        <p:nvSpPr>
          <p:cNvPr id="33820" name="TextBox 34">
            <a:extLst>
              <a:ext uri="{FF2B5EF4-FFF2-40B4-BE49-F238E27FC236}">
                <a16:creationId xmlns:a16="http://schemas.microsoft.com/office/drawing/2014/main" id="{8C00D1B5-F909-93D2-8718-B0D42AD8FE90}"/>
              </a:ext>
            </a:extLst>
          </p:cNvPr>
          <p:cNvSpPr txBox="1">
            <a:spLocks noChangeArrowheads="1"/>
          </p:cNvSpPr>
          <p:nvPr/>
        </p:nvSpPr>
        <p:spPr bwMode="auto">
          <a:xfrm>
            <a:off x="6657975" y="3629025"/>
            <a:ext cx="44755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imes New Roman" panose="02020603050405020304" pitchFamily="18" charset="0"/>
              </a:defRPr>
            </a:lvl1pPr>
            <a:lvl2pPr marL="742950" indent="-285750" eaLnBrk="0" hangingPunct="0">
              <a:defRPr sz="1600" b="1">
                <a:solidFill>
                  <a:schemeClr val="tx1"/>
                </a:solidFill>
                <a:latin typeface="Times New Roman" panose="02020603050405020304" pitchFamily="18" charset="0"/>
              </a:defRPr>
            </a:lvl2pPr>
            <a:lvl3pPr marL="1143000" indent="-228600" eaLnBrk="0" hangingPunct="0">
              <a:defRPr sz="1600" b="1">
                <a:solidFill>
                  <a:schemeClr val="tx1"/>
                </a:solidFill>
                <a:latin typeface="Times New Roman" panose="02020603050405020304" pitchFamily="18" charset="0"/>
              </a:defRPr>
            </a:lvl3pPr>
            <a:lvl4pPr marL="1600200" indent="-228600" eaLnBrk="0" hangingPunct="0">
              <a:defRPr sz="1600" b="1">
                <a:solidFill>
                  <a:schemeClr val="tx1"/>
                </a:solidFill>
                <a:latin typeface="Times New Roman" panose="02020603050405020304" pitchFamily="18" charset="0"/>
              </a:defRPr>
            </a:lvl4pPr>
            <a:lvl5pPr marL="2057400" indent="-228600" eaLnBrk="0" hangingPunct="0">
              <a:defRPr sz="16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b="1">
                <a:solidFill>
                  <a:schemeClr val="tx1"/>
                </a:solidFill>
                <a:latin typeface="Times New Roman" panose="02020603050405020304" pitchFamily="18" charset="0"/>
              </a:defRPr>
            </a:lvl9pPr>
          </a:lstStyle>
          <a:p>
            <a:pPr eaLnBrk="1" hangingPunct="1"/>
            <a:r>
              <a:rPr lang="en-CA" altLang="en-VN" sz="1050" b="0"/>
              <a:t>MSk</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normAutofit/>
          </a:bodyPr>
          <a:lstStyle/>
          <a:p>
            <a:r>
              <a:rPr lang="en-US"/>
              <a:t>Traffic Generation To Help WEP Cracking</a:t>
            </a:r>
          </a:p>
        </p:txBody>
      </p:sp>
      <p:sp>
        <p:nvSpPr>
          <p:cNvPr id="128003" name="Rectangle 3"/>
          <p:cNvSpPr>
            <a:spLocks noGrp="1" noChangeArrowheads="1"/>
          </p:cNvSpPr>
          <p:nvPr>
            <p:ph idx="1"/>
          </p:nvPr>
        </p:nvSpPr>
        <p:spPr/>
        <p:txBody>
          <a:bodyPr/>
          <a:lstStyle/>
          <a:p>
            <a:r>
              <a:rPr lang="en-US" dirty="0"/>
              <a:t>The </a:t>
            </a:r>
            <a:r>
              <a:rPr lang="en-US" dirty="0" err="1"/>
              <a:t>Caffe</a:t>
            </a:r>
            <a:r>
              <a:rPr lang="en-US" dirty="0"/>
              <a:t> Latte approach was introduced to force the generation of traffic</a:t>
            </a:r>
          </a:p>
          <a:p>
            <a:pPr lvl="1"/>
            <a:r>
              <a:rPr lang="en-US" dirty="0"/>
              <a:t>Pretends to be a WEP-enabled AP with the SSID of a previously-joined AP</a:t>
            </a:r>
          </a:p>
          <a:p>
            <a:pPr lvl="1"/>
            <a:r>
              <a:rPr lang="en-US" dirty="0"/>
              <a:t>Records encrypted gratuitous ARP packets sent by client at connection</a:t>
            </a:r>
          </a:p>
          <a:p>
            <a:pPr lvl="1"/>
            <a:r>
              <a:rPr lang="en-US" dirty="0"/>
              <a:t>Modifies the ENCRYPTED packet so that it becomes an ARP request</a:t>
            </a:r>
          </a:p>
          <a:p>
            <a:pPr lvl="1"/>
            <a:r>
              <a:rPr lang="en-US" dirty="0"/>
              <a:t>Re-injects the packet and create the traffic</a:t>
            </a:r>
          </a:p>
          <a:p>
            <a:r>
              <a:rPr lang="en-US" dirty="0"/>
              <a:t>Allows one to recover a 104-bit key in around six minutes </a:t>
            </a:r>
          </a:p>
          <a:p>
            <a:endParaRPr lang="en-US" dirty="0"/>
          </a:p>
        </p:txBody>
      </p:sp>
    </p:spTree>
    <p:extLst>
      <p:ext uri="{BB962C8B-B14F-4D97-AF65-F5344CB8AC3E}">
        <p14:creationId xmlns:p14="http://schemas.microsoft.com/office/powerpoint/2010/main" val="45972040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WPA2 Attacks</a:t>
            </a:r>
          </a:p>
        </p:txBody>
      </p:sp>
      <p:sp>
        <p:nvSpPr>
          <p:cNvPr id="3" name="Content Placeholder 2"/>
          <p:cNvSpPr>
            <a:spLocks noGrp="1"/>
          </p:cNvSpPr>
          <p:nvPr>
            <p:ph idx="1"/>
          </p:nvPr>
        </p:nvSpPr>
        <p:spPr/>
        <p:txBody>
          <a:bodyPr/>
          <a:lstStyle/>
          <a:p>
            <a:r>
              <a:rPr lang="en-US" dirty="0"/>
              <a:t>WPA2 does not have known serious vulnerability</a:t>
            </a:r>
          </a:p>
          <a:p>
            <a:r>
              <a:rPr lang="en-US" dirty="0"/>
              <a:t>It is still open to a password guessing attack</a:t>
            </a:r>
          </a:p>
          <a:p>
            <a:r>
              <a:rPr lang="en-US" dirty="0"/>
              <a:t>The attacker de-authenticates a connected user</a:t>
            </a:r>
          </a:p>
          <a:p>
            <a:r>
              <a:rPr lang="en-US" dirty="0"/>
              <a:t>The user re-authenticates using a four-step handshake containing the encrypted password</a:t>
            </a:r>
          </a:p>
          <a:p>
            <a:r>
              <a:rPr lang="en-US" dirty="0"/>
              <a:t>The four handshake is recorded and used offline to try a number of passwords (dictionaries, random permutation, etc.)</a:t>
            </a:r>
          </a:p>
          <a:p>
            <a:r>
              <a:rPr lang="en-US" dirty="0"/>
              <a:t>Under certain conditions, the protocol is vulnerable to a key reinstallation attack</a:t>
            </a:r>
          </a:p>
        </p:txBody>
      </p:sp>
    </p:spTree>
    <p:extLst>
      <p:ext uri="{BB962C8B-B14F-4D97-AF65-F5344CB8AC3E}">
        <p14:creationId xmlns:p14="http://schemas.microsoft.com/office/powerpoint/2010/main" val="49210690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WPA2 4-way Exchange</a:t>
            </a:r>
          </a:p>
        </p:txBody>
      </p:sp>
      <p:sp>
        <p:nvSpPr>
          <p:cNvPr id="3" name="Content Placeholder 2"/>
          <p:cNvSpPr>
            <a:spLocks noGrp="1"/>
          </p:cNvSpPr>
          <p:nvPr>
            <p:ph idx="1"/>
          </p:nvPr>
        </p:nvSpPr>
        <p:spPr/>
        <p:txBody>
          <a:bodyPr>
            <a:normAutofit/>
          </a:bodyPr>
          <a:lstStyle/>
          <a:p>
            <a:r>
              <a:rPr lang="en-US" dirty="0"/>
              <a:t>Both Client and AP know a Pairwise Master Key (PMK), derived by the PSK (Pre-Shared Key)</a:t>
            </a:r>
          </a:p>
          <a:p>
            <a:r>
              <a:rPr lang="en-US" dirty="0"/>
              <a:t>Note that if the network is using 802.1X, the PMK is based on the data associated with the user authentication process and the PSK, otherwise the PMK is the PSK</a:t>
            </a:r>
          </a:p>
          <a:p>
            <a:r>
              <a:rPr lang="en-US" dirty="0"/>
              <a:t>The exchange is protected using the PMK</a:t>
            </a:r>
          </a:p>
          <a:p>
            <a:r>
              <a:rPr lang="en-US" dirty="0"/>
              <a:t>If one knows the Pre-Shared Key and observes the 4-way handshake he/she will be able to decrypt the traffic between the client and the access point</a:t>
            </a:r>
          </a:p>
          <a:p>
            <a:endParaRPr lang="en-US" dirty="0"/>
          </a:p>
        </p:txBody>
      </p:sp>
    </p:spTree>
    <p:extLst>
      <p:ext uri="{BB962C8B-B14F-4D97-AF65-F5344CB8AC3E}">
        <p14:creationId xmlns:p14="http://schemas.microsoft.com/office/powerpoint/2010/main" val="113836369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A73BE-2CE0-A948-87B9-072B23C82E1B}"/>
              </a:ext>
            </a:extLst>
          </p:cNvPr>
          <p:cNvSpPr>
            <a:spLocks noGrp="1"/>
          </p:cNvSpPr>
          <p:nvPr>
            <p:ph type="title"/>
          </p:nvPr>
        </p:nvSpPr>
        <p:spPr/>
        <p:txBody>
          <a:bodyPr/>
          <a:lstStyle/>
          <a:p>
            <a:r>
              <a:rPr lang="en-US" dirty="0"/>
              <a:t>WPA2 4-way Exchange</a:t>
            </a:r>
          </a:p>
        </p:txBody>
      </p:sp>
      <p:sp>
        <p:nvSpPr>
          <p:cNvPr id="7" name="Content Placeholder 6">
            <a:extLst>
              <a:ext uri="{FF2B5EF4-FFF2-40B4-BE49-F238E27FC236}">
                <a16:creationId xmlns:a16="http://schemas.microsoft.com/office/drawing/2014/main" id="{CBB3DE5B-A9DD-5748-81AE-99339C13DB27}"/>
              </a:ext>
            </a:extLst>
          </p:cNvPr>
          <p:cNvSpPr>
            <a:spLocks noGrp="1"/>
          </p:cNvSpPr>
          <p:nvPr>
            <p:ph sz="half" idx="1"/>
          </p:nvPr>
        </p:nvSpPr>
        <p:spPr/>
        <p:txBody>
          <a:bodyPr>
            <a:normAutofit fontScale="92500" lnSpcReduction="20000"/>
          </a:bodyPr>
          <a:lstStyle/>
          <a:p>
            <a:endParaRPr lang="en-US"/>
          </a:p>
        </p:txBody>
      </p:sp>
      <p:sp>
        <p:nvSpPr>
          <p:cNvPr id="8" name="Content Placeholder 7">
            <a:extLst>
              <a:ext uri="{FF2B5EF4-FFF2-40B4-BE49-F238E27FC236}">
                <a16:creationId xmlns:a16="http://schemas.microsoft.com/office/drawing/2014/main" id="{323553BA-7334-CC41-8A1D-2A128E88A640}"/>
              </a:ext>
            </a:extLst>
          </p:cNvPr>
          <p:cNvSpPr>
            <a:spLocks noGrp="1"/>
          </p:cNvSpPr>
          <p:nvPr>
            <p:ph sz="half" idx="2"/>
          </p:nvPr>
        </p:nvSpPr>
        <p:spPr/>
        <p:txBody>
          <a:bodyPr>
            <a:normAutofit fontScale="92500" lnSpcReduction="20000"/>
          </a:bodyPr>
          <a:lstStyle/>
          <a:p>
            <a:pPr marL="457200" indent="-457200">
              <a:buFont typeface="+mj-lt"/>
              <a:buAutoNum type="arabicPeriod"/>
            </a:pPr>
            <a:r>
              <a:rPr lang="en-US" dirty="0"/>
              <a:t>The AP sends to the client an </a:t>
            </a:r>
            <a:r>
              <a:rPr lang="en-US" dirty="0" err="1"/>
              <a:t>Anonce</a:t>
            </a:r>
            <a:endParaRPr lang="en-US" dirty="0"/>
          </a:p>
          <a:p>
            <a:pPr marL="457200" indent="-457200">
              <a:buFont typeface="+mj-lt"/>
              <a:buAutoNum type="arabicPeriod"/>
            </a:pPr>
            <a:r>
              <a:rPr lang="en-US" dirty="0"/>
              <a:t>The Client derives the Pairwise Transient Key (PTK) from </a:t>
            </a:r>
            <a:r>
              <a:rPr lang="en-US" dirty="0" err="1"/>
              <a:t>Anonce</a:t>
            </a:r>
            <a:r>
              <a:rPr lang="en-US" dirty="0"/>
              <a:t>, </a:t>
            </a:r>
            <a:r>
              <a:rPr lang="en-US" dirty="0" err="1"/>
              <a:t>Snonce</a:t>
            </a:r>
            <a:r>
              <a:rPr lang="en-US" dirty="0"/>
              <a:t>, and PMK and sends the </a:t>
            </a:r>
            <a:r>
              <a:rPr lang="en-US" dirty="0" err="1"/>
              <a:t>Snonce</a:t>
            </a:r>
            <a:r>
              <a:rPr lang="en-US" dirty="0"/>
              <a:t> protected by a Message Integrity Code (MIC) calculated using the PTK </a:t>
            </a:r>
          </a:p>
          <a:p>
            <a:pPr marL="457200" indent="-457200">
              <a:buFont typeface="+mj-lt"/>
              <a:buAutoNum type="arabicPeriod"/>
            </a:pPr>
            <a:r>
              <a:rPr lang="en-US" dirty="0"/>
              <a:t>AP also calculates the PTK and verifies the MIC. Then the AP sends the Group Transient Key (GTK)</a:t>
            </a:r>
          </a:p>
          <a:p>
            <a:pPr marL="457200" indent="-457200">
              <a:buFont typeface="+mj-lt"/>
              <a:buAutoNum type="arabicPeriod"/>
            </a:pPr>
            <a:r>
              <a:rPr lang="en-US" dirty="0"/>
              <a:t>The Client receives the GTK and sends an acknowledgment</a:t>
            </a:r>
          </a:p>
        </p:txBody>
      </p:sp>
      <p:sp>
        <p:nvSpPr>
          <p:cNvPr id="5" name="TextBox 4">
            <a:extLst>
              <a:ext uri="{FF2B5EF4-FFF2-40B4-BE49-F238E27FC236}">
                <a16:creationId xmlns:a16="http://schemas.microsoft.com/office/drawing/2014/main" id="{713641E3-2F0A-2440-B020-B2751BBF847B}"/>
              </a:ext>
            </a:extLst>
          </p:cNvPr>
          <p:cNvSpPr txBox="1"/>
          <p:nvPr/>
        </p:nvSpPr>
        <p:spPr>
          <a:xfrm rot="16200000">
            <a:off x="7314684" y="3293063"/>
            <a:ext cx="3237553" cy="276999"/>
          </a:xfrm>
          <a:prstGeom prst="rect">
            <a:avLst/>
          </a:prstGeom>
          <a:noFill/>
        </p:spPr>
        <p:txBody>
          <a:bodyPr wrap="none" rtlCol="0">
            <a:spAutoFit/>
          </a:bodyPr>
          <a:lstStyle/>
          <a:p>
            <a:pPr algn="ctr"/>
            <a:r>
              <a:rPr lang="en-US" sz="1200" dirty="0"/>
              <a:t>https://en.wikipedia.org/wiki/IEEE_802.11i-2004</a:t>
            </a:r>
            <a:endParaRPr lang="en-US" sz="1200" dirty="0">
              <a:latin typeface="Roboto Light"/>
              <a:cs typeface="Roboto Light"/>
            </a:endParaRPr>
          </a:p>
        </p:txBody>
      </p:sp>
      <p:pic>
        <p:nvPicPr>
          <p:cNvPr id="6" name="Picture 5">
            <a:extLst>
              <a:ext uri="{FF2B5EF4-FFF2-40B4-BE49-F238E27FC236}">
                <a16:creationId xmlns:a16="http://schemas.microsoft.com/office/drawing/2014/main" id="{CF4937F3-DD87-9E4A-974A-928C5FDDBCDE}"/>
              </a:ext>
            </a:extLst>
          </p:cNvPr>
          <p:cNvPicPr>
            <a:picLocks noChangeAspect="1"/>
          </p:cNvPicPr>
          <p:nvPr/>
        </p:nvPicPr>
        <p:blipFill>
          <a:blip r:embed="rId2"/>
          <a:stretch>
            <a:fillRect/>
          </a:stretch>
        </p:blipFill>
        <p:spPr>
          <a:xfrm>
            <a:off x="573437" y="1497444"/>
            <a:ext cx="3407292" cy="2710346"/>
          </a:xfrm>
          <a:prstGeom prst="rect">
            <a:avLst/>
          </a:prstGeom>
        </p:spPr>
      </p:pic>
    </p:spTree>
    <p:extLst>
      <p:ext uri="{BB962C8B-B14F-4D97-AF65-F5344CB8AC3E}">
        <p14:creationId xmlns:p14="http://schemas.microsoft.com/office/powerpoint/2010/main" val="133509165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KRACK Attack</a:t>
            </a:r>
          </a:p>
        </p:txBody>
      </p:sp>
      <p:sp>
        <p:nvSpPr>
          <p:cNvPr id="3" name="Content Placeholder 2"/>
          <p:cNvSpPr>
            <a:spLocks noGrp="1"/>
          </p:cNvSpPr>
          <p:nvPr>
            <p:ph idx="1"/>
          </p:nvPr>
        </p:nvSpPr>
        <p:spPr/>
        <p:txBody>
          <a:bodyPr/>
          <a:lstStyle/>
          <a:p>
            <a:r>
              <a:rPr lang="en-US" dirty="0"/>
              <a:t>An attacker “clones” the AP (MAC address need to be the same) on a different channel</a:t>
            </a:r>
          </a:p>
          <a:p>
            <a:r>
              <a:rPr lang="en-US" dirty="0"/>
              <a:t>If the attacker’s signal is stronger than the original AP, the client will connect to the cloned AP</a:t>
            </a:r>
          </a:p>
          <a:p>
            <a:r>
              <a:rPr lang="en-US" dirty="0"/>
              <a:t>The attacker acts as a man-in-the-middle forwarding the first three steps of the 4-step handshake, but blocking the 4</a:t>
            </a:r>
            <a:r>
              <a:rPr lang="en-US" baseline="30000" dirty="0"/>
              <a:t>th</a:t>
            </a:r>
            <a:r>
              <a:rPr lang="en-US" dirty="0"/>
              <a:t> step</a:t>
            </a:r>
          </a:p>
          <a:p>
            <a:r>
              <a:rPr lang="en-US" dirty="0"/>
              <a:t>At this point the client resets its nonce counter, and starts sending traffic </a:t>
            </a:r>
          </a:p>
        </p:txBody>
      </p:sp>
    </p:spTree>
    <p:extLst>
      <p:ext uri="{BB962C8B-B14F-4D97-AF65-F5344CB8AC3E}">
        <p14:creationId xmlns:p14="http://schemas.microsoft.com/office/powerpoint/2010/main" val="414869835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KRACK Attack</a:t>
            </a:r>
          </a:p>
        </p:txBody>
      </p:sp>
      <p:sp>
        <p:nvSpPr>
          <p:cNvPr id="3" name="Content Placeholder 2"/>
          <p:cNvSpPr>
            <a:spLocks noGrp="1"/>
          </p:cNvSpPr>
          <p:nvPr>
            <p:ph idx="1"/>
          </p:nvPr>
        </p:nvSpPr>
        <p:spPr/>
        <p:txBody>
          <a:bodyPr/>
          <a:lstStyle/>
          <a:p>
            <a:r>
              <a:rPr lang="en-US" dirty="0"/>
              <a:t>The original AP does not see the 4</a:t>
            </a:r>
            <a:r>
              <a:rPr lang="en-US" baseline="30000" dirty="0"/>
              <a:t>th</a:t>
            </a:r>
            <a:r>
              <a:rPr lang="en-US" dirty="0"/>
              <a:t> message, and re-sends the third message of the protocol</a:t>
            </a:r>
          </a:p>
          <a:p>
            <a:r>
              <a:rPr lang="en-US" dirty="0"/>
              <a:t>The attacker intercepts this message and forwards it to the client </a:t>
            </a:r>
          </a:p>
          <a:p>
            <a:r>
              <a:rPr lang="en-US" dirty="0"/>
              <a:t>The client accepts this message and re-resets its counter, causing the reuse of specific </a:t>
            </a:r>
            <a:r>
              <a:rPr lang="en-US" dirty="0" err="1"/>
              <a:t>nonces</a:t>
            </a:r>
            <a:endParaRPr lang="en-US" dirty="0"/>
          </a:p>
          <a:p>
            <a:endParaRPr lang="en-US" dirty="0"/>
          </a:p>
          <a:p>
            <a:r>
              <a:rPr lang="en-US" dirty="0"/>
              <a:t>See: “Key Reinstallation Attacks: Forcing Nonce Reuse in WPA2” in Proceeding of ACM CCS, 2017</a:t>
            </a:r>
          </a:p>
        </p:txBody>
      </p:sp>
    </p:spTree>
    <p:extLst>
      <p:ext uri="{BB962C8B-B14F-4D97-AF65-F5344CB8AC3E}">
        <p14:creationId xmlns:p14="http://schemas.microsoft.com/office/powerpoint/2010/main" val="86079890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p:txBody>
          <a:bodyPr/>
          <a:lstStyle/>
          <a:p>
            <a:r>
              <a:rPr lang="en-GB"/>
              <a:t>Wardriving</a:t>
            </a:r>
          </a:p>
        </p:txBody>
      </p:sp>
      <p:sp>
        <p:nvSpPr>
          <p:cNvPr id="13314" name="Rectangle 2"/>
          <p:cNvSpPr>
            <a:spLocks noGrp="1" noChangeArrowheads="1"/>
          </p:cNvSpPr>
          <p:nvPr>
            <p:ph idx="1"/>
          </p:nvPr>
        </p:nvSpPr>
        <p:spPr/>
        <p:txBody>
          <a:bodyPr/>
          <a:lstStyle/>
          <a:p>
            <a:r>
              <a:rPr lang="en-GB"/>
              <a:t>Term that denotes the practice of driving around looking for open access points</a:t>
            </a:r>
          </a:p>
          <a:p>
            <a:r>
              <a:rPr lang="en-GB"/>
              <a:t>Pun on “wardialing”, which is the practice of trying a large number of telephone number looking for modems/terminal servers (see “Wargames” -- the movie)</a:t>
            </a:r>
          </a:p>
          <a:p>
            <a:r>
              <a:rPr lang="en-GB"/>
              <a:t>Equipment</a:t>
            </a:r>
          </a:p>
          <a:p>
            <a:pPr lvl="1"/>
            <a:r>
              <a:rPr lang="en-GB"/>
              <a:t>Laptop with wireless card (and possibly external antenna)</a:t>
            </a:r>
          </a:p>
          <a:p>
            <a:pPr lvl="1"/>
            <a:r>
              <a:rPr lang="en-GB"/>
              <a:t>GPS device to provide geographical information</a:t>
            </a:r>
          </a:p>
          <a:p>
            <a:pPr lvl="1"/>
            <a:endParaRPr lang="en-GB"/>
          </a:p>
        </p:txBody>
      </p:sp>
    </p:spTree>
    <p:extLst>
      <p:ext uri="{BB962C8B-B14F-4D97-AF65-F5344CB8AC3E}">
        <p14:creationId xmlns:p14="http://schemas.microsoft.com/office/powerpoint/2010/main" val="31708945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t>Why Sniffing?</a:t>
            </a:r>
          </a:p>
        </p:txBody>
      </p:sp>
      <p:sp>
        <p:nvSpPr>
          <p:cNvPr id="249859" name="Rectangle 3"/>
          <p:cNvSpPr>
            <a:spLocks noGrp="1" noChangeArrowheads="1"/>
          </p:cNvSpPr>
          <p:nvPr>
            <p:ph idx="1"/>
          </p:nvPr>
        </p:nvSpPr>
        <p:spPr/>
        <p:txBody>
          <a:bodyPr/>
          <a:lstStyle/>
          <a:p>
            <a:r>
              <a:rPr lang="en-US" dirty="0"/>
              <a:t>Many protocols (FTP, POP, HTTP, IMAP) transfer authentication information in the clear</a:t>
            </a:r>
          </a:p>
          <a:p>
            <a:r>
              <a:rPr lang="en-US" dirty="0"/>
              <a:t>By sniffing the traffic it is possible to collect usernames/passwords, files, mail, etc.</a:t>
            </a:r>
          </a:p>
          <a:p>
            <a:r>
              <a:rPr lang="en-US" dirty="0"/>
              <a:t>Even encrypted sessions can leak information (e.g., SSL parameters can be used to fingerprint hosts or operating systems)</a:t>
            </a:r>
          </a:p>
        </p:txBody>
      </p:sp>
    </p:spTree>
    <p:extLst>
      <p:ext uri="{BB962C8B-B14F-4D97-AF65-F5344CB8AC3E}">
        <p14:creationId xmlns:p14="http://schemas.microsoft.com/office/powerpoint/2010/main" val="330659474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p:txBody>
          <a:bodyPr/>
          <a:lstStyle/>
          <a:p>
            <a:r>
              <a:rPr lang="en-GB"/>
              <a:t>Detecting Wardrivers</a:t>
            </a:r>
          </a:p>
        </p:txBody>
      </p:sp>
      <p:sp>
        <p:nvSpPr>
          <p:cNvPr id="15362" name="Rectangle 2"/>
          <p:cNvSpPr>
            <a:spLocks noGrp="1" noChangeArrowheads="1"/>
          </p:cNvSpPr>
          <p:nvPr>
            <p:ph idx="1"/>
          </p:nvPr>
        </p:nvSpPr>
        <p:spPr/>
        <p:txBody>
          <a:bodyPr/>
          <a:lstStyle/>
          <a:p>
            <a:r>
              <a:rPr lang="en-GB"/>
              <a:t>Wardrivers can be detected by recognizing specific wardriving tool signatures </a:t>
            </a:r>
          </a:p>
          <a:p>
            <a:pPr lvl="1"/>
            <a:r>
              <a:rPr lang="en-GB"/>
              <a:t>Kismet has a module to detect NetStumbler probes</a:t>
            </a:r>
          </a:p>
          <a:p>
            <a:r>
              <a:rPr lang="en-GB"/>
              <a:t>Wardrivers can be detected by identifying a suspiciously high number of probes</a:t>
            </a:r>
          </a:p>
          <a:p>
            <a:r>
              <a:rPr lang="en-GB"/>
              <a:t>Passive detection cannot be detected</a:t>
            </a:r>
          </a:p>
          <a:p>
            <a:r>
              <a:rPr lang="en-GB"/>
              <a:t>The position of wardrivers can be determined using triangulation techniques on the strength of the signal</a:t>
            </a:r>
          </a:p>
        </p:txBody>
      </p:sp>
    </p:spTree>
    <p:extLst>
      <p:ext uri="{BB962C8B-B14F-4D97-AF65-F5344CB8AC3E}">
        <p14:creationId xmlns:p14="http://schemas.microsoft.com/office/powerpoint/2010/main" val="3197163358"/>
      </p:ext>
    </p:extLst>
  </p:cSld>
  <p:clrMapOvr>
    <a:masterClrMapping/>
  </p:clrMapOvr>
  <p:transition spd="med"/>
</p:sld>
</file>

<file path=ppt/slides/slide2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lnSpcReduction="10000"/>
          </a:bodyPr>
          <a:lstStyle/>
          <a:p>
            <a:r>
              <a:rPr lang="en-US" dirty="0"/>
              <a:t>Networks are used to exchange data between nodes</a:t>
            </a:r>
          </a:p>
          <a:p>
            <a:r>
              <a:rPr lang="en-US" dirty="0"/>
              <a:t>It is important to understand what can and cannot be trusted</a:t>
            </a:r>
          </a:p>
          <a:p>
            <a:r>
              <a:rPr lang="en-US" dirty="0"/>
              <a:t>Attack building blocks</a:t>
            </a:r>
          </a:p>
          <a:p>
            <a:pPr lvl="1"/>
            <a:r>
              <a:rPr lang="en-US" dirty="0"/>
              <a:t>Sniffing</a:t>
            </a:r>
          </a:p>
          <a:p>
            <a:pPr lvl="1"/>
            <a:r>
              <a:rPr lang="en-US" dirty="0"/>
              <a:t>Spoofing</a:t>
            </a:r>
          </a:p>
          <a:p>
            <a:pPr lvl="1"/>
            <a:r>
              <a:rPr lang="en-US" dirty="0"/>
              <a:t>Hijacking</a:t>
            </a:r>
          </a:p>
          <a:p>
            <a:pPr lvl="1"/>
            <a:r>
              <a:rPr lang="en-US" dirty="0"/>
              <a:t>Denial-of-service</a:t>
            </a:r>
          </a:p>
          <a:p>
            <a:pPr lvl="1"/>
            <a:r>
              <a:rPr lang="en-US"/>
              <a:t>Brute-forcing</a:t>
            </a:r>
            <a:endParaRPr lang="en-US" dirty="0"/>
          </a:p>
          <a:p>
            <a:r>
              <a:rPr lang="en-US" dirty="0"/>
              <a:t>Tools</a:t>
            </a:r>
          </a:p>
          <a:p>
            <a:r>
              <a:rPr lang="en-US" dirty="0"/>
              <a:t>Countermeasures</a:t>
            </a:r>
          </a:p>
          <a:p>
            <a:endParaRPr lang="en-US" dirty="0"/>
          </a:p>
          <a:p>
            <a:endParaRPr lang="en-US" dirty="0"/>
          </a:p>
        </p:txBody>
      </p:sp>
    </p:spTree>
    <p:extLst>
      <p:ext uri="{BB962C8B-B14F-4D97-AF65-F5344CB8AC3E}">
        <p14:creationId xmlns:p14="http://schemas.microsoft.com/office/powerpoint/2010/main" val="350494290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44E22-F5A7-B84A-BB65-9516343D8D77}"/>
              </a:ext>
            </a:extLst>
          </p:cNvPr>
          <p:cNvSpPr>
            <a:spLocks noGrp="1"/>
          </p:cNvSpPr>
          <p:nvPr>
            <p:ph type="title"/>
          </p:nvPr>
        </p:nvSpPr>
        <p:spPr/>
        <p:txBody>
          <a:bodyPr/>
          <a:lstStyle/>
          <a:p>
            <a:r>
              <a:rPr lang="en-US" dirty="0"/>
              <a:t>Appendix: VxWorks</a:t>
            </a:r>
          </a:p>
        </p:txBody>
      </p:sp>
      <p:sp>
        <p:nvSpPr>
          <p:cNvPr id="3" name="Content Placeholder 2">
            <a:extLst>
              <a:ext uri="{FF2B5EF4-FFF2-40B4-BE49-F238E27FC236}">
                <a16:creationId xmlns:a16="http://schemas.microsoft.com/office/drawing/2014/main" id="{6F24A511-B295-EB46-A4CD-7DA02FD66398}"/>
              </a:ext>
            </a:extLst>
          </p:cNvPr>
          <p:cNvSpPr>
            <a:spLocks noGrp="1"/>
          </p:cNvSpPr>
          <p:nvPr>
            <p:ph idx="1"/>
          </p:nvPr>
        </p:nvSpPr>
        <p:spPr/>
        <p:txBody>
          <a:bodyPr/>
          <a:lstStyle/>
          <a:p>
            <a:r>
              <a:rPr lang="en-US" dirty="0">
                <a:hlinkClick r:id="rId2"/>
              </a:rPr>
              <a:t>https://www.armis.com/urgent11/</a:t>
            </a:r>
            <a:endParaRPr lang="en-US" dirty="0"/>
          </a:p>
        </p:txBody>
      </p:sp>
    </p:spTree>
    <p:extLst>
      <p:ext uri="{BB962C8B-B14F-4D97-AF65-F5344CB8AC3E}">
        <p14:creationId xmlns:p14="http://schemas.microsoft.com/office/powerpoint/2010/main" val="1717516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Sniffing Tools</a:t>
            </a:r>
          </a:p>
        </p:txBody>
      </p:sp>
      <p:sp>
        <p:nvSpPr>
          <p:cNvPr id="3" name="Content Placeholder 2"/>
          <p:cNvSpPr>
            <a:spLocks noGrp="1"/>
          </p:cNvSpPr>
          <p:nvPr>
            <p:ph idx="1"/>
          </p:nvPr>
        </p:nvSpPr>
        <p:spPr/>
        <p:txBody>
          <a:bodyPr/>
          <a:lstStyle/>
          <a:p>
            <a:r>
              <a:rPr lang="en-US" dirty="0"/>
              <a:t>Tools to collect, analyze, and reply traffic</a:t>
            </a:r>
          </a:p>
          <a:p>
            <a:r>
              <a:rPr lang="en-US" dirty="0"/>
              <a:t>Routinely used for traffic analysis and troubleshooting</a:t>
            </a:r>
          </a:p>
          <a:p>
            <a:r>
              <a:rPr lang="en-US" dirty="0"/>
              <a:t>Command-line tools </a:t>
            </a:r>
          </a:p>
          <a:p>
            <a:pPr lvl="1"/>
            <a:r>
              <a:rPr lang="en-US" dirty="0" err="1"/>
              <a:t>tcpdump</a:t>
            </a:r>
            <a:r>
              <a:rPr lang="en-US" dirty="0"/>
              <a:t>: collects traffic</a:t>
            </a:r>
          </a:p>
          <a:p>
            <a:pPr lvl="1"/>
            <a:r>
              <a:rPr lang="en-US" dirty="0" err="1"/>
              <a:t>tcpflow</a:t>
            </a:r>
            <a:r>
              <a:rPr lang="en-US" dirty="0"/>
              <a:t>: reassembles TCP flows</a:t>
            </a:r>
          </a:p>
          <a:p>
            <a:pPr lvl="1"/>
            <a:r>
              <a:rPr lang="en-US" dirty="0" err="1"/>
              <a:t>tcpreplay</a:t>
            </a:r>
            <a:r>
              <a:rPr lang="en-US" dirty="0"/>
              <a:t>: re-sends recorded traffic</a:t>
            </a:r>
          </a:p>
          <a:p>
            <a:r>
              <a:rPr lang="en-US" dirty="0"/>
              <a:t>GUI tools</a:t>
            </a:r>
          </a:p>
          <a:p>
            <a:pPr lvl="1"/>
            <a:r>
              <a:rPr lang="en-US" dirty="0" err="1"/>
              <a:t>Wireshark</a:t>
            </a:r>
            <a:endParaRPr lang="en-US" dirty="0"/>
          </a:p>
          <a:p>
            <a:pPr lvl="2"/>
            <a:r>
              <a:rPr lang="en-US" dirty="0"/>
              <a:t>Supports TCP reassembling</a:t>
            </a:r>
          </a:p>
          <a:p>
            <a:pPr lvl="2"/>
            <a:r>
              <a:rPr lang="en-US" dirty="0"/>
              <a:t>Provides parsers for a number of protocols </a:t>
            </a:r>
          </a:p>
        </p:txBody>
      </p:sp>
    </p:spTree>
    <p:extLst>
      <p:ext uri="{BB962C8B-B14F-4D97-AF65-F5344CB8AC3E}">
        <p14:creationId xmlns:p14="http://schemas.microsoft.com/office/powerpoint/2010/main" val="42566457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r>
              <a:rPr lang="en-US"/>
              <a:t>TCPDump: Understanding the Network</a:t>
            </a:r>
          </a:p>
        </p:txBody>
      </p:sp>
      <p:sp>
        <p:nvSpPr>
          <p:cNvPr id="252931" name="Rectangle 3"/>
          <p:cNvSpPr>
            <a:spLocks noGrp="1" noChangeArrowheads="1"/>
          </p:cNvSpPr>
          <p:nvPr>
            <p:ph idx="1"/>
          </p:nvPr>
        </p:nvSpPr>
        <p:spPr/>
        <p:txBody>
          <a:bodyPr/>
          <a:lstStyle/>
          <a:p>
            <a:r>
              <a:rPr lang="en-US" dirty="0" err="1"/>
              <a:t>TCPDump</a:t>
            </a:r>
            <a:r>
              <a:rPr lang="en-US" dirty="0"/>
              <a:t> is a tool that analyzes the traffic on a network segment</a:t>
            </a:r>
          </a:p>
          <a:p>
            <a:r>
              <a:rPr lang="en-US" dirty="0"/>
              <a:t>One of the most used/most useful tools</a:t>
            </a:r>
          </a:p>
          <a:p>
            <a:r>
              <a:rPr lang="en-US" dirty="0"/>
              <a:t>Based on </a:t>
            </a:r>
            <a:r>
              <a:rPr lang="en-US" dirty="0" err="1"/>
              <a:t>libpcap</a:t>
            </a:r>
            <a:r>
              <a:rPr lang="en-US" dirty="0"/>
              <a:t>, which provides a platform-independent library and API to perform traffic sniffing</a:t>
            </a:r>
          </a:p>
          <a:p>
            <a:r>
              <a:rPr lang="en-US" dirty="0"/>
              <a:t>Allows one to specify an expression that defines which packets have to be printed</a:t>
            </a:r>
          </a:p>
          <a:p>
            <a:r>
              <a:rPr lang="en-US" dirty="0"/>
              <a:t>Requires root privileges to be able to set the interface in promiscuous mode (privileges not needed when reading from file)</a:t>
            </a:r>
          </a:p>
        </p:txBody>
      </p:sp>
    </p:spTree>
    <p:extLst>
      <p:ext uri="{BB962C8B-B14F-4D97-AF65-F5344CB8AC3E}">
        <p14:creationId xmlns:p14="http://schemas.microsoft.com/office/powerpoint/2010/main" val="1906412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TCPDump: Command Line Options</a:t>
            </a:r>
          </a:p>
        </p:txBody>
      </p:sp>
      <p:sp>
        <p:nvSpPr>
          <p:cNvPr id="253955" name="Rectangle 3"/>
          <p:cNvSpPr>
            <a:spLocks noGrp="1" noChangeArrowheads="1"/>
          </p:cNvSpPr>
          <p:nvPr>
            <p:ph idx="1"/>
          </p:nvPr>
        </p:nvSpPr>
        <p:spPr/>
        <p:txBody>
          <a:bodyPr>
            <a:normAutofit lnSpcReduction="10000"/>
          </a:bodyPr>
          <a:lstStyle/>
          <a:p>
            <a:r>
              <a:rPr lang="en-US" dirty="0"/>
              <a:t>-e: print link-level addresses</a:t>
            </a:r>
          </a:p>
          <a:p>
            <a:r>
              <a:rPr lang="en-US" dirty="0"/>
              <a:t>-n: do not translate IP addresses to FQDN names</a:t>
            </a:r>
          </a:p>
          <a:p>
            <a:r>
              <a:rPr lang="en-US" dirty="0"/>
              <a:t>-x: print each packet in hex</a:t>
            </a:r>
          </a:p>
          <a:p>
            <a:r>
              <a:rPr lang="en-US" dirty="0"/>
              <a:t>-</a:t>
            </a:r>
            <a:r>
              <a:rPr lang="en-US" dirty="0" err="1"/>
              <a:t>i</a:t>
            </a:r>
            <a:r>
              <a:rPr lang="en-US" dirty="0"/>
              <a:t>: use a particular network interface</a:t>
            </a:r>
          </a:p>
          <a:p>
            <a:r>
              <a:rPr lang="en-US" dirty="0"/>
              <a:t>-r: read packets from a file</a:t>
            </a:r>
          </a:p>
          <a:p>
            <a:r>
              <a:rPr lang="en-US" dirty="0"/>
              <a:t>-w: write packets to a file</a:t>
            </a:r>
          </a:p>
          <a:p>
            <a:r>
              <a:rPr lang="en-US" dirty="0"/>
              <a:t>-s: specify the amount of data to be sniffed for each packet (e.g., set to 65535 to get the entire IP packet)</a:t>
            </a:r>
          </a:p>
          <a:p>
            <a:r>
              <a:rPr lang="en-US" dirty="0"/>
              <a:t>-f: specify a file containing the filter expression</a:t>
            </a:r>
          </a:p>
        </p:txBody>
      </p:sp>
    </p:spTree>
    <p:extLst>
      <p:ext uri="{BB962C8B-B14F-4D97-AF65-F5344CB8AC3E}">
        <p14:creationId xmlns:p14="http://schemas.microsoft.com/office/powerpoint/2010/main" val="3394825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TCPDump: Filter Expression</a:t>
            </a:r>
          </a:p>
        </p:txBody>
      </p:sp>
      <p:sp>
        <p:nvSpPr>
          <p:cNvPr id="256003" name="Rectangle 3"/>
          <p:cNvSpPr>
            <a:spLocks noGrp="1" noChangeArrowheads="1"/>
          </p:cNvSpPr>
          <p:nvPr>
            <p:ph idx="1"/>
          </p:nvPr>
        </p:nvSpPr>
        <p:spPr/>
        <p:txBody>
          <a:bodyPr/>
          <a:lstStyle/>
          <a:p>
            <a:r>
              <a:rPr lang="en-US" dirty="0"/>
              <a:t>A filter expression consists of one or more primitives</a:t>
            </a:r>
          </a:p>
          <a:p>
            <a:r>
              <a:rPr lang="en-US" dirty="0"/>
              <a:t>Primitives are composed of a qualifier and an id</a:t>
            </a:r>
          </a:p>
          <a:p>
            <a:r>
              <a:rPr lang="en-US" dirty="0"/>
              <a:t>Qualifiers</a:t>
            </a:r>
          </a:p>
          <a:p>
            <a:pPr lvl="1"/>
            <a:r>
              <a:rPr lang="en-US" dirty="0"/>
              <a:t>type: defines the kind of entity</a:t>
            </a:r>
          </a:p>
          <a:p>
            <a:pPr lvl="2"/>
            <a:r>
              <a:rPr lang="en-US" dirty="0"/>
              <a:t>host (e.g., “host </a:t>
            </a:r>
            <a:r>
              <a:rPr lang="en-US" dirty="0" err="1"/>
              <a:t>longboard</a:t>
            </a:r>
            <a:r>
              <a:rPr lang="en-US" dirty="0"/>
              <a:t>”, where “</a:t>
            </a:r>
            <a:r>
              <a:rPr lang="en-US" dirty="0" err="1"/>
              <a:t>longboard</a:t>
            </a:r>
            <a:r>
              <a:rPr lang="en-US" dirty="0"/>
              <a:t>” is the id)</a:t>
            </a:r>
          </a:p>
          <a:p>
            <a:pPr lvl="2"/>
            <a:r>
              <a:rPr lang="en-US" dirty="0"/>
              <a:t>net (e.g., “net 128.111”)</a:t>
            </a:r>
          </a:p>
          <a:p>
            <a:pPr lvl="2"/>
            <a:r>
              <a:rPr lang="en-US" dirty="0"/>
              <a:t>port (e.g., “port 23”)</a:t>
            </a:r>
          </a:p>
          <a:p>
            <a:pPr lvl="1"/>
            <a:r>
              <a:rPr lang="en-US" dirty="0" err="1"/>
              <a:t>dir</a:t>
            </a:r>
            <a:r>
              <a:rPr lang="en-US" dirty="0"/>
              <a:t>: specifies the direction of traffic</a:t>
            </a:r>
          </a:p>
          <a:p>
            <a:pPr lvl="2"/>
            <a:r>
              <a:rPr lang="en-US" dirty="0" err="1"/>
              <a:t>src</a:t>
            </a:r>
            <a:r>
              <a:rPr lang="en-US" dirty="0"/>
              <a:t> (e.g., “</a:t>
            </a:r>
            <a:r>
              <a:rPr lang="en-US" dirty="0" err="1"/>
              <a:t>src</a:t>
            </a:r>
            <a:r>
              <a:rPr lang="en-US" dirty="0"/>
              <a:t> host </a:t>
            </a:r>
            <a:r>
              <a:rPr lang="en-US" dirty="0" err="1"/>
              <a:t>longboard</a:t>
            </a:r>
            <a:r>
              <a:rPr lang="en-US" dirty="0"/>
              <a:t>”)</a:t>
            </a:r>
          </a:p>
          <a:p>
            <a:pPr lvl="2"/>
            <a:r>
              <a:rPr lang="en-US" dirty="0" err="1"/>
              <a:t>dst</a:t>
            </a:r>
            <a:r>
              <a:rPr lang="en-US" dirty="0"/>
              <a:t> (e.g., “</a:t>
            </a:r>
            <a:r>
              <a:rPr lang="en-US" dirty="0" err="1"/>
              <a:t>dst</a:t>
            </a:r>
            <a:r>
              <a:rPr lang="en-US" dirty="0"/>
              <a:t> port 22”)</a:t>
            </a:r>
          </a:p>
        </p:txBody>
      </p:sp>
    </p:spTree>
    <p:extLst>
      <p:ext uri="{BB962C8B-B14F-4D97-AF65-F5344CB8AC3E}">
        <p14:creationId xmlns:p14="http://schemas.microsoft.com/office/powerpoint/2010/main" val="3049467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7026" name="Rectangle 1026"/>
          <p:cNvSpPr>
            <a:spLocks noGrp="1" noChangeArrowheads="1"/>
          </p:cNvSpPr>
          <p:nvPr>
            <p:ph type="title"/>
          </p:nvPr>
        </p:nvSpPr>
        <p:spPr/>
        <p:txBody>
          <a:bodyPr/>
          <a:lstStyle/>
          <a:p>
            <a:r>
              <a:rPr lang="en-US"/>
              <a:t>TCPDump: Filter Expression</a:t>
            </a:r>
          </a:p>
        </p:txBody>
      </p:sp>
      <p:sp>
        <p:nvSpPr>
          <p:cNvPr id="257027" name="Rectangle 1027"/>
          <p:cNvSpPr>
            <a:spLocks noGrp="1" noChangeArrowheads="1"/>
          </p:cNvSpPr>
          <p:nvPr>
            <p:ph idx="1"/>
          </p:nvPr>
        </p:nvSpPr>
        <p:spPr/>
        <p:txBody>
          <a:bodyPr>
            <a:normAutofit fontScale="92500" lnSpcReduction="10000"/>
          </a:bodyPr>
          <a:lstStyle/>
          <a:p>
            <a:r>
              <a:rPr lang="en-US"/>
              <a:t>Qualifiers (continued)</a:t>
            </a:r>
          </a:p>
          <a:p>
            <a:pPr lvl="1"/>
            <a:r>
              <a:rPr lang="en-US"/>
              <a:t>proto: specifies a protocol of interest </a:t>
            </a:r>
          </a:p>
          <a:p>
            <a:pPr lvl="2"/>
            <a:r>
              <a:rPr lang="en-US"/>
              <a:t>ether (e.g., “ether src host 00:65:FB:A6:11:15” )</a:t>
            </a:r>
          </a:p>
          <a:p>
            <a:pPr lvl="2"/>
            <a:r>
              <a:rPr lang="en-US"/>
              <a:t>ip (e.g., “ip dst net 192.168.1”)</a:t>
            </a:r>
          </a:p>
          <a:p>
            <a:pPr lvl="2"/>
            <a:r>
              <a:rPr lang="en-US"/>
              <a:t>arp (e.g., “arp”)</a:t>
            </a:r>
          </a:p>
          <a:p>
            <a:pPr lvl="2"/>
            <a:r>
              <a:rPr lang="en-US"/>
              <a:t>rarp (e.g., “rarp src host 192.168.1.100”)</a:t>
            </a:r>
          </a:p>
          <a:p>
            <a:r>
              <a:rPr lang="en-US"/>
              <a:t>Operators can be used to create complex filter expression</a:t>
            </a:r>
          </a:p>
          <a:p>
            <a:pPr lvl="1"/>
            <a:r>
              <a:rPr lang="en-US"/>
              <a:t>and, or, not (e.g., “host shortboard and not port ssh”)</a:t>
            </a:r>
          </a:p>
          <a:p>
            <a:r>
              <a:rPr lang="en-US"/>
              <a:t>Special keywords</a:t>
            </a:r>
          </a:p>
          <a:p>
            <a:pPr lvl="1"/>
            <a:r>
              <a:rPr lang="en-US"/>
              <a:t>gateway: checks if a packet used a host as a gateway</a:t>
            </a:r>
          </a:p>
          <a:p>
            <a:pPr lvl="1"/>
            <a:r>
              <a:rPr lang="en-US"/>
              <a:t>less and greater: used to check the size of a packet</a:t>
            </a:r>
          </a:p>
          <a:p>
            <a:pPr lvl="1"/>
            <a:r>
              <a:rPr lang="en-US"/>
              <a:t>broadcast: used to check if a packet is a broadcast packet </a:t>
            </a:r>
          </a:p>
        </p:txBody>
      </p:sp>
    </p:spTree>
    <p:extLst>
      <p:ext uri="{BB962C8B-B14F-4D97-AF65-F5344CB8AC3E}">
        <p14:creationId xmlns:p14="http://schemas.microsoft.com/office/powerpoint/2010/main" val="3150889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TCPDump: Filter Expression</a:t>
            </a:r>
          </a:p>
        </p:txBody>
      </p:sp>
      <p:sp>
        <p:nvSpPr>
          <p:cNvPr id="258051" name="Rectangle 3"/>
          <p:cNvSpPr>
            <a:spLocks noGrp="1" noChangeArrowheads="1"/>
          </p:cNvSpPr>
          <p:nvPr>
            <p:ph idx="1"/>
          </p:nvPr>
        </p:nvSpPr>
        <p:spPr/>
        <p:txBody>
          <a:bodyPr>
            <a:normAutofit/>
          </a:bodyPr>
          <a:lstStyle/>
          <a:p>
            <a:r>
              <a:rPr lang="en-US" dirty="0"/>
              <a:t>Other operators</a:t>
            </a:r>
          </a:p>
          <a:p>
            <a:pPr lvl="1"/>
            <a:r>
              <a:rPr lang="en-US" dirty="0"/>
              <a:t>Relational: &lt;, &gt;, &gt;=, &lt;=, =, !=</a:t>
            </a:r>
          </a:p>
          <a:p>
            <a:pPr lvl="1"/>
            <a:r>
              <a:rPr lang="en-US" dirty="0"/>
              <a:t>Binary: +, -, *, /, &amp;, |</a:t>
            </a:r>
          </a:p>
          <a:p>
            <a:r>
              <a:rPr lang="en-US" dirty="0"/>
              <a:t>Access to packet data</a:t>
            </a:r>
          </a:p>
          <a:p>
            <a:pPr lvl="1"/>
            <a:r>
              <a:rPr lang="en-US" dirty="0"/>
              <a:t>proto [ </a:t>
            </a:r>
            <a:r>
              <a:rPr lang="en-US" dirty="0" err="1"/>
              <a:t>expr</a:t>
            </a:r>
            <a:r>
              <a:rPr lang="en-US" dirty="0"/>
              <a:t> : size] where </a:t>
            </a:r>
            <a:r>
              <a:rPr lang="en-US" dirty="0" err="1"/>
              <a:t>expr</a:t>
            </a:r>
            <a:r>
              <a:rPr lang="en-US" dirty="0"/>
              <a:t> is the byte offset and size is an optional indicator of the number of bytes if interest (1, 2, or 4)</a:t>
            </a:r>
          </a:p>
          <a:p>
            <a:pPr lvl="2"/>
            <a:r>
              <a:rPr lang="en-US" dirty="0" err="1"/>
              <a:t>ip</a:t>
            </a:r>
            <a:r>
              <a:rPr lang="en-US" dirty="0"/>
              <a:t>[0] &amp; 0xf != 5 to filter only IP datagrams with options</a:t>
            </a:r>
            <a:br>
              <a:rPr lang="en-US" dirty="0"/>
            </a:br>
            <a:endParaRPr lang="en-US" dirty="0"/>
          </a:p>
          <a:p>
            <a:pPr lvl="1">
              <a:buFontTx/>
              <a:buNone/>
            </a:pPr>
            <a:r>
              <a:rPr lang="en-US" dirty="0"/>
              <a:t>	</a:t>
            </a:r>
            <a:br>
              <a:rPr lang="en-US" dirty="0"/>
            </a:br>
            <a:endParaRPr lang="en-US" dirty="0"/>
          </a:p>
        </p:txBody>
      </p:sp>
    </p:spTree>
    <p:extLst>
      <p:ext uri="{BB962C8B-B14F-4D97-AF65-F5344CB8AC3E}">
        <p14:creationId xmlns:p14="http://schemas.microsoft.com/office/powerpoint/2010/main" val="301292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 Layering</a:t>
            </a:r>
          </a:p>
        </p:txBody>
      </p:sp>
      <p:sp>
        <p:nvSpPr>
          <p:cNvPr id="4" name="Rectangle 4"/>
          <p:cNvSpPr>
            <a:spLocks noChangeArrowheads="1"/>
          </p:cNvSpPr>
          <p:nvPr/>
        </p:nvSpPr>
        <p:spPr bwMode="auto">
          <a:xfrm>
            <a:off x="3075429" y="2581264"/>
            <a:ext cx="1015604" cy="456777"/>
          </a:xfrm>
          <a:prstGeom prst="rect">
            <a:avLst/>
          </a:prstGeom>
          <a:solidFill>
            <a:srgbClr val="C3D69B"/>
          </a:solidFill>
          <a:ln w="9525">
            <a:noFill/>
            <a:miter lim="800000"/>
            <a:headEnd/>
            <a:tailEnd/>
          </a:ln>
          <a:effectLst/>
        </p:spPr>
        <p:txBody>
          <a:bodyPr wrap="none" lIns="68553" tIns="34276" rIns="68553" bIns="34276" anchor="ctr">
            <a:prstTxWarp prst="textNoShape">
              <a:avLst/>
            </a:prstTxWarp>
          </a:bodyPr>
          <a:lstStyle/>
          <a:p>
            <a:pPr algn="ctr"/>
            <a:r>
              <a:rPr lang="en-US" b="0">
                <a:latin typeface="Roboto Light"/>
                <a:cs typeface="Roboto Light"/>
              </a:rPr>
              <a:t>TCP</a:t>
            </a:r>
          </a:p>
        </p:txBody>
      </p:sp>
      <p:sp>
        <p:nvSpPr>
          <p:cNvPr id="5" name="Rectangle 7"/>
          <p:cNvSpPr>
            <a:spLocks noChangeArrowheads="1"/>
          </p:cNvSpPr>
          <p:nvPr/>
        </p:nvSpPr>
        <p:spPr bwMode="auto">
          <a:xfrm>
            <a:off x="4169614" y="2581264"/>
            <a:ext cx="1053703" cy="456777"/>
          </a:xfrm>
          <a:prstGeom prst="rect">
            <a:avLst/>
          </a:prstGeom>
          <a:solidFill>
            <a:srgbClr val="C3D69B"/>
          </a:solidFill>
          <a:ln w="9525">
            <a:noFill/>
            <a:miter lim="800000"/>
            <a:headEnd/>
            <a:tailEnd/>
          </a:ln>
          <a:effectLst/>
        </p:spPr>
        <p:txBody>
          <a:bodyPr wrap="none" lIns="68553" tIns="34276" rIns="68553" bIns="34276" anchor="ctr">
            <a:prstTxWarp prst="textNoShape">
              <a:avLst/>
            </a:prstTxWarp>
          </a:bodyPr>
          <a:lstStyle/>
          <a:p>
            <a:pPr algn="ctr"/>
            <a:r>
              <a:rPr lang="en-US" b="0">
                <a:latin typeface="Roboto Light"/>
                <a:cs typeface="Roboto Light"/>
              </a:rPr>
              <a:t>UDP</a:t>
            </a:r>
          </a:p>
        </p:txBody>
      </p:sp>
      <p:sp>
        <p:nvSpPr>
          <p:cNvPr id="6" name="Rectangle 9"/>
          <p:cNvSpPr>
            <a:spLocks noChangeArrowheads="1"/>
          </p:cNvSpPr>
          <p:nvPr/>
        </p:nvSpPr>
        <p:spPr bwMode="auto">
          <a:xfrm>
            <a:off x="2789679" y="3266429"/>
            <a:ext cx="2743200" cy="434176"/>
          </a:xfrm>
          <a:prstGeom prst="rect">
            <a:avLst/>
          </a:prstGeom>
          <a:solidFill>
            <a:schemeClr val="accent6">
              <a:lumMod val="60000"/>
              <a:lumOff val="40000"/>
            </a:schemeClr>
          </a:solidFill>
          <a:ln w="9525">
            <a:noFill/>
            <a:miter lim="800000"/>
            <a:headEnd/>
            <a:tailEnd/>
          </a:ln>
          <a:effectLst/>
        </p:spPr>
        <p:txBody>
          <a:bodyPr wrap="none" lIns="68553" tIns="34276" rIns="68553" bIns="34276" anchor="ctr">
            <a:prstTxWarp prst="textNoShape">
              <a:avLst/>
            </a:prstTxWarp>
          </a:bodyPr>
          <a:lstStyle/>
          <a:p>
            <a:pPr algn="ctr"/>
            <a:r>
              <a:rPr lang="en-US" b="0">
                <a:latin typeface="Roboto Light"/>
                <a:cs typeface="Roboto Light"/>
              </a:rPr>
              <a:t>IP</a:t>
            </a:r>
          </a:p>
        </p:txBody>
      </p:sp>
      <p:sp>
        <p:nvSpPr>
          <p:cNvPr id="7" name="Rectangle 13"/>
          <p:cNvSpPr>
            <a:spLocks noChangeArrowheads="1"/>
          </p:cNvSpPr>
          <p:nvPr/>
        </p:nvSpPr>
        <p:spPr bwMode="auto">
          <a:xfrm>
            <a:off x="3064714" y="1325128"/>
            <a:ext cx="457200" cy="1051538"/>
          </a:xfrm>
          <a:prstGeom prst="rect">
            <a:avLst/>
          </a:prstGeom>
          <a:solidFill>
            <a:schemeClr val="accent3">
              <a:lumMod val="75000"/>
            </a:schemeClr>
          </a:solidFill>
          <a:ln w="9525">
            <a:noFill/>
            <a:miter lim="800000"/>
            <a:headEnd/>
            <a:tailEnd/>
          </a:ln>
          <a:effectLst/>
        </p:spPr>
        <p:txBody>
          <a:bodyPr wrap="none" lIns="68553" tIns="34276" rIns="68553" bIns="34276" anchor="ctr">
            <a:prstTxWarp prst="textNoShape">
              <a:avLst/>
            </a:prstTxWarp>
          </a:bodyPr>
          <a:lstStyle/>
          <a:p>
            <a:endParaRPr lang="en-US">
              <a:latin typeface="Roboto Light"/>
              <a:cs typeface="Roboto Light"/>
            </a:endParaRPr>
          </a:p>
        </p:txBody>
      </p:sp>
      <p:sp>
        <p:nvSpPr>
          <p:cNvPr id="8" name="Rectangle 14"/>
          <p:cNvSpPr>
            <a:spLocks noChangeArrowheads="1"/>
          </p:cNvSpPr>
          <p:nvPr/>
        </p:nvSpPr>
        <p:spPr bwMode="auto">
          <a:xfrm rot="16200000">
            <a:off x="2768734" y="1676357"/>
            <a:ext cx="1049159" cy="346703"/>
          </a:xfrm>
          <a:prstGeom prst="rect">
            <a:avLst/>
          </a:prstGeom>
          <a:noFill/>
          <a:ln w="9525">
            <a:noFill/>
            <a:miter lim="800000"/>
            <a:headEnd/>
            <a:tailEnd/>
          </a:ln>
          <a:effectLst/>
        </p:spPr>
        <p:txBody>
          <a:bodyPr lIns="69029" tIns="34515" rIns="69029" bIns="34515">
            <a:prstTxWarp prst="textNoShape">
              <a:avLst/>
            </a:prstTxWarp>
            <a:spAutoFit/>
          </a:bodyPr>
          <a:lstStyle/>
          <a:p>
            <a:pPr algn="ctr" eaLnBrk="0" hangingPunct="0"/>
            <a:r>
              <a:rPr lang="it-IT" b="0">
                <a:latin typeface="Roboto Light"/>
                <a:cs typeface="Roboto Light"/>
              </a:rPr>
              <a:t>HTTP</a:t>
            </a:r>
          </a:p>
        </p:txBody>
      </p:sp>
      <p:sp>
        <p:nvSpPr>
          <p:cNvPr id="9" name="Rectangle 16"/>
          <p:cNvSpPr>
            <a:spLocks noChangeArrowheads="1"/>
          </p:cNvSpPr>
          <p:nvPr/>
        </p:nvSpPr>
        <p:spPr bwMode="auto">
          <a:xfrm>
            <a:off x="4732779" y="1325128"/>
            <a:ext cx="457200" cy="1051538"/>
          </a:xfrm>
          <a:prstGeom prst="rect">
            <a:avLst/>
          </a:prstGeom>
          <a:solidFill>
            <a:schemeClr val="accent3">
              <a:lumMod val="75000"/>
            </a:schemeClr>
          </a:solidFill>
          <a:ln w="9525">
            <a:noFill/>
            <a:miter lim="800000"/>
            <a:headEnd/>
            <a:tailEnd/>
          </a:ln>
          <a:effectLst/>
        </p:spPr>
        <p:txBody>
          <a:bodyPr wrap="none" lIns="68553" tIns="34276" rIns="68553" bIns="34276" anchor="ctr">
            <a:prstTxWarp prst="textNoShape">
              <a:avLst/>
            </a:prstTxWarp>
          </a:bodyPr>
          <a:lstStyle/>
          <a:p>
            <a:endParaRPr lang="en-US">
              <a:latin typeface="Roboto Light"/>
              <a:cs typeface="Roboto Light"/>
            </a:endParaRPr>
          </a:p>
        </p:txBody>
      </p:sp>
      <p:sp>
        <p:nvSpPr>
          <p:cNvPr id="10" name="Rectangle 17"/>
          <p:cNvSpPr>
            <a:spLocks noChangeArrowheads="1"/>
          </p:cNvSpPr>
          <p:nvPr/>
        </p:nvSpPr>
        <p:spPr bwMode="auto">
          <a:xfrm rot="16200000">
            <a:off x="4687172" y="1705501"/>
            <a:ext cx="569850" cy="346703"/>
          </a:xfrm>
          <a:prstGeom prst="rect">
            <a:avLst/>
          </a:prstGeom>
          <a:noFill/>
          <a:ln w="9525">
            <a:noFill/>
            <a:miter lim="800000"/>
            <a:headEnd/>
            <a:tailEnd/>
          </a:ln>
          <a:effectLst/>
        </p:spPr>
        <p:txBody>
          <a:bodyPr wrap="none" lIns="69029" tIns="34515" rIns="69029" bIns="34515">
            <a:prstTxWarp prst="textNoShape">
              <a:avLst/>
            </a:prstTxWarp>
            <a:spAutoFit/>
          </a:bodyPr>
          <a:lstStyle/>
          <a:p>
            <a:pPr eaLnBrk="0" hangingPunct="0"/>
            <a:r>
              <a:rPr lang="it-IT" b="0" dirty="0">
                <a:latin typeface="Roboto Light"/>
                <a:cs typeface="Roboto Light"/>
              </a:rPr>
              <a:t>NFS</a:t>
            </a:r>
          </a:p>
        </p:txBody>
      </p:sp>
      <p:sp>
        <p:nvSpPr>
          <p:cNvPr id="11" name="Rectangle 18"/>
          <p:cNvSpPr>
            <a:spLocks noChangeArrowheads="1"/>
          </p:cNvSpPr>
          <p:nvPr/>
        </p:nvSpPr>
        <p:spPr bwMode="auto">
          <a:xfrm>
            <a:off x="2789679" y="3963490"/>
            <a:ext cx="2743200" cy="444881"/>
          </a:xfrm>
          <a:prstGeom prst="rect">
            <a:avLst/>
          </a:prstGeom>
          <a:solidFill>
            <a:schemeClr val="bg2">
              <a:lumMod val="50000"/>
            </a:schemeClr>
          </a:solidFill>
          <a:ln w="9525">
            <a:noFill/>
            <a:miter lim="800000"/>
            <a:headEnd/>
            <a:tailEnd/>
          </a:ln>
          <a:effectLst/>
        </p:spPr>
        <p:txBody>
          <a:bodyPr wrap="none" lIns="68553" tIns="34276" rIns="68553" bIns="34276" anchor="ctr">
            <a:prstTxWarp prst="textNoShape">
              <a:avLst/>
            </a:prstTxWarp>
          </a:bodyPr>
          <a:lstStyle/>
          <a:p>
            <a:pPr algn="ctr"/>
            <a:r>
              <a:rPr lang="it-IT" b="0" dirty="0">
                <a:latin typeface="Roboto Light"/>
                <a:cs typeface="Roboto Light"/>
              </a:rPr>
              <a:t>Hardware Interface</a:t>
            </a:r>
            <a:endParaRPr lang="en-US" b="0" dirty="0">
              <a:latin typeface="Roboto Light"/>
              <a:cs typeface="Roboto Light"/>
            </a:endParaRPr>
          </a:p>
        </p:txBody>
      </p:sp>
      <p:sp>
        <p:nvSpPr>
          <p:cNvPr id="12" name="Rectangle 20"/>
          <p:cNvSpPr>
            <a:spLocks noChangeArrowheads="1"/>
          </p:cNvSpPr>
          <p:nvPr/>
        </p:nvSpPr>
        <p:spPr bwMode="auto">
          <a:xfrm>
            <a:off x="3636214" y="1325128"/>
            <a:ext cx="457200" cy="1051538"/>
          </a:xfrm>
          <a:prstGeom prst="rect">
            <a:avLst/>
          </a:prstGeom>
          <a:solidFill>
            <a:schemeClr val="accent3">
              <a:lumMod val="75000"/>
            </a:schemeClr>
          </a:solidFill>
          <a:ln w="9525">
            <a:noFill/>
            <a:miter lim="800000"/>
            <a:headEnd/>
            <a:tailEnd/>
          </a:ln>
          <a:effectLst/>
        </p:spPr>
        <p:txBody>
          <a:bodyPr wrap="none" lIns="68553" tIns="34276" rIns="68553" bIns="34276" anchor="ctr">
            <a:prstTxWarp prst="textNoShape">
              <a:avLst/>
            </a:prstTxWarp>
          </a:bodyPr>
          <a:lstStyle/>
          <a:p>
            <a:endParaRPr lang="en-US">
              <a:latin typeface="Roboto Light"/>
              <a:cs typeface="Roboto Light"/>
            </a:endParaRPr>
          </a:p>
        </p:txBody>
      </p:sp>
      <p:sp>
        <p:nvSpPr>
          <p:cNvPr id="13" name="Rectangle 21"/>
          <p:cNvSpPr>
            <a:spLocks noChangeArrowheads="1"/>
          </p:cNvSpPr>
          <p:nvPr/>
        </p:nvSpPr>
        <p:spPr bwMode="auto">
          <a:xfrm rot="16200000">
            <a:off x="3472615" y="1672789"/>
            <a:ext cx="755823" cy="346703"/>
          </a:xfrm>
          <a:prstGeom prst="rect">
            <a:avLst/>
          </a:prstGeom>
          <a:noFill/>
          <a:ln w="9525">
            <a:noFill/>
            <a:miter lim="800000"/>
            <a:headEnd/>
            <a:tailEnd/>
          </a:ln>
          <a:effectLst/>
        </p:spPr>
        <p:txBody>
          <a:bodyPr wrap="none" lIns="69029" tIns="34515" rIns="69029" bIns="34515">
            <a:prstTxWarp prst="textNoShape">
              <a:avLst/>
            </a:prstTxWarp>
            <a:spAutoFit/>
          </a:bodyPr>
          <a:lstStyle/>
          <a:p>
            <a:pPr eaLnBrk="0" hangingPunct="0"/>
            <a:r>
              <a:rPr lang="it-IT" b="0">
                <a:latin typeface="Roboto Light"/>
                <a:cs typeface="Roboto Light"/>
              </a:rPr>
              <a:t>SMTP</a:t>
            </a:r>
          </a:p>
        </p:txBody>
      </p:sp>
      <p:sp>
        <p:nvSpPr>
          <p:cNvPr id="14" name="Rectangle 23"/>
          <p:cNvSpPr>
            <a:spLocks noChangeArrowheads="1"/>
          </p:cNvSpPr>
          <p:nvPr/>
        </p:nvSpPr>
        <p:spPr bwMode="auto">
          <a:xfrm>
            <a:off x="4218429" y="1325128"/>
            <a:ext cx="457200" cy="1051538"/>
          </a:xfrm>
          <a:prstGeom prst="rect">
            <a:avLst/>
          </a:prstGeom>
          <a:solidFill>
            <a:schemeClr val="accent3">
              <a:lumMod val="75000"/>
            </a:schemeClr>
          </a:solidFill>
          <a:ln w="9525">
            <a:noFill/>
            <a:miter lim="800000"/>
            <a:headEnd/>
            <a:tailEnd/>
          </a:ln>
          <a:effectLst/>
        </p:spPr>
        <p:txBody>
          <a:bodyPr wrap="none" lIns="68553" tIns="34276" rIns="68553" bIns="34276" anchor="ctr">
            <a:prstTxWarp prst="textNoShape">
              <a:avLst/>
            </a:prstTxWarp>
          </a:bodyPr>
          <a:lstStyle/>
          <a:p>
            <a:endParaRPr lang="en-US">
              <a:latin typeface="Roboto Light"/>
              <a:cs typeface="Roboto Light"/>
            </a:endParaRPr>
          </a:p>
        </p:txBody>
      </p:sp>
      <p:sp>
        <p:nvSpPr>
          <p:cNvPr id="15" name="Rectangle 24"/>
          <p:cNvSpPr>
            <a:spLocks noChangeArrowheads="1"/>
          </p:cNvSpPr>
          <p:nvPr/>
        </p:nvSpPr>
        <p:spPr bwMode="auto">
          <a:xfrm rot="16200000">
            <a:off x="4139294" y="1673978"/>
            <a:ext cx="601184" cy="346703"/>
          </a:xfrm>
          <a:prstGeom prst="rect">
            <a:avLst/>
          </a:prstGeom>
          <a:noFill/>
          <a:ln w="9525">
            <a:noFill/>
            <a:miter lim="800000"/>
            <a:headEnd/>
            <a:tailEnd/>
          </a:ln>
          <a:effectLst/>
        </p:spPr>
        <p:txBody>
          <a:bodyPr wrap="none" lIns="69029" tIns="34515" rIns="69029" bIns="34515">
            <a:prstTxWarp prst="textNoShape">
              <a:avLst/>
            </a:prstTxWarp>
            <a:spAutoFit/>
          </a:bodyPr>
          <a:lstStyle/>
          <a:p>
            <a:pPr eaLnBrk="0" hangingPunct="0"/>
            <a:r>
              <a:rPr lang="it-IT" b="0" dirty="0">
                <a:latin typeface="Roboto Light"/>
                <a:cs typeface="Roboto Light"/>
              </a:rPr>
              <a:t>DNS</a:t>
            </a:r>
          </a:p>
        </p:txBody>
      </p:sp>
      <p:sp>
        <p:nvSpPr>
          <p:cNvPr id="16" name="Rectangle 25"/>
          <p:cNvSpPr>
            <a:spLocks noChangeArrowheads="1"/>
          </p:cNvSpPr>
          <p:nvPr/>
        </p:nvSpPr>
        <p:spPr bwMode="auto">
          <a:xfrm>
            <a:off x="1360930" y="3266429"/>
            <a:ext cx="775097" cy="434176"/>
          </a:xfrm>
          <a:prstGeom prst="rect">
            <a:avLst/>
          </a:prstGeom>
          <a:solidFill>
            <a:schemeClr val="accent6">
              <a:lumMod val="60000"/>
              <a:lumOff val="40000"/>
            </a:schemeClr>
          </a:solidFill>
          <a:ln w="9525">
            <a:noFill/>
            <a:miter lim="800000"/>
            <a:headEnd/>
            <a:tailEnd/>
          </a:ln>
          <a:effectLst/>
        </p:spPr>
        <p:txBody>
          <a:bodyPr wrap="none" lIns="68553" tIns="34276" rIns="68553" bIns="34276" anchor="ctr">
            <a:prstTxWarp prst="textNoShape">
              <a:avLst/>
            </a:prstTxWarp>
          </a:bodyPr>
          <a:lstStyle/>
          <a:p>
            <a:pPr algn="ctr"/>
            <a:r>
              <a:rPr lang="en-US" b="0">
                <a:latin typeface="Roboto Light"/>
                <a:cs typeface="Roboto Light"/>
              </a:rPr>
              <a:t>IGMP</a:t>
            </a:r>
          </a:p>
        </p:txBody>
      </p:sp>
      <p:sp>
        <p:nvSpPr>
          <p:cNvPr id="17" name="Rectangle 27"/>
          <p:cNvSpPr>
            <a:spLocks noChangeArrowheads="1"/>
          </p:cNvSpPr>
          <p:nvPr/>
        </p:nvSpPr>
        <p:spPr bwMode="auto">
          <a:xfrm>
            <a:off x="6218680" y="3266429"/>
            <a:ext cx="775097" cy="434176"/>
          </a:xfrm>
          <a:prstGeom prst="rect">
            <a:avLst/>
          </a:prstGeom>
          <a:solidFill>
            <a:schemeClr val="accent6">
              <a:lumMod val="60000"/>
              <a:lumOff val="40000"/>
            </a:schemeClr>
          </a:solidFill>
          <a:ln w="9525">
            <a:noFill/>
            <a:miter lim="800000"/>
            <a:headEnd/>
            <a:tailEnd/>
          </a:ln>
          <a:effectLst/>
        </p:spPr>
        <p:txBody>
          <a:bodyPr wrap="none" lIns="68553" tIns="34276" rIns="68553" bIns="34276" anchor="ctr">
            <a:prstTxWarp prst="textNoShape">
              <a:avLst/>
            </a:prstTxWarp>
          </a:bodyPr>
          <a:lstStyle/>
          <a:p>
            <a:pPr algn="ctr"/>
            <a:r>
              <a:rPr lang="en-US" b="0">
                <a:latin typeface="Roboto Light"/>
                <a:cs typeface="Roboto Light"/>
              </a:rPr>
              <a:t>ICMP</a:t>
            </a:r>
          </a:p>
        </p:txBody>
      </p:sp>
      <p:sp>
        <p:nvSpPr>
          <p:cNvPr id="18" name="Rectangle 32"/>
          <p:cNvSpPr>
            <a:spLocks noChangeArrowheads="1"/>
          </p:cNvSpPr>
          <p:nvPr/>
        </p:nvSpPr>
        <p:spPr bwMode="auto">
          <a:xfrm>
            <a:off x="1246629" y="4522566"/>
            <a:ext cx="5886450" cy="444881"/>
          </a:xfrm>
          <a:prstGeom prst="rect">
            <a:avLst/>
          </a:prstGeom>
          <a:solidFill>
            <a:schemeClr val="bg1">
              <a:lumMod val="75000"/>
            </a:schemeClr>
          </a:solidFill>
          <a:ln w="9525">
            <a:noFill/>
            <a:miter lim="800000"/>
            <a:headEnd/>
            <a:tailEnd/>
          </a:ln>
          <a:effectLst/>
        </p:spPr>
        <p:txBody>
          <a:bodyPr wrap="none" lIns="68553" tIns="34276" rIns="68553" bIns="34276" anchor="ctr">
            <a:prstTxWarp prst="textNoShape">
              <a:avLst/>
            </a:prstTxWarp>
          </a:bodyPr>
          <a:lstStyle/>
          <a:p>
            <a:pPr algn="ctr"/>
            <a:r>
              <a:rPr lang="en-US" b="0">
                <a:latin typeface="Roboto Light"/>
                <a:cs typeface="Roboto Light"/>
              </a:rPr>
              <a:t>Physical Layer</a:t>
            </a:r>
          </a:p>
        </p:txBody>
      </p:sp>
      <p:sp>
        <p:nvSpPr>
          <p:cNvPr id="19" name="Rectangle 36"/>
          <p:cNvSpPr>
            <a:spLocks noChangeArrowheads="1"/>
          </p:cNvSpPr>
          <p:nvPr/>
        </p:nvSpPr>
        <p:spPr bwMode="auto">
          <a:xfrm>
            <a:off x="1360930" y="3951594"/>
            <a:ext cx="775097" cy="434176"/>
          </a:xfrm>
          <a:prstGeom prst="rect">
            <a:avLst/>
          </a:prstGeom>
          <a:solidFill>
            <a:schemeClr val="bg2">
              <a:lumMod val="50000"/>
            </a:schemeClr>
          </a:solidFill>
          <a:ln w="9525">
            <a:noFill/>
            <a:miter lim="800000"/>
            <a:headEnd/>
            <a:tailEnd/>
          </a:ln>
          <a:effectLst/>
        </p:spPr>
        <p:txBody>
          <a:bodyPr wrap="none" lIns="68553" tIns="34276" rIns="68553" bIns="34276" anchor="ctr">
            <a:prstTxWarp prst="textNoShape">
              <a:avLst/>
            </a:prstTxWarp>
          </a:bodyPr>
          <a:lstStyle/>
          <a:p>
            <a:pPr algn="ctr"/>
            <a:r>
              <a:rPr lang="en-US" b="0">
                <a:latin typeface="Roboto Light"/>
                <a:cs typeface="Roboto Light"/>
              </a:rPr>
              <a:t>ARP</a:t>
            </a:r>
          </a:p>
        </p:txBody>
      </p:sp>
      <p:sp>
        <p:nvSpPr>
          <p:cNvPr id="20" name="Rectangle 39"/>
          <p:cNvSpPr>
            <a:spLocks noChangeArrowheads="1"/>
          </p:cNvSpPr>
          <p:nvPr/>
        </p:nvSpPr>
        <p:spPr bwMode="auto">
          <a:xfrm>
            <a:off x="6218680" y="3951594"/>
            <a:ext cx="775097" cy="434176"/>
          </a:xfrm>
          <a:prstGeom prst="rect">
            <a:avLst/>
          </a:prstGeom>
          <a:solidFill>
            <a:schemeClr val="bg2">
              <a:lumMod val="50000"/>
            </a:schemeClr>
          </a:solidFill>
          <a:ln w="9525">
            <a:noFill/>
            <a:miter lim="800000"/>
            <a:headEnd/>
            <a:tailEnd/>
          </a:ln>
          <a:effectLst/>
        </p:spPr>
        <p:txBody>
          <a:bodyPr wrap="none" lIns="68553" tIns="34276" rIns="68553" bIns="34276" anchor="ctr">
            <a:prstTxWarp prst="textNoShape">
              <a:avLst/>
            </a:prstTxWarp>
          </a:bodyPr>
          <a:lstStyle/>
          <a:p>
            <a:pPr algn="ctr"/>
            <a:r>
              <a:rPr lang="en-US" b="0">
                <a:latin typeface="Roboto Light"/>
                <a:cs typeface="Roboto Light"/>
              </a:rPr>
              <a:t>RARP</a:t>
            </a:r>
          </a:p>
        </p:txBody>
      </p:sp>
      <p:sp>
        <p:nvSpPr>
          <p:cNvPr id="21" name="Line 43"/>
          <p:cNvSpPr>
            <a:spLocks noChangeShapeType="1"/>
          </p:cNvSpPr>
          <p:nvPr/>
        </p:nvSpPr>
        <p:spPr bwMode="auto">
          <a:xfrm>
            <a:off x="2161029" y="4179983"/>
            <a:ext cx="571500" cy="0"/>
          </a:xfrm>
          <a:prstGeom prst="line">
            <a:avLst/>
          </a:prstGeom>
          <a:noFill/>
          <a:ln w="9525">
            <a:solidFill>
              <a:schemeClr val="tx1"/>
            </a:solidFill>
            <a:round/>
            <a:headEnd type="triangle" w="med" len="med"/>
            <a:tailEnd type="triangle" w="med" len="med"/>
          </a:ln>
          <a:effectLst/>
        </p:spPr>
        <p:txBody>
          <a:bodyPr lIns="68553" tIns="34276" rIns="68553" bIns="34276">
            <a:prstTxWarp prst="textNoShape">
              <a:avLst/>
            </a:prstTxWarp>
          </a:bodyPr>
          <a:lstStyle/>
          <a:p>
            <a:endParaRPr lang="en-US">
              <a:latin typeface="Roboto Light"/>
              <a:cs typeface="Roboto Light"/>
            </a:endParaRPr>
          </a:p>
        </p:txBody>
      </p:sp>
      <p:sp>
        <p:nvSpPr>
          <p:cNvPr id="22" name="Line 44"/>
          <p:cNvSpPr>
            <a:spLocks noChangeShapeType="1"/>
          </p:cNvSpPr>
          <p:nvPr/>
        </p:nvSpPr>
        <p:spPr bwMode="auto">
          <a:xfrm>
            <a:off x="5590029" y="4179983"/>
            <a:ext cx="571500" cy="0"/>
          </a:xfrm>
          <a:prstGeom prst="line">
            <a:avLst/>
          </a:prstGeom>
          <a:noFill/>
          <a:ln w="9525">
            <a:solidFill>
              <a:schemeClr val="tx1"/>
            </a:solidFill>
            <a:round/>
            <a:headEnd type="triangle" w="med" len="med"/>
            <a:tailEnd type="triangle" w="med" len="med"/>
          </a:ln>
          <a:effectLst/>
        </p:spPr>
        <p:txBody>
          <a:bodyPr lIns="68553" tIns="34276" rIns="68553" bIns="34276">
            <a:prstTxWarp prst="textNoShape">
              <a:avLst/>
            </a:prstTxWarp>
          </a:bodyPr>
          <a:lstStyle/>
          <a:p>
            <a:endParaRPr lang="en-US">
              <a:latin typeface="Roboto Light"/>
              <a:cs typeface="Roboto Light"/>
            </a:endParaRPr>
          </a:p>
        </p:txBody>
      </p:sp>
      <p:sp>
        <p:nvSpPr>
          <p:cNvPr id="23" name="Rectangle 45"/>
          <p:cNvSpPr>
            <a:spLocks noChangeArrowheads="1"/>
          </p:cNvSpPr>
          <p:nvPr/>
        </p:nvSpPr>
        <p:spPr bwMode="auto">
          <a:xfrm>
            <a:off x="1246629" y="3894497"/>
            <a:ext cx="5886450" cy="570971"/>
          </a:xfrm>
          <a:prstGeom prst="rect">
            <a:avLst/>
          </a:prstGeom>
          <a:noFill/>
          <a:ln w="9525">
            <a:solidFill>
              <a:schemeClr val="tx1"/>
            </a:solidFill>
            <a:prstDash val="dash"/>
            <a:miter lim="800000"/>
            <a:headEnd/>
            <a:tailEnd/>
          </a:ln>
          <a:effectLst/>
        </p:spPr>
        <p:txBody>
          <a:bodyPr wrap="none" lIns="68553" tIns="34276" rIns="68553" bIns="34276" anchor="ctr">
            <a:prstTxWarp prst="textNoShape">
              <a:avLst/>
            </a:prstTxWarp>
          </a:bodyPr>
          <a:lstStyle/>
          <a:p>
            <a:endParaRPr lang="en-US">
              <a:latin typeface="Roboto Light"/>
              <a:cs typeface="Roboto Light"/>
            </a:endParaRPr>
          </a:p>
        </p:txBody>
      </p:sp>
      <p:sp>
        <p:nvSpPr>
          <p:cNvPr id="24" name="Line 46"/>
          <p:cNvSpPr>
            <a:spLocks noChangeShapeType="1"/>
          </p:cNvSpPr>
          <p:nvPr/>
        </p:nvSpPr>
        <p:spPr bwMode="auto">
          <a:xfrm>
            <a:off x="2161029" y="3494818"/>
            <a:ext cx="571500" cy="0"/>
          </a:xfrm>
          <a:prstGeom prst="line">
            <a:avLst/>
          </a:prstGeom>
          <a:noFill/>
          <a:ln w="9525">
            <a:solidFill>
              <a:schemeClr val="tx1"/>
            </a:solidFill>
            <a:round/>
            <a:headEnd type="triangle" w="med" len="med"/>
            <a:tailEnd type="triangle" w="med" len="med"/>
          </a:ln>
          <a:effectLst/>
        </p:spPr>
        <p:txBody>
          <a:bodyPr lIns="68553" tIns="34276" rIns="68553" bIns="34276">
            <a:prstTxWarp prst="textNoShape">
              <a:avLst/>
            </a:prstTxWarp>
          </a:bodyPr>
          <a:lstStyle/>
          <a:p>
            <a:endParaRPr lang="en-US">
              <a:latin typeface="Roboto Light"/>
              <a:cs typeface="Roboto Light"/>
            </a:endParaRPr>
          </a:p>
        </p:txBody>
      </p:sp>
      <p:sp>
        <p:nvSpPr>
          <p:cNvPr id="25" name="Line 47"/>
          <p:cNvSpPr>
            <a:spLocks noChangeShapeType="1"/>
          </p:cNvSpPr>
          <p:nvPr/>
        </p:nvSpPr>
        <p:spPr bwMode="auto">
          <a:xfrm>
            <a:off x="5590029" y="3494818"/>
            <a:ext cx="571500" cy="0"/>
          </a:xfrm>
          <a:prstGeom prst="line">
            <a:avLst/>
          </a:prstGeom>
          <a:noFill/>
          <a:ln w="9525">
            <a:solidFill>
              <a:schemeClr val="tx1"/>
            </a:solidFill>
            <a:round/>
            <a:headEnd type="triangle" w="med" len="med"/>
            <a:tailEnd type="triangle" w="med" len="med"/>
          </a:ln>
          <a:effectLst/>
        </p:spPr>
        <p:txBody>
          <a:bodyPr lIns="68553" tIns="34276" rIns="68553" bIns="34276">
            <a:prstTxWarp prst="textNoShape">
              <a:avLst/>
            </a:prstTxWarp>
          </a:bodyPr>
          <a:lstStyle/>
          <a:p>
            <a:endParaRPr lang="en-US">
              <a:latin typeface="Roboto Light"/>
              <a:cs typeface="Roboto Light"/>
            </a:endParaRPr>
          </a:p>
        </p:txBody>
      </p:sp>
      <p:sp>
        <p:nvSpPr>
          <p:cNvPr id="26" name="Rectangle 48"/>
          <p:cNvSpPr>
            <a:spLocks noChangeArrowheads="1"/>
          </p:cNvSpPr>
          <p:nvPr/>
        </p:nvSpPr>
        <p:spPr bwMode="auto">
          <a:xfrm>
            <a:off x="1246629" y="3209332"/>
            <a:ext cx="5886450" cy="570971"/>
          </a:xfrm>
          <a:prstGeom prst="rect">
            <a:avLst/>
          </a:prstGeom>
          <a:noFill/>
          <a:ln w="9525">
            <a:solidFill>
              <a:schemeClr val="tx1"/>
            </a:solidFill>
            <a:prstDash val="dash"/>
            <a:miter lim="800000"/>
            <a:headEnd/>
            <a:tailEnd/>
          </a:ln>
          <a:effectLst/>
        </p:spPr>
        <p:txBody>
          <a:bodyPr wrap="none" lIns="68553" tIns="34276" rIns="68553" bIns="34276" anchor="ctr">
            <a:prstTxWarp prst="textNoShape">
              <a:avLst/>
            </a:prstTxWarp>
          </a:bodyPr>
          <a:lstStyle/>
          <a:p>
            <a:endParaRPr lang="en-US">
              <a:latin typeface="Roboto Light"/>
              <a:cs typeface="Roboto Light"/>
            </a:endParaRPr>
          </a:p>
        </p:txBody>
      </p:sp>
      <p:sp>
        <p:nvSpPr>
          <p:cNvPr id="27" name="Rectangle 52"/>
          <p:cNvSpPr>
            <a:spLocks noChangeArrowheads="1"/>
          </p:cNvSpPr>
          <p:nvPr/>
        </p:nvSpPr>
        <p:spPr bwMode="auto">
          <a:xfrm>
            <a:off x="1246629" y="2524167"/>
            <a:ext cx="5886450" cy="570971"/>
          </a:xfrm>
          <a:prstGeom prst="rect">
            <a:avLst/>
          </a:prstGeom>
          <a:noFill/>
          <a:ln w="9525">
            <a:solidFill>
              <a:schemeClr val="tx1"/>
            </a:solidFill>
            <a:prstDash val="dash"/>
            <a:miter lim="800000"/>
            <a:headEnd/>
            <a:tailEnd/>
          </a:ln>
          <a:effectLst/>
        </p:spPr>
        <p:txBody>
          <a:bodyPr wrap="none" lIns="68553" tIns="34276" rIns="68553" bIns="34276" anchor="ctr">
            <a:prstTxWarp prst="textNoShape">
              <a:avLst/>
            </a:prstTxWarp>
          </a:bodyPr>
          <a:lstStyle/>
          <a:p>
            <a:endParaRPr lang="en-US">
              <a:latin typeface="Roboto Light"/>
              <a:cs typeface="Roboto Light"/>
            </a:endParaRPr>
          </a:p>
        </p:txBody>
      </p:sp>
      <p:sp>
        <p:nvSpPr>
          <p:cNvPr id="28" name="Rectangle 53"/>
          <p:cNvSpPr>
            <a:spLocks noChangeArrowheads="1"/>
          </p:cNvSpPr>
          <p:nvPr/>
        </p:nvSpPr>
        <p:spPr bwMode="auto">
          <a:xfrm>
            <a:off x="1246629" y="1268031"/>
            <a:ext cx="5886450" cy="1141942"/>
          </a:xfrm>
          <a:prstGeom prst="rect">
            <a:avLst/>
          </a:prstGeom>
          <a:noFill/>
          <a:ln w="9525">
            <a:solidFill>
              <a:schemeClr val="tx1"/>
            </a:solidFill>
            <a:prstDash val="dash"/>
            <a:miter lim="800000"/>
            <a:headEnd/>
            <a:tailEnd/>
          </a:ln>
          <a:effectLst/>
        </p:spPr>
        <p:txBody>
          <a:bodyPr wrap="none" lIns="68553" tIns="34276" rIns="68553" bIns="34276" anchor="ctr">
            <a:prstTxWarp prst="textNoShape">
              <a:avLst/>
            </a:prstTxWarp>
          </a:bodyPr>
          <a:lstStyle/>
          <a:p>
            <a:endParaRPr lang="en-US">
              <a:latin typeface="Roboto Light"/>
              <a:cs typeface="Roboto Light"/>
            </a:endParaRPr>
          </a:p>
        </p:txBody>
      </p:sp>
      <p:sp>
        <p:nvSpPr>
          <p:cNvPr id="29" name="TextBox 28"/>
          <p:cNvSpPr txBox="1"/>
          <p:nvPr/>
        </p:nvSpPr>
        <p:spPr>
          <a:xfrm>
            <a:off x="7402149" y="4016438"/>
            <a:ext cx="597865" cy="369332"/>
          </a:xfrm>
          <a:prstGeom prst="rect">
            <a:avLst/>
          </a:prstGeom>
          <a:noFill/>
        </p:spPr>
        <p:txBody>
          <a:bodyPr wrap="none" rtlCol="0">
            <a:spAutoFit/>
          </a:bodyPr>
          <a:lstStyle/>
          <a:p>
            <a:r>
              <a:rPr lang="en-US" dirty="0">
                <a:latin typeface="Roboto Light"/>
                <a:cs typeface="Roboto Light"/>
              </a:rPr>
              <a:t>Link</a:t>
            </a:r>
          </a:p>
        </p:txBody>
      </p:sp>
      <p:sp>
        <p:nvSpPr>
          <p:cNvPr id="31" name="TextBox 30"/>
          <p:cNvSpPr txBox="1"/>
          <p:nvPr/>
        </p:nvSpPr>
        <p:spPr>
          <a:xfrm>
            <a:off x="7402149" y="3331273"/>
            <a:ext cx="966931" cy="369332"/>
          </a:xfrm>
          <a:prstGeom prst="rect">
            <a:avLst/>
          </a:prstGeom>
          <a:noFill/>
        </p:spPr>
        <p:txBody>
          <a:bodyPr wrap="none" rtlCol="0">
            <a:spAutoFit/>
          </a:bodyPr>
          <a:lstStyle/>
          <a:p>
            <a:r>
              <a:rPr lang="en-US" dirty="0">
                <a:latin typeface="Roboto Light"/>
                <a:cs typeface="Roboto Light"/>
              </a:rPr>
              <a:t>Internet</a:t>
            </a:r>
          </a:p>
        </p:txBody>
      </p:sp>
      <p:sp>
        <p:nvSpPr>
          <p:cNvPr id="32" name="TextBox 31"/>
          <p:cNvSpPr txBox="1"/>
          <p:nvPr/>
        </p:nvSpPr>
        <p:spPr>
          <a:xfrm>
            <a:off x="7402149" y="2607356"/>
            <a:ext cx="1184940" cy="369332"/>
          </a:xfrm>
          <a:prstGeom prst="rect">
            <a:avLst/>
          </a:prstGeom>
          <a:noFill/>
        </p:spPr>
        <p:txBody>
          <a:bodyPr wrap="none" rtlCol="0">
            <a:spAutoFit/>
          </a:bodyPr>
          <a:lstStyle/>
          <a:p>
            <a:r>
              <a:rPr lang="en-US" dirty="0">
                <a:latin typeface="Roboto Light"/>
                <a:cs typeface="Roboto Light"/>
              </a:rPr>
              <a:t>Transport</a:t>
            </a:r>
          </a:p>
        </p:txBody>
      </p:sp>
      <p:sp>
        <p:nvSpPr>
          <p:cNvPr id="33" name="TextBox 32"/>
          <p:cNvSpPr txBox="1"/>
          <p:nvPr/>
        </p:nvSpPr>
        <p:spPr>
          <a:xfrm>
            <a:off x="7402149" y="1750735"/>
            <a:ext cx="1312679" cy="369332"/>
          </a:xfrm>
          <a:prstGeom prst="rect">
            <a:avLst/>
          </a:prstGeom>
          <a:noFill/>
        </p:spPr>
        <p:txBody>
          <a:bodyPr wrap="none" rtlCol="0">
            <a:spAutoFit/>
          </a:bodyPr>
          <a:lstStyle/>
          <a:p>
            <a:r>
              <a:rPr lang="en-US" dirty="0">
                <a:latin typeface="Roboto Light"/>
                <a:cs typeface="Roboto Light"/>
              </a:rPr>
              <a:t>Application</a:t>
            </a:r>
          </a:p>
        </p:txBody>
      </p:sp>
    </p:spTree>
    <p:extLst>
      <p:ext uri="{BB962C8B-B14F-4D97-AF65-F5344CB8AC3E}">
        <p14:creationId xmlns:p14="http://schemas.microsoft.com/office/powerpoint/2010/main" val="4102331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TCPDump: Examples</a:t>
            </a:r>
          </a:p>
        </p:txBody>
      </p:sp>
      <p:sp>
        <p:nvSpPr>
          <p:cNvPr id="254979" name="Rectangle 3"/>
          <p:cNvSpPr>
            <a:spLocks noGrp="1" noChangeArrowheads="1"/>
          </p:cNvSpPr>
          <p:nvPr>
            <p:ph idx="1"/>
          </p:nvPr>
        </p:nvSpPr>
        <p:spPr/>
        <p:txBody>
          <a:bodyPr/>
          <a:lstStyle/>
          <a:p>
            <a:r>
              <a:rPr lang="en-US"/>
              <a:t># tcpdump -i eth0 -n -x</a:t>
            </a:r>
          </a:p>
          <a:p>
            <a:r>
              <a:rPr lang="en-US"/>
              <a:t># tcpdump -s 65535 -w traffic.dump src host hitchcock</a:t>
            </a:r>
          </a:p>
          <a:p>
            <a:r>
              <a:rPr lang="en-US"/>
              <a:t>% tcpdump -r traffic.dump arp</a:t>
            </a:r>
          </a:p>
          <a:p>
            <a:r>
              <a:rPr lang="en-US"/>
              <a:t># tcpdump arp[7] = 1</a:t>
            </a:r>
          </a:p>
          <a:p>
            <a:r>
              <a:rPr lang="en-US"/>
              <a:t># tcpdump gateway csgw and \( port 21 or port 20 \)    </a:t>
            </a:r>
            <a:endParaRPr lang="en-US" dirty="0"/>
          </a:p>
        </p:txBody>
      </p:sp>
    </p:spTree>
    <p:extLst>
      <p:ext uri="{BB962C8B-B14F-4D97-AF65-F5344CB8AC3E}">
        <p14:creationId xmlns:p14="http://schemas.microsoft.com/office/powerpoint/2010/main" val="3983420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64" name="Rectangle 1028"/>
          <p:cNvSpPr>
            <a:spLocks noGrp="1" noChangeArrowheads="1"/>
          </p:cNvSpPr>
          <p:nvPr>
            <p:ph type="title"/>
          </p:nvPr>
        </p:nvSpPr>
        <p:spPr/>
        <p:txBody>
          <a:bodyPr/>
          <a:lstStyle/>
          <a:p>
            <a:r>
              <a:rPr lang="en-US"/>
              <a:t>Libpcap</a:t>
            </a:r>
          </a:p>
        </p:txBody>
      </p:sp>
      <p:sp>
        <p:nvSpPr>
          <p:cNvPr id="450565" name="Rectangle 1029"/>
          <p:cNvSpPr>
            <a:spLocks noGrp="1" noChangeArrowheads="1"/>
          </p:cNvSpPr>
          <p:nvPr>
            <p:ph idx="1"/>
          </p:nvPr>
        </p:nvSpPr>
        <p:spPr/>
        <p:txBody>
          <a:bodyPr>
            <a:normAutofit fontScale="92500" lnSpcReduction="20000"/>
          </a:bodyPr>
          <a:lstStyle/>
          <a:p>
            <a:r>
              <a:rPr lang="en-US" dirty="0"/>
              <a:t>Library to build sniffers in C</a:t>
            </a:r>
          </a:p>
          <a:p>
            <a:r>
              <a:rPr lang="en-US" dirty="0" err="1"/>
              <a:t>pcap_lookupdev</a:t>
            </a:r>
            <a:endParaRPr lang="en-US" dirty="0"/>
          </a:p>
          <a:p>
            <a:pPr lvl="1"/>
            <a:r>
              <a:rPr lang="en-US" dirty="0"/>
              <a:t>looks up a device</a:t>
            </a:r>
          </a:p>
          <a:p>
            <a:r>
              <a:rPr lang="en-US" dirty="0" err="1"/>
              <a:t>pcap_open_live</a:t>
            </a:r>
            <a:endParaRPr lang="en-US" dirty="0"/>
          </a:p>
          <a:p>
            <a:pPr lvl="1"/>
            <a:r>
              <a:rPr lang="en-US" dirty="0"/>
              <a:t>opens a device and returns a handle</a:t>
            </a:r>
          </a:p>
          <a:p>
            <a:r>
              <a:rPr lang="en-US" dirty="0" err="1"/>
              <a:t>pcap_open_offline</a:t>
            </a:r>
            <a:r>
              <a:rPr lang="en-US" dirty="0"/>
              <a:t> and </a:t>
            </a:r>
            <a:r>
              <a:rPr lang="en-US" dirty="0" err="1"/>
              <a:t>pcap_dump_open</a:t>
            </a:r>
            <a:endParaRPr lang="en-US" dirty="0"/>
          </a:p>
          <a:p>
            <a:pPr lvl="1"/>
            <a:r>
              <a:rPr lang="en-US" dirty="0"/>
              <a:t>read from and save packets to files</a:t>
            </a:r>
          </a:p>
          <a:p>
            <a:r>
              <a:rPr lang="en-US" dirty="0" err="1"/>
              <a:t>pcap_compile</a:t>
            </a:r>
            <a:r>
              <a:rPr lang="en-US" dirty="0"/>
              <a:t> and </a:t>
            </a:r>
            <a:r>
              <a:rPr lang="en-US" dirty="0" err="1"/>
              <a:t>pcap_setfilter</a:t>
            </a:r>
            <a:endParaRPr lang="en-US" dirty="0"/>
          </a:p>
          <a:p>
            <a:pPr lvl="1"/>
            <a:r>
              <a:rPr lang="en-US" dirty="0"/>
              <a:t>set a </a:t>
            </a:r>
            <a:r>
              <a:rPr lang="en-US" dirty="0" err="1"/>
              <a:t>tcpdump</a:t>
            </a:r>
            <a:r>
              <a:rPr lang="en-US" dirty="0"/>
              <a:t>-like filter</a:t>
            </a:r>
          </a:p>
          <a:p>
            <a:r>
              <a:rPr lang="en-US" dirty="0" err="1"/>
              <a:t>pcap_loop</a:t>
            </a:r>
            <a:endParaRPr lang="en-US" dirty="0"/>
          </a:p>
          <a:p>
            <a:pPr lvl="1"/>
            <a:r>
              <a:rPr lang="en-US" dirty="0"/>
              <a:t>register a callback to be invoked for each received packet</a:t>
            </a:r>
          </a:p>
        </p:txBody>
      </p:sp>
    </p:spTree>
    <p:extLst>
      <p:ext uri="{BB962C8B-B14F-4D97-AF65-F5344CB8AC3E}">
        <p14:creationId xmlns:p14="http://schemas.microsoft.com/office/powerpoint/2010/main" val="11507815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1588" name="Rectangle 1028"/>
          <p:cNvSpPr>
            <a:spLocks noGrp="1" noChangeArrowheads="1"/>
          </p:cNvSpPr>
          <p:nvPr>
            <p:ph type="title"/>
          </p:nvPr>
        </p:nvSpPr>
        <p:spPr/>
        <p:txBody>
          <a:bodyPr/>
          <a:lstStyle/>
          <a:p>
            <a:r>
              <a:rPr lang="en-US"/>
              <a:t>Packet Structure</a:t>
            </a:r>
          </a:p>
        </p:txBody>
      </p:sp>
      <p:sp>
        <p:nvSpPr>
          <p:cNvPr id="451589" name="Rectangle 1029"/>
          <p:cNvSpPr>
            <a:spLocks noGrp="1" noChangeArrowheads="1"/>
          </p:cNvSpPr>
          <p:nvPr>
            <p:ph idx="1"/>
          </p:nvPr>
        </p:nvSpPr>
        <p:spPr/>
        <p:txBody>
          <a:bodyPr>
            <a:normAutofit lnSpcReduction="10000"/>
          </a:bodyPr>
          <a:lstStyle/>
          <a:p>
            <a:r>
              <a:rPr lang="en-US" dirty="0"/>
              <a:t>Header is returned in structure</a:t>
            </a:r>
            <a:br>
              <a:rPr lang="en-US" dirty="0"/>
            </a:br>
            <a:r>
              <a:rPr lang="en-US" dirty="0" err="1"/>
              <a:t>struct</a:t>
            </a:r>
            <a:r>
              <a:rPr lang="en-US" dirty="0"/>
              <a:t> </a:t>
            </a:r>
            <a:r>
              <a:rPr lang="en-US" dirty="0" err="1"/>
              <a:t>pcap_pkthdr</a:t>
            </a:r>
            <a:r>
              <a:rPr lang="en-US" dirty="0"/>
              <a:t> {     </a:t>
            </a:r>
            <a:br>
              <a:rPr lang="en-US" dirty="0"/>
            </a:br>
            <a:r>
              <a:rPr lang="en-US" dirty="0"/>
              <a:t>	</a:t>
            </a:r>
            <a:r>
              <a:rPr lang="en-US" dirty="0" err="1"/>
              <a:t>struct</a:t>
            </a:r>
            <a:r>
              <a:rPr lang="en-US" dirty="0"/>
              <a:t> </a:t>
            </a:r>
            <a:r>
              <a:rPr lang="en-US" dirty="0" err="1"/>
              <a:t>timeval</a:t>
            </a:r>
            <a:r>
              <a:rPr lang="en-US" dirty="0"/>
              <a:t> </a:t>
            </a:r>
            <a:r>
              <a:rPr lang="en-US" dirty="0" err="1"/>
              <a:t>ts</a:t>
            </a:r>
            <a:r>
              <a:rPr lang="en-US" dirty="0"/>
              <a:t>; /* time stamp */     	</a:t>
            </a:r>
            <a:br>
              <a:rPr lang="en-US" dirty="0"/>
            </a:br>
            <a:r>
              <a:rPr lang="en-US" dirty="0"/>
              <a:t>	bpf_u_int32 </a:t>
            </a:r>
            <a:r>
              <a:rPr lang="en-US" dirty="0" err="1"/>
              <a:t>caplen</a:t>
            </a:r>
            <a:r>
              <a:rPr lang="en-US" dirty="0"/>
              <a:t>; /* length of portion */    </a:t>
            </a:r>
            <a:br>
              <a:rPr lang="en-US" dirty="0"/>
            </a:br>
            <a:r>
              <a:rPr lang="en-US" dirty="0"/>
              <a:t>	bpf_u_int32 </a:t>
            </a:r>
            <a:r>
              <a:rPr lang="en-US" dirty="0" err="1"/>
              <a:t>len</a:t>
            </a:r>
            <a:r>
              <a:rPr lang="en-US" dirty="0"/>
              <a:t>; /* length this packet (off wire) */  </a:t>
            </a:r>
            <a:br>
              <a:rPr lang="en-US" dirty="0"/>
            </a:br>
            <a:r>
              <a:rPr lang="en-US" dirty="0"/>
              <a:t>};</a:t>
            </a:r>
          </a:p>
          <a:p>
            <a:r>
              <a:rPr lang="en-US" dirty="0"/>
              <a:t>The actual packet is returned as a pointer to memory</a:t>
            </a:r>
          </a:p>
          <a:p>
            <a:r>
              <a:rPr lang="en-US" dirty="0"/>
              <a:t>Packet can be parsed by “casting” it with protocol-specific </a:t>
            </a:r>
            <a:r>
              <a:rPr lang="en-US" dirty="0" err="1"/>
              <a:t>structs</a:t>
            </a:r>
            <a:endParaRPr lang="en-US" dirty="0"/>
          </a:p>
          <a:p>
            <a:r>
              <a:rPr lang="en-US" dirty="0"/>
              <a:t>Whenever dealing with packets take into account </a:t>
            </a:r>
            <a:r>
              <a:rPr lang="en-US" dirty="0" err="1"/>
              <a:t>endianness</a:t>
            </a:r>
            <a:endParaRPr lang="en-US" dirty="0"/>
          </a:p>
          <a:p>
            <a:pPr lvl="1"/>
            <a:r>
              <a:rPr lang="en-US" dirty="0"/>
              <a:t>Use </a:t>
            </a:r>
            <a:r>
              <a:rPr lang="en-US" dirty="0" err="1"/>
              <a:t>ntohs</a:t>
            </a:r>
            <a:r>
              <a:rPr lang="en-US" dirty="0"/>
              <a:t>, </a:t>
            </a:r>
            <a:r>
              <a:rPr lang="en-US" dirty="0" err="1"/>
              <a:t>htons</a:t>
            </a:r>
            <a:r>
              <a:rPr lang="en-US" dirty="0"/>
              <a:t>, </a:t>
            </a:r>
            <a:r>
              <a:rPr lang="en-US" dirty="0" err="1"/>
              <a:t>ntohl</a:t>
            </a:r>
            <a:r>
              <a:rPr lang="en-US" dirty="0"/>
              <a:t>, </a:t>
            </a:r>
            <a:r>
              <a:rPr lang="en-US" dirty="0" err="1"/>
              <a:t>htonl</a:t>
            </a:r>
            <a:endParaRPr lang="en-US" dirty="0"/>
          </a:p>
        </p:txBody>
      </p:sp>
    </p:spTree>
    <p:extLst>
      <p:ext uri="{BB962C8B-B14F-4D97-AF65-F5344CB8AC3E}">
        <p14:creationId xmlns:p14="http://schemas.microsoft.com/office/powerpoint/2010/main" val="2035965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normAutofit/>
          </a:bodyPr>
          <a:lstStyle/>
          <a:p>
            <a:r>
              <a:rPr lang="en-US" dirty="0"/>
              <a:t>Switched Environments</a:t>
            </a:r>
          </a:p>
        </p:txBody>
      </p:sp>
      <p:sp>
        <p:nvSpPr>
          <p:cNvPr id="268291" name="Rectangle 3"/>
          <p:cNvSpPr>
            <a:spLocks noGrp="1" noChangeArrowheads="1"/>
          </p:cNvSpPr>
          <p:nvPr>
            <p:ph idx="1"/>
          </p:nvPr>
        </p:nvSpPr>
        <p:spPr/>
        <p:txBody>
          <a:bodyPr>
            <a:normAutofit/>
          </a:bodyPr>
          <a:lstStyle/>
          <a:p>
            <a:r>
              <a:rPr lang="en-US" dirty="0"/>
              <a:t>Switched Ethernet does not allow direct sniffing</a:t>
            </a:r>
          </a:p>
          <a:p>
            <a:r>
              <a:rPr lang="en-US" dirty="0"/>
              <a:t>MAC flooding</a:t>
            </a:r>
          </a:p>
          <a:p>
            <a:pPr lvl="1"/>
            <a:r>
              <a:rPr lang="en-US" dirty="0"/>
              <a:t>Switches maintain a table with MAC address/port mappings</a:t>
            </a:r>
          </a:p>
          <a:p>
            <a:pPr lvl="1"/>
            <a:r>
              <a:rPr lang="en-US" dirty="0"/>
              <a:t>In some cases, flooding the switch with bogus MAC addresses will overflow the table’s memory and revert the behavior from “switch” to “hub”</a:t>
            </a:r>
          </a:p>
          <a:p>
            <a:r>
              <a:rPr lang="en-US" dirty="0"/>
              <a:t>MAC duplicating/cloning</a:t>
            </a:r>
          </a:p>
          <a:p>
            <a:pPr lvl="1"/>
            <a:r>
              <a:rPr lang="en-US" dirty="0"/>
              <a:t>Attacker reconfigures his/her host to have the same MAC address as the target machine</a:t>
            </a:r>
          </a:p>
          <a:p>
            <a:pPr lvl="1"/>
            <a:r>
              <a:rPr lang="en-US" dirty="0"/>
              <a:t>The switch will record this in its table and send the traffic to the attacker machine (or possibly both)</a:t>
            </a:r>
          </a:p>
        </p:txBody>
      </p:sp>
    </p:spTree>
    <p:extLst>
      <p:ext uri="{BB962C8B-B14F-4D97-AF65-F5344CB8AC3E}">
        <p14:creationId xmlns:p14="http://schemas.microsoft.com/office/powerpoint/2010/main" val="2060841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 Spoofing</a:t>
            </a:r>
          </a:p>
        </p:txBody>
      </p:sp>
      <p:sp>
        <p:nvSpPr>
          <p:cNvPr id="3" name="Content Placeholder 2"/>
          <p:cNvSpPr>
            <a:spLocks noGrp="1"/>
          </p:cNvSpPr>
          <p:nvPr>
            <p:ph idx="1"/>
          </p:nvPr>
        </p:nvSpPr>
        <p:spPr/>
        <p:txBody>
          <a:bodyPr/>
          <a:lstStyle/>
          <a:p>
            <a:r>
              <a:rPr lang="en-US" dirty="0"/>
              <a:t>Goal: sniff all traffic between two hosts in a switched environment</a:t>
            </a:r>
          </a:p>
          <a:p>
            <a:r>
              <a:rPr lang="en-US" dirty="0"/>
              <a:t>The attack leverages the stateless nature of the ARP protocol</a:t>
            </a:r>
          </a:p>
          <a:p>
            <a:pPr lvl="1"/>
            <a:r>
              <a:rPr lang="en-US" dirty="0"/>
              <a:t>Replies without a request will be accepted</a:t>
            </a:r>
          </a:p>
          <a:p>
            <a:r>
              <a:rPr lang="en-US" dirty="0"/>
              <a:t>The attacker host sends spoofed ARP messages to the two victim hosts, poisoning their cache</a:t>
            </a:r>
          </a:p>
          <a:p>
            <a:r>
              <a:rPr lang="en-US" dirty="0"/>
              <a:t>The victim host sends their IP packets to the attacker host</a:t>
            </a:r>
          </a:p>
          <a:p>
            <a:r>
              <a:rPr lang="en-US" dirty="0"/>
              <a:t>The attacker host acts has a router</a:t>
            </a:r>
          </a:p>
        </p:txBody>
      </p:sp>
    </p:spTree>
    <p:extLst>
      <p:ext uri="{BB962C8B-B14F-4D97-AF65-F5344CB8AC3E}">
        <p14:creationId xmlns:p14="http://schemas.microsoft.com/office/powerpoint/2010/main" val="2407216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ARP Spoofing</a:t>
            </a:r>
          </a:p>
        </p:txBody>
      </p:sp>
      <p:pic>
        <p:nvPicPr>
          <p:cNvPr id="4" name="Picture 3"/>
          <p:cNvPicPr>
            <a:picLocks noChangeAspect="1"/>
          </p:cNvPicPr>
          <p:nvPr/>
        </p:nvPicPr>
        <p:blipFill>
          <a:blip r:embed="rId2"/>
          <a:stretch>
            <a:fillRect/>
          </a:stretch>
        </p:blipFill>
        <p:spPr>
          <a:xfrm>
            <a:off x="3727939" y="1299059"/>
            <a:ext cx="1601688" cy="484461"/>
          </a:xfrm>
          <a:prstGeom prst="rect">
            <a:avLst/>
          </a:prstGeom>
        </p:spPr>
      </p:pic>
      <p:pic>
        <p:nvPicPr>
          <p:cNvPr id="5" name="Picture 4"/>
          <p:cNvPicPr>
            <a:picLocks noChangeAspect="1"/>
          </p:cNvPicPr>
          <p:nvPr/>
        </p:nvPicPr>
        <p:blipFill>
          <a:blip r:embed="rId3"/>
          <a:stretch>
            <a:fillRect/>
          </a:stretch>
        </p:blipFill>
        <p:spPr>
          <a:xfrm>
            <a:off x="740165" y="1995418"/>
            <a:ext cx="1334988" cy="864654"/>
          </a:xfrm>
          <a:prstGeom prst="rect">
            <a:avLst/>
          </a:prstGeom>
        </p:spPr>
      </p:pic>
      <p:pic>
        <p:nvPicPr>
          <p:cNvPr id="6" name="Picture 5"/>
          <p:cNvPicPr>
            <a:picLocks noChangeAspect="1"/>
          </p:cNvPicPr>
          <p:nvPr/>
        </p:nvPicPr>
        <p:blipFill>
          <a:blip r:embed="rId3"/>
          <a:stretch>
            <a:fillRect/>
          </a:stretch>
        </p:blipFill>
        <p:spPr>
          <a:xfrm>
            <a:off x="7084007" y="1995418"/>
            <a:ext cx="1334988" cy="864654"/>
          </a:xfrm>
          <a:prstGeom prst="rect">
            <a:avLst/>
          </a:prstGeom>
        </p:spPr>
      </p:pic>
      <p:pic>
        <p:nvPicPr>
          <p:cNvPr id="7" name="Picture 6"/>
          <p:cNvPicPr>
            <a:picLocks noChangeAspect="1"/>
          </p:cNvPicPr>
          <p:nvPr/>
        </p:nvPicPr>
        <p:blipFill>
          <a:blip r:embed="rId4"/>
          <a:stretch>
            <a:fillRect/>
          </a:stretch>
        </p:blipFill>
        <p:spPr>
          <a:xfrm>
            <a:off x="4059949" y="2860072"/>
            <a:ext cx="850114" cy="619575"/>
          </a:xfrm>
          <a:prstGeom prst="rect">
            <a:avLst/>
          </a:prstGeom>
        </p:spPr>
      </p:pic>
      <p:sp>
        <p:nvSpPr>
          <p:cNvPr id="10" name="Freeform 9"/>
          <p:cNvSpPr/>
          <p:nvPr/>
        </p:nvSpPr>
        <p:spPr>
          <a:xfrm>
            <a:off x="1025071" y="1560311"/>
            <a:ext cx="2702868" cy="462642"/>
          </a:xfrm>
          <a:custGeom>
            <a:avLst/>
            <a:gdLst>
              <a:gd name="connsiteX0" fmla="*/ 0 w 371929"/>
              <a:gd name="connsiteY0" fmla="*/ 462642 h 462642"/>
              <a:gd name="connsiteX1" fmla="*/ 0 w 371929"/>
              <a:gd name="connsiteY1" fmla="*/ 0 h 462642"/>
              <a:gd name="connsiteX2" fmla="*/ 371929 w 371929"/>
              <a:gd name="connsiteY2" fmla="*/ 0 h 462642"/>
            </a:gdLst>
            <a:ahLst/>
            <a:cxnLst>
              <a:cxn ang="0">
                <a:pos x="connsiteX0" y="connsiteY0"/>
              </a:cxn>
              <a:cxn ang="0">
                <a:pos x="connsiteX1" y="connsiteY1"/>
              </a:cxn>
              <a:cxn ang="0">
                <a:pos x="connsiteX2" y="connsiteY2"/>
              </a:cxn>
            </a:cxnLst>
            <a:rect l="l" t="t" r="r" b="b"/>
            <a:pathLst>
              <a:path w="371929" h="462642">
                <a:moveTo>
                  <a:pt x="0" y="462642"/>
                </a:moveTo>
                <a:lnTo>
                  <a:pt x="0" y="0"/>
                </a:lnTo>
                <a:lnTo>
                  <a:pt x="371929" y="0"/>
                </a:lnTo>
              </a:path>
            </a:pathLst>
          </a:cu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flipH="1">
            <a:off x="5322693" y="1560311"/>
            <a:ext cx="2061450" cy="462642"/>
          </a:xfrm>
          <a:custGeom>
            <a:avLst/>
            <a:gdLst>
              <a:gd name="connsiteX0" fmla="*/ 0 w 371929"/>
              <a:gd name="connsiteY0" fmla="*/ 462642 h 462642"/>
              <a:gd name="connsiteX1" fmla="*/ 0 w 371929"/>
              <a:gd name="connsiteY1" fmla="*/ 0 h 462642"/>
              <a:gd name="connsiteX2" fmla="*/ 371929 w 371929"/>
              <a:gd name="connsiteY2" fmla="*/ 0 h 462642"/>
            </a:gdLst>
            <a:ahLst/>
            <a:cxnLst>
              <a:cxn ang="0">
                <a:pos x="connsiteX0" y="connsiteY0"/>
              </a:cxn>
              <a:cxn ang="0">
                <a:pos x="connsiteX1" y="connsiteY1"/>
              </a:cxn>
              <a:cxn ang="0">
                <a:pos x="connsiteX2" y="connsiteY2"/>
              </a:cxn>
            </a:cxnLst>
            <a:rect l="l" t="t" r="r" b="b"/>
            <a:pathLst>
              <a:path w="371929" h="462642">
                <a:moveTo>
                  <a:pt x="0" y="462642"/>
                </a:moveTo>
                <a:lnTo>
                  <a:pt x="0" y="0"/>
                </a:lnTo>
                <a:lnTo>
                  <a:pt x="371929" y="0"/>
                </a:lnTo>
              </a:path>
            </a:pathLst>
          </a:cu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Connector 12"/>
          <p:cNvCxnSpPr>
            <a:stCxn id="4" idx="2"/>
          </p:cNvCxnSpPr>
          <p:nvPr/>
        </p:nvCxnSpPr>
        <p:spPr>
          <a:xfrm>
            <a:off x="4528783" y="1783520"/>
            <a:ext cx="6931" cy="919794"/>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4" name="Rectangle 1044"/>
          <p:cNvSpPr>
            <a:spLocks noChangeArrowheads="1"/>
          </p:cNvSpPr>
          <p:nvPr/>
        </p:nvSpPr>
        <p:spPr bwMode="auto">
          <a:xfrm>
            <a:off x="6349996" y="2867514"/>
            <a:ext cx="2824137"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en-US" sz="1200">
                <a:latin typeface="Roboto Light"/>
                <a:cs typeface="Roboto Light"/>
              </a:rPr>
              <a:t>Host B</a:t>
            </a:r>
            <a:br>
              <a:rPr lang="en-US" sz="1200">
                <a:latin typeface="Roboto Light"/>
                <a:cs typeface="Roboto Light"/>
              </a:rPr>
            </a:br>
            <a:r>
              <a:rPr lang="en-US" sz="1200">
                <a:latin typeface="Roboto Light"/>
                <a:cs typeface="Roboto Light"/>
              </a:rPr>
              <a:t>192.168.1.10 at  00:01:03:1D:98:B8 </a:t>
            </a:r>
          </a:p>
        </p:txBody>
      </p:sp>
      <p:sp>
        <p:nvSpPr>
          <p:cNvPr id="15" name="Rectangle 1046"/>
          <p:cNvSpPr>
            <a:spLocks noChangeArrowheads="1"/>
          </p:cNvSpPr>
          <p:nvPr/>
        </p:nvSpPr>
        <p:spPr bwMode="auto">
          <a:xfrm>
            <a:off x="297315" y="2867514"/>
            <a:ext cx="2895827"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en-US" sz="1200">
                <a:latin typeface="Roboto Light"/>
                <a:cs typeface="Roboto Light"/>
              </a:rPr>
              <a:t>Host A</a:t>
            </a:r>
            <a:br>
              <a:rPr lang="en-US" sz="1200" b="0" i="1">
                <a:latin typeface="Roboto Light"/>
                <a:cs typeface="Roboto Light"/>
              </a:rPr>
            </a:br>
            <a:r>
              <a:rPr lang="en-US" sz="1200">
                <a:latin typeface="Roboto Light"/>
                <a:cs typeface="Roboto Light"/>
              </a:rPr>
              <a:t>192.168.1.100 at 08:00:46:07:04:A3</a:t>
            </a:r>
          </a:p>
        </p:txBody>
      </p:sp>
      <p:sp>
        <p:nvSpPr>
          <p:cNvPr id="16" name="Rectangle 1046"/>
          <p:cNvSpPr>
            <a:spLocks noChangeArrowheads="1"/>
          </p:cNvSpPr>
          <p:nvPr/>
        </p:nvSpPr>
        <p:spPr bwMode="auto">
          <a:xfrm>
            <a:off x="2654622" y="3420569"/>
            <a:ext cx="3695374"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en-US" sz="1200">
                <a:latin typeface="Roboto Light"/>
                <a:cs typeface="Roboto Light"/>
              </a:rPr>
              <a:t>Host C</a:t>
            </a:r>
            <a:br>
              <a:rPr lang="en-US" sz="1200" b="0" i="1">
                <a:latin typeface="Roboto Light"/>
                <a:cs typeface="Roboto Light"/>
              </a:rPr>
            </a:br>
            <a:r>
              <a:rPr lang="en-US" sz="1200">
                <a:latin typeface="Roboto Light"/>
                <a:cs typeface="Roboto Light"/>
              </a:rPr>
              <a:t>192.168.1.137 at BA:DB:AD:BA:DB:AD</a:t>
            </a:r>
          </a:p>
        </p:txBody>
      </p:sp>
      <p:sp>
        <p:nvSpPr>
          <p:cNvPr id="17" name="Rectangle 16"/>
          <p:cNvSpPr/>
          <p:nvPr/>
        </p:nvSpPr>
        <p:spPr>
          <a:xfrm>
            <a:off x="248567" y="3556031"/>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a:latin typeface="Courier New"/>
                <a:cs typeface="Courier New"/>
              </a:rPr>
              <a:t>192.168.1.10</a:t>
            </a:r>
          </a:p>
        </p:txBody>
      </p:sp>
      <p:sp>
        <p:nvSpPr>
          <p:cNvPr id="18" name="Rectangle 17"/>
          <p:cNvSpPr/>
          <p:nvPr/>
        </p:nvSpPr>
        <p:spPr>
          <a:xfrm>
            <a:off x="1551214" y="3556031"/>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a:latin typeface="Courier New"/>
                <a:cs typeface="Courier New"/>
              </a:rPr>
              <a:t>00:01:03:1D:98:B8</a:t>
            </a:r>
          </a:p>
        </p:txBody>
      </p:sp>
      <p:sp>
        <p:nvSpPr>
          <p:cNvPr id="20" name="Rectangle 19"/>
          <p:cNvSpPr/>
          <p:nvPr/>
        </p:nvSpPr>
        <p:spPr>
          <a:xfrm>
            <a:off x="6081496" y="3498005"/>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a:latin typeface="Courier New"/>
                <a:cs typeface="Courier New"/>
              </a:rPr>
              <a:t>192.168.1.100</a:t>
            </a:r>
          </a:p>
        </p:txBody>
      </p:sp>
      <p:sp>
        <p:nvSpPr>
          <p:cNvPr id="21" name="Rectangle 20"/>
          <p:cNvSpPr/>
          <p:nvPr/>
        </p:nvSpPr>
        <p:spPr>
          <a:xfrm>
            <a:off x="7384143" y="3498005"/>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en-US" sz="1000">
                <a:latin typeface="Courier New"/>
                <a:cs typeface="Courier New"/>
              </a:rPr>
              <a:t>08:00:46:07:04:A3</a:t>
            </a:r>
          </a:p>
        </p:txBody>
      </p:sp>
      <p:sp>
        <p:nvSpPr>
          <p:cNvPr id="22" name="Rectangle 21"/>
          <p:cNvSpPr/>
          <p:nvPr/>
        </p:nvSpPr>
        <p:spPr>
          <a:xfrm>
            <a:off x="3126025" y="3976976"/>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a:latin typeface="Courier New"/>
                <a:cs typeface="Courier New"/>
              </a:rPr>
              <a:t>192.168.1.100</a:t>
            </a:r>
          </a:p>
        </p:txBody>
      </p:sp>
      <p:sp>
        <p:nvSpPr>
          <p:cNvPr id="23" name="Rectangle 22"/>
          <p:cNvSpPr/>
          <p:nvPr/>
        </p:nvSpPr>
        <p:spPr>
          <a:xfrm>
            <a:off x="4428672" y="3976976"/>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en-US" sz="1000">
                <a:latin typeface="Courier New"/>
                <a:cs typeface="Courier New"/>
              </a:rPr>
              <a:t>08:00:46:07:04:A3</a:t>
            </a:r>
          </a:p>
        </p:txBody>
      </p:sp>
      <p:sp>
        <p:nvSpPr>
          <p:cNvPr id="24" name="Rectangle 23"/>
          <p:cNvSpPr/>
          <p:nvPr/>
        </p:nvSpPr>
        <p:spPr>
          <a:xfrm>
            <a:off x="3126025" y="4194690"/>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a:latin typeface="Courier New"/>
                <a:cs typeface="Courier New"/>
              </a:rPr>
              <a:t>192.168.1.10</a:t>
            </a:r>
          </a:p>
        </p:txBody>
      </p:sp>
      <p:sp>
        <p:nvSpPr>
          <p:cNvPr id="25" name="Rectangle 24"/>
          <p:cNvSpPr/>
          <p:nvPr/>
        </p:nvSpPr>
        <p:spPr>
          <a:xfrm>
            <a:off x="4428672" y="4194690"/>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a:latin typeface="Courier New"/>
                <a:cs typeface="Courier New"/>
              </a:rPr>
              <a:t>00:01:03:1D:98:B8</a:t>
            </a:r>
          </a:p>
        </p:txBody>
      </p:sp>
      <p:pic>
        <p:nvPicPr>
          <p:cNvPr id="26" name="Picture 25"/>
          <p:cNvPicPr>
            <a:picLocks noChangeAspect="1"/>
          </p:cNvPicPr>
          <p:nvPr/>
        </p:nvPicPr>
        <p:blipFill>
          <a:blip r:embed="rId5"/>
          <a:stretch>
            <a:fillRect/>
          </a:stretch>
        </p:blipFill>
        <p:spPr>
          <a:xfrm>
            <a:off x="4822730" y="2703314"/>
            <a:ext cx="499963" cy="578905"/>
          </a:xfrm>
          <a:prstGeom prst="rect">
            <a:avLst/>
          </a:prstGeom>
        </p:spPr>
      </p:pic>
    </p:spTree>
    <p:extLst>
      <p:ext uri="{BB962C8B-B14F-4D97-AF65-F5344CB8AC3E}">
        <p14:creationId xmlns:p14="http://schemas.microsoft.com/office/powerpoint/2010/main" val="2971232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 Spoofing</a:t>
            </a:r>
          </a:p>
        </p:txBody>
      </p:sp>
      <p:pic>
        <p:nvPicPr>
          <p:cNvPr id="4" name="Picture 3"/>
          <p:cNvPicPr>
            <a:picLocks noChangeAspect="1"/>
          </p:cNvPicPr>
          <p:nvPr/>
        </p:nvPicPr>
        <p:blipFill>
          <a:blip r:embed="rId2"/>
          <a:stretch>
            <a:fillRect/>
          </a:stretch>
        </p:blipFill>
        <p:spPr>
          <a:xfrm>
            <a:off x="3727939" y="1299059"/>
            <a:ext cx="1601688" cy="484461"/>
          </a:xfrm>
          <a:prstGeom prst="rect">
            <a:avLst/>
          </a:prstGeom>
        </p:spPr>
      </p:pic>
      <p:pic>
        <p:nvPicPr>
          <p:cNvPr id="5" name="Picture 4"/>
          <p:cNvPicPr>
            <a:picLocks noChangeAspect="1"/>
          </p:cNvPicPr>
          <p:nvPr/>
        </p:nvPicPr>
        <p:blipFill>
          <a:blip r:embed="rId3"/>
          <a:stretch>
            <a:fillRect/>
          </a:stretch>
        </p:blipFill>
        <p:spPr>
          <a:xfrm>
            <a:off x="740165" y="1995418"/>
            <a:ext cx="1334988" cy="864654"/>
          </a:xfrm>
          <a:prstGeom prst="rect">
            <a:avLst/>
          </a:prstGeom>
        </p:spPr>
      </p:pic>
      <p:pic>
        <p:nvPicPr>
          <p:cNvPr id="6" name="Picture 5"/>
          <p:cNvPicPr>
            <a:picLocks noChangeAspect="1"/>
          </p:cNvPicPr>
          <p:nvPr/>
        </p:nvPicPr>
        <p:blipFill>
          <a:blip r:embed="rId3"/>
          <a:stretch>
            <a:fillRect/>
          </a:stretch>
        </p:blipFill>
        <p:spPr>
          <a:xfrm>
            <a:off x="7084007" y="1995418"/>
            <a:ext cx="1334988" cy="864654"/>
          </a:xfrm>
          <a:prstGeom prst="rect">
            <a:avLst/>
          </a:prstGeom>
        </p:spPr>
      </p:pic>
      <p:pic>
        <p:nvPicPr>
          <p:cNvPr id="7" name="Picture 6"/>
          <p:cNvPicPr>
            <a:picLocks noChangeAspect="1"/>
          </p:cNvPicPr>
          <p:nvPr/>
        </p:nvPicPr>
        <p:blipFill>
          <a:blip r:embed="rId4"/>
          <a:stretch>
            <a:fillRect/>
          </a:stretch>
        </p:blipFill>
        <p:spPr>
          <a:xfrm>
            <a:off x="4059949" y="2860072"/>
            <a:ext cx="850114" cy="619575"/>
          </a:xfrm>
          <a:prstGeom prst="rect">
            <a:avLst/>
          </a:prstGeom>
        </p:spPr>
      </p:pic>
      <p:sp>
        <p:nvSpPr>
          <p:cNvPr id="10" name="Freeform 9"/>
          <p:cNvSpPr/>
          <p:nvPr/>
        </p:nvSpPr>
        <p:spPr>
          <a:xfrm>
            <a:off x="1025071" y="1560311"/>
            <a:ext cx="2702868" cy="462642"/>
          </a:xfrm>
          <a:custGeom>
            <a:avLst/>
            <a:gdLst>
              <a:gd name="connsiteX0" fmla="*/ 0 w 371929"/>
              <a:gd name="connsiteY0" fmla="*/ 462642 h 462642"/>
              <a:gd name="connsiteX1" fmla="*/ 0 w 371929"/>
              <a:gd name="connsiteY1" fmla="*/ 0 h 462642"/>
              <a:gd name="connsiteX2" fmla="*/ 371929 w 371929"/>
              <a:gd name="connsiteY2" fmla="*/ 0 h 462642"/>
            </a:gdLst>
            <a:ahLst/>
            <a:cxnLst>
              <a:cxn ang="0">
                <a:pos x="connsiteX0" y="connsiteY0"/>
              </a:cxn>
              <a:cxn ang="0">
                <a:pos x="connsiteX1" y="connsiteY1"/>
              </a:cxn>
              <a:cxn ang="0">
                <a:pos x="connsiteX2" y="connsiteY2"/>
              </a:cxn>
            </a:cxnLst>
            <a:rect l="l" t="t" r="r" b="b"/>
            <a:pathLst>
              <a:path w="371929" h="462642">
                <a:moveTo>
                  <a:pt x="0" y="462642"/>
                </a:moveTo>
                <a:lnTo>
                  <a:pt x="0" y="0"/>
                </a:lnTo>
                <a:lnTo>
                  <a:pt x="371929" y="0"/>
                </a:lnTo>
              </a:path>
            </a:pathLst>
          </a:cu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flipH="1">
            <a:off x="5322693" y="1560311"/>
            <a:ext cx="2061450" cy="462642"/>
          </a:xfrm>
          <a:custGeom>
            <a:avLst/>
            <a:gdLst>
              <a:gd name="connsiteX0" fmla="*/ 0 w 371929"/>
              <a:gd name="connsiteY0" fmla="*/ 462642 h 462642"/>
              <a:gd name="connsiteX1" fmla="*/ 0 w 371929"/>
              <a:gd name="connsiteY1" fmla="*/ 0 h 462642"/>
              <a:gd name="connsiteX2" fmla="*/ 371929 w 371929"/>
              <a:gd name="connsiteY2" fmla="*/ 0 h 462642"/>
            </a:gdLst>
            <a:ahLst/>
            <a:cxnLst>
              <a:cxn ang="0">
                <a:pos x="connsiteX0" y="connsiteY0"/>
              </a:cxn>
              <a:cxn ang="0">
                <a:pos x="connsiteX1" y="connsiteY1"/>
              </a:cxn>
              <a:cxn ang="0">
                <a:pos x="connsiteX2" y="connsiteY2"/>
              </a:cxn>
            </a:cxnLst>
            <a:rect l="l" t="t" r="r" b="b"/>
            <a:pathLst>
              <a:path w="371929" h="462642">
                <a:moveTo>
                  <a:pt x="0" y="462642"/>
                </a:moveTo>
                <a:lnTo>
                  <a:pt x="0" y="0"/>
                </a:lnTo>
                <a:lnTo>
                  <a:pt x="371929" y="0"/>
                </a:lnTo>
              </a:path>
            </a:pathLst>
          </a:cu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Connector 12"/>
          <p:cNvCxnSpPr>
            <a:stCxn id="4" idx="2"/>
          </p:cNvCxnSpPr>
          <p:nvPr/>
        </p:nvCxnSpPr>
        <p:spPr>
          <a:xfrm>
            <a:off x="4528783" y="1783520"/>
            <a:ext cx="6931" cy="919794"/>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4" name="Rectangle 1044"/>
          <p:cNvSpPr>
            <a:spLocks noChangeArrowheads="1"/>
          </p:cNvSpPr>
          <p:nvPr/>
        </p:nvSpPr>
        <p:spPr bwMode="auto">
          <a:xfrm>
            <a:off x="6349996" y="2867514"/>
            <a:ext cx="2824137"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B</a:t>
            </a:r>
            <a:br>
              <a:rPr lang="it-IT" sz="1200" dirty="0">
                <a:latin typeface="Roboto Light"/>
                <a:cs typeface="Roboto Light"/>
              </a:rPr>
            </a:br>
            <a:r>
              <a:rPr lang="it-IT" sz="1200" dirty="0">
                <a:latin typeface="Roboto Light"/>
                <a:cs typeface="Roboto Light"/>
              </a:rPr>
              <a:t>192.168.1.10 </a:t>
            </a:r>
            <a:r>
              <a:rPr lang="it-IT" sz="1200" dirty="0" err="1">
                <a:latin typeface="Roboto Light"/>
                <a:cs typeface="Roboto Light"/>
              </a:rPr>
              <a:t>at</a:t>
            </a:r>
            <a:r>
              <a:rPr lang="it-IT" sz="1200" dirty="0">
                <a:latin typeface="Roboto Light"/>
                <a:cs typeface="Roboto Light"/>
              </a:rPr>
              <a:t>  </a:t>
            </a:r>
            <a:r>
              <a:rPr lang="en-US" sz="1200" dirty="0">
                <a:latin typeface="Roboto Light"/>
                <a:cs typeface="Roboto Light"/>
              </a:rPr>
              <a:t>00:01:03:1d:98:b8 </a:t>
            </a:r>
            <a:endParaRPr lang="it-IT" sz="1200" dirty="0">
              <a:latin typeface="Roboto Light"/>
              <a:cs typeface="Roboto Light"/>
            </a:endParaRPr>
          </a:p>
        </p:txBody>
      </p:sp>
      <p:sp>
        <p:nvSpPr>
          <p:cNvPr id="15" name="Rectangle 1046"/>
          <p:cNvSpPr>
            <a:spLocks noChangeArrowheads="1"/>
          </p:cNvSpPr>
          <p:nvPr/>
        </p:nvSpPr>
        <p:spPr bwMode="auto">
          <a:xfrm>
            <a:off x="297315" y="2867514"/>
            <a:ext cx="2895827"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A</a:t>
            </a:r>
            <a:br>
              <a:rPr lang="it-IT" sz="1200" b="0" i="1" dirty="0">
                <a:latin typeface="Roboto Light"/>
                <a:cs typeface="Roboto Light"/>
              </a:rPr>
            </a:br>
            <a:r>
              <a:rPr lang="it-IT" sz="1200" dirty="0">
                <a:latin typeface="Roboto Light"/>
                <a:cs typeface="Roboto Light"/>
              </a:rPr>
              <a:t>192.168.1.100 </a:t>
            </a:r>
            <a:r>
              <a:rPr lang="it-IT" sz="1200" dirty="0" err="1">
                <a:latin typeface="Roboto Light"/>
                <a:cs typeface="Roboto Light"/>
              </a:rPr>
              <a:t>at</a:t>
            </a:r>
            <a:r>
              <a:rPr lang="it-IT" sz="1200" dirty="0">
                <a:latin typeface="Roboto Light"/>
                <a:cs typeface="Roboto Light"/>
              </a:rPr>
              <a:t> 08:00:46:07:04:A3</a:t>
            </a:r>
          </a:p>
        </p:txBody>
      </p:sp>
      <p:sp>
        <p:nvSpPr>
          <p:cNvPr id="16" name="Rectangle 1046"/>
          <p:cNvSpPr>
            <a:spLocks noChangeArrowheads="1"/>
          </p:cNvSpPr>
          <p:nvPr/>
        </p:nvSpPr>
        <p:spPr bwMode="auto">
          <a:xfrm>
            <a:off x="2654622" y="3420569"/>
            <a:ext cx="3695374"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C</a:t>
            </a:r>
            <a:br>
              <a:rPr lang="it-IT" sz="1200" b="0" i="1" dirty="0">
                <a:latin typeface="Roboto Light"/>
                <a:cs typeface="Roboto Light"/>
              </a:rPr>
            </a:br>
            <a:r>
              <a:rPr lang="it-IT" sz="1200" dirty="0">
                <a:latin typeface="Roboto Light"/>
                <a:cs typeface="Roboto Light"/>
              </a:rPr>
              <a:t>192.168.1.137 </a:t>
            </a:r>
            <a:r>
              <a:rPr lang="it-IT" sz="1200" dirty="0" err="1">
                <a:latin typeface="Roboto Light"/>
                <a:cs typeface="Roboto Light"/>
              </a:rPr>
              <a:t>at</a:t>
            </a:r>
            <a:r>
              <a:rPr lang="it-IT" sz="1200" dirty="0">
                <a:latin typeface="Roboto Light"/>
                <a:cs typeface="Roboto Light"/>
              </a:rPr>
              <a:t> BA:DB:AD:BA:DB:AD</a:t>
            </a:r>
          </a:p>
        </p:txBody>
      </p:sp>
      <p:sp>
        <p:nvSpPr>
          <p:cNvPr id="17" name="Rectangle 16"/>
          <p:cNvSpPr/>
          <p:nvPr/>
        </p:nvSpPr>
        <p:spPr>
          <a:xfrm>
            <a:off x="248567" y="3556031"/>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a:t>
            </a:r>
          </a:p>
        </p:txBody>
      </p:sp>
      <p:sp>
        <p:nvSpPr>
          <p:cNvPr id="18" name="Rectangle 17"/>
          <p:cNvSpPr/>
          <p:nvPr/>
        </p:nvSpPr>
        <p:spPr>
          <a:xfrm>
            <a:off x="1551214" y="3556031"/>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00:01:03:1D:98:B8</a:t>
            </a:r>
          </a:p>
        </p:txBody>
      </p:sp>
      <p:sp>
        <p:nvSpPr>
          <p:cNvPr id="20" name="Rectangle 19"/>
          <p:cNvSpPr/>
          <p:nvPr/>
        </p:nvSpPr>
        <p:spPr>
          <a:xfrm>
            <a:off x="6081496" y="3498005"/>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192.168.1.100</a:t>
            </a:r>
          </a:p>
        </p:txBody>
      </p:sp>
      <p:sp>
        <p:nvSpPr>
          <p:cNvPr id="21" name="Rectangle 20"/>
          <p:cNvSpPr/>
          <p:nvPr/>
        </p:nvSpPr>
        <p:spPr>
          <a:xfrm>
            <a:off x="7384143" y="3498005"/>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08:00:46:07:04:A3</a:t>
            </a:r>
          </a:p>
        </p:txBody>
      </p:sp>
      <p:sp>
        <p:nvSpPr>
          <p:cNvPr id="22" name="Rectangle 21"/>
          <p:cNvSpPr/>
          <p:nvPr/>
        </p:nvSpPr>
        <p:spPr>
          <a:xfrm>
            <a:off x="3126025" y="3976976"/>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192.168.1.100</a:t>
            </a:r>
          </a:p>
        </p:txBody>
      </p:sp>
      <p:sp>
        <p:nvSpPr>
          <p:cNvPr id="23" name="Rectangle 22"/>
          <p:cNvSpPr/>
          <p:nvPr/>
        </p:nvSpPr>
        <p:spPr>
          <a:xfrm>
            <a:off x="4428672" y="3976976"/>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08:00:46:07:04:A3</a:t>
            </a:r>
          </a:p>
        </p:txBody>
      </p:sp>
      <p:sp>
        <p:nvSpPr>
          <p:cNvPr id="24" name="Rectangle 23"/>
          <p:cNvSpPr/>
          <p:nvPr/>
        </p:nvSpPr>
        <p:spPr>
          <a:xfrm>
            <a:off x="3126025" y="4194690"/>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a:t>
            </a:r>
          </a:p>
        </p:txBody>
      </p:sp>
      <p:sp>
        <p:nvSpPr>
          <p:cNvPr id="25" name="Rectangle 24"/>
          <p:cNvSpPr/>
          <p:nvPr/>
        </p:nvSpPr>
        <p:spPr>
          <a:xfrm>
            <a:off x="4428672" y="4194690"/>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00:01:03:1D:98:B8</a:t>
            </a:r>
          </a:p>
        </p:txBody>
      </p:sp>
      <p:sp>
        <p:nvSpPr>
          <p:cNvPr id="3" name="Freeform 2"/>
          <p:cNvSpPr/>
          <p:nvPr/>
        </p:nvSpPr>
        <p:spPr>
          <a:xfrm>
            <a:off x="1560286" y="1823357"/>
            <a:ext cx="2775857" cy="879929"/>
          </a:xfrm>
          <a:custGeom>
            <a:avLst/>
            <a:gdLst>
              <a:gd name="connsiteX0" fmla="*/ 2775857 w 2775857"/>
              <a:gd name="connsiteY0" fmla="*/ 879929 h 879929"/>
              <a:gd name="connsiteX1" fmla="*/ 2775857 w 2775857"/>
              <a:gd name="connsiteY1" fmla="*/ 9072 h 879929"/>
              <a:gd name="connsiteX2" fmla="*/ 0 w 2775857"/>
              <a:gd name="connsiteY2" fmla="*/ 0 h 879929"/>
            </a:gdLst>
            <a:ahLst/>
            <a:cxnLst>
              <a:cxn ang="0">
                <a:pos x="connsiteX0" y="connsiteY0"/>
              </a:cxn>
              <a:cxn ang="0">
                <a:pos x="connsiteX1" y="connsiteY1"/>
              </a:cxn>
              <a:cxn ang="0">
                <a:pos x="connsiteX2" y="connsiteY2"/>
              </a:cxn>
            </a:cxnLst>
            <a:rect l="l" t="t" r="r" b="b"/>
            <a:pathLst>
              <a:path w="2775857" h="879929">
                <a:moveTo>
                  <a:pt x="2775857" y="879929"/>
                </a:moveTo>
                <a:lnTo>
                  <a:pt x="2775857" y="9072"/>
                </a:lnTo>
                <a:lnTo>
                  <a:pt x="0" y="0"/>
                </a:lnTo>
              </a:path>
            </a:pathLst>
          </a:custGeom>
          <a:ln>
            <a:solidFill>
              <a:schemeClr val="accent3">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2039830" y="1986347"/>
            <a:ext cx="2172390" cy="369332"/>
          </a:xfrm>
          <a:prstGeom prst="rect">
            <a:avLst/>
          </a:prstGeom>
          <a:noFill/>
          <a:ln>
            <a:solidFill>
              <a:schemeClr val="tx1"/>
            </a:solidFill>
          </a:ln>
        </p:spPr>
        <p:txBody>
          <a:bodyPr wrap="none" rtlCol="0">
            <a:spAutoFit/>
          </a:bodyPr>
          <a:lstStyle/>
          <a:p>
            <a:r>
              <a:rPr lang="en-US" sz="900" dirty="0">
                <a:latin typeface="Roboto Light"/>
                <a:cs typeface="Roboto Light"/>
              </a:rPr>
              <a:t>ARP Reply:</a:t>
            </a:r>
          </a:p>
          <a:p>
            <a:pPr algn="ctr"/>
            <a:r>
              <a:rPr lang="en-US" sz="900" dirty="0">
                <a:latin typeface="Roboto Light"/>
                <a:cs typeface="Roboto Light"/>
              </a:rPr>
              <a:t>192.168.1.10 is at </a:t>
            </a:r>
            <a:r>
              <a:rPr lang="it-IT" sz="900" dirty="0">
                <a:latin typeface="Roboto Light"/>
                <a:cs typeface="Roboto Light"/>
              </a:rPr>
              <a:t>BA:DB:AD:BA:DB:AD</a:t>
            </a:r>
            <a:endParaRPr lang="en-US" sz="900" dirty="0">
              <a:latin typeface="Roboto Light"/>
              <a:cs typeface="Roboto Light"/>
            </a:endParaRPr>
          </a:p>
        </p:txBody>
      </p:sp>
      <p:pic>
        <p:nvPicPr>
          <p:cNvPr id="27" name="Picture 26"/>
          <p:cNvPicPr>
            <a:picLocks noChangeAspect="1"/>
          </p:cNvPicPr>
          <p:nvPr/>
        </p:nvPicPr>
        <p:blipFill>
          <a:blip r:embed="rId5"/>
          <a:stretch>
            <a:fillRect/>
          </a:stretch>
        </p:blipFill>
        <p:spPr>
          <a:xfrm>
            <a:off x="4822730" y="2703314"/>
            <a:ext cx="499963" cy="578905"/>
          </a:xfrm>
          <a:prstGeom prst="rect">
            <a:avLst/>
          </a:prstGeom>
        </p:spPr>
      </p:pic>
    </p:spTree>
    <p:extLst>
      <p:ext uri="{BB962C8B-B14F-4D97-AF65-F5344CB8AC3E}">
        <p14:creationId xmlns:p14="http://schemas.microsoft.com/office/powerpoint/2010/main" val="37826753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 Spoofing</a:t>
            </a:r>
          </a:p>
        </p:txBody>
      </p:sp>
      <p:pic>
        <p:nvPicPr>
          <p:cNvPr id="4" name="Picture 3"/>
          <p:cNvPicPr>
            <a:picLocks noChangeAspect="1"/>
          </p:cNvPicPr>
          <p:nvPr/>
        </p:nvPicPr>
        <p:blipFill>
          <a:blip r:embed="rId2"/>
          <a:stretch>
            <a:fillRect/>
          </a:stretch>
        </p:blipFill>
        <p:spPr>
          <a:xfrm>
            <a:off x="3727939" y="1299059"/>
            <a:ext cx="1601688" cy="484461"/>
          </a:xfrm>
          <a:prstGeom prst="rect">
            <a:avLst/>
          </a:prstGeom>
        </p:spPr>
      </p:pic>
      <p:pic>
        <p:nvPicPr>
          <p:cNvPr id="5" name="Picture 4"/>
          <p:cNvPicPr>
            <a:picLocks noChangeAspect="1"/>
          </p:cNvPicPr>
          <p:nvPr/>
        </p:nvPicPr>
        <p:blipFill>
          <a:blip r:embed="rId3"/>
          <a:stretch>
            <a:fillRect/>
          </a:stretch>
        </p:blipFill>
        <p:spPr>
          <a:xfrm>
            <a:off x="740165" y="1995418"/>
            <a:ext cx="1334988" cy="864654"/>
          </a:xfrm>
          <a:prstGeom prst="rect">
            <a:avLst/>
          </a:prstGeom>
        </p:spPr>
      </p:pic>
      <p:pic>
        <p:nvPicPr>
          <p:cNvPr id="6" name="Picture 5"/>
          <p:cNvPicPr>
            <a:picLocks noChangeAspect="1"/>
          </p:cNvPicPr>
          <p:nvPr/>
        </p:nvPicPr>
        <p:blipFill>
          <a:blip r:embed="rId3"/>
          <a:stretch>
            <a:fillRect/>
          </a:stretch>
        </p:blipFill>
        <p:spPr>
          <a:xfrm>
            <a:off x="7084007" y="1995418"/>
            <a:ext cx="1334988" cy="864654"/>
          </a:xfrm>
          <a:prstGeom prst="rect">
            <a:avLst/>
          </a:prstGeom>
        </p:spPr>
      </p:pic>
      <p:pic>
        <p:nvPicPr>
          <p:cNvPr id="7" name="Picture 6"/>
          <p:cNvPicPr>
            <a:picLocks noChangeAspect="1"/>
          </p:cNvPicPr>
          <p:nvPr/>
        </p:nvPicPr>
        <p:blipFill>
          <a:blip r:embed="rId4"/>
          <a:stretch>
            <a:fillRect/>
          </a:stretch>
        </p:blipFill>
        <p:spPr>
          <a:xfrm>
            <a:off x="4059949" y="2860072"/>
            <a:ext cx="850114" cy="619575"/>
          </a:xfrm>
          <a:prstGeom prst="rect">
            <a:avLst/>
          </a:prstGeom>
        </p:spPr>
      </p:pic>
      <p:sp>
        <p:nvSpPr>
          <p:cNvPr id="10" name="Freeform 9"/>
          <p:cNvSpPr/>
          <p:nvPr/>
        </p:nvSpPr>
        <p:spPr>
          <a:xfrm>
            <a:off x="1025071" y="1560311"/>
            <a:ext cx="2702868" cy="462642"/>
          </a:xfrm>
          <a:custGeom>
            <a:avLst/>
            <a:gdLst>
              <a:gd name="connsiteX0" fmla="*/ 0 w 371929"/>
              <a:gd name="connsiteY0" fmla="*/ 462642 h 462642"/>
              <a:gd name="connsiteX1" fmla="*/ 0 w 371929"/>
              <a:gd name="connsiteY1" fmla="*/ 0 h 462642"/>
              <a:gd name="connsiteX2" fmla="*/ 371929 w 371929"/>
              <a:gd name="connsiteY2" fmla="*/ 0 h 462642"/>
            </a:gdLst>
            <a:ahLst/>
            <a:cxnLst>
              <a:cxn ang="0">
                <a:pos x="connsiteX0" y="connsiteY0"/>
              </a:cxn>
              <a:cxn ang="0">
                <a:pos x="connsiteX1" y="connsiteY1"/>
              </a:cxn>
              <a:cxn ang="0">
                <a:pos x="connsiteX2" y="connsiteY2"/>
              </a:cxn>
            </a:cxnLst>
            <a:rect l="l" t="t" r="r" b="b"/>
            <a:pathLst>
              <a:path w="371929" h="462642">
                <a:moveTo>
                  <a:pt x="0" y="462642"/>
                </a:moveTo>
                <a:lnTo>
                  <a:pt x="0" y="0"/>
                </a:lnTo>
                <a:lnTo>
                  <a:pt x="371929" y="0"/>
                </a:lnTo>
              </a:path>
            </a:pathLst>
          </a:cu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flipH="1">
            <a:off x="5322693" y="1560311"/>
            <a:ext cx="2061450" cy="462642"/>
          </a:xfrm>
          <a:custGeom>
            <a:avLst/>
            <a:gdLst>
              <a:gd name="connsiteX0" fmla="*/ 0 w 371929"/>
              <a:gd name="connsiteY0" fmla="*/ 462642 h 462642"/>
              <a:gd name="connsiteX1" fmla="*/ 0 w 371929"/>
              <a:gd name="connsiteY1" fmla="*/ 0 h 462642"/>
              <a:gd name="connsiteX2" fmla="*/ 371929 w 371929"/>
              <a:gd name="connsiteY2" fmla="*/ 0 h 462642"/>
            </a:gdLst>
            <a:ahLst/>
            <a:cxnLst>
              <a:cxn ang="0">
                <a:pos x="connsiteX0" y="connsiteY0"/>
              </a:cxn>
              <a:cxn ang="0">
                <a:pos x="connsiteX1" y="connsiteY1"/>
              </a:cxn>
              <a:cxn ang="0">
                <a:pos x="connsiteX2" y="connsiteY2"/>
              </a:cxn>
            </a:cxnLst>
            <a:rect l="l" t="t" r="r" b="b"/>
            <a:pathLst>
              <a:path w="371929" h="462642">
                <a:moveTo>
                  <a:pt x="0" y="462642"/>
                </a:moveTo>
                <a:lnTo>
                  <a:pt x="0" y="0"/>
                </a:lnTo>
                <a:lnTo>
                  <a:pt x="371929" y="0"/>
                </a:lnTo>
              </a:path>
            </a:pathLst>
          </a:cu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Connector 12"/>
          <p:cNvCxnSpPr>
            <a:stCxn id="4" idx="2"/>
          </p:cNvCxnSpPr>
          <p:nvPr/>
        </p:nvCxnSpPr>
        <p:spPr>
          <a:xfrm>
            <a:off x="4528783" y="1783520"/>
            <a:ext cx="6931" cy="919794"/>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4" name="Rectangle 1044"/>
          <p:cNvSpPr>
            <a:spLocks noChangeArrowheads="1"/>
          </p:cNvSpPr>
          <p:nvPr/>
        </p:nvSpPr>
        <p:spPr bwMode="auto">
          <a:xfrm>
            <a:off x="6349996" y="2867514"/>
            <a:ext cx="2824137"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B</a:t>
            </a:r>
            <a:br>
              <a:rPr lang="it-IT" sz="1200" dirty="0">
                <a:latin typeface="Roboto Light"/>
                <a:cs typeface="Roboto Light"/>
              </a:rPr>
            </a:br>
            <a:r>
              <a:rPr lang="it-IT" sz="1200" dirty="0">
                <a:latin typeface="Roboto Light"/>
                <a:cs typeface="Roboto Light"/>
              </a:rPr>
              <a:t>192.168.1.10 </a:t>
            </a:r>
            <a:r>
              <a:rPr lang="it-IT" sz="1200" dirty="0" err="1">
                <a:latin typeface="Roboto Light"/>
                <a:cs typeface="Roboto Light"/>
              </a:rPr>
              <a:t>at</a:t>
            </a:r>
            <a:r>
              <a:rPr lang="it-IT" sz="1200" dirty="0">
                <a:latin typeface="Roboto Light"/>
                <a:cs typeface="Roboto Light"/>
              </a:rPr>
              <a:t>  </a:t>
            </a:r>
            <a:r>
              <a:rPr lang="en-US" sz="1200" dirty="0">
                <a:latin typeface="Roboto Light"/>
                <a:cs typeface="Roboto Light"/>
              </a:rPr>
              <a:t>00:01:03:1d:98:b8 </a:t>
            </a:r>
            <a:endParaRPr lang="it-IT" sz="1200" dirty="0">
              <a:latin typeface="Roboto Light"/>
              <a:cs typeface="Roboto Light"/>
            </a:endParaRPr>
          </a:p>
        </p:txBody>
      </p:sp>
      <p:sp>
        <p:nvSpPr>
          <p:cNvPr id="15" name="Rectangle 1046"/>
          <p:cNvSpPr>
            <a:spLocks noChangeArrowheads="1"/>
          </p:cNvSpPr>
          <p:nvPr/>
        </p:nvSpPr>
        <p:spPr bwMode="auto">
          <a:xfrm>
            <a:off x="297315" y="2867514"/>
            <a:ext cx="2895827"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A</a:t>
            </a:r>
            <a:br>
              <a:rPr lang="it-IT" sz="1200" b="0" i="1" dirty="0">
                <a:latin typeface="Roboto Light"/>
                <a:cs typeface="Roboto Light"/>
              </a:rPr>
            </a:br>
            <a:r>
              <a:rPr lang="it-IT" sz="1200" dirty="0">
                <a:latin typeface="Roboto Light"/>
                <a:cs typeface="Roboto Light"/>
              </a:rPr>
              <a:t>192.168.1.100 </a:t>
            </a:r>
            <a:r>
              <a:rPr lang="it-IT" sz="1200" dirty="0" err="1">
                <a:latin typeface="Roboto Light"/>
                <a:cs typeface="Roboto Light"/>
              </a:rPr>
              <a:t>at</a:t>
            </a:r>
            <a:r>
              <a:rPr lang="it-IT" sz="1200" dirty="0">
                <a:latin typeface="Roboto Light"/>
                <a:cs typeface="Roboto Light"/>
              </a:rPr>
              <a:t> 08:00:46:07:04:A3</a:t>
            </a:r>
          </a:p>
        </p:txBody>
      </p:sp>
      <p:sp>
        <p:nvSpPr>
          <p:cNvPr id="16" name="Rectangle 1046"/>
          <p:cNvSpPr>
            <a:spLocks noChangeArrowheads="1"/>
          </p:cNvSpPr>
          <p:nvPr/>
        </p:nvSpPr>
        <p:spPr bwMode="auto">
          <a:xfrm>
            <a:off x="2654622" y="3420569"/>
            <a:ext cx="3695374"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C</a:t>
            </a:r>
            <a:br>
              <a:rPr lang="it-IT" sz="1200" b="0" i="1" dirty="0">
                <a:latin typeface="Roboto Light"/>
                <a:cs typeface="Roboto Light"/>
              </a:rPr>
            </a:br>
            <a:r>
              <a:rPr lang="it-IT" sz="1200" dirty="0">
                <a:latin typeface="Roboto Light"/>
                <a:cs typeface="Roboto Light"/>
              </a:rPr>
              <a:t>192.168.1.137 </a:t>
            </a:r>
            <a:r>
              <a:rPr lang="it-IT" sz="1200" dirty="0" err="1">
                <a:latin typeface="Roboto Light"/>
                <a:cs typeface="Roboto Light"/>
              </a:rPr>
              <a:t>at</a:t>
            </a:r>
            <a:r>
              <a:rPr lang="it-IT" sz="1200" dirty="0">
                <a:latin typeface="Roboto Light"/>
                <a:cs typeface="Roboto Light"/>
              </a:rPr>
              <a:t> BA:DB:AD:BA:DB:AD</a:t>
            </a:r>
          </a:p>
        </p:txBody>
      </p:sp>
      <p:sp>
        <p:nvSpPr>
          <p:cNvPr id="17" name="Rectangle 16"/>
          <p:cNvSpPr/>
          <p:nvPr/>
        </p:nvSpPr>
        <p:spPr>
          <a:xfrm>
            <a:off x="248567" y="3556031"/>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a:t>
            </a:r>
          </a:p>
        </p:txBody>
      </p:sp>
      <p:sp>
        <p:nvSpPr>
          <p:cNvPr id="18" name="Rectangle 17"/>
          <p:cNvSpPr/>
          <p:nvPr/>
        </p:nvSpPr>
        <p:spPr>
          <a:xfrm>
            <a:off x="1551214" y="3556031"/>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BA:DB:AD:BA:DB:AD</a:t>
            </a:r>
          </a:p>
        </p:txBody>
      </p:sp>
      <p:sp>
        <p:nvSpPr>
          <p:cNvPr id="20" name="Rectangle 19"/>
          <p:cNvSpPr/>
          <p:nvPr/>
        </p:nvSpPr>
        <p:spPr>
          <a:xfrm>
            <a:off x="6081496" y="3498005"/>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192.168.1.100</a:t>
            </a:r>
          </a:p>
        </p:txBody>
      </p:sp>
      <p:sp>
        <p:nvSpPr>
          <p:cNvPr id="21" name="Rectangle 20"/>
          <p:cNvSpPr/>
          <p:nvPr/>
        </p:nvSpPr>
        <p:spPr>
          <a:xfrm>
            <a:off x="7384143" y="3498005"/>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08:00:46:07:04:A3</a:t>
            </a:r>
          </a:p>
        </p:txBody>
      </p:sp>
      <p:sp>
        <p:nvSpPr>
          <p:cNvPr id="22" name="Rectangle 21"/>
          <p:cNvSpPr/>
          <p:nvPr/>
        </p:nvSpPr>
        <p:spPr>
          <a:xfrm>
            <a:off x="3126025" y="3976976"/>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192.168.1.100</a:t>
            </a:r>
          </a:p>
        </p:txBody>
      </p:sp>
      <p:sp>
        <p:nvSpPr>
          <p:cNvPr id="23" name="Rectangle 22"/>
          <p:cNvSpPr/>
          <p:nvPr/>
        </p:nvSpPr>
        <p:spPr>
          <a:xfrm>
            <a:off x="4428672" y="3976976"/>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08:00:46:07:04:A3</a:t>
            </a:r>
          </a:p>
        </p:txBody>
      </p:sp>
      <p:sp>
        <p:nvSpPr>
          <p:cNvPr id="24" name="Rectangle 23"/>
          <p:cNvSpPr/>
          <p:nvPr/>
        </p:nvSpPr>
        <p:spPr>
          <a:xfrm>
            <a:off x="3126025" y="4194690"/>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a:t>
            </a:r>
          </a:p>
        </p:txBody>
      </p:sp>
      <p:sp>
        <p:nvSpPr>
          <p:cNvPr id="25" name="Rectangle 24"/>
          <p:cNvSpPr/>
          <p:nvPr/>
        </p:nvSpPr>
        <p:spPr>
          <a:xfrm>
            <a:off x="4428672" y="4194690"/>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00:01:03:1D:98:B8</a:t>
            </a:r>
          </a:p>
        </p:txBody>
      </p:sp>
      <p:sp>
        <p:nvSpPr>
          <p:cNvPr id="3" name="Freeform 2"/>
          <p:cNvSpPr/>
          <p:nvPr/>
        </p:nvSpPr>
        <p:spPr>
          <a:xfrm>
            <a:off x="1560286" y="1823357"/>
            <a:ext cx="2775857" cy="879929"/>
          </a:xfrm>
          <a:custGeom>
            <a:avLst/>
            <a:gdLst>
              <a:gd name="connsiteX0" fmla="*/ 2775857 w 2775857"/>
              <a:gd name="connsiteY0" fmla="*/ 879929 h 879929"/>
              <a:gd name="connsiteX1" fmla="*/ 2775857 w 2775857"/>
              <a:gd name="connsiteY1" fmla="*/ 9072 h 879929"/>
              <a:gd name="connsiteX2" fmla="*/ 0 w 2775857"/>
              <a:gd name="connsiteY2" fmla="*/ 0 h 879929"/>
            </a:gdLst>
            <a:ahLst/>
            <a:cxnLst>
              <a:cxn ang="0">
                <a:pos x="connsiteX0" y="connsiteY0"/>
              </a:cxn>
              <a:cxn ang="0">
                <a:pos x="connsiteX1" y="connsiteY1"/>
              </a:cxn>
              <a:cxn ang="0">
                <a:pos x="connsiteX2" y="connsiteY2"/>
              </a:cxn>
            </a:cxnLst>
            <a:rect l="l" t="t" r="r" b="b"/>
            <a:pathLst>
              <a:path w="2775857" h="879929">
                <a:moveTo>
                  <a:pt x="2775857" y="879929"/>
                </a:moveTo>
                <a:lnTo>
                  <a:pt x="2775857" y="9072"/>
                </a:lnTo>
                <a:lnTo>
                  <a:pt x="0" y="0"/>
                </a:lnTo>
              </a:path>
            </a:pathLst>
          </a:custGeom>
          <a:ln>
            <a:solidFill>
              <a:schemeClr val="accent3">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2039830" y="1986347"/>
            <a:ext cx="2172390" cy="369332"/>
          </a:xfrm>
          <a:prstGeom prst="rect">
            <a:avLst/>
          </a:prstGeom>
          <a:noFill/>
          <a:ln>
            <a:solidFill>
              <a:schemeClr val="tx1"/>
            </a:solidFill>
          </a:ln>
        </p:spPr>
        <p:txBody>
          <a:bodyPr wrap="none" rtlCol="0">
            <a:spAutoFit/>
          </a:bodyPr>
          <a:lstStyle/>
          <a:p>
            <a:r>
              <a:rPr lang="en-US" sz="900" dirty="0">
                <a:latin typeface="Roboto Light"/>
                <a:cs typeface="Roboto Light"/>
              </a:rPr>
              <a:t>ARP Reply:</a:t>
            </a:r>
          </a:p>
          <a:p>
            <a:pPr algn="ctr"/>
            <a:r>
              <a:rPr lang="en-US" sz="900">
                <a:latin typeface="Roboto Light"/>
                <a:cs typeface="Roboto Light"/>
              </a:rPr>
              <a:t>192.168.1.10 </a:t>
            </a:r>
            <a:r>
              <a:rPr lang="en-US" sz="900" dirty="0">
                <a:latin typeface="Roboto Light"/>
                <a:cs typeface="Roboto Light"/>
              </a:rPr>
              <a:t>is at </a:t>
            </a:r>
            <a:r>
              <a:rPr lang="it-IT" sz="900" dirty="0">
                <a:latin typeface="Roboto Light"/>
                <a:cs typeface="Roboto Light"/>
              </a:rPr>
              <a:t>BA:DB:AD:BA:DB:AD</a:t>
            </a:r>
            <a:endParaRPr lang="en-US" sz="900" dirty="0">
              <a:latin typeface="Roboto Light"/>
              <a:cs typeface="Roboto Light"/>
            </a:endParaRPr>
          </a:p>
        </p:txBody>
      </p:sp>
      <p:pic>
        <p:nvPicPr>
          <p:cNvPr id="26" name="Picture 25"/>
          <p:cNvPicPr>
            <a:picLocks noChangeAspect="1"/>
          </p:cNvPicPr>
          <p:nvPr/>
        </p:nvPicPr>
        <p:blipFill>
          <a:blip r:embed="rId5"/>
          <a:stretch>
            <a:fillRect/>
          </a:stretch>
        </p:blipFill>
        <p:spPr>
          <a:xfrm>
            <a:off x="4822730" y="2703314"/>
            <a:ext cx="499963" cy="578905"/>
          </a:xfrm>
          <a:prstGeom prst="rect">
            <a:avLst/>
          </a:prstGeom>
        </p:spPr>
      </p:pic>
    </p:spTree>
    <p:extLst>
      <p:ext uri="{BB962C8B-B14F-4D97-AF65-F5344CB8AC3E}">
        <p14:creationId xmlns:p14="http://schemas.microsoft.com/office/powerpoint/2010/main" val="2740851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 Spoofing</a:t>
            </a:r>
          </a:p>
        </p:txBody>
      </p:sp>
      <p:pic>
        <p:nvPicPr>
          <p:cNvPr id="4" name="Picture 3"/>
          <p:cNvPicPr>
            <a:picLocks noChangeAspect="1"/>
          </p:cNvPicPr>
          <p:nvPr/>
        </p:nvPicPr>
        <p:blipFill>
          <a:blip r:embed="rId2"/>
          <a:stretch>
            <a:fillRect/>
          </a:stretch>
        </p:blipFill>
        <p:spPr>
          <a:xfrm>
            <a:off x="3727939" y="1299059"/>
            <a:ext cx="1601688" cy="484461"/>
          </a:xfrm>
          <a:prstGeom prst="rect">
            <a:avLst/>
          </a:prstGeom>
        </p:spPr>
      </p:pic>
      <p:pic>
        <p:nvPicPr>
          <p:cNvPr id="5" name="Picture 4"/>
          <p:cNvPicPr>
            <a:picLocks noChangeAspect="1"/>
          </p:cNvPicPr>
          <p:nvPr/>
        </p:nvPicPr>
        <p:blipFill>
          <a:blip r:embed="rId3"/>
          <a:stretch>
            <a:fillRect/>
          </a:stretch>
        </p:blipFill>
        <p:spPr>
          <a:xfrm>
            <a:off x="740165" y="1995418"/>
            <a:ext cx="1334988" cy="864654"/>
          </a:xfrm>
          <a:prstGeom prst="rect">
            <a:avLst/>
          </a:prstGeom>
        </p:spPr>
      </p:pic>
      <p:pic>
        <p:nvPicPr>
          <p:cNvPr id="6" name="Picture 5"/>
          <p:cNvPicPr>
            <a:picLocks noChangeAspect="1"/>
          </p:cNvPicPr>
          <p:nvPr/>
        </p:nvPicPr>
        <p:blipFill>
          <a:blip r:embed="rId3"/>
          <a:stretch>
            <a:fillRect/>
          </a:stretch>
        </p:blipFill>
        <p:spPr>
          <a:xfrm>
            <a:off x="7084007" y="1995418"/>
            <a:ext cx="1334988" cy="864654"/>
          </a:xfrm>
          <a:prstGeom prst="rect">
            <a:avLst/>
          </a:prstGeom>
        </p:spPr>
      </p:pic>
      <p:pic>
        <p:nvPicPr>
          <p:cNvPr id="7" name="Picture 6"/>
          <p:cNvPicPr>
            <a:picLocks noChangeAspect="1"/>
          </p:cNvPicPr>
          <p:nvPr/>
        </p:nvPicPr>
        <p:blipFill>
          <a:blip r:embed="rId4"/>
          <a:stretch>
            <a:fillRect/>
          </a:stretch>
        </p:blipFill>
        <p:spPr>
          <a:xfrm>
            <a:off x="4059949" y="2860072"/>
            <a:ext cx="850114" cy="619575"/>
          </a:xfrm>
          <a:prstGeom prst="rect">
            <a:avLst/>
          </a:prstGeom>
        </p:spPr>
      </p:pic>
      <p:sp>
        <p:nvSpPr>
          <p:cNvPr id="10" name="Freeform 9"/>
          <p:cNvSpPr/>
          <p:nvPr/>
        </p:nvSpPr>
        <p:spPr>
          <a:xfrm>
            <a:off x="1025071" y="1560311"/>
            <a:ext cx="2702868" cy="462642"/>
          </a:xfrm>
          <a:custGeom>
            <a:avLst/>
            <a:gdLst>
              <a:gd name="connsiteX0" fmla="*/ 0 w 371929"/>
              <a:gd name="connsiteY0" fmla="*/ 462642 h 462642"/>
              <a:gd name="connsiteX1" fmla="*/ 0 w 371929"/>
              <a:gd name="connsiteY1" fmla="*/ 0 h 462642"/>
              <a:gd name="connsiteX2" fmla="*/ 371929 w 371929"/>
              <a:gd name="connsiteY2" fmla="*/ 0 h 462642"/>
            </a:gdLst>
            <a:ahLst/>
            <a:cxnLst>
              <a:cxn ang="0">
                <a:pos x="connsiteX0" y="connsiteY0"/>
              </a:cxn>
              <a:cxn ang="0">
                <a:pos x="connsiteX1" y="connsiteY1"/>
              </a:cxn>
              <a:cxn ang="0">
                <a:pos x="connsiteX2" y="connsiteY2"/>
              </a:cxn>
            </a:cxnLst>
            <a:rect l="l" t="t" r="r" b="b"/>
            <a:pathLst>
              <a:path w="371929" h="462642">
                <a:moveTo>
                  <a:pt x="0" y="462642"/>
                </a:moveTo>
                <a:lnTo>
                  <a:pt x="0" y="0"/>
                </a:lnTo>
                <a:lnTo>
                  <a:pt x="371929" y="0"/>
                </a:lnTo>
              </a:path>
            </a:pathLst>
          </a:cu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flipH="1">
            <a:off x="5322693" y="1560311"/>
            <a:ext cx="2061450" cy="462642"/>
          </a:xfrm>
          <a:custGeom>
            <a:avLst/>
            <a:gdLst>
              <a:gd name="connsiteX0" fmla="*/ 0 w 371929"/>
              <a:gd name="connsiteY0" fmla="*/ 462642 h 462642"/>
              <a:gd name="connsiteX1" fmla="*/ 0 w 371929"/>
              <a:gd name="connsiteY1" fmla="*/ 0 h 462642"/>
              <a:gd name="connsiteX2" fmla="*/ 371929 w 371929"/>
              <a:gd name="connsiteY2" fmla="*/ 0 h 462642"/>
            </a:gdLst>
            <a:ahLst/>
            <a:cxnLst>
              <a:cxn ang="0">
                <a:pos x="connsiteX0" y="connsiteY0"/>
              </a:cxn>
              <a:cxn ang="0">
                <a:pos x="connsiteX1" y="connsiteY1"/>
              </a:cxn>
              <a:cxn ang="0">
                <a:pos x="connsiteX2" y="connsiteY2"/>
              </a:cxn>
            </a:cxnLst>
            <a:rect l="l" t="t" r="r" b="b"/>
            <a:pathLst>
              <a:path w="371929" h="462642">
                <a:moveTo>
                  <a:pt x="0" y="462642"/>
                </a:moveTo>
                <a:lnTo>
                  <a:pt x="0" y="0"/>
                </a:lnTo>
                <a:lnTo>
                  <a:pt x="371929" y="0"/>
                </a:lnTo>
              </a:path>
            </a:pathLst>
          </a:cu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Connector 12"/>
          <p:cNvCxnSpPr>
            <a:stCxn id="4" idx="2"/>
          </p:cNvCxnSpPr>
          <p:nvPr/>
        </p:nvCxnSpPr>
        <p:spPr>
          <a:xfrm>
            <a:off x="4528783" y="1783520"/>
            <a:ext cx="6931" cy="919794"/>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4" name="Rectangle 1044"/>
          <p:cNvSpPr>
            <a:spLocks noChangeArrowheads="1"/>
          </p:cNvSpPr>
          <p:nvPr/>
        </p:nvSpPr>
        <p:spPr bwMode="auto">
          <a:xfrm>
            <a:off x="6349996" y="2867514"/>
            <a:ext cx="2824137"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B</a:t>
            </a:r>
            <a:br>
              <a:rPr lang="it-IT" sz="1200" dirty="0">
                <a:latin typeface="Roboto Light"/>
                <a:cs typeface="Roboto Light"/>
              </a:rPr>
            </a:br>
            <a:r>
              <a:rPr lang="it-IT" sz="1200" dirty="0">
                <a:latin typeface="Roboto Light"/>
                <a:cs typeface="Roboto Light"/>
              </a:rPr>
              <a:t>192.168.1.10 </a:t>
            </a:r>
            <a:r>
              <a:rPr lang="it-IT" sz="1200" dirty="0" err="1">
                <a:latin typeface="Roboto Light"/>
                <a:cs typeface="Roboto Light"/>
              </a:rPr>
              <a:t>at</a:t>
            </a:r>
            <a:r>
              <a:rPr lang="it-IT" sz="1200" dirty="0">
                <a:latin typeface="Roboto Light"/>
                <a:cs typeface="Roboto Light"/>
              </a:rPr>
              <a:t>  </a:t>
            </a:r>
            <a:r>
              <a:rPr lang="en-US" sz="1200" dirty="0">
                <a:latin typeface="Roboto Light"/>
                <a:cs typeface="Roboto Light"/>
              </a:rPr>
              <a:t>00:01:03:1d:98:b8 </a:t>
            </a:r>
            <a:endParaRPr lang="it-IT" sz="1200" dirty="0">
              <a:latin typeface="Roboto Light"/>
              <a:cs typeface="Roboto Light"/>
            </a:endParaRPr>
          </a:p>
        </p:txBody>
      </p:sp>
      <p:sp>
        <p:nvSpPr>
          <p:cNvPr id="15" name="Rectangle 1046"/>
          <p:cNvSpPr>
            <a:spLocks noChangeArrowheads="1"/>
          </p:cNvSpPr>
          <p:nvPr/>
        </p:nvSpPr>
        <p:spPr bwMode="auto">
          <a:xfrm>
            <a:off x="297315" y="2867514"/>
            <a:ext cx="2895827"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A</a:t>
            </a:r>
            <a:br>
              <a:rPr lang="it-IT" sz="1200" b="0" i="1" dirty="0">
                <a:latin typeface="Roboto Light"/>
                <a:cs typeface="Roboto Light"/>
              </a:rPr>
            </a:br>
            <a:r>
              <a:rPr lang="it-IT" sz="1200" dirty="0">
                <a:latin typeface="Roboto Light"/>
                <a:cs typeface="Roboto Light"/>
              </a:rPr>
              <a:t>192.168.1.100 </a:t>
            </a:r>
            <a:r>
              <a:rPr lang="it-IT" sz="1200" dirty="0" err="1">
                <a:latin typeface="Roboto Light"/>
                <a:cs typeface="Roboto Light"/>
              </a:rPr>
              <a:t>at</a:t>
            </a:r>
            <a:r>
              <a:rPr lang="it-IT" sz="1200" dirty="0">
                <a:latin typeface="Roboto Light"/>
                <a:cs typeface="Roboto Light"/>
              </a:rPr>
              <a:t> 08:00:46:07:04:A3</a:t>
            </a:r>
          </a:p>
        </p:txBody>
      </p:sp>
      <p:sp>
        <p:nvSpPr>
          <p:cNvPr id="16" name="Rectangle 1046"/>
          <p:cNvSpPr>
            <a:spLocks noChangeArrowheads="1"/>
          </p:cNvSpPr>
          <p:nvPr/>
        </p:nvSpPr>
        <p:spPr bwMode="auto">
          <a:xfrm>
            <a:off x="2654622" y="3420569"/>
            <a:ext cx="3695374"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C</a:t>
            </a:r>
            <a:br>
              <a:rPr lang="it-IT" sz="1200" b="0" i="1" dirty="0">
                <a:latin typeface="Roboto Light"/>
                <a:cs typeface="Roboto Light"/>
              </a:rPr>
            </a:br>
            <a:r>
              <a:rPr lang="it-IT" sz="1200" dirty="0">
                <a:latin typeface="Roboto Light"/>
                <a:cs typeface="Roboto Light"/>
              </a:rPr>
              <a:t>192.168.1.137 </a:t>
            </a:r>
            <a:r>
              <a:rPr lang="it-IT" sz="1200" dirty="0" err="1">
                <a:latin typeface="Roboto Light"/>
                <a:cs typeface="Roboto Light"/>
              </a:rPr>
              <a:t>at</a:t>
            </a:r>
            <a:r>
              <a:rPr lang="it-IT" sz="1200" dirty="0">
                <a:latin typeface="Roboto Light"/>
                <a:cs typeface="Roboto Light"/>
              </a:rPr>
              <a:t> BA:DB:AD:BA:DB:AD</a:t>
            </a:r>
          </a:p>
        </p:txBody>
      </p:sp>
      <p:sp>
        <p:nvSpPr>
          <p:cNvPr id="17" name="Rectangle 16"/>
          <p:cNvSpPr/>
          <p:nvPr/>
        </p:nvSpPr>
        <p:spPr>
          <a:xfrm>
            <a:off x="248567" y="3556031"/>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a:t>
            </a:r>
          </a:p>
        </p:txBody>
      </p:sp>
      <p:sp>
        <p:nvSpPr>
          <p:cNvPr id="18" name="Rectangle 17"/>
          <p:cNvSpPr/>
          <p:nvPr/>
        </p:nvSpPr>
        <p:spPr>
          <a:xfrm>
            <a:off x="1551214" y="3556031"/>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BA:DB:AD:BA:DB:AD</a:t>
            </a:r>
          </a:p>
        </p:txBody>
      </p:sp>
      <p:sp>
        <p:nvSpPr>
          <p:cNvPr id="20" name="Rectangle 19"/>
          <p:cNvSpPr/>
          <p:nvPr/>
        </p:nvSpPr>
        <p:spPr>
          <a:xfrm>
            <a:off x="6081496" y="3498005"/>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192.168.1.100</a:t>
            </a:r>
          </a:p>
        </p:txBody>
      </p:sp>
      <p:sp>
        <p:nvSpPr>
          <p:cNvPr id="21" name="Rectangle 20"/>
          <p:cNvSpPr/>
          <p:nvPr/>
        </p:nvSpPr>
        <p:spPr>
          <a:xfrm>
            <a:off x="7384143" y="3498005"/>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08:00:46:07:04:A3</a:t>
            </a:r>
          </a:p>
        </p:txBody>
      </p:sp>
      <p:sp>
        <p:nvSpPr>
          <p:cNvPr id="22" name="Rectangle 21"/>
          <p:cNvSpPr/>
          <p:nvPr/>
        </p:nvSpPr>
        <p:spPr>
          <a:xfrm>
            <a:off x="3126025" y="3976976"/>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192.168.1.100</a:t>
            </a:r>
          </a:p>
        </p:txBody>
      </p:sp>
      <p:sp>
        <p:nvSpPr>
          <p:cNvPr id="23" name="Rectangle 22"/>
          <p:cNvSpPr/>
          <p:nvPr/>
        </p:nvSpPr>
        <p:spPr>
          <a:xfrm>
            <a:off x="4428672" y="3976976"/>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08:00:46:07:04:A3</a:t>
            </a:r>
          </a:p>
        </p:txBody>
      </p:sp>
      <p:sp>
        <p:nvSpPr>
          <p:cNvPr id="24" name="Rectangle 23"/>
          <p:cNvSpPr/>
          <p:nvPr/>
        </p:nvSpPr>
        <p:spPr>
          <a:xfrm>
            <a:off x="3126025" y="4194690"/>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a:t>
            </a:r>
          </a:p>
        </p:txBody>
      </p:sp>
      <p:sp>
        <p:nvSpPr>
          <p:cNvPr id="25" name="Rectangle 24"/>
          <p:cNvSpPr/>
          <p:nvPr/>
        </p:nvSpPr>
        <p:spPr>
          <a:xfrm>
            <a:off x="4428672" y="4194690"/>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00:01:03:1D:98:B8</a:t>
            </a:r>
          </a:p>
        </p:txBody>
      </p:sp>
      <p:sp>
        <p:nvSpPr>
          <p:cNvPr id="3" name="Freeform 2"/>
          <p:cNvSpPr/>
          <p:nvPr/>
        </p:nvSpPr>
        <p:spPr>
          <a:xfrm flipH="1">
            <a:off x="4662714" y="1783521"/>
            <a:ext cx="2503715" cy="919766"/>
          </a:xfrm>
          <a:custGeom>
            <a:avLst/>
            <a:gdLst>
              <a:gd name="connsiteX0" fmla="*/ 2775857 w 2775857"/>
              <a:gd name="connsiteY0" fmla="*/ 879929 h 879929"/>
              <a:gd name="connsiteX1" fmla="*/ 2775857 w 2775857"/>
              <a:gd name="connsiteY1" fmla="*/ 9072 h 879929"/>
              <a:gd name="connsiteX2" fmla="*/ 0 w 2775857"/>
              <a:gd name="connsiteY2" fmla="*/ 0 h 879929"/>
            </a:gdLst>
            <a:ahLst/>
            <a:cxnLst>
              <a:cxn ang="0">
                <a:pos x="connsiteX0" y="connsiteY0"/>
              </a:cxn>
              <a:cxn ang="0">
                <a:pos x="connsiteX1" y="connsiteY1"/>
              </a:cxn>
              <a:cxn ang="0">
                <a:pos x="connsiteX2" y="connsiteY2"/>
              </a:cxn>
            </a:cxnLst>
            <a:rect l="l" t="t" r="r" b="b"/>
            <a:pathLst>
              <a:path w="2775857" h="879929">
                <a:moveTo>
                  <a:pt x="2775857" y="879929"/>
                </a:moveTo>
                <a:lnTo>
                  <a:pt x="2775857" y="9072"/>
                </a:lnTo>
                <a:lnTo>
                  <a:pt x="0" y="0"/>
                </a:lnTo>
              </a:path>
            </a:pathLst>
          </a:custGeom>
          <a:ln>
            <a:solidFill>
              <a:schemeClr val="accent3">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4824767" y="1913776"/>
            <a:ext cx="2172390" cy="369332"/>
          </a:xfrm>
          <a:prstGeom prst="rect">
            <a:avLst/>
          </a:prstGeom>
          <a:noFill/>
          <a:ln>
            <a:solidFill>
              <a:schemeClr val="tx1"/>
            </a:solidFill>
          </a:ln>
        </p:spPr>
        <p:txBody>
          <a:bodyPr wrap="none" rtlCol="0">
            <a:spAutoFit/>
          </a:bodyPr>
          <a:lstStyle/>
          <a:p>
            <a:r>
              <a:rPr lang="en-US" sz="900" dirty="0">
                <a:latin typeface="Roboto Light"/>
                <a:cs typeface="Roboto Light"/>
              </a:rPr>
              <a:t>ARP Reply:</a:t>
            </a:r>
          </a:p>
          <a:p>
            <a:pPr algn="ctr"/>
            <a:r>
              <a:rPr lang="en-US" sz="900" dirty="0">
                <a:latin typeface="Roboto Light"/>
                <a:cs typeface="Roboto Light"/>
              </a:rPr>
              <a:t>192.168.1.100 is at </a:t>
            </a:r>
            <a:r>
              <a:rPr lang="it-IT" sz="900" dirty="0">
                <a:latin typeface="Roboto Light"/>
                <a:cs typeface="Roboto Light"/>
              </a:rPr>
              <a:t>BA:DB:AD:BA:DB:AD</a:t>
            </a:r>
            <a:endParaRPr lang="en-US" sz="900" dirty="0">
              <a:latin typeface="Roboto Light"/>
              <a:cs typeface="Roboto Light"/>
            </a:endParaRPr>
          </a:p>
        </p:txBody>
      </p:sp>
      <p:pic>
        <p:nvPicPr>
          <p:cNvPr id="26" name="Picture 25"/>
          <p:cNvPicPr>
            <a:picLocks noChangeAspect="1"/>
          </p:cNvPicPr>
          <p:nvPr/>
        </p:nvPicPr>
        <p:blipFill>
          <a:blip r:embed="rId5"/>
          <a:stretch>
            <a:fillRect/>
          </a:stretch>
        </p:blipFill>
        <p:spPr>
          <a:xfrm>
            <a:off x="4822730" y="2703314"/>
            <a:ext cx="499963" cy="578905"/>
          </a:xfrm>
          <a:prstGeom prst="rect">
            <a:avLst/>
          </a:prstGeom>
        </p:spPr>
      </p:pic>
    </p:spTree>
    <p:extLst>
      <p:ext uri="{BB962C8B-B14F-4D97-AF65-F5344CB8AC3E}">
        <p14:creationId xmlns:p14="http://schemas.microsoft.com/office/powerpoint/2010/main" val="3629202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 Spoofing</a:t>
            </a:r>
          </a:p>
        </p:txBody>
      </p:sp>
      <p:pic>
        <p:nvPicPr>
          <p:cNvPr id="4" name="Picture 3"/>
          <p:cNvPicPr>
            <a:picLocks noChangeAspect="1"/>
          </p:cNvPicPr>
          <p:nvPr/>
        </p:nvPicPr>
        <p:blipFill>
          <a:blip r:embed="rId2"/>
          <a:stretch>
            <a:fillRect/>
          </a:stretch>
        </p:blipFill>
        <p:spPr>
          <a:xfrm>
            <a:off x="3727939" y="1299059"/>
            <a:ext cx="1601688" cy="484461"/>
          </a:xfrm>
          <a:prstGeom prst="rect">
            <a:avLst/>
          </a:prstGeom>
        </p:spPr>
      </p:pic>
      <p:pic>
        <p:nvPicPr>
          <p:cNvPr id="5" name="Picture 4"/>
          <p:cNvPicPr>
            <a:picLocks noChangeAspect="1"/>
          </p:cNvPicPr>
          <p:nvPr/>
        </p:nvPicPr>
        <p:blipFill>
          <a:blip r:embed="rId3"/>
          <a:stretch>
            <a:fillRect/>
          </a:stretch>
        </p:blipFill>
        <p:spPr>
          <a:xfrm>
            <a:off x="740165" y="1995418"/>
            <a:ext cx="1334988" cy="864654"/>
          </a:xfrm>
          <a:prstGeom prst="rect">
            <a:avLst/>
          </a:prstGeom>
        </p:spPr>
      </p:pic>
      <p:pic>
        <p:nvPicPr>
          <p:cNvPr id="6" name="Picture 5"/>
          <p:cNvPicPr>
            <a:picLocks noChangeAspect="1"/>
          </p:cNvPicPr>
          <p:nvPr/>
        </p:nvPicPr>
        <p:blipFill>
          <a:blip r:embed="rId3"/>
          <a:stretch>
            <a:fillRect/>
          </a:stretch>
        </p:blipFill>
        <p:spPr>
          <a:xfrm>
            <a:off x="7084007" y="1995418"/>
            <a:ext cx="1334988" cy="864654"/>
          </a:xfrm>
          <a:prstGeom prst="rect">
            <a:avLst/>
          </a:prstGeom>
        </p:spPr>
      </p:pic>
      <p:pic>
        <p:nvPicPr>
          <p:cNvPr id="7" name="Picture 6"/>
          <p:cNvPicPr>
            <a:picLocks noChangeAspect="1"/>
          </p:cNvPicPr>
          <p:nvPr/>
        </p:nvPicPr>
        <p:blipFill>
          <a:blip r:embed="rId4"/>
          <a:stretch>
            <a:fillRect/>
          </a:stretch>
        </p:blipFill>
        <p:spPr>
          <a:xfrm>
            <a:off x="4059949" y="2860072"/>
            <a:ext cx="850114" cy="619575"/>
          </a:xfrm>
          <a:prstGeom prst="rect">
            <a:avLst/>
          </a:prstGeom>
        </p:spPr>
      </p:pic>
      <p:sp>
        <p:nvSpPr>
          <p:cNvPr id="10" name="Freeform 9"/>
          <p:cNvSpPr/>
          <p:nvPr/>
        </p:nvSpPr>
        <p:spPr>
          <a:xfrm>
            <a:off x="1025071" y="1560311"/>
            <a:ext cx="2702868" cy="462642"/>
          </a:xfrm>
          <a:custGeom>
            <a:avLst/>
            <a:gdLst>
              <a:gd name="connsiteX0" fmla="*/ 0 w 371929"/>
              <a:gd name="connsiteY0" fmla="*/ 462642 h 462642"/>
              <a:gd name="connsiteX1" fmla="*/ 0 w 371929"/>
              <a:gd name="connsiteY1" fmla="*/ 0 h 462642"/>
              <a:gd name="connsiteX2" fmla="*/ 371929 w 371929"/>
              <a:gd name="connsiteY2" fmla="*/ 0 h 462642"/>
            </a:gdLst>
            <a:ahLst/>
            <a:cxnLst>
              <a:cxn ang="0">
                <a:pos x="connsiteX0" y="connsiteY0"/>
              </a:cxn>
              <a:cxn ang="0">
                <a:pos x="connsiteX1" y="connsiteY1"/>
              </a:cxn>
              <a:cxn ang="0">
                <a:pos x="connsiteX2" y="connsiteY2"/>
              </a:cxn>
            </a:cxnLst>
            <a:rect l="l" t="t" r="r" b="b"/>
            <a:pathLst>
              <a:path w="371929" h="462642">
                <a:moveTo>
                  <a:pt x="0" y="462642"/>
                </a:moveTo>
                <a:lnTo>
                  <a:pt x="0" y="0"/>
                </a:lnTo>
                <a:lnTo>
                  <a:pt x="371929" y="0"/>
                </a:lnTo>
              </a:path>
            </a:pathLst>
          </a:cu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flipH="1">
            <a:off x="5322693" y="1560311"/>
            <a:ext cx="2061450" cy="462642"/>
          </a:xfrm>
          <a:custGeom>
            <a:avLst/>
            <a:gdLst>
              <a:gd name="connsiteX0" fmla="*/ 0 w 371929"/>
              <a:gd name="connsiteY0" fmla="*/ 462642 h 462642"/>
              <a:gd name="connsiteX1" fmla="*/ 0 w 371929"/>
              <a:gd name="connsiteY1" fmla="*/ 0 h 462642"/>
              <a:gd name="connsiteX2" fmla="*/ 371929 w 371929"/>
              <a:gd name="connsiteY2" fmla="*/ 0 h 462642"/>
            </a:gdLst>
            <a:ahLst/>
            <a:cxnLst>
              <a:cxn ang="0">
                <a:pos x="connsiteX0" y="connsiteY0"/>
              </a:cxn>
              <a:cxn ang="0">
                <a:pos x="connsiteX1" y="connsiteY1"/>
              </a:cxn>
              <a:cxn ang="0">
                <a:pos x="connsiteX2" y="connsiteY2"/>
              </a:cxn>
            </a:cxnLst>
            <a:rect l="l" t="t" r="r" b="b"/>
            <a:pathLst>
              <a:path w="371929" h="462642">
                <a:moveTo>
                  <a:pt x="0" y="462642"/>
                </a:moveTo>
                <a:lnTo>
                  <a:pt x="0" y="0"/>
                </a:lnTo>
                <a:lnTo>
                  <a:pt x="371929" y="0"/>
                </a:lnTo>
              </a:path>
            </a:pathLst>
          </a:cu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Connector 12"/>
          <p:cNvCxnSpPr>
            <a:stCxn id="4" idx="2"/>
          </p:cNvCxnSpPr>
          <p:nvPr/>
        </p:nvCxnSpPr>
        <p:spPr>
          <a:xfrm>
            <a:off x="4528783" y="1783520"/>
            <a:ext cx="6931" cy="919794"/>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4" name="Rectangle 1044"/>
          <p:cNvSpPr>
            <a:spLocks noChangeArrowheads="1"/>
          </p:cNvSpPr>
          <p:nvPr/>
        </p:nvSpPr>
        <p:spPr bwMode="auto">
          <a:xfrm>
            <a:off x="6349996" y="2867514"/>
            <a:ext cx="2824137"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B</a:t>
            </a:r>
            <a:br>
              <a:rPr lang="it-IT" sz="1200" dirty="0">
                <a:latin typeface="Roboto Light"/>
                <a:cs typeface="Roboto Light"/>
              </a:rPr>
            </a:br>
            <a:r>
              <a:rPr lang="it-IT" sz="1200" dirty="0">
                <a:latin typeface="Roboto Light"/>
                <a:cs typeface="Roboto Light"/>
              </a:rPr>
              <a:t>192.168.1.10 </a:t>
            </a:r>
            <a:r>
              <a:rPr lang="it-IT" sz="1200" dirty="0" err="1">
                <a:latin typeface="Roboto Light"/>
                <a:cs typeface="Roboto Light"/>
              </a:rPr>
              <a:t>at</a:t>
            </a:r>
            <a:r>
              <a:rPr lang="it-IT" sz="1200" dirty="0">
                <a:latin typeface="Roboto Light"/>
                <a:cs typeface="Roboto Light"/>
              </a:rPr>
              <a:t>  </a:t>
            </a:r>
            <a:r>
              <a:rPr lang="en-US" sz="1200" dirty="0">
                <a:latin typeface="Roboto Light"/>
                <a:cs typeface="Roboto Light"/>
              </a:rPr>
              <a:t>00:01:03:1d:98:b8 </a:t>
            </a:r>
            <a:endParaRPr lang="it-IT" sz="1200" dirty="0">
              <a:latin typeface="Roboto Light"/>
              <a:cs typeface="Roboto Light"/>
            </a:endParaRPr>
          </a:p>
        </p:txBody>
      </p:sp>
      <p:sp>
        <p:nvSpPr>
          <p:cNvPr id="15" name="Rectangle 1046"/>
          <p:cNvSpPr>
            <a:spLocks noChangeArrowheads="1"/>
          </p:cNvSpPr>
          <p:nvPr/>
        </p:nvSpPr>
        <p:spPr bwMode="auto">
          <a:xfrm>
            <a:off x="297315" y="2867514"/>
            <a:ext cx="2895827"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A</a:t>
            </a:r>
            <a:br>
              <a:rPr lang="it-IT" sz="1200" b="0" i="1" dirty="0">
                <a:latin typeface="Roboto Light"/>
                <a:cs typeface="Roboto Light"/>
              </a:rPr>
            </a:br>
            <a:r>
              <a:rPr lang="it-IT" sz="1200" dirty="0">
                <a:latin typeface="Roboto Light"/>
                <a:cs typeface="Roboto Light"/>
              </a:rPr>
              <a:t>192.168.1.100 </a:t>
            </a:r>
            <a:r>
              <a:rPr lang="it-IT" sz="1200" dirty="0" err="1">
                <a:latin typeface="Roboto Light"/>
                <a:cs typeface="Roboto Light"/>
              </a:rPr>
              <a:t>at</a:t>
            </a:r>
            <a:r>
              <a:rPr lang="it-IT" sz="1200" dirty="0">
                <a:latin typeface="Roboto Light"/>
                <a:cs typeface="Roboto Light"/>
              </a:rPr>
              <a:t> 08:00:46:07:04:A3</a:t>
            </a:r>
          </a:p>
        </p:txBody>
      </p:sp>
      <p:sp>
        <p:nvSpPr>
          <p:cNvPr id="16" name="Rectangle 1046"/>
          <p:cNvSpPr>
            <a:spLocks noChangeArrowheads="1"/>
          </p:cNvSpPr>
          <p:nvPr/>
        </p:nvSpPr>
        <p:spPr bwMode="auto">
          <a:xfrm>
            <a:off x="2654622" y="3420569"/>
            <a:ext cx="3695374"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C</a:t>
            </a:r>
            <a:br>
              <a:rPr lang="it-IT" sz="1200" b="0" i="1" dirty="0">
                <a:latin typeface="Roboto Light"/>
                <a:cs typeface="Roboto Light"/>
              </a:rPr>
            </a:br>
            <a:r>
              <a:rPr lang="it-IT" sz="1200" dirty="0">
                <a:latin typeface="Roboto Light"/>
                <a:cs typeface="Roboto Light"/>
              </a:rPr>
              <a:t>192.168.1.137 </a:t>
            </a:r>
            <a:r>
              <a:rPr lang="it-IT" sz="1200" dirty="0" err="1">
                <a:latin typeface="Roboto Light"/>
                <a:cs typeface="Roboto Light"/>
              </a:rPr>
              <a:t>at</a:t>
            </a:r>
            <a:r>
              <a:rPr lang="it-IT" sz="1200" dirty="0">
                <a:latin typeface="Roboto Light"/>
                <a:cs typeface="Roboto Light"/>
              </a:rPr>
              <a:t> BA:DB:AD:BA:DB:AD</a:t>
            </a:r>
          </a:p>
        </p:txBody>
      </p:sp>
      <p:sp>
        <p:nvSpPr>
          <p:cNvPr id="17" name="Rectangle 16"/>
          <p:cNvSpPr/>
          <p:nvPr/>
        </p:nvSpPr>
        <p:spPr>
          <a:xfrm>
            <a:off x="248567" y="3556031"/>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a:t>
            </a:r>
          </a:p>
        </p:txBody>
      </p:sp>
      <p:sp>
        <p:nvSpPr>
          <p:cNvPr id="18" name="Rectangle 17"/>
          <p:cNvSpPr/>
          <p:nvPr/>
        </p:nvSpPr>
        <p:spPr>
          <a:xfrm>
            <a:off x="1551214" y="3556031"/>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BA:DB:AD:BA:DB:AD</a:t>
            </a:r>
          </a:p>
        </p:txBody>
      </p:sp>
      <p:sp>
        <p:nvSpPr>
          <p:cNvPr id="20" name="Rectangle 19"/>
          <p:cNvSpPr/>
          <p:nvPr/>
        </p:nvSpPr>
        <p:spPr>
          <a:xfrm>
            <a:off x="6081496" y="3498005"/>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192.168.1.100</a:t>
            </a:r>
          </a:p>
        </p:txBody>
      </p:sp>
      <p:sp>
        <p:nvSpPr>
          <p:cNvPr id="21" name="Rectangle 20"/>
          <p:cNvSpPr/>
          <p:nvPr/>
        </p:nvSpPr>
        <p:spPr>
          <a:xfrm>
            <a:off x="7384143" y="3498005"/>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BA:DB:AD:BA:DB:AD</a:t>
            </a:r>
          </a:p>
        </p:txBody>
      </p:sp>
      <p:sp>
        <p:nvSpPr>
          <p:cNvPr id="22" name="Rectangle 21"/>
          <p:cNvSpPr/>
          <p:nvPr/>
        </p:nvSpPr>
        <p:spPr>
          <a:xfrm>
            <a:off x="3126025" y="3976976"/>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192.168.1.100</a:t>
            </a:r>
          </a:p>
        </p:txBody>
      </p:sp>
      <p:sp>
        <p:nvSpPr>
          <p:cNvPr id="23" name="Rectangle 22"/>
          <p:cNvSpPr/>
          <p:nvPr/>
        </p:nvSpPr>
        <p:spPr>
          <a:xfrm>
            <a:off x="4428672" y="3976976"/>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08:00:46:07:04:A3</a:t>
            </a:r>
          </a:p>
        </p:txBody>
      </p:sp>
      <p:sp>
        <p:nvSpPr>
          <p:cNvPr id="24" name="Rectangle 23"/>
          <p:cNvSpPr/>
          <p:nvPr/>
        </p:nvSpPr>
        <p:spPr>
          <a:xfrm>
            <a:off x="3126025" y="4194690"/>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a:t>
            </a:r>
          </a:p>
        </p:txBody>
      </p:sp>
      <p:sp>
        <p:nvSpPr>
          <p:cNvPr id="25" name="Rectangle 24"/>
          <p:cNvSpPr/>
          <p:nvPr/>
        </p:nvSpPr>
        <p:spPr>
          <a:xfrm>
            <a:off x="4428672" y="4194690"/>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00:01:03:1D:98:B8</a:t>
            </a:r>
          </a:p>
        </p:txBody>
      </p:sp>
      <p:sp>
        <p:nvSpPr>
          <p:cNvPr id="3" name="Freeform 2"/>
          <p:cNvSpPr/>
          <p:nvPr/>
        </p:nvSpPr>
        <p:spPr>
          <a:xfrm flipH="1">
            <a:off x="4662714" y="1783521"/>
            <a:ext cx="2503715" cy="919766"/>
          </a:xfrm>
          <a:custGeom>
            <a:avLst/>
            <a:gdLst>
              <a:gd name="connsiteX0" fmla="*/ 2775857 w 2775857"/>
              <a:gd name="connsiteY0" fmla="*/ 879929 h 879929"/>
              <a:gd name="connsiteX1" fmla="*/ 2775857 w 2775857"/>
              <a:gd name="connsiteY1" fmla="*/ 9072 h 879929"/>
              <a:gd name="connsiteX2" fmla="*/ 0 w 2775857"/>
              <a:gd name="connsiteY2" fmla="*/ 0 h 879929"/>
            </a:gdLst>
            <a:ahLst/>
            <a:cxnLst>
              <a:cxn ang="0">
                <a:pos x="connsiteX0" y="connsiteY0"/>
              </a:cxn>
              <a:cxn ang="0">
                <a:pos x="connsiteX1" y="connsiteY1"/>
              </a:cxn>
              <a:cxn ang="0">
                <a:pos x="connsiteX2" y="connsiteY2"/>
              </a:cxn>
            </a:cxnLst>
            <a:rect l="l" t="t" r="r" b="b"/>
            <a:pathLst>
              <a:path w="2775857" h="879929">
                <a:moveTo>
                  <a:pt x="2775857" y="879929"/>
                </a:moveTo>
                <a:lnTo>
                  <a:pt x="2775857" y="9072"/>
                </a:lnTo>
                <a:lnTo>
                  <a:pt x="0" y="0"/>
                </a:lnTo>
              </a:path>
            </a:pathLst>
          </a:custGeom>
          <a:ln>
            <a:solidFill>
              <a:schemeClr val="accent3">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4824767" y="1913776"/>
            <a:ext cx="2172390" cy="369332"/>
          </a:xfrm>
          <a:prstGeom prst="rect">
            <a:avLst/>
          </a:prstGeom>
          <a:noFill/>
          <a:ln>
            <a:solidFill>
              <a:schemeClr val="tx1"/>
            </a:solidFill>
          </a:ln>
        </p:spPr>
        <p:txBody>
          <a:bodyPr wrap="none" rtlCol="0">
            <a:spAutoFit/>
          </a:bodyPr>
          <a:lstStyle/>
          <a:p>
            <a:r>
              <a:rPr lang="en-US" sz="900" dirty="0">
                <a:latin typeface="Roboto Light"/>
                <a:cs typeface="Roboto Light"/>
              </a:rPr>
              <a:t>ARP Reply:</a:t>
            </a:r>
          </a:p>
          <a:p>
            <a:pPr algn="ctr"/>
            <a:r>
              <a:rPr lang="en-US" sz="900" dirty="0">
                <a:latin typeface="Roboto Light"/>
                <a:cs typeface="Roboto Light"/>
              </a:rPr>
              <a:t>192.168.1.100 is at </a:t>
            </a:r>
            <a:r>
              <a:rPr lang="it-IT" sz="900" dirty="0">
                <a:latin typeface="Roboto Light"/>
                <a:cs typeface="Roboto Light"/>
              </a:rPr>
              <a:t>BA:DB:AD:BA:DB:AD</a:t>
            </a:r>
            <a:endParaRPr lang="en-US" sz="900" dirty="0">
              <a:latin typeface="Roboto Light"/>
              <a:cs typeface="Roboto Light"/>
            </a:endParaRPr>
          </a:p>
        </p:txBody>
      </p:sp>
      <p:pic>
        <p:nvPicPr>
          <p:cNvPr id="26" name="Picture 25"/>
          <p:cNvPicPr>
            <a:picLocks noChangeAspect="1"/>
          </p:cNvPicPr>
          <p:nvPr/>
        </p:nvPicPr>
        <p:blipFill>
          <a:blip r:embed="rId5"/>
          <a:stretch>
            <a:fillRect/>
          </a:stretch>
        </p:blipFill>
        <p:spPr>
          <a:xfrm>
            <a:off x="4822730" y="2703314"/>
            <a:ext cx="499963" cy="578905"/>
          </a:xfrm>
          <a:prstGeom prst="rect">
            <a:avLst/>
          </a:prstGeom>
        </p:spPr>
      </p:pic>
    </p:spTree>
    <p:extLst>
      <p:ext uri="{BB962C8B-B14F-4D97-AF65-F5344CB8AC3E}">
        <p14:creationId xmlns:p14="http://schemas.microsoft.com/office/powerpoint/2010/main" val="38836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IP Addresses</a:t>
            </a:r>
          </a:p>
        </p:txBody>
      </p:sp>
      <p:sp>
        <p:nvSpPr>
          <p:cNvPr id="230403" name="Rectangle 3"/>
          <p:cNvSpPr>
            <a:spLocks noGrp="1" noChangeArrowheads="1"/>
          </p:cNvSpPr>
          <p:nvPr>
            <p:ph idx="1"/>
          </p:nvPr>
        </p:nvSpPr>
        <p:spPr/>
        <p:txBody>
          <a:bodyPr>
            <a:normAutofit lnSpcReduction="10000"/>
          </a:bodyPr>
          <a:lstStyle/>
          <a:p>
            <a:r>
              <a:rPr lang="en-US" dirty="0"/>
              <a:t>Each host has one or more IP addresses for each network interface</a:t>
            </a:r>
          </a:p>
          <a:p>
            <a:r>
              <a:rPr lang="en-US" dirty="0"/>
              <a:t>IPv4 addresses are composed of 32 bit </a:t>
            </a:r>
          </a:p>
          <a:p>
            <a:r>
              <a:rPr lang="en-US" dirty="0"/>
              <a:t>Represented in dotted-decimal notation: 128.111.48.69 </a:t>
            </a:r>
          </a:p>
          <a:p>
            <a:r>
              <a:rPr lang="en-US" dirty="0"/>
              <a:t>Initially divided in classes:</a:t>
            </a:r>
          </a:p>
          <a:p>
            <a:pPr lvl="1"/>
            <a:r>
              <a:rPr lang="en-US" dirty="0"/>
              <a:t>Class A (0): </a:t>
            </a:r>
            <a:r>
              <a:rPr lang="en-US" dirty="0" err="1"/>
              <a:t>netid</a:t>
            </a:r>
            <a:r>
              <a:rPr lang="en-US" dirty="0"/>
              <a:t>=7 bit (128 networks, actually 1-126), </a:t>
            </a:r>
            <a:r>
              <a:rPr lang="en-US" dirty="0" err="1"/>
              <a:t>hostid</a:t>
            </a:r>
            <a:r>
              <a:rPr lang="en-US" dirty="0"/>
              <a:t>=24 bit (16,777,216 hosts)</a:t>
            </a:r>
          </a:p>
          <a:p>
            <a:pPr lvl="1"/>
            <a:r>
              <a:rPr lang="en-US" dirty="0"/>
              <a:t>Class B (10): </a:t>
            </a:r>
            <a:r>
              <a:rPr lang="en-US" dirty="0" err="1"/>
              <a:t>netid</a:t>
            </a:r>
            <a:r>
              <a:rPr lang="en-US" dirty="0"/>
              <a:t>=14 bit (16384 networks), </a:t>
            </a:r>
            <a:r>
              <a:rPr lang="en-US" dirty="0" err="1"/>
              <a:t>hostid</a:t>
            </a:r>
            <a:r>
              <a:rPr lang="en-US" dirty="0"/>
              <a:t>=16 bit (65536 hosts)</a:t>
            </a:r>
          </a:p>
          <a:p>
            <a:pPr lvl="1"/>
            <a:r>
              <a:rPr lang="en-US" dirty="0"/>
              <a:t>Class C (110): </a:t>
            </a:r>
            <a:r>
              <a:rPr lang="en-US" dirty="0" err="1"/>
              <a:t>netid</a:t>
            </a:r>
            <a:r>
              <a:rPr lang="en-US" dirty="0"/>
              <a:t>=21 bit (2097152 networks), </a:t>
            </a:r>
            <a:r>
              <a:rPr lang="en-US" dirty="0" err="1"/>
              <a:t>hostid</a:t>
            </a:r>
            <a:r>
              <a:rPr lang="en-US" dirty="0"/>
              <a:t>=8 bit (256 hosts)</a:t>
            </a:r>
          </a:p>
          <a:p>
            <a:pPr lvl="1"/>
            <a:r>
              <a:rPr lang="en-US" dirty="0"/>
              <a:t>Class D - Multicast (1110): multicast addresses</a:t>
            </a:r>
          </a:p>
          <a:p>
            <a:pPr lvl="1"/>
            <a:r>
              <a:rPr lang="en-US" dirty="0"/>
              <a:t>Class E (1111): reserved or future use</a:t>
            </a:r>
          </a:p>
        </p:txBody>
      </p:sp>
    </p:spTree>
    <p:extLst>
      <p:ext uri="{BB962C8B-B14F-4D97-AF65-F5344CB8AC3E}">
        <p14:creationId xmlns:p14="http://schemas.microsoft.com/office/powerpoint/2010/main" val="428890294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 Spoofing</a:t>
            </a:r>
          </a:p>
        </p:txBody>
      </p:sp>
      <p:pic>
        <p:nvPicPr>
          <p:cNvPr id="4" name="Picture 3"/>
          <p:cNvPicPr>
            <a:picLocks noChangeAspect="1"/>
          </p:cNvPicPr>
          <p:nvPr/>
        </p:nvPicPr>
        <p:blipFill>
          <a:blip r:embed="rId2"/>
          <a:stretch>
            <a:fillRect/>
          </a:stretch>
        </p:blipFill>
        <p:spPr>
          <a:xfrm>
            <a:off x="3727939" y="1299059"/>
            <a:ext cx="1601688" cy="484461"/>
          </a:xfrm>
          <a:prstGeom prst="rect">
            <a:avLst/>
          </a:prstGeom>
        </p:spPr>
      </p:pic>
      <p:pic>
        <p:nvPicPr>
          <p:cNvPr id="5" name="Picture 4"/>
          <p:cNvPicPr>
            <a:picLocks noChangeAspect="1"/>
          </p:cNvPicPr>
          <p:nvPr/>
        </p:nvPicPr>
        <p:blipFill>
          <a:blip r:embed="rId3"/>
          <a:stretch>
            <a:fillRect/>
          </a:stretch>
        </p:blipFill>
        <p:spPr>
          <a:xfrm>
            <a:off x="740165" y="1995418"/>
            <a:ext cx="1334988" cy="864654"/>
          </a:xfrm>
          <a:prstGeom prst="rect">
            <a:avLst/>
          </a:prstGeom>
        </p:spPr>
      </p:pic>
      <p:pic>
        <p:nvPicPr>
          <p:cNvPr id="6" name="Picture 5"/>
          <p:cNvPicPr>
            <a:picLocks noChangeAspect="1"/>
          </p:cNvPicPr>
          <p:nvPr/>
        </p:nvPicPr>
        <p:blipFill>
          <a:blip r:embed="rId3"/>
          <a:stretch>
            <a:fillRect/>
          </a:stretch>
        </p:blipFill>
        <p:spPr>
          <a:xfrm>
            <a:off x="7084007" y="1995418"/>
            <a:ext cx="1334988" cy="864654"/>
          </a:xfrm>
          <a:prstGeom prst="rect">
            <a:avLst/>
          </a:prstGeom>
        </p:spPr>
      </p:pic>
      <p:pic>
        <p:nvPicPr>
          <p:cNvPr id="7" name="Picture 6"/>
          <p:cNvPicPr>
            <a:picLocks noChangeAspect="1"/>
          </p:cNvPicPr>
          <p:nvPr/>
        </p:nvPicPr>
        <p:blipFill>
          <a:blip r:embed="rId4"/>
          <a:stretch>
            <a:fillRect/>
          </a:stretch>
        </p:blipFill>
        <p:spPr>
          <a:xfrm>
            <a:off x="4059949" y="2860072"/>
            <a:ext cx="850114" cy="619575"/>
          </a:xfrm>
          <a:prstGeom prst="rect">
            <a:avLst/>
          </a:prstGeom>
        </p:spPr>
      </p:pic>
      <p:sp>
        <p:nvSpPr>
          <p:cNvPr id="10" name="Freeform 9"/>
          <p:cNvSpPr/>
          <p:nvPr/>
        </p:nvSpPr>
        <p:spPr>
          <a:xfrm>
            <a:off x="1025071" y="1560311"/>
            <a:ext cx="2702868" cy="462642"/>
          </a:xfrm>
          <a:custGeom>
            <a:avLst/>
            <a:gdLst>
              <a:gd name="connsiteX0" fmla="*/ 0 w 371929"/>
              <a:gd name="connsiteY0" fmla="*/ 462642 h 462642"/>
              <a:gd name="connsiteX1" fmla="*/ 0 w 371929"/>
              <a:gd name="connsiteY1" fmla="*/ 0 h 462642"/>
              <a:gd name="connsiteX2" fmla="*/ 371929 w 371929"/>
              <a:gd name="connsiteY2" fmla="*/ 0 h 462642"/>
            </a:gdLst>
            <a:ahLst/>
            <a:cxnLst>
              <a:cxn ang="0">
                <a:pos x="connsiteX0" y="connsiteY0"/>
              </a:cxn>
              <a:cxn ang="0">
                <a:pos x="connsiteX1" y="connsiteY1"/>
              </a:cxn>
              <a:cxn ang="0">
                <a:pos x="connsiteX2" y="connsiteY2"/>
              </a:cxn>
            </a:cxnLst>
            <a:rect l="l" t="t" r="r" b="b"/>
            <a:pathLst>
              <a:path w="371929" h="462642">
                <a:moveTo>
                  <a:pt x="0" y="462642"/>
                </a:moveTo>
                <a:lnTo>
                  <a:pt x="0" y="0"/>
                </a:lnTo>
                <a:lnTo>
                  <a:pt x="371929" y="0"/>
                </a:lnTo>
              </a:path>
            </a:pathLst>
          </a:cu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flipH="1">
            <a:off x="5322693" y="1560311"/>
            <a:ext cx="2061450" cy="462642"/>
          </a:xfrm>
          <a:custGeom>
            <a:avLst/>
            <a:gdLst>
              <a:gd name="connsiteX0" fmla="*/ 0 w 371929"/>
              <a:gd name="connsiteY0" fmla="*/ 462642 h 462642"/>
              <a:gd name="connsiteX1" fmla="*/ 0 w 371929"/>
              <a:gd name="connsiteY1" fmla="*/ 0 h 462642"/>
              <a:gd name="connsiteX2" fmla="*/ 371929 w 371929"/>
              <a:gd name="connsiteY2" fmla="*/ 0 h 462642"/>
            </a:gdLst>
            <a:ahLst/>
            <a:cxnLst>
              <a:cxn ang="0">
                <a:pos x="connsiteX0" y="connsiteY0"/>
              </a:cxn>
              <a:cxn ang="0">
                <a:pos x="connsiteX1" y="connsiteY1"/>
              </a:cxn>
              <a:cxn ang="0">
                <a:pos x="connsiteX2" y="connsiteY2"/>
              </a:cxn>
            </a:cxnLst>
            <a:rect l="l" t="t" r="r" b="b"/>
            <a:pathLst>
              <a:path w="371929" h="462642">
                <a:moveTo>
                  <a:pt x="0" y="462642"/>
                </a:moveTo>
                <a:lnTo>
                  <a:pt x="0" y="0"/>
                </a:lnTo>
                <a:lnTo>
                  <a:pt x="371929" y="0"/>
                </a:lnTo>
              </a:path>
            </a:pathLst>
          </a:cu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Connector 12"/>
          <p:cNvCxnSpPr>
            <a:stCxn id="4" idx="2"/>
          </p:cNvCxnSpPr>
          <p:nvPr/>
        </p:nvCxnSpPr>
        <p:spPr>
          <a:xfrm>
            <a:off x="4528783" y="1783520"/>
            <a:ext cx="6931" cy="919794"/>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4" name="Rectangle 1044"/>
          <p:cNvSpPr>
            <a:spLocks noChangeArrowheads="1"/>
          </p:cNvSpPr>
          <p:nvPr/>
        </p:nvSpPr>
        <p:spPr bwMode="auto">
          <a:xfrm>
            <a:off x="6349996" y="2867514"/>
            <a:ext cx="2824137"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B</a:t>
            </a:r>
            <a:br>
              <a:rPr lang="it-IT" sz="1200" dirty="0">
                <a:latin typeface="Roboto Light"/>
                <a:cs typeface="Roboto Light"/>
              </a:rPr>
            </a:br>
            <a:r>
              <a:rPr lang="it-IT" sz="1200" dirty="0">
                <a:latin typeface="Roboto Light"/>
                <a:cs typeface="Roboto Light"/>
              </a:rPr>
              <a:t>192.168.1.10 </a:t>
            </a:r>
            <a:r>
              <a:rPr lang="it-IT" sz="1200" dirty="0" err="1">
                <a:latin typeface="Roboto Light"/>
                <a:cs typeface="Roboto Light"/>
              </a:rPr>
              <a:t>at</a:t>
            </a:r>
            <a:r>
              <a:rPr lang="it-IT" sz="1200" dirty="0">
                <a:latin typeface="Roboto Light"/>
                <a:cs typeface="Roboto Light"/>
              </a:rPr>
              <a:t>  </a:t>
            </a:r>
            <a:r>
              <a:rPr lang="en-US" sz="1200" dirty="0">
                <a:latin typeface="Roboto Light"/>
                <a:cs typeface="Roboto Light"/>
              </a:rPr>
              <a:t>00:01:03:1d:98:b8 </a:t>
            </a:r>
            <a:endParaRPr lang="it-IT" sz="1200" dirty="0">
              <a:latin typeface="Roboto Light"/>
              <a:cs typeface="Roboto Light"/>
            </a:endParaRPr>
          </a:p>
        </p:txBody>
      </p:sp>
      <p:sp>
        <p:nvSpPr>
          <p:cNvPr id="15" name="Rectangle 1046"/>
          <p:cNvSpPr>
            <a:spLocks noChangeArrowheads="1"/>
          </p:cNvSpPr>
          <p:nvPr/>
        </p:nvSpPr>
        <p:spPr bwMode="auto">
          <a:xfrm>
            <a:off x="297315" y="2867514"/>
            <a:ext cx="2895827"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A</a:t>
            </a:r>
            <a:br>
              <a:rPr lang="it-IT" sz="1200" b="0" i="1" dirty="0">
                <a:latin typeface="Roboto Light"/>
                <a:cs typeface="Roboto Light"/>
              </a:rPr>
            </a:br>
            <a:r>
              <a:rPr lang="it-IT" sz="1200" dirty="0">
                <a:latin typeface="Roboto Light"/>
                <a:cs typeface="Roboto Light"/>
              </a:rPr>
              <a:t>192.168.1.100 </a:t>
            </a:r>
            <a:r>
              <a:rPr lang="it-IT" sz="1200" dirty="0" err="1">
                <a:latin typeface="Roboto Light"/>
                <a:cs typeface="Roboto Light"/>
              </a:rPr>
              <a:t>at</a:t>
            </a:r>
            <a:r>
              <a:rPr lang="it-IT" sz="1200" dirty="0">
                <a:latin typeface="Roboto Light"/>
                <a:cs typeface="Roboto Light"/>
              </a:rPr>
              <a:t> 08:00:46:07:04:A3</a:t>
            </a:r>
          </a:p>
        </p:txBody>
      </p:sp>
      <p:sp>
        <p:nvSpPr>
          <p:cNvPr id="16" name="Rectangle 1046"/>
          <p:cNvSpPr>
            <a:spLocks noChangeArrowheads="1"/>
          </p:cNvSpPr>
          <p:nvPr/>
        </p:nvSpPr>
        <p:spPr bwMode="auto">
          <a:xfrm>
            <a:off x="2654622" y="3420569"/>
            <a:ext cx="3695374"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C</a:t>
            </a:r>
            <a:br>
              <a:rPr lang="it-IT" sz="1200" b="0" i="1" dirty="0">
                <a:latin typeface="Roboto Light"/>
                <a:cs typeface="Roboto Light"/>
              </a:rPr>
            </a:br>
            <a:r>
              <a:rPr lang="it-IT" sz="1200" dirty="0">
                <a:latin typeface="Roboto Light"/>
                <a:cs typeface="Roboto Light"/>
              </a:rPr>
              <a:t>192.168.1.137 </a:t>
            </a:r>
            <a:r>
              <a:rPr lang="it-IT" sz="1200" dirty="0" err="1">
                <a:latin typeface="Roboto Light"/>
                <a:cs typeface="Roboto Light"/>
              </a:rPr>
              <a:t>at</a:t>
            </a:r>
            <a:r>
              <a:rPr lang="it-IT" sz="1200" dirty="0">
                <a:latin typeface="Roboto Light"/>
                <a:cs typeface="Roboto Light"/>
              </a:rPr>
              <a:t> BA:DB:AD:BA:DB:AD</a:t>
            </a:r>
          </a:p>
        </p:txBody>
      </p:sp>
      <p:sp>
        <p:nvSpPr>
          <p:cNvPr id="17" name="Rectangle 16"/>
          <p:cNvSpPr/>
          <p:nvPr/>
        </p:nvSpPr>
        <p:spPr>
          <a:xfrm>
            <a:off x="248567" y="3556031"/>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a:t>
            </a:r>
          </a:p>
        </p:txBody>
      </p:sp>
      <p:sp>
        <p:nvSpPr>
          <p:cNvPr id="18" name="Rectangle 17"/>
          <p:cNvSpPr/>
          <p:nvPr/>
        </p:nvSpPr>
        <p:spPr>
          <a:xfrm>
            <a:off x="1551214" y="3556031"/>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BA:DB:AD:BA:DB:AD</a:t>
            </a:r>
          </a:p>
        </p:txBody>
      </p:sp>
      <p:sp>
        <p:nvSpPr>
          <p:cNvPr id="20" name="Rectangle 19"/>
          <p:cNvSpPr/>
          <p:nvPr/>
        </p:nvSpPr>
        <p:spPr>
          <a:xfrm>
            <a:off x="6081496" y="3498005"/>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192.168.1.100</a:t>
            </a:r>
          </a:p>
        </p:txBody>
      </p:sp>
      <p:sp>
        <p:nvSpPr>
          <p:cNvPr id="21" name="Rectangle 20"/>
          <p:cNvSpPr/>
          <p:nvPr/>
        </p:nvSpPr>
        <p:spPr>
          <a:xfrm>
            <a:off x="7384143" y="3498005"/>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BA:DB:AD:BA:DB:AD</a:t>
            </a:r>
          </a:p>
        </p:txBody>
      </p:sp>
      <p:sp>
        <p:nvSpPr>
          <p:cNvPr id="22" name="Rectangle 21"/>
          <p:cNvSpPr/>
          <p:nvPr/>
        </p:nvSpPr>
        <p:spPr>
          <a:xfrm>
            <a:off x="3126025" y="3976976"/>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192.168.1.100</a:t>
            </a:r>
          </a:p>
        </p:txBody>
      </p:sp>
      <p:sp>
        <p:nvSpPr>
          <p:cNvPr id="23" name="Rectangle 22"/>
          <p:cNvSpPr/>
          <p:nvPr/>
        </p:nvSpPr>
        <p:spPr>
          <a:xfrm>
            <a:off x="4428672" y="3976976"/>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08:00:46:07:04:A3</a:t>
            </a:r>
          </a:p>
        </p:txBody>
      </p:sp>
      <p:sp>
        <p:nvSpPr>
          <p:cNvPr id="24" name="Rectangle 23"/>
          <p:cNvSpPr/>
          <p:nvPr/>
        </p:nvSpPr>
        <p:spPr>
          <a:xfrm>
            <a:off x="3126025" y="4194690"/>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a:t>
            </a:r>
          </a:p>
        </p:txBody>
      </p:sp>
      <p:sp>
        <p:nvSpPr>
          <p:cNvPr id="25" name="Rectangle 24"/>
          <p:cNvSpPr/>
          <p:nvPr/>
        </p:nvSpPr>
        <p:spPr>
          <a:xfrm>
            <a:off x="4428672" y="4194690"/>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00:01:03:1D:98:B8</a:t>
            </a:r>
          </a:p>
        </p:txBody>
      </p:sp>
      <p:sp>
        <p:nvSpPr>
          <p:cNvPr id="3" name="Freeform 2"/>
          <p:cNvSpPr/>
          <p:nvPr/>
        </p:nvSpPr>
        <p:spPr>
          <a:xfrm>
            <a:off x="1206500" y="1783521"/>
            <a:ext cx="3057071" cy="919766"/>
          </a:xfrm>
          <a:custGeom>
            <a:avLst/>
            <a:gdLst>
              <a:gd name="connsiteX0" fmla="*/ 2775857 w 2775857"/>
              <a:gd name="connsiteY0" fmla="*/ 879929 h 879929"/>
              <a:gd name="connsiteX1" fmla="*/ 2775857 w 2775857"/>
              <a:gd name="connsiteY1" fmla="*/ 9072 h 879929"/>
              <a:gd name="connsiteX2" fmla="*/ 0 w 2775857"/>
              <a:gd name="connsiteY2" fmla="*/ 0 h 879929"/>
            </a:gdLst>
            <a:ahLst/>
            <a:cxnLst>
              <a:cxn ang="0">
                <a:pos x="connsiteX0" y="connsiteY0"/>
              </a:cxn>
              <a:cxn ang="0">
                <a:pos x="connsiteX1" y="connsiteY1"/>
              </a:cxn>
              <a:cxn ang="0">
                <a:pos x="connsiteX2" y="connsiteY2"/>
              </a:cxn>
            </a:cxnLst>
            <a:rect l="l" t="t" r="r" b="b"/>
            <a:pathLst>
              <a:path w="2775857" h="879929">
                <a:moveTo>
                  <a:pt x="2775857" y="879929"/>
                </a:moveTo>
                <a:lnTo>
                  <a:pt x="2775857" y="9072"/>
                </a:lnTo>
                <a:lnTo>
                  <a:pt x="0" y="0"/>
                </a:lnTo>
              </a:path>
            </a:pathLst>
          </a:custGeom>
          <a:ln>
            <a:solidFill>
              <a:schemeClr val="accent3">
                <a:lumMod val="60000"/>
                <a:lumOff val="40000"/>
              </a:schemeClr>
            </a:solidFill>
            <a:headEnd type="triangle"/>
            <a:tailEnd type="non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p:cNvSpPr txBox="1"/>
          <p:nvPr/>
        </p:nvSpPr>
        <p:spPr>
          <a:xfrm>
            <a:off x="2220004" y="1838287"/>
            <a:ext cx="1659429" cy="507831"/>
          </a:xfrm>
          <a:prstGeom prst="rect">
            <a:avLst/>
          </a:prstGeom>
          <a:noFill/>
          <a:ln>
            <a:solidFill>
              <a:schemeClr val="tx1"/>
            </a:solidFill>
          </a:ln>
        </p:spPr>
        <p:txBody>
          <a:bodyPr wrap="none" rtlCol="0">
            <a:spAutoFit/>
          </a:bodyPr>
          <a:lstStyle/>
          <a:p>
            <a:r>
              <a:rPr lang="en-US" sz="900" dirty="0">
                <a:latin typeface="Roboto Light"/>
                <a:cs typeface="Roboto Light"/>
              </a:rPr>
              <a:t>Ethernet: </a:t>
            </a:r>
            <a:r>
              <a:rPr lang="it-IT" sz="900" dirty="0">
                <a:latin typeface="Roboto Light"/>
                <a:cs typeface="Roboto Light"/>
              </a:rPr>
              <a:t>BA:DB:AD:BA:DB:AD</a:t>
            </a:r>
            <a:endParaRPr lang="en-US" sz="900" dirty="0">
              <a:latin typeface="Roboto Light"/>
              <a:cs typeface="Roboto Light"/>
            </a:endParaRPr>
          </a:p>
          <a:p>
            <a:pPr algn="ctr"/>
            <a:r>
              <a:rPr lang="en-US" sz="900" dirty="0">
                <a:latin typeface="Roboto Light"/>
                <a:cs typeface="Roboto Light"/>
              </a:rPr>
              <a:t>IP: 192.168.1.100</a:t>
            </a:r>
            <a:br>
              <a:rPr lang="en-US" sz="900" dirty="0">
                <a:latin typeface="Roboto Light"/>
                <a:cs typeface="Roboto Light"/>
              </a:rPr>
            </a:br>
            <a:r>
              <a:rPr lang="en-US" sz="900" dirty="0">
                <a:latin typeface="Roboto Light"/>
                <a:cs typeface="Roboto Light"/>
              </a:rPr>
              <a:t>Data: SECRET</a:t>
            </a:r>
          </a:p>
        </p:txBody>
      </p:sp>
      <p:pic>
        <p:nvPicPr>
          <p:cNvPr id="26" name="Picture 25"/>
          <p:cNvPicPr>
            <a:picLocks noChangeAspect="1"/>
          </p:cNvPicPr>
          <p:nvPr/>
        </p:nvPicPr>
        <p:blipFill>
          <a:blip r:embed="rId5"/>
          <a:stretch>
            <a:fillRect/>
          </a:stretch>
        </p:blipFill>
        <p:spPr>
          <a:xfrm>
            <a:off x="4822730" y="2703314"/>
            <a:ext cx="499963" cy="578905"/>
          </a:xfrm>
          <a:prstGeom prst="rect">
            <a:avLst/>
          </a:prstGeom>
        </p:spPr>
      </p:pic>
    </p:spTree>
    <p:extLst>
      <p:ext uri="{BB962C8B-B14F-4D97-AF65-F5344CB8AC3E}">
        <p14:creationId xmlns:p14="http://schemas.microsoft.com/office/powerpoint/2010/main" val="3715803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ARP Spoofing</a:t>
            </a:r>
          </a:p>
        </p:txBody>
      </p:sp>
      <p:pic>
        <p:nvPicPr>
          <p:cNvPr id="4" name="Picture 3"/>
          <p:cNvPicPr>
            <a:picLocks noChangeAspect="1"/>
          </p:cNvPicPr>
          <p:nvPr/>
        </p:nvPicPr>
        <p:blipFill>
          <a:blip r:embed="rId2"/>
          <a:stretch>
            <a:fillRect/>
          </a:stretch>
        </p:blipFill>
        <p:spPr>
          <a:xfrm>
            <a:off x="3727939" y="1299059"/>
            <a:ext cx="1601688" cy="484461"/>
          </a:xfrm>
          <a:prstGeom prst="rect">
            <a:avLst/>
          </a:prstGeom>
        </p:spPr>
      </p:pic>
      <p:pic>
        <p:nvPicPr>
          <p:cNvPr id="5" name="Picture 4"/>
          <p:cNvPicPr>
            <a:picLocks noChangeAspect="1"/>
          </p:cNvPicPr>
          <p:nvPr/>
        </p:nvPicPr>
        <p:blipFill>
          <a:blip r:embed="rId3"/>
          <a:stretch>
            <a:fillRect/>
          </a:stretch>
        </p:blipFill>
        <p:spPr>
          <a:xfrm>
            <a:off x="740165" y="1995418"/>
            <a:ext cx="1334988" cy="864654"/>
          </a:xfrm>
          <a:prstGeom prst="rect">
            <a:avLst/>
          </a:prstGeom>
        </p:spPr>
      </p:pic>
      <p:pic>
        <p:nvPicPr>
          <p:cNvPr id="6" name="Picture 5"/>
          <p:cNvPicPr>
            <a:picLocks noChangeAspect="1"/>
          </p:cNvPicPr>
          <p:nvPr/>
        </p:nvPicPr>
        <p:blipFill>
          <a:blip r:embed="rId3"/>
          <a:stretch>
            <a:fillRect/>
          </a:stretch>
        </p:blipFill>
        <p:spPr>
          <a:xfrm>
            <a:off x="7084007" y="1995418"/>
            <a:ext cx="1334988" cy="864654"/>
          </a:xfrm>
          <a:prstGeom prst="rect">
            <a:avLst/>
          </a:prstGeom>
        </p:spPr>
      </p:pic>
      <p:pic>
        <p:nvPicPr>
          <p:cNvPr id="7" name="Picture 6"/>
          <p:cNvPicPr>
            <a:picLocks noChangeAspect="1"/>
          </p:cNvPicPr>
          <p:nvPr/>
        </p:nvPicPr>
        <p:blipFill>
          <a:blip r:embed="rId4"/>
          <a:stretch>
            <a:fillRect/>
          </a:stretch>
        </p:blipFill>
        <p:spPr>
          <a:xfrm>
            <a:off x="4059949" y="2860072"/>
            <a:ext cx="850114" cy="619575"/>
          </a:xfrm>
          <a:prstGeom prst="rect">
            <a:avLst/>
          </a:prstGeom>
        </p:spPr>
      </p:pic>
      <p:sp>
        <p:nvSpPr>
          <p:cNvPr id="10" name="Freeform 9"/>
          <p:cNvSpPr/>
          <p:nvPr/>
        </p:nvSpPr>
        <p:spPr>
          <a:xfrm>
            <a:off x="1025071" y="1560311"/>
            <a:ext cx="2702868" cy="462642"/>
          </a:xfrm>
          <a:custGeom>
            <a:avLst/>
            <a:gdLst>
              <a:gd name="connsiteX0" fmla="*/ 0 w 371929"/>
              <a:gd name="connsiteY0" fmla="*/ 462642 h 462642"/>
              <a:gd name="connsiteX1" fmla="*/ 0 w 371929"/>
              <a:gd name="connsiteY1" fmla="*/ 0 h 462642"/>
              <a:gd name="connsiteX2" fmla="*/ 371929 w 371929"/>
              <a:gd name="connsiteY2" fmla="*/ 0 h 462642"/>
            </a:gdLst>
            <a:ahLst/>
            <a:cxnLst>
              <a:cxn ang="0">
                <a:pos x="connsiteX0" y="connsiteY0"/>
              </a:cxn>
              <a:cxn ang="0">
                <a:pos x="connsiteX1" y="connsiteY1"/>
              </a:cxn>
              <a:cxn ang="0">
                <a:pos x="connsiteX2" y="connsiteY2"/>
              </a:cxn>
            </a:cxnLst>
            <a:rect l="l" t="t" r="r" b="b"/>
            <a:pathLst>
              <a:path w="371929" h="462642">
                <a:moveTo>
                  <a:pt x="0" y="462642"/>
                </a:moveTo>
                <a:lnTo>
                  <a:pt x="0" y="0"/>
                </a:lnTo>
                <a:lnTo>
                  <a:pt x="371929" y="0"/>
                </a:lnTo>
              </a:path>
            </a:pathLst>
          </a:cu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flipH="1">
            <a:off x="5322693" y="1560311"/>
            <a:ext cx="2061450" cy="462642"/>
          </a:xfrm>
          <a:custGeom>
            <a:avLst/>
            <a:gdLst>
              <a:gd name="connsiteX0" fmla="*/ 0 w 371929"/>
              <a:gd name="connsiteY0" fmla="*/ 462642 h 462642"/>
              <a:gd name="connsiteX1" fmla="*/ 0 w 371929"/>
              <a:gd name="connsiteY1" fmla="*/ 0 h 462642"/>
              <a:gd name="connsiteX2" fmla="*/ 371929 w 371929"/>
              <a:gd name="connsiteY2" fmla="*/ 0 h 462642"/>
            </a:gdLst>
            <a:ahLst/>
            <a:cxnLst>
              <a:cxn ang="0">
                <a:pos x="connsiteX0" y="connsiteY0"/>
              </a:cxn>
              <a:cxn ang="0">
                <a:pos x="connsiteX1" y="connsiteY1"/>
              </a:cxn>
              <a:cxn ang="0">
                <a:pos x="connsiteX2" y="connsiteY2"/>
              </a:cxn>
            </a:cxnLst>
            <a:rect l="l" t="t" r="r" b="b"/>
            <a:pathLst>
              <a:path w="371929" h="462642">
                <a:moveTo>
                  <a:pt x="0" y="462642"/>
                </a:moveTo>
                <a:lnTo>
                  <a:pt x="0" y="0"/>
                </a:lnTo>
                <a:lnTo>
                  <a:pt x="371929" y="0"/>
                </a:lnTo>
              </a:path>
            </a:pathLst>
          </a:cu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 name="Straight Connector 12"/>
          <p:cNvCxnSpPr>
            <a:stCxn id="4" idx="2"/>
          </p:cNvCxnSpPr>
          <p:nvPr/>
        </p:nvCxnSpPr>
        <p:spPr>
          <a:xfrm>
            <a:off x="4528783" y="1783520"/>
            <a:ext cx="6931" cy="919794"/>
          </a:xfrm>
          <a:prstGeom prst="line">
            <a:avLst/>
          </a:prstGeom>
          <a:ln>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4" name="Rectangle 1044"/>
          <p:cNvSpPr>
            <a:spLocks noChangeArrowheads="1"/>
          </p:cNvSpPr>
          <p:nvPr/>
        </p:nvSpPr>
        <p:spPr bwMode="auto">
          <a:xfrm>
            <a:off x="6349996" y="2867514"/>
            <a:ext cx="2824137"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B</a:t>
            </a:r>
            <a:br>
              <a:rPr lang="it-IT" sz="1200" dirty="0">
                <a:latin typeface="Roboto Light"/>
                <a:cs typeface="Roboto Light"/>
              </a:rPr>
            </a:br>
            <a:r>
              <a:rPr lang="it-IT" sz="1200" dirty="0">
                <a:latin typeface="Roboto Light"/>
                <a:cs typeface="Roboto Light"/>
              </a:rPr>
              <a:t>192.168.1.10 </a:t>
            </a:r>
            <a:r>
              <a:rPr lang="it-IT" sz="1200" dirty="0" err="1">
                <a:latin typeface="Roboto Light"/>
                <a:cs typeface="Roboto Light"/>
              </a:rPr>
              <a:t>at</a:t>
            </a:r>
            <a:r>
              <a:rPr lang="it-IT" sz="1200" dirty="0">
                <a:latin typeface="Roboto Light"/>
                <a:cs typeface="Roboto Light"/>
              </a:rPr>
              <a:t>  </a:t>
            </a:r>
            <a:r>
              <a:rPr lang="en-US" sz="1200" dirty="0">
                <a:latin typeface="Roboto Light"/>
                <a:cs typeface="Roboto Light"/>
              </a:rPr>
              <a:t>00:01:03:1d:98:b8 </a:t>
            </a:r>
            <a:endParaRPr lang="it-IT" sz="1200" dirty="0">
              <a:latin typeface="Roboto Light"/>
              <a:cs typeface="Roboto Light"/>
            </a:endParaRPr>
          </a:p>
        </p:txBody>
      </p:sp>
      <p:sp>
        <p:nvSpPr>
          <p:cNvPr id="15" name="Rectangle 1046"/>
          <p:cNvSpPr>
            <a:spLocks noChangeArrowheads="1"/>
          </p:cNvSpPr>
          <p:nvPr/>
        </p:nvSpPr>
        <p:spPr bwMode="auto">
          <a:xfrm>
            <a:off x="297315" y="2867514"/>
            <a:ext cx="2895827"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A</a:t>
            </a:r>
            <a:br>
              <a:rPr lang="it-IT" sz="1200" b="0" i="1" dirty="0">
                <a:latin typeface="Roboto Light"/>
                <a:cs typeface="Roboto Light"/>
              </a:rPr>
            </a:br>
            <a:r>
              <a:rPr lang="it-IT" sz="1200" dirty="0">
                <a:latin typeface="Roboto Light"/>
                <a:cs typeface="Roboto Light"/>
              </a:rPr>
              <a:t>192.168.1.100 </a:t>
            </a:r>
            <a:r>
              <a:rPr lang="it-IT" sz="1200" dirty="0" err="1">
                <a:latin typeface="Roboto Light"/>
                <a:cs typeface="Roboto Light"/>
              </a:rPr>
              <a:t>at</a:t>
            </a:r>
            <a:r>
              <a:rPr lang="it-IT" sz="1200" dirty="0">
                <a:latin typeface="Roboto Light"/>
                <a:cs typeface="Roboto Light"/>
              </a:rPr>
              <a:t> 08:00:46:07:04:A3</a:t>
            </a:r>
          </a:p>
        </p:txBody>
      </p:sp>
      <p:sp>
        <p:nvSpPr>
          <p:cNvPr id="16" name="Rectangle 1046"/>
          <p:cNvSpPr>
            <a:spLocks noChangeArrowheads="1"/>
          </p:cNvSpPr>
          <p:nvPr/>
        </p:nvSpPr>
        <p:spPr bwMode="auto">
          <a:xfrm>
            <a:off x="2654622" y="3420569"/>
            <a:ext cx="3695374" cy="452343"/>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it-IT" sz="1200" dirty="0">
                <a:latin typeface="Roboto Light"/>
                <a:cs typeface="Roboto Light"/>
              </a:rPr>
              <a:t>Host C</a:t>
            </a:r>
            <a:br>
              <a:rPr lang="it-IT" sz="1200" b="0" i="1" dirty="0">
                <a:latin typeface="Roboto Light"/>
                <a:cs typeface="Roboto Light"/>
              </a:rPr>
            </a:br>
            <a:r>
              <a:rPr lang="it-IT" sz="1200" dirty="0">
                <a:latin typeface="Roboto Light"/>
                <a:cs typeface="Roboto Light"/>
              </a:rPr>
              <a:t>192.168.1.137 </a:t>
            </a:r>
            <a:r>
              <a:rPr lang="it-IT" sz="1200" dirty="0" err="1">
                <a:latin typeface="Roboto Light"/>
                <a:cs typeface="Roboto Light"/>
              </a:rPr>
              <a:t>at</a:t>
            </a:r>
            <a:r>
              <a:rPr lang="it-IT" sz="1200" dirty="0">
                <a:latin typeface="Roboto Light"/>
                <a:cs typeface="Roboto Light"/>
              </a:rPr>
              <a:t> BA:DB:AD:BA:DB:AD</a:t>
            </a:r>
          </a:p>
        </p:txBody>
      </p:sp>
      <p:sp>
        <p:nvSpPr>
          <p:cNvPr id="17" name="Rectangle 16"/>
          <p:cNvSpPr/>
          <p:nvPr/>
        </p:nvSpPr>
        <p:spPr>
          <a:xfrm>
            <a:off x="248567" y="3556031"/>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a:t>
            </a:r>
          </a:p>
        </p:txBody>
      </p:sp>
      <p:sp>
        <p:nvSpPr>
          <p:cNvPr id="18" name="Rectangle 17"/>
          <p:cNvSpPr/>
          <p:nvPr/>
        </p:nvSpPr>
        <p:spPr>
          <a:xfrm>
            <a:off x="1551214" y="3556031"/>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BA:DB:AD:BA:DB:AD</a:t>
            </a:r>
          </a:p>
        </p:txBody>
      </p:sp>
      <p:sp>
        <p:nvSpPr>
          <p:cNvPr id="20" name="Rectangle 19"/>
          <p:cNvSpPr/>
          <p:nvPr/>
        </p:nvSpPr>
        <p:spPr>
          <a:xfrm>
            <a:off x="6081496" y="3498005"/>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192.168.1.100</a:t>
            </a:r>
          </a:p>
        </p:txBody>
      </p:sp>
      <p:sp>
        <p:nvSpPr>
          <p:cNvPr id="21" name="Rectangle 20"/>
          <p:cNvSpPr/>
          <p:nvPr/>
        </p:nvSpPr>
        <p:spPr>
          <a:xfrm>
            <a:off x="7384143" y="3498005"/>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BA:DB:AD:BA:DB:AD</a:t>
            </a:r>
          </a:p>
        </p:txBody>
      </p:sp>
      <p:sp>
        <p:nvSpPr>
          <p:cNvPr id="22" name="Rectangle 21"/>
          <p:cNvSpPr/>
          <p:nvPr/>
        </p:nvSpPr>
        <p:spPr>
          <a:xfrm>
            <a:off x="3126025" y="3976976"/>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192.168.1.100</a:t>
            </a:r>
          </a:p>
        </p:txBody>
      </p:sp>
      <p:sp>
        <p:nvSpPr>
          <p:cNvPr id="23" name="Rectangle 22"/>
          <p:cNvSpPr/>
          <p:nvPr/>
        </p:nvSpPr>
        <p:spPr>
          <a:xfrm>
            <a:off x="4428672" y="3976976"/>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eaLnBrk="0" hangingPunct="0">
              <a:spcBef>
                <a:spcPct val="50000"/>
              </a:spcBef>
            </a:pPr>
            <a:r>
              <a:rPr lang="it-IT" sz="1000" dirty="0">
                <a:latin typeface="Courier New"/>
                <a:cs typeface="Courier New"/>
              </a:rPr>
              <a:t>08:00:46:07:04:A3</a:t>
            </a:r>
          </a:p>
        </p:txBody>
      </p:sp>
      <p:sp>
        <p:nvSpPr>
          <p:cNvPr id="24" name="Rectangle 23"/>
          <p:cNvSpPr/>
          <p:nvPr/>
        </p:nvSpPr>
        <p:spPr>
          <a:xfrm>
            <a:off x="3126025" y="4194690"/>
            <a:ext cx="1302647"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192.168.1.10</a:t>
            </a:r>
          </a:p>
        </p:txBody>
      </p:sp>
      <p:sp>
        <p:nvSpPr>
          <p:cNvPr id="25" name="Rectangle 24"/>
          <p:cNvSpPr/>
          <p:nvPr/>
        </p:nvSpPr>
        <p:spPr>
          <a:xfrm>
            <a:off x="4428672" y="4194690"/>
            <a:ext cx="1574811" cy="217714"/>
          </a:xfrm>
          <a:prstGeom prst="rect">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sz="1000" dirty="0">
                <a:latin typeface="Courier New"/>
                <a:cs typeface="Courier New"/>
              </a:rPr>
              <a:t>00:01:03:1D:98:B8</a:t>
            </a:r>
          </a:p>
        </p:txBody>
      </p:sp>
      <p:sp>
        <p:nvSpPr>
          <p:cNvPr id="8" name="TextBox 7"/>
          <p:cNvSpPr txBox="1"/>
          <p:nvPr/>
        </p:nvSpPr>
        <p:spPr>
          <a:xfrm>
            <a:off x="4795278" y="1865500"/>
            <a:ext cx="1569660" cy="507831"/>
          </a:xfrm>
          <a:prstGeom prst="rect">
            <a:avLst/>
          </a:prstGeom>
          <a:noFill/>
          <a:ln>
            <a:solidFill>
              <a:schemeClr val="tx1"/>
            </a:solidFill>
          </a:ln>
        </p:spPr>
        <p:txBody>
          <a:bodyPr wrap="none" rtlCol="0">
            <a:spAutoFit/>
          </a:bodyPr>
          <a:lstStyle/>
          <a:p>
            <a:r>
              <a:rPr lang="en-US" sz="900" dirty="0">
                <a:latin typeface="Roboto Light"/>
                <a:cs typeface="Roboto Light"/>
              </a:rPr>
              <a:t>Ethernet: 00:01:03:1D:98:B8</a:t>
            </a:r>
          </a:p>
          <a:p>
            <a:pPr algn="ctr"/>
            <a:r>
              <a:rPr lang="en-US" sz="900" dirty="0">
                <a:latin typeface="Roboto Light"/>
                <a:cs typeface="Roboto Light"/>
              </a:rPr>
              <a:t>IP: 192.168.1.10</a:t>
            </a:r>
          </a:p>
          <a:p>
            <a:pPr algn="ctr"/>
            <a:r>
              <a:rPr lang="en-US" sz="900" dirty="0">
                <a:latin typeface="Roboto Light"/>
                <a:cs typeface="Roboto Light"/>
              </a:rPr>
              <a:t>Data: SECRET</a:t>
            </a:r>
          </a:p>
        </p:txBody>
      </p:sp>
      <p:sp>
        <p:nvSpPr>
          <p:cNvPr id="26" name="Freeform 25"/>
          <p:cNvSpPr/>
          <p:nvPr/>
        </p:nvSpPr>
        <p:spPr>
          <a:xfrm flipH="1">
            <a:off x="4662714" y="1783521"/>
            <a:ext cx="2503715" cy="919766"/>
          </a:xfrm>
          <a:custGeom>
            <a:avLst/>
            <a:gdLst>
              <a:gd name="connsiteX0" fmla="*/ 2775857 w 2775857"/>
              <a:gd name="connsiteY0" fmla="*/ 879929 h 879929"/>
              <a:gd name="connsiteX1" fmla="*/ 2775857 w 2775857"/>
              <a:gd name="connsiteY1" fmla="*/ 9072 h 879929"/>
              <a:gd name="connsiteX2" fmla="*/ 0 w 2775857"/>
              <a:gd name="connsiteY2" fmla="*/ 0 h 879929"/>
            </a:gdLst>
            <a:ahLst/>
            <a:cxnLst>
              <a:cxn ang="0">
                <a:pos x="connsiteX0" y="connsiteY0"/>
              </a:cxn>
              <a:cxn ang="0">
                <a:pos x="connsiteX1" y="connsiteY1"/>
              </a:cxn>
              <a:cxn ang="0">
                <a:pos x="connsiteX2" y="connsiteY2"/>
              </a:cxn>
            </a:cxnLst>
            <a:rect l="l" t="t" r="r" b="b"/>
            <a:pathLst>
              <a:path w="2775857" h="879929">
                <a:moveTo>
                  <a:pt x="2775857" y="879929"/>
                </a:moveTo>
                <a:lnTo>
                  <a:pt x="2775857" y="9072"/>
                </a:lnTo>
                <a:lnTo>
                  <a:pt x="0" y="0"/>
                </a:lnTo>
              </a:path>
            </a:pathLst>
          </a:custGeom>
          <a:ln>
            <a:solidFill>
              <a:schemeClr val="accent3">
                <a:lumMod val="60000"/>
                <a:lumOff val="40000"/>
              </a:schemeClr>
            </a:solidFill>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27" name="Picture 26"/>
          <p:cNvPicPr>
            <a:picLocks noChangeAspect="1"/>
          </p:cNvPicPr>
          <p:nvPr/>
        </p:nvPicPr>
        <p:blipFill>
          <a:blip r:embed="rId5"/>
          <a:stretch>
            <a:fillRect/>
          </a:stretch>
        </p:blipFill>
        <p:spPr>
          <a:xfrm>
            <a:off x="4822730" y="2703314"/>
            <a:ext cx="499963" cy="578905"/>
          </a:xfrm>
          <a:prstGeom prst="rect">
            <a:avLst/>
          </a:prstGeom>
        </p:spPr>
      </p:pic>
    </p:spTree>
    <p:extLst>
      <p:ext uri="{BB962C8B-B14F-4D97-AF65-F5344CB8AC3E}">
        <p14:creationId xmlns:p14="http://schemas.microsoft.com/office/powerpoint/2010/main" val="26258535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4194" name="Rectangle 1026"/>
          <p:cNvSpPr>
            <a:spLocks noGrp="1" noChangeArrowheads="1"/>
          </p:cNvSpPr>
          <p:nvPr>
            <p:ph type="title"/>
          </p:nvPr>
        </p:nvSpPr>
        <p:spPr/>
        <p:txBody>
          <a:bodyPr/>
          <a:lstStyle/>
          <a:p>
            <a:r>
              <a:rPr lang="en-US" dirty="0"/>
              <a:t>ARP Spoofing</a:t>
            </a:r>
          </a:p>
        </p:txBody>
      </p:sp>
      <p:sp>
        <p:nvSpPr>
          <p:cNvPr id="264195" name="Rectangle 1027"/>
          <p:cNvSpPr>
            <a:spLocks noGrp="1" noChangeArrowheads="1"/>
          </p:cNvSpPr>
          <p:nvPr>
            <p:ph idx="1"/>
          </p:nvPr>
        </p:nvSpPr>
        <p:spPr/>
        <p:txBody>
          <a:bodyPr/>
          <a:lstStyle/>
          <a:p>
            <a:r>
              <a:rPr lang="en-US" dirty="0"/>
              <a:t>Legitimate ARP replies might restore the ARP cache to the correct value</a:t>
            </a:r>
          </a:p>
          <a:p>
            <a:r>
              <a:rPr lang="en-US" dirty="0"/>
              <a:t>Most ARP-spoofing tool repeatedly send spoofed ARP replies to keep the ARP cache in the desired state</a:t>
            </a:r>
          </a:p>
        </p:txBody>
      </p:sp>
    </p:spTree>
    <p:extLst>
      <p:ext uri="{BB962C8B-B14F-4D97-AF65-F5344CB8AC3E}">
        <p14:creationId xmlns:p14="http://schemas.microsoft.com/office/powerpoint/2010/main" val="3507488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r>
              <a:rPr lang="en-US"/>
              <a:t>Dsniff</a:t>
            </a:r>
          </a:p>
        </p:txBody>
      </p:sp>
      <p:sp>
        <p:nvSpPr>
          <p:cNvPr id="272387" name="Rectangle 3"/>
          <p:cNvSpPr>
            <a:spLocks noGrp="1" noChangeArrowheads="1"/>
          </p:cNvSpPr>
          <p:nvPr>
            <p:ph idx="1"/>
          </p:nvPr>
        </p:nvSpPr>
        <p:spPr/>
        <p:txBody>
          <a:bodyPr/>
          <a:lstStyle/>
          <a:p>
            <a:r>
              <a:rPr lang="en-US" dirty="0"/>
              <a:t>Collection of tools for network auditing and penetration testing </a:t>
            </a:r>
          </a:p>
          <a:p>
            <a:r>
              <a:rPr lang="en-US" dirty="0" err="1"/>
              <a:t>dsniff</a:t>
            </a:r>
            <a:r>
              <a:rPr lang="en-US" dirty="0"/>
              <a:t>, </a:t>
            </a:r>
            <a:r>
              <a:rPr lang="en-US" dirty="0" err="1"/>
              <a:t>filesnarf</a:t>
            </a:r>
            <a:r>
              <a:rPr lang="en-US" dirty="0"/>
              <a:t>, </a:t>
            </a:r>
            <a:r>
              <a:rPr lang="en-US" dirty="0" err="1"/>
              <a:t>mailsnarf</a:t>
            </a:r>
            <a:r>
              <a:rPr lang="en-US" dirty="0"/>
              <a:t>, </a:t>
            </a:r>
            <a:r>
              <a:rPr lang="en-US" dirty="0" err="1"/>
              <a:t>msgsnarf</a:t>
            </a:r>
            <a:r>
              <a:rPr lang="en-US" dirty="0"/>
              <a:t>, </a:t>
            </a:r>
            <a:r>
              <a:rPr lang="en-US" dirty="0" err="1"/>
              <a:t>urlsnarf</a:t>
            </a:r>
            <a:r>
              <a:rPr lang="en-US" dirty="0"/>
              <a:t>, and </a:t>
            </a:r>
            <a:r>
              <a:rPr lang="en-US" dirty="0" err="1"/>
              <a:t>webspy</a:t>
            </a:r>
            <a:r>
              <a:rPr lang="en-US" dirty="0"/>
              <a:t> passively monitor a network for interesting data (passwords, e-mail, files, etc.)</a:t>
            </a:r>
          </a:p>
          <a:p>
            <a:r>
              <a:rPr lang="en-US" dirty="0" err="1"/>
              <a:t>arpspoof</a:t>
            </a:r>
            <a:r>
              <a:rPr lang="en-US" dirty="0"/>
              <a:t>, </a:t>
            </a:r>
            <a:r>
              <a:rPr lang="en-US" dirty="0" err="1"/>
              <a:t>dnsspoof</a:t>
            </a:r>
            <a:r>
              <a:rPr lang="en-US" dirty="0"/>
              <a:t>, and </a:t>
            </a:r>
            <a:r>
              <a:rPr lang="en-US" dirty="0" err="1"/>
              <a:t>macof</a:t>
            </a:r>
            <a:r>
              <a:rPr lang="en-US" dirty="0"/>
              <a:t> facilitate the interception of network traffic normally unavailable to an attacker</a:t>
            </a:r>
          </a:p>
          <a:p>
            <a:r>
              <a:rPr lang="en-US" dirty="0" err="1"/>
              <a:t>sshmitm</a:t>
            </a:r>
            <a:r>
              <a:rPr lang="en-US" dirty="0"/>
              <a:t> and </a:t>
            </a:r>
            <a:r>
              <a:rPr lang="en-US" dirty="0" err="1"/>
              <a:t>webmitm</a:t>
            </a:r>
            <a:r>
              <a:rPr lang="en-US" dirty="0"/>
              <a:t> implement active man-in-the-middle attacks against redirected SSH and HTTPS</a:t>
            </a:r>
          </a:p>
        </p:txBody>
      </p:sp>
    </p:spTree>
    <p:extLst>
      <p:ext uri="{BB962C8B-B14F-4D97-AF65-F5344CB8AC3E}">
        <p14:creationId xmlns:p14="http://schemas.microsoft.com/office/powerpoint/2010/main" val="29249457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Ettercap</a:t>
            </a:r>
            <a:endParaRPr lang="en-US" dirty="0"/>
          </a:p>
        </p:txBody>
      </p:sp>
      <p:sp>
        <p:nvSpPr>
          <p:cNvPr id="3" name="Content Placeholder 2"/>
          <p:cNvSpPr>
            <a:spLocks noGrp="1"/>
          </p:cNvSpPr>
          <p:nvPr>
            <p:ph idx="1"/>
          </p:nvPr>
        </p:nvSpPr>
        <p:spPr/>
        <p:txBody>
          <a:bodyPr/>
          <a:lstStyle/>
          <a:p>
            <a:r>
              <a:rPr lang="en-US" dirty="0"/>
              <a:t>Tool for performing man-in-middle attacks in LANs</a:t>
            </a:r>
          </a:p>
          <a:p>
            <a:r>
              <a:rPr lang="en-US" dirty="0"/>
              <a:t>Provides support for ARP spoofing attacks</a:t>
            </a:r>
          </a:p>
          <a:p>
            <a:pPr lvl="1"/>
            <a:r>
              <a:rPr lang="en-US" dirty="0"/>
              <a:t>Automatically forwards packets that are not directed to the IP of the host running the attack</a:t>
            </a:r>
          </a:p>
          <a:p>
            <a:r>
              <a:rPr lang="en-US" dirty="0"/>
              <a:t>Provides support for the interception of SSH1 and SSL connections</a:t>
            </a:r>
          </a:p>
          <a:p>
            <a:r>
              <a:rPr lang="en-US" dirty="0"/>
              <a:t>Supports the collection of passwords for a number of protocols</a:t>
            </a:r>
          </a:p>
          <a:p>
            <a:endParaRPr lang="en-US" dirty="0"/>
          </a:p>
        </p:txBody>
      </p:sp>
    </p:spTree>
    <p:extLst>
      <p:ext uri="{BB962C8B-B14F-4D97-AF65-F5344CB8AC3E}">
        <p14:creationId xmlns:p14="http://schemas.microsoft.com/office/powerpoint/2010/main" val="340729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dirty="0"/>
              <a:t>ARP Defenses</a:t>
            </a:r>
          </a:p>
        </p:txBody>
      </p:sp>
      <p:sp>
        <p:nvSpPr>
          <p:cNvPr id="241667" name="Rectangle 3"/>
          <p:cNvSpPr>
            <a:spLocks noGrp="1" noChangeArrowheads="1"/>
          </p:cNvSpPr>
          <p:nvPr>
            <p:ph idx="1"/>
          </p:nvPr>
        </p:nvSpPr>
        <p:spPr/>
        <p:txBody>
          <a:bodyPr>
            <a:normAutofit lnSpcReduction="10000"/>
          </a:bodyPr>
          <a:lstStyle/>
          <a:p>
            <a:r>
              <a:rPr lang="en-US" dirty="0"/>
              <a:t>Static ARP entries</a:t>
            </a:r>
          </a:p>
          <a:p>
            <a:pPr lvl="1"/>
            <a:r>
              <a:rPr lang="en-US" dirty="0"/>
              <a:t>The ARP cache can be configured to ignore dynamic updates </a:t>
            </a:r>
          </a:p>
          <a:p>
            <a:pPr lvl="1"/>
            <a:r>
              <a:rPr lang="en-US" dirty="0"/>
              <a:t>Difficult to manage in large deployments</a:t>
            </a:r>
          </a:p>
          <a:p>
            <a:pPr lvl="2"/>
            <a:r>
              <a:rPr lang="en-US" dirty="0"/>
              <a:t>Could be used for a subset of critical addresses (e.g., DNS servers, gateways)</a:t>
            </a:r>
          </a:p>
          <a:p>
            <a:r>
              <a:rPr lang="en-US" dirty="0"/>
              <a:t>Cache poisoning resistance</a:t>
            </a:r>
          </a:p>
          <a:p>
            <a:pPr lvl="1"/>
            <a:r>
              <a:rPr lang="en-US" dirty="0"/>
              <a:t>Ignore unsolicited ARP replies (still vulnerable to hijacking)</a:t>
            </a:r>
          </a:p>
          <a:p>
            <a:pPr lvl="1"/>
            <a:r>
              <a:rPr lang="en-US" dirty="0"/>
              <a:t>Update on timeout (limited usefulness)</a:t>
            </a:r>
          </a:p>
          <a:p>
            <a:r>
              <a:rPr lang="en-US" dirty="0"/>
              <a:t>Monitor changes (e.g., </a:t>
            </a:r>
            <a:r>
              <a:rPr lang="en-US" dirty="0" err="1"/>
              <a:t>arpwatch</a:t>
            </a:r>
            <a:r>
              <a:rPr lang="en-US" dirty="0"/>
              <a:t>)</a:t>
            </a:r>
          </a:p>
          <a:p>
            <a:pPr lvl="1"/>
            <a:r>
              <a:rPr lang="en-US" dirty="0"/>
              <a:t>Listen for ARP packets on a local Ethernet interface</a:t>
            </a:r>
          </a:p>
          <a:p>
            <a:pPr lvl="1"/>
            <a:r>
              <a:rPr lang="en-US" dirty="0"/>
              <a:t>Keep track for Ethernet/IP address pairs </a:t>
            </a:r>
          </a:p>
          <a:p>
            <a:pPr lvl="1"/>
            <a:r>
              <a:rPr lang="en-US" dirty="0"/>
              <a:t>Report suspicious activity and changes in mapping </a:t>
            </a:r>
          </a:p>
        </p:txBody>
      </p:sp>
    </p:spTree>
    <p:extLst>
      <p:ext uri="{BB962C8B-B14F-4D97-AF65-F5344CB8AC3E}">
        <p14:creationId xmlns:p14="http://schemas.microsoft.com/office/powerpoint/2010/main" val="4132796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p:txBody>
          <a:bodyPr/>
          <a:lstStyle/>
          <a:p>
            <a:r>
              <a:rPr lang="en-US"/>
              <a:t>Detecting Sniffers on Your Network</a:t>
            </a:r>
          </a:p>
        </p:txBody>
      </p:sp>
      <p:sp>
        <p:nvSpPr>
          <p:cNvPr id="275459" name="Rectangle 3"/>
          <p:cNvSpPr>
            <a:spLocks noGrp="1" noChangeArrowheads="1"/>
          </p:cNvSpPr>
          <p:nvPr>
            <p:ph idx="1"/>
          </p:nvPr>
        </p:nvSpPr>
        <p:spPr/>
        <p:txBody>
          <a:bodyPr/>
          <a:lstStyle/>
          <a:p>
            <a:r>
              <a:rPr lang="en-US" dirty="0"/>
              <a:t>Sniffers are typically passive programs</a:t>
            </a:r>
          </a:p>
          <a:p>
            <a:r>
              <a:rPr lang="en-US" dirty="0"/>
              <a:t>They put the network interface in promiscuous mode and listen for traffic</a:t>
            </a:r>
          </a:p>
          <a:p>
            <a:r>
              <a:rPr lang="en-US" dirty="0"/>
              <a:t>They can be detected by programs that provide information on the status of a network interface (e.g., </a:t>
            </a:r>
            <a:r>
              <a:rPr lang="en-US" dirty="0" err="1"/>
              <a:t>ifconfig</a:t>
            </a:r>
            <a:r>
              <a:rPr lang="en-US" dirty="0"/>
              <a:t>)</a:t>
            </a:r>
            <a:endParaRPr lang="en-US" sz="1200" b="1" dirty="0">
              <a:latin typeface="Courier New"/>
              <a:cs typeface="Courier New"/>
            </a:endParaRPr>
          </a:p>
          <a:p>
            <a:pPr lvl="1"/>
            <a:r>
              <a:rPr lang="en-US" sz="1100" b="1" dirty="0">
                <a:latin typeface="Courier New"/>
                <a:cs typeface="Courier New"/>
              </a:rPr>
              <a:t># </a:t>
            </a:r>
            <a:r>
              <a:rPr lang="en-US" sz="1100" b="1" dirty="0" err="1">
                <a:latin typeface="Courier New"/>
                <a:cs typeface="Courier New"/>
              </a:rPr>
              <a:t>ifconfig</a:t>
            </a:r>
            <a:r>
              <a:rPr lang="en-US" sz="1100" b="1" dirty="0">
                <a:latin typeface="Courier New"/>
                <a:cs typeface="Courier New"/>
              </a:rPr>
              <a:t> eth0</a:t>
            </a:r>
            <a:br>
              <a:rPr lang="en-US" dirty="0"/>
            </a:br>
            <a:r>
              <a:rPr lang="en-US" sz="1100" b="1" dirty="0">
                <a:latin typeface="Courier New" charset="0"/>
                <a:ea typeface="MS Mincho" pitchFamily="49" charset="-128"/>
                <a:cs typeface="MS Mincho" pitchFamily="49" charset="-128"/>
              </a:rPr>
              <a:t>eth0      Link </a:t>
            </a:r>
            <a:r>
              <a:rPr lang="en-US" sz="1100" b="1" dirty="0" err="1">
                <a:latin typeface="Courier New" charset="0"/>
                <a:ea typeface="MS Mincho" pitchFamily="49" charset="-128"/>
                <a:cs typeface="MS Mincho" pitchFamily="49" charset="-128"/>
              </a:rPr>
              <a:t>encap:Ethernet</a:t>
            </a:r>
            <a:r>
              <a:rPr lang="en-US" sz="1100" b="1" dirty="0">
                <a:latin typeface="Courier New" charset="0"/>
                <a:ea typeface="MS Mincho" pitchFamily="49" charset="-128"/>
                <a:cs typeface="MS Mincho" pitchFamily="49" charset="-128"/>
              </a:rPr>
              <a:t>  </a:t>
            </a:r>
            <a:r>
              <a:rPr lang="en-US" sz="1100" b="1" dirty="0" err="1">
                <a:latin typeface="Courier New" charset="0"/>
                <a:ea typeface="MS Mincho" pitchFamily="49" charset="-128"/>
                <a:cs typeface="MS Mincho" pitchFamily="49" charset="-128"/>
              </a:rPr>
              <a:t>HWaddr</a:t>
            </a:r>
            <a:r>
              <a:rPr lang="en-US" sz="1100" b="1" dirty="0">
                <a:latin typeface="Courier New" charset="0"/>
                <a:ea typeface="MS Mincho" pitchFamily="49" charset="-128"/>
                <a:cs typeface="MS Mincho" pitchFamily="49" charset="-128"/>
              </a:rPr>
              <a:t> 00:10:4B:E2:F6:4C  </a:t>
            </a:r>
            <a:br>
              <a:rPr lang="en-US" sz="1100" b="1" dirty="0">
                <a:latin typeface="Courier New" charset="0"/>
                <a:ea typeface="MS Mincho" pitchFamily="49" charset="-128"/>
                <a:cs typeface="MS Mincho" pitchFamily="49" charset="-128"/>
              </a:rPr>
            </a:br>
            <a:r>
              <a:rPr lang="en-US" sz="1100" b="1" dirty="0">
                <a:latin typeface="Courier New" charset="0"/>
                <a:ea typeface="MS Mincho" pitchFamily="49" charset="-128"/>
                <a:cs typeface="MS Mincho" pitchFamily="49" charset="-128"/>
              </a:rPr>
              <a:t>          </a:t>
            </a:r>
            <a:r>
              <a:rPr lang="en-US" sz="1100" b="1" dirty="0" err="1">
                <a:latin typeface="Courier New" charset="0"/>
                <a:ea typeface="MS Mincho" pitchFamily="49" charset="-128"/>
                <a:cs typeface="MS Mincho" pitchFamily="49" charset="-128"/>
              </a:rPr>
              <a:t>inet</a:t>
            </a:r>
            <a:r>
              <a:rPr lang="en-US" sz="1100" b="1" dirty="0">
                <a:latin typeface="Courier New" charset="0"/>
                <a:ea typeface="MS Mincho" pitchFamily="49" charset="-128"/>
                <a:cs typeface="MS Mincho" pitchFamily="49" charset="-128"/>
              </a:rPr>
              <a:t> addr:192.168.1.20  Bcast:192.168.1.255  Mask:255.255.255.0</a:t>
            </a:r>
            <a:br>
              <a:rPr lang="en-US" sz="1100" b="1" dirty="0">
                <a:latin typeface="Courier New" charset="0"/>
                <a:ea typeface="MS Mincho" pitchFamily="49" charset="-128"/>
                <a:cs typeface="MS Mincho" pitchFamily="49" charset="-128"/>
              </a:rPr>
            </a:br>
            <a:r>
              <a:rPr lang="en-US" sz="1100" b="1" dirty="0">
                <a:latin typeface="Courier New" charset="0"/>
                <a:ea typeface="MS Mincho" pitchFamily="49" charset="-128"/>
                <a:cs typeface="MS Mincho" pitchFamily="49" charset="-128"/>
              </a:rPr>
              <a:t>          UP BROADCAST RUNNING </a:t>
            </a:r>
            <a:r>
              <a:rPr lang="en-US" sz="1100" b="1" u="sng" dirty="0">
                <a:latin typeface="Courier New" charset="0"/>
                <a:ea typeface="MS Mincho" pitchFamily="49" charset="-128"/>
                <a:cs typeface="MS Mincho" pitchFamily="49" charset="-128"/>
              </a:rPr>
              <a:t>PROMISC</a:t>
            </a:r>
            <a:r>
              <a:rPr lang="en-US" sz="1100" b="1" dirty="0">
                <a:latin typeface="Courier New" charset="0"/>
                <a:ea typeface="MS Mincho" pitchFamily="49" charset="-128"/>
                <a:cs typeface="MS Mincho" pitchFamily="49" charset="-128"/>
              </a:rPr>
              <a:t> MULTICAST  MTU:1500  Metric:1</a:t>
            </a:r>
            <a:br>
              <a:rPr lang="en-US" sz="1100" b="1" dirty="0">
                <a:latin typeface="Courier New" charset="0"/>
                <a:ea typeface="MS Mincho" pitchFamily="49" charset="-128"/>
                <a:cs typeface="MS Mincho" pitchFamily="49" charset="-128"/>
              </a:rPr>
            </a:br>
            <a:r>
              <a:rPr lang="en-US" sz="1100" b="1" dirty="0">
                <a:latin typeface="Courier New" charset="0"/>
                <a:ea typeface="MS Mincho" pitchFamily="49" charset="-128"/>
                <a:cs typeface="MS Mincho" pitchFamily="49" charset="-128"/>
              </a:rPr>
              <a:t>          RX packets:1016 errors:0 dropped:0 overruns:0 frame:0</a:t>
            </a:r>
            <a:br>
              <a:rPr lang="en-US" sz="1100" b="1" dirty="0">
                <a:latin typeface="Courier New" charset="0"/>
                <a:ea typeface="MS Mincho" pitchFamily="49" charset="-128"/>
                <a:cs typeface="MS Mincho" pitchFamily="49" charset="-128"/>
              </a:rPr>
            </a:br>
            <a:r>
              <a:rPr lang="en-US" sz="1100" b="1" dirty="0">
                <a:latin typeface="Courier New" charset="0"/>
                <a:ea typeface="MS Mincho" pitchFamily="49" charset="-128"/>
                <a:cs typeface="MS Mincho" pitchFamily="49" charset="-128"/>
              </a:rPr>
              <a:t>          TX packets:209 errors:0 dropped:0 overruns:0 carrier:0</a:t>
            </a:r>
            <a:br>
              <a:rPr lang="en-US" sz="1100" b="1" dirty="0">
                <a:latin typeface="Courier New" charset="0"/>
                <a:ea typeface="MS Mincho" pitchFamily="49" charset="-128"/>
                <a:cs typeface="MS Mincho" pitchFamily="49" charset="-128"/>
              </a:rPr>
            </a:br>
            <a:r>
              <a:rPr lang="en-US" sz="1100" b="1" dirty="0">
                <a:latin typeface="Courier New" charset="0"/>
                <a:ea typeface="MS Mincho" pitchFamily="49" charset="-128"/>
                <a:cs typeface="MS Mincho" pitchFamily="49" charset="-128"/>
              </a:rPr>
              <a:t>          collisions:0 txqueuelen:100</a:t>
            </a:r>
          </a:p>
          <a:p>
            <a:r>
              <a:rPr lang="en-US" dirty="0"/>
              <a:t>A kernel-level rootkit can easily hide the presence of a sniffer</a:t>
            </a:r>
          </a:p>
        </p:txBody>
      </p:sp>
    </p:spTree>
    <p:extLst>
      <p:ext uri="{BB962C8B-B14F-4D97-AF65-F5344CB8AC3E}">
        <p14:creationId xmlns:p14="http://schemas.microsoft.com/office/powerpoint/2010/main" val="11911811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82" name="Rectangle 1026"/>
          <p:cNvSpPr>
            <a:spLocks noGrp="1" noChangeArrowheads="1"/>
          </p:cNvSpPr>
          <p:nvPr>
            <p:ph type="title"/>
          </p:nvPr>
        </p:nvSpPr>
        <p:spPr/>
        <p:txBody>
          <a:bodyPr/>
          <a:lstStyle/>
          <a:p>
            <a:r>
              <a:rPr lang="en-US"/>
              <a:t>Detecting Sniffers on Your Network</a:t>
            </a:r>
          </a:p>
        </p:txBody>
      </p:sp>
      <p:sp>
        <p:nvSpPr>
          <p:cNvPr id="276483" name="Rectangle 1027"/>
          <p:cNvSpPr>
            <a:spLocks noGrp="1" noChangeArrowheads="1"/>
          </p:cNvSpPr>
          <p:nvPr>
            <p:ph idx="1"/>
          </p:nvPr>
        </p:nvSpPr>
        <p:spPr/>
        <p:txBody>
          <a:bodyPr>
            <a:normAutofit fontScale="92500" lnSpcReduction="20000"/>
          </a:bodyPr>
          <a:lstStyle/>
          <a:p>
            <a:r>
              <a:rPr lang="en-US"/>
              <a:t>Suspicious ARP activity</a:t>
            </a:r>
          </a:p>
          <a:p>
            <a:pPr lvl="1"/>
            <a:r>
              <a:rPr lang="en-US"/>
              <a:t>ARP cache poisoning attacks are noisy</a:t>
            </a:r>
          </a:p>
          <a:p>
            <a:pPr lvl="1"/>
            <a:r>
              <a:rPr lang="en-US"/>
              <a:t>Tools like arpwatch and XArp detect a variety of ARP attacks</a:t>
            </a:r>
          </a:p>
          <a:p>
            <a:r>
              <a:rPr lang="en-US"/>
              <a:t>Suspicious DNS lookups</a:t>
            </a:r>
          </a:p>
          <a:p>
            <a:pPr lvl="1"/>
            <a:r>
              <a:rPr lang="en-US"/>
              <a:t>Sniffer attempts to resolve names associated with IP addresses (may be part of normal operation)</a:t>
            </a:r>
          </a:p>
          <a:p>
            <a:pPr lvl="1"/>
            <a:r>
              <a:rPr lang="en-US"/>
              <a:t>Trap: generate connection from fake IP address not in local network and detect attempt to resolve name</a:t>
            </a:r>
          </a:p>
          <a:p>
            <a:r>
              <a:rPr lang="en-US"/>
              <a:t>Latency</a:t>
            </a:r>
          </a:p>
          <a:p>
            <a:pPr lvl="1"/>
            <a:r>
              <a:rPr lang="en-US"/>
              <a:t>Assumption: Since the NIC is in promiscuous mode EVERY packet is processed</a:t>
            </a:r>
          </a:p>
          <a:p>
            <a:pPr lvl="1"/>
            <a:r>
              <a:rPr lang="en-US"/>
              <a:t>Use ping to analyze response time of host A</a:t>
            </a:r>
          </a:p>
          <a:p>
            <a:pPr lvl="1"/>
            <a:r>
              <a:rPr lang="en-US"/>
              <a:t>Generate huge amount of traffic to other hosts and analyze response time of host A</a:t>
            </a:r>
            <a:endParaRPr lang="en-US" dirty="0"/>
          </a:p>
        </p:txBody>
      </p:sp>
    </p:spTree>
    <p:extLst>
      <p:ext uri="{BB962C8B-B14F-4D97-AF65-F5344CB8AC3E}">
        <p14:creationId xmlns:p14="http://schemas.microsoft.com/office/powerpoint/2010/main" val="1646044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7506" name="Rectangle 1026"/>
          <p:cNvSpPr>
            <a:spLocks noGrp="1" noChangeArrowheads="1"/>
          </p:cNvSpPr>
          <p:nvPr>
            <p:ph type="title"/>
          </p:nvPr>
        </p:nvSpPr>
        <p:spPr/>
        <p:txBody>
          <a:bodyPr/>
          <a:lstStyle/>
          <a:p>
            <a:r>
              <a:rPr lang="en-US"/>
              <a:t>Detecting Sniffers on Your Network</a:t>
            </a:r>
          </a:p>
        </p:txBody>
      </p:sp>
      <p:sp>
        <p:nvSpPr>
          <p:cNvPr id="277507" name="Rectangle 1027"/>
          <p:cNvSpPr>
            <a:spLocks noGrp="1" noChangeArrowheads="1"/>
          </p:cNvSpPr>
          <p:nvPr>
            <p:ph idx="1"/>
          </p:nvPr>
        </p:nvSpPr>
        <p:spPr/>
        <p:txBody>
          <a:bodyPr/>
          <a:lstStyle/>
          <a:p>
            <a:r>
              <a:rPr lang="en-US" dirty="0"/>
              <a:t>Kernel behavior</a:t>
            </a:r>
          </a:p>
          <a:p>
            <a:pPr lvl="1"/>
            <a:r>
              <a:rPr lang="en-US" dirty="0"/>
              <a:t>Linux</a:t>
            </a:r>
          </a:p>
          <a:p>
            <a:pPr lvl="2"/>
            <a:r>
              <a:rPr lang="en-US" dirty="0"/>
              <a:t>When in promiscuous mode, some kernels will accept a packet that has the wrong Ethernet address but the right destination IP address</a:t>
            </a:r>
          </a:p>
          <a:p>
            <a:pPr lvl="2"/>
            <a:r>
              <a:rPr lang="en-US" dirty="0"/>
              <a:t>If sending an ICMP request to a host using the wrong Ethernet address but the correct IP address causes an ICMP reply, the host is sniffing the network </a:t>
            </a:r>
          </a:p>
          <a:p>
            <a:r>
              <a:rPr lang="en-US" dirty="0" err="1"/>
              <a:t>AntiSniff</a:t>
            </a:r>
            <a:r>
              <a:rPr lang="en-US" dirty="0"/>
              <a:t> tool (written in 2000!)</a:t>
            </a:r>
          </a:p>
          <a:p>
            <a:pPr lvl="1"/>
            <a:r>
              <a:rPr lang="en-US" dirty="0"/>
              <a:t>Covers some of the techniques above</a:t>
            </a:r>
          </a:p>
          <a:p>
            <a:pPr lvl="1"/>
            <a:r>
              <a:rPr lang="en-US" dirty="0"/>
              <a:t>Uses TCP SYN and TCP handshake forged traffic to overload sniffer when testing latency</a:t>
            </a:r>
          </a:p>
          <a:p>
            <a:endParaRPr lang="en-US" dirty="0"/>
          </a:p>
        </p:txBody>
      </p:sp>
    </p:spTree>
    <p:extLst>
      <p:ext uri="{BB962C8B-B14F-4D97-AF65-F5344CB8AC3E}">
        <p14:creationId xmlns:p14="http://schemas.microsoft.com/office/powerpoint/2010/main" val="1672526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Network Access</a:t>
            </a:r>
          </a:p>
        </p:txBody>
      </p:sp>
      <p:sp>
        <p:nvSpPr>
          <p:cNvPr id="3" name="Content Placeholder 2"/>
          <p:cNvSpPr>
            <a:spLocks noGrp="1"/>
          </p:cNvSpPr>
          <p:nvPr>
            <p:ph idx="1"/>
          </p:nvPr>
        </p:nvSpPr>
        <p:spPr/>
        <p:txBody>
          <a:bodyPr>
            <a:normAutofit/>
          </a:bodyPr>
          <a:lstStyle/>
          <a:p>
            <a:r>
              <a:rPr lang="en-US" dirty="0"/>
              <a:t>Sniffing and hijacking attacks (e.g., ARP attacks) require physical access </a:t>
            </a:r>
          </a:p>
          <a:p>
            <a:r>
              <a:rPr lang="en-US" dirty="0"/>
              <a:t>It is important to control who can access your network</a:t>
            </a:r>
          </a:p>
          <a:p>
            <a:r>
              <a:rPr lang="en-US" dirty="0"/>
              <a:t>IEEE 802.1X is port-based access control protocol</a:t>
            </a:r>
          </a:p>
          <a:p>
            <a:pPr lvl="1"/>
            <a:r>
              <a:rPr lang="en-US" dirty="0"/>
              <a:t>A “supplicant” (e.g., a laptop) connects to an “authenticator” (e.g., a switch)</a:t>
            </a:r>
          </a:p>
          <a:p>
            <a:pPr lvl="1"/>
            <a:r>
              <a:rPr lang="en-US" dirty="0"/>
              <a:t>The “supplicant” has minimal traffic access until it presents the right credentials (through the authenticator) to an authentication server </a:t>
            </a:r>
          </a:p>
          <a:p>
            <a:pPr lvl="2"/>
            <a:r>
              <a:rPr lang="en-US" dirty="0"/>
              <a:t>Protocol based on the Extensible Authentication Protocol (EAP) over LAN (EAPOL)</a:t>
            </a:r>
          </a:p>
          <a:p>
            <a:pPr lvl="1"/>
            <a:r>
              <a:rPr lang="en-US" dirty="0"/>
              <a:t>Once the right credentials are provided network access will be granted</a:t>
            </a:r>
          </a:p>
        </p:txBody>
      </p:sp>
    </p:spTree>
    <p:extLst>
      <p:ext uri="{BB962C8B-B14F-4D97-AF65-F5344CB8AC3E}">
        <p14:creationId xmlns:p14="http://schemas.microsoft.com/office/powerpoint/2010/main" val="3432539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0338" name="Rectangle 1026"/>
          <p:cNvSpPr>
            <a:spLocks noGrp="1" noChangeArrowheads="1"/>
          </p:cNvSpPr>
          <p:nvPr>
            <p:ph type="title"/>
          </p:nvPr>
        </p:nvSpPr>
        <p:spPr/>
        <p:txBody>
          <a:bodyPr/>
          <a:lstStyle/>
          <a:p>
            <a:r>
              <a:rPr lang="en-US"/>
              <a:t>Classless Inter-Domain Routing (CIDR) </a:t>
            </a:r>
          </a:p>
        </p:txBody>
      </p:sp>
      <p:sp>
        <p:nvSpPr>
          <p:cNvPr id="270339" name="Rectangle 1027"/>
          <p:cNvSpPr>
            <a:spLocks noGrp="1" noChangeArrowheads="1"/>
          </p:cNvSpPr>
          <p:nvPr>
            <p:ph idx="1"/>
          </p:nvPr>
        </p:nvSpPr>
        <p:spPr/>
        <p:txBody>
          <a:bodyPr/>
          <a:lstStyle/>
          <a:p>
            <a:r>
              <a:rPr lang="en-US" dirty="0"/>
              <a:t>Allocation of large chunks of IP addresses to single organizations wasted an enormous number of IP addresses</a:t>
            </a:r>
          </a:p>
          <a:p>
            <a:pPr lvl="1"/>
            <a:r>
              <a:rPr lang="en-US" dirty="0"/>
              <a:t>The public IPv4 space has been exhausted in February 2011</a:t>
            </a:r>
          </a:p>
          <a:p>
            <a:r>
              <a:rPr lang="en-US" dirty="0"/>
              <a:t>CIDR, introduced in 1993, is an addressing scheme which allows for more efficient allocation of IP addresses than the old class-based address scheme</a:t>
            </a:r>
          </a:p>
          <a:p>
            <a:r>
              <a:rPr lang="en-US" dirty="0"/>
              <a:t>The </a:t>
            </a:r>
            <a:r>
              <a:rPr lang="en-US" dirty="0" err="1"/>
              <a:t>netid</a:t>
            </a:r>
            <a:r>
              <a:rPr lang="en-US" dirty="0"/>
              <a:t>/</a:t>
            </a:r>
            <a:r>
              <a:rPr lang="en-US" dirty="0" err="1"/>
              <a:t>hostid</a:t>
            </a:r>
            <a:r>
              <a:rPr lang="en-US" dirty="0"/>
              <a:t> boundary can be placed on any bit between 13 and 27</a:t>
            </a:r>
          </a:p>
          <a:p>
            <a:pPr lvl="1"/>
            <a:r>
              <a:rPr lang="en-US" dirty="0"/>
              <a:t>32 hosts minimum </a:t>
            </a:r>
          </a:p>
          <a:p>
            <a:pPr lvl="1"/>
            <a:r>
              <a:rPr lang="en-US" dirty="0"/>
              <a:t>524,288  hosts maximum </a:t>
            </a:r>
          </a:p>
        </p:txBody>
      </p:sp>
    </p:spTree>
    <p:extLst>
      <p:ext uri="{BB962C8B-B14F-4D97-AF65-F5344CB8AC3E}">
        <p14:creationId xmlns:p14="http://schemas.microsoft.com/office/powerpoint/2010/main" val="23922570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063988" y="2476164"/>
            <a:ext cx="4759342" cy="2177706"/>
          </a:xfrm>
          <a:prstGeom prst="rect">
            <a:avLst/>
          </a:prstGeom>
        </p:spPr>
      </p:pic>
      <p:sp>
        <p:nvSpPr>
          <p:cNvPr id="64514" name="Rectangle 2"/>
          <p:cNvSpPr>
            <a:spLocks noGrp="1" noChangeArrowheads="1"/>
          </p:cNvSpPr>
          <p:nvPr>
            <p:ph type="title"/>
          </p:nvPr>
        </p:nvSpPr>
        <p:spPr/>
        <p:txBody>
          <a:bodyPr/>
          <a:lstStyle/>
          <a:p>
            <a:r>
              <a:rPr lang="en-US"/>
              <a:t>IP Spoofing</a:t>
            </a:r>
          </a:p>
        </p:txBody>
      </p:sp>
      <p:sp>
        <p:nvSpPr>
          <p:cNvPr id="64515" name="Rectangle 3"/>
          <p:cNvSpPr>
            <a:spLocks noGrp="1" noChangeArrowheads="1"/>
          </p:cNvSpPr>
          <p:nvPr>
            <p:ph idx="1"/>
          </p:nvPr>
        </p:nvSpPr>
        <p:spPr>
          <a:xfrm>
            <a:off x="228600" y="1314451"/>
            <a:ext cx="8686800" cy="1096566"/>
          </a:xfrm>
        </p:spPr>
        <p:txBody>
          <a:bodyPr/>
          <a:lstStyle/>
          <a:p>
            <a:pPr>
              <a:lnSpc>
                <a:spcPct val="90000"/>
              </a:lnSpc>
            </a:pPr>
            <a:r>
              <a:rPr lang="en-US" sz="1800"/>
              <a:t>In an IP spoofing attack a host impersonates another host by sending a datagram with the address of the impersonated host as the source address </a:t>
            </a:r>
          </a:p>
        </p:txBody>
      </p:sp>
      <p:sp>
        <p:nvSpPr>
          <p:cNvPr id="64517" name="Text Box 5"/>
          <p:cNvSpPr txBox="1">
            <a:spLocks noChangeArrowheads="1"/>
          </p:cNvSpPr>
          <p:nvPr/>
        </p:nvSpPr>
        <p:spPr bwMode="auto">
          <a:xfrm>
            <a:off x="3646265" y="2599136"/>
            <a:ext cx="1273051" cy="267101"/>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200">
                <a:latin typeface="Courier New" charset="0"/>
              </a:rPr>
              <a:t>111.10.20.14</a:t>
            </a:r>
          </a:p>
        </p:txBody>
      </p:sp>
      <p:sp>
        <p:nvSpPr>
          <p:cNvPr id="64518" name="Text Box 6"/>
          <p:cNvSpPr txBox="1">
            <a:spLocks noChangeArrowheads="1"/>
          </p:cNvSpPr>
          <p:nvPr/>
        </p:nvSpPr>
        <p:spPr bwMode="auto">
          <a:xfrm>
            <a:off x="4864199" y="2816553"/>
            <a:ext cx="1273051" cy="267101"/>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200">
                <a:latin typeface="Courier New" charset="0"/>
              </a:rPr>
              <a:t>111.10.20.76</a:t>
            </a:r>
          </a:p>
        </p:txBody>
      </p:sp>
      <p:sp>
        <p:nvSpPr>
          <p:cNvPr id="64520" name="Text Box 8"/>
          <p:cNvSpPr txBox="1">
            <a:spLocks noChangeArrowheads="1"/>
          </p:cNvSpPr>
          <p:nvPr/>
        </p:nvSpPr>
        <p:spPr bwMode="auto">
          <a:xfrm>
            <a:off x="844390" y="2532588"/>
            <a:ext cx="1365399" cy="267101"/>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200">
                <a:latin typeface="Courier New" charset="0"/>
              </a:rPr>
              <a:t>111.10.20.121</a:t>
            </a:r>
          </a:p>
        </p:txBody>
      </p:sp>
      <p:sp>
        <p:nvSpPr>
          <p:cNvPr id="64522" name="Text Box 10"/>
          <p:cNvSpPr txBox="1">
            <a:spLocks noChangeArrowheads="1"/>
          </p:cNvSpPr>
          <p:nvPr/>
        </p:nvSpPr>
        <p:spPr bwMode="auto">
          <a:xfrm>
            <a:off x="6629401" y="2571750"/>
            <a:ext cx="1596181" cy="420989"/>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100">
                <a:latin typeface="Roboto Light"/>
                <a:cs typeface="Roboto Light"/>
              </a:rPr>
              <a:t>From</a:t>
            </a:r>
            <a:r>
              <a:rPr lang="en-US" sz="1100">
                <a:latin typeface="Courier New" charset="0"/>
              </a:rPr>
              <a:t> 111.10.20.76</a:t>
            </a:r>
          </a:p>
          <a:p>
            <a:pPr eaLnBrk="0" hangingPunct="0"/>
            <a:r>
              <a:rPr lang="en-US" sz="1100">
                <a:latin typeface="Roboto Light"/>
                <a:cs typeface="Roboto Light"/>
              </a:rPr>
              <a:t>To</a:t>
            </a:r>
            <a:r>
              <a:rPr lang="en-US" sz="1100"/>
              <a:t>    </a:t>
            </a:r>
            <a:r>
              <a:rPr lang="en-US" sz="1100">
                <a:latin typeface="Courier New" charset="0"/>
              </a:rPr>
              <a:t> 111.10.20.14</a:t>
            </a:r>
          </a:p>
        </p:txBody>
      </p:sp>
      <p:sp>
        <p:nvSpPr>
          <p:cNvPr id="64523" name="Text Box 11"/>
          <p:cNvSpPr txBox="1">
            <a:spLocks noChangeArrowheads="1"/>
          </p:cNvSpPr>
          <p:nvPr/>
        </p:nvSpPr>
        <p:spPr bwMode="auto">
          <a:xfrm>
            <a:off x="1840647" y="2001860"/>
            <a:ext cx="1834577" cy="267101"/>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200">
                <a:latin typeface="Roboto Light"/>
                <a:cs typeface="Roboto Light"/>
              </a:rPr>
              <a:t>Subnetwork</a:t>
            </a:r>
            <a:r>
              <a:rPr lang="en-US" sz="1200"/>
              <a:t> </a:t>
            </a:r>
            <a:r>
              <a:rPr lang="en-US" sz="1200">
                <a:latin typeface="Courier New" charset="0"/>
              </a:rPr>
              <a:t>111.10.20</a:t>
            </a:r>
            <a:r>
              <a:rPr lang="en-US" sz="1200"/>
              <a:t> </a:t>
            </a:r>
          </a:p>
        </p:txBody>
      </p:sp>
      <p:sp>
        <p:nvSpPr>
          <p:cNvPr id="64524" name="Rectangle 12"/>
          <p:cNvSpPr>
            <a:spLocks noChangeArrowheads="1"/>
          </p:cNvSpPr>
          <p:nvPr/>
        </p:nvSpPr>
        <p:spPr bwMode="auto">
          <a:xfrm>
            <a:off x="6324601" y="2515792"/>
            <a:ext cx="346075" cy="83344"/>
          </a:xfrm>
          <a:prstGeom prst="rect">
            <a:avLst/>
          </a:prstGeom>
          <a:solidFill>
            <a:schemeClr val="accent2">
              <a:lumMod val="75000"/>
            </a:schemeClr>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64525" name="Rectangle 13"/>
          <p:cNvSpPr>
            <a:spLocks noChangeArrowheads="1"/>
          </p:cNvSpPr>
          <p:nvPr/>
        </p:nvSpPr>
        <p:spPr bwMode="auto">
          <a:xfrm>
            <a:off x="3579033" y="4247520"/>
            <a:ext cx="533400" cy="114300"/>
          </a:xfrm>
          <a:prstGeom prst="rect">
            <a:avLst/>
          </a:prstGeom>
          <a:solidFill>
            <a:srgbClr val="FADC70"/>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64526" name="Rectangle 14"/>
          <p:cNvSpPr>
            <a:spLocks noChangeArrowheads="1"/>
          </p:cNvSpPr>
          <p:nvPr/>
        </p:nvSpPr>
        <p:spPr bwMode="auto">
          <a:xfrm>
            <a:off x="3706033" y="4257046"/>
            <a:ext cx="346075" cy="83344"/>
          </a:xfrm>
          <a:prstGeom prst="rect">
            <a:avLst/>
          </a:prstGeom>
          <a:solidFill>
            <a:srgbClr val="953735"/>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64528" name="Rectangle 16"/>
          <p:cNvSpPr>
            <a:spLocks noChangeArrowheads="1"/>
          </p:cNvSpPr>
          <p:nvPr/>
        </p:nvSpPr>
        <p:spPr bwMode="auto">
          <a:xfrm>
            <a:off x="6324600" y="3189217"/>
            <a:ext cx="533400" cy="114300"/>
          </a:xfrm>
          <a:prstGeom prst="rect">
            <a:avLst/>
          </a:prstGeom>
          <a:solidFill>
            <a:srgbClr val="FADC70"/>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64529" name="Text Box 17"/>
          <p:cNvSpPr txBox="1">
            <a:spLocks noChangeArrowheads="1"/>
          </p:cNvSpPr>
          <p:nvPr/>
        </p:nvSpPr>
        <p:spPr bwMode="auto">
          <a:xfrm>
            <a:off x="6705602" y="3360668"/>
            <a:ext cx="2019443" cy="420989"/>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100">
                <a:latin typeface="Roboto Light"/>
                <a:cs typeface="Roboto Light"/>
              </a:rPr>
              <a:t>From</a:t>
            </a:r>
            <a:r>
              <a:rPr lang="en-US" sz="1100">
                <a:latin typeface="Courier New" charset="0"/>
              </a:rPr>
              <a:t> 09:45:FA:07:22:23</a:t>
            </a:r>
          </a:p>
          <a:p>
            <a:pPr eaLnBrk="0" hangingPunct="0"/>
            <a:r>
              <a:rPr lang="en-US" sz="1100">
                <a:latin typeface="Roboto Light"/>
                <a:cs typeface="Roboto Light"/>
              </a:rPr>
              <a:t>To</a:t>
            </a:r>
            <a:r>
              <a:rPr lang="en-US" sz="1100"/>
              <a:t>    </a:t>
            </a:r>
            <a:r>
              <a:rPr lang="en-US" sz="1100">
                <a:latin typeface="Courier New" charset="0"/>
              </a:rPr>
              <a:t> 0A:12:33:B2:C4:11</a:t>
            </a:r>
          </a:p>
        </p:txBody>
      </p:sp>
      <p:sp>
        <p:nvSpPr>
          <p:cNvPr id="3" name="Freeform 2"/>
          <p:cNvSpPr/>
          <p:nvPr/>
        </p:nvSpPr>
        <p:spPr>
          <a:xfrm>
            <a:off x="1327124" y="3764653"/>
            <a:ext cx="3157640" cy="400495"/>
          </a:xfrm>
          <a:custGeom>
            <a:avLst/>
            <a:gdLst>
              <a:gd name="connsiteX0" fmla="*/ 0 w 3157640"/>
              <a:gd name="connsiteY0" fmla="*/ 0 h 400495"/>
              <a:gd name="connsiteX1" fmla="*/ 0 w 3157640"/>
              <a:gd name="connsiteY1" fmla="*/ 400495 h 400495"/>
              <a:gd name="connsiteX2" fmla="*/ 3157640 w 3157640"/>
              <a:gd name="connsiteY2" fmla="*/ 400495 h 400495"/>
              <a:gd name="connsiteX3" fmla="*/ 3157640 w 3157640"/>
              <a:gd name="connsiteY3" fmla="*/ 11443 h 400495"/>
            </a:gdLst>
            <a:ahLst/>
            <a:cxnLst>
              <a:cxn ang="0">
                <a:pos x="connsiteX0" y="connsiteY0"/>
              </a:cxn>
              <a:cxn ang="0">
                <a:pos x="connsiteX1" y="connsiteY1"/>
              </a:cxn>
              <a:cxn ang="0">
                <a:pos x="connsiteX2" y="connsiteY2"/>
              </a:cxn>
              <a:cxn ang="0">
                <a:pos x="connsiteX3" y="connsiteY3"/>
              </a:cxn>
            </a:cxnLst>
            <a:rect l="l" t="t" r="r" b="b"/>
            <a:pathLst>
              <a:path w="3157640" h="400495">
                <a:moveTo>
                  <a:pt x="0" y="0"/>
                </a:moveTo>
                <a:lnTo>
                  <a:pt x="0" y="400495"/>
                </a:lnTo>
                <a:lnTo>
                  <a:pt x="3157640" y="400495"/>
                </a:lnTo>
                <a:lnTo>
                  <a:pt x="3157640" y="11443"/>
                </a:lnTo>
              </a:path>
            </a:pathLst>
          </a:custGeom>
          <a:ln>
            <a:solidFill>
              <a:schemeClr val="accent3">
                <a:lumMod val="75000"/>
              </a:schemeClr>
            </a:solidFill>
            <a:tailEnd type="triangle"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TextBox 3"/>
          <p:cNvSpPr txBox="1"/>
          <p:nvPr/>
        </p:nvSpPr>
        <p:spPr>
          <a:xfrm>
            <a:off x="587929" y="3428503"/>
            <a:ext cx="1754582" cy="276999"/>
          </a:xfrm>
          <a:prstGeom prst="rect">
            <a:avLst/>
          </a:prstGeom>
          <a:noFill/>
        </p:spPr>
        <p:txBody>
          <a:bodyPr wrap="none" rtlCol="0">
            <a:spAutoFit/>
          </a:bodyPr>
          <a:lstStyle/>
          <a:p>
            <a:pPr algn="ctr"/>
            <a:r>
              <a:rPr lang="en-US" sz="1200">
                <a:latin typeface="Courier New" charset="0"/>
              </a:rPr>
              <a:t>09:45:FA:07:22:23</a:t>
            </a:r>
            <a:endParaRPr lang="en-US" sz="1200">
              <a:latin typeface="Roboto Light"/>
              <a:cs typeface="Roboto Light"/>
            </a:endParaRPr>
          </a:p>
        </p:txBody>
      </p:sp>
      <p:sp>
        <p:nvSpPr>
          <p:cNvPr id="6" name="TextBox 5"/>
          <p:cNvSpPr txBox="1"/>
          <p:nvPr/>
        </p:nvSpPr>
        <p:spPr>
          <a:xfrm>
            <a:off x="3527386" y="3457308"/>
            <a:ext cx="1754582" cy="461665"/>
          </a:xfrm>
          <a:prstGeom prst="rect">
            <a:avLst/>
          </a:prstGeom>
          <a:noFill/>
        </p:spPr>
        <p:txBody>
          <a:bodyPr wrap="none" rtlCol="0">
            <a:spAutoFit/>
          </a:bodyPr>
          <a:lstStyle/>
          <a:p>
            <a:pPr algn="ctr"/>
            <a:r>
              <a:rPr lang="en-US" sz="1200">
                <a:latin typeface="Courier New" charset="0"/>
              </a:rPr>
              <a:t>0A:12:33:B2:C4:11</a:t>
            </a:r>
          </a:p>
          <a:p>
            <a:pPr algn="ctr"/>
            <a:endParaRPr lang="en-US" sz="1200">
              <a:latin typeface="Roboto Light"/>
              <a:cs typeface="Roboto Light"/>
            </a:endParaRPr>
          </a:p>
        </p:txBody>
      </p:sp>
      <p:pic>
        <p:nvPicPr>
          <p:cNvPr id="18" name="Picture 17"/>
          <p:cNvPicPr>
            <a:picLocks noChangeAspect="1"/>
          </p:cNvPicPr>
          <p:nvPr/>
        </p:nvPicPr>
        <p:blipFill>
          <a:blip r:embed="rId4"/>
          <a:stretch>
            <a:fillRect/>
          </a:stretch>
        </p:blipFill>
        <p:spPr>
          <a:xfrm>
            <a:off x="668016" y="2812343"/>
            <a:ext cx="499963" cy="578905"/>
          </a:xfrm>
          <a:prstGeom prst="rect">
            <a:avLst/>
          </a:prstGeom>
        </p:spPr>
      </p:pic>
    </p:spTree>
    <p:extLst>
      <p:ext uri="{BB962C8B-B14F-4D97-AF65-F5344CB8AC3E}">
        <p14:creationId xmlns:p14="http://schemas.microsoft.com/office/powerpoint/2010/main" val="3976137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882" name="Rectangle 1026"/>
          <p:cNvSpPr>
            <a:spLocks noGrp="1" noChangeArrowheads="1"/>
          </p:cNvSpPr>
          <p:nvPr>
            <p:ph type="title"/>
          </p:nvPr>
        </p:nvSpPr>
        <p:spPr/>
        <p:txBody>
          <a:bodyPr/>
          <a:lstStyle/>
          <a:p>
            <a:r>
              <a:rPr lang="en-US"/>
              <a:t>Why IP Spoofing?</a:t>
            </a:r>
          </a:p>
        </p:txBody>
      </p:sp>
      <p:sp>
        <p:nvSpPr>
          <p:cNvPr id="250883" name="Rectangle 1027"/>
          <p:cNvSpPr>
            <a:spLocks noGrp="1" noChangeArrowheads="1"/>
          </p:cNvSpPr>
          <p:nvPr>
            <p:ph idx="1"/>
          </p:nvPr>
        </p:nvSpPr>
        <p:spPr/>
        <p:txBody>
          <a:bodyPr/>
          <a:lstStyle/>
          <a:p>
            <a:r>
              <a:rPr lang="en-US" dirty="0"/>
              <a:t>IP spoofing is used to impersonate sources of security-critical information (e.g., a DNS server)</a:t>
            </a:r>
          </a:p>
          <a:p>
            <a:r>
              <a:rPr lang="en-US" dirty="0"/>
              <a:t>IP spoofing is used to exploit address-based authentication in higher-level protocols</a:t>
            </a:r>
          </a:p>
          <a:p>
            <a:r>
              <a:rPr lang="en-US" dirty="0"/>
              <a:t>Many tools available</a:t>
            </a:r>
          </a:p>
          <a:p>
            <a:pPr lvl="1"/>
            <a:r>
              <a:rPr lang="en-US" dirty="0"/>
              <a:t>Protocol-specific </a:t>
            </a:r>
            <a:r>
              <a:rPr lang="en-US" dirty="0" err="1"/>
              <a:t>spoofers</a:t>
            </a:r>
            <a:r>
              <a:rPr lang="en-US" dirty="0"/>
              <a:t> (DNS </a:t>
            </a:r>
            <a:r>
              <a:rPr lang="en-US" dirty="0" err="1"/>
              <a:t>spoofers</a:t>
            </a:r>
            <a:r>
              <a:rPr lang="en-US" dirty="0"/>
              <a:t>, NFS </a:t>
            </a:r>
            <a:r>
              <a:rPr lang="en-US" dirty="0" err="1"/>
              <a:t>spoofers</a:t>
            </a:r>
            <a:r>
              <a:rPr lang="en-US" dirty="0"/>
              <a:t>, etc)</a:t>
            </a:r>
          </a:p>
          <a:p>
            <a:pPr lvl="1"/>
            <a:r>
              <a:rPr lang="en-US" dirty="0"/>
              <a:t>Generic IP spoofing tools (e.g., </a:t>
            </a:r>
            <a:r>
              <a:rPr lang="en-US" dirty="0" err="1"/>
              <a:t>hping</a:t>
            </a:r>
            <a:r>
              <a:rPr lang="en-US" dirty="0"/>
              <a:t>)</a:t>
            </a:r>
          </a:p>
          <a:p>
            <a:pPr lvl="1"/>
            <a:endParaRPr lang="en-US" dirty="0"/>
          </a:p>
        </p:txBody>
      </p:sp>
    </p:spTree>
    <p:extLst>
      <p:ext uri="{BB962C8B-B14F-4D97-AF65-F5344CB8AC3E}">
        <p14:creationId xmlns:p14="http://schemas.microsoft.com/office/powerpoint/2010/main" val="38452765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p:txBody>
          <a:bodyPr/>
          <a:lstStyle/>
          <a:p>
            <a:r>
              <a:rPr lang="en-US"/>
              <a:t>Libnet</a:t>
            </a:r>
          </a:p>
        </p:txBody>
      </p:sp>
      <p:sp>
        <p:nvSpPr>
          <p:cNvPr id="259075" name="Rectangle 3"/>
          <p:cNvSpPr>
            <a:spLocks noGrp="1" noChangeArrowheads="1"/>
          </p:cNvSpPr>
          <p:nvPr>
            <p:ph idx="1"/>
          </p:nvPr>
        </p:nvSpPr>
        <p:spPr/>
        <p:txBody>
          <a:bodyPr>
            <a:normAutofit/>
          </a:bodyPr>
          <a:lstStyle/>
          <a:p>
            <a:pPr marL="408196" indent="-408196"/>
            <a:r>
              <a:rPr lang="en-US" dirty="0"/>
              <a:t>Provides a platform-independent library of functions to build (and inject) arbitrary packets</a:t>
            </a:r>
          </a:p>
          <a:p>
            <a:pPr marL="408196" indent="-408196"/>
            <a:r>
              <a:rPr lang="en-US" dirty="0"/>
              <a:t>Allows to write Ethernet spoofed frames</a:t>
            </a:r>
          </a:p>
          <a:p>
            <a:pPr marL="408196" indent="-408196"/>
            <a:r>
              <a:rPr lang="en-US" dirty="0"/>
              <a:t>Steps in building a packet</a:t>
            </a:r>
          </a:p>
          <a:p>
            <a:pPr marL="748360" lvl="1" indent="-340164">
              <a:buFontTx/>
              <a:buAutoNum type="arabicPeriod"/>
            </a:pPr>
            <a:r>
              <a:rPr lang="en-US" dirty="0"/>
              <a:t>Memory Initialization (allocates memory for packets)</a:t>
            </a:r>
          </a:p>
          <a:p>
            <a:pPr marL="748360" lvl="1" indent="-340164">
              <a:buFontTx/>
              <a:buAutoNum type="arabicPeriod"/>
            </a:pPr>
            <a:r>
              <a:rPr lang="en-US" dirty="0"/>
              <a:t>Network Initialization (initializes the network interface)</a:t>
            </a:r>
          </a:p>
          <a:p>
            <a:pPr marL="748360" lvl="1" indent="-340164">
              <a:buFontTx/>
              <a:buAutoNum type="arabicPeriod"/>
            </a:pPr>
            <a:r>
              <a:rPr lang="en-US" dirty="0"/>
              <a:t>Packet Construction (fill in the different protocol headers/payloads)</a:t>
            </a:r>
          </a:p>
          <a:p>
            <a:pPr marL="748360" lvl="1" indent="-340164">
              <a:buFontTx/>
              <a:buAutoNum type="arabicPeriod"/>
            </a:pPr>
            <a:r>
              <a:rPr lang="en-US" dirty="0"/>
              <a:t>Packet Checksums (compute the necessary checksums - some of them could be automatically computed by the kernel)</a:t>
            </a:r>
          </a:p>
          <a:p>
            <a:pPr marL="748360" lvl="1" indent="-340164">
              <a:buFontTx/>
              <a:buAutoNum type="arabicPeriod"/>
            </a:pPr>
            <a:r>
              <a:rPr lang="en-US" dirty="0"/>
              <a:t>Packet Injection (send the packet on the wire)</a:t>
            </a:r>
          </a:p>
        </p:txBody>
      </p:sp>
    </p:spTree>
    <p:extLst>
      <p:ext uri="{BB962C8B-B14F-4D97-AF65-F5344CB8AC3E}">
        <p14:creationId xmlns:p14="http://schemas.microsoft.com/office/powerpoint/2010/main" val="25904095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a:t>Libnet Example</a:t>
            </a:r>
          </a:p>
        </p:txBody>
      </p:sp>
      <p:sp>
        <p:nvSpPr>
          <p:cNvPr id="260099" name="Rectangle 3"/>
          <p:cNvSpPr>
            <a:spLocks noGrp="1" noChangeArrowheads="1"/>
          </p:cNvSpPr>
          <p:nvPr>
            <p:ph idx="1"/>
          </p:nvPr>
        </p:nvSpPr>
        <p:spPr/>
        <p:txBody>
          <a:bodyPr/>
          <a:lstStyle/>
          <a:p>
            <a:pPr>
              <a:buFontTx/>
              <a:buNone/>
            </a:pPr>
            <a:r>
              <a:rPr lang="en-US" sz="1200" b="1">
                <a:latin typeface="Courier New" charset="0"/>
                <a:ea typeface="MS Mincho" pitchFamily="49" charset="-128"/>
                <a:cs typeface="MS Mincho" pitchFamily="49" charset="-128"/>
              </a:rPr>
              <a:t>   #include &lt;libnet.h&gt;</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192.168.1.10  at  00:01:03:1D:98:B8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192.168.1.100 at  08:00:46:07:04:A3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192.168.1.30  at  00:30:C1:AD:63:D1 */</a:t>
            </a:r>
            <a:br>
              <a:rPr lang="en-US" sz="1200" b="1">
                <a:latin typeface="Courier New" charset="0"/>
                <a:ea typeface="MS Mincho" pitchFamily="49" charset="-128"/>
                <a:cs typeface="MS Mincho" pitchFamily="49" charset="-128"/>
              </a:rPr>
            </a:b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u_char enet_dst[6] = {0x00, 0x01, 0x03, 0x1d, 0x98, 0xB8};</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u_char enet_src[6] = {0x08, 0x00, 0x46, 0x07, 0x04, 0xA3};</a:t>
            </a:r>
            <a:br>
              <a:rPr lang="en-US" sz="1200" b="1">
                <a:latin typeface="Courier New" charset="0"/>
                <a:ea typeface="MS Mincho" pitchFamily="49" charset="-128"/>
                <a:cs typeface="MS Mincho" pitchFamily="49" charset="-128"/>
              </a:rPr>
            </a:b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int main(int argc, char *argv[])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int packet_size;                   /* size of our packet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u_long spf_ip = 0, dst_ip = 0;      /* spoofed ip, dest ip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u_char *packet;                     /* pointer to our packet buffer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char err_buf[LIBNET_ERRBUF_SIZE];   /* error buffer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struct libnet_link_int *network;    /* pointer to link interface */</a:t>
            </a:r>
            <a:br>
              <a:rPr lang="en-US" sz="1200" b="1">
                <a:latin typeface="Courier New" charset="0"/>
                <a:ea typeface="MS Mincho" pitchFamily="49" charset="-128"/>
                <a:cs typeface="MS Mincho" pitchFamily="49" charset="-128"/>
              </a:rPr>
            </a:b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dst_ip = libnet_name_resolve("192.168.1.10", LIBNET_DONT_RESOLVE);</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spf_ip = libnet_name_resolve("192.168.1.30", LIBNET_DONT_RESOLVE);</a:t>
            </a:r>
            <a:endParaRPr lang="en-US" sz="1200" b="1"/>
          </a:p>
        </p:txBody>
      </p:sp>
    </p:spTree>
    <p:extLst>
      <p:ext uri="{BB962C8B-B14F-4D97-AF65-F5344CB8AC3E}">
        <p14:creationId xmlns:p14="http://schemas.microsoft.com/office/powerpoint/2010/main" val="4170684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p:txBody>
          <a:bodyPr/>
          <a:lstStyle/>
          <a:p>
            <a:r>
              <a:rPr lang="en-US"/>
              <a:t>Libnet Example</a:t>
            </a:r>
          </a:p>
        </p:txBody>
      </p:sp>
      <p:sp>
        <p:nvSpPr>
          <p:cNvPr id="261123" name="Rectangle 3"/>
          <p:cNvSpPr>
            <a:spLocks noGrp="1" noChangeArrowheads="1"/>
          </p:cNvSpPr>
          <p:nvPr>
            <p:ph idx="1"/>
          </p:nvPr>
        </p:nvSpPr>
        <p:spPr/>
        <p:txBody>
          <a:bodyPr>
            <a:normAutofit fontScale="92500" lnSpcReduction="10000"/>
          </a:bodyPr>
          <a:lstStyle/>
          <a:p>
            <a:pPr>
              <a:buFontTx/>
              <a:buNone/>
            </a:pPr>
            <a:r>
              <a:rPr lang="en-US" sz="1200" b="1">
                <a:latin typeface="Courier New" charset="0"/>
                <a:ea typeface="MS Mincho" pitchFamily="49" charset="-128"/>
                <a:cs typeface="MS Mincho" pitchFamily="49" charset="-128"/>
              </a:rPr>
              <a:t>       /* Step 1: Memory Initialization */</a:t>
            </a:r>
            <a:br>
              <a:rPr lang="en-US" sz="1200" b="1">
                <a:latin typeface="Courier New" charset="0"/>
                <a:ea typeface="MS Mincho" pitchFamily="49" charset="-128"/>
                <a:cs typeface="MS Mincho" pitchFamily="49" charset="-128"/>
              </a:rPr>
            </a:b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 We're going to build an ARP reply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packet_size = LIBNET_ETH_H + LIBNET_ARP_H + 30;</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libnet_init_packet(packet_size, &amp;packet);</a:t>
            </a:r>
            <a:br>
              <a:rPr lang="en-US" sz="1200" b="1">
                <a:latin typeface="Courier New" charset="0"/>
                <a:ea typeface="MS Mincho" pitchFamily="49" charset="-128"/>
                <a:cs typeface="MS Mincho" pitchFamily="49" charset="-128"/>
              </a:rPr>
            </a:b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 Step 2: Network initialization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network = libnet_open_link_interface("eth0", err_buf);</a:t>
            </a:r>
            <a:br>
              <a:rPr lang="en-US" sz="1200" b="1">
                <a:latin typeface="Courier New" charset="0"/>
                <a:ea typeface="MS Mincho" pitchFamily="49" charset="-128"/>
                <a:cs typeface="MS Mincho" pitchFamily="49" charset="-128"/>
              </a:rPr>
            </a:b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 Step 3: Packet construction (ethernet header).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libnet_build_ethernet(enet_dst, enet_src, </a:t>
            </a:r>
          </a:p>
          <a:p>
            <a:pPr>
              <a:buFontTx/>
              <a:buNone/>
            </a:pPr>
            <a:r>
              <a:rPr lang="en-US" sz="1200" b="1">
                <a:latin typeface="Courier New" charset="0"/>
                <a:ea typeface="MS Mincho" pitchFamily="49" charset="-128"/>
                <a:cs typeface="MS Mincho" pitchFamily="49" charset="-128"/>
              </a:rPr>
              <a:t>                             ETHERTYPE_ARP, NULL, 0, packet);</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libnet_build_arp(ARPHRD_ETHER,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0x0800, /* IP proto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6, /* Ether addr len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4, /* IP addr len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ARPOP_REPLY, /* ARP reply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enet_src, /* our ether */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(u_char *)&amp;spf_ip,  /* spoofed ip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enet_dst, (u_char *)&amp;dst_ip, /* target */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NULL, 0, /* payload */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packet + LIBNET_ETH_H);</a:t>
            </a:r>
            <a:endParaRPr lang="en-US"/>
          </a:p>
        </p:txBody>
      </p:sp>
    </p:spTree>
    <p:extLst>
      <p:ext uri="{BB962C8B-B14F-4D97-AF65-F5344CB8AC3E}">
        <p14:creationId xmlns:p14="http://schemas.microsoft.com/office/powerpoint/2010/main" val="1931321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r>
              <a:rPr lang="en-US"/>
              <a:t>Libnet Example</a:t>
            </a:r>
          </a:p>
        </p:txBody>
      </p:sp>
      <p:sp>
        <p:nvSpPr>
          <p:cNvPr id="262147" name="Rectangle 3"/>
          <p:cNvSpPr>
            <a:spLocks noGrp="1" noChangeArrowheads="1"/>
          </p:cNvSpPr>
          <p:nvPr>
            <p:ph idx="1"/>
          </p:nvPr>
        </p:nvSpPr>
        <p:spPr/>
        <p:txBody>
          <a:bodyPr/>
          <a:lstStyle/>
          <a:p>
            <a:pPr>
              <a:buFontTx/>
              <a:buNone/>
            </a:pPr>
            <a:r>
              <a:rPr lang="en-US" sz="1200" b="1">
                <a:latin typeface="Courier New" charset="0"/>
                <a:ea typeface="MS Mincho" pitchFamily="49" charset="-128"/>
                <a:cs typeface="MS Mincho" pitchFamily="49" charset="-128"/>
              </a:rPr>
              <a:t>       /* Step 5: Packet injection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libnet_write_link_layer(network, "eth0", packet, packet_size);</a:t>
            </a:r>
            <a:br>
              <a:rPr lang="en-US" sz="1200" b="1">
                <a:latin typeface="Courier New" charset="0"/>
                <a:ea typeface="MS Mincho" pitchFamily="49" charset="-128"/>
                <a:cs typeface="MS Mincho" pitchFamily="49" charset="-128"/>
              </a:rPr>
            </a:b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 Shut down the interface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libnet_close_link_interface(network);</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 Free packet memory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libnet_destroy_packet(&amp;packet);</a:t>
            </a:r>
            <a:br>
              <a:rPr lang="en-US" sz="1200" b="1">
                <a:latin typeface="Courier New" charset="0"/>
                <a:ea typeface="MS Mincho" pitchFamily="49" charset="-128"/>
                <a:cs typeface="MS Mincho" pitchFamily="49" charset="-128"/>
              </a:rPr>
            </a:b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    return 0;</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a:t>
            </a:r>
          </a:p>
        </p:txBody>
      </p:sp>
    </p:spTree>
    <p:extLst>
      <p:ext uri="{BB962C8B-B14F-4D97-AF65-F5344CB8AC3E}">
        <p14:creationId xmlns:p14="http://schemas.microsoft.com/office/powerpoint/2010/main" val="9211716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78530" name="Rectangle 1026"/>
          <p:cNvSpPr>
            <a:spLocks noGrp="1" noChangeArrowheads="1"/>
          </p:cNvSpPr>
          <p:nvPr>
            <p:ph type="title"/>
          </p:nvPr>
        </p:nvSpPr>
        <p:spPr/>
        <p:txBody>
          <a:bodyPr/>
          <a:lstStyle/>
          <a:p>
            <a:r>
              <a:rPr lang="en-US"/>
              <a:t>Results</a:t>
            </a:r>
          </a:p>
        </p:txBody>
      </p:sp>
      <p:sp>
        <p:nvSpPr>
          <p:cNvPr id="278531" name="Rectangle 1027"/>
          <p:cNvSpPr>
            <a:spLocks noGrp="1" noChangeArrowheads="1"/>
          </p:cNvSpPr>
          <p:nvPr>
            <p:ph idx="1"/>
          </p:nvPr>
        </p:nvSpPr>
        <p:spPr/>
        <p:txBody>
          <a:bodyPr>
            <a:normAutofit fontScale="92500" lnSpcReduction="20000"/>
          </a:bodyPr>
          <a:lstStyle/>
          <a:p>
            <a:pPr>
              <a:buFontTx/>
              <a:buNone/>
            </a:pPr>
            <a:r>
              <a:rPr lang="en-US" sz="1100" b="1">
                <a:latin typeface="Courier New" charset="0"/>
                <a:ea typeface="MS Mincho" pitchFamily="49" charset="-128"/>
                <a:cs typeface="MS Mincho" pitchFamily="49" charset="-128"/>
              </a:rPr>
              <a:t>    192.168.1.10# arp -a</a:t>
            </a:r>
            <a:br>
              <a:rPr lang="en-US" sz="1100" b="1">
                <a:latin typeface="Courier New" charset="0"/>
                <a:ea typeface="MS Mincho" pitchFamily="49" charset="-128"/>
                <a:cs typeface="MS Mincho" pitchFamily="49" charset="-128"/>
              </a:rPr>
            </a:b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(192.168.1.30) at 00:30:C1:AD:63:D1 [ether] on eth0</a:t>
            </a:r>
            <a:br>
              <a:rPr lang="en-US" sz="1100" b="1">
                <a:latin typeface="Courier New" charset="0"/>
                <a:ea typeface="MS Mincho" pitchFamily="49" charset="-128"/>
                <a:cs typeface="MS Mincho" pitchFamily="49" charset="-128"/>
              </a:rPr>
            </a:br>
            <a:endParaRPr lang="en-US" sz="1100" b="1">
              <a:latin typeface="Courier New" charset="0"/>
              <a:ea typeface="MS Mincho" pitchFamily="49" charset="-128"/>
              <a:cs typeface="MS Mincho" pitchFamily="49" charset="-128"/>
            </a:endParaRPr>
          </a:p>
          <a:p>
            <a:pPr>
              <a:buFontTx/>
              <a:buNone/>
            </a:pPr>
            <a:r>
              <a:rPr lang="en-US" sz="1100" b="1">
                <a:latin typeface="Courier New" charset="0"/>
                <a:ea typeface="MS Mincho" pitchFamily="49" charset="-128"/>
                <a:cs typeface="MS Mincho" pitchFamily="49" charset="-128"/>
              </a:rPr>
              <a:t>	192.168.1.100# send_spoof_arp</a:t>
            </a:r>
          </a:p>
          <a:p>
            <a:pPr>
              <a:buFontTx/>
              <a:buNone/>
            </a:pP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8:0:46:7:4:a3 0:1:3:1d:98:b8 0806 72: arp reply 192.168.1.30 is-at 8:0:46:7:4:a3</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                         0001 0800 0604 0002 0800 4607 04a3 c0a8</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                         011e 0001 031d 98b8 c0a8 010a 0000 0000</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                         0000 0000 0000 0000 0000 0000 0000 0000</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                         0000 0000 0000</a:t>
            </a:r>
            <a:br>
              <a:rPr lang="en-US" sz="1100" b="1">
                <a:latin typeface="Courier New" charset="0"/>
                <a:ea typeface="MS Mincho" pitchFamily="49" charset="-128"/>
                <a:cs typeface="MS Mincho" pitchFamily="49" charset="-128"/>
              </a:rPr>
            </a:br>
            <a:endParaRPr lang="en-US" sz="1100" b="1">
              <a:latin typeface="Courier New" charset="0"/>
              <a:ea typeface="MS Mincho" pitchFamily="49" charset="-128"/>
              <a:cs typeface="MS Mincho" pitchFamily="49" charset="-128"/>
            </a:endParaRPr>
          </a:p>
          <a:p>
            <a:pPr>
              <a:buFontTx/>
              <a:buNone/>
            </a:pPr>
            <a:r>
              <a:rPr lang="en-US" sz="1100" b="1">
                <a:latin typeface="Courier New" charset="0"/>
                <a:ea typeface="MS Mincho" pitchFamily="49" charset="-128"/>
                <a:cs typeface="MS Mincho" pitchFamily="49" charset="-128"/>
              </a:rPr>
              <a:t>	192.168.1.10# arp -a</a:t>
            </a:r>
            <a:br>
              <a:rPr lang="en-US" sz="1100" b="1">
                <a:latin typeface="Courier New" charset="0"/>
                <a:ea typeface="MS Mincho" pitchFamily="49" charset="-128"/>
                <a:cs typeface="MS Mincho" pitchFamily="49" charset="-128"/>
              </a:rPr>
            </a:b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(192.168.1.30) at 08:00:46:07:04:A3 [ether] on eth0</a:t>
            </a:r>
            <a:br>
              <a:rPr lang="en-US" sz="1100" b="1">
                <a:latin typeface="Courier New" charset="0"/>
                <a:ea typeface="MS Mincho" pitchFamily="49" charset="-128"/>
                <a:cs typeface="MS Mincho" pitchFamily="49" charset="-128"/>
              </a:rPr>
            </a:b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192.168.1.10# ping 192.168.1.30</a:t>
            </a:r>
          </a:p>
          <a:p>
            <a:pPr>
              <a:buFontTx/>
              <a:buNone/>
            </a:pP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0:1:3:1d:98:b8 8:0:46:7:4:a3 0800 74: 192.168.1.10 &gt; 192.168.1.30: icmp: echo request</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                         4500 003c 4903 0000 2001 ce45 c0a8 010a</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                         c0a8 011e 0800 495c 0300 0100 6162 6364</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                         6566 6768 696a 6b6c 6d6e 6f70 7172 7374</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                         7576 7761 6263</a:t>
            </a:r>
          </a:p>
        </p:txBody>
      </p:sp>
    </p:spTree>
    <p:extLst>
      <p:ext uri="{BB962C8B-B14F-4D97-AF65-F5344CB8AC3E}">
        <p14:creationId xmlns:p14="http://schemas.microsoft.com/office/powerpoint/2010/main" val="33831446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Scapy</a:t>
            </a:r>
            <a:endParaRPr lang="en-US" dirty="0"/>
          </a:p>
        </p:txBody>
      </p:sp>
      <p:sp>
        <p:nvSpPr>
          <p:cNvPr id="3" name="Content Placeholder 2"/>
          <p:cNvSpPr>
            <a:spLocks noGrp="1"/>
          </p:cNvSpPr>
          <p:nvPr>
            <p:ph idx="1"/>
          </p:nvPr>
        </p:nvSpPr>
        <p:spPr/>
        <p:txBody>
          <a:bodyPr/>
          <a:lstStyle/>
          <a:p>
            <a:r>
              <a:rPr lang="en-US" dirty="0"/>
              <a:t>Python library for the manipulation of packets</a:t>
            </a:r>
          </a:p>
          <a:p>
            <a:r>
              <a:rPr lang="en-US" dirty="0"/>
              <a:t>Allows for the fast prototyping of network attack tools</a:t>
            </a:r>
          </a:p>
          <a:p>
            <a:r>
              <a:rPr lang="en-US" dirty="0"/>
              <a:t>Provides support for sniffing and spoofing</a:t>
            </a:r>
          </a:p>
          <a:p>
            <a:r>
              <a:rPr lang="en-US" dirty="0"/>
              <a:t>Slower than </a:t>
            </a:r>
            <a:r>
              <a:rPr lang="en-US" dirty="0" err="1"/>
              <a:t>libpcap</a:t>
            </a:r>
            <a:r>
              <a:rPr lang="en-US" dirty="0"/>
              <a:t>/</a:t>
            </a:r>
            <a:r>
              <a:rPr lang="en-US" dirty="0" err="1"/>
              <a:t>libnet</a:t>
            </a:r>
            <a:r>
              <a:rPr lang="en-US" dirty="0"/>
              <a:t> but easier to use</a:t>
            </a:r>
          </a:p>
          <a:p>
            <a:r>
              <a:rPr lang="en-US" dirty="0"/>
              <a:t>For example, to send a spoofed ICMP packet:</a:t>
            </a:r>
            <a:br>
              <a:rPr lang="en-US" dirty="0"/>
            </a:br>
            <a:r>
              <a:rPr lang="en-US" dirty="0"/>
              <a:t>&gt; send(IP(</a:t>
            </a:r>
            <a:r>
              <a:rPr lang="en-US" dirty="0" err="1"/>
              <a:t>src</a:t>
            </a:r>
            <a:r>
              <a:rPr lang="en-US" dirty="0"/>
              <a:t>=“128.111.40.59”, </a:t>
            </a:r>
            <a:r>
              <a:rPr lang="en-US" dirty="0" err="1"/>
              <a:t>dst</a:t>
            </a:r>
            <a:r>
              <a:rPr lang="en-US" dirty="0"/>
              <a:t>=“128.111.40.54”)/ICMP())</a:t>
            </a:r>
          </a:p>
          <a:p>
            <a:pPr marL="0" indent="0">
              <a:buNone/>
            </a:pPr>
            <a:endParaRPr lang="en-US" dirty="0"/>
          </a:p>
        </p:txBody>
      </p:sp>
    </p:spTree>
    <p:extLst>
      <p:ext uri="{BB962C8B-B14F-4D97-AF65-F5344CB8AC3E}">
        <p14:creationId xmlns:p14="http://schemas.microsoft.com/office/powerpoint/2010/main" val="41374887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9314" name="Rectangle 1026"/>
          <p:cNvSpPr>
            <a:spLocks noGrp="1" noChangeArrowheads="1"/>
          </p:cNvSpPr>
          <p:nvPr>
            <p:ph type="title"/>
          </p:nvPr>
        </p:nvSpPr>
        <p:spPr/>
        <p:txBody>
          <a:bodyPr/>
          <a:lstStyle/>
          <a:p>
            <a:r>
              <a:rPr lang="en-US"/>
              <a:t>Hijacking</a:t>
            </a:r>
          </a:p>
        </p:txBody>
      </p:sp>
      <p:sp>
        <p:nvSpPr>
          <p:cNvPr id="269315" name="Rectangle 1027"/>
          <p:cNvSpPr>
            <a:spLocks noGrp="1" noChangeArrowheads="1"/>
          </p:cNvSpPr>
          <p:nvPr>
            <p:ph idx="1"/>
          </p:nvPr>
        </p:nvSpPr>
        <p:spPr/>
        <p:txBody>
          <a:bodyPr/>
          <a:lstStyle/>
          <a:p>
            <a:r>
              <a:rPr lang="en-US" dirty="0"/>
              <a:t>Sniffing and spoofing are the basis for hijacking</a:t>
            </a:r>
          </a:p>
          <a:p>
            <a:r>
              <a:rPr lang="en-US" dirty="0"/>
              <a:t>The attacker sniffs the network, waiting for a client request </a:t>
            </a:r>
          </a:p>
          <a:p>
            <a:r>
              <a:rPr lang="en-US" dirty="0"/>
              <a:t>Races against legitimate host when producing a reply</a:t>
            </a:r>
          </a:p>
          <a:p>
            <a:r>
              <a:rPr lang="en-US" dirty="0"/>
              <a:t>We will see ARP-, UDP-, and TCP-based variations of this attack</a:t>
            </a:r>
          </a:p>
        </p:txBody>
      </p:sp>
    </p:spTree>
    <p:extLst>
      <p:ext uri="{BB962C8B-B14F-4D97-AF65-F5344CB8AC3E}">
        <p14:creationId xmlns:p14="http://schemas.microsoft.com/office/powerpoint/2010/main" val="3581151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p:txBody>
          <a:bodyPr/>
          <a:lstStyle/>
          <a:p>
            <a:r>
              <a:rPr lang="en-US"/>
              <a:t>Routing: Indirect Delivery</a:t>
            </a:r>
          </a:p>
        </p:txBody>
      </p:sp>
      <p:sp>
        <p:nvSpPr>
          <p:cNvPr id="279555" name="Rectangle 3"/>
          <p:cNvSpPr>
            <a:spLocks noGrp="1" noChangeArrowheads="1"/>
          </p:cNvSpPr>
          <p:nvPr>
            <p:ph idx="1"/>
          </p:nvPr>
        </p:nvSpPr>
        <p:spPr/>
        <p:txBody>
          <a:bodyPr/>
          <a:lstStyle/>
          <a:p>
            <a:r>
              <a:rPr lang="en-US"/>
              <a:t>If two hosts are in different physical networks the IP datagram is encapsulated in a lower level protocol and delivered to the directly connected gateway</a:t>
            </a:r>
          </a:p>
          <a:p>
            <a:r>
              <a:rPr lang="en-US"/>
              <a:t>The gateway decides which is the next step in the delivery process </a:t>
            </a:r>
          </a:p>
          <a:p>
            <a:r>
              <a:rPr lang="en-US"/>
              <a:t>This step is repeated until a gateway that is in the same physical subnetwork of the destination host is reached</a:t>
            </a:r>
          </a:p>
          <a:p>
            <a:r>
              <a:rPr lang="en-US"/>
              <a:t>Then direct delivery is used</a:t>
            </a:r>
          </a:p>
        </p:txBody>
      </p:sp>
    </p:spTree>
    <p:extLst>
      <p:ext uri="{BB962C8B-B14F-4D97-AF65-F5344CB8AC3E}">
        <p14:creationId xmlns:p14="http://schemas.microsoft.com/office/powerpoint/2010/main" val="17530621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3474" name="Rectangle 1026"/>
          <p:cNvSpPr>
            <a:spLocks noGrp="1" noChangeArrowheads="1"/>
          </p:cNvSpPr>
          <p:nvPr>
            <p:ph type="title"/>
          </p:nvPr>
        </p:nvSpPr>
        <p:spPr/>
        <p:txBody>
          <a:bodyPr/>
          <a:lstStyle/>
          <a:p>
            <a:r>
              <a:rPr lang="en-US"/>
              <a:t>Special Addresses</a:t>
            </a:r>
          </a:p>
        </p:txBody>
      </p:sp>
      <p:sp>
        <p:nvSpPr>
          <p:cNvPr id="233475" name="Rectangle 1027"/>
          <p:cNvSpPr>
            <a:spLocks noGrp="1" noChangeArrowheads="1"/>
          </p:cNvSpPr>
          <p:nvPr>
            <p:ph idx="1"/>
          </p:nvPr>
        </p:nvSpPr>
        <p:spPr/>
        <p:txBody>
          <a:bodyPr>
            <a:normAutofit fontScale="92500" lnSpcReduction="20000"/>
          </a:bodyPr>
          <a:lstStyle/>
          <a:p>
            <a:r>
              <a:rPr lang="en-US"/>
              <a:t>As source and destination address</a:t>
            </a:r>
          </a:p>
          <a:p>
            <a:pPr lvl="1"/>
            <a:r>
              <a:rPr lang="en-US"/>
              <a:t>Loopback interface: 127.X.X.X (usually 127.0.0.1)</a:t>
            </a:r>
          </a:p>
          <a:p>
            <a:r>
              <a:rPr lang="en-US"/>
              <a:t>As source address</a:t>
            </a:r>
          </a:p>
          <a:p>
            <a:pPr lvl="1"/>
            <a:r>
              <a:rPr lang="en-US"/>
              <a:t>netid=0, hostid=0 or hostid=XXX: this host on this net (used in special cases, such as booting procedures)</a:t>
            </a:r>
          </a:p>
          <a:p>
            <a:r>
              <a:rPr lang="en-US"/>
              <a:t>As destination address</a:t>
            </a:r>
          </a:p>
          <a:p>
            <a:pPr lvl="1"/>
            <a:r>
              <a:rPr lang="en-US"/>
              <a:t>All bits set to 1: local broadcast</a:t>
            </a:r>
          </a:p>
          <a:p>
            <a:pPr lvl="1"/>
            <a:r>
              <a:rPr lang="en-US"/>
              <a:t>netid + hostid with all bits set to 1: net-directed broadcast to netid</a:t>
            </a:r>
          </a:p>
          <a:p>
            <a:r>
              <a:rPr lang="en-US"/>
              <a:t>Reserved addresses (RFC 1597):</a:t>
            </a:r>
          </a:p>
          <a:p>
            <a:pPr lvl="1"/>
            <a:r>
              <a:rPr lang="en-US"/>
              <a:t>10.0.0.0 - 10.255.255.255 </a:t>
            </a:r>
          </a:p>
          <a:p>
            <a:pPr lvl="1"/>
            <a:r>
              <a:rPr lang="en-US"/>
              <a:t>172.16.0.0 - 172.31.255.255 </a:t>
            </a:r>
          </a:p>
          <a:p>
            <a:pPr lvl="1"/>
            <a:r>
              <a:rPr lang="en-US"/>
              <a:t>192.168.0.0 - 192.168.255.255</a:t>
            </a:r>
            <a:endParaRPr lang="en-US" dirty="0"/>
          </a:p>
        </p:txBody>
      </p:sp>
    </p:spTree>
    <p:extLst>
      <p:ext uri="{BB962C8B-B14F-4D97-AF65-F5344CB8AC3E}">
        <p14:creationId xmlns:p14="http://schemas.microsoft.com/office/powerpoint/2010/main" val="227469716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r>
              <a:rPr lang="en-US"/>
              <a:t>Routing</a:t>
            </a:r>
          </a:p>
        </p:txBody>
      </p:sp>
      <p:sp>
        <p:nvSpPr>
          <p:cNvPr id="280579" name="Line 3"/>
          <p:cNvSpPr>
            <a:spLocks noChangeShapeType="1"/>
          </p:cNvSpPr>
          <p:nvPr/>
        </p:nvSpPr>
        <p:spPr bwMode="auto">
          <a:xfrm flipV="1">
            <a:off x="1600771" y="1559718"/>
            <a:ext cx="1447229" cy="1463261"/>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0580" name="Line 4"/>
          <p:cNvSpPr>
            <a:spLocks noChangeShapeType="1"/>
          </p:cNvSpPr>
          <p:nvPr/>
        </p:nvSpPr>
        <p:spPr bwMode="auto">
          <a:xfrm>
            <a:off x="3352799" y="1559719"/>
            <a:ext cx="2454275" cy="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0581" name="Line 5"/>
          <p:cNvSpPr>
            <a:spLocks noChangeShapeType="1"/>
          </p:cNvSpPr>
          <p:nvPr/>
        </p:nvSpPr>
        <p:spPr bwMode="auto">
          <a:xfrm flipV="1">
            <a:off x="2819399" y="2474119"/>
            <a:ext cx="3700687" cy="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0584" name="Line 8"/>
          <p:cNvSpPr>
            <a:spLocks noChangeShapeType="1"/>
          </p:cNvSpPr>
          <p:nvPr/>
        </p:nvSpPr>
        <p:spPr bwMode="auto">
          <a:xfrm>
            <a:off x="6019799" y="1502568"/>
            <a:ext cx="1828801" cy="1657349"/>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0586" name="Text Box 10"/>
          <p:cNvSpPr txBox="1">
            <a:spLocks noChangeArrowheads="1"/>
          </p:cNvSpPr>
          <p:nvPr/>
        </p:nvSpPr>
        <p:spPr bwMode="auto">
          <a:xfrm>
            <a:off x="7525434" y="4343401"/>
            <a:ext cx="1211485"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algn="ctr" eaLnBrk="0" hangingPunct="0"/>
            <a:r>
              <a:rPr lang="en-US" sz="800">
                <a:latin typeface="Courier New" charset="0"/>
              </a:rPr>
              <a:t>128.111.41.10</a:t>
            </a:r>
            <a:br>
              <a:rPr lang="en-US" sz="800">
                <a:latin typeface="Courier New" charset="0"/>
              </a:rPr>
            </a:br>
            <a:r>
              <a:rPr lang="en-US" sz="800">
                <a:latin typeface="Courier New" charset="0"/>
              </a:rPr>
              <a:t>11:21:31:41:51:61</a:t>
            </a:r>
          </a:p>
        </p:txBody>
      </p:sp>
      <p:sp>
        <p:nvSpPr>
          <p:cNvPr id="280587" name="Line 11"/>
          <p:cNvSpPr>
            <a:spLocks noChangeShapeType="1"/>
          </p:cNvSpPr>
          <p:nvPr/>
        </p:nvSpPr>
        <p:spPr bwMode="auto">
          <a:xfrm flipV="1">
            <a:off x="2209800" y="3159918"/>
            <a:ext cx="0" cy="137160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0589" name="Rectangle 13"/>
          <p:cNvSpPr>
            <a:spLocks noChangeArrowheads="1"/>
          </p:cNvSpPr>
          <p:nvPr/>
        </p:nvSpPr>
        <p:spPr bwMode="auto">
          <a:xfrm>
            <a:off x="3352800" y="2302669"/>
            <a:ext cx="533400" cy="114300"/>
          </a:xfrm>
          <a:prstGeom prst="rect">
            <a:avLst/>
          </a:prstGeom>
          <a:solidFill>
            <a:srgbClr val="FADC70"/>
          </a:solidFill>
          <a:ln w="9525">
            <a:noFill/>
            <a:miter lim="800000"/>
            <a:headEnd/>
            <a:tailEnd/>
          </a:ln>
          <a:effectLst/>
        </p:spPr>
        <p:txBody>
          <a:bodyPr wrap="none" anchor="ctr">
            <a:prstTxWarp prst="textNoShape">
              <a:avLst/>
            </a:prstTxWarp>
          </a:bodyPr>
          <a:lstStyle/>
          <a:p>
            <a:endParaRPr lang="en-US"/>
          </a:p>
        </p:txBody>
      </p:sp>
      <p:sp>
        <p:nvSpPr>
          <p:cNvPr id="280590" name="Rectangle 14"/>
          <p:cNvSpPr>
            <a:spLocks noChangeArrowheads="1"/>
          </p:cNvSpPr>
          <p:nvPr/>
        </p:nvSpPr>
        <p:spPr bwMode="auto">
          <a:xfrm>
            <a:off x="3479800" y="2312194"/>
            <a:ext cx="346075" cy="83344"/>
          </a:xfrm>
          <a:prstGeom prst="rect">
            <a:avLst/>
          </a:prstGeom>
          <a:solidFill>
            <a:srgbClr val="C0504D"/>
          </a:solidFill>
          <a:ln w="9525">
            <a:noFill/>
            <a:miter lim="800000"/>
            <a:headEnd/>
            <a:tailEnd/>
          </a:ln>
          <a:effectLst/>
        </p:spPr>
        <p:txBody>
          <a:bodyPr wrap="none" anchor="ctr">
            <a:prstTxWarp prst="textNoShape">
              <a:avLst/>
            </a:prstTxWarp>
          </a:bodyPr>
          <a:lstStyle/>
          <a:p>
            <a:endParaRPr lang="en-US"/>
          </a:p>
        </p:txBody>
      </p:sp>
      <p:sp>
        <p:nvSpPr>
          <p:cNvPr id="280592" name="Rectangle 16"/>
          <p:cNvSpPr>
            <a:spLocks noChangeArrowheads="1"/>
          </p:cNvSpPr>
          <p:nvPr/>
        </p:nvSpPr>
        <p:spPr bwMode="auto">
          <a:xfrm>
            <a:off x="5334000" y="2302669"/>
            <a:ext cx="533400" cy="114300"/>
          </a:xfrm>
          <a:prstGeom prst="rect">
            <a:avLst/>
          </a:prstGeom>
          <a:solidFill>
            <a:srgbClr val="FADC70"/>
          </a:solidFill>
          <a:ln w="9525">
            <a:noFill/>
            <a:miter lim="800000"/>
            <a:headEnd/>
            <a:tailEnd/>
          </a:ln>
          <a:effectLst/>
        </p:spPr>
        <p:txBody>
          <a:bodyPr wrap="none" anchor="ctr">
            <a:prstTxWarp prst="textNoShape">
              <a:avLst/>
            </a:prstTxWarp>
          </a:bodyPr>
          <a:lstStyle/>
          <a:p>
            <a:endParaRPr lang="en-US"/>
          </a:p>
        </p:txBody>
      </p:sp>
      <p:sp>
        <p:nvSpPr>
          <p:cNvPr id="280593" name="Rectangle 17"/>
          <p:cNvSpPr>
            <a:spLocks noChangeArrowheads="1"/>
          </p:cNvSpPr>
          <p:nvPr/>
        </p:nvSpPr>
        <p:spPr bwMode="auto">
          <a:xfrm>
            <a:off x="5461000" y="2312194"/>
            <a:ext cx="346075" cy="83344"/>
          </a:xfrm>
          <a:prstGeom prst="rect">
            <a:avLst/>
          </a:prstGeom>
          <a:solidFill>
            <a:srgbClr val="C0504D"/>
          </a:solidFill>
          <a:ln w="9525">
            <a:noFill/>
            <a:miter lim="800000"/>
            <a:headEnd/>
            <a:tailEnd/>
          </a:ln>
          <a:effectLst/>
        </p:spPr>
        <p:txBody>
          <a:bodyPr wrap="none" anchor="ctr">
            <a:prstTxWarp prst="textNoShape">
              <a:avLst/>
            </a:prstTxWarp>
          </a:bodyPr>
          <a:lstStyle/>
          <a:p>
            <a:endParaRPr lang="en-US"/>
          </a:p>
        </p:txBody>
      </p:sp>
      <p:sp>
        <p:nvSpPr>
          <p:cNvPr id="280594" name="Line 18"/>
          <p:cNvSpPr>
            <a:spLocks noChangeShapeType="1"/>
          </p:cNvSpPr>
          <p:nvPr/>
        </p:nvSpPr>
        <p:spPr bwMode="auto">
          <a:xfrm flipH="1" flipV="1">
            <a:off x="1600200" y="3331368"/>
            <a:ext cx="609600" cy="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0595" name="Line 19"/>
          <p:cNvSpPr>
            <a:spLocks noChangeShapeType="1"/>
          </p:cNvSpPr>
          <p:nvPr/>
        </p:nvSpPr>
        <p:spPr bwMode="auto">
          <a:xfrm flipH="1" flipV="1">
            <a:off x="1600200" y="4188619"/>
            <a:ext cx="609600" cy="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0598" name="Line 22"/>
          <p:cNvSpPr>
            <a:spLocks noChangeShapeType="1"/>
          </p:cNvSpPr>
          <p:nvPr/>
        </p:nvSpPr>
        <p:spPr bwMode="auto">
          <a:xfrm flipH="1" flipV="1">
            <a:off x="7239000" y="3331368"/>
            <a:ext cx="609600" cy="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0599" name="Line 23"/>
          <p:cNvSpPr>
            <a:spLocks noChangeShapeType="1"/>
          </p:cNvSpPr>
          <p:nvPr/>
        </p:nvSpPr>
        <p:spPr bwMode="auto">
          <a:xfrm flipH="1" flipV="1">
            <a:off x="7239000" y="4188619"/>
            <a:ext cx="609600" cy="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0600" name="Line 24"/>
          <p:cNvSpPr>
            <a:spLocks noChangeShapeType="1"/>
          </p:cNvSpPr>
          <p:nvPr/>
        </p:nvSpPr>
        <p:spPr bwMode="auto">
          <a:xfrm flipV="1">
            <a:off x="7239000" y="3045619"/>
            <a:ext cx="0" cy="137160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0602" name="Rectangle 26"/>
          <p:cNvSpPr>
            <a:spLocks noChangeArrowheads="1"/>
          </p:cNvSpPr>
          <p:nvPr/>
        </p:nvSpPr>
        <p:spPr bwMode="auto">
          <a:xfrm rot="18399265">
            <a:off x="1362075" y="2740819"/>
            <a:ext cx="400050" cy="152400"/>
          </a:xfrm>
          <a:prstGeom prst="rect">
            <a:avLst/>
          </a:prstGeom>
          <a:solidFill>
            <a:srgbClr val="FADC70"/>
          </a:solidFill>
          <a:ln w="9525">
            <a:noFill/>
            <a:miter lim="800000"/>
            <a:headEnd/>
            <a:tailEnd/>
          </a:ln>
          <a:effectLst/>
        </p:spPr>
        <p:txBody>
          <a:bodyPr wrap="none" anchor="ctr">
            <a:prstTxWarp prst="textNoShape">
              <a:avLst/>
            </a:prstTxWarp>
          </a:bodyPr>
          <a:lstStyle/>
          <a:p>
            <a:endParaRPr lang="en-US"/>
          </a:p>
        </p:txBody>
      </p:sp>
      <p:sp>
        <p:nvSpPr>
          <p:cNvPr id="280603" name="Rectangle 27"/>
          <p:cNvSpPr>
            <a:spLocks noChangeArrowheads="1"/>
          </p:cNvSpPr>
          <p:nvPr/>
        </p:nvSpPr>
        <p:spPr bwMode="auto">
          <a:xfrm rot="18399265">
            <a:off x="1440881" y="2736659"/>
            <a:ext cx="259556" cy="111125"/>
          </a:xfrm>
          <a:prstGeom prst="rect">
            <a:avLst/>
          </a:prstGeom>
          <a:solidFill>
            <a:srgbClr val="C0504D"/>
          </a:solidFill>
          <a:ln w="9525">
            <a:noFill/>
            <a:miter lim="800000"/>
            <a:headEnd/>
            <a:tailEnd/>
          </a:ln>
          <a:effectLst/>
        </p:spPr>
        <p:txBody>
          <a:bodyPr wrap="none" anchor="ctr">
            <a:prstTxWarp prst="textNoShape">
              <a:avLst/>
            </a:prstTxWarp>
          </a:bodyPr>
          <a:lstStyle/>
          <a:p>
            <a:endParaRPr lang="en-US"/>
          </a:p>
        </p:txBody>
      </p:sp>
      <p:sp>
        <p:nvSpPr>
          <p:cNvPr id="280605" name="Rectangle 29"/>
          <p:cNvSpPr>
            <a:spLocks noChangeArrowheads="1"/>
          </p:cNvSpPr>
          <p:nvPr/>
        </p:nvSpPr>
        <p:spPr bwMode="auto">
          <a:xfrm rot="3043589">
            <a:off x="7572375" y="2769394"/>
            <a:ext cx="400050" cy="152400"/>
          </a:xfrm>
          <a:prstGeom prst="rect">
            <a:avLst/>
          </a:prstGeom>
          <a:solidFill>
            <a:srgbClr val="FADC70"/>
          </a:solidFill>
          <a:ln w="9525">
            <a:noFill/>
            <a:miter lim="800000"/>
            <a:headEnd/>
            <a:tailEnd/>
          </a:ln>
          <a:effectLst/>
        </p:spPr>
        <p:txBody>
          <a:bodyPr wrap="none" anchor="ctr">
            <a:prstTxWarp prst="textNoShape">
              <a:avLst/>
            </a:prstTxWarp>
          </a:bodyPr>
          <a:lstStyle/>
          <a:p>
            <a:endParaRPr lang="en-US"/>
          </a:p>
        </p:txBody>
      </p:sp>
      <p:sp>
        <p:nvSpPr>
          <p:cNvPr id="280606" name="Rectangle 30"/>
          <p:cNvSpPr>
            <a:spLocks noChangeArrowheads="1"/>
          </p:cNvSpPr>
          <p:nvPr/>
        </p:nvSpPr>
        <p:spPr bwMode="auto">
          <a:xfrm rot="3043589">
            <a:off x="7664594" y="2804363"/>
            <a:ext cx="259556" cy="111125"/>
          </a:xfrm>
          <a:prstGeom prst="rect">
            <a:avLst/>
          </a:prstGeom>
          <a:solidFill>
            <a:srgbClr val="C0504D"/>
          </a:solidFill>
          <a:ln w="9525">
            <a:noFill/>
            <a:miter lim="800000"/>
            <a:headEnd/>
            <a:tailEnd/>
          </a:ln>
          <a:effectLst/>
        </p:spPr>
        <p:txBody>
          <a:bodyPr wrap="none" anchor="ctr">
            <a:prstTxWarp prst="textNoShape">
              <a:avLst/>
            </a:prstTxWarp>
          </a:bodyPr>
          <a:lstStyle/>
          <a:p>
            <a:endParaRPr lang="en-US"/>
          </a:p>
        </p:txBody>
      </p:sp>
      <p:sp>
        <p:nvSpPr>
          <p:cNvPr id="280608" name="Rectangle 32"/>
          <p:cNvSpPr>
            <a:spLocks noChangeArrowheads="1"/>
          </p:cNvSpPr>
          <p:nvPr/>
        </p:nvSpPr>
        <p:spPr bwMode="auto">
          <a:xfrm rot="16200000">
            <a:off x="2162175" y="3740944"/>
            <a:ext cx="400050" cy="152400"/>
          </a:xfrm>
          <a:prstGeom prst="rect">
            <a:avLst/>
          </a:prstGeom>
          <a:solidFill>
            <a:srgbClr val="FADC70"/>
          </a:solidFill>
          <a:ln w="9525">
            <a:noFill/>
            <a:miter lim="800000"/>
            <a:headEnd/>
            <a:tailEnd/>
          </a:ln>
          <a:effectLst/>
        </p:spPr>
        <p:txBody>
          <a:bodyPr wrap="none" anchor="ctr">
            <a:prstTxWarp prst="textNoShape">
              <a:avLst/>
            </a:prstTxWarp>
          </a:bodyPr>
          <a:lstStyle/>
          <a:p>
            <a:endParaRPr lang="en-US"/>
          </a:p>
        </p:txBody>
      </p:sp>
      <p:sp>
        <p:nvSpPr>
          <p:cNvPr id="280609" name="Rectangle 33"/>
          <p:cNvSpPr>
            <a:spLocks noChangeArrowheads="1"/>
          </p:cNvSpPr>
          <p:nvPr/>
        </p:nvSpPr>
        <p:spPr bwMode="auto">
          <a:xfrm rot="16200000">
            <a:off x="2224484" y="3736578"/>
            <a:ext cx="259556" cy="111125"/>
          </a:xfrm>
          <a:prstGeom prst="rect">
            <a:avLst/>
          </a:prstGeom>
          <a:solidFill>
            <a:srgbClr val="C0504D"/>
          </a:solidFill>
          <a:ln w="9525">
            <a:noFill/>
            <a:miter lim="800000"/>
            <a:headEnd/>
            <a:tailEnd/>
          </a:ln>
          <a:effectLst/>
        </p:spPr>
        <p:txBody>
          <a:bodyPr wrap="none" anchor="ctr">
            <a:prstTxWarp prst="textNoShape">
              <a:avLst/>
            </a:prstTxWarp>
          </a:bodyPr>
          <a:lstStyle/>
          <a:p>
            <a:endParaRPr lang="en-US"/>
          </a:p>
        </p:txBody>
      </p:sp>
      <p:sp>
        <p:nvSpPr>
          <p:cNvPr id="280611" name="Rectangle 35"/>
          <p:cNvSpPr>
            <a:spLocks noChangeArrowheads="1"/>
          </p:cNvSpPr>
          <p:nvPr/>
        </p:nvSpPr>
        <p:spPr bwMode="auto">
          <a:xfrm rot="16200000">
            <a:off x="6886575" y="3683794"/>
            <a:ext cx="400050" cy="152400"/>
          </a:xfrm>
          <a:prstGeom prst="rect">
            <a:avLst/>
          </a:prstGeom>
          <a:solidFill>
            <a:srgbClr val="FADC70"/>
          </a:solidFill>
          <a:ln w="9525">
            <a:noFill/>
            <a:miter lim="800000"/>
            <a:headEnd/>
            <a:tailEnd/>
          </a:ln>
          <a:effectLst/>
        </p:spPr>
        <p:txBody>
          <a:bodyPr wrap="none" anchor="ctr">
            <a:prstTxWarp prst="textNoShape">
              <a:avLst/>
            </a:prstTxWarp>
          </a:bodyPr>
          <a:lstStyle/>
          <a:p>
            <a:endParaRPr lang="en-US"/>
          </a:p>
        </p:txBody>
      </p:sp>
      <p:sp>
        <p:nvSpPr>
          <p:cNvPr id="280612" name="Rectangle 36"/>
          <p:cNvSpPr>
            <a:spLocks noChangeArrowheads="1"/>
          </p:cNvSpPr>
          <p:nvPr/>
        </p:nvSpPr>
        <p:spPr bwMode="auto">
          <a:xfrm rot="16200000">
            <a:off x="6948884" y="3679428"/>
            <a:ext cx="259556" cy="111125"/>
          </a:xfrm>
          <a:prstGeom prst="rect">
            <a:avLst/>
          </a:prstGeom>
          <a:solidFill>
            <a:srgbClr val="C0504D"/>
          </a:solidFill>
          <a:ln w="9525">
            <a:noFill/>
            <a:miter lim="800000"/>
            <a:headEnd/>
            <a:tailEnd/>
          </a:ln>
          <a:effectLst/>
        </p:spPr>
        <p:txBody>
          <a:bodyPr wrap="none" anchor="ctr">
            <a:prstTxWarp prst="textNoShape">
              <a:avLst/>
            </a:prstTxWarp>
          </a:bodyPr>
          <a:lstStyle/>
          <a:p>
            <a:endParaRPr lang="en-US"/>
          </a:p>
        </p:txBody>
      </p:sp>
      <p:sp>
        <p:nvSpPr>
          <p:cNvPr id="280613" name="Text Box 37"/>
          <p:cNvSpPr txBox="1">
            <a:spLocks noChangeArrowheads="1"/>
          </p:cNvSpPr>
          <p:nvPr/>
        </p:nvSpPr>
        <p:spPr bwMode="auto">
          <a:xfrm>
            <a:off x="817354" y="4343401"/>
            <a:ext cx="1216444"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algn="ctr" eaLnBrk="0" hangingPunct="0"/>
            <a:r>
              <a:rPr lang="en-US" sz="800">
                <a:latin typeface="Courier New" charset="0"/>
              </a:rPr>
              <a:t>111.10.20.121</a:t>
            </a:r>
            <a:br>
              <a:rPr lang="en-US" sz="800">
                <a:latin typeface="Courier New" charset="0"/>
              </a:rPr>
            </a:br>
            <a:r>
              <a:rPr lang="en-US" sz="800">
                <a:latin typeface="Courier New" charset="0"/>
              </a:rPr>
              <a:t>AA:BB:CC:DD:EE:FF</a:t>
            </a:r>
          </a:p>
        </p:txBody>
      </p:sp>
      <p:sp>
        <p:nvSpPr>
          <p:cNvPr id="280614" name="Text Box 38"/>
          <p:cNvSpPr txBox="1">
            <a:spLocks noChangeArrowheads="1"/>
          </p:cNvSpPr>
          <p:nvPr/>
        </p:nvSpPr>
        <p:spPr bwMode="auto">
          <a:xfrm>
            <a:off x="4054476" y="2771776"/>
            <a:ext cx="1273051"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800">
                <a:latin typeface="Courier New" charset="0"/>
              </a:rPr>
              <a:t>From 111.10.20.121</a:t>
            </a:r>
          </a:p>
          <a:p>
            <a:pPr eaLnBrk="0" hangingPunct="0"/>
            <a:r>
              <a:rPr lang="en-US" sz="800">
                <a:latin typeface="Courier New" charset="0"/>
              </a:rPr>
              <a:t>To   128.111.41.10</a:t>
            </a:r>
          </a:p>
        </p:txBody>
      </p:sp>
      <p:sp>
        <p:nvSpPr>
          <p:cNvPr id="280615" name="Rectangle 39"/>
          <p:cNvSpPr>
            <a:spLocks noChangeArrowheads="1"/>
          </p:cNvSpPr>
          <p:nvPr/>
        </p:nvSpPr>
        <p:spPr bwMode="auto">
          <a:xfrm>
            <a:off x="3749676" y="2714626"/>
            <a:ext cx="346075" cy="83344"/>
          </a:xfrm>
          <a:prstGeom prst="rect">
            <a:avLst/>
          </a:prstGeom>
          <a:solidFill>
            <a:srgbClr val="C0504D"/>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280616" name="Text Box 40"/>
          <p:cNvSpPr txBox="1">
            <a:spLocks noChangeArrowheads="1"/>
          </p:cNvSpPr>
          <p:nvPr/>
        </p:nvSpPr>
        <p:spPr bwMode="auto">
          <a:xfrm>
            <a:off x="3187679" y="3314700"/>
            <a:ext cx="3460649" cy="1190431"/>
          </a:xfrm>
          <a:prstGeom prst="rect">
            <a:avLst/>
          </a:prstGeom>
          <a:noFill/>
          <a:ln w="9525">
            <a:noFill/>
            <a:miter lim="800000"/>
            <a:headEnd/>
            <a:tailEnd/>
          </a:ln>
          <a:effectLst/>
        </p:spPr>
        <p:txBody>
          <a:bodyPr wrap="none" lIns="81640" tIns="40819" rIns="81640" bIns="40819">
            <a:prstTxWarp prst="textNoShape">
              <a:avLst/>
            </a:prstTxWarp>
            <a:spAutoFit/>
          </a:bodyPr>
          <a:lstStyle/>
          <a:p>
            <a:pPr marL="171450" indent="-171450" eaLnBrk="0" hangingPunct="0">
              <a:buFont typeface="Arial"/>
              <a:buChar char="•"/>
            </a:pPr>
            <a:r>
              <a:rPr lang="en-US" sz="1200" dirty="0">
                <a:solidFill>
                  <a:srgbClr val="000000"/>
                </a:solidFill>
                <a:latin typeface="Roboto Light"/>
                <a:cs typeface="Roboto Light"/>
              </a:rPr>
              <a:t>Source/Destination IP addresses are the same</a:t>
            </a:r>
            <a:br>
              <a:rPr lang="en-US" sz="1200" dirty="0">
                <a:solidFill>
                  <a:srgbClr val="000000"/>
                </a:solidFill>
                <a:latin typeface="Roboto Light"/>
                <a:cs typeface="Roboto Light"/>
              </a:rPr>
            </a:br>
            <a:r>
              <a:rPr lang="en-US" sz="1200" dirty="0">
                <a:solidFill>
                  <a:srgbClr val="000000"/>
                </a:solidFill>
                <a:latin typeface="Roboto Light"/>
                <a:cs typeface="Roboto Light"/>
              </a:rPr>
              <a:t> for every copy of the datagram</a:t>
            </a:r>
          </a:p>
          <a:p>
            <a:pPr marL="171450" indent="-171450" eaLnBrk="0" hangingPunct="0">
              <a:buFont typeface="Arial"/>
              <a:buChar char="•"/>
            </a:pPr>
            <a:r>
              <a:rPr lang="en-US" sz="1200" dirty="0">
                <a:solidFill>
                  <a:srgbClr val="000000"/>
                </a:solidFill>
                <a:latin typeface="Roboto Light"/>
                <a:cs typeface="Roboto Light"/>
              </a:rPr>
              <a:t>TTL field is decreased at every step</a:t>
            </a:r>
          </a:p>
          <a:p>
            <a:pPr marL="171450" indent="-171450" eaLnBrk="0" hangingPunct="0">
              <a:buFont typeface="Arial"/>
              <a:buChar char="•"/>
            </a:pPr>
            <a:r>
              <a:rPr lang="en-US" sz="1200" dirty="0">
                <a:solidFill>
                  <a:srgbClr val="000000"/>
                </a:solidFill>
                <a:latin typeface="Roboto Light"/>
                <a:cs typeface="Roboto Light"/>
              </a:rPr>
              <a:t>Link level addresses change at every step</a:t>
            </a:r>
          </a:p>
          <a:p>
            <a:pPr marL="171450" indent="-171450" eaLnBrk="0" hangingPunct="0">
              <a:buFont typeface="Arial"/>
              <a:buChar char="•"/>
            </a:pPr>
            <a:r>
              <a:rPr lang="en-US" sz="1200" dirty="0">
                <a:solidFill>
                  <a:srgbClr val="000000"/>
                </a:solidFill>
                <a:latin typeface="Roboto Light"/>
                <a:cs typeface="Roboto Light"/>
              </a:rPr>
              <a:t>The delivery process is based on the </a:t>
            </a:r>
            <a:br>
              <a:rPr lang="en-US" sz="1200" dirty="0">
                <a:solidFill>
                  <a:srgbClr val="000000"/>
                </a:solidFill>
                <a:latin typeface="Roboto Light"/>
                <a:cs typeface="Roboto Light"/>
              </a:rPr>
            </a:br>
            <a:r>
              <a:rPr lang="en-US" sz="1200" dirty="0">
                <a:solidFill>
                  <a:srgbClr val="000000"/>
                </a:solidFill>
                <a:latin typeface="Roboto Light"/>
                <a:cs typeface="Roboto Light"/>
              </a:rPr>
              <a:t>destination address only</a:t>
            </a:r>
          </a:p>
        </p:txBody>
      </p:sp>
      <p:sp>
        <p:nvSpPr>
          <p:cNvPr id="280632" name="Rectangle 56"/>
          <p:cNvSpPr>
            <a:spLocks noChangeArrowheads="1"/>
          </p:cNvSpPr>
          <p:nvPr/>
        </p:nvSpPr>
        <p:spPr bwMode="auto">
          <a:xfrm>
            <a:off x="533401" y="3486151"/>
            <a:ext cx="1211485" cy="205546"/>
          </a:xfrm>
          <a:prstGeom prst="rect">
            <a:avLst/>
          </a:prstGeom>
          <a:noFill/>
          <a:ln w="9525">
            <a:noFill/>
            <a:miter lim="800000"/>
            <a:headEnd/>
            <a:tailEnd/>
          </a:ln>
          <a:effectLst/>
        </p:spPr>
        <p:txBody>
          <a:bodyPr wrap="none" lIns="81640" tIns="40819" rIns="81640" bIns="40819">
            <a:prstTxWarp prst="textNoShape">
              <a:avLst/>
            </a:prstTxWarp>
            <a:spAutoFit/>
          </a:bodyPr>
          <a:lstStyle/>
          <a:p>
            <a:r>
              <a:rPr lang="en-US" sz="800">
                <a:latin typeface="Courier New" charset="0"/>
              </a:rPr>
              <a:t>A0:B0:C0:D0:E0:F0</a:t>
            </a:r>
          </a:p>
        </p:txBody>
      </p:sp>
      <p:sp>
        <p:nvSpPr>
          <p:cNvPr id="280633" name="Rectangle 57"/>
          <p:cNvSpPr>
            <a:spLocks noChangeArrowheads="1"/>
          </p:cNvSpPr>
          <p:nvPr/>
        </p:nvSpPr>
        <p:spPr bwMode="auto">
          <a:xfrm>
            <a:off x="7391401" y="3543301"/>
            <a:ext cx="1211485" cy="205546"/>
          </a:xfrm>
          <a:prstGeom prst="rect">
            <a:avLst/>
          </a:prstGeom>
          <a:noFill/>
          <a:ln w="9525">
            <a:noFill/>
            <a:miter lim="800000"/>
            <a:headEnd/>
            <a:tailEnd/>
          </a:ln>
          <a:effectLst/>
        </p:spPr>
        <p:txBody>
          <a:bodyPr wrap="none" lIns="81640" tIns="40819" rIns="81640" bIns="40819">
            <a:prstTxWarp prst="textNoShape">
              <a:avLst/>
            </a:prstTxWarp>
            <a:spAutoFit/>
          </a:bodyPr>
          <a:lstStyle/>
          <a:p>
            <a:r>
              <a:rPr lang="en-US" sz="800">
                <a:latin typeface="Courier New" charset="0"/>
              </a:rPr>
              <a:t>A1:B1:C1:D1:E1:F1</a:t>
            </a:r>
          </a:p>
        </p:txBody>
      </p:sp>
      <p:sp>
        <p:nvSpPr>
          <p:cNvPr id="280634" name="Line 58"/>
          <p:cNvSpPr>
            <a:spLocks noChangeShapeType="1"/>
          </p:cNvSpPr>
          <p:nvPr/>
        </p:nvSpPr>
        <p:spPr bwMode="auto">
          <a:xfrm>
            <a:off x="2362200" y="4000500"/>
            <a:ext cx="533400" cy="628650"/>
          </a:xfrm>
          <a:prstGeom prst="line">
            <a:avLst/>
          </a:prstGeom>
          <a:noFill/>
          <a:ln w="9525">
            <a:solidFill>
              <a:schemeClr val="tx1"/>
            </a:solidFill>
            <a:round/>
            <a:headEnd/>
            <a:tailEnd type="triangle" w="med" len="med"/>
          </a:ln>
          <a:effectLst/>
        </p:spPr>
        <p:txBody>
          <a:bodyPr lIns="81640" tIns="40819" rIns="81640" bIns="40819">
            <a:prstTxWarp prst="textNoShape">
              <a:avLst/>
            </a:prstTxWarp>
          </a:bodyPr>
          <a:lstStyle/>
          <a:p>
            <a:endParaRPr lang="en-US"/>
          </a:p>
        </p:txBody>
      </p:sp>
      <p:sp>
        <p:nvSpPr>
          <p:cNvPr id="280635" name="Text Box 59"/>
          <p:cNvSpPr txBox="1">
            <a:spLocks noChangeArrowheads="1"/>
          </p:cNvSpPr>
          <p:nvPr/>
        </p:nvSpPr>
        <p:spPr bwMode="auto">
          <a:xfrm>
            <a:off x="2933700" y="4629150"/>
            <a:ext cx="1524221"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800">
                <a:latin typeface="Courier New" charset="0"/>
              </a:rPr>
              <a:t>From AA:BB:CC:DD:EE:FF</a:t>
            </a:r>
            <a:br>
              <a:rPr lang="en-US" sz="800">
                <a:latin typeface="Courier New" charset="0"/>
              </a:rPr>
            </a:br>
            <a:r>
              <a:rPr lang="en-US" sz="800">
                <a:latin typeface="Courier New" charset="0"/>
              </a:rPr>
              <a:t>To   A0:B0:C0:D0:E0:F0</a:t>
            </a:r>
          </a:p>
        </p:txBody>
      </p:sp>
      <p:sp>
        <p:nvSpPr>
          <p:cNvPr id="280636" name="Text Box 60"/>
          <p:cNvSpPr txBox="1">
            <a:spLocks noChangeArrowheads="1"/>
          </p:cNvSpPr>
          <p:nvPr/>
        </p:nvSpPr>
        <p:spPr bwMode="auto">
          <a:xfrm>
            <a:off x="5257800" y="4629150"/>
            <a:ext cx="1519312"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800">
                <a:latin typeface="Courier New" charset="0"/>
              </a:rPr>
              <a:t>From A1:B1:C1:D1:E1:F1</a:t>
            </a:r>
            <a:br>
              <a:rPr lang="en-US" sz="800">
                <a:latin typeface="Courier New" charset="0"/>
              </a:rPr>
            </a:br>
            <a:r>
              <a:rPr lang="en-US" sz="800">
                <a:latin typeface="Courier New" charset="0"/>
              </a:rPr>
              <a:t>To   11:21:31:41:51:61</a:t>
            </a:r>
          </a:p>
        </p:txBody>
      </p:sp>
      <p:sp>
        <p:nvSpPr>
          <p:cNvPr id="280637" name="Line 61"/>
          <p:cNvSpPr>
            <a:spLocks noChangeShapeType="1"/>
          </p:cNvSpPr>
          <p:nvPr/>
        </p:nvSpPr>
        <p:spPr bwMode="auto">
          <a:xfrm flipH="1">
            <a:off x="6553200" y="3886200"/>
            <a:ext cx="533400" cy="742950"/>
          </a:xfrm>
          <a:prstGeom prst="line">
            <a:avLst/>
          </a:prstGeom>
          <a:noFill/>
          <a:ln w="9525">
            <a:solidFill>
              <a:schemeClr val="tx1"/>
            </a:solidFill>
            <a:round/>
            <a:headEnd/>
            <a:tailEnd type="triangle" w="med" len="med"/>
          </a:ln>
          <a:effectLst/>
        </p:spPr>
        <p:txBody>
          <a:bodyPr lIns="81640" tIns="40819" rIns="81640" bIns="40819">
            <a:prstTxWarp prst="textNoShape">
              <a:avLst/>
            </a:prstTxWarp>
          </a:bodyPr>
          <a:lstStyle/>
          <a:p>
            <a:endParaRPr lang="en-US"/>
          </a:p>
        </p:txBody>
      </p:sp>
      <p:pic>
        <p:nvPicPr>
          <p:cNvPr id="61" name="Picture 60"/>
          <p:cNvPicPr>
            <a:picLocks noChangeAspect="1"/>
          </p:cNvPicPr>
          <p:nvPr/>
        </p:nvPicPr>
        <p:blipFill>
          <a:blip r:embed="rId3"/>
          <a:stretch>
            <a:fillRect/>
          </a:stretch>
        </p:blipFill>
        <p:spPr>
          <a:xfrm>
            <a:off x="740165" y="3807202"/>
            <a:ext cx="860606" cy="557403"/>
          </a:xfrm>
          <a:prstGeom prst="rect">
            <a:avLst/>
          </a:prstGeom>
        </p:spPr>
      </p:pic>
      <p:pic>
        <p:nvPicPr>
          <p:cNvPr id="3" name="Picture 2" descr="router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213" y="3081679"/>
            <a:ext cx="896025" cy="435518"/>
          </a:xfrm>
          <a:prstGeom prst="rect">
            <a:avLst/>
          </a:prstGeom>
        </p:spPr>
      </p:pic>
      <p:pic>
        <p:nvPicPr>
          <p:cNvPr id="64" name="Picture 63" descr="router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1000" y="1368607"/>
            <a:ext cx="896025" cy="435518"/>
          </a:xfrm>
          <a:prstGeom prst="rect">
            <a:avLst/>
          </a:prstGeom>
        </p:spPr>
      </p:pic>
      <p:pic>
        <p:nvPicPr>
          <p:cNvPr id="65" name="Picture 64" descr="router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6900" y="1368607"/>
            <a:ext cx="896025" cy="435518"/>
          </a:xfrm>
          <a:prstGeom prst="rect">
            <a:avLst/>
          </a:prstGeom>
        </p:spPr>
      </p:pic>
      <p:pic>
        <p:nvPicPr>
          <p:cNvPr id="67" name="Picture 66" descr="router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0387" y="2254047"/>
            <a:ext cx="896025" cy="435518"/>
          </a:xfrm>
          <a:prstGeom prst="rect">
            <a:avLst/>
          </a:prstGeom>
        </p:spPr>
      </p:pic>
      <p:pic>
        <p:nvPicPr>
          <p:cNvPr id="68" name="Picture 67" descr="router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0221" y="2263262"/>
            <a:ext cx="896025" cy="435518"/>
          </a:xfrm>
          <a:prstGeom prst="rect">
            <a:avLst/>
          </a:prstGeom>
        </p:spPr>
      </p:pic>
      <p:pic>
        <p:nvPicPr>
          <p:cNvPr id="69" name="Picture 68" descr="router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9099" y="2312194"/>
            <a:ext cx="896025" cy="435518"/>
          </a:xfrm>
          <a:prstGeom prst="rect">
            <a:avLst/>
          </a:prstGeom>
        </p:spPr>
      </p:pic>
      <p:pic>
        <p:nvPicPr>
          <p:cNvPr id="70" name="Picture 69" descr="router2.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6200" y="3107783"/>
            <a:ext cx="896025" cy="435518"/>
          </a:xfrm>
          <a:prstGeom prst="rect">
            <a:avLst/>
          </a:prstGeom>
        </p:spPr>
      </p:pic>
      <p:pic>
        <p:nvPicPr>
          <p:cNvPr id="45" name="Picture 44"/>
          <p:cNvPicPr>
            <a:picLocks noChangeAspect="1"/>
          </p:cNvPicPr>
          <p:nvPr/>
        </p:nvPicPr>
        <p:blipFill>
          <a:blip r:embed="rId3"/>
          <a:stretch>
            <a:fillRect/>
          </a:stretch>
        </p:blipFill>
        <p:spPr>
          <a:xfrm>
            <a:off x="7702671" y="3807202"/>
            <a:ext cx="860606" cy="557403"/>
          </a:xfrm>
          <a:prstGeom prst="rect">
            <a:avLst/>
          </a:prstGeom>
        </p:spPr>
      </p:pic>
    </p:spTree>
    <p:extLst>
      <p:ext uri="{BB962C8B-B14F-4D97-AF65-F5344CB8AC3E}">
        <p14:creationId xmlns:p14="http://schemas.microsoft.com/office/powerpoint/2010/main" val="40144046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r>
              <a:rPr lang="en-US"/>
              <a:t>Types of Routing</a:t>
            </a:r>
          </a:p>
        </p:txBody>
      </p:sp>
      <p:sp>
        <p:nvSpPr>
          <p:cNvPr id="390147" name="Rectangle 3"/>
          <p:cNvSpPr>
            <a:spLocks noGrp="1" noChangeArrowheads="1"/>
          </p:cNvSpPr>
          <p:nvPr>
            <p:ph idx="1"/>
          </p:nvPr>
        </p:nvSpPr>
        <p:spPr/>
        <p:txBody>
          <a:bodyPr/>
          <a:lstStyle/>
          <a:p>
            <a:r>
              <a:rPr lang="en-US" dirty="0"/>
              <a:t>Hop-by-hop routing</a:t>
            </a:r>
          </a:p>
          <a:p>
            <a:pPr lvl="1"/>
            <a:r>
              <a:rPr lang="en-US" dirty="0"/>
              <a:t>The delivery route is determined by the gateways that participate in the delivery process</a:t>
            </a:r>
            <a:endParaRPr lang="en-US" sz="1100" b="1" dirty="0"/>
          </a:p>
          <a:p>
            <a:r>
              <a:rPr lang="en-US" dirty="0"/>
              <a:t>Source routing</a:t>
            </a:r>
          </a:p>
          <a:p>
            <a:pPr lvl="1"/>
            <a:r>
              <a:rPr lang="en-US" dirty="0"/>
              <a:t>The originator of a datagram determines the route to follow independently before sending the datagram (IP source routing option)</a:t>
            </a:r>
          </a:p>
        </p:txBody>
      </p:sp>
    </p:spTree>
    <p:extLst>
      <p:ext uri="{BB962C8B-B14F-4D97-AF65-F5344CB8AC3E}">
        <p14:creationId xmlns:p14="http://schemas.microsoft.com/office/powerpoint/2010/main" val="12322513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r>
              <a:rPr lang="en-US"/>
              <a:t>Attacks Using Source Routing</a:t>
            </a:r>
          </a:p>
        </p:txBody>
      </p:sp>
      <p:sp>
        <p:nvSpPr>
          <p:cNvPr id="391171" name="Rectangle 3"/>
          <p:cNvSpPr>
            <a:spLocks noGrp="1" noChangeArrowheads="1"/>
          </p:cNvSpPr>
          <p:nvPr>
            <p:ph idx="1"/>
          </p:nvPr>
        </p:nvSpPr>
        <p:spPr/>
        <p:txBody>
          <a:bodyPr>
            <a:normAutofit lnSpcReduction="10000"/>
          </a:bodyPr>
          <a:lstStyle/>
          <a:p>
            <a:r>
              <a:rPr lang="en-US" dirty="0"/>
              <a:t>The IP source routing option can be used to specify the route to be used in the delivery process, independent of the “normal” delivery mechanisms</a:t>
            </a:r>
          </a:p>
          <a:p>
            <a:r>
              <a:rPr lang="en-US" dirty="0"/>
              <a:t>Using source routing a host can force the traffic through specific routes that allow one to access the traffic (to perform sniffing or man-in-the-middle attacks)</a:t>
            </a:r>
          </a:p>
          <a:p>
            <a:r>
              <a:rPr lang="en-US" dirty="0"/>
              <a:t>If the reverse route is used to reply to traffic, a host can easily impersonate another host that has some kind of privileged relationship with the host that is the destination of the datagram (a trust relationship)</a:t>
            </a:r>
          </a:p>
          <a:p>
            <a:r>
              <a:rPr lang="en-US" dirty="0"/>
              <a:t>For these reasons, source routing is not honored by most routers</a:t>
            </a:r>
          </a:p>
          <a:p>
            <a:endParaRPr lang="en-US" dirty="0"/>
          </a:p>
        </p:txBody>
      </p:sp>
    </p:spTree>
    <p:extLst>
      <p:ext uri="{BB962C8B-B14F-4D97-AF65-F5344CB8AC3E}">
        <p14:creationId xmlns:p14="http://schemas.microsoft.com/office/powerpoint/2010/main" val="419228805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2194" name="Rectangle 1026"/>
          <p:cNvSpPr>
            <a:spLocks noGrp="1" noChangeArrowheads="1"/>
          </p:cNvSpPr>
          <p:nvPr>
            <p:ph type="title"/>
          </p:nvPr>
        </p:nvSpPr>
        <p:spPr/>
        <p:txBody>
          <a:bodyPr/>
          <a:lstStyle/>
          <a:p>
            <a:r>
              <a:rPr lang="en-US"/>
              <a:t>Hop-by-hop Routing: The Routing Table</a:t>
            </a:r>
          </a:p>
        </p:txBody>
      </p:sp>
      <p:sp>
        <p:nvSpPr>
          <p:cNvPr id="392195" name="Rectangle 1027"/>
          <p:cNvSpPr>
            <a:spLocks noGrp="1" noChangeArrowheads="1"/>
          </p:cNvSpPr>
          <p:nvPr>
            <p:ph idx="1"/>
          </p:nvPr>
        </p:nvSpPr>
        <p:spPr/>
        <p:txBody>
          <a:bodyPr>
            <a:normAutofit lnSpcReduction="10000"/>
          </a:bodyPr>
          <a:lstStyle/>
          <a:p>
            <a:r>
              <a:rPr lang="en-US" dirty="0"/>
              <a:t>The information about delivery is maintained in the routing table</a:t>
            </a:r>
            <a:br>
              <a:rPr lang="en-US" dirty="0"/>
            </a:br>
            <a:r>
              <a:rPr lang="en-US" sz="1200" b="1" dirty="0">
                <a:latin typeface="Courier New" charset="0"/>
                <a:ea typeface="MS Mincho" pitchFamily="49" charset="-128"/>
                <a:cs typeface="MS Mincho" pitchFamily="49" charset="-128"/>
              </a:rPr>
              <a:t>% route -n </a:t>
            </a:r>
            <a:br>
              <a:rPr lang="en-US" sz="1200" b="1" dirty="0">
                <a:latin typeface="Courier New" charset="0"/>
                <a:ea typeface="MS Mincho" pitchFamily="49" charset="-128"/>
                <a:cs typeface="MS Mincho" pitchFamily="49" charset="-128"/>
              </a:rPr>
            </a:br>
            <a:r>
              <a:rPr lang="en-US" sz="1200" b="1" dirty="0">
                <a:latin typeface="Courier New" charset="0"/>
                <a:ea typeface="MS Mincho" pitchFamily="49" charset="-128"/>
                <a:cs typeface="MS Mincho" pitchFamily="49" charset="-128"/>
              </a:rPr>
              <a:t>Kernel IP routing table</a:t>
            </a:r>
            <a:br>
              <a:rPr lang="en-US" sz="1200" b="1" dirty="0">
                <a:latin typeface="Courier New" charset="0"/>
                <a:ea typeface="MS Mincho" pitchFamily="49" charset="-128"/>
                <a:cs typeface="MS Mincho" pitchFamily="49" charset="-128"/>
              </a:rPr>
            </a:br>
            <a:r>
              <a:rPr lang="en-US" sz="1200" b="1" dirty="0">
                <a:latin typeface="Courier New" charset="0"/>
                <a:ea typeface="MS Mincho" pitchFamily="49" charset="-128"/>
                <a:cs typeface="MS Mincho" pitchFamily="49" charset="-128"/>
              </a:rPr>
              <a:t>Destination     Gateway         </a:t>
            </a:r>
            <a:r>
              <a:rPr lang="en-US" sz="1200" b="1" dirty="0" err="1">
                <a:latin typeface="Courier New" charset="0"/>
                <a:ea typeface="MS Mincho" pitchFamily="49" charset="-128"/>
                <a:cs typeface="MS Mincho" pitchFamily="49" charset="-128"/>
              </a:rPr>
              <a:t>Genmask</a:t>
            </a:r>
            <a:r>
              <a:rPr lang="en-US" sz="1200" b="1" dirty="0">
                <a:latin typeface="Courier New" charset="0"/>
                <a:ea typeface="MS Mincho" pitchFamily="49" charset="-128"/>
                <a:cs typeface="MS Mincho" pitchFamily="49" charset="-128"/>
              </a:rPr>
              <a:t>         Flags </a:t>
            </a:r>
            <a:r>
              <a:rPr lang="en-US" sz="1200" b="1" dirty="0" err="1">
                <a:latin typeface="Courier New" charset="0"/>
                <a:ea typeface="MS Mincho" pitchFamily="49" charset="-128"/>
                <a:cs typeface="MS Mincho" pitchFamily="49" charset="-128"/>
              </a:rPr>
              <a:t>Iface</a:t>
            </a:r>
            <a:br>
              <a:rPr lang="en-US" sz="1200" b="1" dirty="0">
                <a:latin typeface="Courier New" charset="0"/>
                <a:ea typeface="MS Mincho" pitchFamily="49" charset="-128"/>
                <a:cs typeface="MS Mincho" pitchFamily="49" charset="-128"/>
              </a:rPr>
            </a:br>
            <a:r>
              <a:rPr lang="en-US" sz="1200" b="1" dirty="0">
                <a:latin typeface="Courier New" charset="0"/>
                <a:ea typeface="MS Mincho" pitchFamily="49" charset="-128"/>
                <a:cs typeface="MS Mincho" pitchFamily="49" charset="-128"/>
              </a:rPr>
              <a:t>192.168.1.24    0.0.0.0         255.255.255.255 UH    eth0</a:t>
            </a:r>
            <a:br>
              <a:rPr lang="en-US" sz="1200" b="1" dirty="0">
                <a:latin typeface="Courier New" charset="0"/>
                <a:ea typeface="MS Mincho" pitchFamily="49" charset="-128"/>
                <a:cs typeface="MS Mincho" pitchFamily="49" charset="-128"/>
              </a:rPr>
            </a:br>
            <a:r>
              <a:rPr lang="en-US" sz="1200" b="1" dirty="0">
                <a:latin typeface="Courier New" charset="0"/>
                <a:ea typeface="MS Mincho" pitchFamily="49" charset="-128"/>
                <a:cs typeface="MS Mincho" pitchFamily="49" charset="-128"/>
              </a:rPr>
              <a:t>192.168.1.0     0.0.0.0         255.255.255.0   U     eth0</a:t>
            </a:r>
            <a:br>
              <a:rPr lang="en-US" sz="1200" b="1" dirty="0">
                <a:latin typeface="Courier New" charset="0"/>
                <a:ea typeface="MS Mincho" pitchFamily="49" charset="-128"/>
                <a:cs typeface="MS Mincho" pitchFamily="49" charset="-128"/>
              </a:rPr>
            </a:br>
            <a:r>
              <a:rPr lang="en-US" sz="1200" b="1" dirty="0">
                <a:latin typeface="Courier New" charset="0"/>
                <a:ea typeface="MS Mincho" pitchFamily="49" charset="-128"/>
                <a:cs typeface="MS Mincho" pitchFamily="49" charset="-128"/>
              </a:rPr>
              <a:t>127.0.0.0       0.0.0.0         255.0.0.0       U     lo</a:t>
            </a:r>
            <a:br>
              <a:rPr lang="en-US" sz="1200" b="1" dirty="0">
                <a:latin typeface="Courier New" charset="0"/>
                <a:ea typeface="MS Mincho" pitchFamily="49" charset="-128"/>
                <a:cs typeface="MS Mincho" pitchFamily="49" charset="-128"/>
              </a:rPr>
            </a:br>
            <a:r>
              <a:rPr lang="en-US" sz="1200" b="1" dirty="0">
                <a:latin typeface="Courier New" charset="0"/>
                <a:ea typeface="MS Mincho" pitchFamily="49" charset="-128"/>
                <a:cs typeface="MS Mincho" pitchFamily="49" charset="-128"/>
              </a:rPr>
              <a:t>0.0.0.0         192.168.1.1     0.0.0.0         UG    eth0</a:t>
            </a:r>
            <a:endParaRPr lang="en-US" sz="2500" dirty="0"/>
          </a:p>
          <a:p>
            <a:r>
              <a:rPr lang="en-US" dirty="0"/>
              <a:t>Flags</a:t>
            </a:r>
          </a:p>
          <a:p>
            <a:pPr lvl="1"/>
            <a:r>
              <a:rPr lang="en-US" dirty="0"/>
              <a:t>U: the route is up</a:t>
            </a:r>
          </a:p>
          <a:p>
            <a:pPr lvl="1"/>
            <a:r>
              <a:rPr lang="en-US" dirty="0"/>
              <a:t>G: the destination is a gateway</a:t>
            </a:r>
          </a:p>
          <a:p>
            <a:pPr lvl="1"/>
            <a:r>
              <a:rPr lang="en-US" dirty="0"/>
              <a:t>H: the route is to a host (if not set, the route is to a network)</a:t>
            </a:r>
          </a:p>
          <a:p>
            <a:pPr lvl="1"/>
            <a:r>
              <a:rPr lang="en-US" dirty="0"/>
              <a:t>D: the route was created by a redirect</a:t>
            </a:r>
            <a:r>
              <a:rPr lang="en-US" i="1" dirty="0"/>
              <a:t> </a:t>
            </a:r>
            <a:r>
              <a:rPr lang="en-US" dirty="0"/>
              <a:t>message</a:t>
            </a:r>
          </a:p>
          <a:p>
            <a:pPr lvl="1"/>
            <a:r>
              <a:rPr lang="en-US" dirty="0"/>
              <a:t>M: the route was modified by a redirect message</a:t>
            </a:r>
            <a:endParaRPr lang="en-US" sz="800" b="1" dirty="0">
              <a:latin typeface="Courier New" charset="0"/>
              <a:ea typeface="MS Mincho" pitchFamily="49" charset="-128"/>
              <a:cs typeface="MS Mincho" pitchFamily="49" charset="-128"/>
            </a:endParaRPr>
          </a:p>
        </p:txBody>
      </p:sp>
    </p:spTree>
    <p:extLst>
      <p:ext uri="{BB962C8B-B14F-4D97-AF65-F5344CB8AC3E}">
        <p14:creationId xmlns:p14="http://schemas.microsoft.com/office/powerpoint/2010/main" val="37737247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3218" name="Rectangle 1026"/>
          <p:cNvSpPr>
            <a:spLocks noGrp="1" noChangeArrowheads="1"/>
          </p:cNvSpPr>
          <p:nvPr>
            <p:ph type="title"/>
          </p:nvPr>
        </p:nvSpPr>
        <p:spPr/>
        <p:txBody>
          <a:bodyPr/>
          <a:lstStyle/>
          <a:p>
            <a:r>
              <a:rPr lang="en-US"/>
              <a:t>Routing Mechanism</a:t>
            </a:r>
          </a:p>
        </p:txBody>
      </p:sp>
      <p:sp>
        <p:nvSpPr>
          <p:cNvPr id="393219" name="Rectangle 1027"/>
          <p:cNvSpPr>
            <a:spLocks noGrp="1" noChangeArrowheads="1"/>
          </p:cNvSpPr>
          <p:nvPr>
            <p:ph idx="1"/>
          </p:nvPr>
        </p:nvSpPr>
        <p:spPr/>
        <p:txBody>
          <a:bodyPr/>
          <a:lstStyle/>
          <a:p>
            <a:r>
              <a:rPr lang="en-US" dirty="0"/>
              <a:t>Search for a matching host address</a:t>
            </a:r>
          </a:p>
          <a:p>
            <a:r>
              <a:rPr lang="en-US" dirty="0"/>
              <a:t>Search for a matching network address</a:t>
            </a:r>
          </a:p>
          <a:p>
            <a:r>
              <a:rPr lang="en-US" dirty="0"/>
              <a:t>Search for a default entry</a:t>
            </a:r>
          </a:p>
          <a:p>
            <a:r>
              <a:rPr lang="en-US" dirty="0"/>
              <a:t>If a match is not found a message of “host unreachable” or “network unreachable” is returned (by the kernel or by a remote gateway using ICMP) </a:t>
            </a:r>
          </a:p>
          <a:p>
            <a:r>
              <a:rPr lang="en-US" dirty="0"/>
              <a:t>Routing tables can be set</a:t>
            </a:r>
          </a:p>
          <a:p>
            <a:pPr lvl="1"/>
            <a:r>
              <a:rPr lang="en-US" dirty="0"/>
              <a:t>Statically (at startup, or by using the “route” command)</a:t>
            </a:r>
          </a:p>
          <a:p>
            <a:pPr lvl="1"/>
            <a:r>
              <a:rPr lang="en-US" dirty="0"/>
              <a:t>Dynamically (using routing protocols)</a:t>
            </a:r>
          </a:p>
        </p:txBody>
      </p:sp>
    </p:spTree>
    <p:extLst>
      <p:ext uri="{BB962C8B-B14F-4D97-AF65-F5344CB8AC3E}">
        <p14:creationId xmlns:p14="http://schemas.microsoft.com/office/powerpoint/2010/main" val="15905114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1602" name="Rectangle 2"/>
          <p:cNvSpPr>
            <a:spLocks noGrp="1" noChangeArrowheads="1"/>
          </p:cNvSpPr>
          <p:nvPr>
            <p:ph type="title"/>
          </p:nvPr>
        </p:nvSpPr>
        <p:spPr/>
        <p:txBody>
          <a:bodyPr/>
          <a:lstStyle/>
          <a:p>
            <a:r>
              <a:rPr lang="en-US"/>
              <a:t>Blind IP Spoofing</a:t>
            </a:r>
          </a:p>
        </p:txBody>
      </p:sp>
      <p:sp>
        <p:nvSpPr>
          <p:cNvPr id="281603" name="Rectangle 3"/>
          <p:cNvSpPr>
            <a:spLocks noGrp="1" noChangeArrowheads="1"/>
          </p:cNvSpPr>
          <p:nvPr>
            <p:ph idx="1"/>
          </p:nvPr>
        </p:nvSpPr>
        <p:spPr>
          <a:xfrm>
            <a:off x="228600" y="1314450"/>
            <a:ext cx="8686800" cy="1257300"/>
          </a:xfrm>
        </p:spPr>
        <p:txBody>
          <a:bodyPr>
            <a:normAutofit lnSpcReduction="10000"/>
          </a:bodyPr>
          <a:lstStyle/>
          <a:p>
            <a:pPr>
              <a:lnSpc>
                <a:spcPct val="90000"/>
              </a:lnSpc>
            </a:pPr>
            <a:r>
              <a:rPr lang="en-US" sz="1800" dirty="0"/>
              <a:t>A host (111.10.20.121) sends an IP datagram with the address of some other host as the source address (128.111.41.135)</a:t>
            </a:r>
          </a:p>
          <a:p>
            <a:pPr>
              <a:lnSpc>
                <a:spcPct val="90000"/>
              </a:lnSpc>
            </a:pPr>
            <a:r>
              <a:rPr lang="en-US" sz="1800" dirty="0"/>
              <a:t>The attacked host replies to the impersonated host</a:t>
            </a:r>
          </a:p>
          <a:p>
            <a:pPr>
              <a:lnSpc>
                <a:spcPct val="90000"/>
              </a:lnSpc>
            </a:pPr>
            <a:r>
              <a:rPr lang="en-US" sz="1800" dirty="0"/>
              <a:t>Usually the attacker does not have access to the reply traffic</a:t>
            </a:r>
          </a:p>
        </p:txBody>
      </p:sp>
      <p:sp>
        <p:nvSpPr>
          <p:cNvPr id="281604" name="Line 4"/>
          <p:cNvSpPr>
            <a:spLocks noChangeShapeType="1"/>
          </p:cNvSpPr>
          <p:nvPr/>
        </p:nvSpPr>
        <p:spPr bwMode="auto">
          <a:xfrm flipV="1">
            <a:off x="2819400" y="2857500"/>
            <a:ext cx="1524000" cy="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1605" name="Line 5"/>
          <p:cNvSpPr>
            <a:spLocks noChangeShapeType="1"/>
          </p:cNvSpPr>
          <p:nvPr/>
        </p:nvSpPr>
        <p:spPr bwMode="auto">
          <a:xfrm flipV="1">
            <a:off x="4800600" y="2857500"/>
            <a:ext cx="1600200" cy="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1606" name="Line 6"/>
          <p:cNvSpPr>
            <a:spLocks noChangeShapeType="1"/>
          </p:cNvSpPr>
          <p:nvPr/>
        </p:nvSpPr>
        <p:spPr bwMode="auto">
          <a:xfrm>
            <a:off x="7239000" y="2914650"/>
            <a:ext cx="685800" cy="74295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1607" name="Text Box 7"/>
          <p:cNvSpPr txBox="1">
            <a:spLocks noChangeArrowheads="1"/>
          </p:cNvSpPr>
          <p:nvPr/>
        </p:nvSpPr>
        <p:spPr bwMode="auto">
          <a:xfrm>
            <a:off x="7543801" y="4743451"/>
            <a:ext cx="965224" cy="205546"/>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800">
                <a:latin typeface="Courier New" charset="0"/>
              </a:rPr>
              <a:t>128.111.41.10</a:t>
            </a:r>
          </a:p>
        </p:txBody>
      </p:sp>
      <p:sp>
        <p:nvSpPr>
          <p:cNvPr id="281608" name="Line 8"/>
          <p:cNvSpPr>
            <a:spLocks noChangeShapeType="1"/>
          </p:cNvSpPr>
          <p:nvPr/>
        </p:nvSpPr>
        <p:spPr bwMode="auto">
          <a:xfrm flipV="1">
            <a:off x="2209800" y="3543300"/>
            <a:ext cx="0" cy="137160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1610" name="Rectangle 10"/>
          <p:cNvSpPr>
            <a:spLocks noChangeArrowheads="1"/>
          </p:cNvSpPr>
          <p:nvPr/>
        </p:nvSpPr>
        <p:spPr bwMode="auto">
          <a:xfrm>
            <a:off x="3352800" y="2686050"/>
            <a:ext cx="533400" cy="114300"/>
          </a:xfrm>
          <a:prstGeom prst="rect">
            <a:avLst/>
          </a:prstGeom>
          <a:solidFill>
            <a:srgbClr val="FADC70"/>
          </a:solidFill>
          <a:ln w="9525">
            <a:noFill/>
            <a:miter lim="800000"/>
            <a:headEnd/>
            <a:tailEnd/>
          </a:ln>
          <a:effectLst/>
        </p:spPr>
        <p:txBody>
          <a:bodyPr wrap="none" anchor="ctr">
            <a:prstTxWarp prst="textNoShape">
              <a:avLst/>
            </a:prstTxWarp>
          </a:bodyPr>
          <a:lstStyle/>
          <a:p>
            <a:endParaRPr lang="en-US"/>
          </a:p>
        </p:txBody>
      </p:sp>
      <p:sp>
        <p:nvSpPr>
          <p:cNvPr id="281611" name="Rectangle 11"/>
          <p:cNvSpPr>
            <a:spLocks noChangeArrowheads="1"/>
          </p:cNvSpPr>
          <p:nvPr/>
        </p:nvSpPr>
        <p:spPr bwMode="auto">
          <a:xfrm>
            <a:off x="3479800" y="2695575"/>
            <a:ext cx="346075" cy="83344"/>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a:p>
        </p:txBody>
      </p:sp>
      <p:sp>
        <p:nvSpPr>
          <p:cNvPr id="281613" name="Rectangle 13"/>
          <p:cNvSpPr>
            <a:spLocks noChangeArrowheads="1"/>
          </p:cNvSpPr>
          <p:nvPr/>
        </p:nvSpPr>
        <p:spPr bwMode="auto">
          <a:xfrm>
            <a:off x="5334000" y="2686050"/>
            <a:ext cx="533400" cy="114300"/>
          </a:xfrm>
          <a:prstGeom prst="rect">
            <a:avLst/>
          </a:prstGeom>
          <a:solidFill>
            <a:srgbClr val="FADC70"/>
          </a:solidFill>
          <a:ln w="9525">
            <a:noFill/>
            <a:miter lim="800000"/>
            <a:headEnd/>
            <a:tailEnd/>
          </a:ln>
          <a:effectLst/>
        </p:spPr>
        <p:txBody>
          <a:bodyPr wrap="none" anchor="ctr">
            <a:prstTxWarp prst="textNoShape">
              <a:avLst/>
            </a:prstTxWarp>
          </a:bodyPr>
          <a:lstStyle/>
          <a:p>
            <a:endParaRPr lang="en-US"/>
          </a:p>
        </p:txBody>
      </p:sp>
      <p:sp>
        <p:nvSpPr>
          <p:cNvPr id="281614" name="Rectangle 14"/>
          <p:cNvSpPr>
            <a:spLocks noChangeArrowheads="1"/>
          </p:cNvSpPr>
          <p:nvPr/>
        </p:nvSpPr>
        <p:spPr bwMode="auto">
          <a:xfrm>
            <a:off x="5461000" y="2695575"/>
            <a:ext cx="346075" cy="83344"/>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a:p>
        </p:txBody>
      </p:sp>
      <p:sp>
        <p:nvSpPr>
          <p:cNvPr id="281615" name="Line 15"/>
          <p:cNvSpPr>
            <a:spLocks noChangeShapeType="1"/>
          </p:cNvSpPr>
          <p:nvPr/>
        </p:nvSpPr>
        <p:spPr bwMode="auto">
          <a:xfrm flipH="1" flipV="1">
            <a:off x="1600200" y="3714750"/>
            <a:ext cx="609600" cy="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1616" name="Line 16"/>
          <p:cNvSpPr>
            <a:spLocks noChangeShapeType="1"/>
          </p:cNvSpPr>
          <p:nvPr/>
        </p:nvSpPr>
        <p:spPr bwMode="auto">
          <a:xfrm flipH="1" flipV="1">
            <a:off x="1600200" y="4572000"/>
            <a:ext cx="609600" cy="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1617" name="Line 17"/>
          <p:cNvSpPr>
            <a:spLocks noChangeShapeType="1"/>
          </p:cNvSpPr>
          <p:nvPr/>
        </p:nvSpPr>
        <p:spPr bwMode="auto">
          <a:xfrm flipV="1">
            <a:off x="1447800" y="2971800"/>
            <a:ext cx="685800" cy="62865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1618" name="Line 18"/>
          <p:cNvSpPr>
            <a:spLocks noChangeShapeType="1"/>
          </p:cNvSpPr>
          <p:nvPr/>
        </p:nvSpPr>
        <p:spPr bwMode="auto">
          <a:xfrm flipH="1" flipV="1">
            <a:off x="7239000" y="3714750"/>
            <a:ext cx="609600" cy="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1619" name="Line 19"/>
          <p:cNvSpPr>
            <a:spLocks noChangeShapeType="1"/>
          </p:cNvSpPr>
          <p:nvPr/>
        </p:nvSpPr>
        <p:spPr bwMode="auto">
          <a:xfrm flipH="1" flipV="1">
            <a:off x="7239000" y="4572000"/>
            <a:ext cx="609600" cy="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1620" name="Line 20"/>
          <p:cNvSpPr>
            <a:spLocks noChangeShapeType="1"/>
          </p:cNvSpPr>
          <p:nvPr/>
        </p:nvSpPr>
        <p:spPr bwMode="auto">
          <a:xfrm flipV="1">
            <a:off x="7239000" y="3543300"/>
            <a:ext cx="0" cy="137160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1622" name="Rectangle 22"/>
          <p:cNvSpPr>
            <a:spLocks noChangeArrowheads="1"/>
          </p:cNvSpPr>
          <p:nvPr/>
        </p:nvSpPr>
        <p:spPr bwMode="auto">
          <a:xfrm rot="18399265">
            <a:off x="1362075" y="3124200"/>
            <a:ext cx="400050" cy="152400"/>
          </a:xfrm>
          <a:prstGeom prst="rect">
            <a:avLst/>
          </a:prstGeom>
          <a:solidFill>
            <a:srgbClr val="FADC70"/>
          </a:solidFill>
          <a:ln w="9525">
            <a:noFill/>
            <a:miter lim="800000"/>
            <a:headEnd/>
            <a:tailEnd/>
          </a:ln>
          <a:effectLst/>
        </p:spPr>
        <p:txBody>
          <a:bodyPr wrap="none" anchor="ctr">
            <a:prstTxWarp prst="textNoShape">
              <a:avLst/>
            </a:prstTxWarp>
          </a:bodyPr>
          <a:lstStyle/>
          <a:p>
            <a:endParaRPr lang="en-US"/>
          </a:p>
        </p:txBody>
      </p:sp>
      <p:sp>
        <p:nvSpPr>
          <p:cNvPr id="281623" name="Rectangle 23"/>
          <p:cNvSpPr>
            <a:spLocks noChangeArrowheads="1"/>
          </p:cNvSpPr>
          <p:nvPr/>
        </p:nvSpPr>
        <p:spPr bwMode="auto">
          <a:xfrm rot="18399265">
            <a:off x="1440881" y="3120040"/>
            <a:ext cx="259556" cy="111125"/>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a:p>
        </p:txBody>
      </p:sp>
      <p:sp>
        <p:nvSpPr>
          <p:cNvPr id="281625" name="Rectangle 25"/>
          <p:cNvSpPr>
            <a:spLocks noChangeArrowheads="1"/>
          </p:cNvSpPr>
          <p:nvPr/>
        </p:nvSpPr>
        <p:spPr bwMode="auto">
          <a:xfrm rot="3043589">
            <a:off x="7572375" y="3152775"/>
            <a:ext cx="400050" cy="152400"/>
          </a:xfrm>
          <a:prstGeom prst="rect">
            <a:avLst/>
          </a:prstGeom>
          <a:solidFill>
            <a:srgbClr val="FADC70"/>
          </a:solidFill>
          <a:ln w="9525">
            <a:noFill/>
            <a:miter lim="800000"/>
            <a:headEnd/>
            <a:tailEnd/>
          </a:ln>
          <a:effectLst/>
        </p:spPr>
        <p:txBody>
          <a:bodyPr wrap="none" anchor="ctr">
            <a:prstTxWarp prst="textNoShape">
              <a:avLst/>
            </a:prstTxWarp>
          </a:bodyPr>
          <a:lstStyle/>
          <a:p>
            <a:endParaRPr lang="en-US"/>
          </a:p>
        </p:txBody>
      </p:sp>
      <p:sp>
        <p:nvSpPr>
          <p:cNvPr id="281626" name="Rectangle 26"/>
          <p:cNvSpPr>
            <a:spLocks noChangeArrowheads="1"/>
          </p:cNvSpPr>
          <p:nvPr/>
        </p:nvSpPr>
        <p:spPr bwMode="auto">
          <a:xfrm rot="3043589">
            <a:off x="7664594" y="3187744"/>
            <a:ext cx="259556" cy="111125"/>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a:p>
        </p:txBody>
      </p:sp>
      <p:sp>
        <p:nvSpPr>
          <p:cNvPr id="281628" name="Rectangle 28"/>
          <p:cNvSpPr>
            <a:spLocks noChangeArrowheads="1"/>
          </p:cNvSpPr>
          <p:nvPr/>
        </p:nvSpPr>
        <p:spPr bwMode="auto">
          <a:xfrm rot="16200000">
            <a:off x="2162175" y="4124325"/>
            <a:ext cx="400050" cy="152400"/>
          </a:xfrm>
          <a:prstGeom prst="rect">
            <a:avLst/>
          </a:prstGeom>
          <a:solidFill>
            <a:srgbClr val="FADC70"/>
          </a:solidFill>
          <a:ln w="9525">
            <a:noFill/>
            <a:miter lim="800000"/>
            <a:headEnd/>
            <a:tailEnd/>
          </a:ln>
          <a:effectLst/>
        </p:spPr>
        <p:txBody>
          <a:bodyPr wrap="none" anchor="ctr">
            <a:prstTxWarp prst="textNoShape">
              <a:avLst/>
            </a:prstTxWarp>
          </a:bodyPr>
          <a:lstStyle/>
          <a:p>
            <a:endParaRPr lang="en-US"/>
          </a:p>
        </p:txBody>
      </p:sp>
      <p:sp>
        <p:nvSpPr>
          <p:cNvPr id="281629" name="Rectangle 29"/>
          <p:cNvSpPr>
            <a:spLocks noChangeArrowheads="1"/>
          </p:cNvSpPr>
          <p:nvPr/>
        </p:nvSpPr>
        <p:spPr bwMode="auto">
          <a:xfrm rot="16200000">
            <a:off x="2224484" y="4119959"/>
            <a:ext cx="259556" cy="111125"/>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a:p>
        </p:txBody>
      </p:sp>
      <p:sp>
        <p:nvSpPr>
          <p:cNvPr id="281631" name="Rectangle 31"/>
          <p:cNvSpPr>
            <a:spLocks noChangeArrowheads="1"/>
          </p:cNvSpPr>
          <p:nvPr/>
        </p:nvSpPr>
        <p:spPr bwMode="auto">
          <a:xfrm rot="16200000">
            <a:off x="7267575" y="4067175"/>
            <a:ext cx="400050" cy="152400"/>
          </a:xfrm>
          <a:prstGeom prst="rect">
            <a:avLst/>
          </a:prstGeom>
          <a:solidFill>
            <a:srgbClr val="FADC70"/>
          </a:solidFill>
          <a:ln w="9525">
            <a:noFill/>
            <a:miter lim="800000"/>
            <a:headEnd/>
            <a:tailEnd/>
          </a:ln>
          <a:effectLst/>
        </p:spPr>
        <p:txBody>
          <a:bodyPr wrap="none" anchor="ctr">
            <a:prstTxWarp prst="textNoShape">
              <a:avLst/>
            </a:prstTxWarp>
          </a:bodyPr>
          <a:lstStyle/>
          <a:p>
            <a:endParaRPr lang="en-US"/>
          </a:p>
        </p:txBody>
      </p:sp>
      <p:sp>
        <p:nvSpPr>
          <p:cNvPr id="281632" name="Rectangle 32"/>
          <p:cNvSpPr>
            <a:spLocks noChangeArrowheads="1"/>
          </p:cNvSpPr>
          <p:nvPr/>
        </p:nvSpPr>
        <p:spPr bwMode="auto">
          <a:xfrm rot="16200000">
            <a:off x="7329884" y="4062809"/>
            <a:ext cx="259556" cy="111125"/>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a:p>
        </p:txBody>
      </p:sp>
      <p:sp>
        <p:nvSpPr>
          <p:cNvPr id="281633" name="Text Box 33"/>
          <p:cNvSpPr txBox="1">
            <a:spLocks noChangeArrowheads="1"/>
          </p:cNvSpPr>
          <p:nvPr/>
        </p:nvSpPr>
        <p:spPr bwMode="auto">
          <a:xfrm>
            <a:off x="838201" y="4743451"/>
            <a:ext cx="965224" cy="205546"/>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800">
                <a:latin typeface="Courier New" charset="0"/>
              </a:rPr>
              <a:t>111.10.20.121</a:t>
            </a:r>
          </a:p>
        </p:txBody>
      </p:sp>
      <p:sp>
        <p:nvSpPr>
          <p:cNvPr id="281634" name="Text Box 34"/>
          <p:cNvSpPr txBox="1">
            <a:spLocks noChangeArrowheads="1"/>
          </p:cNvSpPr>
          <p:nvPr/>
        </p:nvSpPr>
        <p:spPr bwMode="auto">
          <a:xfrm>
            <a:off x="4038601" y="3600451"/>
            <a:ext cx="1307315" cy="328657"/>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800"/>
              <a:t>From</a:t>
            </a:r>
            <a:r>
              <a:rPr lang="en-US" sz="800">
                <a:latin typeface="Courier New" charset="0"/>
              </a:rPr>
              <a:t> 128.111.41.135</a:t>
            </a:r>
          </a:p>
          <a:p>
            <a:pPr eaLnBrk="0" hangingPunct="0"/>
            <a:r>
              <a:rPr lang="en-US" sz="800"/>
              <a:t>To    </a:t>
            </a:r>
            <a:r>
              <a:rPr lang="en-US" sz="800">
                <a:latin typeface="Courier New" charset="0"/>
              </a:rPr>
              <a:t> 128.111.41.10</a:t>
            </a:r>
          </a:p>
        </p:txBody>
      </p:sp>
      <p:sp>
        <p:nvSpPr>
          <p:cNvPr id="281635" name="Rectangle 35"/>
          <p:cNvSpPr>
            <a:spLocks noChangeArrowheads="1"/>
          </p:cNvSpPr>
          <p:nvPr/>
        </p:nvSpPr>
        <p:spPr bwMode="auto">
          <a:xfrm>
            <a:off x="3733801" y="3544492"/>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281647" name="Text Box 47"/>
          <p:cNvSpPr txBox="1">
            <a:spLocks noChangeArrowheads="1"/>
          </p:cNvSpPr>
          <p:nvPr/>
        </p:nvSpPr>
        <p:spPr bwMode="auto">
          <a:xfrm>
            <a:off x="5715000" y="4286251"/>
            <a:ext cx="1026789" cy="205546"/>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800">
                <a:latin typeface="Courier New" charset="0"/>
              </a:rPr>
              <a:t>128.111.41.135</a:t>
            </a:r>
          </a:p>
        </p:txBody>
      </p:sp>
      <p:sp>
        <p:nvSpPr>
          <p:cNvPr id="281648" name="Line 48"/>
          <p:cNvSpPr>
            <a:spLocks noChangeShapeType="1"/>
          </p:cNvSpPr>
          <p:nvPr/>
        </p:nvSpPr>
        <p:spPr bwMode="auto">
          <a:xfrm flipH="1" flipV="1">
            <a:off x="6324600" y="4057650"/>
            <a:ext cx="914400" cy="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281650" name="Line 50"/>
          <p:cNvSpPr>
            <a:spLocks noChangeShapeType="1"/>
          </p:cNvSpPr>
          <p:nvPr/>
        </p:nvSpPr>
        <p:spPr bwMode="auto">
          <a:xfrm>
            <a:off x="6705600" y="4229100"/>
            <a:ext cx="914400" cy="228600"/>
          </a:xfrm>
          <a:prstGeom prst="line">
            <a:avLst/>
          </a:prstGeom>
          <a:noFill/>
          <a:ln w="38100">
            <a:solidFill>
              <a:schemeClr val="accent3">
                <a:lumMod val="60000"/>
                <a:lumOff val="40000"/>
              </a:schemeClr>
            </a:solidFill>
            <a:round/>
            <a:headEnd type="triangle" w="med" len="med"/>
            <a:tailEnd type="triangle" w="med" len="med"/>
          </a:ln>
          <a:effectLst/>
        </p:spPr>
        <p:txBody>
          <a:bodyPr wrap="none" lIns="81640" tIns="40819" rIns="81640" bIns="40819" anchor="ctr">
            <a:prstTxWarp prst="textNoShape">
              <a:avLst/>
            </a:prstTxWarp>
          </a:bodyPr>
          <a:lstStyle/>
          <a:p>
            <a:endParaRPr lang="en-US">
              <a:solidFill>
                <a:schemeClr val="accent3">
                  <a:lumMod val="60000"/>
                  <a:lumOff val="40000"/>
                </a:schemeClr>
              </a:solidFill>
            </a:endParaRPr>
          </a:p>
        </p:txBody>
      </p:sp>
      <p:sp>
        <p:nvSpPr>
          <p:cNvPr id="281651" name="Text Box 51"/>
          <p:cNvSpPr txBox="1">
            <a:spLocks noChangeArrowheads="1"/>
          </p:cNvSpPr>
          <p:nvPr/>
        </p:nvSpPr>
        <p:spPr bwMode="auto">
          <a:xfrm>
            <a:off x="6705602" y="4343401"/>
            <a:ext cx="652187" cy="359434"/>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dirty="0">
                <a:solidFill>
                  <a:schemeClr val="accent3">
                    <a:lumMod val="60000"/>
                    <a:lumOff val="40000"/>
                  </a:schemeClr>
                </a:solidFill>
              </a:rPr>
              <a:t>Trust</a:t>
            </a:r>
            <a:endParaRPr lang="en-US" b="0" dirty="0">
              <a:solidFill>
                <a:schemeClr val="accent3">
                  <a:lumMod val="60000"/>
                  <a:lumOff val="40000"/>
                </a:schemeClr>
              </a:solidFill>
            </a:endParaRPr>
          </a:p>
        </p:txBody>
      </p:sp>
      <p:pic>
        <p:nvPicPr>
          <p:cNvPr id="52" name="Picture 51" descr="router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543" y="3507831"/>
            <a:ext cx="896025" cy="435518"/>
          </a:xfrm>
          <a:prstGeom prst="rect">
            <a:avLst/>
          </a:prstGeom>
        </p:spPr>
      </p:pic>
      <p:pic>
        <p:nvPicPr>
          <p:cNvPr id="53" name="Picture 52" descr="router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2958" y="2724104"/>
            <a:ext cx="896025" cy="435518"/>
          </a:xfrm>
          <a:prstGeom prst="rect">
            <a:avLst/>
          </a:prstGeom>
        </p:spPr>
      </p:pic>
      <p:pic>
        <p:nvPicPr>
          <p:cNvPr id="54" name="Picture 53" descr="router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9876" y="2672150"/>
            <a:ext cx="896025" cy="435518"/>
          </a:xfrm>
          <a:prstGeom prst="rect">
            <a:avLst/>
          </a:prstGeom>
        </p:spPr>
      </p:pic>
      <p:pic>
        <p:nvPicPr>
          <p:cNvPr id="55" name="Picture 54" descr="router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2686050"/>
            <a:ext cx="896025" cy="435518"/>
          </a:xfrm>
          <a:prstGeom prst="rect">
            <a:avLst/>
          </a:prstGeom>
        </p:spPr>
      </p:pic>
      <p:pic>
        <p:nvPicPr>
          <p:cNvPr id="56" name="Picture 55" descr="router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9206" y="3564982"/>
            <a:ext cx="896025" cy="435518"/>
          </a:xfrm>
          <a:prstGeom prst="rect">
            <a:avLst/>
          </a:prstGeom>
        </p:spPr>
      </p:pic>
      <p:pic>
        <p:nvPicPr>
          <p:cNvPr id="57" name="Picture 56"/>
          <p:cNvPicPr>
            <a:picLocks noChangeAspect="1"/>
          </p:cNvPicPr>
          <p:nvPr/>
        </p:nvPicPr>
        <p:blipFill>
          <a:blip r:embed="rId4"/>
          <a:stretch>
            <a:fillRect/>
          </a:stretch>
        </p:blipFill>
        <p:spPr>
          <a:xfrm>
            <a:off x="933543" y="4145432"/>
            <a:ext cx="860606" cy="557403"/>
          </a:xfrm>
          <a:prstGeom prst="rect">
            <a:avLst/>
          </a:prstGeom>
        </p:spPr>
      </p:pic>
      <p:pic>
        <p:nvPicPr>
          <p:cNvPr id="58" name="Picture 57"/>
          <p:cNvPicPr>
            <a:picLocks noChangeAspect="1"/>
          </p:cNvPicPr>
          <p:nvPr/>
        </p:nvPicPr>
        <p:blipFill>
          <a:blip r:embed="rId4"/>
          <a:stretch>
            <a:fillRect/>
          </a:stretch>
        </p:blipFill>
        <p:spPr>
          <a:xfrm>
            <a:off x="7704625" y="4178998"/>
            <a:ext cx="860606" cy="557403"/>
          </a:xfrm>
          <a:prstGeom prst="rect">
            <a:avLst/>
          </a:prstGeom>
        </p:spPr>
      </p:pic>
      <p:pic>
        <p:nvPicPr>
          <p:cNvPr id="2" name="Picture 1" descr="serve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7075" y="3243946"/>
            <a:ext cx="853797" cy="1035050"/>
          </a:xfrm>
          <a:prstGeom prst="rect">
            <a:avLst/>
          </a:prstGeom>
        </p:spPr>
      </p:pic>
      <p:pic>
        <p:nvPicPr>
          <p:cNvPr id="42" name="Picture 41"/>
          <p:cNvPicPr>
            <a:picLocks noChangeAspect="1"/>
          </p:cNvPicPr>
          <p:nvPr/>
        </p:nvPicPr>
        <p:blipFill>
          <a:blip r:embed="rId6"/>
          <a:stretch>
            <a:fillRect/>
          </a:stretch>
        </p:blipFill>
        <p:spPr>
          <a:xfrm>
            <a:off x="490602" y="4127290"/>
            <a:ext cx="499963" cy="578905"/>
          </a:xfrm>
          <a:prstGeom prst="rect">
            <a:avLst/>
          </a:prstGeom>
        </p:spPr>
      </p:pic>
    </p:spTree>
    <p:extLst>
      <p:ext uri="{BB962C8B-B14F-4D97-AF65-F5344CB8AC3E}">
        <p14:creationId xmlns:p14="http://schemas.microsoft.com/office/powerpoint/2010/main" val="37367795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r>
              <a:rPr lang="en-US"/>
              <a:t>Man-in-the-middle Attacks</a:t>
            </a:r>
          </a:p>
        </p:txBody>
      </p:sp>
      <p:sp>
        <p:nvSpPr>
          <p:cNvPr id="282627" name="Rectangle 3"/>
          <p:cNvSpPr>
            <a:spLocks noGrp="1" noChangeArrowheads="1"/>
          </p:cNvSpPr>
          <p:nvPr>
            <p:ph idx="1"/>
          </p:nvPr>
        </p:nvSpPr>
        <p:spPr/>
        <p:txBody>
          <a:bodyPr/>
          <a:lstStyle/>
          <a:p>
            <a:r>
              <a:rPr lang="en-US" dirty="0"/>
              <a:t>An attacker that has control of a gateway used in the delivery process can </a:t>
            </a:r>
          </a:p>
          <a:p>
            <a:pPr lvl="1"/>
            <a:r>
              <a:rPr lang="en-US" dirty="0"/>
              <a:t>Sniff the traffic</a:t>
            </a:r>
          </a:p>
          <a:p>
            <a:pPr lvl="1"/>
            <a:r>
              <a:rPr lang="en-US" dirty="0"/>
              <a:t>Intercept/block traffic</a:t>
            </a:r>
          </a:p>
          <a:p>
            <a:pPr lvl="1"/>
            <a:r>
              <a:rPr lang="en-US" dirty="0"/>
              <a:t>Modify traffic</a:t>
            </a:r>
          </a:p>
          <a:p>
            <a:r>
              <a:rPr lang="en-US" dirty="0"/>
              <a:t>Perform a full man-in-the-middle attack</a:t>
            </a:r>
          </a:p>
        </p:txBody>
      </p:sp>
    </p:spTree>
    <p:extLst>
      <p:ext uri="{BB962C8B-B14F-4D97-AF65-F5344CB8AC3E}">
        <p14:creationId xmlns:p14="http://schemas.microsoft.com/office/powerpoint/2010/main" val="6927359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r>
              <a:rPr lang="en-US"/>
              <a:t>Fragmentation</a:t>
            </a:r>
          </a:p>
        </p:txBody>
      </p:sp>
      <p:sp>
        <p:nvSpPr>
          <p:cNvPr id="294915" name="Rectangle 3"/>
          <p:cNvSpPr>
            <a:spLocks noGrp="1" noChangeArrowheads="1"/>
          </p:cNvSpPr>
          <p:nvPr>
            <p:ph idx="1"/>
          </p:nvPr>
        </p:nvSpPr>
        <p:spPr/>
        <p:txBody>
          <a:bodyPr/>
          <a:lstStyle/>
          <a:p>
            <a:r>
              <a:rPr lang="en-US"/>
              <a:t>When a datagram is encapsulated in lower level protocols (e.g., Ethernet) it may be necessary to split the datagram in smaller portions</a:t>
            </a:r>
          </a:p>
          <a:p>
            <a:r>
              <a:rPr lang="en-US"/>
              <a:t>This happens when the datagram size is bigger than the data link layer MTU (Maximum Transmission Unit)</a:t>
            </a:r>
          </a:p>
          <a:p>
            <a:r>
              <a:rPr lang="en-US"/>
              <a:t>Fragmentation can be performed at the source host or at an intermediate step in datagram delivery</a:t>
            </a:r>
          </a:p>
          <a:p>
            <a:r>
              <a:rPr lang="en-US"/>
              <a:t>If the datagram has the “do not fragment” flag set, an ICMP error message is sent back to the originator</a:t>
            </a:r>
          </a:p>
          <a:p>
            <a:endParaRPr lang="en-US"/>
          </a:p>
        </p:txBody>
      </p:sp>
    </p:spTree>
    <p:extLst>
      <p:ext uri="{BB962C8B-B14F-4D97-AF65-F5344CB8AC3E}">
        <p14:creationId xmlns:p14="http://schemas.microsoft.com/office/powerpoint/2010/main" val="32667054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p:txBody>
          <a:bodyPr/>
          <a:lstStyle/>
          <a:p>
            <a:r>
              <a:rPr lang="en-US"/>
              <a:t>IP Datagram</a:t>
            </a:r>
          </a:p>
        </p:txBody>
      </p:sp>
      <p:sp>
        <p:nvSpPr>
          <p:cNvPr id="295939" name="Rectangle 3"/>
          <p:cNvSpPr>
            <a:spLocks noChangeArrowheads="1"/>
          </p:cNvSpPr>
          <p:nvPr/>
        </p:nvSpPr>
        <p:spPr bwMode="auto">
          <a:xfrm>
            <a:off x="762000" y="2514601"/>
            <a:ext cx="7696200" cy="23431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295940" name="Rectangle 4"/>
          <p:cNvSpPr>
            <a:spLocks noChangeArrowheads="1"/>
          </p:cNvSpPr>
          <p:nvPr/>
        </p:nvSpPr>
        <p:spPr bwMode="auto">
          <a:xfrm>
            <a:off x="762000" y="2514600"/>
            <a:ext cx="9906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Version</a:t>
            </a:r>
            <a:endParaRPr lang="it-IT" b="0">
              <a:latin typeface="Roboto Light"/>
              <a:cs typeface="Roboto Light"/>
            </a:endParaRPr>
          </a:p>
        </p:txBody>
      </p:sp>
      <p:sp>
        <p:nvSpPr>
          <p:cNvPr id="295941" name="Rectangle 5"/>
          <p:cNvSpPr>
            <a:spLocks noChangeArrowheads="1"/>
          </p:cNvSpPr>
          <p:nvPr/>
        </p:nvSpPr>
        <p:spPr bwMode="auto">
          <a:xfrm>
            <a:off x="1752600" y="2514600"/>
            <a:ext cx="9906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HL</a:t>
            </a:r>
            <a:endParaRPr lang="it-IT" b="0">
              <a:latin typeface="Roboto Light"/>
              <a:cs typeface="Roboto Light"/>
            </a:endParaRPr>
          </a:p>
        </p:txBody>
      </p:sp>
      <p:sp>
        <p:nvSpPr>
          <p:cNvPr id="295942" name="Rectangle 6"/>
          <p:cNvSpPr>
            <a:spLocks noChangeArrowheads="1"/>
          </p:cNvSpPr>
          <p:nvPr/>
        </p:nvSpPr>
        <p:spPr bwMode="auto">
          <a:xfrm>
            <a:off x="2743200" y="2514600"/>
            <a:ext cx="1905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Service type (TOS)</a:t>
            </a:r>
            <a:endParaRPr lang="it-IT" b="0">
              <a:latin typeface="Roboto Light"/>
              <a:cs typeface="Roboto Light"/>
            </a:endParaRPr>
          </a:p>
        </p:txBody>
      </p:sp>
      <p:sp>
        <p:nvSpPr>
          <p:cNvPr id="295943" name="Rectangle 7"/>
          <p:cNvSpPr>
            <a:spLocks noChangeArrowheads="1"/>
          </p:cNvSpPr>
          <p:nvPr/>
        </p:nvSpPr>
        <p:spPr bwMode="auto">
          <a:xfrm>
            <a:off x="4648200" y="3086100"/>
            <a:ext cx="3810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dirty="0" err="1">
                <a:latin typeface="Roboto Light"/>
                <a:cs typeface="Roboto Light"/>
              </a:rPr>
              <a:t>Header</a:t>
            </a:r>
            <a:r>
              <a:rPr lang="it-IT" sz="1500" dirty="0">
                <a:latin typeface="Roboto Light"/>
                <a:cs typeface="Roboto Light"/>
              </a:rPr>
              <a:t> </a:t>
            </a:r>
            <a:r>
              <a:rPr lang="it-IT" sz="1500" dirty="0" err="1">
                <a:latin typeface="Roboto Light"/>
                <a:cs typeface="Roboto Light"/>
              </a:rPr>
              <a:t>checksum</a:t>
            </a:r>
            <a:endParaRPr lang="it-IT" b="0" dirty="0">
              <a:latin typeface="Roboto Light"/>
              <a:cs typeface="Roboto Light"/>
            </a:endParaRPr>
          </a:p>
        </p:txBody>
      </p:sp>
      <p:sp>
        <p:nvSpPr>
          <p:cNvPr id="295944" name="Rectangle 8"/>
          <p:cNvSpPr>
            <a:spLocks noChangeArrowheads="1"/>
          </p:cNvSpPr>
          <p:nvPr/>
        </p:nvSpPr>
        <p:spPr bwMode="auto">
          <a:xfrm>
            <a:off x="762000" y="2800351"/>
            <a:ext cx="3886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Identifier</a:t>
            </a:r>
            <a:endParaRPr lang="it-IT" b="0">
              <a:latin typeface="Roboto Light"/>
              <a:cs typeface="Roboto Light"/>
            </a:endParaRPr>
          </a:p>
        </p:txBody>
      </p:sp>
      <p:sp>
        <p:nvSpPr>
          <p:cNvPr id="295945" name="Rectangle 9"/>
          <p:cNvSpPr>
            <a:spLocks noChangeArrowheads="1"/>
          </p:cNvSpPr>
          <p:nvPr/>
        </p:nvSpPr>
        <p:spPr bwMode="auto">
          <a:xfrm>
            <a:off x="4648200" y="2800351"/>
            <a:ext cx="838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Flags</a:t>
            </a:r>
            <a:endParaRPr lang="it-IT" b="0">
              <a:latin typeface="Roboto Light"/>
              <a:cs typeface="Roboto Light"/>
            </a:endParaRPr>
          </a:p>
        </p:txBody>
      </p:sp>
      <p:sp>
        <p:nvSpPr>
          <p:cNvPr id="295946" name="Rectangle 10"/>
          <p:cNvSpPr>
            <a:spLocks noChangeArrowheads="1"/>
          </p:cNvSpPr>
          <p:nvPr/>
        </p:nvSpPr>
        <p:spPr bwMode="auto">
          <a:xfrm>
            <a:off x="5486400" y="2800351"/>
            <a:ext cx="29718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Fragment offset (13 bit)</a:t>
            </a:r>
            <a:endParaRPr lang="it-IT" b="0">
              <a:latin typeface="Roboto Light"/>
              <a:cs typeface="Roboto Light"/>
            </a:endParaRPr>
          </a:p>
        </p:txBody>
      </p:sp>
      <p:sp>
        <p:nvSpPr>
          <p:cNvPr id="295947" name="Rectangle 11"/>
          <p:cNvSpPr>
            <a:spLocks noChangeArrowheads="1"/>
          </p:cNvSpPr>
          <p:nvPr/>
        </p:nvSpPr>
        <p:spPr bwMode="auto">
          <a:xfrm>
            <a:off x="762000" y="3086100"/>
            <a:ext cx="1981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Time To Live</a:t>
            </a:r>
            <a:endParaRPr lang="it-IT" b="0">
              <a:latin typeface="Roboto Light"/>
              <a:cs typeface="Roboto Light"/>
            </a:endParaRPr>
          </a:p>
        </p:txBody>
      </p:sp>
      <p:sp>
        <p:nvSpPr>
          <p:cNvPr id="295948" name="Rectangle 12"/>
          <p:cNvSpPr>
            <a:spLocks noChangeArrowheads="1"/>
          </p:cNvSpPr>
          <p:nvPr/>
        </p:nvSpPr>
        <p:spPr bwMode="auto">
          <a:xfrm>
            <a:off x="2743200" y="3086100"/>
            <a:ext cx="1905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Protocol</a:t>
            </a:r>
            <a:endParaRPr lang="it-IT" b="0">
              <a:latin typeface="Roboto Light"/>
              <a:cs typeface="Roboto Light"/>
            </a:endParaRPr>
          </a:p>
        </p:txBody>
      </p:sp>
      <p:sp>
        <p:nvSpPr>
          <p:cNvPr id="295949" name="Rectangle 13"/>
          <p:cNvSpPr>
            <a:spLocks noChangeArrowheads="1"/>
          </p:cNvSpPr>
          <p:nvPr/>
        </p:nvSpPr>
        <p:spPr bwMode="auto">
          <a:xfrm>
            <a:off x="762000" y="3371850"/>
            <a:ext cx="7696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Source IP address</a:t>
            </a:r>
            <a:endParaRPr lang="it-IT" b="0">
              <a:latin typeface="Roboto Light"/>
              <a:cs typeface="Roboto Light"/>
            </a:endParaRPr>
          </a:p>
        </p:txBody>
      </p:sp>
      <p:sp>
        <p:nvSpPr>
          <p:cNvPr id="295950" name="Rectangle 14"/>
          <p:cNvSpPr>
            <a:spLocks noChangeArrowheads="1"/>
          </p:cNvSpPr>
          <p:nvPr/>
        </p:nvSpPr>
        <p:spPr bwMode="auto">
          <a:xfrm>
            <a:off x="762000" y="3657601"/>
            <a:ext cx="7696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Destination IP address</a:t>
            </a:r>
            <a:endParaRPr lang="it-IT" b="0">
              <a:latin typeface="Roboto Light"/>
              <a:cs typeface="Roboto Light"/>
            </a:endParaRPr>
          </a:p>
        </p:txBody>
      </p:sp>
      <p:sp>
        <p:nvSpPr>
          <p:cNvPr id="295951" name="Rectangle 15"/>
          <p:cNvSpPr>
            <a:spLocks noChangeArrowheads="1"/>
          </p:cNvSpPr>
          <p:nvPr/>
        </p:nvSpPr>
        <p:spPr bwMode="auto">
          <a:xfrm>
            <a:off x="762000" y="3943350"/>
            <a:ext cx="5334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Options</a:t>
            </a:r>
            <a:endParaRPr lang="it-IT" b="0">
              <a:latin typeface="Roboto Light"/>
              <a:cs typeface="Roboto Light"/>
            </a:endParaRPr>
          </a:p>
        </p:txBody>
      </p:sp>
      <p:sp>
        <p:nvSpPr>
          <p:cNvPr id="295952" name="Rectangle 16"/>
          <p:cNvSpPr>
            <a:spLocks noChangeArrowheads="1"/>
          </p:cNvSpPr>
          <p:nvPr/>
        </p:nvSpPr>
        <p:spPr bwMode="auto">
          <a:xfrm>
            <a:off x="6096000" y="3943350"/>
            <a:ext cx="2362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Padding</a:t>
            </a:r>
            <a:endParaRPr lang="it-IT" b="0">
              <a:latin typeface="Roboto Light"/>
              <a:cs typeface="Roboto Light"/>
            </a:endParaRPr>
          </a:p>
        </p:txBody>
      </p:sp>
      <p:sp>
        <p:nvSpPr>
          <p:cNvPr id="295953" name="Rectangle 17"/>
          <p:cNvSpPr>
            <a:spLocks noChangeArrowheads="1"/>
          </p:cNvSpPr>
          <p:nvPr/>
        </p:nvSpPr>
        <p:spPr bwMode="auto">
          <a:xfrm>
            <a:off x="762000" y="4229100"/>
            <a:ext cx="7696200" cy="6286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Data</a:t>
            </a:r>
            <a:endParaRPr lang="it-IT" b="0">
              <a:latin typeface="Roboto Light"/>
              <a:cs typeface="Roboto Light"/>
            </a:endParaRPr>
          </a:p>
        </p:txBody>
      </p:sp>
      <p:sp>
        <p:nvSpPr>
          <p:cNvPr id="295954" name="Rectangle 18"/>
          <p:cNvSpPr>
            <a:spLocks noChangeArrowheads="1"/>
          </p:cNvSpPr>
          <p:nvPr/>
        </p:nvSpPr>
        <p:spPr bwMode="auto">
          <a:xfrm>
            <a:off x="4648200" y="2514600"/>
            <a:ext cx="3810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Total length</a:t>
            </a:r>
            <a:endParaRPr lang="it-IT" b="0">
              <a:latin typeface="Roboto Light"/>
              <a:cs typeface="Roboto Light"/>
            </a:endParaRPr>
          </a:p>
        </p:txBody>
      </p:sp>
      <p:sp>
        <p:nvSpPr>
          <p:cNvPr id="295955" name="Text Box 19"/>
          <p:cNvSpPr txBox="1">
            <a:spLocks noChangeArrowheads="1"/>
          </p:cNvSpPr>
          <p:nvPr/>
        </p:nvSpPr>
        <p:spPr bwMode="auto">
          <a:xfrm>
            <a:off x="699285" y="2209734"/>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dirty="0" err="1">
                <a:latin typeface="Roboto Light"/>
                <a:cs typeface="Roboto Light"/>
              </a:rPr>
              <a:t>0</a:t>
            </a:r>
            <a:endParaRPr lang="it-IT" b="0" dirty="0">
              <a:latin typeface="Roboto Light"/>
              <a:cs typeface="Roboto Light"/>
            </a:endParaRPr>
          </a:p>
        </p:txBody>
      </p:sp>
      <p:sp>
        <p:nvSpPr>
          <p:cNvPr id="295956" name="Text Box 20"/>
          <p:cNvSpPr txBox="1">
            <a:spLocks noChangeArrowheads="1"/>
          </p:cNvSpPr>
          <p:nvPr/>
        </p:nvSpPr>
        <p:spPr bwMode="auto">
          <a:xfrm>
            <a:off x="1689886" y="2209734"/>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4</a:t>
            </a:r>
            <a:endParaRPr lang="it-IT" b="0">
              <a:latin typeface="Roboto Light"/>
              <a:cs typeface="Roboto Light"/>
            </a:endParaRPr>
          </a:p>
        </p:txBody>
      </p:sp>
      <p:sp>
        <p:nvSpPr>
          <p:cNvPr id="295957" name="Text Box 21"/>
          <p:cNvSpPr txBox="1">
            <a:spLocks noChangeArrowheads="1"/>
          </p:cNvSpPr>
          <p:nvPr/>
        </p:nvSpPr>
        <p:spPr bwMode="auto">
          <a:xfrm>
            <a:off x="2680485" y="2209734"/>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8</a:t>
            </a:r>
            <a:endParaRPr lang="it-IT" b="0">
              <a:latin typeface="Roboto Light"/>
              <a:cs typeface="Roboto Light"/>
            </a:endParaRPr>
          </a:p>
        </p:txBody>
      </p:sp>
      <p:sp>
        <p:nvSpPr>
          <p:cNvPr id="295958" name="Text Box 22"/>
          <p:cNvSpPr txBox="1">
            <a:spLocks noChangeArrowheads="1"/>
          </p:cNvSpPr>
          <p:nvPr/>
        </p:nvSpPr>
        <p:spPr bwMode="auto">
          <a:xfrm>
            <a:off x="3465383" y="22097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12</a:t>
            </a:r>
            <a:endParaRPr lang="it-IT" b="0">
              <a:latin typeface="Roboto Light"/>
              <a:cs typeface="Roboto Light"/>
            </a:endParaRPr>
          </a:p>
        </p:txBody>
      </p:sp>
      <p:sp>
        <p:nvSpPr>
          <p:cNvPr id="295959" name="Text Box 23"/>
          <p:cNvSpPr txBox="1">
            <a:spLocks noChangeArrowheads="1"/>
          </p:cNvSpPr>
          <p:nvPr/>
        </p:nvSpPr>
        <p:spPr bwMode="auto">
          <a:xfrm>
            <a:off x="4589334" y="22097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16</a:t>
            </a:r>
            <a:endParaRPr lang="it-IT" b="0">
              <a:latin typeface="Roboto Light"/>
              <a:cs typeface="Roboto Light"/>
            </a:endParaRPr>
          </a:p>
        </p:txBody>
      </p:sp>
      <p:sp>
        <p:nvSpPr>
          <p:cNvPr id="295960" name="Text Box 24"/>
          <p:cNvSpPr txBox="1">
            <a:spLocks noChangeArrowheads="1"/>
          </p:cNvSpPr>
          <p:nvPr/>
        </p:nvSpPr>
        <p:spPr bwMode="auto">
          <a:xfrm>
            <a:off x="5503734" y="22097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20</a:t>
            </a:r>
            <a:endParaRPr lang="it-IT" b="0">
              <a:latin typeface="Roboto Light"/>
              <a:cs typeface="Roboto Light"/>
            </a:endParaRPr>
          </a:p>
        </p:txBody>
      </p:sp>
      <p:sp>
        <p:nvSpPr>
          <p:cNvPr id="295961" name="Text Box 25"/>
          <p:cNvSpPr txBox="1">
            <a:spLocks noChangeArrowheads="1"/>
          </p:cNvSpPr>
          <p:nvPr/>
        </p:nvSpPr>
        <p:spPr bwMode="auto">
          <a:xfrm>
            <a:off x="6341934" y="22097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24</a:t>
            </a:r>
            <a:endParaRPr lang="it-IT" b="0">
              <a:latin typeface="Roboto Light"/>
              <a:cs typeface="Roboto Light"/>
            </a:endParaRPr>
          </a:p>
        </p:txBody>
      </p:sp>
      <p:sp>
        <p:nvSpPr>
          <p:cNvPr id="295962" name="Text Box 26"/>
          <p:cNvSpPr txBox="1">
            <a:spLocks noChangeArrowheads="1"/>
          </p:cNvSpPr>
          <p:nvPr/>
        </p:nvSpPr>
        <p:spPr bwMode="auto">
          <a:xfrm>
            <a:off x="7256334" y="22097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28</a:t>
            </a:r>
            <a:endParaRPr lang="it-IT" b="0">
              <a:latin typeface="Roboto Light"/>
              <a:cs typeface="Roboto Light"/>
            </a:endParaRPr>
          </a:p>
        </p:txBody>
      </p:sp>
      <p:sp>
        <p:nvSpPr>
          <p:cNvPr id="295963" name="Text Box 27"/>
          <p:cNvSpPr txBox="1">
            <a:spLocks noChangeArrowheads="1"/>
          </p:cNvSpPr>
          <p:nvPr/>
        </p:nvSpPr>
        <p:spPr bwMode="auto">
          <a:xfrm>
            <a:off x="8170734" y="22097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31</a:t>
            </a:r>
            <a:endParaRPr lang="it-IT" b="0">
              <a:latin typeface="Roboto Light"/>
              <a:cs typeface="Roboto Light"/>
            </a:endParaRPr>
          </a:p>
        </p:txBody>
      </p:sp>
      <p:sp>
        <p:nvSpPr>
          <p:cNvPr id="295964" name="Rectangle 28"/>
          <p:cNvSpPr>
            <a:spLocks noChangeArrowheads="1"/>
          </p:cNvSpPr>
          <p:nvPr/>
        </p:nvSpPr>
        <p:spPr bwMode="auto">
          <a:xfrm>
            <a:off x="6400800" y="857250"/>
            <a:ext cx="457200" cy="1085850"/>
          </a:xfrm>
          <a:prstGeom prst="rect">
            <a:avLst/>
          </a:prstGeom>
          <a:solidFill>
            <a:schemeClr val="bg1"/>
          </a:solidFill>
          <a:ln w="9525">
            <a:solidFill>
              <a:schemeClr val="tx1"/>
            </a:solidFill>
            <a:miter lim="800000"/>
            <a:headEnd/>
            <a:tailEnd/>
          </a:ln>
          <a:effectLst/>
        </p:spPr>
        <p:txBody>
          <a:bodyPr vert="eaVert" wrap="none" lIns="81640" tIns="40819" rIns="81640" bIns="40819" anchor="b">
            <a:prstTxWarp prst="textNoShape">
              <a:avLst/>
            </a:prstTxWarp>
          </a:bodyPr>
          <a:lstStyle/>
          <a:p>
            <a:pPr algn="ctr"/>
            <a:r>
              <a:rPr lang="en-US" sz="1200">
                <a:latin typeface="Roboto Light"/>
                <a:cs typeface="Roboto Light"/>
              </a:rPr>
              <a:t>Reserved</a:t>
            </a:r>
          </a:p>
        </p:txBody>
      </p:sp>
      <p:sp>
        <p:nvSpPr>
          <p:cNvPr id="295965" name="Rectangle 29"/>
          <p:cNvSpPr>
            <a:spLocks noChangeArrowheads="1"/>
          </p:cNvSpPr>
          <p:nvPr/>
        </p:nvSpPr>
        <p:spPr bwMode="auto">
          <a:xfrm>
            <a:off x="6858000" y="857250"/>
            <a:ext cx="457200" cy="1085850"/>
          </a:xfrm>
          <a:prstGeom prst="rect">
            <a:avLst/>
          </a:prstGeom>
          <a:solidFill>
            <a:schemeClr val="bg1"/>
          </a:solidFill>
          <a:ln w="9525">
            <a:solidFill>
              <a:schemeClr val="tx1"/>
            </a:solidFill>
            <a:miter lim="800000"/>
            <a:headEnd/>
            <a:tailEnd/>
          </a:ln>
          <a:effectLst/>
        </p:spPr>
        <p:txBody>
          <a:bodyPr vert="eaVert" wrap="none" lIns="81640" tIns="40819" rIns="81640" bIns="40819" anchor="b">
            <a:prstTxWarp prst="textNoShape">
              <a:avLst/>
            </a:prstTxWarp>
          </a:bodyPr>
          <a:lstStyle/>
          <a:p>
            <a:pPr algn="ctr"/>
            <a:r>
              <a:rPr lang="en-US" sz="1100">
                <a:latin typeface="Roboto Light"/>
                <a:cs typeface="Roboto Light"/>
              </a:rPr>
              <a:t>Don’t Fragment</a:t>
            </a:r>
          </a:p>
        </p:txBody>
      </p:sp>
      <p:sp>
        <p:nvSpPr>
          <p:cNvPr id="295966" name="Rectangle 30"/>
          <p:cNvSpPr>
            <a:spLocks noChangeArrowheads="1"/>
          </p:cNvSpPr>
          <p:nvPr/>
        </p:nvSpPr>
        <p:spPr bwMode="auto">
          <a:xfrm>
            <a:off x="7315200" y="857250"/>
            <a:ext cx="457200" cy="1085850"/>
          </a:xfrm>
          <a:prstGeom prst="rect">
            <a:avLst/>
          </a:prstGeom>
          <a:solidFill>
            <a:schemeClr val="bg1"/>
          </a:solidFill>
          <a:ln w="9525">
            <a:solidFill>
              <a:schemeClr val="tx1"/>
            </a:solidFill>
            <a:miter lim="800000"/>
            <a:headEnd/>
            <a:tailEnd/>
          </a:ln>
          <a:effectLst/>
        </p:spPr>
        <p:txBody>
          <a:bodyPr vert="eaVert" wrap="none" lIns="81640" tIns="40819" rIns="81640" bIns="40819" anchor="b">
            <a:prstTxWarp prst="textNoShape">
              <a:avLst/>
            </a:prstTxWarp>
          </a:bodyPr>
          <a:lstStyle/>
          <a:p>
            <a:pPr algn="ctr"/>
            <a:r>
              <a:rPr lang="en-US" sz="1100">
                <a:latin typeface="Roboto Light"/>
                <a:cs typeface="Roboto Light"/>
              </a:rPr>
              <a:t>More Fragments</a:t>
            </a:r>
          </a:p>
        </p:txBody>
      </p:sp>
      <p:sp>
        <p:nvSpPr>
          <p:cNvPr id="295967" name="Line 31"/>
          <p:cNvSpPr>
            <a:spLocks noChangeShapeType="1"/>
          </p:cNvSpPr>
          <p:nvPr/>
        </p:nvSpPr>
        <p:spPr bwMode="auto">
          <a:xfrm flipV="1">
            <a:off x="4648200" y="857250"/>
            <a:ext cx="1752600" cy="1943100"/>
          </a:xfrm>
          <a:prstGeom prst="line">
            <a:avLst/>
          </a:prstGeom>
          <a:noFill/>
          <a:ln w="9525">
            <a:solidFill>
              <a:schemeClr val="tx1"/>
            </a:solidFill>
            <a:round/>
            <a:headEnd/>
            <a:tailEnd/>
          </a:ln>
          <a:effectLst/>
        </p:spPr>
        <p:txBody>
          <a:bodyPr lIns="81640" tIns="40819" rIns="81640" bIns="40819">
            <a:prstTxWarp prst="textNoShape">
              <a:avLst/>
            </a:prstTxWarp>
          </a:bodyPr>
          <a:lstStyle/>
          <a:p>
            <a:endParaRPr lang="en-US">
              <a:latin typeface="Roboto Light"/>
              <a:cs typeface="Roboto Light"/>
            </a:endParaRPr>
          </a:p>
        </p:txBody>
      </p:sp>
      <p:sp>
        <p:nvSpPr>
          <p:cNvPr id="295968" name="Line 32"/>
          <p:cNvSpPr>
            <a:spLocks noChangeShapeType="1"/>
          </p:cNvSpPr>
          <p:nvPr/>
        </p:nvSpPr>
        <p:spPr bwMode="auto">
          <a:xfrm flipV="1">
            <a:off x="5486400" y="1943100"/>
            <a:ext cx="2286000" cy="857250"/>
          </a:xfrm>
          <a:prstGeom prst="line">
            <a:avLst/>
          </a:prstGeom>
          <a:noFill/>
          <a:ln w="9525">
            <a:solidFill>
              <a:schemeClr val="tx1"/>
            </a:solidFill>
            <a:round/>
            <a:headEnd/>
            <a:tailEnd/>
          </a:ln>
          <a:effectLst/>
        </p:spPr>
        <p:txBody>
          <a:bodyPr lIns="81640" tIns="40819" rIns="81640" bIns="40819">
            <a:prstTxWarp prst="textNoShape">
              <a:avLst/>
            </a:prstTxWarp>
          </a:bodyPr>
          <a:lstStyle/>
          <a:p>
            <a:endParaRPr lang="en-US">
              <a:latin typeface="Roboto Light"/>
              <a:cs typeface="Roboto Light"/>
            </a:endParaRPr>
          </a:p>
        </p:txBody>
      </p:sp>
    </p:spTree>
    <p:extLst>
      <p:ext uri="{BB962C8B-B14F-4D97-AF65-F5344CB8AC3E}">
        <p14:creationId xmlns:p14="http://schemas.microsoft.com/office/powerpoint/2010/main" val="38401039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p:txBody>
          <a:bodyPr/>
          <a:lstStyle/>
          <a:p>
            <a:r>
              <a:rPr lang="en-US"/>
              <a:t>Fragmentation</a:t>
            </a:r>
          </a:p>
        </p:txBody>
      </p:sp>
      <p:sp>
        <p:nvSpPr>
          <p:cNvPr id="296963" name="Rectangle 3"/>
          <p:cNvSpPr>
            <a:spLocks noGrp="1" noChangeArrowheads="1"/>
          </p:cNvSpPr>
          <p:nvPr>
            <p:ph idx="1"/>
          </p:nvPr>
        </p:nvSpPr>
        <p:spPr/>
        <p:txBody>
          <a:bodyPr>
            <a:normAutofit/>
          </a:bodyPr>
          <a:lstStyle/>
          <a:p>
            <a:r>
              <a:rPr lang="en-US" dirty="0"/>
              <a:t>If the datagram can be fragmented:</a:t>
            </a:r>
          </a:p>
          <a:p>
            <a:pPr lvl="1"/>
            <a:r>
              <a:rPr lang="en-US" dirty="0"/>
              <a:t>The header is copied in each fragment </a:t>
            </a:r>
          </a:p>
          <a:p>
            <a:pPr lvl="2"/>
            <a:r>
              <a:rPr lang="en-US" dirty="0"/>
              <a:t>In particular, the “datagram id” is copied in each fragment</a:t>
            </a:r>
          </a:p>
          <a:p>
            <a:pPr lvl="1"/>
            <a:r>
              <a:rPr lang="en-US" dirty="0"/>
              <a:t>If the “more fragments” flag is set with the exception of the last fragment</a:t>
            </a:r>
          </a:p>
          <a:p>
            <a:pPr lvl="1"/>
            <a:r>
              <a:rPr lang="en-US" dirty="0"/>
              <a:t>The “fragmentation offset”  field contains the position of the fragment with respect to the original datagram expressed in 8-byte units</a:t>
            </a:r>
          </a:p>
          <a:p>
            <a:pPr lvl="1"/>
            <a:r>
              <a:rPr lang="en-US" dirty="0"/>
              <a:t>The “total length field” is changed to match the size of the fragment</a:t>
            </a:r>
          </a:p>
          <a:p>
            <a:r>
              <a:rPr lang="en-US" dirty="0"/>
              <a:t>Each fragment is then delivered as a separate datagram</a:t>
            </a:r>
          </a:p>
          <a:p>
            <a:r>
              <a:rPr lang="en-US" dirty="0"/>
              <a:t>If one fragment is lost the entire datagram is discarded after a timeout</a:t>
            </a:r>
          </a:p>
        </p:txBody>
      </p:sp>
    </p:spTree>
    <p:extLst>
      <p:ext uri="{BB962C8B-B14F-4D97-AF65-F5344CB8AC3E}">
        <p14:creationId xmlns:p14="http://schemas.microsoft.com/office/powerpoint/2010/main" val="806402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p:txBody>
          <a:bodyPr/>
          <a:lstStyle/>
          <a:p>
            <a:r>
              <a:rPr lang="en-US"/>
              <a:t>Internet Protocol (IP)</a:t>
            </a:r>
          </a:p>
        </p:txBody>
      </p:sp>
      <p:sp>
        <p:nvSpPr>
          <p:cNvPr id="59397" name="Rectangle 5"/>
          <p:cNvSpPr>
            <a:spLocks noGrp="1" noChangeArrowheads="1"/>
          </p:cNvSpPr>
          <p:nvPr>
            <p:ph idx="1"/>
          </p:nvPr>
        </p:nvSpPr>
        <p:spPr/>
        <p:txBody>
          <a:bodyPr/>
          <a:lstStyle/>
          <a:p>
            <a:r>
              <a:rPr lang="en-US" dirty="0"/>
              <a:t>The IP protocol represents the “glue” of the Internet</a:t>
            </a:r>
          </a:p>
          <a:p>
            <a:r>
              <a:rPr lang="en-US" dirty="0"/>
              <a:t>The IP protocol provides a connectionless, unreliable, best-effort datagram delivery service (delivery, integrity, ordering, non-duplication, and bandwidth is not guaranteed)</a:t>
            </a:r>
          </a:p>
          <a:p>
            <a:r>
              <a:rPr lang="en-US" dirty="0"/>
              <a:t>IP datagrams can be exchanged between any two nodes (provided they both have an IP address)</a:t>
            </a:r>
          </a:p>
          <a:p>
            <a:r>
              <a:rPr lang="en-US" dirty="0"/>
              <a:t>For direct communication IP relies on a number of different lower-level protocols, e.g., Ethernet, FDDI, RS-232</a:t>
            </a:r>
          </a:p>
        </p:txBody>
      </p:sp>
    </p:spTree>
    <p:extLst>
      <p:ext uri="{BB962C8B-B14F-4D97-AF65-F5344CB8AC3E}">
        <p14:creationId xmlns:p14="http://schemas.microsoft.com/office/powerpoint/2010/main" val="3357910907"/>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986" name="Rectangle 2"/>
          <p:cNvSpPr>
            <a:spLocks noGrp="1" noChangeArrowheads="1"/>
          </p:cNvSpPr>
          <p:nvPr>
            <p:ph type="title"/>
          </p:nvPr>
        </p:nvSpPr>
        <p:spPr/>
        <p:txBody>
          <a:bodyPr/>
          <a:lstStyle/>
          <a:p>
            <a:r>
              <a:rPr lang="en-US"/>
              <a:t>Fragmentation</a:t>
            </a:r>
          </a:p>
        </p:txBody>
      </p:sp>
      <p:sp>
        <p:nvSpPr>
          <p:cNvPr id="297987" name="Rectangle 3"/>
          <p:cNvSpPr>
            <a:spLocks noGrp="1" noChangeArrowheads="1"/>
          </p:cNvSpPr>
          <p:nvPr>
            <p:ph idx="1"/>
          </p:nvPr>
        </p:nvSpPr>
        <p:spPr/>
        <p:txBody>
          <a:bodyPr>
            <a:normAutofit fontScale="47500" lnSpcReduction="20000"/>
          </a:bodyPr>
          <a:lstStyle/>
          <a:p>
            <a:pPr>
              <a:buFontTx/>
              <a:buNone/>
            </a:pPr>
            <a:r>
              <a:rPr lang="en-US" sz="1100" b="1">
                <a:latin typeface="Courier New" charset="0"/>
                <a:ea typeface="MS Mincho" pitchFamily="49" charset="-128"/>
                <a:cs typeface="MS Mincho" pitchFamily="49" charset="-128"/>
              </a:rPr>
              <a:t>09:52:32.150083 &lt; 128.111.48.69 &gt; 128.111.48.70: (frag 36542:928@31080) </a:t>
            </a:r>
          </a:p>
          <a:p>
            <a:pPr>
              <a:buFontTx/>
              <a:buNone/>
            </a:pPr>
            <a:r>
              <a:rPr lang="en-US" sz="1100" b="1">
                <a:latin typeface="Courier New" charset="0"/>
                <a:ea typeface="MS Mincho" pitchFamily="49" charset="-128"/>
                <a:cs typeface="MS Mincho" pitchFamily="49" charset="-128"/>
              </a:rPr>
              <a:t>09:52:32.151231 &lt; 128.111.48.69 &gt; 128.111.48.70: (frag 36542:1480@29600+) </a:t>
            </a:r>
          </a:p>
          <a:p>
            <a:pPr>
              <a:buFontTx/>
              <a:buNone/>
            </a:pPr>
            <a:r>
              <a:rPr lang="en-US" sz="1100" b="1">
                <a:latin typeface="Courier New" charset="0"/>
                <a:ea typeface="MS Mincho" pitchFamily="49" charset="-128"/>
                <a:cs typeface="MS Mincho" pitchFamily="49" charset="-128"/>
              </a:rPr>
              <a:t>09:52:32.152483 &lt; 128.111.48.69 &gt; 128.111.48.70: (frag 36542:1480@28120+)</a:t>
            </a:r>
          </a:p>
          <a:p>
            <a:pPr>
              <a:buFontTx/>
              <a:buNone/>
            </a:pPr>
            <a:r>
              <a:rPr lang="en-US" sz="1100" b="1">
                <a:latin typeface="Courier New" charset="0"/>
                <a:ea typeface="MS Mincho" pitchFamily="49" charset="-128"/>
                <a:cs typeface="MS Mincho" pitchFamily="49" charset="-128"/>
              </a:rPr>
              <a:t>09:52:32.153703 &lt; 128.111.48.69 &gt; 128.111.48.70: (frag 36542:1480@26640+)</a:t>
            </a:r>
          </a:p>
          <a:p>
            <a:pPr>
              <a:buFontTx/>
              <a:buNone/>
            </a:pPr>
            <a:r>
              <a:rPr lang="en-US" sz="1100" b="1">
                <a:latin typeface="Courier New" charset="0"/>
                <a:ea typeface="MS Mincho" pitchFamily="49" charset="-128"/>
                <a:cs typeface="MS Mincho" pitchFamily="49" charset="-128"/>
              </a:rPr>
              <a:t>09:52:32.154896 &lt; 128.111.48.69 &gt; 128.111.48.70: (frag 36542:1480@25160+)</a:t>
            </a:r>
          </a:p>
          <a:p>
            <a:pPr>
              <a:buFontTx/>
              <a:buNone/>
            </a:pPr>
            <a:r>
              <a:rPr lang="en-US" sz="1100" b="1">
                <a:latin typeface="Courier New" charset="0"/>
                <a:ea typeface="MS Mincho" pitchFamily="49" charset="-128"/>
                <a:cs typeface="MS Mincho" pitchFamily="49" charset="-128"/>
              </a:rPr>
              <a:t>09:52:32.156208 &lt; 128.111.48.69 &gt; 128.111.48.70: (frag 36542:1480@23680+)</a:t>
            </a:r>
          </a:p>
          <a:p>
            <a:pPr>
              <a:buFontTx/>
              <a:buNone/>
            </a:pPr>
            <a:r>
              <a:rPr lang="en-US" sz="1100" b="1">
                <a:latin typeface="Courier New" charset="0"/>
                <a:ea typeface="MS Mincho" pitchFamily="49" charset="-128"/>
                <a:cs typeface="MS Mincho" pitchFamily="49" charset="-128"/>
              </a:rPr>
              <a:t>09:52:32.157401 &lt; 128.111.48.69 &gt; 128.111.48.70: (frag 36542:1480@22200+)</a:t>
            </a:r>
          </a:p>
          <a:p>
            <a:pPr>
              <a:buFontTx/>
              <a:buNone/>
            </a:pPr>
            <a:r>
              <a:rPr lang="en-US" sz="1100" b="1">
                <a:latin typeface="Courier New" charset="0"/>
                <a:ea typeface="MS Mincho" pitchFamily="49" charset="-128"/>
                <a:cs typeface="MS Mincho" pitchFamily="49" charset="-128"/>
              </a:rPr>
              <a:t>09:52:32.158632 &lt; 128.111.48.69 &gt; 128.111.48.70: (frag 36542:1480@20720+)</a:t>
            </a:r>
          </a:p>
          <a:p>
            <a:pPr>
              <a:buFontTx/>
              <a:buNone/>
            </a:pPr>
            <a:r>
              <a:rPr lang="en-US" sz="1100" b="1">
                <a:latin typeface="Courier New" charset="0"/>
                <a:ea typeface="MS Mincho" pitchFamily="49" charset="-128"/>
                <a:cs typeface="MS Mincho" pitchFamily="49" charset="-128"/>
              </a:rPr>
              <a:t>09:52:32.160441 &lt; 128.111.48.69 &gt; 128.111.48.70: (frag 36542:1480@17760+)</a:t>
            </a:r>
          </a:p>
          <a:p>
            <a:pPr>
              <a:buFontTx/>
              <a:buNone/>
            </a:pPr>
            <a:r>
              <a:rPr lang="en-US" sz="1100" b="1">
                <a:latin typeface="Courier New" charset="0"/>
                <a:ea typeface="MS Mincho" pitchFamily="49" charset="-128"/>
                <a:cs typeface="MS Mincho" pitchFamily="49" charset="-128"/>
              </a:rPr>
              <a:t>09:52:32.161640 &lt; 128.111.48.69 &gt; 128.111.48.70: (frag 36542:1480@16280+)</a:t>
            </a:r>
          </a:p>
          <a:p>
            <a:pPr>
              <a:buFontTx/>
              <a:buNone/>
            </a:pPr>
            <a:r>
              <a:rPr lang="en-US" sz="1100" b="1">
                <a:latin typeface="Courier New" charset="0"/>
                <a:ea typeface="MS Mincho" pitchFamily="49" charset="-128"/>
                <a:cs typeface="MS Mincho" pitchFamily="49" charset="-128"/>
              </a:rPr>
              <a:t>09:52:32.162951 &lt; 128.111.48.69 &gt; 128.111.48.70: (frag 36542:1480@14800+)</a:t>
            </a:r>
          </a:p>
          <a:p>
            <a:pPr>
              <a:buFontTx/>
              <a:buNone/>
            </a:pPr>
            <a:r>
              <a:rPr lang="en-US" sz="1100" b="1">
                <a:latin typeface="Courier New" charset="0"/>
                <a:ea typeface="MS Mincho" pitchFamily="49" charset="-128"/>
                <a:cs typeface="MS Mincho" pitchFamily="49" charset="-128"/>
              </a:rPr>
              <a:t>09:52:32.164133 &lt; 128.111.48.69 &gt; 128.111.48.70: (frag 36542:1480@13320+)</a:t>
            </a:r>
          </a:p>
          <a:p>
            <a:pPr>
              <a:buFontTx/>
              <a:buNone/>
            </a:pPr>
            <a:r>
              <a:rPr lang="en-US" sz="1100" b="1">
                <a:latin typeface="Courier New" charset="0"/>
                <a:ea typeface="MS Mincho" pitchFamily="49" charset="-128"/>
                <a:cs typeface="MS Mincho" pitchFamily="49" charset="-128"/>
              </a:rPr>
              <a:t>09:52:32.165379 &lt; 128.111.48.69 &gt; 128.111.48.70: (frag 36542:1480@11840+) </a:t>
            </a:r>
          </a:p>
          <a:p>
            <a:pPr>
              <a:buFontTx/>
              <a:buNone/>
            </a:pPr>
            <a:r>
              <a:rPr lang="en-US" sz="1100" b="1">
                <a:latin typeface="Courier New" charset="0"/>
                <a:ea typeface="MS Mincho" pitchFamily="49" charset="-128"/>
                <a:cs typeface="MS Mincho" pitchFamily="49" charset="-128"/>
              </a:rPr>
              <a:t>09:52:32.166559 &lt; 128.111.48.69 &gt; 128.111.48.70: (frag 36542:1480@10360+) </a:t>
            </a:r>
          </a:p>
          <a:p>
            <a:pPr>
              <a:buFontTx/>
              <a:buNone/>
            </a:pPr>
            <a:r>
              <a:rPr lang="en-US" sz="1100" b="1">
                <a:latin typeface="Courier New" charset="0"/>
                <a:ea typeface="MS Mincho" pitchFamily="49" charset="-128"/>
                <a:cs typeface="MS Mincho" pitchFamily="49" charset="-128"/>
              </a:rPr>
              <a:t>09:52:32.167797 &lt; 128.111.48.69 &gt; 128.111.48.70: (frag 36542:1480@8880+) </a:t>
            </a:r>
          </a:p>
          <a:p>
            <a:pPr>
              <a:buFontTx/>
              <a:buNone/>
            </a:pPr>
            <a:r>
              <a:rPr lang="en-US" sz="1100" b="1">
                <a:latin typeface="Courier New" charset="0"/>
                <a:ea typeface="MS Mincho" pitchFamily="49" charset="-128"/>
                <a:cs typeface="MS Mincho" pitchFamily="49" charset="-128"/>
              </a:rPr>
              <a:t>09:52:32.169107 &lt; 128.111.48.69 &gt; 128.111.48.70: (frag 36542:1480@7400+) </a:t>
            </a:r>
          </a:p>
          <a:p>
            <a:pPr>
              <a:buFontTx/>
              <a:buNone/>
            </a:pPr>
            <a:r>
              <a:rPr lang="en-US" sz="1100" b="1">
                <a:latin typeface="Courier New" charset="0"/>
                <a:ea typeface="MS Mincho" pitchFamily="49" charset="-128"/>
                <a:cs typeface="MS Mincho" pitchFamily="49" charset="-128"/>
              </a:rPr>
              <a:t>09:52:32.170884 &lt; 128.111.48.69 &gt; 128.111.48.70: (frag 36542:1480@4440+) </a:t>
            </a:r>
          </a:p>
          <a:p>
            <a:pPr>
              <a:buFontTx/>
              <a:buNone/>
            </a:pPr>
            <a:r>
              <a:rPr lang="en-US" sz="1100" b="1">
                <a:latin typeface="Courier New" charset="0"/>
                <a:ea typeface="MS Mincho" pitchFamily="49" charset="-128"/>
                <a:cs typeface="MS Mincho" pitchFamily="49" charset="-128"/>
              </a:rPr>
              <a:t>09:52:32.172114 &lt; 128.111.48.69 &gt; 128.111.48.70: (frag 36542:1480@2960+) </a:t>
            </a:r>
          </a:p>
          <a:p>
            <a:pPr>
              <a:buFontTx/>
              <a:buNone/>
            </a:pPr>
            <a:r>
              <a:rPr lang="en-US" sz="1100" b="1">
                <a:latin typeface="Courier New" charset="0"/>
                <a:ea typeface="MS Mincho" pitchFamily="49" charset="-128"/>
                <a:cs typeface="MS Mincho" pitchFamily="49" charset="-128"/>
              </a:rPr>
              <a:t>09:52:32.173296 &lt; 128.111.48.69 &gt; 128.111.48.70: (frag 36542:1480@1480+) </a:t>
            </a:r>
          </a:p>
          <a:p>
            <a:pPr>
              <a:buFontTx/>
              <a:buNone/>
            </a:pPr>
            <a:r>
              <a:rPr lang="en-US" sz="1100" b="1">
                <a:latin typeface="Courier New" charset="0"/>
                <a:ea typeface="MS Mincho" pitchFamily="49" charset="-128"/>
                <a:cs typeface="MS Mincho" pitchFamily="49" charset="-128"/>
              </a:rPr>
              <a:t>09:52:32.174527 &lt; 128.111.48.69 &gt; 128.111.48.70: icmp: echo request (frag 36542:1480@0+)</a:t>
            </a:r>
            <a:endParaRPr lang="en-US" sz="1100" b="1">
              <a:latin typeface="Courier New" charset="0"/>
            </a:endParaRPr>
          </a:p>
        </p:txBody>
      </p:sp>
    </p:spTree>
    <p:extLst>
      <p:ext uri="{BB962C8B-B14F-4D97-AF65-F5344CB8AC3E}">
        <p14:creationId xmlns:p14="http://schemas.microsoft.com/office/powerpoint/2010/main" val="35630834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p:txBody>
          <a:bodyPr>
            <a:normAutofit fontScale="90000"/>
          </a:bodyPr>
          <a:lstStyle/>
          <a:p>
            <a:r>
              <a:rPr lang="en-US"/>
              <a:t>Fragmentation Attacks: </a:t>
            </a:r>
            <a:br>
              <a:rPr lang="en-US"/>
            </a:br>
            <a:r>
              <a:rPr lang="en-US"/>
              <a:t>Ping of Death</a:t>
            </a:r>
          </a:p>
        </p:txBody>
      </p:sp>
      <p:sp>
        <p:nvSpPr>
          <p:cNvPr id="299011" name="Rectangle 3"/>
          <p:cNvSpPr>
            <a:spLocks noGrp="1" noChangeArrowheads="1"/>
          </p:cNvSpPr>
          <p:nvPr>
            <p:ph idx="1"/>
          </p:nvPr>
        </p:nvSpPr>
        <p:spPr/>
        <p:txBody>
          <a:bodyPr/>
          <a:lstStyle/>
          <a:p>
            <a:r>
              <a:rPr lang="en-US"/>
              <a:t>The offset of the last segment is such that the total size of the reassembled datagram is bigger than the maximum allowed size</a:t>
            </a:r>
          </a:p>
          <a:p>
            <a:pPr lvl="1"/>
            <a:r>
              <a:rPr lang="en-US"/>
              <a:t>A kernel static buffer is overflowed, causing a kernel panic</a:t>
            </a:r>
          </a:p>
        </p:txBody>
      </p:sp>
    </p:spTree>
    <p:extLst>
      <p:ext uri="{BB962C8B-B14F-4D97-AF65-F5344CB8AC3E}">
        <p14:creationId xmlns:p14="http://schemas.microsoft.com/office/powerpoint/2010/main" val="23837981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0034" name="Rectangle 2"/>
          <p:cNvSpPr>
            <a:spLocks noGrp="1" noChangeArrowheads="1"/>
          </p:cNvSpPr>
          <p:nvPr>
            <p:ph type="title"/>
          </p:nvPr>
        </p:nvSpPr>
        <p:spPr/>
        <p:txBody>
          <a:bodyPr/>
          <a:lstStyle/>
          <a:p>
            <a:r>
              <a:rPr lang="en-US"/>
              <a:t>Ping of Death</a:t>
            </a:r>
          </a:p>
        </p:txBody>
      </p:sp>
      <p:sp>
        <p:nvSpPr>
          <p:cNvPr id="300035" name="Rectangle 3"/>
          <p:cNvSpPr>
            <a:spLocks noGrp="1" noChangeArrowheads="1"/>
          </p:cNvSpPr>
          <p:nvPr>
            <p:ph idx="1"/>
          </p:nvPr>
        </p:nvSpPr>
        <p:spPr/>
        <p:txBody>
          <a:bodyPr/>
          <a:lstStyle/>
          <a:p>
            <a:pPr>
              <a:buFontTx/>
              <a:buNone/>
            </a:pPr>
            <a:r>
              <a:rPr lang="en-US" sz="1200">
                <a:latin typeface="Courier New" charset="0"/>
                <a:ea typeface="MS Mincho" pitchFamily="49" charset="-128"/>
                <a:cs typeface="MS Mincho" pitchFamily="49" charset="-128"/>
              </a:rPr>
              <a:t>	</a:t>
            </a:r>
            <a:r>
              <a:rPr lang="en-US" sz="1100" b="1">
                <a:latin typeface="Courier New" charset="0"/>
                <a:ea typeface="MS Mincho" pitchFamily="49" charset="-128"/>
                <a:cs typeface="MS Mincho" pitchFamily="49" charset="-128"/>
              </a:rPr>
              <a:t>23:01:06.266646 &lt; 128.111.48.69 &gt; 128.111.48.70: icmp: echo request (frag 4321:1480@0+)</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23:01:06.421261 &lt; 128.111.48.69 &gt; 128.111.48.70: (frag 4321:1480@1480+)</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23:01:06.575953 &lt; 128.111.48.69 &gt; 128.111.48.70: (frag 4321:1480@2960+)</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23:01:06.730065 &lt; 128.111.48.69 &gt; 128.111.48.70: (frag 4321:1480@4440+)</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23:01:06.884625 &lt; 128.111.48.69 &gt; 128.111.48.70: (frag 4321:1480@5920+)</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23:01:07.038801 &lt; 128.111.48.69 &gt; 128.111.48.70: (frag 4321:1480@7400+)</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23:01:07.193403 &lt; 128.111.48.69 &gt; 128.111.48.70: (frag 4321:1480@8880+)</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23:01:07.348185 &lt; 128.111.48.69 &gt; 128.111.48.70: (frag 4321:1480@10360+)</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23:01:07.502326 &lt; 128.111.48.69 &gt; 128.111.48.70: (frag 4321:1480@11840+)</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a:t>
            </a:r>
          </a:p>
          <a:p>
            <a:pPr>
              <a:buFontTx/>
              <a:buNone/>
            </a:pPr>
            <a:r>
              <a:rPr lang="en-US" sz="1100" b="1">
                <a:latin typeface="Courier New" charset="0"/>
                <a:ea typeface="MS Mincho" pitchFamily="49" charset="-128"/>
                <a:cs typeface="MS Mincho" pitchFamily="49" charset="-128"/>
              </a:rPr>
              <a:t>	23:01:12.451121 &lt; 128.111.48.69 &gt; 128.111.48.70: (frag 4321:1480@59200+)</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23:01:12.605235 &lt; 128.111.48.69 &gt; 128.111.48.70: (frag 4321:1480@60680+)</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23:01:12.759927 &lt; 128.111.48.69 &gt; 128.111.48.70: (frag 4321:1480@62160+)</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23:01:12.917811 &lt; 128.111.48.69 &gt; 128.111.48.70: (frag 4321:1480@63640+)</a:t>
            </a:r>
            <a:br>
              <a:rPr lang="en-US" sz="1100" b="1">
                <a:latin typeface="Courier New" charset="0"/>
                <a:ea typeface="MS Mincho" pitchFamily="49" charset="-128"/>
                <a:cs typeface="MS Mincho" pitchFamily="49" charset="-128"/>
              </a:rPr>
            </a:br>
            <a:r>
              <a:rPr lang="en-US" sz="1100" b="1">
                <a:latin typeface="Courier New" charset="0"/>
                <a:ea typeface="MS Mincho" pitchFamily="49" charset="-128"/>
                <a:cs typeface="MS Mincho" pitchFamily="49" charset="-128"/>
              </a:rPr>
              <a:t>23:01:13.090936 &lt; 128.111.48.69 &gt; 128.111.48.70: (frag 4321:398@65120)</a:t>
            </a:r>
          </a:p>
          <a:p>
            <a:pPr>
              <a:buFontTx/>
              <a:buNone/>
            </a:pPr>
            <a:endParaRPr lang="en-US" sz="1100" b="1">
              <a:latin typeface="Courier New" charset="0"/>
              <a:ea typeface="MS Mincho" pitchFamily="49" charset="-128"/>
              <a:cs typeface="MS Mincho" pitchFamily="49" charset="-128"/>
            </a:endParaRPr>
          </a:p>
          <a:p>
            <a:pPr>
              <a:buFontTx/>
              <a:buNone/>
            </a:pPr>
            <a:r>
              <a:rPr lang="en-US" sz="1500">
                <a:ea typeface="MS Mincho" pitchFamily="49" charset="-128"/>
                <a:cs typeface="MS Mincho" pitchFamily="49" charset="-128"/>
              </a:rPr>
              <a:t>Total 65120 + 398 = 65518 + 20 bytes of header = 65538 &gt; 65535!</a:t>
            </a:r>
            <a:br>
              <a:rPr lang="en-US" sz="1200">
                <a:latin typeface="Courier New" charset="0"/>
                <a:ea typeface="MS Mincho" pitchFamily="49" charset="-128"/>
                <a:cs typeface="MS Mincho" pitchFamily="49" charset="-128"/>
              </a:rPr>
            </a:br>
            <a:endParaRPr lang="en-US" sz="1200"/>
          </a:p>
        </p:txBody>
      </p:sp>
    </p:spTree>
    <p:extLst>
      <p:ext uri="{BB962C8B-B14F-4D97-AF65-F5344CB8AC3E}">
        <p14:creationId xmlns:p14="http://schemas.microsoft.com/office/powerpoint/2010/main" val="10972528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normAutofit fontScale="90000"/>
          </a:bodyPr>
          <a:lstStyle/>
          <a:p>
            <a:r>
              <a:rPr lang="en-US"/>
              <a:t>Fragmentation Attacks:</a:t>
            </a:r>
            <a:br>
              <a:rPr lang="en-US"/>
            </a:br>
            <a:r>
              <a:rPr lang="en-US"/>
              <a:t>Evasion and Denial-Of-Service</a:t>
            </a:r>
          </a:p>
        </p:txBody>
      </p:sp>
      <p:sp>
        <p:nvSpPr>
          <p:cNvPr id="301059" name="Rectangle 3"/>
          <p:cNvSpPr>
            <a:spLocks noGrp="1" noChangeArrowheads="1"/>
          </p:cNvSpPr>
          <p:nvPr>
            <p:ph idx="1"/>
          </p:nvPr>
        </p:nvSpPr>
        <p:spPr/>
        <p:txBody>
          <a:bodyPr>
            <a:normAutofit lnSpcReduction="10000"/>
          </a:bodyPr>
          <a:lstStyle/>
          <a:p>
            <a:r>
              <a:rPr lang="en-US" dirty="0"/>
              <a:t>Firewalls and intrusion detection systems analyze incoming datagrams using the information contained in both the datagram header and the datagram payload (TCP ports, UDP ports, SYN and ACK flags in the TCP header)</a:t>
            </a:r>
          </a:p>
          <a:p>
            <a:r>
              <a:rPr lang="en-US" dirty="0"/>
              <a:t>An attacker may use fragmentation to avoid filtering</a:t>
            </a:r>
          </a:p>
          <a:p>
            <a:pPr lvl="1"/>
            <a:r>
              <a:rPr lang="en-US" dirty="0"/>
              <a:t>Some firewalls make a decision on the first fragment and let the other fragments through by keeping track of the datagram ID</a:t>
            </a:r>
          </a:p>
          <a:p>
            <a:pPr lvl="1"/>
            <a:r>
              <a:rPr lang="en-US" dirty="0"/>
              <a:t>The first fragment of a TCP-over-IP may contain only 8 bytes (source and destination ports for both UDP and TCP)</a:t>
            </a:r>
          </a:p>
          <a:p>
            <a:pPr lvl="2"/>
            <a:r>
              <a:rPr lang="en-US" dirty="0"/>
              <a:t>Setup flags (SYN/ACK) can be “postponed” so that incoming SYNs can go through</a:t>
            </a:r>
          </a:p>
          <a:p>
            <a:pPr lvl="2"/>
            <a:r>
              <a:rPr lang="en-US" dirty="0"/>
              <a:t>Setup flags can be overwritten by using overlapping fragments</a:t>
            </a:r>
          </a:p>
          <a:p>
            <a:pPr lvl="2"/>
            <a:r>
              <a:rPr lang="en-US" dirty="0"/>
              <a:t>In some cases, even the original </a:t>
            </a:r>
            <a:r>
              <a:rPr lang="en-US" dirty="0" err="1"/>
              <a:t>src</a:t>
            </a:r>
            <a:r>
              <a:rPr lang="en-US" dirty="0"/>
              <a:t>/</a:t>
            </a:r>
            <a:r>
              <a:rPr lang="en-US" dirty="0" err="1"/>
              <a:t>dst</a:t>
            </a:r>
            <a:r>
              <a:rPr lang="en-US" dirty="0"/>
              <a:t> port can be rewritten</a:t>
            </a:r>
          </a:p>
        </p:txBody>
      </p:sp>
    </p:spTree>
    <p:extLst>
      <p:ext uri="{BB962C8B-B14F-4D97-AF65-F5344CB8AC3E}">
        <p14:creationId xmlns:p14="http://schemas.microsoft.com/office/powerpoint/2010/main" val="41666909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6226" name="Rectangle 1026"/>
          <p:cNvSpPr>
            <a:spLocks noGrp="1" noChangeArrowheads="1"/>
          </p:cNvSpPr>
          <p:nvPr>
            <p:ph type="title"/>
          </p:nvPr>
        </p:nvSpPr>
        <p:spPr/>
        <p:txBody>
          <a:bodyPr>
            <a:normAutofit fontScale="90000"/>
          </a:bodyPr>
          <a:lstStyle/>
          <a:p>
            <a:r>
              <a:rPr lang="en-US"/>
              <a:t>Fragmentation Attacks:</a:t>
            </a:r>
            <a:br>
              <a:rPr lang="en-US"/>
            </a:br>
            <a:r>
              <a:rPr lang="en-US"/>
              <a:t>Evasion and Denial-Of-Service</a:t>
            </a:r>
          </a:p>
        </p:txBody>
      </p:sp>
      <p:sp>
        <p:nvSpPr>
          <p:cNvPr id="436227" name="Rectangle 1027"/>
          <p:cNvSpPr>
            <a:spLocks noGrp="1" noChangeArrowheads="1"/>
          </p:cNvSpPr>
          <p:nvPr>
            <p:ph idx="1"/>
          </p:nvPr>
        </p:nvSpPr>
        <p:spPr/>
        <p:txBody>
          <a:bodyPr>
            <a:normAutofit/>
          </a:bodyPr>
          <a:lstStyle/>
          <a:p>
            <a:r>
              <a:rPr lang="en-US" dirty="0"/>
              <a:t>An attacker may use fragmentation to avoid detection 	</a:t>
            </a:r>
          </a:p>
          <a:p>
            <a:pPr lvl="1"/>
            <a:r>
              <a:rPr lang="en-US" dirty="0"/>
              <a:t>Some network-based IDSs do not reassemble datagrams</a:t>
            </a:r>
          </a:p>
          <a:p>
            <a:pPr lvl="1"/>
            <a:r>
              <a:rPr lang="en-US" dirty="0"/>
              <a:t>An IDS may obtain a reassembled datagram different from the one obtained at the receiving host</a:t>
            </a:r>
          </a:p>
          <a:p>
            <a:r>
              <a:rPr lang="en-US" dirty="0"/>
              <a:t>An attacker may use fragmentation to build a DOS attack</a:t>
            </a:r>
          </a:p>
          <a:p>
            <a:pPr lvl="1"/>
            <a:r>
              <a:rPr lang="en-US" dirty="0"/>
              <a:t>An attacker may exploit problems in the reassembling code (teardrop, ping of death)</a:t>
            </a:r>
          </a:p>
          <a:p>
            <a:pPr lvl="1"/>
            <a:r>
              <a:rPr lang="en-US" dirty="0"/>
              <a:t>If firewalls and IDSs reassemble a datagram before analyzing it, it is possible to force the system to use a large amount of memory</a:t>
            </a:r>
          </a:p>
        </p:txBody>
      </p:sp>
    </p:spTree>
    <p:extLst>
      <p:ext uri="{BB962C8B-B14F-4D97-AF65-F5344CB8AC3E}">
        <p14:creationId xmlns:p14="http://schemas.microsoft.com/office/powerpoint/2010/main" val="2124368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noFill/>
          <a:ln/>
        </p:spPr>
        <p:txBody>
          <a:bodyPr lIns="82207" tIns="41104" rIns="82207" bIns="41104"/>
          <a:lstStyle/>
          <a:p>
            <a:r>
              <a:rPr lang="en-US"/>
              <a:t>Internet Control Message Protocol</a:t>
            </a:r>
          </a:p>
        </p:txBody>
      </p:sp>
      <p:sp>
        <p:nvSpPr>
          <p:cNvPr id="306179" name="Rectangle 3"/>
          <p:cNvSpPr>
            <a:spLocks noGrp="1" noChangeArrowheads="1"/>
          </p:cNvSpPr>
          <p:nvPr>
            <p:ph idx="1"/>
          </p:nvPr>
        </p:nvSpPr>
        <p:spPr>
          <a:noFill/>
          <a:ln/>
        </p:spPr>
        <p:txBody>
          <a:bodyPr lIns="82207" tIns="41104" rIns="82207" bIns="41104"/>
          <a:lstStyle/>
          <a:p>
            <a:r>
              <a:rPr lang="en-US"/>
              <a:t>ICMP is used to exchange control/error messages about the delivery of IP datagrams</a:t>
            </a:r>
          </a:p>
          <a:p>
            <a:r>
              <a:rPr lang="en-US"/>
              <a:t>ICMP messages are encapsulated inside IP datagrams</a:t>
            </a:r>
          </a:p>
          <a:p>
            <a:r>
              <a:rPr lang="en-US"/>
              <a:t>ICMP messages can be:</a:t>
            </a:r>
          </a:p>
          <a:p>
            <a:pPr lvl="1"/>
            <a:r>
              <a:rPr lang="en-US"/>
              <a:t>Requests</a:t>
            </a:r>
          </a:p>
          <a:p>
            <a:pPr lvl="1"/>
            <a:r>
              <a:rPr lang="en-US"/>
              <a:t>Responses</a:t>
            </a:r>
          </a:p>
          <a:p>
            <a:pPr lvl="1"/>
            <a:r>
              <a:rPr lang="en-US"/>
              <a:t>Error messages</a:t>
            </a:r>
          </a:p>
          <a:p>
            <a:pPr lvl="2"/>
            <a:r>
              <a:rPr lang="en-US"/>
              <a:t>An ICMP error message includes the header and a portion of the payload (usually the first 8 bytes) of the offending IP datagram</a:t>
            </a:r>
            <a:endParaRPr lang="en-US" sz="1200"/>
          </a:p>
        </p:txBody>
      </p:sp>
    </p:spTree>
    <p:extLst>
      <p:ext uri="{BB962C8B-B14F-4D97-AF65-F5344CB8AC3E}">
        <p14:creationId xmlns:p14="http://schemas.microsoft.com/office/powerpoint/2010/main" val="3004283621"/>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r>
              <a:rPr lang="en-US" dirty="0"/>
              <a:t>Message Format</a:t>
            </a:r>
          </a:p>
        </p:txBody>
      </p:sp>
      <p:sp>
        <p:nvSpPr>
          <p:cNvPr id="307203" name="Rectangle 3"/>
          <p:cNvSpPr>
            <a:spLocks noChangeArrowheads="1"/>
          </p:cNvSpPr>
          <p:nvPr/>
        </p:nvSpPr>
        <p:spPr bwMode="auto">
          <a:xfrm>
            <a:off x="838200" y="1885950"/>
            <a:ext cx="7696200" cy="91440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endParaRPr lang="en-US" dirty="0">
              <a:latin typeface="Roboto Light"/>
              <a:cs typeface="Roboto Light"/>
            </a:endParaRPr>
          </a:p>
        </p:txBody>
      </p:sp>
      <p:sp>
        <p:nvSpPr>
          <p:cNvPr id="307204" name="Rectangle 4"/>
          <p:cNvSpPr>
            <a:spLocks noChangeArrowheads="1"/>
          </p:cNvSpPr>
          <p:nvPr/>
        </p:nvSpPr>
        <p:spPr bwMode="auto">
          <a:xfrm>
            <a:off x="838200" y="1885950"/>
            <a:ext cx="1981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dirty="0">
                <a:latin typeface="Roboto Light"/>
                <a:cs typeface="Roboto Light"/>
              </a:rPr>
              <a:t>Type</a:t>
            </a:r>
            <a:endParaRPr lang="it-IT" b="0" dirty="0">
              <a:latin typeface="Roboto Light"/>
              <a:cs typeface="Roboto Light"/>
            </a:endParaRPr>
          </a:p>
        </p:txBody>
      </p:sp>
      <p:sp>
        <p:nvSpPr>
          <p:cNvPr id="307205" name="Rectangle 5"/>
          <p:cNvSpPr>
            <a:spLocks noChangeArrowheads="1"/>
          </p:cNvSpPr>
          <p:nvPr/>
        </p:nvSpPr>
        <p:spPr bwMode="auto">
          <a:xfrm>
            <a:off x="2819400" y="1885950"/>
            <a:ext cx="1905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dirty="0">
                <a:latin typeface="Roboto Light"/>
                <a:cs typeface="Roboto Light"/>
              </a:rPr>
              <a:t>Code</a:t>
            </a:r>
            <a:endParaRPr lang="it-IT" b="0" dirty="0">
              <a:latin typeface="Roboto Light"/>
              <a:cs typeface="Roboto Light"/>
            </a:endParaRPr>
          </a:p>
        </p:txBody>
      </p:sp>
      <p:sp>
        <p:nvSpPr>
          <p:cNvPr id="307206" name="Rectangle 6"/>
          <p:cNvSpPr>
            <a:spLocks noChangeArrowheads="1"/>
          </p:cNvSpPr>
          <p:nvPr/>
        </p:nvSpPr>
        <p:spPr bwMode="auto">
          <a:xfrm>
            <a:off x="838200" y="2171700"/>
            <a:ext cx="7696200" cy="6286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dirty="0">
                <a:latin typeface="Roboto Light"/>
                <a:cs typeface="Roboto Light"/>
              </a:rPr>
              <a:t>Data</a:t>
            </a:r>
            <a:endParaRPr lang="it-IT" b="0" dirty="0">
              <a:latin typeface="Roboto Light"/>
              <a:cs typeface="Roboto Light"/>
            </a:endParaRPr>
          </a:p>
        </p:txBody>
      </p:sp>
      <p:sp>
        <p:nvSpPr>
          <p:cNvPr id="307207" name="Rectangle 7"/>
          <p:cNvSpPr>
            <a:spLocks noChangeArrowheads="1"/>
          </p:cNvSpPr>
          <p:nvPr/>
        </p:nvSpPr>
        <p:spPr bwMode="auto">
          <a:xfrm>
            <a:off x="4724400" y="1885950"/>
            <a:ext cx="3810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dirty="0">
                <a:latin typeface="Roboto Light"/>
                <a:cs typeface="Roboto Light"/>
              </a:rPr>
              <a:t>Checksum</a:t>
            </a:r>
            <a:endParaRPr lang="it-IT" b="0" dirty="0">
              <a:latin typeface="Roboto Light"/>
              <a:cs typeface="Roboto Light"/>
            </a:endParaRPr>
          </a:p>
        </p:txBody>
      </p:sp>
      <p:sp>
        <p:nvSpPr>
          <p:cNvPr id="307208" name="Text Box 8"/>
          <p:cNvSpPr txBox="1">
            <a:spLocks noChangeArrowheads="1"/>
          </p:cNvSpPr>
          <p:nvPr/>
        </p:nvSpPr>
        <p:spPr bwMode="auto">
          <a:xfrm>
            <a:off x="775485" y="1581084"/>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dirty="0" err="1">
                <a:latin typeface="Roboto Light"/>
                <a:cs typeface="Roboto Light"/>
              </a:rPr>
              <a:t>0</a:t>
            </a:r>
            <a:endParaRPr lang="it-IT" b="0" dirty="0">
              <a:latin typeface="Roboto Light"/>
              <a:cs typeface="Roboto Light"/>
            </a:endParaRPr>
          </a:p>
        </p:txBody>
      </p:sp>
      <p:sp>
        <p:nvSpPr>
          <p:cNvPr id="307209" name="Text Box 9"/>
          <p:cNvSpPr txBox="1">
            <a:spLocks noChangeArrowheads="1"/>
          </p:cNvSpPr>
          <p:nvPr/>
        </p:nvSpPr>
        <p:spPr bwMode="auto">
          <a:xfrm>
            <a:off x="1766086" y="1581084"/>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4</a:t>
            </a:r>
            <a:endParaRPr lang="it-IT" b="0">
              <a:latin typeface="Roboto Light"/>
              <a:cs typeface="Roboto Light"/>
            </a:endParaRPr>
          </a:p>
        </p:txBody>
      </p:sp>
      <p:sp>
        <p:nvSpPr>
          <p:cNvPr id="307210" name="Text Box 10"/>
          <p:cNvSpPr txBox="1">
            <a:spLocks noChangeArrowheads="1"/>
          </p:cNvSpPr>
          <p:nvPr/>
        </p:nvSpPr>
        <p:spPr bwMode="auto">
          <a:xfrm>
            <a:off x="2756685" y="1581084"/>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8</a:t>
            </a:r>
            <a:endParaRPr lang="it-IT" b="0">
              <a:latin typeface="Roboto Light"/>
              <a:cs typeface="Roboto Light"/>
            </a:endParaRPr>
          </a:p>
        </p:txBody>
      </p:sp>
      <p:sp>
        <p:nvSpPr>
          <p:cNvPr id="307211" name="Text Box 11"/>
          <p:cNvSpPr txBox="1">
            <a:spLocks noChangeArrowheads="1"/>
          </p:cNvSpPr>
          <p:nvPr/>
        </p:nvSpPr>
        <p:spPr bwMode="auto">
          <a:xfrm>
            <a:off x="3541583" y="158108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12</a:t>
            </a:r>
            <a:endParaRPr lang="it-IT" b="0">
              <a:latin typeface="Roboto Light"/>
              <a:cs typeface="Roboto Light"/>
            </a:endParaRPr>
          </a:p>
        </p:txBody>
      </p:sp>
      <p:sp>
        <p:nvSpPr>
          <p:cNvPr id="307212" name="Text Box 12"/>
          <p:cNvSpPr txBox="1">
            <a:spLocks noChangeArrowheads="1"/>
          </p:cNvSpPr>
          <p:nvPr/>
        </p:nvSpPr>
        <p:spPr bwMode="auto">
          <a:xfrm>
            <a:off x="4665534" y="158108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16</a:t>
            </a:r>
            <a:endParaRPr lang="it-IT" b="0">
              <a:latin typeface="Roboto Light"/>
              <a:cs typeface="Roboto Light"/>
            </a:endParaRPr>
          </a:p>
        </p:txBody>
      </p:sp>
      <p:sp>
        <p:nvSpPr>
          <p:cNvPr id="307213" name="Text Box 13"/>
          <p:cNvSpPr txBox="1">
            <a:spLocks noChangeArrowheads="1"/>
          </p:cNvSpPr>
          <p:nvPr/>
        </p:nvSpPr>
        <p:spPr bwMode="auto">
          <a:xfrm>
            <a:off x="5579934" y="158108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20</a:t>
            </a:r>
            <a:endParaRPr lang="it-IT" b="0">
              <a:latin typeface="Roboto Light"/>
              <a:cs typeface="Roboto Light"/>
            </a:endParaRPr>
          </a:p>
        </p:txBody>
      </p:sp>
      <p:sp>
        <p:nvSpPr>
          <p:cNvPr id="307214" name="Text Box 14"/>
          <p:cNvSpPr txBox="1">
            <a:spLocks noChangeArrowheads="1"/>
          </p:cNvSpPr>
          <p:nvPr/>
        </p:nvSpPr>
        <p:spPr bwMode="auto">
          <a:xfrm>
            <a:off x="6418134" y="158108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24</a:t>
            </a:r>
            <a:endParaRPr lang="it-IT" b="0">
              <a:latin typeface="Roboto Light"/>
              <a:cs typeface="Roboto Light"/>
            </a:endParaRPr>
          </a:p>
        </p:txBody>
      </p:sp>
      <p:sp>
        <p:nvSpPr>
          <p:cNvPr id="307215" name="Text Box 15"/>
          <p:cNvSpPr txBox="1">
            <a:spLocks noChangeArrowheads="1"/>
          </p:cNvSpPr>
          <p:nvPr/>
        </p:nvSpPr>
        <p:spPr bwMode="auto">
          <a:xfrm>
            <a:off x="7332534" y="158108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28</a:t>
            </a:r>
            <a:endParaRPr lang="it-IT" b="0">
              <a:latin typeface="Roboto Light"/>
              <a:cs typeface="Roboto Light"/>
            </a:endParaRPr>
          </a:p>
        </p:txBody>
      </p:sp>
      <p:sp>
        <p:nvSpPr>
          <p:cNvPr id="307216" name="Text Box 16"/>
          <p:cNvSpPr txBox="1">
            <a:spLocks noChangeArrowheads="1"/>
          </p:cNvSpPr>
          <p:nvPr/>
        </p:nvSpPr>
        <p:spPr bwMode="auto">
          <a:xfrm>
            <a:off x="8246934" y="158108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31</a:t>
            </a:r>
            <a:endParaRPr lang="it-IT" b="0">
              <a:latin typeface="Roboto Light"/>
              <a:cs typeface="Roboto Light"/>
            </a:endParaRPr>
          </a:p>
        </p:txBody>
      </p:sp>
    </p:spTree>
    <p:extLst>
      <p:ext uri="{BB962C8B-B14F-4D97-AF65-F5344CB8AC3E}">
        <p14:creationId xmlns:p14="http://schemas.microsoft.com/office/powerpoint/2010/main" val="212909830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p:txBody>
          <a:bodyPr/>
          <a:lstStyle/>
          <a:p>
            <a:r>
              <a:rPr lang="en-US" dirty="0"/>
              <a:t>ICMP Messages</a:t>
            </a:r>
          </a:p>
        </p:txBody>
      </p:sp>
      <p:sp>
        <p:nvSpPr>
          <p:cNvPr id="308227" name="Rectangle 3"/>
          <p:cNvSpPr>
            <a:spLocks noGrp="1" noChangeArrowheads="1"/>
          </p:cNvSpPr>
          <p:nvPr>
            <p:ph idx="1"/>
          </p:nvPr>
        </p:nvSpPr>
        <p:spPr/>
        <p:txBody>
          <a:bodyPr/>
          <a:lstStyle/>
          <a:p>
            <a:r>
              <a:rPr lang="en-US"/>
              <a:t>Address mask request/reply: used by diskless systems to obtain the network mask at boot time</a:t>
            </a:r>
          </a:p>
          <a:p>
            <a:r>
              <a:rPr lang="en-US"/>
              <a:t>Timestamp request/reply: used to synchronize clocks </a:t>
            </a:r>
          </a:p>
          <a:p>
            <a:r>
              <a:rPr lang="en-US"/>
              <a:t>Source quench: used to inform about traffic overloads</a:t>
            </a:r>
          </a:p>
          <a:p>
            <a:r>
              <a:rPr lang="en-US"/>
              <a:t>Parameter problem: used to inform about errors in the IP datagram fields</a:t>
            </a:r>
          </a:p>
        </p:txBody>
      </p:sp>
    </p:spTree>
    <p:extLst>
      <p:ext uri="{BB962C8B-B14F-4D97-AF65-F5344CB8AC3E}">
        <p14:creationId xmlns:p14="http://schemas.microsoft.com/office/powerpoint/2010/main" val="14179205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a:t>ICMP Messages</a:t>
            </a:r>
          </a:p>
        </p:txBody>
      </p:sp>
      <p:sp>
        <p:nvSpPr>
          <p:cNvPr id="309251" name="Rectangle 3"/>
          <p:cNvSpPr>
            <a:spLocks noGrp="1" noChangeArrowheads="1"/>
          </p:cNvSpPr>
          <p:nvPr>
            <p:ph idx="1"/>
          </p:nvPr>
        </p:nvSpPr>
        <p:spPr/>
        <p:txBody>
          <a:bodyPr/>
          <a:lstStyle/>
          <a:p>
            <a:r>
              <a:rPr lang="en-US" dirty="0"/>
              <a:t>Echo request/reply: used to test connectivity (ping)</a:t>
            </a:r>
          </a:p>
          <a:p>
            <a:r>
              <a:rPr lang="en-US" dirty="0"/>
              <a:t>Time exceeded: used to report expired datagrams (TTL = 0)</a:t>
            </a:r>
          </a:p>
          <a:p>
            <a:r>
              <a:rPr lang="en-US" dirty="0"/>
              <a:t>Redirect: used to inform hosts about better routes (gateways)</a:t>
            </a:r>
          </a:p>
          <a:p>
            <a:r>
              <a:rPr lang="en-US" dirty="0"/>
              <a:t>Destination unreachable: used to inform a host of the impossibility to deliver traffic to a specific destination</a:t>
            </a:r>
          </a:p>
          <a:p>
            <a:endParaRPr lang="en-US" dirty="0"/>
          </a:p>
        </p:txBody>
      </p:sp>
    </p:spTree>
    <p:extLst>
      <p:ext uri="{BB962C8B-B14F-4D97-AF65-F5344CB8AC3E}">
        <p14:creationId xmlns:p14="http://schemas.microsoft.com/office/powerpoint/2010/main" val="23897713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t>ICMP Echo Request/Reply</a:t>
            </a:r>
          </a:p>
        </p:txBody>
      </p:sp>
      <p:sp>
        <p:nvSpPr>
          <p:cNvPr id="310275" name="Rectangle 3"/>
          <p:cNvSpPr>
            <a:spLocks noGrp="1" noChangeArrowheads="1"/>
          </p:cNvSpPr>
          <p:nvPr>
            <p:ph idx="1"/>
          </p:nvPr>
        </p:nvSpPr>
        <p:spPr/>
        <p:txBody>
          <a:bodyPr/>
          <a:lstStyle/>
          <a:p>
            <a:r>
              <a:rPr lang="en-US" dirty="0"/>
              <a:t>Used by the ping</a:t>
            </a:r>
            <a:r>
              <a:rPr lang="en-US" i="1" dirty="0"/>
              <a:t> </a:t>
            </a:r>
            <a:r>
              <a:rPr lang="en-US" dirty="0"/>
              <a:t>program</a:t>
            </a:r>
          </a:p>
        </p:txBody>
      </p:sp>
      <p:sp>
        <p:nvSpPr>
          <p:cNvPr id="310276" name="Rectangle 4"/>
          <p:cNvSpPr>
            <a:spLocks noChangeArrowheads="1"/>
          </p:cNvSpPr>
          <p:nvPr/>
        </p:nvSpPr>
        <p:spPr bwMode="auto">
          <a:xfrm>
            <a:off x="762000" y="2171700"/>
            <a:ext cx="7696200" cy="17716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310277" name="Rectangle 5"/>
          <p:cNvSpPr>
            <a:spLocks noChangeArrowheads="1"/>
          </p:cNvSpPr>
          <p:nvPr/>
        </p:nvSpPr>
        <p:spPr bwMode="auto">
          <a:xfrm>
            <a:off x="762000" y="2171701"/>
            <a:ext cx="1981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dirty="0" err="1">
                <a:latin typeface="Roboto Light"/>
                <a:cs typeface="Roboto Light"/>
              </a:rPr>
              <a:t>Type</a:t>
            </a:r>
            <a:r>
              <a:rPr lang="it-IT" sz="1500" dirty="0">
                <a:latin typeface="Roboto Light"/>
                <a:cs typeface="Roboto Light"/>
              </a:rPr>
              <a:t> = </a:t>
            </a:r>
            <a:r>
              <a:rPr lang="it-IT" sz="1500" dirty="0" err="1">
                <a:latin typeface="Roboto Light"/>
                <a:cs typeface="Roboto Light"/>
              </a:rPr>
              <a:t>0</a:t>
            </a:r>
            <a:r>
              <a:rPr lang="it-IT" sz="1500" dirty="0">
                <a:latin typeface="Roboto Light"/>
                <a:cs typeface="Roboto Light"/>
              </a:rPr>
              <a:t> or </a:t>
            </a:r>
            <a:r>
              <a:rPr lang="it-IT" sz="1500" dirty="0" err="1">
                <a:latin typeface="Roboto Light"/>
                <a:cs typeface="Roboto Light"/>
              </a:rPr>
              <a:t>8</a:t>
            </a:r>
            <a:endParaRPr lang="it-IT" b="0" dirty="0">
              <a:latin typeface="Roboto Light"/>
              <a:cs typeface="Roboto Light"/>
            </a:endParaRPr>
          </a:p>
        </p:txBody>
      </p:sp>
      <p:sp>
        <p:nvSpPr>
          <p:cNvPr id="310278" name="Rectangle 6"/>
          <p:cNvSpPr>
            <a:spLocks noChangeArrowheads="1"/>
          </p:cNvSpPr>
          <p:nvPr/>
        </p:nvSpPr>
        <p:spPr bwMode="auto">
          <a:xfrm>
            <a:off x="2743200" y="2171701"/>
            <a:ext cx="1905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dirty="0">
                <a:latin typeface="Roboto Light"/>
                <a:cs typeface="Roboto Light"/>
              </a:rPr>
              <a:t>Code = </a:t>
            </a:r>
            <a:r>
              <a:rPr lang="it-IT" sz="1500" dirty="0" err="1">
                <a:latin typeface="Roboto Light"/>
                <a:cs typeface="Roboto Light"/>
              </a:rPr>
              <a:t>0</a:t>
            </a:r>
            <a:endParaRPr lang="it-IT" b="0" dirty="0">
              <a:latin typeface="Roboto Light"/>
              <a:cs typeface="Roboto Light"/>
            </a:endParaRPr>
          </a:p>
        </p:txBody>
      </p:sp>
      <p:sp>
        <p:nvSpPr>
          <p:cNvPr id="310279" name="Rectangle 7"/>
          <p:cNvSpPr>
            <a:spLocks noChangeArrowheads="1"/>
          </p:cNvSpPr>
          <p:nvPr/>
        </p:nvSpPr>
        <p:spPr bwMode="auto">
          <a:xfrm>
            <a:off x="762000" y="2457450"/>
            <a:ext cx="7696200" cy="148590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Optional data</a:t>
            </a:r>
            <a:endParaRPr lang="it-IT" b="0">
              <a:latin typeface="Roboto Light"/>
              <a:cs typeface="Roboto Light"/>
            </a:endParaRPr>
          </a:p>
        </p:txBody>
      </p:sp>
      <p:sp>
        <p:nvSpPr>
          <p:cNvPr id="310280" name="Rectangle 8"/>
          <p:cNvSpPr>
            <a:spLocks noChangeArrowheads="1"/>
          </p:cNvSpPr>
          <p:nvPr/>
        </p:nvSpPr>
        <p:spPr bwMode="auto">
          <a:xfrm>
            <a:off x="4648200" y="2171701"/>
            <a:ext cx="3810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dirty="0">
                <a:latin typeface="Roboto Light"/>
                <a:cs typeface="Roboto Light"/>
              </a:rPr>
              <a:t>Checksum</a:t>
            </a:r>
            <a:endParaRPr lang="it-IT" b="0" dirty="0">
              <a:latin typeface="Roboto Light"/>
              <a:cs typeface="Roboto Light"/>
            </a:endParaRPr>
          </a:p>
        </p:txBody>
      </p:sp>
      <p:sp>
        <p:nvSpPr>
          <p:cNvPr id="310281" name="Text Box 9"/>
          <p:cNvSpPr txBox="1">
            <a:spLocks noChangeArrowheads="1"/>
          </p:cNvSpPr>
          <p:nvPr/>
        </p:nvSpPr>
        <p:spPr bwMode="auto">
          <a:xfrm>
            <a:off x="699285" y="1866834"/>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dirty="0" err="1">
                <a:latin typeface="Roboto Light"/>
                <a:cs typeface="Roboto Light"/>
              </a:rPr>
              <a:t>0</a:t>
            </a:r>
            <a:endParaRPr lang="it-IT" b="0" dirty="0">
              <a:latin typeface="Roboto Light"/>
              <a:cs typeface="Roboto Light"/>
            </a:endParaRPr>
          </a:p>
        </p:txBody>
      </p:sp>
      <p:sp>
        <p:nvSpPr>
          <p:cNvPr id="310282" name="Text Box 10"/>
          <p:cNvSpPr txBox="1">
            <a:spLocks noChangeArrowheads="1"/>
          </p:cNvSpPr>
          <p:nvPr/>
        </p:nvSpPr>
        <p:spPr bwMode="auto">
          <a:xfrm>
            <a:off x="1689886" y="1866834"/>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4</a:t>
            </a:r>
            <a:endParaRPr lang="it-IT" b="0">
              <a:latin typeface="Roboto Light"/>
              <a:cs typeface="Roboto Light"/>
            </a:endParaRPr>
          </a:p>
        </p:txBody>
      </p:sp>
      <p:sp>
        <p:nvSpPr>
          <p:cNvPr id="310283" name="Text Box 11"/>
          <p:cNvSpPr txBox="1">
            <a:spLocks noChangeArrowheads="1"/>
          </p:cNvSpPr>
          <p:nvPr/>
        </p:nvSpPr>
        <p:spPr bwMode="auto">
          <a:xfrm>
            <a:off x="2680485" y="1866834"/>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8</a:t>
            </a:r>
            <a:endParaRPr lang="it-IT" b="0">
              <a:latin typeface="Roboto Light"/>
              <a:cs typeface="Roboto Light"/>
            </a:endParaRPr>
          </a:p>
        </p:txBody>
      </p:sp>
      <p:sp>
        <p:nvSpPr>
          <p:cNvPr id="310284" name="Text Box 12"/>
          <p:cNvSpPr txBox="1">
            <a:spLocks noChangeArrowheads="1"/>
          </p:cNvSpPr>
          <p:nvPr/>
        </p:nvSpPr>
        <p:spPr bwMode="auto">
          <a:xfrm>
            <a:off x="3465383" y="18668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12</a:t>
            </a:r>
            <a:endParaRPr lang="it-IT" b="0">
              <a:latin typeface="Roboto Light"/>
              <a:cs typeface="Roboto Light"/>
            </a:endParaRPr>
          </a:p>
        </p:txBody>
      </p:sp>
      <p:sp>
        <p:nvSpPr>
          <p:cNvPr id="310285" name="Text Box 13"/>
          <p:cNvSpPr txBox="1">
            <a:spLocks noChangeArrowheads="1"/>
          </p:cNvSpPr>
          <p:nvPr/>
        </p:nvSpPr>
        <p:spPr bwMode="auto">
          <a:xfrm>
            <a:off x="4589334" y="18668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16</a:t>
            </a:r>
            <a:endParaRPr lang="it-IT" b="0">
              <a:latin typeface="Roboto Light"/>
              <a:cs typeface="Roboto Light"/>
            </a:endParaRPr>
          </a:p>
        </p:txBody>
      </p:sp>
      <p:sp>
        <p:nvSpPr>
          <p:cNvPr id="310286" name="Text Box 14"/>
          <p:cNvSpPr txBox="1">
            <a:spLocks noChangeArrowheads="1"/>
          </p:cNvSpPr>
          <p:nvPr/>
        </p:nvSpPr>
        <p:spPr bwMode="auto">
          <a:xfrm>
            <a:off x="5503734" y="18668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20</a:t>
            </a:r>
            <a:endParaRPr lang="it-IT" b="0">
              <a:latin typeface="Roboto Light"/>
              <a:cs typeface="Roboto Light"/>
            </a:endParaRPr>
          </a:p>
        </p:txBody>
      </p:sp>
      <p:sp>
        <p:nvSpPr>
          <p:cNvPr id="310287" name="Text Box 15"/>
          <p:cNvSpPr txBox="1">
            <a:spLocks noChangeArrowheads="1"/>
          </p:cNvSpPr>
          <p:nvPr/>
        </p:nvSpPr>
        <p:spPr bwMode="auto">
          <a:xfrm>
            <a:off x="6341934" y="18668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24</a:t>
            </a:r>
            <a:endParaRPr lang="it-IT" b="0">
              <a:latin typeface="Roboto Light"/>
              <a:cs typeface="Roboto Light"/>
            </a:endParaRPr>
          </a:p>
        </p:txBody>
      </p:sp>
      <p:sp>
        <p:nvSpPr>
          <p:cNvPr id="310288" name="Text Box 16"/>
          <p:cNvSpPr txBox="1">
            <a:spLocks noChangeArrowheads="1"/>
          </p:cNvSpPr>
          <p:nvPr/>
        </p:nvSpPr>
        <p:spPr bwMode="auto">
          <a:xfrm>
            <a:off x="7256334" y="18668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28</a:t>
            </a:r>
            <a:endParaRPr lang="it-IT" b="0">
              <a:latin typeface="Roboto Light"/>
              <a:cs typeface="Roboto Light"/>
            </a:endParaRPr>
          </a:p>
        </p:txBody>
      </p:sp>
      <p:sp>
        <p:nvSpPr>
          <p:cNvPr id="310289" name="Text Box 17"/>
          <p:cNvSpPr txBox="1">
            <a:spLocks noChangeArrowheads="1"/>
          </p:cNvSpPr>
          <p:nvPr/>
        </p:nvSpPr>
        <p:spPr bwMode="auto">
          <a:xfrm>
            <a:off x="8170734" y="18668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31</a:t>
            </a:r>
            <a:endParaRPr lang="it-IT" b="0">
              <a:latin typeface="Roboto Light"/>
              <a:cs typeface="Roboto Light"/>
            </a:endParaRPr>
          </a:p>
        </p:txBody>
      </p:sp>
      <p:sp>
        <p:nvSpPr>
          <p:cNvPr id="310290" name="Rectangle 18"/>
          <p:cNvSpPr>
            <a:spLocks noChangeArrowheads="1"/>
          </p:cNvSpPr>
          <p:nvPr/>
        </p:nvSpPr>
        <p:spPr bwMode="auto">
          <a:xfrm>
            <a:off x="762000" y="2457450"/>
            <a:ext cx="3886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identifier = Process ID</a:t>
            </a:r>
            <a:endParaRPr lang="it-IT" b="0">
              <a:latin typeface="Roboto Light"/>
              <a:cs typeface="Roboto Light"/>
            </a:endParaRPr>
          </a:p>
        </p:txBody>
      </p:sp>
      <p:sp>
        <p:nvSpPr>
          <p:cNvPr id="310291" name="Rectangle 19"/>
          <p:cNvSpPr>
            <a:spLocks noChangeArrowheads="1"/>
          </p:cNvSpPr>
          <p:nvPr/>
        </p:nvSpPr>
        <p:spPr bwMode="auto">
          <a:xfrm>
            <a:off x="4648200" y="2457450"/>
            <a:ext cx="3810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Sequence number</a:t>
            </a:r>
            <a:endParaRPr lang="it-IT" b="0">
              <a:latin typeface="Roboto Light"/>
              <a:cs typeface="Roboto Light"/>
            </a:endParaRPr>
          </a:p>
        </p:txBody>
      </p:sp>
    </p:spTree>
    <p:extLst>
      <p:ext uri="{BB962C8B-B14F-4D97-AF65-F5344CB8AC3E}">
        <p14:creationId xmlns:p14="http://schemas.microsoft.com/office/powerpoint/2010/main" val="140937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IP Datagram</a:t>
            </a:r>
          </a:p>
        </p:txBody>
      </p:sp>
      <p:sp>
        <p:nvSpPr>
          <p:cNvPr id="62467" name="Rectangle 3"/>
          <p:cNvSpPr>
            <a:spLocks noChangeArrowheads="1"/>
          </p:cNvSpPr>
          <p:nvPr/>
        </p:nvSpPr>
        <p:spPr bwMode="auto">
          <a:xfrm>
            <a:off x="762000" y="1885951"/>
            <a:ext cx="7696200" cy="23431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62468" name="Rectangle 4"/>
          <p:cNvSpPr>
            <a:spLocks noChangeArrowheads="1"/>
          </p:cNvSpPr>
          <p:nvPr/>
        </p:nvSpPr>
        <p:spPr bwMode="auto">
          <a:xfrm>
            <a:off x="762000" y="1885950"/>
            <a:ext cx="9906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Version</a:t>
            </a:r>
            <a:endParaRPr lang="en-US" b="0">
              <a:latin typeface="Roboto Light"/>
              <a:cs typeface="Roboto Light"/>
            </a:endParaRPr>
          </a:p>
        </p:txBody>
      </p:sp>
      <p:sp>
        <p:nvSpPr>
          <p:cNvPr id="62469" name="Rectangle 5"/>
          <p:cNvSpPr>
            <a:spLocks noChangeArrowheads="1"/>
          </p:cNvSpPr>
          <p:nvPr/>
        </p:nvSpPr>
        <p:spPr bwMode="auto">
          <a:xfrm>
            <a:off x="1752600" y="1885950"/>
            <a:ext cx="9906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HL</a:t>
            </a:r>
            <a:endParaRPr lang="en-US" b="0">
              <a:latin typeface="Roboto Light"/>
              <a:cs typeface="Roboto Light"/>
            </a:endParaRPr>
          </a:p>
        </p:txBody>
      </p:sp>
      <p:sp>
        <p:nvSpPr>
          <p:cNvPr id="62470" name="Rectangle 6"/>
          <p:cNvSpPr>
            <a:spLocks noChangeArrowheads="1"/>
          </p:cNvSpPr>
          <p:nvPr/>
        </p:nvSpPr>
        <p:spPr bwMode="auto">
          <a:xfrm>
            <a:off x="2743200" y="1885950"/>
            <a:ext cx="1905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Service type (TOS)</a:t>
            </a:r>
            <a:endParaRPr lang="en-US" b="0">
              <a:latin typeface="Roboto Light"/>
              <a:cs typeface="Roboto Light"/>
            </a:endParaRPr>
          </a:p>
        </p:txBody>
      </p:sp>
      <p:sp>
        <p:nvSpPr>
          <p:cNvPr id="62471" name="Rectangle 7"/>
          <p:cNvSpPr>
            <a:spLocks noChangeArrowheads="1"/>
          </p:cNvSpPr>
          <p:nvPr/>
        </p:nvSpPr>
        <p:spPr bwMode="auto">
          <a:xfrm>
            <a:off x="4648200" y="2457450"/>
            <a:ext cx="3810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Header checksum</a:t>
            </a:r>
            <a:endParaRPr lang="en-US" b="0">
              <a:latin typeface="Roboto Light"/>
              <a:cs typeface="Roboto Light"/>
            </a:endParaRPr>
          </a:p>
        </p:txBody>
      </p:sp>
      <p:sp>
        <p:nvSpPr>
          <p:cNvPr id="62472" name="Rectangle 8"/>
          <p:cNvSpPr>
            <a:spLocks noChangeArrowheads="1"/>
          </p:cNvSpPr>
          <p:nvPr/>
        </p:nvSpPr>
        <p:spPr bwMode="auto">
          <a:xfrm>
            <a:off x="762000" y="2171701"/>
            <a:ext cx="3886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Identifier</a:t>
            </a:r>
            <a:endParaRPr lang="en-US" b="0">
              <a:latin typeface="Roboto Light"/>
              <a:cs typeface="Roboto Light"/>
            </a:endParaRPr>
          </a:p>
        </p:txBody>
      </p:sp>
      <p:sp>
        <p:nvSpPr>
          <p:cNvPr id="62473" name="Rectangle 9"/>
          <p:cNvSpPr>
            <a:spLocks noChangeArrowheads="1"/>
          </p:cNvSpPr>
          <p:nvPr/>
        </p:nvSpPr>
        <p:spPr bwMode="auto">
          <a:xfrm>
            <a:off x="4648200" y="2171701"/>
            <a:ext cx="838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Flags</a:t>
            </a:r>
            <a:endParaRPr lang="en-US" b="0">
              <a:latin typeface="Roboto Light"/>
              <a:cs typeface="Roboto Light"/>
            </a:endParaRPr>
          </a:p>
        </p:txBody>
      </p:sp>
      <p:sp>
        <p:nvSpPr>
          <p:cNvPr id="62474" name="Rectangle 10"/>
          <p:cNvSpPr>
            <a:spLocks noChangeArrowheads="1"/>
          </p:cNvSpPr>
          <p:nvPr/>
        </p:nvSpPr>
        <p:spPr bwMode="auto">
          <a:xfrm>
            <a:off x="5486400" y="2171701"/>
            <a:ext cx="29718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Fragment offset</a:t>
            </a:r>
            <a:endParaRPr lang="en-US" b="0">
              <a:latin typeface="Roboto Light"/>
              <a:cs typeface="Roboto Light"/>
            </a:endParaRPr>
          </a:p>
        </p:txBody>
      </p:sp>
      <p:sp>
        <p:nvSpPr>
          <p:cNvPr id="62475" name="Rectangle 11"/>
          <p:cNvSpPr>
            <a:spLocks noChangeArrowheads="1"/>
          </p:cNvSpPr>
          <p:nvPr/>
        </p:nvSpPr>
        <p:spPr bwMode="auto">
          <a:xfrm>
            <a:off x="762000" y="2457450"/>
            <a:ext cx="1981200" cy="285750"/>
          </a:xfrm>
          <a:prstGeom prst="rect">
            <a:avLst/>
          </a:prstGeom>
          <a:solidFill>
            <a:srgbClr val="77933C"/>
          </a:solid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Time To Live</a:t>
            </a:r>
            <a:endParaRPr lang="en-US" b="0">
              <a:latin typeface="Roboto Light"/>
              <a:cs typeface="Roboto Light"/>
            </a:endParaRPr>
          </a:p>
        </p:txBody>
      </p:sp>
      <p:sp>
        <p:nvSpPr>
          <p:cNvPr id="62476" name="Rectangle 12"/>
          <p:cNvSpPr>
            <a:spLocks noChangeArrowheads="1"/>
          </p:cNvSpPr>
          <p:nvPr/>
        </p:nvSpPr>
        <p:spPr bwMode="auto">
          <a:xfrm>
            <a:off x="2743200" y="2457450"/>
            <a:ext cx="1905000" cy="285750"/>
          </a:xfrm>
          <a:prstGeom prst="rect">
            <a:avLst/>
          </a:prstGeom>
          <a:solidFill>
            <a:schemeClr val="tx2">
              <a:lumMod val="60000"/>
              <a:lumOff val="40000"/>
            </a:schemeClr>
          </a:solid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Protocol</a:t>
            </a:r>
            <a:endParaRPr lang="en-US" b="0">
              <a:latin typeface="Roboto Light"/>
              <a:cs typeface="Roboto Light"/>
            </a:endParaRPr>
          </a:p>
        </p:txBody>
      </p:sp>
      <p:sp>
        <p:nvSpPr>
          <p:cNvPr id="62477" name="Rectangle 13"/>
          <p:cNvSpPr>
            <a:spLocks noChangeArrowheads="1"/>
          </p:cNvSpPr>
          <p:nvPr/>
        </p:nvSpPr>
        <p:spPr bwMode="auto">
          <a:xfrm>
            <a:off x="762000" y="2743200"/>
            <a:ext cx="7696200" cy="285750"/>
          </a:xfrm>
          <a:prstGeom prst="rect">
            <a:avLst/>
          </a:prstGeom>
          <a:solidFill>
            <a:srgbClr val="FADC70"/>
          </a:solid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Source IP address</a:t>
            </a:r>
            <a:endParaRPr lang="en-US" b="0">
              <a:latin typeface="Roboto Light"/>
              <a:cs typeface="Roboto Light"/>
            </a:endParaRPr>
          </a:p>
        </p:txBody>
      </p:sp>
      <p:sp>
        <p:nvSpPr>
          <p:cNvPr id="62478" name="Rectangle 14"/>
          <p:cNvSpPr>
            <a:spLocks noChangeArrowheads="1"/>
          </p:cNvSpPr>
          <p:nvPr/>
        </p:nvSpPr>
        <p:spPr bwMode="auto">
          <a:xfrm>
            <a:off x="762000" y="3028951"/>
            <a:ext cx="7696200" cy="285750"/>
          </a:xfrm>
          <a:prstGeom prst="rect">
            <a:avLst/>
          </a:prstGeom>
          <a:solidFill>
            <a:srgbClr val="FADC70"/>
          </a:solid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Destination IP address</a:t>
            </a:r>
            <a:endParaRPr lang="en-US" b="0">
              <a:latin typeface="Roboto Light"/>
              <a:cs typeface="Roboto Light"/>
            </a:endParaRPr>
          </a:p>
        </p:txBody>
      </p:sp>
      <p:sp>
        <p:nvSpPr>
          <p:cNvPr id="62479" name="Rectangle 15"/>
          <p:cNvSpPr>
            <a:spLocks noChangeArrowheads="1"/>
          </p:cNvSpPr>
          <p:nvPr/>
        </p:nvSpPr>
        <p:spPr bwMode="auto">
          <a:xfrm>
            <a:off x="762000" y="3314700"/>
            <a:ext cx="5334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Options</a:t>
            </a:r>
            <a:endParaRPr lang="en-US" b="0">
              <a:latin typeface="Roboto Light"/>
              <a:cs typeface="Roboto Light"/>
            </a:endParaRPr>
          </a:p>
        </p:txBody>
      </p:sp>
      <p:sp>
        <p:nvSpPr>
          <p:cNvPr id="62480" name="Rectangle 16"/>
          <p:cNvSpPr>
            <a:spLocks noChangeArrowheads="1"/>
          </p:cNvSpPr>
          <p:nvPr/>
        </p:nvSpPr>
        <p:spPr bwMode="auto">
          <a:xfrm>
            <a:off x="6096000" y="3314700"/>
            <a:ext cx="2362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Padding</a:t>
            </a:r>
            <a:endParaRPr lang="en-US" b="0">
              <a:latin typeface="Roboto Light"/>
              <a:cs typeface="Roboto Light"/>
            </a:endParaRPr>
          </a:p>
        </p:txBody>
      </p:sp>
      <p:sp>
        <p:nvSpPr>
          <p:cNvPr id="62481" name="Rectangle 17"/>
          <p:cNvSpPr>
            <a:spLocks noChangeArrowheads="1"/>
          </p:cNvSpPr>
          <p:nvPr/>
        </p:nvSpPr>
        <p:spPr bwMode="auto">
          <a:xfrm>
            <a:off x="762000" y="3600450"/>
            <a:ext cx="7696200" cy="6286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Data</a:t>
            </a:r>
            <a:endParaRPr lang="en-US" b="0">
              <a:latin typeface="Roboto Light"/>
              <a:cs typeface="Roboto Light"/>
            </a:endParaRPr>
          </a:p>
        </p:txBody>
      </p:sp>
      <p:sp>
        <p:nvSpPr>
          <p:cNvPr id="62482" name="Rectangle 18"/>
          <p:cNvSpPr>
            <a:spLocks noChangeArrowheads="1"/>
          </p:cNvSpPr>
          <p:nvPr/>
        </p:nvSpPr>
        <p:spPr bwMode="auto">
          <a:xfrm>
            <a:off x="4648200" y="1885950"/>
            <a:ext cx="3810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en-US" sz="1500">
                <a:latin typeface="Roboto Light"/>
                <a:cs typeface="Roboto Light"/>
              </a:rPr>
              <a:t>Total length</a:t>
            </a:r>
            <a:endParaRPr lang="en-US" b="0">
              <a:latin typeface="Roboto Light"/>
              <a:cs typeface="Roboto Light"/>
            </a:endParaRPr>
          </a:p>
        </p:txBody>
      </p:sp>
      <p:sp>
        <p:nvSpPr>
          <p:cNvPr id="62483" name="Text Box 19"/>
          <p:cNvSpPr txBox="1">
            <a:spLocks noChangeArrowheads="1"/>
          </p:cNvSpPr>
          <p:nvPr/>
        </p:nvSpPr>
        <p:spPr bwMode="auto">
          <a:xfrm>
            <a:off x="713177" y="1582066"/>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0</a:t>
            </a:r>
            <a:endParaRPr lang="en-US" b="0">
              <a:latin typeface="Roboto Light"/>
              <a:cs typeface="Roboto Light"/>
            </a:endParaRPr>
          </a:p>
        </p:txBody>
      </p:sp>
      <p:sp>
        <p:nvSpPr>
          <p:cNvPr id="62484" name="Text Box 20"/>
          <p:cNvSpPr txBox="1">
            <a:spLocks noChangeArrowheads="1"/>
          </p:cNvSpPr>
          <p:nvPr/>
        </p:nvSpPr>
        <p:spPr bwMode="auto">
          <a:xfrm>
            <a:off x="1703777" y="1582066"/>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4</a:t>
            </a:r>
            <a:endParaRPr lang="en-US" b="0">
              <a:latin typeface="Roboto Light"/>
              <a:cs typeface="Roboto Light"/>
            </a:endParaRPr>
          </a:p>
        </p:txBody>
      </p:sp>
      <p:sp>
        <p:nvSpPr>
          <p:cNvPr id="62485" name="Text Box 21"/>
          <p:cNvSpPr txBox="1">
            <a:spLocks noChangeArrowheads="1"/>
          </p:cNvSpPr>
          <p:nvPr/>
        </p:nvSpPr>
        <p:spPr bwMode="auto">
          <a:xfrm>
            <a:off x="2694431" y="1582066"/>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8</a:t>
            </a:r>
            <a:endParaRPr lang="en-US" b="0">
              <a:latin typeface="Roboto Light"/>
              <a:cs typeface="Roboto Light"/>
            </a:endParaRPr>
          </a:p>
        </p:txBody>
      </p:sp>
      <p:sp>
        <p:nvSpPr>
          <p:cNvPr id="62486" name="Text Box 22"/>
          <p:cNvSpPr txBox="1">
            <a:spLocks noChangeArrowheads="1"/>
          </p:cNvSpPr>
          <p:nvPr/>
        </p:nvSpPr>
        <p:spPr bwMode="auto">
          <a:xfrm>
            <a:off x="3492962" y="1582066"/>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12</a:t>
            </a:r>
            <a:endParaRPr lang="en-US" b="0">
              <a:latin typeface="Roboto Light"/>
              <a:cs typeface="Roboto Light"/>
            </a:endParaRPr>
          </a:p>
        </p:txBody>
      </p:sp>
      <p:sp>
        <p:nvSpPr>
          <p:cNvPr id="62487" name="Text Box 23"/>
          <p:cNvSpPr txBox="1">
            <a:spLocks noChangeArrowheads="1"/>
          </p:cNvSpPr>
          <p:nvPr/>
        </p:nvSpPr>
        <p:spPr bwMode="auto">
          <a:xfrm>
            <a:off x="4616855" y="1582066"/>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16</a:t>
            </a:r>
            <a:endParaRPr lang="en-US" b="0">
              <a:latin typeface="Roboto Light"/>
              <a:cs typeface="Roboto Light"/>
            </a:endParaRPr>
          </a:p>
        </p:txBody>
      </p:sp>
      <p:sp>
        <p:nvSpPr>
          <p:cNvPr id="62488" name="Text Box 24"/>
          <p:cNvSpPr txBox="1">
            <a:spLocks noChangeArrowheads="1"/>
          </p:cNvSpPr>
          <p:nvPr/>
        </p:nvSpPr>
        <p:spPr bwMode="auto">
          <a:xfrm>
            <a:off x="5531255" y="1582066"/>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20</a:t>
            </a:r>
            <a:endParaRPr lang="en-US" b="0">
              <a:latin typeface="Roboto Light"/>
              <a:cs typeface="Roboto Light"/>
            </a:endParaRPr>
          </a:p>
        </p:txBody>
      </p:sp>
      <p:sp>
        <p:nvSpPr>
          <p:cNvPr id="62489" name="Text Box 25"/>
          <p:cNvSpPr txBox="1">
            <a:spLocks noChangeArrowheads="1"/>
          </p:cNvSpPr>
          <p:nvPr/>
        </p:nvSpPr>
        <p:spPr bwMode="auto">
          <a:xfrm>
            <a:off x="6369455" y="1582066"/>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24</a:t>
            </a:r>
            <a:endParaRPr lang="en-US" b="0">
              <a:latin typeface="Roboto Light"/>
              <a:cs typeface="Roboto Light"/>
            </a:endParaRPr>
          </a:p>
        </p:txBody>
      </p:sp>
      <p:sp>
        <p:nvSpPr>
          <p:cNvPr id="62490" name="Text Box 26"/>
          <p:cNvSpPr txBox="1">
            <a:spLocks noChangeArrowheads="1"/>
          </p:cNvSpPr>
          <p:nvPr/>
        </p:nvSpPr>
        <p:spPr bwMode="auto">
          <a:xfrm>
            <a:off x="7283911" y="1582066"/>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28</a:t>
            </a:r>
            <a:endParaRPr lang="en-US" b="0">
              <a:latin typeface="Roboto Light"/>
              <a:cs typeface="Roboto Light"/>
            </a:endParaRPr>
          </a:p>
        </p:txBody>
      </p:sp>
      <p:sp>
        <p:nvSpPr>
          <p:cNvPr id="62491" name="Text Box 27"/>
          <p:cNvSpPr txBox="1">
            <a:spLocks noChangeArrowheads="1"/>
          </p:cNvSpPr>
          <p:nvPr/>
        </p:nvSpPr>
        <p:spPr bwMode="auto">
          <a:xfrm>
            <a:off x="8198311" y="1582066"/>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en-US" sz="1500">
                <a:latin typeface="Roboto Light"/>
                <a:cs typeface="Roboto Light"/>
              </a:rPr>
              <a:t>31</a:t>
            </a:r>
            <a:endParaRPr lang="en-US" b="0">
              <a:latin typeface="Roboto Light"/>
              <a:cs typeface="Roboto Light"/>
            </a:endParaRPr>
          </a:p>
        </p:txBody>
      </p:sp>
    </p:spTree>
    <p:extLst>
      <p:ext uri="{BB962C8B-B14F-4D97-AF65-F5344CB8AC3E}">
        <p14:creationId xmlns:p14="http://schemas.microsoft.com/office/powerpoint/2010/main" val="42260001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r>
              <a:rPr lang="en-US"/>
              <a:t>Ping</a:t>
            </a:r>
          </a:p>
        </p:txBody>
      </p:sp>
      <p:sp>
        <p:nvSpPr>
          <p:cNvPr id="311299" name="Rectangle 3"/>
          <p:cNvSpPr>
            <a:spLocks noGrp="1" noChangeArrowheads="1"/>
          </p:cNvSpPr>
          <p:nvPr>
            <p:ph idx="1"/>
          </p:nvPr>
        </p:nvSpPr>
        <p:spPr/>
        <p:txBody>
          <a:bodyPr/>
          <a:lstStyle/>
          <a:p>
            <a:pPr>
              <a:buFontTx/>
              <a:buNone/>
            </a:pPr>
            <a:r>
              <a:rPr lang="en-US" sz="1400" b="1">
                <a:latin typeface="Courier New" charset="0"/>
                <a:ea typeface="MS Mincho" pitchFamily="49" charset="-128"/>
                <a:cs typeface="MS Mincho" pitchFamily="49" charset="-128"/>
              </a:rPr>
              <a:t>	# ping 192.168.1.1</a:t>
            </a:r>
            <a:br>
              <a:rPr lang="en-US" sz="1400" b="1">
                <a:latin typeface="Courier New" charset="0"/>
                <a:ea typeface="MS Mincho" pitchFamily="49" charset="-128"/>
                <a:cs typeface="MS Mincho" pitchFamily="49" charset="-128"/>
              </a:rPr>
            </a:br>
            <a:r>
              <a:rPr lang="en-US" sz="1400" b="1">
                <a:latin typeface="Courier New" charset="0"/>
                <a:ea typeface="MS Mincho" pitchFamily="49" charset="-128"/>
                <a:cs typeface="MS Mincho" pitchFamily="49" charset="-128"/>
              </a:rPr>
              <a:t>PING 192.168.1.1 (192.168.1.1) from 192.168.1.100 : 56(84) bytes of data.</a:t>
            </a:r>
            <a:br>
              <a:rPr lang="en-US" sz="1400" b="1">
                <a:latin typeface="Courier New" charset="0"/>
                <a:ea typeface="MS Mincho" pitchFamily="49" charset="-128"/>
                <a:cs typeface="MS Mincho" pitchFamily="49" charset="-128"/>
              </a:rPr>
            </a:br>
            <a:r>
              <a:rPr lang="en-US" sz="1400" b="1">
                <a:latin typeface="Courier New" charset="0"/>
                <a:ea typeface="MS Mincho" pitchFamily="49" charset="-128"/>
                <a:cs typeface="MS Mincho" pitchFamily="49" charset="-128"/>
              </a:rPr>
              <a:t>64 bytes from 192.168.1.1: icmp_seq=0 ttl=64 time=1.049 msec</a:t>
            </a:r>
            <a:br>
              <a:rPr lang="en-US" sz="1400" b="1">
                <a:latin typeface="Courier New" charset="0"/>
                <a:ea typeface="MS Mincho" pitchFamily="49" charset="-128"/>
                <a:cs typeface="MS Mincho" pitchFamily="49" charset="-128"/>
              </a:rPr>
            </a:br>
            <a:r>
              <a:rPr lang="en-US" sz="1400" b="1">
                <a:latin typeface="Courier New" charset="0"/>
                <a:ea typeface="MS Mincho" pitchFamily="49" charset="-128"/>
                <a:cs typeface="MS Mincho" pitchFamily="49" charset="-128"/>
              </a:rPr>
              <a:t>64 bytes from 192.168.1.1: icmp_seq=1 ttl=64 time=660 usec</a:t>
            </a:r>
            <a:br>
              <a:rPr lang="en-US" sz="1400" b="1">
                <a:latin typeface="Courier New" charset="0"/>
                <a:ea typeface="MS Mincho" pitchFamily="49" charset="-128"/>
                <a:cs typeface="MS Mincho" pitchFamily="49" charset="-128"/>
              </a:rPr>
            </a:br>
            <a:r>
              <a:rPr lang="en-US" sz="1400" b="1">
                <a:latin typeface="Courier New" charset="0"/>
                <a:ea typeface="MS Mincho" pitchFamily="49" charset="-128"/>
                <a:cs typeface="MS Mincho" pitchFamily="49" charset="-128"/>
              </a:rPr>
              <a:t>64 bytes from 192.168.1.1: icmp_seq=2 ttl=64 time=597 usec</a:t>
            </a:r>
            <a:br>
              <a:rPr lang="en-US" sz="1400" b="1">
                <a:latin typeface="Courier New" charset="0"/>
                <a:ea typeface="MS Mincho" pitchFamily="49" charset="-128"/>
                <a:cs typeface="MS Mincho" pitchFamily="49" charset="-128"/>
              </a:rPr>
            </a:br>
            <a:r>
              <a:rPr lang="en-US" sz="1400" b="1">
                <a:latin typeface="Courier New" charset="0"/>
                <a:ea typeface="MS Mincho" pitchFamily="49" charset="-128"/>
                <a:cs typeface="MS Mincho" pitchFamily="49" charset="-128"/>
              </a:rPr>
              <a:t>64 bytes from 192.168.1.1: icmp_seq=3 ttl=64 time=548 usec</a:t>
            </a:r>
            <a:br>
              <a:rPr lang="en-US" sz="1400" b="1">
                <a:latin typeface="Courier New" charset="0"/>
                <a:ea typeface="MS Mincho" pitchFamily="49" charset="-128"/>
                <a:cs typeface="MS Mincho" pitchFamily="49" charset="-128"/>
              </a:rPr>
            </a:br>
            <a:r>
              <a:rPr lang="en-US" sz="1400" b="1">
                <a:latin typeface="Courier New" charset="0"/>
                <a:ea typeface="MS Mincho" pitchFamily="49" charset="-128"/>
                <a:cs typeface="MS Mincho" pitchFamily="49" charset="-128"/>
              </a:rPr>
              <a:t>64 bytes from 192.168.1.1: icmp_seq=4 ttl=64 time=601 usec</a:t>
            </a:r>
            <a:br>
              <a:rPr lang="en-US" sz="1400" b="1">
                <a:latin typeface="Courier New" charset="0"/>
                <a:ea typeface="MS Mincho" pitchFamily="49" charset="-128"/>
                <a:cs typeface="MS Mincho" pitchFamily="49" charset="-128"/>
              </a:rPr>
            </a:br>
            <a:r>
              <a:rPr lang="en-US" sz="1400" b="1">
                <a:latin typeface="Courier New" charset="0"/>
                <a:ea typeface="MS Mincho" pitchFamily="49" charset="-128"/>
                <a:cs typeface="MS Mincho" pitchFamily="49" charset="-128"/>
              </a:rPr>
              <a:t>64 bytes from 192.168.1.1: icmp_seq=5 ttl=64 time=592 usec</a:t>
            </a:r>
            <a:br>
              <a:rPr lang="en-US" sz="1400" b="1">
                <a:latin typeface="Courier New" charset="0"/>
                <a:ea typeface="MS Mincho" pitchFamily="49" charset="-128"/>
                <a:cs typeface="MS Mincho" pitchFamily="49" charset="-128"/>
              </a:rPr>
            </a:br>
            <a:r>
              <a:rPr lang="en-US" sz="1400" b="1">
                <a:latin typeface="Courier New" charset="0"/>
                <a:ea typeface="MS Mincho" pitchFamily="49" charset="-128"/>
                <a:cs typeface="MS Mincho" pitchFamily="49" charset="-128"/>
              </a:rPr>
              <a:t>64 bytes from 192.168.1.1: icmp_seq=6 ttl=64 time=547 usec</a:t>
            </a:r>
            <a:br>
              <a:rPr lang="en-US" sz="1400" b="1">
                <a:latin typeface="Courier New" charset="0"/>
                <a:ea typeface="MS Mincho" pitchFamily="49" charset="-128"/>
                <a:cs typeface="MS Mincho" pitchFamily="49" charset="-128"/>
              </a:rPr>
            </a:br>
            <a:br>
              <a:rPr lang="en-US" sz="1400" b="1">
                <a:latin typeface="Courier New" charset="0"/>
                <a:ea typeface="MS Mincho" pitchFamily="49" charset="-128"/>
                <a:cs typeface="MS Mincho" pitchFamily="49" charset="-128"/>
              </a:rPr>
            </a:br>
            <a:r>
              <a:rPr lang="en-US" sz="1400" b="1">
                <a:latin typeface="Courier New" charset="0"/>
                <a:ea typeface="MS Mincho" pitchFamily="49" charset="-128"/>
                <a:cs typeface="MS Mincho" pitchFamily="49" charset="-128"/>
              </a:rPr>
              <a:t>--- 192.168.1.1 ping statistics ---</a:t>
            </a:r>
            <a:br>
              <a:rPr lang="en-US" sz="1400" b="1">
                <a:latin typeface="Courier New" charset="0"/>
                <a:ea typeface="MS Mincho" pitchFamily="49" charset="-128"/>
                <a:cs typeface="MS Mincho" pitchFamily="49" charset="-128"/>
              </a:rPr>
            </a:br>
            <a:r>
              <a:rPr lang="en-US" sz="1400" b="1">
                <a:latin typeface="Courier New" charset="0"/>
                <a:ea typeface="MS Mincho" pitchFamily="49" charset="-128"/>
                <a:cs typeface="MS Mincho" pitchFamily="49" charset="-128"/>
              </a:rPr>
              <a:t>7 packets transmitted, 7 packets received, 0% packet loss</a:t>
            </a:r>
            <a:br>
              <a:rPr lang="en-US" sz="1400" b="1">
                <a:latin typeface="Courier New" charset="0"/>
                <a:ea typeface="MS Mincho" pitchFamily="49" charset="-128"/>
                <a:cs typeface="MS Mincho" pitchFamily="49" charset="-128"/>
              </a:rPr>
            </a:br>
            <a:r>
              <a:rPr lang="en-US" sz="1400" b="1">
                <a:latin typeface="Courier New" charset="0"/>
                <a:ea typeface="MS Mincho" pitchFamily="49" charset="-128"/>
                <a:cs typeface="MS Mincho" pitchFamily="49" charset="-128"/>
              </a:rPr>
              <a:t>round-trip min/avg/max/mdev = 0.547/0.656/1.049/0.165 ms</a:t>
            </a:r>
            <a:br>
              <a:rPr lang="en-US" sz="1400" b="1">
                <a:latin typeface="Courier New" charset="0"/>
                <a:ea typeface="MS Mincho" pitchFamily="49" charset="-128"/>
                <a:cs typeface="MS Mincho" pitchFamily="49" charset="-128"/>
              </a:rPr>
            </a:br>
            <a:r>
              <a:rPr lang="en-US" sz="1400" b="1">
                <a:latin typeface="Courier New" charset="0"/>
                <a:ea typeface="MS Mincho" pitchFamily="49" charset="-128"/>
                <a:cs typeface="MS Mincho" pitchFamily="49" charset="-128"/>
              </a:rPr>
              <a:t> </a:t>
            </a:r>
            <a:endParaRPr lang="en-US" sz="1400" b="1">
              <a:latin typeface="Courier New" charset="0"/>
              <a:ea typeface="Courier New" charset="0"/>
              <a:cs typeface="Courier New" charset="0"/>
            </a:endParaRPr>
          </a:p>
          <a:p>
            <a:endParaRPr lang="en-US" sz="1400" b="1"/>
          </a:p>
        </p:txBody>
      </p:sp>
    </p:spTree>
    <p:extLst>
      <p:ext uri="{BB962C8B-B14F-4D97-AF65-F5344CB8AC3E}">
        <p14:creationId xmlns:p14="http://schemas.microsoft.com/office/powerpoint/2010/main" val="18134133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r>
              <a:rPr lang="en-US"/>
              <a:t>ICMP Echo Attacks</a:t>
            </a:r>
          </a:p>
        </p:txBody>
      </p:sp>
      <p:sp>
        <p:nvSpPr>
          <p:cNvPr id="312323" name="Rectangle 3"/>
          <p:cNvSpPr>
            <a:spLocks noGrp="1" noChangeArrowheads="1"/>
          </p:cNvSpPr>
          <p:nvPr>
            <p:ph idx="1"/>
          </p:nvPr>
        </p:nvSpPr>
        <p:spPr/>
        <p:txBody>
          <a:bodyPr>
            <a:normAutofit fontScale="92500" lnSpcReduction="20000"/>
          </a:bodyPr>
          <a:lstStyle/>
          <a:p>
            <a:pPr>
              <a:lnSpc>
                <a:spcPct val="90000"/>
              </a:lnSpc>
            </a:pPr>
            <a:r>
              <a:rPr lang="en-US"/>
              <a:t>ICMP Echo Request messages can be used to map the hosts of a network (pingscan or ipsweep) </a:t>
            </a:r>
          </a:p>
          <a:p>
            <a:pPr lvl="1">
              <a:lnSpc>
                <a:spcPct val="90000"/>
              </a:lnSpc>
            </a:pPr>
            <a:r>
              <a:rPr lang="en-US"/>
              <a:t>ICMP echo datagrams are sent to all the hosts in a subnetwork</a:t>
            </a:r>
          </a:p>
          <a:p>
            <a:pPr lvl="1">
              <a:lnSpc>
                <a:spcPct val="90000"/>
              </a:lnSpc>
            </a:pPr>
            <a:r>
              <a:rPr lang="en-US"/>
              <a:t>The attacker collects the replies and determines which hosts are actually alive</a:t>
            </a:r>
          </a:p>
          <a:p>
            <a:pPr>
              <a:lnSpc>
                <a:spcPct val="90000"/>
              </a:lnSpc>
              <a:buFontTx/>
              <a:buNone/>
            </a:pPr>
            <a:endParaRPr lang="en-US" sz="1200" b="1">
              <a:latin typeface="Courier New" charset="0"/>
            </a:endParaRPr>
          </a:p>
          <a:p>
            <a:pPr>
              <a:lnSpc>
                <a:spcPct val="90000"/>
              </a:lnSpc>
              <a:buFontTx/>
              <a:buNone/>
            </a:pPr>
            <a:r>
              <a:rPr lang="en-US" sz="1200" b="1">
                <a:latin typeface="Courier New" charset="0"/>
              </a:rPr>
              <a:t>Starting nmap by Fyodor (fyodor@dhp.com, www.insecure.org/nmap/)</a:t>
            </a:r>
          </a:p>
          <a:p>
            <a:pPr>
              <a:lnSpc>
                <a:spcPct val="90000"/>
              </a:lnSpc>
              <a:buFontTx/>
              <a:buNone/>
            </a:pPr>
            <a:r>
              <a:rPr lang="en-US" sz="1200" b="1">
                <a:latin typeface="Courier New" charset="0"/>
              </a:rPr>
              <a:t>Host cisco-sales.ns.com (192.168.31.11) appears to be up. </a:t>
            </a:r>
          </a:p>
          <a:p>
            <a:pPr>
              <a:lnSpc>
                <a:spcPct val="90000"/>
              </a:lnSpc>
              <a:buFontTx/>
              <a:buNone/>
            </a:pPr>
            <a:r>
              <a:rPr lang="en-US" sz="1200" b="1">
                <a:latin typeface="Courier New" charset="0"/>
              </a:rPr>
              <a:t>Host sales1.ns.com (192.168.31.19) appears to be up.</a:t>
            </a:r>
          </a:p>
          <a:p>
            <a:pPr>
              <a:lnSpc>
                <a:spcPct val="90000"/>
              </a:lnSpc>
              <a:buFontTx/>
              <a:buNone/>
            </a:pPr>
            <a:r>
              <a:rPr lang="en-US" sz="1200" b="1">
                <a:latin typeface="Courier New" charset="0"/>
              </a:rPr>
              <a:t>Host sales4.ns.com (192.168.31.22) appears to be up.</a:t>
            </a:r>
          </a:p>
          <a:p>
            <a:pPr>
              <a:lnSpc>
                <a:spcPct val="90000"/>
              </a:lnSpc>
              <a:buFontTx/>
              <a:buNone/>
            </a:pPr>
            <a:r>
              <a:rPr lang="en-US" sz="1200" b="1">
                <a:latin typeface="Courier New" charset="0"/>
              </a:rPr>
              <a:t>Host sales2.ns.com (192.168.31.43) appears to be up.</a:t>
            </a:r>
          </a:p>
          <a:p>
            <a:pPr>
              <a:lnSpc>
                <a:spcPct val="90000"/>
              </a:lnSpc>
              <a:buFontTx/>
              <a:buNone/>
            </a:pPr>
            <a:r>
              <a:rPr lang="en-US" sz="1200" b="1">
                <a:latin typeface="Courier New" charset="0"/>
              </a:rPr>
              <a:t>Host sales3.ns.com (192.168.31.181) appears to be up.</a:t>
            </a:r>
          </a:p>
          <a:p>
            <a:pPr>
              <a:lnSpc>
                <a:spcPct val="90000"/>
              </a:lnSpc>
              <a:buFontTx/>
              <a:buNone/>
            </a:pPr>
            <a:endParaRPr lang="en-US" sz="1200" b="1">
              <a:latin typeface="Courier New" charset="0"/>
            </a:endParaRPr>
          </a:p>
          <a:p>
            <a:pPr>
              <a:lnSpc>
                <a:spcPct val="90000"/>
              </a:lnSpc>
              <a:buFontTx/>
              <a:buNone/>
            </a:pPr>
            <a:r>
              <a:rPr lang="en-US" sz="1200" b="1">
                <a:latin typeface="Courier New" charset="0"/>
              </a:rPr>
              <a:t>Nmap run completed -- 256 IP addresses (5 hosts up) scanned in 1 second</a:t>
            </a:r>
            <a:endParaRPr lang="en-US" sz="2900" b="1"/>
          </a:p>
          <a:p>
            <a:pPr>
              <a:lnSpc>
                <a:spcPct val="90000"/>
              </a:lnSpc>
            </a:pPr>
            <a:r>
              <a:rPr lang="en-US"/>
              <a:t>ICMP Echo Request can be used to perform a denial of service attack (smurf)</a:t>
            </a:r>
          </a:p>
        </p:txBody>
      </p:sp>
    </p:spTree>
    <p:extLst>
      <p:ext uri="{BB962C8B-B14F-4D97-AF65-F5344CB8AC3E}">
        <p14:creationId xmlns:p14="http://schemas.microsoft.com/office/powerpoint/2010/main" val="18364306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cloud.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0245" y="1805453"/>
            <a:ext cx="3813956" cy="2675595"/>
          </a:xfrm>
          <a:prstGeom prst="rect">
            <a:avLst/>
          </a:prstGeom>
        </p:spPr>
      </p:pic>
      <p:pic>
        <p:nvPicPr>
          <p:cNvPr id="70" name="Picture 69"/>
          <p:cNvPicPr>
            <a:picLocks noChangeAspect="1"/>
          </p:cNvPicPr>
          <p:nvPr/>
        </p:nvPicPr>
        <p:blipFill>
          <a:blip r:embed="rId4"/>
          <a:stretch>
            <a:fillRect/>
          </a:stretch>
        </p:blipFill>
        <p:spPr>
          <a:xfrm>
            <a:off x="793897" y="1226549"/>
            <a:ext cx="2122860" cy="971345"/>
          </a:xfrm>
          <a:prstGeom prst="rect">
            <a:avLst/>
          </a:prstGeom>
        </p:spPr>
      </p:pic>
      <p:pic>
        <p:nvPicPr>
          <p:cNvPr id="71" name="Picture 70"/>
          <p:cNvPicPr>
            <a:picLocks noChangeAspect="1"/>
          </p:cNvPicPr>
          <p:nvPr/>
        </p:nvPicPr>
        <p:blipFill>
          <a:blip r:embed="rId4"/>
          <a:stretch>
            <a:fillRect/>
          </a:stretch>
        </p:blipFill>
        <p:spPr>
          <a:xfrm>
            <a:off x="793897" y="2584339"/>
            <a:ext cx="2122860" cy="971345"/>
          </a:xfrm>
          <a:prstGeom prst="rect">
            <a:avLst/>
          </a:prstGeom>
        </p:spPr>
      </p:pic>
      <p:pic>
        <p:nvPicPr>
          <p:cNvPr id="72" name="Picture 71"/>
          <p:cNvPicPr>
            <a:picLocks noChangeAspect="1"/>
          </p:cNvPicPr>
          <p:nvPr/>
        </p:nvPicPr>
        <p:blipFill>
          <a:blip r:embed="rId4"/>
          <a:stretch>
            <a:fillRect/>
          </a:stretch>
        </p:blipFill>
        <p:spPr>
          <a:xfrm>
            <a:off x="793897" y="3905139"/>
            <a:ext cx="2122860" cy="971345"/>
          </a:xfrm>
          <a:prstGeom prst="rect">
            <a:avLst/>
          </a:prstGeom>
        </p:spPr>
      </p:pic>
      <p:sp>
        <p:nvSpPr>
          <p:cNvPr id="313347" name="Line 3"/>
          <p:cNvSpPr>
            <a:spLocks noChangeShapeType="1"/>
          </p:cNvSpPr>
          <p:nvPr/>
        </p:nvSpPr>
        <p:spPr bwMode="auto">
          <a:xfrm flipH="1" flipV="1">
            <a:off x="6477000" y="3486150"/>
            <a:ext cx="650875" cy="532501"/>
          </a:xfrm>
          <a:prstGeom prst="line">
            <a:avLst/>
          </a:prstGeom>
          <a:noFill/>
          <a:ln w="28575" cmpd="sng">
            <a:solidFill>
              <a:schemeClr val="tx2">
                <a:lumMod val="60000"/>
                <a:lumOff val="40000"/>
              </a:schemeClr>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313348" name="Rectangle 4"/>
          <p:cNvSpPr>
            <a:spLocks noGrp="1" noChangeArrowheads="1"/>
          </p:cNvSpPr>
          <p:nvPr>
            <p:ph type="title"/>
          </p:nvPr>
        </p:nvSpPr>
        <p:spPr/>
        <p:txBody>
          <a:bodyPr/>
          <a:lstStyle/>
          <a:p>
            <a:r>
              <a:rPr lang="en-US"/>
              <a:t>Smurf</a:t>
            </a:r>
          </a:p>
        </p:txBody>
      </p:sp>
      <p:sp>
        <p:nvSpPr>
          <p:cNvPr id="313355" name="Line 11"/>
          <p:cNvSpPr>
            <a:spLocks noChangeShapeType="1"/>
          </p:cNvSpPr>
          <p:nvPr/>
        </p:nvSpPr>
        <p:spPr bwMode="auto">
          <a:xfrm flipH="1">
            <a:off x="6061076" y="1943100"/>
            <a:ext cx="796924" cy="711995"/>
          </a:xfrm>
          <a:prstGeom prst="line">
            <a:avLst/>
          </a:prstGeom>
          <a:noFill/>
          <a:ln w="28575" cmpd="sng">
            <a:solidFill>
              <a:schemeClr val="tx2">
                <a:lumMod val="60000"/>
                <a:lumOff val="40000"/>
              </a:schemeClr>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313373" name="Text Box 29"/>
          <p:cNvSpPr txBox="1">
            <a:spLocks noChangeArrowheads="1"/>
          </p:cNvSpPr>
          <p:nvPr/>
        </p:nvSpPr>
        <p:spPr bwMode="auto">
          <a:xfrm>
            <a:off x="1627189" y="1154907"/>
            <a:ext cx="1392318" cy="297879"/>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100" dirty="0" err="1">
                <a:latin typeface="Roboto Light"/>
                <a:cs typeface="Roboto Light"/>
              </a:rPr>
              <a:t>Subnetwork</a:t>
            </a:r>
            <a:r>
              <a:rPr lang="en-US" sz="1400" dirty="0">
                <a:latin typeface="Roboto Light"/>
                <a:cs typeface="Roboto Light"/>
              </a:rPr>
              <a:t> </a:t>
            </a:r>
            <a:r>
              <a:rPr lang="en-US" sz="800" dirty="0">
                <a:latin typeface="Roboto Light"/>
                <a:cs typeface="Roboto Light"/>
              </a:rPr>
              <a:t>192.168.1</a:t>
            </a:r>
            <a:r>
              <a:rPr lang="en-US" sz="1400" dirty="0">
                <a:latin typeface="Roboto Light"/>
                <a:cs typeface="Roboto Light"/>
              </a:rPr>
              <a:t> </a:t>
            </a:r>
          </a:p>
        </p:txBody>
      </p:sp>
      <p:sp>
        <p:nvSpPr>
          <p:cNvPr id="313374" name="Text Box 30"/>
          <p:cNvSpPr txBox="1">
            <a:spLocks noChangeArrowheads="1"/>
          </p:cNvSpPr>
          <p:nvPr/>
        </p:nvSpPr>
        <p:spPr bwMode="auto">
          <a:xfrm>
            <a:off x="1654175" y="2456261"/>
            <a:ext cx="1392318" cy="297879"/>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100">
                <a:latin typeface="Roboto Light"/>
                <a:cs typeface="Roboto Light"/>
              </a:rPr>
              <a:t>Subnetwork</a:t>
            </a:r>
            <a:r>
              <a:rPr lang="en-US" sz="1400">
                <a:latin typeface="Roboto Light"/>
                <a:cs typeface="Roboto Light"/>
              </a:rPr>
              <a:t> </a:t>
            </a:r>
            <a:r>
              <a:rPr lang="en-US" sz="800">
                <a:latin typeface="Roboto Light"/>
                <a:cs typeface="Roboto Light"/>
              </a:rPr>
              <a:t>192.168.2</a:t>
            </a:r>
            <a:r>
              <a:rPr lang="en-US" sz="1400">
                <a:latin typeface="Roboto Light"/>
                <a:cs typeface="Roboto Light"/>
              </a:rPr>
              <a:t> </a:t>
            </a:r>
          </a:p>
        </p:txBody>
      </p:sp>
      <p:sp>
        <p:nvSpPr>
          <p:cNvPr id="313375" name="Text Box 31"/>
          <p:cNvSpPr txBox="1">
            <a:spLocks noChangeArrowheads="1"/>
          </p:cNvSpPr>
          <p:nvPr/>
        </p:nvSpPr>
        <p:spPr bwMode="auto">
          <a:xfrm>
            <a:off x="1571626" y="3796904"/>
            <a:ext cx="1392318" cy="297879"/>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100">
                <a:latin typeface="Roboto Light"/>
                <a:cs typeface="Roboto Light"/>
              </a:rPr>
              <a:t>Subnetwork</a:t>
            </a:r>
            <a:r>
              <a:rPr lang="en-US" sz="1400">
                <a:latin typeface="Roboto Light"/>
                <a:cs typeface="Roboto Light"/>
              </a:rPr>
              <a:t> </a:t>
            </a:r>
            <a:r>
              <a:rPr lang="en-US" sz="800">
                <a:latin typeface="Roboto Light"/>
                <a:cs typeface="Roboto Light"/>
              </a:rPr>
              <a:t>111.10.20</a:t>
            </a:r>
            <a:r>
              <a:rPr lang="en-US" sz="1400">
                <a:latin typeface="Roboto Light"/>
                <a:cs typeface="Roboto Light"/>
              </a:rPr>
              <a:t> </a:t>
            </a:r>
          </a:p>
        </p:txBody>
      </p:sp>
      <p:sp>
        <p:nvSpPr>
          <p:cNvPr id="313376" name="Rectangle 32"/>
          <p:cNvSpPr>
            <a:spLocks noChangeArrowheads="1"/>
          </p:cNvSpPr>
          <p:nvPr/>
        </p:nvSpPr>
        <p:spPr bwMode="auto">
          <a:xfrm>
            <a:off x="3352801" y="434340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77" name="Rectangle 33"/>
          <p:cNvSpPr>
            <a:spLocks noChangeArrowheads="1"/>
          </p:cNvSpPr>
          <p:nvPr/>
        </p:nvSpPr>
        <p:spPr bwMode="auto">
          <a:xfrm>
            <a:off x="4114801" y="382905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78" name="Rectangle 34"/>
          <p:cNvSpPr>
            <a:spLocks noChangeArrowheads="1"/>
          </p:cNvSpPr>
          <p:nvPr/>
        </p:nvSpPr>
        <p:spPr bwMode="auto">
          <a:xfrm>
            <a:off x="4419601" y="360045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79" name="Rectangle 35"/>
          <p:cNvSpPr>
            <a:spLocks noChangeArrowheads="1"/>
          </p:cNvSpPr>
          <p:nvPr/>
        </p:nvSpPr>
        <p:spPr bwMode="auto">
          <a:xfrm>
            <a:off x="6324601" y="371475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80" name="Rectangle 36"/>
          <p:cNvSpPr>
            <a:spLocks noChangeArrowheads="1"/>
          </p:cNvSpPr>
          <p:nvPr/>
        </p:nvSpPr>
        <p:spPr bwMode="auto">
          <a:xfrm>
            <a:off x="6172201" y="360045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81" name="Rectangle 37"/>
          <p:cNvSpPr>
            <a:spLocks noChangeArrowheads="1"/>
          </p:cNvSpPr>
          <p:nvPr/>
        </p:nvSpPr>
        <p:spPr bwMode="auto">
          <a:xfrm>
            <a:off x="6019801" y="348615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82" name="Rectangle 38"/>
          <p:cNvSpPr>
            <a:spLocks noChangeArrowheads="1"/>
          </p:cNvSpPr>
          <p:nvPr/>
        </p:nvSpPr>
        <p:spPr bwMode="auto">
          <a:xfrm>
            <a:off x="3657601" y="171450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83" name="Rectangle 39"/>
          <p:cNvSpPr>
            <a:spLocks noChangeArrowheads="1"/>
          </p:cNvSpPr>
          <p:nvPr/>
        </p:nvSpPr>
        <p:spPr bwMode="auto">
          <a:xfrm>
            <a:off x="3931556" y="3041645"/>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84" name="Rectangle 40"/>
          <p:cNvSpPr>
            <a:spLocks noChangeArrowheads="1"/>
          </p:cNvSpPr>
          <p:nvPr/>
        </p:nvSpPr>
        <p:spPr bwMode="auto">
          <a:xfrm>
            <a:off x="4191001" y="2114550"/>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85" name="Rectangle 41"/>
          <p:cNvSpPr>
            <a:spLocks noChangeArrowheads="1"/>
          </p:cNvSpPr>
          <p:nvPr/>
        </p:nvSpPr>
        <p:spPr bwMode="auto">
          <a:xfrm>
            <a:off x="4343401" y="234315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86" name="Rectangle 42"/>
          <p:cNvSpPr>
            <a:spLocks noChangeArrowheads="1"/>
          </p:cNvSpPr>
          <p:nvPr/>
        </p:nvSpPr>
        <p:spPr bwMode="auto">
          <a:xfrm>
            <a:off x="3810001" y="4057650"/>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87" name="Rectangle 43"/>
          <p:cNvSpPr>
            <a:spLocks noChangeArrowheads="1"/>
          </p:cNvSpPr>
          <p:nvPr/>
        </p:nvSpPr>
        <p:spPr bwMode="auto">
          <a:xfrm>
            <a:off x="3962401" y="194310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89" name="Rectangle 45"/>
          <p:cNvSpPr>
            <a:spLocks noChangeArrowheads="1"/>
          </p:cNvSpPr>
          <p:nvPr/>
        </p:nvSpPr>
        <p:spPr bwMode="auto">
          <a:xfrm>
            <a:off x="2819401" y="434340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92" name="Text Box 48"/>
          <p:cNvSpPr txBox="1">
            <a:spLocks noChangeArrowheads="1"/>
          </p:cNvSpPr>
          <p:nvPr/>
        </p:nvSpPr>
        <p:spPr bwMode="auto">
          <a:xfrm>
            <a:off x="7127875" y="4686301"/>
            <a:ext cx="806927" cy="205546"/>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800" dirty="0">
                <a:latin typeface="Roboto Light"/>
                <a:cs typeface="Roboto Light"/>
              </a:rPr>
              <a:t>128.111.41.10</a:t>
            </a:r>
          </a:p>
        </p:txBody>
      </p:sp>
      <p:sp>
        <p:nvSpPr>
          <p:cNvPr id="313393" name="Rectangle 49"/>
          <p:cNvSpPr>
            <a:spLocks noChangeArrowheads="1"/>
          </p:cNvSpPr>
          <p:nvPr/>
        </p:nvSpPr>
        <p:spPr bwMode="auto">
          <a:xfrm>
            <a:off x="6477001" y="382905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94" name="Rectangle 50"/>
          <p:cNvSpPr>
            <a:spLocks noChangeArrowheads="1"/>
          </p:cNvSpPr>
          <p:nvPr/>
        </p:nvSpPr>
        <p:spPr bwMode="auto">
          <a:xfrm>
            <a:off x="6629401" y="3943350"/>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95" name="Rectangle 51"/>
          <p:cNvSpPr>
            <a:spLocks noChangeArrowheads="1"/>
          </p:cNvSpPr>
          <p:nvPr/>
        </p:nvSpPr>
        <p:spPr bwMode="auto">
          <a:xfrm>
            <a:off x="6781801" y="4057650"/>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96" name="Rectangle 52"/>
          <p:cNvSpPr>
            <a:spLocks noChangeArrowheads="1"/>
          </p:cNvSpPr>
          <p:nvPr/>
        </p:nvSpPr>
        <p:spPr bwMode="auto">
          <a:xfrm>
            <a:off x="3048001" y="171450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97" name="Rectangle 53"/>
          <p:cNvSpPr>
            <a:spLocks noChangeArrowheads="1"/>
          </p:cNvSpPr>
          <p:nvPr/>
        </p:nvSpPr>
        <p:spPr bwMode="auto">
          <a:xfrm>
            <a:off x="6934201" y="2000250"/>
            <a:ext cx="346075" cy="83344"/>
          </a:xfrm>
          <a:prstGeom prst="rect">
            <a:avLst/>
          </a:prstGeom>
          <a:solidFill>
            <a:srgbClr val="FADC70"/>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98" name="Rectangle 54"/>
          <p:cNvSpPr>
            <a:spLocks noChangeArrowheads="1"/>
          </p:cNvSpPr>
          <p:nvPr/>
        </p:nvSpPr>
        <p:spPr bwMode="auto">
          <a:xfrm>
            <a:off x="6934201" y="2457451"/>
            <a:ext cx="346075" cy="83344"/>
          </a:xfrm>
          <a:prstGeom prst="rect">
            <a:avLst/>
          </a:prstGeom>
          <a:solidFill>
            <a:srgbClr val="FADC70"/>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399" name="Rectangle 55"/>
          <p:cNvSpPr>
            <a:spLocks noChangeArrowheads="1"/>
          </p:cNvSpPr>
          <p:nvPr/>
        </p:nvSpPr>
        <p:spPr bwMode="auto">
          <a:xfrm>
            <a:off x="6934201" y="2914651"/>
            <a:ext cx="346075" cy="83344"/>
          </a:xfrm>
          <a:prstGeom prst="rect">
            <a:avLst/>
          </a:prstGeom>
          <a:solidFill>
            <a:srgbClr val="FADC70"/>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400" name="Text Box 56"/>
          <p:cNvSpPr txBox="1">
            <a:spLocks noChangeArrowheads="1"/>
          </p:cNvSpPr>
          <p:nvPr/>
        </p:nvSpPr>
        <p:spPr bwMode="auto">
          <a:xfrm>
            <a:off x="7391401" y="1910955"/>
            <a:ext cx="1631951" cy="451767"/>
          </a:xfrm>
          <a:prstGeom prst="rect">
            <a:avLst/>
          </a:prstGeom>
          <a:noFill/>
          <a:ln w="9525">
            <a:noFill/>
            <a:miter lim="800000"/>
            <a:headEnd/>
            <a:tailEnd/>
          </a:ln>
          <a:effectLst/>
        </p:spPr>
        <p:txBody>
          <a:bodyPr wrap="square" lIns="81640" tIns="40819" rIns="81640" bIns="40819">
            <a:prstTxWarp prst="textNoShape">
              <a:avLst/>
            </a:prstTxWarp>
            <a:spAutoFit/>
          </a:bodyPr>
          <a:lstStyle/>
          <a:p>
            <a:r>
              <a:rPr lang="en-US" sz="800" dirty="0">
                <a:latin typeface="Roboto Light"/>
                <a:cs typeface="Roboto Light"/>
              </a:rPr>
              <a:t>Echo request </a:t>
            </a:r>
          </a:p>
          <a:p>
            <a:r>
              <a:rPr lang="en-US" sz="800" dirty="0">
                <a:latin typeface="Roboto Light"/>
                <a:cs typeface="Roboto Light"/>
              </a:rPr>
              <a:t>from 128.111.41.10 </a:t>
            </a:r>
            <a:br>
              <a:rPr lang="en-US" sz="800" dirty="0">
                <a:latin typeface="Roboto Light"/>
                <a:cs typeface="Roboto Light"/>
              </a:rPr>
            </a:br>
            <a:r>
              <a:rPr lang="en-US" sz="800" dirty="0">
                <a:latin typeface="Roboto Light"/>
                <a:cs typeface="Roboto Light"/>
              </a:rPr>
              <a:t>to 192.168.1.255</a:t>
            </a:r>
          </a:p>
        </p:txBody>
      </p:sp>
      <p:sp>
        <p:nvSpPr>
          <p:cNvPr id="313401" name="Text Box 57"/>
          <p:cNvSpPr txBox="1">
            <a:spLocks noChangeArrowheads="1"/>
          </p:cNvSpPr>
          <p:nvPr/>
        </p:nvSpPr>
        <p:spPr bwMode="auto">
          <a:xfrm>
            <a:off x="7391401" y="2400301"/>
            <a:ext cx="1631951" cy="451767"/>
          </a:xfrm>
          <a:prstGeom prst="rect">
            <a:avLst/>
          </a:prstGeom>
          <a:noFill/>
          <a:ln w="9525">
            <a:noFill/>
            <a:miter lim="800000"/>
            <a:headEnd/>
            <a:tailEnd/>
          </a:ln>
          <a:effectLst/>
        </p:spPr>
        <p:txBody>
          <a:bodyPr wrap="square" lIns="81640" tIns="40819" rIns="81640" bIns="40819">
            <a:prstTxWarp prst="textNoShape">
              <a:avLst/>
            </a:prstTxWarp>
            <a:spAutoFit/>
          </a:bodyPr>
          <a:lstStyle/>
          <a:p>
            <a:r>
              <a:rPr lang="en-US" sz="800">
                <a:latin typeface="Roboto Light"/>
                <a:cs typeface="Roboto Light"/>
              </a:rPr>
              <a:t>Echo request </a:t>
            </a:r>
          </a:p>
          <a:p>
            <a:r>
              <a:rPr lang="en-US" sz="800">
                <a:latin typeface="Roboto Light"/>
                <a:cs typeface="Roboto Light"/>
              </a:rPr>
              <a:t>from 128.111.41.10 </a:t>
            </a:r>
            <a:br>
              <a:rPr lang="en-US" sz="800">
                <a:latin typeface="Roboto Light"/>
                <a:cs typeface="Roboto Light"/>
              </a:rPr>
            </a:br>
            <a:r>
              <a:rPr lang="en-US" sz="800">
                <a:latin typeface="Roboto Light"/>
                <a:cs typeface="Roboto Light"/>
              </a:rPr>
              <a:t>to 192.168.2.255</a:t>
            </a:r>
          </a:p>
        </p:txBody>
      </p:sp>
      <p:sp>
        <p:nvSpPr>
          <p:cNvPr id="313402" name="Text Box 58"/>
          <p:cNvSpPr txBox="1">
            <a:spLocks noChangeArrowheads="1"/>
          </p:cNvSpPr>
          <p:nvPr/>
        </p:nvSpPr>
        <p:spPr bwMode="auto">
          <a:xfrm>
            <a:off x="7391401" y="2857501"/>
            <a:ext cx="1631951" cy="451767"/>
          </a:xfrm>
          <a:prstGeom prst="rect">
            <a:avLst/>
          </a:prstGeom>
          <a:noFill/>
          <a:ln w="9525">
            <a:noFill/>
            <a:miter lim="800000"/>
            <a:headEnd/>
            <a:tailEnd/>
          </a:ln>
          <a:effectLst/>
        </p:spPr>
        <p:txBody>
          <a:bodyPr wrap="square" lIns="81640" tIns="40819" rIns="81640" bIns="40819">
            <a:prstTxWarp prst="textNoShape">
              <a:avLst/>
            </a:prstTxWarp>
            <a:spAutoFit/>
          </a:bodyPr>
          <a:lstStyle/>
          <a:p>
            <a:r>
              <a:rPr lang="en-US" sz="800">
                <a:latin typeface="Roboto Light"/>
                <a:cs typeface="Roboto Light"/>
              </a:rPr>
              <a:t>Echo request </a:t>
            </a:r>
          </a:p>
          <a:p>
            <a:r>
              <a:rPr lang="en-US" sz="800">
                <a:latin typeface="Roboto Light"/>
                <a:cs typeface="Roboto Light"/>
              </a:rPr>
              <a:t>from 128.111.41.10 </a:t>
            </a:r>
            <a:br>
              <a:rPr lang="en-US" sz="800">
                <a:latin typeface="Roboto Light"/>
                <a:cs typeface="Roboto Light"/>
              </a:rPr>
            </a:br>
            <a:r>
              <a:rPr lang="en-US" sz="800">
                <a:latin typeface="Roboto Light"/>
                <a:cs typeface="Roboto Light"/>
              </a:rPr>
              <a:t>to 110.10.20.255</a:t>
            </a:r>
          </a:p>
        </p:txBody>
      </p:sp>
      <p:sp>
        <p:nvSpPr>
          <p:cNvPr id="313403" name="Rectangle 59"/>
          <p:cNvSpPr>
            <a:spLocks noChangeArrowheads="1"/>
          </p:cNvSpPr>
          <p:nvPr/>
        </p:nvSpPr>
        <p:spPr bwMode="auto">
          <a:xfrm>
            <a:off x="4876801" y="308610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404" name="Rectangle 60"/>
          <p:cNvSpPr>
            <a:spLocks noChangeArrowheads="1"/>
          </p:cNvSpPr>
          <p:nvPr/>
        </p:nvSpPr>
        <p:spPr bwMode="auto">
          <a:xfrm>
            <a:off x="4648201" y="257175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405" name="Rectangle 61"/>
          <p:cNvSpPr>
            <a:spLocks noChangeArrowheads="1"/>
          </p:cNvSpPr>
          <p:nvPr/>
        </p:nvSpPr>
        <p:spPr bwMode="auto">
          <a:xfrm>
            <a:off x="4953001" y="280035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406" name="Rectangle 62"/>
          <p:cNvSpPr>
            <a:spLocks noChangeArrowheads="1"/>
          </p:cNvSpPr>
          <p:nvPr/>
        </p:nvSpPr>
        <p:spPr bwMode="auto">
          <a:xfrm>
            <a:off x="4724401" y="3371850"/>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407" name="Rectangle 63"/>
          <p:cNvSpPr>
            <a:spLocks noChangeArrowheads="1"/>
          </p:cNvSpPr>
          <p:nvPr/>
        </p:nvSpPr>
        <p:spPr bwMode="auto">
          <a:xfrm>
            <a:off x="4495800" y="291465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408" name="Rectangle 64"/>
          <p:cNvSpPr>
            <a:spLocks noChangeArrowheads="1"/>
          </p:cNvSpPr>
          <p:nvPr/>
        </p:nvSpPr>
        <p:spPr bwMode="auto">
          <a:xfrm>
            <a:off x="5105401" y="291465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409" name="Rectangle 65"/>
          <p:cNvSpPr>
            <a:spLocks noChangeArrowheads="1"/>
          </p:cNvSpPr>
          <p:nvPr/>
        </p:nvSpPr>
        <p:spPr bwMode="auto">
          <a:xfrm>
            <a:off x="5410201" y="302895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410" name="Rectangle 66"/>
          <p:cNvSpPr>
            <a:spLocks noChangeArrowheads="1"/>
          </p:cNvSpPr>
          <p:nvPr/>
        </p:nvSpPr>
        <p:spPr bwMode="auto">
          <a:xfrm>
            <a:off x="5562601" y="314325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411" name="Rectangle 67"/>
          <p:cNvSpPr>
            <a:spLocks noChangeArrowheads="1"/>
          </p:cNvSpPr>
          <p:nvPr/>
        </p:nvSpPr>
        <p:spPr bwMode="auto">
          <a:xfrm>
            <a:off x="5715001" y="3257551"/>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13412" name="Rectangle 68"/>
          <p:cNvSpPr>
            <a:spLocks noChangeArrowheads="1"/>
          </p:cNvSpPr>
          <p:nvPr/>
        </p:nvSpPr>
        <p:spPr bwMode="auto">
          <a:xfrm>
            <a:off x="5867401" y="3371850"/>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pic>
        <p:nvPicPr>
          <p:cNvPr id="69" name="Picture 68" descr="server.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5977" y="3601246"/>
            <a:ext cx="853797" cy="1035050"/>
          </a:xfrm>
          <a:prstGeom prst="rect">
            <a:avLst/>
          </a:prstGeom>
        </p:spPr>
      </p:pic>
      <p:sp>
        <p:nvSpPr>
          <p:cNvPr id="3" name="Freeform 2"/>
          <p:cNvSpPr/>
          <p:nvPr/>
        </p:nvSpPr>
        <p:spPr>
          <a:xfrm>
            <a:off x="1632857" y="2113643"/>
            <a:ext cx="2648857" cy="480786"/>
          </a:xfrm>
          <a:custGeom>
            <a:avLst/>
            <a:gdLst>
              <a:gd name="connsiteX0" fmla="*/ 0 w 2648857"/>
              <a:gd name="connsiteY0" fmla="*/ 0 h 480786"/>
              <a:gd name="connsiteX1" fmla="*/ 2113643 w 2648857"/>
              <a:gd name="connsiteY1" fmla="*/ 9071 h 480786"/>
              <a:gd name="connsiteX2" fmla="*/ 2648857 w 2648857"/>
              <a:gd name="connsiteY2" fmla="*/ 480786 h 480786"/>
            </a:gdLst>
            <a:ahLst/>
            <a:cxnLst>
              <a:cxn ang="0">
                <a:pos x="connsiteX0" y="connsiteY0"/>
              </a:cxn>
              <a:cxn ang="0">
                <a:pos x="connsiteX1" y="connsiteY1"/>
              </a:cxn>
              <a:cxn ang="0">
                <a:pos x="connsiteX2" y="connsiteY2"/>
              </a:cxn>
            </a:cxnLst>
            <a:rect l="l" t="t" r="r" b="b"/>
            <a:pathLst>
              <a:path w="2648857" h="480786">
                <a:moveTo>
                  <a:pt x="0" y="0"/>
                </a:moveTo>
                <a:lnTo>
                  <a:pt x="2113643" y="9071"/>
                </a:lnTo>
                <a:lnTo>
                  <a:pt x="2648857" y="480786"/>
                </a:lnTo>
              </a:path>
            </a:pathLst>
          </a:cu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Freeform 3"/>
          <p:cNvSpPr/>
          <p:nvPr/>
        </p:nvSpPr>
        <p:spPr>
          <a:xfrm>
            <a:off x="1669143" y="3238500"/>
            <a:ext cx="2639786" cy="254000"/>
          </a:xfrm>
          <a:custGeom>
            <a:avLst/>
            <a:gdLst>
              <a:gd name="connsiteX0" fmla="*/ 0 w 2639786"/>
              <a:gd name="connsiteY0" fmla="*/ 254000 h 254000"/>
              <a:gd name="connsiteX1" fmla="*/ 1768928 w 2639786"/>
              <a:gd name="connsiteY1" fmla="*/ 254000 h 254000"/>
              <a:gd name="connsiteX2" fmla="*/ 2639786 w 2639786"/>
              <a:gd name="connsiteY2" fmla="*/ 0 h 254000"/>
            </a:gdLst>
            <a:ahLst/>
            <a:cxnLst>
              <a:cxn ang="0">
                <a:pos x="connsiteX0" y="connsiteY0"/>
              </a:cxn>
              <a:cxn ang="0">
                <a:pos x="connsiteX1" y="connsiteY1"/>
              </a:cxn>
              <a:cxn ang="0">
                <a:pos x="connsiteX2" y="connsiteY2"/>
              </a:cxn>
            </a:cxnLst>
            <a:rect l="l" t="t" r="r" b="b"/>
            <a:pathLst>
              <a:path w="2639786" h="254000">
                <a:moveTo>
                  <a:pt x="0" y="254000"/>
                </a:moveTo>
                <a:lnTo>
                  <a:pt x="1768928" y="254000"/>
                </a:lnTo>
                <a:lnTo>
                  <a:pt x="2639786" y="0"/>
                </a:lnTo>
              </a:path>
            </a:pathLst>
          </a:cu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Freeform 4"/>
          <p:cNvSpPr/>
          <p:nvPr/>
        </p:nvSpPr>
        <p:spPr>
          <a:xfrm>
            <a:off x="1714500" y="3637643"/>
            <a:ext cx="3211286" cy="1133928"/>
          </a:xfrm>
          <a:custGeom>
            <a:avLst/>
            <a:gdLst>
              <a:gd name="connsiteX0" fmla="*/ 0 w 3211286"/>
              <a:gd name="connsiteY0" fmla="*/ 1133928 h 1133928"/>
              <a:gd name="connsiteX1" fmla="*/ 1796143 w 3211286"/>
              <a:gd name="connsiteY1" fmla="*/ 1115786 h 1133928"/>
              <a:gd name="connsiteX2" fmla="*/ 3211286 w 3211286"/>
              <a:gd name="connsiteY2" fmla="*/ 0 h 1133928"/>
            </a:gdLst>
            <a:ahLst/>
            <a:cxnLst>
              <a:cxn ang="0">
                <a:pos x="connsiteX0" y="connsiteY0"/>
              </a:cxn>
              <a:cxn ang="0">
                <a:pos x="connsiteX1" y="connsiteY1"/>
              </a:cxn>
              <a:cxn ang="0">
                <a:pos x="connsiteX2" y="connsiteY2"/>
              </a:cxn>
            </a:cxnLst>
            <a:rect l="l" t="t" r="r" b="b"/>
            <a:pathLst>
              <a:path w="3211286" h="1133928">
                <a:moveTo>
                  <a:pt x="0" y="1133928"/>
                </a:moveTo>
                <a:lnTo>
                  <a:pt x="1796143" y="1115786"/>
                </a:lnTo>
                <a:lnTo>
                  <a:pt x="3211286" y="0"/>
                </a:lnTo>
              </a:path>
            </a:pathLst>
          </a:custGeom>
          <a:ln w="28575" cmpd="sng">
            <a:solidFill>
              <a:schemeClr val="tx2">
                <a:lumMod val="60000"/>
                <a:lumOff val="4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7" name="Rectangle 39"/>
          <p:cNvSpPr>
            <a:spLocks noChangeArrowheads="1"/>
          </p:cNvSpPr>
          <p:nvPr/>
        </p:nvSpPr>
        <p:spPr bwMode="auto">
          <a:xfrm>
            <a:off x="3484563" y="3194045"/>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78" name="Rectangle 39"/>
          <p:cNvSpPr>
            <a:spLocks noChangeArrowheads="1"/>
          </p:cNvSpPr>
          <p:nvPr/>
        </p:nvSpPr>
        <p:spPr bwMode="auto">
          <a:xfrm>
            <a:off x="3012929" y="3314700"/>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pic>
        <p:nvPicPr>
          <p:cNvPr id="6" name="Picture 5" descr="laptop.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0676" y="1549400"/>
            <a:ext cx="513523" cy="393701"/>
          </a:xfrm>
          <a:prstGeom prst="rect">
            <a:avLst/>
          </a:prstGeom>
        </p:spPr>
      </p:pic>
      <p:pic>
        <p:nvPicPr>
          <p:cNvPr id="81" name="Picture 80"/>
          <p:cNvPicPr>
            <a:picLocks noChangeAspect="1"/>
          </p:cNvPicPr>
          <p:nvPr/>
        </p:nvPicPr>
        <p:blipFill>
          <a:blip r:embed="rId7"/>
          <a:stretch>
            <a:fillRect/>
          </a:stretch>
        </p:blipFill>
        <p:spPr>
          <a:xfrm>
            <a:off x="6975477" y="1163333"/>
            <a:ext cx="499963" cy="578905"/>
          </a:xfrm>
          <a:prstGeom prst="rect">
            <a:avLst/>
          </a:prstGeom>
        </p:spPr>
      </p:pic>
    </p:spTree>
    <p:extLst>
      <p:ext uri="{BB962C8B-B14F-4D97-AF65-F5344CB8AC3E}">
        <p14:creationId xmlns:p14="http://schemas.microsoft.com/office/powerpoint/2010/main" val="40600574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r>
              <a:rPr lang="en-US"/>
              <a:t>ICMP Redirect</a:t>
            </a:r>
          </a:p>
        </p:txBody>
      </p:sp>
      <p:sp>
        <p:nvSpPr>
          <p:cNvPr id="314372" name="Line 4"/>
          <p:cNvSpPr>
            <a:spLocks noChangeShapeType="1"/>
          </p:cNvSpPr>
          <p:nvPr/>
        </p:nvSpPr>
        <p:spPr bwMode="auto">
          <a:xfrm flipH="1">
            <a:off x="4953000" y="2286000"/>
            <a:ext cx="0" cy="137160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314373" name="Freeform 5"/>
          <p:cNvSpPr>
            <a:spLocks/>
          </p:cNvSpPr>
          <p:nvPr/>
        </p:nvSpPr>
        <p:spPr bwMode="auto">
          <a:xfrm>
            <a:off x="1981200" y="2286001"/>
            <a:ext cx="5638800" cy="435768"/>
          </a:xfrm>
          <a:custGeom>
            <a:avLst/>
            <a:gdLst/>
            <a:ahLst/>
            <a:cxnLst>
              <a:cxn ang="0">
                <a:pos x="0" y="365"/>
              </a:cxn>
              <a:cxn ang="0">
                <a:pos x="0" y="0"/>
              </a:cxn>
              <a:cxn ang="0">
                <a:pos x="4098" y="0"/>
              </a:cxn>
              <a:cxn ang="0">
                <a:pos x="4098" y="201"/>
              </a:cxn>
            </a:cxnLst>
            <a:rect l="0" t="0" r="r" b="b"/>
            <a:pathLst>
              <a:path w="4099" h="366">
                <a:moveTo>
                  <a:pt x="0" y="365"/>
                </a:moveTo>
                <a:lnTo>
                  <a:pt x="0" y="0"/>
                </a:lnTo>
                <a:lnTo>
                  <a:pt x="4098" y="0"/>
                </a:lnTo>
                <a:lnTo>
                  <a:pt x="4098" y="201"/>
                </a:lnTo>
              </a:path>
            </a:pathLst>
          </a:custGeom>
          <a:noFill/>
          <a:ln w="12700" cap="rnd" cmpd="sng">
            <a:solidFill>
              <a:schemeClr val="tx1"/>
            </a:solidFill>
            <a:prstDash val="solid"/>
            <a:round/>
            <a:headEnd type="none" w="sm" len="sm"/>
            <a:tailEnd type="none" w="sm" len="sm"/>
          </a:ln>
          <a:effectLst/>
        </p:spPr>
        <p:txBody>
          <a:bodyPr lIns="81640" tIns="40819" rIns="81640" bIns="40819">
            <a:prstTxWarp prst="textNoShape">
              <a:avLst/>
            </a:prstTxWarp>
          </a:bodyPr>
          <a:lstStyle/>
          <a:p>
            <a:endParaRPr lang="en-US">
              <a:latin typeface="Roboto Light"/>
              <a:cs typeface="Roboto Light"/>
            </a:endParaRPr>
          </a:p>
        </p:txBody>
      </p:sp>
      <p:sp>
        <p:nvSpPr>
          <p:cNvPr id="314374" name="Freeform 6"/>
          <p:cNvSpPr>
            <a:spLocks/>
          </p:cNvSpPr>
          <p:nvPr/>
        </p:nvSpPr>
        <p:spPr bwMode="auto">
          <a:xfrm>
            <a:off x="2514602" y="2491980"/>
            <a:ext cx="2049463" cy="1154906"/>
          </a:xfrm>
          <a:custGeom>
            <a:avLst/>
            <a:gdLst/>
            <a:ahLst/>
            <a:cxnLst>
              <a:cxn ang="0">
                <a:pos x="1414" y="969"/>
              </a:cxn>
              <a:cxn ang="0">
                <a:pos x="1414" y="0"/>
              </a:cxn>
              <a:cxn ang="0">
                <a:pos x="0" y="0"/>
              </a:cxn>
              <a:cxn ang="0">
                <a:pos x="0" y="0"/>
              </a:cxn>
            </a:cxnLst>
            <a:rect l="0" t="0" r="r" b="b"/>
            <a:pathLst>
              <a:path w="1415" h="970">
                <a:moveTo>
                  <a:pt x="1414" y="969"/>
                </a:moveTo>
                <a:lnTo>
                  <a:pt x="1414" y="0"/>
                </a:lnTo>
                <a:lnTo>
                  <a:pt x="0" y="0"/>
                </a:lnTo>
                <a:lnTo>
                  <a:pt x="0" y="0"/>
                </a:lnTo>
              </a:path>
            </a:pathLst>
          </a:custGeom>
          <a:noFill/>
          <a:ln w="12700" cap="rnd" cmpd="sng">
            <a:solidFill>
              <a:schemeClr val="tx1"/>
            </a:solidFill>
            <a:prstDash val="dashDot"/>
            <a:round/>
            <a:headEnd type="none" w="sm" len="sm"/>
            <a:tailEnd type="stealth" w="med" len="lg"/>
          </a:ln>
          <a:effectLst/>
        </p:spPr>
        <p:txBody>
          <a:bodyPr lIns="81640" tIns="40819" rIns="81640" bIns="40819">
            <a:prstTxWarp prst="textNoShape">
              <a:avLst/>
            </a:prstTxWarp>
          </a:bodyPr>
          <a:lstStyle/>
          <a:p>
            <a:endParaRPr lang="en-US">
              <a:latin typeface="Roboto Light"/>
              <a:cs typeface="Roboto Light"/>
            </a:endParaRPr>
          </a:p>
        </p:txBody>
      </p:sp>
      <p:grpSp>
        <p:nvGrpSpPr>
          <p:cNvPr id="314375" name="Group 7"/>
          <p:cNvGrpSpPr>
            <a:grpSpLocks/>
          </p:cNvGrpSpPr>
          <p:nvPr/>
        </p:nvGrpSpPr>
        <p:grpSpPr bwMode="auto">
          <a:xfrm>
            <a:off x="2333626" y="2628896"/>
            <a:ext cx="2551588" cy="286940"/>
            <a:chOff x="1307" y="1866"/>
            <a:chExt cx="1279" cy="193"/>
          </a:xfrm>
        </p:grpSpPr>
        <p:sp>
          <p:nvSpPr>
            <p:cNvPr id="314376" name="Rectangle 8"/>
            <p:cNvSpPr>
              <a:spLocks noChangeArrowheads="1"/>
            </p:cNvSpPr>
            <p:nvPr/>
          </p:nvSpPr>
          <p:spPr bwMode="auto">
            <a:xfrm>
              <a:off x="1307" y="1875"/>
              <a:ext cx="1279"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400">
                <a:solidFill>
                  <a:srgbClr val="000000"/>
                </a:solidFill>
                <a:latin typeface="Roboto Light"/>
                <a:cs typeface="Roboto Light"/>
              </a:endParaRPr>
            </a:p>
          </p:txBody>
        </p:sp>
        <p:sp>
          <p:nvSpPr>
            <p:cNvPr id="314377" name="Rectangle 9"/>
            <p:cNvSpPr>
              <a:spLocks noChangeArrowheads="1"/>
            </p:cNvSpPr>
            <p:nvPr/>
          </p:nvSpPr>
          <p:spPr bwMode="auto">
            <a:xfrm>
              <a:off x="1471" y="1866"/>
              <a:ext cx="871" cy="187"/>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eaLnBrk="0" hangingPunct="0"/>
              <a:r>
                <a:rPr lang="it-IT" sz="1200" dirty="0">
                  <a:solidFill>
                    <a:srgbClr val="000000"/>
                  </a:solidFill>
                  <a:latin typeface="Roboto Light"/>
                  <a:cs typeface="Roboto Light"/>
                </a:rPr>
                <a:t>(1) </a:t>
              </a:r>
              <a:r>
                <a:rPr lang="it-IT" sz="1200" dirty="0" err="1">
                  <a:solidFill>
                    <a:srgbClr val="000000"/>
                  </a:solidFill>
                  <a:latin typeface="Roboto Light"/>
                  <a:cs typeface="Roboto Light"/>
                </a:rPr>
                <a:t>Datagram</a:t>
              </a:r>
              <a:r>
                <a:rPr lang="it-IT" sz="1200" dirty="0">
                  <a:solidFill>
                    <a:srgbClr val="000000"/>
                  </a:solidFill>
                  <a:latin typeface="Roboto Light"/>
                  <a:cs typeface="Roboto Light"/>
                </a:rPr>
                <a:t> to </a:t>
              </a:r>
              <a:r>
                <a:rPr lang="it-IT" sz="1200" dirty="0" err="1">
                  <a:solidFill>
                    <a:srgbClr val="000000"/>
                  </a:solidFill>
                  <a:latin typeface="Roboto Light"/>
                  <a:cs typeface="Roboto Light"/>
                </a:rPr>
                <a:t>w.x.y.z</a:t>
              </a:r>
              <a:endParaRPr lang="it-IT" sz="1200" dirty="0">
                <a:solidFill>
                  <a:srgbClr val="000000"/>
                </a:solidFill>
                <a:latin typeface="Roboto Light"/>
                <a:cs typeface="Roboto Light"/>
              </a:endParaRPr>
            </a:p>
          </p:txBody>
        </p:sp>
      </p:grpSp>
      <p:sp>
        <p:nvSpPr>
          <p:cNvPr id="314378" name="Rectangle 10"/>
          <p:cNvSpPr>
            <a:spLocks noChangeArrowheads="1"/>
          </p:cNvSpPr>
          <p:nvPr/>
        </p:nvSpPr>
        <p:spPr bwMode="auto">
          <a:xfrm>
            <a:off x="7240589" y="3030129"/>
            <a:ext cx="1267395" cy="421565"/>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en-US" sz="1100" dirty="0">
                <a:solidFill>
                  <a:srgbClr val="000000"/>
                </a:solidFill>
                <a:latin typeface="Roboto Light"/>
                <a:ea typeface="MS Mincho" pitchFamily="49" charset="-128"/>
                <a:cs typeface="Roboto Light"/>
              </a:rPr>
              <a:t>Gateway 192.168.1.2</a:t>
            </a:r>
            <a:endParaRPr lang="it-IT" sz="1100" dirty="0">
              <a:solidFill>
                <a:srgbClr val="000000"/>
              </a:solidFill>
              <a:latin typeface="Roboto Light"/>
              <a:ea typeface="MS Mincho" pitchFamily="49" charset="-128"/>
              <a:cs typeface="Roboto Light"/>
            </a:endParaRPr>
          </a:p>
        </p:txBody>
      </p:sp>
      <p:sp>
        <p:nvSpPr>
          <p:cNvPr id="314379" name="Rectangle 11"/>
          <p:cNvSpPr>
            <a:spLocks noChangeArrowheads="1"/>
          </p:cNvSpPr>
          <p:nvPr/>
        </p:nvSpPr>
        <p:spPr bwMode="auto">
          <a:xfrm>
            <a:off x="342900" y="3503968"/>
            <a:ext cx="3276600" cy="421565"/>
          </a:xfrm>
          <a:prstGeom prst="rect">
            <a:avLst/>
          </a:prstGeom>
          <a:noFill/>
          <a:ln w="9525">
            <a:noFill/>
            <a:miter lim="800000"/>
            <a:headEnd/>
            <a:tailEnd/>
          </a:ln>
          <a:effectLst/>
        </p:spPr>
        <p:txBody>
          <a:bodyPr lIns="82207" tIns="41104" rIns="82207" bIns="41104">
            <a:prstTxWarp prst="textNoShape">
              <a:avLst/>
            </a:prstTxWarp>
            <a:spAutoFit/>
          </a:bodyPr>
          <a:lstStyle/>
          <a:p>
            <a:pPr eaLnBrk="0" hangingPunct="0">
              <a:spcBef>
                <a:spcPct val="50000"/>
              </a:spcBef>
            </a:pPr>
            <a:r>
              <a:rPr lang="en-US" sz="1100" dirty="0">
                <a:solidFill>
                  <a:srgbClr val="000000"/>
                </a:solidFill>
                <a:latin typeface="Courier New"/>
                <a:ea typeface="MS Mincho" pitchFamily="49" charset="-128"/>
                <a:cs typeface="Courier New"/>
              </a:rPr>
              <a:t>Destination     Gateway         </a:t>
            </a:r>
            <a:br>
              <a:rPr lang="en-US" sz="1100" dirty="0">
                <a:solidFill>
                  <a:srgbClr val="000000"/>
                </a:solidFill>
                <a:latin typeface="Courier New"/>
                <a:ea typeface="MS Mincho" pitchFamily="49" charset="-128"/>
                <a:cs typeface="Courier New"/>
              </a:rPr>
            </a:br>
            <a:r>
              <a:rPr lang="en-US" sz="1100" dirty="0">
                <a:solidFill>
                  <a:srgbClr val="000000"/>
                </a:solidFill>
                <a:latin typeface="Courier New"/>
                <a:ea typeface="MS Mincho" pitchFamily="49" charset="-128"/>
                <a:cs typeface="Courier New"/>
              </a:rPr>
              <a:t>w.x.y.255       192.168.1.2</a:t>
            </a:r>
            <a:endParaRPr lang="it-IT" sz="1100" dirty="0">
              <a:solidFill>
                <a:srgbClr val="000000"/>
              </a:solidFill>
              <a:latin typeface="Courier New"/>
              <a:ea typeface="MS Mincho" pitchFamily="49" charset="-128"/>
              <a:cs typeface="Courier New"/>
            </a:endParaRPr>
          </a:p>
        </p:txBody>
      </p:sp>
      <p:sp>
        <p:nvSpPr>
          <p:cNvPr id="314380" name="Line 12"/>
          <p:cNvSpPr>
            <a:spLocks noChangeShapeType="1"/>
          </p:cNvSpPr>
          <p:nvPr/>
        </p:nvSpPr>
        <p:spPr bwMode="auto">
          <a:xfrm flipH="1" flipV="1">
            <a:off x="1143000" y="2057400"/>
            <a:ext cx="304800" cy="400050"/>
          </a:xfrm>
          <a:prstGeom prst="line">
            <a:avLst/>
          </a:prstGeom>
          <a:noFill/>
          <a:ln w="9525">
            <a:solidFill>
              <a:schemeClr val="tx1"/>
            </a:solidFill>
            <a:round/>
            <a:headEnd/>
            <a:tailEnd/>
          </a:ln>
          <a:effectLst/>
        </p:spPr>
        <p:txBody>
          <a:bodyPr lIns="81640" tIns="40819" rIns="81640" bIns="40819">
            <a:prstTxWarp prst="textNoShape">
              <a:avLst/>
            </a:prstTxWarp>
          </a:bodyPr>
          <a:lstStyle/>
          <a:p>
            <a:endParaRPr lang="en-US">
              <a:latin typeface="Roboto Light"/>
              <a:cs typeface="Roboto Light"/>
            </a:endParaRPr>
          </a:p>
        </p:txBody>
      </p:sp>
      <p:sp>
        <p:nvSpPr>
          <p:cNvPr id="314381" name="Rectangle 13"/>
          <p:cNvSpPr>
            <a:spLocks noChangeArrowheads="1"/>
          </p:cNvSpPr>
          <p:nvPr/>
        </p:nvSpPr>
        <p:spPr bwMode="auto">
          <a:xfrm>
            <a:off x="228601" y="1714501"/>
            <a:ext cx="1587500" cy="360010"/>
          </a:xfrm>
          <a:prstGeom prst="rect">
            <a:avLst/>
          </a:prstGeom>
          <a:noFill/>
          <a:ln w="9525">
            <a:noFill/>
            <a:miter lim="800000"/>
            <a:headEnd/>
            <a:tailEnd/>
          </a:ln>
          <a:effectLst/>
        </p:spPr>
        <p:txBody>
          <a:bodyPr lIns="82207" tIns="41104" rIns="82207" bIns="41104">
            <a:prstTxWarp prst="textNoShape">
              <a:avLst/>
            </a:prstTxWarp>
            <a:spAutoFit/>
          </a:bodyPr>
          <a:lstStyle/>
          <a:p>
            <a:pPr algn="ctr" eaLnBrk="0" hangingPunct="0">
              <a:spcBef>
                <a:spcPct val="50000"/>
              </a:spcBef>
            </a:pPr>
            <a:r>
              <a:rPr lang="it-IT" b="0">
                <a:solidFill>
                  <a:srgbClr val="000000"/>
                </a:solidFill>
                <a:latin typeface="Roboto Light"/>
                <a:cs typeface="Roboto Light"/>
              </a:rPr>
              <a:t>Outside</a:t>
            </a:r>
            <a:endParaRPr lang="it-IT" b="0" i="1">
              <a:solidFill>
                <a:srgbClr val="000000"/>
              </a:solidFill>
              <a:latin typeface="Roboto Light"/>
              <a:cs typeface="Roboto Light"/>
            </a:endParaRPr>
          </a:p>
        </p:txBody>
      </p:sp>
      <p:sp>
        <p:nvSpPr>
          <p:cNvPr id="314382" name="Rectangle 14"/>
          <p:cNvSpPr>
            <a:spLocks noChangeArrowheads="1"/>
          </p:cNvSpPr>
          <p:nvPr/>
        </p:nvSpPr>
        <p:spPr bwMode="auto">
          <a:xfrm>
            <a:off x="6248400" y="1428750"/>
            <a:ext cx="2514600" cy="637009"/>
          </a:xfrm>
          <a:prstGeom prst="rect">
            <a:avLst/>
          </a:prstGeom>
          <a:noFill/>
          <a:ln w="9525">
            <a:noFill/>
            <a:miter lim="800000"/>
            <a:headEnd/>
            <a:tailEnd/>
          </a:ln>
          <a:effectLst/>
        </p:spPr>
        <p:txBody>
          <a:bodyPr lIns="82207" tIns="41104" rIns="82207" bIns="41104">
            <a:prstTxWarp prst="textNoShape">
              <a:avLst/>
            </a:prstTxWarp>
            <a:spAutoFit/>
          </a:bodyPr>
          <a:lstStyle/>
          <a:p>
            <a:pPr algn="ctr" eaLnBrk="0" hangingPunct="0">
              <a:spcBef>
                <a:spcPct val="50000"/>
              </a:spcBef>
            </a:pPr>
            <a:r>
              <a:rPr lang="it-IT" b="0">
                <a:solidFill>
                  <a:srgbClr val="000000"/>
                </a:solidFill>
                <a:latin typeface="Roboto Light"/>
                <a:cs typeface="Roboto Light"/>
              </a:rPr>
              <a:t>Outside</a:t>
            </a:r>
            <a:br>
              <a:rPr lang="it-IT" b="0">
                <a:solidFill>
                  <a:srgbClr val="000000"/>
                </a:solidFill>
                <a:latin typeface="Roboto Light"/>
                <a:cs typeface="Roboto Light"/>
              </a:rPr>
            </a:br>
            <a:r>
              <a:rPr lang="it-IT" b="0">
                <a:solidFill>
                  <a:srgbClr val="000000"/>
                </a:solidFill>
                <a:latin typeface="Roboto Light"/>
                <a:cs typeface="Roboto Light"/>
              </a:rPr>
              <a:t>(w.x.y network)</a:t>
            </a:r>
            <a:endParaRPr lang="it-IT" b="0" i="1">
              <a:solidFill>
                <a:srgbClr val="000000"/>
              </a:solidFill>
              <a:latin typeface="Roboto Light"/>
              <a:cs typeface="Roboto Light"/>
            </a:endParaRPr>
          </a:p>
        </p:txBody>
      </p:sp>
      <p:sp>
        <p:nvSpPr>
          <p:cNvPr id="314383" name="Line 15"/>
          <p:cNvSpPr>
            <a:spLocks noChangeShapeType="1"/>
          </p:cNvSpPr>
          <p:nvPr/>
        </p:nvSpPr>
        <p:spPr bwMode="auto">
          <a:xfrm flipV="1">
            <a:off x="7924800" y="2057400"/>
            <a:ext cx="0" cy="457200"/>
          </a:xfrm>
          <a:prstGeom prst="line">
            <a:avLst/>
          </a:prstGeom>
          <a:noFill/>
          <a:ln w="9525">
            <a:solidFill>
              <a:schemeClr val="tx1"/>
            </a:solidFill>
            <a:round/>
            <a:headEnd/>
            <a:tailEnd/>
          </a:ln>
          <a:effectLst/>
        </p:spPr>
        <p:txBody>
          <a:bodyPr lIns="81640" tIns="40819" rIns="81640" bIns="40819">
            <a:prstTxWarp prst="textNoShape">
              <a:avLst/>
            </a:prstTxWarp>
          </a:bodyPr>
          <a:lstStyle/>
          <a:p>
            <a:endParaRPr lang="en-US">
              <a:latin typeface="Roboto Light"/>
              <a:cs typeface="Roboto Light"/>
            </a:endParaRPr>
          </a:p>
        </p:txBody>
      </p:sp>
      <p:sp>
        <p:nvSpPr>
          <p:cNvPr id="314384" name="Rectangle 16"/>
          <p:cNvSpPr>
            <a:spLocks noChangeArrowheads="1"/>
          </p:cNvSpPr>
          <p:nvPr/>
        </p:nvSpPr>
        <p:spPr bwMode="auto">
          <a:xfrm>
            <a:off x="1034143" y="3068225"/>
            <a:ext cx="1239157" cy="421565"/>
          </a:xfrm>
          <a:prstGeom prst="rect">
            <a:avLst/>
          </a:prstGeom>
          <a:noFill/>
          <a:ln w="9525">
            <a:noFill/>
            <a:miter lim="800000"/>
            <a:headEnd/>
            <a:tailEnd/>
          </a:ln>
          <a:effectLst/>
        </p:spPr>
        <p:txBody>
          <a:bodyPr wrap="square" lIns="82207" tIns="41104" rIns="82207" bIns="41104">
            <a:prstTxWarp prst="textNoShape">
              <a:avLst/>
            </a:prstTxWarp>
            <a:spAutoFit/>
          </a:bodyPr>
          <a:lstStyle/>
          <a:p>
            <a:pPr algn="ctr" eaLnBrk="0" hangingPunct="0">
              <a:spcBef>
                <a:spcPct val="50000"/>
              </a:spcBef>
            </a:pPr>
            <a:r>
              <a:rPr lang="en-US" sz="1100" dirty="0">
                <a:solidFill>
                  <a:srgbClr val="000000"/>
                </a:solidFill>
                <a:latin typeface="Roboto Light"/>
                <a:ea typeface="MS Mincho" pitchFamily="49" charset="-128"/>
                <a:cs typeface="Roboto Light"/>
              </a:rPr>
              <a:t>Gateway 192.168.1.1</a:t>
            </a:r>
            <a:endParaRPr lang="it-IT" sz="1100" dirty="0">
              <a:solidFill>
                <a:srgbClr val="000000"/>
              </a:solidFill>
              <a:latin typeface="Roboto Light"/>
              <a:ea typeface="MS Mincho" pitchFamily="49" charset="-128"/>
              <a:cs typeface="Roboto Light"/>
            </a:endParaRPr>
          </a:p>
        </p:txBody>
      </p:sp>
      <p:sp>
        <p:nvSpPr>
          <p:cNvPr id="314385" name="Rectangle 17"/>
          <p:cNvSpPr>
            <a:spLocks noChangeArrowheads="1"/>
          </p:cNvSpPr>
          <p:nvPr/>
        </p:nvSpPr>
        <p:spPr bwMode="auto">
          <a:xfrm>
            <a:off x="3429000" y="4457700"/>
            <a:ext cx="4267200" cy="844758"/>
          </a:xfrm>
          <a:prstGeom prst="rect">
            <a:avLst/>
          </a:prstGeom>
          <a:noFill/>
          <a:ln w="9525">
            <a:noFill/>
            <a:miter lim="800000"/>
            <a:headEnd/>
            <a:tailEnd/>
          </a:ln>
          <a:effectLst/>
        </p:spPr>
        <p:txBody>
          <a:bodyPr lIns="82207" tIns="41104" rIns="82207" bIns="41104">
            <a:prstTxWarp prst="textNoShape">
              <a:avLst/>
            </a:prstTxWarp>
            <a:spAutoFit/>
          </a:bodyPr>
          <a:lstStyle/>
          <a:p>
            <a:pPr eaLnBrk="0" hangingPunct="0">
              <a:spcBef>
                <a:spcPct val="50000"/>
              </a:spcBef>
            </a:pPr>
            <a:r>
              <a:rPr lang="en-US" sz="1100" dirty="0">
                <a:solidFill>
                  <a:srgbClr val="000000"/>
                </a:solidFill>
                <a:latin typeface="Courier New"/>
                <a:ea typeface="MS Mincho" pitchFamily="49" charset="-128"/>
                <a:cs typeface="Courier New"/>
              </a:rPr>
              <a:t>    Destination     Gateway      Flags    </a:t>
            </a:r>
            <a:br>
              <a:rPr lang="en-US" sz="1100" dirty="0">
                <a:solidFill>
                  <a:srgbClr val="000000"/>
                </a:solidFill>
                <a:latin typeface="Courier New"/>
                <a:ea typeface="MS Mincho" pitchFamily="49" charset="-128"/>
                <a:cs typeface="Courier New"/>
              </a:rPr>
            </a:br>
            <a:r>
              <a:rPr lang="en-US" sz="1100" dirty="0">
                <a:solidFill>
                  <a:srgbClr val="000000"/>
                </a:solidFill>
                <a:latin typeface="Courier New"/>
                <a:ea typeface="MS Mincho" pitchFamily="49" charset="-128"/>
                <a:cs typeface="Courier New"/>
              </a:rPr>
              <a:t>    default         192.168.1.1  UG</a:t>
            </a:r>
            <a:br>
              <a:rPr lang="en-US" sz="1100" dirty="0">
                <a:solidFill>
                  <a:srgbClr val="000000"/>
                </a:solidFill>
                <a:latin typeface="Courier New"/>
                <a:ea typeface="MS Mincho" pitchFamily="49" charset="-128"/>
                <a:cs typeface="Courier New"/>
              </a:rPr>
            </a:br>
            <a:r>
              <a:rPr lang="en-US" sz="1100" dirty="0">
                <a:solidFill>
                  <a:srgbClr val="FF0000"/>
                </a:solidFill>
                <a:latin typeface="Courier New"/>
                <a:ea typeface="MS Mincho" pitchFamily="49" charset="-128"/>
                <a:cs typeface="Courier New"/>
              </a:rPr>
              <a:t>(4) </a:t>
            </a:r>
            <a:r>
              <a:rPr lang="en-US" sz="1100" dirty="0" err="1">
                <a:solidFill>
                  <a:srgbClr val="FF0000"/>
                </a:solidFill>
                <a:latin typeface="Courier New"/>
                <a:ea typeface="MS Mincho" pitchFamily="49" charset="-128"/>
                <a:cs typeface="Courier New"/>
              </a:rPr>
              <a:t>w.x.y.z</a:t>
            </a:r>
            <a:r>
              <a:rPr lang="en-US" sz="1100" dirty="0">
                <a:solidFill>
                  <a:srgbClr val="FF0000"/>
                </a:solidFill>
                <a:latin typeface="Courier New"/>
                <a:ea typeface="MS Mincho" pitchFamily="49" charset="-128"/>
                <a:cs typeface="Courier New"/>
              </a:rPr>
              <a:t>         192.168.1.2  UGHD</a:t>
            </a:r>
            <a:endParaRPr lang="it-IT" sz="1100" dirty="0">
              <a:solidFill>
                <a:srgbClr val="FF0000"/>
              </a:solidFill>
              <a:latin typeface="Courier New"/>
              <a:ea typeface="MS Mincho" pitchFamily="49" charset="-128"/>
              <a:cs typeface="Courier New"/>
            </a:endParaRPr>
          </a:p>
          <a:p>
            <a:pPr eaLnBrk="0" hangingPunct="0">
              <a:spcBef>
                <a:spcPct val="50000"/>
              </a:spcBef>
            </a:pPr>
            <a:endParaRPr lang="it-IT" sz="1100" dirty="0">
              <a:solidFill>
                <a:srgbClr val="000000"/>
              </a:solidFill>
              <a:latin typeface="Courier New"/>
              <a:ea typeface="MS Mincho" pitchFamily="49" charset="-128"/>
              <a:cs typeface="Courier New"/>
            </a:endParaRPr>
          </a:p>
        </p:txBody>
      </p:sp>
      <p:grpSp>
        <p:nvGrpSpPr>
          <p:cNvPr id="314388" name="Group 20"/>
          <p:cNvGrpSpPr>
            <a:grpSpLocks/>
          </p:cNvGrpSpPr>
          <p:nvPr/>
        </p:nvGrpSpPr>
        <p:grpSpPr bwMode="auto">
          <a:xfrm>
            <a:off x="2670176" y="1428746"/>
            <a:ext cx="2613667" cy="286940"/>
            <a:chOff x="1307" y="1866"/>
            <a:chExt cx="1279" cy="193"/>
          </a:xfrm>
        </p:grpSpPr>
        <p:sp>
          <p:nvSpPr>
            <p:cNvPr id="314389" name="Rectangle 21"/>
            <p:cNvSpPr>
              <a:spLocks noChangeArrowheads="1"/>
            </p:cNvSpPr>
            <p:nvPr/>
          </p:nvSpPr>
          <p:spPr bwMode="auto">
            <a:xfrm>
              <a:off x="1307" y="1875"/>
              <a:ext cx="1279"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400">
                <a:solidFill>
                  <a:srgbClr val="000000"/>
                </a:solidFill>
                <a:latin typeface="Roboto Light"/>
                <a:cs typeface="Roboto Light"/>
              </a:endParaRPr>
            </a:p>
          </p:txBody>
        </p:sp>
        <p:sp>
          <p:nvSpPr>
            <p:cNvPr id="314390" name="Rectangle 22"/>
            <p:cNvSpPr>
              <a:spLocks noChangeArrowheads="1"/>
            </p:cNvSpPr>
            <p:nvPr/>
          </p:nvSpPr>
          <p:spPr bwMode="auto">
            <a:xfrm>
              <a:off x="1485" y="1866"/>
              <a:ext cx="851" cy="187"/>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eaLnBrk="0" hangingPunct="0"/>
              <a:r>
                <a:rPr lang="it-IT" sz="1200">
                  <a:solidFill>
                    <a:srgbClr val="000000"/>
                  </a:solidFill>
                  <a:latin typeface="Roboto Light"/>
                  <a:cs typeface="Roboto Light"/>
                </a:rPr>
                <a:t>(2) Datagram to w.x.y.z</a:t>
              </a:r>
            </a:p>
          </p:txBody>
        </p:sp>
      </p:grpSp>
      <p:sp>
        <p:nvSpPr>
          <p:cNvPr id="314391" name="Line 23"/>
          <p:cNvSpPr>
            <a:spLocks noChangeShapeType="1"/>
          </p:cNvSpPr>
          <p:nvPr/>
        </p:nvSpPr>
        <p:spPr bwMode="auto">
          <a:xfrm>
            <a:off x="2286000" y="1771650"/>
            <a:ext cx="4038600" cy="0"/>
          </a:xfrm>
          <a:prstGeom prst="line">
            <a:avLst/>
          </a:prstGeom>
          <a:noFill/>
          <a:ln w="9525">
            <a:solidFill>
              <a:schemeClr val="tx1"/>
            </a:solidFill>
            <a:prstDash val="lgDashDot"/>
            <a:round/>
            <a:headEnd/>
            <a:tailEnd type="triangle" w="med" len="med"/>
          </a:ln>
          <a:effectLst/>
        </p:spPr>
        <p:txBody>
          <a:bodyPr lIns="81640" tIns="40819" rIns="81640" bIns="40819">
            <a:prstTxWarp prst="textNoShape">
              <a:avLst/>
            </a:prstTxWarp>
          </a:bodyPr>
          <a:lstStyle/>
          <a:p>
            <a:endParaRPr lang="en-US">
              <a:latin typeface="Roboto Light"/>
              <a:cs typeface="Roboto Light"/>
            </a:endParaRPr>
          </a:p>
        </p:txBody>
      </p:sp>
      <p:grpSp>
        <p:nvGrpSpPr>
          <p:cNvPr id="314392" name="Group 24"/>
          <p:cNvGrpSpPr>
            <a:grpSpLocks/>
          </p:cNvGrpSpPr>
          <p:nvPr/>
        </p:nvGrpSpPr>
        <p:grpSpPr bwMode="auto">
          <a:xfrm>
            <a:off x="4800601" y="2971801"/>
            <a:ext cx="2439988" cy="514350"/>
            <a:chOff x="1307" y="1866"/>
            <a:chExt cx="1279" cy="193"/>
          </a:xfrm>
        </p:grpSpPr>
        <p:sp>
          <p:nvSpPr>
            <p:cNvPr id="314393" name="Rectangle 25"/>
            <p:cNvSpPr>
              <a:spLocks noChangeArrowheads="1"/>
            </p:cNvSpPr>
            <p:nvPr/>
          </p:nvSpPr>
          <p:spPr bwMode="auto">
            <a:xfrm>
              <a:off x="1307" y="1875"/>
              <a:ext cx="1279"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400">
                <a:solidFill>
                  <a:srgbClr val="000000"/>
                </a:solidFill>
                <a:latin typeface="Roboto Light"/>
                <a:cs typeface="Roboto Light"/>
              </a:endParaRPr>
            </a:p>
          </p:txBody>
        </p:sp>
        <p:sp>
          <p:nvSpPr>
            <p:cNvPr id="314394" name="Rectangle 26"/>
            <p:cNvSpPr>
              <a:spLocks noChangeArrowheads="1"/>
            </p:cNvSpPr>
            <p:nvPr/>
          </p:nvSpPr>
          <p:spPr bwMode="auto">
            <a:xfrm>
              <a:off x="1573" y="1866"/>
              <a:ext cx="723" cy="173"/>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eaLnBrk="0" hangingPunct="0"/>
              <a:r>
                <a:rPr lang="it-IT" sz="1200">
                  <a:solidFill>
                    <a:srgbClr val="000000"/>
                  </a:solidFill>
                  <a:latin typeface="Roboto Light"/>
                  <a:cs typeface="Roboto Light"/>
                </a:rPr>
                <a:t>(3) ICMP Redirect </a:t>
              </a:r>
              <a:br>
                <a:rPr lang="it-IT" sz="1200">
                  <a:solidFill>
                    <a:srgbClr val="000000"/>
                  </a:solidFill>
                  <a:latin typeface="Roboto Light"/>
                  <a:cs typeface="Roboto Light"/>
                </a:rPr>
              </a:br>
              <a:r>
                <a:rPr lang="it-IT" sz="1200">
                  <a:solidFill>
                    <a:srgbClr val="000000"/>
                  </a:solidFill>
                  <a:latin typeface="Roboto Light"/>
                  <a:cs typeface="Roboto Light"/>
                </a:rPr>
                <a:t>to 192.168.1.2</a:t>
              </a:r>
            </a:p>
          </p:txBody>
        </p:sp>
      </p:grpSp>
      <p:sp>
        <p:nvSpPr>
          <p:cNvPr id="314395" name="Freeform 27"/>
          <p:cNvSpPr>
            <a:spLocks/>
          </p:cNvSpPr>
          <p:nvPr/>
        </p:nvSpPr>
        <p:spPr bwMode="auto">
          <a:xfrm>
            <a:off x="2286000" y="2114550"/>
            <a:ext cx="3048000" cy="1543050"/>
          </a:xfrm>
          <a:custGeom>
            <a:avLst/>
            <a:gdLst/>
            <a:ahLst/>
            <a:cxnLst>
              <a:cxn ang="0">
                <a:pos x="0" y="0"/>
              </a:cxn>
              <a:cxn ang="0">
                <a:pos x="1920" y="0"/>
              </a:cxn>
              <a:cxn ang="0">
                <a:pos x="1920" y="1296"/>
              </a:cxn>
            </a:cxnLst>
            <a:rect l="0" t="0" r="r" b="b"/>
            <a:pathLst>
              <a:path w="1920" h="1296">
                <a:moveTo>
                  <a:pt x="0" y="0"/>
                </a:moveTo>
                <a:lnTo>
                  <a:pt x="1920" y="0"/>
                </a:lnTo>
                <a:lnTo>
                  <a:pt x="1920" y="1296"/>
                </a:lnTo>
              </a:path>
            </a:pathLst>
          </a:custGeom>
          <a:noFill/>
          <a:ln w="9525" cap="flat">
            <a:solidFill>
              <a:schemeClr val="tx1"/>
            </a:solidFill>
            <a:prstDash val="lgDashDot"/>
            <a:round/>
            <a:headEnd type="none" w="med" len="med"/>
            <a:tailEnd type="triangle" w="med" len="med"/>
          </a:ln>
          <a:effectLst/>
        </p:spPr>
        <p:txBody>
          <a:bodyPr lIns="81640" tIns="40819" rIns="81640" bIns="40819">
            <a:prstTxWarp prst="textNoShape">
              <a:avLst/>
            </a:prstTxWarp>
          </a:bodyPr>
          <a:lstStyle/>
          <a:p>
            <a:endParaRPr lang="en-US">
              <a:latin typeface="Roboto Light"/>
              <a:cs typeface="Roboto Light"/>
            </a:endParaRPr>
          </a:p>
        </p:txBody>
      </p:sp>
      <p:pic>
        <p:nvPicPr>
          <p:cNvPr id="28" name="Picture 27" descr="router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245" y="2594611"/>
            <a:ext cx="896025" cy="435518"/>
          </a:xfrm>
          <a:prstGeom prst="rect">
            <a:avLst/>
          </a:prstGeom>
        </p:spPr>
      </p:pic>
      <p:pic>
        <p:nvPicPr>
          <p:cNvPr id="29" name="Picture 28" descr="router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6787" y="2560264"/>
            <a:ext cx="896025" cy="435518"/>
          </a:xfrm>
          <a:prstGeom prst="rect">
            <a:avLst/>
          </a:prstGeom>
        </p:spPr>
      </p:pic>
      <p:pic>
        <p:nvPicPr>
          <p:cNvPr id="30" name="Picture 29"/>
          <p:cNvPicPr>
            <a:picLocks noChangeAspect="1"/>
          </p:cNvPicPr>
          <p:nvPr/>
        </p:nvPicPr>
        <p:blipFill>
          <a:blip r:embed="rId4"/>
          <a:stretch>
            <a:fillRect/>
          </a:stretch>
        </p:blipFill>
        <p:spPr>
          <a:xfrm>
            <a:off x="4423237" y="3746289"/>
            <a:ext cx="1098388" cy="711411"/>
          </a:xfrm>
          <a:prstGeom prst="rect">
            <a:avLst/>
          </a:prstGeom>
        </p:spPr>
      </p:pic>
    </p:spTree>
    <p:extLst>
      <p:ext uri="{BB962C8B-B14F-4D97-AF65-F5344CB8AC3E}">
        <p14:creationId xmlns:p14="http://schemas.microsoft.com/office/powerpoint/2010/main" val="38583010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r>
              <a:rPr lang="en-US"/>
              <a:t>ICMP Redirect</a:t>
            </a:r>
          </a:p>
        </p:txBody>
      </p:sp>
      <p:sp>
        <p:nvSpPr>
          <p:cNvPr id="315395" name="Rectangle 3"/>
          <p:cNvSpPr>
            <a:spLocks noGrp="1" noChangeArrowheads="1"/>
          </p:cNvSpPr>
          <p:nvPr>
            <p:ph idx="1"/>
          </p:nvPr>
        </p:nvSpPr>
        <p:spPr/>
        <p:txBody>
          <a:bodyPr>
            <a:normAutofit lnSpcReduction="10000"/>
          </a:bodyPr>
          <a:lstStyle/>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pPr>
              <a:buFontTx/>
              <a:buNone/>
            </a:pPr>
            <a:endParaRPr lang="en-US"/>
          </a:p>
          <a:p>
            <a:r>
              <a:rPr lang="en-US"/>
              <a:t>Code </a:t>
            </a:r>
          </a:p>
          <a:p>
            <a:pPr lvl="1"/>
            <a:r>
              <a:rPr lang="en-US"/>
              <a:t>0: redirect for networks (deprecated and usually treated as host)</a:t>
            </a:r>
          </a:p>
          <a:p>
            <a:pPr lvl="1"/>
            <a:r>
              <a:rPr lang="en-US"/>
              <a:t>1: redirect for hosts</a:t>
            </a:r>
          </a:p>
        </p:txBody>
      </p:sp>
      <p:sp>
        <p:nvSpPr>
          <p:cNvPr id="315396" name="Rectangle 4"/>
          <p:cNvSpPr>
            <a:spLocks noChangeArrowheads="1"/>
          </p:cNvSpPr>
          <p:nvPr/>
        </p:nvSpPr>
        <p:spPr bwMode="auto">
          <a:xfrm>
            <a:off x="762000" y="1885951"/>
            <a:ext cx="7696200" cy="12001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315397" name="Rectangle 5"/>
          <p:cNvSpPr>
            <a:spLocks noChangeArrowheads="1"/>
          </p:cNvSpPr>
          <p:nvPr/>
        </p:nvSpPr>
        <p:spPr bwMode="auto">
          <a:xfrm>
            <a:off x="762000" y="1885950"/>
            <a:ext cx="1981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type (5)</a:t>
            </a:r>
            <a:endParaRPr lang="it-IT" b="0">
              <a:latin typeface="Roboto Light"/>
              <a:cs typeface="Roboto Light"/>
            </a:endParaRPr>
          </a:p>
        </p:txBody>
      </p:sp>
      <p:sp>
        <p:nvSpPr>
          <p:cNvPr id="315398" name="Rectangle 6"/>
          <p:cNvSpPr>
            <a:spLocks noChangeArrowheads="1"/>
          </p:cNvSpPr>
          <p:nvPr/>
        </p:nvSpPr>
        <p:spPr bwMode="auto">
          <a:xfrm>
            <a:off x="2743200" y="1885950"/>
            <a:ext cx="1905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code (0-3)</a:t>
            </a:r>
            <a:endParaRPr lang="it-IT" b="0">
              <a:latin typeface="Roboto Light"/>
              <a:cs typeface="Roboto Light"/>
            </a:endParaRPr>
          </a:p>
        </p:txBody>
      </p:sp>
      <p:sp>
        <p:nvSpPr>
          <p:cNvPr id="315399" name="Rectangle 7"/>
          <p:cNvSpPr>
            <a:spLocks noChangeArrowheads="1"/>
          </p:cNvSpPr>
          <p:nvPr/>
        </p:nvSpPr>
        <p:spPr bwMode="auto">
          <a:xfrm>
            <a:off x="762000" y="2171701"/>
            <a:ext cx="7696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IP address of the router that shoud be used</a:t>
            </a:r>
            <a:endParaRPr lang="it-IT" b="0">
              <a:latin typeface="Roboto Light"/>
              <a:cs typeface="Roboto Light"/>
            </a:endParaRPr>
          </a:p>
        </p:txBody>
      </p:sp>
      <p:sp>
        <p:nvSpPr>
          <p:cNvPr id="315400" name="Rectangle 8"/>
          <p:cNvSpPr>
            <a:spLocks noChangeArrowheads="1"/>
          </p:cNvSpPr>
          <p:nvPr/>
        </p:nvSpPr>
        <p:spPr bwMode="auto">
          <a:xfrm>
            <a:off x="762000" y="2457450"/>
            <a:ext cx="7696200" cy="6286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IP header + first 8 bytes of the original datagram</a:t>
            </a:r>
            <a:endParaRPr lang="it-IT" b="0">
              <a:latin typeface="Roboto Light"/>
              <a:cs typeface="Roboto Light"/>
            </a:endParaRPr>
          </a:p>
        </p:txBody>
      </p:sp>
      <p:sp>
        <p:nvSpPr>
          <p:cNvPr id="315401" name="Rectangle 9"/>
          <p:cNvSpPr>
            <a:spLocks noChangeArrowheads="1"/>
          </p:cNvSpPr>
          <p:nvPr/>
        </p:nvSpPr>
        <p:spPr bwMode="auto">
          <a:xfrm>
            <a:off x="4648200" y="1885950"/>
            <a:ext cx="3810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dirty="0" err="1">
                <a:latin typeface="Roboto Light"/>
                <a:cs typeface="Roboto Light"/>
              </a:rPr>
              <a:t>checksum</a:t>
            </a:r>
            <a:endParaRPr lang="it-IT" b="0" dirty="0">
              <a:latin typeface="Roboto Light"/>
              <a:cs typeface="Roboto Light"/>
            </a:endParaRPr>
          </a:p>
        </p:txBody>
      </p:sp>
      <p:sp>
        <p:nvSpPr>
          <p:cNvPr id="315402" name="Text Box 10"/>
          <p:cNvSpPr txBox="1">
            <a:spLocks noChangeArrowheads="1"/>
          </p:cNvSpPr>
          <p:nvPr/>
        </p:nvSpPr>
        <p:spPr bwMode="auto">
          <a:xfrm>
            <a:off x="699285" y="1581084"/>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dirty="0" err="1">
                <a:latin typeface="Roboto Light"/>
                <a:cs typeface="Roboto Light"/>
              </a:rPr>
              <a:t>0</a:t>
            </a:r>
            <a:endParaRPr lang="it-IT" b="0" dirty="0">
              <a:latin typeface="Roboto Light"/>
              <a:cs typeface="Roboto Light"/>
            </a:endParaRPr>
          </a:p>
        </p:txBody>
      </p:sp>
      <p:sp>
        <p:nvSpPr>
          <p:cNvPr id="315403" name="Text Box 11"/>
          <p:cNvSpPr txBox="1">
            <a:spLocks noChangeArrowheads="1"/>
          </p:cNvSpPr>
          <p:nvPr/>
        </p:nvSpPr>
        <p:spPr bwMode="auto">
          <a:xfrm>
            <a:off x="1689886" y="1581084"/>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4</a:t>
            </a:r>
            <a:endParaRPr lang="it-IT" b="0">
              <a:latin typeface="Roboto Light"/>
              <a:cs typeface="Roboto Light"/>
            </a:endParaRPr>
          </a:p>
        </p:txBody>
      </p:sp>
      <p:sp>
        <p:nvSpPr>
          <p:cNvPr id="315404" name="Text Box 12"/>
          <p:cNvSpPr txBox="1">
            <a:spLocks noChangeArrowheads="1"/>
          </p:cNvSpPr>
          <p:nvPr/>
        </p:nvSpPr>
        <p:spPr bwMode="auto">
          <a:xfrm>
            <a:off x="2680485" y="1581084"/>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8</a:t>
            </a:r>
            <a:endParaRPr lang="it-IT" b="0">
              <a:latin typeface="Roboto Light"/>
              <a:cs typeface="Roboto Light"/>
            </a:endParaRPr>
          </a:p>
        </p:txBody>
      </p:sp>
      <p:sp>
        <p:nvSpPr>
          <p:cNvPr id="315405" name="Text Box 13"/>
          <p:cNvSpPr txBox="1">
            <a:spLocks noChangeArrowheads="1"/>
          </p:cNvSpPr>
          <p:nvPr/>
        </p:nvSpPr>
        <p:spPr bwMode="auto">
          <a:xfrm>
            <a:off x="3465383" y="158108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12</a:t>
            </a:r>
            <a:endParaRPr lang="it-IT" b="0">
              <a:latin typeface="Roboto Light"/>
              <a:cs typeface="Roboto Light"/>
            </a:endParaRPr>
          </a:p>
        </p:txBody>
      </p:sp>
      <p:sp>
        <p:nvSpPr>
          <p:cNvPr id="315406" name="Text Box 14"/>
          <p:cNvSpPr txBox="1">
            <a:spLocks noChangeArrowheads="1"/>
          </p:cNvSpPr>
          <p:nvPr/>
        </p:nvSpPr>
        <p:spPr bwMode="auto">
          <a:xfrm>
            <a:off x="4589334" y="158108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16</a:t>
            </a:r>
            <a:endParaRPr lang="it-IT" b="0">
              <a:latin typeface="Roboto Light"/>
              <a:cs typeface="Roboto Light"/>
            </a:endParaRPr>
          </a:p>
        </p:txBody>
      </p:sp>
      <p:sp>
        <p:nvSpPr>
          <p:cNvPr id="315407" name="Text Box 15"/>
          <p:cNvSpPr txBox="1">
            <a:spLocks noChangeArrowheads="1"/>
          </p:cNvSpPr>
          <p:nvPr/>
        </p:nvSpPr>
        <p:spPr bwMode="auto">
          <a:xfrm>
            <a:off x="5503734" y="158108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20</a:t>
            </a:r>
            <a:endParaRPr lang="it-IT" b="0">
              <a:latin typeface="Roboto Light"/>
              <a:cs typeface="Roboto Light"/>
            </a:endParaRPr>
          </a:p>
        </p:txBody>
      </p:sp>
      <p:sp>
        <p:nvSpPr>
          <p:cNvPr id="315408" name="Text Box 16"/>
          <p:cNvSpPr txBox="1">
            <a:spLocks noChangeArrowheads="1"/>
          </p:cNvSpPr>
          <p:nvPr/>
        </p:nvSpPr>
        <p:spPr bwMode="auto">
          <a:xfrm>
            <a:off x="6341934" y="158108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24</a:t>
            </a:r>
            <a:endParaRPr lang="it-IT" b="0">
              <a:latin typeface="Roboto Light"/>
              <a:cs typeface="Roboto Light"/>
            </a:endParaRPr>
          </a:p>
        </p:txBody>
      </p:sp>
      <p:sp>
        <p:nvSpPr>
          <p:cNvPr id="315409" name="Text Box 17"/>
          <p:cNvSpPr txBox="1">
            <a:spLocks noChangeArrowheads="1"/>
          </p:cNvSpPr>
          <p:nvPr/>
        </p:nvSpPr>
        <p:spPr bwMode="auto">
          <a:xfrm>
            <a:off x="7256334" y="158108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28</a:t>
            </a:r>
            <a:endParaRPr lang="it-IT" b="0">
              <a:latin typeface="Roboto Light"/>
              <a:cs typeface="Roboto Light"/>
            </a:endParaRPr>
          </a:p>
        </p:txBody>
      </p:sp>
      <p:sp>
        <p:nvSpPr>
          <p:cNvPr id="315410" name="Text Box 18"/>
          <p:cNvSpPr txBox="1">
            <a:spLocks noChangeArrowheads="1"/>
          </p:cNvSpPr>
          <p:nvPr/>
        </p:nvSpPr>
        <p:spPr bwMode="auto">
          <a:xfrm>
            <a:off x="8170734" y="158108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31</a:t>
            </a:r>
            <a:endParaRPr lang="it-IT" b="0">
              <a:latin typeface="Roboto Light"/>
              <a:cs typeface="Roboto Light"/>
            </a:endParaRPr>
          </a:p>
        </p:txBody>
      </p:sp>
    </p:spTree>
    <p:extLst>
      <p:ext uri="{BB962C8B-B14F-4D97-AF65-F5344CB8AC3E}">
        <p14:creationId xmlns:p14="http://schemas.microsoft.com/office/powerpoint/2010/main" val="3737240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en-US"/>
              <a:t>ICMP Redirect</a:t>
            </a:r>
          </a:p>
        </p:txBody>
      </p:sp>
      <p:sp>
        <p:nvSpPr>
          <p:cNvPr id="316419" name="Rectangle 3"/>
          <p:cNvSpPr>
            <a:spLocks noGrp="1" noChangeArrowheads="1"/>
          </p:cNvSpPr>
          <p:nvPr>
            <p:ph idx="1"/>
          </p:nvPr>
        </p:nvSpPr>
        <p:spPr/>
        <p:txBody>
          <a:bodyPr/>
          <a:lstStyle/>
          <a:p>
            <a:r>
              <a:rPr lang="en-US"/>
              <a:t>A host that receives an ICMP redirect message performs the following checks:</a:t>
            </a:r>
          </a:p>
          <a:p>
            <a:pPr lvl="1"/>
            <a:r>
              <a:rPr lang="en-US"/>
              <a:t>The new router must be on a directly connected network</a:t>
            </a:r>
          </a:p>
          <a:p>
            <a:pPr lvl="1"/>
            <a:r>
              <a:rPr lang="en-US"/>
              <a:t>The redirect must be from the current router for that destination</a:t>
            </a:r>
          </a:p>
          <a:p>
            <a:pPr lvl="1"/>
            <a:r>
              <a:rPr lang="en-US"/>
              <a:t>The redirect cannot tell the host to use itself as the router</a:t>
            </a:r>
          </a:p>
          <a:p>
            <a:pPr lvl="1"/>
            <a:r>
              <a:rPr lang="en-US"/>
              <a:t>The route that is being modified must be an indirect route</a:t>
            </a:r>
          </a:p>
        </p:txBody>
      </p:sp>
    </p:spTree>
    <p:extLst>
      <p:ext uri="{BB962C8B-B14F-4D97-AF65-F5344CB8AC3E}">
        <p14:creationId xmlns:p14="http://schemas.microsoft.com/office/powerpoint/2010/main" val="1899533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r>
              <a:rPr lang="en-US"/>
              <a:t>ICMP Redirect Attacks</a:t>
            </a:r>
          </a:p>
        </p:txBody>
      </p:sp>
      <p:sp>
        <p:nvSpPr>
          <p:cNvPr id="317443" name="Rectangle 3"/>
          <p:cNvSpPr>
            <a:spLocks noGrp="1" noChangeArrowheads="1"/>
          </p:cNvSpPr>
          <p:nvPr>
            <p:ph idx="1"/>
          </p:nvPr>
        </p:nvSpPr>
        <p:spPr/>
        <p:txBody>
          <a:bodyPr/>
          <a:lstStyle/>
          <a:p>
            <a:r>
              <a:rPr lang="en-US"/>
              <a:t>ICMP redirect  messages can be used to re-route traffic on specific routes or to a specific host that is not a router at all</a:t>
            </a:r>
          </a:p>
          <a:p>
            <a:r>
              <a:rPr lang="en-US"/>
              <a:t>The attack is performed sending to a host a spoofed ICMP redirect message that appears to come from the host’s default gateway</a:t>
            </a:r>
          </a:p>
          <a:p>
            <a:r>
              <a:rPr lang="en-US"/>
              <a:t>The attack can be used to  </a:t>
            </a:r>
          </a:p>
          <a:p>
            <a:pPr lvl="1"/>
            <a:r>
              <a:rPr lang="en-US"/>
              <a:t>Hijack traffic</a:t>
            </a:r>
          </a:p>
          <a:p>
            <a:pPr lvl="1"/>
            <a:r>
              <a:rPr lang="en-US"/>
              <a:t>Perform a denial-of-service attack</a:t>
            </a:r>
          </a:p>
          <a:p>
            <a:endParaRPr lang="en-US"/>
          </a:p>
        </p:txBody>
      </p:sp>
    </p:spTree>
    <p:extLst>
      <p:ext uri="{BB962C8B-B14F-4D97-AF65-F5344CB8AC3E}">
        <p14:creationId xmlns:p14="http://schemas.microsoft.com/office/powerpoint/2010/main" val="7824102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r>
              <a:rPr lang="en-US"/>
              <a:t>ICMP Redirect Attacks</a:t>
            </a:r>
          </a:p>
        </p:txBody>
      </p:sp>
      <p:sp>
        <p:nvSpPr>
          <p:cNvPr id="318467" name="Rectangle 3"/>
          <p:cNvSpPr>
            <a:spLocks noGrp="1" noChangeArrowheads="1"/>
          </p:cNvSpPr>
          <p:nvPr>
            <p:ph idx="1"/>
          </p:nvPr>
        </p:nvSpPr>
        <p:spPr/>
        <p:txBody>
          <a:bodyPr>
            <a:normAutofit fontScale="92500" lnSpcReduction="10000"/>
          </a:bodyPr>
          <a:lstStyle/>
          <a:p>
            <a:pPr>
              <a:buFontTx/>
              <a:buNone/>
            </a:pPr>
            <a:r>
              <a:rPr lang="en-US" sz="1200" b="1">
                <a:latin typeface="Courier New" charset="0"/>
                <a:ea typeface="MS Mincho" pitchFamily="49" charset="-128"/>
                <a:cs typeface="MS Mincho" pitchFamily="49" charset="-128"/>
              </a:rPr>
              <a:t># arp -n</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Address                 HWtype  HWaddress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192.168.1.1             ether   00:20:78:CA:7E:AE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192.168.1.10            ether   00:01:03:1D:98:B8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192.168.1.100           ether   08:00:46:07:04:A3</a:t>
            </a:r>
          </a:p>
          <a:p>
            <a:pPr>
              <a:buFontTx/>
              <a:buNone/>
            </a:pPr>
            <a:r>
              <a:rPr lang="en-US" sz="1200" b="1">
                <a:latin typeface="Courier New" charset="0"/>
              </a:rPr>
              <a:t>C:\WINDOWS&gt;route PRINT</a:t>
            </a:r>
          </a:p>
          <a:p>
            <a:pPr>
              <a:buFontTx/>
              <a:buNone/>
            </a:pPr>
            <a:r>
              <a:rPr lang="en-US" sz="1200" b="1">
                <a:latin typeface="Courier New" charset="0"/>
              </a:rPr>
              <a:t>Active Routes:</a:t>
            </a:r>
          </a:p>
          <a:p>
            <a:pPr>
              <a:buFontTx/>
              <a:buNone/>
            </a:pPr>
            <a:r>
              <a:rPr lang="en-US" sz="1200" b="1">
                <a:latin typeface="Courier New" charset="0"/>
              </a:rPr>
              <a:t>  Network Address          Netmask  Gateway Address        Interface  Metric</a:t>
            </a:r>
          </a:p>
          <a:p>
            <a:pPr>
              <a:buFontTx/>
              <a:buNone/>
            </a:pPr>
            <a:r>
              <a:rPr lang="en-US" sz="1200" b="1">
                <a:latin typeface="Courier New" charset="0"/>
              </a:rPr>
              <a:t>          0.0.0.0          0.0.0.0      192.168.1.1     192.168.1.10       1</a:t>
            </a:r>
          </a:p>
          <a:p>
            <a:pPr>
              <a:buFontTx/>
              <a:buNone/>
            </a:pPr>
            <a:r>
              <a:rPr lang="en-US" sz="1200" b="1">
                <a:latin typeface="Courier New" charset="0"/>
              </a:rPr>
              <a:t>        127.0.0.0        255.0.0.0        127.0.0.1        127.0.0.1       1</a:t>
            </a:r>
          </a:p>
          <a:p>
            <a:pPr>
              <a:buFontTx/>
              <a:buNone/>
            </a:pPr>
            <a:r>
              <a:rPr lang="en-US" sz="1200" b="1">
                <a:latin typeface="Courier New" charset="0"/>
              </a:rPr>
              <a:t>      192.168.1.0    255.255.255.0     192.168.1.10     192.168.1.10       1</a:t>
            </a:r>
          </a:p>
          <a:p>
            <a:pPr>
              <a:buFontTx/>
              <a:buNone/>
            </a:pPr>
            <a:r>
              <a:rPr lang="en-US" sz="1200" b="1">
                <a:latin typeface="Courier New" charset="0"/>
              </a:rPr>
              <a:t>     192.168.1.10  255.255.255.255        127.0.0.1        127.0.0.1       1</a:t>
            </a:r>
          </a:p>
          <a:p>
            <a:pPr>
              <a:buFontTx/>
              <a:buNone/>
            </a:pPr>
            <a:r>
              <a:rPr lang="en-US" sz="1200" b="1">
                <a:latin typeface="Courier New" charset="0"/>
              </a:rPr>
              <a:t>    192.168.1.255  255.255.255.255     192.168.1.10     192.168.1.10       1</a:t>
            </a:r>
          </a:p>
          <a:p>
            <a:pPr>
              <a:buFontTx/>
              <a:buNone/>
            </a:pPr>
            <a:r>
              <a:rPr lang="en-US" sz="1200" b="1">
                <a:latin typeface="Courier New" charset="0"/>
                <a:ea typeface="MS Mincho" pitchFamily="49" charset="-128"/>
                <a:cs typeface="MS Mincho" pitchFamily="49" charset="-128"/>
              </a:rPr>
              <a:t># tcpdump -n</a:t>
            </a:r>
          </a:p>
          <a:p>
            <a:pPr>
              <a:buFontTx/>
              <a:buNone/>
            </a:pPr>
            <a:r>
              <a:rPr lang="en-US" sz="1200" b="1">
                <a:latin typeface="Courier New" charset="0"/>
                <a:ea typeface="MS Mincho" pitchFamily="49" charset="-128"/>
                <a:cs typeface="MS Mincho" pitchFamily="49" charset="-128"/>
              </a:rPr>
              <a:t>8:0:46:7:4:a3 0:1:3:1d:98:b8 0800 70: 192.168.1.1 &gt; 192.168.1.10: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icmp: redirect 128.111.48.69 to host 192.168.1.100</a:t>
            </a:r>
          </a:p>
        </p:txBody>
      </p:sp>
    </p:spTree>
    <p:extLst>
      <p:ext uri="{BB962C8B-B14F-4D97-AF65-F5344CB8AC3E}">
        <p14:creationId xmlns:p14="http://schemas.microsoft.com/office/powerpoint/2010/main" val="3261616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t>ICMP Redirect Attacks</a:t>
            </a:r>
          </a:p>
        </p:txBody>
      </p:sp>
      <p:sp>
        <p:nvSpPr>
          <p:cNvPr id="319491" name="Rectangle 3"/>
          <p:cNvSpPr>
            <a:spLocks noGrp="1" noChangeArrowheads="1"/>
          </p:cNvSpPr>
          <p:nvPr>
            <p:ph idx="1"/>
          </p:nvPr>
        </p:nvSpPr>
        <p:spPr/>
        <p:txBody>
          <a:bodyPr>
            <a:normAutofit fontScale="70000" lnSpcReduction="20000"/>
          </a:bodyPr>
          <a:lstStyle/>
          <a:p>
            <a:pPr>
              <a:buFontTx/>
              <a:buNone/>
            </a:pPr>
            <a:r>
              <a:rPr lang="en-US" sz="1200" b="1">
                <a:latin typeface="Courier New" charset="0"/>
              </a:rPr>
              <a:t>C:\WINDOWS&gt;route PRINT</a:t>
            </a:r>
          </a:p>
          <a:p>
            <a:pPr>
              <a:buFontTx/>
              <a:buNone/>
            </a:pPr>
            <a:r>
              <a:rPr lang="en-US" sz="1200" b="1">
                <a:latin typeface="Courier New" charset="0"/>
              </a:rPr>
              <a:t>Active Routes:</a:t>
            </a:r>
          </a:p>
          <a:p>
            <a:pPr>
              <a:buFontTx/>
              <a:buNone/>
            </a:pPr>
            <a:r>
              <a:rPr lang="en-US" sz="1200" b="1">
                <a:latin typeface="Courier New" charset="0"/>
              </a:rPr>
              <a:t>  Network Address          Netmask  Gateway Address        Interface  Metric</a:t>
            </a:r>
          </a:p>
          <a:p>
            <a:pPr>
              <a:buFontTx/>
              <a:buNone/>
            </a:pPr>
            <a:r>
              <a:rPr lang="en-US" sz="1200" b="1">
                <a:latin typeface="Courier New" charset="0"/>
              </a:rPr>
              <a:t>          0.0.0.0          0.0.0.0      192.168.1.1     192.168.1.10       1</a:t>
            </a:r>
          </a:p>
          <a:p>
            <a:pPr>
              <a:buFontTx/>
              <a:buNone/>
            </a:pPr>
            <a:r>
              <a:rPr lang="en-US" sz="1200" b="1">
                <a:latin typeface="Courier New" charset="0"/>
              </a:rPr>
              <a:t>        127.0.0.0        255.0.0.0        127.0.0.1        127.0.0.1       1</a:t>
            </a:r>
          </a:p>
          <a:p>
            <a:pPr>
              <a:buFontTx/>
              <a:buNone/>
            </a:pPr>
            <a:r>
              <a:rPr lang="en-US" sz="1200" b="1">
                <a:latin typeface="Courier New" charset="0"/>
              </a:rPr>
              <a:t>    128.111.48.69  255.255.255.255    192.168.1.100     192.168.1.10       1</a:t>
            </a:r>
          </a:p>
          <a:p>
            <a:pPr>
              <a:buFontTx/>
              <a:buNone/>
            </a:pPr>
            <a:r>
              <a:rPr lang="en-US" sz="1200" b="1">
                <a:latin typeface="Courier New" charset="0"/>
              </a:rPr>
              <a:t>      192.168.1.0    255.255.255.0     192.168.1.10     192.168.1.10       1</a:t>
            </a:r>
          </a:p>
          <a:p>
            <a:pPr>
              <a:buFontTx/>
              <a:buNone/>
            </a:pPr>
            <a:r>
              <a:rPr lang="en-US" sz="1200" b="1">
                <a:latin typeface="Courier New" charset="0"/>
              </a:rPr>
              <a:t>     192.168.1.10  255.255.255.255        127.0.0.1        127.0.0.1       1</a:t>
            </a:r>
          </a:p>
          <a:p>
            <a:pPr>
              <a:buFontTx/>
              <a:buNone/>
            </a:pPr>
            <a:r>
              <a:rPr lang="en-US" sz="1200" b="1">
                <a:latin typeface="Courier New" charset="0"/>
              </a:rPr>
              <a:t>    192.168.1.255  255.255.255.255     192.168.1.10     192.168.1.10       1</a:t>
            </a:r>
          </a:p>
          <a:p>
            <a:pPr>
              <a:buFontTx/>
              <a:buNone/>
            </a:pPr>
            <a:endParaRPr lang="en-US" sz="1200" b="1">
              <a:latin typeface="Courier New" charset="0"/>
              <a:ea typeface="MS Mincho" pitchFamily="49" charset="-128"/>
              <a:cs typeface="MS Mincho" pitchFamily="49" charset="-128"/>
            </a:endParaRPr>
          </a:p>
          <a:p>
            <a:pPr>
              <a:buFontTx/>
              <a:buNone/>
            </a:pPr>
            <a:endParaRPr lang="en-US" sz="1200" b="1">
              <a:latin typeface="Courier New" charset="0"/>
              <a:ea typeface="MS Mincho" pitchFamily="49" charset="-128"/>
              <a:cs typeface="MS Mincho" pitchFamily="49" charset="-128"/>
            </a:endParaRPr>
          </a:p>
          <a:p>
            <a:pPr>
              <a:buFontTx/>
              <a:buNone/>
            </a:pPr>
            <a:r>
              <a:rPr lang="en-US" sz="1200" b="1">
                <a:latin typeface="Courier New" charset="0"/>
                <a:ea typeface="MS Mincho" pitchFamily="49" charset="-128"/>
                <a:cs typeface="MS Mincho" pitchFamily="49" charset="-128"/>
              </a:rPr>
              <a:t>C:\WINDOWS&gt;ping 128.111.48.69</a:t>
            </a:r>
          </a:p>
          <a:p>
            <a:pPr>
              <a:buFontTx/>
              <a:buNone/>
            </a:pPr>
            <a:r>
              <a:rPr lang="en-US" sz="1200" b="1">
                <a:latin typeface="Courier New" charset="0"/>
                <a:ea typeface="MS Mincho" pitchFamily="49" charset="-128"/>
                <a:cs typeface="MS Mincho" pitchFamily="49" charset="-128"/>
              </a:rPr>
              <a:t>0:1:3:1d:98:b8 </a:t>
            </a:r>
            <a:r>
              <a:rPr lang="en-US" sz="1200" b="1" u="sng">
                <a:latin typeface="Courier New" charset="0"/>
                <a:ea typeface="MS Mincho" pitchFamily="49" charset="-128"/>
                <a:cs typeface="MS Mincho" pitchFamily="49" charset="-128"/>
              </a:rPr>
              <a:t>8:0:46:7:4:a3</a:t>
            </a:r>
            <a:r>
              <a:rPr lang="en-US" sz="1200" b="1">
                <a:latin typeface="Courier New" charset="0"/>
                <a:ea typeface="MS Mincho" pitchFamily="49" charset="-128"/>
                <a:cs typeface="MS Mincho" pitchFamily="49" charset="-128"/>
              </a:rPr>
              <a:t> 0800 74: 192.168.1.10 &gt; 128.111.48.69: </a:t>
            </a:r>
          </a:p>
          <a:p>
            <a:pPr>
              <a:buFontTx/>
              <a:buNone/>
            </a:pPr>
            <a:r>
              <a:rPr lang="en-US" sz="1200" b="1">
                <a:latin typeface="Courier New" charset="0"/>
                <a:ea typeface="MS Mincho" pitchFamily="49" charset="-128"/>
                <a:cs typeface="MS Mincho" pitchFamily="49" charset="-128"/>
              </a:rPr>
              <a:t>	icmp: echo request</a:t>
            </a:r>
          </a:p>
          <a:p>
            <a:pPr>
              <a:buFontTx/>
              <a:buNone/>
            </a:pPr>
            <a:r>
              <a:rPr lang="en-US" sz="1200" b="1">
                <a:latin typeface="Courier New" charset="0"/>
                <a:ea typeface="MS Mincho" pitchFamily="49" charset="-128"/>
                <a:cs typeface="MS Mincho" pitchFamily="49" charset="-128"/>
              </a:rPr>
              <a:t>0:1:3:1d:98:b8 </a:t>
            </a:r>
            <a:r>
              <a:rPr lang="en-US" sz="1200" b="1" u="sng">
                <a:latin typeface="Courier New" charset="0"/>
                <a:ea typeface="MS Mincho" pitchFamily="49" charset="-128"/>
                <a:cs typeface="MS Mincho" pitchFamily="49" charset="-128"/>
              </a:rPr>
              <a:t>8:0:46:7:4:a3</a:t>
            </a:r>
            <a:r>
              <a:rPr lang="en-US" sz="1200" b="1">
                <a:latin typeface="Courier New" charset="0"/>
                <a:ea typeface="MS Mincho" pitchFamily="49" charset="-128"/>
                <a:cs typeface="MS Mincho" pitchFamily="49" charset="-128"/>
              </a:rPr>
              <a:t> 0800 74: 192.168.1.10 &gt; 128.111.48.69: </a:t>
            </a:r>
            <a:br>
              <a:rPr lang="en-US" sz="1200" b="1">
                <a:latin typeface="Courier New" charset="0"/>
                <a:ea typeface="MS Mincho" pitchFamily="49" charset="-128"/>
                <a:cs typeface="MS Mincho" pitchFamily="49" charset="-128"/>
              </a:rPr>
            </a:br>
            <a:r>
              <a:rPr lang="en-US" sz="1200" b="1">
                <a:latin typeface="Courier New" charset="0"/>
                <a:ea typeface="MS Mincho" pitchFamily="49" charset="-128"/>
                <a:cs typeface="MS Mincho" pitchFamily="49" charset="-128"/>
              </a:rPr>
              <a:t>icmp: echo request</a:t>
            </a:r>
          </a:p>
          <a:p>
            <a:pPr>
              <a:buFontTx/>
              <a:buNone/>
            </a:pPr>
            <a:r>
              <a:rPr lang="en-US" sz="1200" b="1">
                <a:latin typeface="Courier New" charset="0"/>
                <a:ea typeface="MS Mincho" pitchFamily="49" charset="-128"/>
                <a:cs typeface="MS Mincho" pitchFamily="49" charset="-128"/>
              </a:rPr>
              <a:t>...</a:t>
            </a:r>
            <a:br>
              <a:rPr lang="en-US" sz="1200" b="1">
                <a:latin typeface="Courier New" charset="0"/>
                <a:ea typeface="MS Mincho" pitchFamily="49" charset="-128"/>
                <a:cs typeface="MS Mincho" pitchFamily="49" charset="-128"/>
              </a:rPr>
            </a:br>
            <a:br>
              <a:rPr lang="en-US" sz="1200" b="1">
                <a:latin typeface="Courier New" charset="0"/>
                <a:ea typeface="MS Mincho" pitchFamily="49" charset="-128"/>
                <a:cs typeface="MS Mincho" pitchFamily="49" charset="-128"/>
              </a:rPr>
            </a:br>
            <a:endParaRPr lang="en-US" sz="1200" b="1">
              <a:latin typeface="Courier New" charset="0"/>
              <a:ea typeface="MS Mincho" pitchFamily="49" charset="-128"/>
              <a:cs typeface="MS Mincho" pitchFamily="49" charset="-128"/>
            </a:endParaRPr>
          </a:p>
        </p:txBody>
      </p:sp>
    </p:spTree>
    <p:extLst>
      <p:ext uri="{BB962C8B-B14F-4D97-AF65-F5344CB8AC3E}">
        <p14:creationId xmlns:p14="http://schemas.microsoft.com/office/powerpoint/2010/main" val="21558113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r>
              <a:rPr lang="en-US"/>
              <a:t>ICMP Destination Unreachable</a:t>
            </a:r>
          </a:p>
        </p:txBody>
      </p:sp>
      <p:sp>
        <p:nvSpPr>
          <p:cNvPr id="320515" name="Rectangle 3"/>
          <p:cNvSpPr>
            <a:spLocks noGrp="1" noChangeArrowheads="1"/>
          </p:cNvSpPr>
          <p:nvPr>
            <p:ph idx="1"/>
          </p:nvPr>
        </p:nvSpPr>
        <p:spPr/>
        <p:txBody>
          <a:bodyPr>
            <a:normAutofit lnSpcReduction="10000"/>
          </a:bodyPr>
          <a:lstStyle/>
          <a:p>
            <a:r>
              <a:rPr lang="en-US"/>
              <a:t>ICMP message used by gateways to state that the datagram cannot be delivered</a:t>
            </a:r>
          </a:p>
          <a:p>
            <a:r>
              <a:rPr lang="en-US"/>
              <a:t>Many subtypes</a:t>
            </a:r>
          </a:p>
          <a:p>
            <a:pPr lvl="1"/>
            <a:r>
              <a:rPr lang="en-US"/>
              <a:t>Network unreachable</a:t>
            </a:r>
          </a:p>
          <a:p>
            <a:pPr lvl="1"/>
            <a:r>
              <a:rPr lang="en-US"/>
              <a:t>Host unreachable</a:t>
            </a:r>
          </a:p>
          <a:p>
            <a:pPr lvl="1"/>
            <a:r>
              <a:rPr lang="en-US"/>
              <a:t>Protocol unreachable</a:t>
            </a:r>
          </a:p>
          <a:p>
            <a:pPr lvl="1"/>
            <a:r>
              <a:rPr lang="en-US"/>
              <a:t>Port unreachable</a:t>
            </a:r>
          </a:p>
          <a:p>
            <a:pPr lvl="1"/>
            <a:r>
              <a:rPr lang="en-US"/>
              <a:t>Fragmentation needed but don’t fragment bit set</a:t>
            </a:r>
          </a:p>
          <a:p>
            <a:pPr lvl="1"/>
            <a:r>
              <a:rPr lang="en-US"/>
              <a:t>Destination host unknown</a:t>
            </a:r>
          </a:p>
          <a:p>
            <a:pPr lvl="1"/>
            <a:r>
              <a:rPr lang="en-US"/>
              <a:t>Destination network unknown</a:t>
            </a:r>
          </a:p>
          <a:p>
            <a:pPr lvl="1"/>
            <a:r>
              <a:rPr lang="en-US"/>
              <a:t>...</a:t>
            </a:r>
          </a:p>
        </p:txBody>
      </p:sp>
    </p:spTree>
    <p:extLst>
      <p:ext uri="{BB962C8B-B14F-4D97-AF65-F5344CB8AC3E}">
        <p14:creationId xmlns:p14="http://schemas.microsoft.com/office/powerpoint/2010/main" val="335031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IP Header</a:t>
            </a:r>
          </a:p>
        </p:txBody>
      </p:sp>
      <p:sp>
        <p:nvSpPr>
          <p:cNvPr id="236547" name="Rectangle 3"/>
          <p:cNvSpPr>
            <a:spLocks noGrp="1" noChangeArrowheads="1"/>
          </p:cNvSpPr>
          <p:nvPr>
            <p:ph idx="1"/>
          </p:nvPr>
        </p:nvSpPr>
        <p:spPr/>
        <p:txBody>
          <a:bodyPr>
            <a:normAutofit lnSpcReduction="10000"/>
          </a:bodyPr>
          <a:lstStyle/>
          <a:p>
            <a:r>
              <a:rPr lang="en-US"/>
              <a:t>Normal size: 20 bytes</a:t>
            </a:r>
          </a:p>
          <a:p>
            <a:r>
              <a:rPr lang="en-US"/>
              <a:t>Version (4 bits): current value=4 (IPv4)</a:t>
            </a:r>
          </a:p>
          <a:p>
            <a:r>
              <a:rPr lang="en-US"/>
              <a:t>Header length (4 bits): number of 32-bit words in the header, including options (max header size is 60 bytes)</a:t>
            </a:r>
          </a:p>
          <a:p>
            <a:r>
              <a:rPr lang="en-US"/>
              <a:t>Type of service (8 bits): priority (3 bits), quality of service (4 bits), and an unused bit</a:t>
            </a:r>
          </a:p>
          <a:p>
            <a:r>
              <a:rPr lang="en-US"/>
              <a:t>Total length (16 bits): datagram length in bytes (max size is 65535 bytes)</a:t>
            </a:r>
          </a:p>
          <a:p>
            <a:r>
              <a:rPr lang="en-US"/>
              <a:t>Id (16 bits): unique identifier for the datagram (usually incremented by one)</a:t>
            </a:r>
          </a:p>
        </p:txBody>
      </p:sp>
    </p:spTree>
    <p:extLst>
      <p:ext uri="{BB962C8B-B14F-4D97-AF65-F5344CB8AC3E}">
        <p14:creationId xmlns:p14="http://schemas.microsoft.com/office/powerpoint/2010/main" val="35324519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3"/>
          <a:stretch>
            <a:fillRect/>
          </a:stretch>
        </p:blipFill>
        <p:spPr>
          <a:xfrm>
            <a:off x="1681532" y="2218513"/>
            <a:ext cx="2709726" cy="1239874"/>
          </a:xfrm>
          <a:prstGeom prst="rect">
            <a:avLst/>
          </a:prstGeom>
        </p:spPr>
      </p:pic>
      <p:pic>
        <p:nvPicPr>
          <p:cNvPr id="41" name="Picture 40"/>
          <p:cNvPicPr>
            <a:picLocks noChangeAspect="1"/>
          </p:cNvPicPr>
          <p:nvPr/>
        </p:nvPicPr>
        <p:blipFill>
          <a:blip r:embed="rId3"/>
          <a:stretch>
            <a:fillRect/>
          </a:stretch>
        </p:blipFill>
        <p:spPr>
          <a:xfrm>
            <a:off x="1681532" y="3649416"/>
            <a:ext cx="2709726" cy="1239874"/>
          </a:xfrm>
          <a:prstGeom prst="rect">
            <a:avLst/>
          </a:prstGeom>
        </p:spPr>
      </p:pic>
      <p:pic>
        <p:nvPicPr>
          <p:cNvPr id="5" name="Picture 4" descr="cloud.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5664" y="1748545"/>
            <a:ext cx="3813266" cy="2675111"/>
          </a:xfrm>
          <a:prstGeom prst="rect">
            <a:avLst/>
          </a:prstGeom>
        </p:spPr>
      </p:pic>
      <p:sp>
        <p:nvSpPr>
          <p:cNvPr id="321538" name="Rectangle 2"/>
          <p:cNvSpPr>
            <a:spLocks noGrp="1" noChangeArrowheads="1"/>
          </p:cNvSpPr>
          <p:nvPr>
            <p:ph type="title"/>
          </p:nvPr>
        </p:nvSpPr>
        <p:spPr/>
        <p:txBody>
          <a:bodyPr/>
          <a:lstStyle/>
          <a:p>
            <a:r>
              <a:rPr lang="en-US"/>
              <a:t>Destination Unreachable Attacks</a:t>
            </a:r>
          </a:p>
        </p:txBody>
      </p:sp>
      <p:sp>
        <p:nvSpPr>
          <p:cNvPr id="321539" name="Rectangle 3"/>
          <p:cNvSpPr>
            <a:spLocks noGrp="1" noChangeArrowheads="1"/>
          </p:cNvSpPr>
          <p:nvPr>
            <p:ph idx="1"/>
          </p:nvPr>
        </p:nvSpPr>
        <p:spPr/>
        <p:txBody>
          <a:bodyPr/>
          <a:lstStyle/>
          <a:p>
            <a:r>
              <a:rPr lang="en-US" dirty="0"/>
              <a:t>Forged destination unreachable messages can cut out nodes from the network (denial of service)</a:t>
            </a:r>
          </a:p>
        </p:txBody>
      </p:sp>
      <p:sp>
        <p:nvSpPr>
          <p:cNvPr id="321546" name="Text Box 10"/>
          <p:cNvSpPr txBox="1">
            <a:spLocks noChangeArrowheads="1"/>
          </p:cNvSpPr>
          <p:nvPr/>
        </p:nvSpPr>
        <p:spPr bwMode="auto">
          <a:xfrm>
            <a:off x="1647381" y="2174452"/>
            <a:ext cx="965224" cy="205546"/>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800" dirty="0">
                <a:latin typeface="Courier New" charset="0"/>
              </a:rPr>
              <a:t>128.111.41.56</a:t>
            </a:r>
          </a:p>
        </p:txBody>
      </p:sp>
      <p:sp>
        <p:nvSpPr>
          <p:cNvPr id="321547" name="Text Box 11"/>
          <p:cNvSpPr txBox="1">
            <a:spLocks noChangeArrowheads="1"/>
          </p:cNvSpPr>
          <p:nvPr/>
        </p:nvSpPr>
        <p:spPr bwMode="auto">
          <a:xfrm>
            <a:off x="3065939" y="4548947"/>
            <a:ext cx="965224" cy="205546"/>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800" dirty="0">
                <a:latin typeface="Courier New" charset="0"/>
              </a:rPr>
              <a:t>111.10.20.123</a:t>
            </a:r>
          </a:p>
        </p:txBody>
      </p:sp>
      <p:sp>
        <p:nvSpPr>
          <p:cNvPr id="321548" name="Text Box 12"/>
          <p:cNvSpPr txBox="1">
            <a:spLocks noChangeArrowheads="1"/>
          </p:cNvSpPr>
          <p:nvPr/>
        </p:nvSpPr>
        <p:spPr bwMode="auto">
          <a:xfrm>
            <a:off x="2574032" y="1943735"/>
            <a:ext cx="1514246" cy="297879"/>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100" dirty="0" err="1"/>
              <a:t>Subnetwork</a:t>
            </a:r>
            <a:r>
              <a:rPr lang="en-US" sz="1400" dirty="0"/>
              <a:t> </a:t>
            </a:r>
            <a:r>
              <a:rPr lang="en-US" sz="800" dirty="0">
                <a:latin typeface="Courier New" charset="0"/>
              </a:rPr>
              <a:t>128.111.41</a:t>
            </a:r>
            <a:r>
              <a:rPr lang="en-US" sz="1400" dirty="0"/>
              <a:t> </a:t>
            </a:r>
          </a:p>
        </p:txBody>
      </p:sp>
      <p:sp>
        <p:nvSpPr>
          <p:cNvPr id="321549" name="Text Box 13"/>
          <p:cNvSpPr txBox="1">
            <a:spLocks noChangeArrowheads="1"/>
          </p:cNvSpPr>
          <p:nvPr/>
        </p:nvSpPr>
        <p:spPr bwMode="auto">
          <a:xfrm>
            <a:off x="2790826" y="3511154"/>
            <a:ext cx="1452681" cy="297879"/>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1100"/>
              <a:t>Subnetwork</a:t>
            </a:r>
            <a:r>
              <a:rPr lang="en-US" sz="1400"/>
              <a:t> </a:t>
            </a:r>
            <a:r>
              <a:rPr lang="en-US" sz="800">
                <a:latin typeface="Courier New" charset="0"/>
              </a:rPr>
              <a:t>111.10.20</a:t>
            </a:r>
            <a:r>
              <a:rPr lang="en-US" sz="1400"/>
              <a:t> </a:t>
            </a:r>
          </a:p>
        </p:txBody>
      </p:sp>
      <p:sp>
        <p:nvSpPr>
          <p:cNvPr id="321550" name="Rectangle 14"/>
          <p:cNvSpPr>
            <a:spLocks noChangeArrowheads="1"/>
          </p:cNvSpPr>
          <p:nvPr/>
        </p:nvSpPr>
        <p:spPr bwMode="auto">
          <a:xfrm>
            <a:off x="4662711" y="3957869"/>
            <a:ext cx="346075" cy="83344"/>
          </a:xfrm>
          <a:prstGeom prst="rect">
            <a:avLst/>
          </a:prstGeom>
          <a:solidFill>
            <a:srgbClr val="C0504D"/>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21551" name="Rectangle 15"/>
          <p:cNvSpPr>
            <a:spLocks noChangeArrowheads="1"/>
          </p:cNvSpPr>
          <p:nvPr/>
        </p:nvSpPr>
        <p:spPr bwMode="auto">
          <a:xfrm>
            <a:off x="5334000" y="3543301"/>
            <a:ext cx="346075" cy="83344"/>
          </a:xfrm>
          <a:prstGeom prst="rect">
            <a:avLst/>
          </a:prstGeom>
          <a:solidFill>
            <a:srgbClr val="C0504D"/>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21552" name="Rectangle 16"/>
          <p:cNvSpPr>
            <a:spLocks noChangeArrowheads="1"/>
          </p:cNvSpPr>
          <p:nvPr/>
        </p:nvSpPr>
        <p:spPr bwMode="auto">
          <a:xfrm>
            <a:off x="5638801" y="3314700"/>
            <a:ext cx="346075" cy="83344"/>
          </a:xfrm>
          <a:prstGeom prst="rect">
            <a:avLst/>
          </a:prstGeom>
          <a:solidFill>
            <a:srgbClr val="C0504D"/>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21553" name="Rectangle 17"/>
          <p:cNvSpPr>
            <a:spLocks noChangeArrowheads="1"/>
          </p:cNvSpPr>
          <p:nvPr/>
        </p:nvSpPr>
        <p:spPr bwMode="auto">
          <a:xfrm>
            <a:off x="4813892" y="3130529"/>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21554" name="Rectangle 18"/>
          <p:cNvSpPr>
            <a:spLocks noChangeArrowheads="1"/>
          </p:cNvSpPr>
          <p:nvPr/>
        </p:nvSpPr>
        <p:spPr bwMode="auto">
          <a:xfrm>
            <a:off x="5029201" y="3771901"/>
            <a:ext cx="346075" cy="83344"/>
          </a:xfrm>
          <a:prstGeom prst="rect">
            <a:avLst/>
          </a:prstGeom>
          <a:solidFill>
            <a:srgbClr val="C0504D"/>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21555" name="Rectangle 19"/>
          <p:cNvSpPr>
            <a:spLocks noChangeArrowheads="1"/>
          </p:cNvSpPr>
          <p:nvPr/>
        </p:nvSpPr>
        <p:spPr bwMode="auto">
          <a:xfrm>
            <a:off x="4274209" y="3130529"/>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21556" name="Rectangle 20"/>
          <p:cNvSpPr>
            <a:spLocks noChangeArrowheads="1"/>
          </p:cNvSpPr>
          <p:nvPr/>
        </p:nvSpPr>
        <p:spPr bwMode="auto">
          <a:xfrm>
            <a:off x="4267201" y="4171951"/>
            <a:ext cx="346075" cy="83344"/>
          </a:xfrm>
          <a:prstGeom prst="rect">
            <a:avLst/>
          </a:prstGeom>
          <a:solidFill>
            <a:srgbClr val="C0504D"/>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21557" name="Rectangle 21"/>
          <p:cNvSpPr>
            <a:spLocks noChangeArrowheads="1"/>
          </p:cNvSpPr>
          <p:nvPr/>
        </p:nvSpPr>
        <p:spPr bwMode="auto">
          <a:xfrm>
            <a:off x="3734526" y="3130529"/>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21558" name="Text Box 22"/>
          <p:cNvSpPr txBox="1">
            <a:spLocks noChangeArrowheads="1"/>
          </p:cNvSpPr>
          <p:nvPr/>
        </p:nvSpPr>
        <p:spPr bwMode="auto">
          <a:xfrm>
            <a:off x="3886201" y="3371851"/>
            <a:ext cx="965224" cy="205546"/>
          </a:xfrm>
          <a:prstGeom prst="rect">
            <a:avLst/>
          </a:prstGeom>
          <a:noFill/>
          <a:ln w="9525">
            <a:noFill/>
            <a:miter lim="800000"/>
            <a:headEnd/>
            <a:tailEnd/>
          </a:ln>
          <a:effectLst/>
        </p:spPr>
        <p:txBody>
          <a:bodyPr wrap="none" lIns="81640" tIns="40819" rIns="81640" bIns="40819">
            <a:prstTxWarp prst="textNoShape">
              <a:avLst/>
            </a:prstTxWarp>
            <a:spAutoFit/>
          </a:bodyPr>
          <a:lstStyle/>
          <a:p>
            <a:pPr eaLnBrk="0" hangingPunct="0"/>
            <a:r>
              <a:rPr lang="en-US" sz="800">
                <a:latin typeface="Courier New" charset="0"/>
              </a:rPr>
              <a:t>128.111.41.10</a:t>
            </a:r>
          </a:p>
        </p:txBody>
      </p:sp>
      <p:sp>
        <p:nvSpPr>
          <p:cNvPr id="321559" name="Text Box 23"/>
          <p:cNvSpPr txBox="1">
            <a:spLocks noChangeArrowheads="1"/>
          </p:cNvSpPr>
          <p:nvPr/>
        </p:nvSpPr>
        <p:spPr bwMode="auto">
          <a:xfrm>
            <a:off x="6705601" y="3600451"/>
            <a:ext cx="1588341" cy="697988"/>
          </a:xfrm>
          <a:prstGeom prst="rect">
            <a:avLst/>
          </a:prstGeom>
          <a:noFill/>
          <a:ln w="9525">
            <a:noFill/>
            <a:miter lim="800000"/>
            <a:headEnd/>
            <a:tailEnd/>
          </a:ln>
          <a:effectLst/>
        </p:spPr>
        <p:txBody>
          <a:bodyPr wrap="none" lIns="81640" tIns="40819" rIns="81640" bIns="40819">
            <a:prstTxWarp prst="textNoShape">
              <a:avLst/>
            </a:prstTxWarp>
            <a:spAutoFit/>
          </a:bodyPr>
          <a:lstStyle/>
          <a:p>
            <a:endParaRPr lang="en-US" sz="800">
              <a:latin typeface="Courier New" charset="0"/>
            </a:endParaRPr>
          </a:p>
          <a:p>
            <a:r>
              <a:rPr lang="en-US" sz="800">
                <a:latin typeface="Courier New" charset="0"/>
              </a:rPr>
              <a:t>From 128.111.41.10 </a:t>
            </a:r>
            <a:br>
              <a:rPr lang="en-US" sz="800">
                <a:latin typeface="Courier New" charset="0"/>
              </a:rPr>
            </a:br>
            <a:r>
              <a:rPr lang="en-US" sz="800">
                <a:latin typeface="Courier New" charset="0"/>
              </a:rPr>
              <a:t>To 110.10.20.123:</a:t>
            </a:r>
          </a:p>
          <a:p>
            <a:r>
              <a:rPr lang="en-US" sz="800">
                <a:latin typeface="Courier New" charset="0"/>
              </a:rPr>
              <a:t>128.111.41.56 </a:t>
            </a:r>
          </a:p>
          <a:p>
            <a:r>
              <a:rPr lang="en-US" sz="800">
                <a:latin typeface="Courier New" charset="0"/>
              </a:rPr>
              <a:t>Destination Unreachable</a:t>
            </a:r>
          </a:p>
        </p:txBody>
      </p:sp>
      <p:sp>
        <p:nvSpPr>
          <p:cNvPr id="321562" name="Rectangle 26"/>
          <p:cNvSpPr>
            <a:spLocks noChangeArrowheads="1"/>
          </p:cNvSpPr>
          <p:nvPr/>
        </p:nvSpPr>
        <p:spPr bwMode="auto">
          <a:xfrm>
            <a:off x="5353575" y="3130529"/>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21563" name="Rectangle 27"/>
          <p:cNvSpPr>
            <a:spLocks noChangeArrowheads="1"/>
          </p:cNvSpPr>
          <p:nvPr/>
        </p:nvSpPr>
        <p:spPr bwMode="auto">
          <a:xfrm>
            <a:off x="5893255" y="3130529"/>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21564" name="Rectangle 28"/>
          <p:cNvSpPr>
            <a:spLocks noChangeArrowheads="1"/>
          </p:cNvSpPr>
          <p:nvPr/>
        </p:nvSpPr>
        <p:spPr bwMode="auto">
          <a:xfrm>
            <a:off x="3194843" y="3130529"/>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21565" name="Rectangle 29"/>
          <p:cNvSpPr>
            <a:spLocks noChangeArrowheads="1"/>
          </p:cNvSpPr>
          <p:nvPr/>
        </p:nvSpPr>
        <p:spPr bwMode="auto">
          <a:xfrm>
            <a:off x="2655160" y="3130529"/>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21566" name="Rectangle 30"/>
          <p:cNvSpPr>
            <a:spLocks noChangeArrowheads="1"/>
          </p:cNvSpPr>
          <p:nvPr/>
        </p:nvSpPr>
        <p:spPr bwMode="auto">
          <a:xfrm>
            <a:off x="2115477" y="3130529"/>
            <a:ext cx="346075" cy="83344"/>
          </a:xfrm>
          <a:prstGeom prst="rect">
            <a:avLst/>
          </a:prstGeom>
          <a:solidFill>
            <a:schemeClr val="accent2"/>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21567" name="Line 31"/>
          <p:cNvSpPr>
            <a:spLocks noChangeShapeType="1"/>
          </p:cNvSpPr>
          <p:nvPr/>
        </p:nvSpPr>
        <p:spPr bwMode="auto">
          <a:xfrm flipH="1">
            <a:off x="5638800" y="3429000"/>
            <a:ext cx="609600" cy="514350"/>
          </a:xfrm>
          <a:prstGeom prst="line">
            <a:avLst/>
          </a:prstGeom>
          <a:noFill/>
          <a:ln w="9525">
            <a:solidFill>
              <a:schemeClr val="tx1"/>
            </a:solidFill>
            <a:round/>
            <a:headEnd/>
            <a:tailEnd type="triangle" w="med" len="med"/>
          </a:ln>
          <a:effectLst/>
        </p:spPr>
        <p:txBody>
          <a:bodyPr lIns="81640" tIns="40819" rIns="81640" bIns="40819">
            <a:prstTxWarp prst="textNoShape">
              <a:avLst/>
            </a:prstTxWarp>
          </a:bodyPr>
          <a:lstStyle/>
          <a:p>
            <a:endParaRPr lang="en-US"/>
          </a:p>
        </p:txBody>
      </p:sp>
      <p:sp>
        <p:nvSpPr>
          <p:cNvPr id="321568" name="Rectangle 32"/>
          <p:cNvSpPr>
            <a:spLocks noChangeArrowheads="1"/>
          </p:cNvSpPr>
          <p:nvPr/>
        </p:nvSpPr>
        <p:spPr bwMode="auto">
          <a:xfrm>
            <a:off x="5791201" y="3600451"/>
            <a:ext cx="346075" cy="83344"/>
          </a:xfrm>
          <a:prstGeom prst="rect">
            <a:avLst/>
          </a:prstGeom>
          <a:solidFill>
            <a:srgbClr val="FADC70"/>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21569" name="Line 33"/>
          <p:cNvSpPr>
            <a:spLocks noChangeShapeType="1"/>
          </p:cNvSpPr>
          <p:nvPr/>
        </p:nvSpPr>
        <p:spPr bwMode="auto">
          <a:xfrm>
            <a:off x="3646714" y="2694214"/>
            <a:ext cx="2068286" cy="0"/>
          </a:xfrm>
          <a:prstGeom prst="line">
            <a:avLst/>
          </a:prstGeom>
          <a:noFill/>
          <a:ln w="9525">
            <a:solidFill>
              <a:schemeClr val="tx1"/>
            </a:solidFill>
            <a:round/>
            <a:headEnd/>
            <a:tailEnd type="triangle" w="med" len="med"/>
          </a:ln>
          <a:effectLst/>
        </p:spPr>
        <p:txBody>
          <a:bodyPr lIns="81640" tIns="40819" rIns="81640" bIns="40819">
            <a:prstTxWarp prst="textNoShape">
              <a:avLst/>
            </a:prstTxWarp>
          </a:bodyPr>
          <a:lstStyle/>
          <a:p>
            <a:endParaRPr lang="en-US"/>
          </a:p>
        </p:txBody>
      </p:sp>
      <p:sp>
        <p:nvSpPr>
          <p:cNvPr id="321570" name="Rectangle 34"/>
          <p:cNvSpPr>
            <a:spLocks noChangeArrowheads="1"/>
          </p:cNvSpPr>
          <p:nvPr/>
        </p:nvSpPr>
        <p:spPr bwMode="auto">
          <a:xfrm>
            <a:off x="4648201" y="2549894"/>
            <a:ext cx="346075" cy="83344"/>
          </a:xfrm>
          <a:prstGeom prst="rect">
            <a:avLst/>
          </a:prstGeom>
          <a:solidFill>
            <a:srgbClr val="FADC70"/>
          </a:solidFill>
          <a:ln w="9525">
            <a:noFill/>
            <a:miter lim="800000"/>
            <a:headEnd/>
            <a:tailEnd/>
          </a:ln>
          <a:effectLst/>
        </p:spPr>
        <p:txBody>
          <a:bodyPr wrap="none" lIns="81640" tIns="40819" rIns="81640" bIns="40819" anchor="ctr">
            <a:prstTxWarp prst="textNoShape">
              <a:avLst/>
            </a:prstTxWarp>
          </a:bodyPr>
          <a:lstStyle/>
          <a:p>
            <a:endParaRPr lang="en-US"/>
          </a:p>
        </p:txBody>
      </p:sp>
      <p:sp>
        <p:nvSpPr>
          <p:cNvPr id="321571" name="Line 35"/>
          <p:cNvSpPr>
            <a:spLocks noChangeShapeType="1"/>
          </p:cNvSpPr>
          <p:nvPr/>
        </p:nvSpPr>
        <p:spPr bwMode="auto">
          <a:xfrm>
            <a:off x="6019800" y="3657601"/>
            <a:ext cx="685800" cy="171450"/>
          </a:xfrm>
          <a:prstGeom prst="line">
            <a:avLst/>
          </a:prstGeom>
          <a:noFill/>
          <a:ln w="9525">
            <a:solidFill>
              <a:schemeClr val="tx1"/>
            </a:solidFill>
            <a:round/>
            <a:headEnd/>
            <a:tailEnd/>
          </a:ln>
          <a:effectLst/>
        </p:spPr>
        <p:txBody>
          <a:bodyPr lIns="81640" tIns="40819" rIns="81640" bIns="40819">
            <a:prstTxWarp prst="textNoShape">
              <a:avLst/>
            </a:prstTxWarp>
          </a:bodyPr>
          <a:lstStyle/>
          <a:p>
            <a:endParaRPr lang="en-US"/>
          </a:p>
        </p:txBody>
      </p:sp>
      <p:pic>
        <p:nvPicPr>
          <p:cNvPr id="42" name="Picture 41"/>
          <p:cNvPicPr>
            <a:picLocks noChangeAspect="1"/>
          </p:cNvPicPr>
          <p:nvPr/>
        </p:nvPicPr>
        <p:blipFill>
          <a:blip r:embed="rId5"/>
          <a:stretch>
            <a:fillRect/>
          </a:stretch>
        </p:blipFill>
        <p:spPr>
          <a:xfrm>
            <a:off x="3656341" y="2274664"/>
            <a:ext cx="258988" cy="299881"/>
          </a:xfrm>
          <a:prstGeom prst="rect">
            <a:avLst/>
          </a:prstGeom>
        </p:spPr>
      </p:pic>
    </p:spTree>
    <p:extLst>
      <p:ext uri="{BB962C8B-B14F-4D97-AF65-F5344CB8AC3E}">
        <p14:creationId xmlns:p14="http://schemas.microsoft.com/office/powerpoint/2010/main" val="42333698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r>
              <a:rPr lang="en-US"/>
              <a:t>ICMP Time Exceeded</a:t>
            </a:r>
          </a:p>
        </p:txBody>
      </p:sp>
      <p:sp>
        <p:nvSpPr>
          <p:cNvPr id="322563" name="Rectangle 3"/>
          <p:cNvSpPr>
            <a:spLocks noGrp="1" noChangeArrowheads="1"/>
          </p:cNvSpPr>
          <p:nvPr>
            <p:ph idx="1"/>
          </p:nvPr>
        </p:nvSpPr>
        <p:spPr/>
        <p:txBody>
          <a:bodyPr/>
          <a:lstStyle/>
          <a:p>
            <a:r>
              <a:rPr lang="en-US"/>
              <a:t>Used when </a:t>
            </a:r>
          </a:p>
          <a:p>
            <a:pPr lvl="1"/>
            <a:r>
              <a:rPr lang="en-US"/>
              <a:t>TTL becomes zero (code = 0)</a:t>
            </a:r>
          </a:p>
          <a:p>
            <a:pPr lvl="1"/>
            <a:r>
              <a:rPr lang="en-US"/>
              <a:t>The reassembling of a fragmented datagram times out (code =1)</a:t>
            </a:r>
          </a:p>
          <a:p>
            <a:pPr lvl="1"/>
            <a:endParaRPr lang="en-US"/>
          </a:p>
        </p:txBody>
      </p:sp>
      <p:sp>
        <p:nvSpPr>
          <p:cNvPr id="322564" name="Rectangle 4"/>
          <p:cNvSpPr>
            <a:spLocks noChangeArrowheads="1"/>
          </p:cNvSpPr>
          <p:nvPr/>
        </p:nvSpPr>
        <p:spPr bwMode="auto">
          <a:xfrm>
            <a:off x="685800" y="3086101"/>
            <a:ext cx="7696200" cy="12001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322565" name="Rectangle 5"/>
          <p:cNvSpPr>
            <a:spLocks noChangeArrowheads="1"/>
          </p:cNvSpPr>
          <p:nvPr/>
        </p:nvSpPr>
        <p:spPr bwMode="auto">
          <a:xfrm>
            <a:off x="685800" y="3086100"/>
            <a:ext cx="1981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type (11)</a:t>
            </a:r>
            <a:endParaRPr lang="it-IT" b="0">
              <a:latin typeface="Roboto Light"/>
              <a:cs typeface="Roboto Light"/>
            </a:endParaRPr>
          </a:p>
        </p:txBody>
      </p:sp>
      <p:sp>
        <p:nvSpPr>
          <p:cNvPr id="322566" name="Rectangle 6"/>
          <p:cNvSpPr>
            <a:spLocks noChangeArrowheads="1"/>
          </p:cNvSpPr>
          <p:nvPr/>
        </p:nvSpPr>
        <p:spPr bwMode="auto">
          <a:xfrm>
            <a:off x="2667000" y="3086100"/>
            <a:ext cx="1905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dirty="0">
                <a:latin typeface="Roboto Light"/>
                <a:cs typeface="Roboto Light"/>
              </a:rPr>
              <a:t>code (</a:t>
            </a:r>
            <a:r>
              <a:rPr lang="it-IT" sz="1500" dirty="0" err="1">
                <a:latin typeface="Roboto Light"/>
                <a:cs typeface="Roboto Light"/>
              </a:rPr>
              <a:t>0</a:t>
            </a:r>
            <a:r>
              <a:rPr lang="it-IT" sz="1500" dirty="0">
                <a:latin typeface="Roboto Light"/>
                <a:cs typeface="Roboto Light"/>
              </a:rPr>
              <a:t> or </a:t>
            </a:r>
            <a:r>
              <a:rPr lang="it-IT" sz="1500" dirty="0" err="1">
                <a:latin typeface="Roboto Light"/>
                <a:cs typeface="Roboto Light"/>
              </a:rPr>
              <a:t>1</a:t>
            </a:r>
            <a:r>
              <a:rPr lang="it-IT" sz="1500" dirty="0">
                <a:latin typeface="Roboto Light"/>
                <a:cs typeface="Roboto Light"/>
              </a:rPr>
              <a:t>)</a:t>
            </a:r>
            <a:endParaRPr lang="it-IT" b="0" dirty="0">
              <a:latin typeface="Roboto Light"/>
              <a:cs typeface="Roboto Light"/>
            </a:endParaRPr>
          </a:p>
        </p:txBody>
      </p:sp>
      <p:sp>
        <p:nvSpPr>
          <p:cNvPr id="322567" name="Rectangle 7"/>
          <p:cNvSpPr>
            <a:spLocks noChangeArrowheads="1"/>
          </p:cNvSpPr>
          <p:nvPr/>
        </p:nvSpPr>
        <p:spPr bwMode="auto">
          <a:xfrm>
            <a:off x="685800" y="3371850"/>
            <a:ext cx="7696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dirty="0" err="1">
                <a:latin typeface="Roboto Light"/>
                <a:cs typeface="Roboto Light"/>
              </a:rPr>
              <a:t>Unused</a:t>
            </a:r>
            <a:r>
              <a:rPr lang="it-IT" sz="1500" dirty="0">
                <a:latin typeface="Roboto Light"/>
                <a:cs typeface="Roboto Light"/>
              </a:rPr>
              <a:t> (</a:t>
            </a:r>
            <a:r>
              <a:rPr lang="it-IT" sz="1500" dirty="0" err="1">
                <a:latin typeface="Roboto Light"/>
                <a:cs typeface="Roboto Light"/>
              </a:rPr>
              <a:t>0</a:t>
            </a:r>
            <a:r>
              <a:rPr lang="it-IT" sz="1500" dirty="0">
                <a:latin typeface="Roboto Light"/>
                <a:cs typeface="Roboto Light"/>
              </a:rPr>
              <a:t>)</a:t>
            </a:r>
            <a:endParaRPr lang="it-IT" b="0" dirty="0">
              <a:latin typeface="Roboto Light"/>
              <a:cs typeface="Roboto Light"/>
            </a:endParaRPr>
          </a:p>
        </p:txBody>
      </p:sp>
      <p:sp>
        <p:nvSpPr>
          <p:cNvPr id="322568" name="Rectangle 8"/>
          <p:cNvSpPr>
            <a:spLocks noChangeArrowheads="1"/>
          </p:cNvSpPr>
          <p:nvPr/>
        </p:nvSpPr>
        <p:spPr bwMode="auto">
          <a:xfrm>
            <a:off x="685800" y="3657600"/>
            <a:ext cx="7696200" cy="6286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IP header + first 8 bytes of the original datagram</a:t>
            </a:r>
            <a:endParaRPr lang="it-IT" b="0">
              <a:latin typeface="Roboto Light"/>
              <a:cs typeface="Roboto Light"/>
            </a:endParaRPr>
          </a:p>
        </p:txBody>
      </p:sp>
      <p:sp>
        <p:nvSpPr>
          <p:cNvPr id="322569" name="Rectangle 9"/>
          <p:cNvSpPr>
            <a:spLocks noChangeArrowheads="1"/>
          </p:cNvSpPr>
          <p:nvPr/>
        </p:nvSpPr>
        <p:spPr bwMode="auto">
          <a:xfrm>
            <a:off x="4572000" y="3086100"/>
            <a:ext cx="3810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dirty="0" err="1">
                <a:latin typeface="Roboto Light"/>
                <a:cs typeface="Roboto Light"/>
              </a:rPr>
              <a:t>checksum</a:t>
            </a:r>
            <a:endParaRPr lang="it-IT" b="0" dirty="0">
              <a:latin typeface="Roboto Light"/>
              <a:cs typeface="Roboto Light"/>
            </a:endParaRPr>
          </a:p>
        </p:txBody>
      </p:sp>
      <p:sp>
        <p:nvSpPr>
          <p:cNvPr id="322570" name="Text Box 10"/>
          <p:cNvSpPr txBox="1">
            <a:spLocks noChangeArrowheads="1"/>
          </p:cNvSpPr>
          <p:nvPr/>
        </p:nvSpPr>
        <p:spPr bwMode="auto">
          <a:xfrm>
            <a:off x="623085" y="2781234"/>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dirty="0" err="1">
                <a:latin typeface="Roboto Light"/>
                <a:cs typeface="Roboto Light"/>
              </a:rPr>
              <a:t>0</a:t>
            </a:r>
            <a:endParaRPr lang="it-IT" b="0" dirty="0">
              <a:latin typeface="Roboto Light"/>
              <a:cs typeface="Roboto Light"/>
            </a:endParaRPr>
          </a:p>
        </p:txBody>
      </p:sp>
      <p:sp>
        <p:nvSpPr>
          <p:cNvPr id="322571" name="Text Box 11"/>
          <p:cNvSpPr txBox="1">
            <a:spLocks noChangeArrowheads="1"/>
          </p:cNvSpPr>
          <p:nvPr/>
        </p:nvSpPr>
        <p:spPr bwMode="auto">
          <a:xfrm>
            <a:off x="1613686" y="2781234"/>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4</a:t>
            </a:r>
            <a:endParaRPr lang="it-IT" b="0">
              <a:latin typeface="Roboto Light"/>
              <a:cs typeface="Roboto Light"/>
            </a:endParaRPr>
          </a:p>
        </p:txBody>
      </p:sp>
      <p:sp>
        <p:nvSpPr>
          <p:cNvPr id="322572" name="Text Box 12"/>
          <p:cNvSpPr txBox="1">
            <a:spLocks noChangeArrowheads="1"/>
          </p:cNvSpPr>
          <p:nvPr/>
        </p:nvSpPr>
        <p:spPr bwMode="auto">
          <a:xfrm>
            <a:off x="2604285" y="2781234"/>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8</a:t>
            </a:r>
            <a:endParaRPr lang="it-IT" b="0">
              <a:latin typeface="Roboto Light"/>
              <a:cs typeface="Roboto Light"/>
            </a:endParaRPr>
          </a:p>
        </p:txBody>
      </p:sp>
      <p:sp>
        <p:nvSpPr>
          <p:cNvPr id="322573" name="Text Box 13"/>
          <p:cNvSpPr txBox="1">
            <a:spLocks noChangeArrowheads="1"/>
          </p:cNvSpPr>
          <p:nvPr/>
        </p:nvSpPr>
        <p:spPr bwMode="auto">
          <a:xfrm>
            <a:off x="3389183" y="27812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12</a:t>
            </a:r>
            <a:endParaRPr lang="it-IT" b="0">
              <a:latin typeface="Roboto Light"/>
              <a:cs typeface="Roboto Light"/>
            </a:endParaRPr>
          </a:p>
        </p:txBody>
      </p:sp>
      <p:sp>
        <p:nvSpPr>
          <p:cNvPr id="322574" name="Text Box 14"/>
          <p:cNvSpPr txBox="1">
            <a:spLocks noChangeArrowheads="1"/>
          </p:cNvSpPr>
          <p:nvPr/>
        </p:nvSpPr>
        <p:spPr bwMode="auto">
          <a:xfrm>
            <a:off x="4513134" y="27812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16</a:t>
            </a:r>
            <a:endParaRPr lang="it-IT" b="0">
              <a:latin typeface="Roboto Light"/>
              <a:cs typeface="Roboto Light"/>
            </a:endParaRPr>
          </a:p>
        </p:txBody>
      </p:sp>
      <p:sp>
        <p:nvSpPr>
          <p:cNvPr id="322575" name="Text Box 15"/>
          <p:cNvSpPr txBox="1">
            <a:spLocks noChangeArrowheads="1"/>
          </p:cNvSpPr>
          <p:nvPr/>
        </p:nvSpPr>
        <p:spPr bwMode="auto">
          <a:xfrm>
            <a:off x="5427534" y="27812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20</a:t>
            </a:r>
            <a:endParaRPr lang="it-IT" b="0">
              <a:latin typeface="Roboto Light"/>
              <a:cs typeface="Roboto Light"/>
            </a:endParaRPr>
          </a:p>
        </p:txBody>
      </p:sp>
      <p:sp>
        <p:nvSpPr>
          <p:cNvPr id="322576" name="Text Box 16"/>
          <p:cNvSpPr txBox="1">
            <a:spLocks noChangeArrowheads="1"/>
          </p:cNvSpPr>
          <p:nvPr/>
        </p:nvSpPr>
        <p:spPr bwMode="auto">
          <a:xfrm>
            <a:off x="6265734" y="27812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24</a:t>
            </a:r>
            <a:endParaRPr lang="it-IT" b="0">
              <a:latin typeface="Roboto Light"/>
              <a:cs typeface="Roboto Light"/>
            </a:endParaRPr>
          </a:p>
        </p:txBody>
      </p:sp>
      <p:sp>
        <p:nvSpPr>
          <p:cNvPr id="322577" name="Text Box 17"/>
          <p:cNvSpPr txBox="1">
            <a:spLocks noChangeArrowheads="1"/>
          </p:cNvSpPr>
          <p:nvPr/>
        </p:nvSpPr>
        <p:spPr bwMode="auto">
          <a:xfrm>
            <a:off x="7180134" y="27812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28</a:t>
            </a:r>
            <a:endParaRPr lang="it-IT" b="0">
              <a:latin typeface="Roboto Light"/>
              <a:cs typeface="Roboto Light"/>
            </a:endParaRPr>
          </a:p>
        </p:txBody>
      </p:sp>
      <p:sp>
        <p:nvSpPr>
          <p:cNvPr id="322578" name="Text Box 18"/>
          <p:cNvSpPr txBox="1">
            <a:spLocks noChangeArrowheads="1"/>
          </p:cNvSpPr>
          <p:nvPr/>
        </p:nvSpPr>
        <p:spPr bwMode="auto">
          <a:xfrm>
            <a:off x="8094534" y="2781234"/>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31</a:t>
            </a:r>
            <a:endParaRPr lang="it-IT" b="0">
              <a:latin typeface="Roboto Light"/>
              <a:cs typeface="Roboto Light"/>
            </a:endParaRPr>
          </a:p>
        </p:txBody>
      </p:sp>
    </p:spTree>
    <p:extLst>
      <p:ext uri="{BB962C8B-B14F-4D97-AF65-F5344CB8AC3E}">
        <p14:creationId xmlns:p14="http://schemas.microsoft.com/office/powerpoint/2010/main" val="147236959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r>
              <a:rPr lang="en-US"/>
              <a:t>Traceroute</a:t>
            </a:r>
          </a:p>
        </p:txBody>
      </p:sp>
      <p:sp>
        <p:nvSpPr>
          <p:cNvPr id="323587" name="Rectangle 3"/>
          <p:cNvSpPr>
            <a:spLocks noGrp="1" noChangeArrowheads="1"/>
          </p:cNvSpPr>
          <p:nvPr>
            <p:ph idx="1"/>
          </p:nvPr>
        </p:nvSpPr>
        <p:spPr/>
        <p:txBody>
          <a:bodyPr>
            <a:normAutofit lnSpcReduction="10000"/>
          </a:bodyPr>
          <a:lstStyle/>
          <a:p>
            <a:r>
              <a:rPr lang="en-US"/>
              <a:t>ICMP Time Exceeded messages are used by the traceroute program to determine the path used to deliver a datagram</a:t>
            </a:r>
          </a:p>
          <a:p>
            <a:r>
              <a:rPr lang="en-US"/>
              <a:t>A series of IP datagrams are sent to the destination node</a:t>
            </a:r>
          </a:p>
          <a:p>
            <a:r>
              <a:rPr lang="en-US"/>
              <a:t>Each datagram has an increasing TTL field (starting at 1)</a:t>
            </a:r>
          </a:p>
          <a:p>
            <a:r>
              <a:rPr lang="en-US"/>
              <a:t>From the ICMP Time exceeded messages returned by the intermediate gateways it is possible to reconstruct the route from the source to the destination</a:t>
            </a:r>
          </a:p>
          <a:p>
            <a:r>
              <a:rPr lang="en-US"/>
              <a:t>Note: traceroute allows one to specify loose source routing (-g option)</a:t>
            </a:r>
          </a:p>
          <a:p>
            <a:r>
              <a:rPr lang="en-US"/>
              <a:t>Useful for network analysis, topology mapping</a:t>
            </a:r>
          </a:p>
          <a:p>
            <a:endParaRPr lang="en-US"/>
          </a:p>
        </p:txBody>
      </p:sp>
    </p:spTree>
    <p:extLst>
      <p:ext uri="{BB962C8B-B14F-4D97-AF65-F5344CB8AC3E}">
        <p14:creationId xmlns:p14="http://schemas.microsoft.com/office/powerpoint/2010/main" val="18876114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t>Traceroute</a:t>
            </a:r>
          </a:p>
        </p:txBody>
      </p:sp>
      <p:sp>
        <p:nvSpPr>
          <p:cNvPr id="324611" name="Rectangle 3"/>
          <p:cNvSpPr>
            <a:spLocks noGrp="1" noChangeArrowheads="1"/>
          </p:cNvSpPr>
          <p:nvPr>
            <p:ph idx="1"/>
          </p:nvPr>
        </p:nvSpPr>
        <p:spPr/>
        <p:txBody>
          <a:bodyPr>
            <a:normAutofit fontScale="92500" lnSpcReduction="20000"/>
          </a:bodyPr>
          <a:lstStyle/>
          <a:p>
            <a:pPr>
              <a:buFontTx/>
              <a:buNone/>
            </a:pPr>
            <a:r>
              <a:rPr lang="en-US" sz="1100" b="1">
                <a:latin typeface="Courier New" charset="0"/>
              </a:rPr>
              <a:t>traceroute to pos4-1-155M.cr2.SNV.gblx.net (206.132.150.233), 30 hops max, 38 byte packets 1  </a:t>
            </a:r>
          </a:p>
          <a:p>
            <a:pPr>
              <a:buFontTx/>
              <a:buNone/>
            </a:pPr>
            <a:endParaRPr lang="en-US" sz="1100" b="1">
              <a:latin typeface="Courier New" charset="0"/>
            </a:endParaRPr>
          </a:p>
          <a:p>
            <a:pPr>
              <a:buFontTx/>
              <a:buNone/>
            </a:pPr>
            <a:r>
              <a:rPr lang="en-US" sz="1100" b="1">
                <a:latin typeface="Courier New" charset="0"/>
              </a:rPr>
              <a:t>csworld48 (128.111.48.2)  1.077 ms  0.827 ms  1.051 ms 2  </a:t>
            </a:r>
          </a:p>
          <a:p>
            <a:pPr>
              <a:buFontTx/>
              <a:buNone/>
            </a:pPr>
            <a:r>
              <a:rPr lang="en-US" sz="1100" b="1">
                <a:latin typeface="Courier New" charset="0"/>
              </a:rPr>
              <a:t>engr-gw-lo.ucsb.edu (128.111.51.1)  1.479 ms  0.855 ms  1.222 ms 3  </a:t>
            </a:r>
          </a:p>
          <a:p>
            <a:pPr>
              <a:buFontTx/>
              <a:buNone/>
            </a:pPr>
            <a:r>
              <a:rPr lang="en-US" sz="1100" b="1">
                <a:latin typeface="Courier New" charset="0"/>
              </a:rPr>
              <a:t>border1.ucsb.edu (128.111.1.83)  1.224 ms  1.375 ms  1.222 ms 4  </a:t>
            </a:r>
          </a:p>
          <a:p>
            <a:pPr>
              <a:buFontTx/>
              <a:buNone/>
            </a:pPr>
            <a:r>
              <a:rPr lang="en-US" sz="1100" b="1">
                <a:latin typeface="Courier New" charset="0"/>
              </a:rPr>
              <a:t>gsr-g-1-0.commserv.ucsb.edu (128.111.252.150)  1.357 ms  1.383 ms  1.642 ms 5  </a:t>
            </a:r>
          </a:p>
          <a:p>
            <a:pPr>
              <a:buFontTx/>
              <a:buNone/>
            </a:pPr>
            <a:r>
              <a:rPr lang="en-US" sz="1100" b="1">
                <a:latin typeface="Courier New" charset="0"/>
              </a:rPr>
              <a:t>USC--ucsb.ATM.calren2.net (198.32.248.73)  3.876 ms  4.493 ms  3.913 ms 6  </a:t>
            </a:r>
          </a:p>
          <a:p>
            <a:pPr>
              <a:buFontTx/>
              <a:buNone/>
            </a:pPr>
            <a:r>
              <a:rPr lang="en-US" sz="1100" b="1">
                <a:latin typeface="Courier New" charset="0"/>
              </a:rPr>
              <a:t>ISI--USC.POS.calren2.net (198.32.248.26)  4.401 ms  4.533 ms  4.261 ms 7  </a:t>
            </a:r>
          </a:p>
          <a:p>
            <a:pPr>
              <a:buFontTx/>
              <a:buNone/>
            </a:pPr>
            <a:r>
              <a:rPr lang="en-US" sz="1100" b="1">
                <a:latin typeface="Courier New" charset="0"/>
              </a:rPr>
              <a:t>UCLA--ISI.POS.calren2.net (198.32.248.30)  4.933 ms  4.897 ms  5.002 ms 8  </a:t>
            </a:r>
          </a:p>
          <a:p>
            <a:pPr>
              <a:buFontTx/>
              <a:buNone/>
            </a:pPr>
            <a:r>
              <a:rPr lang="en-US" sz="1100" b="1">
                <a:latin typeface="Courier New" charset="0"/>
              </a:rPr>
              <a:t>UCLA-7507--UCLA.POS.calren2.net (198.32.248.118)  5.429 ms  5.530 ms  5.384 ms 9  </a:t>
            </a:r>
          </a:p>
          <a:p>
            <a:pPr>
              <a:buFontTx/>
              <a:buNone/>
            </a:pPr>
            <a:r>
              <a:rPr lang="en-US" sz="1100" b="1">
                <a:latin typeface="Courier New" charset="0"/>
              </a:rPr>
              <a:t>corerouter2-serial6-0-0.Bloomington.cw.net (166.63.131.129)  8.562 ms  8.244 ms  7.857 ms 10  </a:t>
            </a:r>
          </a:p>
          <a:p>
            <a:pPr>
              <a:buFontTx/>
              <a:buNone/>
            </a:pPr>
            <a:r>
              <a:rPr lang="en-US" sz="1100" b="1">
                <a:latin typeface="Courier New" charset="0"/>
              </a:rPr>
              <a:t>corerouter1.SanFrancisco.cw.net (204.70.9.131)  17.563 ms  17.861 ms  17.941 ms11  </a:t>
            </a:r>
          </a:p>
          <a:p>
            <a:pPr>
              <a:buFontTx/>
              <a:buNone/>
            </a:pPr>
            <a:r>
              <a:rPr lang="en-US" sz="1100" b="1">
                <a:latin typeface="Courier New" charset="0"/>
              </a:rPr>
              <a:t>bordercore1.SanFrancisco.cw.net (166.48.12.1)  18.108 ms  18.269 ms  17.945 ms12  </a:t>
            </a:r>
          </a:p>
          <a:p>
            <a:pPr>
              <a:buFontTx/>
              <a:buNone/>
            </a:pPr>
            <a:r>
              <a:rPr lang="en-US" sz="1100" b="1">
                <a:latin typeface="Courier New" charset="0"/>
              </a:rPr>
              <a:t>frontier-comm.SanFrancisco.cw.net (166.48.13.242)  19.164 ms  18.749 ms  20.472 ms 13  </a:t>
            </a:r>
          </a:p>
          <a:p>
            <a:pPr>
              <a:buFontTx/>
              <a:buNone/>
            </a:pPr>
            <a:r>
              <a:rPr lang="en-US" sz="1100" b="1">
                <a:latin typeface="Courier New" charset="0"/>
              </a:rPr>
              <a:t>pos4-1-155M.cr2.SNV.gblx.net (206.132.150.233)  19.664 ms  18.666 ms  18.503 ms 14  </a:t>
            </a:r>
          </a:p>
        </p:txBody>
      </p:sp>
    </p:spTree>
    <p:extLst>
      <p:ext uri="{BB962C8B-B14F-4D97-AF65-F5344CB8AC3E}">
        <p14:creationId xmlns:p14="http://schemas.microsoft.com/office/powerpoint/2010/main" val="39054157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r>
              <a:rPr lang="en-US"/>
              <a:t>User Datagram Protocol (UDP)</a:t>
            </a:r>
          </a:p>
        </p:txBody>
      </p:sp>
      <p:sp>
        <p:nvSpPr>
          <p:cNvPr id="325635" name="Rectangle 3"/>
          <p:cNvSpPr>
            <a:spLocks noGrp="1" noChangeArrowheads="1"/>
          </p:cNvSpPr>
          <p:nvPr>
            <p:ph idx="1"/>
          </p:nvPr>
        </p:nvSpPr>
        <p:spPr/>
        <p:txBody>
          <a:bodyPr/>
          <a:lstStyle/>
          <a:p>
            <a:r>
              <a:rPr lang="en-US" dirty="0"/>
              <a:t>The UDP protocol relies on IP to provide a connectionless, unreliable, best-effort datagram delivery service (delivery, integrity, non-duplication, ordering, and bandwidth is not guaranteed)</a:t>
            </a:r>
          </a:p>
          <a:p>
            <a:r>
              <a:rPr lang="en-US" dirty="0"/>
              <a:t>Introduces the port abstraction that allows one to address different message destinations for the same IP address</a:t>
            </a:r>
          </a:p>
          <a:p>
            <a:r>
              <a:rPr lang="en-US" dirty="0"/>
              <a:t>Often used for multimedia (more efficient than TCP) and for services based on request/reply schema (DNS, RPC)</a:t>
            </a:r>
          </a:p>
        </p:txBody>
      </p:sp>
    </p:spTree>
    <p:extLst>
      <p:ext uri="{BB962C8B-B14F-4D97-AF65-F5344CB8AC3E}">
        <p14:creationId xmlns:p14="http://schemas.microsoft.com/office/powerpoint/2010/main" val="267603678"/>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a:t>UDP Message</a:t>
            </a:r>
          </a:p>
        </p:txBody>
      </p:sp>
      <p:sp>
        <p:nvSpPr>
          <p:cNvPr id="326659" name="Rectangle 3"/>
          <p:cNvSpPr>
            <a:spLocks noChangeArrowheads="1"/>
          </p:cNvSpPr>
          <p:nvPr/>
        </p:nvSpPr>
        <p:spPr bwMode="auto">
          <a:xfrm>
            <a:off x="685800" y="1771651"/>
            <a:ext cx="3886200" cy="285750"/>
          </a:xfrm>
          <a:prstGeom prst="rect">
            <a:avLst/>
          </a:prstGeom>
          <a:solidFill>
            <a:srgbClr val="FADC70"/>
          </a:solid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UDP source port</a:t>
            </a:r>
            <a:endParaRPr lang="it-IT" b="0">
              <a:latin typeface="Roboto Light"/>
              <a:cs typeface="Roboto Light"/>
            </a:endParaRPr>
          </a:p>
        </p:txBody>
      </p:sp>
      <p:sp>
        <p:nvSpPr>
          <p:cNvPr id="326660" name="Rectangle 4"/>
          <p:cNvSpPr>
            <a:spLocks noChangeArrowheads="1"/>
          </p:cNvSpPr>
          <p:nvPr/>
        </p:nvSpPr>
        <p:spPr bwMode="auto">
          <a:xfrm>
            <a:off x="4572000" y="2057400"/>
            <a:ext cx="38100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dirty="0">
                <a:latin typeface="Roboto Light"/>
                <a:cs typeface="Roboto Light"/>
              </a:rPr>
              <a:t>Checksum</a:t>
            </a:r>
            <a:endParaRPr lang="it-IT" b="0" dirty="0">
              <a:latin typeface="Roboto Light"/>
              <a:cs typeface="Roboto Light"/>
            </a:endParaRPr>
          </a:p>
        </p:txBody>
      </p:sp>
      <p:sp>
        <p:nvSpPr>
          <p:cNvPr id="326661" name="Rectangle 5"/>
          <p:cNvSpPr>
            <a:spLocks noChangeArrowheads="1"/>
          </p:cNvSpPr>
          <p:nvPr/>
        </p:nvSpPr>
        <p:spPr bwMode="auto">
          <a:xfrm>
            <a:off x="685800" y="2057400"/>
            <a:ext cx="3886200" cy="2857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UDP message length</a:t>
            </a:r>
            <a:endParaRPr lang="it-IT" b="0">
              <a:latin typeface="Roboto Light"/>
              <a:cs typeface="Roboto Light"/>
            </a:endParaRPr>
          </a:p>
        </p:txBody>
      </p:sp>
      <p:sp>
        <p:nvSpPr>
          <p:cNvPr id="326662" name="Rectangle 6"/>
          <p:cNvSpPr>
            <a:spLocks noChangeArrowheads="1"/>
          </p:cNvSpPr>
          <p:nvPr/>
        </p:nvSpPr>
        <p:spPr bwMode="auto">
          <a:xfrm>
            <a:off x="685800" y="2343150"/>
            <a:ext cx="7696200" cy="628650"/>
          </a:xfrm>
          <a:prstGeom prst="rect">
            <a:avLst/>
          </a:prstGeom>
          <a:no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Data</a:t>
            </a:r>
            <a:endParaRPr lang="it-IT" b="0">
              <a:latin typeface="Roboto Light"/>
              <a:cs typeface="Roboto Light"/>
            </a:endParaRPr>
          </a:p>
        </p:txBody>
      </p:sp>
      <p:sp>
        <p:nvSpPr>
          <p:cNvPr id="326663" name="Rectangle 7"/>
          <p:cNvSpPr>
            <a:spLocks noChangeArrowheads="1"/>
          </p:cNvSpPr>
          <p:nvPr/>
        </p:nvSpPr>
        <p:spPr bwMode="auto">
          <a:xfrm>
            <a:off x="4572000" y="1771651"/>
            <a:ext cx="3810000" cy="285750"/>
          </a:xfrm>
          <a:prstGeom prst="rect">
            <a:avLst/>
          </a:prstGeom>
          <a:solidFill>
            <a:srgbClr val="FADC70"/>
          </a:solidFill>
          <a:ln w="12700">
            <a:solidFill>
              <a:schemeClr val="tx1"/>
            </a:solidFill>
            <a:miter lim="800000"/>
            <a:headEnd type="none" w="sm" len="sm"/>
            <a:tailEnd type="none" w="sm" len="sm"/>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UDP destination port</a:t>
            </a:r>
            <a:endParaRPr lang="it-IT" b="0">
              <a:latin typeface="Roboto Light"/>
              <a:cs typeface="Roboto Light"/>
            </a:endParaRPr>
          </a:p>
        </p:txBody>
      </p:sp>
      <p:sp>
        <p:nvSpPr>
          <p:cNvPr id="326664" name="Text Box 8"/>
          <p:cNvSpPr txBox="1">
            <a:spLocks noChangeArrowheads="1"/>
          </p:cNvSpPr>
          <p:nvPr/>
        </p:nvSpPr>
        <p:spPr bwMode="auto">
          <a:xfrm>
            <a:off x="623085" y="1466785"/>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dirty="0" err="1">
                <a:latin typeface="Roboto Light"/>
                <a:cs typeface="Roboto Light"/>
              </a:rPr>
              <a:t>0</a:t>
            </a:r>
            <a:endParaRPr lang="it-IT" b="0" dirty="0">
              <a:latin typeface="Roboto Light"/>
              <a:cs typeface="Roboto Light"/>
            </a:endParaRPr>
          </a:p>
        </p:txBody>
      </p:sp>
      <p:sp>
        <p:nvSpPr>
          <p:cNvPr id="326665" name="Text Box 9"/>
          <p:cNvSpPr txBox="1">
            <a:spLocks noChangeArrowheads="1"/>
          </p:cNvSpPr>
          <p:nvPr/>
        </p:nvSpPr>
        <p:spPr bwMode="auto">
          <a:xfrm>
            <a:off x="1613686" y="1466785"/>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4</a:t>
            </a:r>
            <a:endParaRPr lang="it-IT" b="0">
              <a:latin typeface="Roboto Light"/>
              <a:cs typeface="Roboto Light"/>
            </a:endParaRPr>
          </a:p>
        </p:txBody>
      </p:sp>
      <p:sp>
        <p:nvSpPr>
          <p:cNvPr id="326666" name="Text Box 10"/>
          <p:cNvSpPr txBox="1">
            <a:spLocks noChangeArrowheads="1"/>
          </p:cNvSpPr>
          <p:nvPr/>
        </p:nvSpPr>
        <p:spPr bwMode="auto">
          <a:xfrm>
            <a:off x="2604285" y="1466785"/>
            <a:ext cx="271480"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8</a:t>
            </a:r>
            <a:endParaRPr lang="it-IT" b="0">
              <a:latin typeface="Roboto Light"/>
              <a:cs typeface="Roboto Light"/>
            </a:endParaRPr>
          </a:p>
        </p:txBody>
      </p:sp>
      <p:sp>
        <p:nvSpPr>
          <p:cNvPr id="326667" name="Text Box 11"/>
          <p:cNvSpPr txBox="1">
            <a:spLocks noChangeArrowheads="1"/>
          </p:cNvSpPr>
          <p:nvPr/>
        </p:nvSpPr>
        <p:spPr bwMode="auto">
          <a:xfrm>
            <a:off x="3389183" y="1466785"/>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12</a:t>
            </a:r>
            <a:endParaRPr lang="it-IT" b="0">
              <a:latin typeface="Roboto Light"/>
              <a:cs typeface="Roboto Light"/>
            </a:endParaRPr>
          </a:p>
        </p:txBody>
      </p:sp>
      <p:sp>
        <p:nvSpPr>
          <p:cNvPr id="326668" name="Text Box 12"/>
          <p:cNvSpPr txBox="1">
            <a:spLocks noChangeArrowheads="1"/>
          </p:cNvSpPr>
          <p:nvPr/>
        </p:nvSpPr>
        <p:spPr bwMode="auto">
          <a:xfrm>
            <a:off x="4513134" y="1466785"/>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16</a:t>
            </a:r>
            <a:endParaRPr lang="it-IT" b="0">
              <a:latin typeface="Roboto Light"/>
              <a:cs typeface="Roboto Light"/>
            </a:endParaRPr>
          </a:p>
        </p:txBody>
      </p:sp>
      <p:sp>
        <p:nvSpPr>
          <p:cNvPr id="326669" name="Text Box 13"/>
          <p:cNvSpPr txBox="1">
            <a:spLocks noChangeArrowheads="1"/>
          </p:cNvSpPr>
          <p:nvPr/>
        </p:nvSpPr>
        <p:spPr bwMode="auto">
          <a:xfrm>
            <a:off x="5427534" y="1466785"/>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20</a:t>
            </a:r>
            <a:endParaRPr lang="it-IT" b="0">
              <a:latin typeface="Roboto Light"/>
              <a:cs typeface="Roboto Light"/>
            </a:endParaRPr>
          </a:p>
        </p:txBody>
      </p:sp>
      <p:sp>
        <p:nvSpPr>
          <p:cNvPr id="326670" name="Text Box 14"/>
          <p:cNvSpPr txBox="1">
            <a:spLocks noChangeArrowheads="1"/>
          </p:cNvSpPr>
          <p:nvPr/>
        </p:nvSpPr>
        <p:spPr bwMode="auto">
          <a:xfrm>
            <a:off x="6265734" y="1466785"/>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24</a:t>
            </a:r>
            <a:endParaRPr lang="it-IT" b="0">
              <a:latin typeface="Roboto Light"/>
              <a:cs typeface="Roboto Light"/>
            </a:endParaRPr>
          </a:p>
        </p:txBody>
      </p:sp>
      <p:sp>
        <p:nvSpPr>
          <p:cNvPr id="326671" name="Text Box 15"/>
          <p:cNvSpPr txBox="1">
            <a:spLocks noChangeArrowheads="1"/>
          </p:cNvSpPr>
          <p:nvPr/>
        </p:nvSpPr>
        <p:spPr bwMode="auto">
          <a:xfrm>
            <a:off x="7180134" y="1466785"/>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28</a:t>
            </a:r>
            <a:endParaRPr lang="it-IT" b="0">
              <a:latin typeface="Roboto Light"/>
              <a:cs typeface="Roboto Light"/>
            </a:endParaRPr>
          </a:p>
        </p:txBody>
      </p:sp>
      <p:sp>
        <p:nvSpPr>
          <p:cNvPr id="326672" name="Text Box 16"/>
          <p:cNvSpPr txBox="1">
            <a:spLocks noChangeArrowheads="1"/>
          </p:cNvSpPr>
          <p:nvPr/>
        </p:nvSpPr>
        <p:spPr bwMode="auto">
          <a:xfrm>
            <a:off x="8094534" y="1466785"/>
            <a:ext cx="378086" cy="313268"/>
          </a:xfrm>
          <a:prstGeom prst="rect">
            <a:avLst/>
          </a:prstGeom>
          <a:noFill/>
          <a:ln w="12700">
            <a:noFill/>
            <a:miter lim="800000"/>
            <a:headEnd/>
            <a:tailEnd/>
          </a:ln>
          <a:effectLst/>
        </p:spPr>
        <p:txBody>
          <a:bodyPr wrap="none" lIns="81640" tIns="40819" rIns="81640" bIns="40819" anchor="ctr">
            <a:prstTxWarp prst="textNoShape">
              <a:avLst/>
            </a:prstTxWarp>
            <a:spAutoFit/>
          </a:bodyPr>
          <a:lstStyle/>
          <a:p>
            <a:pPr algn="ctr" eaLnBrk="0" hangingPunct="0"/>
            <a:r>
              <a:rPr lang="it-IT" sz="1500">
                <a:latin typeface="Roboto Light"/>
                <a:cs typeface="Roboto Light"/>
              </a:rPr>
              <a:t>31</a:t>
            </a:r>
            <a:endParaRPr lang="it-IT" b="0">
              <a:latin typeface="Roboto Light"/>
              <a:cs typeface="Roboto Light"/>
            </a:endParaRPr>
          </a:p>
        </p:txBody>
      </p:sp>
    </p:spTree>
    <p:extLst>
      <p:ext uri="{BB962C8B-B14F-4D97-AF65-F5344CB8AC3E}">
        <p14:creationId xmlns:p14="http://schemas.microsoft.com/office/powerpoint/2010/main" val="19284377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t>UDP Encapsulation</a:t>
            </a:r>
          </a:p>
        </p:txBody>
      </p:sp>
      <p:sp>
        <p:nvSpPr>
          <p:cNvPr id="327683" name="Rectangle 3"/>
          <p:cNvSpPr>
            <a:spLocks noChangeArrowheads="1"/>
          </p:cNvSpPr>
          <p:nvPr/>
        </p:nvSpPr>
        <p:spPr bwMode="auto">
          <a:xfrm>
            <a:off x="533400" y="3543300"/>
            <a:ext cx="1524000" cy="4000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Frame header</a:t>
            </a:r>
          </a:p>
        </p:txBody>
      </p:sp>
      <p:sp>
        <p:nvSpPr>
          <p:cNvPr id="327684" name="Rectangle 4"/>
          <p:cNvSpPr>
            <a:spLocks noChangeArrowheads="1"/>
          </p:cNvSpPr>
          <p:nvPr/>
        </p:nvSpPr>
        <p:spPr bwMode="auto">
          <a:xfrm>
            <a:off x="2057400" y="3543300"/>
            <a:ext cx="6324600" cy="4000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Frame data</a:t>
            </a:r>
            <a:endParaRPr lang="it-IT" b="0">
              <a:latin typeface="Roboto Light"/>
              <a:cs typeface="Roboto Light"/>
            </a:endParaRPr>
          </a:p>
        </p:txBody>
      </p:sp>
      <p:sp>
        <p:nvSpPr>
          <p:cNvPr id="327685" name="Rectangle 5"/>
          <p:cNvSpPr>
            <a:spLocks noChangeArrowheads="1"/>
          </p:cNvSpPr>
          <p:nvPr/>
        </p:nvSpPr>
        <p:spPr bwMode="auto">
          <a:xfrm>
            <a:off x="2057400" y="2800350"/>
            <a:ext cx="1524000" cy="4000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IP header </a:t>
            </a:r>
          </a:p>
        </p:txBody>
      </p:sp>
      <p:sp>
        <p:nvSpPr>
          <p:cNvPr id="327686" name="Rectangle 6"/>
          <p:cNvSpPr>
            <a:spLocks noChangeArrowheads="1"/>
          </p:cNvSpPr>
          <p:nvPr/>
        </p:nvSpPr>
        <p:spPr bwMode="auto">
          <a:xfrm>
            <a:off x="3581400" y="2800350"/>
            <a:ext cx="4800600" cy="4000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IP data</a:t>
            </a:r>
            <a:endParaRPr lang="it-IT" b="0">
              <a:latin typeface="Roboto Light"/>
              <a:cs typeface="Roboto Light"/>
            </a:endParaRPr>
          </a:p>
        </p:txBody>
      </p:sp>
      <p:sp>
        <p:nvSpPr>
          <p:cNvPr id="327687" name="Line 7"/>
          <p:cNvSpPr>
            <a:spLocks noChangeShapeType="1"/>
          </p:cNvSpPr>
          <p:nvPr/>
        </p:nvSpPr>
        <p:spPr bwMode="auto">
          <a:xfrm>
            <a:off x="2209800" y="3257550"/>
            <a:ext cx="0" cy="22860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327688" name="Line 8"/>
          <p:cNvSpPr>
            <a:spLocks noChangeShapeType="1"/>
          </p:cNvSpPr>
          <p:nvPr/>
        </p:nvSpPr>
        <p:spPr bwMode="auto">
          <a:xfrm>
            <a:off x="8229600" y="3257550"/>
            <a:ext cx="0" cy="22860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327689" name="Rectangle 9"/>
          <p:cNvSpPr>
            <a:spLocks noChangeArrowheads="1"/>
          </p:cNvSpPr>
          <p:nvPr/>
        </p:nvSpPr>
        <p:spPr bwMode="auto">
          <a:xfrm>
            <a:off x="3581400" y="2057400"/>
            <a:ext cx="1524000" cy="4000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UDP header </a:t>
            </a:r>
          </a:p>
        </p:txBody>
      </p:sp>
      <p:sp>
        <p:nvSpPr>
          <p:cNvPr id="327690" name="Rectangle 10"/>
          <p:cNvSpPr>
            <a:spLocks noChangeArrowheads="1"/>
          </p:cNvSpPr>
          <p:nvPr/>
        </p:nvSpPr>
        <p:spPr bwMode="auto">
          <a:xfrm>
            <a:off x="5105400" y="2057400"/>
            <a:ext cx="3276600" cy="400050"/>
          </a:xfrm>
          <a:prstGeom prst="rect">
            <a:avLst/>
          </a:prstGeom>
          <a:noFill/>
          <a:ln w="12700">
            <a:solidFill>
              <a:schemeClr val="tx1"/>
            </a:solidFill>
            <a:miter lim="800000"/>
            <a:headEnd/>
            <a:tailEnd/>
          </a:ln>
          <a:effectLst/>
        </p:spPr>
        <p:txBody>
          <a:bodyPr wrap="none" lIns="81640" tIns="40819" rIns="81640" bIns="40819" anchor="ctr">
            <a:prstTxWarp prst="textNoShape">
              <a:avLst/>
            </a:prstTxWarp>
          </a:bodyPr>
          <a:lstStyle/>
          <a:p>
            <a:pPr algn="ctr" eaLnBrk="0" hangingPunct="0"/>
            <a:r>
              <a:rPr lang="it-IT" sz="1500">
                <a:latin typeface="Roboto Light"/>
                <a:cs typeface="Roboto Light"/>
              </a:rPr>
              <a:t>UDP data</a:t>
            </a:r>
            <a:endParaRPr lang="it-IT" b="0">
              <a:latin typeface="Roboto Light"/>
              <a:cs typeface="Roboto Light"/>
            </a:endParaRPr>
          </a:p>
        </p:txBody>
      </p:sp>
      <p:sp>
        <p:nvSpPr>
          <p:cNvPr id="327691" name="Line 11"/>
          <p:cNvSpPr>
            <a:spLocks noChangeShapeType="1"/>
          </p:cNvSpPr>
          <p:nvPr/>
        </p:nvSpPr>
        <p:spPr bwMode="auto">
          <a:xfrm>
            <a:off x="3733800" y="2514600"/>
            <a:ext cx="0" cy="22860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a:latin typeface="Roboto Light"/>
              <a:cs typeface="Roboto Light"/>
            </a:endParaRPr>
          </a:p>
        </p:txBody>
      </p:sp>
      <p:sp>
        <p:nvSpPr>
          <p:cNvPr id="327692" name="Line 12"/>
          <p:cNvSpPr>
            <a:spLocks noChangeShapeType="1"/>
          </p:cNvSpPr>
          <p:nvPr/>
        </p:nvSpPr>
        <p:spPr bwMode="auto">
          <a:xfrm>
            <a:off x="8229600" y="2514600"/>
            <a:ext cx="0" cy="228600"/>
          </a:xfrm>
          <a:prstGeom prst="line">
            <a:avLst/>
          </a:prstGeom>
          <a:noFill/>
          <a:ln w="12700">
            <a:solidFill>
              <a:schemeClr val="tx1"/>
            </a:solidFill>
            <a:round/>
            <a:headEnd/>
            <a:tailEnd type="triangle" w="med" len="med"/>
          </a:ln>
          <a:effectLst/>
        </p:spPr>
        <p:txBody>
          <a:bodyPr wrap="none" lIns="81640" tIns="40819" rIns="81640" bIns="40819" anchor="ctr">
            <a:prstTxWarp prst="textNoShape">
              <a:avLst/>
            </a:prstTxWarp>
          </a:bodyPr>
          <a:lstStyle/>
          <a:p>
            <a:endParaRPr lang="en-US">
              <a:latin typeface="Roboto Light"/>
              <a:cs typeface="Roboto Light"/>
            </a:endParaRPr>
          </a:p>
        </p:txBody>
      </p:sp>
    </p:spTree>
    <p:extLst>
      <p:ext uri="{BB962C8B-B14F-4D97-AF65-F5344CB8AC3E}">
        <p14:creationId xmlns:p14="http://schemas.microsoft.com/office/powerpoint/2010/main" val="5959330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r>
              <a:rPr lang="en-US"/>
              <a:t>UDP Spoofing</a:t>
            </a:r>
          </a:p>
        </p:txBody>
      </p:sp>
      <p:sp>
        <p:nvSpPr>
          <p:cNvPr id="328707" name="Rectangle 3"/>
          <p:cNvSpPr>
            <a:spLocks noGrp="1" noChangeArrowheads="1"/>
          </p:cNvSpPr>
          <p:nvPr>
            <p:ph idx="1"/>
          </p:nvPr>
        </p:nvSpPr>
        <p:spPr/>
        <p:txBody>
          <a:bodyPr/>
          <a:lstStyle/>
          <a:p>
            <a:r>
              <a:rPr lang="en-US" dirty="0"/>
              <a:t>Basically IP spoofing</a:t>
            </a:r>
          </a:p>
        </p:txBody>
      </p:sp>
      <p:sp>
        <p:nvSpPr>
          <p:cNvPr id="328711" name="Line 7"/>
          <p:cNvSpPr>
            <a:spLocks noChangeShapeType="1"/>
          </p:cNvSpPr>
          <p:nvPr/>
        </p:nvSpPr>
        <p:spPr bwMode="auto">
          <a:xfrm flipH="1">
            <a:off x="4953000" y="2286000"/>
            <a:ext cx="0" cy="137160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a:p>
        </p:txBody>
      </p:sp>
      <p:sp>
        <p:nvSpPr>
          <p:cNvPr id="328712" name="Freeform 8"/>
          <p:cNvSpPr>
            <a:spLocks/>
          </p:cNvSpPr>
          <p:nvPr/>
        </p:nvSpPr>
        <p:spPr bwMode="auto">
          <a:xfrm>
            <a:off x="1981201" y="2286001"/>
            <a:ext cx="6005513" cy="435768"/>
          </a:xfrm>
          <a:custGeom>
            <a:avLst/>
            <a:gdLst/>
            <a:ahLst/>
            <a:cxnLst>
              <a:cxn ang="0">
                <a:pos x="0" y="365"/>
              </a:cxn>
              <a:cxn ang="0">
                <a:pos x="0" y="0"/>
              </a:cxn>
              <a:cxn ang="0">
                <a:pos x="4098" y="0"/>
              </a:cxn>
              <a:cxn ang="0">
                <a:pos x="4098" y="201"/>
              </a:cxn>
            </a:cxnLst>
            <a:rect l="0" t="0" r="r" b="b"/>
            <a:pathLst>
              <a:path w="4099" h="366">
                <a:moveTo>
                  <a:pt x="0" y="365"/>
                </a:moveTo>
                <a:lnTo>
                  <a:pt x="0" y="0"/>
                </a:lnTo>
                <a:lnTo>
                  <a:pt x="4098" y="0"/>
                </a:lnTo>
                <a:lnTo>
                  <a:pt x="4098" y="201"/>
                </a:lnTo>
              </a:path>
            </a:pathLst>
          </a:custGeom>
          <a:noFill/>
          <a:ln w="12700" cap="rnd" cmpd="sng">
            <a:solidFill>
              <a:schemeClr val="tx1"/>
            </a:solidFill>
            <a:prstDash val="solid"/>
            <a:round/>
            <a:headEnd type="none" w="sm" len="sm"/>
            <a:tailEnd type="none" w="sm" len="sm"/>
          </a:ln>
          <a:effectLst/>
        </p:spPr>
        <p:txBody>
          <a:bodyPr lIns="81640" tIns="40819" rIns="81640" bIns="40819">
            <a:prstTxWarp prst="textNoShape">
              <a:avLst/>
            </a:prstTxWarp>
          </a:bodyPr>
          <a:lstStyle/>
          <a:p>
            <a:endParaRPr lang="en-US"/>
          </a:p>
        </p:txBody>
      </p:sp>
      <p:sp>
        <p:nvSpPr>
          <p:cNvPr id="328713" name="Freeform 9"/>
          <p:cNvSpPr>
            <a:spLocks/>
          </p:cNvSpPr>
          <p:nvPr/>
        </p:nvSpPr>
        <p:spPr bwMode="auto">
          <a:xfrm>
            <a:off x="5334002" y="2206229"/>
            <a:ext cx="2506663" cy="1337072"/>
          </a:xfrm>
          <a:custGeom>
            <a:avLst/>
            <a:gdLst/>
            <a:ahLst/>
            <a:cxnLst>
              <a:cxn ang="0">
                <a:pos x="0" y="336"/>
              </a:cxn>
              <a:cxn ang="0">
                <a:pos x="0" y="0"/>
              </a:cxn>
              <a:cxn ang="0">
                <a:pos x="4162" y="0"/>
              </a:cxn>
            </a:cxnLst>
            <a:rect l="0" t="0" r="r" b="b"/>
            <a:pathLst>
              <a:path w="4163" h="337">
                <a:moveTo>
                  <a:pt x="0" y="336"/>
                </a:moveTo>
                <a:lnTo>
                  <a:pt x="0" y="0"/>
                </a:lnTo>
                <a:lnTo>
                  <a:pt x="4162" y="0"/>
                </a:lnTo>
              </a:path>
            </a:pathLst>
          </a:custGeom>
          <a:noFill/>
          <a:ln w="12700" cap="rnd" cmpd="sng">
            <a:solidFill>
              <a:schemeClr val="tx1"/>
            </a:solidFill>
            <a:prstDash val="dash"/>
            <a:round/>
            <a:headEnd type="none" w="sm" len="sm"/>
            <a:tailEnd type="stealth" w="med" len="lg"/>
          </a:ln>
          <a:effectLst/>
        </p:spPr>
        <p:txBody>
          <a:bodyPr lIns="81640" tIns="40819" rIns="81640" bIns="40819">
            <a:prstTxWarp prst="textNoShape">
              <a:avLst/>
            </a:prstTxWarp>
          </a:bodyPr>
          <a:lstStyle/>
          <a:p>
            <a:endParaRPr lang="en-US" sz="1400">
              <a:latin typeface="Roboto Light"/>
              <a:cs typeface="Roboto Light"/>
            </a:endParaRPr>
          </a:p>
        </p:txBody>
      </p:sp>
      <p:sp>
        <p:nvSpPr>
          <p:cNvPr id="328714" name="Line 10"/>
          <p:cNvSpPr>
            <a:spLocks noChangeShapeType="1"/>
          </p:cNvSpPr>
          <p:nvPr/>
        </p:nvSpPr>
        <p:spPr bwMode="auto">
          <a:xfrm flipH="1" flipV="1">
            <a:off x="2209800" y="2457450"/>
            <a:ext cx="5410200" cy="0"/>
          </a:xfrm>
          <a:prstGeom prst="line">
            <a:avLst/>
          </a:prstGeom>
          <a:noFill/>
          <a:ln w="12700">
            <a:solidFill>
              <a:schemeClr val="tx1"/>
            </a:solidFill>
            <a:prstDash val="dashDot"/>
            <a:round/>
            <a:headEnd type="none" w="sm" len="sm"/>
            <a:tailEnd type="stealth" w="med" len="lg"/>
          </a:ln>
          <a:effectLst/>
        </p:spPr>
        <p:txBody>
          <a:bodyPr wrap="none" lIns="81640" tIns="40819" rIns="81640" bIns="40819" anchor="ctr">
            <a:prstTxWarp prst="textNoShape">
              <a:avLst/>
            </a:prstTxWarp>
          </a:bodyPr>
          <a:lstStyle/>
          <a:p>
            <a:endParaRPr lang="en-US"/>
          </a:p>
        </p:txBody>
      </p:sp>
      <p:grpSp>
        <p:nvGrpSpPr>
          <p:cNvPr id="328715" name="Group 11"/>
          <p:cNvGrpSpPr>
            <a:grpSpLocks/>
          </p:cNvGrpSpPr>
          <p:nvPr/>
        </p:nvGrpSpPr>
        <p:grpSpPr bwMode="auto">
          <a:xfrm>
            <a:off x="5394326" y="1868093"/>
            <a:ext cx="2374900" cy="277415"/>
            <a:chOff x="4184" y="1233"/>
            <a:chExt cx="1012" cy="233"/>
          </a:xfrm>
        </p:grpSpPr>
        <p:sp>
          <p:nvSpPr>
            <p:cNvPr id="328716" name="Rectangle 12"/>
            <p:cNvSpPr>
              <a:spLocks noChangeArrowheads="1"/>
            </p:cNvSpPr>
            <p:nvPr/>
          </p:nvSpPr>
          <p:spPr bwMode="auto">
            <a:xfrm>
              <a:off x="4184" y="1242"/>
              <a:ext cx="1012"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400">
                <a:latin typeface="Roboto Light"/>
                <a:cs typeface="Roboto Light"/>
              </a:endParaRPr>
            </a:p>
          </p:txBody>
        </p:sp>
        <p:sp>
          <p:nvSpPr>
            <p:cNvPr id="328717" name="Rectangle 13"/>
            <p:cNvSpPr>
              <a:spLocks noChangeArrowheads="1"/>
            </p:cNvSpPr>
            <p:nvPr/>
          </p:nvSpPr>
          <p:spPr bwMode="auto">
            <a:xfrm>
              <a:off x="4358" y="1233"/>
              <a:ext cx="697" cy="233"/>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eaLnBrk="0" hangingPunct="0"/>
              <a:r>
                <a:rPr lang="it-IT" sz="1200">
                  <a:latin typeface="Roboto Light"/>
                  <a:cs typeface="Roboto Light"/>
                </a:rPr>
                <a:t>Spoofed UDP request</a:t>
              </a:r>
            </a:p>
          </p:txBody>
        </p:sp>
      </p:grpSp>
      <p:sp>
        <p:nvSpPr>
          <p:cNvPr id="328718" name="Rectangle 14"/>
          <p:cNvSpPr>
            <a:spLocks noChangeArrowheads="1"/>
          </p:cNvSpPr>
          <p:nvPr/>
        </p:nvSpPr>
        <p:spPr bwMode="auto">
          <a:xfrm>
            <a:off x="7205204" y="3646885"/>
            <a:ext cx="1587500" cy="298454"/>
          </a:xfrm>
          <a:prstGeom prst="rect">
            <a:avLst/>
          </a:prstGeom>
          <a:noFill/>
          <a:ln w="9525">
            <a:noFill/>
            <a:miter lim="800000"/>
            <a:headEnd/>
            <a:tailEnd/>
          </a:ln>
          <a:effectLst/>
        </p:spPr>
        <p:txBody>
          <a:bodyPr lIns="82207" tIns="41104" rIns="82207" bIns="41104">
            <a:prstTxWarp prst="textNoShape">
              <a:avLst/>
            </a:prstTxWarp>
            <a:spAutoFit/>
          </a:bodyPr>
          <a:lstStyle/>
          <a:p>
            <a:pPr algn="ctr" eaLnBrk="0" hangingPunct="0">
              <a:spcBef>
                <a:spcPct val="50000"/>
              </a:spcBef>
            </a:pPr>
            <a:r>
              <a:rPr lang="it-IT" sz="1400" b="0" dirty="0">
                <a:latin typeface="Roboto Light"/>
                <a:cs typeface="Roboto Light"/>
              </a:rPr>
              <a:t>Server</a:t>
            </a:r>
          </a:p>
        </p:txBody>
      </p:sp>
      <p:sp>
        <p:nvSpPr>
          <p:cNvPr id="328719" name="Rectangle 15"/>
          <p:cNvSpPr>
            <a:spLocks noChangeArrowheads="1"/>
          </p:cNvSpPr>
          <p:nvPr/>
        </p:nvSpPr>
        <p:spPr bwMode="auto">
          <a:xfrm>
            <a:off x="3757614" y="4400551"/>
            <a:ext cx="2179637" cy="298454"/>
          </a:xfrm>
          <a:prstGeom prst="rect">
            <a:avLst/>
          </a:prstGeom>
          <a:noFill/>
          <a:ln w="9525">
            <a:noFill/>
            <a:miter lim="800000"/>
            <a:headEnd/>
            <a:tailEnd/>
          </a:ln>
          <a:effectLst/>
        </p:spPr>
        <p:txBody>
          <a:bodyPr lIns="82207" tIns="41104" rIns="82207" bIns="41104">
            <a:prstTxWarp prst="textNoShape">
              <a:avLst/>
            </a:prstTxWarp>
            <a:spAutoFit/>
          </a:bodyPr>
          <a:lstStyle/>
          <a:p>
            <a:pPr algn="ctr" eaLnBrk="0" hangingPunct="0">
              <a:spcBef>
                <a:spcPct val="50000"/>
              </a:spcBef>
            </a:pPr>
            <a:r>
              <a:rPr lang="it-IT" sz="1400" b="0">
                <a:latin typeface="Roboto Light"/>
                <a:cs typeface="Roboto Light"/>
              </a:rPr>
              <a:t>Attacker</a:t>
            </a:r>
          </a:p>
        </p:txBody>
      </p:sp>
      <p:sp>
        <p:nvSpPr>
          <p:cNvPr id="328720" name="Rectangle 16"/>
          <p:cNvSpPr>
            <a:spLocks noChangeArrowheads="1"/>
          </p:cNvSpPr>
          <p:nvPr/>
        </p:nvSpPr>
        <p:spPr bwMode="auto">
          <a:xfrm>
            <a:off x="814389" y="3486151"/>
            <a:ext cx="1587500" cy="298454"/>
          </a:xfrm>
          <a:prstGeom prst="rect">
            <a:avLst/>
          </a:prstGeom>
          <a:noFill/>
          <a:ln w="9525">
            <a:noFill/>
            <a:miter lim="800000"/>
            <a:headEnd/>
            <a:tailEnd/>
          </a:ln>
          <a:effectLst/>
        </p:spPr>
        <p:txBody>
          <a:bodyPr lIns="82207" tIns="41104" rIns="82207" bIns="41104">
            <a:prstTxWarp prst="textNoShape">
              <a:avLst/>
            </a:prstTxWarp>
            <a:spAutoFit/>
          </a:bodyPr>
          <a:lstStyle/>
          <a:p>
            <a:pPr algn="ctr" eaLnBrk="0" hangingPunct="0">
              <a:spcBef>
                <a:spcPct val="50000"/>
              </a:spcBef>
            </a:pPr>
            <a:r>
              <a:rPr lang="it-IT" sz="1400" b="0" dirty="0" err="1">
                <a:latin typeface="Roboto Light"/>
                <a:cs typeface="Roboto Light"/>
              </a:rPr>
              <a:t>Trusted</a:t>
            </a:r>
            <a:r>
              <a:rPr lang="it-IT" sz="1400" b="0" dirty="0">
                <a:latin typeface="Roboto Light"/>
                <a:cs typeface="Roboto Light"/>
              </a:rPr>
              <a:t> client</a:t>
            </a:r>
          </a:p>
        </p:txBody>
      </p:sp>
      <p:grpSp>
        <p:nvGrpSpPr>
          <p:cNvPr id="328721" name="Group 17"/>
          <p:cNvGrpSpPr>
            <a:grpSpLocks/>
          </p:cNvGrpSpPr>
          <p:nvPr/>
        </p:nvGrpSpPr>
        <p:grpSpPr bwMode="auto">
          <a:xfrm>
            <a:off x="2590801" y="2514604"/>
            <a:ext cx="1484313" cy="277416"/>
            <a:chOff x="3518" y="2413"/>
            <a:chExt cx="1012" cy="233"/>
          </a:xfrm>
        </p:grpSpPr>
        <p:sp>
          <p:nvSpPr>
            <p:cNvPr id="328722" name="Rectangle 18"/>
            <p:cNvSpPr>
              <a:spLocks noChangeArrowheads="1"/>
            </p:cNvSpPr>
            <p:nvPr/>
          </p:nvSpPr>
          <p:spPr bwMode="auto">
            <a:xfrm>
              <a:off x="3518" y="2422"/>
              <a:ext cx="1012"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400">
                <a:latin typeface="Roboto Light"/>
                <a:cs typeface="Roboto Light"/>
              </a:endParaRPr>
            </a:p>
          </p:txBody>
        </p:sp>
        <p:sp>
          <p:nvSpPr>
            <p:cNvPr id="328723" name="Rectangle 19"/>
            <p:cNvSpPr>
              <a:spLocks noChangeArrowheads="1"/>
            </p:cNvSpPr>
            <p:nvPr/>
          </p:nvSpPr>
          <p:spPr bwMode="auto">
            <a:xfrm>
              <a:off x="3749" y="2413"/>
              <a:ext cx="581" cy="233"/>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eaLnBrk="0" hangingPunct="0"/>
              <a:r>
                <a:rPr lang="it-IT" sz="1200">
                  <a:latin typeface="Roboto Light"/>
                  <a:cs typeface="Roboto Light"/>
                </a:rPr>
                <a:t>UDP reply</a:t>
              </a:r>
            </a:p>
          </p:txBody>
        </p:sp>
      </p:grpSp>
      <p:pic>
        <p:nvPicPr>
          <p:cNvPr id="2" name="Picture 1"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514" y="2549082"/>
            <a:ext cx="914400" cy="1108518"/>
          </a:xfrm>
          <a:prstGeom prst="rect">
            <a:avLst/>
          </a:prstGeom>
        </p:spPr>
      </p:pic>
      <p:pic>
        <p:nvPicPr>
          <p:cNvPr id="21" name="Picture 20"/>
          <p:cNvPicPr>
            <a:picLocks noChangeAspect="1"/>
          </p:cNvPicPr>
          <p:nvPr/>
        </p:nvPicPr>
        <p:blipFill>
          <a:blip r:embed="rId4"/>
          <a:stretch>
            <a:fillRect/>
          </a:stretch>
        </p:blipFill>
        <p:spPr>
          <a:xfrm>
            <a:off x="1214758" y="2770080"/>
            <a:ext cx="1105582" cy="716071"/>
          </a:xfrm>
          <a:prstGeom prst="rect">
            <a:avLst/>
          </a:prstGeom>
        </p:spPr>
      </p:pic>
      <p:pic>
        <p:nvPicPr>
          <p:cNvPr id="22" name="Picture 21"/>
          <p:cNvPicPr>
            <a:picLocks noChangeAspect="1"/>
          </p:cNvPicPr>
          <p:nvPr/>
        </p:nvPicPr>
        <p:blipFill>
          <a:blip r:embed="rId4"/>
          <a:stretch>
            <a:fillRect/>
          </a:stretch>
        </p:blipFill>
        <p:spPr>
          <a:xfrm>
            <a:off x="4321401" y="3684480"/>
            <a:ext cx="1105582" cy="716071"/>
          </a:xfrm>
          <a:prstGeom prst="rect">
            <a:avLst/>
          </a:prstGeom>
        </p:spPr>
      </p:pic>
      <p:pic>
        <p:nvPicPr>
          <p:cNvPr id="23" name="Picture 22"/>
          <p:cNvPicPr>
            <a:picLocks noChangeAspect="1"/>
          </p:cNvPicPr>
          <p:nvPr/>
        </p:nvPicPr>
        <p:blipFill>
          <a:blip r:embed="rId5"/>
          <a:stretch>
            <a:fillRect/>
          </a:stretch>
        </p:blipFill>
        <p:spPr>
          <a:xfrm>
            <a:off x="5220085" y="3945339"/>
            <a:ext cx="499963" cy="578905"/>
          </a:xfrm>
          <a:prstGeom prst="rect">
            <a:avLst/>
          </a:prstGeom>
        </p:spPr>
      </p:pic>
    </p:spTree>
    <p:extLst>
      <p:ext uri="{BB962C8B-B14F-4D97-AF65-F5344CB8AC3E}">
        <p14:creationId xmlns:p14="http://schemas.microsoft.com/office/powerpoint/2010/main" val="28672521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r>
              <a:rPr lang="en-US"/>
              <a:t>UDP Hijacking</a:t>
            </a:r>
          </a:p>
        </p:txBody>
      </p:sp>
      <p:sp>
        <p:nvSpPr>
          <p:cNvPr id="329731" name="Rectangle 3"/>
          <p:cNvSpPr>
            <a:spLocks noGrp="1" noChangeArrowheads="1"/>
          </p:cNvSpPr>
          <p:nvPr>
            <p:ph idx="1"/>
          </p:nvPr>
        </p:nvSpPr>
        <p:spPr/>
        <p:txBody>
          <a:bodyPr/>
          <a:lstStyle/>
          <a:p>
            <a:r>
              <a:rPr lang="en-US"/>
              <a:t>Variation of the UDP spoofing attack</a:t>
            </a:r>
          </a:p>
        </p:txBody>
      </p:sp>
      <p:sp>
        <p:nvSpPr>
          <p:cNvPr id="329735" name="Line 7"/>
          <p:cNvSpPr>
            <a:spLocks noChangeShapeType="1"/>
          </p:cNvSpPr>
          <p:nvPr/>
        </p:nvSpPr>
        <p:spPr bwMode="auto">
          <a:xfrm flipH="1">
            <a:off x="4953000" y="2286000"/>
            <a:ext cx="0" cy="1371600"/>
          </a:xfrm>
          <a:prstGeom prst="line">
            <a:avLst/>
          </a:prstGeom>
          <a:noFill/>
          <a:ln w="12700">
            <a:solidFill>
              <a:schemeClr val="tx1"/>
            </a:solidFill>
            <a:round/>
            <a:headEnd type="none" w="sm" len="sm"/>
            <a:tailEnd type="none" w="sm" len="sm"/>
          </a:ln>
          <a:effectLst/>
        </p:spPr>
        <p:txBody>
          <a:bodyPr wrap="none" lIns="81640" tIns="40819" rIns="81640" bIns="40819" anchor="ctr">
            <a:prstTxWarp prst="textNoShape">
              <a:avLst/>
            </a:prstTxWarp>
          </a:bodyPr>
          <a:lstStyle/>
          <a:p>
            <a:endParaRPr lang="en-US" sz="1400">
              <a:latin typeface="Roboto Light"/>
              <a:cs typeface="Roboto Light"/>
            </a:endParaRPr>
          </a:p>
        </p:txBody>
      </p:sp>
      <p:sp>
        <p:nvSpPr>
          <p:cNvPr id="329736" name="Freeform 8"/>
          <p:cNvSpPr>
            <a:spLocks/>
          </p:cNvSpPr>
          <p:nvPr/>
        </p:nvSpPr>
        <p:spPr bwMode="auto">
          <a:xfrm>
            <a:off x="1981201" y="2286001"/>
            <a:ext cx="6005513" cy="435768"/>
          </a:xfrm>
          <a:custGeom>
            <a:avLst/>
            <a:gdLst/>
            <a:ahLst/>
            <a:cxnLst>
              <a:cxn ang="0">
                <a:pos x="0" y="365"/>
              </a:cxn>
              <a:cxn ang="0">
                <a:pos x="0" y="0"/>
              </a:cxn>
              <a:cxn ang="0">
                <a:pos x="4098" y="0"/>
              </a:cxn>
              <a:cxn ang="0">
                <a:pos x="4098" y="201"/>
              </a:cxn>
            </a:cxnLst>
            <a:rect l="0" t="0" r="r" b="b"/>
            <a:pathLst>
              <a:path w="4099" h="366">
                <a:moveTo>
                  <a:pt x="0" y="365"/>
                </a:moveTo>
                <a:lnTo>
                  <a:pt x="0" y="0"/>
                </a:lnTo>
                <a:lnTo>
                  <a:pt x="4098" y="0"/>
                </a:lnTo>
                <a:lnTo>
                  <a:pt x="4098" y="201"/>
                </a:lnTo>
              </a:path>
            </a:pathLst>
          </a:custGeom>
          <a:noFill/>
          <a:ln w="12700" cap="rnd" cmpd="sng">
            <a:solidFill>
              <a:schemeClr val="tx1"/>
            </a:solidFill>
            <a:prstDash val="solid"/>
            <a:round/>
            <a:headEnd type="none" w="sm" len="sm"/>
            <a:tailEnd type="none" w="sm" len="sm"/>
          </a:ln>
          <a:effectLst/>
        </p:spPr>
        <p:txBody>
          <a:bodyPr lIns="81640" tIns="40819" rIns="81640" bIns="40819">
            <a:prstTxWarp prst="textNoShape">
              <a:avLst/>
            </a:prstTxWarp>
          </a:bodyPr>
          <a:lstStyle/>
          <a:p>
            <a:endParaRPr lang="en-US" sz="1400">
              <a:latin typeface="Roboto Light"/>
              <a:cs typeface="Roboto Light"/>
            </a:endParaRPr>
          </a:p>
        </p:txBody>
      </p:sp>
      <p:sp>
        <p:nvSpPr>
          <p:cNvPr id="329737" name="Freeform 9"/>
          <p:cNvSpPr>
            <a:spLocks/>
          </p:cNvSpPr>
          <p:nvPr/>
        </p:nvSpPr>
        <p:spPr bwMode="auto">
          <a:xfrm>
            <a:off x="1739900" y="2206229"/>
            <a:ext cx="6100763" cy="401240"/>
          </a:xfrm>
          <a:custGeom>
            <a:avLst/>
            <a:gdLst/>
            <a:ahLst/>
            <a:cxnLst>
              <a:cxn ang="0">
                <a:pos x="0" y="336"/>
              </a:cxn>
              <a:cxn ang="0">
                <a:pos x="0" y="0"/>
              </a:cxn>
              <a:cxn ang="0">
                <a:pos x="4162" y="0"/>
              </a:cxn>
            </a:cxnLst>
            <a:rect l="0" t="0" r="r" b="b"/>
            <a:pathLst>
              <a:path w="4163" h="337">
                <a:moveTo>
                  <a:pt x="0" y="336"/>
                </a:moveTo>
                <a:lnTo>
                  <a:pt x="0" y="0"/>
                </a:lnTo>
                <a:lnTo>
                  <a:pt x="4162" y="0"/>
                </a:lnTo>
              </a:path>
            </a:pathLst>
          </a:custGeom>
          <a:noFill/>
          <a:ln w="12700" cap="rnd" cmpd="sng">
            <a:solidFill>
              <a:schemeClr val="tx1"/>
            </a:solidFill>
            <a:prstDash val="dash"/>
            <a:round/>
            <a:headEnd type="none" w="sm" len="sm"/>
            <a:tailEnd type="stealth" w="med" len="lg"/>
          </a:ln>
          <a:effectLst/>
        </p:spPr>
        <p:txBody>
          <a:bodyPr lIns="81640" tIns="40819" rIns="81640" bIns="40819">
            <a:prstTxWarp prst="textNoShape">
              <a:avLst/>
            </a:prstTxWarp>
          </a:bodyPr>
          <a:lstStyle/>
          <a:p>
            <a:endParaRPr lang="en-US" sz="1400">
              <a:latin typeface="Roboto Light"/>
              <a:cs typeface="Roboto Light"/>
            </a:endParaRPr>
          </a:p>
        </p:txBody>
      </p:sp>
      <p:sp>
        <p:nvSpPr>
          <p:cNvPr id="329738" name="Line 10"/>
          <p:cNvSpPr>
            <a:spLocks noChangeShapeType="1"/>
          </p:cNvSpPr>
          <p:nvPr/>
        </p:nvSpPr>
        <p:spPr bwMode="auto">
          <a:xfrm>
            <a:off x="5276849" y="2218135"/>
            <a:ext cx="0" cy="1428750"/>
          </a:xfrm>
          <a:prstGeom prst="line">
            <a:avLst/>
          </a:prstGeom>
          <a:noFill/>
          <a:ln w="12700">
            <a:solidFill>
              <a:schemeClr val="tx1"/>
            </a:solidFill>
            <a:prstDash val="dash"/>
            <a:round/>
            <a:headEnd type="none" w="sm" len="sm"/>
            <a:tailEnd type="stealth" w="med" len="lg"/>
          </a:ln>
          <a:effectLst/>
        </p:spPr>
        <p:txBody>
          <a:bodyPr wrap="none" lIns="81640" tIns="40819" rIns="81640" bIns="40819" anchor="ctr">
            <a:prstTxWarp prst="textNoShape">
              <a:avLst/>
            </a:prstTxWarp>
          </a:bodyPr>
          <a:lstStyle/>
          <a:p>
            <a:endParaRPr lang="en-US" sz="1400">
              <a:latin typeface="Roboto Light"/>
              <a:cs typeface="Roboto Light"/>
            </a:endParaRPr>
          </a:p>
        </p:txBody>
      </p:sp>
      <p:sp>
        <p:nvSpPr>
          <p:cNvPr id="329739" name="Line 11"/>
          <p:cNvSpPr>
            <a:spLocks noChangeShapeType="1"/>
          </p:cNvSpPr>
          <p:nvPr/>
        </p:nvSpPr>
        <p:spPr bwMode="auto">
          <a:xfrm flipH="1">
            <a:off x="5645150" y="2502694"/>
            <a:ext cx="1951039" cy="0"/>
          </a:xfrm>
          <a:prstGeom prst="line">
            <a:avLst/>
          </a:prstGeom>
          <a:noFill/>
          <a:ln w="12700">
            <a:solidFill>
              <a:schemeClr val="tx1"/>
            </a:solidFill>
            <a:prstDash val="dashDot"/>
            <a:round/>
            <a:headEnd type="none" w="sm" len="sm"/>
            <a:tailEnd type="stealth" w="med" len="lg"/>
          </a:ln>
          <a:effectLst/>
        </p:spPr>
        <p:txBody>
          <a:bodyPr wrap="none" lIns="81640" tIns="40819" rIns="81640" bIns="40819" anchor="ctr">
            <a:prstTxWarp prst="textNoShape">
              <a:avLst/>
            </a:prstTxWarp>
          </a:bodyPr>
          <a:lstStyle/>
          <a:p>
            <a:endParaRPr lang="en-US" sz="1400">
              <a:latin typeface="Roboto Light"/>
              <a:cs typeface="Roboto Light"/>
            </a:endParaRPr>
          </a:p>
        </p:txBody>
      </p:sp>
      <p:sp>
        <p:nvSpPr>
          <p:cNvPr id="329740" name="Freeform 12"/>
          <p:cNvSpPr>
            <a:spLocks/>
          </p:cNvSpPr>
          <p:nvPr/>
        </p:nvSpPr>
        <p:spPr bwMode="auto">
          <a:xfrm>
            <a:off x="2490789" y="2491980"/>
            <a:ext cx="2073275" cy="1154906"/>
          </a:xfrm>
          <a:custGeom>
            <a:avLst/>
            <a:gdLst/>
            <a:ahLst/>
            <a:cxnLst>
              <a:cxn ang="0">
                <a:pos x="1414" y="969"/>
              </a:cxn>
              <a:cxn ang="0">
                <a:pos x="1414" y="0"/>
              </a:cxn>
              <a:cxn ang="0">
                <a:pos x="0" y="0"/>
              </a:cxn>
              <a:cxn ang="0">
                <a:pos x="0" y="0"/>
              </a:cxn>
            </a:cxnLst>
            <a:rect l="0" t="0" r="r" b="b"/>
            <a:pathLst>
              <a:path w="1415" h="970">
                <a:moveTo>
                  <a:pt x="1414" y="969"/>
                </a:moveTo>
                <a:lnTo>
                  <a:pt x="1414" y="0"/>
                </a:lnTo>
                <a:lnTo>
                  <a:pt x="0" y="0"/>
                </a:lnTo>
                <a:lnTo>
                  <a:pt x="0" y="0"/>
                </a:lnTo>
              </a:path>
            </a:pathLst>
          </a:custGeom>
          <a:noFill/>
          <a:ln w="12700" cap="rnd" cmpd="sng">
            <a:solidFill>
              <a:schemeClr val="tx1"/>
            </a:solidFill>
            <a:prstDash val="dashDot"/>
            <a:round/>
            <a:headEnd type="none" w="sm" len="sm"/>
            <a:tailEnd type="stealth" w="med" len="lg"/>
          </a:ln>
          <a:effectLst/>
        </p:spPr>
        <p:txBody>
          <a:bodyPr lIns="81640" tIns="40819" rIns="81640" bIns="40819">
            <a:prstTxWarp prst="textNoShape">
              <a:avLst/>
            </a:prstTxWarp>
          </a:bodyPr>
          <a:lstStyle/>
          <a:p>
            <a:endParaRPr lang="en-US" sz="1400">
              <a:latin typeface="Roboto Light"/>
              <a:cs typeface="Roboto Light"/>
            </a:endParaRPr>
          </a:p>
        </p:txBody>
      </p:sp>
      <p:grpSp>
        <p:nvGrpSpPr>
          <p:cNvPr id="329741" name="Group 13"/>
          <p:cNvGrpSpPr>
            <a:grpSpLocks/>
          </p:cNvGrpSpPr>
          <p:nvPr/>
        </p:nvGrpSpPr>
        <p:grpSpPr bwMode="auto">
          <a:xfrm>
            <a:off x="6440488" y="1868093"/>
            <a:ext cx="1482725" cy="277415"/>
            <a:chOff x="4184" y="1233"/>
            <a:chExt cx="1012" cy="233"/>
          </a:xfrm>
        </p:grpSpPr>
        <p:sp>
          <p:nvSpPr>
            <p:cNvPr id="329742" name="Rectangle 14"/>
            <p:cNvSpPr>
              <a:spLocks noChangeArrowheads="1"/>
            </p:cNvSpPr>
            <p:nvPr/>
          </p:nvSpPr>
          <p:spPr bwMode="auto">
            <a:xfrm>
              <a:off x="4184" y="1242"/>
              <a:ext cx="1012"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400">
                <a:latin typeface="Roboto Light"/>
                <a:cs typeface="Roboto Light"/>
              </a:endParaRPr>
            </a:p>
          </p:txBody>
        </p:sp>
        <p:sp>
          <p:nvSpPr>
            <p:cNvPr id="329743" name="Rectangle 15"/>
            <p:cNvSpPr>
              <a:spLocks noChangeArrowheads="1"/>
            </p:cNvSpPr>
            <p:nvPr/>
          </p:nvSpPr>
          <p:spPr bwMode="auto">
            <a:xfrm>
              <a:off x="4355" y="1233"/>
              <a:ext cx="705" cy="233"/>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eaLnBrk="0" hangingPunct="0"/>
              <a:r>
                <a:rPr lang="it-IT" sz="1200">
                  <a:latin typeface="Roboto Light"/>
                  <a:cs typeface="Roboto Light"/>
                </a:rPr>
                <a:t>UDP request</a:t>
              </a:r>
            </a:p>
          </p:txBody>
        </p:sp>
      </p:grpSp>
      <p:grpSp>
        <p:nvGrpSpPr>
          <p:cNvPr id="329744" name="Group 16"/>
          <p:cNvGrpSpPr>
            <a:grpSpLocks/>
          </p:cNvGrpSpPr>
          <p:nvPr/>
        </p:nvGrpSpPr>
        <p:grpSpPr bwMode="auto">
          <a:xfrm>
            <a:off x="5526088" y="2621759"/>
            <a:ext cx="1482725" cy="277416"/>
            <a:chOff x="3560" y="1866"/>
            <a:chExt cx="1012" cy="233"/>
          </a:xfrm>
        </p:grpSpPr>
        <p:sp>
          <p:nvSpPr>
            <p:cNvPr id="329745" name="Rectangle 17"/>
            <p:cNvSpPr>
              <a:spLocks noChangeArrowheads="1"/>
            </p:cNvSpPr>
            <p:nvPr/>
          </p:nvSpPr>
          <p:spPr bwMode="auto">
            <a:xfrm>
              <a:off x="3560" y="1875"/>
              <a:ext cx="1012"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400">
                <a:latin typeface="Roboto Light"/>
                <a:cs typeface="Roboto Light"/>
              </a:endParaRPr>
            </a:p>
          </p:txBody>
        </p:sp>
        <p:sp>
          <p:nvSpPr>
            <p:cNvPr id="329746" name="Rectangle 18"/>
            <p:cNvSpPr>
              <a:spLocks noChangeArrowheads="1"/>
            </p:cNvSpPr>
            <p:nvPr/>
          </p:nvSpPr>
          <p:spPr bwMode="auto">
            <a:xfrm>
              <a:off x="3791" y="1866"/>
              <a:ext cx="582" cy="233"/>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eaLnBrk="0" hangingPunct="0"/>
              <a:r>
                <a:rPr lang="it-IT" sz="1200">
                  <a:latin typeface="Roboto Light"/>
                  <a:cs typeface="Roboto Light"/>
                </a:rPr>
                <a:t>UDP reply</a:t>
              </a:r>
            </a:p>
          </p:txBody>
        </p:sp>
      </p:grpSp>
      <p:grpSp>
        <p:nvGrpSpPr>
          <p:cNvPr id="329747" name="Group 19"/>
          <p:cNvGrpSpPr>
            <a:grpSpLocks/>
          </p:cNvGrpSpPr>
          <p:nvPr/>
        </p:nvGrpSpPr>
        <p:grpSpPr bwMode="auto">
          <a:xfrm>
            <a:off x="2224706" y="2621759"/>
            <a:ext cx="1874688" cy="277416"/>
            <a:chOff x="1307" y="1866"/>
            <a:chExt cx="1279" cy="233"/>
          </a:xfrm>
        </p:grpSpPr>
        <p:sp>
          <p:nvSpPr>
            <p:cNvPr id="329748" name="Rectangle 20"/>
            <p:cNvSpPr>
              <a:spLocks noChangeArrowheads="1"/>
            </p:cNvSpPr>
            <p:nvPr/>
          </p:nvSpPr>
          <p:spPr bwMode="auto">
            <a:xfrm>
              <a:off x="1307" y="1875"/>
              <a:ext cx="1279"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400">
                <a:latin typeface="Roboto Light"/>
                <a:cs typeface="Roboto Light"/>
              </a:endParaRPr>
            </a:p>
          </p:txBody>
        </p:sp>
        <p:sp>
          <p:nvSpPr>
            <p:cNvPr id="329749" name="Rectangle 21"/>
            <p:cNvSpPr>
              <a:spLocks noChangeArrowheads="1"/>
            </p:cNvSpPr>
            <p:nvPr/>
          </p:nvSpPr>
          <p:spPr bwMode="auto">
            <a:xfrm>
              <a:off x="1468" y="1866"/>
              <a:ext cx="993" cy="233"/>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eaLnBrk="0" hangingPunct="0"/>
              <a:r>
                <a:rPr lang="it-IT" sz="1200">
                  <a:latin typeface="Roboto Light"/>
                  <a:cs typeface="Roboto Light"/>
                </a:rPr>
                <a:t>Spoofed UDP reply</a:t>
              </a:r>
            </a:p>
          </p:txBody>
        </p:sp>
      </p:grpSp>
      <p:grpSp>
        <p:nvGrpSpPr>
          <p:cNvPr id="329750" name="Group 22"/>
          <p:cNvGrpSpPr>
            <a:grpSpLocks/>
          </p:cNvGrpSpPr>
          <p:nvPr/>
        </p:nvGrpSpPr>
        <p:grpSpPr bwMode="auto">
          <a:xfrm>
            <a:off x="5464177" y="3273031"/>
            <a:ext cx="1484313" cy="277415"/>
            <a:chOff x="3518" y="2413"/>
            <a:chExt cx="1012" cy="233"/>
          </a:xfrm>
        </p:grpSpPr>
        <p:sp>
          <p:nvSpPr>
            <p:cNvPr id="329751" name="Rectangle 23"/>
            <p:cNvSpPr>
              <a:spLocks noChangeArrowheads="1"/>
            </p:cNvSpPr>
            <p:nvPr/>
          </p:nvSpPr>
          <p:spPr bwMode="auto">
            <a:xfrm>
              <a:off x="3518" y="2422"/>
              <a:ext cx="1012" cy="184"/>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sz="1400">
                <a:latin typeface="Roboto Light"/>
                <a:cs typeface="Roboto Light"/>
              </a:endParaRPr>
            </a:p>
          </p:txBody>
        </p:sp>
        <p:sp>
          <p:nvSpPr>
            <p:cNvPr id="329752" name="Rectangle 24"/>
            <p:cNvSpPr>
              <a:spLocks noChangeArrowheads="1"/>
            </p:cNvSpPr>
            <p:nvPr/>
          </p:nvSpPr>
          <p:spPr bwMode="auto">
            <a:xfrm>
              <a:off x="3688" y="2413"/>
              <a:ext cx="704" cy="233"/>
            </a:xfrm>
            <a:prstGeom prst="rect">
              <a:avLst/>
            </a:prstGeom>
            <a:noFill/>
            <a:ln w="9525">
              <a:noFill/>
              <a:miter lim="800000"/>
              <a:headEnd/>
              <a:tailEnd/>
            </a:ln>
            <a:effectLst/>
          </p:spPr>
          <p:txBody>
            <a:bodyPr wrap="none" lIns="92075" tIns="46038" rIns="92075" bIns="46038">
              <a:prstTxWarp prst="textNoShape">
                <a:avLst/>
              </a:prstTxWarp>
              <a:spAutoFit/>
            </a:bodyPr>
            <a:lstStyle/>
            <a:p>
              <a:pPr algn="ctr" eaLnBrk="0" hangingPunct="0"/>
              <a:r>
                <a:rPr lang="it-IT" sz="1200">
                  <a:latin typeface="Roboto Light"/>
                  <a:cs typeface="Roboto Light"/>
                </a:rPr>
                <a:t>UDP request</a:t>
              </a:r>
            </a:p>
          </p:txBody>
        </p:sp>
      </p:grpSp>
      <p:sp>
        <p:nvSpPr>
          <p:cNvPr id="329753" name="Rectangle 25"/>
          <p:cNvSpPr>
            <a:spLocks noChangeArrowheads="1"/>
          </p:cNvSpPr>
          <p:nvPr/>
        </p:nvSpPr>
        <p:spPr bwMode="auto">
          <a:xfrm>
            <a:off x="7196133" y="3646885"/>
            <a:ext cx="1587500" cy="298454"/>
          </a:xfrm>
          <a:prstGeom prst="rect">
            <a:avLst/>
          </a:prstGeom>
          <a:noFill/>
          <a:ln w="9525">
            <a:noFill/>
            <a:miter lim="800000"/>
            <a:headEnd/>
            <a:tailEnd/>
          </a:ln>
          <a:effectLst/>
        </p:spPr>
        <p:txBody>
          <a:bodyPr lIns="82207" tIns="41104" rIns="82207" bIns="41104">
            <a:prstTxWarp prst="textNoShape">
              <a:avLst/>
            </a:prstTxWarp>
            <a:spAutoFit/>
          </a:bodyPr>
          <a:lstStyle/>
          <a:p>
            <a:pPr algn="ctr" eaLnBrk="0" hangingPunct="0">
              <a:spcBef>
                <a:spcPct val="50000"/>
              </a:spcBef>
            </a:pPr>
            <a:r>
              <a:rPr lang="it-IT" sz="1400" b="0" dirty="0">
                <a:latin typeface="Roboto Light"/>
                <a:cs typeface="Roboto Light"/>
              </a:rPr>
              <a:t>Server</a:t>
            </a:r>
          </a:p>
        </p:txBody>
      </p:sp>
      <p:sp>
        <p:nvSpPr>
          <p:cNvPr id="329754" name="Rectangle 26"/>
          <p:cNvSpPr>
            <a:spLocks noChangeArrowheads="1"/>
          </p:cNvSpPr>
          <p:nvPr/>
        </p:nvSpPr>
        <p:spPr bwMode="auto">
          <a:xfrm>
            <a:off x="3757614" y="4400551"/>
            <a:ext cx="2179637" cy="298454"/>
          </a:xfrm>
          <a:prstGeom prst="rect">
            <a:avLst/>
          </a:prstGeom>
          <a:noFill/>
          <a:ln w="9525">
            <a:noFill/>
            <a:miter lim="800000"/>
            <a:headEnd/>
            <a:tailEnd/>
          </a:ln>
          <a:effectLst/>
        </p:spPr>
        <p:txBody>
          <a:bodyPr lIns="82207" tIns="41104" rIns="82207" bIns="41104">
            <a:prstTxWarp prst="textNoShape">
              <a:avLst/>
            </a:prstTxWarp>
            <a:spAutoFit/>
          </a:bodyPr>
          <a:lstStyle/>
          <a:p>
            <a:pPr algn="ctr" eaLnBrk="0" hangingPunct="0">
              <a:spcBef>
                <a:spcPct val="50000"/>
              </a:spcBef>
            </a:pPr>
            <a:r>
              <a:rPr lang="it-IT" sz="1400" b="0">
                <a:latin typeface="Roboto Light"/>
                <a:cs typeface="Roboto Light"/>
              </a:rPr>
              <a:t>Attacker</a:t>
            </a:r>
          </a:p>
        </p:txBody>
      </p:sp>
      <p:sp>
        <p:nvSpPr>
          <p:cNvPr id="329755" name="Rectangle 27"/>
          <p:cNvSpPr>
            <a:spLocks noChangeArrowheads="1"/>
          </p:cNvSpPr>
          <p:nvPr/>
        </p:nvSpPr>
        <p:spPr bwMode="auto">
          <a:xfrm>
            <a:off x="814389" y="3486150"/>
            <a:ext cx="1587500" cy="298454"/>
          </a:xfrm>
          <a:prstGeom prst="rect">
            <a:avLst/>
          </a:prstGeom>
          <a:noFill/>
          <a:ln w="9525">
            <a:noFill/>
            <a:miter lim="800000"/>
            <a:headEnd/>
            <a:tailEnd/>
          </a:ln>
          <a:effectLst/>
        </p:spPr>
        <p:txBody>
          <a:bodyPr lIns="82207" tIns="41104" rIns="82207" bIns="41104">
            <a:prstTxWarp prst="textNoShape">
              <a:avLst/>
            </a:prstTxWarp>
            <a:spAutoFit/>
          </a:bodyPr>
          <a:lstStyle/>
          <a:p>
            <a:pPr algn="ctr" eaLnBrk="0" hangingPunct="0">
              <a:spcBef>
                <a:spcPct val="50000"/>
              </a:spcBef>
            </a:pPr>
            <a:r>
              <a:rPr lang="it-IT" sz="1400" b="0">
                <a:latin typeface="Roboto Light"/>
                <a:cs typeface="Roboto Light"/>
              </a:rPr>
              <a:t>Client</a:t>
            </a:r>
          </a:p>
        </p:txBody>
      </p:sp>
      <p:pic>
        <p:nvPicPr>
          <p:cNvPr id="28" name="Picture 27" descr="server.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9514" y="2549082"/>
            <a:ext cx="914400" cy="1108518"/>
          </a:xfrm>
          <a:prstGeom prst="rect">
            <a:avLst/>
          </a:prstGeom>
        </p:spPr>
      </p:pic>
      <p:pic>
        <p:nvPicPr>
          <p:cNvPr id="29" name="Picture 28"/>
          <p:cNvPicPr>
            <a:picLocks noChangeAspect="1"/>
          </p:cNvPicPr>
          <p:nvPr/>
        </p:nvPicPr>
        <p:blipFill>
          <a:blip r:embed="rId4"/>
          <a:stretch>
            <a:fillRect/>
          </a:stretch>
        </p:blipFill>
        <p:spPr>
          <a:xfrm>
            <a:off x="1214758" y="2770080"/>
            <a:ext cx="1105582" cy="716071"/>
          </a:xfrm>
          <a:prstGeom prst="rect">
            <a:avLst/>
          </a:prstGeom>
        </p:spPr>
      </p:pic>
      <p:pic>
        <p:nvPicPr>
          <p:cNvPr id="30" name="Picture 29"/>
          <p:cNvPicPr>
            <a:picLocks noChangeAspect="1"/>
          </p:cNvPicPr>
          <p:nvPr/>
        </p:nvPicPr>
        <p:blipFill>
          <a:blip r:embed="rId4"/>
          <a:stretch>
            <a:fillRect/>
          </a:stretch>
        </p:blipFill>
        <p:spPr>
          <a:xfrm>
            <a:off x="4321401" y="3684480"/>
            <a:ext cx="1105582" cy="716071"/>
          </a:xfrm>
          <a:prstGeom prst="rect">
            <a:avLst/>
          </a:prstGeom>
        </p:spPr>
      </p:pic>
      <p:pic>
        <p:nvPicPr>
          <p:cNvPr id="32" name="Picture 31"/>
          <p:cNvPicPr>
            <a:picLocks noChangeAspect="1"/>
          </p:cNvPicPr>
          <p:nvPr/>
        </p:nvPicPr>
        <p:blipFill>
          <a:blip r:embed="rId5"/>
          <a:stretch>
            <a:fillRect/>
          </a:stretch>
        </p:blipFill>
        <p:spPr>
          <a:xfrm>
            <a:off x="5220085" y="3945339"/>
            <a:ext cx="499963" cy="578905"/>
          </a:xfrm>
          <a:prstGeom prst="rect">
            <a:avLst/>
          </a:prstGeom>
        </p:spPr>
      </p:pic>
    </p:spTree>
    <p:extLst>
      <p:ext uri="{BB962C8B-B14F-4D97-AF65-F5344CB8AC3E}">
        <p14:creationId xmlns:p14="http://schemas.microsoft.com/office/powerpoint/2010/main" val="31928594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1778" name="Rectangle 2"/>
          <p:cNvSpPr>
            <a:spLocks noGrp="1" noChangeArrowheads="1"/>
          </p:cNvSpPr>
          <p:nvPr>
            <p:ph type="title"/>
          </p:nvPr>
        </p:nvSpPr>
        <p:spPr/>
        <p:txBody>
          <a:bodyPr/>
          <a:lstStyle/>
          <a:p>
            <a:r>
              <a:rPr lang="en-US"/>
              <a:t>UDP Portscan</a:t>
            </a:r>
          </a:p>
        </p:txBody>
      </p:sp>
      <p:sp>
        <p:nvSpPr>
          <p:cNvPr id="331779" name="Rectangle 3"/>
          <p:cNvSpPr>
            <a:spLocks noGrp="1" noChangeArrowheads="1"/>
          </p:cNvSpPr>
          <p:nvPr>
            <p:ph idx="1"/>
          </p:nvPr>
        </p:nvSpPr>
        <p:spPr/>
        <p:txBody>
          <a:bodyPr/>
          <a:lstStyle/>
          <a:p>
            <a:r>
              <a:rPr lang="en-US" dirty="0"/>
              <a:t>Used to determine which UDP services are available</a:t>
            </a:r>
          </a:p>
          <a:p>
            <a:r>
              <a:rPr lang="en-US" dirty="0"/>
              <a:t>A zero-length UDP packet is sent to each port</a:t>
            </a:r>
          </a:p>
          <a:p>
            <a:r>
              <a:rPr lang="en-US" dirty="0"/>
              <a:t>If an ICMP error message “port unreachable” is received the service is assumed to be unavailable</a:t>
            </a:r>
          </a:p>
          <a:p>
            <a:r>
              <a:rPr lang="en-US" dirty="0"/>
              <a:t>Many TCP/IP stack implementations (not Windows’!) implement a limit on the error message rate, therefore this type of scan can be slow (e.g., Linux’ limit is 80 messages every 4 seconds)</a:t>
            </a:r>
          </a:p>
        </p:txBody>
      </p:sp>
    </p:spTree>
    <p:extLst>
      <p:ext uri="{BB962C8B-B14F-4D97-AF65-F5344CB8AC3E}">
        <p14:creationId xmlns:p14="http://schemas.microsoft.com/office/powerpoint/2010/main" val="3762974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9950</TotalTime>
  <Words>16634</Words>
  <Application>Microsoft Office PowerPoint</Application>
  <PresentationFormat>On-screen Show (16:9)</PresentationFormat>
  <Paragraphs>2427</Paragraphs>
  <Slides>232</Slides>
  <Notes>173</Notes>
  <HiddenSlides>8</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232</vt:i4>
      </vt:variant>
    </vt:vector>
  </HeadingPairs>
  <TitlesOfParts>
    <vt:vector size="242" baseType="lpstr">
      <vt:lpstr>MS Mincho</vt:lpstr>
      <vt:lpstr>Arial</vt:lpstr>
      <vt:lpstr>Calibri</vt:lpstr>
      <vt:lpstr>Calibri Light</vt:lpstr>
      <vt:lpstr>Courier New</vt:lpstr>
      <vt:lpstr>Eurostile</vt:lpstr>
      <vt:lpstr>Roboto Light</vt:lpstr>
      <vt:lpstr>Tahoma</vt:lpstr>
      <vt:lpstr>Wingdings</vt:lpstr>
      <vt:lpstr>Office Theme</vt:lpstr>
      <vt:lpstr>Network Security</vt:lpstr>
      <vt:lpstr>The Internet Protocol Suite</vt:lpstr>
      <vt:lpstr>TCP/IP Layering</vt:lpstr>
      <vt:lpstr>IP Addresses</vt:lpstr>
      <vt:lpstr>Classless Inter-Domain Routing (CIDR) </vt:lpstr>
      <vt:lpstr>Special Addresses</vt:lpstr>
      <vt:lpstr>Internet Protocol (IP)</vt:lpstr>
      <vt:lpstr>IP Datagram</vt:lpstr>
      <vt:lpstr>IP Header</vt:lpstr>
      <vt:lpstr>IP Header</vt:lpstr>
      <vt:lpstr>IP Options</vt:lpstr>
      <vt:lpstr>IP Encapsulation</vt:lpstr>
      <vt:lpstr>IP: Direct Delivery</vt:lpstr>
      <vt:lpstr>Ethernet</vt:lpstr>
      <vt:lpstr>Ethernet Frame</vt:lpstr>
      <vt:lpstr>Address Resolution Protocol</vt:lpstr>
      <vt:lpstr>Address Resolution Protocol</vt:lpstr>
      <vt:lpstr>ARP Messages</vt:lpstr>
      <vt:lpstr>ARP Request</vt:lpstr>
      <vt:lpstr>Local Area Network Attacks</vt:lpstr>
      <vt:lpstr>Hubs vs. Switches</vt:lpstr>
      <vt:lpstr>Network Sniffing</vt:lpstr>
      <vt:lpstr>Why Sniffing?</vt:lpstr>
      <vt:lpstr>Sniffing Tools</vt:lpstr>
      <vt:lpstr>TCPDump: Understanding the Network</vt:lpstr>
      <vt:lpstr>TCPDump: Command Line Options</vt:lpstr>
      <vt:lpstr>TCPDump: Filter Expression</vt:lpstr>
      <vt:lpstr>TCPDump: Filter Expression</vt:lpstr>
      <vt:lpstr>TCPDump: Filter Expression</vt:lpstr>
      <vt:lpstr>TCPDump: Examples</vt:lpstr>
      <vt:lpstr>Libpcap</vt:lpstr>
      <vt:lpstr>Packet Structure</vt:lpstr>
      <vt:lpstr>Switched Environments</vt:lpstr>
      <vt:lpstr>ARP Spoofing</vt:lpstr>
      <vt:lpstr>ARP Spoofing</vt:lpstr>
      <vt:lpstr>ARP Spoofing</vt:lpstr>
      <vt:lpstr>ARP Spoofing</vt:lpstr>
      <vt:lpstr>ARP Spoofing</vt:lpstr>
      <vt:lpstr>ARP Spoofing</vt:lpstr>
      <vt:lpstr>ARP Spoofing</vt:lpstr>
      <vt:lpstr>ARP Spoofing</vt:lpstr>
      <vt:lpstr>ARP Spoofing</vt:lpstr>
      <vt:lpstr>Dsniff</vt:lpstr>
      <vt:lpstr>Ettercap</vt:lpstr>
      <vt:lpstr>ARP Defenses</vt:lpstr>
      <vt:lpstr>Detecting Sniffers on Your Network</vt:lpstr>
      <vt:lpstr>Detecting Sniffers on Your Network</vt:lpstr>
      <vt:lpstr>Detecting Sniffers on Your Network</vt:lpstr>
      <vt:lpstr>Controlling Network Access</vt:lpstr>
      <vt:lpstr>IP Spoofing</vt:lpstr>
      <vt:lpstr>Why IP Spoofing?</vt:lpstr>
      <vt:lpstr>Libnet</vt:lpstr>
      <vt:lpstr>Libnet Example</vt:lpstr>
      <vt:lpstr>Libnet Example</vt:lpstr>
      <vt:lpstr>Libnet Example</vt:lpstr>
      <vt:lpstr>Results</vt:lpstr>
      <vt:lpstr>Scapy</vt:lpstr>
      <vt:lpstr>Hijacking</vt:lpstr>
      <vt:lpstr>Routing: Indirect Delivery</vt:lpstr>
      <vt:lpstr>Routing</vt:lpstr>
      <vt:lpstr>Types of Routing</vt:lpstr>
      <vt:lpstr>Attacks Using Source Routing</vt:lpstr>
      <vt:lpstr>Hop-by-hop Routing: The Routing Table</vt:lpstr>
      <vt:lpstr>Routing Mechanism</vt:lpstr>
      <vt:lpstr>Blind IP Spoofing</vt:lpstr>
      <vt:lpstr>Man-in-the-middle Attacks</vt:lpstr>
      <vt:lpstr>Fragmentation</vt:lpstr>
      <vt:lpstr>IP Datagram</vt:lpstr>
      <vt:lpstr>Fragmentation</vt:lpstr>
      <vt:lpstr>Fragmentation</vt:lpstr>
      <vt:lpstr>Fragmentation Attacks:  Ping of Death</vt:lpstr>
      <vt:lpstr>Ping of Death</vt:lpstr>
      <vt:lpstr>Fragmentation Attacks: Evasion and Denial-Of-Service</vt:lpstr>
      <vt:lpstr>Fragmentation Attacks: Evasion and Denial-Of-Service</vt:lpstr>
      <vt:lpstr>Internet Control Message Protocol</vt:lpstr>
      <vt:lpstr>Message Format</vt:lpstr>
      <vt:lpstr>ICMP Messages</vt:lpstr>
      <vt:lpstr>ICMP Messages</vt:lpstr>
      <vt:lpstr>ICMP Echo Request/Reply</vt:lpstr>
      <vt:lpstr>Ping</vt:lpstr>
      <vt:lpstr>ICMP Echo Attacks</vt:lpstr>
      <vt:lpstr>Smurf</vt:lpstr>
      <vt:lpstr>ICMP Redirect</vt:lpstr>
      <vt:lpstr>ICMP Redirect</vt:lpstr>
      <vt:lpstr>ICMP Redirect</vt:lpstr>
      <vt:lpstr>ICMP Redirect Attacks</vt:lpstr>
      <vt:lpstr>ICMP Redirect Attacks</vt:lpstr>
      <vt:lpstr>ICMP Redirect Attacks</vt:lpstr>
      <vt:lpstr>ICMP Destination Unreachable</vt:lpstr>
      <vt:lpstr>Destination Unreachable Attacks</vt:lpstr>
      <vt:lpstr>ICMP Time Exceeded</vt:lpstr>
      <vt:lpstr>Traceroute</vt:lpstr>
      <vt:lpstr>Traceroute</vt:lpstr>
      <vt:lpstr>User Datagram Protocol (UDP)</vt:lpstr>
      <vt:lpstr>UDP Message</vt:lpstr>
      <vt:lpstr>UDP Encapsulation</vt:lpstr>
      <vt:lpstr>UDP Spoofing</vt:lpstr>
      <vt:lpstr>UDP Hijacking</vt:lpstr>
      <vt:lpstr>UDP Portscan</vt:lpstr>
      <vt:lpstr>UDP Portscan</vt:lpstr>
      <vt:lpstr>UDP Portscan</vt:lpstr>
      <vt:lpstr>UDP and DOS </vt:lpstr>
      <vt:lpstr>Transmission Control Protocol (TCP)</vt:lpstr>
      <vt:lpstr>TCP Segment</vt:lpstr>
      <vt:lpstr>TCP Encapsulation</vt:lpstr>
      <vt:lpstr>TCP Seq/Ack Numbers</vt:lpstr>
      <vt:lpstr>TCP Window</vt:lpstr>
      <vt:lpstr>TCP Flags</vt:lpstr>
      <vt:lpstr>TCP Virtual Circuit: Setup</vt:lpstr>
      <vt:lpstr>What Initial Sequence Number?</vt:lpstr>
      <vt:lpstr>TCP: Three-way Handshake</vt:lpstr>
      <vt:lpstr>TCP: Three-way Handshake</vt:lpstr>
      <vt:lpstr>TCP Virtual Circuit: Data Exchange</vt:lpstr>
      <vt:lpstr>TCP Virtual Circuit: Data Exchange</vt:lpstr>
      <vt:lpstr>TCP Virtual Circuit: Data Exchange</vt:lpstr>
      <vt:lpstr>TCP Virtual Circuit: Shutdown</vt:lpstr>
      <vt:lpstr>TCP Virtual Circuit: Shutdown</vt:lpstr>
      <vt:lpstr>TCP Virtual Circuit: Shutdown</vt:lpstr>
      <vt:lpstr>TCP Portscan</vt:lpstr>
      <vt:lpstr>connect() Scan</vt:lpstr>
      <vt:lpstr>TCP SYN Scanning</vt:lpstr>
      <vt:lpstr>TCP SYN Scanning</vt:lpstr>
      <vt:lpstr>TCP FIN Scanning</vt:lpstr>
      <vt:lpstr>TCP FIN Scanning</vt:lpstr>
      <vt:lpstr>Idle Scanning</vt:lpstr>
      <vt:lpstr>Idle Scanning</vt:lpstr>
      <vt:lpstr>Idle Scanning</vt:lpstr>
      <vt:lpstr>Idle Scanning</vt:lpstr>
      <vt:lpstr>Idle Scanning</vt:lpstr>
      <vt:lpstr>Idle Scanning</vt:lpstr>
      <vt:lpstr>OS Fingerprinting</vt:lpstr>
      <vt:lpstr>TCP Spoofing</vt:lpstr>
      <vt:lpstr>TCP Spoofing</vt:lpstr>
      <vt:lpstr>TCP Spoofing</vt:lpstr>
      <vt:lpstr>Choosing The Right Sequence Number</vt:lpstr>
      <vt:lpstr>Windows 2000/XP</vt:lpstr>
      <vt:lpstr>Windows 95/98</vt:lpstr>
      <vt:lpstr>Linux</vt:lpstr>
      <vt:lpstr>Free BSD</vt:lpstr>
      <vt:lpstr>Cisco IOS Before The Cure</vt:lpstr>
      <vt:lpstr>Cisco IOS After The Cure</vt:lpstr>
      <vt:lpstr>MacOS X</vt:lpstr>
      <vt:lpstr>HP-UX Before The Cure</vt:lpstr>
      <vt:lpstr>HP-UX After The Cure</vt:lpstr>
      <vt:lpstr>IRIX (w/out MD5 generation)</vt:lpstr>
      <vt:lpstr>TCP Hijacking</vt:lpstr>
      <vt:lpstr>TCP Hijacking</vt:lpstr>
      <vt:lpstr>TCP Hijacking</vt:lpstr>
      <vt:lpstr>TCP Hijacking</vt:lpstr>
      <vt:lpstr>TCP Hijacking</vt:lpstr>
      <vt:lpstr>ACK Storm</vt:lpstr>
      <vt:lpstr>TCP Hijacking Variants</vt:lpstr>
      <vt:lpstr>SYN-flooding Attack</vt:lpstr>
      <vt:lpstr>SYN-flooding Attack</vt:lpstr>
      <vt:lpstr>SYN Cookies</vt:lpstr>
      <vt:lpstr>SYN Cookies</vt:lpstr>
      <vt:lpstr>State Attacks</vt:lpstr>
      <vt:lpstr>IPv6</vt:lpstr>
      <vt:lpstr>IPv6 Header</vt:lpstr>
      <vt:lpstr>IPSec </vt:lpstr>
      <vt:lpstr>Basic Concepts</vt:lpstr>
      <vt:lpstr>Authentication Header</vt:lpstr>
      <vt:lpstr>Encapsulating Security Payload</vt:lpstr>
      <vt:lpstr>Some Confusion…</vt:lpstr>
      <vt:lpstr>Modes</vt:lpstr>
      <vt:lpstr>Internet Key Exchange</vt:lpstr>
      <vt:lpstr>IPv6 Security Risks </vt:lpstr>
      <vt:lpstr>Wireless Networks</vt:lpstr>
      <vt:lpstr>802.11 Data Link Layer</vt:lpstr>
      <vt:lpstr>CSMA/CA</vt:lpstr>
      <vt:lpstr>Modes of Operation</vt:lpstr>
      <vt:lpstr>Type of Frames</vt:lpstr>
      <vt:lpstr>Type of Frames</vt:lpstr>
      <vt:lpstr>Association</vt:lpstr>
      <vt:lpstr>Discovery - Open Network</vt:lpstr>
      <vt:lpstr>Discovery - Closed Network</vt:lpstr>
      <vt:lpstr>Wired Equivalent Privacy</vt:lpstr>
      <vt:lpstr>WPA</vt:lpstr>
      <vt:lpstr>WPA2</vt:lpstr>
      <vt:lpstr>Attacks Against Wireless Networks</vt:lpstr>
      <vt:lpstr>Wireless Traffic Sniffing</vt:lpstr>
      <vt:lpstr>Monitor vs. Promiscuous</vt:lpstr>
      <vt:lpstr>Wireless Network Detection</vt:lpstr>
      <vt:lpstr>Detecting Closed Networks</vt:lpstr>
      <vt:lpstr>Denial of Service</vt:lpstr>
      <vt:lpstr>Man-in-the-Middle Attacks</vt:lpstr>
      <vt:lpstr>1.Open System Authentication</vt:lpstr>
      <vt:lpstr>2. Wired Equivalent Privacy (WEP)</vt:lpstr>
      <vt:lpstr>WEP Encryption</vt:lpstr>
      <vt:lpstr>2. Wired Equivalent Privacy (WEP)</vt:lpstr>
      <vt:lpstr>2. Wired Equivalent Privacy (WEP)</vt:lpstr>
      <vt:lpstr>WEP Attacks</vt:lpstr>
      <vt:lpstr>WEP Attack Countermeasures</vt:lpstr>
      <vt:lpstr>Closed Mode</vt:lpstr>
      <vt:lpstr>MAC Filtering</vt:lpstr>
      <vt:lpstr>Weak IV Filtering Hardware</vt:lpstr>
      <vt:lpstr>Change Keys Frequently</vt:lpstr>
      <vt:lpstr>3. Robust Security Network (RSN)</vt:lpstr>
      <vt:lpstr>3. Robust Security Network (RSN)</vt:lpstr>
      <vt:lpstr>3. Robust Security Network (RSN)</vt:lpstr>
      <vt:lpstr>3. Robust Security Network (RSN)</vt:lpstr>
      <vt:lpstr>3. Robust Security Network (RSN)</vt:lpstr>
      <vt:lpstr>4. Temporal Key Integrity Protocol  (TKIP)</vt:lpstr>
      <vt:lpstr>4. Temporal Key Integrity Protocol  (TKIP)</vt:lpstr>
      <vt:lpstr>4. Temporal Key Integrity Protocol  (TKIP)</vt:lpstr>
      <vt:lpstr>3. Temporal Key Integrity Protocol  (TKIP)</vt:lpstr>
      <vt:lpstr>4. Temporal Key Integrity Protocol  (TKIP)</vt:lpstr>
      <vt:lpstr>5. Counter Mode with CBC-MAC (CCMP)</vt:lpstr>
      <vt:lpstr>5. Counter Mode with CBC-MAC (CCMP)</vt:lpstr>
      <vt:lpstr>5. Counter Mode with CBC-MAC (CCMP)</vt:lpstr>
      <vt:lpstr>5. Counter Mode with CBC-MAC (CCMP)</vt:lpstr>
      <vt:lpstr>6. Key Management and Establishment</vt:lpstr>
      <vt:lpstr>WPA2 4-way Exchange</vt:lpstr>
      <vt:lpstr>6. Key Management and Establishment</vt:lpstr>
      <vt:lpstr>7. Authentication protocols</vt:lpstr>
      <vt:lpstr>7. Authentication Protocols</vt:lpstr>
      <vt:lpstr>7. Authentication Protocols</vt:lpstr>
      <vt:lpstr>7. Authentication Protocols</vt:lpstr>
      <vt:lpstr>7. Authentication Protocols</vt:lpstr>
      <vt:lpstr>7. Authentication Protocols</vt:lpstr>
      <vt:lpstr>7. Authentication Protocols</vt:lpstr>
      <vt:lpstr>7. Authentication Protocols</vt:lpstr>
      <vt:lpstr>Traffic Generation To Help WEP Cracking</vt:lpstr>
      <vt:lpstr>WPA2 Attacks</vt:lpstr>
      <vt:lpstr>WPA2 4-way Exchange</vt:lpstr>
      <vt:lpstr>WPA2 4-way Exchange</vt:lpstr>
      <vt:lpstr>The KRACK Attack</vt:lpstr>
      <vt:lpstr>The KRACK Attack</vt:lpstr>
      <vt:lpstr>Wardriving</vt:lpstr>
      <vt:lpstr>Detecting Wardrivers</vt:lpstr>
      <vt:lpstr>Summary</vt:lpstr>
      <vt:lpstr>Appendix: VxWorks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Giovanni Vigna</dc:creator>
  <cp:lastModifiedBy>TRẦN HOÀNG LINH</cp:lastModifiedBy>
  <cp:revision>267</cp:revision>
  <cp:lastPrinted>2019-10-23T22:33:26Z</cp:lastPrinted>
  <dcterms:created xsi:type="dcterms:W3CDTF">2015-08-19T17:06:09Z</dcterms:created>
  <dcterms:modified xsi:type="dcterms:W3CDTF">2025-07-16T13:40:31Z</dcterms:modified>
</cp:coreProperties>
</file>