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4" r:id="rId3"/>
    <p:sldId id="272" r:id="rId4"/>
    <p:sldId id="310" r:id="rId5"/>
    <p:sldId id="311" r:id="rId6"/>
    <p:sldId id="312" r:id="rId7"/>
    <p:sldId id="257" r:id="rId8"/>
    <p:sldId id="320" r:id="rId9"/>
    <p:sldId id="321" r:id="rId10"/>
    <p:sldId id="293" r:id="rId11"/>
    <p:sldId id="294" r:id="rId12"/>
    <p:sldId id="314" r:id="rId13"/>
    <p:sldId id="337" r:id="rId14"/>
    <p:sldId id="336" r:id="rId15"/>
    <p:sldId id="261" r:id="rId16"/>
    <p:sldId id="262" r:id="rId17"/>
    <p:sldId id="339" r:id="rId18"/>
    <p:sldId id="324" r:id="rId19"/>
    <p:sldId id="326" r:id="rId20"/>
    <p:sldId id="325" r:id="rId21"/>
    <p:sldId id="327" r:id="rId22"/>
    <p:sldId id="328" r:id="rId23"/>
    <p:sldId id="329" r:id="rId24"/>
    <p:sldId id="330" r:id="rId25"/>
    <p:sldId id="340" r:id="rId26"/>
    <p:sldId id="341" r:id="rId27"/>
    <p:sldId id="331" r:id="rId28"/>
    <p:sldId id="332" r:id="rId29"/>
    <p:sldId id="333" r:id="rId30"/>
    <p:sldId id="313" r:id="rId31"/>
    <p:sldId id="265" r:id="rId32"/>
    <p:sldId id="266" r:id="rId33"/>
    <p:sldId id="300" r:id="rId34"/>
    <p:sldId id="299" r:id="rId35"/>
    <p:sldId id="297" r:id="rId36"/>
    <p:sldId id="298" r:id="rId37"/>
    <p:sldId id="296" r:id="rId38"/>
    <p:sldId id="319" r:id="rId39"/>
    <p:sldId id="343" r:id="rId40"/>
    <p:sldId id="302" r:id="rId41"/>
    <p:sldId id="344" r:id="rId42"/>
    <p:sldId id="345" r:id="rId43"/>
    <p:sldId id="342" r:id="rId44"/>
    <p:sldId id="269" r:id="rId45"/>
    <p:sldId id="267" r:id="rId46"/>
    <p:sldId id="268" r:id="rId47"/>
    <p:sldId id="270" r:id="rId48"/>
    <p:sldId id="27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28" autoAdjust="0"/>
    <p:restoredTop sz="94660"/>
  </p:normalViewPr>
  <p:slideViewPr>
    <p:cSldViewPr snapToGrid="0">
      <p:cViewPr varScale="1">
        <p:scale>
          <a:sx n="142" d="100"/>
          <a:sy n="142" d="100"/>
        </p:scale>
        <p:origin x="17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8/3/24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 altLang="en-US" dirty="0"/>
              <a:t>Acess Control</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76245"/>
          </a:xfrm>
        </p:spPr>
        <p:txBody>
          <a:bodyPr/>
          <a:lstStyle/>
          <a:p>
            <a:pPr algn="l"/>
            <a:r>
              <a:rPr lang="en-US" b="1" dirty="0">
                <a:solidFill>
                  <a:srgbClr val="0070C0"/>
                </a:solidFill>
              </a:rPr>
              <a:t>Authentication factors</a:t>
            </a:r>
          </a:p>
        </p:txBody>
      </p:sp>
      <p:sp>
        <p:nvSpPr>
          <p:cNvPr id="4" name="Rectangle 3"/>
          <p:cNvSpPr/>
          <p:nvPr/>
        </p:nvSpPr>
        <p:spPr>
          <a:xfrm>
            <a:off x="824082" y="1505404"/>
            <a:ext cx="6274675" cy="5601533"/>
          </a:xfrm>
          <a:prstGeom prst="rect">
            <a:avLst/>
          </a:prstGeom>
        </p:spPr>
        <p:txBody>
          <a:bodyPr wrap="square">
            <a:spAutoFit/>
          </a:bodyPr>
          <a:lstStyle/>
          <a:p>
            <a:pPr>
              <a:spcBef>
                <a:spcPts val="1200"/>
              </a:spcBef>
              <a:spcAft>
                <a:spcPts val="1200"/>
              </a:spcAft>
            </a:pPr>
            <a:r>
              <a:rPr lang="en-US" sz="3200" dirty="0"/>
              <a:t>Authentication </a:t>
            </a:r>
            <a:r>
              <a:rPr lang="en-US" sz="3200" dirty="0">
                <a:solidFill>
                  <a:srgbClr val="FF0000"/>
                </a:solidFill>
              </a:rPr>
              <a:t>factors</a:t>
            </a:r>
            <a:r>
              <a:rPr lang="en-US" sz="3200" dirty="0"/>
              <a:t> determine the many </a:t>
            </a:r>
            <a:r>
              <a:rPr lang="en-US" sz="3200" dirty="0">
                <a:solidFill>
                  <a:srgbClr val="FF0000"/>
                </a:solidFill>
              </a:rPr>
              <a:t>different elements </a:t>
            </a:r>
            <a:r>
              <a:rPr lang="en-US" sz="3200" dirty="0"/>
              <a:t>the system </a:t>
            </a:r>
            <a:r>
              <a:rPr lang="en-US" sz="3200" dirty="0">
                <a:solidFill>
                  <a:srgbClr val="FF0000"/>
                </a:solidFill>
              </a:rPr>
              <a:t>uses to verify </a:t>
            </a:r>
            <a:r>
              <a:rPr lang="en-US" sz="3200" dirty="0"/>
              <a:t>one’s identity before granting the individual access to anything.</a:t>
            </a:r>
          </a:p>
          <a:p>
            <a:pPr marL="914400" lvl="1" indent="-457200">
              <a:spcBef>
                <a:spcPts val="1200"/>
              </a:spcBef>
              <a:spcAft>
                <a:spcPts val="1200"/>
              </a:spcAft>
              <a:buFont typeface="Wingdings" pitchFamily="2" charset="2"/>
              <a:buChar char="§"/>
            </a:pPr>
            <a:r>
              <a:rPr lang="en-US" sz="3200" dirty="0"/>
              <a:t>something you know</a:t>
            </a:r>
          </a:p>
          <a:p>
            <a:pPr marL="914400" lvl="1" indent="-457200">
              <a:spcBef>
                <a:spcPts val="1200"/>
              </a:spcBef>
              <a:spcAft>
                <a:spcPts val="1200"/>
              </a:spcAft>
              <a:buFont typeface="Wingdings" pitchFamily="2" charset="2"/>
              <a:buChar char="§"/>
            </a:pPr>
            <a:r>
              <a:rPr lang="en-US" sz="3200" dirty="0"/>
              <a:t>Something you have</a:t>
            </a:r>
          </a:p>
          <a:p>
            <a:pPr marL="914400" lvl="1" indent="-457200">
              <a:spcBef>
                <a:spcPts val="1200"/>
              </a:spcBef>
              <a:spcAft>
                <a:spcPts val="1200"/>
              </a:spcAft>
              <a:buFont typeface="Wingdings" pitchFamily="2" charset="2"/>
              <a:buChar char="§"/>
            </a:pPr>
            <a:r>
              <a:rPr lang="en-US" sz="3200" dirty="0"/>
              <a:t>Something you are</a:t>
            </a:r>
          </a:p>
          <a:p>
            <a:endParaRPr lang="en-US" sz="3200"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6212" y="1878264"/>
            <a:ext cx="2928773" cy="2524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9515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7340"/>
            <a:ext cx="10972800" cy="939307"/>
          </a:xfrm>
        </p:spPr>
        <p:txBody>
          <a:bodyPr/>
          <a:lstStyle/>
          <a:p>
            <a:pPr algn="l"/>
            <a:r>
              <a:rPr lang="en-US" b="1" dirty="0">
                <a:solidFill>
                  <a:srgbClr val="0070C0"/>
                </a:solidFill>
              </a:rPr>
              <a:t>Authentication factors</a:t>
            </a:r>
          </a:p>
        </p:txBody>
      </p:sp>
      <p:sp>
        <p:nvSpPr>
          <p:cNvPr id="3" name="Content Placeholder 2"/>
          <p:cNvSpPr>
            <a:spLocks noGrp="1"/>
          </p:cNvSpPr>
          <p:nvPr>
            <p:ph idx="1"/>
          </p:nvPr>
        </p:nvSpPr>
        <p:spPr>
          <a:xfrm>
            <a:off x="603632" y="1095666"/>
            <a:ext cx="10972800" cy="2783876"/>
          </a:xfrm>
        </p:spPr>
        <p:txBody>
          <a:bodyPr/>
          <a:lstStyle/>
          <a:p>
            <a:r>
              <a:rPr lang="en-US" dirty="0"/>
              <a:t>Based on the security level, </a:t>
            </a:r>
            <a:r>
              <a:rPr lang="en-US" dirty="0">
                <a:solidFill>
                  <a:srgbClr val="FF0000"/>
                </a:solidFill>
              </a:rPr>
              <a:t>authentication factors </a:t>
            </a:r>
            <a:r>
              <a:rPr lang="en-US" dirty="0"/>
              <a:t>can vary from one of the following:</a:t>
            </a:r>
          </a:p>
          <a:p>
            <a:pPr lvl="1"/>
            <a:r>
              <a:rPr lang="en-US" b="1" dirty="0">
                <a:solidFill>
                  <a:srgbClr val="FF0000"/>
                </a:solidFill>
              </a:rPr>
              <a:t>Single- Factor </a:t>
            </a:r>
            <a:r>
              <a:rPr lang="en-US" b="1" dirty="0"/>
              <a:t>Authentication</a:t>
            </a:r>
          </a:p>
          <a:p>
            <a:pPr lvl="1"/>
            <a:r>
              <a:rPr lang="en-US" b="1" dirty="0">
                <a:solidFill>
                  <a:srgbClr val="FF0000"/>
                </a:solidFill>
              </a:rPr>
              <a:t>Two- Factor </a:t>
            </a:r>
            <a:r>
              <a:rPr lang="en-US" b="1" dirty="0"/>
              <a:t>Authentication  (</a:t>
            </a:r>
            <a:r>
              <a:rPr lang="en-US" b="1" dirty="0" err="1"/>
              <a:t>2FA</a:t>
            </a:r>
            <a:r>
              <a:rPr lang="en-US" b="1" dirty="0"/>
              <a:t>)</a:t>
            </a:r>
          </a:p>
          <a:p>
            <a:pPr lvl="1"/>
            <a:r>
              <a:rPr lang="en-US" b="1" dirty="0">
                <a:solidFill>
                  <a:srgbClr val="FF0000"/>
                </a:solidFill>
              </a:rPr>
              <a:t>Multi- Factor </a:t>
            </a:r>
            <a:r>
              <a:rPr lang="en-US" b="1" dirty="0"/>
              <a:t>Authentication (MFA)</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340" y="3978351"/>
            <a:ext cx="6448097" cy="266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6711" y="1927591"/>
            <a:ext cx="4289206" cy="169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264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rgbClr val="0070C0"/>
                </a:solidFill>
              </a:rPr>
              <a:t>Something you know</a:t>
            </a:r>
            <a:br>
              <a:rPr lang="en-US" b="1" dirty="0">
                <a:solidFill>
                  <a:srgbClr val="0070C0"/>
                </a:solidFill>
              </a:rPr>
            </a:br>
            <a:r>
              <a:rPr lang="en-US" b="1" i="1" dirty="0">
                <a:solidFill>
                  <a:srgbClr val="00B050"/>
                </a:solidFill>
              </a:rPr>
              <a:t>(Knowledge-based)</a:t>
            </a:r>
            <a:endParaRPr lang="en-US" i="1" dirty="0">
              <a:solidFill>
                <a:srgbClr val="00B050"/>
              </a:solidFill>
            </a:endParaRPr>
          </a:p>
        </p:txBody>
      </p:sp>
      <p:sp>
        <p:nvSpPr>
          <p:cNvPr id="3" name="Content Placeholder 2"/>
          <p:cNvSpPr>
            <a:spLocks noGrp="1"/>
          </p:cNvSpPr>
          <p:nvPr>
            <p:ph idx="1"/>
          </p:nvPr>
        </p:nvSpPr>
        <p:spPr>
          <a:xfrm>
            <a:off x="609601" y="1888761"/>
            <a:ext cx="11037756" cy="1169232"/>
          </a:xfrm>
        </p:spPr>
        <p:txBody>
          <a:bodyPr>
            <a:normAutofit/>
          </a:bodyPr>
          <a:lstStyle/>
          <a:p>
            <a:pPr lvl="1">
              <a:buFont typeface="Wingdings" pitchFamily="2" charset="2"/>
              <a:buChar char="§"/>
            </a:pPr>
            <a:r>
              <a:rPr lang="en-US" dirty="0"/>
              <a:t>Passwords are the most common form of authentication</a:t>
            </a:r>
          </a:p>
          <a:p>
            <a:pPr lvl="1">
              <a:buFont typeface="Wingdings" pitchFamily="2" charset="2"/>
              <a:buChar char="§"/>
            </a:pPr>
            <a:r>
              <a:rPr lang="en-US" dirty="0"/>
              <a:t>PIN</a:t>
            </a:r>
          </a:p>
          <a:p>
            <a:pPr marL="457200" lvl="1" indent="0">
              <a:buNone/>
            </a:pPr>
            <a:endParaRPr lang="en-US" dirty="0"/>
          </a:p>
          <a:p>
            <a:pPr lvl="1"/>
            <a:endParaRPr lang="en-US" dirty="0"/>
          </a:p>
        </p:txBody>
      </p:sp>
      <p:sp>
        <p:nvSpPr>
          <p:cNvPr id="23" name="Rectangle 2"/>
          <p:cNvSpPr txBox="1">
            <a:spLocks noChangeArrowheads="1"/>
          </p:cNvSpPr>
          <p:nvPr/>
        </p:nvSpPr>
        <p:spPr>
          <a:xfrm>
            <a:off x="2553934" y="3267845"/>
            <a:ext cx="5061054" cy="455951"/>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ea typeface="ＭＳ Ｐゴシック" pitchFamily="34" charset="-128"/>
              </a:rPr>
              <a:t>Simple Password Authentication</a:t>
            </a:r>
          </a:p>
        </p:txBody>
      </p:sp>
      <p:sp>
        <p:nvSpPr>
          <p:cNvPr id="24" name="computr2"/>
          <p:cNvSpPr>
            <a:spLocks noEditPoints="1" noChangeArrowheads="1"/>
          </p:cNvSpPr>
          <p:nvPr/>
        </p:nvSpPr>
        <p:spPr bwMode="auto">
          <a:xfrm>
            <a:off x="4828535" y="4021100"/>
            <a:ext cx="1866900" cy="1905000"/>
          </a:xfrm>
          <a:custGeom>
            <a:avLst/>
            <a:gdLst>
              <a:gd name="T0" fmla="*/ 2147483647 w 21600"/>
              <a:gd name="T1" fmla="*/ 0 h 21600"/>
              <a:gd name="T2" fmla="*/ 2147483647 w 21600"/>
              <a:gd name="T3" fmla="*/ 2147483647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US"/>
          </a:p>
        </p:txBody>
      </p:sp>
      <p:grpSp>
        <p:nvGrpSpPr>
          <p:cNvPr id="25" name="Group 4"/>
          <p:cNvGrpSpPr>
            <a:grpSpLocks/>
          </p:cNvGrpSpPr>
          <p:nvPr/>
        </p:nvGrpSpPr>
        <p:grpSpPr bwMode="auto">
          <a:xfrm>
            <a:off x="9400535" y="4097300"/>
            <a:ext cx="685800" cy="1676400"/>
            <a:chOff x="768" y="1344"/>
            <a:chExt cx="432" cy="1056"/>
          </a:xfrm>
        </p:grpSpPr>
        <p:sp>
          <p:nvSpPr>
            <p:cNvPr id="26" name="Oval 5"/>
            <p:cNvSpPr>
              <a:spLocks noChangeArrowheads="1"/>
            </p:cNvSpPr>
            <p:nvPr/>
          </p:nvSpPr>
          <p:spPr bwMode="auto">
            <a:xfrm>
              <a:off x="834" y="1344"/>
              <a:ext cx="336" cy="33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 name="Line 6"/>
            <p:cNvSpPr>
              <a:spLocks noChangeShapeType="1"/>
            </p:cNvSpPr>
            <p:nvPr/>
          </p:nvSpPr>
          <p:spPr bwMode="auto">
            <a:xfrm>
              <a:off x="1008" y="1680"/>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7"/>
            <p:cNvSpPr>
              <a:spLocks noChangeShapeType="1"/>
            </p:cNvSpPr>
            <p:nvPr/>
          </p:nvSpPr>
          <p:spPr bwMode="auto">
            <a:xfrm flipH="1">
              <a:off x="768" y="192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8"/>
            <p:cNvSpPr>
              <a:spLocks noChangeShapeType="1"/>
            </p:cNvSpPr>
            <p:nvPr/>
          </p:nvSpPr>
          <p:spPr bwMode="auto">
            <a:xfrm>
              <a:off x="1008" y="1920"/>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 name="Line 9"/>
          <p:cNvSpPr>
            <a:spLocks noChangeShapeType="1"/>
          </p:cNvSpPr>
          <p:nvPr/>
        </p:nvSpPr>
        <p:spPr bwMode="auto">
          <a:xfrm flipH="1">
            <a:off x="6962135" y="5316500"/>
            <a:ext cx="2057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 name="Text Box 10"/>
          <p:cNvSpPr txBox="1">
            <a:spLocks noChangeArrowheads="1"/>
          </p:cNvSpPr>
          <p:nvPr/>
        </p:nvSpPr>
        <p:spPr bwMode="auto">
          <a:xfrm>
            <a:off x="6733535" y="4173500"/>
            <a:ext cx="2590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sz="3200"/>
              <a:t>User Name, Password</a:t>
            </a:r>
          </a:p>
        </p:txBody>
      </p:sp>
      <p:sp>
        <p:nvSpPr>
          <p:cNvPr id="32" name="Text Box 11"/>
          <p:cNvSpPr txBox="1">
            <a:spLocks noChangeArrowheads="1"/>
          </p:cNvSpPr>
          <p:nvPr/>
        </p:nvSpPr>
        <p:spPr bwMode="auto">
          <a:xfrm>
            <a:off x="4599935" y="6154700"/>
            <a:ext cx="23526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3200"/>
              <a:t>/etc/shadow</a:t>
            </a:r>
          </a:p>
        </p:txBody>
      </p:sp>
    </p:spTree>
    <p:extLst>
      <p:ext uri="{BB962C8B-B14F-4D97-AF65-F5344CB8AC3E}">
        <p14:creationId xmlns:p14="http://schemas.microsoft.com/office/powerpoint/2010/main" val="1354549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0070C0"/>
                </a:solidFill>
              </a:rPr>
              <a:t>Something you know</a:t>
            </a:r>
            <a:endParaRPr lang="en-US" dirty="0"/>
          </a:p>
        </p:txBody>
      </p:sp>
      <p:sp>
        <p:nvSpPr>
          <p:cNvPr id="15" name="Rectangle 2"/>
          <p:cNvSpPr txBox="1">
            <a:spLocks noChangeArrowheads="1"/>
          </p:cNvSpPr>
          <p:nvPr/>
        </p:nvSpPr>
        <p:spPr>
          <a:xfrm>
            <a:off x="60340" y="2731878"/>
            <a:ext cx="499134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ea typeface="ＭＳ Ｐゴシック" pitchFamily="34" charset="-128"/>
              </a:rPr>
              <a:t>Password Verification</a:t>
            </a:r>
          </a:p>
        </p:txBody>
      </p:sp>
      <p:sp>
        <p:nvSpPr>
          <p:cNvPr id="16" name="AutoShape 3"/>
          <p:cNvSpPr>
            <a:spLocks noChangeArrowheads="1"/>
          </p:cNvSpPr>
          <p:nvPr/>
        </p:nvSpPr>
        <p:spPr bwMode="auto">
          <a:xfrm>
            <a:off x="5166570" y="3059788"/>
            <a:ext cx="2133600" cy="1371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p>
        </p:txBody>
      </p:sp>
      <p:sp>
        <p:nvSpPr>
          <p:cNvPr id="17" name="Text Box 4"/>
          <p:cNvSpPr txBox="1">
            <a:spLocks noChangeArrowheads="1"/>
          </p:cNvSpPr>
          <p:nvPr/>
        </p:nvSpPr>
        <p:spPr bwMode="auto">
          <a:xfrm>
            <a:off x="5547570" y="3288388"/>
            <a:ext cx="1447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spcBef>
                <a:spcPct val="50000"/>
              </a:spcBef>
            </a:pPr>
            <a:r>
              <a:rPr lang="en-US"/>
              <a:t>Hash Function</a:t>
            </a:r>
          </a:p>
        </p:txBody>
      </p:sp>
      <p:sp>
        <p:nvSpPr>
          <p:cNvPr id="18" name="Text Box 5"/>
          <p:cNvSpPr txBox="1">
            <a:spLocks noChangeArrowheads="1"/>
          </p:cNvSpPr>
          <p:nvPr/>
        </p:nvSpPr>
        <p:spPr bwMode="auto">
          <a:xfrm>
            <a:off x="5014170" y="1445300"/>
            <a:ext cx="2438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spcBef>
                <a:spcPct val="50000"/>
              </a:spcBef>
            </a:pPr>
            <a:r>
              <a:rPr lang="en-US" sz="1800"/>
              <a:t>User-entered Password</a:t>
            </a:r>
          </a:p>
        </p:txBody>
      </p:sp>
      <p:sp>
        <p:nvSpPr>
          <p:cNvPr id="19" name="Text Box 6"/>
          <p:cNvSpPr txBox="1">
            <a:spLocks noChangeArrowheads="1"/>
          </p:cNvSpPr>
          <p:nvPr/>
        </p:nvSpPr>
        <p:spPr bwMode="auto">
          <a:xfrm>
            <a:off x="8092333" y="1597700"/>
            <a:ext cx="1905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spcBef>
                <a:spcPct val="50000"/>
              </a:spcBef>
            </a:pPr>
            <a:r>
              <a:rPr lang="en-US" sz="1800"/>
              <a:t>Password hash stored on file </a:t>
            </a:r>
            <a:r>
              <a:rPr lang="en-US" sz="1800" i="1"/>
              <a:t>e.g.</a:t>
            </a:r>
            <a:r>
              <a:rPr lang="en-US" sz="1800"/>
              <a:t> /etc/shadow</a:t>
            </a:r>
          </a:p>
          <a:p>
            <a:pPr algn="ctr">
              <a:spcBef>
                <a:spcPct val="50000"/>
              </a:spcBef>
            </a:pPr>
            <a:r>
              <a:rPr lang="en-US" sz="1800">
                <a:solidFill>
                  <a:schemeClr val="accent2"/>
                </a:solidFill>
              </a:rPr>
              <a:t>H1</a:t>
            </a:r>
            <a:endParaRPr lang="en-US" sz="1800"/>
          </a:p>
          <a:p>
            <a:pPr algn="ctr">
              <a:spcBef>
                <a:spcPct val="50000"/>
              </a:spcBef>
            </a:pPr>
            <a:endParaRPr lang="en-US" sz="1800"/>
          </a:p>
        </p:txBody>
      </p:sp>
      <p:sp>
        <p:nvSpPr>
          <p:cNvPr id="20" name="AutoShape 7"/>
          <p:cNvSpPr>
            <a:spLocks noChangeArrowheads="1"/>
          </p:cNvSpPr>
          <p:nvPr/>
        </p:nvSpPr>
        <p:spPr bwMode="auto">
          <a:xfrm>
            <a:off x="8366970" y="4812388"/>
            <a:ext cx="1371600" cy="1066800"/>
          </a:xfrm>
          <a:prstGeom prst="diamond">
            <a:avLst/>
          </a:prstGeom>
          <a:solidFill>
            <a:schemeClr val="accent1"/>
          </a:solidFill>
          <a:ln w="9525">
            <a:solidFill>
              <a:schemeClr val="tx1"/>
            </a:solidFill>
            <a:miter lim="800000"/>
            <a:headEnd/>
            <a:tailEnd/>
          </a:ln>
        </p:spPr>
        <p:txBody>
          <a:bodyPr wrap="none" anchor="ctr"/>
          <a:lstStyle/>
          <a:p>
            <a:endParaRPr lang="en-US"/>
          </a:p>
        </p:txBody>
      </p:sp>
      <p:sp>
        <p:nvSpPr>
          <p:cNvPr id="21" name="Line 8"/>
          <p:cNvSpPr>
            <a:spLocks noChangeShapeType="1"/>
          </p:cNvSpPr>
          <p:nvPr/>
        </p:nvSpPr>
        <p:spPr bwMode="auto">
          <a:xfrm>
            <a:off x="6233370" y="2145388"/>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22" name="AutoShape 9"/>
          <p:cNvCxnSpPr>
            <a:cxnSpLocks noChangeShapeType="1"/>
            <a:stCxn id="16" idx="2"/>
            <a:endCxn id="20" idx="1"/>
          </p:cNvCxnSpPr>
          <p:nvPr/>
        </p:nvCxnSpPr>
        <p:spPr bwMode="auto">
          <a:xfrm rot="16200000" flipH="1">
            <a:off x="6842970" y="3821788"/>
            <a:ext cx="914400" cy="21336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3" name="AutoShape 11"/>
          <p:cNvCxnSpPr>
            <a:cxnSpLocks noChangeShapeType="1"/>
            <a:stCxn id="20" idx="3"/>
          </p:cNvCxnSpPr>
          <p:nvPr/>
        </p:nvCxnSpPr>
        <p:spPr bwMode="auto">
          <a:xfrm>
            <a:off x="9738570" y="5345788"/>
            <a:ext cx="381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 name="AutoShape 12"/>
          <p:cNvCxnSpPr>
            <a:cxnSpLocks noChangeShapeType="1"/>
            <a:stCxn id="20" idx="2"/>
          </p:cNvCxnSpPr>
          <p:nvPr/>
        </p:nvCxnSpPr>
        <p:spPr bwMode="auto">
          <a:xfrm>
            <a:off x="9052770" y="5879188"/>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 name="Text Box 13"/>
          <p:cNvSpPr txBox="1">
            <a:spLocks noChangeArrowheads="1"/>
          </p:cNvSpPr>
          <p:nvPr/>
        </p:nvSpPr>
        <p:spPr bwMode="auto">
          <a:xfrm>
            <a:off x="8544770" y="5155288"/>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spcBef>
                <a:spcPct val="50000"/>
              </a:spcBef>
            </a:pPr>
            <a:r>
              <a:rPr lang="en-US" sz="1800"/>
              <a:t>H1==H2?</a:t>
            </a:r>
          </a:p>
        </p:txBody>
      </p:sp>
      <p:sp>
        <p:nvSpPr>
          <p:cNvPr id="36" name="Text Box 14"/>
          <p:cNvSpPr txBox="1">
            <a:spLocks noChangeArrowheads="1"/>
          </p:cNvSpPr>
          <p:nvPr/>
        </p:nvSpPr>
        <p:spPr bwMode="auto">
          <a:xfrm>
            <a:off x="6233370" y="4736188"/>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spcBef>
                <a:spcPct val="50000"/>
              </a:spcBef>
            </a:pPr>
            <a:r>
              <a:rPr lang="en-US" sz="1800">
                <a:solidFill>
                  <a:schemeClr val="accent2"/>
                </a:solidFill>
              </a:rPr>
              <a:t>H2</a:t>
            </a:r>
          </a:p>
        </p:txBody>
      </p:sp>
      <p:sp>
        <p:nvSpPr>
          <p:cNvPr id="37" name="Text Box 15"/>
          <p:cNvSpPr txBox="1">
            <a:spLocks noChangeArrowheads="1"/>
          </p:cNvSpPr>
          <p:nvPr/>
        </p:nvSpPr>
        <p:spPr bwMode="auto">
          <a:xfrm>
            <a:off x="10119570" y="5117188"/>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spcBef>
                <a:spcPct val="50000"/>
              </a:spcBef>
            </a:pPr>
            <a:r>
              <a:rPr lang="en-US" sz="1800"/>
              <a:t>OK</a:t>
            </a:r>
          </a:p>
        </p:txBody>
      </p:sp>
      <p:sp>
        <p:nvSpPr>
          <p:cNvPr id="38" name="Text Box 16"/>
          <p:cNvSpPr txBox="1">
            <a:spLocks noChangeArrowheads="1"/>
          </p:cNvSpPr>
          <p:nvPr/>
        </p:nvSpPr>
        <p:spPr bwMode="auto">
          <a:xfrm>
            <a:off x="8824170" y="6260188"/>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spcBef>
                <a:spcPct val="50000"/>
              </a:spcBef>
            </a:pPr>
            <a:r>
              <a:rPr lang="en-US" sz="1800"/>
              <a:t>FAIL</a:t>
            </a:r>
          </a:p>
        </p:txBody>
      </p:sp>
      <p:sp>
        <p:nvSpPr>
          <p:cNvPr id="39" name="Text Box 17"/>
          <p:cNvSpPr txBox="1">
            <a:spLocks noChangeArrowheads="1"/>
          </p:cNvSpPr>
          <p:nvPr/>
        </p:nvSpPr>
        <p:spPr bwMode="auto">
          <a:xfrm>
            <a:off x="9509970" y="4826675"/>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spcBef>
                <a:spcPct val="50000"/>
              </a:spcBef>
            </a:pPr>
            <a:r>
              <a:rPr lang="en-US" sz="1800"/>
              <a:t>Y</a:t>
            </a:r>
          </a:p>
        </p:txBody>
      </p:sp>
      <p:sp>
        <p:nvSpPr>
          <p:cNvPr id="40" name="Text Box 18"/>
          <p:cNvSpPr txBox="1">
            <a:spLocks noChangeArrowheads="1"/>
          </p:cNvSpPr>
          <p:nvPr/>
        </p:nvSpPr>
        <p:spPr bwMode="auto">
          <a:xfrm>
            <a:off x="9128970" y="5802988"/>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spcBef>
                <a:spcPct val="50000"/>
              </a:spcBef>
            </a:pPr>
            <a:r>
              <a:rPr lang="en-US" sz="1800"/>
              <a:t>N</a:t>
            </a:r>
          </a:p>
        </p:txBody>
      </p:sp>
      <p:cxnSp>
        <p:nvCxnSpPr>
          <p:cNvPr id="42" name="Straight Arrow Connector 20"/>
          <p:cNvCxnSpPr>
            <a:cxnSpLocks noChangeShapeType="1"/>
          </p:cNvCxnSpPr>
          <p:nvPr/>
        </p:nvCxnSpPr>
        <p:spPr bwMode="auto">
          <a:xfrm>
            <a:off x="9052770" y="3121700"/>
            <a:ext cx="0" cy="16906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27280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0070C0"/>
                </a:solidFill>
              </a:rPr>
              <a:t>Something you know</a:t>
            </a:r>
            <a:endParaRPr lang="en-US" dirty="0"/>
          </a:p>
        </p:txBody>
      </p:sp>
      <p:sp>
        <p:nvSpPr>
          <p:cNvPr id="4" name="Rectangle 3"/>
          <p:cNvSpPr/>
          <p:nvPr/>
        </p:nvSpPr>
        <p:spPr>
          <a:xfrm>
            <a:off x="584616" y="1450610"/>
            <a:ext cx="10978318" cy="498598"/>
          </a:xfrm>
          <a:prstGeom prst="rect">
            <a:avLst/>
          </a:prstGeom>
          <a:solidFill>
            <a:schemeClr val="accent6">
              <a:lumMod val="40000"/>
              <a:lumOff val="60000"/>
            </a:schemeClr>
          </a:solidFill>
        </p:spPr>
        <p:txBody>
          <a:bodyPr wrap="square">
            <a:spAutoFit/>
          </a:bodyPr>
          <a:lstStyle/>
          <a:p>
            <a:pPr>
              <a:lnSpc>
                <a:spcPct val="110000"/>
              </a:lnSpc>
            </a:pPr>
            <a:r>
              <a:rPr lang="en-US" altLang="en-US" sz="2400" dirty="0">
                <a:solidFill>
                  <a:srgbClr val="7030A0"/>
                </a:solidFill>
              </a:rPr>
              <a:t>“Passwords are one of the biggest practical problems facing security engineers today.”</a:t>
            </a:r>
          </a:p>
        </p:txBody>
      </p:sp>
      <p:sp>
        <p:nvSpPr>
          <p:cNvPr id="8" name="Rectangle 7"/>
          <p:cNvSpPr/>
          <p:nvPr/>
        </p:nvSpPr>
        <p:spPr>
          <a:xfrm>
            <a:off x="569626" y="1960383"/>
            <a:ext cx="4840749" cy="1938992"/>
          </a:xfrm>
          <a:prstGeom prst="rect">
            <a:avLst/>
          </a:prstGeom>
        </p:spPr>
        <p:txBody>
          <a:bodyPr wrap="none">
            <a:spAutoFit/>
          </a:bodyPr>
          <a:lstStyle/>
          <a:p>
            <a:r>
              <a:rPr lang="en-US" altLang="en-US" sz="2400" dirty="0"/>
              <a:t>Problems:</a:t>
            </a:r>
          </a:p>
          <a:p>
            <a:pPr marL="342900" indent="-342900">
              <a:buFontTx/>
              <a:buChar char="-"/>
            </a:pPr>
            <a:r>
              <a:rPr lang="en-US" altLang="en-US" sz="2400" dirty="0"/>
              <a:t>Easy to share (intentionally or not)</a:t>
            </a:r>
          </a:p>
          <a:p>
            <a:pPr marL="342900" indent="-342900">
              <a:buFontTx/>
              <a:buChar char="-"/>
            </a:pPr>
            <a:r>
              <a:rPr lang="en-US" altLang="en-US" sz="2400" dirty="0"/>
              <a:t>Easy to forget</a:t>
            </a:r>
          </a:p>
          <a:p>
            <a:pPr marL="342900" indent="-342900">
              <a:buFontTx/>
              <a:buChar char="-"/>
            </a:pPr>
            <a:r>
              <a:rPr lang="en-US" altLang="en-US" sz="2400" dirty="0"/>
              <a:t>Often easy to guess</a:t>
            </a:r>
          </a:p>
          <a:p>
            <a:pPr marL="342900" indent="-342900">
              <a:buFontTx/>
              <a:buChar char="-"/>
            </a:pPr>
            <a:r>
              <a:rPr lang="en-US" altLang="en-US" sz="2400" dirty="0"/>
              <a:t>Too many passwords to remember</a:t>
            </a:r>
          </a:p>
        </p:txBody>
      </p:sp>
      <p:sp>
        <p:nvSpPr>
          <p:cNvPr id="11" name="Title 1"/>
          <p:cNvSpPr txBox="1">
            <a:spLocks/>
          </p:cNvSpPr>
          <p:nvPr/>
        </p:nvSpPr>
        <p:spPr>
          <a:xfrm>
            <a:off x="29986" y="4017363"/>
            <a:ext cx="5390924" cy="82820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t>Password vulnerabilities</a:t>
            </a:r>
          </a:p>
        </p:txBody>
      </p:sp>
      <p:sp>
        <p:nvSpPr>
          <p:cNvPr id="12" name="Content Placeholder 2"/>
          <p:cNvSpPr>
            <a:spLocks noGrp="1"/>
          </p:cNvSpPr>
          <p:nvPr>
            <p:ph idx="1"/>
          </p:nvPr>
        </p:nvSpPr>
        <p:spPr>
          <a:xfrm>
            <a:off x="534650" y="4706911"/>
            <a:ext cx="10972800" cy="1913925"/>
          </a:xfrm>
        </p:spPr>
        <p:txBody>
          <a:bodyPr>
            <a:normAutofit/>
          </a:bodyPr>
          <a:lstStyle/>
          <a:p>
            <a:pPr lvl="1"/>
            <a:r>
              <a:rPr lang="en-US" sz="2400" dirty="0"/>
              <a:t>Access the password file</a:t>
            </a:r>
          </a:p>
          <a:p>
            <a:pPr lvl="1"/>
            <a:r>
              <a:rPr lang="en-US" sz="2400" dirty="0"/>
              <a:t> Brute force attacks</a:t>
            </a:r>
          </a:p>
          <a:p>
            <a:pPr lvl="1"/>
            <a:r>
              <a:rPr lang="en-US" sz="2400" dirty="0"/>
              <a:t> Directory attacks</a:t>
            </a:r>
          </a:p>
          <a:p>
            <a:pPr lvl="1"/>
            <a:r>
              <a:rPr lang="en-US" sz="2400" dirty="0"/>
              <a:t> Social engineering</a:t>
            </a:r>
            <a:endParaRPr lang="en-US" sz="1200" dirty="0"/>
          </a:p>
        </p:txBody>
      </p:sp>
      <p:sp>
        <p:nvSpPr>
          <p:cNvPr id="13" name="Content Placeholder 2"/>
          <p:cNvSpPr txBox="1">
            <a:spLocks/>
          </p:cNvSpPr>
          <p:nvPr/>
        </p:nvSpPr>
        <p:spPr>
          <a:xfrm>
            <a:off x="6115985" y="3717563"/>
            <a:ext cx="6115986" cy="1734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Complex password policy</a:t>
            </a:r>
          </a:p>
          <a:p>
            <a:pPr lvl="1"/>
            <a:r>
              <a:rPr lang="en-US" sz="2400" dirty="0"/>
              <a:t>Forcing users to pick stronger passwords</a:t>
            </a:r>
          </a:p>
        </p:txBody>
      </p:sp>
    </p:spTree>
    <p:extLst>
      <p:ext uri="{BB962C8B-B14F-4D97-AF65-F5344CB8AC3E}">
        <p14:creationId xmlns:p14="http://schemas.microsoft.com/office/powerpoint/2010/main" val="1380229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0C0"/>
                </a:solidFill>
              </a:rPr>
              <a:t>The Vulnerability of Passwords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ea typeface="+mn-lt"/>
                <a:cs typeface="+mn-lt"/>
              </a:rPr>
              <a:t>Offline dictionary attack</a:t>
            </a:r>
          </a:p>
          <a:p>
            <a:r>
              <a:rPr lang="en-US" dirty="0">
                <a:ea typeface="+mn-lt"/>
                <a:cs typeface="+mn-lt"/>
              </a:rPr>
              <a:t>Specific account attack</a:t>
            </a:r>
          </a:p>
          <a:p>
            <a:r>
              <a:rPr lang="en-US" dirty="0">
                <a:ea typeface="+mn-lt"/>
                <a:cs typeface="+mn-lt"/>
              </a:rPr>
              <a:t>Popular password attack</a:t>
            </a:r>
          </a:p>
          <a:p>
            <a:r>
              <a:rPr lang="en-US" dirty="0">
                <a:ea typeface="+mn-lt"/>
                <a:cs typeface="+mn-lt"/>
              </a:rPr>
              <a:t>Password guessing against single user</a:t>
            </a:r>
          </a:p>
          <a:p>
            <a:endParaRPr lang="en-US" dirty="0">
              <a:ea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70C0"/>
                </a:solidFill>
              </a:rPr>
              <a:t>Password Cracking of User-Chosen Passwords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ea typeface="+mn-lt"/>
                <a:cs typeface="+mn-lt"/>
              </a:rPr>
              <a:t>Tradition Approach</a:t>
            </a:r>
          </a:p>
          <a:p>
            <a:pPr lvl="1"/>
            <a:r>
              <a:rPr lang="en-US" dirty="0">
                <a:ea typeface="+mn-lt"/>
                <a:cs typeface="+mn-lt"/>
              </a:rPr>
              <a:t>Brute force.</a:t>
            </a:r>
          </a:p>
          <a:p>
            <a:pPr lvl="1"/>
            <a:r>
              <a:rPr lang="en-US" dirty="0">
                <a:ea typeface="+mn-lt"/>
                <a:cs typeface="+mn-lt"/>
              </a:rPr>
              <a:t>Dictionary.</a:t>
            </a:r>
          </a:p>
          <a:p>
            <a:pPr lvl="1"/>
            <a:r>
              <a:rPr lang="en-US" dirty="0">
                <a:ea typeface="+mn-lt"/>
                <a:cs typeface="+mn-lt"/>
              </a:rPr>
              <a:t>Rainbow table.</a:t>
            </a:r>
          </a:p>
          <a:p>
            <a:r>
              <a:rPr lang="en-US" dirty="0">
                <a:ea typeface="Calibri"/>
                <a:cs typeface="Calibri"/>
              </a:rPr>
              <a:t>Modern Approach.</a:t>
            </a:r>
          </a:p>
          <a:p>
            <a:pPr lvl="1"/>
            <a:r>
              <a:rPr lang="en-US" dirty="0">
                <a:ea typeface="Calibri"/>
                <a:cs typeface="Calibri"/>
              </a:rPr>
              <a:t>Increase power of computing (GPU)</a:t>
            </a:r>
            <a:endParaRPr lang="en-US" dirty="0">
              <a:ea typeface="+mn-lt"/>
              <a:cs typeface="+mn-lt"/>
            </a:endParaRPr>
          </a:p>
          <a:p>
            <a:pPr lvl="1"/>
            <a:r>
              <a:rPr lang="en-US" dirty="0">
                <a:ea typeface="+mn-lt"/>
                <a:cs typeface="+mn-lt"/>
              </a:rPr>
              <a:t>Sophisticated algorithms</a:t>
            </a:r>
            <a:endParaRPr lang="en-US" dirty="0">
              <a:ea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Strategies for strong passwords</a:t>
            </a:r>
          </a:p>
        </p:txBody>
      </p:sp>
      <p:sp>
        <p:nvSpPr>
          <p:cNvPr id="3" name="Content Placeholder 2"/>
          <p:cNvSpPr>
            <a:spLocks noGrp="1"/>
          </p:cNvSpPr>
          <p:nvPr>
            <p:ph idx="1"/>
          </p:nvPr>
        </p:nvSpPr>
        <p:spPr/>
        <p:txBody>
          <a:bodyPr/>
          <a:lstStyle/>
          <a:p>
            <a:r>
              <a:rPr lang="en-US" dirty="0">
                <a:solidFill>
                  <a:srgbClr val="002060"/>
                </a:solidFill>
              </a:rPr>
              <a:t>Proactive password checking</a:t>
            </a:r>
          </a:p>
          <a:p>
            <a:pPr lvl="1"/>
            <a:r>
              <a:rPr lang="en-US" dirty="0"/>
              <a:t>Users select a potential password which is tested</a:t>
            </a:r>
          </a:p>
          <a:p>
            <a:pPr lvl="1"/>
            <a:r>
              <a:rPr lang="en-US" dirty="0"/>
              <a:t>Weak passwords are not accepted</a:t>
            </a:r>
          </a:p>
          <a:p>
            <a:r>
              <a:rPr lang="en-US" dirty="0">
                <a:solidFill>
                  <a:srgbClr val="002060"/>
                </a:solidFill>
              </a:rPr>
              <a:t>Reactive password checking</a:t>
            </a:r>
          </a:p>
          <a:p>
            <a:pPr lvl="1"/>
            <a:r>
              <a:rPr lang="en-US" dirty="0" err="1"/>
              <a:t>SysAdmin</a:t>
            </a:r>
            <a:r>
              <a:rPr lang="en-US" dirty="0"/>
              <a:t> periodically runs password cracking tools to detect weak passwords that must be replaced</a:t>
            </a:r>
          </a:p>
          <a:p>
            <a:r>
              <a:rPr lang="en-US" dirty="0">
                <a:solidFill>
                  <a:srgbClr val="002060"/>
                </a:solidFill>
              </a:rPr>
              <a:t>Computer-generated passwords</a:t>
            </a:r>
          </a:p>
          <a:p>
            <a:pPr lvl="1"/>
            <a:r>
              <a:rPr lang="en-US" dirty="0"/>
              <a:t>Random passwords are strong but difficult to remember</a:t>
            </a:r>
          </a:p>
        </p:txBody>
      </p:sp>
    </p:spTree>
    <p:extLst>
      <p:ext uri="{BB962C8B-B14F-4D97-AF65-F5344CB8AC3E}">
        <p14:creationId xmlns:p14="http://schemas.microsoft.com/office/powerpoint/2010/main" val="530884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rgbClr val="0070C0"/>
                </a:solidFill>
              </a:rPr>
              <a:t>Something you are/do</a:t>
            </a:r>
            <a:br>
              <a:rPr lang="en-US" b="1" dirty="0">
                <a:solidFill>
                  <a:srgbClr val="0070C0"/>
                </a:solidFill>
              </a:rPr>
            </a:br>
            <a:r>
              <a:rPr lang="en-US" i="1" dirty="0">
                <a:solidFill>
                  <a:srgbClr val="00B050"/>
                </a:solidFill>
              </a:rPr>
              <a:t>(Inherence-based)</a:t>
            </a:r>
          </a:p>
        </p:txBody>
      </p:sp>
      <p:sp>
        <p:nvSpPr>
          <p:cNvPr id="3" name="Content Placeholder 2"/>
          <p:cNvSpPr>
            <a:spLocks noGrp="1"/>
          </p:cNvSpPr>
          <p:nvPr>
            <p:ph idx="1"/>
          </p:nvPr>
        </p:nvSpPr>
        <p:spPr/>
        <p:txBody>
          <a:bodyPr/>
          <a:lstStyle/>
          <a:p>
            <a:pPr lvl="1"/>
            <a:r>
              <a:rPr lang="en-US" altLang="en-US" dirty="0"/>
              <a:t>Biometric - </a:t>
            </a:r>
            <a:r>
              <a:rPr lang="en-US" altLang="en-US" b="1" dirty="0">
                <a:solidFill>
                  <a:schemeClr val="accent2"/>
                </a:solidFill>
              </a:rPr>
              <a:t>“You are your key”</a:t>
            </a:r>
          </a:p>
          <a:p>
            <a:pPr lvl="1">
              <a:lnSpc>
                <a:spcPct val="90000"/>
              </a:lnSpc>
            </a:pPr>
            <a:r>
              <a:rPr lang="en-US" altLang="en-US" sz="2400" dirty="0"/>
              <a:t>Examples:</a:t>
            </a:r>
          </a:p>
          <a:p>
            <a:pPr lvl="2">
              <a:lnSpc>
                <a:spcPct val="90000"/>
              </a:lnSpc>
            </a:pPr>
            <a:r>
              <a:rPr lang="en-US" altLang="en-US" sz="2000" dirty="0"/>
              <a:t>Fingerprint</a:t>
            </a:r>
          </a:p>
          <a:p>
            <a:pPr lvl="2">
              <a:lnSpc>
                <a:spcPct val="90000"/>
              </a:lnSpc>
            </a:pPr>
            <a:r>
              <a:rPr lang="en-US" altLang="en-US" sz="2000" dirty="0"/>
              <a:t>Handwritten signature</a:t>
            </a:r>
          </a:p>
          <a:p>
            <a:pPr lvl="2">
              <a:lnSpc>
                <a:spcPct val="90000"/>
              </a:lnSpc>
            </a:pPr>
            <a:r>
              <a:rPr lang="en-US" altLang="en-US" sz="2000" dirty="0"/>
              <a:t>Facial recognition</a:t>
            </a:r>
          </a:p>
          <a:p>
            <a:pPr lvl="2">
              <a:lnSpc>
                <a:spcPct val="90000"/>
              </a:lnSpc>
            </a:pPr>
            <a:r>
              <a:rPr lang="en-US" altLang="en-US" sz="2000" dirty="0"/>
              <a:t>Speech recognition</a:t>
            </a:r>
          </a:p>
          <a:p>
            <a:pPr lvl="2">
              <a:lnSpc>
                <a:spcPct val="90000"/>
              </a:lnSpc>
            </a:pPr>
            <a:r>
              <a:rPr lang="en-US" altLang="en-US" sz="2000" dirty="0"/>
              <a:t>Iris</a:t>
            </a:r>
          </a:p>
          <a:p>
            <a:pPr lvl="2">
              <a:lnSpc>
                <a:spcPct val="90000"/>
              </a:lnSpc>
            </a:pPr>
            <a:r>
              <a:rPr lang="en-US" altLang="en-US" sz="2000" dirty="0"/>
              <a:t>Voice</a:t>
            </a:r>
          </a:p>
          <a:p>
            <a:pPr lvl="2">
              <a:lnSpc>
                <a:spcPct val="90000"/>
              </a:lnSpc>
            </a:pPr>
            <a:r>
              <a:rPr lang="en-US" altLang="en-US" sz="2000" dirty="0"/>
              <a:t>…</a:t>
            </a:r>
          </a:p>
          <a:p>
            <a:pPr marL="914400" lvl="2" indent="0">
              <a:lnSpc>
                <a:spcPct val="90000"/>
              </a:lnSpc>
              <a:buNone/>
            </a:pPr>
            <a:endParaRPr lang="en-US" altLang="en-US" sz="2000" dirty="0"/>
          </a:p>
          <a:p>
            <a:pPr marL="457200" lvl="1" indent="0">
              <a:buNone/>
            </a:pPr>
            <a:endParaRPr lang="en-US" dirty="0"/>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278" y="1245219"/>
            <a:ext cx="2555902" cy="16875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fingerprintscann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4240" y="2257816"/>
            <a:ext cx="2586038" cy="216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0213" y="3080141"/>
            <a:ext cx="3276600" cy="225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5502" y="4421578"/>
            <a:ext cx="5184176" cy="2043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7395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532" y="464950"/>
            <a:ext cx="9242105" cy="5989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8610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alibri Light"/>
                <a:cs typeface="Calibri Light"/>
              </a:rPr>
              <a:t>Access Control Principles</a:t>
            </a:r>
            <a:endParaRPr lang="en-US" dirty="0">
              <a:ea typeface="+mj-lt"/>
              <a:cs typeface="+mj-lt"/>
            </a:endParaRPr>
          </a:p>
        </p:txBody>
      </p:sp>
      <p:pic>
        <p:nvPicPr>
          <p:cNvPr id="4" name="Picture 4" descr="Diagram&#10;&#10;Description automatically generated"/>
          <p:cNvPicPr>
            <a:picLocks noGrp="1" noChangeAspect="1"/>
          </p:cNvPicPr>
          <p:nvPr>
            <p:ph idx="1"/>
          </p:nvPr>
        </p:nvPicPr>
        <p:blipFill>
          <a:blip r:embed="rId2"/>
          <a:stretch>
            <a:fillRect/>
          </a:stretch>
        </p:blipFill>
        <p:spPr>
          <a:xfrm>
            <a:off x="3391550" y="1825625"/>
            <a:ext cx="5408899" cy="4351338"/>
          </a:xfrm>
        </p:spPr>
      </p:pic>
    </p:spTree>
    <p:extLst>
      <p:ext uri="{BB962C8B-B14F-4D97-AF65-F5344CB8AC3E}">
        <p14:creationId xmlns:p14="http://schemas.microsoft.com/office/powerpoint/2010/main" val="1508227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solidFill>
                  <a:srgbClr val="0070C0"/>
                </a:solidFill>
              </a:rPr>
              <a:t>Something you have</a:t>
            </a:r>
            <a:br>
              <a:rPr lang="en-US" b="1" dirty="0">
                <a:solidFill>
                  <a:srgbClr val="0070C0"/>
                </a:solidFill>
              </a:rPr>
            </a:br>
            <a:r>
              <a:rPr lang="en-US" i="1" dirty="0">
                <a:solidFill>
                  <a:srgbClr val="00B050"/>
                </a:solidFill>
              </a:rPr>
              <a:t>(Ownership-based)</a:t>
            </a:r>
          </a:p>
        </p:txBody>
      </p:sp>
      <p:sp>
        <p:nvSpPr>
          <p:cNvPr id="3" name="Content Placeholder 2"/>
          <p:cNvSpPr>
            <a:spLocks noGrp="1"/>
          </p:cNvSpPr>
          <p:nvPr>
            <p:ph idx="1"/>
          </p:nvPr>
        </p:nvSpPr>
        <p:spPr>
          <a:xfrm>
            <a:off x="119921" y="1600203"/>
            <a:ext cx="7764905" cy="4525963"/>
          </a:xfrm>
        </p:spPr>
        <p:txBody>
          <a:bodyPr/>
          <a:lstStyle/>
          <a:p>
            <a:pPr marL="573088" lvl="2"/>
            <a:r>
              <a:rPr lang="en-US" altLang="en-US" b="1" dirty="0"/>
              <a:t>E-Token</a:t>
            </a:r>
            <a:r>
              <a:rPr lang="en-US" altLang="en-US" dirty="0"/>
              <a:t>: </a:t>
            </a:r>
            <a:r>
              <a:rPr lang="en-US" dirty="0"/>
              <a:t>store credentials such as passwords, digital signatures and certificates, and private keys</a:t>
            </a:r>
            <a:endParaRPr lang="en-US" altLang="en-US" dirty="0"/>
          </a:p>
          <a:p>
            <a:pPr marL="573088" lvl="2"/>
            <a:r>
              <a:rPr lang="en-US" altLang="en-US" b="1" dirty="0"/>
              <a:t>RFID</a:t>
            </a:r>
            <a:r>
              <a:rPr lang="en-US" altLang="en-US" dirty="0"/>
              <a:t>: </a:t>
            </a:r>
            <a:r>
              <a:rPr lang="en-US" dirty="0"/>
              <a:t>Integrated circuit(s) with an antenna that can respond to an </a:t>
            </a:r>
            <a:r>
              <a:rPr lang="en-US" dirty="0" err="1"/>
              <a:t>RF</a:t>
            </a:r>
            <a:r>
              <a:rPr lang="en-US" dirty="0"/>
              <a:t> signal with identity information</a:t>
            </a:r>
            <a:endParaRPr lang="en-US" altLang="en-US" dirty="0"/>
          </a:p>
          <a:p>
            <a:pPr marL="573088" lvl="2"/>
            <a:r>
              <a:rPr lang="en-US" altLang="en-US" b="1" dirty="0"/>
              <a:t>Smart card</a:t>
            </a:r>
          </a:p>
          <a:p>
            <a:pPr marL="573088" lvl="2"/>
            <a:r>
              <a:rPr lang="en-US" altLang="en-US" b="1" dirty="0"/>
              <a:t>Digital Certificates </a:t>
            </a:r>
            <a:r>
              <a:rPr lang="en-US" altLang="en-US" dirty="0"/>
              <a:t>(used by Websites to authenticate themselves to customers)</a:t>
            </a:r>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34993" y="337279"/>
            <a:ext cx="2504086" cy="1658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403" y="337279"/>
            <a:ext cx="1767590" cy="17675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7403" y="2258517"/>
            <a:ext cx="3581400" cy="260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4597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One Time Password</a:t>
            </a:r>
          </a:p>
        </p:txBody>
      </p:sp>
      <p:sp>
        <p:nvSpPr>
          <p:cNvPr id="3" name="Content Placeholder 2"/>
          <p:cNvSpPr>
            <a:spLocks noGrp="1"/>
          </p:cNvSpPr>
          <p:nvPr>
            <p:ph idx="1"/>
          </p:nvPr>
        </p:nvSpPr>
        <p:spPr/>
        <p:txBody>
          <a:bodyPr/>
          <a:lstStyle/>
          <a:p>
            <a:r>
              <a:rPr lang="en-US" dirty="0"/>
              <a:t>Dynamic password that change frequently</a:t>
            </a:r>
          </a:p>
          <a:p>
            <a:r>
              <a:rPr lang="en-US" dirty="0"/>
              <a:t>Systems using </a:t>
            </a:r>
            <a:r>
              <a:rPr lang="en-US" dirty="0" err="1"/>
              <a:t>OTPs</a:t>
            </a:r>
            <a:r>
              <a:rPr lang="en-US" dirty="0"/>
              <a:t> generate a unique password on demand that is not reusable</a:t>
            </a:r>
          </a:p>
        </p:txBody>
      </p:sp>
    </p:spTree>
    <p:extLst>
      <p:ext uri="{BB962C8B-B14F-4D97-AF65-F5344CB8AC3E}">
        <p14:creationId xmlns:p14="http://schemas.microsoft.com/office/powerpoint/2010/main" val="2286225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Time-synchronized </a:t>
            </a:r>
            <a:r>
              <a:rPr lang="en-US" dirty="0" err="1"/>
              <a:t>OTP</a:t>
            </a: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19"/>
          <a:stretch/>
        </p:blipFill>
        <p:spPr bwMode="auto">
          <a:xfrm>
            <a:off x="2143124" y="1178918"/>
            <a:ext cx="8643695" cy="5208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3187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Challenge-based </a:t>
            </a:r>
            <a:r>
              <a:rPr lang="en-US" dirty="0" err="1">
                <a:solidFill>
                  <a:srgbClr val="002060"/>
                </a:solidFill>
              </a:rPr>
              <a:t>OTP</a:t>
            </a:r>
            <a:endParaRPr lang="en-US" dirty="0">
              <a:solidFill>
                <a:srgbClr val="002060"/>
              </a:solidFill>
            </a:endParaRPr>
          </a:p>
        </p:txBody>
      </p:sp>
      <p:sp>
        <p:nvSpPr>
          <p:cNvPr id="3" name="Content Placeholder 2"/>
          <p:cNvSpPr>
            <a:spLocks noGrp="1"/>
          </p:cNvSpPr>
          <p:nvPr>
            <p:ph idx="1"/>
          </p:nvPr>
        </p:nvSpPr>
        <p:spPr/>
        <p:txBody>
          <a:bodyPr/>
          <a:lstStyle/>
          <a:p>
            <a:pPr>
              <a:spcAft>
                <a:spcPts val="1200"/>
              </a:spcAft>
            </a:pPr>
            <a:r>
              <a:rPr lang="en-US" dirty="0">
                <a:solidFill>
                  <a:srgbClr val="002060"/>
                </a:solidFill>
              </a:rPr>
              <a:t>Authentication server </a:t>
            </a:r>
            <a:r>
              <a:rPr lang="en-US" dirty="0"/>
              <a:t>displays </a:t>
            </a:r>
            <a:r>
              <a:rPr lang="en-US" dirty="0">
                <a:solidFill>
                  <a:srgbClr val="FF0000"/>
                </a:solidFill>
              </a:rPr>
              <a:t>a challenge </a:t>
            </a:r>
            <a:r>
              <a:rPr lang="en-US" dirty="0"/>
              <a:t>(a random number) to the user</a:t>
            </a:r>
          </a:p>
          <a:p>
            <a:pPr>
              <a:spcAft>
                <a:spcPts val="1200"/>
              </a:spcAft>
            </a:pPr>
            <a:r>
              <a:rPr lang="en-US" dirty="0">
                <a:solidFill>
                  <a:srgbClr val="002060"/>
                </a:solidFill>
              </a:rPr>
              <a:t>User</a:t>
            </a:r>
            <a:r>
              <a:rPr lang="en-US" dirty="0"/>
              <a:t> then enters the challenge number into the token (executes a special algorithm to generate a password)</a:t>
            </a:r>
          </a:p>
          <a:p>
            <a:pPr>
              <a:spcAft>
                <a:spcPts val="1200"/>
              </a:spcAft>
            </a:pPr>
            <a:r>
              <a:rPr lang="en-US" dirty="0"/>
              <a:t>Because the authentication server has the same algorithm, it can also generate the password and compare it against that entered by the user.</a:t>
            </a:r>
          </a:p>
        </p:txBody>
      </p:sp>
    </p:spTree>
    <p:extLst>
      <p:ext uri="{BB962C8B-B14F-4D97-AF65-F5344CB8AC3E}">
        <p14:creationId xmlns:p14="http://schemas.microsoft.com/office/powerpoint/2010/main" val="3218216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Single Sign On</a:t>
            </a:r>
          </a:p>
        </p:txBody>
      </p:sp>
      <p:sp>
        <p:nvSpPr>
          <p:cNvPr id="3" name="Content Placeholder 2"/>
          <p:cNvSpPr>
            <a:spLocks noGrp="1"/>
          </p:cNvSpPr>
          <p:nvPr>
            <p:ph idx="1"/>
          </p:nvPr>
        </p:nvSpPr>
        <p:spPr/>
        <p:txBody>
          <a:bodyPr/>
          <a:lstStyle/>
          <a:p>
            <a:pPr>
              <a:spcAft>
                <a:spcPts val="1200"/>
              </a:spcAft>
            </a:pPr>
            <a:r>
              <a:rPr lang="en-US" dirty="0">
                <a:solidFill>
                  <a:srgbClr val="002060"/>
                </a:solidFill>
              </a:rPr>
              <a:t>Multiple applications</a:t>
            </a:r>
            <a:r>
              <a:rPr lang="en-US" dirty="0"/>
              <a:t>, each requires login</a:t>
            </a:r>
          </a:p>
          <a:p>
            <a:pPr>
              <a:spcAft>
                <a:spcPts val="1200"/>
              </a:spcAft>
            </a:pPr>
            <a:r>
              <a:rPr lang="en-US" dirty="0"/>
              <a:t>Provide users with the ability to login only once for usability</a:t>
            </a:r>
          </a:p>
          <a:p>
            <a:pPr>
              <a:spcAft>
                <a:spcPts val="1200"/>
              </a:spcAft>
            </a:pPr>
            <a:r>
              <a:rPr lang="en-US" dirty="0">
                <a:solidFill>
                  <a:srgbClr val="002060"/>
                </a:solidFill>
              </a:rPr>
              <a:t>Automatically </a:t>
            </a:r>
            <a:r>
              <a:rPr lang="en-US" dirty="0"/>
              <a:t>propagate login to all applications	</a:t>
            </a:r>
          </a:p>
        </p:txBody>
      </p:sp>
    </p:spTree>
    <p:extLst>
      <p:ext uri="{BB962C8B-B14F-4D97-AF65-F5344CB8AC3E}">
        <p14:creationId xmlns:p14="http://schemas.microsoft.com/office/powerpoint/2010/main" val="755714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Single Sign On</a:t>
            </a:r>
          </a:p>
        </p:txBody>
      </p:sp>
      <p:sp>
        <p:nvSpPr>
          <p:cNvPr id="3" name="Content Placeholder 2"/>
          <p:cNvSpPr>
            <a:spLocks noGrp="1"/>
          </p:cNvSpPr>
          <p:nvPr>
            <p:ph idx="1"/>
          </p:nvPr>
        </p:nvSpPr>
        <p:spPr/>
        <p:txBody>
          <a:bodyPr/>
          <a:lstStyle/>
          <a:p>
            <a:r>
              <a:rPr lang="en-US" dirty="0">
                <a:solidFill>
                  <a:srgbClr val="002060"/>
                </a:solidFill>
              </a:rPr>
              <a:t>Advantages</a:t>
            </a:r>
          </a:p>
          <a:p>
            <a:pPr lvl="1"/>
            <a:r>
              <a:rPr lang="en-US" dirty="0"/>
              <a:t>Unified mechanism</a:t>
            </a:r>
          </a:p>
          <a:p>
            <a:pPr lvl="1"/>
            <a:r>
              <a:rPr lang="en-US" dirty="0"/>
              <a:t>One login/password to remember</a:t>
            </a:r>
          </a:p>
          <a:p>
            <a:pPr lvl="1"/>
            <a:r>
              <a:rPr lang="en-US" dirty="0"/>
              <a:t>New applications reuse code</a:t>
            </a:r>
          </a:p>
          <a:p>
            <a:pPr lvl="1"/>
            <a:endParaRPr lang="en-US" dirty="0"/>
          </a:p>
          <a:p>
            <a:r>
              <a:rPr lang="en-US" dirty="0">
                <a:solidFill>
                  <a:srgbClr val="002060"/>
                </a:solidFill>
              </a:rPr>
              <a:t>Disadvantages</a:t>
            </a:r>
          </a:p>
          <a:p>
            <a:pPr lvl="1"/>
            <a:r>
              <a:rPr lang="en-US" dirty="0"/>
              <a:t>Can weaken security</a:t>
            </a:r>
          </a:p>
          <a:p>
            <a:pPr marL="457200" lvl="1" indent="0">
              <a:buNone/>
            </a:pPr>
            <a:endParaRPr lang="en-US" dirty="0"/>
          </a:p>
          <a:p>
            <a:r>
              <a:rPr lang="en-US" dirty="0">
                <a:solidFill>
                  <a:srgbClr val="002060"/>
                </a:solidFill>
              </a:rPr>
              <a:t>Example: OIDC, SAML</a:t>
            </a:r>
          </a:p>
        </p:txBody>
      </p:sp>
    </p:spTree>
    <p:extLst>
      <p:ext uri="{BB962C8B-B14F-4D97-AF65-F5344CB8AC3E}">
        <p14:creationId xmlns:p14="http://schemas.microsoft.com/office/powerpoint/2010/main" val="2017467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Implementing authentication</a:t>
            </a:r>
          </a:p>
        </p:txBody>
      </p:sp>
      <p:sp>
        <p:nvSpPr>
          <p:cNvPr id="3" name="Content Placeholder 2"/>
          <p:cNvSpPr>
            <a:spLocks noGrp="1"/>
          </p:cNvSpPr>
          <p:nvPr>
            <p:ph idx="1"/>
          </p:nvPr>
        </p:nvSpPr>
        <p:spPr/>
        <p:txBody>
          <a:bodyPr/>
          <a:lstStyle/>
          <a:p>
            <a:pPr>
              <a:spcAft>
                <a:spcPts val="1200"/>
              </a:spcAft>
            </a:pPr>
            <a:r>
              <a:rPr lang="en-US" dirty="0"/>
              <a:t>Local authentication</a:t>
            </a:r>
          </a:p>
          <a:p>
            <a:pPr>
              <a:spcAft>
                <a:spcPts val="1200"/>
              </a:spcAft>
            </a:pPr>
            <a:r>
              <a:rPr lang="en-US" dirty="0"/>
              <a:t>Network authentication</a:t>
            </a:r>
          </a:p>
        </p:txBody>
      </p:sp>
    </p:spTree>
    <p:extLst>
      <p:ext uri="{BB962C8B-B14F-4D97-AF65-F5344CB8AC3E}">
        <p14:creationId xmlns:p14="http://schemas.microsoft.com/office/powerpoint/2010/main" val="1851467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Server</a:t>
            </a:r>
          </a:p>
        </p:txBody>
      </p:sp>
      <p:sp>
        <p:nvSpPr>
          <p:cNvPr id="3" name="Content Placeholder 2"/>
          <p:cNvSpPr>
            <a:spLocks noGrp="1"/>
          </p:cNvSpPr>
          <p:nvPr>
            <p:ph idx="1"/>
          </p:nvPr>
        </p:nvSpPr>
        <p:spPr/>
        <p:txBody>
          <a:bodyPr/>
          <a:lstStyle/>
          <a:p>
            <a:r>
              <a:rPr lang="en-US" dirty="0"/>
              <a:t>Radius</a:t>
            </a:r>
          </a:p>
          <a:p>
            <a:r>
              <a:rPr lang="en-US" dirty="0"/>
              <a:t>Kerberos</a:t>
            </a:r>
          </a:p>
          <a:p>
            <a:r>
              <a:rPr lang="en-US" dirty="0" err="1"/>
              <a:t>TACACS</a:t>
            </a:r>
            <a:r>
              <a:rPr lang="en-US" dirty="0"/>
              <a:t>+</a:t>
            </a:r>
          </a:p>
          <a:p>
            <a:r>
              <a:rPr lang="en-US" dirty="0" err="1"/>
              <a:t>LDAP</a:t>
            </a:r>
            <a:endParaRPr lang="en-US" dirty="0"/>
          </a:p>
        </p:txBody>
      </p:sp>
    </p:spTree>
    <p:extLst>
      <p:ext uri="{BB962C8B-B14F-4D97-AF65-F5344CB8AC3E}">
        <p14:creationId xmlns:p14="http://schemas.microsoft.com/office/powerpoint/2010/main" val="2384104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RADIUS</a:t>
            </a:r>
          </a:p>
        </p:txBody>
      </p:sp>
      <p:sp>
        <p:nvSpPr>
          <p:cNvPr id="3" name="Content Placeholder 2"/>
          <p:cNvSpPr>
            <a:spLocks noGrp="1"/>
          </p:cNvSpPr>
          <p:nvPr>
            <p:ph idx="1"/>
          </p:nvPr>
        </p:nvSpPr>
        <p:spPr/>
        <p:txBody>
          <a:bodyPr/>
          <a:lstStyle/>
          <a:p>
            <a:r>
              <a:rPr lang="en-US" dirty="0"/>
              <a:t>Wired and Wireless LANs</a:t>
            </a:r>
          </a:p>
          <a:p>
            <a:r>
              <a:rPr lang="en-US" dirty="0"/>
              <a:t>Radius clients: server, switch, AP</a:t>
            </a:r>
          </a:p>
          <a:p>
            <a:r>
              <a:rPr lang="en-US" dirty="0"/>
              <a:t>Radius server authenticates and authorized the radius client requests</a:t>
            </a:r>
          </a:p>
        </p:txBody>
      </p:sp>
    </p:spTree>
    <p:extLst>
      <p:ext uri="{BB962C8B-B14F-4D97-AF65-F5344CB8AC3E}">
        <p14:creationId xmlns:p14="http://schemas.microsoft.com/office/powerpoint/2010/main" val="680224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07"/>
          <a:stretch/>
        </p:blipFill>
        <p:spPr bwMode="auto">
          <a:xfrm>
            <a:off x="1693889" y="327833"/>
            <a:ext cx="8588817" cy="5785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434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818" y="274638"/>
            <a:ext cx="11218880" cy="1143000"/>
          </a:xfrm>
        </p:spPr>
        <p:txBody>
          <a:bodyPr/>
          <a:lstStyle/>
          <a:p>
            <a:pPr algn="l"/>
            <a:r>
              <a:rPr lang="en-US" b="1" dirty="0">
                <a:solidFill>
                  <a:srgbClr val="002060"/>
                </a:solidFill>
              </a:rPr>
              <a:t>Introduction</a:t>
            </a:r>
          </a:p>
        </p:txBody>
      </p:sp>
      <p:sp>
        <p:nvSpPr>
          <p:cNvPr id="3" name="Content Placeholder 2"/>
          <p:cNvSpPr>
            <a:spLocks noGrp="1"/>
          </p:cNvSpPr>
          <p:nvPr>
            <p:ph idx="1"/>
          </p:nvPr>
        </p:nvSpPr>
        <p:spPr>
          <a:xfrm>
            <a:off x="5060721" y="470850"/>
            <a:ext cx="6968357" cy="6001388"/>
          </a:xfrm>
        </p:spPr>
        <p:txBody>
          <a:bodyPr>
            <a:normAutofit/>
          </a:bodyPr>
          <a:lstStyle/>
          <a:p>
            <a:pPr>
              <a:lnSpc>
                <a:spcPct val="114000"/>
              </a:lnSpc>
              <a:spcAft>
                <a:spcPts val="600"/>
              </a:spcAft>
            </a:pPr>
            <a:r>
              <a:rPr lang="en-US" sz="2400" b="1" dirty="0"/>
              <a:t>Access control </a:t>
            </a:r>
            <a:r>
              <a:rPr lang="en-US" sz="2400" dirty="0"/>
              <a:t>is the collection of mechanisms that permits managers of a system to exercise a directing or restraining influence over the behavior, use, and content of a system. </a:t>
            </a:r>
          </a:p>
          <a:p>
            <a:pPr>
              <a:lnSpc>
                <a:spcPct val="114000"/>
              </a:lnSpc>
              <a:spcAft>
                <a:spcPts val="600"/>
              </a:spcAft>
            </a:pPr>
            <a:r>
              <a:rPr lang="en-US" sz="2400" dirty="0"/>
              <a:t>It permits management to specify </a:t>
            </a:r>
            <a:r>
              <a:rPr lang="en-US" sz="2400" b="1" dirty="0"/>
              <a:t>what users can do</a:t>
            </a:r>
            <a:r>
              <a:rPr lang="en-US" sz="2400" dirty="0"/>
              <a:t>, </a:t>
            </a:r>
            <a:r>
              <a:rPr lang="en-US" sz="2400" b="1" dirty="0"/>
              <a:t>which resources they can acces</a:t>
            </a:r>
            <a:r>
              <a:rPr lang="en-US" sz="2400" dirty="0"/>
              <a:t>s, and </a:t>
            </a:r>
            <a:r>
              <a:rPr lang="en-US" sz="2400" b="1" dirty="0"/>
              <a:t>what operations they can perform on a system</a:t>
            </a:r>
            <a:r>
              <a:rPr lang="en-US" sz="2400" dirty="0"/>
              <a:t>.</a:t>
            </a:r>
          </a:p>
          <a:p>
            <a:pPr>
              <a:lnSpc>
                <a:spcPct val="114000"/>
              </a:lnSpc>
              <a:spcAft>
                <a:spcPts val="600"/>
              </a:spcAft>
            </a:pPr>
            <a:r>
              <a:rPr lang="en-US" sz="2400" dirty="0">
                <a:solidFill>
                  <a:srgbClr val="FF0000"/>
                </a:solidFill>
              </a:rPr>
              <a:t>The goal</a:t>
            </a:r>
            <a:r>
              <a:rPr lang="en-US" sz="2400" dirty="0"/>
              <a:t> of access control is to </a:t>
            </a:r>
            <a:r>
              <a:rPr lang="en-US" sz="2400" dirty="0">
                <a:solidFill>
                  <a:srgbClr val="FF0000"/>
                </a:solidFill>
              </a:rPr>
              <a:t>minimize the security risks </a:t>
            </a:r>
            <a:r>
              <a:rPr lang="en-US" sz="2400" dirty="0"/>
              <a:t>of unauthorized access to physical and logical systems</a:t>
            </a:r>
          </a:p>
          <a:p>
            <a:pPr>
              <a:lnSpc>
                <a:spcPct val="114000"/>
              </a:lnSpc>
              <a:spcAft>
                <a:spcPts val="600"/>
              </a:spcAft>
            </a:pPr>
            <a:r>
              <a:rPr lang="en-US" sz="2400" dirty="0"/>
              <a:t>It consists of main components: authentication and authorization</a:t>
            </a:r>
            <a:r>
              <a:rPr lang="en-US" sz="2400"/>
              <a:t>, audit</a:t>
            </a:r>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16" y="2278445"/>
            <a:ext cx="4860705" cy="318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4598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13183"/>
          </a:xfrm>
        </p:spPr>
        <p:txBody>
          <a:bodyPr/>
          <a:lstStyle/>
          <a:p>
            <a:r>
              <a:rPr lang="en-US" b="1" dirty="0"/>
              <a:t>Authorization </a:t>
            </a:r>
          </a:p>
        </p:txBody>
      </p:sp>
      <p:sp>
        <p:nvSpPr>
          <p:cNvPr id="3" name="Content Placeholder 2"/>
          <p:cNvSpPr>
            <a:spLocks noGrp="1"/>
          </p:cNvSpPr>
          <p:nvPr>
            <p:ph idx="1"/>
          </p:nvPr>
        </p:nvSpPr>
        <p:spPr>
          <a:xfrm>
            <a:off x="325811" y="1272209"/>
            <a:ext cx="11466795" cy="5254713"/>
          </a:xfrm>
        </p:spPr>
        <p:txBody>
          <a:bodyPr>
            <a:normAutofit/>
          </a:bodyPr>
          <a:lstStyle/>
          <a:p>
            <a:pPr>
              <a:spcAft>
                <a:spcPts val="1200"/>
              </a:spcAft>
            </a:pPr>
            <a:r>
              <a:rPr lang="en-US" dirty="0"/>
              <a:t>Determines that the proven identity has some set of characteristics associated with it that </a:t>
            </a:r>
            <a:r>
              <a:rPr lang="en-US" dirty="0">
                <a:solidFill>
                  <a:srgbClr val="FF0000"/>
                </a:solidFill>
              </a:rPr>
              <a:t>gives it the right to access the requested resources.</a:t>
            </a:r>
          </a:p>
          <a:p>
            <a:pPr>
              <a:spcAft>
                <a:spcPts val="1200"/>
              </a:spcAft>
            </a:pPr>
            <a:r>
              <a:rPr lang="en-US" dirty="0">
                <a:solidFill>
                  <a:srgbClr val="FF0000"/>
                </a:solidFill>
              </a:rPr>
              <a:t>Grating access rights </a:t>
            </a:r>
            <a:r>
              <a:rPr lang="en-US" dirty="0"/>
              <a:t>to </a:t>
            </a:r>
            <a:r>
              <a:rPr lang="en-US" dirty="0">
                <a:solidFill>
                  <a:srgbClr val="FF0000"/>
                </a:solidFill>
              </a:rPr>
              <a:t>subjects</a:t>
            </a:r>
            <a:r>
              <a:rPr lang="en-US" dirty="0"/>
              <a:t> should be based on the </a:t>
            </a:r>
            <a:r>
              <a:rPr lang="en-US" dirty="0">
                <a:solidFill>
                  <a:srgbClr val="FF0000"/>
                </a:solidFill>
              </a:rPr>
              <a:t>level of trust </a:t>
            </a:r>
            <a:r>
              <a:rPr lang="en-US" dirty="0"/>
              <a:t>a company has in a subject and the subject’s need to know.</a:t>
            </a:r>
          </a:p>
          <a:p>
            <a:pPr>
              <a:spcAft>
                <a:spcPts val="1200"/>
              </a:spcAft>
            </a:pPr>
            <a:r>
              <a:rPr lang="en-US" dirty="0"/>
              <a:t>Is a </a:t>
            </a:r>
            <a:r>
              <a:rPr lang="en-US" dirty="0">
                <a:solidFill>
                  <a:srgbClr val="FF0000"/>
                </a:solidFill>
              </a:rPr>
              <a:t>core component </a:t>
            </a:r>
            <a:r>
              <a:rPr lang="en-US" dirty="0"/>
              <a:t>and established whether a user is authorized to access a particular resource and what actions he is permitted to perform on the resource.</a:t>
            </a:r>
          </a:p>
        </p:txBody>
      </p:sp>
    </p:spTree>
    <p:extLst>
      <p:ext uri="{BB962C8B-B14F-4D97-AF65-F5344CB8AC3E}">
        <p14:creationId xmlns:p14="http://schemas.microsoft.com/office/powerpoint/2010/main" val="2034649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mj-lt"/>
                <a:cs typeface="+mj-lt"/>
              </a:rPr>
              <a:t>Subjects, Objects, and Access Rights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a:ea typeface="+mn-lt"/>
                <a:cs typeface="+mn-lt"/>
              </a:rPr>
              <a:t>A subject is an entity capable of accessing objects</a:t>
            </a:r>
          </a:p>
          <a:p>
            <a:pPr lvl="1"/>
            <a:r>
              <a:rPr lang="en-US">
                <a:ea typeface="Calibri"/>
                <a:cs typeface="Calibri"/>
              </a:rPr>
              <a:t>Owner: This</a:t>
            </a:r>
            <a:r>
              <a:rPr lang="en-US" dirty="0">
                <a:ea typeface="Calibri"/>
                <a:cs typeface="Calibri"/>
              </a:rPr>
              <a:t> may be the creator of a resource, such as a file. For system resources, ownership may belong to a system administrator. For project resources, a project administrator or leader may be assigned ownership.</a:t>
            </a:r>
          </a:p>
          <a:p>
            <a:pPr lvl="1"/>
            <a:r>
              <a:rPr lang="en-US">
                <a:ea typeface="+mn-lt"/>
                <a:cs typeface="+mn-lt"/>
              </a:rPr>
              <a:t>Group: In addition to the privileges assigned to an owner, a named group of users may also be granted access rights, such that membership in the group is sufficient to exercise these access rights. In most schemes, a user may belong to multiple groups.</a:t>
            </a:r>
          </a:p>
          <a:p>
            <a:pPr lvl="1"/>
            <a:r>
              <a:rPr lang="en-US">
                <a:ea typeface="+mn-lt"/>
                <a:cs typeface="+mn-lt"/>
              </a:rPr>
              <a:t>World: The least amount of access is granted to users who are able to access the system but are not included in the categories owner and group for this resource.</a:t>
            </a:r>
            <a:endParaRPr lang="en-US">
              <a:ea typeface="Calibri"/>
              <a:cs typeface="Calibri"/>
            </a:endParaRPr>
          </a:p>
        </p:txBody>
      </p:sp>
    </p:spTree>
    <p:extLst>
      <p:ext uri="{BB962C8B-B14F-4D97-AF65-F5344CB8AC3E}">
        <p14:creationId xmlns:p14="http://schemas.microsoft.com/office/powerpoint/2010/main" val="231594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Calibri Light"/>
                <a:cs typeface="Calibri Light"/>
              </a:rPr>
              <a:t>Subjects, Objects, and Access Rights</a:t>
            </a:r>
            <a:endParaRPr lang="en-US">
              <a:ea typeface="+mj-lt"/>
              <a:cs typeface="+mj-lt"/>
            </a:endParaRPr>
          </a:p>
        </p:txBody>
      </p:sp>
      <p:sp>
        <p:nvSpPr>
          <p:cNvPr id="3" name="Content Placeholder 2"/>
          <p:cNvSpPr>
            <a:spLocks noGrp="1"/>
          </p:cNvSpPr>
          <p:nvPr>
            <p:ph idx="1"/>
          </p:nvPr>
        </p:nvSpPr>
        <p:spPr/>
        <p:txBody>
          <a:bodyPr vert="horz" lIns="91440" tIns="45720" rIns="91440" bIns="45720" rtlCol="0" anchor="t">
            <a:normAutofit/>
          </a:bodyPr>
          <a:lstStyle/>
          <a:p>
            <a:r>
              <a:rPr lang="en-US">
                <a:ea typeface="+mn-lt"/>
                <a:cs typeface="+mn-lt"/>
              </a:rPr>
              <a:t>An object is a resource to which access is controlled.</a:t>
            </a:r>
          </a:p>
          <a:p>
            <a:r>
              <a:rPr lang="en-US">
                <a:ea typeface="+mn-lt"/>
                <a:cs typeface="+mn-lt"/>
              </a:rPr>
              <a:t>access right describes the way in which a subject may access an object. Access rights could include the following:</a:t>
            </a:r>
          </a:p>
          <a:p>
            <a:pPr lvl="1"/>
            <a:r>
              <a:rPr lang="en-US">
                <a:ea typeface="+mn-lt"/>
                <a:cs typeface="+mn-lt"/>
              </a:rPr>
              <a:t>Read</a:t>
            </a:r>
            <a:endParaRPr lang="en-US" dirty="0">
              <a:ea typeface="+mn-lt"/>
              <a:cs typeface="+mn-lt"/>
            </a:endParaRPr>
          </a:p>
          <a:p>
            <a:pPr lvl="1"/>
            <a:r>
              <a:rPr lang="en-US">
                <a:ea typeface="Calibri"/>
                <a:cs typeface="Calibri"/>
              </a:rPr>
              <a:t>Write</a:t>
            </a:r>
            <a:endParaRPr lang="en-US" dirty="0">
              <a:ea typeface="Calibri"/>
              <a:cs typeface="Calibri"/>
            </a:endParaRPr>
          </a:p>
          <a:p>
            <a:pPr lvl="1"/>
            <a:r>
              <a:rPr lang="en-US">
                <a:ea typeface="Calibri"/>
                <a:cs typeface="Calibri"/>
              </a:rPr>
              <a:t>Execute</a:t>
            </a:r>
          </a:p>
          <a:p>
            <a:pPr lvl="1"/>
            <a:r>
              <a:rPr lang="en-US">
                <a:ea typeface="Calibri"/>
                <a:cs typeface="Calibri"/>
              </a:rPr>
              <a:t>Delete</a:t>
            </a:r>
          </a:p>
          <a:p>
            <a:pPr lvl="1"/>
            <a:r>
              <a:rPr lang="en-US">
                <a:ea typeface="Calibri"/>
                <a:cs typeface="Calibri"/>
              </a:rPr>
              <a:t>Create</a:t>
            </a:r>
          </a:p>
          <a:p>
            <a:pPr lvl="1"/>
            <a:r>
              <a:rPr lang="en-US">
                <a:ea typeface="Calibri"/>
                <a:cs typeface="Calibri"/>
              </a:rPr>
              <a:t>Search</a:t>
            </a:r>
            <a:endParaRPr lang="en-US" dirty="0">
              <a:ea typeface="Calibri"/>
              <a:cs typeface="Calibri"/>
            </a:endParaRPr>
          </a:p>
          <a:p>
            <a:pPr lvl="1"/>
            <a:endParaRPr lang="en-US" dirty="0">
              <a:ea typeface="Calibri"/>
              <a:cs typeface="Calibri"/>
            </a:endParaRPr>
          </a:p>
        </p:txBody>
      </p:sp>
    </p:spTree>
    <p:extLst>
      <p:ext uri="{BB962C8B-B14F-4D97-AF65-F5344CB8AC3E}">
        <p14:creationId xmlns:p14="http://schemas.microsoft.com/office/powerpoint/2010/main" val="2575573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3106"/>
            <a:ext cx="10972800" cy="813183"/>
          </a:xfrm>
        </p:spPr>
        <p:txBody>
          <a:bodyPr/>
          <a:lstStyle/>
          <a:p>
            <a:r>
              <a:rPr lang="en-US" b="1">
                <a:solidFill>
                  <a:srgbClr val="FF0000"/>
                </a:solidFill>
              </a:rPr>
              <a:t>Access Control models</a:t>
            </a:r>
          </a:p>
        </p:txBody>
      </p:sp>
      <p:sp>
        <p:nvSpPr>
          <p:cNvPr id="3" name="Content Placeholder 2"/>
          <p:cNvSpPr>
            <a:spLocks noGrp="1"/>
          </p:cNvSpPr>
          <p:nvPr>
            <p:ph idx="1"/>
          </p:nvPr>
        </p:nvSpPr>
        <p:spPr>
          <a:xfrm>
            <a:off x="299545" y="1135117"/>
            <a:ext cx="11282855" cy="4991049"/>
          </a:xfrm>
        </p:spPr>
        <p:txBody>
          <a:bodyPr>
            <a:normAutofit lnSpcReduction="10000"/>
          </a:bodyPr>
          <a:lstStyle/>
          <a:p>
            <a:pPr>
              <a:spcAft>
                <a:spcPts val="1200"/>
              </a:spcAft>
            </a:pPr>
            <a:r>
              <a:rPr lang="en-US" dirty="0"/>
              <a:t>How does someone grant the right level of permission to an individual so that they can perform their duties? </a:t>
            </a:r>
            <a:r>
              <a:rPr lang="en-US" dirty="0">
                <a:solidFill>
                  <a:srgbClr val="7030A0"/>
                </a:solidFill>
              </a:rPr>
              <a:t>Access control models define how permissions are assigned.</a:t>
            </a:r>
          </a:p>
          <a:p>
            <a:r>
              <a:rPr lang="en-US" dirty="0"/>
              <a:t>Access control model </a:t>
            </a:r>
            <a:r>
              <a:rPr lang="en-US" dirty="0">
                <a:solidFill>
                  <a:srgbClr val="7030A0"/>
                </a:solidFill>
              </a:rPr>
              <a:t>– hardware and software  predefined </a:t>
            </a:r>
            <a:r>
              <a:rPr lang="en-US" i="1" dirty="0">
                <a:solidFill>
                  <a:srgbClr val="FF0000"/>
                </a:solidFill>
              </a:rPr>
              <a:t>framework</a:t>
            </a:r>
            <a:r>
              <a:rPr lang="en-US" dirty="0">
                <a:solidFill>
                  <a:srgbClr val="7030A0"/>
                </a:solidFill>
              </a:rPr>
              <a:t> that custodian can use for controlling access</a:t>
            </a:r>
          </a:p>
          <a:p>
            <a:endParaRPr lang="en-US" sz="1800" dirty="0"/>
          </a:p>
          <a:p>
            <a:r>
              <a:rPr lang="en-US" dirty="0"/>
              <a:t>Access control models have four flavors:</a:t>
            </a:r>
          </a:p>
          <a:p>
            <a:pPr lvl="1"/>
            <a:r>
              <a:rPr lang="en-US" dirty="0">
                <a:solidFill>
                  <a:srgbClr val="7030A0"/>
                </a:solidFill>
              </a:rPr>
              <a:t>Mandatory</a:t>
            </a:r>
            <a:r>
              <a:rPr lang="en-US" dirty="0"/>
              <a:t> access control (MAC)</a:t>
            </a:r>
          </a:p>
          <a:p>
            <a:pPr lvl="1"/>
            <a:r>
              <a:rPr lang="en-US" dirty="0">
                <a:solidFill>
                  <a:srgbClr val="7030A0"/>
                </a:solidFill>
              </a:rPr>
              <a:t>Discretionary</a:t>
            </a:r>
            <a:r>
              <a:rPr lang="en-US" dirty="0"/>
              <a:t> access control (DAC)</a:t>
            </a:r>
          </a:p>
          <a:p>
            <a:pPr lvl="1"/>
            <a:r>
              <a:rPr lang="en-US" dirty="0">
                <a:solidFill>
                  <a:srgbClr val="7030A0"/>
                </a:solidFill>
              </a:rPr>
              <a:t>Role-Based</a:t>
            </a:r>
            <a:r>
              <a:rPr lang="en-US" dirty="0"/>
              <a:t> access control </a:t>
            </a:r>
          </a:p>
          <a:p>
            <a:pPr lvl="1"/>
            <a:r>
              <a:rPr lang="en-US" dirty="0">
                <a:solidFill>
                  <a:srgbClr val="7030A0"/>
                </a:solidFill>
              </a:rPr>
              <a:t>Rule-Based</a:t>
            </a:r>
            <a:r>
              <a:rPr lang="en-US" dirty="0"/>
              <a:t> access control</a:t>
            </a:r>
          </a:p>
          <a:p>
            <a:pPr lvl="1"/>
            <a:r>
              <a:rPr lang="en-US" dirty="0">
                <a:solidFill>
                  <a:srgbClr val="7030A0"/>
                </a:solidFill>
              </a:rPr>
              <a:t>Attribute-based</a:t>
            </a:r>
            <a:r>
              <a:rPr lang="en-US" dirty="0"/>
              <a:t> access control</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6130" y="3595522"/>
            <a:ext cx="488632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198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Mandatory Access Control (MAC)</a:t>
            </a:r>
          </a:p>
        </p:txBody>
      </p:sp>
      <p:sp>
        <p:nvSpPr>
          <p:cNvPr id="3" name="Content Placeholder 2"/>
          <p:cNvSpPr>
            <a:spLocks noGrp="1"/>
          </p:cNvSpPr>
          <p:nvPr>
            <p:ph idx="1"/>
          </p:nvPr>
        </p:nvSpPr>
        <p:spPr/>
        <p:txBody>
          <a:bodyPr/>
          <a:lstStyle/>
          <a:p>
            <a:r>
              <a:rPr lang="en-US" dirty="0"/>
              <a:t>This is a security model in which </a:t>
            </a:r>
            <a:r>
              <a:rPr lang="en-US" dirty="0">
                <a:solidFill>
                  <a:srgbClr val="FF0000"/>
                </a:solidFill>
              </a:rPr>
              <a:t>access rights</a:t>
            </a:r>
            <a:r>
              <a:rPr lang="en-US" dirty="0"/>
              <a:t> are regulated by a </a:t>
            </a:r>
            <a:r>
              <a:rPr lang="en-US" dirty="0">
                <a:solidFill>
                  <a:srgbClr val="FF0000"/>
                </a:solidFill>
              </a:rPr>
              <a:t>central authority</a:t>
            </a:r>
            <a:r>
              <a:rPr lang="en-US" dirty="0"/>
              <a:t> based on multiple levels of security.</a:t>
            </a:r>
          </a:p>
          <a:p>
            <a:r>
              <a:rPr lang="en-US" dirty="0"/>
              <a:t>This means the </a:t>
            </a:r>
            <a:r>
              <a:rPr lang="en-US" dirty="0">
                <a:solidFill>
                  <a:srgbClr val="7030A0"/>
                </a:solidFill>
              </a:rPr>
              <a:t>end user has no control</a:t>
            </a:r>
            <a:r>
              <a:rPr lang="en-US" dirty="0"/>
              <a:t> over any settings that provide any privileges to anyone. </a:t>
            </a:r>
          </a:p>
        </p:txBody>
      </p:sp>
    </p:spTree>
    <p:extLst>
      <p:ext uri="{BB962C8B-B14F-4D97-AF65-F5344CB8AC3E}">
        <p14:creationId xmlns:p14="http://schemas.microsoft.com/office/powerpoint/2010/main" val="3078069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Discretionary Access Control (</a:t>
            </a:r>
            <a:r>
              <a:rPr lang="en-US" b="1" dirty="0" err="1">
                <a:solidFill>
                  <a:srgbClr val="7030A0"/>
                </a:solidFill>
              </a:rPr>
              <a:t>DAC</a:t>
            </a:r>
            <a:r>
              <a:rPr lang="en-US" b="1" dirty="0">
                <a:solidFill>
                  <a:srgbClr val="7030A0"/>
                </a:solidFill>
              </a:rPr>
              <a:t>)</a:t>
            </a:r>
          </a:p>
        </p:txBody>
      </p:sp>
      <p:sp>
        <p:nvSpPr>
          <p:cNvPr id="3" name="Content Placeholder 2"/>
          <p:cNvSpPr>
            <a:spLocks noGrp="1"/>
          </p:cNvSpPr>
          <p:nvPr>
            <p:ph idx="1"/>
          </p:nvPr>
        </p:nvSpPr>
        <p:spPr>
          <a:xfrm>
            <a:off x="5975131" y="1647500"/>
            <a:ext cx="5954110" cy="4525963"/>
          </a:xfrm>
        </p:spPr>
        <p:txBody>
          <a:bodyPr>
            <a:normAutofit/>
          </a:bodyPr>
          <a:lstStyle/>
          <a:p>
            <a:pPr>
              <a:spcAft>
                <a:spcPts val="1200"/>
              </a:spcAft>
            </a:pPr>
            <a:r>
              <a:rPr lang="en-US" dirty="0" err="1"/>
              <a:t>DAC</a:t>
            </a:r>
            <a:r>
              <a:rPr lang="en-US" dirty="0"/>
              <a:t> allows an </a:t>
            </a:r>
            <a:r>
              <a:rPr lang="en-US" dirty="0">
                <a:solidFill>
                  <a:srgbClr val="7030A0"/>
                </a:solidFill>
              </a:rPr>
              <a:t>individual </a:t>
            </a:r>
            <a:r>
              <a:rPr lang="en-US" dirty="0">
                <a:solidFill>
                  <a:srgbClr val="FF0000"/>
                </a:solidFill>
              </a:rPr>
              <a:t>complete control </a:t>
            </a:r>
            <a:r>
              <a:rPr lang="en-US" dirty="0"/>
              <a:t>over any </a:t>
            </a:r>
            <a:r>
              <a:rPr lang="en-US" dirty="0">
                <a:solidFill>
                  <a:srgbClr val="7030A0"/>
                </a:solidFill>
              </a:rPr>
              <a:t>objects they own </a:t>
            </a:r>
            <a:r>
              <a:rPr lang="en-US" dirty="0"/>
              <a:t>along with the programs associated with those objects.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606" y="2457449"/>
            <a:ext cx="5659822" cy="2337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6725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5811"/>
            <a:ext cx="10972800" cy="813183"/>
          </a:xfrm>
        </p:spPr>
        <p:txBody>
          <a:bodyPr/>
          <a:lstStyle/>
          <a:p>
            <a:r>
              <a:rPr lang="en-US" b="1" dirty="0">
                <a:solidFill>
                  <a:srgbClr val="7030A0"/>
                </a:solidFill>
              </a:rPr>
              <a:t>Role-Based Access Control (</a:t>
            </a:r>
            <a:r>
              <a:rPr lang="en-US" b="1" dirty="0" err="1">
                <a:solidFill>
                  <a:srgbClr val="7030A0"/>
                </a:solidFill>
              </a:rPr>
              <a:t>RBAC</a:t>
            </a:r>
            <a:r>
              <a:rPr lang="en-US" b="1" dirty="0">
                <a:solidFill>
                  <a:srgbClr val="7030A0"/>
                </a:solidFill>
              </a:rPr>
              <a:t>)</a:t>
            </a:r>
          </a:p>
        </p:txBody>
      </p:sp>
      <p:sp>
        <p:nvSpPr>
          <p:cNvPr id="3" name="Content Placeholder 2"/>
          <p:cNvSpPr>
            <a:spLocks noGrp="1"/>
          </p:cNvSpPr>
          <p:nvPr>
            <p:ph idx="1"/>
          </p:nvPr>
        </p:nvSpPr>
        <p:spPr>
          <a:xfrm>
            <a:off x="6448097" y="1537134"/>
            <a:ext cx="5449613" cy="4525963"/>
          </a:xfrm>
        </p:spPr>
        <p:txBody>
          <a:bodyPr>
            <a:normAutofit/>
          </a:bodyPr>
          <a:lstStyle/>
          <a:p>
            <a:pPr>
              <a:spcAft>
                <a:spcPts val="1200"/>
              </a:spcAft>
            </a:pPr>
            <a:r>
              <a:rPr lang="en-US" sz="2800" dirty="0"/>
              <a:t>Provides access control based on the </a:t>
            </a:r>
            <a:r>
              <a:rPr lang="en-US" sz="2800" dirty="0">
                <a:solidFill>
                  <a:srgbClr val="FF0000"/>
                </a:solidFill>
              </a:rPr>
              <a:t>position</a:t>
            </a:r>
            <a:r>
              <a:rPr lang="en-US" sz="2800" dirty="0"/>
              <a:t> an individual fills in an organization.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135121"/>
            <a:ext cx="56197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165835" y="1072060"/>
            <a:ext cx="1008993" cy="496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8828" y="3237483"/>
            <a:ext cx="4759544" cy="2677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83779" y="4632215"/>
            <a:ext cx="7015655" cy="1384995"/>
          </a:xfrm>
          <a:prstGeom prst="rect">
            <a:avLst/>
          </a:prstGeom>
        </p:spPr>
        <p:txBody>
          <a:bodyPr wrap="square">
            <a:spAutoFit/>
          </a:bodyPr>
          <a:lstStyle/>
          <a:p>
            <a:pPr marL="342900" lvl="0" indent="-342900">
              <a:spcBef>
                <a:spcPct val="20000"/>
              </a:spcBef>
              <a:spcAft>
                <a:spcPts val="1200"/>
              </a:spcAft>
              <a:buFont typeface="Arial" pitchFamily="34" charset="0"/>
              <a:buChar char="•"/>
            </a:pPr>
            <a:r>
              <a:rPr lang="en-US" sz="2800" dirty="0">
                <a:solidFill>
                  <a:prstClr val="black"/>
                </a:solidFill>
              </a:rPr>
              <a:t>Restricts access to computer resources based </a:t>
            </a:r>
            <a:r>
              <a:rPr lang="en-US" sz="2800" dirty="0">
                <a:solidFill>
                  <a:srgbClr val="FF0000"/>
                </a:solidFill>
              </a:rPr>
              <a:t>on individuals or groups </a:t>
            </a:r>
            <a:r>
              <a:rPr lang="en-US" sz="2800" dirty="0">
                <a:solidFill>
                  <a:prstClr val="black"/>
                </a:solidFill>
              </a:rPr>
              <a:t>with </a:t>
            </a:r>
            <a:r>
              <a:rPr lang="en-US" sz="2800" dirty="0">
                <a:solidFill>
                  <a:srgbClr val="7030A0"/>
                </a:solidFill>
              </a:rPr>
              <a:t>defined business functions</a:t>
            </a:r>
            <a:r>
              <a:rPr lang="en-US" sz="2800" dirty="0">
                <a:solidFill>
                  <a:prstClr val="black"/>
                </a:solidFill>
              </a:rPr>
              <a:t>.</a:t>
            </a:r>
          </a:p>
        </p:txBody>
      </p:sp>
    </p:spTree>
    <p:extLst>
      <p:ext uri="{BB962C8B-B14F-4D97-AF65-F5344CB8AC3E}">
        <p14:creationId xmlns:p14="http://schemas.microsoft.com/office/powerpoint/2010/main" val="5955192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Rule-Based Access Control</a:t>
            </a:r>
          </a:p>
        </p:txBody>
      </p:sp>
      <p:sp>
        <p:nvSpPr>
          <p:cNvPr id="3" name="Content Placeholder 2"/>
          <p:cNvSpPr>
            <a:spLocks noGrp="1"/>
          </p:cNvSpPr>
          <p:nvPr>
            <p:ph idx="1"/>
          </p:nvPr>
        </p:nvSpPr>
        <p:spPr/>
        <p:txBody>
          <a:bodyPr/>
          <a:lstStyle/>
          <a:p>
            <a:pPr>
              <a:spcAft>
                <a:spcPts val="1200"/>
              </a:spcAft>
            </a:pPr>
            <a:r>
              <a:rPr lang="en-US" dirty="0"/>
              <a:t>This is a security model in which the system </a:t>
            </a:r>
            <a:r>
              <a:rPr lang="en-US" dirty="0">
                <a:solidFill>
                  <a:srgbClr val="FF0000"/>
                </a:solidFill>
              </a:rPr>
              <a:t>administrator </a:t>
            </a:r>
            <a:r>
              <a:rPr lang="en-US" dirty="0">
                <a:solidFill>
                  <a:srgbClr val="7030A0"/>
                </a:solidFill>
              </a:rPr>
              <a:t>defines the rules </a:t>
            </a:r>
            <a:r>
              <a:rPr lang="en-US" dirty="0"/>
              <a:t>that govern access to resource objects.</a:t>
            </a:r>
          </a:p>
          <a:p>
            <a:pPr>
              <a:spcAft>
                <a:spcPts val="1200"/>
              </a:spcAft>
            </a:pPr>
            <a:r>
              <a:rPr lang="en-US" dirty="0"/>
              <a:t>These rules are </a:t>
            </a:r>
            <a:r>
              <a:rPr lang="en-US" dirty="0">
                <a:solidFill>
                  <a:srgbClr val="FF0000"/>
                </a:solidFill>
              </a:rPr>
              <a:t>based on conditions</a:t>
            </a:r>
            <a:r>
              <a:rPr lang="en-US" dirty="0"/>
              <a:t>, such as time of day or location.</a:t>
            </a:r>
          </a:p>
          <a:p>
            <a:pPr>
              <a:spcAft>
                <a:spcPts val="1200"/>
              </a:spcAft>
            </a:pPr>
            <a:r>
              <a:rPr lang="en-US" dirty="0"/>
              <a:t>For example: </a:t>
            </a:r>
            <a:r>
              <a:rPr lang="en-US" dirty="0">
                <a:solidFill>
                  <a:schemeClr val="accent6">
                    <a:lumMod val="75000"/>
                  </a:schemeClr>
                </a:solidFill>
              </a:rPr>
              <a:t>if someone is only allowed access to files during certain hours of the day, Rule-Based Access Control would be the tool of choice.</a:t>
            </a:r>
          </a:p>
        </p:txBody>
      </p:sp>
    </p:spTree>
    <p:extLst>
      <p:ext uri="{BB962C8B-B14F-4D97-AF65-F5344CB8AC3E}">
        <p14:creationId xmlns:p14="http://schemas.microsoft.com/office/powerpoint/2010/main" val="16011123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Attribute-based Access Control (ABAC)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99413" y="1622931"/>
            <a:ext cx="4192587"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438" y="1745168"/>
            <a:ext cx="8545551" cy="4525963"/>
          </a:xfrm>
        </p:spPr>
        <p:txBody>
          <a:bodyPr>
            <a:normAutofit/>
          </a:bodyPr>
          <a:lstStyle/>
          <a:p>
            <a:pPr>
              <a:spcAft>
                <a:spcPts val="1200"/>
              </a:spcAft>
            </a:pPr>
            <a:r>
              <a:rPr lang="en-US" altLang="en-US" dirty="0"/>
              <a:t>Define authorizations that express </a:t>
            </a:r>
            <a:r>
              <a:rPr lang="en-US" altLang="en-US" dirty="0">
                <a:solidFill>
                  <a:srgbClr val="FF0000"/>
                </a:solidFill>
              </a:rPr>
              <a:t>conditions on properties </a:t>
            </a:r>
            <a:r>
              <a:rPr lang="en-US" altLang="en-US" dirty="0"/>
              <a:t>of both the </a:t>
            </a:r>
            <a:r>
              <a:rPr lang="en-US" altLang="en-US" dirty="0">
                <a:solidFill>
                  <a:srgbClr val="FF0000"/>
                </a:solidFill>
              </a:rPr>
              <a:t>resource</a:t>
            </a:r>
            <a:r>
              <a:rPr lang="en-US" altLang="en-US" dirty="0"/>
              <a:t> and the </a:t>
            </a:r>
            <a:r>
              <a:rPr lang="en-US" altLang="en-US" dirty="0">
                <a:solidFill>
                  <a:srgbClr val="FF0000"/>
                </a:solidFill>
              </a:rPr>
              <a:t>subject</a:t>
            </a:r>
          </a:p>
          <a:p>
            <a:r>
              <a:rPr lang="en-US" altLang="en-US" dirty="0"/>
              <a:t>Types of attributes</a:t>
            </a:r>
          </a:p>
          <a:p>
            <a:pPr lvl="1"/>
            <a:r>
              <a:rPr lang="en-US" altLang="en-US" dirty="0"/>
              <a:t>Subject attributes: </a:t>
            </a:r>
            <a:r>
              <a:rPr lang="en-US" altLang="en-US" sz="2300" dirty="0">
                <a:solidFill>
                  <a:srgbClr val="FF0000"/>
                </a:solidFill>
              </a:rPr>
              <a:t>Name, Organization, Job title</a:t>
            </a:r>
          </a:p>
          <a:p>
            <a:pPr lvl="1"/>
            <a:r>
              <a:rPr lang="en-US" altLang="en-US" dirty="0"/>
              <a:t>Object attributes: </a:t>
            </a:r>
            <a:r>
              <a:rPr lang="en-US" altLang="en-US" sz="2300" dirty="0">
                <a:solidFill>
                  <a:srgbClr val="FF0000"/>
                </a:solidFill>
              </a:rPr>
              <a:t>Title, Author, Date</a:t>
            </a:r>
          </a:p>
          <a:p>
            <a:pPr lvl="1"/>
            <a:r>
              <a:rPr lang="en-US" altLang="en-US" dirty="0"/>
              <a:t>Environment attributes: </a:t>
            </a:r>
            <a:r>
              <a:rPr lang="en-US" altLang="en-US" sz="2300" dirty="0">
                <a:solidFill>
                  <a:srgbClr val="7030A0"/>
                </a:solidFill>
              </a:rPr>
              <a:t>Describe the operational, technical, and even situational environment or context in which the information access occurs: Current date, Network security level, Current virus/hacker activities</a:t>
            </a:r>
          </a:p>
          <a:p>
            <a:pPr lvl="1"/>
            <a:endParaRPr lang="en-US" altLang="en-US" dirty="0"/>
          </a:p>
          <a:p>
            <a:pPr lvl="1"/>
            <a:endParaRPr lang="en-US" altLang="en-US" dirty="0"/>
          </a:p>
          <a:p>
            <a:pPr lvl="1"/>
            <a:endParaRPr lang="en-US" dirty="0"/>
          </a:p>
        </p:txBody>
      </p:sp>
    </p:spTree>
    <p:extLst>
      <p:ext uri="{BB962C8B-B14F-4D97-AF65-F5344CB8AC3E}">
        <p14:creationId xmlns:p14="http://schemas.microsoft.com/office/powerpoint/2010/main" val="25613738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6046"/>
            <a:ext cx="10972800" cy="754062"/>
          </a:xfrm>
        </p:spPr>
        <p:txBody>
          <a:bodyPr>
            <a:normAutofit/>
          </a:bodyPr>
          <a:lstStyle/>
          <a:p>
            <a:r>
              <a:rPr lang="en-US" b="1" dirty="0">
                <a:solidFill>
                  <a:srgbClr val="002060"/>
                </a:solidFill>
              </a:rPr>
              <a:t>Implementing Access Control</a:t>
            </a:r>
          </a:p>
        </p:txBody>
      </p:sp>
      <p:sp>
        <p:nvSpPr>
          <p:cNvPr id="3" name="Content Placeholder 2"/>
          <p:cNvSpPr>
            <a:spLocks noGrp="1"/>
          </p:cNvSpPr>
          <p:nvPr>
            <p:ph idx="1"/>
          </p:nvPr>
        </p:nvSpPr>
        <p:spPr>
          <a:xfrm>
            <a:off x="609599" y="1057275"/>
            <a:ext cx="11306175" cy="5557838"/>
          </a:xfrm>
        </p:spPr>
        <p:txBody>
          <a:bodyPr>
            <a:normAutofit/>
          </a:bodyPr>
          <a:lstStyle/>
          <a:p>
            <a:pPr>
              <a:spcAft>
                <a:spcPts val="1200"/>
              </a:spcAft>
            </a:pPr>
            <a:r>
              <a:rPr lang="en-US" sz="2800" dirty="0"/>
              <a:t>Access control is a process that is integrated into an organization’s IT environment. It can involve identity management and access management systems.</a:t>
            </a:r>
          </a:p>
          <a:p>
            <a:pPr>
              <a:spcAft>
                <a:spcPts val="1200"/>
              </a:spcAft>
            </a:pPr>
            <a:r>
              <a:rPr lang="en-US" sz="2800" dirty="0"/>
              <a:t>These systems provide access control software, a user database, and management tools for access control policies, auditing and enforcement.</a:t>
            </a:r>
          </a:p>
          <a:p>
            <a:pPr>
              <a:spcAft>
                <a:spcPts val="1200"/>
              </a:spcAft>
            </a:pPr>
            <a:r>
              <a:rPr lang="en-US" sz="2800" dirty="0"/>
              <a:t>When a user is added to an access management system, system administrators use an automated provisioning system to set up permissions based on access control frameworks, job responsibilities and workflows.</a:t>
            </a:r>
            <a:endParaRPr lang="en-US" sz="2800" dirty="0">
              <a:solidFill>
                <a:srgbClr val="FF0000"/>
              </a:solidFill>
            </a:endParaRPr>
          </a:p>
          <a:p>
            <a:pPr>
              <a:spcAft>
                <a:spcPts val="1200"/>
              </a:spcAft>
            </a:pPr>
            <a:r>
              <a:rPr lang="en-US" sz="2800" dirty="0">
                <a:solidFill>
                  <a:srgbClr val="7030A0"/>
                </a:solidFill>
              </a:rPr>
              <a:t>Access control requirement: </a:t>
            </a:r>
            <a:r>
              <a:rPr lang="en-US" sz="2800" b="1" dirty="0">
                <a:solidFill>
                  <a:srgbClr val="FF0000"/>
                </a:solidFill>
              </a:rPr>
              <a:t>least privilege </a:t>
            </a:r>
          </a:p>
        </p:txBody>
      </p:sp>
    </p:spTree>
    <p:extLst>
      <p:ext uri="{BB962C8B-B14F-4D97-AF65-F5344CB8AC3E}">
        <p14:creationId xmlns:p14="http://schemas.microsoft.com/office/powerpoint/2010/main" val="1232662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002060"/>
                </a:solidFill>
              </a:rPr>
              <a:t>Access control types</a:t>
            </a:r>
            <a:endParaRPr lang="en-US" dirty="0">
              <a:solidFill>
                <a:srgbClr val="002060"/>
              </a:solidFill>
            </a:endParaRPr>
          </a:p>
        </p:txBody>
      </p:sp>
      <p:sp>
        <p:nvSpPr>
          <p:cNvPr id="3" name="Content Placeholder 2"/>
          <p:cNvSpPr>
            <a:spLocks noGrp="1"/>
          </p:cNvSpPr>
          <p:nvPr>
            <p:ph idx="1"/>
          </p:nvPr>
        </p:nvSpPr>
        <p:spPr/>
        <p:txBody>
          <a:bodyPr/>
          <a:lstStyle/>
          <a:p>
            <a:pPr>
              <a:spcBef>
                <a:spcPts val="1200"/>
              </a:spcBef>
              <a:spcAft>
                <a:spcPts val="1200"/>
              </a:spcAft>
            </a:pPr>
            <a:r>
              <a:rPr lang="en-US" b="1" dirty="0">
                <a:solidFill>
                  <a:srgbClr val="7030A0"/>
                </a:solidFill>
              </a:rPr>
              <a:t>Physical</a:t>
            </a:r>
            <a:r>
              <a:rPr lang="en-US" b="1" dirty="0"/>
              <a:t> </a:t>
            </a:r>
            <a:r>
              <a:rPr lang="en-US" b="1" dirty="0">
                <a:solidFill>
                  <a:srgbClr val="00B050"/>
                </a:solidFill>
              </a:rPr>
              <a:t>access control</a:t>
            </a:r>
            <a:r>
              <a:rPr lang="en-US" dirty="0"/>
              <a:t>: limits access to campuses, building, rooms, and physical IT assets. (Fencing, hardware door locks,… that limit contact with </a:t>
            </a:r>
            <a:r>
              <a:rPr lang="en-US" dirty="0">
                <a:solidFill>
                  <a:srgbClr val="FF0000"/>
                </a:solidFill>
              </a:rPr>
              <a:t>devices)</a:t>
            </a:r>
          </a:p>
          <a:p>
            <a:pPr>
              <a:spcBef>
                <a:spcPts val="1200"/>
              </a:spcBef>
              <a:spcAft>
                <a:spcPts val="1200"/>
              </a:spcAft>
            </a:pPr>
            <a:r>
              <a:rPr lang="en-US" b="1" dirty="0">
                <a:solidFill>
                  <a:srgbClr val="7030A0"/>
                </a:solidFill>
              </a:rPr>
              <a:t>Technical </a:t>
            </a:r>
            <a:r>
              <a:rPr lang="en-US" b="1" dirty="0">
                <a:solidFill>
                  <a:srgbClr val="00B050"/>
                </a:solidFill>
              </a:rPr>
              <a:t>access control</a:t>
            </a:r>
            <a:r>
              <a:rPr lang="en-US" dirty="0"/>
              <a:t>: technology restrictions that limit users on computers from accessing </a:t>
            </a:r>
            <a:r>
              <a:rPr lang="en-US" dirty="0">
                <a:solidFill>
                  <a:srgbClr val="FF0000"/>
                </a:solidFill>
              </a:rPr>
              <a:t>data</a:t>
            </a:r>
          </a:p>
        </p:txBody>
      </p:sp>
      <p:sp>
        <p:nvSpPr>
          <p:cNvPr id="4" name="Rectangle 3"/>
          <p:cNvSpPr/>
          <p:nvPr/>
        </p:nvSpPr>
        <p:spPr>
          <a:xfrm>
            <a:off x="1367410" y="4670679"/>
            <a:ext cx="9405366" cy="166199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fontAlgn="base">
              <a:spcBef>
                <a:spcPts val="600"/>
              </a:spcBef>
              <a:spcAft>
                <a:spcPts val="600"/>
              </a:spcAft>
            </a:pPr>
            <a:r>
              <a:rPr lang="en-US" b="1" dirty="0">
                <a:solidFill>
                  <a:srgbClr val="323232"/>
                </a:solidFill>
                <a:latin typeface="ibm-plex-sans"/>
              </a:rPr>
              <a:t>Access controls encompass:</a:t>
            </a:r>
          </a:p>
          <a:p>
            <a:pPr marL="285750" indent="-285750" fontAlgn="base">
              <a:spcBef>
                <a:spcPts val="600"/>
              </a:spcBef>
              <a:spcAft>
                <a:spcPts val="600"/>
              </a:spcAft>
              <a:buFont typeface="Wingdings" panose="05000000000000000000" pitchFamily="2" charset="2"/>
              <a:buChar char="ü"/>
            </a:pPr>
            <a:r>
              <a:rPr lang="en-US" b="1" dirty="0">
                <a:solidFill>
                  <a:srgbClr val="323232"/>
                </a:solidFill>
                <a:latin typeface="ibm-plex-sans"/>
              </a:rPr>
              <a:t>File permissions</a:t>
            </a:r>
            <a:r>
              <a:rPr lang="en-US" dirty="0">
                <a:solidFill>
                  <a:srgbClr val="323232"/>
                </a:solidFill>
                <a:latin typeface="ibm-plex-sans"/>
              </a:rPr>
              <a:t>, such as the right to create, read, edit or delete a file.</a:t>
            </a:r>
          </a:p>
          <a:p>
            <a:pPr marL="285750" indent="-285750" fontAlgn="base">
              <a:spcBef>
                <a:spcPts val="600"/>
              </a:spcBef>
              <a:spcAft>
                <a:spcPts val="600"/>
              </a:spcAft>
              <a:buFont typeface="Wingdings" panose="05000000000000000000" pitchFamily="2" charset="2"/>
              <a:buChar char="ü"/>
            </a:pPr>
            <a:r>
              <a:rPr lang="en-US" b="1" dirty="0">
                <a:solidFill>
                  <a:srgbClr val="323232"/>
                </a:solidFill>
                <a:latin typeface="ibm-plex-sans"/>
              </a:rPr>
              <a:t>Program permissions</a:t>
            </a:r>
            <a:r>
              <a:rPr lang="en-US" dirty="0">
                <a:solidFill>
                  <a:srgbClr val="323232"/>
                </a:solidFill>
                <a:latin typeface="ibm-plex-sans"/>
              </a:rPr>
              <a:t>, such as the right to execute a program.</a:t>
            </a:r>
          </a:p>
          <a:p>
            <a:pPr marL="285750" indent="-285750" fontAlgn="base">
              <a:spcBef>
                <a:spcPts val="600"/>
              </a:spcBef>
              <a:spcAft>
                <a:spcPts val="600"/>
              </a:spcAft>
              <a:buFont typeface="Wingdings" panose="05000000000000000000" pitchFamily="2" charset="2"/>
              <a:buChar char="ü"/>
            </a:pPr>
            <a:r>
              <a:rPr lang="en-US" b="1" dirty="0">
                <a:solidFill>
                  <a:srgbClr val="323232"/>
                </a:solidFill>
                <a:latin typeface="ibm-plex-sans"/>
              </a:rPr>
              <a:t>Data permissions</a:t>
            </a:r>
            <a:r>
              <a:rPr lang="en-US" dirty="0">
                <a:solidFill>
                  <a:srgbClr val="323232"/>
                </a:solidFill>
                <a:latin typeface="ibm-plex-sans"/>
              </a:rPr>
              <a:t>, such as the right to retrieve or update information in a database.</a:t>
            </a:r>
            <a:endParaRPr lang="en-US" b="0" i="0" dirty="0">
              <a:solidFill>
                <a:srgbClr val="323232"/>
              </a:solidFill>
              <a:effectLst/>
              <a:latin typeface="ibm-plex-sans"/>
            </a:endParaRPr>
          </a:p>
        </p:txBody>
      </p:sp>
    </p:spTree>
    <p:extLst>
      <p:ext uri="{BB962C8B-B14F-4D97-AF65-F5344CB8AC3E}">
        <p14:creationId xmlns:p14="http://schemas.microsoft.com/office/powerpoint/2010/main" val="3633078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7340"/>
            <a:ext cx="10972800" cy="923541"/>
          </a:xfrm>
        </p:spPr>
        <p:txBody>
          <a:bodyPr/>
          <a:lstStyle/>
          <a:p>
            <a:r>
              <a:rPr lang="en-US" b="1" dirty="0">
                <a:solidFill>
                  <a:srgbClr val="7030A0"/>
                </a:solidFill>
              </a:rPr>
              <a:t>Access Control Matrix</a:t>
            </a:r>
          </a:p>
        </p:txBody>
      </p:sp>
      <p:sp>
        <p:nvSpPr>
          <p:cNvPr id="3" name="Content Placeholder 2"/>
          <p:cNvSpPr>
            <a:spLocks noGrp="1"/>
          </p:cNvSpPr>
          <p:nvPr>
            <p:ph idx="1"/>
          </p:nvPr>
        </p:nvSpPr>
        <p:spPr>
          <a:xfrm>
            <a:off x="157164" y="1600203"/>
            <a:ext cx="7015810" cy="4525963"/>
          </a:xfrm>
        </p:spPr>
        <p:txBody>
          <a:bodyPr/>
          <a:lstStyle/>
          <a:p>
            <a:pPr marL="457200" lvl="1"/>
            <a:r>
              <a:rPr lang="en-US" dirty="0"/>
              <a:t>Is a </a:t>
            </a:r>
            <a:r>
              <a:rPr lang="en-US" dirty="0">
                <a:solidFill>
                  <a:srgbClr val="FF0000"/>
                </a:solidFill>
              </a:rPr>
              <a:t>table</a:t>
            </a:r>
            <a:r>
              <a:rPr lang="en-US" dirty="0"/>
              <a:t> of </a:t>
            </a:r>
            <a:r>
              <a:rPr lang="en-US" dirty="0">
                <a:solidFill>
                  <a:srgbClr val="7030A0"/>
                </a:solidFill>
              </a:rPr>
              <a:t>subjects</a:t>
            </a:r>
            <a:r>
              <a:rPr lang="en-US" dirty="0"/>
              <a:t> and </a:t>
            </a:r>
            <a:r>
              <a:rPr lang="en-US" dirty="0">
                <a:solidFill>
                  <a:srgbClr val="7030A0"/>
                </a:solidFill>
              </a:rPr>
              <a:t>objects</a:t>
            </a:r>
            <a:r>
              <a:rPr lang="en-US" dirty="0"/>
              <a:t> indicating what </a:t>
            </a:r>
            <a:r>
              <a:rPr lang="en-US" dirty="0">
                <a:solidFill>
                  <a:srgbClr val="7030A0"/>
                </a:solidFill>
              </a:rPr>
              <a:t>actions</a:t>
            </a:r>
            <a:r>
              <a:rPr lang="en-US" dirty="0"/>
              <a:t> individual subjects can take upon individual objects</a:t>
            </a:r>
          </a:p>
          <a:p>
            <a:pPr lvl="1"/>
            <a:endParaRPr lang="en-US" dirty="0"/>
          </a:p>
          <a:p>
            <a:pPr marL="514350" lvl="1"/>
            <a:r>
              <a:rPr lang="en-US" dirty="0"/>
              <a:t>Two types:</a:t>
            </a:r>
          </a:p>
          <a:p>
            <a:pPr lvl="2"/>
            <a:r>
              <a:rPr lang="en-US" sz="2800" dirty="0"/>
              <a:t>Capability table</a:t>
            </a:r>
            <a:r>
              <a:rPr lang="en-US" dirty="0"/>
              <a:t> (bound to a subject)</a:t>
            </a:r>
          </a:p>
          <a:p>
            <a:pPr lvl="2"/>
            <a:r>
              <a:rPr lang="en-US" sz="2800" dirty="0"/>
              <a:t>Access control List</a:t>
            </a:r>
            <a:r>
              <a:rPr lang="en-US" dirty="0"/>
              <a:t> (bound to an object)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118" y="1686910"/>
            <a:ext cx="5392144" cy="3233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558118" y="4477407"/>
            <a:ext cx="2349399" cy="443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10132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51" y="274133"/>
            <a:ext cx="11864897" cy="1584903"/>
          </a:xfrm>
        </p:spPr>
        <p:txBody>
          <a:bodyPr>
            <a:noAutofit/>
          </a:bodyPr>
          <a:lstStyle/>
          <a:p>
            <a:pPr algn="l"/>
            <a:r>
              <a:rPr lang="en-US" sz="2200" b="1" dirty="0"/>
              <a:t>Ex1: </a:t>
            </a:r>
            <a:r>
              <a:rPr lang="en-US" sz="2300" dirty="0">
                <a:solidFill>
                  <a:srgbClr val="002060"/>
                </a:solidFill>
              </a:rPr>
              <a:t>Consider a computer system with three users: </a:t>
            </a:r>
            <a:r>
              <a:rPr lang="en-US" sz="2300" dirty="0">
                <a:solidFill>
                  <a:srgbClr val="FF0000"/>
                </a:solidFill>
              </a:rPr>
              <a:t>Alice</a:t>
            </a:r>
            <a:r>
              <a:rPr lang="en-US" sz="2300" dirty="0">
                <a:solidFill>
                  <a:srgbClr val="002060"/>
                </a:solidFill>
              </a:rPr>
              <a:t>, </a:t>
            </a:r>
            <a:r>
              <a:rPr lang="en-US" sz="2300" dirty="0">
                <a:solidFill>
                  <a:srgbClr val="FF0000"/>
                </a:solidFill>
              </a:rPr>
              <a:t>Bob</a:t>
            </a:r>
            <a:r>
              <a:rPr lang="en-US" sz="2300" dirty="0">
                <a:solidFill>
                  <a:srgbClr val="002060"/>
                </a:solidFill>
              </a:rPr>
              <a:t>, and </a:t>
            </a:r>
            <a:r>
              <a:rPr lang="en-US" sz="2300" dirty="0" err="1">
                <a:solidFill>
                  <a:srgbClr val="FF0000"/>
                </a:solidFill>
              </a:rPr>
              <a:t>Cyndy</a:t>
            </a:r>
            <a:r>
              <a:rPr lang="en-US" sz="2300" dirty="0">
                <a:solidFill>
                  <a:srgbClr val="002060"/>
                </a:solidFill>
              </a:rPr>
              <a:t>. Alice owns the file </a:t>
            </a:r>
            <a:r>
              <a:rPr lang="en-US" sz="2300" b="1" dirty="0" err="1">
                <a:solidFill>
                  <a:srgbClr val="7030A0"/>
                </a:solidFill>
              </a:rPr>
              <a:t>alicerc</a:t>
            </a:r>
            <a:r>
              <a:rPr lang="en-US" sz="2300" dirty="0">
                <a:solidFill>
                  <a:srgbClr val="002060"/>
                </a:solidFill>
              </a:rPr>
              <a:t>, and Bob and </a:t>
            </a:r>
            <a:r>
              <a:rPr lang="en-US" sz="2300" dirty="0" err="1">
                <a:solidFill>
                  <a:srgbClr val="002060"/>
                </a:solidFill>
              </a:rPr>
              <a:t>Cyndy</a:t>
            </a:r>
            <a:r>
              <a:rPr lang="en-US" sz="2300" dirty="0">
                <a:solidFill>
                  <a:srgbClr val="002060"/>
                </a:solidFill>
              </a:rPr>
              <a:t> can read it. </a:t>
            </a:r>
            <a:r>
              <a:rPr lang="en-US" sz="2300" dirty="0" err="1">
                <a:solidFill>
                  <a:srgbClr val="002060"/>
                </a:solidFill>
              </a:rPr>
              <a:t>Cyndy</a:t>
            </a:r>
            <a:r>
              <a:rPr lang="en-US" sz="2300" dirty="0">
                <a:solidFill>
                  <a:srgbClr val="002060"/>
                </a:solidFill>
              </a:rPr>
              <a:t> can read and write the file </a:t>
            </a:r>
            <a:r>
              <a:rPr lang="en-US" sz="2300" b="1" dirty="0" err="1">
                <a:solidFill>
                  <a:srgbClr val="7030A0"/>
                </a:solidFill>
              </a:rPr>
              <a:t>bobrc</a:t>
            </a:r>
            <a:r>
              <a:rPr lang="en-US" sz="2300" dirty="0">
                <a:solidFill>
                  <a:srgbClr val="002060"/>
                </a:solidFill>
              </a:rPr>
              <a:t>, which Bob owns, but Alice can only read it. Only </a:t>
            </a:r>
            <a:r>
              <a:rPr lang="en-US" sz="2300" dirty="0" err="1">
                <a:solidFill>
                  <a:srgbClr val="002060"/>
                </a:solidFill>
              </a:rPr>
              <a:t>Cyndy</a:t>
            </a:r>
            <a:r>
              <a:rPr lang="en-US" sz="2300" dirty="0">
                <a:solidFill>
                  <a:srgbClr val="002060"/>
                </a:solidFill>
              </a:rPr>
              <a:t> can read and write the file </a:t>
            </a:r>
            <a:r>
              <a:rPr lang="en-US" sz="2300" b="1" dirty="0" err="1">
                <a:solidFill>
                  <a:srgbClr val="7030A0"/>
                </a:solidFill>
              </a:rPr>
              <a:t>cyndyrc</a:t>
            </a:r>
            <a:r>
              <a:rPr lang="en-US" sz="2300" dirty="0">
                <a:solidFill>
                  <a:srgbClr val="002060"/>
                </a:solidFill>
              </a:rPr>
              <a:t>, which she owns. Assume that the owner of each of these files can execute it.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9241" y="1691768"/>
            <a:ext cx="4238318" cy="2133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8514" y="4650057"/>
            <a:ext cx="4263251" cy="2131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301083" y="2118303"/>
            <a:ext cx="9909717" cy="4525963"/>
          </a:xfrm>
        </p:spPr>
        <p:txBody>
          <a:bodyPr>
            <a:normAutofit/>
          </a:bodyPr>
          <a:lstStyle/>
          <a:p>
            <a:pPr marL="0" indent="0">
              <a:buNone/>
            </a:pPr>
            <a:r>
              <a:rPr lang="en-US" sz="2400" b="1" dirty="0"/>
              <a:t>a. Create the corresponding access control matrix.</a:t>
            </a:r>
            <a:endParaRPr lang="en-US" b="1" dirty="0"/>
          </a:p>
          <a:p>
            <a:endParaRPr lang="en-US" b="1" dirty="0"/>
          </a:p>
          <a:p>
            <a:pPr marL="0" indent="0">
              <a:buNone/>
            </a:pPr>
            <a:endParaRPr lang="en-US" b="1" dirty="0"/>
          </a:p>
          <a:p>
            <a:pPr marL="0" indent="0">
              <a:buNone/>
            </a:pPr>
            <a:r>
              <a:rPr lang="en-US" sz="2200" b="1" dirty="0"/>
              <a:t> b. </a:t>
            </a:r>
            <a:r>
              <a:rPr lang="en-US" sz="2200" b="1" dirty="0" err="1">
                <a:solidFill>
                  <a:srgbClr val="FF0000"/>
                </a:solidFill>
              </a:rPr>
              <a:t>Cyndy</a:t>
            </a:r>
            <a:r>
              <a:rPr lang="en-US" sz="2200" b="1" dirty="0">
                <a:solidFill>
                  <a:srgbClr val="FF0000"/>
                </a:solidFill>
              </a:rPr>
              <a:t> </a:t>
            </a:r>
            <a:r>
              <a:rPr lang="en-US" sz="2200" b="1" dirty="0"/>
              <a:t>gives </a:t>
            </a:r>
            <a:r>
              <a:rPr lang="en-US" sz="2200" b="1" dirty="0">
                <a:solidFill>
                  <a:srgbClr val="FF0000"/>
                </a:solidFill>
              </a:rPr>
              <a:t>Alice</a:t>
            </a:r>
            <a:r>
              <a:rPr lang="en-US" sz="2200" b="1" dirty="0"/>
              <a:t> permission to read </a:t>
            </a:r>
            <a:r>
              <a:rPr lang="en-US" sz="2200" b="1" dirty="0" err="1">
                <a:solidFill>
                  <a:srgbClr val="7030A0"/>
                </a:solidFill>
              </a:rPr>
              <a:t>cyndyrc</a:t>
            </a:r>
            <a:r>
              <a:rPr lang="en-US" sz="2200" b="1" dirty="0"/>
              <a:t>, and </a:t>
            </a:r>
            <a:r>
              <a:rPr lang="en-US" sz="2200" b="1" dirty="0">
                <a:solidFill>
                  <a:srgbClr val="FF0000"/>
                </a:solidFill>
              </a:rPr>
              <a:t>Alice</a:t>
            </a:r>
            <a:r>
              <a:rPr lang="en-US" sz="2200" b="1" dirty="0"/>
              <a:t> removes </a:t>
            </a:r>
            <a:r>
              <a:rPr lang="en-US" sz="2200" b="1" dirty="0">
                <a:solidFill>
                  <a:srgbClr val="FF0000"/>
                </a:solidFill>
              </a:rPr>
              <a:t>Bob</a:t>
            </a:r>
            <a:r>
              <a:rPr lang="en-US" sz="2200" b="1" dirty="0"/>
              <a:t>’s ability to read </a:t>
            </a:r>
            <a:r>
              <a:rPr lang="en-US" sz="2200" b="1" dirty="0" err="1">
                <a:solidFill>
                  <a:srgbClr val="7030A0"/>
                </a:solidFill>
              </a:rPr>
              <a:t>alicerc</a:t>
            </a:r>
            <a:r>
              <a:rPr lang="en-US" sz="2200" b="1" dirty="0"/>
              <a:t>. Show the new access control matrix.</a:t>
            </a:r>
            <a:endParaRPr lang="en-US" sz="2200" dirty="0"/>
          </a:p>
          <a:p>
            <a:endParaRPr lang="en-US" dirty="0"/>
          </a:p>
        </p:txBody>
      </p:sp>
    </p:spTree>
    <p:extLst>
      <p:ext uri="{BB962C8B-B14F-4D97-AF65-F5344CB8AC3E}">
        <p14:creationId xmlns:p14="http://schemas.microsoft.com/office/powerpoint/2010/main" val="309410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wipe(down)">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63" y="274638"/>
            <a:ext cx="11459737" cy="1143000"/>
          </a:xfrm>
        </p:spPr>
        <p:txBody>
          <a:bodyPr>
            <a:noAutofit/>
          </a:bodyPr>
          <a:lstStyle/>
          <a:p>
            <a:r>
              <a:rPr lang="en-US" sz="2800" dirty="0"/>
              <a:t>Ex2: </a:t>
            </a:r>
            <a:r>
              <a:rPr lang="en-US" sz="2800" dirty="0">
                <a:solidFill>
                  <a:srgbClr val="FF0000"/>
                </a:solidFill>
              </a:rPr>
              <a:t>Alice</a:t>
            </a:r>
            <a:r>
              <a:rPr lang="en-US" sz="2800" dirty="0">
                <a:solidFill>
                  <a:srgbClr val="002060"/>
                </a:solidFill>
              </a:rPr>
              <a:t> can read and write to the </a:t>
            </a:r>
            <a:r>
              <a:rPr lang="en-US" sz="2800" dirty="0">
                <a:solidFill>
                  <a:srgbClr val="FF0000"/>
                </a:solidFill>
              </a:rPr>
              <a:t>file x</a:t>
            </a:r>
            <a:r>
              <a:rPr lang="en-US" sz="2800" dirty="0">
                <a:solidFill>
                  <a:srgbClr val="002060"/>
                </a:solidFill>
              </a:rPr>
              <a:t>, can read the </a:t>
            </a:r>
            <a:r>
              <a:rPr lang="en-US" sz="2800" dirty="0">
                <a:solidFill>
                  <a:srgbClr val="FF0000"/>
                </a:solidFill>
              </a:rPr>
              <a:t>file y</a:t>
            </a:r>
            <a:r>
              <a:rPr lang="en-US" sz="2800" dirty="0">
                <a:solidFill>
                  <a:srgbClr val="002060"/>
                </a:solidFill>
              </a:rPr>
              <a:t>, and can execute the </a:t>
            </a:r>
            <a:r>
              <a:rPr lang="en-US" sz="2800" dirty="0">
                <a:solidFill>
                  <a:srgbClr val="FF0000"/>
                </a:solidFill>
              </a:rPr>
              <a:t>file z</a:t>
            </a:r>
            <a:r>
              <a:rPr lang="en-US" sz="2800" dirty="0">
                <a:solidFill>
                  <a:srgbClr val="002060"/>
                </a:solidFill>
              </a:rPr>
              <a:t>. </a:t>
            </a:r>
            <a:r>
              <a:rPr lang="en-US" sz="2800" dirty="0">
                <a:solidFill>
                  <a:srgbClr val="FF0000"/>
                </a:solidFill>
              </a:rPr>
              <a:t>Bob</a:t>
            </a:r>
            <a:r>
              <a:rPr lang="en-US" sz="2800" dirty="0">
                <a:solidFill>
                  <a:srgbClr val="002060"/>
                </a:solidFill>
              </a:rPr>
              <a:t> can </a:t>
            </a:r>
            <a:r>
              <a:rPr lang="en-US" sz="2800" dirty="0">
                <a:solidFill>
                  <a:srgbClr val="7030A0"/>
                </a:solidFill>
              </a:rPr>
              <a:t>read x</a:t>
            </a:r>
            <a:r>
              <a:rPr lang="en-US" sz="2800" dirty="0">
                <a:solidFill>
                  <a:srgbClr val="002060"/>
                </a:solidFill>
              </a:rPr>
              <a:t>, can read and </a:t>
            </a:r>
            <a:r>
              <a:rPr lang="en-US" sz="2800" dirty="0">
                <a:solidFill>
                  <a:srgbClr val="7030A0"/>
                </a:solidFill>
              </a:rPr>
              <a:t>write to y</a:t>
            </a:r>
            <a:r>
              <a:rPr lang="en-US" sz="2800" dirty="0">
                <a:solidFill>
                  <a:srgbClr val="002060"/>
                </a:solidFill>
              </a:rPr>
              <a:t>, and cannot </a:t>
            </a:r>
            <a:r>
              <a:rPr lang="en-US" sz="2800" dirty="0">
                <a:solidFill>
                  <a:srgbClr val="7030A0"/>
                </a:solidFill>
              </a:rPr>
              <a:t>access z</a:t>
            </a:r>
          </a:p>
        </p:txBody>
      </p:sp>
      <p:sp>
        <p:nvSpPr>
          <p:cNvPr id="3" name="Content Placeholder 2"/>
          <p:cNvSpPr>
            <a:spLocks noGrp="1"/>
          </p:cNvSpPr>
          <p:nvPr>
            <p:ph idx="1"/>
          </p:nvPr>
        </p:nvSpPr>
        <p:spPr>
          <a:xfrm>
            <a:off x="1981200" y="1600201"/>
            <a:ext cx="8229600" cy="1828800"/>
          </a:xfrm>
        </p:spPr>
        <p:txBody>
          <a:bodyPr>
            <a:normAutofit/>
          </a:bodyPr>
          <a:lstStyle/>
          <a:p>
            <a:pPr marL="971550" lvl="1" indent="-514350">
              <a:buFont typeface="+mj-lt"/>
              <a:buAutoNum type="alphaLcParenR"/>
            </a:pPr>
            <a:r>
              <a:rPr lang="en-US" dirty="0"/>
              <a:t>Write a set of </a:t>
            </a:r>
            <a:r>
              <a:rPr lang="en-US" b="1" dirty="0"/>
              <a:t>access control lists </a:t>
            </a:r>
            <a:r>
              <a:rPr lang="en-US" dirty="0"/>
              <a:t>for this situation. Which list is associated with which file? </a:t>
            </a:r>
            <a:endParaRPr lang="en-US" sz="2400" dirty="0"/>
          </a:p>
          <a:p>
            <a:pPr marL="971550" lvl="1" indent="-514350">
              <a:buFont typeface="+mj-lt"/>
              <a:buAutoNum type="alphaLcParenR"/>
            </a:pPr>
            <a:r>
              <a:rPr lang="en-US" dirty="0"/>
              <a:t>Write a set of </a:t>
            </a:r>
            <a:r>
              <a:rPr lang="en-US" b="1" dirty="0"/>
              <a:t>capability lists </a:t>
            </a:r>
            <a:r>
              <a:rPr lang="en-US" dirty="0"/>
              <a:t>for this situation. With what is each list associated?</a:t>
            </a:r>
          </a:p>
        </p:txBody>
      </p:sp>
      <p:sp>
        <p:nvSpPr>
          <p:cNvPr id="4" name="Rectangle 3"/>
          <p:cNvSpPr/>
          <p:nvPr/>
        </p:nvSpPr>
        <p:spPr>
          <a:xfrm>
            <a:off x="1981200" y="3962401"/>
            <a:ext cx="8458200" cy="2585323"/>
          </a:xfrm>
          <a:prstGeom prst="rect">
            <a:avLst/>
          </a:prstGeom>
        </p:spPr>
        <p:txBody>
          <a:bodyPr wrap="square">
            <a:spAutoFit/>
          </a:bodyPr>
          <a:lstStyle/>
          <a:p>
            <a:r>
              <a:rPr lang="en-US"/>
              <a:t>Set of access control lists. They are object focused so each list is associated with a file.</a:t>
            </a:r>
          </a:p>
          <a:p>
            <a:r>
              <a:rPr lang="en-US"/>
              <a:t>ACL(FileX) = Alice: {read, write}, Bob: {read}</a:t>
            </a:r>
          </a:p>
          <a:p>
            <a:r>
              <a:rPr lang="en-US"/>
              <a:t>ACL(FileY) = Alice: {read}, Bob: {read, write}</a:t>
            </a:r>
          </a:p>
          <a:p>
            <a:r>
              <a:rPr lang="en-US"/>
              <a:t>ACL(FileZ) = Alice: {execute}, Bob: {}</a:t>
            </a:r>
          </a:p>
          <a:p>
            <a:br>
              <a:rPr lang="en-US"/>
            </a:br>
            <a:endParaRPr lang="en-US"/>
          </a:p>
          <a:p>
            <a:r>
              <a:rPr lang="en-US"/>
              <a:t>Set of capability lists. They are subject focused, so each list is associated with a user.</a:t>
            </a:r>
          </a:p>
          <a:p>
            <a:r>
              <a:rPr lang="en-US"/>
              <a:t>CList(Alice) = FileX: {read, write}, FileY: {read}, FileZ: {execute}</a:t>
            </a:r>
          </a:p>
          <a:p>
            <a:r>
              <a:rPr lang="en-US"/>
              <a:t>CList(Bob) = FileX: {read}, FileY: {read, write}, FileZ: {}</a:t>
            </a:r>
          </a:p>
        </p:txBody>
      </p:sp>
    </p:spTree>
    <p:extLst>
      <p:ext uri="{BB962C8B-B14F-4D97-AF65-F5344CB8AC3E}">
        <p14:creationId xmlns:p14="http://schemas.microsoft.com/office/powerpoint/2010/main" val="139036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5808"/>
            <a:ext cx="10972800" cy="671293"/>
          </a:xfrm>
        </p:spPr>
        <p:txBody>
          <a:bodyPr>
            <a:noAutofit/>
          </a:bodyPr>
          <a:lstStyle/>
          <a:p>
            <a:r>
              <a:rPr lang="en-US" sz="4800" b="1"/>
              <a:t>Authorization </a:t>
            </a:r>
            <a:endParaRPr lang="en-US" sz="4800"/>
          </a:p>
        </p:txBody>
      </p:sp>
      <p:sp>
        <p:nvSpPr>
          <p:cNvPr id="3" name="Content Placeholder 2"/>
          <p:cNvSpPr>
            <a:spLocks noGrp="1"/>
          </p:cNvSpPr>
          <p:nvPr>
            <p:ph idx="1"/>
          </p:nvPr>
        </p:nvSpPr>
        <p:spPr>
          <a:xfrm>
            <a:off x="278524" y="1040524"/>
            <a:ext cx="9212317" cy="2490951"/>
          </a:xfrm>
        </p:spPr>
        <p:txBody>
          <a:bodyPr>
            <a:normAutofit/>
          </a:bodyPr>
          <a:lstStyle/>
          <a:p>
            <a:r>
              <a:rPr lang="en-US" b="1">
                <a:solidFill>
                  <a:srgbClr val="7030A0"/>
                </a:solidFill>
              </a:rPr>
              <a:t>Problems in controlling access to assess:</a:t>
            </a:r>
          </a:p>
          <a:p>
            <a:pPr lvl="1"/>
            <a:r>
              <a:rPr lang="en-US" sz="2400"/>
              <a:t>Different levels of users with different levels of access</a:t>
            </a:r>
          </a:p>
          <a:p>
            <a:pPr lvl="1"/>
            <a:r>
              <a:rPr lang="en-US" sz="2400"/>
              <a:t>Resources may be classified differently</a:t>
            </a:r>
          </a:p>
          <a:p>
            <a:pPr lvl="1"/>
            <a:r>
              <a:rPr lang="en-US" sz="2400"/>
              <a:t>Diverse identity of data</a:t>
            </a:r>
          </a:p>
          <a:p>
            <a:pPr lvl="1"/>
            <a:r>
              <a:rPr lang="en-US" sz="2400"/>
              <a:t>Corporate environments keep changing</a:t>
            </a:r>
          </a:p>
        </p:txBody>
      </p:sp>
      <p:sp>
        <p:nvSpPr>
          <p:cNvPr id="4" name="Rectangle 3"/>
          <p:cNvSpPr/>
          <p:nvPr/>
        </p:nvSpPr>
        <p:spPr>
          <a:xfrm>
            <a:off x="2795751" y="3915731"/>
            <a:ext cx="9396249" cy="2739211"/>
          </a:xfrm>
          <a:prstGeom prst="rect">
            <a:avLst/>
          </a:prstGeom>
        </p:spPr>
        <p:txBody>
          <a:bodyPr wrap="square">
            <a:spAutoFit/>
          </a:bodyPr>
          <a:lstStyle/>
          <a:p>
            <a:pPr marL="342900" lvl="0" indent="-342900">
              <a:spcBef>
                <a:spcPct val="20000"/>
              </a:spcBef>
              <a:buFont typeface="Arial" pitchFamily="34" charset="0"/>
              <a:buChar char="•"/>
            </a:pPr>
            <a:r>
              <a:rPr lang="en-US" sz="2800" b="1">
                <a:solidFill>
                  <a:srgbClr val="7030A0"/>
                </a:solidFill>
              </a:rPr>
              <a:t>Solutions that enterprise wide and single sign on solutions</a:t>
            </a:r>
          </a:p>
          <a:p>
            <a:pPr marL="742950" lvl="1" indent="-285750">
              <a:spcBef>
                <a:spcPct val="20000"/>
              </a:spcBef>
              <a:buFont typeface="Arial" pitchFamily="34" charset="0"/>
              <a:buChar char="–"/>
            </a:pPr>
            <a:r>
              <a:rPr lang="en-US" sz="2400">
                <a:solidFill>
                  <a:prstClr val="black"/>
                </a:solidFill>
              </a:rPr>
              <a:t>User provisioning</a:t>
            </a:r>
          </a:p>
          <a:p>
            <a:pPr marL="742950" lvl="1" indent="-285750">
              <a:spcBef>
                <a:spcPct val="20000"/>
              </a:spcBef>
              <a:buFont typeface="Arial" pitchFamily="34" charset="0"/>
              <a:buChar char="–"/>
            </a:pPr>
            <a:r>
              <a:rPr lang="en-US" sz="2400">
                <a:solidFill>
                  <a:prstClr val="black"/>
                </a:solidFill>
              </a:rPr>
              <a:t>Password synchronization and reset</a:t>
            </a:r>
          </a:p>
          <a:p>
            <a:pPr marL="742950" lvl="1" indent="-285750">
              <a:spcBef>
                <a:spcPct val="20000"/>
              </a:spcBef>
              <a:buFont typeface="Arial" pitchFamily="34" charset="0"/>
              <a:buChar char="–"/>
            </a:pPr>
            <a:r>
              <a:rPr lang="en-US" sz="2400">
                <a:solidFill>
                  <a:prstClr val="black"/>
                </a:solidFill>
              </a:rPr>
              <a:t>Centralized auditing and reporting</a:t>
            </a:r>
          </a:p>
          <a:p>
            <a:pPr marL="742950" lvl="1" indent="-285750">
              <a:spcBef>
                <a:spcPct val="20000"/>
              </a:spcBef>
              <a:buFont typeface="Arial" pitchFamily="34" charset="0"/>
              <a:buChar char="–"/>
            </a:pPr>
            <a:r>
              <a:rPr lang="en-US" sz="2400">
                <a:solidFill>
                  <a:prstClr val="black"/>
                </a:solidFill>
              </a:rPr>
              <a:t>Integrated workflow (increase in productivity)</a:t>
            </a:r>
          </a:p>
          <a:p>
            <a:pPr marL="742950" lvl="1" indent="-285750">
              <a:spcBef>
                <a:spcPct val="20000"/>
              </a:spcBef>
              <a:buFont typeface="Arial" pitchFamily="34" charset="0"/>
              <a:buChar char="–"/>
            </a:pPr>
            <a:r>
              <a:rPr lang="en-US" sz="2400">
                <a:solidFill>
                  <a:prstClr val="black"/>
                </a:solidFill>
              </a:rPr>
              <a:t>Regulatory compliance</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55" y="4248644"/>
            <a:ext cx="2824984" cy="207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4163" y="1288340"/>
            <a:ext cx="3436554" cy="2167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63311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Calibri Light"/>
                <a:cs typeface="Calibri Light"/>
              </a:rPr>
              <a:t>Identity, Credential, and Access Management</a:t>
            </a:r>
            <a:endParaRPr lang="en-US">
              <a:ea typeface="+mj-lt"/>
              <a:cs typeface="+mj-lt"/>
            </a:endParaRPr>
          </a:p>
        </p:txBody>
      </p:sp>
      <p:pic>
        <p:nvPicPr>
          <p:cNvPr id="4" name="Picture 4" descr="Diagram&#10;&#10;Description automatically generated"/>
          <p:cNvPicPr>
            <a:picLocks noGrp="1" noChangeAspect="1"/>
          </p:cNvPicPr>
          <p:nvPr>
            <p:ph idx="1"/>
          </p:nvPr>
        </p:nvPicPr>
        <p:blipFill>
          <a:blip r:embed="rId2"/>
          <a:stretch>
            <a:fillRect/>
          </a:stretch>
        </p:blipFill>
        <p:spPr>
          <a:xfrm>
            <a:off x="3648708" y="1825625"/>
            <a:ext cx="5489314" cy="4881020"/>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mj-lt"/>
                <a:cs typeface="+mj-lt"/>
              </a:rPr>
              <a:t>IdentityManagement</a:t>
            </a:r>
            <a:endParaRPr lang="en-US"/>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a:ea typeface="+mn-lt"/>
                <a:cs typeface="+mn-lt"/>
              </a:rPr>
              <a:t>Identity management is concerned with assigning attributes to a digital identity and connecting that digital identity to an individual or NPE.</a:t>
            </a:r>
          </a:p>
          <a:p>
            <a:r>
              <a:rPr lang="en-US">
                <a:ea typeface="+mn-lt"/>
                <a:cs typeface="+mn-lt"/>
              </a:rPr>
              <a:t>A final element of identity management is lifecycle management, which includes the following:</a:t>
            </a:r>
            <a:endParaRPr lang="en-US"/>
          </a:p>
          <a:p>
            <a:pPr lvl="1"/>
            <a:r>
              <a:rPr lang="en-US">
                <a:ea typeface="+mn-lt"/>
                <a:cs typeface="+mn-lt"/>
              </a:rPr>
              <a:t>Mechanisms, policies, and procedures for protecting personal identity information</a:t>
            </a:r>
            <a:endParaRPr lang="en-US">
              <a:ea typeface="Calibri"/>
              <a:cs typeface="Calibri"/>
            </a:endParaRPr>
          </a:p>
          <a:p>
            <a:pPr lvl="1"/>
            <a:r>
              <a:rPr lang="en-US">
                <a:ea typeface="+mn-lt"/>
                <a:cs typeface="+mn-lt"/>
              </a:rPr>
              <a:t>Controlling access to identity data</a:t>
            </a:r>
            <a:endParaRPr lang="en-US">
              <a:ea typeface="Calibri"/>
              <a:cs typeface="Calibri"/>
            </a:endParaRPr>
          </a:p>
          <a:p>
            <a:pPr lvl="1"/>
            <a:r>
              <a:rPr lang="en-US">
                <a:ea typeface="+mn-lt"/>
                <a:cs typeface="+mn-lt"/>
              </a:rPr>
              <a:t>Techniques for sharing authoritative identity data with applications that need it</a:t>
            </a:r>
            <a:endParaRPr lang="en-US">
              <a:ea typeface="Calibri"/>
              <a:cs typeface="Calibri"/>
            </a:endParaRPr>
          </a:p>
          <a:p>
            <a:pPr lvl="1"/>
            <a:r>
              <a:rPr lang="en-US">
                <a:ea typeface="+mn-lt"/>
                <a:cs typeface="+mn-lt"/>
              </a:rPr>
              <a:t>Revocation of an enterprise identity</a:t>
            </a:r>
            <a:endParaRPr lang="en-US">
              <a:ea typeface="Calibri"/>
              <a:cs typeface="Calibri"/>
            </a:endParaRPr>
          </a:p>
          <a:p>
            <a:endParaRPr lang="en-US" dirty="0">
              <a:ea typeface="Calibri"/>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Calibri Light"/>
                <a:cs typeface="Calibri Light"/>
              </a:rPr>
              <a:t>Credential Manager</a:t>
            </a:r>
            <a:endParaRPr lang="en-US"/>
          </a:p>
        </p:txBody>
      </p:sp>
      <p:sp>
        <p:nvSpPr>
          <p:cNvPr id="3" name="Content Placeholder 2"/>
          <p:cNvSpPr>
            <a:spLocks noGrp="1"/>
          </p:cNvSpPr>
          <p:nvPr>
            <p:ph idx="1"/>
          </p:nvPr>
        </p:nvSpPr>
        <p:spPr/>
        <p:txBody>
          <a:bodyPr vert="horz" lIns="91440" tIns="45720" rIns="91440" bIns="45720" rtlCol="0" anchor="t">
            <a:normAutofit fontScale="77500" lnSpcReduction="20000"/>
          </a:bodyPr>
          <a:lstStyle/>
          <a:p>
            <a:r>
              <a:rPr lang="en-US">
                <a:ea typeface="+mn-lt"/>
                <a:cs typeface="+mn-lt"/>
              </a:rPr>
              <a:t>a credential is an object or data structure that authoritatively binds an identity (and optionally, additional attributes) to a token possessed and controlled by a subscriber</a:t>
            </a:r>
          </a:p>
          <a:p>
            <a:r>
              <a:rPr lang="en-US">
                <a:ea typeface="+mn-lt"/>
                <a:cs typeface="+mn-lt"/>
              </a:rPr>
              <a:t>Credential management is the management of the life cycle of the credential.</a:t>
            </a:r>
            <a:endParaRPr lang="en-US" dirty="0">
              <a:ea typeface="+mn-lt"/>
              <a:cs typeface="+mn-lt"/>
            </a:endParaRPr>
          </a:p>
          <a:p>
            <a:pPr marL="914400" lvl="1" indent="-457200">
              <a:buAutoNum type="arabicPeriod"/>
            </a:pPr>
            <a:r>
              <a:rPr lang="en-US">
                <a:ea typeface="+mn-lt"/>
                <a:cs typeface="+mn-lt"/>
              </a:rPr>
              <a:t>An authorized individual sponsors an individual or entity for a credential to establish the need for the credential. For example, a department supervisor sponsors a department employee.</a:t>
            </a:r>
            <a:endParaRPr lang="en-US">
              <a:ea typeface="Calibri"/>
              <a:cs typeface="Calibri"/>
            </a:endParaRPr>
          </a:p>
          <a:p>
            <a:pPr marL="914400" lvl="1" indent="-457200">
              <a:buAutoNum type="arabicPeriod"/>
            </a:pPr>
            <a:r>
              <a:rPr lang="en-US">
                <a:ea typeface="+mn-lt"/>
                <a:cs typeface="+mn-lt"/>
              </a:rPr>
              <a:t>The sponsored individual enrolls for the credential, a process which typically consists of identity proofing and the capture of biographic and biometric data. This step may also involve incorporating authoritative attribute data, maintained by the identity management component.</a:t>
            </a:r>
            <a:endParaRPr lang="en-US">
              <a:ea typeface="Calibri"/>
              <a:cs typeface="Calibri"/>
            </a:endParaRPr>
          </a:p>
          <a:p>
            <a:pPr marL="914400" lvl="1" indent="-457200">
              <a:buAutoNum type="arabicPeriod"/>
            </a:pPr>
            <a:r>
              <a:rPr lang="en-US">
                <a:ea typeface="+mn-lt"/>
                <a:cs typeface="+mn-lt"/>
              </a:rPr>
              <a:t>A credential is produced. Depending on the credential type, production may involve encryption, the use of a digital signature, the production of a smartcard, or other functions.</a:t>
            </a:r>
            <a:endParaRPr lang="en-US">
              <a:ea typeface="Calibri"/>
              <a:cs typeface="Calibri"/>
            </a:endParaRPr>
          </a:p>
          <a:p>
            <a:pPr marL="914400" lvl="1" indent="-457200">
              <a:buAutoNum type="arabicPeriod"/>
            </a:pPr>
            <a:r>
              <a:rPr lang="en-US">
                <a:ea typeface="+mn-lt"/>
                <a:cs typeface="+mn-lt"/>
              </a:rPr>
              <a:t>The credential is issued to the individual or NPE.</a:t>
            </a:r>
            <a:endParaRPr lang="en-US">
              <a:ea typeface="Calibri"/>
              <a:cs typeface="Calibri"/>
            </a:endParaRPr>
          </a:p>
          <a:p>
            <a:pPr marL="914400" lvl="1" indent="-457200">
              <a:buAutoNum type="arabicPeriod"/>
            </a:pPr>
            <a:r>
              <a:rPr lang="en-US">
                <a:ea typeface="+mn-lt"/>
                <a:cs typeface="+mn-lt"/>
              </a:rPr>
              <a:t>Finally, a credential must be maintained over its life cycle, which might include revocation, reissuance/replacement, reenrollment, expiration, personal identification number (PIN) reset, suspension, or reinstatement.</a:t>
            </a:r>
            <a:endParaRPr lang="en-US">
              <a:ea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Calibri Light"/>
                <a:cs typeface="Calibri Light"/>
              </a:rPr>
              <a:t>Access Manager</a:t>
            </a:r>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a:ea typeface="+mn-lt"/>
                <a:cs typeface="+mn-lt"/>
              </a:rPr>
              <a:t>The access management component deals with the management and control of the ways entities are granted access to resources.</a:t>
            </a:r>
          </a:p>
          <a:p>
            <a:pPr lvl="1"/>
            <a:r>
              <a:rPr lang="en-US">
                <a:ea typeface="+mn-lt"/>
                <a:cs typeface="+mn-lt"/>
              </a:rPr>
              <a:t>Resource management: This element is concerned with defining rules for a resource that requires access control.</a:t>
            </a:r>
          </a:p>
          <a:p>
            <a:pPr lvl="1"/>
            <a:r>
              <a:rPr lang="en-US">
                <a:ea typeface="+mn-lt"/>
                <a:cs typeface="+mn-lt"/>
              </a:rPr>
              <a:t>Privilege management: This element is concerned with establishing and maintaining the entitlement or privilege attributes that comprise an individual’s access profile.</a:t>
            </a:r>
          </a:p>
          <a:p>
            <a:pPr lvl="1"/>
            <a:r>
              <a:rPr lang="en-US">
                <a:ea typeface="+mn-lt"/>
                <a:cs typeface="+mn-lt"/>
              </a:rPr>
              <a:t>Policy management: This element governs what is allowable and unallowable in an access transaction.</a:t>
            </a:r>
            <a:endParaRPr lang="en-US">
              <a:ea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mj-lt"/>
                <a:cs typeface="+mj-lt"/>
              </a:rPr>
              <a:t>Identity Federation</a:t>
            </a:r>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a:ea typeface="+mn-lt"/>
                <a:cs typeface="+mn-lt"/>
              </a:rPr>
              <a:t>Identity federation addresses two questions:</a:t>
            </a:r>
            <a:endParaRPr lang="en-US">
              <a:ea typeface="Calibri"/>
              <a:cs typeface="Calibri"/>
            </a:endParaRPr>
          </a:p>
          <a:p>
            <a:pPr lvl="1"/>
            <a:r>
              <a:rPr lang="en-US">
                <a:ea typeface="+mn-lt"/>
                <a:cs typeface="+mn-lt"/>
              </a:rPr>
              <a:t>How do you trust identities of individuals from external organizations who need access to your systems?</a:t>
            </a:r>
            <a:endParaRPr lang="en-US">
              <a:ea typeface="Calibri"/>
              <a:cs typeface="Calibri"/>
            </a:endParaRPr>
          </a:p>
          <a:p>
            <a:pPr lvl="1"/>
            <a:r>
              <a:rPr lang="en-US">
                <a:ea typeface="+mn-lt"/>
                <a:cs typeface="+mn-lt"/>
              </a:rPr>
              <a:t>How do you vouch for identities of individuals in your organization when they need to collaborate with external organizations?</a:t>
            </a:r>
            <a:endParaRPr lang="en-US">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92010"/>
          </a:xfrm>
        </p:spPr>
        <p:txBody>
          <a:bodyPr/>
          <a:lstStyle/>
          <a:p>
            <a:r>
              <a:rPr lang="en-US" b="1" dirty="0">
                <a:solidFill>
                  <a:srgbClr val="002060"/>
                </a:solidFill>
              </a:rPr>
              <a:t>Components</a:t>
            </a:r>
          </a:p>
        </p:txBody>
      </p:sp>
      <p:sp>
        <p:nvSpPr>
          <p:cNvPr id="3" name="Content Placeholder 2"/>
          <p:cNvSpPr>
            <a:spLocks noGrp="1"/>
          </p:cNvSpPr>
          <p:nvPr>
            <p:ph idx="1"/>
          </p:nvPr>
        </p:nvSpPr>
        <p:spPr>
          <a:xfrm>
            <a:off x="268014" y="1229710"/>
            <a:ext cx="11603420" cy="1008993"/>
          </a:xfrm>
        </p:spPr>
        <p:txBody>
          <a:bodyPr>
            <a:noAutofit/>
          </a:bodyPr>
          <a:lstStyle/>
          <a:p>
            <a:pPr>
              <a:spcAft>
                <a:spcPts val="600"/>
              </a:spcAft>
            </a:pPr>
            <a:r>
              <a:rPr lang="en-US" sz="2800" dirty="0"/>
              <a:t>The security features that control how users and systems communicate and interact with one another.</a:t>
            </a:r>
          </a:p>
        </p:txBody>
      </p:sp>
      <p:sp>
        <p:nvSpPr>
          <p:cNvPr id="4" name="Rectangle 3"/>
          <p:cNvSpPr/>
          <p:nvPr/>
        </p:nvSpPr>
        <p:spPr>
          <a:xfrm>
            <a:off x="5773118" y="2663644"/>
            <a:ext cx="6177145" cy="276383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lvl="0" indent="-342900">
              <a:spcBef>
                <a:spcPct val="20000"/>
              </a:spcBef>
              <a:spcAft>
                <a:spcPts val="1200"/>
              </a:spcAft>
              <a:buFont typeface="Arial" pitchFamily="34" charset="0"/>
              <a:buChar char="•"/>
            </a:pPr>
            <a:r>
              <a:rPr lang="en-US" sz="2400" b="1" dirty="0">
                <a:solidFill>
                  <a:prstClr val="black"/>
                </a:solidFill>
              </a:rPr>
              <a:t>Access: </a:t>
            </a:r>
            <a:r>
              <a:rPr lang="en-US" sz="2400" dirty="0">
                <a:solidFill>
                  <a:prstClr val="black"/>
                </a:solidFill>
              </a:rPr>
              <a:t>The flow of information between </a:t>
            </a:r>
            <a:r>
              <a:rPr lang="en-US" sz="2400" dirty="0">
                <a:solidFill>
                  <a:srgbClr val="FF0000"/>
                </a:solidFill>
              </a:rPr>
              <a:t>subject</a:t>
            </a:r>
            <a:r>
              <a:rPr lang="en-US" sz="2400" dirty="0">
                <a:solidFill>
                  <a:prstClr val="black"/>
                </a:solidFill>
              </a:rPr>
              <a:t> and </a:t>
            </a:r>
            <a:r>
              <a:rPr lang="en-US" sz="2400" dirty="0">
                <a:solidFill>
                  <a:srgbClr val="FF0000"/>
                </a:solidFill>
              </a:rPr>
              <a:t>object</a:t>
            </a:r>
          </a:p>
          <a:p>
            <a:pPr marL="342900" lvl="0" indent="-342900">
              <a:spcBef>
                <a:spcPct val="20000"/>
              </a:spcBef>
              <a:spcAft>
                <a:spcPts val="1200"/>
              </a:spcAft>
              <a:buFont typeface="Arial" pitchFamily="34" charset="0"/>
              <a:buChar char="•"/>
            </a:pPr>
            <a:r>
              <a:rPr lang="en-US" sz="2400" b="1" dirty="0">
                <a:solidFill>
                  <a:prstClr val="black"/>
                </a:solidFill>
              </a:rPr>
              <a:t>Subject: </a:t>
            </a:r>
            <a:r>
              <a:rPr lang="en-US" sz="2400" dirty="0">
                <a:solidFill>
                  <a:prstClr val="black"/>
                </a:solidFill>
              </a:rPr>
              <a:t>An </a:t>
            </a:r>
            <a:r>
              <a:rPr lang="en-US" sz="2400" dirty="0">
                <a:solidFill>
                  <a:srgbClr val="FF0000"/>
                </a:solidFill>
              </a:rPr>
              <a:t>active entity </a:t>
            </a:r>
            <a:r>
              <a:rPr lang="en-US" sz="2400" dirty="0">
                <a:solidFill>
                  <a:prstClr val="black"/>
                </a:solidFill>
              </a:rPr>
              <a:t>that requests access to an object or the data in an object</a:t>
            </a:r>
          </a:p>
          <a:p>
            <a:pPr marL="342900" lvl="0" indent="-342900">
              <a:spcBef>
                <a:spcPct val="20000"/>
              </a:spcBef>
              <a:spcAft>
                <a:spcPts val="1200"/>
              </a:spcAft>
              <a:buFont typeface="Arial" pitchFamily="34" charset="0"/>
              <a:buChar char="•"/>
            </a:pPr>
            <a:r>
              <a:rPr lang="en-US" sz="2400" b="1" dirty="0">
                <a:solidFill>
                  <a:prstClr val="black"/>
                </a:solidFill>
              </a:rPr>
              <a:t>Object: </a:t>
            </a:r>
            <a:r>
              <a:rPr lang="en-US" sz="2400" dirty="0">
                <a:solidFill>
                  <a:prstClr val="black"/>
                </a:solidFill>
              </a:rPr>
              <a:t>A </a:t>
            </a:r>
            <a:r>
              <a:rPr lang="en-US" sz="2400" dirty="0">
                <a:solidFill>
                  <a:srgbClr val="FF0000"/>
                </a:solidFill>
              </a:rPr>
              <a:t>passive entity </a:t>
            </a:r>
            <a:r>
              <a:rPr lang="en-US" sz="2400" dirty="0">
                <a:solidFill>
                  <a:prstClr val="black"/>
                </a:solidFill>
              </a:rPr>
              <a:t>that contains information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 y="3150237"/>
            <a:ext cx="5644055" cy="252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42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3106"/>
            <a:ext cx="10972800" cy="781653"/>
          </a:xfrm>
        </p:spPr>
        <p:txBody>
          <a:bodyPr>
            <a:normAutofit/>
          </a:bodyPr>
          <a:lstStyle/>
          <a:p>
            <a:r>
              <a:rPr lang="en-US" b="1" dirty="0">
                <a:solidFill>
                  <a:srgbClr val="002060"/>
                </a:solidFill>
              </a:rPr>
              <a:t>Access Control Terminology</a:t>
            </a:r>
          </a:p>
        </p:txBody>
      </p:sp>
      <p:sp>
        <p:nvSpPr>
          <p:cNvPr id="3" name="Content Placeholder 2"/>
          <p:cNvSpPr>
            <a:spLocks noGrp="1"/>
          </p:cNvSpPr>
          <p:nvPr>
            <p:ph idx="1"/>
          </p:nvPr>
        </p:nvSpPr>
        <p:spPr>
          <a:xfrm>
            <a:off x="252248" y="1324302"/>
            <a:ext cx="7274825" cy="5186863"/>
          </a:xfrm>
        </p:spPr>
        <p:txBody>
          <a:bodyPr>
            <a:noAutofit/>
          </a:bodyPr>
          <a:lstStyle/>
          <a:p>
            <a:pPr marL="0" indent="0">
              <a:buNone/>
            </a:pPr>
            <a:r>
              <a:rPr lang="en-US" sz="2800" dirty="0"/>
              <a:t>Identification, authorization, and authorization are distinct functions.</a:t>
            </a:r>
          </a:p>
          <a:p>
            <a:r>
              <a:rPr lang="en-US" sz="2800" b="1" dirty="0"/>
              <a:t>Identification</a:t>
            </a:r>
          </a:p>
          <a:p>
            <a:pPr marL="457200" lvl="1" indent="0">
              <a:buNone/>
            </a:pPr>
            <a:r>
              <a:rPr lang="en-US" sz="2400" dirty="0"/>
              <a:t>Method of establishing the subject’s (user, program, process) identity.</a:t>
            </a:r>
          </a:p>
          <a:p>
            <a:r>
              <a:rPr lang="en-US" sz="2800" b="1" dirty="0"/>
              <a:t>Authentication</a:t>
            </a:r>
          </a:p>
          <a:p>
            <a:pPr marL="457200" lvl="1" indent="0">
              <a:buNone/>
            </a:pPr>
            <a:r>
              <a:rPr lang="en-US" sz="2400" dirty="0"/>
              <a:t>Method of proving the identity</a:t>
            </a:r>
          </a:p>
          <a:p>
            <a:r>
              <a:rPr lang="en-US" sz="2800" b="1" dirty="0"/>
              <a:t>Authorization</a:t>
            </a:r>
          </a:p>
          <a:p>
            <a:pPr marL="457200" lvl="1" indent="0">
              <a:buNone/>
            </a:pPr>
            <a:r>
              <a:rPr lang="en-US" sz="2400" dirty="0"/>
              <a:t>Determines that the proven identity has some set of characteristics associated with it that gives it the right to access the requested resources.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3698" y="1345271"/>
            <a:ext cx="4600410" cy="266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122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Identification</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Identification asks the question: "Who are you?" When a new user completes the registration process, they are identifying themselves for you. Some companies limit their identity management process to just identification, taking the information users provide at face value. This can be very risky.</a:t>
            </a:r>
            <a:endParaRPr lang="en-US" i="1" dirty="0">
              <a:ea typeface="+mn-lt"/>
              <a:cs typeface="+mn-lt"/>
            </a:endParaRPr>
          </a:p>
          <a:p>
            <a:r>
              <a:rPr lang="en-US" dirty="0">
                <a:ea typeface="+mn-lt"/>
                <a:cs typeface="+mn-lt"/>
              </a:rPr>
              <a:t>Identification is the process of presenting an identity to a system. It is done in the initial stages of gaining access to the system and is what happens when you claim to be a particular system user.</a:t>
            </a:r>
          </a:p>
          <a:p>
            <a:r>
              <a:rPr lang="en-US" dirty="0">
                <a:ea typeface="+mn-lt"/>
                <a:cs typeface="+mn-lt"/>
              </a:rPr>
              <a:t>Verification moves from "Who are you?" to "Prove it." To verify the person is using their real name, address, phone number and so on, enterprises ask for verification. Verification can be in the form of a driver's license or government issued ID card, or biometric data, such as fingerprints or verified photos to be used for facial recognition.</a:t>
            </a:r>
            <a:endParaRPr lang="en-US" dirty="0">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76245"/>
          </a:xfrm>
        </p:spPr>
        <p:txBody>
          <a:bodyPr/>
          <a:lstStyle/>
          <a:p>
            <a:pPr algn="l"/>
            <a:r>
              <a:rPr lang="en-US" b="1" dirty="0">
                <a:solidFill>
                  <a:srgbClr val="0070C0"/>
                </a:solidFill>
              </a:rPr>
              <a:t>Authentication</a:t>
            </a:r>
          </a:p>
        </p:txBody>
      </p:sp>
      <p:sp>
        <p:nvSpPr>
          <p:cNvPr id="3" name="Content Placeholder 2"/>
          <p:cNvSpPr>
            <a:spLocks noGrp="1"/>
          </p:cNvSpPr>
          <p:nvPr>
            <p:ph idx="1"/>
          </p:nvPr>
        </p:nvSpPr>
        <p:spPr>
          <a:xfrm>
            <a:off x="378371" y="1557117"/>
            <a:ext cx="6195849" cy="1759118"/>
          </a:xfrm>
        </p:spPr>
        <p:txBody>
          <a:bodyPr>
            <a:normAutofit fontScale="62500" lnSpcReduction="20000"/>
          </a:bodyPr>
          <a:lstStyle/>
          <a:p>
            <a:pPr marL="0" indent="0">
              <a:buNone/>
            </a:pPr>
            <a:r>
              <a:rPr lang="en-US" i="1" dirty="0">
                <a:cs typeface="Calibri"/>
              </a:rPr>
              <a:t>Authentication</a:t>
            </a:r>
            <a:r>
              <a:rPr lang="en-US" dirty="0">
                <a:cs typeface="Calibri"/>
              </a:rPr>
              <a:t> is the ability to prove that a user or application is genuinely who that person or what that application claims to be.</a:t>
            </a:r>
            <a:endParaRPr lang="en-US" dirty="0">
              <a:ea typeface="+mn-lt"/>
              <a:cs typeface="+mn-lt"/>
            </a:endParaRPr>
          </a:p>
          <a:p>
            <a:r>
              <a:rPr lang="en-US" dirty="0">
                <a:ea typeface="+mn-lt"/>
                <a:cs typeface="+mn-lt"/>
              </a:rPr>
              <a:t>For example, consider a user who logs on to a system by entering a user ID and password. The system uses the user ID to identify the user. The system authenticates the user at the time of logon by checking that the supplied password is correct.</a:t>
            </a:r>
            <a:endParaRPr lang="en-US" dirty="0">
              <a:cs typeface="Calibri"/>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9573" y="3407777"/>
            <a:ext cx="3639947" cy="289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1418" y="1320324"/>
            <a:ext cx="2928773" cy="2524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4640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0070C0"/>
                </a:solidFill>
              </a:rPr>
              <a:t>Authentication</a:t>
            </a:r>
          </a:p>
        </p:txBody>
      </p:sp>
      <p:sp>
        <p:nvSpPr>
          <p:cNvPr id="3" name="Content Placeholder 2"/>
          <p:cNvSpPr>
            <a:spLocks noGrp="1"/>
          </p:cNvSpPr>
          <p:nvPr>
            <p:ph idx="1"/>
          </p:nvPr>
        </p:nvSpPr>
        <p:spPr>
          <a:xfrm>
            <a:off x="3978402" y="1789395"/>
            <a:ext cx="8213597" cy="4525963"/>
          </a:xfrm>
        </p:spPr>
        <p:txBody>
          <a:bodyPr>
            <a:normAutofit/>
          </a:bodyPr>
          <a:lstStyle/>
          <a:p>
            <a:pPr marL="457200" lvl="1" indent="0">
              <a:buNone/>
            </a:pPr>
            <a:endParaRPr lang="en-US" dirty="0"/>
          </a:p>
          <a:p>
            <a:r>
              <a:rPr lang="en-US" dirty="0">
                <a:solidFill>
                  <a:srgbClr val="FF0000"/>
                </a:solidFill>
              </a:rPr>
              <a:t>Strong authentication is important</a:t>
            </a:r>
          </a:p>
          <a:p>
            <a:pPr marL="400050" lvl="1" indent="0">
              <a:buNone/>
            </a:pPr>
            <a:r>
              <a:rPr lang="en-US" dirty="0"/>
              <a:t>To be properly authenticated, the subject is usually required to provide a second piece to the credential set (i.e., password, passphrase, key, PIN, token etc.</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8" y="2128344"/>
            <a:ext cx="3978403" cy="1902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36" y="4317613"/>
            <a:ext cx="3858036" cy="2179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50059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1127</TotalTime>
  <Words>2606</Words>
  <Application>Microsoft Macintosh PowerPoint</Application>
  <PresentationFormat>Widescreen</PresentationFormat>
  <Paragraphs>261</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ＭＳ Ｐゴシック</vt:lpstr>
      <vt:lpstr>Arial</vt:lpstr>
      <vt:lpstr>Calibri</vt:lpstr>
      <vt:lpstr>Calibri Light</vt:lpstr>
      <vt:lpstr>ibm-plex-sans</vt:lpstr>
      <vt:lpstr>Wingdings</vt:lpstr>
      <vt:lpstr>office theme</vt:lpstr>
      <vt:lpstr>Acess Control</vt:lpstr>
      <vt:lpstr>Access Control Principles</vt:lpstr>
      <vt:lpstr>Introduction</vt:lpstr>
      <vt:lpstr>Access control types</vt:lpstr>
      <vt:lpstr>Components</vt:lpstr>
      <vt:lpstr>Access Control Terminology</vt:lpstr>
      <vt:lpstr>Identification</vt:lpstr>
      <vt:lpstr>Authentication</vt:lpstr>
      <vt:lpstr>Authentication</vt:lpstr>
      <vt:lpstr>Authentication factors</vt:lpstr>
      <vt:lpstr>Authentication factors</vt:lpstr>
      <vt:lpstr>Something you know (Knowledge-based)</vt:lpstr>
      <vt:lpstr>Something you know</vt:lpstr>
      <vt:lpstr>Something you know</vt:lpstr>
      <vt:lpstr>The Vulnerability of Passwords</vt:lpstr>
      <vt:lpstr>Password Cracking of User-Chosen Passwords</vt:lpstr>
      <vt:lpstr>Strategies for strong passwords</vt:lpstr>
      <vt:lpstr>Something you are/do (Inherence-based)</vt:lpstr>
      <vt:lpstr>PowerPoint Presentation</vt:lpstr>
      <vt:lpstr>Something you have (Ownership-based)</vt:lpstr>
      <vt:lpstr>One Time Password</vt:lpstr>
      <vt:lpstr>Time-synchronized OTP</vt:lpstr>
      <vt:lpstr>Challenge-based OTP</vt:lpstr>
      <vt:lpstr>Single Sign On</vt:lpstr>
      <vt:lpstr>Single Sign On</vt:lpstr>
      <vt:lpstr>Implementing authentication</vt:lpstr>
      <vt:lpstr>Authentication Server</vt:lpstr>
      <vt:lpstr>RADIUS</vt:lpstr>
      <vt:lpstr>PowerPoint Presentation</vt:lpstr>
      <vt:lpstr>Authorization </vt:lpstr>
      <vt:lpstr>Subjects, Objects, and Access Rights</vt:lpstr>
      <vt:lpstr>Subjects, Objects, and Access Rights</vt:lpstr>
      <vt:lpstr>Access Control models</vt:lpstr>
      <vt:lpstr>Mandatory Access Control (MAC)</vt:lpstr>
      <vt:lpstr>Discretionary Access Control (DAC)</vt:lpstr>
      <vt:lpstr>Role-Based Access Control (RBAC)</vt:lpstr>
      <vt:lpstr>Rule-Based Access Control</vt:lpstr>
      <vt:lpstr>Attribute-based Access Control (ABAC)</vt:lpstr>
      <vt:lpstr>Implementing Access Control</vt:lpstr>
      <vt:lpstr>Access Control Matrix</vt:lpstr>
      <vt:lpstr>Ex1: Consider a computer system with three users: Alice, Bob, and Cyndy. Alice owns the file alicerc, and Bob and Cyndy can read it. Cyndy can read and write the file bobrc, which Bob owns, but Alice can only read it. Only Cyndy can read and write the file cyndyrc, which she owns. Assume that the owner of each of these files can execute it.</vt:lpstr>
      <vt:lpstr>Ex2: Alice can read and write to the file x, can read the file y, and can execute the file z. Bob can read x, can read and write to y, and cannot access z</vt:lpstr>
      <vt:lpstr>Authorization </vt:lpstr>
      <vt:lpstr>Identity, Credential, and Access Management</vt:lpstr>
      <vt:lpstr>IdentityManagement</vt:lpstr>
      <vt:lpstr>Credential Manager</vt:lpstr>
      <vt:lpstr>Access Manager</vt:lpstr>
      <vt:lpstr>Identity Federation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Thanh Le (Tony)</cp:lastModifiedBy>
  <cp:revision>154</cp:revision>
  <dcterms:created xsi:type="dcterms:W3CDTF">2022-06-11T03:57:35Z</dcterms:created>
  <dcterms:modified xsi:type="dcterms:W3CDTF">2024-08-03T00:41:00Z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