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741" r:id="rId2"/>
  </p:sldMasterIdLst>
  <p:notesMasterIdLst>
    <p:notesMasterId r:id="rId42"/>
  </p:notesMasterIdLst>
  <p:sldIdLst>
    <p:sldId id="256" r:id="rId3"/>
    <p:sldId id="257" r:id="rId4"/>
    <p:sldId id="305" r:id="rId5"/>
    <p:sldId id="258" r:id="rId6"/>
    <p:sldId id="327" r:id="rId7"/>
    <p:sldId id="328" r:id="rId8"/>
    <p:sldId id="329" r:id="rId9"/>
    <p:sldId id="279" r:id="rId10"/>
    <p:sldId id="320" r:id="rId11"/>
    <p:sldId id="321" r:id="rId12"/>
    <p:sldId id="322" r:id="rId13"/>
    <p:sldId id="323" r:id="rId14"/>
    <p:sldId id="324" r:id="rId15"/>
    <p:sldId id="325" r:id="rId16"/>
    <p:sldId id="261" r:id="rId17"/>
    <p:sldId id="309" r:id="rId18"/>
    <p:sldId id="312" r:id="rId19"/>
    <p:sldId id="313" r:id="rId20"/>
    <p:sldId id="314" r:id="rId21"/>
    <p:sldId id="315" r:id="rId22"/>
    <p:sldId id="316" r:id="rId23"/>
    <p:sldId id="317" r:id="rId24"/>
    <p:sldId id="262" r:id="rId25"/>
    <p:sldId id="330" r:id="rId26"/>
    <p:sldId id="331" r:id="rId27"/>
    <p:sldId id="263" r:id="rId28"/>
    <p:sldId id="264" r:id="rId29"/>
    <p:sldId id="333" r:id="rId30"/>
    <p:sldId id="334" r:id="rId31"/>
    <p:sldId id="332" r:id="rId32"/>
    <p:sldId id="296" r:id="rId33"/>
    <p:sldId id="300" r:id="rId34"/>
    <p:sldId id="307" r:id="rId35"/>
    <p:sldId id="335" r:id="rId36"/>
    <p:sldId id="310" r:id="rId37"/>
    <p:sldId id="311" r:id="rId38"/>
    <p:sldId id="302" r:id="rId39"/>
    <p:sldId id="326" r:id="rId40"/>
    <p:sldId id="304" r:id="rId4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4" d="100"/>
          <a:sy n="114" d="100"/>
        </p:scale>
        <p:origin x="714" y="102"/>
      </p:cViewPr>
      <p:guideLst>
        <p:guide orient="horz" pos="2160"/>
        <p:guide pos="2880"/>
        <p:guide orient="horz" pos="162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FD25AC-6F8A-4055-89C0-B4F5E62DFBE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797D50-E456-4276-A6BC-083CEFEB43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3830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928688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928688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A69D5CD0-7792-464D-9BA8-711BCB09ADEA}" type="slidenum">
              <a:rPr lang="en-US" sz="1200" smtClean="0"/>
              <a:pPr eaLnBrk="1" hangingPunct="1"/>
              <a:t>8</a:t>
            </a:fld>
            <a:endParaRPr lang="en-US" sz="1200" smtClean="0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363913" y="2366963"/>
            <a:ext cx="0" cy="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334" tIns="45666" rIns="91334" bIns="45666"/>
          <a:lstStyle/>
          <a:p>
            <a:pPr eaLnBrk="1" hangingPunct="1"/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571500"/>
            <a:ext cx="9144000" cy="971550"/>
          </a:xfrm>
          <a:prstGeom prst="rect">
            <a:avLst/>
          </a:prstGeom>
          <a:solidFill>
            <a:srgbClr val="002E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srgbClr val="002060"/>
              </a:solidFill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685800" y="2514600"/>
            <a:ext cx="1828800" cy="1371600"/>
          </a:xfrm>
          <a:prstGeom prst="rect">
            <a:avLst/>
          </a:prstGeom>
          <a:blipFill dpi="0" rotWithShape="1">
            <a:blip r:embed="rId2" cstate="print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800" y="514350"/>
            <a:ext cx="8610600" cy="110251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0" y="2000250"/>
            <a:ext cx="5562600" cy="22860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00206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4217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49325" y="1485900"/>
            <a:ext cx="3754438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4" y="1485900"/>
            <a:ext cx="3754437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49325" y="3086100"/>
            <a:ext cx="3754438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56164" y="3086100"/>
            <a:ext cx="3754437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83A6-2EB5-49C6-B9F3-9097772A854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471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dgm">
  <p:cSld name="Title and Diagram or Organization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martArt Placeholder 2"/>
          <p:cNvSpPr>
            <a:spLocks noGrp="1"/>
          </p:cNvSpPr>
          <p:nvPr>
            <p:ph type="dgm" idx="1"/>
          </p:nvPr>
        </p:nvSpPr>
        <p:spPr>
          <a:xfrm>
            <a:off x="949325" y="1485900"/>
            <a:ext cx="7661275" cy="30861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9E74E0-E44E-4FB7-8EF1-ECDCD3F74BE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8538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Media">
  <p:cSld name="Title, Text and Media Cli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57200"/>
            <a:ext cx="7772400" cy="8572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485900"/>
            <a:ext cx="3810000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Media Placeholder 3"/>
          <p:cNvSpPr>
            <a:spLocks noGrp="1"/>
          </p:cNvSpPr>
          <p:nvPr>
            <p:ph type="media" sz="half" idx="2"/>
          </p:nvPr>
        </p:nvSpPr>
        <p:spPr>
          <a:xfrm>
            <a:off x="4648200" y="1485900"/>
            <a:ext cx="3810000" cy="30861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5" name="Date Placeholder 4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sz="3200">
                <a:solidFill>
                  <a:srgbClr val="EEECE1"/>
                </a:solidFill>
                <a:latin typeface="Times New Roman" pitchFamily="18" charset="0"/>
              </a:rPr>
              <a:t>CSCE 522 - Farkas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9E2B1B-9D89-4CCC-84DE-CBD83F651E1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33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 noChangeArrowheads="1"/>
          </p:cNvSpPr>
          <p:nvPr>
            <p:ph type="dt" sz="half" idx="10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r>
              <a:rPr kumimoji="1" lang="en-US" sz="3200">
                <a:solidFill>
                  <a:srgbClr val="EEECE1"/>
                </a:solidFill>
                <a:latin typeface="Times New Roman" pitchFamily="18" charset="0"/>
              </a:rPr>
              <a:t>CSCE 522 - Farkas</a:t>
            </a:r>
          </a:p>
        </p:txBody>
      </p:sp>
      <p:sp>
        <p:nvSpPr>
          <p:cNvPr id="3" name="Rectangle 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064C5F-33AB-41E4-B3EA-35F0003CA2D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875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6480" y="205222"/>
            <a:ext cx="8225280" cy="85653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6480" y="1203247"/>
            <a:ext cx="4043520" cy="339263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38240" y="1203247"/>
            <a:ext cx="4043520" cy="3392636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>
          <a:xfrm>
            <a:off x="457201" y="4685110"/>
            <a:ext cx="2125663" cy="352425"/>
          </a:xfrm>
          <a:prstGeom prst="rect">
            <a:avLst/>
          </a:prstGeom>
        </p:spPr>
        <p:txBody>
          <a:bodyPr lIns="82945" tIns="41473" rIns="82945" bIns="41473"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idx="11"/>
          </p:nvPr>
        </p:nvSpPr>
        <p:spPr>
          <a:xfrm>
            <a:off x="3127375" y="4685110"/>
            <a:ext cx="2895600" cy="352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idx="12"/>
          </p:nvPr>
        </p:nvSpPr>
        <p:spPr>
          <a:xfrm>
            <a:off x="6554788" y="4685110"/>
            <a:ext cx="2127250" cy="3524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0721EB-A756-4393-9AC4-87A78406BF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337830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066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687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0271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5393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7712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029200"/>
            <a:ext cx="9144000" cy="1143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57150"/>
            <a:ext cx="7239000" cy="857250"/>
          </a:xfrm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71551"/>
            <a:ext cx="8229600" cy="36230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>
                <a:solidFill>
                  <a:prstClr val="white"/>
                </a:solidFill>
              </a:rPr>
              <a:t>CS 450/650 Fundamentals of Integrated Computer Security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 algn="r" eaLnBrk="0" hangingPunct="0"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2C609FD-F554-4A0B-BB22-0C0924220648}" type="slidenum">
              <a:rPr lang="en-US">
                <a:solidFill>
                  <a:prstClr val="white"/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106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90918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8985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04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185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65239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886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753791"/>
            <a:ext cx="7772400" cy="1021556"/>
          </a:xfrm>
        </p:spPr>
        <p:txBody>
          <a:bodyPr anchor="t"/>
          <a:lstStyle>
            <a:lvl1pPr algn="ctr">
              <a:defRPr sz="4000" b="1" cap="none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628651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34894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 userDrawn="1"/>
        </p:nvSpPr>
        <p:spPr>
          <a:xfrm>
            <a:off x="1752600" y="57150"/>
            <a:ext cx="7239000" cy="857250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pPr>
              <a:spcBef>
                <a:spcPct val="0"/>
              </a:spcBef>
              <a:defRPr/>
            </a:pPr>
            <a:r>
              <a:rPr lang="en-US" sz="4400" smtClean="0">
                <a:solidFill>
                  <a:prstClr val="white"/>
                </a:solidFill>
              </a:rPr>
              <a:t>Click to edit Master title style</a:t>
            </a:r>
            <a:endParaRPr lang="en-US" sz="4400" dirty="0">
              <a:solidFill>
                <a:prstClr val="white"/>
              </a:solidFill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0" y="5029200"/>
            <a:ext cx="9144000" cy="114300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1033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410"/>
            <a:ext cx="639921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2399110"/>
            <a:ext cx="3122612" cy="27408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187825" y="2399110"/>
            <a:ext cx="3124200" cy="13132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187825" y="3826669"/>
            <a:ext cx="3124200" cy="13132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2534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370410"/>
            <a:ext cx="6399213" cy="685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12813" y="2399110"/>
            <a:ext cx="3122612" cy="27408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7825" y="2399110"/>
            <a:ext cx="3124200" cy="274081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907805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813" y="2399110"/>
            <a:ext cx="3122612" cy="27408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187825" y="2399110"/>
            <a:ext cx="3124200" cy="27408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493081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96575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4" y="72629"/>
            <a:ext cx="7158037" cy="105965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485900"/>
            <a:ext cx="3754438" cy="30861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856164" y="1485900"/>
            <a:ext cx="3754437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856164" y="3086100"/>
            <a:ext cx="3754437" cy="14859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946150" y="4686300"/>
            <a:ext cx="1905000" cy="3429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3200">
              <a:solidFill>
                <a:srgbClr val="EEECE1"/>
              </a:solidFill>
              <a:latin typeface="Times New Roman" pitchFamily="18" charset="0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352800" y="4686300"/>
            <a:ext cx="28956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1F497D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705600" y="4686300"/>
            <a:ext cx="1905000" cy="3429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A3F841-0CA5-4F38-8BB7-20FD59BAC5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5631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8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4767263"/>
            <a:ext cx="5562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buNone/>
              <a:defRPr kumimoji="0" sz="1400">
                <a:solidFill>
                  <a:schemeClr val="tx2"/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>
              <a:solidFill>
                <a:srgbClr val="1F497D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55357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hangingPunct="1">
              <a:buNone/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A3A61194-4748-4DC0-9B21-704DB572394E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3791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</p:sldLayoutIdLst>
  <p:timing>
    <p:tnLst>
      <p:par>
        <p:cTn id="1" dur="indefinite" restart="never" nodeType="tmRoot"/>
      </p:par>
    </p:tnLst>
  </p:timing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300567-CCE7-4230-9648-0962ECE67CFA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lang="en-US">
              <a:solidFill>
                <a:srgbClr val="1F497D"/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20000"/>
              </a:spcBef>
              <a:spcAft>
                <a:spcPct val="0"/>
              </a:spcAft>
              <a:defRPr/>
            </a:pPr>
            <a:fld id="{A3A61194-4748-4DC0-9B21-704DB572394E}" type="slidenum">
              <a:rPr lang="en-US" smtClean="0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20000"/>
                </a:spcBef>
                <a:spcAft>
                  <a:spcPct val="0"/>
                </a:spcAft>
                <a:defRPr/>
              </a:pPr>
              <a:t>‹#›</a:t>
            </a:fld>
            <a:endParaRPr lang="en-US" sz="14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8395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2" r:id="rId1"/>
    <p:sldLayoutId id="2147483743" r:id="rId2"/>
    <p:sldLayoutId id="2147483744" r:id="rId3"/>
    <p:sldLayoutId id="2147483745" r:id="rId4"/>
    <p:sldLayoutId id="2147483746" r:id="rId5"/>
    <p:sldLayoutId id="2147483747" r:id="rId6"/>
    <p:sldLayoutId id="2147483748" r:id="rId7"/>
    <p:sldLayoutId id="2147483749" r:id="rId8"/>
    <p:sldLayoutId id="2147483750" r:id="rId9"/>
    <p:sldLayoutId id="2147483751" r:id="rId10"/>
    <p:sldLayoutId id="2147483752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microsoft.com/office/2007/relationships/hdphoto" Target="../media/hdphoto1.wdp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00100"/>
            <a:ext cx="7772400" cy="2400300"/>
          </a:xfrm>
        </p:spPr>
        <p:txBody>
          <a:bodyPr>
            <a:normAutofit fontScale="90000"/>
          </a:bodyPr>
          <a:lstStyle/>
          <a:p>
            <a:pPr>
              <a:spcBef>
                <a:spcPts val="1200"/>
              </a:spcBef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sz="7300" b="1" dirty="0" smtClean="0"/>
              <a:t>Malicious Codes</a:t>
            </a:r>
            <a:r>
              <a:rPr lang="en-US" sz="7300" dirty="0" smtClean="0"/>
              <a:t/>
            </a:r>
            <a:br>
              <a:rPr lang="en-US" sz="7300" dirty="0" smtClean="0"/>
            </a:br>
            <a:r>
              <a:rPr lang="en-US" sz="7300" dirty="0" smtClean="0">
                <a:solidFill>
                  <a:schemeClr val="accent6">
                    <a:lumMod val="75000"/>
                  </a:schemeClr>
                </a:solidFill>
              </a:rPr>
              <a:t>(Malware)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1565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700" y="70648"/>
            <a:ext cx="7848600" cy="4699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8745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21" y="205979"/>
            <a:ext cx="8135279" cy="4604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8471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33350"/>
            <a:ext cx="7892740" cy="4712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48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9" y="400050"/>
            <a:ext cx="8033657" cy="400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654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"/>
            <a:ext cx="8317746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97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2060"/>
                </a:solidFill>
              </a:rPr>
              <a:t>Computer Virus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895350"/>
            <a:ext cx="8229600" cy="3623072"/>
          </a:xfrm>
        </p:spPr>
        <p:txBody>
          <a:bodyPr/>
          <a:lstStyle/>
          <a:p>
            <a:r>
              <a:rPr lang="en-US" sz="2800" b="1" i="1" dirty="0" smtClean="0"/>
              <a:t>Virus</a:t>
            </a:r>
            <a:r>
              <a:rPr lang="en-US" sz="2800" dirty="0" smtClean="0"/>
              <a:t>: a program that attaches copies of itself into other programs.  </a:t>
            </a:r>
          </a:p>
          <a:p>
            <a:pPr lvl="1"/>
            <a:r>
              <a:rPr lang="en-US" sz="2400" dirty="0" smtClean="0"/>
              <a:t>Propagates and performs some </a:t>
            </a:r>
            <a:r>
              <a:rPr lang="en-US" sz="2400" dirty="0" smtClean="0">
                <a:solidFill>
                  <a:srgbClr val="FF0000"/>
                </a:solidFill>
              </a:rPr>
              <a:t>unwanted functions</a:t>
            </a:r>
          </a:p>
          <a:p>
            <a:pPr lvl="1"/>
            <a:r>
              <a:rPr lang="en-US" sz="2400" dirty="0" smtClean="0"/>
              <a:t>Viruses are not programs</a:t>
            </a:r>
          </a:p>
          <a:p>
            <a:pPr lvl="1"/>
            <a:r>
              <a:rPr lang="en-US" altLang="zh-TW" sz="2400" i="1" dirty="0" smtClean="0"/>
              <a:t>Definition from RFC 1135</a:t>
            </a:r>
            <a:r>
              <a:rPr lang="en-US" altLang="zh-TW" sz="2400" dirty="0" smtClean="0"/>
              <a:t>: </a:t>
            </a:r>
            <a:r>
              <a:rPr lang="en-US" altLang="zh-TW" sz="2400" dirty="0" smtClean="0">
                <a:solidFill>
                  <a:srgbClr val="FF0000"/>
                </a:solidFill>
              </a:rPr>
              <a:t>A </a:t>
            </a:r>
            <a:r>
              <a:rPr lang="en-US" altLang="zh-TW" sz="2400" i="1" dirty="0" smtClean="0">
                <a:solidFill>
                  <a:srgbClr val="FF0000"/>
                </a:solidFill>
              </a:rPr>
              <a:t>virus</a:t>
            </a:r>
            <a:r>
              <a:rPr lang="en-US" altLang="zh-TW" sz="2400" dirty="0" smtClean="0">
                <a:solidFill>
                  <a:srgbClr val="FF0000"/>
                </a:solidFill>
              </a:rPr>
              <a:t> is a piece of code that inserts itself into a host </a:t>
            </a:r>
            <a:r>
              <a:rPr lang="en-US" altLang="zh-TW" sz="2400" dirty="0" smtClean="0"/>
              <a:t>[program], including operating systems, to propagate</a:t>
            </a:r>
            <a:r>
              <a:rPr lang="en-US" altLang="zh-TW" sz="2400" dirty="0" smtClean="0">
                <a:solidFill>
                  <a:srgbClr val="FF0000"/>
                </a:solidFill>
              </a:rPr>
              <a:t>. It cannot run independently</a:t>
            </a:r>
            <a:r>
              <a:rPr lang="en-US" altLang="zh-TW" sz="2400" dirty="0" smtClean="0"/>
              <a:t>. It requires that its host program be run to activate it.</a:t>
            </a:r>
          </a:p>
        </p:txBody>
      </p:sp>
      <p:sp>
        <p:nvSpPr>
          <p:cNvPr id="23556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C2CA32CA-CA82-4C64-BAA6-C3FC4C03F53B}" type="slidenum">
              <a:rPr kumimoji="0" lang="en-US" sz="1200" smtClean="0">
                <a:solidFill>
                  <a:prstClr val="white"/>
                </a:solidFill>
              </a:rPr>
              <a:pPr/>
              <a:t>15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3557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12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296399" cy="51435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104211"/>
            <a:ext cx="2228850" cy="2012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" contrast="2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1239692"/>
            <a:ext cx="2857500" cy="18645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2971800"/>
            <a:ext cx="26860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1285874"/>
            <a:ext cx="2667000" cy="1357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1" y="114300"/>
            <a:ext cx="6283911" cy="85725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rgbClr val="002060"/>
                </a:solidFill>
              </a:rPr>
              <a:t>Four Phases </a:t>
            </a:r>
            <a:r>
              <a:rPr lang="en-US" dirty="0" smtClean="0">
                <a:solidFill>
                  <a:schemeClr val="tx1"/>
                </a:solidFill>
              </a:rPr>
              <a:t>of a Virus  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4294967295"/>
          </p:nvPr>
        </p:nvSpPr>
        <p:spPr>
          <a:xfrm>
            <a:off x="152400" y="1089490"/>
            <a:ext cx="9218070" cy="3692060"/>
          </a:xfrm>
          <a:prstGeom prst="rect">
            <a:avLst/>
          </a:prstGeom>
        </p:spPr>
        <p:txBody>
          <a:bodyPr>
            <a:normAutofit fontScale="62500" lnSpcReduction="20000"/>
          </a:bodyPr>
          <a:lstStyle/>
          <a:p>
            <a:pPr marL="45720" indent="0">
              <a:buNone/>
            </a:pPr>
            <a:r>
              <a:rPr lang="en-US" dirty="0" smtClean="0"/>
              <a:t>        </a:t>
            </a:r>
            <a:r>
              <a:rPr lang="en-US" b="1" dirty="0" smtClean="0">
                <a:solidFill>
                  <a:schemeClr val="accent6"/>
                </a:solidFill>
              </a:rPr>
              <a:t>1. Dormant Phase</a:t>
            </a: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                                                                  </a:t>
            </a:r>
            <a:r>
              <a:rPr lang="en-US" b="1" dirty="0" smtClean="0">
                <a:solidFill>
                  <a:srgbClr val="FF0000"/>
                </a:solidFill>
              </a:rPr>
              <a:t>3. Triggering </a:t>
            </a:r>
            <a:r>
              <a:rPr lang="en-US" b="1" dirty="0">
                <a:solidFill>
                  <a:srgbClr val="FF0000"/>
                </a:solidFill>
              </a:rPr>
              <a:t>Phase</a:t>
            </a:r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r>
              <a:rPr lang="en-US" b="1" dirty="0" smtClean="0">
                <a:solidFill>
                  <a:srgbClr val="623385"/>
                </a:solidFill>
              </a:rPr>
              <a:t>2. Propagation Phase</a:t>
            </a:r>
          </a:p>
          <a:p>
            <a:pPr marL="45720" indent="0">
              <a:buNone/>
            </a:pPr>
            <a:r>
              <a:rPr lang="en-US" b="1" dirty="0">
                <a:solidFill>
                  <a:srgbClr val="623385"/>
                </a:solidFill>
              </a:rPr>
              <a:t>                                                                     </a:t>
            </a:r>
            <a:r>
              <a:rPr lang="en-US" b="1" dirty="0">
                <a:solidFill>
                  <a:schemeClr val="bg2">
                    <a:lumMod val="50000"/>
                  </a:schemeClr>
                </a:solidFill>
              </a:rPr>
              <a:t>4. Execution Phase</a:t>
            </a:r>
          </a:p>
          <a:p>
            <a:pPr marL="45720" indent="0">
              <a:buNone/>
            </a:pPr>
            <a:endParaRPr lang="en-US" b="1" dirty="0" smtClean="0">
              <a:solidFill>
                <a:srgbClr val="623385"/>
              </a:solidFill>
            </a:endParaRPr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/>
          </a:p>
          <a:p>
            <a:pPr marL="45720" indent="0">
              <a:buNone/>
            </a:pPr>
            <a:endParaRPr lang="en-US" dirty="0" smtClean="0"/>
          </a:p>
          <a:p>
            <a:pPr marL="4572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                                             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3600" y="1267420"/>
            <a:ext cx="194034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virus is </a:t>
            </a:r>
            <a:r>
              <a:rPr lang="en-US" dirty="0" smtClean="0"/>
              <a:t>idle</a:t>
            </a:r>
          </a:p>
          <a:p>
            <a:pPr marL="285750" lvl="1" indent="-285750">
              <a:buFontTx/>
              <a:buChar char="-"/>
            </a:pPr>
            <a:r>
              <a:rPr lang="en-US" dirty="0" smtClean="0"/>
              <a:t>Not </a:t>
            </a:r>
            <a:r>
              <a:rPr lang="en-US" dirty="0"/>
              <a:t>all viruses have this </a:t>
            </a:r>
            <a:r>
              <a:rPr lang="en-US" dirty="0" smtClean="0"/>
              <a:t>stage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2483633" y="3045385"/>
            <a:ext cx="21336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virus places an identical copy of itself into other programs of into certain system areas</a:t>
            </a:r>
          </a:p>
        </p:txBody>
      </p:sp>
      <p:sp>
        <p:nvSpPr>
          <p:cNvPr id="7" name="Rectangle 6"/>
          <p:cNvSpPr/>
          <p:nvPr/>
        </p:nvSpPr>
        <p:spPr>
          <a:xfrm>
            <a:off x="7150378" y="47607"/>
            <a:ext cx="221103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The </a:t>
            </a:r>
            <a:r>
              <a:rPr lang="en-US" dirty="0"/>
              <a:t>virus is activated to perform the function for which it was created</a:t>
            </a:r>
          </a:p>
        </p:txBody>
      </p:sp>
      <p:sp>
        <p:nvSpPr>
          <p:cNvPr id="8" name="Rectangle 7"/>
          <p:cNvSpPr/>
          <p:nvPr/>
        </p:nvSpPr>
        <p:spPr>
          <a:xfrm>
            <a:off x="7127762" y="3495508"/>
            <a:ext cx="22427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The </a:t>
            </a:r>
            <a:r>
              <a:rPr lang="en-US" dirty="0"/>
              <a:t>function is </a:t>
            </a:r>
            <a:r>
              <a:rPr lang="en-US" dirty="0" smtClean="0"/>
              <a:t>performed</a:t>
            </a:r>
          </a:p>
          <a:p>
            <a:pPr marL="285750" lvl="1" indent="-285750">
              <a:buFontTx/>
              <a:buChar char="-"/>
            </a:pPr>
            <a:r>
              <a:rPr lang="en-US" dirty="0"/>
              <a:t>The function may be harmless or </a:t>
            </a:r>
            <a:r>
              <a:rPr lang="en-US" dirty="0" smtClean="0"/>
              <a:t>damaging</a:t>
            </a:r>
          </a:p>
          <a:p>
            <a:pPr marL="285750" indent="-2857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56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900">
        <p14:glitter pattern="hexago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57150"/>
            <a:ext cx="8382000" cy="857250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</a:rPr>
              <a:t>Virus Types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Parasitic virus – </a:t>
            </a:r>
            <a:r>
              <a:rPr lang="en-US" sz="2400" i="1" dirty="0" err="1" smtClean="0"/>
              <a:t>ký</a:t>
            </a:r>
            <a:r>
              <a:rPr lang="en-US" sz="2400" i="1" dirty="0" smtClean="0"/>
              <a:t> </a:t>
            </a:r>
            <a:r>
              <a:rPr lang="en-US" sz="2400" i="1" dirty="0" err="1" smtClean="0"/>
              <a:t>sinh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Attaches itself to a file and replicates when the infected program is executed</a:t>
            </a:r>
          </a:p>
          <a:p>
            <a:pPr lvl="1"/>
            <a:r>
              <a:rPr lang="en-US" sz="2000" dirty="0" smtClean="0"/>
              <a:t>most common form</a:t>
            </a:r>
          </a:p>
          <a:p>
            <a:pPr lvl="1"/>
            <a:endParaRPr lang="en-US" sz="2000" dirty="0" smtClean="0"/>
          </a:p>
          <a:p>
            <a:r>
              <a:rPr lang="en-US" sz="2400" i="1" dirty="0" smtClean="0"/>
              <a:t>Memory resident virus</a:t>
            </a:r>
            <a:r>
              <a:rPr lang="en-US" sz="2400" dirty="0" smtClean="0"/>
              <a:t>: </a:t>
            </a:r>
          </a:p>
          <a:p>
            <a:pPr lvl="1"/>
            <a:r>
              <a:rPr lang="en-US" sz="2000" dirty="0" smtClean="0"/>
              <a:t>lodged in main memory as part of a resident system program</a:t>
            </a:r>
          </a:p>
          <a:p>
            <a:pPr lvl="1"/>
            <a:r>
              <a:rPr lang="en-US" sz="2000" dirty="0" smtClean="0"/>
              <a:t>Virus may infect every program that executes</a:t>
            </a:r>
          </a:p>
        </p:txBody>
      </p:sp>
      <p:sp>
        <p:nvSpPr>
          <p:cNvPr id="3174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B8967B1C-A500-42E1-94E1-F0DADBCFE31E}" type="slidenum">
              <a:rPr kumimoji="0" lang="en-US" sz="1200" smtClean="0">
                <a:solidFill>
                  <a:prstClr val="white"/>
                </a:solidFill>
              </a:rPr>
              <a:pPr/>
              <a:t>17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174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2467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51"/>
            <a:ext cx="8686800" cy="3623072"/>
          </a:xfrm>
        </p:spPr>
        <p:txBody>
          <a:bodyPr/>
          <a:lstStyle/>
          <a:p>
            <a:r>
              <a:rPr lang="en-US" sz="2800" i="1" dirty="0" smtClean="0"/>
              <a:t>Boot Sector Viruses</a:t>
            </a:r>
            <a:r>
              <a:rPr lang="en-US" sz="2800" dirty="0" smtClean="0"/>
              <a:t>:</a:t>
            </a:r>
          </a:p>
          <a:p>
            <a:pPr lvl="1"/>
            <a:r>
              <a:rPr lang="en-US" sz="2400" dirty="0" smtClean="0"/>
              <a:t>Infects the boot record and spreads when system is booted</a:t>
            </a:r>
          </a:p>
          <a:p>
            <a:pPr lvl="1"/>
            <a:r>
              <a:rPr lang="en-US" sz="2400" dirty="0" smtClean="0"/>
              <a:t>Gains control of machine before the virus detection tools</a:t>
            </a:r>
          </a:p>
          <a:p>
            <a:pPr lvl="1"/>
            <a:r>
              <a:rPr lang="en-US" sz="2400" dirty="0" smtClean="0"/>
              <a:t>Very hard to notice</a:t>
            </a:r>
          </a:p>
          <a:p>
            <a:pPr lvl="1"/>
            <a:endParaRPr lang="en-US" sz="2400" dirty="0" smtClean="0"/>
          </a:p>
          <a:p>
            <a:r>
              <a:rPr lang="en-US" sz="2800" dirty="0" smtClean="0"/>
              <a:t>Macro Virus:</a:t>
            </a:r>
          </a:p>
          <a:p>
            <a:pPr lvl="1"/>
            <a:r>
              <a:rPr lang="en-US" sz="2400" dirty="0" smtClean="0"/>
              <a:t>virus is part of the macro associated with a document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Virus Types</a:t>
            </a:r>
          </a:p>
        </p:txBody>
      </p:sp>
      <p:sp>
        <p:nvSpPr>
          <p:cNvPr id="32772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F9355287-F416-4757-9408-11E1DD8D5DD3}" type="slidenum">
              <a:rPr kumimoji="0" lang="en-US" sz="1200" smtClean="0">
                <a:solidFill>
                  <a:prstClr val="white"/>
                </a:solidFill>
              </a:rPr>
              <a:pPr/>
              <a:t>18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2773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491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1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solidFill>
                  <a:schemeClr val="tx1"/>
                </a:solidFill>
              </a:rPr>
              <a:t>Virus Types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 smtClean="0"/>
              <a:t>Stealth virus</a:t>
            </a:r>
            <a:endParaRPr lang="en-US" dirty="0" smtClean="0"/>
          </a:p>
          <a:p>
            <a:pPr lvl="1"/>
            <a:r>
              <a:rPr lang="en-US" dirty="0" smtClean="0"/>
              <a:t>A form of virus explicitly designed to hide from detection by antivirus software</a:t>
            </a:r>
          </a:p>
          <a:p>
            <a:pPr lvl="1"/>
            <a:endParaRPr lang="en-US" dirty="0" smtClean="0"/>
          </a:p>
          <a:p>
            <a:r>
              <a:rPr lang="en-US" i="1" dirty="0" smtClean="0"/>
              <a:t>Polymorphic virus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A virus that mutates with every infection making detection by the “signature” of the virus difficult</a:t>
            </a:r>
          </a:p>
        </p:txBody>
      </p:sp>
      <p:sp>
        <p:nvSpPr>
          <p:cNvPr id="33796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DB0FA746-D714-4F98-8DA3-5EC033A95D4A}" type="slidenum">
              <a:rPr kumimoji="0" lang="en-US" sz="1200" smtClean="0">
                <a:solidFill>
                  <a:prstClr val="white"/>
                </a:solidFill>
              </a:rPr>
              <a:pPr/>
              <a:t>19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3797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09600" y="4470092"/>
            <a:ext cx="2514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Mutate: </a:t>
            </a:r>
            <a:r>
              <a:rPr lang="en-US" dirty="0" err="1" smtClean="0"/>
              <a:t>đột</a:t>
            </a:r>
            <a:r>
              <a:rPr lang="en-US" dirty="0" smtClean="0"/>
              <a:t> </a:t>
            </a:r>
            <a:r>
              <a:rPr lang="en-US" dirty="0" err="1" smtClean="0"/>
              <a:t>biến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1666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>
                <a:solidFill>
                  <a:srgbClr val="FF0000"/>
                </a:solidFill>
              </a:rPr>
              <a:t>Outline</a:t>
            </a:r>
            <a:endParaRPr lang="en-US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What is a malware?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Common types of malware</a:t>
            </a:r>
          </a:p>
          <a:p>
            <a:pPr marL="514350" indent="-514350">
              <a:spcBef>
                <a:spcPts val="1200"/>
              </a:spcBef>
              <a:buFont typeface="+mj-lt"/>
              <a:buAutoNum type="arabicPeriod"/>
            </a:pPr>
            <a:r>
              <a:rPr lang="en-US" dirty="0" smtClean="0"/>
              <a:t>How to detect &amp; prevent them?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87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571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Viruses Append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2584294-804A-4988-A2FD-4D1E3FC700FF}" type="slidenum">
              <a:rPr kumimoji="0" lang="en-US" sz="1200" smtClean="0">
                <a:solidFill>
                  <a:prstClr val="white"/>
                </a:solidFill>
              </a:rPr>
              <a:pPr/>
              <a:t>20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03779" name="Rectangle 3"/>
          <p:cNvSpPr>
            <a:spLocks noChangeArrowheads="1"/>
          </p:cNvSpPr>
          <p:nvPr/>
        </p:nvSpPr>
        <p:spPr bwMode="auto">
          <a:xfrm>
            <a:off x="1600200" y="211455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0" name="Rectangle 4"/>
          <p:cNvSpPr>
            <a:spLocks noChangeArrowheads="1"/>
          </p:cNvSpPr>
          <p:nvPr/>
        </p:nvSpPr>
        <p:spPr bwMode="auto">
          <a:xfrm>
            <a:off x="3886200" y="2114550"/>
            <a:ext cx="1219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1" name="Rectangle 5"/>
          <p:cNvSpPr>
            <a:spLocks noChangeArrowheads="1"/>
          </p:cNvSpPr>
          <p:nvPr/>
        </p:nvSpPr>
        <p:spPr bwMode="auto">
          <a:xfrm>
            <a:off x="6553200" y="274320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2" name="Text Box 6"/>
          <p:cNvSpPr txBox="1">
            <a:spLocks noChangeArrowheads="1"/>
          </p:cNvSpPr>
          <p:nvPr/>
        </p:nvSpPr>
        <p:spPr bwMode="auto">
          <a:xfrm>
            <a:off x="1584325" y="2545557"/>
            <a:ext cx="122661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 dirty="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3783" name="Text Box 7"/>
          <p:cNvSpPr txBox="1">
            <a:spLocks noChangeArrowheads="1"/>
          </p:cNvSpPr>
          <p:nvPr/>
        </p:nvSpPr>
        <p:spPr bwMode="auto">
          <a:xfrm>
            <a:off x="4114800" y="2228851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203784" name="Text Box 8"/>
          <p:cNvSpPr txBox="1">
            <a:spLocks noChangeArrowheads="1"/>
          </p:cNvSpPr>
          <p:nvPr/>
        </p:nvSpPr>
        <p:spPr bwMode="auto">
          <a:xfrm>
            <a:off x="6553200" y="3086101"/>
            <a:ext cx="122661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3785" name="Rectangle 9"/>
          <p:cNvSpPr>
            <a:spLocks noChangeArrowheads="1"/>
          </p:cNvSpPr>
          <p:nvPr/>
        </p:nvSpPr>
        <p:spPr bwMode="auto">
          <a:xfrm>
            <a:off x="6553200" y="2114550"/>
            <a:ext cx="1219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3786" name="Text Box 10"/>
          <p:cNvSpPr txBox="1">
            <a:spLocks noChangeArrowheads="1"/>
          </p:cNvSpPr>
          <p:nvPr/>
        </p:nvSpPr>
        <p:spPr bwMode="auto">
          <a:xfrm>
            <a:off x="6781800" y="2228851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34828" name="Text Box 11"/>
          <p:cNvSpPr txBox="1">
            <a:spLocks noChangeArrowheads="1"/>
          </p:cNvSpPr>
          <p:nvPr/>
        </p:nvSpPr>
        <p:spPr bwMode="auto">
          <a:xfrm>
            <a:off x="2133600" y="4171950"/>
            <a:ext cx="466288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Virus appended to program</a:t>
            </a:r>
          </a:p>
        </p:txBody>
      </p:sp>
      <p:sp>
        <p:nvSpPr>
          <p:cNvPr id="203788" name="Text Box 12"/>
          <p:cNvSpPr txBox="1">
            <a:spLocks noChangeArrowheads="1"/>
          </p:cNvSpPr>
          <p:nvPr/>
        </p:nvSpPr>
        <p:spPr bwMode="auto">
          <a:xfrm>
            <a:off x="31845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03789" name="Text Box 13"/>
          <p:cNvSpPr txBox="1">
            <a:spLocks noChangeArrowheads="1"/>
          </p:cNvSpPr>
          <p:nvPr/>
        </p:nvSpPr>
        <p:spPr bwMode="auto">
          <a:xfrm>
            <a:off x="56991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3483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7220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21"/>
          <p:cNvSpPr>
            <a:spLocks noGrp="1"/>
          </p:cNvSpPr>
          <p:nvPr>
            <p:ph type="title"/>
          </p:nvPr>
        </p:nvSpPr>
        <p:spPr>
          <a:xfrm>
            <a:off x="762000" y="57150"/>
            <a:ext cx="8229600" cy="85725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How Viruses Append</a:t>
            </a:r>
          </a:p>
        </p:txBody>
      </p:sp>
      <p:sp>
        <p:nvSpPr>
          <p:cNvPr id="35843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CA660224-D272-48A5-A745-5A75B1AE7721}" type="slidenum">
              <a:rPr kumimoji="0" lang="en-US" sz="1200" smtClean="0">
                <a:solidFill>
                  <a:prstClr val="white"/>
                </a:solidFill>
              </a:rPr>
              <a:pPr/>
              <a:t>21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04802" name="Rectangle 2" descr="Large confetti"/>
          <p:cNvSpPr>
            <a:spLocks noChangeArrowheads="1"/>
          </p:cNvSpPr>
          <p:nvPr/>
        </p:nvSpPr>
        <p:spPr bwMode="auto">
          <a:xfrm>
            <a:off x="1093788" y="213122"/>
            <a:ext cx="77724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ctr" eaLnBrk="0" fontAlgn="base" hangingPunct="0">
              <a:spcBef>
                <a:spcPct val="20000"/>
              </a:spcBef>
              <a:spcAft>
                <a:spcPct val="0"/>
              </a:spcAft>
              <a:buFontTx/>
              <a:buChar char="•"/>
              <a:defRPr/>
            </a:pPr>
            <a:endParaRPr kumimoji="1" lang="en-US" sz="4400" dirty="0">
              <a:solidFill>
                <a:srgbClr val="EEECE1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</a:endParaRPr>
          </a:p>
        </p:txBody>
      </p:sp>
      <p:sp>
        <p:nvSpPr>
          <p:cNvPr id="204803" name="Rectangle 3"/>
          <p:cNvSpPr>
            <a:spLocks noChangeArrowheads="1"/>
          </p:cNvSpPr>
          <p:nvPr/>
        </p:nvSpPr>
        <p:spPr bwMode="auto">
          <a:xfrm>
            <a:off x="1600200" y="211455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04" name="Rectangle 4"/>
          <p:cNvSpPr>
            <a:spLocks noChangeArrowheads="1"/>
          </p:cNvSpPr>
          <p:nvPr/>
        </p:nvSpPr>
        <p:spPr bwMode="auto">
          <a:xfrm>
            <a:off x="3886200" y="2114550"/>
            <a:ext cx="1219200" cy="628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05" name="Rectangle 5"/>
          <p:cNvSpPr>
            <a:spLocks noChangeArrowheads="1"/>
          </p:cNvSpPr>
          <p:nvPr/>
        </p:nvSpPr>
        <p:spPr bwMode="auto">
          <a:xfrm>
            <a:off x="6553200" y="2514600"/>
            <a:ext cx="1219200" cy="12573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06" name="Text Box 6"/>
          <p:cNvSpPr txBox="1">
            <a:spLocks noChangeArrowheads="1"/>
          </p:cNvSpPr>
          <p:nvPr/>
        </p:nvSpPr>
        <p:spPr bwMode="auto">
          <a:xfrm>
            <a:off x="1584325" y="2545557"/>
            <a:ext cx="122661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4807" name="Text Box 7"/>
          <p:cNvSpPr txBox="1">
            <a:spLocks noChangeArrowheads="1"/>
          </p:cNvSpPr>
          <p:nvPr/>
        </p:nvSpPr>
        <p:spPr bwMode="auto">
          <a:xfrm>
            <a:off x="4114800" y="2228851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</a:t>
            </a:r>
          </a:p>
        </p:txBody>
      </p:sp>
      <p:sp>
        <p:nvSpPr>
          <p:cNvPr id="204808" name="Text Box 8"/>
          <p:cNvSpPr txBox="1">
            <a:spLocks noChangeArrowheads="1"/>
          </p:cNvSpPr>
          <p:nvPr/>
        </p:nvSpPr>
        <p:spPr bwMode="auto">
          <a:xfrm>
            <a:off x="6553200" y="2743201"/>
            <a:ext cx="1226618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Original</a:t>
            </a:r>
          </a:p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program</a:t>
            </a:r>
          </a:p>
        </p:txBody>
      </p:sp>
      <p:sp>
        <p:nvSpPr>
          <p:cNvPr id="204809" name="Rectangle 9"/>
          <p:cNvSpPr>
            <a:spLocks noChangeArrowheads="1"/>
          </p:cNvSpPr>
          <p:nvPr/>
        </p:nvSpPr>
        <p:spPr bwMode="auto">
          <a:xfrm>
            <a:off x="6553200" y="2114550"/>
            <a:ext cx="12192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10" name="Text Box 10"/>
          <p:cNvSpPr txBox="1">
            <a:spLocks noChangeArrowheads="1"/>
          </p:cNvSpPr>
          <p:nvPr/>
        </p:nvSpPr>
        <p:spPr bwMode="auto">
          <a:xfrm>
            <a:off x="6553200" y="2171701"/>
            <a:ext cx="110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Virus-1</a:t>
            </a:r>
          </a:p>
        </p:txBody>
      </p:sp>
      <p:sp>
        <p:nvSpPr>
          <p:cNvPr id="35853" name="Text Box 11"/>
          <p:cNvSpPr txBox="1">
            <a:spLocks noChangeArrowheads="1"/>
          </p:cNvSpPr>
          <p:nvPr/>
        </p:nvSpPr>
        <p:spPr bwMode="auto">
          <a:xfrm>
            <a:off x="2057400" y="4229100"/>
            <a:ext cx="493539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Virus surrounding a program</a:t>
            </a:r>
          </a:p>
        </p:txBody>
      </p:sp>
      <p:sp>
        <p:nvSpPr>
          <p:cNvPr id="204812" name="Text Box 12"/>
          <p:cNvSpPr txBox="1">
            <a:spLocks noChangeArrowheads="1"/>
          </p:cNvSpPr>
          <p:nvPr/>
        </p:nvSpPr>
        <p:spPr bwMode="auto">
          <a:xfrm>
            <a:off x="31845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+</a:t>
            </a:r>
          </a:p>
        </p:txBody>
      </p:sp>
      <p:sp>
        <p:nvSpPr>
          <p:cNvPr id="204813" name="Text Box 13"/>
          <p:cNvSpPr txBox="1">
            <a:spLocks noChangeArrowheads="1"/>
          </p:cNvSpPr>
          <p:nvPr/>
        </p:nvSpPr>
        <p:spPr bwMode="auto">
          <a:xfrm>
            <a:off x="5699125" y="2147888"/>
            <a:ext cx="38664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8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=</a:t>
            </a:r>
          </a:p>
        </p:txBody>
      </p:sp>
      <p:sp>
        <p:nvSpPr>
          <p:cNvPr id="204814" name="Rectangle 14"/>
          <p:cNvSpPr>
            <a:spLocks noChangeArrowheads="1"/>
          </p:cNvSpPr>
          <p:nvPr/>
        </p:nvSpPr>
        <p:spPr bwMode="auto">
          <a:xfrm>
            <a:off x="6553200" y="3771900"/>
            <a:ext cx="1219200" cy="4000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endParaRPr kumimoji="1" lang="en-US" sz="2400">
              <a:solidFill>
                <a:prstClr val="black">
                  <a:lumMod val="95000"/>
                  <a:lumOff val="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204815" name="Text Box 15"/>
          <p:cNvSpPr txBox="1">
            <a:spLocks noChangeArrowheads="1"/>
          </p:cNvSpPr>
          <p:nvPr/>
        </p:nvSpPr>
        <p:spPr bwMode="auto">
          <a:xfrm>
            <a:off x="6629400" y="3771901"/>
            <a:ext cx="110716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fontAlgn="base" hangingPunct="0"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sz="2400">
                <a:solidFill>
                  <a:prstClr val="black">
                    <a:lumMod val="95000"/>
                    <a:lumOff val="5000"/>
                  </a:prstClr>
                </a:solidFill>
                <a:latin typeface="Times New Roman" pitchFamily="18" charset="0"/>
              </a:rPr>
              <a:t>Virus-2</a:t>
            </a:r>
          </a:p>
        </p:txBody>
      </p:sp>
      <p:sp>
        <p:nvSpPr>
          <p:cNvPr id="3585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805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2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How Viruses Append</a:t>
            </a:r>
          </a:p>
        </p:txBody>
      </p:sp>
      <p:sp>
        <p:nvSpPr>
          <p:cNvPr id="36867" name="Slide Number Placeholder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161161C2-AEBC-4DB8-A157-0F2BF31719FF}" type="slidenum">
              <a:rPr kumimoji="0" lang="en-US" sz="1200" smtClean="0">
                <a:solidFill>
                  <a:prstClr val="white"/>
                </a:solidFill>
              </a:rPr>
              <a:pPr/>
              <a:t>22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36875" name="Text Box 12"/>
          <p:cNvSpPr txBox="1">
            <a:spLocks noChangeArrowheads="1"/>
          </p:cNvSpPr>
          <p:nvPr/>
        </p:nvSpPr>
        <p:spPr bwMode="auto">
          <a:xfrm>
            <a:off x="2057400" y="4286250"/>
            <a:ext cx="5049203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pPr eaLnBrk="0" fontAlgn="base" hangingPunct="0">
              <a:spcBef>
                <a:spcPct val="20000"/>
              </a:spcBef>
              <a:spcAft>
                <a:spcPct val="0"/>
              </a:spcAft>
            </a:pPr>
            <a:r>
              <a:rPr lang="en-US" smtClean="0">
                <a:solidFill>
                  <a:srgbClr val="FF0000"/>
                </a:solidFill>
              </a:rPr>
              <a:t>Virus integrated into program</a:t>
            </a:r>
          </a:p>
        </p:txBody>
      </p:sp>
      <p:sp>
        <p:nvSpPr>
          <p:cNvPr id="36881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9" y="961192"/>
            <a:ext cx="2481262" cy="3325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31986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57150"/>
            <a:ext cx="1632857" cy="12518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7150"/>
            <a:ext cx="8153400" cy="85725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Computer Worms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546872"/>
          </a:xfrm>
        </p:spPr>
        <p:txBody>
          <a:bodyPr/>
          <a:lstStyle/>
          <a:p>
            <a:pPr>
              <a:defRPr/>
            </a:pPr>
            <a:r>
              <a:rPr lang="en-US" altLang="zh-TW" sz="2400" dirty="0" smtClean="0">
                <a:solidFill>
                  <a:srgbClr val="7030A0"/>
                </a:solidFill>
              </a:rPr>
              <a:t>A computer worm </a:t>
            </a:r>
            <a:r>
              <a:rPr lang="en-US" altLang="zh-TW" sz="2400" dirty="0" smtClean="0"/>
              <a:t>is a malware program that spreads copies of itself </a:t>
            </a:r>
            <a:r>
              <a:rPr lang="en-US" altLang="zh-TW" sz="2400" dirty="0" smtClean="0">
                <a:solidFill>
                  <a:schemeClr val="accent6">
                    <a:lumMod val="50000"/>
                  </a:schemeClr>
                </a:solidFill>
              </a:rPr>
              <a:t>without the need to inject itself in other programs</a:t>
            </a:r>
            <a:r>
              <a:rPr lang="en-US" altLang="zh-TW" sz="2400" dirty="0" smtClean="0"/>
              <a:t>, and usually </a:t>
            </a:r>
            <a:r>
              <a:rPr lang="en-US" altLang="zh-TW" sz="2400" dirty="0" smtClean="0">
                <a:solidFill>
                  <a:srgbClr val="FF0000"/>
                </a:solidFill>
              </a:rPr>
              <a:t>without human interaction</a:t>
            </a:r>
            <a:r>
              <a:rPr lang="en-US" altLang="zh-TW" sz="2400" dirty="0" smtClean="0"/>
              <a:t>.</a:t>
            </a:r>
          </a:p>
          <a:p>
            <a:pPr>
              <a:defRPr/>
            </a:pPr>
            <a:r>
              <a:rPr lang="en-US" altLang="zh-TW" sz="2400" dirty="0" smtClean="0"/>
              <a:t>In most cases, a computer worm will carry a malicious payload, such as deleting files or installing a backdoor.</a:t>
            </a:r>
            <a:endParaRPr lang="en-US" altLang="zh-TW" sz="2000" dirty="0" smtClean="0"/>
          </a:p>
        </p:txBody>
      </p:sp>
      <p:sp>
        <p:nvSpPr>
          <p:cNvPr id="24581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39FEE943-0052-47C5-A647-81AED2316A57}" type="slidenum">
              <a:rPr kumimoji="0" lang="en-US" sz="1200" smtClean="0">
                <a:solidFill>
                  <a:prstClr val="white"/>
                </a:solidFill>
              </a:rPr>
              <a:pPr/>
              <a:t>23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4582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389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Worm Propagation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Worm propagation by finding and infecting </a:t>
            </a:r>
            <a:r>
              <a:rPr lang="en-US" sz="2400" dirty="0" smtClean="0">
                <a:solidFill>
                  <a:srgbClr val="FF0000"/>
                </a:solidFill>
              </a:rPr>
              <a:t>vulnerable hosts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24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474378"/>
            <a:ext cx="4691062" cy="3288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9620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Trojan Horses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solidFill>
                  <a:srgbClr val="7030A0"/>
                </a:solidFill>
              </a:rPr>
              <a:t>A </a:t>
            </a:r>
            <a:r>
              <a:rPr lang="en-US" sz="2400" dirty="0">
                <a:solidFill>
                  <a:srgbClr val="7030A0"/>
                </a:solidFill>
              </a:rPr>
              <a:t>T</a:t>
            </a:r>
            <a:r>
              <a:rPr lang="en-US" sz="2400" dirty="0" smtClean="0">
                <a:solidFill>
                  <a:srgbClr val="7030A0"/>
                </a:solidFill>
              </a:rPr>
              <a:t>rojan horse </a:t>
            </a:r>
            <a:r>
              <a:rPr lang="en-US" sz="2400" dirty="0" smtClean="0"/>
              <a:t>is a malware program that appears to perform some </a:t>
            </a:r>
            <a:r>
              <a:rPr lang="en-US" sz="2400" dirty="0" smtClean="0">
                <a:solidFill>
                  <a:srgbClr val="FF0000"/>
                </a:solidFill>
              </a:rPr>
              <a:t>useful tasks</a:t>
            </a:r>
            <a:r>
              <a:rPr lang="en-US" sz="2400" dirty="0" smtClean="0"/>
              <a:t>, but which also does something with </a:t>
            </a:r>
            <a:r>
              <a:rPr lang="en-US" sz="2400" dirty="0" smtClean="0">
                <a:solidFill>
                  <a:srgbClr val="FF0000"/>
                </a:solidFill>
              </a:rPr>
              <a:t>negative consequences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25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200" y="2266950"/>
            <a:ext cx="5548312" cy="25054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038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Logic/Time Bomb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1314451"/>
            <a:ext cx="8534400" cy="3623072"/>
          </a:xfrm>
        </p:spPr>
        <p:txBody>
          <a:bodyPr/>
          <a:lstStyle/>
          <a:p>
            <a:pPr lvl="1"/>
            <a:endParaRPr lang="en-US" sz="2400" dirty="0" smtClean="0"/>
          </a:p>
          <a:p>
            <a:pPr>
              <a:spcBef>
                <a:spcPts val="600"/>
              </a:spcBef>
            </a:pPr>
            <a:r>
              <a:rPr lang="en-US" sz="2800" dirty="0" smtClean="0"/>
              <a:t>programmed threats that lie dormant for an extended period of time until they are triggered</a:t>
            </a:r>
          </a:p>
          <a:p>
            <a:pPr lvl="1">
              <a:spcBef>
                <a:spcPts val="600"/>
              </a:spcBef>
            </a:pPr>
            <a:r>
              <a:rPr lang="en-US" sz="2400" dirty="0" smtClean="0"/>
              <a:t>When triggered, malicious code is executed</a:t>
            </a:r>
          </a:p>
        </p:txBody>
      </p:sp>
      <p:sp>
        <p:nvSpPr>
          <p:cNvPr id="25604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F67FDB4-4B46-48F8-BC31-56CCC48B630F}" type="slidenum">
              <a:rPr kumimoji="0" lang="en-US" sz="1200" smtClean="0">
                <a:solidFill>
                  <a:prstClr val="white"/>
                </a:solidFill>
              </a:rPr>
              <a:pPr/>
              <a:t>26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5605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  <p:pic>
        <p:nvPicPr>
          <p:cNvPr id="7" name="Picture 4" descr="j019924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3600450"/>
            <a:ext cx="1219200" cy="97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569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>
          <a:xfrm>
            <a:off x="152400" y="971551"/>
            <a:ext cx="8763000" cy="3623072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en-US" b="1" i="1" dirty="0" smtClean="0"/>
              <a:t>Rootkit:</a:t>
            </a:r>
            <a:r>
              <a:rPr lang="en-US" dirty="0" smtClean="0"/>
              <a:t> </a:t>
            </a:r>
            <a:r>
              <a:rPr lang="en-US" sz="2200" dirty="0"/>
              <a:t>Rootkits are designed to conceal certain objects or activities in your system.  Often </a:t>
            </a:r>
            <a:r>
              <a:rPr lang="en-US" sz="2200" dirty="0" smtClean="0"/>
              <a:t>their </a:t>
            </a:r>
            <a:r>
              <a:rPr lang="en-US" sz="2200" dirty="0"/>
              <a:t>main purpose is to prevent malicious programs being detected – in order to extend the period in which programs can run on an infected </a:t>
            </a:r>
            <a:r>
              <a:rPr lang="en-US" sz="2200" dirty="0" smtClean="0"/>
              <a:t>computer</a:t>
            </a:r>
          </a:p>
          <a:p>
            <a:pPr>
              <a:spcBef>
                <a:spcPts val="600"/>
              </a:spcBef>
            </a:pPr>
            <a:endParaRPr lang="en-US" sz="2200" dirty="0" smtClean="0"/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7150"/>
            <a:ext cx="8686800" cy="8572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Rootkit</a:t>
            </a:r>
          </a:p>
        </p:txBody>
      </p:sp>
      <p:sp>
        <p:nvSpPr>
          <p:cNvPr id="26628" name="Slide Number Placeholder 5"/>
          <p:cNvSpPr>
            <a:spLocks noGrp="1"/>
          </p:cNvSpPr>
          <p:nvPr>
            <p:ph type="sldNum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682D9B22-0E82-4F83-BDC8-94EB88383BE4}" type="slidenum">
              <a:rPr kumimoji="0" lang="en-US" sz="1200" smtClean="0">
                <a:solidFill>
                  <a:prstClr val="white"/>
                </a:solidFill>
              </a:rPr>
              <a:pPr/>
              <a:t>27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26629" name="Footer Placeholder 3"/>
          <p:cNvSpPr>
            <a:spLocks noGrp="1"/>
          </p:cNvSpPr>
          <p:nvPr>
            <p:ph type="ftr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134856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Adware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28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14350"/>
            <a:ext cx="6134100" cy="435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90824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Spyware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29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0" y="590550"/>
            <a:ext cx="6219825" cy="4200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152400" y="2495550"/>
            <a:ext cx="3962400" cy="1477328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Software which sends information to its creators about a user's activities (e.g.,  passwords, credit card numbers, and other information that can be sold on the black market.</a:t>
            </a:r>
          </a:p>
        </p:txBody>
      </p:sp>
    </p:spTree>
    <p:extLst>
      <p:ext uri="{BB962C8B-B14F-4D97-AF65-F5344CB8AC3E}">
        <p14:creationId xmlns:p14="http://schemas.microsoft.com/office/powerpoint/2010/main" val="377273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a </a:t>
            </a:r>
            <a:r>
              <a:rPr lang="en-US" b="1" dirty="0" smtClean="0">
                <a:solidFill>
                  <a:srgbClr val="002060"/>
                </a:solidFill>
              </a:rPr>
              <a:t>malware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800" b="1" dirty="0" smtClean="0"/>
              <a:t>A malware </a:t>
            </a:r>
            <a:r>
              <a:rPr lang="en-US" sz="2800" dirty="0" smtClean="0"/>
              <a:t>is a </a:t>
            </a:r>
            <a:r>
              <a:rPr lang="en-US" sz="2800" dirty="0" smtClean="0">
                <a:solidFill>
                  <a:srgbClr val="7030A0"/>
                </a:solidFill>
              </a:rPr>
              <a:t>set of instructions </a:t>
            </a:r>
            <a:r>
              <a:rPr lang="en-US" sz="2800" dirty="0" smtClean="0"/>
              <a:t>that run on your </a:t>
            </a:r>
            <a:r>
              <a:rPr lang="en-US" sz="2400" dirty="0" smtClean="0"/>
              <a:t>computer and </a:t>
            </a:r>
            <a:r>
              <a:rPr lang="en-US" sz="2400" dirty="0" smtClean="0">
                <a:solidFill>
                  <a:srgbClr val="7030A0"/>
                </a:solidFill>
              </a:rPr>
              <a:t>make your system do something </a:t>
            </a:r>
            <a:r>
              <a:rPr lang="en-US" sz="2400" dirty="0" smtClean="0"/>
              <a:t>that an </a:t>
            </a:r>
            <a:r>
              <a:rPr lang="en-US" sz="2400" dirty="0" smtClean="0">
                <a:solidFill>
                  <a:srgbClr val="7030A0"/>
                </a:solidFill>
              </a:rPr>
              <a:t>attacker wants it to do</a:t>
            </a:r>
            <a:r>
              <a:rPr lang="en-US" sz="2400" dirty="0" smtClean="0"/>
              <a:t>.</a:t>
            </a:r>
          </a:p>
          <a:p>
            <a:pPr>
              <a:spcAft>
                <a:spcPts val="1200"/>
              </a:spcAft>
            </a:pPr>
            <a:r>
              <a:rPr lang="en-US" sz="2400" b="1" dirty="0" smtClean="0">
                <a:solidFill>
                  <a:srgbClr val="002060"/>
                </a:solidFill>
              </a:rPr>
              <a:t>Malware </a:t>
            </a:r>
            <a:r>
              <a:rPr lang="en-US" sz="2400" dirty="0" smtClean="0"/>
              <a:t>can be classified into several categories, depending on propagation and concealment.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348051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7150"/>
            <a:ext cx="8534400" cy="857250"/>
          </a:xfrm>
        </p:spPr>
        <p:txBody>
          <a:bodyPr/>
          <a:lstStyle/>
          <a:p>
            <a:r>
              <a:rPr lang="en-US" dirty="0" smtClean="0">
                <a:solidFill>
                  <a:srgbClr val="002060"/>
                </a:solidFill>
              </a:rPr>
              <a:t>Malware Zombies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Malware can turn a computer into a zombie, which is a machine that is controlled externally to perform malicious attacks, usually as a part of a </a:t>
            </a:r>
            <a:r>
              <a:rPr lang="en-US" sz="2400" b="1" dirty="0" smtClean="0">
                <a:solidFill>
                  <a:srgbClr val="7030A0"/>
                </a:solidFill>
              </a:rPr>
              <a:t>botnet</a:t>
            </a:r>
            <a:r>
              <a:rPr lang="en-US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>
                <a:solidFill>
                  <a:prstClr val="white"/>
                </a:solidFill>
              </a:rPr>
              <a:t>CS 450/650 Fundamentals of Integrated Computer Security</a:t>
            </a: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C2C609FD-F554-4A0B-BB22-0C0924220648}" type="slidenum">
              <a:rPr lang="en-US" smtClean="0">
                <a:solidFill>
                  <a:prstClr val="white"/>
                </a:solidFill>
              </a:rPr>
              <a:pPr>
                <a:defRPr/>
              </a:pPr>
              <a:t>30</a:t>
            </a:fld>
            <a:endParaRPr lang="en-US">
              <a:solidFill>
                <a:prstClr val="white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2102415"/>
            <a:ext cx="4191000" cy="28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1732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2900"/>
            <a:ext cx="8229600" cy="720329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Where does Malicious Code Hide?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200000"/>
              </a:lnSpc>
              <a:buNone/>
            </a:pPr>
            <a:r>
              <a:rPr lang="en-US" dirty="0"/>
              <a:t>	1. Email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2. Web Content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3. Legitimate Sites</a:t>
            </a:r>
          </a:p>
          <a:p>
            <a:pPr>
              <a:lnSpc>
                <a:spcPct val="200000"/>
              </a:lnSpc>
              <a:buNone/>
            </a:pPr>
            <a:r>
              <a:rPr lang="en-US" dirty="0"/>
              <a:t>	4. File </a:t>
            </a:r>
            <a:r>
              <a:rPr lang="en-US" dirty="0" smtClean="0"/>
              <a:t>Downloads</a:t>
            </a:r>
          </a:p>
          <a:p>
            <a:pPr>
              <a:lnSpc>
                <a:spcPct val="200000"/>
              </a:lnSpc>
              <a:buNone/>
            </a:pPr>
            <a:r>
              <a:rPr lang="en-US" dirty="0" smtClean="0"/>
              <a:t>….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1522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133350"/>
            <a:ext cx="8305800" cy="1102519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How to detect &amp; prevention them</a:t>
            </a:r>
            <a:endParaRPr lang="en-US" sz="40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500034" y="1276350"/>
            <a:ext cx="814393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A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detection system</a:t>
            </a:r>
            <a:r>
              <a:rPr lang="en-US" sz="2800" b="1" dirty="0" smtClean="0"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may detect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suspicious activities</a:t>
            </a:r>
            <a:r>
              <a:rPr lang="en-US" sz="2800" dirty="0" smtClean="0">
                <a:latin typeface="+mj-lt"/>
              </a:rPr>
              <a:t>.</a:t>
            </a:r>
            <a:endParaRPr lang="en-US" sz="2800" dirty="0">
              <a:latin typeface="+mj-lt"/>
            </a:endParaRPr>
          </a:p>
          <a:p>
            <a:pPr marL="457200" indent="-457200">
              <a:spcBef>
                <a:spcPts val="1200"/>
              </a:spcBef>
              <a:spcAft>
                <a:spcPts val="1200"/>
              </a:spcAft>
              <a:buFont typeface="Arial" pitchFamily="34" charset="0"/>
              <a:buChar char="•"/>
            </a:pPr>
            <a:r>
              <a:rPr lang="en-US" sz="2800" dirty="0" smtClean="0">
                <a:latin typeface="+mj-lt"/>
              </a:rPr>
              <a:t> A </a:t>
            </a:r>
            <a:r>
              <a:rPr lang="en-US" sz="2800" b="1" dirty="0" smtClean="0">
                <a:solidFill>
                  <a:srgbClr val="FF0000"/>
                </a:solidFill>
                <a:latin typeface="+mj-lt"/>
              </a:rPr>
              <a:t>prevention system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 </a:t>
            </a:r>
            <a:r>
              <a:rPr lang="en-US" sz="2800" dirty="0" smtClean="0">
                <a:latin typeface="+mj-lt"/>
              </a:rPr>
              <a:t>must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identify</a:t>
            </a:r>
            <a:r>
              <a:rPr lang="en-US" sz="2800" dirty="0" smtClean="0">
                <a:latin typeface="+mj-lt"/>
              </a:rPr>
              <a:t> and </a:t>
            </a:r>
            <a:r>
              <a:rPr lang="en-US" sz="2800" dirty="0" smtClean="0">
                <a:solidFill>
                  <a:srgbClr val="FF0000"/>
                </a:solidFill>
                <a:latin typeface="+mj-lt"/>
              </a:rPr>
              <a:t>stop</a:t>
            </a:r>
            <a:r>
              <a:rPr lang="en-US" sz="2800" dirty="0" smtClean="0">
                <a:latin typeface="+mj-lt"/>
              </a:rPr>
              <a:t> </a:t>
            </a:r>
            <a:r>
              <a:rPr lang="en-US" sz="2800" i="1" dirty="0" smtClean="0">
                <a:solidFill>
                  <a:srgbClr val="FF0000"/>
                </a:solidFill>
                <a:latin typeface="+mj-lt"/>
              </a:rPr>
              <a:t>malicious attacks </a:t>
            </a:r>
            <a:r>
              <a:rPr lang="en-US" sz="2800" dirty="0" smtClean="0">
                <a:latin typeface="+mj-lt"/>
              </a:rPr>
              <a:t>before they do damage and have a chance to infect a system.</a:t>
            </a:r>
            <a:endParaRPr lang="en-US" sz="28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055190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Malware Countermeasures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0"/>
            <a:ext cx="8229600" cy="3733799"/>
          </a:xfrm>
        </p:spPr>
        <p:txBody>
          <a:bodyPr>
            <a:normAutofit fontScale="70000" lnSpcReduction="20000"/>
          </a:bodyPr>
          <a:lstStyle/>
          <a:p>
            <a:r>
              <a:rPr lang="en-US" b="1" dirty="0" smtClean="0"/>
              <a:t>Signatures</a:t>
            </a:r>
          </a:p>
          <a:p>
            <a:pPr lvl="1"/>
            <a:r>
              <a:rPr lang="en-US" dirty="0" smtClean="0"/>
              <a:t>Find a string that can </a:t>
            </a:r>
            <a:r>
              <a:rPr lang="en-US" dirty="0" smtClean="0">
                <a:solidFill>
                  <a:srgbClr val="FF0000"/>
                </a:solidFill>
              </a:rPr>
              <a:t>identity the virus</a:t>
            </a:r>
          </a:p>
          <a:p>
            <a:pPr>
              <a:spcBef>
                <a:spcPts val="1200"/>
              </a:spcBef>
            </a:pPr>
            <a:r>
              <a:rPr lang="en-US" b="1" dirty="0" smtClean="0"/>
              <a:t>Heuristics Analysis - </a:t>
            </a:r>
          </a:p>
          <a:p>
            <a:pPr lvl="1"/>
            <a:r>
              <a:rPr lang="en-US" dirty="0"/>
              <a:t>Useful to </a:t>
            </a:r>
            <a:r>
              <a:rPr lang="en-US" dirty="0" smtClean="0"/>
              <a:t>identify </a:t>
            </a:r>
            <a:r>
              <a:rPr lang="en-US" dirty="0"/>
              <a:t>new and “zero day” malware</a:t>
            </a:r>
            <a:endParaRPr lang="en-US" dirty="0" smtClean="0">
              <a:solidFill>
                <a:srgbClr val="FF0000"/>
              </a:solidFill>
            </a:endParaRP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Analyze program behavior</a:t>
            </a:r>
            <a:r>
              <a:rPr lang="en-US" dirty="0" smtClean="0"/>
              <a:t> (network access, file open, attempt to delete file, attempt to modify the boot sector,…)</a:t>
            </a:r>
          </a:p>
          <a:p>
            <a:pPr lvl="1"/>
            <a:r>
              <a:rPr lang="en-US" dirty="0" smtClean="0"/>
              <a:t>Heuristic </a:t>
            </a:r>
            <a:r>
              <a:rPr lang="en-US" dirty="0"/>
              <a:t>methods can trigger false alarms</a:t>
            </a:r>
            <a:endParaRPr lang="en-US" dirty="0" smtClean="0"/>
          </a:p>
          <a:p>
            <a:pPr>
              <a:spcBef>
                <a:spcPts val="1200"/>
              </a:spcBef>
            </a:pPr>
            <a:r>
              <a:rPr lang="en-US" b="1" dirty="0" smtClean="0"/>
              <a:t>Sandbox analysis</a:t>
            </a:r>
          </a:p>
          <a:p>
            <a:pPr lvl="1"/>
            <a:r>
              <a:rPr lang="en-US" dirty="0" smtClean="0"/>
              <a:t>Running the executable in a VM</a:t>
            </a:r>
          </a:p>
          <a:p>
            <a:pPr lvl="1"/>
            <a:r>
              <a:rPr lang="en-US" dirty="0" smtClean="0"/>
              <a:t>Observe it (file activity, network, memory,…)</a:t>
            </a:r>
          </a:p>
          <a:p>
            <a:r>
              <a:rPr lang="en-US" b="1" dirty="0" smtClean="0"/>
              <a:t>White/Black listing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933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Signatures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8534400" cy="339447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en-US" sz="2400" dirty="0"/>
              <a:t>Scan compare the analyzed object with a database of </a:t>
            </a:r>
            <a:r>
              <a:rPr lang="en-US" sz="2400" dirty="0" smtClean="0"/>
              <a:t>signatures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 signature is a virus fingerprint </a:t>
            </a:r>
            <a:r>
              <a:rPr lang="en-US" sz="2000" i="1" dirty="0"/>
              <a:t>(E.g</a:t>
            </a:r>
            <a:r>
              <a:rPr lang="en-US" sz="2000" i="1" dirty="0" smtClean="0"/>
              <a:t>., a </a:t>
            </a:r>
            <a:r>
              <a:rPr lang="en-US" sz="2000" i="1" dirty="0"/>
              <a:t>string with a sequence of </a:t>
            </a:r>
            <a:r>
              <a:rPr lang="en-US" sz="2000" i="1" dirty="0" smtClean="0"/>
              <a:t>instructions </a:t>
            </a:r>
            <a:r>
              <a:rPr lang="en-US" sz="2000" i="1" dirty="0"/>
              <a:t>specific for each virus </a:t>
            </a:r>
            <a:r>
              <a:rPr lang="en-US" sz="2000" i="1" dirty="0" smtClean="0"/>
              <a:t>)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A file is infected if there is a signature inside its code </a:t>
            </a:r>
            <a:r>
              <a:rPr lang="en-US" sz="2000" i="1" dirty="0"/>
              <a:t>(Fast </a:t>
            </a:r>
            <a:r>
              <a:rPr lang="en-US" sz="2000" i="1" dirty="0" smtClean="0"/>
              <a:t>pattern </a:t>
            </a:r>
            <a:r>
              <a:rPr lang="en-US" sz="2000" i="1" dirty="0"/>
              <a:t>matching techniques to search for signatures)</a:t>
            </a:r>
            <a:endParaRPr lang="en-US" sz="2400" i="1" dirty="0" smtClean="0"/>
          </a:p>
          <a:p>
            <a:pPr>
              <a:spcAft>
                <a:spcPts val="1200"/>
              </a:spcAft>
            </a:pPr>
            <a:r>
              <a:rPr lang="en-US" sz="2400" dirty="0"/>
              <a:t>All the signatures together create the malware database that usually is proprietary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0749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Antivirus Approaches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i="1" dirty="0" smtClean="0">
                <a:solidFill>
                  <a:srgbClr val="002060"/>
                </a:solidFill>
              </a:rPr>
              <a:t>Detection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dirty="0" smtClean="0"/>
              <a:t>determine infection and locate the virus</a:t>
            </a:r>
          </a:p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rgbClr val="002060"/>
                </a:solidFill>
              </a:rPr>
              <a:t>Identification</a:t>
            </a:r>
            <a:r>
              <a:rPr lang="en-US" dirty="0" smtClean="0"/>
              <a:t> </a:t>
            </a:r>
          </a:p>
          <a:p>
            <a:pPr lvl="1"/>
            <a:r>
              <a:rPr lang="en-US" dirty="0" smtClean="0"/>
              <a:t>identify the specific virus</a:t>
            </a:r>
          </a:p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rgbClr val="002060"/>
                </a:solidFill>
              </a:rPr>
              <a:t>Removal</a:t>
            </a:r>
            <a:endParaRPr lang="en-US" dirty="0" smtClean="0">
              <a:solidFill>
                <a:srgbClr val="002060"/>
              </a:solidFill>
            </a:endParaRPr>
          </a:p>
          <a:p>
            <a:pPr lvl="1"/>
            <a:r>
              <a:rPr lang="en-US" dirty="0" smtClean="0"/>
              <a:t>remove the virus from all infected systems, so the disease cannot spread further</a:t>
            </a:r>
          </a:p>
          <a:p>
            <a:pPr>
              <a:spcBef>
                <a:spcPts val="1200"/>
              </a:spcBef>
            </a:pPr>
            <a:r>
              <a:rPr lang="en-US" i="1" dirty="0" smtClean="0">
                <a:solidFill>
                  <a:srgbClr val="002060"/>
                </a:solidFill>
              </a:rPr>
              <a:t>Recovery</a:t>
            </a:r>
            <a:r>
              <a:rPr lang="en-US" dirty="0" smtClean="0">
                <a:solidFill>
                  <a:srgbClr val="002060"/>
                </a:solidFill>
              </a:rPr>
              <a:t> </a:t>
            </a:r>
          </a:p>
          <a:p>
            <a:pPr lvl="1"/>
            <a:r>
              <a:rPr lang="en-US" dirty="0" smtClean="0"/>
              <a:t>restore the system to its original state</a:t>
            </a:r>
          </a:p>
        </p:txBody>
      </p:sp>
      <p:sp>
        <p:nvSpPr>
          <p:cNvPr id="40964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7E90DE02-7086-43FC-BCF6-9BCEB920C9B4}" type="slidenum">
              <a:rPr kumimoji="0" lang="en-US" sz="1200" smtClean="0">
                <a:solidFill>
                  <a:prstClr val="white"/>
                </a:solidFill>
              </a:rPr>
              <a:pPr/>
              <a:t>35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40965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930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491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Preventing Virus Infection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 smtClean="0"/>
              <a:t>Prevention: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Good source of software </a:t>
            </a:r>
            <a:r>
              <a:rPr lang="en-US" dirty="0" smtClean="0"/>
              <a:t>installed </a:t>
            </a:r>
          </a:p>
          <a:p>
            <a:pPr lvl="1"/>
            <a:r>
              <a:rPr lang="en-US" dirty="0" smtClean="0"/>
              <a:t>Isolated testing phase</a:t>
            </a:r>
          </a:p>
          <a:p>
            <a:pPr lvl="1"/>
            <a:r>
              <a:rPr lang="en-US" dirty="0" smtClean="0">
                <a:solidFill>
                  <a:srgbClr val="FF0000"/>
                </a:solidFill>
              </a:rPr>
              <a:t>Use virus detectors</a:t>
            </a:r>
          </a:p>
          <a:p>
            <a:endParaRPr lang="en-US" dirty="0" smtClean="0"/>
          </a:p>
          <a:p>
            <a:r>
              <a:rPr lang="en-US" b="1" dirty="0" smtClean="0"/>
              <a:t>Limit damage:</a:t>
            </a:r>
          </a:p>
          <a:p>
            <a:pPr lvl="1"/>
            <a:r>
              <a:rPr lang="en-US" dirty="0" smtClean="0"/>
              <a:t>Make and retain </a:t>
            </a:r>
            <a:r>
              <a:rPr lang="en-US" dirty="0" smtClean="0">
                <a:solidFill>
                  <a:srgbClr val="FF0000"/>
                </a:solidFill>
              </a:rPr>
              <a:t>backup</a:t>
            </a:r>
            <a:r>
              <a:rPr lang="en-US" dirty="0" smtClean="0"/>
              <a:t> copies </a:t>
            </a:r>
            <a:r>
              <a:rPr lang="en-US" dirty="0" smtClean="0">
                <a:solidFill>
                  <a:srgbClr val="FF0000"/>
                </a:solidFill>
              </a:rPr>
              <a:t>important resources</a:t>
            </a:r>
          </a:p>
        </p:txBody>
      </p:sp>
      <p:sp>
        <p:nvSpPr>
          <p:cNvPr id="41988" name="Slide Number Placeholder 5"/>
          <p:cNvSpPr>
            <a:spLocks noGrp="1"/>
          </p:cNvSpPr>
          <p:nvPr>
            <p:ph type="sldNum" sz="quarter" idx="4294967295"/>
          </p:nvPr>
        </p:nvSpPr>
        <p:spPr bwMode="auto">
          <a:xfrm>
            <a:off x="6553200" y="4755357"/>
            <a:ext cx="2133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fld id="{E45D8ADF-769D-4321-A915-53C72A3AF9A9}" type="slidenum">
              <a:rPr kumimoji="0" lang="en-US" sz="1200" smtClean="0">
                <a:solidFill>
                  <a:prstClr val="white"/>
                </a:solidFill>
              </a:rPr>
              <a:pPr/>
              <a:t>36</a:t>
            </a:fld>
            <a:endParaRPr kumimoji="0" lang="en-US" sz="1200" smtClean="0">
              <a:solidFill>
                <a:prstClr val="white"/>
              </a:solidFill>
            </a:endParaRPr>
          </a:p>
        </p:txBody>
      </p:sp>
      <p:sp>
        <p:nvSpPr>
          <p:cNvPr id="41989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" y="4767263"/>
            <a:ext cx="5562600" cy="273844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1pPr>
            <a:lvl2pPr marL="742950" indent="-28575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2pPr>
            <a:lvl3pPr marL="11430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3pPr>
            <a:lvl4pPr marL="16002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4pPr>
            <a:lvl5pPr marL="2057400" indent="-228600"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bg2"/>
                </a:solidFill>
                <a:latin typeface="Times New Roman" pitchFamily="18" charset="0"/>
              </a:defRPr>
            </a:lvl9pPr>
          </a:lstStyle>
          <a:p>
            <a:r>
              <a:rPr kumimoji="0" lang="fr-FR" sz="1200" smtClean="0">
                <a:solidFill>
                  <a:prstClr val="white"/>
                </a:solidFill>
              </a:rPr>
              <a:t>CS 450/650 Lecture 15: Malicious Codes</a:t>
            </a:r>
            <a:endParaRPr kumimoji="0" lang="en-US" sz="1200" smtClean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566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33400" y="342901"/>
            <a:ext cx="8305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smtClean="0">
                <a:solidFill>
                  <a:srgbClr val="7030A0"/>
                </a:solidFill>
                <a:latin typeface="+mj-lt"/>
              </a:rPr>
              <a:t>Preventing Malicious Attacks on the Internet</a:t>
            </a:r>
            <a:endParaRPr lang="en-US" sz="3200" b="1" dirty="0">
              <a:solidFill>
                <a:srgbClr val="7030A0"/>
              </a:solidFill>
              <a:latin typeface="+mj-lt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3400" y="1028700"/>
            <a:ext cx="8001000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Up-to-date</a:t>
            </a:r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dirty="0" smtClean="0">
                <a:solidFill>
                  <a:srgbClr val="FF0000"/>
                </a:solidFill>
              </a:rPr>
              <a:t>Install </a:t>
            </a:r>
            <a:r>
              <a:rPr lang="en-US" sz="2400" dirty="0">
                <a:solidFill>
                  <a:srgbClr val="FF0000"/>
                </a:solidFill>
              </a:rPr>
              <a:t>a </a:t>
            </a:r>
            <a:r>
              <a:rPr lang="en-US" sz="2400" dirty="0" smtClean="0">
                <a:solidFill>
                  <a:srgbClr val="FF0000"/>
                </a:solidFill>
              </a:rPr>
              <a:t>firewall</a:t>
            </a:r>
            <a:endParaRPr lang="en-US" sz="2400" b="1" dirty="0" smtClean="0"/>
          </a:p>
          <a:p>
            <a:pPr marL="342900" indent="-342900">
              <a:spcBef>
                <a:spcPts val="1200"/>
              </a:spcBef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400" b="1" dirty="0" smtClean="0"/>
              <a:t>Scanning systems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81864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Malware analysis 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200151"/>
            <a:ext cx="9067800" cy="339447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There are two fundamental approaches to malware analysis</a:t>
            </a:r>
          </a:p>
          <a:p>
            <a:pPr lvl="1">
              <a:spcAft>
                <a:spcPts val="1200"/>
              </a:spcAft>
            </a:pPr>
            <a:r>
              <a:rPr lang="en-US" sz="2400" b="1" dirty="0" smtClean="0"/>
              <a:t>Static analysis</a:t>
            </a:r>
            <a:r>
              <a:rPr lang="en-US" sz="2400" dirty="0" smtClean="0"/>
              <a:t>, which involves examining and analyzing the malware without executing it</a:t>
            </a:r>
          </a:p>
          <a:p>
            <a:pPr lvl="1">
              <a:spcAft>
                <a:spcPts val="1200"/>
              </a:spcAft>
            </a:pPr>
            <a:r>
              <a:rPr lang="en-US" sz="2400" b="1" dirty="0" smtClean="0"/>
              <a:t>Dynamic analysis</a:t>
            </a:r>
            <a:r>
              <a:rPr lang="en-US" sz="2400" dirty="0" smtClean="0"/>
              <a:t>, which involves executing the malware on the system and analyzing it.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551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28800"/>
            <a:ext cx="8229600" cy="857250"/>
          </a:xfrm>
        </p:spPr>
        <p:txBody>
          <a:bodyPr>
            <a:noAutofit/>
          </a:bodyPr>
          <a:lstStyle/>
          <a:p>
            <a:r>
              <a:rPr lang="en-US" sz="9600" smtClean="0">
                <a:latin typeface="Arial" pitchFamily="34" charset="0"/>
                <a:cs typeface="Arial" pitchFamily="34" charset="0"/>
              </a:rPr>
              <a:t>Q &amp; A</a:t>
            </a:r>
            <a:endParaRPr lang="en-US" sz="960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942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What is a </a:t>
            </a:r>
            <a:r>
              <a:rPr lang="en-US" dirty="0" smtClean="0">
                <a:solidFill>
                  <a:srgbClr val="002060"/>
                </a:solidFill>
              </a:rPr>
              <a:t>malware</a:t>
            </a:r>
            <a:r>
              <a:rPr lang="en-US" dirty="0" smtClean="0">
                <a:solidFill>
                  <a:srgbClr val="FF0000"/>
                </a:solidFill>
              </a:rPr>
              <a:t>?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7750"/>
            <a:ext cx="8229600" cy="3546873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Propagation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7030A0"/>
                </a:solidFill>
              </a:rPr>
              <a:t>Virus</a:t>
            </a:r>
            <a:r>
              <a:rPr lang="en-US" dirty="0" smtClean="0"/>
              <a:t>: human-assisted propagation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7030A0"/>
                </a:solidFill>
              </a:rPr>
              <a:t>Worm</a:t>
            </a:r>
            <a:r>
              <a:rPr lang="en-US" dirty="0" smtClean="0"/>
              <a:t>: automatic propagation without human assistance</a:t>
            </a:r>
          </a:p>
          <a:p>
            <a:pPr>
              <a:spcBef>
                <a:spcPts val="1200"/>
              </a:spcBef>
            </a:pPr>
            <a:r>
              <a:rPr lang="en-US" b="1" dirty="0" smtClean="0">
                <a:solidFill>
                  <a:srgbClr val="002060"/>
                </a:solidFill>
              </a:rPr>
              <a:t>Concealment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7030A0"/>
                </a:solidFill>
              </a:rPr>
              <a:t>Rootkit</a:t>
            </a:r>
            <a:r>
              <a:rPr lang="en-US" dirty="0" smtClean="0"/>
              <a:t>: modifies operating system to hide its existence</a:t>
            </a:r>
          </a:p>
          <a:p>
            <a:pPr lvl="1">
              <a:spcBef>
                <a:spcPts val="1200"/>
              </a:spcBef>
            </a:pPr>
            <a:r>
              <a:rPr lang="en-US" dirty="0" smtClean="0">
                <a:solidFill>
                  <a:srgbClr val="7030A0"/>
                </a:solidFill>
              </a:rPr>
              <a:t>Trojan</a:t>
            </a:r>
            <a:r>
              <a:rPr lang="en-US" dirty="0" smtClean="0"/>
              <a:t>: provides desirable functionality but hides malicious operation</a:t>
            </a:r>
          </a:p>
          <a:p>
            <a:pPr>
              <a:spcBef>
                <a:spcPts val="1200"/>
              </a:spcBef>
            </a:pPr>
            <a:r>
              <a:rPr lang="en-US" dirty="0" smtClean="0">
                <a:solidFill>
                  <a:srgbClr val="002060"/>
                </a:solidFill>
              </a:rPr>
              <a:t>Various types of payloads</a:t>
            </a:r>
            <a:endParaRPr lang="en-US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3712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7030A0"/>
                </a:solidFill>
              </a:rPr>
              <a:t>Malware Goals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143000"/>
            <a:ext cx="8743950" cy="2700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08555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Delivery &amp; Techniques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1132286"/>
            <a:ext cx="8534400" cy="26241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8419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Delivery &amp; Techniques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1" y="1322976"/>
            <a:ext cx="7019925" cy="2986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891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idx="1"/>
          </p:nvPr>
        </p:nvSpPr>
        <p:spPr>
          <a:xfrm>
            <a:off x="381000" y="742950"/>
            <a:ext cx="8153400" cy="3429000"/>
          </a:xfrm>
        </p:spPr>
        <p:txBody>
          <a:bodyPr>
            <a:noAutofit/>
          </a:bodyPr>
          <a:lstStyle/>
          <a:p>
            <a:pPr marL="533400" indent="-533400" eaLnBrk="1" hangingPunct="1"/>
            <a:r>
              <a:rPr lang="en-US" altLang="zh-CN" sz="2000" dirty="0" smtClean="0">
                <a:ea typeface="SimSun" pitchFamily="2" charset="-122"/>
              </a:rPr>
              <a:t>Basic types: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Virus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Worms </a:t>
            </a:r>
          </a:p>
          <a:p>
            <a:pPr marL="1023938" lvl="1" indent="-457200"/>
            <a:r>
              <a:rPr lang="en-US" altLang="zh-CN" sz="2000" dirty="0">
                <a:ea typeface="SimSun" pitchFamily="2" charset="-122"/>
              </a:rPr>
              <a:t>Trojan Horse</a:t>
            </a:r>
          </a:p>
          <a:p>
            <a:pPr marL="533400" indent="-533400" eaLnBrk="1" hangingPunct="1">
              <a:spcBef>
                <a:spcPts val="1200"/>
              </a:spcBef>
            </a:pPr>
            <a:r>
              <a:rPr lang="en-US" altLang="zh-CN" sz="2000" dirty="0" smtClean="0">
                <a:ea typeface="SimSun" pitchFamily="2" charset="-122"/>
              </a:rPr>
              <a:t>Several variants of the basic types exist: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Time Bomb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Logic Bomb</a:t>
            </a:r>
          </a:p>
          <a:p>
            <a:pPr marL="1023938" lvl="1" indent="-457200" eaLnBrk="1" hangingPunct="1"/>
            <a:r>
              <a:rPr lang="en-US" altLang="zh-CN" sz="2000" dirty="0" err="1" smtClean="0">
                <a:ea typeface="SimSun" pitchFamily="2" charset="-122"/>
              </a:rPr>
              <a:t>Keylogger</a:t>
            </a:r>
            <a:r>
              <a:rPr lang="en-US" altLang="zh-CN" sz="2000" dirty="0" smtClean="0">
                <a:ea typeface="SimSun" pitchFamily="2" charset="-122"/>
              </a:rPr>
              <a:t> 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Rootkit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Adware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Spyware</a:t>
            </a:r>
          </a:p>
          <a:p>
            <a:pPr marL="1023938" lvl="1" indent="-457200" eaLnBrk="1" hangingPunct="1"/>
            <a:r>
              <a:rPr lang="en-US" altLang="zh-CN" sz="2000" dirty="0" smtClean="0">
                <a:ea typeface="SimSun" pitchFamily="2" charset="-122"/>
              </a:rPr>
              <a:t>…</a:t>
            </a:r>
          </a:p>
        </p:txBody>
      </p:sp>
      <p:sp>
        <p:nvSpPr>
          <p:cNvPr id="921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eaLnBrk="1" hangingPunct="1"/>
            <a:fld id="{9CD9A924-E96D-4279-A7D9-279AA0B5C4FA}" type="slidenum">
              <a:rPr lang="zh-CN" altLang="en-US" sz="1400" smtClean="0"/>
              <a:pPr eaLnBrk="1" hangingPunct="1"/>
              <a:t>8</a:t>
            </a:fld>
            <a:endParaRPr lang="en-US" altLang="zh-CN" sz="1400" smtClean="0"/>
          </a:p>
        </p:txBody>
      </p:sp>
      <p:sp>
        <p:nvSpPr>
          <p:cNvPr id="9220" name="Rectangle 3"/>
          <p:cNvSpPr>
            <a:spLocks noChangeArrowheads="1"/>
          </p:cNvSpPr>
          <p:nvPr/>
        </p:nvSpPr>
        <p:spPr bwMode="auto">
          <a:xfrm>
            <a:off x="685800" y="133350"/>
            <a:ext cx="77724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ctr"/>
            <a:r>
              <a:rPr lang="en-US" sz="4400" b="1" dirty="0" smtClean="0">
                <a:solidFill>
                  <a:srgbClr val="CC0000"/>
                </a:solidFill>
                <a:latin typeface="+mj-lt"/>
              </a:rPr>
              <a:t>Malware Types</a:t>
            </a:r>
            <a:endParaRPr lang="en-US" sz="3200" b="1" dirty="0">
              <a:solidFill>
                <a:srgbClr val="33339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40974308"/>
      </p:ext>
    </p:extLst>
  </p:cSld>
  <p:clrMapOvr>
    <a:masterClrMapping/>
  </p:clrMapOvr>
  <p:transition>
    <p:dissolve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Keylogger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897" y="1406128"/>
            <a:ext cx="8900206" cy="298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0920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N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1064</Words>
  <Application>Microsoft Office PowerPoint</Application>
  <PresentationFormat>On-screen Show (16:9)</PresentationFormat>
  <Paragraphs>221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39</vt:i4>
      </vt:variant>
    </vt:vector>
  </HeadingPairs>
  <TitlesOfParts>
    <vt:vector size="48" baseType="lpstr">
      <vt:lpstr>宋体</vt:lpstr>
      <vt:lpstr>宋体</vt:lpstr>
      <vt:lpstr>Arial</vt:lpstr>
      <vt:lpstr>Calibri</vt:lpstr>
      <vt:lpstr>新細明體</vt:lpstr>
      <vt:lpstr>Times New Roman</vt:lpstr>
      <vt:lpstr>Wingdings</vt:lpstr>
      <vt:lpstr>UNR</vt:lpstr>
      <vt:lpstr>Office Theme</vt:lpstr>
      <vt:lpstr>  Malicious Codes (Malware)</vt:lpstr>
      <vt:lpstr>Outline</vt:lpstr>
      <vt:lpstr>What is a malware?</vt:lpstr>
      <vt:lpstr>What is a malware?</vt:lpstr>
      <vt:lpstr>Malware Goals</vt:lpstr>
      <vt:lpstr>Delivery &amp; Techniques</vt:lpstr>
      <vt:lpstr>Delivery &amp; Techniques</vt:lpstr>
      <vt:lpstr>PowerPoint Presentation</vt:lpstr>
      <vt:lpstr>Keylogger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Computer Virus</vt:lpstr>
      <vt:lpstr>Four Phases of a Virus  </vt:lpstr>
      <vt:lpstr>Virus Types</vt:lpstr>
      <vt:lpstr>Virus Types</vt:lpstr>
      <vt:lpstr>Virus Types</vt:lpstr>
      <vt:lpstr>How Viruses Append</vt:lpstr>
      <vt:lpstr>How Viruses Append</vt:lpstr>
      <vt:lpstr>How Viruses Append</vt:lpstr>
      <vt:lpstr>Computer Worms</vt:lpstr>
      <vt:lpstr>Worm Propagation</vt:lpstr>
      <vt:lpstr>Trojan Horses</vt:lpstr>
      <vt:lpstr>Logic/Time Bomb</vt:lpstr>
      <vt:lpstr>Rootkit</vt:lpstr>
      <vt:lpstr>Adware</vt:lpstr>
      <vt:lpstr>Spyware</vt:lpstr>
      <vt:lpstr>Malware Zombies</vt:lpstr>
      <vt:lpstr>Where does Malicious Code Hide?</vt:lpstr>
      <vt:lpstr>How to detect &amp; prevention them</vt:lpstr>
      <vt:lpstr>Malware Countermeasures</vt:lpstr>
      <vt:lpstr>Signatures</vt:lpstr>
      <vt:lpstr>Antivirus Approaches</vt:lpstr>
      <vt:lpstr>Preventing Virus Infection</vt:lpstr>
      <vt:lpstr>PowerPoint Presentation</vt:lpstr>
      <vt:lpstr>Malware analysis </vt:lpstr>
      <vt:lpstr>Q &amp; 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 Malicious Codes</dc:title>
  <dc:creator>Admin</dc:creator>
  <cp:lastModifiedBy>CHINH</cp:lastModifiedBy>
  <cp:revision>55</cp:revision>
  <dcterms:created xsi:type="dcterms:W3CDTF">2006-08-16T00:00:00Z</dcterms:created>
  <dcterms:modified xsi:type="dcterms:W3CDTF">2023-12-21T01:13:38Z</dcterms:modified>
</cp:coreProperties>
</file>