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69" r:id="rId1"/>
  </p:sldMasterIdLst>
  <p:notesMasterIdLst>
    <p:notesMasterId r:id="rId26"/>
  </p:notesMasterIdLst>
  <p:sldIdLst>
    <p:sldId id="256" r:id="rId2"/>
    <p:sldId id="257" r:id="rId3"/>
    <p:sldId id="258" r:id="rId4"/>
    <p:sldId id="259" r:id="rId5"/>
    <p:sldId id="260" r:id="rId6"/>
    <p:sldId id="261" r:id="rId7"/>
    <p:sldId id="403" r:id="rId8"/>
    <p:sldId id="404" r:id="rId9"/>
    <p:sldId id="405" r:id="rId10"/>
    <p:sldId id="406"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01"/>
    <p:restoredTop sz="74560" autoAdjust="0"/>
  </p:normalViewPr>
  <p:slideViewPr>
    <p:cSldViewPr>
      <p:cViewPr varScale="1">
        <p:scale>
          <a:sx n="53" d="100"/>
          <a:sy n="53" d="100"/>
        </p:scale>
        <p:origin x="2136" y="78"/>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6988CE5-BC2A-41B2-9E4E-B5EA510DEC9D}" type="datetimeFigureOut">
              <a:rPr lang="en-US" smtClean="0"/>
              <a:pPr/>
              <a:t>8/19/2025</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3824F56D-3FAF-4346-8FD2-E2039799085F}" type="slidenum">
              <a:rPr lang="en-US" smtClean="0"/>
              <a:pPr/>
              <a:t>‹#›</a:t>
            </a:fld>
            <a:endParaRPr lang="en-US"/>
          </a:p>
        </p:txBody>
      </p:sp>
    </p:spTree>
    <p:extLst>
      <p:ext uri="{BB962C8B-B14F-4D97-AF65-F5344CB8AC3E}">
        <p14:creationId xmlns:p14="http://schemas.microsoft.com/office/powerpoint/2010/main" val="27878532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2F871CEB-74F9-CA40-B955-193B7E170B37}" type="slidenum">
              <a:rPr lang="en-US"/>
              <a:pPr/>
              <a:t>7</a:t>
            </a:fld>
            <a:endParaRPr lang="en-US"/>
          </a:p>
        </p:txBody>
      </p:sp>
      <p:sp>
        <p:nvSpPr>
          <p:cNvPr id="654338" name="Rectangle 2"/>
          <p:cNvSpPr>
            <a:spLocks noGrp="1" noRot="1" noChangeAspect="1" noChangeArrowheads="1" noTextEdit="1"/>
          </p:cNvSpPr>
          <p:nvPr>
            <p:ph type="sldImg"/>
          </p:nvPr>
        </p:nvSpPr>
        <p:spPr>
          <a:xfrm>
            <a:off x="1143000" y="685800"/>
            <a:ext cx="4572000" cy="3429000"/>
          </a:xfrm>
          <a:ln/>
        </p:spPr>
      </p:sp>
      <p:sp>
        <p:nvSpPr>
          <p:cNvPr id="654339" name="Rectangle 3"/>
          <p:cNvSpPr>
            <a:spLocks noGrp="1" noChangeArrowheads="1"/>
          </p:cNvSpPr>
          <p:nvPr>
            <p:ph type="body" idx="1"/>
          </p:nvPr>
        </p:nvSpPr>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EB395FC7-A82F-3540-B88E-B95091C7F78E}" type="slidenum">
              <a:rPr lang="en-US"/>
              <a:pPr/>
              <a:t>9</a:t>
            </a:fld>
            <a:endParaRPr lang="en-US"/>
          </a:p>
        </p:txBody>
      </p:sp>
      <p:sp>
        <p:nvSpPr>
          <p:cNvPr id="655362" name="Rectangle 2"/>
          <p:cNvSpPr>
            <a:spLocks noGrp="1" noRot="1" noChangeAspect="1" noChangeArrowheads="1" noTextEdit="1"/>
          </p:cNvSpPr>
          <p:nvPr>
            <p:ph type="sldImg"/>
          </p:nvPr>
        </p:nvSpPr>
        <p:spPr>
          <a:xfrm>
            <a:off x="1143000" y="685800"/>
            <a:ext cx="4572000" cy="3429000"/>
          </a:xfrm>
          <a:ln/>
        </p:spPr>
      </p:sp>
      <p:sp>
        <p:nvSpPr>
          <p:cNvPr id="655363" name="Rectangle 3"/>
          <p:cNvSpPr>
            <a:spLocks noGrp="1" noChangeArrowheads="1"/>
          </p:cNvSpPr>
          <p:nvPr>
            <p:ph type="body" idx="1"/>
          </p:nvPr>
        </p:nvSpPr>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7F655C69-6514-FF49-A311-4CF7A8B9A47F}" type="slidenum">
              <a:rPr lang="en-US"/>
              <a:pPr/>
              <a:t>10</a:t>
            </a:fld>
            <a:endParaRPr lang="en-US"/>
          </a:p>
        </p:txBody>
      </p:sp>
      <p:sp>
        <p:nvSpPr>
          <p:cNvPr id="656386" name="Rectangle 2"/>
          <p:cNvSpPr>
            <a:spLocks noGrp="1" noRot="1" noChangeAspect="1" noChangeArrowheads="1" noTextEdit="1"/>
          </p:cNvSpPr>
          <p:nvPr>
            <p:ph type="sldImg"/>
          </p:nvPr>
        </p:nvSpPr>
        <p:spPr>
          <a:xfrm>
            <a:off x="1143000" y="685800"/>
            <a:ext cx="4572000" cy="3429000"/>
          </a:xfrm>
          <a:ln/>
        </p:spPr>
      </p:sp>
      <p:sp>
        <p:nvSpPr>
          <p:cNvPr id="656387" name="Rectangle 3"/>
          <p:cNvSpPr>
            <a:spLocks noGrp="1" noChangeArrowheads="1"/>
          </p:cNvSpPr>
          <p:nvPr>
            <p:ph type="body" idx="1"/>
          </p:nvPr>
        </p:nvSpPr>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i="0" u="none" strike="noStrike" kern="1200" baseline="0" dirty="0">
                <a:solidFill>
                  <a:schemeClr val="tx1"/>
                </a:solidFill>
                <a:latin typeface="+mn-lt"/>
                <a:ea typeface="+mn-ea"/>
                <a:cs typeface="+mn-cs"/>
              </a:rPr>
              <a:t>Attack prevention and preemption (before the attack)</a:t>
            </a:r>
            <a:r>
              <a:rPr lang="en-US" sz="1200" b="0" i="0" u="none" strike="noStrike" kern="1200" baseline="0" dirty="0">
                <a:solidFill>
                  <a:schemeClr val="tx1"/>
                </a:solidFill>
                <a:latin typeface="+mn-lt"/>
                <a:ea typeface="+mn-ea"/>
                <a:cs typeface="+mn-cs"/>
              </a:rPr>
              <a:t>: These mechanisms</a:t>
            </a:r>
          </a:p>
          <a:p>
            <a:r>
              <a:rPr lang="en-US" sz="1200" b="0" i="0" u="none" strike="noStrike" kern="1200" baseline="0" dirty="0">
                <a:solidFill>
                  <a:schemeClr val="tx1"/>
                </a:solidFill>
                <a:latin typeface="+mn-lt"/>
                <a:ea typeface="+mn-ea"/>
                <a:cs typeface="+mn-cs"/>
              </a:rPr>
              <a:t>enable the victim to endure attack attempts without denying service to legitimate</a:t>
            </a:r>
          </a:p>
          <a:p>
            <a:r>
              <a:rPr lang="en-US" sz="1200" b="0" i="0" u="none" strike="noStrike" kern="1200" baseline="0" dirty="0">
                <a:solidFill>
                  <a:schemeClr val="tx1"/>
                </a:solidFill>
                <a:latin typeface="+mn-lt"/>
                <a:ea typeface="+mn-ea"/>
                <a:cs typeface="+mn-cs"/>
              </a:rPr>
              <a:t>clients. Techniques include enforcing policies for resource consumption</a:t>
            </a:r>
          </a:p>
          <a:p>
            <a:r>
              <a:rPr lang="en-US" sz="1200" b="0" i="0" u="none" strike="noStrike" kern="1200" baseline="0" dirty="0">
                <a:solidFill>
                  <a:schemeClr val="tx1"/>
                </a:solidFill>
                <a:latin typeface="+mn-lt"/>
                <a:ea typeface="+mn-ea"/>
                <a:cs typeface="+mn-cs"/>
              </a:rPr>
              <a:t>and providing backup resources available on demand. In addition, prevention</a:t>
            </a:r>
          </a:p>
          <a:p>
            <a:r>
              <a:rPr lang="en-US" sz="1200" b="0" i="0" u="none" strike="noStrike" kern="1200" baseline="0" dirty="0">
                <a:solidFill>
                  <a:schemeClr val="tx1"/>
                </a:solidFill>
                <a:latin typeface="+mn-lt"/>
                <a:ea typeface="+mn-ea"/>
                <a:cs typeface="+mn-cs"/>
              </a:rPr>
              <a:t>mechanisms modify systems and protocols on the Internet to reduce the</a:t>
            </a:r>
          </a:p>
          <a:p>
            <a:r>
              <a:rPr lang="en-US" sz="1200" b="0" i="0" u="none" strike="noStrike" kern="1200" baseline="0" dirty="0">
                <a:solidFill>
                  <a:schemeClr val="tx1"/>
                </a:solidFill>
                <a:latin typeface="+mn-lt"/>
                <a:ea typeface="+mn-ea"/>
                <a:cs typeface="+mn-cs"/>
              </a:rPr>
              <a:t>Possibility of </a:t>
            </a:r>
            <a:r>
              <a:rPr lang="en-US" sz="1200" b="0" i="0" u="none" strike="noStrike" kern="1200" baseline="0" dirty="0" err="1">
                <a:solidFill>
                  <a:schemeClr val="tx1"/>
                </a:solidFill>
                <a:latin typeface="+mn-lt"/>
                <a:ea typeface="+mn-ea"/>
                <a:cs typeface="+mn-cs"/>
              </a:rPr>
              <a:t>DDoS</a:t>
            </a:r>
            <a:r>
              <a:rPr lang="en-US" sz="1200" b="0" i="0" u="none" strike="noStrike" kern="1200" baseline="0" dirty="0">
                <a:solidFill>
                  <a:schemeClr val="tx1"/>
                </a:solidFill>
                <a:latin typeface="+mn-lt"/>
                <a:ea typeface="+mn-ea"/>
                <a:cs typeface="+mn-cs"/>
              </a:rPr>
              <a:t> attacks.</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Attack detection and filtering (during the attack)</a:t>
            </a:r>
            <a:r>
              <a:rPr lang="en-US" sz="1200" b="0" i="0" u="none" strike="noStrike" kern="1200" baseline="0" dirty="0">
                <a:solidFill>
                  <a:schemeClr val="tx1"/>
                </a:solidFill>
                <a:latin typeface="+mn-lt"/>
                <a:ea typeface="+mn-ea"/>
                <a:cs typeface="+mn-cs"/>
              </a:rPr>
              <a:t>: These mechanisms attempt</a:t>
            </a:r>
          </a:p>
          <a:p>
            <a:r>
              <a:rPr lang="en-US" sz="1200" b="0" i="0" u="none" strike="noStrike" kern="1200" baseline="0" dirty="0">
                <a:solidFill>
                  <a:schemeClr val="tx1"/>
                </a:solidFill>
                <a:latin typeface="+mn-lt"/>
                <a:ea typeface="+mn-ea"/>
                <a:cs typeface="+mn-cs"/>
              </a:rPr>
              <a:t>to detect the attack as it begins and respond immediately. This minimizes the</a:t>
            </a:r>
          </a:p>
          <a:p>
            <a:r>
              <a:rPr lang="en-US" sz="1200" b="0" i="0" u="none" strike="noStrike" kern="1200" baseline="0" dirty="0">
                <a:solidFill>
                  <a:schemeClr val="tx1"/>
                </a:solidFill>
                <a:latin typeface="+mn-lt"/>
                <a:ea typeface="+mn-ea"/>
                <a:cs typeface="+mn-cs"/>
              </a:rPr>
              <a:t>impact of the attack on the target. Detection involves looking for suspicious</a:t>
            </a:r>
          </a:p>
          <a:p>
            <a:r>
              <a:rPr lang="en-US" sz="1200" b="0" i="0" u="none" strike="noStrike" kern="1200" baseline="0" dirty="0">
                <a:solidFill>
                  <a:schemeClr val="tx1"/>
                </a:solidFill>
                <a:latin typeface="+mn-lt"/>
                <a:ea typeface="+mn-ea"/>
                <a:cs typeface="+mn-cs"/>
              </a:rPr>
              <a:t>patterns of behavior. Response involves filtering out packets likely to be part</a:t>
            </a:r>
          </a:p>
          <a:p>
            <a:r>
              <a:rPr lang="en-US" sz="1200" b="0" i="0" u="none" strike="noStrike" kern="1200" baseline="0" dirty="0">
                <a:solidFill>
                  <a:schemeClr val="tx1"/>
                </a:solidFill>
                <a:latin typeface="+mn-lt"/>
                <a:ea typeface="+mn-ea"/>
                <a:cs typeface="+mn-cs"/>
              </a:rPr>
              <a:t>of the attack.</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Attack source </a:t>
            </a:r>
            <a:r>
              <a:rPr lang="en-US" sz="1200" b="1" i="0" u="none" strike="noStrike" kern="1200" baseline="0" dirty="0" err="1">
                <a:solidFill>
                  <a:schemeClr val="tx1"/>
                </a:solidFill>
                <a:latin typeface="+mn-lt"/>
                <a:ea typeface="+mn-ea"/>
                <a:cs typeface="+mn-cs"/>
              </a:rPr>
              <a:t>traceback</a:t>
            </a:r>
            <a:r>
              <a:rPr lang="en-US" sz="1200" b="1" i="0" u="none" strike="noStrike" kern="1200" baseline="0" dirty="0">
                <a:solidFill>
                  <a:schemeClr val="tx1"/>
                </a:solidFill>
                <a:latin typeface="+mn-lt"/>
                <a:ea typeface="+mn-ea"/>
                <a:cs typeface="+mn-cs"/>
              </a:rPr>
              <a:t> and identification (during and after the attack)</a:t>
            </a:r>
            <a:r>
              <a:rPr lang="en-US" sz="1200" b="0" i="0" u="none" strike="noStrike" kern="1200" baseline="0" dirty="0">
                <a:solidFill>
                  <a:schemeClr val="tx1"/>
                </a:solidFill>
                <a:latin typeface="+mn-lt"/>
                <a:ea typeface="+mn-ea"/>
                <a:cs typeface="+mn-cs"/>
              </a:rPr>
              <a:t>: This</a:t>
            </a:r>
          </a:p>
          <a:p>
            <a:r>
              <a:rPr lang="en-US" sz="1200" b="0" i="0" u="none" strike="noStrike" kern="1200" baseline="0" dirty="0">
                <a:solidFill>
                  <a:schemeClr val="tx1"/>
                </a:solidFill>
                <a:latin typeface="+mn-lt"/>
                <a:ea typeface="+mn-ea"/>
                <a:cs typeface="+mn-cs"/>
              </a:rPr>
              <a:t>is an attempt to identify the source of the attack as a first step in preventing</a:t>
            </a:r>
          </a:p>
          <a:p>
            <a:r>
              <a:rPr lang="en-US" sz="1200" b="0" i="0" u="none" strike="noStrike" kern="1200" baseline="0" dirty="0">
                <a:solidFill>
                  <a:schemeClr val="tx1"/>
                </a:solidFill>
                <a:latin typeface="+mn-lt"/>
                <a:ea typeface="+mn-ea"/>
                <a:cs typeface="+mn-cs"/>
              </a:rPr>
              <a:t>future attacks. However, this method typically does not yield results fast</a:t>
            </a:r>
          </a:p>
          <a:p>
            <a:r>
              <a:rPr lang="en-US" sz="1200" b="0" i="0" u="none" strike="noStrike" kern="1200" baseline="0" dirty="0">
                <a:solidFill>
                  <a:schemeClr val="tx1"/>
                </a:solidFill>
                <a:latin typeface="+mn-lt"/>
                <a:ea typeface="+mn-ea"/>
                <a:cs typeface="+mn-cs"/>
              </a:rPr>
              <a:t>enough, if at all, to mitigate an ongoing attack.</a:t>
            </a:r>
          </a:p>
          <a:p>
            <a:r>
              <a:rPr lang="en-US" sz="1200" b="0" i="0" u="none" strike="noStrike" kern="1200" baseline="0" dirty="0">
                <a:solidFill>
                  <a:schemeClr val="tx1"/>
                </a:solidFill>
                <a:latin typeface="+mn-lt"/>
                <a:ea typeface="+mn-ea"/>
                <a:cs typeface="+mn-cs"/>
              </a:rPr>
              <a:t>• </a:t>
            </a:r>
            <a:r>
              <a:rPr lang="en-US" sz="1200" b="1" i="0" u="none" strike="noStrike" kern="1200" baseline="0" dirty="0">
                <a:solidFill>
                  <a:schemeClr val="tx1"/>
                </a:solidFill>
                <a:latin typeface="+mn-lt"/>
                <a:ea typeface="+mn-ea"/>
                <a:cs typeface="+mn-cs"/>
              </a:rPr>
              <a:t>Attack reaction (after the attack)</a:t>
            </a:r>
            <a:r>
              <a:rPr lang="en-US" sz="1200" b="0" i="0" u="none" strike="noStrike" kern="1200" baseline="0" dirty="0">
                <a:solidFill>
                  <a:schemeClr val="tx1"/>
                </a:solidFill>
                <a:latin typeface="+mn-lt"/>
                <a:ea typeface="+mn-ea"/>
                <a:cs typeface="+mn-cs"/>
              </a:rPr>
              <a:t>: This is an attempt to eliminate or curtail the</a:t>
            </a:r>
          </a:p>
          <a:p>
            <a:r>
              <a:rPr lang="en-US" sz="1200" b="0" i="0" u="none" strike="noStrike" kern="1200" baseline="0" dirty="0">
                <a:solidFill>
                  <a:schemeClr val="tx1"/>
                </a:solidFill>
                <a:latin typeface="+mn-lt"/>
                <a:ea typeface="+mn-ea"/>
                <a:cs typeface="+mn-cs"/>
              </a:rPr>
              <a:t>effects of an attack.</a:t>
            </a:r>
            <a:endParaRPr lang="en-US" dirty="0"/>
          </a:p>
        </p:txBody>
      </p:sp>
      <p:sp>
        <p:nvSpPr>
          <p:cNvPr id="4" name="Slide Number Placeholder 3"/>
          <p:cNvSpPr>
            <a:spLocks noGrp="1"/>
          </p:cNvSpPr>
          <p:nvPr>
            <p:ph type="sldNum" sz="quarter" idx="10"/>
          </p:nvPr>
        </p:nvSpPr>
        <p:spPr/>
        <p:txBody>
          <a:bodyPr/>
          <a:lstStyle/>
          <a:p>
            <a:fld id="{3824F56D-3FAF-4346-8FD2-E2039799085F}" type="slidenum">
              <a:rPr lang="en-US" smtClean="0"/>
              <a:pPr/>
              <a:t>21</a:t>
            </a:fld>
            <a:endParaRPr lang="en-US"/>
          </a:p>
        </p:txBody>
      </p:sp>
    </p:spTree>
    <p:extLst>
      <p:ext uri="{BB962C8B-B14F-4D97-AF65-F5344CB8AC3E}">
        <p14:creationId xmlns:p14="http://schemas.microsoft.com/office/powerpoint/2010/main" val="5093440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AAA5DF8-A88E-4EF3-8939-2BE985F3CA26}"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EFC22FD0-DB8A-49C5-A9EC-5441F2C90654}" type="slidenum">
              <a:rPr lang="en-US" smtClean="0"/>
              <a:t>‹#›</a:t>
            </a:fld>
            <a:endParaRPr lang="en-US"/>
          </a:p>
        </p:txBody>
      </p:sp>
    </p:spTree>
    <p:extLst>
      <p:ext uri="{BB962C8B-B14F-4D97-AF65-F5344CB8AC3E}">
        <p14:creationId xmlns:p14="http://schemas.microsoft.com/office/powerpoint/2010/main" val="98092576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F9BE-3AE3-4DF1-8637-08ED590E0456}" type="datetimeFigureOut">
              <a:rPr lang="en-US" smtClean="0"/>
              <a:pPr/>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7059258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74EF9BE-3AE3-4DF1-8637-08ED590E0456}" type="datetimeFigureOut">
              <a:rPr lang="en-US" smtClean="0"/>
              <a:pPr/>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8194888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AAA5DF8-A88E-4EF3-8939-2BE985F3CA26}"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38625297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AA5DF8-A88E-4EF3-8939-2BE985F3CA26}" type="datetimeFigureOut">
              <a:rPr lang="en-US" smtClean="0"/>
              <a:t>8/19/2025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37775395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AA5DF8-A88E-4EF3-8939-2BE985F3CA26}" type="datetimeFigureOut">
              <a:rPr lang="en-US" smtClean="0"/>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9048780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74EF9BE-3AE3-4DF1-8637-08ED590E0456}" type="datetimeFigureOut">
              <a:rPr lang="en-US" smtClean="0"/>
              <a:pPr/>
              <a:t>8/19/2025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6839540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74EF9BE-3AE3-4DF1-8637-08ED590E0456}" type="datetimeFigureOut">
              <a:rPr lang="en-US" smtClean="0"/>
              <a:pPr/>
              <a:t>8/19/2025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102299782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674EF9BE-3AE3-4DF1-8637-08ED590E0456}" type="datetimeFigureOut">
              <a:rPr lang="en-US" smtClean="0"/>
              <a:pPr/>
              <a:t>8/19/2025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8929201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EF9BE-3AE3-4DF1-8637-08ED590E0456}" type="datetimeFigureOut">
              <a:rPr lang="en-US" smtClean="0"/>
              <a:pPr/>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2956863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74EF9BE-3AE3-4DF1-8637-08ED590E0456}" type="datetimeFigureOut">
              <a:rPr lang="en-US" smtClean="0"/>
              <a:pPr/>
              <a:t>8/19/2025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9991E399-B8FA-4DB3-AFC2-8C500F9BCB41}" type="slidenum">
              <a:rPr lang="en-US" smtClean="0"/>
              <a:pPr/>
              <a:t>‹#›</a:t>
            </a:fld>
            <a:endParaRPr lang="en-US"/>
          </a:p>
        </p:txBody>
      </p:sp>
    </p:spTree>
    <p:extLst>
      <p:ext uri="{BB962C8B-B14F-4D97-AF65-F5344CB8AC3E}">
        <p14:creationId xmlns:p14="http://schemas.microsoft.com/office/powerpoint/2010/main" val="916776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74EF9BE-3AE3-4DF1-8637-08ED590E0456}" type="datetimeFigureOut">
              <a:rPr lang="en-US" smtClean="0"/>
              <a:pPr/>
              <a:t>8/19/2025</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991E399-B8FA-4DB3-AFC2-8C500F9BCB41}" type="slidenum">
              <a:rPr lang="en-US" smtClean="0"/>
              <a:pPr/>
              <a:t>‹#›</a:t>
            </a:fld>
            <a:endParaRPr lang="en-US"/>
          </a:p>
        </p:txBody>
      </p:sp>
    </p:spTree>
    <p:extLst>
      <p:ext uri="{BB962C8B-B14F-4D97-AF65-F5344CB8AC3E}">
        <p14:creationId xmlns:p14="http://schemas.microsoft.com/office/powerpoint/2010/main" val="366686748"/>
      </p:ext>
    </p:extLst>
  </p:cSld>
  <p:clrMap bg1="dk1" tx1="lt1" bg2="dk2" tx2="lt2" accent1="accent1" accent2="accent2" accent3="accent3" accent4="accent4" accent5="accent5" accent6="accent6" hlink="hlink" folHlink="folHlink"/>
  <p:sldLayoutIdLst>
    <p:sldLayoutId id="2147483770" r:id="rId1"/>
    <p:sldLayoutId id="2147483771" r:id="rId2"/>
    <p:sldLayoutId id="2147483772" r:id="rId3"/>
    <p:sldLayoutId id="2147483773" r:id="rId4"/>
    <p:sldLayoutId id="2147483774" r:id="rId5"/>
    <p:sldLayoutId id="2147483775" r:id="rId6"/>
    <p:sldLayoutId id="2147483776" r:id="rId7"/>
    <p:sldLayoutId id="2147483777" r:id="rId8"/>
    <p:sldLayoutId id="2147483778" r:id="rId9"/>
    <p:sldLayoutId id="2147483779" r:id="rId10"/>
    <p:sldLayoutId id="2147483780"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DDOS</a:t>
            </a:r>
          </a:p>
        </p:txBody>
      </p:sp>
      <p:sp>
        <p:nvSpPr>
          <p:cNvPr id="3" name="Subtitle 2"/>
          <p:cNvSpPr>
            <a:spLocks noGrp="1"/>
          </p:cNvSpPr>
          <p:nvPr>
            <p:ph type="subTitle" idx="1"/>
          </p:nvPr>
        </p:nvSpPr>
        <p:spPr/>
        <p:txBody>
          <a:bodyPr/>
          <a:lstStyle/>
          <a:p>
            <a:endParaRPr lang="en-US"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8514" name="Rectangle 2"/>
          <p:cNvSpPr>
            <a:spLocks noGrp="1" noChangeArrowheads="1"/>
          </p:cNvSpPr>
          <p:nvPr>
            <p:ph type="title"/>
          </p:nvPr>
        </p:nvSpPr>
        <p:spPr/>
        <p:txBody>
          <a:bodyPr/>
          <a:lstStyle/>
          <a:p>
            <a:r>
              <a:rPr lang="en-US" dirty="0"/>
              <a:t>SYN Cookies</a:t>
            </a:r>
          </a:p>
        </p:txBody>
      </p:sp>
      <p:sp>
        <p:nvSpPr>
          <p:cNvPr id="448515" name="Rectangle 3"/>
          <p:cNvSpPr>
            <a:spLocks noGrp="1" noChangeArrowheads="1"/>
          </p:cNvSpPr>
          <p:nvPr>
            <p:ph idx="1"/>
          </p:nvPr>
        </p:nvSpPr>
        <p:spPr/>
        <p:txBody>
          <a:bodyPr>
            <a:normAutofit fontScale="92500"/>
          </a:bodyPr>
          <a:lstStyle/>
          <a:p>
            <a:r>
              <a:rPr lang="en-US" dirty="0"/>
              <a:t>A server that uses SYN cookies sends back a SYN+ACK, exactly as if the SYN queue had been larger</a:t>
            </a:r>
          </a:p>
          <a:p>
            <a:r>
              <a:rPr lang="en-US" dirty="0"/>
              <a:t>When the server receives an ACK, it checks that the secret function works for a recent value of </a:t>
            </a:r>
            <a:r>
              <a:rPr lang="en-US" dirty="0" err="1"/>
              <a:t>t</a:t>
            </a:r>
            <a:r>
              <a:rPr lang="en-US" dirty="0"/>
              <a:t>, and then rebuilds the SYN queue entry (using the encoded MSS info)</a:t>
            </a:r>
          </a:p>
          <a:p>
            <a:r>
              <a:rPr lang="en-US" dirty="0"/>
              <a:t>Drawbacks:</a:t>
            </a:r>
          </a:p>
          <a:p>
            <a:pPr lvl="1"/>
            <a:r>
              <a:rPr lang="en-US" dirty="0"/>
              <a:t>The server sequence number grows faster than normal</a:t>
            </a:r>
          </a:p>
          <a:p>
            <a:pPr lvl="1"/>
            <a:r>
              <a:rPr lang="en-US" dirty="0"/>
              <a:t>The MSS value is limited by the encoding procedure (only 8 possible values)</a:t>
            </a:r>
          </a:p>
          <a:p>
            <a:pPr lvl="1"/>
            <a:r>
              <a:rPr lang="en-US" dirty="0"/>
              <a:t>No data can be included in the initial SYN</a:t>
            </a:r>
          </a:p>
        </p:txBody>
      </p:sp>
    </p:spTree>
    <p:extLst>
      <p:ext uri="{BB962C8B-B14F-4D97-AF65-F5344CB8AC3E}">
        <p14:creationId xmlns:p14="http://schemas.microsoft.com/office/powerpoint/2010/main" val="370116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denial-of-Service Attacks</a:t>
            </a:r>
          </a:p>
        </p:txBody>
      </p:sp>
      <p:sp>
        <p:nvSpPr>
          <p:cNvPr id="3" name="Content Placeholder 2"/>
          <p:cNvSpPr>
            <a:spLocks noGrp="1"/>
          </p:cNvSpPr>
          <p:nvPr>
            <p:ph idx="1"/>
          </p:nvPr>
        </p:nvSpPr>
        <p:spPr/>
        <p:txBody>
          <a:bodyPr/>
          <a:lstStyle/>
          <a:p>
            <a:pPr algn="just"/>
            <a:r>
              <a:rPr lang="en-US" dirty="0"/>
              <a:t>The limitations of flooding attacks generated by a single system.</a:t>
            </a:r>
          </a:p>
          <a:p>
            <a:pPr algn="just"/>
            <a:r>
              <a:rPr lang="en-US" dirty="0"/>
              <a:t>We can improve this limitations by using multiple system to generate attacks</a:t>
            </a:r>
          </a:p>
          <a:p>
            <a:pPr lvl="1"/>
            <a:r>
              <a:rPr lang="en-US" dirty="0"/>
              <a:t>These systems were typically compromised user workstations or PCs</a:t>
            </a:r>
          </a:p>
          <a:p>
            <a:pPr lvl="1"/>
            <a:r>
              <a:rPr lang="en-US" dirty="0"/>
              <a:t>The attacker uses malware to subvert the system and install an attack agent which they can control</a:t>
            </a:r>
          </a:p>
          <a:p>
            <a:pPr lvl="1"/>
            <a:r>
              <a:rPr lang="en-US" dirty="0"/>
              <a:t>Such systems are known as </a:t>
            </a:r>
            <a:r>
              <a:rPr lang="en-US" b="1" dirty="0"/>
              <a:t>zombies</a:t>
            </a:r>
            <a:endParaRPr lang="en-US" dirty="0"/>
          </a:p>
        </p:txBody>
      </p:sp>
    </p:spTree>
    <p:extLst>
      <p:ext uri="{BB962C8B-B14F-4D97-AF65-F5344CB8AC3E}">
        <p14:creationId xmlns:p14="http://schemas.microsoft.com/office/powerpoint/2010/main" val="10293992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Distributed denial-of-Service Attacks</a:t>
            </a:r>
          </a:p>
        </p:txBody>
      </p:sp>
      <p:sp>
        <p:nvSpPr>
          <p:cNvPr id="3" name="Content Placeholder 2"/>
          <p:cNvSpPr>
            <a:spLocks noGrp="1"/>
          </p:cNvSpPr>
          <p:nvPr>
            <p:ph idx="1"/>
          </p:nvPr>
        </p:nvSpPr>
        <p:spPr/>
        <p:txBody>
          <a:bodyPr/>
          <a:lstStyle/>
          <a:p>
            <a:endParaRPr lang="en-US" dirty="0"/>
          </a:p>
        </p:txBody>
      </p:sp>
      <p:pic>
        <p:nvPicPr>
          <p:cNvPr id="4" name="Picture 3"/>
          <p:cNvPicPr>
            <a:picLocks noChangeAspect="1"/>
          </p:cNvPicPr>
          <p:nvPr/>
        </p:nvPicPr>
        <p:blipFill>
          <a:blip r:embed="rId2"/>
          <a:stretch>
            <a:fillRect/>
          </a:stretch>
        </p:blipFill>
        <p:spPr>
          <a:xfrm>
            <a:off x="592367" y="1220905"/>
            <a:ext cx="7959265" cy="4086593"/>
          </a:xfrm>
          <a:prstGeom prst="rect">
            <a:avLst/>
          </a:prstGeom>
        </p:spPr>
      </p:pic>
    </p:spTree>
    <p:extLst>
      <p:ext uri="{BB962C8B-B14F-4D97-AF65-F5344CB8AC3E}">
        <p14:creationId xmlns:p14="http://schemas.microsoft.com/office/powerpoint/2010/main" val="8721110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Application-based bandwidth Attacks</a:t>
            </a:r>
          </a:p>
        </p:txBody>
      </p:sp>
      <p:sp>
        <p:nvSpPr>
          <p:cNvPr id="3" name="Content Placeholder 2"/>
          <p:cNvSpPr>
            <a:spLocks noGrp="1"/>
          </p:cNvSpPr>
          <p:nvPr>
            <p:ph idx="1"/>
          </p:nvPr>
        </p:nvSpPr>
        <p:spPr/>
        <p:txBody>
          <a:bodyPr/>
          <a:lstStyle/>
          <a:p>
            <a:pPr marL="0" indent="0" algn="just">
              <a:buNone/>
            </a:pPr>
            <a:r>
              <a:rPr lang="en-US" dirty="0"/>
              <a:t>A potentially effective strategy for denial of service is to force the target to execute resource-consuming operations that are disproportionate to the attack effort.</a:t>
            </a:r>
          </a:p>
          <a:p>
            <a:pPr lvl="1" algn="just"/>
            <a:r>
              <a:rPr lang="en-US" dirty="0"/>
              <a:t>SIP Flood</a:t>
            </a:r>
          </a:p>
          <a:p>
            <a:pPr lvl="1" algn="just"/>
            <a:r>
              <a:rPr lang="en-US" dirty="0"/>
              <a:t>HTTP Based Attack</a:t>
            </a:r>
          </a:p>
        </p:txBody>
      </p:sp>
    </p:spTree>
    <p:extLst>
      <p:ext uri="{BB962C8B-B14F-4D97-AF65-F5344CB8AC3E}">
        <p14:creationId xmlns:p14="http://schemas.microsoft.com/office/powerpoint/2010/main" val="9577059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SIP Flood</a:t>
            </a:r>
          </a:p>
        </p:txBody>
      </p:sp>
      <p:pic>
        <p:nvPicPr>
          <p:cNvPr id="4" name="Content Placeholder 3"/>
          <p:cNvPicPr>
            <a:picLocks noGrp="1" noChangeAspect="1"/>
          </p:cNvPicPr>
          <p:nvPr>
            <p:ph idx="1"/>
          </p:nvPr>
        </p:nvPicPr>
        <p:blipFill>
          <a:blip r:embed="rId2"/>
          <a:stretch>
            <a:fillRect/>
          </a:stretch>
        </p:blipFill>
        <p:spPr>
          <a:xfrm>
            <a:off x="2197286" y="1825625"/>
            <a:ext cx="4749427" cy="4351338"/>
          </a:xfrm>
          <a:prstGeom prst="rect">
            <a:avLst/>
          </a:prstGeom>
        </p:spPr>
      </p:pic>
    </p:spTree>
    <p:extLst>
      <p:ext uri="{BB962C8B-B14F-4D97-AF65-F5344CB8AC3E}">
        <p14:creationId xmlns:p14="http://schemas.microsoft.com/office/powerpoint/2010/main" val="15080185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1"/>
            <a:r>
              <a:rPr lang="en-US" dirty="0"/>
              <a:t>HTTP Based Attack</a:t>
            </a:r>
          </a:p>
        </p:txBody>
      </p:sp>
      <p:sp>
        <p:nvSpPr>
          <p:cNvPr id="3" name="Content Placeholder 2"/>
          <p:cNvSpPr>
            <a:spLocks noGrp="1"/>
          </p:cNvSpPr>
          <p:nvPr>
            <p:ph idx="1"/>
          </p:nvPr>
        </p:nvSpPr>
        <p:spPr>
          <a:xfrm>
            <a:off x="457200" y="1002864"/>
            <a:ext cx="8229600" cy="4746015"/>
          </a:xfrm>
        </p:spPr>
        <p:txBody>
          <a:bodyPr/>
          <a:lstStyle/>
          <a:p>
            <a:r>
              <a:rPr lang="en-US" b="1" dirty="0"/>
              <a:t>HTTP Flood</a:t>
            </a:r>
          </a:p>
          <a:p>
            <a:pPr lvl="1"/>
            <a:r>
              <a:rPr lang="en-US" dirty="0"/>
              <a:t>An HTTP flood refers to an attack that bombards Web servers with HTTP requests. </a:t>
            </a:r>
          </a:p>
          <a:p>
            <a:pPr lvl="1"/>
            <a:r>
              <a:rPr lang="en-US" dirty="0"/>
              <a:t>Typically, this is a </a:t>
            </a:r>
            <a:r>
              <a:rPr lang="en-US" dirty="0" err="1"/>
              <a:t>DDoS</a:t>
            </a:r>
            <a:r>
              <a:rPr lang="en-US" dirty="0"/>
              <a:t> attack, with HTTP requests coming from many different bots.</a:t>
            </a:r>
          </a:p>
          <a:p>
            <a:r>
              <a:rPr lang="en-US" b="1" dirty="0" err="1"/>
              <a:t>Slowloris</a:t>
            </a:r>
            <a:endParaRPr lang="en-US" b="1" dirty="0"/>
          </a:p>
          <a:p>
            <a:pPr lvl="1" algn="just"/>
            <a:r>
              <a:rPr lang="en-US" dirty="0"/>
              <a:t>Exploits the common server technique of using multiple threads to support multiple requests to the same server application</a:t>
            </a:r>
          </a:p>
          <a:p>
            <a:pPr lvl="1" algn="just"/>
            <a:r>
              <a:rPr lang="en-US" dirty="0"/>
              <a:t>Exhaust all of the available request handling threads on the Web server by sending HTTP requests that never complete.</a:t>
            </a:r>
          </a:p>
        </p:txBody>
      </p:sp>
    </p:spTree>
    <p:extLst>
      <p:ext uri="{BB962C8B-B14F-4D97-AF65-F5344CB8AC3E}">
        <p14:creationId xmlns:p14="http://schemas.microsoft.com/office/powerpoint/2010/main" val="982214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Reflector and amplifier Attacks</a:t>
            </a:r>
          </a:p>
        </p:txBody>
      </p:sp>
      <p:sp>
        <p:nvSpPr>
          <p:cNvPr id="3" name="Content Placeholder 2"/>
          <p:cNvSpPr>
            <a:spLocks noGrp="1"/>
          </p:cNvSpPr>
          <p:nvPr>
            <p:ph idx="1"/>
          </p:nvPr>
        </p:nvSpPr>
        <p:spPr/>
        <p:txBody>
          <a:bodyPr/>
          <a:lstStyle/>
          <a:p>
            <a:pPr algn="just"/>
            <a:r>
              <a:rPr lang="en-US" dirty="0"/>
              <a:t>Reflector and amplifier attacks use network systems functioning normally. </a:t>
            </a:r>
          </a:p>
          <a:p>
            <a:pPr algn="just"/>
            <a:r>
              <a:rPr lang="en-US" dirty="0"/>
              <a:t>The attacker sends a network packet with a spoofed source address to a service running on some network server. </a:t>
            </a:r>
          </a:p>
          <a:p>
            <a:pPr algn="just"/>
            <a:r>
              <a:rPr lang="en-US" dirty="0"/>
              <a:t>The server responds to this packet, sending it to the spoofed source address that belongs to the actual attack</a:t>
            </a:r>
          </a:p>
        </p:txBody>
      </p:sp>
    </p:spTree>
    <p:extLst>
      <p:ext uri="{BB962C8B-B14F-4D97-AF65-F5344CB8AC3E}">
        <p14:creationId xmlns:p14="http://schemas.microsoft.com/office/powerpoint/2010/main" val="26410632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 Attacks</a:t>
            </a:r>
          </a:p>
        </p:txBody>
      </p:sp>
      <p:sp>
        <p:nvSpPr>
          <p:cNvPr id="3" name="Content Placeholder 2"/>
          <p:cNvSpPr>
            <a:spLocks noGrp="1"/>
          </p:cNvSpPr>
          <p:nvPr>
            <p:ph idx="1"/>
          </p:nvPr>
        </p:nvSpPr>
        <p:spPr/>
        <p:txBody>
          <a:bodyPr/>
          <a:lstStyle/>
          <a:p>
            <a:pPr algn="just"/>
            <a:r>
              <a:rPr lang="en-US" dirty="0"/>
              <a:t>Ideally the attacker would like to use a service that created a larger response packet than the original request. </a:t>
            </a:r>
          </a:p>
          <a:p>
            <a:pPr algn="just"/>
            <a:r>
              <a:rPr lang="en-US" dirty="0"/>
              <a:t>This allows the attacker to convert a lower volume stream of packets from the originating system into a higher volume of packet data from the intermediary directed at the target</a:t>
            </a:r>
          </a:p>
          <a:p>
            <a:pPr algn="just"/>
            <a:r>
              <a:rPr lang="en-US" dirty="0"/>
              <a:t>UDP, ICMP, DNS, SNMP …</a:t>
            </a:r>
          </a:p>
        </p:txBody>
      </p:sp>
    </p:spTree>
    <p:extLst>
      <p:ext uri="{BB962C8B-B14F-4D97-AF65-F5344CB8AC3E}">
        <p14:creationId xmlns:p14="http://schemas.microsoft.com/office/powerpoint/2010/main" val="28585035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Reflection Attacks</a:t>
            </a:r>
          </a:p>
        </p:txBody>
      </p:sp>
      <p:pic>
        <p:nvPicPr>
          <p:cNvPr id="4" name="Content Placeholder 3"/>
          <p:cNvPicPr>
            <a:picLocks noGrp="1" noChangeAspect="1"/>
          </p:cNvPicPr>
          <p:nvPr>
            <p:ph idx="1"/>
          </p:nvPr>
        </p:nvPicPr>
        <p:blipFill>
          <a:blip r:embed="rId2"/>
          <a:stretch>
            <a:fillRect/>
          </a:stretch>
        </p:blipFill>
        <p:spPr>
          <a:xfrm>
            <a:off x="628650" y="2040300"/>
            <a:ext cx="7886700" cy="3921988"/>
          </a:xfrm>
          <a:prstGeom prst="rect">
            <a:avLst/>
          </a:prstGeom>
        </p:spPr>
      </p:pic>
    </p:spTree>
    <p:extLst>
      <p:ext uri="{BB962C8B-B14F-4D97-AF65-F5344CB8AC3E}">
        <p14:creationId xmlns:p14="http://schemas.microsoft.com/office/powerpoint/2010/main" val="36353903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Amplification Attacks</a:t>
            </a:r>
          </a:p>
        </p:txBody>
      </p:sp>
      <p:sp>
        <p:nvSpPr>
          <p:cNvPr id="3" name="Content Placeholder 2"/>
          <p:cNvSpPr>
            <a:spLocks noGrp="1"/>
          </p:cNvSpPr>
          <p:nvPr>
            <p:ph idx="1"/>
          </p:nvPr>
        </p:nvSpPr>
        <p:spPr/>
        <p:txBody>
          <a:bodyPr/>
          <a:lstStyle/>
          <a:p>
            <a:r>
              <a:rPr lang="en-US" dirty="0"/>
              <a:t>are a variant of reflector attacks and also involve sending a packet with a spoofed source address for the target system to intermediaries. </a:t>
            </a:r>
          </a:p>
          <a:p>
            <a:r>
              <a:rPr lang="en-US" dirty="0"/>
              <a:t>They differ in generating multiple response packets for each original packet sent.</a:t>
            </a:r>
          </a:p>
        </p:txBody>
      </p:sp>
    </p:spTree>
    <p:extLst>
      <p:ext uri="{BB962C8B-B14F-4D97-AF65-F5344CB8AC3E}">
        <p14:creationId xmlns:p14="http://schemas.microsoft.com/office/powerpoint/2010/main" val="4196606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DoS</a:t>
            </a:r>
            <a:endParaRPr lang="en-US" dirty="0"/>
          </a:p>
        </p:txBody>
      </p:sp>
      <p:sp>
        <p:nvSpPr>
          <p:cNvPr id="3" name="Content Placeholder 2"/>
          <p:cNvSpPr>
            <a:spLocks noGrp="1"/>
          </p:cNvSpPr>
          <p:nvPr>
            <p:ph idx="1"/>
          </p:nvPr>
        </p:nvSpPr>
        <p:spPr/>
        <p:txBody>
          <a:bodyPr/>
          <a:lstStyle/>
          <a:p>
            <a:pPr marL="0" indent="0" algn="just">
              <a:buNone/>
            </a:pPr>
            <a:r>
              <a:rPr lang="en-US" dirty="0"/>
              <a:t>A </a:t>
            </a:r>
            <a:r>
              <a:rPr lang="en-US" b="1" dirty="0"/>
              <a:t>denial of service (</a:t>
            </a:r>
            <a:r>
              <a:rPr lang="en-US" b="1" dirty="0" err="1"/>
              <a:t>DoS</a:t>
            </a:r>
            <a:r>
              <a:rPr lang="en-US" b="1" dirty="0"/>
              <a:t>) </a:t>
            </a:r>
            <a:r>
              <a:rPr lang="en-US" dirty="0"/>
              <a:t>is an action that prevents or impairs the authorized use of networks, systems, or applications by exhausting resources such as central processing units (CPU), memory, bandwidth, and disk space.</a:t>
            </a:r>
          </a:p>
        </p:txBody>
      </p:sp>
    </p:spTree>
    <p:extLst>
      <p:ext uri="{BB962C8B-B14F-4D97-AF65-F5344CB8AC3E}">
        <p14:creationId xmlns:p14="http://schemas.microsoft.com/office/powerpoint/2010/main" val="34561056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Amplification Attacks</a:t>
            </a:r>
          </a:p>
        </p:txBody>
      </p:sp>
      <p:pic>
        <p:nvPicPr>
          <p:cNvPr id="4" name="Content Placeholder 3"/>
          <p:cNvPicPr>
            <a:picLocks noGrp="1" noChangeAspect="1"/>
          </p:cNvPicPr>
          <p:nvPr>
            <p:ph idx="1"/>
          </p:nvPr>
        </p:nvPicPr>
        <p:blipFill>
          <a:blip r:embed="rId2"/>
          <a:stretch>
            <a:fillRect/>
          </a:stretch>
        </p:blipFill>
        <p:spPr>
          <a:xfrm>
            <a:off x="628650" y="2358552"/>
            <a:ext cx="7886700" cy="3285483"/>
          </a:xfrm>
          <a:prstGeom prst="rect">
            <a:avLst/>
          </a:prstGeom>
        </p:spPr>
      </p:pic>
    </p:spTree>
    <p:extLst>
      <p:ext uri="{BB962C8B-B14F-4D97-AF65-F5344CB8AC3E}">
        <p14:creationId xmlns:p14="http://schemas.microsoft.com/office/powerpoint/2010/main" val="8606021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Defenses against denial-of-service Attacks</a:t>
            </a:r>
          </a:p>
        </p:txBody>
      </p:sp>
      <p:sp>
        <p:nvSpPr>
          <p:cNvPr id="3" name="Content Placeholder 2"/>
          <p:cNvSpPr>
            <a:spLocks noGrp="1"/>
          </p:cNvSpPr>
          <p:nvPr>
            <p:ph idx="1"/>
          </p:nvPr>
        </p:nvSpPr>
        <p:spPr/>
        <p:txBody>
          <a:bodyPr/>
          <a:lstStyle/>
          <a:p>
            <a:r>
              <a:rPr lang="en-US" dirty="0"/>
              <a:t>It is important to recognize that these attacks cannot be prevented entirely.</a:t>
            </a:r>
          </a:p>
          <a:p>
            <a:r>
              <a:rPr lang="en-US" dirty="0"/>
              <a:t>In general, there are four lines of defense against </a:t>
            </a:r>
            <a:r>
              <a:rPr lang="en-US" dirty="0" err="1"/>
              <a:t>DDoS</a:t>
            </a:r>
            <a:r>
              <a:rPr lang="en-US" dirty="0"/>
              <a:t> attacks</a:t>
            </a:r>
          </a:p>
          <a:p>
            <a:pPr lvl="1"/>
            <a:r>
              <a:rPr lang="en-US" dirty="0"/>
              <a:t>Attack prevention and preemption (before the attack)</a:t>
            </a:r>
          </a:p>
          <a:p>
            <a:pPr lvl="1"/>
            <a:r>
              <a:rPr lang="en-US" dirty="0"/>
              <a:t>Attack detection and filtering (during the attack)</a:t>
            </a:r>
          </a:p>
          <a:p>
            <a:pPr lvl="1"/>
            <a:r>
              <a:rPr lang="en-US" dirty="0"/>
              <a:t>Attack source </a:t>
            </a:r>
            <a:r>
              <a:rPr lang="en-US" dirty="0" err="1"/>
              <a:t>traceback</a:t>
            </a:r>
            <a:r>
              <a:rPr lang="en-US" dirty="0"/>
              <a:t> and identification (during and after the attack)</a:t>
            </a:r>
          </a:p>
          <a:p>
            <a:pPr lvl="1"/>
            <a:r>
              <a:rPr lang="en-US" dirty="0"/>
              <a:t>Attack reaction (after the attack)</a:t>
            </a:r>
          </a:p>
        </p:txBody>
      </p:sp>
    </p:spTree>
    <p:extLst>
      <p:ext uri="{BB962C8B-B14F-4D97-AF65-F5344CB8AC3E}">
        <p14:creationId xmlns:p14="http://schemas.microsoft.com/office/powerpoint/2010/main" val="312944679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3600" dirty="0">
                <a:solidFill>
                  <a:schemeClr val="tx1"/>
                </a:solidFill>
              </a:rPr>
              <a:t>Attack prevention and preemption (before the attack)</a:t>
            </a:r>
          </a:p>
        </p:txBody>
      </p:sp>
      <p:sp>
        <p:nvSpPr>
          <p:cNvPr id="3" name="Content Placeholder 2"/>
          <p:cNvSpPr>
            <a:spLocks noGrp="1"/>
          </p:cNvSpPr>
          <p:nvPr>
            <p:ph idx="1"/>
          </p:nvPr>
        </p:nvSpPr>
        <p:spPr/>
        <p:txBody>
          <a:bodyPr/>
          <a:lstStyle/>
          <a:p>
            <a:pPr algn="just"/>
            <a:r>
              <a:rPr lang="en-US" dirty="0"/>
              <a:t>Prevent your systems from being compromised.</a:t>
            </a:r>
          </a:p>
          <a:p>
            <a:pPr algn="just"/>
            <a:r>
              <a:rPr lang="en-US" dirty="0"/>
              <a:t>Filters are in place that block spoofed-source packets.</a:t>
            </a:r>
          </a:p>
          <a:p>
            <a:r>
              <a:rPr lang="en-US" dirty="0"/>
              <a:t>Block the use of IP-directed broadcasts</a:t>
            </a:r>
          </a:p>
          <a:p>
            <a:r>
              <a:rPr lang="en-US" dirty="0"/>
              <a:t>Mirroring and replicating these servers over multiple sites with multiple network connections.</a:t>
            </a:r>
          </a:p>
          <a:p>
            <a:pPr algn="just"/>
            <a:endParaRPr lang="en-US" dirty="0"/>
          </a:p>
        </p:txBody>
      </p:sp>
    </p:spTree>
    <p:extLst>
      <p:ext uri="{BB962C8B-B14F-4D97-AF65-F5344CB8AC3E}">
        <p14:creationId xmlns:p14="http://schemas.microsoft.com/office/powerpoint/2010/main" val="118085419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1"/>
            <a:r>
              <a:rPr lang="en-US" sz="3600" dirty="0">
                <a:solidFill>
                  <a:schemeClr val="tx1"/>
                </a:solidFill>
              </a:rPr>
              <a:t>Attack detection and filtering (during the attack)</a:t>
            </a:r>
          </a:p>
        </p:txBody>
      </p:sp>
      <p:sp>
        <p:nvSpPr>
          <p:cNvPr id="3" name="Content Placeholder 2"/>
          <p:cNvSpPr>
            <a:spLocks noGrp="1"/>
          </p:cNvSpPr>
          <p:nvPr>
            <p:ph idx="1"/>
          </p:nvPr>
        </p:nvSpPr>
        <p:spPr/>
        <p:txBody>
          <a:bodyPr/>
          <a:lstStyle/>
          <a:p>
            <a:r>
              <a:rPr lang="en-US" dirty="0" err="1"/>
              <a:t>Syn</a:t>
            </a:r>
            <a:r>
              <a:rPr lang="en-US" dirty="0"/>
              <a:t> Cookies.</a:t>
            </a:r>
          </a:p>
          <a:p>
            <a:pPr algn="just"/>
            <a:r>
              <a:rPr lang="en-US" dirty="0"/>
              <a:t>Drop an entry for an incomplete connection from the TCP connections table when it overflows.</a:t>
            </a:r>
          </a:p>
          <a:p>
            <a:pPr algn="just"/>
            <a:r>
              <a:rPr lang="en-US" dirty="0"/>
              <a:t>Identify legitimate, generally human initiated, interactions from automated </a:t>
            </a:r>
            <a:r>
              <a:rPr lang="en-US" dirty="0" err="1"/>
              <a:t>DoS</a:t>
            </a:r>
            <a:r>
              <a:rPr lang="en-US" dirty="0"/>
              <a:t> attacks. These often take the form of a graphical puzzle, a </a:t>
            </a:r>
            <a:r>
              <a:rPr lang="en-US" dirty="0" err="1"/>
              <a:t>captcha</a:t>
            </a:r>
            <a:r>
              <a:rPr lang="en-US" dirty="0"/>
              <a:t>.</a:t>
            </a:r>
          </a:p>
        </p:txBody>
      </p:sp>
    </p:spTree>
    <p:extLst>
      <p:ext uri="{BB962C8B-B14F-4D97-AF65-F5344CB8AC3E}">
        <p14:creationId xmlns:p14="http://schemas.microsoft.com/office/powerpoint/2010/main" val="155909197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Q/A</a:t>
            </a:r>
          </a:p>
        </p:txBody>
      </p:sp>
      <p:sp>
        <p:nvSpPr>
          <p:cNvPr id="3" name="Content Placeholder 2"/>
          <p:cNvSpPr>
            <a:spLocks noGrp="1"/>
          </p:cNvSpPr>
          <p:nvPr>
            <p:ph idx="1"/>
          </p:nvPr>
        </p:nvSpPr>
        <p:spPr/>
        <p:txBody>
          <a:bodyPr/>
          <a:lstStyle/>
          <a:p>
            <a:r>
              <a:rPr lang="en-US" dirty="0"/>
              <a:t>Reading chapter 7 in Text book</a:t>
            </a:r>
          </a:p>
        </p:txBody>
      </p:sp>
    </p:spTree>
    <p:extLst>
      <p:ext uri="{BB962C8B-B14F-4D97-AF65-F5344CB8AC3E}">
        <p14:creationId xmlns:p14="http://schemas.microsoft.com/office/powerpoint/2010/main" val="7059434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What is </a:t>
            </a:r>
            <a:r>
              <a:rPr lang="en-US" dirty="0" err="1"/>
              <a:t>DoS</a:t>
            </a:r>
            <a:endParaRPr lang="en-US" dirty="0"/>
          </a:p>
        </p:txBody>
      </p:sp>
      <p:sp>
        <p:nvSpPr>
          <p:cNvPr id="3" name="Content Placeholder 2"/>
          <p:cNvSpPr>
            <a:spLocks noGrp="1"/>
          </p:cNvSpPr>
          <p:nvPr>
            <p:ph idx="1"/>
          </p:nvPr>
        </p:nvSpPr>
        <p:spPr/>
        <p:txBody>
          <a:bodyPr/>
          <a:lstStyle/>
          <a:p>
            <a:pPr marL="0" indent="0">
              <a:buNone/>
            </a:pPr>
            <a:r>
              <a:rPr lang="en-US" dirty="0"/>
              <a:t>Several categories of resources that could be attacked:</a:t>
            </a:r>
          </a:p>
          <a:p>
            <a:pPr lvl="1"/>
            <a:r>
              <a:rPr lang="en-US" dirty="0"/>
              <a:t>Network bandwidth</a:t>
            </a:r>
          </a:p>
          <a:p>
            <a:pPr lvl="1"/>
            <a:r>
              <a:rPr lang="en-US" dirty="0"/>
              <a:t>System resources</a:t>
            </a:r>
          </a:p>
          <a:p>
            <a:pPr lvl="1"/>
            <a:r>
              <a:rPr lang="en-US" dirty="0"/>
              <a:t>Application resources</a:t>
            </a:r>
          </a:p>
        </p:txBody>
      </p:sp>
    </p:spTree>
    <p:extLst>
      <p:ext uri="{BB962C8B-B14F-4D97-AF65-F5344CB8AC3E}">
        <p14:creationId xmlns:p14="http://schemas.microsoft.com/office/powerpoint/2010/main" val="9731613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r>
              <a:rPr lang="en-US" dirty="0"/>
              <a:t>Classic Denial-of-Service Attacks</a:t>
            </a:r>
          </a:p>
          <a:p>
            <a:r>
              <a:rPr lang="en-US" dirty="0"/>
              <a:t>Source Address Spoofing</a:t>
            </a:r>
          </a:p>
          <a:p>
            <a:r>
              <a:rPr lang="en-US" dirty="0" err="1"/>
              <a:t>Syn</a:t>
            </a:r>
            <a:r>
              <a:rPr lang="en-US" dirty="0"/>
              <a:t> Spoofing</a:t>
            </a:r>
          </a:p>
          <a:p>
            <a:pPr lvl="1"/>
            <a:endParaRPr lang="en-US" dirty="0"/>
          </a:p>
        </p:txBody>
      </p:sp>
      <p:pic>
        <p:nvPicPr>
          <p:cNvPr id="4" name="Picture 3"/>
          <p:cNvPicPr>
            <a:picLocks noChangeAspect="1"/>
          </p:cNvPicPr>
          <p:nvPr/>
        </p:nvPicPr>
        <p:blipFill>
          <a:blip r:embed="rId2"/>
          <a:stretch>
            <a:fillRect/>
          </a:stretch>
        </p:blipFill>
        <p:spPr>
          <a:xfrm>
            <a:off x="4419600" y="2743200"/>
            <a:ext cx="4601131" cy="3997164"/>
          </a:xfrm>
          <a:prstGeom prst="rect">
            <a:avLst/>
          </a:prstGeom>
        </p:spPr>
      </p:pic>
    </p:spTree>
    <p:extLst>
      <p:ext uri="{BB962C8B-B14F-4D97-AF65-F5344CB8AC3E}">
        <p14:creationId xmlns:p14="http://schemas.microsoft.com/office/powerpoint/2010/main" val="2153568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r>
              <a:rPr lang="en-US" dirty="0"/>
              <a:t>Flooding Attacks.</a:t>
            </a:r>
          </a:p>
          <a:p>
            <a:r>
              <a:rPr lang="en-US" dirty="0"/>
              <a:t>Distributed denial-of-Service Attacks.</a:t>
            </a:r>
          </a:p>
          <a:p>
            <a:r>
              <a:rPr lang="en-US" dirty="0"/>
              <a:t>Application-based bandwidth Attacks.</a:t>
            </a:r>
          </a:p>
          <a:p>
            <a:r>
              <a:rPr lang="en-US" dirty="0"/>
              <a:t>Reflector and amplifier Attacks.</a:t>
            </a:r>
          </a:p>
        </p:txBody>
      </p:sp>
    </p:spTree>
    <p:extLst>
      <p:ext uri="{BB962C8B-B14F-4D97-AF65-F5344CB8AC3E}">
        <p14:creationId xmlns:p14="http://schemas.microsoft.com/office/powerpoint/2010/main" val="409759721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Flooding Attacks.</a:t>
            </a:r>
          </a:p>
        </p:txBody>
      </p:sp>
      <p:sp>
        <p:nvSpPr>
          <p:cNvPr id="3" name="Content Placeholder 2"/>
          <p:cNvSpPr>
            <a:spLocks noGrp="1"/>
          </p:cNvSpPr>
          <p:nvPr>
            <p:ph idx="1"/>
          </p:nvPr>
        </p:nvSpPr>
        <p:spPr/>
        <p:txBody>
          <a:bodyPr/>
          <a:lstStyle/>
          <a:p>
            <a:pPr marL="0" indent="0" algn="just">
              <a:buNone/>
            </a:pPr>
            <a:r>
              <a:rPr lang="en-US" dirty="0"/>
              <a:t>Take a variety of forms, based on which network protocol is being used to implement the attack. In all cases the intent is generally to overload the network capacity on some link to a server.</a:t>
            </a:r>
            <a:endParaRPr lang="en-US" b="1" dirty="0"/>
          </a:p>
          <a:p>
            <a:pPr lvl="1"/>
            <a:r>
              <a:rPr lang="en-US" dirty="0"/>
              <a:t>ICMP Flood</a:t>
            </a:r>
          </a:p>
          <a:p>
            <a:pPr lvl="1"/>
            <a:r>
              <a:rPr lang="en-US" dirty="0"/>
              <a:t>UDP Flood</a:t>
            </a:r>
          </a:p>
          <a:p>
            <a:pPr lvl="1"/>
            <a:r>
              <a:rPr lang="en-US" dirty="0"/>
              <a:t>TCP SYN Flood</a:t>
            </a:r>
          </a:p>
        </p:txBody>
      </p:sp>
    </p:spTree>
    <p:extLst>
      <p:ext uri="{BB962C8B-B14F-4D97-AF65-F5344CB8AC3E}">
        <p14:creationId xmlns:p14="http://schemas.microsoft.com/office/powerpoint/2010/main" val="35567497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42" name="Rectangle 2"/>
          <p:cNvSpPr>
            <a:spLocks noGrp="1" noChangeArrowheads="1"/>
          </p:cNvSpPr>
          <p:nvPr>
            <p:ph type="title"/>
          </p:nvPr>
        </p:nvSpPr>
        <p:spPr/>
        <p:txBody>
          <a:bodyPr/>
          <a:lstStyle/>
          <a:p>
            <a:r>
              <a:rPr lang="en-US"/>
              <a:t>SYN-flooding Attack</a:t>
            </a:r>
            <a:endParaRPr lang="en-US" dirty="0"/>
          </a:p>
        </p:txBody>
      </p:sp>
      <p:sp>
        <p:nvSpPr>
          <p:cNvPr id="368643" name="Rectangle 3"/>
          <p:cNvSpPr>
            <a:spLocks noGrp="1" noChangeArrowheads="1"/>
          </p:cNvSpPr>
          <p:nvPr>
            <p:ph idx="1"/>
          </p:nvPr>
        </p:nvSpPr>
        <p:spPr/>
        <p:txBody>
          <a:bodyPr>
            <a:normAutofit lnSpcReduction="10000"/>
          </a:bodyPr>
          <a:lstStyle/>
          <a:p>
            <a:r>
              <a:rPr lang="en-US" dirty="0"/>
              <a:t>Very common denial-of-service attack, aka Neptune</a:t>
            </a:r>
          </a:p>
          <a:p>
            <a:r>
              <a:rPr lang="en-US" dirty="0"/>
              <a:t>Attacker starts handshake with SYN-marked segment</a:t>
            </a:r>
          </a:p>
          <a:p>
            <a:r>
              <a:rPr lang="en-US" dirty="0"/>
              <a:t>Victim replies with SYN-ACK segment</a:t>
            </a:r>
          </a:p>
          <a:p>
            <a:r>
              <a:rPr lang="en-US" dirty="0"/>
              <a:t>Attacker… stays silent</a:t>
            </a:r>
          </a:p>
          <a:p>
            <a:pPr lvl="1"/>
            <a:r>
              <a:rPr lang="en-US" dirty="0"/>
              <a:t>Note that the source IP of the attacker can be spoofed, since no final ACK is required</a:t>
            </a:r>
          </a:p>
          <a:p>
            <a:r>
              <a:rPr lang="en-US" dirty="0"/>
              <a:t>A host can keep a limited number of TCP connections in half-open state. After that limit, it cannot accept any more connections</a:t>
            </a:r>
          </a:p>
        </p:txBody>
      </p:sp>
    </p:spTree>
    <p:extLst>
      <p:ext uri="{BB962C8B-B14F-4D97-AF65-F5344CB8AC3E}">
        <p14:creationId xmlns:p14="http://schemas.microsoft.com/office/powerpoint/2010/main" val="13123592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SYN-flooding Attack</a:t>
            </a:r>
            <a:endParaRPr lang="en-US" dirty="0"/>
          </a:p>
        </p:txBody>
      </p:sp>
      <p:sp>
        <p:nvSpPr>
          <p:cNvPr id="3" name="Content Placeholder 2"/>
          <p:cNvSpPr>
            <a:spLocks noGrp="1"/>
          </p:cNvSpPr>
          <p:nvPr>
            <p:ph idx="1"/>
          </p:nvPr>
        </p:nvSpPr>
        <p:spPr/>
        <p:txBody>
          <a:bodyPr>
            <a:normAutofit lnSpcReduction="10000"/>
          </a:bodyPr>
          <a:lstStyle/>
          <a:p>
            <a:r>
              <a:rPr lang="en-US" dirty="0"/>
              <a:t>Current solutions</a:t>
            </a:r>
          </a:p>
          <a:p>
            <a:pPr lvl="1"/>
            <a:r>
              <a:rPr lang="en-US" dirty="0"/>
              <a:t>Filtering</a:t>
            </a:r>
          </a:p>
          <a:p>
            <a:pPr lvl="1"/>
            <a:r>
              <a:rPr lang="en-US" dirty="0"/>
              <a:t>Increase the length of the half-open connection queue</a:t>
            </a:r>
          </a:p>
          <a:p>
            <a:pPr lvl="1"/>
            <a:r>
              <a:rPr lang="en-US" dirty="0"/>
              <a:t>Reduce the SYN-received timeout</a:t>
            </a:r>
          </a:p>
          <a:p>
            <a:pPr lvl="1"/>
            <a:r>
              <a:rPr lang="en-US" dirty="0"/>
              <a:t>Drop half-open connections when the limit has been reached and new requests for connection arrive</a:t>
            </a:r>
          </a:p>
          <a:p>
            <a:pPr lvl="1"/>
            <a:r>
              <a:rPr lang="en-US" dirty="0"/>
              <a:t>Limit the number of half-open connections from a specific source </a:t>
            </a:r>
          </a:p>
          <a:p>
            <a:pPr lvl="1"/>
            <a:r>
              <a:rPr lang="en-US" dirty="0"/>
              <a:t>Use SYN cookies</a:t>
            </a:r>
          </a:p>
          <a:p>
            <a:r>
              <a:rPr lang="en-US" dirty="0"/>
              <a:t>See TCP SYN Flooding Attacks and Common Mitigations, RFC 4987</a:t>
            </a:r>
          </a:p>
          <a:p>
            <a:endParaRPr lang="en-US" dirty="0"/>
          </a:p>
        </p:txBody>
      </p:sp>
    </p:spTree>
    <p:extLst>
      <p:ext uri="{BB962C8B-B14F-4D97-AF65-F5344CB8AC3E}">
        <p14:creationId xmlns:p14="http://schemas.microsoft.com/office/powerpoint/2010/main" val="33126217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4" name="Rectangle 2"/>
          <p:cNvSpPr>
            <a:spLocks noGrp="1" noChangeArrowheads="1"/>
          </p:cNvSpPr>
          <p:nvPr>
            <p:ph type="title"/>
          </p:nvPr>
        </p:nvSpPr>
        <p:spPr/>
        <p:txBody>
          <a:bodyPr/>
          <a:lstStyle/>
          <a:p>
            <a:r>
              <a:rPr lang="en-US" dirty="0"/>
              <a:t>SYN Cookies</a:t>
            </a:r>
          </a:p>
        </p:txBody>
      </p:sp>
      <p:sp>
        <p:nvSpPr>
          <p:cNvPr id="407555" name="Rectangle 3"/>
          <p:cNvSpPr>
            <a:spLocks noGrp="1" noChangeArrowheads="1"/>
          </p:cNvSpPr>
          <p:nvPr>
            <p:ph idx="1"/>
          </p:nvPr>
        </p:nvSpPr>
        <p:spPr/>
        <p:txBody>
          <a:bodyPr/>
          <a:lstStyle/>
          <a:p>
            <a:r>
              <a:rPr lang="en-US"/>
              <a:t>Special algorithm used for determining the initial sequence number of the server</a:t>
            </a:r>
          </a:p>
          <a:p>
            <a:r>
              <a:rPr lang="en-US"/>
              <a:t>The number is </a:t>
            </a:r>
          </a:p>
          <a:p>
            <a:pPr lvl="1"/>
            <a:r>
              <a:rPr lang="en-US"/>
              <a:t>Top 5 bits: t mod 32, where t is a 32-bit time counter that increases every 64 seconds</a:t>
            </a:r>
          </a:p>
          <a:p>
            <a:pPr lvl="1"/>
            <a:r>
              <a:rPr lang="en-US"/>
              <a:t>Following 3 bits: the encoding of the Maximum Segment Size (MSS) chosen by the server in response to the client's MSS </a:t>
            </a:r>
          </a:p>
          <a:p>
            <a:pPr lvl="1"/>
            <a:r>
              <a:rPr lang="en-US"/>
              <a:t>A keyed hash of:</a:t>
            </a:r>
          </a:p>
          <a:p>
            <a:pPr lvl="2"/>
            <a:r>
              <a:rPr lang="en-US"/>
              <a:t>Counter t</a:t>
            </a:r>
          </a:p>
          <a:p>
            <a:pPr lvl="2"/>
            <a:r>
              <a:rPr lang="en-US"/>
              <a:t>Source/Destination IP addresses and ports</a:t>
            </a:r>
          </a:p>
        </p:txBody>
      </p:sp>
    </p:spTree>
    <p:extLst>
      <p:ext uri="{BB962C8B-B14F-4D97-AF65-F5344CB8AC3E}">
        <p14:creationId xmlns:p14="http://schemas.microsoft.com/office/powerpoint/2010/main" val="2193287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Theme</Template>
  <TotalTime>3763</TotalTime>
  <Words>1128</Words>
  <Application>Microsoft Office PowerPoint</Application>
  <PresentationFormat>On-screen Show (4:3)</PresentationFormat>
  <Paragraphs>123</Paragraphs>
  <Slides>24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Calibri Light</vt:lpstr>
      <vt:lpstr>Office Theme</vt:lpstr>
      <vt:lpstr>DDOS</vt:lpstr>
      <vt:lpstr>What is DoS</vt:lpstr>
      <vt:lpstr>What is DoS</vt:lpstr>
      <vt:lpstr>Example</vt:lpstr>
      <vt:lpstr>PowerPoint Presentation</vt:lpstr>
      <vt:lpstr>Flooding Attacks.</vt:lpstr>
      <vt:lpstr>SYN-flooding Attack</vt:lpstr>
      <vt:lpstr>SYN-flooding Attack</vt:lpstr>
      <vt:lpstr>SYN Cookies</vt:lpstr>
      <vt:lpstr>SYN Cookies</vt:lpstr>
      <vt:lpstr>Distributed denial-of-Service Attacks</vt:lpstr>
      <vt:lpstr>Distributed denial-of-Service Attacks</vt:lpstr>
      <vt:lpstr>Application-based bandwidth Attacks</vt:lpstr>
      <vt:lpstr>SIP Flood</vt:lpstr>
      <vt:lpstr>HTTP Based Attack</vt:lpstr>
      <vt:lpstr>Reflector and amplifier Attacks</vt:lpstr>
      <vt:lpstr>Reflection Attacks</vt:lpstr>
      <vt:lpstr>Reflection Attacks</vt:lpstr>
      <vt:lpstr>Amplification Attacks</vt:lpstr>
      <vt:lpstr>Amplification Attacks</vt:lpstr>
      <vt:lpstr>Defenses against denial-of-service Attacks</vt:lpstr>
      <vt:lpstr>Attack prevention and preemption (before the attack)</vt:lpstr>
      <vt:lpstr>Attack detection and filtering (during the attack)</vt:lpstr>
      <vt:lpstr>Q/A</vt:lpstr>
    </vt:vector>
  </TitlesOfParts>
  <Company>Grizli777</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RSA</dc:title>
  <dc:creator>ttdung</dc:creator>
  <cp:lastModifiedBy>TRẦN HOÀNG LINH</cp:lastModifiedBy>
  <cp:revision>217</cp:revision>
  <dcterms:created xsi:type="dcterms:W3CDTF">2011-03-05T05:09:15Z</dcterms:created>
  <dcterms:modified xsi:type="dcterms:W3CDTF">2025-08-19T11:39:48Z</dcterms:modified>
</cp:coreProperties>
</file>