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9"/>
  </p:notesMasterIdLst>
  <p:sldIdLst>
    <p:sldId id="256" r:id="rId2"/>
    <p:sldId id="302" r:id="rId3"/>
    <p:sldId id="306" r:id="rId4"/>
    <p:sldId id="303" r:id="rId5"/>
    <p:sldId id="304" r:id="rId6"/>
    <p:sldId id="305" r:id="rId7"/>
    <p:sldId id="307" r:id="rId8"/>
    <p:sldId id="308" r:id="rId9"/>
    <p:sldId id="310" r:id="rId10"/>
    <p:sldId id="309" r:id="rId11"/>
    <p:sldId id="312" r:id="rId12"/>
    <p:sldId id="311" r:id="rId13"/>
    <p:sldId id="313" r:id="rId14"/>
    <p:sldId id="315" r:id="rId15"/>
    <p:sldId id="314" r:id="rId16"/>
    <p:sldId id="317" r:id="rId17"/>
    <p:sldId id="31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374" autoAdjust="0"/>
  </p:normalViewPr>
  <p:slideViewPr>
    <p:cSldViewPr>
      <p:cViewPr varScale="1">
        <p:scale>
          <a:sx n="54" d="100"/>
          <a:sy n="54" d="100"/>
        </p:scale>
        <p:origin x="20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AF838-C4FF-44CF-9766-E03C48DDCD07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BDDC5-65FF-418D-84FB-15411E3D5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41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BDDC5-65FF-418D-84FB-15411E3D5A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47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5C91-8853-4572-85F9-CFDD21810BA5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E7667-985C-4DC8-BADF-4211665A3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6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E106-E2ED-4AFE-8110-6C9A05285CF0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83A0-C2E3-4446-982F-DC0B2ADCFF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4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E106-E2ED-4AFE-8110-6C9A05285CF0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83A0-C2E3-4446-982F-DC0B2ADCFF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0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5C91-8853-4572-85F9-CFDD21810BA5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83A0-C2E3-4446-982F-DC0B2ADCFF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5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5C91-8853-4572-85F9-CFDD21810BA5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83A0-C2E3-4446-982F-DC0B2ADCFF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48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5C91-8853-4572-85F9-CFDD21810BA5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83A0-C2E3-4446-982F-DC0B2ADCFF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3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E106-E2ED-4AFE-8110-6C9A05285CF0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83A0-C2E3-4446-982F-DC0B2ADCFF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1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E106-E2ED-4AFE-8110-6C9A05285CF0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83A0-C2E3-4446-982F-DC0B2ADCFF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E106-E2ED-4AFE-8110-6C9A05285CF0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83A0-C2E3-4446-982F-DC0B2ADCFF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7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E106-E2ED-4AFE-8110-6C9A05285CF0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83A0-C2E3-4446-982F-DC0B2ADCFF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3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BE106-E2ED-4AFE-8110-6C9A05285CF0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783A0-C2E3-4446-982F-DC0B2ADCFF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0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BE106-E2ED-4AFE-8110-6C9A05285CF0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783A0-C2E3-4446-982F-DC0B2ADCFF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99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Firewall/IPS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Stateful</a:t>
            </a:r>
            <a:r>
              <a:rPr lang="en-US" b="1" dirty="0"/>
              <a:t> inspection firewall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792968"/>
            <a:ext cx="4934639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0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Stateful</a:t>
            </a:r>
            <a:r>
              <a:rPr lang="en-US" b="1" dirty="0"/>
              <a:t> inspection firewall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22068"/>
            <a:ext cx="7886700" cy="375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74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proxy firewall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application-level gateway</a:t>
            </a:r>
            <a:r>
              <a:rPr lang="en-US" dirty="0"/>
              <a:t>, also called an application proxy, acts as a relay of application-level traffic. The user contacts the gateway using a TCP/IP application, such as HTTP/FTP,</a:t>
            </a:r>
          </a:p>
        </p:txBody>
      </p:sp>
    </p:spTree>
    <p:extLst>
      <p:ext uri="{BB962C8B-B14F-4D97-AF65-F5344CB8AC3E}">
        <p14:creationId xmlns:p14="http://schemas.microsoft.com/office/powerpoint/2010/main" val="4058179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proxy firewall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3786" y="2491371"/>
            <a:ext cx="4496427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24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Circuit-level proxy firewall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with an application gateway, a circuit-level gateway does not permit an end-to-end TCP connection; rather, the gateway sets up two TCP connections, one between itself and a TCP user on an inner host and one between itself and a TCP user on an outside host </a:t>
            </a:r>
          </a:p>
          <a:p>
            <a:r>
              <a:rPr lang="en-US" dirty="0"/>
              <a:t>An example of a circuit-level gateway  implementation is the SOCKS</a:t>
            </a:r>
          </a:p>
        </p:txBody>
      </p:sp>
    </p:spTree>
    <p:extLst>
      <p:ext uri="{BB962C8B-B14F-4D97-AF65-F5344CB8AC3E}">
        <p14:creationId xmlns:p14="http://schemas.microsoft.com/office/powerpoint/2010/main" val="3232235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Circuit-level proxy firewall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654" y="2481844"/>
            <a:ext cx="4410691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68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Firewall Basing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Bastion Host</a:t>
            </a:r>
          </a:p>
          <a:p>
            <a:r>
              <a:rPr lang="en-US" b="1" dirty="0"/>
              <a:t>Host-Based Firewalls</a:t>
            </a:r>
          </a:p>
          <a:p>
            <a:pPr lvl="1"/>
            <a:r>
              <a:rPr lang="en-US" dirty="0"/>
              <a:t>A host-based firewall is a software module used to secure an individual host.</a:t>
            </a:r>
            <a:endParaRPr lang="en-US" b="1" dirty="0"/>
          </a:p>
          <a:p>
            <a:r>
              <a:rPr lang="en-US" b="1" dirty="0"/>
              <a:t>Personal Firewall</a:t>
            </a:r>
          </a:p>
          <a:p>
            <a:pPr lvl="1"/>
            <a:r>
              <a:rPr lang="en-US" dirty="0"/>
              <a:t>A personal firewall controls the traffic between a personal computer or workstation on one side and the Internet or enterprise network on the other side</a:t>
            </a:r>
          </a:p>
        </p:txBody>
      </p:sp>
    </p:spTree>
    <p:extLst>
      <p:ext uri="{BB962C8B-B14F-4D97-AF65-F5344CB8AC3E}">
        <p14:creationId xmlns:p14="http://schemas.microsoft.com/office/powerpoint/2010/main" val="3462011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Firewall Location and Configurations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3280" y="1825624"/>
            <a:ext cx="3812320" cy="494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7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Firewall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firewall is inserted between the premises network and the Internet to establish a controlled link and to erect an outer security wall or perimeter. </a:t>
            </a:r>
          </a:p>
          <a:p>
            <a:r>
              <a:rPr lang="en-US" dirty="0"/>
              <a:t>The aim of this perimeter is to protect the premises network from Internet-based attacks and to provide a single choke point where security and auditing can be imposed.</a:t>
            </a:r>
          </a:p>
          <a:p>
            <a:r>
              <a:rPr lang="en-US" dirty="0"/>
              <a:t>The firewall may be a single computer system or a set of two or more systems that cooperate to perform the firewall function</a:t>
            </a:r>
          </a:p>
        </p:txBody>
      </p:sp>
    </p:spTree>
    <p:extLst>
      <p:ext uri="{BB962C8B-B14F-4D97-AF65-F5344CB8AC3E}">
        <p14:creationId xmlns:p14="http://schemas.microsoft.com/office/powerpoint/2010/main" val="274033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Firewall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124200"/>
            <a:ext cx="7929283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5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goals for a firewall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traffic from inside to outside, and vice versa, must pass through the firewall</a:t>
            </a:r>
          </a:p>
          <a:p>
            <a:r>
              <a:rPr lang="en-US" dirty="0"/>
              <a:t>Only authorized traffic, as defined by the local security policy, will be allowed to pass</a:t>
            </a:r>
          </a:p>
          <a:p>
            <a:r>
              <a:rPr lang="en-US" dirty="0"/>
              <a:t>The firewall itself is immune to penetration.</a:t>
            </a:r>
          </a:p>
        </p:txBody>
      </p:sp>
    </p:spTree>
    <p:extLst>
      <p:ext uri="{BB962C8B-B14F-4D97-AF65-F5344CB8AC3E}">
        <p14:creationId xmlns:p14="http://schemas.microsoft.com/office/powerpoint/2010/main" val="338737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Characteristics that a firewall access policy could use to filter traffic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IP Address and Protocol Values</a:t>
            </a:r>
            <a:r>
              <a:rPr lang="en-US" dirty="0"/>
              <a:t>: Controls access based on the source or destination addresses and port numbers, direction of flow being inbound or outbound, and other network and transport layer characteristics</a:t>
            </a:r>
          </a:p>
          <a:p>
            <a:r>
              <a:rPr lang="en-US" b="1" dirty="0"/>
              <a:t>Application Protocol</a:t>
            </a:r>
            <a:r>
              <a:rPr lang="en-US" dirty="0"/>
              <a:t>: Controls access on the basis of authorized application protocol data</a:t>
            </a:r>
          </a:p>
          <a:p>
            <a:r>
              <a:rPr lang="en-US" b="1" dirty="0"/>
              <a:t>User Identity</a:t>
            </a:r>
            <a:r>
              <a:rPr lang="en-US" dirty="0"/>
              <a:t>: Controls access based on the users identity, typically for inside users</a:t>
            </a:r>
          </a:p>
          <a:p>
            <a:r>
              <a:rPr lang="en-US" b="1" dirty="0"/>
              <a:t>Network Activity</a:t>
            </a:r>
            <a:r>
              <a:rPr lang="en-US" dirty="0"/>
              <a:t>: Controls access based on considerations such as the time or request, e.g., only in business hours; rate of requests, e.g., to detect scanning attempts; or other activity patterns</a:t>
            </a:r>
          </a:p>
        </p:txBody>
      </p:sp>
    </p:spTree>
    <p:extLst>
      <p:ext uri="{BB962C8B-B14F-4D97-AF65-F5344CB8AC3E}">
        <p14:creationId xmlns:p14="http://schemas.microsoft.com/office/powerpoint/2010/main" val="1272845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filtering firewall</a:t>
            </a:r>
          </a:p>
          <a:p>
            <a:r>
              <a:rPr lang="en-US" dirty="0" err="1"/>
              <a:t>Stateful</a:t>
            </a:r>
            <a:r>
              <a:rPr lang="en-US" dirty="0"/>
              <a:t> inspection firewall</a:t>
            </a:r>
          </a:p>
          <a:p>
            <a:r>
              <a:rPr lang="en-US" dirty="0"/>
              <a:t>Application proxy firewall</a:t>
            </a:r>
          </a:p>
          <a:p>
            <a:r>
              <a:rPr lang="en-US" dirty="0"/>
              <a:t>Circuit-level proxy firewall</a:t>
            </a:r>
          </a:p>
        </p:txBody>
      </p:sp>
    </p:spTree>
    <p:extLst>
      <p:ext uri="{BB962C8B-B14F-4D97-AF65-F5344CB8AC3E}">
        <p14:creationId xmlns:p14="http://schemas.microsoft.com/office/powerpoint/2010/main" val="305923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Packet Filtering Firewall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packet filtering firewall </a:t>
            </a:r>
            <a:r>
              <a:rPr lang="en-US" dirty="0"/>
              <a:t>applies a set of rules to each incoming and outgoing IP packet and then forwards or discards the packet.</a:t>
            </a:r>
          </a:p>
          <a:p>
            <a:pPr lvl="1"/>
            <a:r>
              <a:rPr lang="en-US" dirty="0"/>
              <a:t>Source IP address</a:t>
            </a:r>
          </a:p>
          <a:p>
            <a:pPr lvl="1"/>
            <a:r>
              <a:rPr lang="en-US" dirty="0"/>
              <a:t>Destination IP address</a:t>
            </a:r>
          </a:p>
          <a:p>
            <a:pPr lvl="1"/>
            <a:r>
              <a:rPr lang="en-US" dirty="0"/>
              <a:t>Source and destination transport-level address</a:t>
            </a:r>
          </a:p>
          <a:p>
            <a:pPr lvl="1"/>
            <a:r>
              <a:rPr lang="en-US" dirty="0"/>
              <a:t>IP protocol field</a:t>
            </a:r>
          </a:p>
          <a:p>
            <a:pPr lvl="1"/>
            <a:r>
              <a:rPr lang="en-US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4869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Packet Filtering Firewall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86000"/>
            <a:ext cx="4610743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73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Packet Filtering Firewall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71800"/>
            <a:ext cx="8481324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7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875</TotalTime>
  <Words>476</Words>
  <Application>Microsoft Office PowerPoint</Application>
  <PresentationFormat>On-screen Show (4:3)</PresentationFormat>
  <Paragraphs>46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Firewall/IPS</vt:lpstr>
      <vt:lpstr>What is Firewall</vt:lpstr>
      <vt:lpstr>What is Firewall</vt:lpstr>
      <vt:lpstr>Design goals for a firewall</vt:lpstr>
      <vt:lpstr>Characteristics that a firewall access policy could use to filter traffic</vt:lpstr>
      <vt:lpstr>Types of Firewalls</vt:lpstr>
      <vt:lpstr>Packet Filtering Firewall</vt:lpstr>
      <vt:lpstr>Packet Filtering Firewall</vt:lpstr>
      <vt:lpstr>Packet Filtering Firewall</vt:lpstr>
      <vt:lpstr>Stateful inspection firewall</vt:lpstr>
      <vt:lpstr>Stateful inspection firewall</vt:lpstr>
      <vt:lpstr>Application proxy firewall</vt:lpstr>
      <vt:lpstr>Application proxy firewall</vt:lpstr>
      <vt:lpstr>Circuit-level proxy firewall</vt:lpstr>
      <vt:lpstr>Circuit-level proxy firewall</vt:lpstr>
      <vt:lpstr>Firewall Basing</vt:lpstr>
      <vt:lpstr>Firewall Location and Configurations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Viruses and Worms</dc:title>
  <dc:creator>ttdung</dc:creator>
  <cp:lastModifiedBy>TRẦN HOÀNG LINH</cp:lastModifiedBy>
  <cp:revision>116</cp:revision>
  <dcterms:created xsi:type="dcterms:W3CDTF">2013-05-12T03:30:20Z</dcterms:created>
  <dcterms:modified xsi:type="dcterms:W3CDTF">2025-08-19T11:40:19Z</dcterms:modified>
</cp:coreProperties>
</file>