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7"/>
  </p:notesMasterIdLst>
  <p:sldIdLst>
    <p:sldId id="256" r:id="rId2"/>
    <p:sldId id="258" r:id="rId3"/>
    <p:sldId id="263" r:id="rId4"/>
    <p:sldId id="331" r:id="rId5"/>
    <p:sldId id="332" r:id="rId6"/>
    <p:sldId id="333" r:id="rId7"/>
    <p:sldId id="334" r:id="rId8"/>
    <p:sldId id="335" r:id="rId9"/>
    <p:sldId id="339" r:id="rId10"/>
    <p:sldId id="338" r:id="rId11"/>
    <p:sldId id="336" r:id="rId12"/>
    <p:sldId id="337" r:id="rId13"/>
    <p:sldId id="340" r:id="rId14"/>
    <p:sldId id="341" r:id="rId15"/>
    <p:sldId id="342" r:id="rId16"/>
    <p:sldId id="343" r:id="rId17"/>
    <p:sldId id="344" r:id="rId18"/>
    <p:sldId id="310" r:id="rId19"/>
    <p:sldId id="311" r:id="rId20"/>
    <p:sldId id="309" r:id="rId21"/>
    <p:sldId id="312" r:id="rId22"/>
    <p:sldId id="313" r:id="rId23"/>
    <p:sldId id="305" r:id="rId24"/>
    <p:sldId id="306" r:id="rId25"/>
    <p:sldId id="307" r:id="rId26"/>
    <p:sldId id="308" r:id="rId27"/>
    <p:sldId id="314" r:id="rId28"/>
    <p:sldId id="315" r:id="rId29"/>
    <p:sldId id="316" r:id="rId30"/>
    <p:sldId id="326" r:id="rId31"/>
    <p:sldId id="318" r:id="rId32"/>
    <p:sldId id="327" r:id="rId33"/>
    <p:sldId id="328" r:id="rId34"/>
    <p:sldId id="319" r:id="rId35"/>
    <p:sldId id="320" r:id="rId36"/>
    <p:sldId id="329" r:id="rId37"/>
    <p:sldId id="330" r:id="rId38"/>
    <p:sldId id="273" r:id="rId39"/>
    <p:sldId id="285" r:id="rId40"/>
    <p:sldId id="325" r:id="rId41"/>
    <p:sldId id="286" r:id="rId42"/>
    <p:sldId id="287" r:id="rId43"/>
    <p:sldId id="288" r:id="rId44"/>
    <p:sldId id="289" r:id="rId45"/>
    <p:sldId id="29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6"/>
    <p:restoredTop sz="88225" autoAdjust="0"/>
  </p:normalViewPr>
  <p:slideViewPr>
    <p:cSldViewPr>
      <p:cViewPr varScale="1">
        <p:scale>
          <a:sx n="130" d="100"/>
          <a:sy n="130" d="100"/>
        </p:scale>
        <p:origin x="21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988CE5-BC2A-41B2-9E4E-B5EA510DEC9D}" type="datetimeFigureOut">
              <a:rPr lang="en-US" smtClean="0"/>
              <a:pPr/>
              <a:t>3/28/24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4F56D-3FAF-4346-8FD2-E2039799085F}" type="slidenum">
              <a:rPr lang="en-US" smtClean="0"/>
              <a:pPr/>
              <a:t>‹#›</a:t>
            </a:fld>
            <a:endParaRPr lang="en-US"/>
          </a:p>
        </p:txBody>
      </p:sp>
    </p:spTree>
    <p:extLst>
      <p:ext uri="{BB962C8B-B14F-4D97-AF65-F5344CB8AC3E}">
        <p14:creationId xmlns:p14="http://schemas.microsoft.com/office/powerpoint/2010/main" val="2787853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1" i="0" kern="1200" dirty="0">
                <a:solidFill>
                  <a:schemeClr val="tx1"/>
                </a:solidFill>
                <a:latin typeface="+mn-lt"/>
                <a:ea typeface="+mn-ea"/>
                <a:cs typeface="+mn-cs"/>
              </a:rPr>
              <a:t>S/MIME</a:t>
            </a:r>
            <a:r>
              <a:rPr lang="vi-VN" sz="1200" b="0" i="0" kern="1200" dirty="0">
                <a:solidFill>
                  <a:schemeClr val="tx1"/>
                </a:solidFill>
                <a:latin typeface="+mn-lt"/>
                <a:ea typeface="+mn-ea"/>
                <a:cs typeface="+mn-cs"/>
              </a:rPr>
              <a:t> (</a:t>
            </a:r>
            <a:r>
              <a:rPr lang="vi-VN" sz="1200" b="1" i="0" kern="1200" dirty="0">
                <a:solidFill>
                  <a:schemeClr val="tx1"/>
                </a:solidFill>
                <a:latin typeface="+mn-lt"/>
                <a:ea typeface="+mn-ea"/>
                <a:cs typeface="+mn-cs"/>
              </a:rPr>
              <a:t>Secure/Multipurpose Internet Mail Extensions</a:t>
            </a:r>
            <a:r>
              <a:rPr lang="vi-VN" sz="1200" b="0" i="0" kern="1200" dirty="0">
                <a:solidFill>
                  <a:schemeClr val="tx1"/>
                </a:solidFill>
                <a:latin typeface="+mn-lt"/>
                <a:ea typeface="+mn-ea"/>
                <a:cs typeface="+mn-cs"/>
              </a:rPr>
              <a:t>)</a:t>
            </a:r>
            <a:endParaRPr lang="vi-VN" dirty="0"/>
          </a:p>
        </p:txBody>
      </p:sp>
      <p:sp>
        <p:nvSpPr>
          <p:cNvPr id="4" name="Slide Number Placeholder 3"/>
          <p:cNvSpPr>
            <a:spLocks noGrp="1"/>
          </p:cNvSpPr>
          <p:nvPr>
            <p:ph type="sldNum" sz="quarter" idx="10"/>
          </p:nvPr>
        </p:nvSpPr>
        <p:spPr/>
        <p:txBody>
          <a:bodyPr/>
          <a:lstStyle/>
          <a:p>
            <a:fld id="{3824F56D-3FAF-4346-8FD2-E2039799085F}" type="slidenum">
              <a:rPr lang="en-US" smtClean="0"/>
              <a:pPr/>
              <a:t>3</a:t>
            </a:fld>
            <a:endParaRPr lang="en-US"/>
          </a:p>
        </p:txBody>
      </p:sp>
    </p:spTree>
    <p:extLst>
      <p:ext uri="{BB962C8B-B14F-4D97-AF65-F5344CB8AC3E}">
        <p14:creationId xmlns:p14="http://schemas.microsoft.com/office/powerpoint/2010/main" val="322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74750" y="696913"/>
            <a:ext cx="4638675" cy="3479800"/>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want to find the address of</a:t>
            </a:r>
            <a:r>
              <a:rPr lang="en-US" altLang="en-US" b="1">
                <a:hlinkClick r:id="rId3" tooltip="www.example.com"/>
              </a:rPr>
              <a:t>www.example.com</a:t>
            </a:r>
            <a:r>
              <a:rPr lang="en-US" altLang="en-US"/>
              <a:t> so we ask a root DNS server for the list of .com DNS servers. The root server gives me a list of .com DNS servers so we pick one and ask it for the list of DNS servers for example.com. If the .com server simply responded with ns1.example.com and ns2.example.com we would be stuck. We are trying to find information about example.com and along the way we are being told to ask the example.com DNS servers for answers. To remedy this chicken and egg problem two "A" records are provided in the additional section to provide the missing link. These are called "glue" records.</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1C4290D0-1061-4F87-B9B6-492A3A914F73}" type="slidenum">
              <a:rPr lang="en-US" altLang="en-US" sz="1200">
                <a:solidFill>
                  <a:schemeClr val="tx1"/>
                </a:solidFill>
                <a:latin typeface="Times New Roman" panose="02020603050405020304" pitchFamily="18" charset="0"/>
              </a:rPr>
              <a:pPr/>
              <a:t>9</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65579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74750" y="696913"/>
            <a:ext cx="4638675" cy="3479800"/>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Một response thông thường của request www.example.com. Attacker giả tạo địa chỉ IP của ns1.example.com trong  ADDITIONAL SECTION. Nó có thể thoát được Bailiwick checking</a:t>
            </a:r>
          </a:p>
          <a:p>
            <a:endParaRPr lang="en-US" alt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55A86EB4-F28D-43F8-B50E-4915C8EAD4CB}" type="slidenum">
              <a:rPr lang="en-US" altLang="en-US" sz="1200">
                <a:solidFill>
                  <a:schemeClr val="tx1"/>
                </a:solidFill>
                <a:latin typeface="Times New Roman" panose="02020603050405020304" pitchFamily="18" charset="0"/>
              </a:rPr>
              <a:pPr/>
              <a:t>10</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2978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74750" y="696913"/>
            <a:ext cx="4638675" cy="3479800"/>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Pharming là tấn công chuyển hướng người dùng từ một website thật sang website giả bằng cách thay đổi DNS</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DEA7DA23-4E92-4C81-B4E4-61F88F7BE7BE}" type="slidenum">
              <a:rPr lang="en-US" altLang="en-US" sz="1200">
                <a:solidFill>
                  <a:schemeClr val="tx1"/>
                </a:solidFill>
                <a:latin typeface="Times New Roman" panose="02020603050405020304" pitchFamily="18" charset="0"/>
              </a:rPr>
              <a:pPr/>
              <a:t>14</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66287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05EF39AF-7078-4B76-8A0C-B6D4B2A41400}" type="slidenum">
              <a:rPr lang="en-US" altLang="en-US" sz="1200">
                <a:solidFill>
                  <a:schemeClr val="tx1"/>
                </a:solidFill>
                <a:latin typeface="Times New Roman" panose="02020603050405020304" pitchFamily="18" charset="0"/>
              </a:rPr>
              <a:pPr/>
              <a:t>16</a:t>
            </a:fld>
            <a:endParaRPr lang="en-US" altLang="en-US" sz="1200">
              <a:solidFill>
                <a:schemeClr val="tx1"/>
              </a:solidFill>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xfrm>
            <a:off x="1181100" y="703263"/>
            <a:ext cx="4625975" cy="3468687"/>
          </a:xfrm>
          <a:ln/>
        </p:spPr>
      </p:sp>
      <p:sp>
        <p:nvSpPr>
          <p:cNvPr id="70660" name="Rectangle 3"/>
          <p:cNvSpPr>
            <a:spLocks noGrp="1" noChangeArrowheads="1"/>
          </p:cNvSpPr>
          <p:nvPr>
            <p:ph type="body" idx="1"/>
          </p:nvPr>
        </p:nvSpPr>
        <p:spPr>
          <a:xfrm>
            <a:off x="931863" y="4410075"/>
            <a:ext cx="5121275"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Middle-in-man</a:t>
            </a:r>
            <a:endParaRPr lang="zh-CN" altLang="en-US"/>
          </a:p>
        </p:txBody>
      </p:sp>
    </p:spTree>
    <p:extLst>
      <p:ext uri="{BB962C8B-B14F-4D97-AF65-F5344CB8AC3E}">
        <p14:creationId xmlns:p14="http://schemas.microsoft.com/office/powerpoint/2010/main" val="366284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4F56D-3FAF-4346-8FD2-E2039799085F}" type="slidenum">
              <a:rPr lang="en-US" smtClean="0"/>
              <a:pPr/>
              <a:t>39</a:t>
            </a:fld>
            <a:endParaRPr lang="en-US"/>
          </a:p>
        </p:txBody>
      </p:sp>
    </p:spTree>
    <p:extLst>
      <p:ext uri="{BB962C8B-B14F-4D97-AF65-F5344CB8AC3E}">
        <p14:creationId xmlns:p14="http://schemas.microsoft.com/office/powerpoint/2010/main" val="105884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 is often used to implement a VPN </a:t>
            </a:r>
          </a:p>
          <a:p>
            <a:pPr lvl="1"/>
            <a:r>
              <a:rPr lang="en-US" dirty="0"/>
              <a:t>Packets go from internal network to a gateway with TCP / IP headers for address in another network</a:t>
            </a:r>
          </a:p>
          <a:p>
            <a:pPr lvl="1"/>
            <a:r>
              <a:rPr lang="en-US" dirty="0"/>
              <a:t>Entire packet hidden by encryption</a:t>
            </a:r>
          </a:p>
          <a:p>
            <a:pPr lvl="2"/>
            <a:r>
              <a:rPr lang="en-US" dirty="0"/>
              <a:t>Including original headers so destination addresses are hidden</a:t>
            </a:r>
          </a:p>
          <a:p>
            <a:pPr lvl="1"/>
            <a:r>
              <a:rPr lang="en-US" dirty="0"/>
              <a:t>Receiving gateway decrypts packet and forwards original IP packet to receiving address in the network that it protects</a:t>
            </a:r>
          </a:p>
          <a:p>
            <a:endParaRPr lang="en-US" dirty="0"/>
          </a:p>
        </p:txBody>
      </p:sp>
      <p:sp>
        <p:nvSpPr>
          <p:cNvPr id="4" name="Slide Number Placeholder 3"/>
          <p:cNvSpPr>
            <a:spLocks noGrp="1"/>
          </p:cNvSpPr>
          <p:nvPr>
            <p:ph type="sldNum" sz="quarter" idx="10"/>
          </p:nvPr>
        </p:nvSpPr>
        <p:spPr/>
        <p:txBody>
          <a:bodyPr/>
          <a:lstStyle/>
          <a:p>
            <a:fld id="{3824F56D-3FAF-4346-8FD2-E2039799085F}" type="slidenum">
              <a:rPr lang="en-US" smtClean="0"/>
              <a:pPr/>
              <a:t>40</a:t>
            </a:fld>
            <a:endParaRPr lang="en-US"/>
          </a:p>
        </p:txBody>
      </p:sp>
    </p:spTree>
    <p:extLst>
      <p:ext uri="{BB962C8B-B14F-4D97-AF65-F5344CB8AC3E}">
        <p14:creationId xmlns:p14="http://schemas.microsoft.com/office/powerpoint/2010/main" val="354890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E95EA2-0274-4B82-A9ED-880666C179F9}"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F73E5-F19A-409D-B6D4-C40198B1F599}" type="slidenum">
              <a:rPr lang="en-US" smtClean="0"/>
              <a:t>‹#›</a:t>
            </a:fld>
            <a:endParaRPr lang="en-US"/>
          </a:p>
        </p:txBody>
      </p:sp>
    </p:spTree>
    <p:extLst>
      <p:ext uri="{BB962C8B-B14F-4D97-AF65-F5344CB8AC3E}">
        <p14:creationId xmlns:p14="http://schemas.microsoft.com/office/powerpoint/2010/main" val="1789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F9BE-3AE3-4DF1-8637-08ED590E0456}" type="datetimeFigureOut">
              <a:rPr lang="en-US" smtClean="0"/>
              <a:pPr/>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186557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F9BE-3AE3-4DF1-8637-08ED590E0456}" type="datetimeFigureOut">
              <a:rPr lang="en-US" smtClean="0"/>
              <a:pPr/>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305439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95EA2-0274-4B82-A9ED-880666C179F9}"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56296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95EA2-0274-4B82-A9ED-880666C179F9}"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31834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95EA2-0274-4B82-A9ED-880666C179F9}" type="datetimeFigureOut">
              <a:rPr lang="en-US" smtClean="0"/>
              <a:t>3/28/24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9743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F9BE-3AE3-4DF1-8637-08ED590E0456}" type="datetimeFigureOut">
              <a:rPr lang="en-US" smtClean="0"/>
              <a:pPr/>
              <a:t>3/28/24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147819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F9BE-3AE3-4DF1-8637-08ED590E0456}" type="datetimeFigureOut">
              <a:rPr lang="en-US" smtClean="0"/>
              <a:pPr/>
              <a:t>3/28/24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77650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F9BE-3AE3-4DF1-8637-08ED590E0456}" type="datetimeFigureOut">
              <a:rPr lang="en-US" smtClean="0"/>
              <a:pPr/>
              <a:t>3/28/24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106408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EF9BE-3AE3-4DF1-8637-08ED590E0456}" type="datetimeFigureOut">
              <a:rPr lang="en-US" smtClean="0"/>
              <a:pPr/>
              <a:t>3/28/24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79984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EF9BE-3AE3-4DF1-8637-08ED590E0456}" type="datetimeFigureOut">
              <a:rPr lang="en-US" smtClean="0"/>
              <a:pPr/>
              <a:t>3/28/24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108679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EF9BE-3AE3-4DF1-8637-08ED590E0456}" type="datetimeFigureOut">
              <a:rPr lang="en-US" smtClean="0"/>
              <a:pPr/>
              <a:t>3/28/24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1E399-B8FA-4DB3-AFC2-8C500F9BCB41}" type="slidenum">
              <a:rPr lang="en-US" smtClean="0"/>
              <a:pPr/>
              <a:t>‹#›</a:t>
            </a:fld>
            <a:endParaRPr lang="en-US"/>
          </a:p>
        </p:txBody>
      </p:sp>
    </p:spTree>
    <p:extLst>
      <p:ext uri="{BB962C8B-B14F-4D97-AF65-F5344CB8AC3E}">
        <p14:creationId xmlns:p14="http://schemas.microsoft.com/office/powerpoint/2010/main" val="2467107469"/>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s.utexas.ed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S/MINE, DKIM, IPSec, and SSL/TLS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377950" y="42863"/>
            <a:ext cx="7308850" cy="966787"/>
          </a:xfrm>
        </p:spPr>
        <p:txBody>
          <a:bodyPr/>
          <a:lstStyle/>
          <a:p>
            <a:r>
              <a:rPr lang="en-US" altLang="en-US"/>
              <a:t>Kaminsky’s exploit 2008</a:t>
            </a:r>
          </a:p>
        </p:txBody>
      </p:sp>
      <p:sp>
        <p:nvSpPr>
          <p:cNvPr id="47107" name="Content Placeholder 2"/>
          <p:cNvSpPr>
            <a:spLocks noGrp="1"/>
          </p:cNvSpPr>
          <p:nvPr>
            <p:ph idx="1"/>
          </p:nvPr>
        </p:nvSpPr>
        <p:spPr>
          <a:xfrm>
            <a:off x="457200" y="1204913"/>
            <a:ext cx="8229600" cy="4745037"/>
          </a:xfrm>
        </p:spPr>
        <p:txBody>
          <a:bodyPr/>
          <a:lstStyle/>
          <a:p>
            <a:pPr>
              <a:defRPr/>
            </a:pPr>
            <a:r>
              <a:rPr lang="en-US" altLang="en-US"/>
              <a:t>Typical DNS query and response to unknown www.example.com</a:t>
            </a:r>
          </a:p>
        </p:txBody>
      </p:sp>
      <p:sp>
        <p:nvSpPr>
          <p:cNvPr id="512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3B6C2E6F-EE09-41BB-8E69-808347A1E643}" type="slidenum">
              <a:rPr lang="en-US" altLang="en-US" sz="1200">
                <a:latin typeface="Arial" panose="020B0604020202020204" pitchFamily="34" charset="0"/>
              </a:rPr>
              <a:pPr/>
              <a:t>10</a:t>
            </a:fld>
            <a:endParaRPr lang="en-US" altLang="en-US" sz="1200">
              <a:latin typeface="Arial" panose="020B0604020202020204" pitchFamily="34" charset="0"/>
            </a:endParaRPr>
          </a:p>
        </p:txBody>
      </p:sp>
      <p:pic>
        <p:nvPicPr>
          <p:cNvPr id="512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633663"/>
            <a:ext cx="7424737"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extLst>
      <p:ext uri="{BB962C8B-B14F-4D97-AF65-F5344CB8AC3E}">
        <p14:creationId xmlns:p14="http://schemas.microsoft.com/office/powerpoint/2010/main" val="299494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77950" y="42863"/>
            <a:ext cx="7308850" cy="966787"/>
          </a:xfrm>
        </p:spPr>
        <p:txBody>
          <a:bodyPr/>
          <a:lstStyle/>
          <a:p>
            <a:r>
              <a:rPr lang="en-US" altLang="en-US"/>
              <a:t>DNS Spoofing</a:t>
            </a:r>
          </a:p>
        </p:txBody>
      </p:sp>
      <p:sp>
        <p:nvSpPr>
          <p:cNvPr id="4915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3252FEF3-B654-4D81-8757-8B3ADDE9BCE2}" type="slidenum">
              <a:rPr lang="en-US" altLang="en-US" sz="1200">
                <a:latin typeface="Arial" panose="020B0604020202020204" pitchFamily="34" charset="0"/>
              </a:rPr>
              <a:pPr/>
              <a:t>11</a:t>
            </a:fld>
            <a:endParaRPr lang="en-US" altLang="en-US" sz="1200">
              <a:latin typeface="Arial" panose="020B0604020202020204" pitchFamily="34" charset="0"/>
            </a:endParaRPr>
          </a:p>
        </p:txBody>
      </p:sp>
      <p:sp>
        <p:nvSpPr>
          <p:cNvPr id="49156" name="Oval 3"/>
          <p:cNvSpPr>
            <a:spLocks noChangeArrowheads="1"/>
          </p:cNvSpPr>
          <p:nvPr/>
        </p:nvSpPr>
        <p:spPr bwMode="auto">
          <a:xfrm>
            <a:off x="817563" y="3257550"/>
            <a:ext cx="835025" cy="681038"/>
          </a:xfrm>
          <a:prstGeom prst="ellipse">
            <a:avLst/>
          </a:prstGeom>
          <a:solidFill>
            <a:schemeClr val="accent1"/>
          </a:solidFill>
          <a:ln w="12700">
            <a:solidFill>
              <a:schemeClr val="tx1"/>
            </a:solidFill>
            <a:round/>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9157" name="Text Box 4"/>
          <p:cNvSpPr txBox="1">
            <a:spLocks noChangeArrowheads="1"/>
          </p:cNvSpPr>
          <p:nvPr/>
        </p:nvSpPr>
        <p:spPr bwMode="auto">
          <a:xfrm>
            <a:off x="838200" y="4187825"/>
            <a:ext cx="81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Client</a:t>
            </a:r>
          </a:p>
        </p:txBody>
      </p:sp>
      <p:sp>
        <p:nvSpPr>
          <p:cNvPr id="49158" name="Rectangle 5"/>
          <p:cNvSpPr>
            <a:spLocks noChangeArrowheads="1"/>
          </p:cNvSpPr>
          <p:nvPr/>
        </p:nvSpPr>
        <p:spPr bwMode="auto">
          <a:xfrm>
            <a:off x="2687638" y="3344863"/>
            <a:ext cx="798512" cy="693737"/>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9159" name="Text Box 6"/>
          <p:cNvSpPr txBox="1">
            <a:spLocks noChangeArrowheads="1"/>
          </p:cNvSpPr>
          <p:nvPr/>
        </p:nvSpPr>
        <p:spPr bwMode="auto">
          <a:xfrm>
            <a:off x="2579688" y="4010025"/>
            <a:ext cx="1077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Local </a:t>
            </a:r>
          </a:p>
          <a:p>
            <a:pPr algn="ctr">
              <a:spcBef>
                <a:spcPct val="0"/>
              </a:spcBef>
              <a:buClrTx/>
              <a:buFontTx/>
              <a:buNone/>
            </a:pPr>
            <a:r>
              <a:rPr lang="en-US" altLang="en-US" sz="2000">
                <a:solidFill>
                  <a:schemeClr val="tx1"/>
                </a:solidFill>
              </a:rPr>
              <a:t>resolver</a:t>
            </a:r>
          </a:p>
        </p:txBody>
      </p:sp>
      <p:sp>
        <p:nvSpPr>
          <p:cNvPr id="49160" name="Rectangle 11"/>
          <p:cNvSpPr>
            <a:spLocks noChangeArrowheads="1"/>
          </p:cNvSpPr>
          <p:nvPr/>
        </p:nvSpPr>
        <p:spPr bwMode="auto">
          <a:xfrm>
            <a:off x="6019800" y="3802063"/>
            <a:ext cx="798513" cy="693737"/>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9161" name="Text Box 12"/>
          <p:cNvSpPr txBox="1">
            <a:spLocks noChangeArrowheads="1"/>
          </p:cNvSpPr>
          <p:nvPr/>
        </p:nvSpPr>
        <p:spPr bwMode="auto">
          <a:xfrm>
            <a:off x="6985000" y="3892550"/>
            <a:ext cx="15287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ns.foo.com</a:t>
            </a:r>
          </a:p>
          <a:p>
            <a:pPr algn="ctr">
              <a:spcBef>
                <a:spcPct val="0"/>
              </a:spcBef>
              <a:buClrTx/>
              <a:buFontTx/>
              <a:buNone/>
            </a:pPr>
            <a:r>
              <a:rPr lang="en-US" altLang="en-US" sz="2000">
                <a:solidFill>
                  <a:schemeClr val="tx1"/>
                </a:solidFill>
              </a:rPr>
              <a:t>DNS  server</a:t>
            </a:r>
          </a:p>
        </p:txBody>
      </p:sp>
      <p:sp>
        <p:nvSpPr>
          <p:cNvPr id="45070" name="Line 13"/>
          <p:cNvSpPr>
            <a:spLocks noChangeShapeType="1"/>
          </p:cNvSpPr>
          <p:nvPr/>
        </p:nvSpPr>
        <p:spPr bwMode="auto">
          <a:xfrm>
            <a:off x="1628775" y="3581400"/>
            <a:ext cx="10588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1" name="Text Box 14"/>
          <p:cNvSpPr txBox="1">
            <a:spLocks noChangeArrowheads="1"/>
          </p:cNvSpPr>
          <p:nvPr/>
        </p:nvSpPr>
        <p:spPr bwMode="auto">
          <a:xfrm>
            <a:off x="1420813" y="3657600"/>
            <a:ext cx="1474787" cy="338138"/>
          </a:xfrm>
          <a:prstGeom prst="rect">
            <a:avLst/>
          </a:prstGeom>
          <a:solidFill>
            <a:schemeClr val="bg1"/>
          </a:solidFill>
          <a:ln w="12700">
            <a:solidFill>
              <a:schemeClr val="tx1"/>
            </a:solidFill>
            <a:miter lim="800000"/>
            <a:headEnd/>
            <a:tailEnd/>
          </a:ln>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host1.foo.com</a:t>
            </a:r>
          </a:p>
        </p:txBody>
      </p:sp>
      <p:sp>
        <p:nvSpPr>
          <p:cNvPr id="45074" name="Text Box 17"/>
          <p:cNvSpPr txBox="1">
            <a:spLocks noChangeArrowheads="1"/>
          </p:cNvSpPr>
          <p:nvPr/>
        </p:nvSpPr>
        <p:spPr bwMode="auto">
          <a:xfrm rot="425604">
            <a:off x="3473450" y="4260850"/>
            <a:ext cx="2616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host1.foo.com is at 1.2.3.4</a:t>
            </a:r>
          </a:p>
        </p:txBody>
      </p:sp>
      <p:sp>
        <p:nvSpPr>
          <p:cNvPr id="45075" name="Text Box 18"/>
          <p:cNvSpPr txBox="1">
            <a:spLocks noChangeArrowheads="1"/>
          </p:cNvSpPr>
          <p:nvPr/>
        </p:nvSpPr>
        <p:spPr bwMode="auto">
          <a:xfrm rot="318999">
            <a:off x="3821113" y="3681413"/>
            <a:ext cx="2052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TXID, host1.foo.com</a:t>
            </a:r>
          </a:p>
        </p:txBody>
      </p:sp>
      <p:pic>
        <p:nvPicPr>
          <p:cNvPr id="49166" name="Picture 8" descr="j01390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025" y="1714500"/>
            <a:ext cx="690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a:spLocks noChangeArrowheads="1"/>
          </p:cNvSpPr>
          <p:nvPr/>
        </p:nvSpPr>
        <p:spPr bwMode="auto">
          <a:xfrm>
            <a:off x="1676400" y="1828800"/>
            <a:ext cx="5149850" cy="369888"/>
          </a:xfrm>
          <a:prstGeom prst="rect">
            <a:avLst/>
          </a:prstGeom>
          <a:solidFill>
            <a:srgbClr val="FF0000"/>
          </a:solidFill>
          <a:ln w="9525">
            <a:solidFill>
              <a:schemeClr val="tx1"/>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tx1"/>
                </a:solidFill>
              </a:rPr>
              <a:t>Trick client into looking up host1.foo.com (how?)</a:t>
            </a:r>
          </a:p>
        </p:txBody>
      </p:sp>
      <p:sp>
        <p:nvSpPr>
          <p:cNvPr id="22" name="TextBox 21"/>
          <p:cNvSpPr txBox="1">
            <a:spLocks noChangeArrowheads="1"/>
          </p:cNvSpPr>
          <p:nvPr/>
        </p:nvSpPr>
        <p:spPr bwMode="auto">
          <a:xfrm>
            <a:off x="2895600" y="2514600"/>
            <a:ext cx="4249738" cy="369888"/>
          </a:xfrm>
          <a:prstGeom prst="rect">
            <a:avLst/>
          </a:prstGeom>
          <a:solidFill>
            <a:srgbClr val="FF0000"/>
          </a:solidFill>
          <a:ln w="9525">
            <a:solidFill>
              <a:schemeClr val="tx1"/>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tx1"/>
                </a:solidFill>
              </a:rPr>
              <a:t>Guess TXID, host1.foo.com is at 6.6.6.6</a:t>
            </a:r>
          </a:p>
        </p:txBody>
      </p:sp>
      <p:sp>
        <p:nvSpPr>
          <p:cNvPr id="23" name="Text Box 14"/>
          <p:cNvSpPr txBox="1">
            <a:spLocks noChangeArrowheads="1"/>
          </p:cNvSpPr>
          <p:nvPr/>
        </p:nvSpPr>
        <p:spPr bwMode="auto">
          <a:xfrm>
            <a:off x="1423988" y="1490663"/>
            <a:ext cx="1077912" cy="400050"/>
          </a:xfrm>
          <a:prstGeom prst="rect">
            <a:avLst/>
          </a:prstGeom>
          <a:noFill/>
          <a:ln w="12700">
            <a:noFill/>
            <a:miter lim="800000"/>
            <a:headEnd/>
            <a:tailEnd/>
          </a:ln>
        </p:spPr>
        <p:txBody>
          <a:bodyPr wrap="none" anchor="ctr">
            <a:spAutoFit/>
          </a:bodyPr>
          <a:lstStyle/>
          <a:p>
            <a:pPr algn="ctr">
              <a:spcBef>
                <a:spcPct val="0"/>
              </a:spcBef>
              <a:buClrTx/>
              <a:buFontTx/>
              <a:buNone/>
              <a:defRPr/>
            </a:pPr>
            <a:r>
              <a:rPr lang="en-US" sz="2000" b="1" dirty="0">
                <a:solidFill>
                  <a:srgbClr val="FF0000"/>
                </a:solidFill>
                <a:effectLst>
                  <a:outerShdw blurRad="38100" dist="38100" dir="2700000" algn="tl">
                    <a:srgbClr val="000000">
                      <a:alpha val="43137"/>
                    </a:srgbClr>
                  </a:outerShdw>
                </a:effectLst>
              </a:rPr>
              <a:t>6.6.6.6</a:t>
            </a:r>
          </a:p>
        </p:txBody>
      </p:sp>
      <p:sp>
        <p:nvSpPr>
          <p:cNvPr id="24" name="TextBox 23"/>
          <p:cNvSpPr txBox="1">
            <a:spLocks noChangeArrowheads="1"/>
          </p:cNvSpPr>
          <p:nvPr/>
        </p:nvSpPr>
        <p:spPr bwMode="auto">
          <a:xfrm>
            <a:off x="3124200" y="2819400"/>
            <a:ext cx="4518025" cy="369888"/>
          </a:xfrm>
          <a:prstGeom prst="rect">
            <a:avLst/>
          </a:prstGeom>
          <a:solidFill>
            <a:srgbClr val="FF0000"/>
          </a:solidFill>
          <a:ln w="9525">
            <a:solidFill>
              <a:schemeClr val="tx1"/>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tx1"/>
                </a:solidFill>
              </a:rPr>
              <a:t>Another guess, host1.foo.com is at 6.6.6.6</a:t>
            </a:r>
          </a:p>
        </p:txBody>
      </p:sp>
      <p:sp>
        <p:nvSpPr>
          <p:cNvPr id="25" name="TextBox 24"/>
          <p:cNvSpPr txBox="1">
            <a:spLocks noChangeArrowheads="1"/>
          </p:cNvSpPr>
          <p:nvPr/>
        </p:nvSpPr>
        <p:spPr bwMode="auto">
          <a:xfrm>
            <a:off x="3429000" y="3124200"/>
            <a:ext cx="4518025" cy="369888"/>
          </a:xfrm>
          <a:prstGeom prst="rect">
            <a:avLst/>
          </a:prstGeom>
          <a:solidFill>
            <a:srgbClr val="FF0000"/>
          </a:solidFill>
          <a:ln w="9525">
            <a:solidFill>
              <a:schemeClr val="tx1"/>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tx1"/>
                </a:solidFill>
              </a:rPr>
              <a:t>Another guess, host1.foo.com is at 6.6.6.6</a:t>
            </a:r>
          </a:p>
        </p:txBody>
      </p:sp>
      <p:cxnSp>
        <p:nvCxnSpPr>
          <p:cNvPr id="26" name="Straight Arrow Connector 25"/>
          <p:cNvCxnSpPr>
            <a:cxnSpLocks noChangeShapeType="1"/>
          </p:cNvCxnSpPr>
          <p:nvPr/>
        </p:nvCxnSpPr>
        <p:spPr bwMode="auto">
          <a:xfrm>
            <a:off x="1676400" y="2667000"/>
            <a:ext cx="1560513" cy="9144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8" name="TextBox 27"/>
          <p:cNvSpPr txBox="1">
            <a:spLocks noChangeArrowheads="1"/>
          </p:cNvSpPr>
          <p:nvPr/>
        </p:nvSpPr>
        <p:spPr bwMode="auto">
          <a:xfrm>
            <a:off x="304800" y="4762500"/>
            <a:ext cx="83407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a:solidFill>
                  <a:srgbClr val="FF0000"/>
                </a:solidFill>
              </a:rPr>
              <a:t>Several opportunities to win the race</a:t>
            </a:r>
          </a:p>
          <a:p>
            <a:pPr>
              <a:buFontTx/>
              <a:buNone/>
            </a:pPr>
            <a:r>
              <a:rPr lang="en-US" altLang="en-US">
                <a:solidFill>
                  <a:srgbClr val="FF0000"/>
                </a:solidFill>
              </a:rPr>
              <a:t>If attacker loses, has to wait until TTL expires</a:t>
            </a:r>
          </a:p>
          <a:p>
            <a:pPr>
              <a:buFontTx/>
              <a:buNone/>
            </a:pPr>
            <a:r>
              <a:rPr lang="en-US" altLang="en-US">
                <a:solidFill>
                  <a:srgbClr val="FF0000"/>
                </a:solidFill>
              </a:rPr>
              <a:t>… but can try again with host2.foo.com, host3.foo.com, etc.</a:t>
            </a:r>
          </a:p>
        </p:txBody>
      </p:sp>
      <p:cxnSp>
        <p:nvCxnSpPr>
          <p:cNvPr id="30" name="Straight Arrow Connector 29"/>
          <p:cNvCxnSpPr>
            <a:cxnSpLocks noChangeShapeType="1"/>
            <a:endCxn id="49160" idx="1"/>
          </p:cNvCxnSpPr>
          <p:nvPr/>
        </p:nvCxnSpPr>
        <p:spPr bwMode="auto">
          <a:xfrm>
            <a:off x="3487738" y="3892550"/>
            <a:ext cx="2532062" cy="255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34"/>
          <p:cNvCxnSpPr>
            <a:cxnSpLocks noChangeShapeType="1"/>
          </p:cNvCxnSpPr>
          <p:nvPr/>
        </p:nvCxnSpPr>
        <p:spPr bwMode="auto">
          <a:xfrm rot="10800000">
            <a:off x="3429000" y="4038600"/>
            <a:ext cx="2590800" cy="3048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83959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7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7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animBg="1"/>
      <p:bldP spid="45071" grpId="0" animBg="1"/>
      <p:bldP spid="45074" grpId="0"/>
      <p:bldP spid="45075" grpId="0"/>
      <p:bldP spid="21" grpId="0" animBg="1"/>
      <p:bldP spid="22"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77950" y="42863"/>
            <a:ext cx="7308850" cy="966787"/>
          </a:xfrm>
        </p:spPr>
        <p:txBody>
          <a:bodyPr/>
          <a:lstStyle/>
          <a:p>
            <a:r>
              <a:rPr lang="en-US" altLang="en-US"/>
              <a:t>Exploiting Recursive Resolving</a:t>
            </a:r>
          </a:p>
        </p:txBody>
      </p:sp>
      <p:sp>
        <p:nvSpPr>
          <p:cNvPr id="5017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3EC83FDE-2948-441B-A9A0-8559DAB24026}" type="slidenum">
              <a:rPr lang="en-US" altLang="en-US" sz="1200">
                <a:latin typeface="Arial" panose="020B0604020202020204" pitchFamily="34" charset="0"/>
              </a:rPr>
              <a:pPr/>
              <a:t>12</a:t>
            </a:fld>
            <a:endParaRPr lang="en-US" altLang="en-US" sz="1200">
              <a:latin typeface="Arial" panose="020B0604020202020204" pitchFamily="34" charset="0"/>
            </a:endParaRPr>
          </a:p>
        </p:txBody>
      </p:sp>
      <p:sp>
        <p:nvSpPr>
          <p:cNvPr id="50180" name="Oval 3"/>
          <p:cNvSpPr>
            <a:spLocks noChangeArrowheads="1"/>
          </p:cNvSpPr>
          <p:nvPr/>
        </p:nvSpPr>
        <p:spPr bwMode="auto">
          <a:xfrm>
            <a:off x="817563" y="3257550"/>
            <a:ext cx="835025" cy="681038"/>
          </a:xfrm>
          <a:prstGeom prst="ellipse">
            <a:avLst/>
          </a:prstGeom>
          <a:solidFill>
            <a:schemeClr val="accent1"/>
          </a:solidFill>
          <a:ln w="12700">
            <a:solidFill>
              <a:schemeClr val="tx1"/>
            </a:solidFill>
            <a:round/>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50181" name="Text Box 4"/>
          <p:cNvSpPr txBox="1">
            <a:spLocks noChangeArrowheads="1"/>
          </p:cNvSpPr>
          <p:nvPr/>
        </p:nvSpPr>
        <p:spPr bwMode="auto">
          <a:xfrm>
            <a:off x="838200" y="4187825"/>
            <a:ext cx="81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Client</a:t>
            </a:r>
          </a:p>
        </p:txBody>
      </p:sp>
      <p:sp>
        <p:nvSpPr>
          <p:cNvPr id="50182" name="Rectangle 5"/>
          <p:cNvSpPr>
            <a:spLocks noChangeArrowheads="1"/>
          </p:cNvSpPr>
          <p:nvPr/>
        </p:nvSpPr>
        <p:spPr bwMode="auto">
          <a:xfrm>
            <a:off x="2687638" y="3344863"/>
            <a:ext cx="798512" cy="693737"/>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50183" name="Text Box 6"/>
          <p:cNvSpPr txBox="1">
            <a:spLocks noChangeArrowheads="1"/>
          </p:cNvSpPr>
          <p:nvPr/>
        </p:nvSpPr>
        <p:spPr bwMode="auto">
          <a:xfrm>
            <a:off x="2579688" y="4010025"/>
            <a:ext cx="1077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Local </a:t>
            </a:r>
          </a:p>
          <a:p>
            <a:pPr algn="ctr">
              <a:spcBef>
                <a:spcPct val="0"/>
              </a:spcBef>
              <a:buClrTx/>
              <a:buFontTx/>
              <a:buNone/>
            </a:pPr>
            <a:r>
              <a:rPr lang="en-US" altLang="en-US" sz="2000">
                <a:solidFill>
                  <a:schemeClr val="tx1"/>
                </a:solidFill>
              </a:rPr>
              <a:t>resolver</a:t>
            </a:r>
          </a:p>
        </p:txBody>
      </p:sp>
      <p:sp>
        <p:nvSpPr>
          <p:cNvPr id="50184" name="Rectangle 11"/>
          <p:cNvSpPr>
            <a:spLocks noChangeArrowheads="1"/>
          </p:cNvSpPr>
          <p:nvPr/>
        </p:nvSpPr>
        <p:spPr bwMode="auto">
          <a:xfrm>
            <a:off x="6019800" y="3802063"/>
            <a:ext cx="798513" cy="693737"/>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50185" name="Text Box 12"/>
          <p:cNvSpPr txBox="1">
            <a:spLocks noChangeArrowheads="1"/>
          </p:cNvSpPr>
          <p:nvPr/>
        </p:nvSpPr>
        <p:spPr bwMode="auto">
          <a:xfrm>
            <a:off x="6985000" y="3892550"/>
            <a:ext cx="15287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ns.foo.com</a:t>
            </a:r>
          </a:p>
          <a:p>
            <a:pPr algn="ctr">
              <a:spcBef>
                <a:spcPct val="0"/>
              </a:spcBef>
              <a:buClrTx/>
              <a:buFontTx/>
              <a:buNone/>
            </a:pPr>
            <a:r>
              <a:rPr lang="en-US" altLang="en-US" sz="2000">
                <a:solidFill>
                  <a:schemeClr val="tx1"/>
                </a:solidFill>
              </a:rPr>
              <a:t>DNS  server</a:t>
            </a:r>
          </a:p>
        </p:txBody>
      </p:sp>
      <p:sp>
        <p:nvSpPr>
          <p:cNvPr id="50186" name="Line 13"/>
          <p:cNvSpPr>
            <a:spLocks noChangeShapeType="1"/>
          </p:cNvSpPr>
          <p:nvPr/>
        </p:nvSpPr>
        <p:spPr bwMode="auto">
          <a:xfrm>
            <a:off x="1628775" y="3581400"/>
            <a:ext cx="10588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7" name="Text Box 14"/>
          <p:cNvSpPr txBox="1">
            <a:spLocks noChangeArrowheads="1"/>
          </p:cNvSpPr>
          <p:nvPr/>
        </p:nvSpPr>
        <p:spPr bwMode="auto">
          <a:xfrm>
            <a:off x="1420813" y="3657600"/>
            <a:ext cx="1474787" cy="338138"/>
          </a:xfrm>
          <a:prstGeom prst="rect">
            <a:avLst/>
          </a:prstGeom>
          <a:solidFill>
            <a:schemeClr val="bg1"/>
          </a:solidFill>
          <a:ln w="12700">
            <a:solidFill>
              <a:schemeClr val="tx1"/>
            </a:solidFill>
            <a:miter lim="800000"/>
            <a:headEnd/>
            <a:tailEnd/>
          </a:ln>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host1.foo.com</a:t>
            </a:r>
          </a:p>
        </p:txBody>
      </p:sp>
      <p:sp>
        <p:nvSpPr>
          <p:cNvPr id="45074" name="Text Box 17"/>
          <p:cNvSpPr txBox="1">
            <a:spLocks noChangeArrowheads="1"/>
          </p:cNvSpPr>
          <p:nvPr/>
        </p:nvSpPr>
        <p:spPr bwMode="auto">
          <a:xfrm rot="425604">
            <a:off x="3473450" y="4260850"/>
            <a:ext cx="2616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host1.foo.com is at 1.2.3.4</a:t>
            </a:r>
          </a:p>
        </p:txBody>
      </p:sp>
      <p:sp>
        <p:nvSpPr>
          <p:cNvPr id="50189" name="Text Box 18"/>
          <p:cNvSpPr txBox="1">
            <a:spLocks noChangeArrowheads="1"/>
          </p:cNvSpPr>
          <p:nvPr/>
        </p:nvSpPr>
        <p:spPr bwMode="auto">
          <a:xfrm rot="318999">
            <a:off x="3821113" y="3681413"/>
            <a:ext cx="2052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TXID, host1.foo.com</a:t>
            </a:r>
          </a:p>
        </p:txBody>
      </p:sp>
      <p:pic>
        <p:nvPicPr>
          <p:cNvPr id="50190" name="Picture 8" descr="j01390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025" y="1714500"/>
            <a:ext cx="690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1" name="TextBox 20"/>
          <p:cNvSpPr txBox="1">
            <a:spLocks noChangeArrowheads="1"/>
          </p:cNvSpPr>
          <p:nvPr/>
        </p:nvSpPr>
        <p:spPr bwMode="auto">
          <a:xfrm>
            <a:off x="1676400" y="1828800"/>
            <a:ext cx="4367213" cy="369888"/>
          </a:xfrm>
          <a:prstGeom prst="rect">
            <a:avLst/>
          </a:prstGeom>
          <a:solidFill>
            <a:srgbClr val="FF0000"/>
          </a:solidFill>
          <a:ln w="9525">
            <a:solidFill>
              <a:schemeClr val="tx1"/>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tx1"/>
                </a:solidFill>
              </a:rPr>
              <a:t>Trick client into looking up host1.foo.com</a:t>
            </a:r>
          </a:p>
        </p:txBody>
      </p:sp>
      <p:sp>
        <p:nvSpPr>
          <p:cNvPr id="22" name="TextBox 21"/>
          <p:cNvSpPr txBox="1">
            <a:spLocks noChangeArrowheads="1"/>
          </p:cNvSpPr>
          <p:nvPr/>
        </p:nvSpPr>
        <p:spPr bwMode="auto">
          <a:xfrm>
            <a:off x="2895600" y="2286000"/>
            <a:ext cx="4576763" cy="1366838"/>
          </a:xfrm>
          <a:prstGeom prst="rect">
            <a:avLst/>
          </a:prstGeom>
          <a:solidFill>
            <a:srgbClr val="FF0000"/>
          </a:solidFill>
          <a:ln w="9525">
            <a:solidFill>
              <a:schemeClr val="tx1"/>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tx1"/>
                </a:solidFill>
              </a:rPr>
              <a:t>Guessed TXID, very long TTL</a:t>
            </a:r>
          </a:p>
          <a:p>
            <a:pPr>
              <a:buFontTx/>
              <a:buNone/>
            </a:pPr>
            <a:r>
              <a:rPr lang="en-US" altLang="en-US" sz="1800">
                <a:solidFill>
                  <a:schemeClr val="tx1"/>
                </a:solidFill>
              </a:rPr>
              <a:t>I don’t know where host1.foo.com is </a:t>
            </a:r>
          </a:p>
          <a:p>
            <a:pPr>
              <a:buFontTx/>
              <a:buNone/>
            </a:pPr>
            <a:r>
              <a:rPr lang="en-US" altLang="en-US" sz="1800">
                <a:solidFill>
                  <a:schemeClr val="tx1"/>
                </a:solidFill>
              </a:rPr>
              <a:t>Ask the authoritative server at ns2.foo.com</a:t>
            </a:r>
          </a:p>
          <a:p>
            <a:pPr>
              <a:buFontTx/>
              <a:buNone/>
            </a:pPr>
            <a:r>
              <a:rPr lang="en-US" altLang="en-US" sz="1800">
                <a:solidFill>
                  <a:schemeClr val="tx1"/>
                </a:solidFill>
              </a:rPr>
              <a:t>It lives at 6.6.6.6 </a:t>
            </a:r>
          </a:p>
        </p:txBody>
      </p:sp>
      <p:sp>
        <p:nvSpPr>
          <p:cNvPr id="23" name="Text Box 14"/>
          <p:cNvSpPr txBox="1">
            <a:spLocks noChangeArrowheads="1"/>
          </p:cNvSpPr>
          <p:nvPr/>
        </p:nvSpPr>
        <p:spPr bwMode="auto">
          <a:xfrm>
            <a:off x="1423988" y="1490663"/>
            <a:ext cx="1077912" cy="400050"/>
          </a:xfrm>
          <a:prstGeom prst="rect">
            <a:avLst/>
          </a:prstGeom>
          <a:noFill/>
          <a:ln w="12700">
            <a:noFill/>
            <a:miter lim="800000"/>
            <a:headEnd/>
            <a:tailEnd/>
          </a:ln>
        </p:spPr>
        <p:txBody>
          <a:bodyPr wrap="none" anchor="ctr">
            <a:spAutoFit/>
          </a:bodyPr>
          <a:lstStyle/>
          <a:p>
            <a:pPr algn="ctr">
              <a:spcBef>
                <a:spcPct val="0"/>
              </a:spcBef>
              <a:buClrTx/>
              <a:buFontTx/>
              <a:buNone/>
              <a:defRPr/>
            </a:pPr>
            <a:r>
              <a:rPr lang="en-US" sz="2000" b="1" dirty="0">
                <a:solidFill>
                  <a:srgbClr val="FF0000"/>
                </a:solidFill>
                <a:effectLst>
                  <a:outerShdw blurRad="38100" dist="38100" dir="2700000" algn="tl">
                    <a:srgbClr val="000000">
                      <a:alpha val="43137"/>
                    </a:srgbClr>
                  </a:outerShdw>
                </a:effectLst>
              </a:rPr>
              <a:t>6.6.6.6</a:t>
            </a:r>
          </a:p>
        </p:txBody>
      </p:sp>
      <p:cxnSp>
        <p:nvCxnSpPr>
          <p:cNvPr id="26" name="Straight Arrow Connector 25"/>
          <p:cNvCxnSpPr>
            <a:cxnSpLocks noChangeShapeType="1"/>
          </p:cNvCxnSpPr>
          <p:nvPr/>
        </p:nvCxnSpPr>
        <p:spPr bwMode="auto">
          <a:xfrm>
            <a:off x="1676400" y="2667000"/>
            <a:ext cx="1219200" cy="9144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8" name="TextBox 27"/>
          <p:cNvSpPr txBox="1">
            <a:spLocks noChangeArrowheads="1"/>
          </p:cNvSpPr>
          <p:nvPr/>
        </p:nvSpPr>
        <p:spPr bwMode="auto">
          <a:xfrm>
            <a:off x="304800" y="5024438"/>
            <a:ext cx="800735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a:solidFill>
                  <a:srgbClr val="FF0000"/>
                </a:solidFill>
              </a:rPr>
              <a:t>If attacker wins, all future DNS requests will go to 6.6.6.6</a:t>
            </a:r>
          </a:p>
          <a:p>
            <a:pPr>
              <a:buFontTx/>
              <a:buNone/>
            </a:pPr>
            <a:r>
              <a:rPr lang="en-US" altLang="en-US">
                <a:solidFill>
                  <a:srgbClr val="FF0000"/>
                </a:solidFill>
              </a:rPr>
              <a:t>The cache is now poisoned… for a very long time!</a:t>
            </a:r>
          </a:p>
          <a:p>
            <a:pPr>
              <a:buFontTx/>
              <a:buNone/>
            </a:pPr>
            <a:r>
              <a:rPr lang="en-US" altLang="en-US">
                <a:solidFill>
                  <a:srgbClr val="FF0000"/>
                </a:solidFill>
              </a:rPr>
              <a:t>No need to win future races!  </a:t>
            </a:r>
          </a:p>
        </p:txBody>
      </p:sp>
      <p:cxnSp>
        <p:nvCxnSpPr>
          <p:cNvPr id="50196" name="Straight Arrow Connector 29"/>
          <p:cNvCxnSpPr>
            <a:cxnSpLocks noChangeShapeType="1"/>
            <a:endCxn id="50184" idx="1"/>
          </p:cNvCxnSpPr>
          <p:nvPr/>
        </p:nvCxnSpPr>
        <p:spPr bwMode="auto">
          <a:xfrm>
            <a:off x="3487738" y="3892550"/>
            <a:ext cx="2532062" cy="255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34"/>
          <p:cNvCxnSpPr>
            <a:cxnSpLocks noChangeShapeType="1"/>
          </p:cNvCxnSpPr>
          <p:nvPr/>
        </p:nvCxnSpPr>
        <p:spPr bwMode="auto">
          <a:xfrm rot="10800000">
            <a:off x="3429000" y="4038600"/>
            <a:ext cx="2590800" cy="3048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198" name="Text Box 3"/>
          <p:cNvSpPr txBox="1">
            <a:spLocks noChangeArrowheads="1"/>
          </p:cNvSpPr>
          <p:nvPr/>
        </p:nvSpPr>
        <p:spPr bwMode="auto">
          <a:xfrm>
            <a:off x="7140575" y="1119188"/>
            <a:ext cx="1322388" cy="36988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t>[Kaminsky]</a:t>
            </a:r>
          </a:p>
        </p:txBody>
      </p:sp>
      <p:cxnSp>
        <p:nvCxnSpPr>
          <p:cNvPr id="38" name="Straight Arrow Connector 37"/>
          <p:cNvCxnSpPr>
            <a:cxnSpLocks noChangeShapeType="1"/>
          </p:cNvCxnSpPr>
          <p:nvPr/>
        </p:nvCxnSpPr>
        <p:spPr bwMode="auto">
          <a:xfrm rot="5400000" flipH="1" flipV="1">
            <a:off x="914401" y="2971800"/>
            <a:ext cx="609600" cy="31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 name="Text Box 14"/>
          <p:cNvSpPr txBox="1">
            <a:spLocks noChangeArrowheads="1"/>
          </p:cNvSpPr>
          <p:nvPr/>
        </p:nvSpPr>
        <p:spPr bwMode="auto">
          <a:xfrm>
            <a:off x="533400" y="2862263"/>
            <a:ext cx="1474788" cy="338137"/>
          </a:xfrm>
          <a:prstGeom prst="rect">
            <a:avLst/>
          </a:prstGeom>
          <a:solidFill>
            <a:schemeClr val="bg1"/>
          </a:solidFill>
          <a:ln w="12700">
            <a:solidFill>
              <a:schemeClr val="tx1"/>
            </a:solidFill>
            <a:miter lim="800000"/>
            <a:headEnd/>
            <a:tailEnd/>
          </a:ln>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host2.foo.com</a:t>
            </a:r>
          </a:p>
        </p:txBody>
      </p:sp>
    </p:spTree>
    <p:extLst>
      <p:ext uri="{BB962C8B-B14F-4D97-AF65-F5344CB8AC3E}">
        <p14:creationId xmlns:p14="http://schemas.microsoft.com/office/powerpoint/2010/main" val="2176282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0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4" grpId="0"/>
      <p:bldP spid="28" grpId="0"/>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377950" y="42863"/>
            <a:ext cx="7308850" cy="966787"/>
          </a:xfrm>
        </p:spPr>
        <p:txBody>
          <a:bodyPr/>
          <a:lstStyle/>
          <a:p>
            <a:r>
              <a:rPr lang="en-US" altLang="en-US"/>
              <a:t>Kaminsky’s exploit</a:t>
            </a:r>
          </a:p>
        </p:txBody>
      </p:sp>
      <p:sp>
        <p:nvSpPr>
          <p:cNvPr id="49155" name="Content Placeholder 2"/>
          <p:cNvSpPr>
            <a:spLocks noGrp="1"/>
          </p:cNvSpPr>
          <p:nvPr>
            <p:ph idx="1"/>
          </p:nvPr>
        </p:nvSpPr>
        <p:spPr>
          <a:xfrm>
            <a:off x="457200" y="1600200"/>
            <a:ext cx="8610600" cy="4457700"/>
          </a:xfrm>
        </p:spPr>
        <p:txBody>
          <a:bodyPr/>
          <a:lstStyle/>
          <a:p>
            <a:pPr>
              <a:defRPr/>
            </a:pPr>
            <a:r>
              <a:rPr lang="en-US" altLang="en-US" sz="2400"/>
              <a:t>asks for the IP address of doesnotexist.example.com</a:t>
            </a:r>
          </a:p>
          <a:p>
            <a:pPr>
              <a:defRPr/>
            </a:pPr>
            <a:r>
              <a:rPr lang="en-US" altLang="en-US" sz="2400"/>
              <a:t>Attacker replies:</a:t>
            </a:r>
          </a:p>
        </p:txBody>
      </p:sp>
      <p:sp>
        <p:nvSpPr>
          <p:cNvPr id="532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1409FE6F-A37C-44D4-9F1E-B9AB696467B9}" type="slidenum">
              <a:rPr lang="en-US" altLang="en-US" sz="1200">
                <a:latin typeface="Arial" panose="020B0604020202020204" pitchFamily="34" charset="0"/>
              </a:rPr>
              <a:pPr/>
              <a:t>13</a:t>
            </a:fld>
            <a:endParaRPr lang="en-US" altLang="en-US" sz="1200">
              <a:latin typeface="Arial" panose="020B0604020202020204" pitchFamily="34" charset="0"/>
            </a:endParaRPr>
          </a:p>
        </p:txBody>
      </p:sp>
      <p:pic>
        <p:nvPicPr>
          <p:cNvPr id="532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2819400"/>
            <a:ext cx="772160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extLst>
      <p:ext uri="{BB962C8B-B14F-4D97-AF65-F5344CB8AC3E}">
        <p14:creationId xmlns:p14="http://schemas.microsoft.com/office/powerpoint/2010/main" val="1594035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spect="1" noChangeArrowheads="1"/>
          </p:cNvSpPr>
          <p:nvPr>
            <p:ph type="title"/>
          </p:nvPr>
        </p:nvSpPr>
        <p:spPr>
          <a:xfrm>
            <a:off x="406400" y="228600"/>
            <a:ext cx="8229600" cy="914400"/>
          </a:xfrm>
        </p:spPr>
        <p:txBody>
          <a:bodyPr/>
          <a:lstStyle/>
          <a:p>
            <a:r>
              <a:rPr lang="en-US" altLang="en-US"/>
              <a:t>Pharming</a:t>
            </a:r>
          </a:p>
        </p:txBody>
      </p:sp>
      <p:sp>
        <p:nvSpPr>
          <p:cNvPr id="50179" name="Rectangle 3"/>
          <p:cNvSpPr>
            <a:spLocks noGrp="1" noChangeAspect="1" noChangeArrowheads="1"/>
          </p:cNvSpPr>
          <p:nvPr>
            <p:ph idx="1"/>
          </p:nvPr>
        </p:nvSpPr>
        <p:spPr>
          <a:xfrm>
            <a:off x="457200" y="990600"/>
            <a:ext cx="8178800" cy="5029200"/>
          </a:xfrm>
        </p:spPr>
        <p:txBody>
          <a:bodyPr/>
          <a:lstStyle/>
          <a:p>
            <a:pPr>
              <a:defRPr/>
            </a:pPr>
            <a:r>
              <a:rPr lang="en-US" altLang="en-US" sz="2800" dirty="0"/>
              <a:t>Many anti-phishing defenses rely on DNS</a:t>
            </a:r>
          </a:p>
          <a:p>
            <a:pPr>
              <a:defRPr/>
            </a:pPr>
            <a:r>
              <a:rPr lang="en-US" altLang="en-US" sz="2800" dirty="0"/>
              <a:t>Can bypass them by poisoning DNS cache and/or forging DNS responses</a:t>
            </a:r>
          </a:p>
          <a:p>
            <a:pPr lvl="1">
              <a:defRPr/>
            </a:pPr>
            <a:r>
              <a:rPr lang="en-US" altLang="en-US" sz="2400" dirty="0"/>
              <a:t>Browser: give me the address of www.paypal.com</a:t>
            </a:r>
          </a:p>
          <a:p>
            <a:pPr lvl="1">
              <a:defRPr/>
            </a:pPr>
            <a:r>
              <a:rPr lang="en-US" altLang="en-US" sz="2400" dirty="0"/>
              <a:t>Attacker: sure, it’s 6.6.6.6 (attacker-controlled site)</a:t>
            </a:r>
          </a:p>
          <a:p>
            <a:pPr>
              <a:defRPr/>
            </a:pPr>
            <a:r>
              <a:rPr lang="en-US" altLang="en-US" sz="2800" dirty="0"/>
              <a:t>Dynamic pharming</a:t>
            </a:r>
          </a:p>
          <a:p>
            <a:pPr lvl="1">
              <a:defRPr/>
            </a:pPr>
            <a:r>
              <a:rPr lang="en-US" altLang="en-US" sz="2400" dirty="0"/>
              <a:t>Provide bogus DNS mapping for a trusted server, trick user into downloading a malicious script</a:t>
            </a:r>
          </a:p>
          <a:p>
            <a:pPr lvl="1">
              <a:defRPr/>
            </a:pPr>
            <a:r>
              <a:rPr lang="en-US" altLang="en-US" sz="2400" dirty="0"/>
              <a:t>Force user to download content from the real server, temporarily provide correct DNS mapping</a:t>
            </a:r>
          </a:p>
          <a:p>
            <a:pPr lvl="1">
              <a:defRPr/>
            </a:pPr>
            <a:r>
              <a:rPr lang="en-US" altLang="en-US" sz="2400" dirty="0">
                <a:solidFill>
                  <a:srgbClr val="FF3399"/>
                </a:solidFill>
              </a:rPr>
              <a:t>Malicious script and content have the same origin!</a:t>
            </a:r>
          </a:p>
        </p:txBody>
      </p:sp>
      <p:sp>
        <p:nvSpPr>
          <p:cNvPr id="54276"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6D450F30-1F60-4180-A03A-9AE130C874A1}" type="slidenum">
              <a:rPr lang="en-US" altLang="en-US" sz="1200">
                <a:latin typeface="Arial" panose="020B0604020202020204" pitchFamily="34" charset="0"/>
              </a:rPr>
              <a:pPr/>
              <a:t>14</a:t>
            </a:fld>
            <a:endParaRPr lang="en-US" altLang="en-US" sz="1200">
              <a:latin typeface="Arial" panose="020B0604020202020204" pitchFamily="34" charset="0"/>
            </a:endParaRPr>
          </a:p>
        </p:txBody>
      </p:sp>
    </p:spTree>
    <p:extLst>
      <p:ext uri="{BB962C8B-B14F-4D97-AF65-F5344CB8AC3E}">
        <p14:creationId xmlns:p14="http://schemas.microsoft.com/office/powerpoint/2010/main" val="235069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spect="1" noChangeArrowheads="1"/>
          </p:cNvSpPr>
          <p:nvPr>
            <p:ph type="title"/>
          </p:nvPr>
        </p:nvSpPr>
        <p:spPr>
          <a:xfrm>
            <a:off x="406400" y="228600"/>
            <a:ext cx="8229600" cy="914400"/>
          </a:xfrm>
        </p:spPr>
        <p:txBody>
          <a:bodyPr/>
          <a:lstStyle/>
          <a:p>
            <a:r>
              <a:rPr lang="en-US" altLang="en-US"/>
              <a:t>Solving the DNS Spoofing Problem</a:t>
            </a:r>
          </a:p>
        </p:txBody>
      </p:sp>
      <p:sp>
        <p:nvSpPr>
          <p:cNvPr id="51203" name="Rectangle 3"/>
          <p:cNvSpPr>
            <a:spLocks noGrp="1" noChangeAspect="1" noChangeArrowheads="1"/>
          </p:cNvSpPr>
          <p:nvPr>
            <p:ph idx="1"/>
          </p:nvPr>
        </p:nvSpPr>
        <p:spPr>
          <a:xfrm>
            <a:off x="457200" y="1600200"/>
            <a:ext cx="8178800" cy="5029200"/>
          </a:xfrm>
        </p:spPr>
        <p:txBody>
          <a:bodyPr/>
          <a:lstStyle/>
          <a:p>
            <a:pPr>
              <a:defRPr/>
            </a:pPr>
            <a:r>
              <a:rPr lang="en-US" altLang="en-US"/>
              <a:t>Long TTL for legitimate responses</a:t>
            </a:r>
          </a:p>
          <a:p>
            <a:pPr lvl="1">
              <a:defRPr/>
            </a:pPr>
            <a:r>
              <a:rPr lang="en-US" altLang="en-US"/>
              <a:t>Does it really help?</a:t>
            </a:r>
          </a:p>
          <a:p>
            <a:pPr>
              <a:defRPr/>
            </a:pPr>
            <a:r>
              <a:rPr lang="en-US" altLang="en-US"/>
              <a:t>Randomize port in addition to TXID</a:t>
            </a:r>
          </a:p>
          <a:p>
            <a:pPr lvl="1">
              <a:defRPr/>
            </a:pPr>
            <a:r>
              <a:rPr lang="en-US" altLang="en-US"/>
              <a:t>32 bits of randomness, makes it harder for attacker to guess TXID</a:t>
            </a:r>
          </a:p>
          <a:p>
            <a:pPr>
              <a:defRPr/>
            </a:pPr>
            <a:r>
              <a:rPr lang="en-US" altLang="en-US"/>
              <a:t>DNSSEC</a:t>
            </a:r>
          </a:p>
          <a:p>
            <a:pPr lvl="1">
              <a:defRPr/>
            </a:pPr>
            <a:r>
              <a:rPr lang="en-US" altLang="en-US"/>
              <a:t>Cryptographic authentication of host-address mappings</a:t>
            </a:r>
          </a:p>
        </p:txBody>
      </p:sp>
      <p:sp>
        <p:nvSpPr>
          <p:cNvPr id="5530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81634D0D-B9E0-49CD-9B96-43C18E89C43C}" type="slidenum">
              <a:rPr lang="en-US" altLang="en-US" sz="1200">
                <a:latin typeface="Arial" panose="020B0604020202020204" pitchFamily="34" charset="0"/>
              </a:rPr>
              <a:pPr/>
              <a:t>15</a:t>
            </a:fld>
            <a:endParaRPr lang="en-US" altLang="en-US" sz="1200">
              <a:latin typeface="Arial" panose="020B0604020202020204" pitchFamily="34" charset="0"/>
            </a:endParaRPr>
          </a:p>
        </p:txBody>
      </p:sp>
    </p:spTree>
    <p:extLst>
      <p:ext uri="{BB962C8B-B14F-4D97-AF65-F5344CB8AC3E}">
        <p14:creationId xmlns:p14="http://schemas.microsoft.com/office/powerpoint/2010/main" val="364443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77950" y="42863"/>
            <a:ext cx="7308850" cy="966787"/>
          </a:xfrm>
        </p:spPr>
        <p:txBody>
          <a:bodyPr/>
          <a:lstStyle/>
          <a:p>
            <a:r>
              <a:rPr lang="en-US" altLang="zh-CN">
                <a:ea typeface="宋体" panose="02010600030101010101" pitchFamily="2" charset="-122"/>
              </a:rPr>
              <a:t>DNSSEC</a:t>
            </a:r>
          </a:p>
        </p:txBody>
      </p:sp>
      <p:sp>
        <p:nvSpPr>
          <p:cNvPr id="52228" name="Rectangle 3"/>
          <p:cNvSpPr>
            <a:spLocks noGrp="1" noChangeArrowheads="1"/>
          </p:cNvSpPr>
          <p:nvPr>
            <p:ph idx="1"/>
          </p:nvPr>
        </p:nvSpPr>
        <p:spPr>
          <a:xfrm>
            <a:off x="457200" y="914400"/>
            <a:ext cx="8458200" cy="4953000"/>
          </a:xfrm>
        </p:spPr>
        <p:txBody>
          <a:bodyPr/>
          <a:lstStyle/>
          <a:p>
            <a:pPr>
              <a:defRPr/>
            </a:pPr>
            <a:r>
              <a:rPr lang="en-US" altLang="zh-CN" sz="2800" dirty="0">
                <a:ea typeface="宋体" pitchFamily="2" charset="-122"/>
              </a:rPr>
              <a:t>Goals: authentication and integrity of DNS requests and responses</a:t>
            </a:r>
          </a:p>
          <a:p>
            <a:pPr>
              <a:defRPr/>
            </a:pPr>
            <a:r>
              <a:rPr lang="en-US" altLang="zh-CN" sz="2800" dirty="0">
                <a:ea typeface="宋体" pitchFamily="2" charset="-122"/>
              </a:rPr>
              <a:t>PK-DNSSEC (public key)</a:t>
            </a:r>
          </a:p>
          <a:p>
            <a:pPr lvl="1">
              <a:defRPr/>
            </a:pPr>
            <a:r>
              <a:rPr lang="en-US" altLang="zh-CN" sz="2400" dirty="0">
                <a:ea typeface="宋体" pitchFamily="2" charset="-122"/>
              </a:rPr>
              <a:t>DNS server signs its data (can be done in advance)</a:t>
            </a:r>
          </a:p>
          <a:p>
            <a:pPr lvl="1">
              <a:defRPr/>
            </a:pPr>
            <a:r>
              <a:rPr lang="en-US" altLang="zh-CN" sz="2400" dirty="0">
                <a:ea typeface="宋体" pitchFamily="2" charset="-122"/>
              </a:rPr>
              <a:t>How do other servers learn the public key?</a:t>
            </a:r>
          </a:p>
          <a:p>
            <a:pPr>
              <a:defRPr/>
            </a:pPr>
            <a:r>
              <a:rPr lang="en-US" altLang="zh-CN" sz="2800" dirty="0">
                <a:ea typeface="宋体" pitchFamily="2" charset="-122"/>
              </a:rPr>
              <a:t>SK-DNSSEC (symmetric key)</a:t>
            </a:r>
          </a:p>
          <a:p>
            <a:pPr lvl="1">
              <a:defRPr/>
            </a:pPr>
            <a:r>
              <a:rPr lang="en-US" altLang="zh-CN" sz="2400" dirty="0">
                <a:ea typeface="宋体" pitchFamily="2" charset="-122"/>
              </a:rPr>
              <a:t>Encryption and MAC: </a:t>
            </a:r>
            <a:r>
              <a:rPr lang="en-US" altLang="zh-CN" sz="2400" dirty="0" err="1">
                <a:ea typeface="宋体" pitchFamily="2" charset="-122"/>
              </a:rPr>
              <a:t>E</a:t>
            </a:r>
            <a:r>
              <a:rPr lang="en-US" altLang="zh-CN" sz="2400" baseline="-25000" dirty="0" err="1">
                <a:ea typeface="宋体" pitchFamily="2" charset="-122"/>
              </a:rPr>
              <a:t>k</a:t>
            </a:r>
            <a:r>
              <a:rPr lang="en-US" altLang="zh-CN" sz="2400" dirty="0">
                <a:ea typeface="宋体" pitchFamily="2" charset="-122"/>
              </a:rPr>
              <a:t>(m, MAC(m))</a:t>
            </a:r>
          </a:p>
          <a:p>
            <a:pPr lvl="1">
              <a:defRPr/>
            </a:pPr>
            <a:r>
              <a:rPr lang="en-US" altLang="zh-CN" sz="2400" dirty="0">
                <a:ea typeface="宋体" pitchFamily="2" charset="-122"/>
              </a:rPr>
              <a:t>Each message contains a nonce to avoid replay</a:t>
            </a:r>
          </a:p>
          <a:p>
            <a:pPr lvl="1">
              <a:defRPr/>
            </a:pPr>
            <a:r>
              <a:rPr lang="en-US" altLang="zh-CN" sz="2400" dirty="0">
                <a:ea typeface="宋体" pitchFamily="2" charset="-122"/>
              </a:rPr>
              <a:t>Each DNS node shares a symmetric key with its parent</a:t>
            </a:r>
          </a:p>
          <a:p>
            <a:pPr lvl="1">
              <a:defRPr/>
            </a:pPr>
            <a:r>
              <a:rPr lang="en-US" altLang="zh-CN" sz="2400" dirty="0">
                <a:ea typeface="宋体" pitchFamily="2" charset="-122"/>
              </a:rPr>
              <a:t>Zone root server has a public key (hybrid approach)</a:t>
            </a:r>
          </a:p>
        </p:txBody>
      </p:sp>
      <p:sp>
        <p:nvSpPr>
          <p:cNvPr id="5632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C17B1668-1723-4593-8F1F-6591260185E9}" type="slidenum">
              <a:rPr lang="en-US" altLang="en-US" sz="1200">
                <a:latin typeface="Arial" panose="020B0604020202020204" pitchFamily="34" charset="0"/>
              </a:rPr>
              <a:pPr/>
              <a:t>16</a:t>
            </a:fld>
            <a:endParaRPr lang="en-US" altLang="en-US" sz="1200">
              <a:latin typeface="Arial" panose="020B0604020202020204" pitchFamily="34" charset="0"/>
            </a:endParaRPr>
          </a:p>
        </p:txBody>
      </p:sp>
    </p:spTree>
    <p:extLst>
      <p:ext uri="{BB962C8B-B14F-4D97-AF65-F5344CB8AC3E}">
        <p14:creationId xmlns:p14="http://schemas.microsoft.com/office/powerpoint/2010/main" val="318398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DNSSEC</a:t>
            </a:r>
          </a:p>
        </p:txBody>
      </p:sp>
      <p:pic>
        <p:nvPicPr>
          <p:cNvPr id="1026" name="Picture 2" descr="DNSSEC server convers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844" y="76200"/>
            <a:ext cx="6002386" cy="6248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 y="6221777"/>
            <a:ext cx="9067800" cy="646331"/>
          </a:xfrm>
          <a:prstGeom prst="rect">
            <a:avLst/>
          </a:prstGeom>
        </p:spPr>
        <p:txBody>
          <a:bodyPr wrap="square">
            <a:spAutoFit/>
          </a:bodyPr>
          <a:lstStyle/>
          <a:p>
            <a:r>
              <a:rPr lang="en-US" dirty="0"/>
              <a:t>https://www.infoblox.com/dns-security-resource-center/dns-security-solutions/dns-security-solutions-dns-security-extensions-dnssec/</a:t>
            </a:r>
          </a:p>
        </p:txBody>
      </p:sp>
    </p:spTree>
    <p:extLst>
      <p:ext uri="{BB962C8B-B14F-4D97-AF65-F5344CB8AC3E}">
        <p14:creationId xmlns:p14="http://schemas.microsoft.com/office/powerpoint/2010/main" val="932152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Mail Architecture</a:t>
            </a:r>
          </a:p>
        </p:txBody>
      </p:sp>
      <p:pic>
        <p:nvPicPr>
          <p:cNvPr id="4" name="Content Placeholder 3"/>
          <p:cNvPicPr>
            <a:picLocks noGrp="1" noChangeAspect="1"/>
          </p:cNvPicPr>
          <p:nvPr>
            <p:ph idx="1"/>
          </p:nvPr>
        </p:nvPicPr>
        <p:blipFill>
          <a:blip r:embed="rId2"/>
          <a:stretch>
            <a:fillRect/>
          </a:stretch>
        </p:blipFill>
        <p:spPr>
          <a:xfrm>
            <a:off x="1531306" y="1825625"/>
            <a:ext cx="6081388" cy="4351338"/>
          </a:xfrm>
          <a:prstGeom prst="rect">
            <a:avLst/>
          </a:prstGeom>
        </p:spPr>
      </p:pic>
    </p:spTree>
    <p:extLst>
      <p:ext uri="{BB962C8B-B14F-4D97-AF65-F5344CB8AC3E}">
        <p14:creationId xmlns:p14="http://schemas.microsoft.com/office/powerpoint/2010/main" val="11314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Mail Architecture</a:t>
            </a:r>
          </a:p>
        </p:txBody>
      </p:sp>
      <p:sp>
        <p:nvSpPr>
          <p:cNvPr id="3" name="Content Placeholder 2"/>
          <p:cNvSpPr>
            <a:spLocks noGrp="1"/>
          </p:cNvSpPr>
          <p:nvPr>
            <p:ph idx="1"/>
          </p:nvPr>
        </p:nvSpPr>
        <p:spPr/>
        <p:txBody>
          <a:bodyPr>
            <a:normAutofit fontScale="77500" lnSpcReduction="20000"/>
          </a:bodyPr>
          <a:lstStyle/>
          <a:p>
            <a:r>
              <a:rPr lang="en-US" dirty="0"/>
              <a:t>Message User Agent (MUA)</a:t>
            </a:r>
          </a:p>
          <a:p>
            <a:pPr lvl="1"/>
            <a:r>
              <a:rPr lang="en-US" dirty="0"/>
              <a:t>Works on behalf of user actors and user applications.</a:t>
            </a:r>
          </a:p>
          <a:p>
            <a:pPr lvl="1"/>
            <a:r>
              <a:rPr lang="en-US" dirty="0"/>
              <a:t>The author use sender MUA to formats a message and performs initial submission into the MHS via a MSA. </a:t>
            </a:r>
          </a:p>
          <a:p>
            <a:pPr lvl="1"/>
            <a:r>
              <a:rPr lang="en-US" dirty="0"/>
              <a:t>The recipient MUA processes received mail for storage and/or display to the recipient user</a:t>
            </a:r>
          </a:p>
          <a:p>
            <a:r>
              <a:rPr lang="en-US" dirty="0"/>
              <a:t>Mail submission agent (MSA)</a:t>
            </a:r>
          </a:p>
          <a:p>
            <a:pPr lvl="1"/>
            <a:r>
              <a:rPr lang="en-US" dirty="0"/>
              <a:t>Accepts the message submitted by an MUA and enforces the policies of the hosting domain and the requirements of Internet standards</a:t>
            </a:r>
          </a:p>
          <a:p>
            <a:r>
              <a:rPr lang="en-US" dirty="0"/>
              <a:t>Message transfer agent (MTA)</a:t>
            </a:r>
          </a:p>
          <a:p>
            <a:pPr lvl="1"/>
            <a:r>
              <a:rPr lang="en-US" dirty="0"/>
              <a:t>Relays mail for one application-level hop.</a:t>
            </a:r>
          </a:p>
          <a:p>
            <a:r>
              <a:rPr lang="en-US" dirty="0"/>
              <a:t>Mail delivery agent (MDA) </a:t>
            </a:r>
          </a:p>
          <a:p>
            <a:pPr lvl="1"/>
            <a:r>
              <a:rPr lang="en-US" dirty="0"/>
              <a:t>Responsible for transferring the message from the MHS to the MS.</a:t>
            </a:r>
          </a:p>
          <a:p>
            <a:r>
              <a:rPr lang="en-US" dirty="0"/>
              <a:t>Message store (MS)</a:t>
            </a:r>
          </a:p>
        </p:txBody>
      </p:sp>
    </p:spTree>
    <p:extLst>
      <p:ext uri="{BB962C8B-B14F-4D97-AF65-F5344CB8AC3E}">
        <p14:creationId xmlns:p14="http://schemas.microsoft.com/office/powerpoint/2010/main" val="292525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Agenda</a:t>
            </a:r>
          </a:p>
        </p:txBody>
      </p:sp>
      <p:sp>
        <p:nvSpPr>
          <p:cNvPr id="23555" name="Rectangle 3"/>
          <p:cNvSpPr>
            <a:spLocks noGrp="1" noChangeArrowheads="1"/>
          </p:cNvSpPr>
          <p:nvPr>
            <p:ph idx="1"/>
          </p:nvPr>
        </p:nvSpPr>
        <p:spPr/>
        <p:txBody>
          <a:bodyPr/>
          <a:lstStyle/>
          <a:p>
            <a:pPr marL="609600" indent="-609600"/>
            <a:r>
              <a:rPr lang="en-US" dirty="0"/>
              <a:t>S/MINE</a:t>
            </a:r>
          </a:p>
          <a:p>
            <a:pPr marL="609600" indent="-609600"/>
            <a:r>
              <a:rPr lang="en-US" dirty="0"/>
              <a:t>DKIM</a:t>
            </a:r>
          </a:p>
          <a:p>
            <a:pPr marL="609600" indent="-609600"/>
            <a:r>
              <a:rPr lang="en-US" dirty="0"/>
              <a:t>BGP</a:t>
            </a:r>
          </a:p>
          <a:p>
            <a:pPr marL="609600" indent="-609600"/>
            <a:r>
              <a:rPr lang="en-US" dirty="0"/>
              <a:t>DNS</a:t>
            </a:r>
          </a:p>
          <a:p>
            <a:pPr marL="609600" indent="-609600"/>
            <a:r>
              <a:rPr lang="en-US" dirty="0" err="1"/>
              <a:t>IPSec</a:t>
            </a:r>
            <a:endParaRPr lang="en-US" dirty="0"/>
          </a:p>
          <a:p>
            <a:pPr marL="609600" indent="-609600"/>
            <a:r>
              <a:rPr lang="en-US" dirty="0"/>
              <a:t>SSL/TLS</a:t>
            </a:r>
          </a:p>
          <a:p>
            <a:pPr marL="609600" indent="-609600"/>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Domainkeys</a:t>
            </a:r>
            <a:r>
              <a:rPr lang="en-US" dirty="0"/>
              <a:t> Identified Mail (DKIM)</a:t>
            </a:r>
          </a:p>
        </p:txBody>
      </p:sp>
      <p:sp>
        <p:nvSpPr>
          <p:cNvPr id="3" name="Content Placeholder 2"/>
          <p:cNvSpPr>
            <a:spLocks noGrp="1"/>
          </p:cNvSpPr>
          <p:nvPr>
            <p:ph idx="1"/>
          </p:nvPr>
        </p:nvSpPr>
        <p:spPr/>
        <p:txBody>
          <a:bodyPr/>
          <a:lstStyle/>
          <a:p>
            <a:pPr algn="just"/>
            <a:r>
              <a:rPr lang="en-US" dirty="0" err="1"/>
              <a:t>DomainKeys</a:t>
            </a:r>
            <a:r>
              <a:rPr lang="en-US" dirty="0"/>
              <a:t> Identified Mail (DKIM) is a specification for cryptographically signing e-mail messages, permitting a signing domain to claim responsibility for a message in the mail stream.</a:t>
            </a:r>
          </a:p>
          <a:p>
            <a:r>
              <a:rPr lang="en-US" dirty="0"/>
              <a:t>Message recipients (or agents acting in their behalf) can verify the signature by querying the signer’s domain</a:t>
            </a:r>
          </a:p>
          <a:p>
            <a:r>
              <a:rPr lang="en-US" dirty="0"/>
              <a:t>DKIM is a proposed Internet Standard (RFC 4871: </a:t>
            </a:r>
            <a:r>
              <a:rPr lang="en-US" i="1" dirty="0" err="1"/>
              <a:t>DomainKeys</a:t>
            </a:r>
            <a:r>
              <a:rPr lang="en-US" i="1" dirty="0"/>
              <a:t> Identified Mail (DKIM) Signatures</a:t>
            </a:r>
            <a:r>
              <a:rPr lang="en-US" dirty="0"/>
              <a:t>).</a:t>
            </a:r>
          </a:p>
          <a:p>
            <a:endParaRPr lang="en-US" dirty="0"/>
          </a:p>
        </p:txBody>
      </p:sp>
    </p:spTree>
    <p:extLst>
      <p:ext uri="{BB962C8B-B14F-4D97-AF65-F5344CB8AC3E}">
        <p14:creationId xmlns:p14="http://schemas.microsoft.com/office/powerpoint/2010/main" val="383102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DKIM Principle</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a:t>1. </a:t>
            </a:r>
            <a:r>
              <a:rPr lang="en-US" dirty="0"/>
              <a:t>S/MIME depends on both the sending and receiving users employing S/MIME. For almost all users, the bulk of incoming mail does not use S/MIME, and the bulk of the mail the user wants to send is to recipients not using S/MIME.</a:t>
            </a:r>
          </a:p>
          <a:p>
            <a:pPr marL="0" indent="0" algn="just">
              <a:buNone/>
            </a:pPr>
            <a:r>
              <a:rPr lang="en-US" b="1" dirty="0"/>
              <a:t>2. </a:t>
            </a:r>
            <a:r>
              <a:rPr lang="en-US" dirty="0"/>
              <a:t>S/MIME signs only the message content. Thus, RFC 5322 header information concerning origin can be compromised.</a:t>
            </a:r>
          </a:p>
          <a:p>
            <a:pPr marL="0" indent="0" algn="just">
              <a:buNone/>
            </a:pPr>
            <a:r>
              <a:rPr lang="en-US" b="1" dirty="0"/>
              <a:t>3. </a:t>
            </a:r>
            <a:r>
              <a:rPr lang="en-US" dirty="0"/>
              <a:t>DKIM is not implemented in client programs (MUAs) and is therefore transparent to the user; the user need take no action.</a:t>
            </a:r>
          </a:p>
          <a:p>
            <a:pPr marL="0" indent="0" algn="just">
              <a:buNone/>
            </a:pPr>
            <a:r>
              <a:rPr lang="en-US" b="1" dirty="0"/>
              <a:t>4. </a:t>
            </a:r>
            <a:r>
              <a:rPr lang="en-US" dirty="0"/>
              <a:t>DKIM applies to all mail from cooperating domains.</a:t>
            </a:r>
          </a:p>
          <a:p>
            <a:pPr marL="0" indent="0" algn="just">
              <a:buNone/>
            </a:pPr>
            <a:r>
              <a:rPr lang="en-US" b="1" dirty="0"/>
              <a:t>5. </a:t>
            </a:r>
            <a:r>
              <a:rPr lang="en-US" dirty="0"/>
              <a:t>DKIM allows good senders to prove that they did send a particular message and to prevent forgers from masquerading as good senders.</a:t>
            </a:r>
          </a:p>
        </p:txBody>
      </p:sp>
    </p:spTree>
    <p:extLst>
      <p:ext uri="{BB962C8B-B14F-4D97-AF65-F5344CB8AC3E}">
        <p14:creationId xmlns:p14="http://schemas.microsoft.com/office/powerpoint/2010/main" val="176051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DKIM Operations</a:t>
            </a:r>
          </a:p>
        </p:txBody>
      </p:sp>
      <p:pic>
        <p:nvPicPr>
          <p:cNvPr id="4" name="Content Placeholder 3"/>
          <p:cNvPicPr>
            <a:picLocks noGrp="1" noChangeAspect="1"/>
          </p:cNvPicPr>
          <p:nvPr>
            <p:ph idx="1"/>
          </p:nvPr>
        </p:nvPicPr>
        <p:blipFill>
          <a:blip r:embed="rId2"/>
          <a:stretch>
            <a:fillRect/>
          </a:stretch>
        </p:blipFill>
        <p:spPr>
          <a:xfrm>
            <a:off x="1447801" y="1453474"/>
            <a:ext cx="6400800" cy="5219925"/>
          </a:xfrm>
          <a:prstGeom prst="rect">
            <a:avLst/>
          </a:prstGeom>
        </p:spPr>
      </p:pic>
    </p:spTree>
    <p:extLst>
      <p:ext uri="{BB962C8B-B14F-4D97-AF65-F5344CB8AC3E}">
        <p14:creationId xmlns:p14="http://schemas.microsoft.com/office/powerpoint/2010/main" val="167334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S/MIME</a:t>
            </a:r>
          </a:p>
        </p:txBody>
      </p:sp>
      <p:sp>
        <p:nvSpPr>
          <p:cNvPr id="3" name="Content Placeholder 2"/>
          <p:cNvSpPr>
            <a:spLocks noGrp="1"/>
          </p:cNvSpPr>
          <p:nvPr>
            <p:ph idx="1"/>
          </p:nvPr>
        </p:nvSpPr>
        <p:spPr/>
        <p:txBody>
          <a:bodyPr/>
          <a:lstStyle/>
          <a:p>
            <a:pPr algn="just"/>
            <a:r>
              <a:rPr lang="en-US" dirty="0"/>
              <a:t>MIME is an extension to the old RFC 822  specification of an Internet mail format.</a:t>
            </a:r>
          </a:p>
          <a:p>
            <a:pPr algn="just"/>
            <a:r>
              <a:rPr lang="en-US" dirty="0"/>
              <a:t>MIME provides a number of new header fields that define information about the body of the message.</a:t>
            </a:r>
          </a:p>
          <a:p>
            <a:pPr algn="just"/>
            <a:r>
              <a:rPr lang="en-US" dirty="0"/>
              <a:t>MIME defines a number of content formats, which standardize representations for the support of multimedia e-mail. Examples include text, image, audio, and video</a:t>
            </a:r>
          </a:p>
        </p:txBody>
      </p:sp>
    </p:spTree>
    <p:extLst>
      <p:ext uri="{BB962C8B-B14F-4D97-AF65-F5344CB8AC3E}">
        <p14:creationId xmlns:p14="http://schemas.microsoft.com/office/powerpoint/2010/main" val="366037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S/MIME</a:t>
            </a:r>
          </a:p>
        </p:txBody>
      </p:sp>
      <p:sp>
        <p:nvSpPr>
          <p:cNvPr id="3" name="Content Placeholder 2"/>
          <p:cNvSpPr>
            <a:spLocks noGrp="1"/>
          </p:cNvSpPr>
          <p:nvPr>
            <p:ph idx="1"/>
          </p:nvPr>
        </p:nvSpPr>
        <p:spPr/>
        <p:txBody>
          <a:bodyPr>
            <a:normAutofit fontScale="77500" lnSpcReduction="20000"/>
          </a:bodyPr>
          <a:lstStyle/>
          <a:p>
            <a:r>
              <a:rPr lang="en-US" dirty="0"/>
              <a:t>S/MIME is defined as a set of additional MIME content types and provides the ability to sign and/or encrypt e-mail messages</a:t>
            </a:r>
          </a:p>
          <a:p>
            <a:pPr lvl="1"/>
            <a:r>
              <a:rPr lang="en-US" b="1" dirty="0"/>
              <a:t>Enveloped data</a:t>
            </a:r>
            <a:r>
              <a:rPr lang="en-US" dirty="0"/>
              <a:t>: This function consists of encrypted content of any type and encrypted-content encryption keys for one or more recipients.</a:t>
            </a:r>
          </a:p>
          <a:p>
            <a:pPr lvl="1"/>
            <a:r>
              <a:rPr lang="en-US" b="1" dirty="0"/>
              <a:t>Signed data</a:t>
            </a:r>
            <a:r>
              <a:rPr lang="en-US" dirty="0"/>
              <a:t>: A digital signature is formed by taking the message digest of the content to be signed and then encrypting that with the private key of the signer. The content plus signature are then encoded using base64 encoding. A signed data message can only be viewed by a recipient with S/MIME capability.</a:t>
            </a:r>
          </a:p>
          <a:p>
            <a:pPr lvl="1"/>
            <a:r>
              <a:rPr lang="en-US" b="1" dirty="0"/>
              <a:t>Clear-signed data</a:t>
            </a:r>
            <a:r>
              <a:rPr lang="en-US" dirty="0"/>
              <a:t>: As with signed data, a digital signature of the content is formed. However, in this case, only the digital signature is encoded using  base64. As a result, recipients without S/MIME capability can view the message content, although they cannot verify the signature. </a:t>
            </a:r>
          </a:p>
          <a:p>
            <a:pPr lvl="1"/>
            <a:r>
              <a:rPr lang="en-US" b="1" dirty="0"/>
              <a:t>Signed and enveloped data: </a:t>
            </a:r>
            <a:r>
              <a:rPr lang="en-US" dirty="0"/>
              <a:t>Signed-only and encrypted-only entities may be nested, so that encrypted data may be signed and signed data or clear-signed data may be encrypted.</a:t>
            </a:r>
          </a:p>
        </p:txBody>
      </p:sp>
    </p:spTree>
    <p:extLst>
      <p:ext uri="{BB962C8B-B14F-4D97-AF65-F5344CB8AC3E}">
        <p14:creationId xmlns:p14="http://schemas.microsoft.com/office/powerpoint/2010/main" val="199918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S/MIME</a:t>
            </a:r>
          </a:p>
        </p:txBody>
      </p:sp>
      <p:pic>
        <p:nvPicPr>
          <p:cNvPr id="4" name="Content Placeholder 3"/>
          <p:cNvPicPr>
            <a:picLocks noGrp="1" noChangeAspect="1"/>
          </p:cNvPicPr>
          <p:nvPr>
            <p:ph idx="1"/>
          </p:nvPr>
        </p:nvPicPr>
        <p:blipFill>
          <a:blip r:embed="rId2"/>
          <a:stretch>
            <a:fillRect/>
          </a:stretch>
        </p:blipFill>
        <p:spPr>
          <a:xfrm>
            <a:off x="920527" y="1825625"/>
            <a:ext cx="7302945" cy="4351338"/>
          </a:xfrm>
          <a:prstGeom prst="rect">
            <a:avLst/>
          </a:prstGeom>
        </p:spPr>
      </p:pic>
    </p:spTree>
    <p:extLst>
      <p:ext uri="{BB962C8B-B14F-4D97-AF65-F5344CB8AC3E}">
        <p14:creationId xmlns:p14="http://schemas.microsoft.com/office/powerpoint/2010/main" val="20055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S/MIME: </a:t>
            </a:r>
            <a:r>
              <a:rPr lang="en-US" b="1" dirty="0"/>
              <a:t>Public-Key Certificates</a:t>
            </a:r>
            <a:endParaRPr lang="en-US" dirty="0"/>
          </a:p>
        </p:txBody>
      </p:sp>
      <p:sp>
        <p:nvSpPr>
          <p:cNvPr id="3" name="Content Placeholder 2"/>
          <p:cNvSpPr>
            <a:spLocks noGrp="1"/>
          </p:cNvSpPr>
          <p:nvPr>
            <p:ph idx="1"/>
          </p:nvPr>
        </p:nvSpPr>
        <p:spPr/>
        <p:txBody>
          <a:bodyPr/>
          <a:lstStyle/>
          <a:p>
            <a:r>
              <a:rPr lang="en-US" dirty="0"/>
              <a:t>S/MIME uses certificates that conform to the international standard X.509v3.</a:t>
            </a:r>
          </a:p>
        </p:txBody>
      </p:sp>
    </p:spTree>
    <p:extLst>
      <p:ext uri="{BB962C8B-B14F-4D97-AF65-F5344CB8AC3E}">
        <p14:creationId xmlns:p14="http://schemas.microsoft.com/office/powerpoint/2010/main" val="1629889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SSL/TLS</a:t>
            </a:r>
          </a:p>
        </p:txBody>
      </p:sp>
      <p:sp>
        <p:nvSpPr>
          <p:cNvPr id="3" name="Content Placeholder 2"/>
          <p:cNvSpPr>
            <a:spLocks noGrp="1"/>
          </p:cNvSpPr>
          <p:nvPr>
            <p:ph idx="1"/>
          </p:nvPr>
        </p:nvSpPr>
        <p:spPr/>
        <p:txBody>
          <a:bodyPr/>
          <a:lstStyle/>
          <a:p>
            <a:pPr algn="just"/>
            <a:r>
              <a:rPr lang="en-US" dirty="0"/>
              <a:t>One of the most widely used security services is the Secure Sockets Layer (SSL) and the follow-on Internet standard known as Transport Layer Security (TLS).</a:t>
            </a:r>
          </a:p>
          <a:p>
            <a:r>
              <a:rPr lang="en-US" dirty="0"/>
              <a:t>TLS is designed to make use of TCP to provide a reliable end-to-end secure service. TLS is not a single protocol but rather two layers of protocols</a:t>
            </a:r>
          </a:p>
        </p:txBody>
      </p:sp>
    </p:spTree>
    <p:extLst>
      <p:ext uri="{BB962C8B-B14F-4D97-AF65-F5344CB8AC3E}">
        <p14:creationId xmlns:p14="http://schemas.microsoft.com/office/powerpoint/2010/main" val="1261253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447800"/>
            <a:ext cx="8151223" cy="4114800"/>
          </a:xfrm>
          <a:prstGeom prst="rect">
            <a:avLst/>
          </a:prstGeom>
        </p:spPr>
      </p:pic>
    </p:spTree>
    <p:extLst>
      <p:ext uri="{BB962C8B-B14F-4D97-AF65-F5344CB8AC3E}">
        <p14:creationId xmlns:p14="http://schemas.microsoft.com/office/powerpoint/2010/main" val="239930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 connection – SSL session</a:t>
            </a:r>
          </a:p>
        </p:txBody>
      </p:sp>
      <p:sp>
        <p:nvSpPr>
          <p:cNvPr id="3" name="Content Placeholder 2"/>
          <p:cNvSpPr>
            <a:spLocks noGrp="1"/>
          </p:cNvSpPr>
          <p:nvPr>
            <p:ph idx="1"/>
          </p:nvPr>
        </p:nvSpPr>
        <p:spPr/>
        <p:txBody>
          <a:bodyPr>
            <a:normAutofit fontScale="92500" lnSpcReduction="10000"/>
          </a:bodyPr>
          <a:lstStyle/>
          <a:p>
            <a:r>
              <a:rPr lang="en-US" dirty="0"/>
              <a:t>Two important TLS concepts are the TLS session and the TLS connection, which are defined in the specification as follows:</a:t>
            </a:r>
          </a:p>
          <a:p>
            <a:pPr lvl="1"/>
            <a:r>
              <a:rPr lang="en-US" b="1" dirty="0"/>
              <a:t>Connection</a:t>
            </a:r>
            <a:r>
              <a:rPr lang="en-US" dirty="0"/>
              <a:t>: A connection is a transport (in the OSI layering model definition) that provides a suitable type of service. For TLS, such connections are peer-to-peer relationships. The connections are transient. Every connection is associated with one session.</a:t>
            </a:r>
          </a:p>
          <a:p>
            <a:pPr lvl="1"/>
            <a:r>
              <a:rPr lang="en-US" b="1" dirty="0"/>
              <a:t>Session</a:t>
            </a:r>
            <a:r>
              <a:rPr lang="en-US" dirty="0"/>
              <a:t>: A TLS session is an association between a client and a server. Sessions are created by the Handshake Protocol. Sessions define a set of cryptographic security parameters, which can be shared among multiple connections. Sessions are used to avoid the expensive negotiation of new security parameters for each connection</a:t>
            </a:r>
          </a:p>
        </p:txBody>
      </p:sp>
    </p:spTree>
    <p:extLst>
      <p:ext uri="{BB962C8B-B14F-4D97-AF65-F5344CB8AC3E}">
        <p14:creationId xmlns:p14="http://schemas.microsoft.com/office/powerpoint/2010/main" val="56196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pic>
        <p:nvPicPr>
          <p:cNvPr id="40962" name="Picture 2"/>
          <p:cNvPicPr>
            <a:picLocks noChangeAspect="1" noChangeArrowheads="1"/>
          </p:cNvPicPr>
          <p:nvPr/>
        </p:nvPicPr>
        <p:blipFill>
          <a:blip r:embed="rId3" cstate="print"/>
          <a:srcRect/>
          <a:stretch>
            <a:fillRect/>
          </a:stretch>
        </p:blipFill>
        <p:spPr bwMode="auto">
          <a:xfrm>
            <a:off x="457200" y="1976437"/>
            <a:ext cx="8176946" cy="368930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 Record Protocol</a:t>
            </a:r>
          </a:p>
        </p:txBody>
      </p:sp>
      <p:sp>
        <p:nvSpPr>
          <p:cNvPr id="3" name="Content Placeholder 2"/>
          <p:cNvSpPr>
            <a:spLocks noGrp="1"/>
          </p:cNvSpPr>
          <p:nvPr>
            <p:ph idx="1"/>
          </p:nvPr>
        </p:nvSpPr>
        <p:spPr/>
        <p:txBody>
          <a:bodyPr/>
          <a:lstStyle/>
          <a:p>
            <a:pPr marL="0" indent="0">
              <a:buNone/>
            </a:pPr>
            <a:r>
              <a:rPr lang="en-US" dirty="0"/>
              <a:t>The SSL Record Protocol provides two services for SSL connections:</a:t>
            </a:r>
            <a:endParaRPr lang="en-US" b="1" dirty="0"/>
          </a:p>
          <a:p>
            <a:pPr lvl="1"/>
            <a:r>
              <a:rPr lang="en-US" b="1" dirty="0"/>
              <a:t>Confidentiality</a:t>
            </a:r>
            <a:r>
              <a:rPr lang="en-US" dirty="0"/>
              <a:t>: The Handshake Protocol defines a shared secret key that is used for symmetric encryption of SSL payloads. </a:t>
            </a:r>
          </a:p>
          <a:p>
            <a:pPr lvl="1"/>
            <a:r>
              <a:rPr lang="en-US" b="1" dirty="0"/>
              <a:t>Message integrity</a:t>
            </a:r>
            <a:r>
              <a:rPr lang="en-US" dirty="0"/>
              <a:t>: The Handshake Protocol also defines a shared secret key that is used to form a message authentication code (MAC).</a:t>
            </a:r>
          </a:p>
        </p:txBody>
      </p:sp>
    </p:spTree>
    <p:extLst>
      <p:ext uri="{BB962C8B-B14F-4D97-AF65-F5344CB8AC3E}">
        <p14:creationId xmlns:p14="http://schemas.microsoft.com/office/powerpoint/2010/main" val="4095031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2000" y="1447800"/>
            <a:ext cx="7439025" cy="4486275"/>
          </a:xfrm>
          <a:prstGeom prst="rect">
            <a:avLst/>
          </a:prstGeom>
          <a:noFill/>
          <a:ln w="9525">
            <a:noFill/>
            <a:miter lim="800000"/>
            <a:headEnd/>
            <a:tailEnd/>
          </a:ln>
          <a:effectLst/>
        </p:spPr>
      </p:pic>
      <p:sp>
        <p:nvSpPr>
          <p:cNvPr id="5" name="Title 1"/>
          <p:cNvSpPr>
            <a:spLocks noGrp="1"/>
          </p:cNvSpPr>
          <p:nvPr>
            <p:ph type="title"/>
          </p:nvPr>
        </p:nvSpPr>
        <p:spPr/>
        <p:txBody>
          <a:bodyPr/>
          <a:lstStyle/>
          <a:p>
            <a:r>
              <a:rPr lang="en-US" dirty="0"/>
              <a:t>SSL Record Protocol</a:t>
            </a:r>
          </a:p>
        </p:txBody>
      </p:sp>
    </p:spTree>
    <p:extLst>
      <p:ext uri="{BB962C8B-B14F-4D97-AF65-F5344CB8AC3E}">
        <p14:creationId xmlns:p14="http://schemas.microsoft.com/office/powerpoint/2010/main" val="3616682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Cipher Spec Protocol</a:t>
            </a:r>
          </a:p>
        </p:txBody>
      </p:sp>
      <p:sp>
        <p:nvSpPr>
          <p:cNvPr id="3" name="Content Placeholder 2"/>
          <p:cNvSpPr>
            <a:spLocks noGrp="1"/>
          </p:cNvSpPr>
          <p:nvPr>
            <p:ph idx="1"/>
          </p:nvPr>
        </p:nvSpPr>
        <p:spPr/>
        <p:txBody>
          <a:bodyPr/>
          <a:lstStyle/>
          <a:p>
            <a:r>
              <a:rPr lang="en-US" dirty="0"/>
              <a:t>It use the TLS Record Protocol</a:t>
            </a:r>
          </a:p>
          <a:p>
            <a:r>
              <a:rPr lang="en-US" dirty="0"/>
              <a:t>This protocol consists of a single message, which consists of a single byte with the value 1. </a:t>
            </a:r>
          </a:p>
          <a:p>
            <a:r>
              <a:rPr lang="en-US" dirty="0"/>
              <a:t>The sole purpose of this message is to cause the pending state to be copied into the current state, which updates the cipher suite to be used on this connection.</a:t>
            </a:r>
          </a:p>
        </p:txBody>
      </p:sp>
    </p:spTree>
    <p:extLst>
      <p:ext uri="{BB962C8B-B14F-4D97-AF65-F5344CB8AC3E}">
        <p14:creationId xmlns:p14="http://schemas.microsoft.com/office/powerpoint/2010/main" val="3425107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Alert Protocol</a:t>
            </a:r>
            <a:endParaRPr lang="en-US" dirty="0"/>
          </a:p>
        </p:txBody>
      </p:sp>
      <p:sp>
        <p:nvSpPr>
          <p:cNvPr id="3" name="Content Placeholder 2"/>
          <p:cNvSpPr>
            <a:spLocks noGrp="1"/>
          </p:cNvSpPr>
          <p:nvPr>
            <p:ph idx="1"/>
          </p:nvPr>
        </p:nvSpPr>
        <p:spPr/>
        <p:txBody>
          <a:bodyPr/>
          <a:lstStyle/>
          <a:p>
            <a:r>
              <a:rPr lang="en-US" dirty="0"/>
              <a:t>convey TLS-related alerts to the peer entity</a:t>
            </a:r>
          </a:p>
          <a:p>
            <a:r>
              <a:rPr lang="en-US" dirty="0"/>
              <a:t>alert messages are compressed and encrypted, as specified by the current state</a:t>
            </a:r>
          </a:p>
          <a:p>
            <a:r>
              <a:rPr lang="en-US" dirty="0"/>
              <a:t>Each message in this protocol consists of two bytes. The first byte takes the value warning(1) or fatal(2) to convey the severity of the message</a:t>
            </a:r>
          </a:p>
          <a:p>
            <a:r>
              <a:rPr lang="en-US" dirty="0"/>
              <a:t>If the level is fatal, TLS immediately terminates the connection</a:t>
            </a:r>
          </a:p>
        </p:txBody>
      </p:sp>
    </p:spTree>
    <p:extLst>
      <p:ext uri="{BB962C8B-B14F-4D97-AF65-F5344CB8AC3E}">
        <p14:creationId xmlns:p14="http://schemas.microsoft.com/office/powerpoint/2010/main" val="416981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 Handshaking Protocol</a:t>
            </a:r>
          </a:p>
        </p:txBody>
      </p:sp>
      <p:sp>
        <p:nvSpPr>
          <p:cNvPr id="3" name="Content Placeholder 2"/>
          <p:cNvSpPr>
            <a:spLocks noGrp="1"/>
          </p:cNvSpPr>
          <p:nvPr>
            <p:ph idx="1"/>
          </p:nvPr>
        </p:nvSpPr>
        <p:spPr/>
        <p:txBody>
          <a:bodyPr/>
          <a:lstStyle/>
          <a:p>
            <a:r>
              <a:rPr lang="en-US" dirty="0"/>
              <a:t>The most complex part of TLS</a:t>
            </a:r>
          </a:p>
          <a:p>
            <a:r>
              <a:rPr lang="en-US" dirty="0"/>
              <a:t>SSL Handshake consist 4 phase:</a:t>
            </a:r>
          </a:p>
        </p:txBody>
      </p:sp>
    </p:spTree>
    <p:extLst>
      <p:ext uri="{BB962C8B-B14F-4D97-AF65-F5344CB8AC3E}">
        <p14:creationId xmlns:p14="http://schemas.microsoft.com/office/powerpoint/2010/main" val="180633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066924" y="-9150"/>
            <a:ext cx="5111511" cy="6724650"/>
          </a:xfrm>
          <a:prstGeom prst="rect">
            <a:avLst/>
          </a:prstGeom>
          <a:noFill/>
          <a:ln w="9525">
            <a:noFill/>
            <a:miter lim="800000"/>
            <a:headEnd/>
            <a:tailEnd/>
          </a:ln>
        </p:spPr>
      </p:pic>
    </p:spTree>
    <p:extLst>
      <p:ext uri="{BB962C8B-B14F-4D97-AF65-F5344CB8AC3E}">
        <p14:creationId xmlns:p14="http://schemas.microsoft.com/office/powerpoint/2010/main" val="612107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Heartbeat Protocol</a:t>
            </a:r>
          </a:p>
        </p:txBody>
      </p:sp>
      <p:sp>
        <p:nvSpPr>
          <p:cNvPr id="3" name="Content Placeholder 2"/>
          <p:cNvSpPr>
            <a:spLocks noGrp="1"/>
          </p:cNvSpPr>
          <p:nvPr>
            <p:ph idx="1"/>
          </p:nvPr>
        </p:nvSpPr>
        <p:spPr/>
        <p:txBody>
          <a:bodyPr/>
          <a:lstStyle/>
          <a:p>
            <a:r>
              <a:rPr lang="en-US" dirty="0"/>
              <a:t>The Heartbeat Protocol runs on the top of the TLS Record Protocol and consists of two message types: </a:t>
            </a:r>
            <a:r>
              <a:rPr lang="en-US" dirty="0" err="1"/>
              <a:t>heartbeat_request</a:t>
            </a:r>
            <a:r>
              <a:rPr lang="en-US" dirty="0"/>
              <a:t> and </a:t>
            </a:r>
            <a:r>
              <a:rPr lang="en-US" dirty="0" err="1"/>
              <a:t>heartbeat_response</a:t>
            </a:r>
            <a:endParaRPr lang="en-US" dirty="0"/>
          </a:p>
          <a:p>
            <a:endParaRPr lang="en-US" dirty="0"/>
          </a:p>
        </p:txBody>
      </p:sp>
      <p:pic>
        <p:nvPicPr>
          <p:cNvPr id="4" name="Picture 3"/>
          <p:cNvPicPr>
            <a:picLocks noChangeAspect="1"/>
          </p:cNvPicPr>
          <p:nvPr/>
        </p:nvPicPr>
        <p:blipFill>
          <a:blip r:embed="rId2"/>
          <a:stretch>
            <a:fillRect/>
          </a:stretch>
        </p:blipFill>
        <p:spPr>
          <a:xfrm>
            <a:off x="908388" y="3124200"/>
            <a:ext cx="7611675" cy="3574032"/>
          </a:xfrm>
          <a:prstGeom prst="rect">
            <a:avLst/>
          </a:prstGeom>
        </p:spPr>
      </p:pic>
    </p:spTree>
    <p:extLst>
      <p:ext uri="{BB962C8B-B14F-4D97-AF65-F5344CB8AC3E}">
        <p14:creationId xmlns:p14="http://schemas.microsoft.com/office/powerpoint/2010/main" val="3128458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SSL/TLS Attacks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Attacks on the Handshake Protocol.</a:t>
            </a:r>
          </a:p>
          <a:p>
            <a:r>
              <a:rPr lang="en-US" dirty="0"/>
              <a:t>Attacks on the record and application data protocols</a:t>
            </a:r>
            <a:r>
              <a:rPr lang="en-US" b="1" dirty="0"/>
              <a:t>: </a:t>
            </a:r>
          </a:p>
          <a:p>
            <a:pPr lvl="1"/>
            <a:r>
              <a:rPr lang="en-US" dirty="0"/>
              <a:t>BEAST </a:t>
            </a:r>
          </a:p>
          <a:p>
            <a:pPr lvl="1"/>
            <a:r>
              <a:rPr lang="en-US" dirty="0"/>
              <a:t>CRIME</a:t>
            </a:r>
          </a:p>
          <a:p>
            <a:pPr lvl="1"/>
            <a:r>
              <a:rPr lang="en-US" dirty="0"/>
              <a:t>…</a:t>
            </a:r>
          </a:p>
          <a:p>
            <a:r>
              <a:rPr lang="en-US" dirty="0"/>
              <a:t>Attacks on the PKI:</a:t>
            </a:r>
          </a:p>
          <a:p>
            <a:pPr lvl="1"/>
            <a:r>
              <a:rPr lang="en-US" dirty="0"/>
              <a:t> Checking the validity of X.509 certificates is an activity subject to a variety of attacks.</a:t>
            </a:r>
          </a:p>
          <a:p>
            <a:r>
              <a:rPr lang="en-US" dirty="0"/>
              <a:t>Other attacks:</a:t>
            </a:r>
          </a:p>
          <a:p>
            <a:pPr lvl="1"/>
            <a:r>
              <a:rPr lang="en-US" dirty="0" err="1"/>
              <a:t>DoS</a:t>
            </a:r>
            <a:r>
              <a:rPr lang="en-US" dirty="0"/>
              <a:t> attack</a:t>
            </a:r>
          </a:p>
          <a:p>
            <a:pPr lvl="1"/>
            <a:r>
              <a:rPr lang="en-US" dirty="0" err="1"/>
              <a:t>Heartbleed</a:t>
            </a:r>
            <a:r>
              <a:rPr lang="en-US" dirty="0"/>
              <a:t> attack</a:t>
            </a:r>
          </a:p>
          <a:p>
            <a:pPr lvl="1"/>
            <a:r>
              <a:rPr lang="en-US" dirty="0"/>
              <a:t>…</a:t>
            </a:r>
          </a:p>
        </p:txBody>
      </p:sp>
    </p:spTree>
    <p:extLst>
      <p:ext uri="{BB962C8B-B14F-4D97-AF65-F5344CB8AC3E}">
        <p14:creationId xmlns:p14="http://schemas.microsoft.com/office/powerpoint/2010/main" val="3079708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IPSec</a:t>
            </a:r>
          </a:p>
        </p:txBody>
      </p:sp>
      <p:sp>
        <p:nvSpPr>
          <p:cNvPr id="3" name="Content Placeholder 2"/>
          <p:cNvSpPr>
            <a:spLocks noGrp="1"/>
          </p:cNvSpPr>
          <p:nvPr>
            <p:ph idx="1"/>
          </p:nvPr>
        </p:nvSpPr>
        <p:spPr/>
        <p:txBody>
          <a:bodyPr>
            <a:normAutofit fontScale="92500" lnSpcReduction="20000"/>
          </a:bodyPr>
          <a:lstStyle/>
          <a:p>
            <a:pPr algn="just"/>
            <a:r>
              <a:rPr lang="en-US" sz="2400" dirty="0"/>
              <a:t>When IPsec is implemented in a firewall or router, it provides strong security that can be applied to all traffic crossing the perimeter. Traffic within a company or workgroup does not incur the overhead of security-related processing.</a:t>
            </a:r>
          </a:p>
          <a:p>
            <a:r>
              <a:rPr lang="en-US" sz="2400" dirty="0"/>
              <a:t>IPsec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a:t>
            </a:r>
          </a:p>
          <a:p>
            <a:r>
              <a:rPr lang="en-US" sz="2400" dirty="0"/>
              <a:t>IPsec can be transparent to end users. There is no need to train users on security mechanisms, issue keying material on a per-user basis, or revoke keying material when users leave the organization.</a:t>
            </a:r>
          </a:p>
          <a:p>
            <a:r>
              <a:rPr lang="en-US" sz="2400" dirty="0"/>
              <a:t>IPsec can provide security for individual users if needed. This is useful </a:t>
            </a:r>
            <a:r>
              <a:rPr lang="en-US" sz="2400" dirty="0" err="1"/>
              <a:t>foroff</a:t>
            </a:r>
            <a:r>
              <a:rPr lang="en-US" sz="2400" dirty="0"/>
              <a:t>-site workers and for setting up a secure virtual </a:t>
            </a:r>
            <a:r>
              <a:rPr lang="en-US" sz="2400" dirty="0" err="1"/>
              <a:t>subnetwork</a:t>
            </a:r>
            <a:r>
              <a:rPr lang="en-US" sz="2400" dirty="0"/>
              <a:t> within an organization for sensitive applications.</a:t>
            </a:r>
            <a:endParaRPr lang="en-US" sz="2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IPSec</a:t>
            </a:r>
            <a:endParaRPr lang="en-US" dirty="0"/>
          </a:p>
        </p:txBody>
      </p:sp>
      <p:sp>
        <p:nvSpPr>
          <p:cNvPr id="3" name="Content Placeholder 2"/>
          <p:cNvSpPr>
            <a:spLocks noGrp="1"/>
          </p:cNvSpPr>
          <p:nvPr>
            <p:ph idx="1"/>
          </p:nvPr>
        </p:nvSpPr>
        <p:spPr/>
        <p:txBody>
          <a:bodyPr/>
          <a:lstStyle/>
          <a:p>
            <a:r>
              <a:rPr lang="en-US" dirty="0"/>
              <a:t>IPsec provides two main functions: </a:t>
            </a:r>
          </a:p>
          <a:p>
            <a:pPr lvl="1"/>
            <a:r>
              <a:rPr lang="en-US" dirty="0"/>
              <a:t>a combined authentication/encryption function called Encapsulating Security Payload (ESP) </a:t>
            </a:r>
          </a:p>
          <a:p>
            <a:pPr lvl="1"/>
            <a:r>
              <a:rPr lang="en-US" dirty="0"/>
              <a:t>Key exchange function: Key management is provided by the Internet Key Exchange standard, IKEv2</a:t>
            </a:r>
            <a:endParaRPr lang="en-US" sz="6800" dirty="0"/>
          </a:p>
          <a:p>
            <a:pPr algn="just"/>
            <a:r>
              <a:rPr lang="en-US" dirty="0"/>
              <a:t>Note: There is also an authentication- only function, implemented using an Authentication Header (AH). Because message authentication is provided by ESP, the use of AH is deprecated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7950" y="42863"/>
            <a:ext cx="7308850" cy="966787"/>
          </a:xfrm>
        </p:spPr>
        <p:txBody>
          <a:bodyPr/>
          <a:lstStyle/>
          <a:p>
            <a:r>
              <a:rPr lang="en-US" altLang="en-US"/>
              <a:t>DNS: Domain Name Service</a:t>
            </a:r>
          </a:p>
        </p:txBody>
      </p:sp>
      <p:sp>
        <p:nvSpPr>
          <p:cNvPr id="4403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797C32AD-975A-4487-AD26-E80BF23AAC02}" type="slidenum">
              <a:rPr lang="en-US" altLang="en-US" sz="1200">
                <a:latin typeface="Arial" panose="020B0604020202020204" pitchFamily="34" charset="0"/>
              </a:rPr>
              <a:pPr/>
              <a:t>4</a:t>
            </a:fld>
            <a:endParaRPr lang="en-US" altLang="en-US" sz="1200">
              <a:latin typeface="Arial" panose="020B0604020202020204" pitchFamily="34" charset="0"/>
            </a:endParaRPr>
          </a:p>
        </p:txBody>
      </p:sp>
      <p:sp>
        <p:nvSpPr>
          <p:cNvPr id="44036" name="Oval 3"/>
          <p:cNvSpPr>
            <a:spLocks noChangeArrowheads="1"/>
          </p:cNvSpPr>
          <p:nvPr/>
        </p:nvSpPr>
        <p:spPr bwMode="auto">
          <a:xfrm>
            <a:off x="817563" y="3959225"/>
            <a:ext cx="835025" cy="681038"/>
          </a:xfrm>
          <a:prstGeom prst="ellipse">
            <a:avLst/>
          </a:prstGeom>
          <a:solidFill>
            <a:schemeClr val="accent1"/>
          </a:solidFill>
          <a:ln w="12700">
            <a:solidFill>
              <a:schemeClr val="tx1"/>
            </a:solidFill>
            <a:round/>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4037" name="Text Box 4"/>
          <p:cNvSpPr txBox="1">
            <a:spLocks noChangeArrowheads="1"/>
          </p:cNvSpPr>
          <p:nvPr/>
        </p:nvSpPr>
        <p:spPr bwMode="auto">
          <a:xfrm>
            <a:off x="838200" y="4889500"/>
            <a:ext cx="81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Client</a:t>
            </a:r>
          </a:p>
        </p:txBody>
      </p:sp>
      <p:sp>
        <p:nvSpPr>
          <p:cNvPr id="44038" name="Rectangle 5"/>
          <p:cNvSpPr>
            <a:spLocks noChangeArrowheads="1"/>
          </p:cNvSpPr>
          <p:nvPr/>
        </p:nvSpPr>
        <p:spPr bwMode="auto">
          <a:xfrm>
            <a:off x="2687638" y="4017963"/>
            <a:ext cx="798512" cy="693737"/>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4039" name="Text Box 6"/>
          <p:cNvSpPr txBox="1">
            <a:spLocks noChangeArrowheads="1"/>
          </p:cNvSpPr>
          <p:nvPr/>
        </p:nvSpPr>
        <p:spPr bwMode="auto">
          <a:xfrm>
            <a:off x="2227263" y="4711700"/>
            <a:ext cx="17557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Local </a:t>
            </a:r>
          </a:p>
          <a:p>
            <a:pPr algn="ctr">
              <a:spcBef>
                <a:spcPct val="0"/>
              </a:spcBef>
              <a:buClrTx/>
              <a:buFontTx/>
              <a:buNone/>
            </a:pPr>
            <a:r>
              <a:rPr lang="en-US" altLang="en-US" sz="2000">
                <a:solidFill>
                  <a:schemeClr val="tx1"/>
                </a:solidFill>
              </a:rPr>
              <a:t>DNS recursive</a:t>
            </a:r>
          </a:p>
          <a:p>
            <a:pPr algn="ctr">
              <a:spcBef>
                <a:spcPct val="0"/>
              </a:spcBef>
              <a:buClrTx/>
              <a:buFontTx/>
              <a:buNone/>
            </a:pPr>
            <a:r>
              <a:rPr lang="en-US" altLang="en-US" sz="2000">
                <a:solidFill>
                  <a:schemeClr val="tx1"/>
                </a:solidFill>
              </a:rPr>
              <a:t>resolver</a:t>
            </a:r>
          </a:p>
        </p:txBody>
      </p:sp>
      <p:sp>
        <p:nvSpPr>
          <p:cNvPr id="44040" name="Rectangle 7"/>
          <p:cNvSpPr>
            <a:spLocks noChangeArrowheads="1"/>
          </p:cNvSpPr>
          <p:nvPr/>
        </p:nvSpPr>
        <p:spPr bwMode="auto">
          <a:xfrm>
            <a:off x="5989638" y="3159125"/>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4041" name="Text Box 8"/>
          <p:cNvSpPr txBox="1">
            <a:spLocks noChangeArrowheads="1"/>
          </p:cNvSpPr>
          <p:nvPr/>
        </p:nvSpPr>
        <p:spPr bwMode="auto">
          <a:xfrm>
            <a:off x="6897688" y="3124200"/>
            <a:ext cx="1462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root &amp; vn </a:t>
            </a:r>
          </a:p>
          <a:p>
            <a:pPr algn="ctr">
              <a:spcBef>
                <a:spcPct val="0"/>
              </a:spcBef>
              <a:buClrTx/>
              <a:buFontTx/>
              <a:buNone/>
            </a:pPr>
            <a:r>
              <a:rPr lang="en-US" altLang="en-US" sz="2000">
                <a:solidFill>
                  <a:schemeClr val="tx1"/>
                </a:solidFill>
              </a:rPr>
              <a:t>DNS server</a:t>
            </a:r>
          </a:p>
        </p:txBody>
      </p:sp>
      <p:sp>
        <p:nvSpPr>
          <p:cNvPr id="44042" name="Rectangle 9"/>
          <p:cNvSpPr>
            <a:spLocks noChangeArrowheads="1"/>
          </p:cNvSpPr>
          <p:nvPr/>
        </p:nvSpPr>
        <p:spPr bwMode="auto">
          <a:xfrm>
            <a:off x="6024563" y="4381500"/>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4043" name="Text Box 10"/>
          <p:cNvSpPr txBox="1">
            <a:spLocks noChangeArrowheads="1"/>
          </p:cNvSpPr>
          <p:nvPr/>
        </p:nvSpPr>
        <p:spPr bwMode="auto">
          <a:xfrm>
            <a:off x="6945313" y="4441825"/>
            <a:ext cx="1485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edu.vn </a:t>
            </a:r>
          </a:p>
          <a:p>
            <a:pPr algn="ctr">
              <a:spcBef>
                <a:spcPct val="0"/>
              </a:spcBef>
              <a:buClrTx/>
              <a:buFontTx/>
              <a:buNone/>
            </a:pPr>
            <a:r>
              <a:rPr lang="en-US" altLang="en-US" sz="2000">
                <a:solidFill>
                  <a:schemeClr val="tx1"/>
                </a:solidFill>
              </a:rPr>
              <a:t>DNS server</a:t>
            </a:r>
          </a:p>
        </p:txBody>
      </p:sp>
      <p:sp>
        <p:nvSpPr>
          <p:cNvPr id="44044" name="Rectangle 11"/>
          <p:cNvSpPr>
            <a:spLocks noChangeArrowheads="1"/>
          </p:cNvSpPr>
          <p:nvPr/>
        </p:nvSpPr>
        <p:spPr bwMode="auto">
          <a:xfrm>
            <a:off x="6059488" y="5556250"/>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4045" name="Line 12"/>
          <p:cNvSpPr>
            <a:spLocks noChangeShapeType="1"/>
          </p:cNvSpPr>
          <p:nvPr/>
        </p:nvSpPr>
        <p:spPr bwMode="auto">
          <a:xfrm>
            <a:off x="1628775" y="4300538"/>
            <a:ext cx="10588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6" name="Text Box 13"/>
          <p:cNvSpPr txBox="1">
            <a:spLocks noChangeArrowheads="1"/>
          </p:cNvSpPr>
          <p:nvPr/>
        </p:nvSpPr>
        <p:spPr bwMode="auto">
          <a:xfrm>
            <a:off x="1189038" y="3602038"/>
            <a:ext cx="19605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www.hcmus.edu.vn</a:t>
            </a:r>
          </a:p>
        </p:txBody>
      </p:sp>
      <p:sp>
        <p:nvSpPr>
          <p:cNvPr id="44047" name="Line 14"/>
          <p:cNvSpPr>
            <a:spLocks noChangeShapeType="1"/>
          </p:cNvSpPr>
          <p:nvPr/>
        </p:nvSpPr>
        <p:spPr bwMode="auto">
          <a:xfrm flipV="1">
            <a:off x="3498850" y="3417888"/>
            <a:ext cx="2505075" cy="8937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8" name="Line 15"/>
          <p:cNvSpPr>
            <a:spLocks noChangeShapeType="1"/>
          </p:cNvSpPr>
          <p:nvPr/>
        </p:nvSpPr>
        <p:spPr bwMode="auto">
          <a:xfrm flipH="1">
            <a:off x="3475038" y="3535363"/>
            <a:ext cx="2505075" cy="882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9" name="Text Box 16"/>
          <p:cNvSpPr txBox="1">
            <a:spLocks noChangeArrowheads="1"/>
          </p:cNvSpPr>
          <p:nvPr/>
        </p:nvSpPr>
        <p:spPr bwMode="auto">
          <a:xfrm rot="-1103643">
            <a:off x="4330700" y="3962400"/>
            <a:ext cx="1111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NS edu.vn</a:t>
            </a:r>
          </a:p>
        </p:txBody>
      </p:sp>
      <p:sp>
        <p:nvSpPr>
          <p:cNvPr id="44050" name="Text Box 17"/>
          <p:cNvSpPr txBox="1">
            <a:spLocks noChangeArrowheads="1"/>
          </p:cNvSpPr>
          <p:nvPr/>
        </p:nvSpPr>
        <p:spPr bwMode="auto">
          <a:xfrm rot="-1103643">
            <a:off x="3700463" y="3540125"/>
            <a:ext cx="19605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www.hcmus.edu.vn</a:t>
            </a:r>
          </a:p>
        </p:txBody>
      </p:sp>
      <p:sp>
        <p:nvSpPr>
          <p:cNvPr id="44051" name="Line 18"/>
          <p:cNvSpPr>
            <a:spLocks noChangeShapeType="1"/>
          </p:cNvSpPr>
          <p:nvPr/>
        </p:nvSpPr>
        <p:spPr bwMode="auto">
          <a:xfrm>
            <a:off x="3533775" y="4511675"/>
            <a:ext cx="2505075" cy="165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19"/>
          <p:cNvSpPr>
            <a:spLocks noChangeShapeType="1"/>
          </p:cNvSpPr>
          <p:nvPr/>
        </p:nvSpPr>
        <p:spPr bwMode="auto">
          <a:xfrm flipH="1" flipV="1">
            <a:off x="3498850" y="4629150"/>
            <a:ext cx="25400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3" name="Text Box 20"/>
          <p:cNvSpPr txBox="1">
            <a:spLocks noChangeArrowheads="1"/>
          </p:cNvSpPr>
          <p:nvPr/>
        </p:nvSpPr>
        <p:spPr bwMode="auto">
          <a:xfrm rot="297327">
            <a:off x="4192588" y="4706938"/>
            <a:ext cx="1760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NS hcmus.edu.vn</a:t>
            </a:r>
          </a:p>
        </p:txBody>
      </p:sp>
      <p:sp>
        <p:nvSpPr>
          <p:cNvPr id="44054" name="Line 21"/>
          <p:cNvSpPr>
            <a:spLocks noChangeShapeType="1"/>
          </p:cNvSpPr>
          <p:nvPr/>
        </p:nvSpPr>
        <p:spPr bwMode="auto">
          <a:xfrm>
            <a:off x="3557588" y="4629150"/>
            <a:ext cx="2540000" cy="12811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22"/>
          <p:cNvSpPr>
            <a:spLocks noChangeShapeType="1"/>
          </p:cNvSpPr>
          <p:nvPr/>
        </p:nvSpPr>
        <p:spPr bwMode="auto">
          <a:xfrm flipH="1" flipV="1">
            <a:off x="3487738" y="4711700"/>
            <a:ext cx="2551112" cy="12938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6" name="Text Box 23"/>
          <p:cNvSpPr txBox="1">
            <a:spLocks noChangeArrowheads="1"/>
          </p:cNvSpPr>
          <p:nvPr/>
        </p:nvSpPr>
        <p:spPr bwMode="auto">
          <a:xfrm rot="1670163">
            <a:off x="4267200" y="5530850"/>
            <a:ext cx="1377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www=IPaddr</a:t>
            </a:r>
          </a:p>
        </p:txBody>
      </p:sp>
      <p:sp>
        <p:nvSpPr>
          <p:cNvPr id="44057" name="Text Box 24"/>
          <p:cNvSpPr txBox="1">
            <a:spLocks noChangeArrowheads="1"/>
          </p:cNvSpPr>
          <p:nvPr/>
        </p:nvSpPr>
        <p:spPr bwMode="auto">
          <a:xfrm>
            <a:off x="7024688" y="5562600"/>
            <a:ext cx="1760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hcmus.edu.vn</a:t>
            </a:r>
          </a:p>
          <a:p>
            <a:pPr algn="ctr">
              <a:spcBef>
                <a:spcPct val="0"/>
              </a:spcBef>
              <a:buClrTx/>
              <a:buFontTx/>
              <a:buNone/>
            </a:pPr>
            <a:r>
              <a:rPr lang="en-US" altLang="en-US" sz="2000">
                <a:solidFill>
                  <a:schemeClr val="tx1"/>
                </a:solidFill>
              </a:rPr>
              <a:t>DNS server</a:t>
            </a:r>
          </a:p>
        </p:txBody>
      </p:sp>
      <p:sp>
        <p:nvSpPr>
          <p:cNvPr id="44058" name="Text Box 25"/>
          <p:cNvSpPr txBox="1">
            <a:spLocks noChangeArrowheads="1"/>
          </p:cNvSpPr>
          <p:nvPr/>
        </p:nvSpPr>
        <p:spPr bwMode="auto">
          <a:xfrm>
            <a:off x="441325" y="1768475"/>
            <a:ext cx="72215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a:solidFill>
                  <a:schemeClr val="tx1"/>
                </a:solidFill>
              </a:rPr>
              <a:t>DNS maps symbolic names to numeric IP addresses</a:t>
            </a:r>
          </a:p>
          <a:p>
            <a:pPr>
              <a:buFontTx/>
              <a:buNone/>
            </a:pPr>
            <a:r>
              <a:rPr lang="en-US" altLang="en-US" sz="2000">
                <a:solidFill>
                  <a:schemeClr val="tx1"/>
                </a:solidFill>
              </a:rPr>
              <a:t>(f</a:t>
            </a:r>
            <a:r>
              <a:rPr kumimoji="1" lang="en-US" altLang="en-US" sz="2000">
                <a:solidFill>
                  <a:schemeClr val="tx1"/>
                </a:solidFill>
              </a:rPr>
              <a:t>or example, </a:t>
            </a:r>
            <a:r>
              <a:rPr kumimoji="1" lang="en-US" altLang="en-US" sz="2000">
                <a:solidFill>
                  <a:schemeClr val="tx1"/>
                </a:solidFill>
                <a:hlinkClick r:id="rId2"/>
              </a:rPr>
              <a:t>www.hcmus.edu.vn</a:t>
            </a:r>
            <a:r>
              <a:rPr kumimoji="1" lang="en-US" altLang="en-US" sz="2000">
                <a:solidFill>
                  <a:schemeClr val="tx1"/>
                </a:solidFill>
              </a:rPr>
              <a:t> </a:t>
            </a:r>
            <a:r>
              <a:rPr kumimoji="1" lang="en-US" altLang="en-US" sz="2000">
                <a:solidFill>
                  <a:schemeClr val="tx1"/>
                </a:solidFill>
                <a:sym typeface="Symbol" panose="05050102010706020507" pitchFamily="18" charset="2"/>
              </a:rPr>
              <a:t> </a:t>
            </a:r>
            <a:r>
              <a:rPr kumimoji="1" lang="en-US" altLang="en-US" sz="2000">
                <a:solidFill>
                  <a:schemeClr val="tx1"/>
                </a:solidFill>
              </a:rPr>
              <a:t>172.29.1.16)</a:t>
            </a:r>
          </a:p>
        </p:txBody>
      </p:sp>
    </p:spTree>
    <p:extLst>
      <p:ext uri="{BB962C8B-B14F-4D97-AF65-F5344CB8AC3E}">
        <p14:creationId xmlns:p14="http://schemas.microsoft.com/office/powerpoint/2010/main" val="4250720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 Security Associations</a:t>
            </a:r>
          </a:p>
        </p:txBody>
      </p:sp>
      <p:sp>
        <p:nvSpPr>
          <p:cNvPr id="3" name="Content Placeholder 2"/>
          <p:cNvSpPr>
            <a:spLocks noGrp="1"/>
          </p:cNvSpPr>
          <p:nvPr>
            <p:ph idx="1"/>
          </p:nvPr>
        </p:nvSpPr>
        <p:spPr/>
        <p:txBody>
          <a:bodyPr>
            <a:normAutofit/>
          </a:bodyPr>
          <a:lstStyle/>
          <a:p>
            <a:r>
              <a:rPr lang="en-US" dirty="0"/>
              <a:t>A key concept that appears in both the authentication and confidentiality mechanisms for IP is the security association (SA).</a:t>
            </a:r>
          </a:p>
          <a:p>
            <a:r>
              <a:rPr lang="en-US" dirty="0"/>
              <a:t>An association is a one-way relationship between a sender and a receiver</a:t>
            </a:r>
          </a:p>
          <a:p>
            <a:r>
              <a:rPr lang="en-US" dirty="0"/>
              <a:t>An SA is uniquely identified by three parameters:</a:t>
            </a:r>
          </a:p>
          <a:p>
            <a:pPr lvl="1"/>
            <a:r>
              <a:rPr lang="en-US" b="1" dirty="0"/>
              <a:t>Security parameter index (SPI) </a:t>
            </a:r>
            <a:r>
              <a:rPr lang="en-US" dirty="0"/>
              <a:t>A bit string assigned to this SA and having local significance only</a:t>
            </a:r>
            <a:endParaRPr lang="en-US" b="1" dirty="0"/>
          </a:p>
          <a:p>
            <a:pPr lvl="1"/>
            <a:r>
              <a:rPr lang="en-US" b="1" dirty="0"/>
              <a:t>IP destination address</a:t>
            </a:r>
          </a:p>
          <a:p>
            <a:pPr lvl="1"/>
            <a:r>
              <a:rPr lang="en-US" b="1" dirty="0"/>
              <a:t>Protocol identifier</a:t>
            </a:r>
            <a:endParaRPr lang="en-US" dirty="0"/>
          </a:p>
        </p:txBody>
      </p:sp>
    </p:spTree>
    <p:extLst>
      <p:ext uri="{BB962C8B-B14F-4D97-AF65-F5344CB8AC3E}">
        <p14:creationId xmlns:p14="http://schemas.microsoft.com/office/powerpoint/2010/main" val="1750384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90600" y="152400"/>
            <a:ext cx="7276788" cy="649128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228600" y="457200"/>
            <a:ext cx="8610600" cy="566786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04800" y="1219200"/>
            <a:ext cx="8587968" cy="420528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228600" y="212336"/>
            <a:ext cx="8643938" cy="608150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62656" y="1023937"/>
            <a:ext cx="8400344" cy="42338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DNS Root Name Servers</a:t>
            </a:r>
          </a:p>
        </p:txBody>
      </p:sp>
      <p:sp>
        <p:nvSpPr>
          <p:cNvPr id="45059" name="Rectangle 3"/>
          <p:cNvSpPr>
            <a:spLocks noGrp="1" noChangeArrowheads="1"/>
          </p:cNvSpPr>
          <p:nvPr>
            <p:ph sz="half" idx="1"/>
          </p:nvPr>
        </p:nvSpPr>
        <p:spPr>
          <a:xfrm>
            <a:off x="219075" y="1981200"/>
            <a:ext cx="3743325" cy="4419600"/>
          </a:xfrm>
        </p:spPr>
        <p:txBody>
          <a:bodyPr/>
          <a:lstStyle/>
          <a:p>
            <a:r>
              <a:rPr lang="en-US" altLang="en-US" sz="2400"/>
              <a:t>Root name servers for top-level domains</a:t>
            </a:r>
          </a:p>
          <a:p>
            <a:r>
              <a:rPr lang="en-US" altLang="en-US" sz="2400"/>
              <a:t>Authoritative name servers for subdomains</a:t>
            </a:r>
          </a:p>
          <a:p>
            <a:r>
              <a:rPr lang="en-US" altLang="en-US" sz="2400"/>
              <a:t>Local name resolvers contact authoritative servers when they do not know a name</a:t>
            </a:r>
          </a:p>
        </p:txBody>
      </p:sp>
      <p:sp>
        <p:nvSpPr>
          <p:cNvPr id="4506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69A4E19D-896F-473B-95AC-36FDEE8460A0}" type="slidenum">
              <a:rPr lang="en-US" altLang="en-US" sz="1200">
                <a:latin typeface="Arial" panose="020B0604020202020204" pitchFamily="34" charset="0"/>
              </a:rPr>
              <a:pPr/>
              <a:t>5</a:t>
            </a:fld>
            <a:endParaRPr lang="en-US" altLang="en-US" sz="1200">
              <a:latin typeface="Arial" panose="020B0604020202020204" pitchFamily="34" charset="0"/>
            </a:endParaRPr>
          </a:p>
        </p:txBody>
      </p:sp>
      <p:pic>
        <p:nvPicPr>
          <p:cNvPr id="45061" name="Picture 4" descr="root-servers"/>
          <p:cNvPicPr>
            <a:picLocks noChangeAspect="1" noChangeArrowheads="1"/>
          </p:cNvPicPr>
          <p:nvPr/>
        </p:nvPicPr>
        <p:blipFill>
          <a:blip r:embed="rId2">
            <a:extLst>
              <a:ext uri="{28A0092B-C50C-407E-A947-70E740481C1C}">
                <a14:useLocalDpi xmlns:a14="http://schemas.microsoft.com/office/drawing/2010/main" val="0"/>
              </a:ext>
            </a:extLst>
          </a:blip>
          <a:srcRect r="1865"/>
          <a:stretch>
            <a:fillRect/>
          </a:stretch>
        </p:blipFill>
        <p:spPr bwMode="auto">
          <a:xfrm>
            <a:off x="3962400" y="1752600"/>
            <a:ext cx="4848225" cy="3700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5062" name="Text Box 5"/>
          <p:cNvSpPr txBox="1">
            <a:spLocks noChangeArrowheads="1"/>
          </p:cNvSpPr>
          <p:nvPr/>
        </p:nvSpPr>
        <p:spPr bwMode="auto">
          <a:xfrm>
            <a:off x="4054475" y="5626100"/>
            <a:ext cx="4270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0000"/>
              </a:lnSpc>
              <a:buFontTx/>
              <a:buNone/>
            </a:pPr>
            <a:r>
              <a:rPr lang="en-US" altLang="en-US">
                <a:solidFill>
                  <a:srgbClr val="FF0000"/>
                </a:solidFill>
              </a:rPr>
              <a:t>Feb 6, 2007: DoS attack on </a:t>
            </a:r>
          </a:p>
          <a:p>
            <a:pPr>
              <a:lnSpc>
                <a:spcPct val="90000"/>
              </a:lnSpc>
              <a:buFontTx/>
              <a:buNone/>
            </a:pPr>
            <a:r>
              <a:rPr lang="en-US" altLang="en-US">
                <a:solidFill>
                  <a:srgbClr val="FF0000"/>
                </a:solidFill>
              </a:rPr>
              <a:t>                   root DNS servers</a:t>
            </a:r>
          </a:p>
        </p:txBody>
      </p:sp>
    </p:spTree>
    <p:extLst>
      <p:ext uri="{BB962C8B-B14F-4D97-AF65-F5344CB8AC3E}">
        <p14:creationId xmlns:p14="http://schemas.microsoft.com/office/powerpoint/2010/main" val="29599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77950" y="42863"/>
            <a:ext cx="7308850" cy="966787"/>
          </a:xfrm>
        </p:spPr>
        <p:txBody>
          <a:bodyPr/>
          <a:lstStyle/>
          <a:p>
            <a:r>
              <a:rPr lang="en-US" altLang="en-US"/>
              <a:t>DNS Caching</a:t>
            </a:r>
          </a:p>
        </p:txBody>
      </p:sp>
      <p:sp>
        <p:nvSpPr>
          <p:cNvPr id="41988" name="Rectangle 3"/>
          <p:cNvSpPr>
            <a:spLocks noGrp="1" noChangeArrowheads="1"/>
          </p:cNvSpPr>
          <p:nvPr>
            <p:ph idx="1"/>
          </p:nvPr>
        </p:nvSpPr>
        <p:spPr>
          <a:xfrm>
            <a:off x="457200" y="1219200"/>
            <a:ext cx="8178800" cy="4800600"/>
          </a:xfrm>
        </p:spPr>
        <p:txBody>
          <a:bodyPr/>
          <a:lstStyle/>
          <a:p>
            <a:pPr>
              <a:defRPr/>
            </a:pPr>
            <a:r>
              <a:rPr lang="en-US" altLang="en-US" sz="2800" dirty="0"/>
              <a:t>DNS responses are cached </a:t>
            </a:r>
          </a:p>
          <a:p>
            <a:pPr lvl="1">
              <a:defRPr/>
            </a:pPr>
            <a:r>
              <a:rPr lang="en-US" altLang="en-US" sz="2400" dirty="0"/>
              <a:t>Quick response for repeated translations</a:t>
            </a:r>
          </a:p>
          <a:p>
            <a:pPr lvl="1">
              <a:defRPr/>
            </a:pPr>
            <a:r>
              <a:rPr lang="en-US" altLang="en-US" sz="2400" dirty="0"/>
              <a:t>Other queries may reuse some parts of lookup</a:t>
            </a:r>
          </a:p>
          <a:p>
            <a:pPr lvl="2">
              <a:defRPr/>
            </a:pPr>
            <a:r>
              <a:rPr lang="en-US" altLang="en-US" sz="2000" dirty="0"/>
              <a:t>NS records for domains </a:t>
            </a:r>
          </a:p>
          <a:p>
            <a:pPr>
              <a:defRPr/>
            </a:pPr>
            <a:r>
              <a:rPr lang="en-US" altLang="en-US" sz="2800" dirty="0"/>
              <a:t>DNS negative queries are cached</a:t>
            </a:r>
          </a:p>
          <a:p>
            <a:pPr lvl="1">
              <a:defRPr/>
            </a:pPr>
            <a:r>
              <a:rPr lang="en-US" altLang="en-US" sz="2400" dirty="0"/>
              <a:t>Don’t have to repeat past mistakes</a:t>
            </a:r>
          </a:p>
          <a:p>
            <a:pPr lvl="2">
              <a:defRPr/>
            </a:pPr>
            <a:r>
              <a:rPr lang="en-US" altLang="en-US" sz="2000" dirty="0"/>
              <a:t>For example, misspellings</a:t>
            </a:r>
          </a:p>
          <a:p>
            <a:pPr>
              <a:defRPr/>
            </a:pPr>
            <a:r>
              <a:rPr lang="en-US" altLang="en-US" sz="2800" dirty="0"/>
              <a:t>Cached data periodically times out</a:t>
            </a:r>
          </a:p>
          <a:p>
            <a:pPr lvl="1">
              <a:defRPr/>
            </a:pPr>
            <a:r>
              <a:rPr lang="en-US" altLang="en-US" sz="2400" dirty="0"/>
              <a:t>Lifetime (TTL) of data controlled by owner of data</a:t>
            </a:r>
          </a:p>
          <a:p>
            <a:pPr lvl="1">
              <a:defRPr/>
            </a:pPr>
            <a:r>
              <a:rPr lang="en-US" altLang="en-US" sz="2400" dirty="0"/>
              <a:t>TTL passed with every record</a:t>
            </a:r>
          </a:p>
        </p:txBody>
      </p:sp>
      <p:sp>
        <p:nvSpPr>
          <p:cNvPr id="4608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8FF3E590-D271-416A-BD18-9A6D5A36FB2C}" type="slidenum">
              <a:rPr lang="en-US" altLang="en-US" sz="1200">
                <a:latin typeface="Arial" panose="020B0604020202020204" pitchFamily="34" charset="0"/>
              </a:rPr>
              <a:pPr/>
              <a:t>6</a:t>
            </a:fld>
            <a:endParaRPr lang="en-US" altLang="en-US" sz="1200">
              <a:latin typeface="Arial" panose="020B0604020202020204" pitchFamily="34" charset="0"/>
            </a:endParaRPr>
          </a:p>
        </p:txBody>
      </p:sp>
    </p:spTree>
    <p:extLst>
      <p:ext uri="{BB962C8B-B14F-4D97-AF65-F5344CB8AC3E}">
        <p14:creationId xmlns:p14="http://schemas.microsoft.com/office/powerpoint/2010/main" val="176403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77950" y="42863"/>
            <a:ext cx="7308850" cy="966787"/>
          </a:xfrm>
        </p:spPr>
        <p:txBody>
          <a:bodyPr/>
          <a:lstStyle/>
          <a:p>
            <a:r>
              <a:rPr lang="en-US" altLang="en-US"/>
              <a:t>Cached Lookup Example</a:t>
            </a:r>
          </a:p>
        </p:txBody>
      </p:sp>
      <p:sp>
        <p:nvSpPr>
          <p:cNvPr id="4710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A0E0C0E8-1023-46C5-AF0E-C8D7DDCEF834}" type="slidenum">
              <a:rPr lang="en-US" altLang="en-US" sz="1200">
                <a:latin typeface="Arial" panose="020B0604020202020204" pitchFamily="34" charset="0"/>
              </a:rPr>
              <a:pPr/>
              <a:t>7</a:t>
            </a:fld>
            <a:endParaRPr lang="en-US" altLang="en-US" sz="1200">
              <a:latin typeface="Arial" panose="020B0604020202020204" pitchFamily="34" charset="0"/>
            </a:endParaRPr>
          </a:p>
        </p:txBody>
      </p:sp>
      <p:sp>
        <p:nvSpPr>
          <p:cNvPr id="47108" name="Oval 3"/>
          <p:cNvSpPr>
            <a:spLocks noChangeArrowheads="1"/>
          </p:cNvSpPr>
          <p:nvPr/>
        </p:nvSpPr>
        <p:spPr bwMode="auto">
          <a:xfrm>
            <a:off x="817563" y="3257550"/>
            <a:ext cx="835025" cy="681038"/>
          </a:xfrm>
          <a:prstGeom prst="ellipse">
            <a:avLst/>
          </a:prstGeom>
          <a:solidFill>
            <a:schemeClr val="accent1"/>
          </a:solidFill>
          <a:ln w="12700">
            <a:solidFill>
              <a:schemeClr val="tx1"/>
            </a:solidFill>
            <a:round/>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7109" name="Text Box 4"/>
          <p:cNvSpPr txBox="1">
            <a:spLocks noChangeArrowheads="1"/>
          </p:cNvSpPr>
          <p:nvPr/>
        </p:nvSpPr>
        <p:spPr bwMode="auto">
          <a:xfrm>
            <a:off x="838200" y="4187825"/>
            <a:ext cx="81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Client</a:t>
            </a:r>
          </a:p>
        </p:txBody>
      </p:sp>
      <p:sp>
        <p:nvSpPr>
          <p:cNvPr id="47110" name="Rectangle 5"/>
          <p:cNvSpPr>
            <a:spLocks noChangeArrowheads="1"/>
          </p:cNvSpPr>
          <p:nvPr/>
        </p:nvSpPr>
        <p:spPr bwMode="auto">
          <a:xfrm>
            <a:off x="2687638" y="3316288"/>
            <a:ext cx="798512" cy="693737"/>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7111" name="Text Box 6"/>
          <p:cNvSpPr txBox="1">
            <a:spLocks noChangeArrowheads="1"/>
          </p:cNvSpPr>
          <p:nvPr/>
        </p:nvSpPr>
        <p:spPr bwMode="auto">
          <a:xfrm>
            <a:off x="2160588" y="4010025"/>
            <a:ext cx="17557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Local </a:t>
            </a:r>
          </a:p>
          <a:p>
            <a:pPr algn="ctr">
              <a:spcBef>
                <a:spcPct val="0"/>
              </a:spcBef>
              <a:buClrTx/>
              <a:buFontTx/>
              <a:buNone/>
            </a:pPr>
            <a:r>
              <a:rPr lang="en-US" altLang="en-US" sz="2000">
                <a:solidFill>
                  <a:schemeClr val="tx1"/>
                </a:solidFill>
              </a:rPr>
              <a:t>DNS recursive</a:t>
            </a:r>
          </a:p>
          <a:p>
            <a:pPr algn="ctr">
              <a:spcBef>
                <a:spcPct val="0"/>
              </a:spcBef>
              <a:buClrTx/>
              <a:buFontTx/>
              <a:buNone/>
            </a:pPr>
            <a:r>
              <a:rPr lang="en-US" altLang="en-US" sz="2000">
                <a:solidFill>
                  <a:schemeClr val="tx1"/>
                </a:solidFill>
              </a:rPr>
              <a:t>resolver</a:t>
            </a:r>
          </a:p>
        </p:txBody>
      </p:sp>
      <p:sp>
        <p:nvSpPr>
          <p:cNvPr id="47112" name="Rectangle 7"/>
          <p:cNvSpPr>
            <a:spLocks noChangeArrowheads="1"/>
          </p:cNvSpPr>
          <p:nvPr/>
        </p:nvSpPr>
        <p:spPr bwMode="auto">
          <a:xfrm>
            <a:off x="5989638" y="2457450"/>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7113" name="Text Box 8"/>
          <p:cNvSpPr txBox="1">
            <a:spLocks noChangeArrowheads="1"/>
          </p:cNvSpPr>
          <p:nvPr/>
        </p:nvSpPr>
        <p:spPr bwMode="auto">
          <a:xfrm>
            <a:off x="6902450" y="2422525"/>
            <a:ext cx="1462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root &amp; vn </a:t>
            </a:r>
          </a:p>
          <a:p>
            <a:pPr algn="ctr">
              <a:spcBef>
                <a:spcPct val="0"/>
              </a:spcBef>
              <a:buClrTx/>
              <a:buFontTx/>
              <a:buNone/>
            </a:pPr>
            <a:r>
              <a:rPr lang="en-US" altLang="en-US" sz="2000">
                <a:solidFill>
                  <a:schemeClr val="tx1"/>
                </a:solidFill>
              </a:rPr>
              <a:t>DNS server</a:t>
            </a:r>
          </a:p>
        </p:txBody>
      </p:sp>
      <p:sp>
        <p:nvSpPr>
          <p:cNvPr id="47114" name="Rectangle 9"/>
          <p:cNvSpPr>
            <a:spLocks noChangeArrowheads="1"/>
          </p:cNvSpPr>
          <p:nvPr/>
        </p:nvSpPr>
        <p:spPr bwMode="auto">
          <a:xfrm>
            <a:off x="6024563" y="3679825"/>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7115" name="Text Box 10"/>
          <p:cNvSpPr txBox="1">
            <a:spLocks noChangeArrowheads="1"/>
          </p:cNvSpPr>
          <p:nvPr/>
        </p:nvSpPr>
        <p:spPr bwMode="auto">
          <a:xfrm>
            <a:off x="6945313" y="3740150"/>
            <a:ext cx="1485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edu.vn </a:t>
            </a:r>
          </a:p>
          <a:p>
            <a:pPr algn="ctr">
              <a:spcBef>
                <a:spcPct val="0"/>
              </a:spcBef>
              <a:buClrTx/>
              <a:buFontTx/>
              <a:buNone/>
            </a:pPr>
            <a:r>
              <a:rPr lang="en-US" altLang="en-US" sz="2000">
                <a:solidFill>
                  <a:schemeClr val="tx1"/>
                </a:solidFill>
              </a:rPr>
              <a:t>DNS server</a:t>
            </a:r>
          </a:p>
        </p:txBody>
      </p:sp>
      <p:sp>
        <p:nvSpPr>
          <p:cNvPr id="47116" name="Rectangle 11"/>
          <p:cNvSpPr>
            <a:spLocks noChangeArrowheads="1"/>
          </p:cNvSpPr>
          <p:nvPr/>
        </p:nvSpPr>
        <p:spPr bwMode="auto">
          <a:xfrm>
            <a:off x="6059488" y="4854575"/>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7117" name="Text Box 12"/>
          <p:cNvSpPr txBox="1">
            <a:spLocks noChangeArrowheads="1"/>
          </p:cNvSpPr>
          <p:nvPr/>
        </p:nvSpPr>
        <p:spPr bwMode="auto">
          <a:xfrm>
            <a:off x="7024688" y="4860925"/>
            <a:ext cx="1760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hcmus.edu.vn</a:t>
            </a:r>
          </a:p>
          <a:p>
            <a:pPr algn="ctr">
              <a:spcBef>
                <a:spcPct val="0"/>
              </a:spcBef>
              <a:buClrTx/>
              <a:buFontTx/>
              <a:buNone/>
            </a:pPr>
            <a:r>
              <a:rPr lang="en-US" altLang="en-US" sz="2000">
                <a:solidFill>
                  <a:schemeClr val="tx1"/>
                </a:solidFill>
              </a:rPr>
              <a:t>DNS  server</a:t>
            </a:r>
          </a:p>
        </p:txBody>
      </p:sp>
      <p:sp>
        <p:nvSpPr>
          <p:cNvPr id="47118" name="Line 13"/>
          <p:cNvSpPr>
            <a:spLocks noChangeShapeType="1"/>
          </p:cNvSpPr>
          <p:nvPr/>
        </p:nvSpPr>
        <p:spPr bwMode="auto">
          <a:xfrm>
            <a:off x="1628775" y="3598863"/>
            <a:ext cx="10588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9" name="Text Box 14"/>
          <p:cNvSpPr txBox="1">
            <a:spLocks noChangeArrowheads="1"/>
          </p:cNvSpPr>
          <p:nvPr/>
        </p:nvSpPr>
        <p:spPr bwMode="auto">
          <a:xfrm>
            <a:off x="1295400" y="2900363"/>
            <a:ext cx="1692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fit.hcmus.edu.vn</a:t>
            </a:r>
          </a:p>
        </p:txBody>
      </p:sp>
      <p:sp>
        <p:nvSpPr>
          <p:cNvPr id="47120" name="Line 15"/>
          <p:cNvSpPr>
            <a:spLocks noChangeShapeType="1"/>
          </p:cNvSpPr>
          <p:nvPr/>
        </p:nvSpPr>
        <p:spPr bwMode="auto">
          <a:xfrm>
            <a:off x="3557588" y="3927475"/>
            <a:ext cx="2540000" cy="12811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16"/>
          <p:cNvSpPr>
            <a:spLocks noChangeShapeType="1"/>
          </p:cNvSpPr>
          <p:nvPr/>
        </p:nvSpPr>
        <p:spPr bwMode="auto">
          <a:xfrm flipH="1" flipV="1">
            <a:off x="3487738" y="4010025"/>
            <a:ext cx="2551112" cy="12938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2" name="Text Box 17"/>
          <p:cNvSpPr txBox="1">
            <a:spLocks noChangeArrowheads="1"/>
          </p:cNvSpPr>
          <p:nvPr/>
        </p:nvSpPr>
        <p:spPr bwMode="auto">
          <a:xfrm rot="1670163">
            <a:off x="4048125" y="4646613"/>
            <a:ext cx="1111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fit=IPaddr</a:t>
            </a:r>
          </a:p>
        </p:txBody>
      </p:sp>
      <p:sp>
        <p:nvSpPr>
          <p:cNvPr id="47123" name="Text Box 18"/>
          <p:cNvSpPr txBox="1">
            <a:spLocks noChangeArrowheads="1"/>
          </p:cNvSpPr>
          <p:nvPr/>
        </p:nvSpPr>
        <p:spPr bwMode="auto">
          <a:xfrm rot="1670163">
            <a:off x="4079875" y="4113213"/>
            <a:ext cx="1690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fit.hcmus.edu.vn</a:t>
            </a:r>
          </a:p>
        </p:txBody>
      </p:sp>
    </p:spTree>
    <p:extLst>
      <p:ext uri="{BB962C8B-B14F-4D97-AF65-F5344CB8AC3E}">
        <p14:creationId xmlns:p14="http://schemas.microsoft.com/office/powerpoint/2010/main" val="342436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77950" y="42863"/>
            <a:ext cx="7308850" cy="966787"/>
          </a:xfrm>
        </p:spPr>
        <p:txBody>
          <a:bodyPr/>
          <a:lstStyle/>
          <a:p>
            <a:r>
              <a:rPr lang="en-US" altLang="en-US"/>
              <a:t>DNS “Authentication”</a:t>
            </a:r>
          </a:p>
        </p:txBody>
      </p:sp>
      <p:sp>
        <p:nvSpPr>
          <p:cNvPr id="4813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893809A1-3D4C-4D33-A03A-26306CC163ED}" type="slidenum">
              <a:rPr lang="en-US" altLang="en-US" sz="1200">
                <a:latin typeface="Arial" panose="020B0604020202020204" pitchFamily="34" charset="0"/>
              </a:rPr>
              <a:pPr/>
              <a:t>8</a:t>
            </a:fld>
            <a:endParaRPr lang="en-US" altLang="en-US" sz="1200">
              <a:latin typeface="Arial" panose="020B0604020202020204" pitchFamily="34" charset="0"/>
            </a:endParaRPr>
          </a:p>
        </p:txBody>
      </p:sp>
      <p:sp>
        <p:nvSpPr>
          <p:cNvPr id="48132" name="Oval 3"/>
          <p:cNvSpPr>
            <a:spLocks noChangeArrowheads="1"/>
          </p:cNvSpPr>
          <p:nvPr/>
        </p:nvSpPr>
        <p:spPr bwMode="auto">
          <a:xfrm>
            <a:off x="817563" y="3333750"/>
            <a:ext cx="835025" cy="681038"/>
          </a:xfrm>
          <a:prstGeom prst="ellipse">
            <a:avLst/>
          </a:prstGeom>
          <a:solidFill>
            <a:schemeClr val="accent1"/>
          </a:solidFill>
          <a:ln w="12700">
            <a:solidFill>
              <a:schemeClr val="tx1"/>
            </a:solidFill>
            <a:round/>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8133" name="Text Box 4"/>
          <p:cNvSpPr txBox="1">
            <a:spLocks noChangeArrowheads="1"/>
          </p:cNvSpPr>
          <p:nvPr/>
        </p:nvSpPr>
        <p:spPr bwMode="auto">
          <a:xfrm>
            <a:off x="838200" y="4264025"/>
            <a:ext cx="81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Client</a:t>
            </a:r>
          </a:p>
        </p:txBody>
      </p:sp>
      <p:sp>
        <p:nvSpPr>
          <p:cNvPr id="48134" name="Rectangle 5"/>
          <p:cNvSpPr>
            <a:spLocks noChangeArrowheads="1"/>
          </p:cNvSpPr>
          <p:nvPr/>
        </p:nvSpPr>
        <p:spPr bwMode="auto">
          <a:xfrm>
            <a:off x="2687638" y="3392488"/>
            <a:ext cx="798512" cy="693737"/>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8135" name="Text Box 6"/>
          <p:cNvSpPr txBox="1">
            <a:spLocks noChangeArrowheads="1"/>
          </p:cNvSpPr>
          <p:nvPr/>
        </p:nvSpPr>
        <p:spPr bwMode="auto">
          <a:xfrm>
            <a:off x="2227263" y="4086225"/>
            <a:ext cx="17557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Local </a:t>
            </a:r>
          </a:p>
          <a:p>
            <a:pPr algn="ctr">
              <a:spcBef>
                <a:spcPct val="0"/>
              </a:spcBef>
              <a:buClrTx/>
              <a:buFontTx/>
              <a:buNone/>
            </a:pPr>
            <a:r>
              <a:rPr lang="en-US" altLang="en-US" sz="2000">
                <a:solidFill>
                  <a:schemeClr val="tx1"/>
                </a:solidFill>
              </a:rPr>
              <a:t>DNS recursive</a:t>
            </a:r>
          </a:p>
          <a:p>
            <a:pPr algn="ctr">
              <a:spcBef>
                <a:spcPct val="0"/>
              </a:spcBef>
              <a:buClrTx/>
              <a:buFontTx/>
              <a:buNone/>
            </a:pPr>
            <a:r>
              <a:rPr lang="en-US" altLang="en-US" sz="2000">
                <a:solidFill>
                  <a:schemeClr val="tx1"/>
                </a:solidFill>
              </a:rPr>
              <a:t>resolver</a:t>
            </a:r>
          </a:p>
        </p:txBody>
      </p:sp>
      <p:sp>
        <p:nvSpPr>
          <p:cNvPr id="48136" name="Rectangle 7"/>
          <p:cNvSpPr>
            <a:spLocks noChangeArrowheads="1"/>
          </p:cNvSpPr>
          <p:nvPr/>
        </p:nvSpPr>
        <p:spPr bwMode="auto">
          <a:xfrm>
            <a:off x="5989638" y="2533650"/>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8137" name="Text Box 8"/>
          <p:cNvSpPr txBox="1">
            <a:spLocks noChangeArrowheads="1"/>
          </p:cNvSpPr>
          <p:nvPr/>
        </p:nvSpPr>
        <p:spPr bwMode="auto">
          <a:xfrm>
            <a:off x="6897688" y="2498725"/>
            <a:ext cx="1462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root &amp; vn </a:t>
            </a:r>
          </a:p>
          <a:p>
            <a:pPr algn="ctr">
              <a:spcBef>
                <a:spcPct val="0"/>
              </a:spcBef>
              <a:buClrTx/>
              <a:buFontTx/>
              <a:buNone/>
            </a:pPr>
            <a:r>
              <a:rPr lang="en-US" altLang="en-US" sz="2000">
                <a:solidFill>
                  <a:schemeClr val="tx1"/>
                </a:solidFill>
              </a:rPr>
              <a:t>DNS server</a:t>
            </a:r>
          </a:p>
        </p:txBody>
      </p:sp>
      <p:sp>
        <p:nvSpPr>
          <p:cNvPr id="48138" name="Rectangle 9"/>
          <p:cNvSpPr>
            <a:spLocks noChangeArrowheads="1"/>
          </p:cNvSpPr>
          <p:nvPr/>
        </p:nvSpPr>
        <p:spPr bwMode="auto">
          <a:xfrm>
            <a:off x="6024563" y="3756025"/>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8139" name="Text Box 10"/>
          <p:cNvSpPr txBox="1">
            <a:spLocks noChangeArrowheads="1"/>
          </p:cNvSpPr>
          <p:nvPr/>
        </p:nvSpPr>
        <p:spPr bwMode="auto">
          <a:xfrm>
            <a:off x="6945313" y="3816350"/>
            <a:ext cx="1485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edu.vn </a:t>
            </a:r>
          </a:p>
          <a:p>
            <a:pPr algn="ctr">
              <a:spcBef>
                <a:spcPct val="0"/>
              </a:spcBef>
              <a:buClrTx/>
              <a:buFontTx/>
              <a:buNone/>
            </a:pPr>
            <a:r>
              <a:rPr lang="en-US" altLang="en-US" sz="2000">
                <a:solidFill>
                  <a:schemeClr val="tx1"/>
                </a:solidFill>
              </a:rPr>
              <a:t>DNS server</a:t>
            </a:r>
          </a:p>
        </p:txBody>
      </p:sp>
      <p:sp>
        <p:nvSpPr>
          <p:cNvPr id="48140" name="Rectangle 11"/>
          <p:cNvSpPr>
            <a:spLocks noChangeArrowheads="1"/>
          </p:cNvSpPr>
          <p:nvPr/>
        </p:nvSpPr>
        <p:spPr bwMode="auto">
          <a:xfrm>
            <a:off x="6059488" y="4930775"/>
            <a:ext cx="798512" cy="693738"/>
          </a:xfrm>
          <a:prstGeom prst="rect">
            <a:avLst/>
          </a:prstGeom>
          <a:solidFill>
            <a:schemeClr val="accent1"/>
          </a:solidFill>
          <a:ln w="12700">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vi-VN" altLang="en-US"/>
          </a:p>
        </p:txBody>
      </p:sp>
      <p:sp>
        <p:nvSpPr>
          <p:cNvPr id="48141" name="Line 12"/>
          <p:cNvSpPr>
            <a:spLocks noChangeShapeType="1"/>
          </p:cNvSpPr>
          <p:nvPr/>
        </p:nvSpPr>
        <p:spPr bwMode="auto">
          <a:xfrm>
            <a:off x="1628775" y="3675063"/>
            <a:ext cx="10588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2" name="Text Box 13"/>
          <p:cNvSpPr txBox="1">
            <a:spLocks noChangeArrowheads="1"/>
          </p:cNvSpPr>
          <p:nvPr/>
        </p:nvSpPr>
        <p:spPr bwMode="auto">
          <a:xfrm>
            <a:off x="1189038" y="2976563"/>
            <a:ext cx="19605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www.hcmus.edu.vn</a:t>
            </a:r>
          </a:p>
        </p:txBody>
      </p:sp>
      <p:sp>
        <p:nvSpPr>
          <p:cNvPr id="48143" name="Line 14"/>
          <p:cNvSpPr>
            <a:spLocks noChangeShapeType="1"/>
          </p:cNvSpPr>
          <p:nvPr/>
        </p:nvSpPr>
        <p:spPr bwMode="auto">
          <a:xfrm flipV="1">
            <a:off x="3498850" y="2792413"/>
            <a:ext cx="2505075" cy="8937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15"/>
          <p:cNvSpPr>
            <a:spLocks noChangeShapeType="1"/>
          </p:cNvSpPr>
          <p:nvPr/>
        </p:nvSpPr>
        <p:spPr bwMode="auto">
          <a:xfrm flipH="1">
            <a:off x="3475038" y="2909888"/>
            <a:ext cx="2505075" cy="882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5" name="Text Box 16"/>
          <p:cNvSpPr txBox="1">
            <a:spLocks noChangeArrowheads="1"/>
          </p:cNvSpPr>
          <p:nvPr/>
        </p:nvSpPr>
        <p:spPr bwMode="auto">
          <a:xfrm rot="-1103643">
            <a:off x="4330700" y="3336925"/>
            <a:ext cx="1111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NS edu.vn</a:t>
            </a:r>
          </a:p>
        </p:txBody>
      </p:sp>
      <p:sp>
        <p:nvSpPr>
          <p:cNvPr id="48146" name="Text Box 17"/>
          <p:cNvSpPr txBox="1">
            <a:spLocks noChangeArrowheads="1"/>
          </p:cNvSpPr>
          <p:nvPr/>
        </p:nvSpPr>
        <p:spPr bwMode="auto">
          <a:xfrm rot="-1103643">
            <a:off x="3700463" y="2914650"/>
            <a:ext cx="19605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www.hcmus.edu.vn</a:t>
            </a:r>
          </a:p>
        </p:txBody>
      </p:sp>
      <p:sp>
        <p:nvSpPr>
          <p:cNvPr id="48147" name="Line 18"/>
          <p:cNvSpPr>
            <a:spLocks noChangeShapeType="1"/>
          </p:cNvSpPr>
          <p:nvPr/>
        </p:nvSpPr>
        <p:spPr bwMode="auto">
          <a:xfrm>
            <a:off x="3533775" y="3886200"/>
            <a:ext cx="2505075" cy="165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8" name="Line 19"/>
          <p:cNvSpPr>
            <a:spLocks noChangeShapeType="1"/>
          </p:cNvSpPr>
          <p:nvPr/>
        </p:nvSpPr>
        <p:spPr bwMode="auto">
          <a:xfrm flipH="1" flipV="1">
            <a:off x="3498850" y="4003675"/>
            <a:ext cx="25400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9" name="Text Box 20"/>
          <p:cNvSpPr txBox="1">
            <a:spLocks noChangeArrowheads="1"/>
          </p:cNvSpPr>
          <p:nvPr/>
        </p:nvSpPr>
        <p:spPr bwMode="auto">
          <a:xfrm rot="297327">
            <a:off x="4192588" y="4081463"/>
            <a:ext cx="1760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NS hcmus.edu.vn</a:t>
            </a:r>
          </a:p>
        </p:txBody>
      </p:sp>
      <p:sp>
        <p:nvSpPr>
          <p:cNvPr id="48150" name="Line 21"/>
          <p:cNvSpPr>
            <a:spLocks noChangeShapeType="1"/>
          </p:cNvSpPr>
          <p:nvPr/>
        </p:nvSpPr>
        <p:spPr bwMode="auto">
          <a:xfrm>
            <a:off x="3557588" y="4003675"/>
            <a:ext cx="2540000" cy="12811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1" name="Line 22"/>
          <p:cNvSpPr>
            <a:spLocks noChangeShapeType="1"/>
          </p:cNvSpPr>
          <p:nvPr/>
        </p:nvSpPr>
        <p:spPr bwMode="auto">
          <a:xfrm flipH="1" flipV="1">
            <a:off x="3487738" y="4086225"/>
            <a:ext cx="2551112" cy="12938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2" name="Text Box 23"/>
          <p:cNvSpPr txBox="1">
            <a:spLocks noChangeArrowheads="1"/>
          </p:cNvSpPr>
          <p:nvPr/>
        </p:nvSpPr>
        <p:spPr bwMode="auto">
          <a:xfrm rot="1670163">
            <a:off x="4267200" y="4905375"/>
            <a:ext cx="1377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1600">
                <a:solidFill>
                  <a:schemeClr val="tx1"/>
                </a:solidFill>
              </a:rPr>
              <a:t>www=IPaddr</a:t>
            </a:r>
          </a:p>
        </p:txBody>
      </p:sp>
      <p:sp>
        <p:nvSpPr>
          <p:cNvPr id="48153" name="Text Box 24"/>
          <p:cNvSpPr txBox="1">
            <a:spLocks noChangeArrowheads="1"/>
          </p:cNvSpPr>
          <p:nvPr/>
        </p:nvSpPr>
        <p:spPr bwMode="auto">
          <a:xfrm>
            <a:off x="7024688" y="4937125"/>
            <a:ext cx="1760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ltLang="en-US" sz="2000">
                <a:solidFill>
                  <a:schemeClr val="tx1"/>
                </a:solidFill>
              </a:rPr>
              <a:t>hcmus.edu.vn</a:t>
            </a:r>
          </a:p>
          <a:p>
            <a:pPr algn="ctr">
              <a:spcBef>
                <a:spcPct val="0"/>
              </a:spcBef>
              <a:buClrTx/>
              <a:buFontTx/>
              <a:buNone/>
            </a:pPr>
            <a:r>
              <a:rPr lang="en-US" altLang="en-US" sz="2000">
                <a:solidFill>
                  <a:schemeClr val="tx1"/>
                </a:solidFill>
              </a:rPr>
              <a:t>DNS server</a:t>
            </a:r>
          </a:p>
        </p:txBody>
      </p:sp>
      <p:sp>
        <p:nvSpPr>
          <p:cNvPr id="27" name="TextBox 26"/>
          <p:cNvSpPr txBox="1">
            <a:spLocks noChangeArrowheads="1"/>
          </p:cNvSpPr>
          <p:nvPr/>
        </p:nvSpPr>
        <p:spPr bwMode="auto">
          <a:xfrm>
            <a:off x="2362200" y="1981200"/>
            <a:ext cx="4440238" cy="400050"/>
          </a:xfrm>
          <a:prstGeom prst="rect">
            <a:avLst/>
          </a:prstGeom>
          <a:solidFill>
            <a:srgbClr val="FFCCCC"/>
          </a:solidFill>
          <a:ln w="9525">
            <a:solidFill>
              <a:schemeClr val="tx1"/>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2000">
                <a:solidFill>
                  <a:schemeClr val="tx1"/>
                </a:solidFill>
              </a:rPr>
              <a:t>Request contains random 16-bit TXID</a:t>
            </a:r>
          </a:p>
        </p:txBody>
      </p:sp>
      <p:cxnSp>
        <p:nvCxnSpPr>
          <p:cNvPr id="29" name="Straight Arrow Connector 28"/>
          <p:cNvCxnSpPr>
            <a:cxnSpLocks noChangeShapeType="1"/>
            <a:endCxn id="48146" idx="0"/>
          </p:cNvCxnSpPr>
          <p:nvPr/>
        </p:nvCxnSpPr>
        <p:spPr bwMode="auto">
          <a:xfrm rot="16200000" flipH="1">
            <a:off x="4109244" y="2405856"/>
            <a:ext cx="542925" cy="49371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4305300" y="3962400"/>
            <a:ext cx="4565650" cy="769938"/>
          </a:xfrm>
          <a:prstGeom prst="rect">
            <a:avLst/>
          </a:prstGeom>
          <a:solidFill>
            <a:srgbClr val="FFCCCC"/>
          </a:solidFill>
          <a:ln w="9525">
            <a:solidFill>
              <a:schemeClr val="tx1"/>
            </a:solidFill>
            <a:miter lim="800000"/>
            <a:headEnd/>
            <a:tailEnd/>
          </a:ln>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2000">
                <a:solidFill>
                  <a:schemeClr val="tx1"/>
                </a:solidFill>
              </a:rPr>
              <a:t>Response accepted if TXID is the same</a:t>
            </a:r>
          </a:p>
          <a:p>
            <a:pPr>
              <a:buFontTx/>
              <a:buNone/>
            </a:pPr>
            <a:r>
              <a:rPr lang="en-US" altLang="en-US" sz="2000">
                <a:solidFill>
                  <a:schemeClr val="tx1"/>
                </a:solidFill>
              </a:rPr>
              <a:t>Stays in cache for a long time (TTL)</a:t>
            </a:r>
          </a:p>
        </p:txBody>
      </p:sp>
      <p:cxnSp>
        <p:nvCxnSpPr>
          <p:cNvPr id="31" name="Straight Arrow Connector 30"/>
          <p:cNvCxnSpPr>
            <a:cxnSpLocks noChangeShapeType="1"/>
          </p:cNvCxnSpPr>
          <p:nvPr/>
        </p:nvCxnSpPr>
        <p:spPr bwMode="auto">
          <a:xfrm rot="10800000">
            <a:off x="5105400" y="3548063"/>
            <a:ext cx="541338" cy="4143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29843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377950" y="42863"/>
            <a:ext cx="7308850" cy="966787"/>
          </a:xfrm>
        </p:spPr>
        <p:txBody>
          <a:bodyPr/>
          <a:lstStyle/>
          <a:p>
            <a:r>
              <a:rPr lang="en-US" altLang="en-US"/>
              <a:t>Bailiwick Checking, since 1997</a:t>
            </a:r>
          </a:p>
        </p:txBody>
      </p:sp>
      <p:sp>
        <p:nvSpPr>
          <p:cNvPr id="48131" name="Content Placeholder 2"/>
          <p:cNvSpPr>
            <a:spLocks noGrp="1"/>
          </p:cNvSpPr>
          <p:nvPr>
            <p:ph idx="1"/>
          </p:nvPr>
        </p:nvSpPr>
        <p:spPr>
          <a:xfrm>
            <a:off x="406400" y="4914900"/>
            <a:ext cx="8178800" cy="1181100"/>
          </a:xfrm>
        </p:spPr>
        <p:txBody>
          <a:bodyPr/>
          <a:lstStyle/>
          <a:p>
            <a:pPr>
              <a:defRPr/>
            </a:pPr>
            <a:r>
              <a:rPr lang="en-US" altLang="en-US" sz="2800" dirty="0"/>
              <a:t>This just means that any records that aren't in the same domain of the question are ignored</a:t>
            </a:r>
            <a:r>
              <a:rPr lang="en-US" altLang="en-US" dirty="0"/>
              <a:t>.</a:t>
            </a:r>
          </a:p>
        </p:txBody>
      </p:sp>
      <p:sp>
        <p:nvSpPr>
          <p:cNvPr id="52228" name="Slide Number Placeholder 3"/>
          <p:cNvSpPr>
            <a:spLocks noGrp="1"/>
          </p:cNvSpPr>
          <p:nvPr>
            <p:ph type="sldNum" sz="quarter" idx="10"/>
          </p:nvPr>
        </p:nvSpPr>
        <p:spPr bwMode="auto">
          <a:xfrm>
            <a:off x="7010400" y="5500688"/>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65A97FE2-B605-409C-A109-129F7066CED5}" type="slidenum">
              <a:rPr lang="en-US" altLang="en-US" sz="1200">
                <a:latin typeface="Arial" panose="020B0604020202020204" pitchFamily="34" charset="0"/>
              </a:rPr>
              <a:pPr/>
              <a:t>9</a:t>
            </a:fld>
            <a:endParaRPr lang="en-US" altLang="en-US" sz="1200">
              <a:latin typeface="Arial" panose="020B0604020202020204" pitchFamily="34" charset="0"/>
            </a:endParaRPr>
          </a:p>
        </p:txBody>
      </p:sp>
      <p:pic>
        <p:nvPicPr>
          <p:cNvPr id="522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838200"/>
            <a:ext cx="744855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extLst>
      <p:ext uri="{BB962C8B-B14F-4D97-AF65-F5344CB8AC3E}">
        <p14:creationId xmlns:p14="http://schemas.microsoft.com/office/powerpoint/2010/main" val="3261985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4987</TotalTime>
  <Words>2518</Words>
  <Application>Microsoft Macintosh PowerPoint</Application>
  <PresentationFormat>On-screen Show (4:3)</PresentationFormat>
  <Paragraphs>271</Paragraphs>
  <Slides>45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宋体</vt:lpstr>
      <vt:lpstr>Arial</vt:lpstr>
      <vt:lpstr>Calibri</vt:lpstr>
      <vt:lpstr>Calibri Light</vt:lpstr>
      <vt:lpstr>Symbol</vt:lpstr>
      <vt:lpstr>Times New Roman</vt:lpstr>
      <vt:lpstr>Office Theme</vt:lpstr>
      <vt:lpstr>S/MINE, DKIM, IPSec, and SSL/TLS</vt:lpstr>
      <vt:lpstr>Agenda</vt:lpstr>
      <vt:lpstr>Application Layer</vt:lpstr>
      <vt:lpstr>DNS: Domain Name Service</vt:lpstr>
      <vt:lpstr>DNS Root Name Servers</vt:lpstr>
      <vt:lpstr>DNS Caching</vt:lpstr>
      <vt:lpstr>Cached Lookup Example</vt:lpstr>
      <vt:lpstr>DNS “Authentication”</vt:lpstr>
      <vt:lpstr>Bailiwick Checking, since 1997</vt:lpstr>
      <vt:lpstr>Kaminsky’s exploit 2008</vt:lpstr>
      <vt:lpstr>DNS Spoofing</vt:lpstr>
      <vt:lpstr>Exploiting Recursive Resolving</vt:lpstr>
      <vt:lpstr>Kaminsky’s exploit</vt:lpstr>
      <vt:lpstr>Pharming</vt:lpstr>
      <vt:lpstr>Solving the DNS Spoofing Problem</vt:lpstr>
      <vt:lpstr>DNSSEC</vt:lpstr>
      <vt:lpstr>DNSSEC</vt:lpstr>
      <vt:lpstr>Internet Mail Architecture</vt:lpstr>
      <vt:lpstr>Internet Mail Architecture</vt:lpstr>
      <vt:lpstr>Domainkeys Identified Mail (DKIM)</vt:lpstr>
      <vt:lpstr>DKIM Principle</vt:lpstr>
      <vt:lpstr>DKIM Operations</vt:lpstr>
      <vt:lpstr>S/MIME</vt:lpstr>
      <vt:lpstr>S/MIME</vt:lpstr>
      <vt:lpstr>S/MIME</vt:lpstr>
      <vt:lpstr>S/MIME: Public-Key Certificates</vt:lpstr>
      <vt:lpstr>SSL/TLS</vt:lpstr>
      <vt:lpstr>PowerPoint Presentation</vt:lpstr>
      <vt:lpstr>SSL connection – SSL session</vt:lpstr>
      <vt:lpstr>SSL Record Protocol</vt:lpstr>
      <vt:lpstr>SSL Record Protocol</vt:lpstr>
      <vt:lpstr>Change Cipher Spec Protocol</vt:lpstr>
      <vt:lpstr>Alert Protocol</vt:lpstr>
      <vt:lpstr>SSL Handshaking Protocol</vt:lpstr>
      <vt:lpstr>PowerPoint Presentation</vt:lpstr>
      <vt:lpstr>Heartbeat Protocol</vt:lpstr>
      <vt:lpstr>SSL/TLS Attacks</vt:lpstr>
      <vt:lpstr>IPSec</vt:lpstr>
      <vt:lpstr>IPSec</vt:lpstr>
      <vt:lpstr>ESP: Security Associations</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dc:title>
  <dc:creator>ttdung</dc:creator>
  <cp:lastModifiedBy>Le Thanh</cp:lastModifiedBy>
  <cp:revision>234</cp:revision>
  <dcterms:created xsi:type="dcterms:W3CDTF">2011-03-05T05:09:15Z</dcterms:created>
  <dcterms:modified xsi:type="dcterms:W3CDTF">2024-03-30T04:42:12Z</dcterms:modified>
</cp:coreProperties>
</file>