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7"/>
  </p:notesMasterIdLst>
  <p:sldIdLst>
    <p:sldId id="256" r:id="rId2"/>
    <p:sldId id="282" r:id="rId3"/>
    <p:sldId id="257" r:id="rId4"/>
    <p:sldId id="276" r:id="rId5"/>
    <p:sldId id="277" r:id="rId6"/>
    <p:sldId id="280" r:id="rId7"/>
    <p:sldId id="278" r:id="rId8"/>
    <p:sldId id="281" r:id="rId9"/>
    <p:sldId id="279" r:id="rId10"/>
    <p:sldId id="283" r:id="rId11"/>
    <p:sldId id="285" r:id="rId12"/>
    <p:sldId id="286" r:id="rId13"/>
    <p:sldId id="287" r:id="rId14"/>
    <p:sldId id="284" r:id="rId15"/>
    <p:sldId id="288" r:id="rId16"/>
    <p:sldId id="289" r:id="rId17"/>
    <p:sldId id="258" r:id="rId18"/>
    <p:sldId id="290" r:id="rId19"/>
    <p:sldId id="291" r:id="rId20"/>
    <p:sldId id="259" r:id="rId21"/>
    <p:sldId id="260" r:id="rId22"/>
    <p:sldId id="261" r:id="rId23"/>
    <p:sldId id="292" r:id="rId24"/>
    <p:sldId id="262" r:id="rId25"/>
    <p:sldId id="293" r:id="rId26"/>
    <p:sldId id="294" r:id="rId27"/>
    <p:sldId id="295" r:id="rId28"/>
    <p:sldId id="265" r:id="rId29"/>
    <p:sldId id="296" r:id="rId30"/>
    <p:sldId id="297" r:id="rId31"/>
    <p:sldId id="263" r:id="rId32"/>
    <p:sldId id="298" r:id="rId33"/>
    <p:sldId id="299" r:id="rId34"/>
    <p:sldId id="300" r:id="rId35"/>
    <p:sldId id="27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p:restoredTop sz="86910" autoAdjust="0"/>
  </p:normalViewPr>
  <p:slideViewPr>
    <p:cSldViewPr>
      <p:cViewPr varScale="1">
        <p:scale>
          <a:sx n="129" d="100"/>
          <a:sy n="129" d="100"/>
        </p:scale>
        <p:origin x="228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988CE5-BC2A-41B2-9E4E-B5EA510DEC9D}" type="datetimeFigureOut">
              <a:rPr lang="en-US" smtClean="0"/>
              <a:pPr/>
              <a:t>6/2/24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4F56D-3FAF-4346-8FD2-E2039799085F}" type="slidenum">
              <a:rPr lang="en-US" smtClean="0"/>
              <a:pPr/>
              <a:t>‹#›</a:t>
            </a:fld>
            <a:endParaRPr lang="en-US"/>
          </a:p>
        </p:txBody>
      </p:sp>
    </p:spTree>
    <p:extLst>
      <p:ext uri="{BB962C8B-B14F-4D97-AF65-F5344CB8AC3E}">
        <p14:creationId xmlns:p14="http://schemas.microsoft.com/office/powerpoint/2010/main" val="2787853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24F56D-3FAF-4346-8FD2-E2039799085F}" type="slidenum">
              <a:rPr lang="en-US" smtClean="0"/>
              <a:pPr/>
              <a:t>16</a:t>
            </a:fld>
            <a:endParaRPr lang="en-US"/>
          </a:p>
        </p:txBody>
      </p:sp>
    </p:spTree>
    <p:extLst>
      <p:ext uri="{BB962C8B-B14F-4D97-AF65-F5344CB8AC3E}">
        <p14:creationId xmlns:p14="http://schemas.microsoft.com/office/powerpoint/2010/main" val="2700724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AA5DF8-A88E-4EF3-8939-2BE985F3CA26}"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22FD0-DB8A-49C5-A9EC-5441F2C90654}" type="slidenum">
              <a:rPr lang="en-US" smtClean="0"/>
              <a:t>‹#›</a:t>
            </a:fld>
            <a:endParaRPr lang="en-US"/>
          </a:p>
        </p:txBody>
      </p:sp>
    </p:spTree>
    <p:extLst>
      <p:ext uri="{BB962C8B-B14F-4D97-AF65-F5344CB8AC3E}">
        <p14:creationId xmlns:p14="http://schemas.microsoft.com/office/powerpoint/2010/main" val="98092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F9BE-3AE3-4DF1-8637-08ED590E0456}" type="datetimeFigureOut">
              <a:rPr lang="en-US" smtClean="0"/>
              <a:pPr/>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70592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F9BE-3AE3-4DF1-8637-08ED590E0456}" type="datetimeFigureOut">
              <a:rPr lang="en-US" smtClean="0"/>
              <a:pPr/>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81948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A5DF8-A88E-4EF3-8939-2BE985F3CA26}"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386252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A5DF8-A88E-4EF3-8939-2BE985F3CA26}"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377753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AA5DF8-A88E-4EF3-8939-2BE985F3CA26}"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90487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EF9BE-3AE3-4DF1-8637-08ED590E0456}" type="datetimeFigureOut">
              <a:rPr lang="en-US" smtClean="0"/>
              <a:pPr/>
              <a:t>6/2/24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68395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EF9BE-3AE3-4DF1-8637-08ED590E0456}" type="datetimeFigureOut">
              <a:rPr lang="en-US" smtClean="0"/>
              <a:pPr/>
              <a:t>6/2/24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102299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EF9BE-3AE3-4DF1-8637-08ED590E0456}" type="datetimeFigureOut">
              <a:rPr lang="en-US" smtClean="0"/>
              <a:pPr/>
              <a:t>6/2/24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89292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EF9BE-3AE3-4DF1-8637-08ED590E0456}" type="datetimeFigureOut">
              <a:rPr lang="en-US" smtClean="0"/>
              <a:pPr/>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95686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EF9BE-3AE3-4DF1-8637-08ED590E0456}" type="datetimeFigureOut">
              <a:rPr lang="en-US" smtClean="0"/>
              <a:pPr/>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9167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EF9BE-3AE3-4DF1-8637-08ED590E0456}" type="datetimeFigureOut">
              <a:rPr lang="en-US" smtClean="0"/>
              <a:pPr/>
              <a:t>6/2/24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1E399-B8FA-4DB3-AFC2-8C500F9BCB41}" type="slidenum">
              <a:rPr lang="en-US" smtClean="0"/>
              <a:pPr/>
              <a:t>‹#›</a:t>
            </a:fld>
            <a:endParaRPr lang="en-US"/>
          </a:p>
        </p:txBody>
      </p:sp>
    </p:spTree>
    <p:extLst>
      <p:ext uri="{BB962C8B-B14F-4D97-AF65-F5344CB8AC3E}">
        <p14:creationId xmlns:p14="http://schemas.microsoft.com/office/powerpoint/2010/main" val="366686748"/>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Intrusion Detection</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Intrusion Detection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IDSs are often classified based on the source and type of data analyzed</a:t>
            </a:r>
          </a:p>
          <a:p>
            <a:pPr lvl="1"/>
            <a:r>
              <a:rPr lang="en-US" b="1" dirty="0"/>
              <a:t>Host-based IDS (HIDS)</a:t>
            </a:r>
            <a:r>
              <a:rPr lang="en-US" dirty="0"/>
              <a:t>: Monitors the characteristics of a single host and the events occurring within that host, such as process identifiers and the system calls they make, for evidence of suspicious activity.</a:t>
            </a:r>
          </a:p>
          <a:p>
            <a:pPr lvl="1"/>
            <a:r>
              <a:rPr lang="en-US" b="1" dirty="0"/>
              <a:t>Network-based IDS (NIDS)</a:t>
            </a:r>
            <a:r>
              <a:rPr lang="en-US" dirty="0"/>
              <a:t>: Monitors network traffic for particular network segments or devices and analyzes network, transport, and application protocols to identify suspicious activity.</a:t>
            </a:r>
          </a:p>
          <a:p>
            <a:pPr lvl="1"/>
            <a:r>
              <a:rPr lang="en-US" b="1" dirty="0"/>
              <a:t>Distributed or hybrid IDS</a:t>
            </a:r>
            <a:r>
              <a:rPr lang="en-US" dirty="0"/>
              <a:t>: Combines information from a number of sensors, often both host and network-based, in a central analyzer that is able to better identify and respond to intrusion activity.</a:t>
            </a:r>
          </a:p>
        </p:txBody>
      </p:sp>
    </p:spTree>
    <p:extLst>
      <p:ext uri="{BB962C8B-B14F-4D97-AF65-F5344CB8AC3E}">
        <p14:creationId xmlns:p14="http://schemas.microsoft.com/office/powerpoint/2010/main" val="235514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 Approaches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Anomaly detection: </a:t>
            </a:r>
            <a:r>
              <a:rPr lang="en-US" dirty="0"/>
              <a:t>Involves the collection of data relating to the behavior of legitimate users over a period of time. Then current observed behavior is analyzed to determine with a high level of confidence whether this behavior is that of a legitimate user or alternatively that of an intruder.</a:t>
            </a:r>
          </a:p>
          <a:p>
            <a:r>
              <a:rPr lang="en-US" b="1" dirty="0"/>
              <a:t>Signature or Heuristic detection: </a:t>
            </a:r>
            <a:r>
              <a:rPr lang="en-US" dirty="0"/>
              <a:t>Uses a set of known malicious data patterns (signatures) or attack rules (heuristics) that are compared with current behavior to decide if is that of an intruder. It is also known as misuse detection. This approach can only identify known attacks for which it has patterns or rules.</a:t>
            </a:r>
          </a:p>
        </p:txBody>
      </p:sp>
    </p:spTree>
    <p:extLst>
      <p:ext uri="{BB962C8B-B14F-4D97-AF65-F5344CB8AC3E}">
        <p14:creationId xmlns:p14="http://schemas.microsoft.com/office/powerpoint/2010/main" val="363620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Anomaly detection</a:t>
            </a:r>
            <a:endParaRPr lang="en-US" dirty="0"/>
          </a:p>
        </p:txBody>
      </p:sp>
      <p:sp>
        <p:nvSpPr>
          <p:cNvPr id="3" name="Content Placeholder 2"/>
          <p:cNvSpPr>
            <a:spLocks noGrp="1"/>
          </p:cNvSpPr>
          <p:nvPr>
            <p:ph idx="1"/>
          </p:nvPr>
        </p:nvSpPr>
        <p:spPr/>
        <p:txBody>
          <a:bodyPr/>
          <a:lstStyle/>
          <a:p>
            <a:r>
              <a:rPr lang="en-US" dirty="0"/>
              <a:t>Statistical</a:t>
            </a:r>
          </a:p>
          <a:p>
            <a:r>
              <a:rPr lang="en-US" dirty="0"/>
              <a:t>Knowledge based</a:t>
            </a:r>
          </a:p>
          <a:p>
            <a:r>
              <a:rPr lang="en-US" dirty="0"/>
              <a:t>Machine-learning</a:t>
            </a:r>
          </a:p>
          <a:p>
            <a:pPr lvl="1"/>
            <a:r>
              <a:rPr lang="en-US" dirty="0"/>
              <a:t>Bayesian networks</a:t>
            </a:r>
          </a:p>
          <a:p>
            <a:pPr lvl="1"/>
            <a:r>
              <a:rPr lang="en-US" dirty="0"/>
              <a:t>Markov models</a:t>
            </a:r>
          </a:p>
          <a:p>
            <a:pPr lvl="1"/>
            <a:r>
              <a:rPr lang="en-US" dirty="0"/>
              <a:t>Neural networks</a:t>
            </a:r>
          </a:p>
          <a:p>
            <a:pPr lvl="1"/>
            <a:r>
              <a:rPr lang="en-US" dirty="0"/>
              <a:t>Fuzzy logic</a:t>
            </a:r>
          </a:p>
          <a:p>
            <a:pPr lvl="1"/>
            <a:r>
              <a:rPr lang="en-US" dirty="0"/>
              <a:t>Genetic algorithms</a:t>
            </a:r>
          </a:p>
          <a:p>
            <a:pPr lvl="1"/>
            <a:r>
              <a:rPr lang="en-US" dirty="0"/>
              <a:t>Clustering and outlier detection</a:t>
            </a:r>
          </a:p>
        </p:txBody>
      </p:sp>
    </p:spTree>
    <p:extLst>
      <p:ext uri="{BB962C8B-B14F-4D97-AF65-F5344CB8AC3E}">
        <p14:creationId xmlns:p14="http://schemas.microsoft.com/office/powerpoint/2010/main" val="404455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Signature or Heuristic detection</a:t>
            </a:r>
            <a:endParaRPr lang="en-US" dirty="0"/>
          </a:p>
        </p:txBody>
      </p:sp>
      <p:sp>
        <p:nvSpPr>
          <p:cNvPr id="3" name="Content Placeholder 2"/>
          <p:cNvSpPr>
            <a:spLocks noGrp="1"/>
          </p:cNvSpPr>
          <p:nvPr>
            <p:ph idx="1"/>
          </p:nvPr>
        </p:nvSpPr>
        <p:spPr/>
        <p:txBody>
          <a:bodyPr/>
          <a:lstStyle/>
          <a:p>
            <a:r>
              <a:rPr lang="en-US" b="1" dirty="0"/>
              <a:t>Signature approaches </a:t>
            </a:r>
            <a:r>
              <a:rPr lang="en-US" dirty="0"/>
              <a:t>match a large collection of known patterns of malicious data against data stored on a system or in transit over a network</a:t>
            </a:r>
          </a:p>
          <a:p>
            <a:r>
              <a:rPr lang="en-US" b="1" dirty="0"/>
              <a:t>Rule-based heuristic identification </a:t>
            </a:r>
            <a:r>
              <a:rPr lang="en-US" dirty="0"/>
              <a:t>involves the use of rules for identifying known penetrations or penetrations that would exploit known weaknesses</a:t>
            </a:r>
          </a:p>
        </p:txBody>
      </p:sp>
    </p:spTree>
    <p:extLst>
      <p:ext uri="{BB962C8B-B14F-4D97-AF65-F5344CB8AC3E}">
        <p14:creationId xmlns:p14="http://schemas.microsoft.com/office/powerpoint/2010/main" val="360288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81000"/>
            <a:ext cx="7886700" cy="1325563"/>
          </a:xfrm>
        </p:spPr>
        <p:txBody>
          <a:bodyPr/>
          <a:lstStyle/>
          <a:p>
            <a:r>
              <a:rPr lang="en-US" b="1" dirty="0"/>
              <a:t>HIDS</a:t>
            </a:r>
          </a:p>
        </p:txBody>
      </p:sp>
      <p:sp>
        <p:nvSpPr>
          <p:cNvPr id="3" name="Content Placeholder 2"/>
          <p:cNvSpPr>
            <a:spLocks noGrp="1"/>
          </p:cNvSpPr>
          <p:nvPr>
            <p:ph idx="1"/>
          </p:nvPr>
        </p:nvSpPr>
        <p:spPr/>
        <p:txBody>
          <a:bodyPr/>
          <a:lstStyle/>
          <a:p>
            <a:r>
              <a:rPr lang="en-US" dirty="0"/>
              <a:t>The HIDS monitors activity on the system in a variety of ways to detect suspicious behavior</a:t>
            </a:r>
            <a:endParaRPr lang="en-US" b="1" dirty="0"/>
          </a:p>
          <a:p>
            <a:r>
              <a:rPr lang="en-US" dirty="0"/>
              <a:t>Data Sources and Sensors</a:t>
            </a:r>
          </a:p>
          <a:p>
            <a:pPr lvl="1"/>
            <a:r>
              <a:rPr lang="en-US" dirty="0"/>
              <a:t>System call traces</a:t>
            </a:r>
          </a:p>
          <a:p>
            <a:pPr lvl="1"/>
            <a:r>
              <a:rPr lang="en-US" dirty="0"/>
              <a:t>Audit (log file) records</a:t>
            </a:r>
          </a:p>
          <a:p>
            <a:pPr lvl="1"/>
            <a:r>
              <a:rPr lang="en-US" dirty="0"/>
              <a:t>File integrity checksums</a:t>
            </a:r>
          </a:p>
          <a:p>
            <a:pPr lvl="1"/>
            <a:r>
              <a:rPr lang="en-US" dirty="0"/>
              <a:t>Registry access</a:t>
            </a:r>
          </a:p>
        </p:txBody>
      </p:sp>
    </p:spTree>
    <p:extLst>
      <p:ext uri="{BB962C8B-B14F-4D97-AF65-F5344CB8AC3E}">
        <p14:creationId xmlns:p14="http://schemas.microsoft.com/office/powerpoint/2010/main" val="68071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HIDS</a:t>
            </a:r>
          </a:p>
        </p:txBody>
      </p:sp>
      <p:sp>
        <p:nvSpPr>
          <p:cNvPr id="3" name="Content Placeholder 2"/>
          <p:cNvSpPr>
            <a:spLocks noGrp="1"/>
          </p:cNvSpPr>
          <p:nvPr>
            <p:ph idx="1"/>
          </p:nvPr>
        </p:nvSpPr>
        <p:spPr/>
        <p:txBody>
          <a:bodyPr/>
          <a:lstStyle/>
          <a:p>
            <a:r>
              <a:rPr lang="en-US" b="1" dirty="0"/>
              <a:t>Anomaly HIDS</a:t>
            </a:r>
          </a:p>
          <a:p>
            <a:r>
              <a:rPr lang="en-US" b="1" dirty="0"/>
              <a:t>Signature or Heuristic HIDS</a:t>
            </a:r>
          </a:p>
          <a:p>
            <a:r>
              <a:rPr lang="en-US" b="1" dirty="0"/>
              <a:t>Distributed HIDS</a:t>
            </a:r>
            <a:endParaRPr lang="en-US" dirty="0"/>
          </a:p>
        </p:txBody>
      </p:sp>
      <p:pic>
        <p:nvPicPr>
          <p:cNvPr id="4" name="Picture 3"/>
          <p:cNvPicPr>
            <a:picLocks noChangeAspect="1"/>
          </p:cNvPicPr>
          <p:nvPr/>
        </p:nvPicPr>
        <p:blipFill>
          <a:blip r:embed="rId2"/>
          <a:stretch>
            <a:fillRect/>
          </a:stretch>
        </p:blipFill>
        <p:spPr>
          <a:xfrm>
            <a:off x="3505200" y="2895600"/>
            <a:ext cx="5384789" cy="3534228"/>
          </a:xfrm>
          <a:prstGeom prst="rect">
            <a:avLst/>
          </a:prstGeom>
        </p:spPr>
      </p:pic>
    </p:spTree>
    <p:extLst>
      <p:ext uri="{BB962C8B-B14F-4D97-AF65-F5344CB8AC3E}">
        <p14:creationId xmlns:p14="http://schemas.microsoft.com/office/powerpoint/2010/main" val="219705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3257" y="856890"/>
            <a:ext cx="8654232" cy="5239109"/>
          </a:xfrm>
          <a:prstGeom prst="rect">
            <a:avLst/>
          </a:prstGeom>
        </p:spPr>
      </p:pic>
    </p:spTree>
    <p:extLst>
      <p:ext uri="{BB962C8B-B14F-4D97-AF65-F5344CB8AC3E}">
        <p14:creationId xmlns:p14="http://schemas.microsoft.com/office/powerpoint/2010/main" val="145966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NIDS</a:t>
            </a:r>
          </a:p>
        </p:txBody>
      </p:sp>
      <p:sp>
        <p:nvSpPr>
          <p:cNvPr id="3" name="Content Placeholder 2"/>
          <p:cNvSpPr>
            <a:spLocks noGrp="1"/>
          </p:cNvSpPr>
          <p:nvPr>
            <p:ph idx="1"/>
          </p:nvPr>
        </p:nvSpPr>
        <p:spPr/>
        <p:txBody>
          <a:bodyPr/>
          <a:lstStyle/>
          <a:p>
            <a:r>
              <a:rPr lang="en-US" dirty="0"/>
              <a:t>A network-based IDS (NIDS) monitors traffic at selected points on a network or interconnected set of networks. </a:t>
            </a:r>
          </a:p>
          <a:p>
            <a:r>
              <a:rPr lang="en-US" dirty="0"/>
              <a:t>The NIDS examines the traffic packet by packet in real time, or close to real time, to attempt to detect intrusion patterns. </a:t>
            </a:r>
          </a:p>
          <a:p>
            <a:r>
              <a:rPr lang="en-US" dirty="0"/>
              <a:t>The NIDS may examine network-, transport-, and/or application-level protocol activity.</a:t>
            </a:r>
          </a:p>
        </p:txBody>
      </p:sp>
    </p:spTree>
    <p:extLst>
      <p:ext uri="{BB962C8B-B14F-4D97-AF65-F5344CB8AC3E}">
        <p14:creationId xmlns:p14="http://schemas.microsoft.com/office/powerpoint/2010/main" val="97316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Network Sensors</a:t>
            </a:r>
            <a:endParaRPr lang="en-US" dirty="0"/>
          </a:p>
        </p:txBody>
      </p:sp>
      <p:sp>
        <p:nvSpPr>
          <p:cNvPr id="3" name="Content Placeholder 2"/>
          <p:cNvSpPr>
            <a:spLocks noGrp="1"/>
          </p:cNvSpPr>
          <p:nvPr>
            <p:ph idx="1"/>
          </p:nvPr>
        </p:nvSpPr>
        <p:spPr/>
        <p:txBody>
          <a:bodyPr/>
          <a:lstStyle/>
          <a:p>
            <a:r>
              <a:rPr lang="en-US" dirty="0"/>
              <a:t>An </a:t>
            </a:r>
            <a:r>
              <a:rPr lang="en-US" b="1" dirty="0"/>
              <a:t>inline sensor </a:t>
            </a:r>
            <a:r>
              <a:rPr lang="en-US" dirty="0"/>
              <a:t>is inserted into a network segment so that the traffic that it is monitoring must pass through the sensor</a:t>
            </a:r>
          </a:p>
          <a:p>
            <a:r>
              <a:rPr lang="en-US" dirty="0"/>
              <a:t>A </a:t>
            </a:r>
            <a:r>
              <a:rPr lang="en-US" b="1" dirty="0"/>
              <a:t>passive sensor </a:t>
            </a:r>
            <a:r>
              <a:rPr lang="en-US" dirty="0"/>
              <a:t>monitors a copy of network traffic; the actual traffic does not pass through the device</a:t>
            </a:r>
          </a:p>
        </p:txBody>
      </p:sp>
    </p:spTree>
    <p:extLst>
      <p:ext uri="{BB962C8B-B14F-4D97-AF65-F5344CB8AC3E}">
        <p14:creationId xmlns:p14="http://schemas.microsoft.com/office/powerpoint/2010/main" val="3142954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NIDS Sensor Deployment</a:t>
            </a:r>
            <a:endParaRPr lang="en-US" dirty="0"/>
          </a:p>
        </p:txBody>
      </p:sp>
      <p:pic>
        <p:nvPicPr>
          <p:cNvPr id="5" name="Picture 4"/>
          <p:cNvPicPr>
            <a:picLocks noChangeAspect="1"/>
          </p:cNvPicPr>
          <p:nvPr/>
        </p:nvPicPr>
        <p:blipFill>
          <a:blip r:embed="rId2"/>
          <a:stretch>
            <a:fillRect/>
          </a:stretch>
        </p:blipFill>
        <p:spPr>
          <a:xfrm>
            <a:off x="772852" y="1447800"/>
            <a:ext cx="7990147" cy="5202430"/>
          </a:xfrm>
          <a:prstGeom prst="rect">
            <a:avLst/>
          </a:prstGeom>
        </p:spPr>
      </p:pic>
    </p:spTree>
    <p:extLst>
      <p:ext uri="{BB962C8B-B14F-4D97-AF65-F5344CB8AC3E}">
        <p14:creationId xmlns:p14="http://schemas.microsoft.com/office/powerpoint/2010/main" val="231177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Intruder</a:t>
            </a:r>
          </a:p>
        </p:txBody>
      </p:sp>
      <p:sp>
        <p:nvSpPr>
          <p:cNvPr id="3" name="Content Placeholder 2"/>
          <p:cNvSpPr>
            <a:spLocks noGrp="1"/>
          </p:cNvSpPr>
          <p:nvPr>
            <p:ph idx="1"/>
          </p:nvPr>
        </p:nvSpPr>
        <p:spPr/>
        <p:txBody>
          <a:bodyPr/>
          <a:lstStyle/>
          <a:p>
            <a:r>
              <a:rPr lang="en-US" dirty="0"/>
              <a:t>Apprentice</a:t>
            </a:r>
          </a:p>
          <a:p>
            <a:r>
              <a:rPr lang="en-US" dirty="0"/>
              <a:t>Journeyman</a:t>
            </a:r>
          </a:p>
          <a:p>
            <a:r>
              <a:rPr lang="en-US" dirty="0"/>
              <a:t>Master</a:t>
            </a:r>
          </a:p>
        </p:txBody>
      </p:sp>
    </p:spTree>
    <p:extLst>
      <p:ext uri="{BB962C8B-B14F-4D97-AF65-F5344CB8AC3E}">
        <p14:creationId xmlns:p14="http://schemas.microsoft.com/office/powerpoint/2010/main" val="287160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Intrusion Detection Techniques - Signature Detection</a:t>
            </a:r>
          </a:p>
        </p:txBody>
      </p:sp>
      <p:sp>
        <p:nvSpPr>
          <p:cNvPr id="3" name="Content Placeholder 2"/>
          <p:cNvSpPr>
            <a:spLocks noGrp="1"/>
          </p:cNvSpPr>
          <p:nvPr>
            <p:ph idx="1"/>
          </p:nvPr>
        </p:nvSpPr>
        <p:spPr/>
        <p:txBody>
          <a:bodyPr>
            <a:normAutofit fontScale="70000" lnSpcReduction="20000"/>
          </a:bodyPr>
          <a:lstStyle/>
          <a:p>
            <a:r>
              <a:rPr lang="en-US" b="1" dirty="0"/>
              <a:t>Application layer reconnaissance and attacks</a:t>
            </a:r>
            <a:r>
              <a:rPr lang="en-US" dirty="0"/>
              <a:t>: Most NIDS technologies analyze. several dozen application protocols The NIDS is looking for attack patterns that have been identified as targeting these protocols</a:t>
            </a:r>
          </a:p>
          <a:p>
            <a:r>
              <a:rPr lang="en-US" b="1" dirty="0"/>
              <a:t>Transport layer reconnaissance and attacks</a:t>
            </a:r>
            <a:r>
              <a:rPr lang="en-US" dirty="0"/>
              <a:t>: NIDSs analyze TCP and UDP traffic and perhaps other transport layer protocols. Examples of attacks are unusual packet fragmentation, scans for vulnerable ports, and TCP-specific attacks such as SYN floods.</a:t>
            </a:r>
          </a:p>
          <a:p>
            <a:r>
              <a:rPr lang="en-US" b="1" dirty="0"/>
              <a:t>Network layer reconnaissance and attacks: </a:t>
            </a:r>
            <a:r>
              <a:rPr lang="en-US" dirty="0"/>
              <a:t>NIDSs typically analyze IPv4, IPv6, ICMP, and IGMP at this level. Examples of attacks are spoofed IP addresses and illegal IP header values.</a:t>
            </a:r>
            <a:endParaRPr lang="en-US" b="1" dirty="0"/>
          </a:p>
          <a:p>
            <a:r>
              <a:rPr lang="en-US" b="1" dirty="0"/>
              <a:t>Unexpected application services: </a:t>
            </a:r>
            <a:r>
              <a:rPr lang="en-US" dirty="0"/>
              <a:t>NIDS attempts to determine if the activity on a transport connection is consistent with the expected application protocol. An example is a host running an unauthorized application service</a:t>
            </a:r>
            <a:endParaRPr lang="en-US" b="1" dirty="0"/>
          </a:p>
          <a:p>
            <a:r>
              <a:rPr lang="en-US" b="1" dirty="0"/>
              <a:t>Policy violations: </a:t>
            </a:r>
            <a:r>
              <a:rPr lang="en-US" dirty="0"/>
              <a:t>Examples include use of inappropriate Web sites and use of forbidden application protocols</a:t>
            </a:r>
            <a:endParaRPr lang="en-US" b="1" dirty="0"/>
          </a:p>
        </p:txBody>
      </p:sp>
    </p:spTree>
    <p:extLst>
      <p:ext uri="{BB962C8B-B14F-4D97-AF65-F5344CB8AC3E}">
        <p14:creationId xmlns:p14="http://schemas.microsoft.com/office/powerpoint/2010/main" val="215356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Intrusion Detection Techniques - Anomaly Detection</a:t>
            </a:r>
          </a:p>
        </p:txBody>
      </p:sp>
      <p:sp>
        <p:nvSpPr>
          <p:cNvPr id="3" name="Content Placeholder 2"/>
          <p:cNvSpPr>
            <a:spLocks noGrp="1"/>
          </p:cNvSpPr>
          <p:nvPr>
            <p:ph idx="1"/>
          </p:nvPr>
        </p:nvSpPr>
        <p:spPr/>
        <p:txBody>
          <a:bodyPr/>
          <a:lstStyle/>
          <a:p>
            <a:r>
              <a:rPr lang="en-US" dirty="0"/>
              <a:t>Denial-of-service (</a:t>
            </a:r>
            <a:r>
              <a:rPr lang="en-US" dirty="0" err="1"/>
              <a:t>DoS</a:t>
            </a:r>
            <a:r>
              <a:rPr lang="en-US" dirty="0"/>
              <a:t>) attacks</a:t>
            </a:r>
          </a:p>
          <a:p>
            <a:r>
              <a:rPr lang="en-US" dirty="0"/>
              <a:t>Scanning</a:t>
            </a:r>
          </a:p>
          <a:p>
            <a:r>
              <a:rPr lang="en-US" dirty="0"/>
              <a:t>Worms</a:t>
            </a:r>
          </a:p>
        </p:txBody>
      </p:sp>
    </p:spTree>
    <p:extLst>
      <p:ext uri="{BB962C8B-B14F-4D97-AF65-F5344CB8AC3E}">
        <p14:creationId xmlns:p14="http://schemas.microsoft.com/office/powerpoint/2010/main" val="4097597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Honeypots</a:t>
            </a:r>
            <a:endParaRPr lang="en-US" dirty="0"/>
          </a:p>
        </p:txBody>
      </p:sp>
      <p:sp>
        <p:nvSpPr>
          <p:cNvPr id="3" name="Content Placeholder 2"/>
          <p:cNvSpPr>
            <a:spLocks noGrp="1"/>
          </p:cNvSpPr>
          <p:nvPr>
            <p:ph idx="1"/>
          </p:nvPr>
        </p:nvSpPr>
        <p:spPr/>
        <p:txBody>
          <a:bodyPr>
            <a:normAutofit/>
          </a:bodyPr>
          <a:lstStyle/>
          <a:p>
            <a:r>
              <a:rPr lang="en-US" dirty="0"/>
              <a:t>A further component of intrusion detection technology is the honeypot. Honeypots are decoy systems that are designed to lure a potential attacker away from critical systems. Honeypots are designed to:</a:t>
            </a:r>
          </a:p>
          <a:p>
            <a:pPr lvl="1"/>
            <a:r>
              <a:rPr lang="en-US" dirty="0"/>
              <a:t>Divert an attacker from accessing critical systems.</a:t>
            </a:r>
          </a:p>
          <a:p>
            <a:pPr lvl="1"/>
            <a:r>
              <a:rPr lang="en-US" dirty="0"/>
              <a:t>Collect information about the attacker’s activity.</a:t>
            </a:r>
          </a:p>
          <a:p>
            <a:pPr lvl="1"/>
            <a:r>
              <a:rPr lang="en-US" dirty="0"/>
              <a:t>Encourage the attacker to stay on the system long enough for administrators to respond.</a:t>
            </a:r>
          </a:p>
        </p:txBody>
      </p:sp>
    </p:spTree>
    <p:extLst>
      <p:ext uri="{BB962C8B-B14F-4D97-AF65-F5344CB8AC3E}">
        <p14:creationId xmlns:p14="http://schemas.microsoft.com/office/powerpoint/2010/main" val="355674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Honeypots</a:t>
            </a:r>
          </a:p>
        </p:txBody>
      </p:sp>
      <p:sp>
        <p:nvSpPr>
          <p:cNvPr id="3" name="Content Placeholder 2"/>
          <p:cNvSpPr>
            <a:spLocks noGrp="1"/>
          </p:cNvSpPr>
          <p:nvPr>
            <p:ph idx="1"/>
          </p:nvPr>
        </p:nvSpPr>
        <p:spPr/>
        <p:txBody>
          <a:bodyPr/>
          <a:lstStyle/>
          <a:p>
            <a:r>
              <a:rPr lang="en-US" b="1" dirty="0"/>
              <a:t>Low interaction honeypot: </a:t>
            </a:r>
            <a:r>
              <a:rPr lang="en-US" dirty="0"/>
              <a:t>Consists of a software package that emulates particular IT services or systems well enough to provide a realistic initial interaction, but does not execute a full version of those services or systems.</a:t>
            </a:r>
          </a:p>
          <a:p>
            <a:r>
              <a:rPr lang="en-US" b="1" dirty="0"/>
              <a:t>High interaction honeypot: </a:t>
            </a:r>
            <a:r>
              <a:rPr lang="en-US" dirty="0"/>
              <a:t>Is a real system, with a full operating system, services and applications, which are instrumented and deployed where they can be accessed by attackers.</a:t>
            </a:r>
          </a:p>
        </p:txBody>
      </p:sp>
    </p:spTree>
    <p:extLst>
      <p:ext uri="{BB962C8B-B14F-4D97-AF65-F5344CB8AC3E}">
        <p14:creationId xmlns:p14="http://schemas.microsoft.com/office/powerpoint/2010/main" val="329812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System: Snort</a:t>
            </a:r>
            <a:endParaRPr lang="en-US" dirty="0"/>
          </a:p>
        </p:txBody>
      </p:sp>
      <p:pic>
        <p:nvPicPr>
          <p:cNvPr id="5" name="Picture 4"/>
          <p:cNvPicPr>
            <a:picLocks noChangeAspect="1"/>
          </p:cNvPicPr>
          <p:nvPr/>
        </p:nvPicPr>
        <p:blipFill>
          <a:blip r:embed="rId2"/>
          <a:stretch>
            <a:fillRect/>
          </a:stretch>
        </p:blipFill>
        <p:spPr>
          <a:xfrm>
            <a:off x="632863" y="1785708"/>
            <a:ext cx="8140296" cy="3395892"/>
          </a:xfrm>
          <a:prstGeom prst="rect">
            <a:avLst/>
          </a:prstGeom>
        </p:spPr>
      </p:pic>
    </p:spTree>
    <p:extLst>
      <p:ext uri="{BB962C8B-B14F-4D97-AF65-F5344CB8AC3E}">
        <p14:creationId xmlns:p14="http://schemas.microsoft.com/office/powerpoint/2010/main" val="102939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System: Snort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Packet decoder: </a:t>
            </a:r>
            <a:r>
              <a:rPr lang="en-US" dirty="0"/>
              <a:t>The packet decoder processes each captured packet to identify and isolate protocol headers at the data link, network, transport, and application</a:t>
            </a:r>
          </a:p>
          <a:p>
            <a:r>
              <a:rPr lang="en-US" b="1" dirty="0"/>
              <a:t>Detection engine: </a:t>
            </a:r>
            <a:r>
              <a:rPr lang="en-US" dirty="0"/>
              <a:t>The detection engine does the actual work of intrusion detection. This module analyzes each packet based on a set of rules defined for this configuration of Snort by the security administrator.</a:t>
            </a:r>
          </a:p>
          <a:p>
            <a:r>
              <a:rPr lang="en-US" dirty="0"/>
              <a:t>For each packet that matches a rule, the rule specifies what logging and alerting options are to be taken</a:t>
            </a:r>
          </a:p>
          <a:p>
            <a:pPr lvl="1"/>
            <a:r>
              <a:rPr lang="en-US" b="1" dirty="0"/>
              <a:t>Logger: </a:t>
            </a:r>
            <a:r>
              <a:rPr lang="en-US" dirty="0"/>
              <a:t>stores the detected packet in human readable format or in a more compact binary format in a designated log file.</a:t>
            </a:r>
          </a:p>
          <a:p>
            <a:pPr lvl="1"/>
            <a:r>
              <a:rPr lang="en-US" b="1" dirty="0" err="1"/>
              <a:t>Alerter</a:t>
            </a:r>
            <a:r>
              <a:rPr lang="en-US" b="1" dirty="0"/>
              <a:t>: </a:t>
            </a:r>
            <a:r>
              <a:rPr lang="en-US" dirty="0"/>
              <a:t>For each detected packet, an alert can be sent. The event notification can be sent to a file, to a UNIX socket, or to a database.</a:t>
            </a:r>
          </a:p>
        </p:txBody>
      </p:sp>
    </p:spTree>
    <p:extLst>
      <p:ext uri="{BB962C8B-B14F-4D97-AF65-F5344CB8AC3E}">
        <p14:creationId xmlns:p14="http://schemas.microsoft.com/office/powerpoint/2010/main" val="1164487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1A21-FFA2-9979-1CCD-4856E9EE2A6F}"/>
              </a:ext>
            </a:extLst>
          </p:cNvPr>
          <p:cNvSpPr>
            <a:spLocks noGrp="1"/>
          </p:cNvSpPr>
          <p:nvPr>
            <p:ph type="ctrTitle"/>
          </p:nvPr>
        </p:nvSpPr>
        <p:spPr/>
        <p:txBody>
          <a:bodyPr/>
          <a:lstStyle/>
          <a:p>
            <a:r>
              <a:rPr lang="en-VN" dirty="0"/>
              <a:t>SIEM Tool</a:t>
            </a:r>
          </a:p>
        </p:txBody>
      </p:sp>
      <p:sp>
        <p:nvSpPr>
          <p:cNvPr id="3" name="Subtitle 2">
            <a:extLst>
              <a:ext uri="{FF2B5EF4-FFF2-40B4-BE49-F238E27FC236}">
                <a16:creationId xmlns:a16="http://schemas.microsoft.com/office/drawing/2014/main" id="{51CE0243-96A3-C235-9332-0C4EBAE0CBCB}"/>
              </a:ext>
            </a:extLst>
          </p:cNvPr>
          <p:cNvSpPr>
            <a:spLocks noGrp="1"/>
          </p:cNvSpPr>
          <p:nvPr>
            <p:ph type="subTitle" idx="1"/>
          </p:nvPr>
        </p:nvSpPr>
        <p:spPr/>
        <p:txBody>
          <a:bodyPr/>
          <a:lstStyle/>
          <a:p>
            <a:endParaRPr lang="en-VN"/>
          </a:p>
        </p:txBody>
      </p:sp>
    </p:spTree>
    <p:extLst>
      <p:ext uri="{BB962C8B-B14F-4D97-AF65-F5344CB8AC3E}">
        <p14:creationId xmlns:p14="http://schemas.microsoft.com/office/powerpoint/2010/main" val="4262374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6228C-7746-5E5C-FE16-AE6D3E996D5F}"/>
              </a:ext>
            </a:extLst>
          </p:cNvPr>
          <p:cNvSpPr>
            <a:spLocks noGrp="1"/>
          </p:cNvSpPr>
          <p:nvPr>
            <p:ph type="title"/>
          </p:nvPr>
        </p:nvSpPr>
        <p:spPr/>
        <p:txBody>
          <a:bodyPr/>
          <a:lstStyle/>
          <a:p>
            <a:r>
              <a:rPr lang="en-VN" dirty="0"/>
              <a:t>What is SIEM	</a:t>
            </a:r>
          </a:p>
        </p:txBody>
      </p:sp>
      <p:sp>
        <p:nvSpPr>
          <p:cNvPr id="3" name="Content Placeholder 2">
            <a:extLst>
              <a:ext uri="{FF2B5EF4-FFF2-40B4-BE49-F238E27FC236}">
                <a16:creationId xmlns:a16="http://schemas.microsoft.com/office/drawing/2014/main" id="{5AD0EB2C-E1A4-2B37-FDBB-10EB0DFB86D9}"/>
              </a:ext>
            </a:extLst>
          </p:cNvPr>
          <p:cNvSpPr>
            <a:spLocks noGrp="1"/>
          </p:cNvSpPr>
          <p:nvPr>
            <p:ph idx="1"/>
          </p:nvPr>
        </p:nvSpPr>
        <p:spPr/>
        <p:txBody>
          <a:bodyPr/>
          <a:lstStyle/>
          <a:p>
            <a:r>
              <a:rPr lang="en-VN" dirty="0"/>
              <a:t>Security Information and event managerment</a:t>
            </a:r>
          </a:p>
          <a:p>
            <a:r>
              <a:rPr lang="en-VN" dirty="0"/>
              <a:t>Realtime analysys of security alert generated by network hardware and applications</a:t>
            </a:r>
          </a:p>
          <a:p>
            <a:endParaRPr lang="en-VN" dirty="0"/>
          </a:p>
        </p:txBody>
      </p:sp>
    </p:spTree>
    <p:extLst>
      <p:ext uri="{BB962C8B-B14F-4D97-AF65-F5344CB8AC3E}">
        <p14:creationId xmlns:p14="http://schemas.microsoft.com/office/powerpoint/2010/main" val="1573811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7A39-3D0E-2968-1F64-645BE05CBA48}"/>
              </a:ext>
            </a:extLst>
          </p:cNvPr>
          <p:cNvSpPr>
            <a:spLocks noGrp="1"/>
          </p:cNvSpPr>
          <p:nvPr>
            <p:ph type="title"/>
          </p:nvPr>
        </p:nvSpPr>
        <p:spPr/>
        <p:txBody>
          <a:bodyPr/>
          <a:lstStyle/>
          <a:p>
            <a:r>
              <a:rPr lang="en-VN" dirty="0"/>
              <a:t>SIEM Architecture</a:t>
            </a:r>
          </a:p>
        </p:txBody>
      </p:sp>
      <p:pic>
        <p:nvPicPr>
          <p:cNvPr id="5" name="Content Placeholder 4" descr="A diagram of a system output&#10;&#10;Description automatically generated">
            <a:extLst>
              <a:ext uri="{FF2B5EF4-FFF2-40B4-BE49-F238E27FC236}">
                <a16:creationId xmlns:a16="http://schemas.microsoft.com/office/drawing/2014/main" id="{DB38D6AF-8436-6893-67DE-E9A4A9FF542E}"/>
              </a:ext>
            </a:extLst>
          </p:cNvPr>
          <p:cNvPicPr>
            <a:picLocks noGrp="1" noChangeAspect="1"/>
          </p:cNvPicPr>
          <p:nvPr>
            <p:ph idx="1"/>
          </p:nvPr>
        </p:nvPicPr>
        <p:blipFill>
          <a:blip r:embed="rId2"/>
          <a:stretch>
            <a:fillRect/>
          </a:stretch>
        </p:blipFill>
        <p:spPr>
          <a:xfrm>
            <a:off x="2222512" y="2226468"/>
            <a:ext cx="5006191" cy="3476869"/>
          </a:xfrm>
        </p:spPr>
      </p:pic>
    </p:spTree>
    <p:extLst>
      <p:ext uri="{BB962C8B-B14F-4D97-AF65-F5344CB8AC3E}">
        <p14:creationId xmlns:p14="http://schemas.microsoft.com/office/powerpoint/2010/main" val="2753680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AF64-15F7-2415-9D17-AF33E7B47760}"/>
              </a:ext>
            </a:extLst>
          </p:cNvPr>
          <p:cNvSpPr>
            <a:spLocks noGrp="1"/>
          </p:cNvSpPr>
          <p:nvPr>
            <p:ph type="title"/>
          </p:nvPr>
        </p:nvSpPr>
        <p:spPr/>
        <p:txBody>
          <a:bodyPr/>
          <a:lstStyle/>
          <a:p>
            <a:r>
              <a:rPr lang="en-VN" dirty="0"/>
              <a:t>What SIEM do</a:t>
            </a:r>
          </a:p>
        </p:txBody>
      </p:sp>
      <p:sp>
        <p:nvSpPr>
          <p:cNvPr id="3" name="Content Placeholder 2">
            <a:extLst>
              <a:ext uri="{FF2B5EF4-FFF2-40B4-BE49-F238E27FC236}">
                <a16:creationId xmlns:a16="http://schemas.microsoft.com/office/drawing/2014/main" id="{8D637214-22BF-E491-90C1-ED70E457C96D}"/>
              </a:ext>
            </a:extLst>
          </p:cNvPr>
          <p:cNvSpPr>
            <a:spLocks noGrp="1"/>
          </p:cNvSpPr>
          <p:nvPr>
            <p:ph idx="1"/>
          </p:nvPr>
        </p:nvSpPr>
        <p:spPr/>
        <p:txBody>
          <a:bodyPr>
            <a:normAutofit fontScale="92500" lnSpcReduction="20000"/>
          </a:bodyPr>
          <a:lstStyle/>
          <a:p>
            <a:r>
              <a:rPr lang="en-VN" dirty="0"/>
              <a:t>Log Management System</a:t>
            </a:r>
          </a:p>
          <a:p>
            <a:r>
              <a:rPr lang="en-VN" dirty="0"/>
              <a:t>Security Log/Event Management</a:t>
            </a:r>
          </a:p>
          <a:p>
            <a:r>
              <a:rPr lang="en-VN" dirty="0"/>
              <a:t>Security Information Management</a:t>
            </a:r>
          </a:p>
          <a:p>
            <a:r>
              <a:rPr lang="en-VN" dirty="0"/>
              <a:t>Security Event Correlation</a:t>
            </a:r>
          </a:p>
          <a:p>
            <a:r>
              <a:rPr lang="en-VN" dirty="0"/>
              <a:t>Data Aggeration</a:t>
            </a:r>
          </a:p>
          <a:p>
            <a:r>
              <a:rPr lang="en-VN" dirty="0"/>
              <a:t>Correlation</a:t>
            </a:r>
          </a:p>
          <a:p>
            <a:r>
              <a:rPr lang="en-VN" dirty="0"/>
              <a:t>Alerting</a:t>
            </a:r>
          </a:p>
          <a:p>
            <a:r>
              <a:rPr lang="en-VN" dirty="0"/>
              <a:t>Dashboard</a:t>
            </a:r>
          </a:p>
          <a:p>
            <a:r>
              <a:rPr lang="en-VN" dirty="0"/>
              <a:t>Retention</a:t>
            </a:r>
          </a:p>
          <a:p>
            <a:r>
              <a:rPr lang="en-VN" dirty="0"/>
              <a:t>Forensic Analysis</a:t>
            </a:r>
          </a:p>
          <a:p>
            <a:endParaRPr lang="en-VN" dirty="0"/>
          </a:p>
        </p:txBody>
      </p:sp>
    </p:spTree>
    <p:extLst>
      <p:ext uri="{BB962C8B-B14F-4D97-AF65-F5344CB8AC3E}">
        <p14:creationId xmlns:p14="http://schemas.microsoft.com/office/powerpoint/2010/main" val="279797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Intruder Behavior - 1</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Target Acquisition and Information Gathering: </a:t>
            </a:r>
            <a:r>
              <a:rPr lang="en-US" dirty="0"/>
              <a:t>Where the attacker identifies and characterizes the target systems using publicly available information, both technical and non-technical, and the use  network exploration tools to map target resources.</a:t>
            </a:r>
          </a:p>
          <a:p>
            <a:pPr lvl="1"/>
            <a:r>
              <a:rPr lang="en-US" dirty="0"/>
              <a:t>Explore corporate website for information on corporate structure, personnel, key systems, as well as details of specific web server and OS used.</a:t>
            </a:r>
          </a:p>
          <a:p>
            <a:pPr lvl="1"/>
            <a:r>
              <a:rPr lang="en-US" dirty="0"/>
              <a:t>Gather information on target network using DNS lookup tools such as dig, host, and others; and query WHOIS database.</a:t>
            </a:r>
          </a:p>
          <a:p>
            <a:pPr lvl="1"/>
            <a:r>
              <a:rPr lang="en-US" dirty="0"/>
              <a:t>Map network for accessible services using tools such as NMAP.</a:t>
            </a:r>
          </a:p>
          <a:p>
            <a:pPr lvl="1"/>
            <a:r>
              <a:rPr lang="en-US" dirty="0"/>
              <a:t>Send query email to customer service contact, review response for information on mail client, server, and OS used, and also details of person responding.</a:t>
            </a:r>
          </a:p>
          <a:p>
            <a:pPr lvl="1"/>
            <a:r>
              <a:rPr lang="en-US" dirty="0"/>
              <a:t>Identify potentially vulnerable services, </a:t>
            </a:r>
            <a:r>
              <a:rPr lang="en-US" dirty="0" err="1"/>
              <a:t>eg</a:t>
            </a:r>
            <a:r>
              <a:rPr lang="en-US" dirty="0"/>
              <a:t> vulnerable web CMS.</a:t>
            </a:r>
          </a:p>
        </p:txBody>
      </p:sp>
    </p:spTree>
    <p:extLst>
      <p:ext uri="{BB962C8B-B14F-4D97-AF65-F5344CB8AC3E}">
        <p14:creationId xmlns:p14="http://schemas.microsoft.com/office/powerpoint/2010/main" val="3456105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6800-B448-38D0-18C0-9B377CBF888E}"/>
              </a:ext>
            </a:extLst>
          </p:cNvPr>
          <p:cNvSpPr>
            <a:spLocks noGrp="1"/>
          </p:cNvSpPr>
          <p:nvPr>
            <p:ph type="title"/>
          </p:nvPr>
        </p:nvSpPr>
        <p:spPr/>
        <p:txBody>
          <a:bodyPr/>
          <a:lstStyle/>
          <a:p>
            <a:r>
              <a:rPr lang="en-VN" dirty="0"/>
              <a:t>How it works</a:t>
            </a:r>
          </a:p>
        </p:txBody>
      </p:sp>
      <p:sp>
        <p:nvSpPr>
          <p:cNvPr id="3" name="Content Placeholder 2">
            <a:extLst>
              <a:ext uri="{FF2B5EF4-FFF2-40B4-BE49-F238E27FC236}">
                <a16:creationId xmlns:a16="http://schemas.microsoft.com/office/drawing/2014/main" id="{BCDE742A-EECF-6B5E-DBCF-4C5F1762FB8A}"/>
              </a:ext>
            </a:extLst>
          </p:cNvPr>
          <p:cNvSpPr>
            <a:spLocks noGrp="1"/>
          </p:cNvSpPr>
          <p:nvPr>
            <p:ph idx="1"/>
          </p:nvPr>
        </p:nvSpPr>
        <p:spPr/>
        <p:txBody>
          <a:bodyPr/>
          <a:lstStyle/>
          <a:p>
            <a:r>
              <a:rPr lang="en-VN" dirty="0"/>
              <a:t>SIEM tool collected logs from devices present in the Orgazination’s Infrastructure. With the collected data (mainly logs, packet), the tool provide an insight into the happening of networks.</a:t>
            </a:r>
          </a:p>
          <a:p>
            <a:r>
              <a:rPr lang="en-VN" dirty="0"/>
              <a:t>The SIEM tool can be configured to detect specific incident.</a:t>
            </a:r>
          </a:p>
        </p:txBody>
      </p:sp>
    </p:spTree>
    <p:extLst>
      <p:ext uri="{BB962C8B-B14F-4D97-AF65-F5344CB8AC3E}">
        <p14:creationId xmlns:p14="http://schemas.microsoft.com/office/powerpoint/2010/main" val="1993744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6D9D-43EE-B76C-297C-0362BC3C6E01}"/>
              </a:ext>
            </a:extLst>
          </p:cNvPr>
          <p:cNvSpPr>
            <a:spLocks noGrp="1"/>
          </p:cNvSpPr>
          <p:nvPr>
            <p:ph type="title"/>
          </p:nvPr>
        </p:nvSpPr>
        <p:spPr/>
        <p:txBody>
          <a:bodyPr/>
          <a:lstStyle/>
          <a:p>
            <a:r>
              <a:rPr lang="en-VN" dirty="0"/>
              <a:t>SIEM Process flow</a:t>
            </a:r>
          </a:p>
        </p:txBody>
      </p:sp>
      <p:pic>
        <p:nvPicPr>
          <p:cNvPr id="5" name="Content Placeholder 4" descr="A green and blue squares with white text&#10;&#10;Description automatically generated">
            <a:extLst>
              <a:ext uri="{FF2B5EF4-FFF2-40B4-BE49-F238E27FC236}">
                <a16:creationId xmlns:a16="http://schemas.microsoft.com/office/drawing/2014/main" id="{CEBA6C62-BB38-8CC4-89E3-81DEB6E83FBC}"/>
              </a:ext>
            </a:extLst>
          </p:cNvPr>
          <p:cNvPicPr>
            <a:picLocks noGrp="1" noChangeAspect="1"/>
          </p:cNvPicPr>
          <p:nvPr>
            <p:ph idx="1"/>
          </p:nvPr>
        </p:nvPicPr>
        <p:blipFill>
          <a:blip r:embed="rId2"/>
          <a:stretch>
            <a:fillRect/>
          </a:stretch>
        </p:blipFill>
        <p:spPr>
          <a:xfrm>
            <a:off x="628650" y="3037066"/>
            <a:ext cx="7886700" cy="1642310"/>
          </a:xfrm>
        </p:spPr>
      </p:pic>
    </p:spTree>
    <p:extLst>
      <p:ext uri="{BB962C8B-B14F-4D97-AF65-F5344CB8AC3E}">
        <p14:creationId xmlns:p14="http://schemas.microsoft.com/office/powerpoint/2010/main" val="2945428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095D-FADD-E624-4EF1-FC4DB27E5C80}"/>
              </a:ext>
            </a:extLst>
          </p:cNvPr>
          <p:cNvSpPr>
            <a:spLocks noGrp="1"/>
          </p:cNvSpPr>
          <p:nvPr>
            <p:ph type="title"/>
          </p:nvPr>
        </p:nvSpPr>
        <p:spPr/>
        <p:txBody>
          <a:bodyPr/>
          <a:lstStyle/>
          <a:p>
            <a:r>
              <a:rPr lang="en-VN" dirty="0"/>
              <a:t>How data reach SIEM</a:t>
            </a:r>
          </a:p>
        </p:txBody>
      </p:sp>
      <p:sp>
        <p:nvSpPr>
          <p:cNvPr id="3" name="Content Placeholder 2">
            <a:extLst>
              <a:ext uri="{FF2B5EF4-FFF2-40B4-BE49-F238E27FC236}">
                <a16:creationId xmlns:a16="http://schemas.microsoft.com/office/drawing/2014/main" id="{229D4B35-AF69-0229-EC59-97CFB2375913}"/>
              </a:ext>
            </a:extLst>
          </p:cNvPr>
          <p:cNvSpPr>
            <a:spLocks noGrp="1"/>
          </p:cNvSpPr>
          <p:nvPr>
            <p:ph idx="1"/>
          </p:nvPr>
        </p:nvSpPr>
        <p:spPr/>
        <p:txBody>
          <a:bodyPr/>
          <a:lstStyle/>
          <a:p>
            <a:r>
              <a:rPr lang="en-VN" dirty="0"/>
              <a:t>Agent Base</a:t>
            </a:r>
          </a:p>
          <a:p>
            <a:pPr lvl="1"/>
            <a:r>
              <a:rPr lang="en-VN" dirty="0"/>
              <a:t>Agent is installed in client machine from wich logs are collected.</a:t>
            </a:r>
          </a:p>
          <a:p>
            <a:r>
              <a:rPr lang="en-VN" dirty="0"/>
              <a:t>None Agent Base</a:t>
            </a:r>
          </a:p>
          <a:p>
            <a:pPr lvl="1"/>
            <a:r>
              <a:rPr lang="en-VN" dirty="0"/>
              <a:t>The client system will send logs on it’s own using a serive like Syslog or Windows Event Collector, etc.</a:t>
            </a:r>
          </a:p>
        </p:txBody>
      </p:sp>
    </p:spTree>
    <p:extLst>
      <p:ext uri="{BB962C8B-B14F-4D97-AF65-F5344CB8AC3E}">
        <p14:creationId xmlns:p14="http://schemas.microsoft.com/office/powerpoint/2010/main" val="465524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E9A8-9E84-9C69-A7A3-CDC69006440C}"/>
              </a:ext>
            </a:extLst>
          </p:cNvPr>
          <p:cNvSpPr>
            <a:spLocks noGrp="1"/>
          </p:cNvSpPr>
          <p:nvPr>
            <p:ph type="title"/>
          </p:nvPr>
        </p:nvSpPr>
        <p:spPr/>
        <p:txBody>
          <a:bodyPr/>
          <a:lstStyle/>
          <a:p>
            <a:r>
              <a:rPr lang="en-VN" dirty="0"/>
              <a:t>Type of Alert</a:t>
            </a:r>
          </a:p>
        </p:txBody>
      </p:sp>
      <p:sp>
        <p:nvSpPr>
          <p:cNvPr id="3" name="Content Placeholder 2">
            <a:extLst>
              <a:ext uri="{FF2B5EF4-FFF2-40B4-BE49-F238E27FC236}">
                <a16:creationId xmlns:a16="http://schemas.microsoft.com/office/drawing/2014/main" id="{3A66F153-D04F-085D-7F19-53C7D5D86B11}"/>
              </a:ext>
            </a:extLst>
          </p:cNvPr>
          <p:cNvSpPr>
            <a:spLocks noGrp="1"/>
          </p:cNvSpPr>
          <p:nvPr>
            <p:ph idx="1"/>
          </p:nvPr>
        </p:nvSpPr>
        <p:spPr/>
        <p:txBody>
          <a:bodyPr/>
          <a:lstStyle/>
          <a:p>
            <a:r>
              <a:rPr lang="en-VN" dirty="0"/>
              <a:t>Repeat Attack login source</a:t>
            </a:r>
          </a:p>
          <a:p>
            <a:pPr lvl="1"/>
            <a:r>
              <a:rPr lang="en-VN" dirty="0"/>
              <a:t>Early warning brute force attack, password guesing, and misconfiguration of application</a:t>
            </a:r>
          </a:p>
          <a:p>
            <a:r>
              <a:rPr lang="en-VN" dirty="0"/>
              <a:t>Repeat Attack Firewall</a:t>
            </a:r>
          </a:p>
          <a:p>
            <a:pPr lvl="1"/>
            <a:r>
              <a:rPr lang="en-VN" dirty="0"/>
              <a:t>Early warning for scan, worm propagation, etc.</a:t>
            </a:r>
          </a:p>
          <a:p>
            <a:r>
              <a:rPr lang="en-VN" dirty="0"/>
              <a:t>Virus Detection/Remove</a:t>
            </a:r>
          </a:p>
          <a:p>
            <a:pPr lvl="1"/>
            <a:r>
              <a:rPr lang="en-VN" dirty="0"/>
              <a:t>Alert when malware is detected on host.</a:t>
            </a:r>
          </a:p>
          <a:p>
            <a:r>
              <a:rPr lang="en-VN" dirty="0"/>
              <a:t>Repeat Attack-Host Intrusion Prevention System</a:t>
            </a:r>
          </a:p>
          <a:p>
            <a:pPr lvl="1"/>
            <a:r>
              <a:rPr lang="en-VN" dirty="0"/>
              <a:t>Find hosts may be infected or compromised</a:t>
            </a:r>
          </a:p>
          <a:p>
            <a:endParaRPr lang="en-VN" dirty="0"/>
          </a:p>
        </p:txBody>
      </p:sp>
    </p:spTree>
    <p:extLst>
      <p:ext uri="{BB962C8B-B14F-4D97-AF65-F5344CB8AC3E}">
        <p14:creationId xmlns:p14="http://schemas.microsoft.com/office/powerpoint/2010/main" val="4264315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1E11-5CE7-43C6-9671-4A03530A5D5C}"/>
              </a:ext>
            </a:extLst>
          </p:cNvPr>
          <p:cNvSpPr>
            <a:spLocks noGrp="1"/>
          </p:cNvSpPr>
          <p:nvPr>
            <p:ph type="title"/>
          </p:nvPr>
        </p:nvSpPr>
        <p:spPr/>
        <p:txBody>
          <a:bodyPr/>
          <a:lstStyle/>
          <a:p>
            <a:r>
              <a:rPr lang="en-VN" dirty="0"/>
              <a:t>Conclusion</a:t>
            </a:r>
          </a:p>
        </p:txBody>
      </p:sp>
      <p:sp>
        <p:nvSpPr>
          <p:cNvPr id="3" name="Content Placeholder 2">
            <a:extLst>
              <a:ext uri="{FF2B5EF4-FFF2-40B4-BE49-F238E27FC236}">
                <a16:creationId xmlns:a16="http://schemas.microsoft.com/office/drawing/2014/main" id="{9F93416B-4354-0593-16E2-A9146E3C82A8}"/>
              </a:ext>
            </a:extLst>
          </p:cNvPr>
          <p:cNvSpPr>
            <a:spLocks noGrp="1"/>
          </p:cNvSpPr>
          <p:nvPr>
            <p:ph idx="1"/>
          </p:nvPr>
        </p:nvSpPr>
        <p:spPr/>
        <p:txBody>
          <a:bodyPr>
            <a:normAutofit/>
          </a:bodyPr>
          <a:lstStyle/>
          <a:p>
            <a:r>
              <a:rPr lang="en-VN" dirty="0"/>
              <a:t>Cons</a:t>
            </a:r>
          </a:p>
          <a:p>
            <a:pPr lvl="1"/>
            <a:r>
              <a:rPr lang="en-VN" dirty="0"/>
              <a:t>SIEM is necessary for better security threat awareness</a:t>
            </a:r>
          </a:p>
          <a:p>
            <a:pPr lvl="1"/>
            <a:r>
              <a:rPr lang="en-VN" dirty="0"/>
              <a:t>SIME enable quick forensics</a:t>
            </a:r>
          </a:p>
          <a:p>
            <a:pPr lvl="1"/>
            <a:r>
              <a:rPr lang="en-VN" dirty="0"/>
              <a:t>Enable administrators to study the root cause of error and security breachs.</a:t>
            </a:r>
          </a:p>
          <a:p>
            <a:r>
              <a:rPr lang="en-VN" dirty="0"/>
              <a:t>Pros</a:t>
            </a:r>
          </a:p>
          <a:p>
            <a:pPr lvl="1"/>
            <a:r>
              <a:rPr lang="en-VN" dirty="0"/>
              <a:t>Excessive data might be worser than lack of data</a:t>
            </a:r>
          </a:p>
          <a:p>
            <a:pPr lvl="1"/>
            <a:r>
              <a:rPr lang="en-VN" dirty="0"/>
              <a:t>Report sometime difficulty to understand</a:t>
            </a:r>
          </a:p>
          <a:p>
            <a:pPr lvl="1"/>
            <a:r>
              <a:rPr lang="en-VN" dirty="0"/>
              <a:t>SIEM take too long to deploy</a:t>
            </a:r>
          </a:p>
          <a:p>
            <a:pPr lvl="1"/>
            <a:r>
              <a:rPr lang="en-VN" dirty="0"/>
              <a:t>SIEM is too complex</a:t>
            </a:r>
          </a:p>
          <a:p>
            <a:pPr marL="457200" lvl="1" indent="0">
              <a:buNone/>
            </a:pPr>
            <a:endParaRPr lang="en-VN" dirty="0"/>
          </a:p>
        </p:txBody>
      </p:sp>
    </p:spTree>
    <p:extLst>
      <p:ext uri="{BB962C8B-B14F-4D97-AF65-F5344CB8AC3E}">
        <p14:creationId xmlns:p14="http://schemas.microsoft.com/office/powerpoint/2010/main" val="1033968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a:t>
            </a:r>
          </a:p>
        </p:txBody>
      </p:sp>
      <p:sp>
        <p:nvSpPr>
          <p:cNvPr id="3" name="Content Placeholder 2"/>
          <p:cNvSpPr>
            <a:spLocks noGrp="1"/>
          </p:cNvSpPr>
          <p:nvPr>
            <p:ph idx="1"/>
          </p:nvPr>
        </p:nvSpPr>
        <p:spPr/>
        <p:txBody>
          <a:bodyPr/>
          <a:lstStyle/>
          <a:p>
            <a:r>
              <a:rPr lang="en-US" dirty="0"/>
              <a:t>Reading chapter 8 in Text book</a:t>
            </a:r>
          </a:p>
        </p:txBody>
      </p:sp>
    </p:spTree>
    <p:extLst>
      <p:ext uri="{BB962C8B-B14F-4D97-AF65-F5344CB8AC3E}">
        <p14:creationId xmlns:p14="http://schemas.microsoft.com/office/powerpoint/2010/main" val="70594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Intruder Behavior - 2</a:t>
            </a:r>
            <a:endParaRPr lang="en-US" dirty="0"/>
          </a:p>
        </p:txBody>
      </p:sp>
      <p:sp>
        <p:nvSpPr>
          <p:cNvPr id="3" name="Content Placeholder 2"/>
          <p:cNvSpPr>
            <a:spLocks noGrp="1"/>
          </p:cNvSpPr>
          <p:nvPr>
            <p:ph idx="1"/>
          </p:nvPr>
        </p:nvSpPr>
        <p:spPr/>
        <p:txBody>
          <a:bodyPr>
            <a:normAutofit fontScale="92500"/>
          </a:bodyPr>
          <a:lstStyle/>
          <a:p>
            <a:pPr algn="just"/>
            <a:r>
              <a:rPr lang="en-US" b="1" dirty="0"/>
              <a:t>Initial Access: </a:t>
            </a:r>
            <a:r>
              <a:rPr lang="en-US" dirty="0"/>
              <a:t>The initial access to a target system, typically by exploiting a remote network vulnerability, by guessing weak authentication credentials used in a remote service, or via the installation of malware on the system using some form of social engineering or drive-by-download attack.</a:t>
            </a:r>
          </a:p>
          <a:p>
            <a:pPr lvl="1"/>
            <a:r>
              <a:rPr lang="en-US" dirty="0"/>
              <a:t>Brute force (guess) a user’s web content management system (CMS) password.</a:t>
            </a:r>
          </a:p>
          <a:p>
            <a:pPr lvl="1"/>
            <a:r>
              <a:rPr lang="en-US" dirty="0"/>
              <a:t>Exploit vulnerability in web CMS plugin to gain system access.</a:t>
            </a:r>
          </a:p>
          <a:p>
            <a:pPr lvl="1"/>
            <a:r>
              <a:rPr lang="en-US" dirty="0"/>
              <a:t>Send spear-phishing email with link to web browser exploit to key people.</a:t>
            </a:r>
          </a:p>
        </p:txBody>
      </p:sp>
    </p:spTree>
    <p:extLst>
      <p:ext uri="{BB962C8B-B14F-4D97-AF65-F5344CB8AC3E}">
        <p14:creationId xmlns:p14="http://schemas.microsoft.com/office/powerpoint/2010/main" val="18406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Intruder Behavior - 3</a:t>
            </a:r>
            <a:endParaRPr lang="en-US" dirty="0"/>
          </a:p>
        </p:txBody>
      </p:sp>
      <p:sp>
        <p:nvSpPr>
          <p:cNvPr id="3" name="Content Placeholder 2"/>
          <p:cNvSpPr>
            <a:spLocks noGrp="1"/>
          </p:cNvSpPr>
          <p:nvPr>
            <p:ph idx="1"/>
          </p:nvPr>
        </p:nvSpPr>
        <p:spPr/>
        <p:txBody>
          <a:bodyPr>
            <a:normAutofit/>
          </a:bodyPr>
          <a:lstStyle/>
          <a:p>
            <a:r>
              <a:rPr lang="en-US" b="1" dirty="0"/>
              <a:t>Privilege Escalation: </a:t>
            </a:r>
            <a:r>
              <a:rPr lang="en-US" dirty="0"/>
              <a:t>Actions taken on the system, typically via a local access vulnerability, to increase the privileges available to the attacker to enable their desired goals on the target system.</a:t>
            </a:r>
          </a:p>
          <a:p>
            <a:pPr lvl="1"/>
            <a:r>
              <a:rPr lang="en-US" dirty="0"/>
              <a:t>Scan system for applications with local exploit.</a:t>
            </a:r>
          </a:p>
          <a:p>
            <a:pPr lvl="1"/>
            <a:r>
              <a:rPr lang="en-US" dirty="0"/>
              <a:t>Exploit any vulnerable application to gain elevated privileges.</a:t>
            </a:r>
          </a:p>
          <a:p>
            <a:pPr lvl="1"/>
            <a:r>
              <a:rPr lang="en-US" dirty="0"/>
              <a:t>Install sniffers to capture administrator passwords.</a:t>
            </a:r>
          </a:p>
          <a:p>
            <a:pPr lvl="1"/>
            <a:r>
              <a:rPr lang="en-US" dirty="0"/>
              <a:t>Use captured administrator password to access privileged information.</a:t>
            </a:r>
          </a:p>
        </p:txBody>
      </p:sp>
    </p:spTree>
    <p:extLst>
      <p:ext uri="{BB962C8B-B14F-4D97-AF65-F5344CB8AC3E}">
        <p14:creationId xmlns:p14="http://schemas.microsoft.com/office/powerpoint/2010/main" val="8226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Intruder Behavior - 4</a:t>
            </a:r>
            <a:endParaRPr lang="en-US" dirty="0"/>
          </a:p>
        </p:txBody>
      </p:sp>
      <p:sp>
        <p:nvSpPr>
          <p:cNvPr id="3" name="Content Placeholder 2"/>
          <p:cNvSpPr>
            <a:spLocks noGrp="1"/>
          </p:cNvSpPr>
          <p:nvPr>
            <p:ph idx="1"/>
          </p:nvPr>
        </p:nvSpPr>
        <p:spPr/>
        <p:txBody>
          <a:bodyPr/>
          <a:lstStyle/>
          <a:p>
            <a:r>
              <a:rPr lang="en-US" b="1" dirty="0"/>
              <a:t>Information Gathering or System Exploit: </a:t>
            </a:r>
            <a:r>
              <a:rPr lang="en-US" dirty="0"/>
              <a:t>Actions by the attacker to access or modify information or resources on the system, or to navigate to another target system.</a:t>
            </a:r>
          </a:p>
          <a:p>
            <a:pPr lvl="1"/>
            <a:r>
              <a:rPr lang="en-US" dirty="0"/>
              <a:t>Scan files for desired information.</a:t>
            </a:r>
          </a:p>
          <a:p>
            <a:pPr lvl="1"/>
            <a:r>
              <a:rPr lang="en-US" dirty="0"/>
              <a:t>Transfer large numbers of documents to external repository.</a:t>
            </a:r>
          </a:p>
          <a:p>
            <a:pPr lvl="1"/>
            <a:r>
              <a:rPr lang="en-US" dirty="0"/>
              <a:t>Use guessed or captured passwords to access other servers on network.</a:t>
            </a:r>
          </a:p>
        </p:txBody>
      </p:sp>
    </p:spTree>
    <p:extLst>
      <p:ext uri="{BB962C8B-B14F-4D97-AF65-F5344CB8AC3E}">
        <p14:creationId xmlns:p14="http://schemas.microsoft.com/office/powerpoint/2010/main" val="335454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Intruder Behavior - 5</a:t>
            </a:r>
            <a:endParaRPr lang="en-US" dirty="0"/>
          </a:p>
        </p:txBody>
      </p:sp>
      <p:sp>
        <p:nvSpPr>
          <p:cNvPr id="3" name="Content Placeholder 2"/>
          <p:cNvSpPr>
            <a:spLocks noGrp="1"/>
          </p:cNvSpPr>
          <p:nvPr>
            <p:ph idx="1"/>
          </p:nvPr>
        </p:nvSpPr>
        <p:spPr/>
        <p:txBody>
          <a:bodyPr>
            <a:normAutofit/>
          </a:bodyPr>
          <a:lstStyle/>
          <a:p>
            <a:r>
              <a:rPr lang="en-US" b="1" dirty="0"/>
              <a:t>Maintaining Access: </a:t>
            </a:r>
            <a:r>
              <a:rPr lang="en-US" dirty="0"/>
              <a:t>Actions such as the installation of backdoors or other malicious software, or through the addition of covert authentication credentials or other configuration changes to the system, to enable continued access by the attacker after the initial attack.</a:t>
            </a:r>
          </a:p>
          <a:p>
            <a:pPr lvl="1"/>
            <a:r>
              <a:rPr lang="en-US" dirty="0"/>
              <a:t>Install remote administration tool or rootkit with backdoor for later access.</a:t>
            </a:r>
          </a:p>
          <a:p>
            <a:pPr lvl="1"/>
            <a:r>
              <a:rPr lang="en-US" dirty="0"/>
              <a:t>Use administrator password to later access network.</a:t>
            </a:r>
          </a:p>
          <a:p>
            <a:pPr lvl="1"/>
            <a:r>
              <a:rPr lang="en-US" dirty="0"/>
              <a:t>Modify or disable anti-virus or IDS programs running on system.</a:t>
            </a:r>
          </a:p>
        </p:txBody>
      </p:sp>
    </p:spTree>
    <p:extLst>
      <p:ext uri="{BB962C8B-B14F-4D97-AF65-F5344CB8AC3E}">
        <p14:creationId xmlns:p14="http://schemas.microsoft.com/office/powerpoint/2010/main" val="270651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Intruder Behavior - 6</a:t>
            </a:r>
            <a:endParaRPr lang="en-US" dirty="0"/>
          </a:p>
        </p:txBody>
      </p:sp>
      <p:sp>
        <p:nvSpPr>
          <p:cNvPr id="3" name="Content Placeholder 2"/>
          <p:cNvSpPr>
            <a:spLocks noGrp="1"/>
          </p:cNvSpPr>
          <p:nvPr>
            <p:ph idx="1"/>
          </p:nvPr>
        </p:nvSpPr>
        <p:spPr/>
        <p:txBody>
          <a:bodyPr>
            <a:normAutofit/>
          </a:bodyPr>
          <a:lstStyle/>
          <a:p>
            <a:r>
              <a:rPr lang="en-US" b="1" dirty="0"/>
              <a:t>Covering Tracks: </a:t>
            </a:r>
            <a:r>
              <a:rPr lang="en-US" dirty="0"/>
              <a:t>Where the attacker disables or edits audit logs to remove evidence of attack activity, and uses rootkits and other measures to hide covertly installed files or code.</a:t>
            </a:r>
          </a:p>
          <a:p>
            <a:pPr lvl="1"/>
            <a:r>
              <a:rPr lang="en-US" dirty="0"/>
              <a:t>Use rootkit to hide files installed on system.</a:t>
            </a:r>
          </a:p>
          <a:p>
            <a:pPr lvl="1"/>
            <a:r>
              <a:rPr lang="en-US" dirty="0"/>
              <a:t>Edit </a:t>
            </a:r>
            <a:r>
              <a:rPr lang="en-US" dirty="0" err="1"/>
              <a:t>logfiles</a:t>
            </a:r>
            <a:r>
              <a:rPr lang="en-US" dirty="0"/>
              <a:t> to remove entries generated during the intrusion.</a:t>
            </a:r>
          </a:p>
        </p:txBody>
      </p:sp>
    </p:spTree>
    <p:extLst>
      <p:ext uri="{BB962C8B-B14F-4D97-AF65-F5344CB8AC3E}">
        <p14:creationId xmlns:p14="http://schemas.microsoft.com/office/powerpoint/2010/main" val="2727352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Intrusion Detection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Intrusion Detection: </a:t>
            </a:r>
            <a:r>
              <a:rPr lang="en-US" dirty="0"/>
              <a:t>A security service that monitors and analyzes system events for the purpose of finding, and providing real-time or near real-time warning of, attempts to access system resources in an unauthorized manner.</a:t>
            </a:r>
          </a:p>
          <a:p>
            <a:r>
              <a:rPr lang="en-US" dirty="0"/>
              <a:t>An IDS comprises three logical components:</a:t>
            </a:r>
          </a:p>
          <a:p>
            <a:pPr lvl="1"/>
            <a:r>
              <a:rPr lang="en-US" b="1" dirty="0"/>
              <a:t>Sensors</a:t>
            </a:r>
            <a:r>
              <a:rPr lang="en-US" dirty="0"/>
              <a:t>: Sensors are responsible for collecting data.</a:t>
            </a:r>
          </a:p>
          <a:p>
            <a:pPr lvl="1"/>
            <a:r>
              <a:rPr lang="en-US" b="1" dirty="0"/>
              <a:t>Analyzers</a:t>
            </a:r>
            <a:r>
              <a:rPr lang="en-US" dirty="0"/>
              <a:t>: Analyzers receive input from one or more sensors or from other analyzers. The analyzer is responsible for determining if an intrusion has occurred.</a:t>
            </a:r>
          </a:p>
          <a:p>
            <a:pPr lvl="1"/>
            <a:r>
              <a:rPr lang="en-US" b="1" dirty="0"/>
              <a:t>User interface: </a:t>
            </a:r>
            <a:r>
              <a:rPr lang="en-US" dirty="0"/>
              <a:t>The user interface to an IDS enables a user to view output from the system or control the behavior of the system</a:t>
            </a:r>
          </a:p>
        </p:txBody>
      </p:sp>
    </p:spTree>
    <p:extLst>
      <p:ext uri="{BB962C8B-B14F-4D97-AF65-F5344CB8AC3E}">
        <p14:creationId xmlns:p14="http://schemas.microsoft.com/office/powerpoint/2010/main" val="4412100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5281</TotalTime>
  <Words>1775</Words>
  <Application>Microsoft Macintosh PowerPoint</Application>
  <PresentationFormat>On-screen Show (4:3)</PresentationFormat>
  <Paragraphs>155</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Intrusion Detection</vt:lpstr>
      <vt:lpstr>Intruder</vt:lpstr>
      <vt:lpstr>Intruder Behavior - 1</vt:lpstr>
      <vt:lpstr>Intruder Behavior - 2</vt:lpstr>
      <vt:lpstr>Intruder Behavior - 3</vt:lpstr>
      <vt:lpstr>Intruder Behavior - 4</vt:lpstr>
      <vt:lpstr>Intruder Behavior - 5</vt:lpstr>
      <vt:lpstr>Intruder Behavior - 6</vt:lpstr>
      <vt:lpstr>Intrusion Detection</vt:lpstr>
      <vt:lpstr>Intrusion Detection</vt:lpstr>
      <vt:lpstr>Analysis Approaches</vt:lpstr>
      <vt:lpstr>Anomaly detection</vt:lpstr>
      <vt:lpstr>Signature or Heuristic detection</vt:lpstr>
      <vt:lpstr>HIDS</vt:lpstr>
      <vt:lpstr>Types of HIDS</vt:lpstr>
      <vt:lpstr>PowerPoint Presentation</vt:lpstr>
      <vt:lpstr>NIDS</vt:lpstr>
      <vt:lpstr>Types of Network Sensors</vt:lpstr>
      <vt:lpstr>NIDS Sensor Deployment</vt:lpstr>
      <vt:lpstr>Intrusion Detection Techniques - Signature Detection</vt:lpstr>
      <vt:lpstr>Intrusion Detection Techniques - Anomaly Detection</vt:lpstr>
      <vt:lpstr>Honeypots</vt:lpstr>
      <vt:lpstr>Types of Honeypots</vt:lpstr>
      <vt:lpstr>Example System: Snort</vt:lpstr>
      <vt:lpstr>Example System: Snort</vt:lpstr>
      <vt:lpstr>SIEM Tool</vt:lpstr>
      <vt:lpstr>What is SIEM </vt:lpstr>
      <vt:lpstr>SIEM Architecture</vt:lpstr>
      <vt:lpstr>What SIEM do</vt:lpstr>
      <vt:lpstr>How it works</vt:lpstr>
      <vt:lpstr>SIEM Process flow</vt:lpstr>
      <vt:lpstr>How data reach SIEM</vt:lpstr>
      <vt:lpstr>Type of Alert</vt:lpstr>
      <vt:lpstr>Conclusion</vt:lpstr>
      <vt:lpstr>Q/A</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dc:title>
  <dc:creator>ttdung</dc:creator>
  <cp:lastModifiedBy>Thanh Le (Tony)</cp:lastModifiedBy>
  <cp:revision>305</cp:revision>
  <dcterms:created xsi:type="dcterms:W3CDTF">2011-03-05T05:09:15Z</dcterms:created>
  <dcterms:modified xsi:type="dcterms:W3CDTF">2024-06-04T11:20:33Z</dcterms:modified>
</cp:coreProperties>
</file>