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61" r:id="rId4"/>
    <p:sldId id="264" r:id="rId5"/>
    <p:sldId id="265" r:id="rId6"/>
    <p:sldId id="271" r:id="rId7"/>
    <p:sldId id="288" r:id="rId8"/>
    <p:sldId id="292" r:id="rId9"/>
    <p:sldId id="258" r:id="rId10"/>
    <p:sldId id="291" r:id="rId11"/>
    <p:sldId id="272" r:id="rId12"/>
    <p:sldId id="266" r:id="rId13"/>
    <p:sldId id="267" r:id="rId14"/>
    <p:sldId id="274" r:id="rId15"/>
    <p:sldId id="290" r:id="rId16"/>
    <p:sldId id="289" r:id="rId17"/>
    <p:sldId id="276" r:id="rId18"/>
    <p:sldId id="260" r:id="rId19"/>
    <p:sldId id="262" r:id="rId20"/>
    <p:sldId id="268" r:id="rId21"/>
    <p:sldId id="269" r:id="rId22"/>
    <p:sldId id="270"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772" autoAdjust="0"/>
    <p:restoredTop sz="94694"/>
  </p:normalViewPr>
  <p:slideViewPr>
    <p:cSldViewPr>
      <p:cViewPr varScale="1">
        <p:scale>
          <a:sx n="96" d="100"/>
          <a:sy n="96" d="100"/>
        </p:scale>
        <p:origin x="2488" y="7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933DA4-3BD5-6747-B0EC-DAFD6E285B60}" type="datetimeFigureOut">
              <a:rPr lang="en-VN" smtClean="0"/>
              <a:t>18/05/2024</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EE4F4-D26E-514E-9B7D-8823BDA3A052}" type="slidenum">
              <a:rPr lang="en-VN" smtClean="0"/>
              <a:t>‹#›</a:t>
            </a:fld>
            <a:endParaRPr lang="en-VN"/>
          </a:p>
        </p:txBody>
      </p:sp>
    </p:spTree>
    <p:extLst>
      <p:ext uri="{BB962C8B-B14F-4D97-AF65-F5344CB8AC3E}">
        <p14:creationId xmlns:p14="http://schemas.microsoft.com/office/powerpoint/2010/main" val="177425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 a system that allows weak passwords, </a:t>
            </a:r>
          </a:p>
          <a:p>
            <a:r>
              <a:rPr lang="en-US" dirty="0"/>
              <a:t>– Vulnerability---password is vulnerable for dictionary or exhaustive key attacks </a:t>
            </a:r>
          </a:p>
          <a:p>
            <a:r>
              <a:rPr lang="en-US" dirty="0"/>
              <a:t>– Threat---An intruder can exploit the password weakness to break into the system </a:t>
            </a:r>
            <a:endParaRPr lang="en-US" dirty="0">
              <a:cs typeface="Calibri"/>
            </a:endParaRPr>
          </a:p>
          <a:p>
            <a:r>
              <a:rPr lang="en-US" dirty="0"/>
              <a:t>– Risk---the resources within the system are prone for illegal access/modify/damage by the intruder.</a:t>
            </a:r>
            <a:endParaRPr lang="en-US" dirty="0">
              <a:cs typeface="Calibri"/>
            </a:endParaRPr>
          </a:p>
        </p:txBody>
      </p:sp>
      <p:sp>
        <p:nvSpPr>
          <p:cNvPr id="4" name="Slide Number Placeholder 3"/>
          <p:cNvSpPr>
            <a:spLocks noGrp="1"/>
          </p:cNvSpPr>
          <p:nvPr>
            <p:ph type="sldNum" sz="quarter" idx="5"/>
          </p:nvPr>
        </p:nvSpPr>
        <p:spPr/>
        <p:txBody>
          <a:bodyPr/>
          <a:lstStyle/>
          <a:p>
            <a:fld id="{9BF58817-AE50-4725-9746-FA2F3B2F4584}" type="slidenum">
              <a:rPr lang="en-US"/>
              <a:t>10</a:t>
            </a:fld>
            <a:endParaRPr lang="en-US"/>
          </a:p>
        </p:txBody>
      </p:sp>
    </p:spTree>
    <p:extLst>
      <p:ext uri="{BB962C8B-B14F-4D97-AF65-F5344CB8AC3E}">
        <p14:creationId xmlns:p14="http://schemas.microsoft.com/office/powerpoint/2010/main" val="3470770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National_Information_Assurance_Glossar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ergysourcing.com/cybersecurit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76400"/>
            <a:ext cx="9144000" cy="1755775"/>
          </a:xfrm>
        </p:spPr>
        <p:txBody>
          <a:bodyPr>
            <a:normAutofit fontScale="90000"/>
          </a:bodyPr>
          <a:lstStyle/>
          <a:p>
            <a:r>
              <a:rPr lang="en-US" sz="4000" dirty="0">
                <a:solidFill>
                  <a:srgbClr val="7030A0"/>
                </a:solidFill>
              </a:rPr>
              <a:t>Lesson 1. </a:t>
            </a:r>
            <a:br>
              <a:rPr lang="en-US" sz="4000" dirty="0">
                <a:solidFill>
                  <a:srgbClr val="7030A0"/>
                </a:solidFill>
              </a:rPr>
            </a:br>
            <a:br>
              <a:rPr lang="en-US" sz="4000" dirty="0">
                <a:solidFill>
                  <a:srgbClr val="7030A0"/>
                </a:solidFill>
              </a:rPr>
            </a:br>
            <a:br>
              <a:rPr lang="en-US" sz="4000" dirty="0">
                <a:solidFill>
                  <a:srgbClr val="7030A0"/>
                </a:solidFill>
              </a:rPr>
            </a:br>
            <a:r>
              <a:rPr lang="en-US" b="1" dirty="0"/>
              <a:t>Introduction to Information Security</a:t>
            </a:r>
          </a:p>
        </p:txBody>
      </p:sp>
    </p:spTree>
    <p:extLst>
      <p:ext uri="{BB962C8B-B14F-4D97-AF65-F5344CB8AC3E}">
        <p14:creationId xmlns:p14="http://schemas.microsoft.com/office/powerpoint/2010/main" val="274446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3642-F50B-15EA-51B9-4AD8DF453226}"/>
              </a:ext>
            </a:extLst>
          </p:cNvPr>
          <p:cNvSpPr>
            <a:spLocks noGrp="1"/>
          </p:cNvSpPr>
          <p:nvPr>
            <p:ph type="title"/>
          </p:nvPr>
        </p:nvSpPr>
        <p:spPr/>
        <p:txBody>
          <a:bodyPr>
            <a:normAutofit fontScale="90000"/>
          </a:bodyPr>
          <a:lstStyle/>
          <a:p>
            <a:r>
              <a:rPr lang="en-US" b="1" dirty="0">
                <a:solidFill>
                  <a:srgbClr val="7030A0"/>
                </a:solidFill>
              </a:rPr>
              <a:t>Asset, Threats, Vulnerabilities, and Risk</a:t>
            </a:r>
          </a:p>
        </p:txBody>
      </p:sp>
      <p:sp>
        <p:nvSpPr>
          <p:cNvPr id="3" name="Content Placeholder 2">
            <a:extLst>
              <a:ext uri="{FF2B5EF4-FFF2-40B4-BE49-F238E27FC236}">
                <a16:creationId xmlns:a16="http://schemas.microsoft.com/office/drawing/2014/main" id="{7D319CFF-C109-8B07-B5DB-4ED6AF846F83}"/>
              </a:ext>
            </a:extLst>
          </p:cNvPr>
          <p:cNvSpPr>
            <a:spLocks noGrp="1"/>
          </p:cNvSpPr>
          <p:nvPr>
            <p:ph idx="1"/>
          </p:nvPr>
        </p:nvSpPr>
        <p:spPr/>
        <p:txBody>
          <a:bodyPr vert="horz" lIns="68580" tIns="34290" rIns="68580" bIns="34290" rtlCol="0" anchor="t">
            <a:normAutofit fontScale="55000" lnSpcReduction="20000"/>
          </a:bodyPr>
          <a:lstStyle/>
          <a:p>
            <a:r>
              <a:rPr lang="en-US" dirty="0">
                <a:ea typeface="+mn-lt"/>
                <a:cs typeface="+mn-lt"/>
              </a:rPr>
              <a:t>Asset – People, property, and information.  People may include employees and customers along with other invited persons such as contractors or guests.  Property assets consist of both tangible and intangible items that can be assigned a value.  Intangible assets include reputation and proprietary information.  Information may include databases, software code, critical company records, and many other intangible items.</a:t>
            </a:r>
            <a:endParaRPr lang="en-US" dirty="0">
              <a:cs typeface="Calibri" panose="020F0502020204030204"/>
            </a:endParaRPr>
          </a:p>
          <a:p>
            <a:pPr algn="ctr"/>
            <a:r>
              <a:rPr lang="en-US" i="1" dirty="0">
                <a:ea typeface="+mn-lt"/>
                <a:cs typeface="+mn-lt"/>
              </a:rPr>
              <a:t>An asset is what we’re trying to protect.</a:t>
            </a:r>
            <a:endParaRPr lang="en-US" dirty="0"/>
          </a:p>
          <a:p>
            <a:r>
              <a:rPr lang="en-US" dirty="0">
                <a:ea typeface="+mn-lt"/>
                <a:cs typeface="+mn-lt"/>
              </a:rPr>
              <a:t>Threat – Anything that can exploit a vulnerability, intentionally or accidentally, and obtain, damage, or destroy an asset.</a:t>
            </a:r>
            <a:endParaRPr lang="en-US" dirty="0"/>
          </a:p>
          <a:p>
            <a:pPr algn="ctr"/>
            <a:r>
              <a:rPr lang="en-US" i="1" dirty="0">
                <a:ea typeface="+mn-lt"/>
                <a:cs typeface="+mn-lt"/>
              </a:rPr>
              <a:t>A threat is what we’re trying to protect against.</a:t>
            </a:r>
            <a:endParaRPr lang="en-US" dirty="0"/>
          </a:p>
          <a:p>
            <a:r>
              <a:rPr lang="en-US" dirty="0">
                <a:ea typeface="+mn-lt"/>
                <a:cs typeface="+mn-lt"/>
              </a:rPr>
              <a:t>Vulnerability – Weaknesses or gaps in a security program that can be exploited by threats to gain unauthorized access to an asset.</a:t>
            </a:r>
            <a:endParaRPr lang="en-US" dirty="0"/>
          </a:p>
          <a:p>
            <a:pPr algn="ctr"/>
            <a:r>
              <a:rPr lang="en-US" i="1" dirty="0">
                <a:ea typeface="+mn-lt"/>
                <a:cs typeface="+mn-lt"/>
              </a:rPr>
              <a:t>A vulnerability is a weakness or gap in our protection efforts.</a:t>
            </a:r>
            <a:endParaRPr lang="en-US" dirty="0"/>
          </a:p>
          <a:p>
            <a:r>
              <a:rPr lang="en-US" dirty="0">
                <a:ea typeface="+mn-lt"/>
                <a:cs typeface="+mn-lt"/>
              </a:rPr>
              <a:t>Risk – The potential for loss, damage or destruction of an asset as a result of a threat exploiting a vulnerability.</a:t>
            </a:r>
            <a:endParaRPr lang="en-US" dirty="0"/>
          </a:p>
          <a:p>
            <a:pPr algn="ctr"/>
            <a:r>
              <a:rPr lang="en-US" i="1" dirty="0">
                <a:ea typeface="+mn-lt"/>
                <a:cs typeface="+mn-lt"/>
              </a:rPr>
              <a:t>Risk is the intersection of assets, threats, and vulnerabilities.</a:t>
            </a:r>
            <a:endParaRPr lang="en-US" dirty="0"/>
          </a:p>
          <a:p>
            <a:r>
              <a:rPr lang="en-US" b="1" dirty="0">
                <a:ea typeface="+mn-lt"/>
                <a:cs typeface="+mn-lt"/>
              </a:rPr>
              <a:t>A + T + V = R</a:t>
            </a:r>
            <a:endParaRPr lang="en-US" dirty="0"/>
          </a:p>
          <a:p>
            <a:endParaRPr lang="en-US" dirty="0">
              <a:cs typeface="Calibri"/>
            </a:endParaRPr>
          </a:p>
        </p:txBody>
      </p:sp>
    </p:spTree>
    <p:extLst>
      <p:ext uri="{BB962C8B-B14F-4D97-AF65-F5344CB8AC3E}">
        <p14:creationId xmlns:p14="http://schemas.microsoft.com/office/powerpoint/2010/main" val="351131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CAD7-3473-61F0-F54F-768FBD85B016}"/>
              </a:ext>
            </a:extLst>
          </p:cNvPr>
          <p:cNvSpPr>
            <a:spLocks noGrp="1"/>
          </p:cNvSpPr>
          <p:nvPr>
            <p:ph type="title"/>
          </p:nvPr>
        </p:nvSpPr>
        <p:spPr/>
        <p:txBody>
          <a:bodyPr>
            <a:normAutofit fontScale="90000"/>
          </a:bodyPr>
          <a:lstStyle/>
          <a:p>
            <a:r>
              <a:rPr lang="en-US" sz="4000" b="1" dirty="0">
                <a:solidFill>
                  <a:srgbClr val="7030A0"/>
                </a:solidFill>
              </a:rPr>
              <a:t>Asset, Threats, Vulnerabilities, and Risk</a:t>
            </a:r>
          </a:p>
        </p:txBody>
      </p:sp>
      <p:pic>
        <p:nvPicPr>
          <p:cNvPr id="4" name="Picture 4" descr="Diagram&#10;&#10;Description automatically generated">
            <a:extLst>
              <a:ext uri="{FF2B5EF4-FFF2-40B4-BE49-F238E27FC236}">
                <a16:creationId xmlns:a16="http://schemas.microsoft.com/office/drawing/2014/main" id="{13223FB7-04A2-D6E6-BDB6-484EFAD78131}"/>
              </a:ext>
            </a:extLst>
          </p:cNvPr>
          <p:cNvPicPr>
            <a:picLocks noGrp="1" noChangeAspect="1"/>
          </p:cNvPicPr>
          <p:nvPr>
            <p:ph idx="1"/>
          </p:nvPr>
        </p:nvPicPr>
        <p:blipFill>
          <a:blip r:embed="rId2"/>
          <a:stretch>
            <a:fillRect/>
          </a:stretch>
        </p:blipFill>
        <p:spPr>
          <a:xfrm>
            <a:off x="2208592" y="2226469"/>
            <a:ext cx="4726817" cy="3263504"/>
          </a:xfrm>
        </p:spPr>
      </p:pic>
    </p:spTree>
    <p:extLst>
      <p:ext uri="{BB962C8B-B14F-4D97-AF65-F5344CB8AC3E}">
        <p14:creationId xmlns:p14="http://schemas.microsoft.com/office/powerpoint/2010/main" val="211530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can we do?</a:t>
            </a:r>
          </a:p>
        </p:txBody>
      </p:sp>
      <p:sp>
        <p:nvSpPr>
          <p:cNvPr id="4" name="Rectangle 3"/>
          <p:cNvSpPr txBox="1">
            <a:spLocks noChangeArrowheads="1"/>
          </p:cNvSpPr>
          <p:nvPr/>
        </p:nvSpPr>
        <p:spPr>
          <a:xfrm>
            <a:off x="304800" y="1524000"/>
            <a:ext cx="83820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ct val="35000"/>
              </a:spcBef>
            </a:pPr>
            <a:r>
              <a:rPr lang="en-US" sz="2800" b="1" dirty="0">
                <a:ea typeface="Arial Unicode MS" pitchFamily="34" charset="-128"/>
                <a:cs typeface="Arial Unicode MS" pitchFamily="34" charset="-128"/>
              </a:rPr>
              <a:t>Security Assessment</a:t>
            </a:r>
          </a:p>
          <a:p>
            <a:pPr lvl="1">
              <a:lnSpc>
                <a:spcPct val="90000"/>
              </a:lnSpc>
              <a:spcBef>
                <a:spcPct val="35000"/>
              </a:spcBef>
            </a:pPr>
            <a:r>
              <a:rPr lang="en-US" sz="2400" dirty="0">
                <a:ea typeface="Arial Unicode MS" pitchFamily="34" charset="-128"/>
                <a:cs typeface="Arial Unicode MS" pitchFamily="34" charset="-128"/>
              </a:rPr>
              <a:t>Identify areas of risk</a:t>
            </a:r>
          </a:p>
          <a:p>
            <a:pPr lvl="1">
              <a:lnSpc>
                <a:spcPct val="90000"/>
              </a:lnSpc>
              <a:spcBef>
                <a:spcPct val="35000"/>
              </a:spcBef>
            </a:pPr>
            <a:r>
              <a:rPr lang="en-US" sz="2400" dirty="0">
                <a:ea typeface="Arial Unicode MS" pitchFamily="34" charset="-128"/>
                <a:cs typeface="Arial Unicode MS" pitchFamily="34" charset="-128"/>
              </a:rPr>
              <a:t>Identify potential for security breaches, collapses</a:t>
            </a:r>
          </a:p>
          <a:p>
            <a:pPr lvl="1">
              <a:lnSpc>
                <a:spcPct val="90000"/>
              </a:lnSpc>
              <a:spcBef>
                <a:spcPct val="35000"/>
              </a:spcBef>
            </a:pPr>
            <a:r>
              <a:rPr lang="en-US" sz="2400" dirty="0">
                <a:ea typeface="Arial Unicode MS" pitchFamily="34" charset="-128"/>
                <a:cs typeface="Arial Unicode MS" pitchFamily="34" charset="-128"/>
              </a:rPr>
              <a:t>Identify steps to mitigate</a:t>
            </a:r>
          </a:p>
          <a:p>
            <a:pPr>
              <a:lnSpc>
                <a:spcPct val="90000"/>
              </a:lnSpc>
              <a:spcBef>
                <a:spcPct val="50000"/>
              </a:spcBef>
            </a:pPr>
            <a:r>
              <a:rPr lang="en-US" sz="2800" b="1" dirty="0">
                <a:ea typeface="Arial Unicode MS" pitchFamily="34" charset="-128"/>
                <a:cs typeface="Arial Unicode MS" pitchFamily="34" charset="-128"/>
              </a:rPr>
              <a:t>Security Application</a:t>
            </a:r>
          </a:p>
          <a:p>
            <a:pPr lvl="1">
              <a:lnSpc>
                <a:spcPct val="90000"/>
              </a:lnSpc>
              <a:spcBef>
                <a:spcPct val="35000"/>
              </a:spcBef>
            </a:pPr>
            <a:r>
              <a:rPr lang="en-US" sz="2400" dirty="0">
                <a:ea typeface="Arial Unicode MS" pitchFamily="34" charset="-128"/>
                <a:cs typeface="Arial Unicode MS" pitchFamily="34" charset="-128"/>
              </a:rPr>
              <a:t>Expert knowledge (train, hire, other)</a:t>
            </a:r>
          </a:p>
          <a:p>
            <a:pPr lvl="1">
              <a:lnSpc>
                <a:spcPct val="90000"/>
              </a:lnSpc>
              <a:spcBef>
                <a:spcPct val="35000"/>
              </a:spcBef>
            </a:pPr>
            <a:r>
              <a:rPr lang="en-US" sz="2400" dirty="0">
                <a:ea typeface="Arial Unicode MS" pitchFamily="34" charset="-128"/>
                <a:cs typeface="Arial Unicode MS" pitchFamily="34" charset="-128"/>
              </a:rPr>
              <a:t>Multi-layered Approach (there is no single solution)</a:t>
            </a:r>
          </a:p>
          <a:p>
            <a:pPr lvl="1">
              <a:lnSpc>
                <a:spcPct val="90000"/>
              </a:lnSpc>
              <a:spcBef>
                <a:spcPct val="35000"/>
              </a:spcBef>
            </a:pPr>
            <a:r>
              <a:rPr lang="en-US" sz="2400" dirty="0">
                <a:ea typeface="Arial Unicode MS" pitchFamily="34" charset="-128"/>
                <a:cs typeface="Arial Unicode MS" pitchFamily="34" charset="-128"/>
              </a:rPr>
              <a:t>Policies and Procedures</a:t>
            </a:r>
          </a:p>
          <a:p>
            <a:pPr>
              <a:lnSpc>
                <a:spcPct val="90000"/>
              </a:lnSpc>
              <a:spcBef>
                <a:spcPct val="35000"/>
              </a:spcBef>
            </a:pPr>
            <a:endParaRPr lang="en-US" sz="2800" dirty="0">
              <a:ea typeface="Arial Unicode MS" pitchFamily="34" charset="-128"/>
              <a:cs typeface="Arial Unicode MS" pitchFamily="34" charset="-128"/>
            </a:endParaRPr>
          </a:p>
        </p:txBody>
      </p:sp>
    </p:spTree>
    <p:extLst>
      <p:ext uri="{BB962C8B-B14F-4D97-AF65-F5344CB8AC3E}">
        <p14:creationId xmlns:p14="http://schemas.microsoft.com/office/powerpoint/2010/main" val="368157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b="1">
                <a:solidFill>
                  <a:srgbClr val="7030A0"/>
                </a:solidFill>
              </a:rPr>
              <a:t>What can we do?</a:t>
            </a:r>
          </a:p>
        </p:txBody>
      </p:sp>
      <p:sp>
        <p:nvSpPr>
          <p:cNvPr id="4" name="Rectangle 3"/>
          <p:cNvSpPr txBox="1">
            <a:spLocks noChangeArrowheads="1"/>
          </p:cNvSpPr>
          <p:nvPr/>
        </p:nvSpPr>
        <p:spPr>
          <a:xfrm>
            <a:off x="304800" y="1066800"/>
            <a:ext cx="8534400" cy="3886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800" b="1" dirty="0">
                <a:ea typeface="Arial Unicode MS" pitchFamily="34" charset="-128"/>
                <a:cs typeface="Arial Unicode MS" pitchFamily="34" charset="-128"/>
              </a:rPr>
              <a:t>Security Awareness</a:t>
            </a:r>
          </a:p>
          <a:p>
            <a:pPr lvl="1">
              <a:spcBef>
                <a:spcPct val="35000"/>
              </a:spcBef>
            </a:pPr>
            <a:r>
              <a:rPr lang="en-US" sz="2400" dirty="0">
                <a:ea typeface="Arial Unicode MS" pitchFamily="34" charset="-128"/>
                <a:cs typeface="Arial Unicode MS" pitchFamily="34" charset="-128"/>
              </a:rPr>
              <a:t>Not just for the geeks!</a:t>
            </a:r>
          </a:p>
          <a:p>
            <a:pPr lvl="1">
              <a:spcBef>
                <a:spcPct val="35000"/>
              </a:spcBef>
            </a:pPr>
            <a:r>
              <a:rPr lang="en-US" sz="2400" dirty="0">
                <a:ea typeface="Arial Unicode MS" pitchFamily="34" charset="-128"/>
                <a:cs typeface="Arial Unicode MS" pitchFamily="34" charset="-128"/>
              </a:rPr>
              <a:t>Security Training at all levels (external and/or internal)</a:t>
            </a:r>
          </a:p>
          <a:p>
            <a:pPr lvl="1">
              <a:spcBef>
                <a:spcPct val="35000"/>
              </a:spcBef>
            </a:pPr>
            <a:r>
              <a:rPr lang="en-US" sz="2400" dirty="0">
                <a:ea typeface="Arial Unicode MS" pitchFamily="34" charset="-128"/>
                <a:cs typeface="Arial Unicode MS" pitchFamily="34" charset="-128"/>
              </a:rPr>
              <a:t>Continuing education and awareness – not a one-time shot!</a:t>
            </a:r>
          </a:p>
          <a:p>
            <a:pPr lvl="1">
              <a:spcBef>
                <a:spcPct val="35000"/>
              </a:spcBef>
            </a:pPr>
            <a:r>
              <a:rPr lang="en-US" sz="2400" dirty="0">
                <a:ea typeface="Arial Unicode MS" pitchFamily="34" charset="-128"/>
                <a:cs typeface="Arial Unicode MS" pitchFamily="34" charset="-128"/>
              </a:rPr>
              <a:t>Make it part of the culture</a:t>
            </a:r>
          </a:p>
          <a:p>
            <a:pPr>
              <a:spcBef>
                <a:spcPct val="35000"/>
              </a:spcBef>
              <a:buFontTx/>
              <a:buNone/>
            </a:pPr>
            <a:endParaRPr lang="en-US" sz="2800" dirty="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106" y="3544529"/>
            <a:ext cx="60050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44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34400"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320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 of Least Privilege</a:t>
            </a:r>
          </a:p>
        </p:txBody>
      </p:sp>
      <p:sp>
        <p:nvSpPr>
          <p:cNvPr id="3" name="Content Placeholder 2"/>
          <p:cNvSpPr>
            <a:spLocks noGrp="1"/>
          </p:cNvSpPr>
          <p:nvPr>
            <p:ph idx="1"/>
          </p:nvPr>
        </p:nvSpPr>
        <p:spPr/>
        <p:txBody>
          <a:bodyPr/>
          <a:lstStyle/>
          <a:p>
            <a:r>
              <a:rPr lang="en-US" dirty="0"/>
              <a:t>Every program and every privileged user of the system should operate using the least amount of privileges necessary to complete the job</a:t>
            </a:r>
          </a:p>
        </p:txBody>
      </p:sp>
    </p:spTree>
    <p:extLst>
      <p:ext uri="{BB962C8B-B14F-4D97-AF65-F5344CB8AC3E}">
        <p14:creationId xmlns:p14="http://schemas.microsoft.com/office/powerpoint/2010/main" val="3216147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rPr>
              <a:t>What can we do?</a:t>
            </a:r>
            <a:endParaRPr lang="en-US" dirty="0"/>
          </a:p>
        </p:txBody>
      </p:sp>
      <p:sp>
        <p:nvSpPr>
          <p:cNvPr id="3" name="Content Placeholder 2"/>
          <p:cNvSpPr>
            <a:spLocks noGrp="1"/>
          </p:cNvSpPr>
          <p:nvPr>
            <p:ph idx="1"/>
          </p:nvPr>
        </p:nvSpPr>
        <p:spPr/>
        <p:txBody>
          <a:bodyPr/>
          <a:lstStyle/>
          <a:p>
            <a:r>
              <a:rPr lang="en-US" dirty="0"/>
              <a:t>Defense in depth</a:t>
            </a:r>
          </a:p>
        </p:txBody>
      </p:sp>
      <p:pic>
        <p:nvPicPr>
          <p:cNvPr id="4" name="Picture 3"/>
          <p:cNvPicPr>
            <a:picLocks noChangeAspect="1"/>
          </p:cNvPicPr>
          <p:nvPr/>
        </p:nvPicPr>
        <p:blipFill>
          <a:blip r:embed="rId2"/>
          <a:stretch>
            <a:fillRect/>
          </a:stretch>
        </p:blipFill>
        <p:spPr>
          <a:xfrm>
            <a:off x="5486400" y="1219200"/>
            <a:ext cx="3356113" cy="2490020"/>
          </a:xfrm>
          <a:prstGeom prst="rect">
            <a:avLst/>
          </a:prstGeom>
        </p:spPr>
      </p:pic>
      <p:pic>
        <p:nvPicPr>
          <p:cNvPr id="5" name="Picture 4"/>
          <p:cNvPicPr>
            <a:picLocks noChangeAspect="1"/>
          </p:cNvPicPr>
          <p:nvPr/>
        </p:nvPicPr>
        <p:blipFill rotWithShape="1">
          <a:blip r:embed="rId3"/>
          <a:srcRect t="21444"/>
          <a:stretch/>
        </p:blipFill>
        <p:spPr>
          <a:xfrm>
            <a:off x="412595" y="3429000"/>
            <a:ext cx="6096000" cy="3195014"/>
          </a:xfrm>
          <a:prstGeom prst="rect">
            <a:avLst/>
          </a:prstGeom>
        </p:spPr>
      </p:pic>
    </p:spTree>
    <p:extLst>
      <p:ext uri="{BB962C8B-B14F-4D97-AF65-F5344CB8AC3E}">
        <p14:creationId xmlns:p14="http://schemas.microsoft.com/office/powerpoint/2010/main" val="300186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593" y="64524"/>
            <a:ext cx="4276725" cy="1143000"/>
          </a:xfrm>
        </p:spPr>
        <p:txBody>
          <a:bodyPr/>
          <a:lstStyle/>
          <a:p>
            <a:r>
              <a:rPr lang="en-US" b="1">
                <a:solidFill>
                  <a:srgbClr val="7030A0"/>
                </a:solidFill>
              </a:rPr>
              <a:t>What can we do?</a:t>
            </a:r>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75" y="3331131"/>
            <a:ext cx="8587286"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8569" y="724580"/>
            <a:ext cx="4755431" cy="257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660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Security Concepts</a:t>
            </a:r>
          </a:p>
        </p:txBody>
      </p:sp>
      <p:sp>
        <p:nvSpPr>
          <p:cNvPr id="3" name="Content Placeholder 2"/>
          <p:cNvSpPr>
            <a:spLocks noGrp="1"/>
          </p:cNvSpPr>
          <p:nvPr>
            <p:ph idx="1"/>
          </p:nvPr>
        </p:nvSpPr>
        <p:spPr/>
        <p:txBody>
          <a:bodyPr/>
          <a:lstStyle/>
          <a:p>
            <a:r>
              <a:rPr lang="en-US"/>
              <a:t>Authentication</a:t>
            </a:r>
          </a:p>
          <a:p>
            <a:r>
              <a:rPr lang="en-US"/>
              <a:t>Authorization</a:t>
            </a:r>
          </a:p>
          <a:p>
            <a:r>
              <a:rPr lang="en-US"/>
              <a:t>Accounting</a:t>
            </a:r>
          </a:p>
          <a:p>
            <a:r>
              <a:rPr lang="en-US"/>
              <a:t>Access control</a:t>
            </a:r>
          </a:p>
          <a:p>
            <a:r>
              <a:rPr lang="en-US"/>
              <a:t>Nonrepudiation </a:t>
            </a:r>
          </a:p>
          <a:p>
            <a:pPr lvl="1"/>
            <a:r>
              <a:rPr lang="en-US"/>
              <a:t>The ability to ensure that someone cannot deny his/her actions	</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95400"/>
            <a:ext cx="3982715" cy="325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15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Security Control Frameworks</a:t>
            </a:r>
          </a:p>
        </p:txBody>
      </p:sp>
      <p:sp>
        <p:nvSpPr>
          <p:cNvPr id="3" name="Content Placeholder 2"/>
          <p:cNvSpPr>
            <a:spLocks noGrp="1"/>
          </p:cNvSpPr>
          <p:nvPr>
            <p:ph idx="1"/>
          </p:nvPr>
        </p:nvSpPr>
        <p:spPr>
          <a:xfrm>
            <a:off x="304800" y="1600200"/>
            <a:ext cx="8458200" cy="4525963"/>
          </a:xfrm>
        </p:spPr>
        <p:txBody>
          <a:bodyPr/>
          <a:lstStyle/>
          <a:p>
            <a:r>
              <a:rPr lang="en-US" sz="2800"/>
              <a:t>This is a notional construct outlining the organization’s approach to security, including a list of specific security processes, procedures, and solutions used by the organization. Some frameworks:</a:t>
            </a:r>
          </a:p>
          <a:p>
            <a:pPr lvl="1"/>
            <a:r>
              <a:rPr lang="en-US" sz="2000">
                <a:solidFill>
                  <a:srgbClr val="00B050"/>
                </a:solidFill>
                <a:latin typeface="Arial" pitchFamily="34" charset="0"/>
                <a:cs typeface="Arial" pitchFamily="34" charset="0"/>
              </a:rPr>
              <a:t>ISO 27001/27002</a:t>
            </a:r>
          </a:p>
          <a:p>
            <a:pPr lvl="1"/>
            <a:r>
              <a:rPr lang="en-US" sz="2000">
                <a:solidFill>
                  <a:srgbClr val="00B050"/>
                </a:solidFill>
                <a:latin typeface="Arial" pitchFamily="34" charset="0"/>
                <a:cs typeface="Arial" pitchFamily="34" charset="0"/>
              </a:rPr>
              <a:t>COBIT</a:t>
            </a:r>
          </a:p>
          <a:p>
            <a:pPr lvl="1"/>
            <a:r>
              <a:rPr lang="en-US" sz="2000">
                <a:solidFill>
                  <a:srgbClr val="00B050"/>
                </a:solidFill>
                <a:latin typeface="Arial" pitchFamily="34" charset="0"/>
                <a:cs typeface="Arial" pitchFamily="34" charset="0"/>
              </a:rPr>
              <a:t>ITIL</a:t>
            </a:r>
          </a:p>
          <a:p>
            <a:pPr lvl="1"/>
            <a:r>
              <a:rPr lang="en-US" sz="2000">
                <a:solidFill>
                  <a:srgbClr val="00B050"/>
                </a:solidFill>
                <a:latin typeface="Arial" pitchFamily="34" charset="0"/>
                <a:cs typeface="Arial" pitchFamily="34" charset="0"/>
              </a:rPr>
              <a:t>RMF</a:t>
            </a:r>
          </a:p>
          <a:p>
            <a:pPr lvl="1"/>
            <a:r>
              <a:rPr lang="en-US" sz="2000">
                <a:solidFill>
                  <a:srgbClr val="00B050"/>
                </a:solidFill>
                <a:latin typeface="Arial" pitchFamily="34" charset="0"/>
                <a:cs typeface="Arial" pitchFamily="34" charset="0"/>
              </a:rPr>
              <a:t>CSA STAR</a:t>
            </a:r>
            <a:endParaRPr lang="en-US">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63543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Outline </a:t>
            </a:r>
          </a:p>
        </p:txBody>
      </p:sp>
      <p:sp>
        <p:nvSpPr>
          <p:cNvPr id="3" name="Content Placeholder 2"/>
          <p:cNvSpPr>
            <a:spLocks noGrp="1"/>
          </p:cNvSpPr>
          <p:nvPr>
            <p:ph idx="1"/>
          </p:nvPr>
        </p:nvSpPr>
        <p:spPr/>
        <p:txBody>
          <a:bodyPr/>
          <a:lstStyle/>
          <a:p>
            <a:pPr marL="514350" indent="-514350">
              <a:spcAft>
                <a:spcPts val="1200"/>
              </a:spcAft>
              <a:buFont typeface="+mj-lt"/>
              <a:buAutoNum type="arabicPeriod"/>
            </a:pPr>
            <a:r>
              <a:rPr lang="en-US" dirty="0"/>
              <a:t>What is Information Security?</a:t>
            </a:r>
          </a:p>
          <a:p>
            <a:pPr marL="514350" indent="-514350">
              <a:spcAft>
                <a:spcPts val="1200"/>
              </a:spcAft>
              <a:buFont typeface="+mj-lt"/>
              <a:buAutoNum type="arabicPeriod"/>
            </a:pPr>
            <a:r>
              <a:rPr lang="en-US" dirty="0"/>
              <a:t>Why is it important?</a:t>
            </a:r>
          </a:p>
          <a:p>
            <a:pPr marL="514350" indent="-514350">
              <a:spcAft>
                <a:spcPts val="1200"/>
              </a:spcAft>
              <a:buFont typeface="+mj-lt"/>
              <a:buAutoNum type="arabicPeriod"/>
            </a:pPr>
            <a:r>
              <a:rPr lang="en-US" dirty="0"/>
              <a:t>What can we do?</a:t>
            </a:r>
          </a:p>
          <a:p>
            <a:pPr marL="514350" indent="-514350">
              <a:spcAft>
                <a:spcPts val="1200"/>
              </a:spcAft>
              <a:buFont typeface="+mj-lt"/>
              <a:buAutoNum type="arabicPeriod"/>
            </a:pPr>
            <a:r>
              <a:rPr lang="en-US" dirty="0"/>
              <a:t>Security concepts</a:t>
            </a:r>
          </a:p>
          <a:p>
            <a:pPr marL="514350" indent="-514350">
              <a:spcAft>
                <a:spcPts val="1200"/>
              </a:spcAft>
              <a:buFont typeface="+mj-lt"/>
              <a:buAutoNum type="arabicPeriod"/>
            </a:pPr>
            <a:r>
              <a:rPr lang="en-US" dirty="0"/>
              <a:t>Summary </a:t>
            </a:r>
          </a:p>
        </p:txBody>
      </p:sp>
    </p:spTree>
    <p:extLst>
      <p:ext uri="{BB962C8B-B14F-4D97-AF65-F5344CB8AC3E}">
        <p14:creationId xmlns:p14="http://schemas.microsoft.com/office/powerpoint/2010/main" val="1090462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solidFill>
                  <a:srgbClr val="7030A0"/>
                </a:solidFill>
              </a:rPr>
              <a:t>Summary </a:t>
            </a:r>
          </a:p>
        </p:txBody>
      </p:sp>
      <p:sp>
        <p:nvSpPr>
          <p:cNvPr id="3" name="Content Placeholder 2"/>
          <p:cNvSpPr>
            <a:spLocks noGrp="1"/>
          </p:cNvSpPr>
          <p:nvPr>
            <p:ph idx="1"/>
          </p:nvPr>
        </p:nvSpPr>
        <p:spPr>
          <a:xfrm>
            <a:off x="457200" y="1600200"/>
            <a:ext cx="8458200" cy="4525963"/>
          </a:xfrm>
        </p:spPr>
        <p:txBody>
          <a:bodyPr>
            <a:normAutofit/>
          </a:bodyPr>
          <a:lstStyle/>
          <a:p>
            <a:pPr>
              <a:lnSpc>
                <a:spcPct val="90000"/>
              </a:lnSpc>
              <a:spcBef>
                <a:spcPct val="75000"/>
              </a:spcBef>
            </a:pPr>
            <a:r>
              <a:rPr lang="en-US" sz="2800" dirty="0">
                <a:ea typeface="Arial Unicode MS" pitchFamily="34" charset="-128"/>
                <a:cs typeface="Arial Unicode MS" pitchFamily="34" charset="-128"/>
              </a:rPr>
              <a:t>Objective of InfoSec is </a:t>
            </a:r>
            <a:r>
              <a:rPr lang="en-US" sz="2800" b="1" i="1" dirty="0">
                <a:ea typeface="Arial Unicode MS" pitchFamily="34" charset="-128"/>
                <a:cs typeface="Arial Unicode MS" pitchFamily="34" charset="-128"/>
              </a:rPr>
              <a:t>Confidentiality, Integrity and Availability</a:t>
            </a:r>
            <a:r>
              <a:rPr lang="en-US" sz="2800" dirty="0">
                <a:ea typeface="Arial Unicode MS" pitchFamily="34" charset="-128"/>
                <a:cs typeface="Arial Unicode MS" pitchFamily="34" charset="-128"/>
              </a:rPr>
              <a:t>…protect your systems and your data</a:t>
            </a:r>
          </a:p>
          <a:p>
            <a:pPr>
              <a:lnSpc>
                <a:spcPct val="90000"/>
              </a:lnSpc>
              <a:spcBef>
                <a:spcPct val="75000"/>
              </a:spcBef>
            </a:pPr>
            <a:r>
              <a:rPr lang="en-US" sz="2800" dirty="0">
                <a:ea typeface="Arial Unicode MS" pitchFamily="34" charset="-128"/>
                <a:cs typeface="Arial Unicode MS" pitchFamily="34" charset="-128"/>
              </a:rPr>
              <a:t>Threats are numerous, evolving, and their impact is costly</a:t>
            </a:r>
          </a:p>
          <a:p>
            <a:pPr>
              <a:lnSpc>
                <a:spcPct val="90000"/>
              </a:lnSpc>
              <a:spcBef>
                <a:spcPct val="75000"/>
              </a:spcBef>
            </a:pPr>
            <a:r>
              <a:rPr lang="en-US" sz="2800" dirty="0">
                <a:ea typeface="Arial Unicode MS" pitchFamily="34" charset="-128"/>
                <a:cs typeface="Arial Unicode MS" pitchFamily="34" charset="-128"/>
              </a:rPr>
              <a:t>Security should be applied in layers (“road blocks”)</a:t>
            </a:r>
          </a:p>
          <a:p>
            <a:pPr>
              <a:lnSpc>
                <a:spcPct val="90000"/>
              </a:lnSpc>
              <a:spcBef>
                <a:spcPct val="75000"/>
              </a:spcBef>
            </a:pPr>
            <a:r>
              <a:rPr lang="en-US" sz="2800" dirty="0">
                <a:ea typeface="Arial Unicode MS" pitchFamily="34" charset="-128"/>
                <a:cs typeface="Arial Unicode MS" pitchFamily="34" charset="-128"/>
              </a:rPr>
              <a:t>Security Awareness at all levels must be maintained</a:t>
            </a:r>
          </a:p>
          <a:p>
            <a:pPr>
              <a:lnSpc>
                <a:spcPct val="90000"/>
              </a:lnSpc>
              <a:spcBef>
                <a:spcPct val="75000"/>
              </a:spcBef>
            </a:pPr>
            <a:r>
              <a:rPr lang="en-US" sz="2800" dirty="0">
                <a:ea typeface="Arial Unicode MS" pitchFamily="34" charset="-128"/>
                <a:cs typeface="Arial Unicode MS" pitchFamily="34" charset="-128"/>
              </a:rPr>
              <a:t>Practices: Ubuntu (cd, </a:t>
            </a:r>
            <a:r>
              <a:rPr lang="en-US" sz="2800" dirty="0" err="1">
                <a:ea typeface="Arial Unicode MS" pitchFamily="34" charset="-128"/>
                <a:cs typeface="Arial Unicode MS" pitchFamily="34" charset="-128"/>
              </a:rPr>
              <a:t>ls</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mkdir</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chmod</a:t>
            </a:r>
            <a:r>
              <a:rPr lang="en-US" sz="2800" dirty="0">
                <a:ea typeface="Arial Unicode MS" pitchFamily="34" charset="-128"/>
                <a:cs typeface="Arial Unicode MS" pitchFamily="34" charset="-128"/>
              </a:rPr>
              <a:t>, </a:t>
            </a:r>
            <a:r>
              <a:rPr lang="en-US" sz="2800" dirty="0" err="1">
                <a:ea typeface="Arial Unicode MS" pitchFamily="34" charset="-128"/>
                <a:cs typeface="Arial Unicode MS" pitchFamily="34" charset="-128"/>
              </a:rPr>
              <a:t>chown</a:t>
            </a:r>
            <a:r>
              <a:rPr lang="en-US" sz="2800" dirty="0">
                <a:ea typeface="Arial Unicode MS" pitchFamily="34" charset="-128"/>
                <a:cs typeface="Arial Unicode MS" pitchFamily="34" charset="-128"/>
              </a:rPr>
              <a:t>,…)</a:t>
            </a:r>
            <a:endParaRPr lang="en-US" sz="2800" dirty="0"/>
          </a:p>
        </p:txBody>
      </p:sp>
    </p:spTree>
    <p:extLst>
      <p:ext uri="{BB962C8B-B14F-4D97-AF65-F5344CB8AC3E}">
        <p14:creationId xmlns:p14="http://schemas.microsoft.com/office/powerpoint/2010/main" val="123254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295400"/>
            <a:ext cx="4413910" cy="1904999"/>
          </a:xfrm>
        </p:spPr>
        <p:txBody>
          <a:bodyPr>
            <a:noAutofit/>
          </a:bodyPr>
          <a:lstStyle/>
          <a:p>
            <a:r>
              <a:rPr lang="en-US" sz="8000"/>
              <a:t>Q&amp;A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794752"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04800"/>
            <a:ext cx="4232248"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488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(MQCs)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78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a:bodyPr>
          <a:lstStyle/>
          <a:p>
            <a:pPr algn="l"/>
            <a:r>
              <a:rPr lang="en-US" sz="3500" b="1" dirty="0">
                <a:solidFill>
                  <a:srgbClr val="002060"/>
                </a:solidFill>
              </a:rPr>
              <a:t>Q1. </a:t>
            </a:r>
            <a:r>
              <a:rPr lang="en-US" sz="3500" dirty="0">
                <a:solidFill>
                  <a:srgbClr val="002060"/>
                </a:solidFill>
              </a:rPr>
              <a:t>Message ………..means that the data must arrive at the receiver exactly as sent</a:t>
            </a:r>
          </a:p>
        </p:txBody>
      </p:sp>
      <p:sp>
        <p:nvSpPr>
          <p:cNvPr id="3" name="Content Placeholder 2"/>
          <p:cNvSpPr>
            <a:spLocks noGrp="1"/>
          </p:cNvSpPr>
          <p:nvPr>
            <p:ph idx="1"/>
          </p:nvPr>
        </p:nvSpPr>
        <p:spPr>
          <a:xfrm>
            <a:off x="457200" y="3124200"/>
            <a:ext cx="8229600" cy="3001963"/>
          </a:xfrm>
        </p:spPr>
        <p:txBody>
          <a:bodyPr/>
          <a:lstStyle/>
          <a:p>
            <a:pPr marL="514350" lvl="0" indent="-514350">
              <a:buFont typeface="+mj-lt"/>
              <a:buAutoNum type="alphaUcPeriod"/>
            </a:pPr>
            <a:r>
              <a:rPr lang="en-US"/>
              <a:t>Confidentiality</a:t>
            </a:r>
          </a:p>
          <a:p>
            <a:pPr marL="514350" lvl="0" indent="-514350">
              <a:buFont typeface="+mj-lt"/>
              <a:buAutoNum type="alphaUcPeriod"/>
            </a:pPr>
            <a:r>
              <a:rPr lang="en-US"/>
              <a:t>Integrity</a:t>
            </a:r>
          </a:p>
          <a:p>
            <a:pPr marL="514350" lvl="0" indent="-514350">
              <a:buFont typeface="+mj-lt"/>
              <a:buAutoNum type="alphaUcPeriod"/>
            </a:pPr>
            <a:r>
              <a:rPr lang="en-US"/>
              <a:t>Authentication</a:t>
            </a:r>
          </a:p>
          <a:p>
            <a:pPr marL="514350" lvl="0" indent="-514350">
              <a:buFont typeface="+mj-lt"/>
              <a:buAutoNum type="alphaUcPeriod"/>
            </a:pPr>
            <a:r>
              <a:rPr lang="en-US"/>
              <a:t>None of the above</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a:t>Answer: B</a:t>
            </a:r>
          </a:p>
        </p:txBody>
      </p:sp>
    </p:spTree>
    <p:extLst>
      <p:ext uri="{BB962C8B-B14F-4D97-AF65-F5344CB8AC3E}">
        <p14:creationId xmlns:p14="http://schemas.microsoft.com/office/powerpoint/2010/main" val="157847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610600" cy="944562"/>
          </a:xfrm>
        </p:spPr>
        <p:txBody>
          <a:bodyPr>
            <a:normAutofit fontScale="90000"/>
          </a:bodyPr>
          <a:lstStyle/>
          <a:p>
            <a:pPr lvl="0" algn="l"/>
            <a:r>
              <a:rPr lang="en-US" sz="3900" b="1" dirty="0">
                <a:solidFill>
                  <a:srgbClr val="002060"/>
                </a:solidFill>
              </a:rPr>
              <a:t>Q2.</a:t>
            </a:r>
            <a:r>
              <a:rPr lang="en-US" sz="3900" dirty="0">
                <a:solidFill>
                  <a:srgbClr val="002060"/>
                </a:solidFill>
              </a:rPr>
              <a:t> Cryptography does not concern itself with: </a:t>
            </a:r>
            <a:endParaRPr lang="en-US" dirty="0">
              <a:solidFill>
                <a:srgbClr val="002060"/>
              </a:solidFill>
            </a:endParaRPr>
          </a:p>
        </p:txBody>
      </p:sp>
      <p:sp>
        <p:nvSpPr>
          <p:cNvPr id="3" name="Content Placeholder 2"/>
          <p:cNvSpPr>
            <a:spLocks noGrp="1"/>
          </p:cNvSpPr>
          <p:nvPr>
            <p:ph idx="1"/>
          </p:nvPr>
        </p:nvSpPr>
        <p:spPr>
          <a:xfrm>
            <a:off x="806605" y="2232818"/>
            <a:ext cx="8229600" cy="3459163"/>
          </a:xfrm>
        </p:spPr>
        <p:txBody>
          <a:bodyPr/>
          <a:lstStyle/>
          <a:p>
            <a:pPr marL="0" indent="0">
              <a:buNone/>
            </a:pPr>
            <a:r>
              <a:rPr lang="en-US" dirty="0"/>
              <a:t>A. Availability </a:t>
            </a:r>
          </a:p>
          <a:p>
            <a:pPr marL="0" indent="0">
              <a:buNone/>
            </a:pPr>
            <a:r>
              <a:rPr lang="en-US" dirty="0"/>
              <a:t>B. Authenticity </a:t>
            </a:r>
          </a:p>
          <a:p>
            <a:pPr marL="0" indent="0">
              <a:buNone/>
            </a:pPr>
            <a:r>
              <a:rPr lang="en-US" dirty="0"/>
              <a:t>C. Integrity </a:t>
            </a:r>
          </a:p>
          <a:p>
            <a:pPr marL="0" indent="0">
              <a:buNone/>
            </a:pPr>
            <a:r>
              <a:rPr lang="en-US" dirty="0"/>
              <a:t>D. Confidentiality</a:t>
            </a:r>
          </a:p>
          <a:p>
            <a:endParaRPr lang="en-US" dirty="0"/>
          </a:p>
        </p:txBody>
      </p:sp>
      <p:sp>
        <p:nvSpPr>
          <p:cNvPr id="4" name="TextBox 3"/>
          <p:cNvSpPr txBox="1"/>
          <p:nvPr/>
        </p:nvSpPr>
        <p:spPr>
          <a:xfrm>
            <a:off x="5733585" y="2895600"/>
            <a:ext cx="3276600" cy="646331"/>
          </a:xfrm>
          <a:prstGeom prst="rect">
            <a:avLst/>
          </a:prstGeom>
          <a:noFill/>
        </p:spPr>
        <p:txBody>
          <a:bodyPr wrap="square" rtlCol="0">
            <a:spAutoFit/>
          </a:bodyPr>
          <a:lstStyle/>
          <a:p>
            <a:r>
              <a:rPr lang="en-US" sz="3600" dirty="0"/>
              <a:t>Answer: A</a:t>
            </a:r>
          </a:p>
        </p:txBody>
      </p:sp>
    </p:spTree>
    <p:extLst>
      <p:ext uri="{BB962C8B-B14F-4D97-AF65-F5344CB8AC3E}">
        <p14:creationId xmlns:p14="http://schemas.microsoft.com/office/powerpoint/2010/main" val="2905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610600" cy="3124200"/>
          </a:xfrm>
        </p:spPr>
        <p:txBody>
          <a:bodyPr>
            <a:normAutofit/>
          </a:bodyPr>
          <a:lstStyle/>
          <a:p>
            <a:pPr lvl="0" algn="l"/>
            <a:r>
              <a:rPr lang="en-US" sz="3500" b="1" dirty="0">
                <a:solidFill>
                  <a:srgbClr val="002060"/>
                </a:solidFill>
              </a:rPr>
              <a:t>Q3. </a:t>
            </a:r>
            <a:r>
              <a:rPr lang="en-US" sz="3500" dirty="0">
                <a:solidFill>
                  <a:srgbClr val="002060"/>
                </a:solidFill>
              </a:rPr>
              <a:t>An access control system that grants users only those rights necessary for them to perform their work is operating on </a:t>
            </a:r>
            <a:r>
              <a:rPr lang="en-US" sz="3500" b="1" dirty="0">
                <a:solidFill>
                  <a:srgbClr val="002060"/>
                </a:solidFill>
              </a:rPr>
              <a:t>which security principle</a:t>
            </a:r>
            <a:r>
              <a:rPr lang="en-US" sz="3500" dirty="0">
                <a:solidFill>
                  <a:srgbClr val="002060"/>
                </a:solidFill>
              </a:rPr>
              <a:t>?</a:t>
            </a:r>
          </a:p>
        </p:txBody>
      </p:sp>
      <p:sp>
        <p:nvSpPr>
          <p:cNvPr id="3" name="Content Placeholder 2"/>
          <p:cNvSpPr>
            <a:spLocks noGrp="1"/>
          </p:cNvSpPr>
          <p:nvPr>
            <p:ph idx="1"/>
          </p:nvPr>
        </p:nvSpPr>
        <p:spPr>
          <a:xfrm>
            <a:off x="457200" y="3352800"/>
            <a:ext cx="8229600" cy="2773363"/>
          </a:xfrm>
        </p:spPr>
        <p:txBody>
          <a:bodyPr/>
          <a:lstStyle/>
          <a:p>
            <a:pPr marL="0" indent="0">
              <a:buNone/>
            </a:pPr>
            <a:r>
              <a:rPr lang="en-US"/>
              <a:t>A. Discretionary Access </a:t>
            </a:r>
          </a:p>
          <a:p>
            <a:pPr marL="0" indent="0">
              <a:buNone/>
            </a:pPr>
            <a:r>
              <a:rPr lang="en-US"/>
              <a:t>B. Least Privilege </a:t>
            </a:r>
          </a:p>
          <a:p>
            <a:pPr marL="0" indent="0">
              <a:buNone/>
            </a:pPr>
            <a:r>
              <a:rPr lang="en-US"/>
              <a:t>C. Mandatory Access </a:t>
            </a:r>
          </a:p>
          <a:p>
            <a:pPr marL="0" indent="0">
              <a:buNone/>
            </a:pPr>
            <a:r>
              <a:rPr lang="en-US"/>
              <a:t>D. Separation of Duties</a:t>
            </a:r>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a:t>Answer: B</a:t>
            </a:r>
          </a:p>
        </p:txBody>
      </p:sp>
    </p:spTree>
    <p:extLst>
      <p:ext uri="{BB962C8B-B14F-4D97-AF65-F5344CB8AC3E}">
        <p14:creationId xmlns:p14="http://schemas.microsoft.com/office/powerpoint/2010/main" val="81521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16162"/>
          </a:xfrm>
        </p:spPr>
        <p:txBody>
          <a:bodyPr>
            <a:normAutofit/>
          </a:bodyPr>
          <a:lstStyle/>
          <a:p>
            <a:pPr lvl="0" algn="l"/>
            <a:r>
              <a:rPr lang="en-US" sz="3500" dirty="0">
                <a:solidFill>
                  <a:srgbClr val="002060"/>
                </a:solidFill>
              </a:rPr>
              <a:t>Q4. Which of the following is the verification of a person’s identity?</a:t>
            </a:r>
          </a:p>
        </p:txBody>
      </p:sp>
      <p:sp>
        <p:nvSpPr>
          <p:cNvPr id="3" name="Content Placeholder 2"/>
          <p:cNvSpPr>
            <a:spLocks noGrp="1"/>
          </p:cNvSpPr>
          <p:nvPr>
            <p:ph idx="1"/>
          </p:nvPr>
        </p:nvSpPr>
        <p:spPr>
          <a:xfrm>
            <a:off x="457200" y="3429000"/>
            <a:ext cx="8229600" cy="2514600"/>
          </a:xfrm>
        </p:spPr>
        <p:txBody>
          <a:bodyPr/>
          <a:lstStyle/>
          <a:p>
            <a:pPr marL="514350" lvl="0" indent="-514350">
              <a:buFont typeface="+mj-lt"/>
              <a:buAutoNum type="alphaUcPeriod"/>
            </a:pPr>
            <a:r>
              <a:rPr lang="en-US"/>
              <a:t>Authorization</a:t>
            </a:r>
          </a:p>
          <a:p>
            <a:pPr marL="514350" lvl="0" indent="-514350">
              <a:buFont typeface="+mj-lt"/>
              <a:buAutoNum type="alphaUcPeriod"/>
            </a:pPr>
            <a:r>
              <a:rPr lang="en-US"/>
              <a:t>Accoutability</a:t>
            </a:r>
          </a:p>
          <a:p>
            <a:pPr marL="514350" lvl="0" indent="-514350">
              <a:buFont typeface="+mj-lt"/>
              <a:buAutoNum type="alphaUcPeriod"/>
            </a:pPr>
            <a:r>
              <a:rPr lang="en-US"/>
              <a:t>Authentication </a:t>
            </a:r>
          </a:p>
          <a:p>
            <a:pPr marL="514350" lvl="0" indent="-514350">
              <a:buFont typeface="+mj-lt"/>
              <a:buAutoNum type="alphaUcPeriod"/>
            </a:pPr>
            <a:r>
              <a:rPr lang="en-US"/>
              <a:t>Password</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a:t>Answer: C</a:t>
            </a:r>
          </a:p>
        </p:txBody>
      </p:sp>
    </p:spTree>
    <p:extLst>
      <p:ext uri="{BB962C8B-B14F-4D97-AF65-F5344CB8AC3E}">
        <p14:creationId xmlns:p14="http://schemas.microsoft.com/office/powerpoint/2010/main" val="337923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3687762"/>
          </a:xfrm>
        </p:spPr>
        <p:txBody>
          <a:bodyPr>
            <a:noAutofit/>
          </a:bodyPr>
          <a:lstStyle/>
          <a:p>
            <a:pPr lvl="0" algn="l"/>
            <a:r>
              <a:rPr lang="en-US" sz="3200" b="1" dirty="0">
                <a:solidFill>
                  <a:srgbClr val="002060"/>
                </a:solidFill>
              </a:rPr>
              <a:t>Q5. </a:t>
            </a:r>
            <a:r>
              <a:rPr lang="en-US" sz="3200" dirty="0">
                <a:solidFill>
                  <a:srgbClr val="002060"/>
                </a:solidFill>
              </a:rPr>
              <a:t>John is concerned about social engineering. He is particularly concerned that this technique could be used by an attacker to obtain information about the network, including possibly even passwords. </a:t>
            </a:r>
            <a:r>
              <a:rPr lang="en-US" sz="3200" dirty="0">
                <a:solidFill>
                  <a:srgbClr val="7030A0"/>
                </a:solidFill>
              </a:rPr>
              <a:t>What countermeasure would be most effective in combating social engineering?</a:t>
            </a:r>
            <a:br>
              <a:rPr lang="en-US" sz="3200" dirty="0">
                <a:solidFill>
                  <a:srgbClr val="7030A0"/>
                </a:solidFill>
              </a:rPr>
            </a:br>
            <a:endParaRPr lang="en-US" sz="3200" dirty="0">
              <a:solidFill>
                <a:srgbClr val="7030A0"/>
              </a:solidFill>
            </a:endParaRPr>
          </a:p>
        </p:txBody>
      </p:sp>
      <p:sp>
        <p:nvSpPr>
          <p:cNvPr id="3" name="Content Placeholder 2"/>
          <p:cNvSpPr>
            <a:spLocks noGrp="1"/>
          </p:cNvSpPr>
          <p:nvPr>
            <p:ph idx="1"/>
          </p:nvPr>
        </p:nvSpPr>
        <p:spPr>
          <a:xfrm>
            <a:off x="609600" y="3657600"/>
            <a:ext cx="8229600" cy="2316163"/>
          </a:xfrm>
        </p:spPr>
        <p:txBody>
          <a:bodyPr>
            <a:normAutofit lnSpcReduction="10000"/>
          </a:bodyPr>
          <a:lstStyle/>
          <a:p>
            <a:pPr marL="514350" lvl="0" indent="-514350">
              <a:buFont typeface="+mj-lt"/>
              <a:buAutoNum type="alphaUcPeriod"/>
            </a:pPr>
            <a:r>
              <a:rPr lang="en-US" dirty="0"/>
              <a:t>SPI firewall</a:t>
            </a:r>
          </a:p>
          <a:p>
            <a:pPr marL="514350" lvl="0" indent="-514350">
              <a:buFont typeface="+mj-lt"/>
              <a:buAutoNum type="alphaUcPeriod"/>
            </a:pPr>
            <a:r>
              <a:rPr lang="en-US" dirty="0"/>
              <a:t>An IPS</a:t>
            </a:r>
          </a:p>
          <a:p>
            <a:pPr marL="514350" lvl="0" indent="-514350">
              <a:buFont typeface="+mj-lt"/>
              <a:buAutoNum type="alphaUcPeriod"/>
            </a:pPr>
            <a:r>
              <a:rPr lang="en-US" dirty="0"/>
              <a:t>User training</a:t>
            </a:r>
          </a:p>
          <a:p>
            <a:pPr marL="514350" lvl="0" indent="-514350">
              <a:buFont typeface="+mj-lt"/>
              <a:buAutoNum type="alphaUcPeriod"/>
            </a:pPr>
            <a:r>
              <a:rPr lang="en-US" dirty="0"/>
              <a:t>Strong policies</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dirty="0"/>
              <a:t>Answer: C</a:t>
            </a:r>
          </a:p>
        </p:txBody>
      </p:sp>
    </p:spTree>
    <p:extLst>
      <p:ext uri="{BB962C8B-B14F-4D97-AF65-F5344CB8AC3E}">
        <p14:creationId xmlns:p14="http://schemas.microsoft.com/office/powerpoint/2010/main" val="199178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2697162"/>
          </a:xfrm>
        </p:spPr>
        <p:txBody>
          <a:bodyPr>
            <a:normAutofit/>
          </a:bodyPr>
          <a:lstStyle/>
          <a:p>
            <a:pPr algn="l"/>
            <a:r>
              <a:rPr lang="en-US" sz="3500" b="1" dirty="0">
                <a:solidFill>
                  <a:srgbClr val="002060"/>
                </a:solidFill>
              </a:rPr>
              <a:t>Q6. </a:t>
            </a:r>
            <a:r>
              <a:rPr lang="en-US" sz="3500" dirty="0">
                <a:solidFill>
                  <a:srgbClr val="002060"/>
                </a:solidFill>
              </a:rPr>
              <a:t>The application of which of the following standards would BEST reduce the potential for data breaches? </a:t>
            </a:r>
          </a:p>
        </p:txBody>
      </p:sp>
      <p:sp>
        <p:nvSpPr>
          <p:cNvPr id="3" name="Content Placeholder 2"/>
          <p:cNvSpPr>
            <a:spLocks noGrp="1"/>
          </p:cNvSpPr>
          <p:nvPr>
            <p:ph idx="1"/>
          </p:nvPr>
        </p:nvSpPr>
        <p:spPr>
          <a:xfrm>
            <a:off x="762000" y="3333065"/>
            <a:ext cx="8229600" cy="1905000"/>
          </a:xfrm>
        </p:spPr>
        <p:txBody>
          <a:bodyPr>
            <a:normAutofit fontScale="92500" lnSpcReduction="20000"/>
          </a:bodyPr>
          <a:lstStyle/>
          <a:p>
            <a:pPr marL="0" indent="0">
              <a:buNone/>
            </a:pPr>
            <a:r>
              <a:rPr lang="en-US" dirty="0"/>
              <a:t>A. ISO 9000 </a:t>
            </a:r>
          </a:p>
          <a:p>
            <a:pPr marL="0" indent="0">
              <a:buNone/>
            </a:pPr>
            <a:r>
              <a:rPr lang="en-US" dirty="0"/>
              <a:t>B. ISO 20121 </a:t>
            </a:r>
          </a:p>
          <a:p>
            <a:pPr marL="0" indent="0">
              <a:buNone/>
            </a:pPr>
            <a:r>
              <a:rPr lang="en-US" dirty="0"/>
              <a:t>C. ISO 26000 </a:t>
            </a:r>
          </a:p>
          <a:p>
            <a:pPr marL="0" indent="0">
              <a:buNone/>
            </a:pPr>
            <a:r>
              <a:rPr lang="en-US" dirty="0"/>
              <a:t>D. ISO 27001</a:t>
            </a:r>
          </a:p>
          <a:p>
            <a:endParaRPr lang="en-US" dirty="0"/>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D</a:t>
            </a:r>
          </a:p>
        </p:txBody>
      </p:sp>
    </p:spTree>
    <p:extLst>
      <p:ext uri="{BB962C8B-B14F-4D97-AF65-F5344CB8AC3E}">
        <p14:creationId xmlns:p14="http://schemas.microsoft.com/office/powerpoint/2010/main" val="11718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normAutofit/>
          </a:bodyPr>
          <a:lstStyle/>
          <a:p>
            <a:pPr lvl="0" algn="l"/>
            <a:r>
              <a:rPr lang="en-US" sz="3500" b="1" dirty="0">
                <a:solidFill>
                  <a:srgbClr val="002060"/>
                </a:solidFill>
              </a:rPr>
              <a:t>Q7. </a:t>
            </a:r>
            <a:r>
              <a:rPr lang="en-US" sz="3500" dirty="0">
                <a:solidFill>
                  <a:srgbClr val="002060"/>
                </a:solidFill>
              </a:rPr>
              <a:t>The first phase of hacking an IT system is compromise of which foundation of security?</a:t>
            </a:r>
            <a:br>
              <a:rPr lang="en-US" sz="3500" dirty="0">
                <a:solidFill>
                  <a:srgbClr val="002060"/>
                </a:solidFill>
              </a:rPr>
            </a:br>
            <a:endParaRPr lang="en-US" sz="3500" dirty="0">
              <a:solidFill>
                <a:srgbClr val="002060"/>
              </a:solidFill>
            </a:endParaRPr>
          </a:p>
        </p:txBody>
      </p:sp>
      <p:sp>
        <p:nvSpPr>
          <p:cNvPr id="3" name="Content Placeholder 2"/>
          <p:cNvSpPr>
            <a:spLocks noGrp="1"/>
          </p:cNvSpPr>
          <p:nvPr>
            <p:ph idx="1"/>
          </p:nvPr>
        </p:nvSpPr>
        <p:spPr>
          <a:xfrm>
            <a:off x="914400" y="3440151"/>
            <a:ext cx="8229600" cy="2895600"/>
          </a:xfrm>
        </p:spPr>
        <p:txBody>
          <a:bodyPr>
            <a:normAutofit/>
          </a:bodyPr>
          <a:lstStyle/>
          <a:p>
            <a:pPr marL="514350" lvl="0" indent="-514350">
              <a:buFont typeface="+mj-lt"/>
              <a:buAutoNum type="alphaUcPeriod"/>
            </a:pPr>
            <a:r>
              <a:rPr lang="en-US" dirty="0"/>
              <a:t>Availability</a:t>
            </a:r>
          </a:p>
          <a:p>
            <a:pPr marL="514350" lvl="0" indent="-514350">
              <a:buFont typeface="+mj-lt"/>
              <a:buAutoNum type="alphaUcPeriod"/>
            </a:pPr>
            <a:r>
              <a:rPr lang="en-US" dirty="0"/>
              <a:t>Confidentiality</a:t>
            </a:r>
          </a:p>
          <a:p>
            <a:pPr marL="514350" lvl="0" indent="-514350">
              <a:buFont typeface="+mj-lt"/>
              <a:buAutoNum type="alphaUcPeriod"/>
            </a:pPr>
            <a:r>
              <a:rPr lang="en-US" dirty="0"/>
              <a:t>Integrity</a:t>
            </a:r>
          </a:p>
          <a:p>
            <a:pPr marL="514350" lvl="0" indent="-514350">
              <a:buFont typeface="+mj-lt"/>
              <a:buAutoNum type="alphaUcPeriod"/>
            </a:pPr>
            <a:r>
              <a:rPr lang="en-US" dirty="0"/>
              <a:t>Authentication </a:t>
            </a:r>
          </a:p>
          <a:p>
            <a:endParaRPr lang="en-US" dirty="0"/>
          </a:p>
        </p:txBody>
      </p:sp>
      <p:sp>
        <p:nvSpPr>
          <p:cNvPr id="4" name="TextBox 3"/>
          <p:cNvSpPr txBox="1"/>
          <p:nvPr/>
        </p:nvSpPr>
        <p:spPr>
          <a:xfrm>
            <a:off x="5410200" y="3962400"/>
            <a:ext cx="3276600" cy="646331"/>
          </a:xfrm>
          <a:prstGeom prst="rect">
            <a:avLst/>
          </a:prstGeom>
          <a:noFill/>
        </p:spPr>
        <p:txBody>
          <a:bodyPr wrap="square" rtlCol="0">
            <a:spAutoFit/>
          </a:bodyPr>
          <a:lstStyle/>
          <a:p>
            <a:r>
              <a:rPr lang="en-US" sz="3600" dirty="0"/>
              <a:t>Answer: B</a:t>
            </a:r>
          </a:p>
        </p:txBody>
      </p:sp>
    </p:spTree>
    <p:extLst>
      <p:ext uri="{BB962C8B-B14F-4D97-AF65-F5344CB8AC3E}">
        <p14:creationId xmlns:p14="http://schemas.microsoft.com/office/powerpoint/2010/main" val="281039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a:solidFill>
                  <a:srgbClr val="7030A0"/>
                </a:solidFill>
              </a:rPr>
              <a:t>What is Information Security?</a:t>
            </a:r>
          </a:p>
        </p:txBody>
      </p:sp>
      <p:sp>
        <p:nvSpPr>
          <p:cNvPr id="3" name="Content Placeholder 2"/>
          <p:cNvSpPr>
            <a:spLocks noGrp="1"/>
          </p:cNvSpPr>
          <p:nvPr>
            <p:ph idx="1"/>
          </p:nvPr>
        </p:nvSpPr>
        <p:spPr>
          <a:xfrm>
            <a:off x="533400" y="1295400"/>
            <a:ext cx="8229600" cy="2895600"/>
          </a:xfrm>
        </p:spPr>
        <p:txBody>
          <a:bodyPr>
            <a:normAutofit/>
          </a:bodyPr>
          <a:lstStyle/>
          <a:p>
            <a:pPr marL="0" indent="0">
              <a:buNone/>
            </a:pPr>
            <a:r>
              <a:rPr lang="en-US" sz="2400" b="1" dirty="0" err="1"/>
              <a:t>Def</a:t>
            </a:r>
            <a:r>
              <a:rPr lang="en-US" sz="2400" b="1" dirty="0"/>
              <a:t> 1: </a:t>
            </a:r>
          </a:p>
          <a:p>
            <a:pPr marL="0" indent="0">
              <a:lnSpc>
                <a:spcPct val="120000"/>
              </a:lnSpc>
              <a:spcAft>
                <a:spcPts val="600"/>
              </a:spcAft>
              <a:buNone/>
            </a:pPr>
            <a:r>
              <a:rPr lang="en-US" sz="2400" dirty="0"/>
              <a:t>	Information security, often referred to as </a:t>
            </a:r>
            <a:r>
              <a:rPr lang="en-US" sz="2400" b="1" dirty="0"/>
              <a:t>InfoSec</a:t>
            </a:r>
            <a:r>
              <a:rPr lang="en-US" sz="2400" dirty="0"/>
              <a:t>, refers to the</a:t>
            </a:r>
            <a:r>
              <a:rPr lang="en-US" sz="2400" b="1" dirty="0"/>
              <a:t> processes</a:t>
            </a:r>
            <a:r>
              <a:rPr lang="en-US" sz="2400" dirty="0"/>
              <a:t> and </a:t>
            </a:r>
            <a:r>
              <a:rPr lang="en-US" sz="2400" b="1" dirty="0"/>
              <a:t>tools</a:t>
            </a:r>
            <a:r>
              <a:rPr lang="en-US" sz="2400" dirty="0"/>
              <a:t> designed and deployed to </a:t>
            </a:r>
            <a:r>
              <a:rPr lang="en-US" sz="2400" b="1" dirty="0"/>
              <a:t>protect sensitive business information </a:t>
            </a:r>
            <a:r>
              <a:rPr lang="en-US" sz="2400" dirty="0"/>
              <a:t>from </a:t>
            </a:r>
            <a:r>
              <a:rPr lang="en-US" sz="2400" b="1" dirty="0"/>
              <a:t>modification</a:t>
            </a:r>
            <a:r>
              <a:rPr lang="en-US" sz="2400" dirty="0"/>
              <a:t>, </a:t>
            </a:r>
            <a:r>
              <a:rPr lang="en-US" sz="2400" b="1" dirty="0"/>
              <a:t>disruption</a:t>
            </a:r>
            <a:r>
              <a:rPr lang="en-US" sz="2400" dirty="0"/>
              <a:t>, </a:t>
            </a:r>
            <a:r>
              <a:rPr lang="en-US" sz="2400" b="1" dirty="0"/>
              <a:t>destruction</a:t>
            </a:r>
            <a:r>
              <a:rPr lang="en-US" sz="2400" dirty="0"/>
              <a:t>, and </a:t>
            </a:r>
            <a:r>
              <a:rPr lang="en-US" sz="2400" b="1" dirty="0"/>
              <a:t>inspection</a:t>
            </a:r>
            <a:r>
              <a:rPr lang="en-US" sz="2400" dirty="0"/>
              <a:t>. (Ref: Cisco.com)</a:t>
            </a:r>
          </a:p>
        </p:txBody>
      </p:sp>
      <p:sp>
        <p:nvSpPr>
          <p:cNvPr id="5" name="Rectangle 4"/>
          <p:cNvSpPr/>
          <p:nvPr/>
        </p:nvSpPr>
        <p:spPr>
          <a:xfrm>
            <a:off x="457200" y="4038600"/>
            <a:ext cx="8153400" cy="2288319"/>
          </a:xfrm>
          <a:prstGeom prst="rect">
            <a:avLst/>
          </a:prstGeom>
        </p:spPr>
        <p:txBody>
          <a:bodyPr wrap="square">
            <a:spAutoFit/>
          </a:bodyPr>
          <a:lstStyle/>
          <a:p>
            <a:pPr>
              <a:spcBef>
                <a:spcPts val="600"/>
              </a:spcBef>
            </a:pPr>
            <a:r>
              <a:rPr lang="en-US" sz="2000" b="1" dirty="0" err="1"/>
              <a:t>Def</a:t>
            </a:r>
            <a:r>
              <a:rPr lang="en-US" sz="2000" b="1" dirty="0"/>
              <a:t> 2: </a:t>
            </a:r>
          </a:p>
          <a:p>
            <a:pPr>
              <a:lnSpc>
                <a:spcPct val="120000"/>
              </a:lnSpc>
              <a:spcBef>
                <a:spcPts val="300"/>
              </a:spcBef>
              <a:spcAft>
                <a:spcPts val="300"/>
              </a:spcAft>
            </a:pPr>
            <a:r>
              <a:rPr lang="en-US" sz="2800" dirty="0"/>
              <a:t>	</a:t>
            </a:r>
            <a:r>
              <a:rPr lang="en-US" sz="2400" b="1" i="1" dirty="0"/>
              <a:t>Information security is the practice of preventing </a:t>
            </a:r>
            <a:r>
              <a:rPr lang="en-US" sz="2400" b="1" i="1" dirty="0">
                <a:solidFill>
                  <a:srgbClr val="7030A0"/>
                </a:solidFill>
              </a:rPr>
              <a:t>unauthorized access, use, disclosure, disruption, modification, inspection, recording or destruction</a:t>
            </a:r>
            <a:r>
              <a:rPr lang="en-US" sz="2400" b="1" i="1" dirty="0"/>
              <a:t> of information. </a:t>
            </a:r>
          </a:p>
          <a:p>
            <a:pPr>
              <a:lnSpc>
                <a:spcPct val="120000"/>
              </a:lnSpc>
              <a:spcBef>
                <a:spcPts val="300"/>
              </a:spcBef>
              <a:spcAft>
                <a:spcPts val="300"/>
              </a:spcAft>
            </a:pPr>
            <a:r>
              <a:rPr lang="en-US" sz="2000" dirty="0"/>
              <a:t>						 (Ref: </a:t>
            </a:r>
            <a:r>
              <a:rPr lang="en-US" sz="2000" dirty="0" err="1"/>
              <a:t>wikipedia</a:t>
            </a:r>
            <a:r>
              <a:rPr lang="en-US" sz="2000" dirty="0"/>
              <a:t>)</a:t>
            </a:r>
          </a:p>
        </p:txBody>
      </p:sp>
    </p:spTree>
    <p:extLst>
      <p:ext uri="{BB962C8B-B14F-4D97-AF65-F5344CB8AC3E}">
        <p14:creationId xmlns:p14="http://schemas.microsoft.com/office/powerpoint/2010/main" val="2453075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a:bodyPr>
          <a:lstStyle/>
          <a:p>
            <a:pPr algn="l"/>
            <a:r>
              <a:rPr lang="en-US" sz="3500" b="1" dirty="0">
                <a:solidFill>
                  <a:srgbClr val="002060"/>
                </a:solidFill>
              </a:rPr>
              <a:t>Q8. </a:t>
            </a:r>
            <a:r>
              <a:rPr lang="en-US" sz="3500" dirty="0">
                <a:solidFill>
                  <a:srgbClr val="002060"/>
                </a:solidFill>
              </a:rPr>
              <a:t>The PRIMARY purpose of a security awareness program is to?</a:t>
            </a:r>
          </a:p>
        </p:txBody>
      </p:sp>
      <p:sp>
        <p:nvSpPr>
          <p:cNvPr id="3" name="Content Placeholder 2"/>
          <p:cNvSpPr>
            <a:spLocks noGrp="1"/>
          </p:cNvSpPr>
          <p:nvPr>
            <p:ph idx="1"/>
          </p:nvPr>
        </p:nvSpPr>
        <p:spPr>
          <a:xfrm>
            <a:off x="457200" y="1981200"/>
            <a:ext cx="8534400" cy="4495800"/>
          </a:xfrm>
        </p:spPr>
        <p:txBody>
          <a:bodyPr>
            <a:normAutofit/>
          </a:bodyPr>
          <a:lstStyle/>
          <a:p>
            <a:pPr marL="0" indent="0">
              <a:spcAft>
                <a:spcPts val="600"/>
              </a:spcAft>
              <a:buNone/>
            </a:pPr>
            <a:r>
              <a:rPr lang="en-US" sz="2500" dirty="0"/>
              <a:t>A. Ensure that everyone understands the organization's policies and procedures. </a:t>
            </a:r>
          </a:p>
          <a:p>
            <a:pPr marL="0" indent="0">
              <a:spcAft>
                <a:spcPts val="600"/>
              </a:spcAft>
              <a:buNone/>
            </a:pPr>
            <a:r>
              <a:rPr lang="en-US" sz="2500" dirty="0"/>
              <a:t>B. Communicate that access to information will be granted on a need-to-know basis. </a:t>
            </a:r>
          </a:p>
          <a:p>
            <a:pPr marL="0" indent="0">
              <a:spcAft>
                <a:spcPts val="600"/>
              </a:spcAft>
              <a:buNone/>
            </a:pPr>
            <a:r>
              <a:rPr lang="en-US" sz="2500" dirty="0"/>
              <a:t>C. Warn all users that access to all systems will be monitored on a daily basis. </a:t>
            </a:r>
          </a:p>
          <a:p>
            <a:pPr marL="0" indent="0">
              <a:spcAft>
                <a:spcPts val="600"/>
              </a:spcAft>
              <a:buNone/>
            </a:pPr>
            <a:r>
              <a:rPr lang="en-US" sz="2500" dirty="0"/>
              <a:t>D. Comply with regulations related to data and information protection.</a:t>
            </a:r>
          </a:p>
          <a:p>
            <a:endParaRPr lang="en-US" sz="2500" dirty="0"/>
          </a:p>
        </p:txBody>
      </p:sp>
      <p:sp>
        <p:nvSpPr>
          <p:cNvPr id="4" name="TextBox 3"/>
          <p:cNvSpPr txBox="1"/>
          <p:nvPr/>
        </p:nvSpPr>
        <p:spPr>
          <a:xfrm>
            <a:off x="5715000" y="6019800"/>
            <a:ext cx="3276600" cy="646331"/>
          </a:xfrm>
          <a:prstGeom prst="rect">
            <a:avLst/>
          </a:prstGeom>
          <a:noFill/>
        </p:spPr>
        <p:txBody>
          <a:bodyPr wrap="square" rtlCol="0">
            <a:spAutoFit/>
          </a:bodyPr>
          <a:lstStyle/>
          <a:p>
            <a:r>
              <a:rPr lang="en-US" sz="3600"/>
              <a:t>Answer: A</a:t>
            </a:r>
          </a:p>
        </p:txBody>
      </p:sp>
    </p:spTree>
    <p:extLst>
      <p:ext uri="{BB962C8B-B14F-4D97-AF65-F5344CB8AC3E}">
        <p14:creationId xmlns:p14="http://schemas.microsoft.com/office/powerpoint/2010/main" val="252236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11362"/>
          </a:xfrm>
        </p:spPr>
        <p:txBody>
          <a:bodyPr>
            <a:normAutofit/>
          </a:bodyPr>
          <a:lstStyle/>
          <a:p>
            <a:pPr algn="l"/>
            <a:r>
              <a:rPr lang="en-US" sz="3500" b="1" dirty="0">
                <a:solidFill>
                  <a:srgbClr val="002060"/>
                </a:solidFill>
              </a:rPr>
              <a:t>Q9. </a:t>
            </a:r>
            <a:r>
              <a:rPr lang="en-US" sz="3500" dirty="0">
                <a:solidFill>
                  <a:srgbClr val="002060"/>
                </a:solidFill>
              </a:rPr>
              <a:t>Which type of cyber attack is commonly performed through emails?</a:t>
            </a:r>
          </a:p>
        </p:txBody>
      </p:sp>
      <p:sp>
        <p:nvSpPr>
          <p:cNvPr id="3" name="Content Placeholder 2"/>
          <p:cNvSpPr>
            <a:spLocks noGrp="1"/>
          </p:cNvSpPr>
          <p:nvPr>
            <p:ph idx="1"/>
          </p:nvPr>
        </p:nvSpPr>
        <p:spPr>
          <a:xfrm>
            <a:off x="457200" y="2514600"/>
            <a:ext cx="8229600" cy="3611563"/>
          </a:xfrm>
        </p:spPr>
        <p:txBody>
          <a:bodyPr/>
          <a:lstStyle/>
          <a:p>
            <a:pPr marL="514350" lvl="0" indent="-514350">
              <a:buFont typeface="+mj-lt"/>
              <a:buAutoNum type="alphaUcPeriod"/>
            </a:pPr>
            <a:r>
              <a:rPr lang="en-US"/>
              <a:t>Trojans</a:t>
            </a:r>
          </a:p>
          <a:p>
            <a:pPr marL="514350" lvl="0" indent="-514350">
              <a:buFont typeface="+mj-lt"/>
              <a:buAutoNum type="alphaUcPeriod"/>
            </a:pPr>
            <a:r>
              <a:rPr lang="en-US"/>
              <a:t>Phishing</a:t>
            </a:r>
          </a:p>
          <a:p>
            <a:pPr marL="514350" lvl="0" indent="-514350">
              <a:buFont typeface="+mj-lt"/>
              <a:buAutoNum type="alphaUcPeriod"/>
            </a:pPr>
            <a:r>
              <a:rPr lang="en-US"/>
              <a:t>Worms</a:t>
            </a:r>
          </a:p>
          <a:p>
            <a:pPr marL="514350" lvl="0" indent="-514350">
              <a:buFont typeface="+mj-lt"/>
              <a:buAutoNum type="alphaUcPeriod"/>
            </a:pPr>
            <a:r>
              <a:rPr lang="en-US"/>
              <a:t>Ransomware</a:t>
            </a:r>
          </a:p>
          <a:p>
            <a:endParaRPr lang="en-US"/>
          </a:p>
        </p:txBody>
      </p:sp>
      <p:sp>
        <p:nvSpPr>
          <p:cNvPr id="4" name="TextBox 3"/>
          <p:cNvSpPr txBox="1"/>
          <p:nvPr/>
        </p:nvSpPr>
        <p:spPr>
          <a:xfrm>
            <a:off x="5410200" y="3276600"/>
            <a:ext cx="3276600" cy="646331"/>
          </a:xfrm>
          <a:prstGeom prst="rect">
            <a:avLst/>
          </a:prstGeom>
          <a:noFill/>
        </p:spPr>
        <p:txBody>
          <a:bodyPr wrap="square" rtlCol="0">
            <a:spAutoFit/>
          </a:bodyPr>
          <a:lstStyle/>
          <a:p>
            <a:r>
              <a:rPr lang="en-US" sz="3600" dirty="0"/>
              <a:t>Answer: B</a:t>
            </a:r>
          </a:p>
        </p:txBody>
      </p:sp>
    </p:spTree>
    <p:extLst>
      <p:ext uri="{BB962C8B-B14F-4D97-AF65-F5344CB8AC3E}">
        <p14:creationId xmlns:p14="http://schemas.microsoft.com/office/powerpoint/2010/main" val="244708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2849562"/>
          </a:xfrm>
        </p:spPr>
        <p:txBody>
          <a:bodyPr>
            <a:normAutofit/>
          </a:bodyPr>
          <a:lstStyle/>
          <a:p>
            <a:pPr algn="l"/>
            <a:r>
              <a:rPr lang="en-US" sz="3200" b="1" dirty="0">
                <a:solidFill>
                  <a:srgbClr val="002060"/>
                </a:solidFill>
              </a:rPr>
              <a:t>Q10. </a:t>
            </a:r>
            <a:r>
              <a:rPr lang="en-US" sz="3200" dirty="0">
                <a:solidFill>
                  <a:srgbClr val="002060"/>
                </a:solidFill>
              </a:rPr>
              <a:t>The use of strong authentication, the encryption of Personally Identifiable Information (PII) on database servers, application security reviews, and the encryption of data transmitted across networks provide</a:t>
            </a:r>
          </a:p>
        </p:txBody>
      </p:sp>
      <p:sp>
        <p:nvSpPr>
          <p:cNvPr id="3" name="Content Placeholder 2"/>
          <p:cNvSpPr>
            <a:spLocks noGrp="1"/>
          </p:cNvSpPr>
          <p:nvPr>
            <p:ph idx="1"/>
          </p:nvPr>
        </p:nvSpPr>
        <p:spPr>
          <a:xfrm>
            <a:off x="351503" y="3505200"/>
            <a:ext cx="8229600" cy="2468563"/>
          </a:xfrm>
        </p:spPr>
        <p:txBody>
          <a:bodyPr/>
          <a:lstStyle/>
          <a:p>
            <a:pPr marL="0" indent="0">
              <a:buNone/>
            </a:pPr>
            <a:r>
              <a:rPr lang="en-US"/>
              <a:t>A. Data integrity. </a:t>
            </a:r>
          </a:p>
          <a:p>
            <a:pPr marL="0" indent="0">
              <a:buNone/>
            </a:pPr>
            <a:r>
              <a:rPr lang="en-US"/>
              <a:t>B. Defense in depth. </a:t>
            </a:r>
          </a:p>
          <a:p>
            <a:pPr marL="0" indent="0">
              <a:buNone/>
            </a:pPr>
            <a:r>
              <a:rPr lang="en-US"/>
              <a:t>C. Data availability. </a:t>
            </a:r>
          </a:p>
          <a:p>
            <a:pPr marL="0" indent="0">
              <a:buNone/>
            </a:pPr>
            <a:r>
              <a:rPr lang="en-US"/>
              <a:t>D. Non-repudiation.</a:t>
            </a:r>
          </a:p>
          <a:p>
            <a:endParaRPr lang="en-US"/>
          </a:p>
        </p:txBody>
      </p:sp>
      <p:sp>
        <p:nvSpPr>
          <p:cNvPr id="4" name="TextBox 3"/>
          <p:cNvSpPr txBox="1"/>
          <p:nvPr/>
        </p:nvSpPr>
        <p:spPr>
          <a:xfrm>
            <a:off x="5275006" y="3962400"/>
            <a:ext cx="3276600" cy="646331"/>
          </a:xfrm>
          <a:prstGeom prst="rect">
            <a:avLst/>
          </a:prstGeom>
          <a:noFill/>
        </p:spPr>
        <p:txBody>
          <a:bodyPr wrap="square" rtlCol="0">
            <a:spAutoFit/>
          </a:bodyPr>
          <a:lstStyle/>
          <a:p>
            <a:r>
              <a:rPr lang="en-US" sz="3600"/>
              <a:t>Answer: B</a:t>
            </a:r>
          </a:p>
        </p:txBody>
      </p:sp>
    </p:spTree>
    <p:extLst>
      <p:ext uri="{BB962C8B-B14F-4D97-AF65-F5344CB8AC3E}">
        <p14:creationId xmlns:p14="http://schemas.microsoft.com/office/powerpoint/2010/main" val="618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609600" y="1600200"/>
            <a:ext cx="82296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sz="2400" dirty="0"/>
              <a:t>The U.S. Government’s </a:t>
            </a:r>
            <a:r>
              <a:rPr lang="en-US" sz="2400" dirty="0">
                <a:hlinkClick r:id="rId2" tooltip="National Information Assurance Glossary"/>
              </a:rPr>
              <a:t>National Information Assurance Glossary</a:t>
            </a:r>
            <a:r>
              <a:rPr lang="en-US" sz="2400" dirty="0"/>
              <a:t> defines </a:t>
            </a:r>
            <a:r>
              <a:rPr lang="en-US" sz="2400" b="1" dirty="0"/>
              <a:t>INFOSEC</a:t>
            </a:r>
            <a:r>
              <a:rPr lang="en-US" sz="2400" dirty="0"/>
              <a:t> as:</a:t>
            </a:r>
          </a:p>
          <a:p>
            <a:pPr marL="2103438" lvl="2">
              <a:spcBef>
                <a:spcPct val="35000"/>
              </a:spcBef>
              <a:buFontTx/>
              <a:buNone/>
            </a:pPr>
            <a:r>
              <a:rPr lang="en-US" sz="2000" i="1" dirty="0"/>
              <a:t>	“Protection of information systems </a:t>
            </a:r>
            <a:r>
              <a:rPr lang="en-US" sz="2000" i="1" dirty="0">
                <a:solidFill>
                  <a:srgbClr val="FF0000"/>
                </a:solidFill>
              </a:rPr>
              <a:t>against unauthorized access to </a:t>
            </a:r>
            <a:r>
              <a:rPr lang="en-US" sz="2000" i="1" dirty="0"/>
              <a:t>or </a:t>
            </a:r>
            <a:r>
              <a:rPr lang="en-US" sz="2000" i="1" dirty="0">
                <a:solidFill>
                  <a:srgbClr val="FF0000"/>
                </a:solidFill>
              </a:rPr>
              <a:t>modification of information</a:t>
            </a:r>
            <a:r>
              <a:rPr lang="en-US" sz="2000" i="1" dirty="0"/>
              <a:t>, whether in storage, processing or transit, and against the denial of service to authorized users or the provision of service to unauthorized users, including those measures necessary to detect, document, and counter such threats.”</a:t>
            </a:r>
          </a:p>
          <a:p>
            <a:pPr>
              <a:spcBef>
                <a:spcPct val="35000"/>
              </a:spcBef>
            </a:pPr>
            <a:endParaRPr lang="en-US" sz="2000" i="1" dirty="0"/>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743200"/>
            <a:ext cx="2542478"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930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rgbClr val="7030A0"/>
                </a:solidFill>
              </a:rPr>
              <a:t>What is Information Security?</a:t>
            </a:r>
          </a:p>
        </p:txBody>
      </p:sp>
      <p:sp>
        <p:nvSpPr>
          <p:cNvPr id="4" name="Rectangle 3"/>
          <p:cNvSpPr txBox="1">
            <a:spLocks noChangeArrowheads="1"/>
          </p:cNvSpPr>
          <p:nvPr/>
        </p:nvSpPr>
        <p:spPr>
          <a:xfrm>
            <a:off x="533400" y="1752600"/>
            <a:ext cx="83820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35000"/>
              </a:spcBef>
            </a:pPr>
            <a:r>
              <a:rPr lang="en-US" dirty="0"/>
              <a:t>Three widely accepted elements or areas of focus (referred to as the “</a:t>
            </a:r>
            <a:r>
              <a:rPr lang="en-US" b="1" dirty="0">
                <a:solidFill>
                  <a:srgbClr val="FF0000"/>
                </a:solidFill>
              </a:rPr>
              <a:t>CIA Triad</a:t>
            </a:r>
            <a:r>
              <a:rPr lang="en-US" dirty="0"/>
              <a:t>”):</a:t>
            </a:r>
          </a:p>
          <a:p>
            <a:pPr lvl="1">
              <a:spcBef>
                <a:spcPct val="35000"/>
              </a:spcBef>
            </a:pPr>
            <a:r>
              <a:rPr lang="en-US" dirty="0"/>
              <a:t>Confidentiality</a:t>
            </a:r>
          </a:p>
          <a:p>
            <a:pPr lvl="1">
              <a:spcBef>
                <a:spcPct val="35000"/>
              </a:spcBef>
            </a:pPr>
            <a:r>
              <a:rPr lang="en-US" dirty="0"/>
              <a:t>Integrity</a:t>
            </a:r>
          </a:p>
          <a:p>
            <a:pPr lvl="1">
              <a:spcBef>
                <a:spcPct val="35000"/>
              </a:spcBef>
            </a:pPr>
            <a:r>
              <a:rPr lang="en-US" dirty="0"/>
              <a:t>Availability (Recoverability)</a:t>
            </a:r>
          </a:p>
          <a:p>
            <a:pPr>
              <a:spcBef>
                <a:spcPct val="35000"/>
              </a:spcBef>
            </a:pPr>
            <a:r>
              <a:rPr lang="en-US" dirty="0"/>
              <a:t>Includes Physical Security as well as Electronic</a:t>
            </a:r>
          </a:p>
        </p:txBody>
      </p:sp>
    </p:spTree>
    <p:extLst>
      <p:ext uri="{BB962C8B-B14F-4D97-AF65-F5344CB8AC3E}">
        <p14:creationId xmlns:p14="http://schemas.microsoft.com/office/powerpoint/2010/main" val="114730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solidFill>
                  <a:srgbClr val="7030A0"/>
                </a:solidFill>
              </a:rPr>
              <a:t>Why is InfoSec Important?</a:t>
            </a:r>
          </a:p>
        </p:txBody>
      </p:sp>
      <p:sp>
        <p:nvSpPr>
          <p:cNvPr id="3" name="Content Placeholder 2"/>
          <p:cNvSpPr>
            <a:spLocks noGrp="1"/>
          </p:cNvSpPr>
          <p:nvPr>
            <p:ph idx="1"/>
          </p:nvPr>
        </p:nvSpPr>
        <p:spPr>
          <a:xfrm>
            <a:off x="457200" y="1600201"/>
            <a:ext cx="8229600" cy="1219200"/>
          </a:xfrm>
        </p:spPr>
        <p:txBody>
          <a:bodyPr/>
          <a:lstStyle/>
          <a:p>
            <a:r>
              <a:rPr lang="en-US">
                <a:hlinkClick r:id="rId2"/>
              </a:rPr>
              <a:t>Information security</a:t>
            </a:r>
            <a:r>
              <a:rPr lang="en-US"/>
              <a:t> is not an 'IT problem', it is a business issue.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51073"/>
            <a:ext cx="8382000" cy="2784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075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03787" y="457200"/>
            <a:ext cx="7425813" cy="2743200"/>
          </a:xfrm>
          <a:prstGeom prst="rect">
            <a:avLst/>
          </a:prstGeom>
        </p:spPr>
      </p:pic>
      <p:pic>
        <p:nvPicPr>
          <p:cNvPr id="5" name="Picture 4"/>
          <p:cNvPicPr/>
          <p:nvPr/>
        </p:nvPicPr>
        <p:blipFill>
          <a:blip r:embed="rId3"/>
          <a:stretch>
            <a:fillRect/>
          </a:stretch>
        </p:blipFill>
        <p:spPr>
          <a:xfrm>
            <a:off x="897193" y="3581400"/>
            <a:ext cx="7239000" cy="2698750"/>
          </a:xfrm>
          <a:prstGeom prst="rect">
            <a:avLst/>
          </a:prstGeom>
        </p:spPr>
      </p:pic>
    </p:spTree>
    <p:extLst>
      <p:ext uri="{BB962C8B-B14F-4D97-AF65-F5344CB8AC3E}">
        <p14:creationId xmlns:p14="http://schemas.microsoft.com/office/powerpoint/2010/main" val="170977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C18B6-246A-ECAC-1C0E-032FBC67B4A2}"/>
              </a:ext>
            </a:extLst>
          </p:cNvPr>
          <p:cNvSpPr>
            <a:spLocks noGrp="1"/>
          </p:cNvSpPr>
          <p:nvPr>
            <p:ph type="title"/>
          </p:nvPr>
        </p:nvSpPr>
        <p:spPr/>
        <p:txBody>
          <a:bodyPr/>
          <a:lstStyle/>
          <a:p>
            <a:r>
              <a:rPr lang="en-US" dirty="0">
                <a:solidFill>
                  <a:schemeClr val="accent1">
                    <a:lumMod val="75000"/>
                  </a:schemeClr>
                </a:solidFill>
              </a:rPr>
              <a:t>Main goals of Information Security</a:t>
            </a:r>
            <a:endParaRPr lang="en-US" dirty="0"/>
          </a:p>
        </p:txBody>
      </p:sp>
      <p:pic>
        <p:nvPicPr>
          <p:cNvPr id="4" name="Picture 4" descr="Diagram, venn diagram&#10;&#10;Description automatically generated">
            <a:extLst>
              <a:ext uri="{FF2B5EF4-FFF2-40B4-BE49-F238E27FC236}">
                <a16:creationId xmlns:a16="http://schemas.microsoft.com/office/drawing/2014/main" id="{2632E2C0-7BF0-8018-3639-40E73A371C7D}"/>
              </a:ext>
            </a:extLst>
          </p:cNvPr>
          <p:cNvPicPr>
            <a:picLocks noGrp="1" noChangeAspect="1"/>
          </p:cNvPicPr>
          <p:nvPr>
            <p:ph idx="1"/>
          </p:nvPr>
        </p:nvPicPr>
        <p:blipFill>
          <a:blip r:embed="rId2"/>
          <a:stretch>
            <a:fillRect/>
          </a:stretch>
        </p:blipFill>
        <p:spPr>
          <a:xfrm>
            <a:off x="2620174" y="2226469"/>
            <a:ext cx="3903653" cy="3263504"/>
          </a:xfrm>
        </p:spPr>
      </p:pic>
    </p:spTree>
    <p:extLst>
      <p:ext uri="{BB962C8B-B14F-4D97-AF65-F5344CB8AC3E}">
        <p14:creationId xmlns:p14="http://schemas.microsoft.com/office/powerpoint/2010/main" val="290168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solidFill>
                  <a:schemeClr val="accent1">
                    <a:lumMod val="75000"/>
                  </a:schemeClr>
                </a:solidFill>
              </a:rPr>
              <a:t>Main goals of Information Security</a:t>
            </a:r>
          </a:p>
        </p:txBody>
      </p:sp>
      <p:sp>
        <p:nvSpPr>
          <p:cNvPr id="3" name="Content Placeholder 2"/>
          <p:cNvSpPr>
            <a:spLocks noGrp="1"/>
          </p:cNvSpPr>
          <p:nvPr>
            <p:ph idx="1"/>
          </p:nvPr>
        </p:nvSpPr>
        <p:spPr>
          <a:xfrm>
            <a:off x="457200" y="1600200"/>
            <a:ext cx="6068503" cy="4525963"/>
          </a:xfrm>
        </p:spPr>
        <p:txBody>
          <a:bodyPr>
            <a:normAutofit/>
          </a:bodyPr>
          <a:lstStyle/>
          <a:p>
            <a:pPr>
              <a:spcAft>
                <a:spcPts val="1800"/>
              </a:spcAft>
            </a:pPr>
            <a:r>
              <a:rPr lang="en-US" sz="4000" b="1"/>
              <a:t>C</a:t>
            </a:r>
            <a:r>
              <a:rPr lang="en-US" sz="2800" b="1"/>
              <a:t>onfidentiality</a:t>
            </a:r>
            <a:r>
              <a:rPr lang="en-US" sz="2800"/>
              <a:t>:only authorized entities have access to the data</a:t>
            </a:r>
          </a:p>
          <a:p>
            <a:pPr>
              <a:spcAft>
                <a:spcPts val="1800"/>
              </a:spcAft>
            </a:pPr>
            <a:r>
              <a:rPr lang="en-US" sz="4000" b="1"/>
              <a:t>I</a:t>
            </a:r>
            <a:r>
              <a:rPr lang="en-US" sz="2800" b="1"/>
              <a:t>ntegrity: </a:t>
            </a:r>
            <a:r>
              <a:rPr lang="en-US" sz="2800"/>
              <a:t>there are no unauthorized modifications of the data</a:t>
            </a:r>
          </a:p>
          <a:p>
            <a:pPr>
              <a:spcAft>
                <a:spcPts val="1800"/>
              </a:spcAft>
            </a:pPr>
            <a:r>
              <a:rPr lang="en-US" sz="4000" b="1"/>
              <a:t>A</a:t>
            </a:r>
            <a:r>
              <a:rPr lang="en-US" sz="2800" b="1"/>
              <a:t>vailability: </a:t>
            </a:r>
            <a:r>
              <a:rPr lang="en-US" sz="2800"/>
              <a:t>authorized entities can access the data when and how they are permitted to do so</a:t>
            </a: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b="17802"/>
          <a:stretch>
            <a:fillRect/>
          </a:stretch>
        </p:blipFill>
        <p:spPr bwMode="auto">
          <a:xfrm>
            <a:off x="6172200" y="4272115"/>
            <a:ext cx="2971800" cy="236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710" y="1452106"/>
            <a:ext cx="2030827" cy="16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332" y="2652866"/>
            <a:ext cx="2249361"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438400" y="5989571"/>
            <a:ext cx="3581400" cy="646331"/>
          </a:xfrm>
          <a:prstGeom prst="rect">
            <a:avLst/>
          </a:prstGeom>
          <a:noFill/>
        </p:spPr>
        <p:txBody>
          <a:bodyPr wrap="square" rtlCol="0">
            <a:spAutoFit/>
          </a:bodyPr>
          <a:lstStyle/>
          <a:p>
            <a:pPr algn="ctr"/>
            <a:r>
              <a:rPr lang="en-US" sz="3600" b="1">
                <a:solidFill>
                  <a:srgbClr val="00B050"/>
                </a:solidFill>
              </a:rPr>
              <a:t>(</a:t>
            </a:r>
            <a:r>
              <a:rPr lang="en-US" sz="3600" b="1">
                <a:solidFill>
                  <a:srgbClr val="FF0000"/>
                </a:solidFill>
              </a:rPr>
              <a:t>C-I-A Triad</a:t>
            </a:r>
            <a:r>
              <a:rPr lang="en-US" sz="3600" b="1">
                <a:solidFill>
                  <a:srgbClr val="00B050"/>
                </a:solidFill>
              </a:rPr>
              <a:t>)</a:t>
            </a:r>
          </a:p>
        </p:txBody>
      </p:sp>
    </p:spTree>
    <p:extLst>
      <p:ext uri="{BB962C8B-B14F-4D97-AF65-F5344CB8AC3E}">
        <p14:creationId xmlns:p14="http://schemas.microsoft.com/office/powerpoint/2010/main" val="393291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555</TotalTime>
  <Words>1209</Words>
  <Application>Microsoft Macintosh PowerPoint</Application>
  <PresentationFormat>On-screen Show (4:3)</PresentationFormat>
  <Paragraphs>149</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Unicode MS</vt:lpstr>
      <vt:lpstr>Aptos</vt:lpstr>
      <vt:lpstr>Arial</vt:lpstr>
      <vt:lpstr>Calibri</vt:lpstr>
      <vt:lpstr>Office Theme</vt:lpstr>
      <vt:lpstr>Lesson 1.    Introduction to Information Security</vt:lpstr>
      <vt:lpstr>Outline </vt:lpstr>
      <vt:lpstr>What is Information Security?</vt:lpstr>
      <vt:lpstr>What is Information Security?</vt:lpstr>
      <vt:lpstr>What is Information Security?</vt:lpstr>
      <vt:lpstr>Why is InfoSec Important?</vt:lpstr>
      <vt:lpstr>PowerPoint Presentation</vt:lpstr>
      <vt:lpstr>Main goals of Information Security</vt:lpstr>
      <vt:lpstr>Main goals of Information Security</vt:lpstr>
      <vt:lpstr>Asset, Threats, Vulnerabilities, and Risk</vt:lpstr>
      <vt:lpstr>Asset, Threats, Vulnerabilities, and Risk</vt:lpstr>
      <vt:lpstr>What can we do?</vt:lpstr>
      <vt:lpstr>What can we do?</vt:lpstr>
      <vt:lpstr>What can we do?</vt:lpstr>
      <vt:lpstr>Principle of Least Privilege</vt:lpstr>
      <vt:lpstr>What can we do?</vt:lpstr>
      <vt:lpstr>What can we do?</vt:lpstr>
      <vt:lpstr>Security Concepts</vt:lpstr>
      <vt:lpstr>Security Control Frameworks</vt:lpstr>
      <vt:lpstr>Summary </vt:lpstr>
      <vt:lpstr>Q&amp;A</vt:lpstr>
      <vt:lpstr>Questions (MQCs)</vt:lpstr>
      <vt:lpstr>Q1. Message ………..means that the data must arrive at the receiver exactly as sent</vt:lpstr>
      <vt:lpstr>Q2. Cryptography does not concern itself with: </vt:lpstr>
      <vt:lpstr>Q3. An access control system that grants users only those rights necessary for them to perform their work is operating on which security principle?</vt:lpstr>
      <vt:lpstr>Q4. Which of the following is the verification of a person’s identity?</vt:lpstr>
      <vt:lpstr>Q5. John is concerned about social engineering. He is particularly concerned that this technique could be used by an attacker to obtain information about the network, including possibly even passwords. What countermeasure would be most effective in combating social engineering? </vt:lpstr>
      <vt:lpstr>Q6. The application of which of the following standards would BEST reduce the potential for data breaches? </vt:lpstr>
      <vt:lpstr>Q7. The first phase of hacking an IT system is compromise of which foundation of security? </vt:lpstr>
      <vt:lpstr>Q8. The PRIMARY purpose of a security awareness program is to?</vt:lpstr>
      <vt:lpstr>Q9. Which type of cyber attack is commonly performed through emails?</vt:lpstr>
      <vt:lpstr>Q10. The use of strong authentication, the encryption of Personally Identifiable Information (PII) on database servers, application security reviews, and the encryption of data transmitted across networks provide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Computer Security Concepts</dc:title>
  <dc:creator>Admin</dc:creator>
  <cp:lastModifiedBy>Thanh Le (Tony)</cp:lastModifiedBy>
  <cp:revision>60</cp:revision>
  <dcterms:created xsi:type="dcterms:W3CDTF">2006-08-16T00:00:00Z</dcterms:created>
  <dcterms:modified xsi:type="dcterms:W3CDTF">2024-05-18T02:28:02Z</dcterms:modified>
</cp:coreProperties>
</file>