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68" r:id="rId9"/>
    <p:sldId id="269" r:id="rId10"/>
    <p:sldId id="271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198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930" y="2240407"/>
            <a:ext cx="28981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5195" y="489204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719" y="489204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8640" y="911352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7" y="473963"/>
                </a:ln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1487" y="626110"/>
            <a:ext cx="77010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1558099"/>
            <a:ext cx="7543165" cy="445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1140" y="6540120"/>
            <a:ext cx="121094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721" y="6540120"/>
            <a:ext cx="392239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‹#›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ob@xyz.com" TargetMode="External"/><Relationship Id="rId5" Type="http://schemas.openxmlformats.org/officeDocument/2006/relationships/hyperlink" Target="mailto:anne@xyz.com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3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7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41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77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91761" y="3917060"/>
            <a:ext cx="1360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DTDs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7470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Well-Formed XML documents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7201534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elements must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enclosed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the root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10" dirty="0">
                <a:latin typeface="Tahoma"/>
                <a:cs typeface="Tahoma"/>
              </a:rPr>
              <a:t>have </a:t>
            </a:r>
            <a:r>
              <a:rPr sz="2400" spc="-5" dirty="0">
                <a:latin typeface="Tahoma"/>
                <a:cs typeface="Tahoma"/>
              </a:rPr>
              <a:t>closing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tags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tags should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case</a:t>
            </a:r>
            <a:r>
              <a:rPr sz="2400" spc="-10" dirty="0">
                <a:latin typeface="Tahoma"/>
                <a:cs typeface="Tahoma"/>
              </a:rPr>
              <a:t> sensitive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must be </a:t>
            </a:r>
            <a:r>
              <a:rPr sz="2400" spc="-5" dirty="0">
                <a:latin typeface="Tahoma"/>
                <a:cs typeface="Tahoma"/>
              </a:rPr>
              <a:t>properly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nested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attribute </a:t>
            </a:r>
            <a:r>
              <a:rPr sz="2400" spc="-10" dirty="0">
                <a:latin typeface="Tahoma"/>
                <a:cs typeface="Tahoma"/>
              </a:rPr>
              <a:t>values </a:t>
            </a:r>
            <a:r>
              <a:rPr sz="2400" dirty="0">
                <a:latin typeface="Tahoma"/>
                <a:cs typeface="Tahoma"/>
              </a:rPr>
              <a:t>must </a:t>
            </a:r>
            <a:r>
              <a:rPr sz="2400" spc="-10" dirty="0">
                <a:latin typeface="Tahoma"/>
                <a:cs typeface="Tahoma"/>
              </a:rPr>
              <a:t>always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quoted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7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Valid XML documents</a:t>
            </a:r>
            <a:r>
              <a:rPr sz="4400" spc="-130" dirty="0"/>
              <a:t> </a:t>
            </a:r>
            <a:r>
              <a:rPr sz="4400" spc="-10" dirty="0"/>
              <a:t>1-2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616190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827405" algn="l"/>
                <a:tab pos="1737995" algn="l"/>
                <a:tab pos="2589530" algn="l"/>
                <a:tab pos="4211320" algn="l"/>
                <a:tab pos="4706620" algn="l"/>
                <a:tab pos="5156835" algn="l"/>
                <a:tab pos="7040880" algn="l"/>
              </a:tabLst>
            </a:pPr>
            <a:r>
              <a:rPr sz="2400" dirty="0">
                <a:latin typeface="Tahoma"/>
                <a:cs typeface="Tahoma"/>
              </a:rPr>
              <a:t>A	</a:t>
            </a:r>
            <a:r>
              <a:rPr sz="2400" spc="-5" dirty="0">
                <a:latin typeface="Tahoma"/>
                <a:cs typeface="Tahoma"/>
              </a:rPr>
              <a:t>vali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-20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ML	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ocument	is	a	</a:t>
            </a:r>
            <a:r>
              <a:rPr sz="2400" spc="-5" dirty="0">
                <a:latin typeface="Tahoma"/>
                <a:cs typeface="Tahoma"/>
              </a:rPr>
              <a:t>w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ll-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med	X</a:t>
            </a:r>
            <a:r>
              <a:rPr sz="2400" spc="-20" dirty="0">
                <a:latin typeface="Tahoma"/>
                <a:cs typeface="Tahoma"/>
              </a:rPr>
              <a:t>M</a:t>
            </a:r>
            <a:r>
              <a:rPr sz="2400" dirty="0">
                <a:latin typeface="Tahoma"/>
                <a:cs typeface="Tahoma"/>
              </a:rPr>
              <a:t>L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document that adheres </a:t>
            </a:r>
            <a:r>
              <a:rPr sz="2400" dirty="0">
                <a:latin typeface="Tahoma"/>
                <a:cs typeface="Tahoma"/>
              </a:rPr>
              <a:t>to its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  <a:p>
            <a:pPr marL="354965" marR="5715" indent="-342265">
              <a:lnSpc>
                <a:spcPct val="100000"/>
              </a:lnSpc>
              <a:spcBef>
                <a:spcPts val="17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1021080" algn="l"/>
                <a:tab pos="2122170" algn="l"/>
                <a:tab pos="2542540" algn="l"/>
                <a:tab pos="3028950" algn="l"/>
                <a:tab pos="3748404" algn="l"/>
                <a:tab pos="5239385" algn="l"/>
                <a:tab pos="5601970" algn="l"/>
                <a:tab pos="7282815" algn="l"/>
              </a:tabLst>
            </a:pPr>
            <a:r>
              <a:rPr sz="2400" dirty="0">
                <a:latin typeface="Tahoma"/>
                <a:cs typeface="Tahoma"/>
              </a:rPr>
              <a:t>The	</a:t>
            </a:r>
            <a:r>
              <a:rPr sz="2400" spc="-5" dirty="0">
                <a:latin typeface="Tahoma"/>
                <a:cs typeface="Tahoma"/>
              </a:rPr>
              <a:t>va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	of	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n	</a:t>
            </a:r>
            <a:r>
              <a:rPr sz="2400" spc="-1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ML	d</a:t>
            </a:r>
            <a:r>
              <a:rPr sz="2400" spc="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cu</a:t>
            </a:r>
            <a:r>
              <a:rPr sz="2400" spc="-15" dirty="0">
                <a:latin typeface="Tahoma"/>
                <a:cs typeface="Tahoma"/>
              </a:rPr>
              <a:t>m</a:t>
            </a:r>
            <a:r>
              <a:rPr sz="2400" spc="-5" dirty="0">
                <a:latin typeface="Tahoma"/>
                <a:cs typeface="Tahoma"/>
              </a:rPr>
              <a:t>en</a:t>
            </a:r>
            <a:r>
              <a:rPr sz="2400" dirty="0">
                <a:latin typeface="Tahoma"/>
                <a:cs typeface="Tahoma"/>
              </a:rPr>
              <a:t>t	is	det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rmi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2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-10" dirty="0">
                <a:latin typeface="Tahoma"/>
                <a:cs typeface="Tahoma"/>
              </a:rPr>
              <a:t>by  </a:t>
            </a:r>
            <a:r>
              <a:rPr sz="2400" spc="-5" dirty="0">
                <a:latin typeface="Tahoma"/>
                <a:cs typeface="Tahoma"/>
              </a:rPr>
              <a:t>checking </a:t>
            </a:r>
            <a:r>
              <a:rPr sz="2400" dirty="0">
                <a:latin typeface="Tahoma"/>
                <a:cs typeface="Tahoma"/>
              </a:rPr>
              <a:t>it against its</a:t>
            </a:r>
            <a:r>
              <a:rPr sz="2400" spc="-5" dirty="0">
                <a:latin typeface="Tahoma"/>
                <a:cs typeface="Tahoma"/>
              </a:rPr>
              <a:t> DTD.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278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Valid XML documents</a:t>
            </a:r>
            <a:r>
              <a:rPr sz="4400" spc="-130" dirty="0"/>
              <a:t> </a:t>
            </a:r>
            <a:r>
              <a:rPr sz="4400" spc="-10" dirty="0"/>
              <a:t>2-2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561" y="14485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2057400"/>
            <a:ext cx="6248400" cy="436943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&lt;?xml version=”1.0”</a:t>
            </a:r>
            <a:r>
              <a:rPr sz="1000" spc="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encoding=”ISO-8859-1”?&gt;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&lt;!DOCTYPE Mail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</a:t>
            </a:r>
            <a:endParaRPr sz="1000">
              <a:latin typeface="Courier New"/>
              <a:cs typeface="Courier New"/>
            </a:endParaRPr>
          </a:p>
          <a:p>
            <a:pPr marL="91440" marR="6629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Mail (To, From, Date, Time, Cc, Bcc, Subject, Message, Signatu  re)&gt;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To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From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Date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Time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Cc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Bcc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Subject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Message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Signature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]&gt;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&lt;Mail&gt;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&lt;To&gt; </a:t>
            </a:r>
            <a:r>
              <a:rPr sz="1000" spc="-5" dirty="0">
                <a:latin typeface="Courier New"/>
                <a:cs typeface="Courier New"/>
                <a:hlinkClick r:id="rId5"/>
              </a:rPr>
              <a:t>anne@xyz.com</a:t>
            </a:r>
            <a:r>
              <a:rPr sz="1000" dirty="0">
                <a:latin typeface="Courier New"/>
                <a:cs typeface="Courier New"/>
                <a:hlinkClick r:id="rId5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&lt;/To&gt;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&lt;From&gt; </a:t>
            </a:r>
            <a:r>
              <a:rPr sz="1000" spc="-5" dirty="0">
                <a:latin typeface="Courier New"/>
                <a:cs typeface="Courier New"/>
                <a:hlinkClick r:id="rId6"/>
              </a:rPr>
              <a:t>bob@xyz.com</a:t>
            </a:r>
            <a:r>
              <a:rPr sz="1000" dirty="0">
                <a:latin typeface="Courier New"/>
                <a:cs typeface="Courier New"/>
                <a:hlinkClick r:id="rId6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&lt;/From&gt;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&lt;Date&gt; 27th February 2007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&lt;/Date&gt;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&lt;Time&gt; 11:30 am</a:t>
            </a:r>
            <a:r>
              <a:rPr sz="1000" spc="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&lt;/Time&gt;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&lt;Cc&gt; &lt;/Cc&gt;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&lt;Bcc&gt; &lt;/Bcc&gt;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&lt;Subject&gt; Meeting at Main Conference Room at 4:30pm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&lt;/Subject&gt;</a:t>
            </a:r>
            <a:endParaRPr sz="1000">
              <a:latin typeface="Courier New"/>
              <a:cs typeface="Courier New"/>
            </a:endParaRPr>
          </a:p>
          <a:p>
            <a:pPr marL="91440" marR="129539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&lt;Message&gt; Hi, Kindly request you to attend the cultural body general meeting in  the main conference room at 4:30 pm. Please be present to learn about the new  activities being planned for the employees for this year. Yours sincerely,</a:t>
            </a:r>
            <a:r>
              <a:rPr sz="1000" spc="1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Bob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&lt;/Message&gt;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&lt;Signature&gt; &lt;/Signature&gt;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&lt;/Mail&gt;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4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Testing XML </a:t>
            </a:r>
            <a:r>
              <a:rPr sz="4400" spc="-5" dirty="0"/>
              <a:t>for </a:t>
            </a:r>
            <a:r>
              <a:rPr sz="4400" dirty="0"/>
              <a:t>Validity</a:t>
            </a:r>
            <a:r>
              <a:rPr sz="4400" spc="-105" dirty="0"/>
              <a:t> </a:t>
            </a:r>
            <a:r>
              <a:rPr sz="4400" spc="-5" dirty="0"/>
              <a:t>1-2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631645"/>
            <a:ext cx="7235190" cy="396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determined </a:t>
            </a:r>
            <a:r>
              <a:rPr sz="2400" dirty="0">
                <a:latin typeface="Tahoma"/>
                <a:cs typeface="Tahoma"/>
              </a:rPr>
              <a:t>by using a </a:t>
            </a:r>
            <a:r>
              <a:rPr sz="2400" spc="-5" dirty="0">
                <a:latin typeface="Tahoma"/>
                <a:cs typeface="Tahoma"/>
              </a:rPr>
              <a:t>validating </a:t>
            </a:r>
            <a:r>
              <a:rPr sz="2400" dirty="0">
                <a:latin typeface="Tahoma"/>
                <a:cs typeface="Tahoma"/>
              </a:rPr>
              <a:t>parser  </a:t>
            </a:r>
            <a:r>
              <a:rPr sz="2400" spc="-5" dirty="0">
                <a:latin typeface="Tahoma"/>
                <a:cs typeface="Tahoma"/>
              </a:rPr>
              <a:t>such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Microsoft XML </a:t>
            </a:r>
            <a:r>
              <a:rPr sz="2400" dirty="0">
                <a:latin typeface="Tahoma"/>
                <a:cs typeface="Tahoma"/>
              </a:rPr>
              <a:t>Core </a:t>
            </a:r>
            <a:r>
              <a:rPr sz="2400" spc="-10" dirty="0">
                <a:latin typeface="Tahoma"/>
                <a:cs typeface="Tahoma"/>
              </a:rPr>
              <a:t>Services </a:t>
            </a:r>
            <a:r>
              <a:rPr sz="2400" spc="-5" dirty="0">
                <a:latin typeface="Tahoma"/>
                <a:cs typeface="Tahoma"/>
              </a:rPr>
              <a:t>(MSXML) 6.0  Parser.</a:t>
            </a:r>
            <a:endParaRPr sz="2400">
              <a:latin typeface="Tahoma"/>
              <a:cs typeface="Tahoma"/>
            </a:endParaRPr>
          </a:p>
          <a:p>
            <a:pPr marL="354965" marR="6350" indent="-342265" algn="just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MSXML enables the Internet Explorer (IE) browser 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validate 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code.</a:t>
            </a:r>
            <a:endParaRPr sz="2400">
              <a:latin typeface="Tahoma"/>
              <a:cs typeface="Tahoma"/>
            </a:endParaRPr>
          </a:p>
          <a:p>
            <a:pPr marL="354965" marR="5080" indent="-342265" algn="just">
              <a:lnSpc>
                <a:spcPct val="100000"/>
              </a:lnSpc>
              <a:spcBef>
                <a:spcPts val="1689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first image displays the validation result of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valid mobile.xml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file.</a:t>
            </a:r>
            <a:endParaRPr sz="2400">
              <a:latin typeface="Tahoma"/>
              <a:cs typeface="Tahoma"/>
            </a:endParaRPr>
          </a:p>
          <a:p>
            <a:pPr marL="354965" marR="5715" indent="-342265" algn="just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second </a:t>
            </a:r>
            <a:r>
              <a:rPr sz="2400" dirty="0">
                <a:latin typeface="Tahoma"/>
                <a:cs typeface="Tahoma"/>
              </a:rPr>
              <a:t>image displays </a:t>
            </a:r>
            <a:r>
              <a:rPr sz="2400" spc="-5" dirty="0">
                <a:latin typeface="Tahoma"/>
                <a:cs typeface="Tahoma"/>
              </a:rPr>
              <a:t>the validation </a:t>
            </a:r>
            <a:r>
              <a:rPr sz="2400" spc="-10" dirty="0">
                <a:latin typeface="Tahoma"/>
                <a:cs typeface="Tahoma"/>
              </a:rPr>
              <a:t>result  </a:t>
            </a:r>
            <a:r>
              <a:rPr sz="2400" spc="-5" dirty="0">
                <a:latin typeface="Tahoma"/>
                <a:cs typeface="Tahoma"/>
              </a:rPr>
              <a:t>after the removal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signature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84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Testing XML </a:t>
            </a:r>
            <a:r>
              <a:rPr sz="4400" spc="-5" dirty="0"/>
              <a:t>for </a:t>
            </a:r>
            <a:r>
              <a:rPr sz="4400" dirty="0"/>
              <a:t>Validity</a:t>
            </a:r>
            <a:r>
              <a:rPr sz="4400" spc="-105" dirty="0"/>
              <a:t> </a:t>
            </a:r>
            <a:r>
              <a:rPr sz="4400" spc="-5" dirty="0"/>
              <a:t>2-2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466554" y="1447800"/>
            <a:ext cx="8372645" cy="4562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46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Declaring</a:t>
            </a:r>
            <a:r>
              <a:rPr sz="4400" spc="-90" dirty="0"/>
              <a:t> </a:t>
            </a:r>
            <a:r>
              <a:rPr sz="4400" spc="-5" dirty="0"/>
              <a:t>Elements</a:t>
            </a:r>
            <a:endParaRPr sz="44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5844" y="1631645"/>
            <a:ext cx="6670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XML </a:t>
            </a:r>
            <a:r>
              <a:rPr sz="2000" spc="-5" dirty="0">
                <a:latin typeface="Tahoma"/>
                <a:cs typeface="Tahoma"/>
              </a:rPr>
              <a:t>elements </a:t>
            </a:r>
            <a:r>
              <a:rPr sz="2000" dirty="0">
                <a:latin typeface="Tahoma"/>
                <a:cs typeface="Tahoma"/>
              </a:rPr>
              <a:t>are declared </a:t>
            </a:r>
            <a:r>
              <a:rPr sz="2000" spc="-5" dirty="0">
                <a:latin typeface="Tahoma"/>
                <a:cs typeface="Tahoma"/>
              </a:rPr>
              <a:t>with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5" dirty="0">
                <a:latin typeface="Tahoma"/>
                <a:cs typeface="Tahoma"/>
              </a:rPr>
              <a:t>element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declaration.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61" y="25915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3200400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&lt;!ELEMENT element-name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element-rule&gt;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600" y="3657600"/>
            <a:ext cx="6248400" cy="2057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ts val="185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ts val="1850"/>
              </a:lnSpc>
            </a:pPr>
            <a:r>
              <a:rPr sz="1600" spc="-5" dirty="0">
                <a:latin typeface="Courier New"/>
                <a:cs typeface="Courier New"/>
              </a:rPr>
              <a:t>ELEMENT</a:t>
            </a:r>
            <a:r>
              <a:rPr sz="1600" spc="-4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keyword,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element-name</a:t>
            </a:r>
            <a:r>
              <a:rPr sz="1600" spc="-3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name </a:t>
            </a:r>
            <a:r>
              <a:rPr sz="1600" spc="-10" dirty="0">
                <a:latin typeface="Tahoma"/>
                <a:cs typeface="Tahoma"/>
              </a:rPr>
              <a:t>of the element,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element-rule </a:t>
            </a:r>
            <a:r>
              <a:rPr sz="1600" spc="-10" dirty="0">
                <a:latin typeface="Tahoma"/>
                <a:cs typeface="Tahoma"/>
              </a:rPr>
              <a:t>can </a:t>
            </a:r>
            <a:r>
              <a:rPr sz="1600" spc="-5" dirty="0">
                <a:latin typeface="Tahoma"/>
                <a:cs typeface="Tahoma"/>
              </a:rPr>
              <a:t>be one of </a:t>
            </a:r>
            <a:r>
              <a:rPr sz="1600" spc="-10" dirty="0">
                <a:latin typeface="Tahoma"/>
                <a:cs typeface="Tahoma"/>
              </a:rPr>
              <a:t>the following: </a:t>
            </a:r>
            <a:r>
              <a:rPr sz="1600" spc="-5" dirty="0">
                <a:latin typeface="Tahoma"/>
                <a:cs typeface="Tahoma"/>
              </a:rPr>
              <a:t>No </a:t>
            </a:r>
            <a:r>
              <a:rPr sz="1600" spc="-10" dirty="0">
                <a:latin typeface="Tahoma"/>
                <a:cs typeface="Tahoma"/>
              </a:rPr>
              <a:t>Content,</a:t>
            </a:r>
            <a:r>
              <a:rPr sz="1600" spc="-2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Only</a:t>
            </a:r>
            <a:endParaRPr sz="1600">
              <a:latin typeface="Tahoma"/>
              <a:cs typeface="Tahoma"/>
            </a:endParaRPr>
          </a:p>
          <a:p>
            <a:pPr marL="320040" marR="534670">
              <a:lnSpc>
                <a:spcPct val="97500"/>
              </a:lnSpc>
              <a:spcBef>
                <a:spcPts val="195"/>
              </a:spcBef>
              <a:tabLst>
                <a:tab pos="1606550" algn="l"/>
              </a:tabLst>
            </a:pPr>
            <a:r>
              <a:rPr sz="1600" spc="-10" dirty="0">
                <a:latin typeface="Tahoma"/>
                <a:cs typeface="Tahoma"/>
              </a:rPr>
              <a:t>Parsed Character </a:t>
            </a:r>
            <a:r>
              <a:rPr sz="1600" spc="-5" dirty="0">
                <a:latin typeface="Tahoma"/>
                <a:cs typeface="Tahoma"/>
              </a:rPr>
              <a:t>Data, </a:t>
            </a:r>
            <a:r>
              <a:rPr sz="1600" spc="-10" dirty="0">
                <a:latin typeface="Tahoma"/>
                <a:cs typeface="Tahoma"/>
              </a:rPr>
              <a:t>Any Contents, Children, Only </a:t>
            </a:r>
            <a:r>
              <a:rPr sz="1600" spc="-5" dirty="0">
                <a:latin typeface="Tahoma"/>
                <a:cs typeface="Tahoma"/>
              </a:rPr>
              <a:t>One  </a:t>
            </a:r>
            <a:r>
              <a:rPr sz="1600" spc="-10" dirty="0">
                <a:latin typeface="Tahoma"/>
                <a:cs typeface="Tahoma"/>
              </a:rPr>
              <a:t>Occurrence, Minimum </a:t>
            </a:r>
            <a:r>
              <a:rPr sz="1600" spc="-5" dirty="0">
                <a:latin typeface="Tahoma"/>
                <a:cs typeface="Tahoma"/>
              </a:rPr>
              <a:t>One </a:t>
            </a:r>
            <a:r>
              <a:rPr sz="1600" spc="-10" dirty="0">
                <a:latin typeface="Tahoma"/>
                <a:cs typeface="Tahoma"/>
              </a:rPr>
              <a:t>Occurrence, </a:t>
            </a:r>
            <a:r>
              <a:rPr sz="1600" spc="-25" dirty="0">
                <a:latin typeface="Tahoma"/>
                <a:cs typeface="Tahoma"/>
              </a:rPr>
              <a:t>Zero </a:t>
            </a:r>
            <a:r>
              <a:rPr sz="1600" spc="-5" dirty="0">
                <a:latin typeface="Tahoma"/>
                <a:cs typeface="Tahoma"/>
              </a:rPr>
              <a:t>or </a:t>
            </a:r>
            <a:r>
              <a:rPr sz="1600" spc="-10" dirty="0">
                <a:latin typeface="Tahoma"/>
                <a:cs typeface="Tahoma"/>
              </a:rPr>
              <a:t>More  Occurrences,	</a:t>
            </a:r>
            <a:r>
              <a:rPr sz="1600" spc="-20" dirty="0">
                <a:latin typeface="Tahoma"/>
                <a:cs typeface="Tahoma"/>
              </a:rPr>
              <a:t>Zero </a:t>
            </a:r>
            <a:r>
              <a:rPr sz="1600" spc="-5" dirty="0">
                <a:latin typeface="Tahoma"/>
                <a:cs typeface="Tahoma"/>
              </a:rPr>
              <a:t>or One </a:t>
            </a:r>
            <a:r>
              <a:rPr sz="1600" spc="-10" dirty="0">
                <a:latin typeface="Tahoma"/>
                <a:cs typeface="Tahoma"/>
              </a:rPr>
              <a:t>Occurrence, </a:t>
            </a:r>
            <a:r>
              <a:rPr sz="1600" spc="-5" dirty="0">
                <a:latin typeface="Tahoma"/>
                <a:cs typeface="Tahoma"/>
              </a:rPr>
              <a:t>Either/Or Content or  </a:t>
            </a:r>
            <a:r>
              <a:rPr sz="1600" spc="-15" dirty="0">
                <a:latin typeface="Tahoma"/>
                <a:cs typeface="Tahoma"/>
              </a:rPr>
              <a:t>Mixed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Content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59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Testing XML </a:t>
            </a:r>
            <a:r>
              <a:rPr sz="4400" spc="-5" dirty="0"/>
              <a:t>for</a:t>
            </a:r>
            <a:r>
              <a:rPr sz="4400" spc="-85" dirty="0"/>
              <a:t> </a:t>
            </a:r>
            <a:r>
              <a:rPr sz="4400" dirty="0"/>
              <a:t>Validity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143000" y="1524000"/>
            <a:ext cx="7315200" cy="3072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Declaring </a:t>
            </a:r>
            <a:r>
              <a:rPr sz="4400" dirty="0"/>
              <a:t>Attributes</a:t>
            </a:r>
            <a:r>
              <a:rPr sz="4400" spc="-100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8561" y="16771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2362200"/>
            <a:ext cx="6248400" cy="59182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83820">
              <a:lnSpc>
                <a:spcPct val="100000"/>
              </a:lnSpc>
              <a:spcBef>
                <a:spcPts val="180"/>
              </a:spcBef>
              <a:tabLst>
                <a:tab pos="1377950" algn="l"/>
                <a:tab pos="3034665" algn="l"/>
                <a:tab pos="4933950" algn="l"/>
              </a:tabLst>
            </a:pPr>
            <a:r>
              <a:rPr sz="1600" spc="-10" dirty="0">
                <a:latin typeface="Courier New"/>
                <a:cs typeface="Courier New"/>
              </a:rPr>
              <a:t>&lt;</a:t>
            </a:r>
            <a:r>
              <a:rPr sz="1600" spc="-5" dirty="0">
                <a:latin typeface="Courier New"/>
                <a:cs typeface="Courier New"/>
              </a:rPr>
              <a:t>!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0" dirty="0">
                <a:latin typeface="Courier New"/>
                <a:cs typeface="Courier New"/>
              </a:rPr>
              <a:t>el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600" spc="-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0" dirty="0">
                <a:latin typeface="Courier New"/>
                <a:cs typeface="Courier New"/>
              </a:rPr>
              <a:t>n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me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0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0" dirty="0">
                <a:latin typeface="Courier New"/>
                <a:cs typeface="Courier New"/>
              </a:rPr>
              <a:t>te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-10" dirty="0">
                <a:latin typeface="Courier New"/>
                <a:cs typeface="Courier New"/>
              </a:rPr>
              <a:t>n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0" dirty="0">
                <a:latin typeface="Courier New"/>
                <a:cs typeface="Courier New"/>
              </a:rPr>
              <a:t>m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r</a:t>
            </a:r>
            <a:r>
              <a:rPr sz="1600" spc="0" dirty="0">
                <a:latin typeface="Courier New"/>
                <a:cs typeface="Courier New"/>
              </a:rPr>
              <a:t>i</a:t>
            </a:r>
            <a:r>
              <a:rPr sz="1600" spc="-10" dirty="0">
                <a:latin typeface="Courier New"/>
                <a:cs typeface="Courier New"/>
              </a:rPr>
              <a:t>b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0" dirty="0">
                <a:latin typeface="Courier New"/>
                <a:cs typeface="Courier New"/>
              </a:rPr>
              <a:t>t</a:t>
            </a:r>
            <a:r>
              <a:rPr sz="1600" spc="10" dirty="0">
                <a:latin typeface="Courier New"/>
                <a:cs typeface="Courier New"/>
              </a:rPr>
              <a:t>e</a:t>
            </a:r>
            <a:r>
              <a:rPr sz="1600" spc="-5" dirty="0">
                <a:latin typeface="Courier New"/>
                <a:cs typeface="Courier New"/>
              </a:rPr>
              <a:t>-  type default-value&gt;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3124200"/>
            <a:ext cx="6248400" cy="218694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600" spc="-10" dirty="0">
                <a:latin typeface="Tahoma"/>
                <a:cs typeface="Tahoma"/>
              </a:rPr>
              <a:t>where,</a:t>
            </a:r>
            <a:endParaRPr sz="1600">
              <a:latin typeface="Tahoma"/>
              <a:cs typeface="Tahoma"/>
            </a:endParaRPr>
          </a:p>
          <a:p>
            <a:pPr marL="320040">
              <a:lnSpc>
                <a:spcPct val="100000"/>
              </a:lnSpc>
              <a:spcBef>
                <a:spcPts val="1560"/>
              </a:spcBef>
            </a:pPr>
            <a:r>
              <a:rPr sz="1600" spc="-5" dirty="0">
                <a:latin typeface="Courier New"/>
                <a:cs typeface="Courier New"/>
              </a:rPr>
              <a:t>element-name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3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element the attribute </a:t>
            </a:r>
            <a:r>
              <a:rPr sz="1600" spc="-5" dirty="0">
                <a:latin typeface="Tahoma"/>
                <a:cs typeface="Tahoma"/>
              </a:rPr>
              <a:t>belongs</a:t>
            </a:r>
            <a:endParaRPr sz="1600">
              <a:latin typeface="Tahoma"/>
              <a:cs typeface="Tahoma"/>
            </a:endParaRPr>
          </a:p>
          <a:p>
            <a:pPr marL="320040" marR="666750">
              <a:lnSpc>
                <a:spcPct val="1885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attribute-name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5" dirty="0">
                <a:latin typeface="Tahoma"/>
                <a:cs typeface="Tahoma"/>
              </a:rPr>
              <a:t>name of </a:t>
            </a:r>
            <a:r>
              <a:rPr sz="1600" spc="-10" dirty="0">
                <a:latin typeface="Tahoma"/>
                <a:cs typeface="Tahoma"/>
              </a:rPr>
              <a:t>the attribute  </a:t>
            </a:r>
            <a:r>
              <a:rPr sz="1600" spc="-5" dirty="0">
                <a:latin typeface="Courier New"/>
                <a:cs typeface="Courier New"/>
              </a:rPr>
              <a:t>attribute-type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type </a:t>
            </a:r>
            <a:r>
              <a:rPr sz="1600" spc="-5" dirty="0">
                <a:latin typeface="Tahoma"/>
                <a:cs typeface="Tahoma"/>
              </a:rPr>
              <a:t>of data </a:t>
            </a:r>
            <a:r>
              <a:rPr sz="1600" spc="-10" dirty="0">
                <a:latin typeface="Tahoma"/>
                <a:cs typeface="Tahoma"/>
              </a:rPr>
              <a:t>the attribute can</a:t>
            </a:r>
            <a:r>
              <a:rPr sz="1600" spc="-3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accept  </a:t>
            </a:r>
            <a:r>
              <a:rPr sz="1600" spc="-5" dirty="0">
                <a:latin typeface="Courier New"/>
                <a:cs typeface="Courier New"/>
              </a:rPr>
              <a:t>default-value </a:t>
            </a:r>
            <a:r>
              <a:rPr sz="1600" spc="-5" dirty="0">
                <a:latin typeface="Tahoma"/>
                <a:cs typeface="Tahoma"/>
              </a:rPr>
              <a:t>is </a:t>
            </a:r>
            <a:r>
              <a:rPr sz="1600" spc="-10" dirty="0">
                <a:latin typeface="Tahoma"/>
                <a:cs typeface="Tahoma"/>
              </a:rPr>
              <a:t>the default </a:t>
            </a:r>
            <a:r>
              <a:rPr sz="1600" spc="-15" dirty="0">
                <a:latin typeface="Tahoma"/>
                <a:cs typeface="Tahoma"/>
              </a:rPr>
              <a:t>value </a:t>
            </a:r>
            <a:r>
              <a:rPr sz="1600" spc="-10" dirty="0">
                <a:latin typeface="Tahoma"/>
                <a:cs typeface="Tahoma"/>
              </a:rPr>
              <a:t>for the</a:t>
            </a:r>
            <a:r>
              <a:rPr sz="1600" spc="-3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attribute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Declaring </a:t>
            </a:r>
            <a:r>
              <a:rPr sz="4400" dirty="0"/>
              <a:t>Attributes</a:t>
            </a:r>
            <a:r>
              <a:rPr sz="4400" spc="-100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3512" y="1433512"/>
          <a:ext cx="4953000" cy="508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Value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988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PCDATA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Parsed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character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data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CDATA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Character data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(en1|en2|..)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Enumerated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list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 unique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IDREF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Id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another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element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IDREFS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List of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other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ids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NMTOKEN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Valid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XML</a:t>
                      </a:r>
                      <a:r>
                        <a:rPr sz="18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name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NMTOKENS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List of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valid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XML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names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ENTITY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entity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ENTITIES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List of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entities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NOTATION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Name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of a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notation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xml: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Predefined xml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value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614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Specifying </a:t>
            </a:r>
            <a:r>
              <a:rPr sz="4400" dirty="0"/>
              <a:t>Attribute Values</a:t>
            </a:r>
            <a:r>
              <a:rPr sz="4400" spc="-120" dirty="0"/>
              <a:t> </a:t>
            </a:r>
            <a:r>
              <a:rPr sz="4400" spc="-5" dirty="0"/>
              <a:t>1-3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19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52512" y="2195512"/>
          <a:ext cx="6655434" cy="237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Value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512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Default value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#REQUIRED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must be</a:t>
                      </a:r>
                      <a:r>
                        <a:rPr sz="2000" spc="-4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included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#IMPLIED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does not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have to be</a:t>
                      </a:r>
                      <a:r>
                        <a:rPr sz="2000" spc="-7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included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solidFill>
                            <a:srgbClr val="211E1F"/>
                          </a:solidFill>
                          <a:latin typeface="Courier New"/>
                          <a:cs typeface="Courier New"/>
                        </a:rPr>
                        <a:t>#FIXED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2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Value </a:t>
                      </a:r>
                      <a:r>
                        <a:rPr sz="200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2000" spc="-10" dirty="0">
                          <a:solidFill>
                            <a:srgbClr val="211E1F"/>
                          </a:solidFill>
                          <a:latin typeface="Tahoma"/>
                          <a:cs typeface="Tahoma"/>
                        </a:rPr>
                        <a:t> fixed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en1|en2|...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Listed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enumerated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values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265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Module</a:t>
            </a:r>
            <a:r>
              <a:rPr sz="4400" spc="-95" dirty="0"/>
              <a:t> </a:t>
            </a:r>
            <a:r>
              <a:rPr sz="4400" dirty="0"/>
              <a:t>Overview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4907915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module, </a:t>
            </a:r>
            <a:r>
              <a:rPr sz="2400" spc="-5" dirty="0">
                <a:latin typeface="Tahoma"/>
                <a:cs typeface="Tahoma"/>
              </a:rPr>
              <a:t>you will </a:t>
            </a:r>
            <a:r>
              <a:rPr sz="2400" dirty="0">
                <a:latin typeface="Tahoma"/>
                <a:cs typeface="Tahoma"/>
              </a:rPr>
              <a:t>learn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about: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Document </a:t>
            </a:r>
            <a:r>
              <a:rPr sz="2400" dirty="0">
                <a:latin typeface="Tahoma"/>
                <a:cs typeface="Tahoma"/>
              </a:rPr>
              <a:t>Type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Definition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Working </a:t>
            </a:r>
            <a:r>
              <a:rPr sz="2400" spc="-5" dirty="0">
                <a:latin typeface="Tahoma"/>
                <a:cs typeface="Tahoma"/>
              </a:rPr>
              <a:t>with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DTDs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Valid XML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Declarations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614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Specifying </a:t>
            </a:r>
            <a:r>
              <a:rPr sz="4400" dirty="0"/>
              <a:t>Attribute Values</a:t>
            </a:r>
            <a:r>
              <a:rPr sz="4400" spc="-120" dirty="0"/>
              <a:t> </a:t>
            </a:r>
            <a:r>
              <a:rPr sz="4400" spc="-5" dirty="0"/>
              <a:t>2-3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19961" y="16329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2235707"/>
            <a:ext cx="6172200" cy="4013200"/>
          </a:xfrm>
          <a:custGeom>
            <a:avLst/>
            <a:gdLst/>
            <a:ahLst/>
            <a:cxnLst/>
            <a:rect l="l" t="t" r="r" b="b"/>
            <a:pathLst>
              <a:path w="6172200" h="4013200">
                <a:moveTo>
                  <a:pt x="0" y="4012691"/>
                </a:moveTo>
                <a:lnTo>
                  <a:pt x="6172200" y="4012691"/>
                </a:lnTo>
                <a:lnTo>
                  <a:pt x="61722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2235707"/>
            <a:ext cx="6172200" cy="4013200"/>
          </a:xfrm>
          <a:custGeom>
            <a:avLst/>
            <a:gdLst/>
            <a:ahLst/>
            <a:cxnLst/>
            <a:rect l="l" t="t" r="r" b="b"/>
            <a:pathLst>
              <a:path w="6172200" h="4013200">
                <a:moveTo>
                  <a:pt x="0" y="4012691"/>
                </a:moveTo>
                <a:lnTo>
                  <a:pt x="6172200" y="4012691"/>
                </a:lnTo>
                <a:lnTo>
                  <a:pt x="6172200" y="0"/>
                </a:lnTo>
                <a:lnTo>
                  <a:pt x="0" y="0"/>
                </a:lnTo>
                <a:lnTo>
                  <a:pt x="0" y="40126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8194" y="2268727"/>
            <a:ext cx="5888990" cy="3904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290">
              <a:lnSpc>
                <a:spcPts val="1830"/>
              </a:lnSpc>
              <a:spcBef>
                <a:spcPts val="95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#IMPLIED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 attribute-name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type #IMPLIED&gt;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#REQUIRED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 attribute-name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type #REQUIRED&gt;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 dirty="0">
                <a:latin typeface="Tahoma"/>
                <a:cs typeface="Tahoma"/>
              </a:rPr>
              <a:t>#FIXED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 attribute-name</a:t>
            </a:r>
            <a:r>
              <a:rPr sz="1600" spc="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type #FIXED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“value”&gt;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Enumerated Attribute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Values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attribute-name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(en1|en2|..)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default-value&gt;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&lt;!ATTLIST payment type (check|cash)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“cash”&gt;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20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7614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Specifying </a:t>
            </a:r>
            <a:r>
              <a:rPr sz="4400" dirty="0"/>
              <a:t>Attribute Values</a:t>
            </a:r>
            <a:r>
              <a:rPr sz="4400" spc="-120" dirty="0"/>
              <a:t> </a:t>
            </a:r>
            <a:r>
              <a:rPr sz="4400" spc="-5" dirty="0"/>
              <a:t>3-3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1143761" y="1632966"/>
            <a:ext cx="1752600" cy="425450"/>
          </a:xfrm>
          <a:custGeom>
            <a:avLst/>
            <a:gdLst/>
            <a:ahLst/>
            <a:cxnLst/>
            <a:rect l="l" t="t" r="r" b="b"/>
            <a:pathLst>
              <a:path w="1752600" h="425450">
                <a:moveTo>
                  <a:pt x="0" y="425196"/>
                </a:moveTo>
                <a:lnTo>
                  <a:pt x="1752600" y="425196"/>
                </a:lnTo>
                <a:lnTo>
                  <a:pt x="17526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761" y="1632966"/>
            <a:ext cx="1752600" cy="425450"/>
          </a:xfrm>
          <a:custGeom>
            <a:avLst/>
            <a:gdLst/>
            <a:ahLst/>
            <a:cxnLst/>
            <a:rect l="l" t="t" r="r" b="b"/>
            <a:pathLst>
              <a:path w="1752600" h="425450">
                <a:moveTo>
                  <a:pt x="0" y="425196"/>
                </a:moveTo>
                <a:lnTo>
                  <a:pt x="1752600" y="425196"/>
                </a:lnTo>
                <a:lnTo>
                  <a:pt x="17526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2044" y="1663954"/>
            <a:ext cx="1510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2343911"/>
            <a:ext cx="6553200" cy="3523615"/>
          </a:xfrm>
          <a:custGeom>
            <a:avLst/>
            <a:gdLst/>
            <a:ahLst/>
            <a:cxnLst/>
            <a:rect l="l" t="t" r="r" b="b"/>
            <a:pathLst>
              <a:path w="6553200" h="3523615">
                <a:moveTo>
                  <a:pt x="0" y="3523488"/>
                </a:moveTo>
                <a:lnTo>
                  <a:pt x="6553200" y="3523488"/>
                </a:lnTo>
                <a:lnTo>
                  <a:pt x="6553200" y="0"/>
                </a:lnTo>
                <a:lnTo>
                  <a:pt x="0" y="0"/>
                </a:lnTo>
                <a:lnTo>
                  <a:pt x="0" y="35234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343911"/>
            <a:ext cx="6553200" cy="3523615"/>
          </a:xfrm>
          <a:custGeom>
            <a:avLst/>
            <a:gdLst/>
            <a:ahLst/>
            <a:cxnLst/>
            <a:rect l="l" t="t" r="r" b="b"/>
            <a:pathLst>
              <a:path w="6553200" h="3523615">
                <a:moveTo>
                  <a:pt x="0" y="3523488"/>
                </a:moveTo>
                <a:lnTo>
                  <a:pt x="6553200" y="3523488"/>
                </a:lnTo>
                <a:lnTo>
                  <a:pt x="6553200" y="0"/>
                </a:lnTo>
                <a:lnTo>
                  <a:pt x="0" y="0"/>
                </a:lnTo>
                <a:lnTo>
                  <a:pt x="0" y="35234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2044" y="2376677"/>
            <a:ext cx="6009640" cy="341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290">
              <a:lnSpc>
                <a:spcPts val="1830"/>
              </a:lnSpc>
              <a:spcBef>
                <a:spcPts val="95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Default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Value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“Camera”&gt;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#IMPLIED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 “Camera”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#IMPLIED&gt;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#REQUIRED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 #REQUIRED&gt;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 dirty="0">
                <a:latin typeface="Tahoma"/>
                <a:cs typeface="Tahoma"/>
              </a:rPr>
              <a:t>#FIXED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 #FIXED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“Camera”&gt;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73990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10" dirty="0">
                <a:latin typeface="Tahoma"/>
                <a:cs typeface="Tahoma"/>
              </a:rPr>
              <a:t>Enumerated Attribute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Values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(Camera|Bluetooth)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“Camera”&gt;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21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83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Entities </a:t>
            </a:r>
            <a:r>
              <a:rPr sz="4400" dirty="0"/>
              <a:t>in </a:t>
            </a:r>
            <a:r>
              <a:rPr sz="4400" spc="-5" dirty="0"/>
              <a:t>DTD</a:t>
            </a:r>
            <a:r>
              <a:rPr sz="4400" spc="-85" dirty="0"/>
              <a:t> </a:t>
            </a:r>
            <a:r>
              <a:rPr sz="4400" spc="-5" dirty="0"/>
              <a:t>1-2</a:t>
            </a:r>
            <a:endParaRPr sz="44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22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644" y="1631645"/>
            <a:ext cx="7385684" cy="115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is </a:t>
            </a:r>
            <a:r>
              <a:rPr sz="2000" dirty="0">
                <a:latin typeface="Tahoma"/>
                <a:cs typeface="Tahoma"/>
              </a:rPr>
              <a:t>a placeholder </a:t>
            </a:r>
            <a:r>
              <a:rPr sz="2000" spc="-5" dirty="0">
                <a:latin typeface="Tahoma"/>
                <a:cs typeface="Tahoma"/>
              </a:rPr>
              <a:t>that consists </a:t>
            </a:r>
            <a:r>
              <a:rPr sz="2000" dirty="0">
                <a:latin typeface="Tahoma"/>
                <a:cs typeface="Tahoma"/>
              </a:rPr>
              <a:t>of a name and a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value.</a:t>
            </a:r>
            <a:endParaRPr sz="20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16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is </a:t>
            </a:r>
            <a:r>
              <a:rPr sz="2000" dirty="0">
                <a:latin typeface="Tahoma"/>
                <a:cs typeface="Tahoma"/>
              </a:rPr>
              <a:t>declared once </a:t>
            </a:r>
            <a:r>
              <a:rPr sz="2000" spc="-5" dirty="0">
                <a:latin typeface="Tahoma"/>
                <a:cs typeface="Tahoma"/>
              </a:rPr>
              <a:t>and then repeatedly used </a:t>
            </a:r>
            <a:r>
              <a:rPr sz="2000" spc="-10" dirty="0">
                <a:latin typeface="Tahoma"/>
                <a:cs typeface="Tahoma"/>
              </a:rPr>
              <a:t>through </a:t>
            </a:r>
            <a:r>
              <a:rPr sz="2000" dirty="0">
                <a:latin typeface="Tahoma"/>
                <a:cs typeface="Tahoma"/>
              </a:rPr>
              <a:t>out </a:t>
            </a:r>
            <a:r>
              <a:rPr sz="2000" spc="-5" dirty="0">
                <a:latin typeface="Tahoma"/>
                <a:cs typeface="Tahoma"/>
              </a:rPr>
              <a:t>the  </a:t>
            </a:r>
            <a:r>
              <a:rPr sz="2000" dirty="0">
                <a:latin typeface="Tahoma"/>
                <a:cs typeface="Tahoma"/>
              </a:rPr>
              <a:t>document.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2361" y="3353561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4114800"/>
            <a:ext cx="6248400" cy="1324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52729" indent="-161290">
              <a:lnSpc>
                <a:spcPts val="1830"/>
              </a:lnSpc>
              <a:spcBef>
                <a:spcPts val="360"/>
              </a:spcBef>
              <a:buSzPct val="93750"/>
              <a:buFont typeface="Wingdings"/>
              <a:buChar char=""/>
              <a:tabLst>
                <a:tab pos="253365" algn="l"/>
              </a:tabLst>
            </a:pPr>
            <a:r>
              <a:rPr sz="1600" spc="-10" dirty="0">
                <a:latin typeface="Tahoma"/>
                <a:cs typeface="Tahoma"/>
              </a:rPr>
              <a:t>Entity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declaration: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&lt;!ENTITY entity-name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“entity-value”&gt;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252729" indent="-161290">
              <a:lnSpc>
                <a:spcPts val="1830"/>
              </a:lnSpc>
              <a:buSzPct val="93750"/>
              <a:buFont typeface="Wingdings"/>
              <a:buChar char=""/>
              <a:tabLst>
                <a:tab pos="253365" algn="l"/>
              </a:tabLst>
            </a:pPr>
            <a:r>
              <a:rPr sz="1600" spc="-10" dirty="0">
                <a:latin typeface="Tahoma"/>
                <a:cs typeface="Tahoma"/>
              </a:rPr>
              <a:t>Entity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Reference:</a:t>
            </a:r>
            <a:endParaRPr sz="160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&amp;entity-name;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692" y="563626"/>
            <a:ext cx="4683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Entities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in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DTD</a:t>
            </a:r>
            <a:r>
              <a:rPr sz="4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2-2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1892807"/>
            <a:ext cx="6248400" cy="454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161" y="1372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631645"/>
            <a:ext cx="761555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Internal Entity</a:t>
            </a:r>
            <a:r>
              <a:rPr sz="2400" b="1" spc="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Declaration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entity value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explicitly mentioned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entity  </a:t>
            </a:r>
            <a:r>
              <a:rPr sz="2400" dirty="0">
                <a:latin typeface="Tahoma"/>
                <a:cs typeface="Tahoma"/>
              </a:rPr>
              <a:t>declaration.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5" dirty="0"/>
              <a:t> </a:t>
            </a:r>
            <a:r>
              <a:rPr spc="5" dirty="0"/>
              <a:t>1-4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0" y="4226052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&lt;!ENTITY entity-name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“entity-value”&gt;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761" y="36583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5" dirty="0"/>
              <a:t> </a:t>
            </a:r>
            <a:r>
              <a:rPr spc="5" dirty="0"/>
              <a:t>2-4</a:t>
            </a:r>
          </a:p>
        </p:txBody>
      </p:sp>
      <p:sp>
        <p:nvSpPr>
          <p:cNvPr id="7" name="object 7"/>
          <p:cNvSpPr/>
          <p:nvPr/>
        </p:nvSpPr>
        <p:spPr>
          <a:xfrm>
            <a:off x="1143000" y="2057400"/>
            <a:ext cx="6248400" cy="3749040"/>
          </a:xfrm>
          <a:custGeom>
            <a:avLst/>
            <a:gdLst/>
            <a:ahLst/>
            <a:cxnLst/>
            <a:rect l="l" t="t" r="r" b="b"/>
            <a:pathLst>
              <a:path w="6248400" h="3749040">
                <a:moveTo>
                  <a:pt x="0" y="3749040"/>
                </a:moveTo>
                <a:lnTo>
                  <a:pt x="6248400" y="3749040"/>
                </a:lnTo>
                <a:lnTo>
                  <a:pt x="6248400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2057400"/>
            <a:ext cx="6248400" cy="3749040"/>
          </a:xfrm>
          <a:custGeom>
            <a:avLst/>
            <a:gdLst/>
            <a:ahLst/>
            <a:cxnLst/>
            <a:rect l="l" t="t" r="r" b="b"/>
            <a:pathLst>
              <a:path w="6248400" h="3749040">
                <a:moveTo>
                  <a:pt x="0" y="3749040"/>
                </a:moveTo>
                <a:lnTo>
                  <a:pt x="6248400" y="3749040"/>
                </a:lnTo>
                <a:lnTo>
                  <a:pt x="6248400" y="0"/>
                </a:lnTo>
                <a:lnTo>
                  <a:pt x="0" y="0"/>
                </a:lnTo>
                <a:lnTo>
                  <a:pt x="0" y="37490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2044" y="2069719"/>
            <a:ext cx="5771515" cy="3681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&lt;!DOCTYPE </a:t>
            </a:r>
            <a:r>
              <a:rPr sz="1400" spc="-10" dirty="0">
                <a:latin typeface="Courier New"/>
                <a:cs typeface="Courier New"/>
              </a:rPr>
              <a:t>Mobile </a:t>
            </a:r>
            <a:r>
              <a:rPr sz="1400" dirty="0">
                <a:latin typeface="Courier New"/>
                <a:cs typeface="Courier New"/>
              </a:rPr>
              <a:t>[</a:t>
            </a: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</a:t>
            </a:r>
            <a:r>
              <a:rPr sz="1400" spc="-10" dirty="0">
                <a:latin typeface="Courier New"/>
                <a:cs typeface="Courier New"/>
              </a:rPr>
              <a:t>Mobile </a:t>
            </a:r>
            <a:r>
              <a:rPr sz="1400" spc="-5" dirty="0">
                <a:latin typeface="Courier New"/>
                <a:cs typeface="Courier New"/>
              </a:rPr>
              <a:t>(Company, Model, </a:t>
            </a:r>
            <a:r>
              <a:rPr sz="1400" spc="-10" dirty="0">
                <a:latin typeface="Courier New"/>
                <a:cs typeface="Courier New"/>
              </a:rPr>
              <a:t>Price,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Accessories)&gt;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</a:t>
            </a:r>
            <a:r>
              <a:rPr sz="1400" spc="-10" dirty="0">
                <a:latin typeface="Courier New"/>
                <a:cs typeface="Courier New"/>
              </a:rPr>
              <a:t>Company </a:t>
            </a:r>
            <a:r>
              <a:rPr sz="1400" spc="-5" dirty="0">
                <a:latin typeface="Courier New"/>
                <a:cs typeface="Courier New"/>
              </a:rPr>
              <a:t>(#PCDATA)&gt;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</a:t>
            </a:r>
            <a:r>
              <a:rPr sz="1400" spc="-10" dirty="0">
                <a:latin typeface="Courier New"/>
                <a:cs typeface="Courier New"/>
              </a:rPr>
              <a:t>Model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(#PCDATA)&gt;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</a:t>
            </a:r>
            <a:r>
              <a:rPr sz="1400" spc="-10" dirty="0">
                <a:latin typeface="Courier New"/>
                <a:cs typeface="Courier New"/>
              </a:rPr>
              <a:t>Price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(#PCDATA)&gt;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&lt;!ELEMENT Accessories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(#PCDATA)&gt;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&lt;!ATTLIST </a:t>
            </a:r>
            <a:r>
              <a:rPr sz="1400" spc="-10" dirty="0">
                <a:latin typeface="Courier New"/>
                <a:cs typeface="Courier New"/>
              </a:rPr>
              <a:t>Model </a:t>
            </a:r>
            <a:r>
              <a:rPr sz="1400" spc="-5" dirty="0">
                <a:latin typeface="Courier New"/>
                <a:cs typeface="Courier New"/>
              </a:rPr>
              <a:t>Type CDATA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“Camera”&gt;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&lt;!ENTITY HP “Head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Phones”&gt;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&lt;!ENTITY CH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“Charger”&gt;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&lt;!ENTITY SK “Starters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Kit”&gt;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]&gt;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&lt;Mobile&gt;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&lt;Company&gt; </a:t>
            </a:r>
            <a:r>
              <a:rPr sz="1400" spc="-10" dirty="0">
                <a:latin typeface="Courier New"/>
                <a:cs typeface="Courier New"/>
              </a:rPr>
              <a:t>Nokia </a:t>
            </a:r>
            <a:r>
              <a:rPr sz="1400" spc="-5" dirty="0">
                <a:latin typeface="Courier New"/>
                <a:cs typeface="Courier New"/>
              </a:rPr>
              <a:t>&lt;/Company&gt;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&lt;Model Type=”Camera”&gt; 6600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&lt;/Model&gt;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&lt;Price&gt; </a:t>
            </a:r>
            <a:r>
              <a:rPr sz="1400" spc="-10" dirty="0">
                <a:latin typeface="Courier New"/>
                <a:cs typeface="Courier New"/>
              </a:rPr>
              <a:t>9999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&lt;/Price&gt;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&lt;Accessories&gt; &amp;HP;, &amp;CH; and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&amp;SK;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&lt;/Accessories&gt;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spc="-5" dirty="0">
                <a:latin typeface="Courier New"/>
                <a:cs typeface="Courier New"/>
              </a:rPr>
              <a:t>&lt;/Mobile&gt;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761" y="1480566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5" dirty="0"/>
              <a:t> </a:t>
            </a:r>
            <a:r>
              <a:rPr spc="5" dirty="0"/>
              <a:t>3-4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1567137"/>
            <a:ext cx="7614920" cy="144716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b="1" spc="-5" dirty="0">
                <a:latin typeface="Tahoma"/>
                <a:cs typeface="Tahoma"/>
              </a:rPr>
              <a:t>External Entity</a:t>
            </a:r>
            <a:r>
              <a:rPr sz="2400" b="1" spc="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Declaration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ts val="2590"/>
              </a:lnSpc>
              <a:spcBef>
                <a:spcPts val="175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708660" algn="l"/>
                <a:tab pos="1341120" algn="l"/>
                <a:tab pos="1784985" algn="l"/>
                <a:tab pos="2556510" algn="l"/>
                <a:tab pos="2993390" algn="l"/>
                <a:tab pos="3594100" algn="l"/>
                <a:tab pos="4519295" algn="l"/>
                <a:tab pos="5396230" algn="l"/>
                <a:tab pos="5772785" algn="l"/>
                <a:tab pos="7364095" algn="l"/>
              </a:tabLst>
            </a:pPr>
            <a:r>
              <a:rPr sz="2400" dirty="0">
                <a:latin typeface="Tahoma"/>
                <a:cs typeface="Tahoma"/>
              </a:rPr>
              <a:t>A	li</a:t>
            </a:r>
            <a:r>
              <a:rPr sz="2400" spc="0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k	</a:t>
            </a:r>
            <a:r>
              <a:rPr sz="2400" spc="-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r	pa</a:t>
            </a:r>
            <a:r>
              <a:rPr sz="2400" spc="0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2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60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al</a:t>
            </a:r>
            <a:r>
              <a:rPr sz="2400" spc="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e	is	m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ntion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dirty="0">
                <a:latin typeface="Tahoma"/>
                <a:cs typeface="Tahoma"/>
              </a:rPr>
              <a:t>place of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entity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value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Kinds of </a:t>
            </a:r>
            <a:r>
              <a:rPr spc="-10" dirty="0"/>
              <a:t>Entity Declarations</a:t>
            </a:r>
            <a:r>
              <a:rPr spc="25" dirty="0"/>
              <a:t> </a:t>
            </a:r>
            <a:r>
              <a:rPr spc="5" dirty="0"/>
              <a:t>4-4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2168651"/>
            <a:ext cx="6248400" cy="34607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&lt;!ENTITY entity-name SYSTEM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“URI/URL”&gt;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2734055"/>
            <a:ext cx="7162800" cy="360616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000" spc="-5" dirty="0">
                <a:latin typeface="Courier New"/>
                <a:cs typeface="Courier New"/>
              </a:rPr>
              <a:t>&lt;!DOCTYPE Mobile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Mobile (Company, Model, Price,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Accessories)&gt;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Company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Model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Price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&lt;!ELEMENT Accessories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(#PCDATA)&gt;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ts val="1185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&lt;!ATTLIST Model Type CDATA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“Camera</a:t>
            </a:r>
            <a:r>
              <a:rPr sz="1000" spc="-5" dirty="0">
                <a:latin typeface="Tahoma"/>
                <a:cs typeface="Tahoma"/>
              </a:rPr>
              <a:t>”&gt;</a:t>
            </a:r>
            <a:endParaRPr sz="1000">
              <a:latin typeface="Tahoma"/>
              <a:cs typeface="Tahoma"/>
            </a:endParaRPr>
          </a:p>
          <a:p>
            <a:pPr marL="320040">
              <a:lnSpc>
                <a:spcPts val="1185"/>
              </a:lnSpc>
            </a:pPr>
            <a:r>
              <a:rPr sz="1000" spc="-5" dirty="0">
                <a:latin typeface="Courier New"/>
                <a:cs typeface="Courier New"/>
              </a:rPr>
              <a:t>&lt;!ENTITY HP SYSTEM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“hp.txt”&gt;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&lt;!ENTITY CH SYSTEM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“ch.txt”&gt;</a:t>
            </a:r>
            <a:endParaRPr sz="10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&lt;!ENTITY SK SYSTEM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“sk.txt”&gt;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]&gt;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&lt;Mobile&gt;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&lt;Company&gt; Nokia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&lt;/Company&gt;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&lt;Model Type=”Camera”&gt; 6600</a:t>
            </a:r>
            <a:r>
              <a:rPr sz="1000" spc="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&lt;/Model&gt;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&lt;Price&gt; 9999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&lt;/Price&gt;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&lt;Accessories&gt; &amp;HP;, &amp;CH; and a &amp;SK;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&lt;/Accessories&gt;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&lt;/Mobile&gt;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hp.txt</a:t>
            </a:r>
            <a:endParaRPr sz="1000">
              <a:latin typeface="Courier New"/>
              <a:cs typeface="Courier New"/>
            </a:endParaRPr>
          </a:p>
          <a:p>
            <a:pPr marL="91440" marR="614870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Head Phones  ch.txt  Charger  sk.txt  Starters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Kit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761" y="1556766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7485380" cy="44894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Document Type</a:t>
            </a:r>
            <a:r>
              <a:rPr sz="2400" b="1" spc="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Definition</a:t>
            </a:r>
            <a:endParaRPr sz="2400">
              <a:latin typeface="Tahoma"/>
              <a:cs typeface="Tahoma"/>
            </a:endParaRPr>
          </a:p>
          <a:p>
            <a:pPr marL="756285" marR="98615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25" dirty="0">
                <a:latin typeface="Tahoma"/>
                <a:cs typeface="Tahoma"/>
              </a:rPr>
              <a:t>DTD </a:t>
            </a:r>
            <a:r>
              <a:rPr sz="2400" dirty="0">
                <a:latin typeface="Tahoma"/>
                <a:cs typeface="Tahoma"/>
              </a:rPr>
              <a:t>is a non XML </a:t>
            </a:r>
            <a:r>
              <a:rPr sz="2400" spc="-5" dirty="0">
                <a:latin typeface="Tahoma"/>
                <a:cs typeface="Tahoma"/>
              </a:rPr>
              <a:t>document </a:t>
            </a:r>
            <a:r>
              <a:rPr sz="2400" dirty="0">
                <a:latin typeface="Tahoma"/>
                <a:cs typeface="Tahoma"/>
              </a:rPr>
              <a:t>made up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5" dirty="0">
                <a:latin typeface="Tahoma"/>
                <a:cs typeface="Tahoma"/>
              </a:rPr>
              <a:t>element, attribute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entity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declarations.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Tahoma"/>
                <a:cs typeface="Tahoma"/>
              </a:rPr>
              <a:t>Working </a:t>
            </a:r>
            <a:r>
              <a:rPr sz="2400" b="1" spc="-5" dirty="0">
                <a:latin typeface="Tahoma"/>
                <a:cs typeface="Tahoma"/>
              </a:rPr>
              <a:t>with </a:t>
            </a:r>
            <a:r>
              <a:rPr sz="2400" b="1" spc="-10" dirty="0">
                <a:latin typeface="Tahoma"/>
                <a:cs typeface="Tahoma"/>
              </a:rPr>
              <a:t>DTDs</a:t>
            </a:r>
            <a:endParaRPr sz="2400">
              <a:latin typeface="Tahoma"/>
              <a:cs typeface="Tahoma"/>
            </a:endParaRPr>
          </a:p>
          <a:p>
            <a:pPr marL="756285" marR="54673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DTD </a:t>
            </a:r>
            <a:r>
              <a:rPr sz="2400" spc="-5" dirty="0">
                <a:latin typeface="Tahoma"/>
                <a:cs typeface="Tahoma"/>
              </a:rPr>
              <a:t>structure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composed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element  declarations, attribute declarations,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entity  </a:t>
            </a:r>
            <a:r>
              <a:rPr sz="2400" spc="-5" dirty="0">
                <a:latin typeface="Tahoma"/>
                <a:cs typeface="Tahoma"/>
              </a:rPr>
              <a:t>declarations.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document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spc="-5" dirty="0">
                <a:latin typeface="Tahoma"/>
                <a:cs typeface="Tahoma"/>
              </a:rPr>
              <a:t>declaration declares that the  </a:t>
            </a:r>
            <a:r>
              <a:rPr sz="2400" dirty="0">
                <a:latin typeface="Tahoma"/>
                <a:cs typeface="Tahoma"/>
              </a:rPr>
              <a:t>XML </a:t>
            </a:r>
            <a:r>
              <a:rPr sz="2400" spc="-5" dirty="0">
                <a:latin typeface="Tahoma"/>
                <a:cs typeface="Tahoma"/>
              </a:rPr>
              <a:t>file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which </a:t>
            </a:r>
            <a:r>
              <a:rPr sz="2400" dirty="0">
                <a:latin typeface="Tahoma"/>
                <a:cs typeface="Tahoma"/>
              </a:rPr>
              <a:t>it is </a:t>
            </a:r>
            <a:r>
              <a:rPr sz="2400" spc="-5" dirty="0">
                <a:latin typeface="Tahoma"/>
                <a:cs typeface="Tahoma"/>
              </a:rPr>
              <a:t>present adheres to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certain  </a:t>
            </a:r>
            <a:r>
              <a:rPr sz="2400" spc="-3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3348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r>
              <a:rPr sz="4400" spc="-85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29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Valid </a:t>
            </a:r>
            <a:r>
              <a:rPr dirty="0"/>
              <a:t>XML</a:t>
            </a:r>
            <a:r>
              <a:rPr spc="-10" dirty="0"/>
              <a:t> </a:t>
            </a:r>
            <a:r>
              <a:rPr spc="-5" dirty="0"/>
              <a:t>Documents</a:t>
            </a: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well-formed </a:t>
            </a:r>
            <a:r>
              <a:rPr sz="2400" dirty="0">
                <a:latin typeface="Tahoma"/>
                <a:cs typeface="Tahoma"/>
              </a:rPr>
              <a:t>XML document </a:t>
            </a:r>
            <a:r>
              <a:rPr sz="2400" spc="-5" dirty="0">
                <a:latin typeface="Tahoma"/>
                <a:cs typeface="Tahoma"/>
              </a:rPr>
              <a:t>adheres to the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basic  XML </a:t>
            </a:r>
            <a:r>
              <a:rPr sz="2400" spc="-5" dirty="0">
                <a:latin typeface="Tahoma"/>
                <a:cs typeface="Tahoma"/>
              </a:rPr>
              <a:t>syntax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rules.</a:t>
            </a:r>
            <a:endParaRPr sz="2400">
              <a:latin typeface="Tahoma"/>
              <a:cs typeface="Tahoma"/>
            </a:endParaRPr>
          </a:p>
          <a:p>
            <a:pPr marL="756285" marR="89471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15" dirty="0">
                <a:latin typeface="Tahoma"/>
                <a:cs typeface="Tahoma"/>
              </a:rPr>
              <a:t>valid </a:t>
            </a:r>
            <a:r>
              <a:rPr sz="2400" spc="-5" dirty="0">
                <a:latin typeface="Tahoma"/>
                <a:cs typeface="Tahoma"/>
              </a:rPr>
              <a:t>XML document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well-formed </a:t>
            </a:r>
            <a:r>
              <a:rPr sz="2400" dirty="0">
                <a:latin typeface="Tahoma"/>
                <a:cs typeface="Tahoma"/>
              </a:rPr>
              <a:t>XML  document </a:t>
            </a:r>
            <a:r>
              <a:rPr sz="2400" spc="-5" dirty="0">
                <a:latin typeface="Tahoma"/>
                <a:cs typeface="Tahoma"/>
              </a:rPr>
              <a:t>that adheres to </a:t>
            </a:r>
            <a:r>
              <a:rPr sz="2400" dirty="0">
                <a:latin typeface="Tahoma"/>
                <a:cs typeface="Tahoma"/>
              </a:rPr>
              <a:t>its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"/>
            </a:pPr>
            <a:endParaRPr sz="27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Declarations</a:t>
            </a:r>
          </a:p>
          <a:p>
            <a:pPr marL="756285" marR="886460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XML </a:t>
            </a:r>
            <a:r>
              <a:rPr sz="2400" spc="-5" dirty="0">
                <a:latin typeface="Tahoma"/>
                <a:cs typeface="Tahoma"/>
              </a:rPr>
              <a:t>elements are </a:t>
            </a:r>
            <a:r>
              <a:rPr sz="2400" spc="-10" dirty="0">
                <a:latin typeface="Tahoma"/>
                <a:cs typeface="Tahoma"/>
              </a:rPr>
              <a:t>declared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element  declaration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DTD.</a:t>
            </a:r>
            <a:endParaRPr sz="2400">
              <a:latin typeface="Tahoma"/>
              <a:cs typeface="Tahoma"/>
            </a:endParaRPr>
          </a:p>
          <a:p>
            <a:pPr marL="756285" marR="14795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An </a:t>
            </a:r>
            <a:r>
              <a:rPr sz="2400" spc="-10" dirty="0">
                <a:latin typeface="Tahoma"/>
                <a:cs typeface="Tahoma"/>
              </a:rPr>
              <a:t>entity </a:t>
            </a:r>
            <a:r>
              <a:rPr sz="2400" dirty="0">
                <a:latin typeface="Tahoma"/>
                <a:cs typeface="Tahoma"/>
              </a:rPr>
              <a:t>is a placeholder </a:t>
            </a:r>
            <a:r>
              <a:rPr sz="2400" spc="-5" dirty="0">
                <a:latin typeface="Tahoma"/>
                <a:cs typeface="Tahoma"/>
              </a:rPr>
              <a:t>that consists </a:t>
            </a:r>
            <a:r>
              <a:rPr sz="2400" dirty="0">
                <a:latin typeface="Tahoma"/>
                <a:cs typeface="Tahoma"/>
              </a:rPr>
              <a:t>of a name  and 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value.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752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Definition </a:t>
            </a:r>
            <a:r>
              <a:rPr sz="4400" dirty="0"/>
              <a:t>of a</a:t>
            </a:r>
            <a:r>
              <a:rPr sz="4400" spc="-110" dirty="0"/>
              <a:t> </a:t>
            </a:r>
            <a:r>
              <a:rPr sz="4400" spc="-5" dirty="0"/>
              <a:t>DTD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3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631645"/>
            <a:ext cx="732726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is a non </a:t>
            </a: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document made up of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element,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attribute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entity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declarations.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</a:t>
            </a:r>
            <a:r>
              <a:rPr sz="2400" dirty="0">
                <a:latin typeface="Tahoma"/>
                <a:cs typeface="Tahoma"/>
              </a:rPr>
              <a:t>helps XML parsers </a:t>
            </a:r>
            <a:r>
              <a:rPr sz="2400" spc="-5" dirty="0">
                <a:latin typeface="Tahoma"/>
                <a:cs typeface="Tahoma"/>
              </a:rPr>
              <a:t>to validate the </a:t>
            </a:r>
            <a:r>
              <a:rPr sz="2400" dirty="0">
                <a:latin typeface="Tahoma"/>
                <a:cs typeface="Tahoma"/>
              </a:rPr>
              <a:t>XML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document.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626110"/>
            <a:ext cx="3524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Need </a:t>
            </a:r>
            <a:r>
              <a:rPr spc="-5" dirty="0"/>
              <a:t>for a</a:t>
            </a:r>
            <a:r>
              <a:rPr spc="-60" dirty="0"/>
              <a:t> </a:t>
            </a:r>
            <a:r>
              <a:rPr spc="-10" dirty="0"/>
              <a:t>DTD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4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2044" y="1558099"/>
            <a:ext cx="7274559" cy="298030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XML </a:t>
            </a:r>
            <a:r>
              <a:rPr sz="2400" dirty="0">
                <a:latin typeface="Tahoma"/>
                <a:cs typeface="Tahoma"/>
              </a:rPr>
              <a:t>allows a user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define his/her own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tag.</a:t>
            </a:r>
            <a:endParaRPr sz="2400" dirty="0">
              <a:latin typeface="Tahoma"/>
              <a:cs typeface="Tahoma"/>
            </a:endParaRPr>
          </a:p>
          <a:p>
            <a:pPr marL="354965" marR="58229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Standardization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attributes was  </a:t>
            </a:r>
            <a:r>
              <a:rPr sz="2400" dirty="0">
                <a:latin typeface="Tahoma"/>
                <a:cs typeface="Tahoma"/>
              </a:rPr>
              <a:t>needed.</a:t>
            </a: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DTD can </a:t>
            </a:r>
            <a:r>
              <a:rPr sz="2400" dirty="0">
                <a:latin typeface="Tahoma"/>
                <a:cs typeface="Tahoma"/>
              </a:rPr>
              <a:t>define all </a:t>
            </a:r>
            <a:r>
              <a:rPr sz="2400" spc="-5" dirty="0">
                <a:latin typeface="Tahoma"/>
                <a:cs typeface="Tahoma"/>
              </a:rPr>
              <a:t>the possible combinations </a:t>
            </a:r>
            <a:r>
              <a:rPr sz="2400" dirty="0">
                <a:latin typeface="Tahoma"/>
                <a:cs typeface="Tahoma"/>
              </a:rPr>
              <a:t>and  </a:t>
            </a:r>
            <a:r>
              <a:rPr sz="2400" spc="-5" dirty="0">
                <a:latin typeface="Tahoma"/>
                <a:cs typeface="Tahoma"/>
              </a:rPr>
              <a:t>sequences for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elements.</a:t>
            </a:r>
            <a:endParaRPr lang="en-US" sz="2400" spc="-5" dirty="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Tahoma"/>
                <a:cs typeface="Tahoma"/>
              </a:rPr>
              <a:t>Strucrure</a:t>
            </a:r>
            <a:r>
              <a:rPr lang="en-US" sz="2400" spc="-5" dirty="0">
                <a:latin typeface="Tahoma"/>
                <a:cs typeface="Tahoma"/>
              </a:rPr>
              <a:t> of DTD:</a:t>
            </a: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400" dirty="0">
              <a:latin typeface="Tahoma"/>
              <a:cs typeface="Tahoma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2057400" y="4163561"/>
            <a:ext cx="3279775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Element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Attribute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Entity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Declarations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8972" y="1441725"/>
            <a:ext cx="6716395" cy="26606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Declare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possible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elements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Specify </a:t>
            </a:r>
            <a:r>
              <a:rPr sz="2400" dirty="0">
                <a:latin typeface="Tahoma"/>
                <a:cs typeface="Tahoma"/>
              </a:rPr>
              <a:t>the permissible </a:t>
            </a:r>
            <a:r>
              <a:rPr sz="2400" spc="-5" dirty="0">
                <a:latin typeface="Tahoma"/>
                <a:cs typeface="Tahoma"/>
              </a:rPr>
              <a:t>element children, </a:t>
            </a:r>
            <a:r>
              <a:rPr sz="2400" dirty="0">
                <a:latin typeface="Tahoma"/>
                <a:cs typeface="Tahoma"/>
              </a:rPr>
              <a:t>if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any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Set the order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which elements </a:t>
            </a:r>
            <a:r>
              <a:rPr sz="2400" dirty="0">
                <a:latin typeface="Tahoma"/>
                <a:cs typeface="Tahoma"/>
              </a:rPr>
              <a:t>must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appear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Declare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the possible element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attributes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Set the </a:t>
            </a:r>
            <a:r>
              <a:rPr sz="2400" dirty="0">
                <a:latin typeface="Tahoma"/>
                <a:cs typeface="Tahoma"/>
              </a:rPr>
              <a:t>attribute data </a:t>
            </a:r>
            <a:r>
              <a:rPr sz="2400" spc="-5" dirty="0">
                <a:latin typeface="Tahoma"/>
                <a:cs typeface="Tahoma"/>
              </a:rPr>
              <a:t>types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values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Declare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the possible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entities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5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692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Creating </a:t>
            </a:r>
            <a:r>
              <a:rPr sz="4400" spc="-5" dirty="0"/>
              <a:t>Internal DTDs</a:t>
            </a:r>
            <a:r>
              <a:rPr sz="4400" spc="-90" dirty="0"/>
              <a:t> </a:t>
            </a:r>
            <a:r>
              <a:rPr sz="4400" spc="-5" dirty="0"/>
              <a:t>1-</a:t>
            </a:r>
            <a:r>
              <a:rPr lang="en-US" sz="4400" spc="-5" dirty="0"/>
              <a:t>2</a:t>
            </a:r>
            <a:endParaRPr sz="4400" dirty="0"/>
          </a:p>
        </p:txBody>
      </p:sp>
      <p:sp>
        <p:nvSpPr>
          <p:cNvPr id="11" name="object 7"/>
          <p:cNvSpPr txBox="1"/>
          <p:nvPr/>
        </p:nvSpPr>
        <p:spPr>
          <a:xfrm>
            <a:off x="1882521" y="4414061"/>
            <a:ext cx="6248400" cy="18135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&lt;!ELEMENT element-name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(element-content)&gt;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&lt;!ATTLIST element-name attribute-name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attribute-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type default-value&gt;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entity-name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“entity-value”&gt;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69976" y="4414061"/>
            <a:ext cx="10668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692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Creating </a:t>
            </a:r>
            <a:r>
              <a:rPr sz="4400" spc="-5" dirty="0"/>
              <a:t>Internal DTDs</a:t>
            </a:r>
            <a:r>
              <a:rPr sz="4400" spc="-90" dirty="0"/>
              <a:t> </a:t>
            </a:r>
            <a:r>
              <a:rPr lang="en-US" sz="4400" spc="-5" dirty="0"/>
              <a:t>2</a:t>
            </a:r>
            <a:r>
              <a:rPr sz="4400" spc="-5" dirty="0"/>
              <a:t>-</a:t>
            </a:r>
            <a:r>
              <a:rPr lang="en-US" sz="4400" spc="-5" dirty="0"/>
              <a:t>2</a:t>
            </a: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6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961" y="1677161"/>
            <a:ext cx="1752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2362200"/>
            <a:ext cx="6248400" cy="2546985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126809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&lt;!ELEMENT Mobile (Company, Model, Price,  Accessories)&gt;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Company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Model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Price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&lt;!ELEMENT Accessories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(#PCDATA)&gt;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&lt;!ATTLIST Model Type CDATA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“Camera”&gt;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HP “Head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Phones”&gt;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CH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“Charger”&gt;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&lt;!ENTITY SK “Starters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Kit”&gt;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6593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DOCTYPE Declarations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1069644" y="1631645"/>
            <a:ext cx="7082155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specifies</a:t>
            </a:r>
            <a:r>
              <a:rPr sz="2000" spc="1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1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name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DTD</a:t>
            </a:r>
            <a:r>
              <a:rPr sz="2000" spc="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1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either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content</a:t>
            </a:r>
            <a:r>
              <a:rPr sz="2000" spc="1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location.</a:t>
            </a:r>
          </a:p>
          <a:p>
            <a:pPr marL="354965" indent="-342265">
              <a:lnSpc>
                <a:spcPct val="100000"/>
              </a:lnSpc>
              <a:spcBef>
                <a:spcPts val="15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It </a:t>
            </a:r>
            <a:r>
              <a:rPr sz="2000" dirty="0">
                <a:latin typeface="Tahoma"/>
                <a:cs typeface="Tahoma"/>
              </a:rPr>
              <a:t>begins </a:t>
            </a:r>
            <a:r>
              <a:rPr sz="2000" spc="-5" dirty="0">
                <a:latin typeface="Tahoma"/>
                <a:cs typeface="Tahoma"/>
              </a:rPr>
              <a:t>with </a:t>
            </a:r>
            <a:r>
              <a:rPr sz="2000" spc="-5" dirty="0">
                <a:latin typeface="Courier New"/>
                <a:cs typeface="Courier New"/>
              </a:rPr>
              <a:t>&lt;!DOCTYPE</a:t>
            </a:r>
            <a:r>
              <a:rPr sz="2000" spc="-615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ends with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&gt;</a:t>
            </a:r>
            <a:r>
              <a:rPr sz="2000" spc="-5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7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  <p:sp>
        <p:nvSpPr>
          <p:cNvPr id="12" name="object 7"/>
          <p:cNvSpPr txBox="1"/>
          <p:nvPr/>
        </p:nvSpPr>
        <p:spPr>
          <a:xfrm>
            <a:off x="842580" y="4091347"/>
            <a:ext cx="7615428" cy="1464503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65722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&lt;!DOCTYPE name_of_root_element [ internal DTD  subset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]&gt;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ts val="1830"/>
              </a:lnSpc>
              <a:spcBef>
                <a:spcPts val="180"/>
              </a:spcBef>
            </a:pPr>
            <a:br>
              <a:rPr lang="en-US" sz="1600" spc="-10" dirty="0">
                <a:latin typeface="Tahoma"/>
                <a:cs typeface="Tahoma"/>
              </a:rPr>
            </a:br>
            <a:r>
              <a:rPr lang="en-US" sz="1600" spc="-10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r</a:t>
            </a:r>
            <a:br>
              <a:rPr lang="en-US" sz="1600" spc="-10" dirty="0">
                <a:latin typeface="Tahoma"/>
                <a:cs typeface="Tahoma"/>
              </a:rPr>
            </a:br>
            <a:endParaRPr sz="1600" dirty="0">
              <a:latin typeface="Tahoma"/>
              <a:cs typeface="Tahoma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/>
                <a:cs typeface="Courier New"/>
              </a:rPr>
              <a:t>&lt;!DOCTYPE name_of_root_element SYSTEM “URL of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the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external DTD subset”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871781" y="3417857"/>
            <a:ext cx="990600" cy="425450"/>
          </a:xfrm>
          <a:prstGeom prst="rect">
            <a:avLst/>
          </a:prstGeom>
          <a:solidFill>
            <a:srgbClr val="339966"/>
          </a:solidFill>
          <a:ln w="2895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631645"/>
            <a:ext cx="731202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DTDs 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5" dirty="0">
                <a:latin typeface="Tahoma"/>
                <a:cs typeface="Tahoma"/>
              </a:rPr>
              <a:t>classified as Internal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External.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7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Internal </a:t>
            </a:r>
            <a:r>
              <a:rPr sz="2400" b="1" spc="-10" dirty="0">
                <a:latin typeface="Tahoma"/>
                <a:cs typeface="Tahoma"/>
              </a:rPr>
              <a:t>DTDs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689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1143000" algn="l"/>
                <a:tab pos="2370455" algn="l"/>
                <a:tab pos="2802890" algn="l"/>
                <a:tab pos="3405504" algn="l"/>
                <a:tab pos="4165600" algn="l"/>
                <a:tab pos="5081905" algn="l"/>
                <a:tab pos="6376035" algn="l"/>
                <a:tab pos="6866890" algn="l"/>
              </a:tabLst>
            </a:pPr>
            <a:r>
              <a:rPr sz="2400" dirty="0">
                <a:latin typeface="Tahoma"/>
                <a:cs typeface="Tahoma"/>
              </a:rPr>
              <a:t>It	</a:t>
            </a:r>
            <a:r>
              <a:rPr sz="2400" spc="-5" dirty="0">
                <a:latin typeface="Tahoma"/>
                <a:cs typeface="Tahoma"/>
              </a:rPr>
              <a:t>co</a:t>
            </a:r>
            <a:r>
              <a:rPr sz="2400" spc="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sist</a:t>
            </a:r>
            <a:r>
              <a:rPr sz="2400" dirty="0">
                <a:latin typeface="Tahoma"/>
                <a:cs typeface="Tahoma"/>
              </a:rPr>
              <a:t>s	of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he	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TD	name	</a:t>
            </a:r>
            <a:r>
              <a:rPr sz="2400" spc="-5" dirty="0">
                <a:latin typeface="Tahoma"/>
                <a:cs typeface="Tahoma"/>
              </a:rPr>
              <a:t>f</a:t>
            </a:r>
            <a:r>
              <a:rPr sz="2400" spc="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llow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5" dirty="0">
                <a:latin typeface="Tahoma"/>
                <a:cs typeface="Tahoma"/>
              </a:rPr>
              <a:t>the  DTD enclosed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square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brackets.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9700" y="4203191"/>
            <a:ext cx="6134100" cy="1588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37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 of </a:t>
            </a:r>
            <a:r>
              <a:rPr sz="4400" spc="-5" dirty="0"/>
              <a:t>DTDs</a:t>
            </a:r>
            <a:r>
              <a:rPr sz="4400" spc="-80" dirty="0"/>
              <a:t> </a:t>
            </a:r>
            <a:r>
              <a:rPr sz="4400" dirty="0"/>
              <a:t>1-2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8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2" y="9113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636" y="8382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622" y="3810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104" y="1203960"/>
            <a:ext cx="8692896" cy="54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3692" y="563626"/>
            <a:ext cx="4637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 of </a:t>
            </a:r>
            <a:r>
              <a:rPr sz="4400" spc="-5" dirty="0"/>
              <a:t>DTDs</a:t>
            </a:r>
            <a:r>
              <a:rPr sz="4400" spc="-80" dirty="0"/>
              <a:t> </a:t>
            </a:r>
            <a:r>
              <a:rPr sz="4400" dirty="0"/>
              <a:t>2-2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20520" y="1414465"/>
            <a:ext cx="7616825" cy="132588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2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External</a:t>
            </a:r>
            <a:r>
              <a:rPr sz="2400" b="1" spc="-10" dirty="0">
                <a:latin typeface="Tahoma"/>
                <a:cs typeface="Tahoma"/>
              </a:rPr>
              <a:t> DTDs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ts val="2550"/>
              </a:lnSpc>
              <a:spcBef>
                <a:spcPts val="112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1165860" algn="l"/>
                <a:tab pos="2416175" algn="l"/>
                <a:tab pos="2870200" algn="l"/>
                <a:tab pos="3495040" algn="l"/>
                <a:tab pos="4406900" algn="l"/>
                <a:tab pos="5347335" algn="l"/>
                <a:tab pos="6659245" algn="l"/>
                <a:tab pos="7173595" algn="l"/>
              </a:tabLst>
            </a:pPr>
            <a:r>
              <a:rPr sz="2400" dirty="0">
                <a:latin typeface="Tahoma"/>
                <a:cs typeface="Tahoma"/>
              </a:rPr>
              <a:t>It	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nsists	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f	</a:t>
            </a:r>
            <a:r>
              <a:rPr sz="2400" spc="-5" dirty="0">
                <a:latin typeface="Tahoma"/>
                <a:cs typeface="Tahoma"/>
              </a:rPr>
              <a:t>th</a:t>
            </a:r>
            <a:r>
              <a:rPr sz="2400" dirty="0">
                <a:latin typeface="Tahoma"/>
                <a:cs typeface="Tahoma"/>
              </a:rPr>
              <a:t>e	</a:t>
            </a:r>
            <a:r>
              <a:rPr sz="2400" spc="-7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TDs	name	</a:t>
            </a:r>
            <a:r>
              <a:rPr sz="2400" spc="-3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oll</a:t>
            </a:r>
            <a:r>
              <a:rPr sz="2400" spc="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w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d	</a:t>
            </a:r>
            <a:r>
              <a:rPr sz="2400" spc="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y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-10" dirty="0">
                <a:latin typeface="Tahoma"/>
                <a:cs typeface="Tahoma"/>
              </a:rPr>
              <a:t>h</a:t>
            </a:r>
            <a:r>
              <a:rPr sz="2400" dirty="0"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550"/>
              </a:lnSpc>
            </a:pPr>
            <a:r>
              <a:rPr sz="2400" spc="-5" dirty="0">
                <a:latin typeface="Courier New"/>
                <a:cs typeface="Courier New"/>
              </a:rPr>
              <a:t>SYSTEM</a:t>
            </a:r>
            <a:r>
              <a:rPr sz="2400" spc="-7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Tahoma"/>
                <a:cs typeface="Tahoma"/>
              </a:rPr>
              <a:t>keyword </a:t>
            </a:r>
            <a:r>
              <a:rPr sz="2400" spc="-5" dirty="0">
                <a:latin typeface="Tahoma"/>
                <a:cs typeface="Tahoma"/>
              </a:rPr>
              <a:t>followed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the address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3223260"/>
            <a:ext cx="7239000" cy="2415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@ </a:t>
            </a:r>
            <a:r>
              <a:rPr spc="-5" dirty="0"/>
              <a:t>Aptech</a:t>
            </a:r>
            <a:r>
              <a:rPr spc="-55" dirty="0"/>
              <a:t> </a:t>
            </a:r>
            <a:r>
              <a:rPr spc="-5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 Markup for Data Interchange/ Module </a:t>
            </a:r>
            <a:r>
              <a:rPr dirty="0"/>
              <a:t>3/ </a:t>
            </a:r>
            <a:fld id="{81D60167-4931-47E6-BA6A-407CBD079E47}" type="slidenum">
              <a:rPr dirty="0"/>
              <a:t>9</a:t>
            </a:fld>
            <a:r>
              <a:rPr dirty="0"/>
              <a:t> of</a:t>
            </a:r>
            <a:r>
              <a:rPr spc="35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1884</Words>
  <Application>Microsoft Office PowerPoint</Application>
  <PresentationFormat>On-screen Show (4:3)</PresentationFormat>
  <Paragraphs>327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Courier New</vt:lpstr>
      <vt:lpstr>Tahoma</vt:lpstr>
      <vt:lpstr>Times New Roman</vt:lpstr>
      <vt:lpstr>Wingdings</vt:lpstr>
      <vt:lpstr>Office Theme</vt:lpstr>
      <vt:lpstr>Module 3</vt:lpstr>
      <vt:lpstr>Module Overview</vt:lpstr>
      <vt:lpstr>Definition of a DTD</vt:lpstr>
      <vt:lpstr>Need for a DTD</vt:lpstr>
      <vt:lpstr>Creating Internal DTDs 1-2</vt:lpstr>
      <vt:lpstr>Creating Internal DTDs 2-2</vt:lpstr>
      <vt:lpstr>DOCTYPE Declarations</vt:lpstr>
      <vt:lpstr>Types of DTDs 1-2</vt:lpstr>
      <vt:lpstr>Types of DTDs 2-2</vt:lpstr>
      <vt:lpstr>Well-Formed XML documents</vt:lpstr>
      <vt:lpstr>Valid XML documents 1-2</vt:lpstr>
      <vt:lpstr>Valid XML documents 2-2</vt:lpstr>
      <vt:lpstr>Testing XML for Validity 1-2</vt:lpstr>
      <vt:lpstr>Testing XML for Validity 2-2</vt:lpstr>
      <vt:lpstr>Declaring Elements</vt:lpstr>
      <vt:lpstr>Testing XML for Validity</vt:lpstr>
      <vt:lpstr>Declaring Attributes 1-2</vt:lpstr>
      <vt:lpstr>Declaring Attributes 2-2</vt:lpstr>
      <vt:lpstr>Specifying Attribute Values 1-3</vt:lpstr>
      <vt:lpstr>Specifying Attribute Values 2-3</vt:lpstr>
      <vt:lpstr>Specifying Attribute Values 3-3</vt:lpstr>
      <vt:lpstr>Entities in DTD 1-2</vt:lpstr>
      <vt:lpstr>PowerPoint Presentation</vt:lpstr>
      <vt:lpstr>Kinds of Entity Declarations 1-4</vt:lpstr>
      <vt:lpstr>Kinds of Entity Declarations 2-4</vt:lpstr>
      <vt:lpstr>Kinds of Entity Declarations 3-4</vt:lpstr>
      <vt:lpstr>Kinds of Entity Declarations 4-4</vt:lpstr>
      <vt:lpstr>Summary 1-2</vt:lpstr>
      <vt:lpstr>Summary 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DTDs</dc:title>
  <dc:creator>Aptech Limited</dc:creator>
  <cp:lastModifiedBy>THUYLM</cp:lastModifiedBy>
  <cp:revision>3</cp:revision>
  <dcterms:created xsi:type="dcterms:W3CDTF">2017-12-13T04:21:33Z</dcterms:created>
  <dcterms:modified xsi:type="dcterms:W3CDTF">2018-07-20T02:53:59Z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2017-12-13T00:00:00Z</vt:filetime>
  </property>
</Properties>
</file>