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9" r:id="rId4"/>
    <p:sldId id="261" r:id="rId5"/>
    <p:sldId id="263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6"/>
    <p:restoredTop sz="86246"/>
  </p:normalViewPr>
  <p:slideViewPr>
    <p:cSldViewPr>
      <p:cViewPr varScale="1">
        <p:scale>
          <a:sx n="140" d="100"/>
          <a:sy n="140" d="100"/>
        </p:scale>
        <p:origin x="176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àng Linh" userId="8cb0a3c4-7dba-4c50-ac41-12b9903c3f3d" providerId="ADAL" clId="{DDDD6073-B473-2D44-9088-E6C605E743A1}"/>
    <pc:docChg chg="modSld">
      <pc:chgData name="Hoàng Linh" userId="8cb0a3c4-7dba-4c50-ac41-12b9903c3f3d" providerId="ADAL" clId="{DDDD6073-B473-2D44-9088-E6C605E743A1}" dt="2023-04-15T11:50:11.679" v="3" actId="1035"/>
      <pc:docMkLst>
        <pc:docMk/>
      </pc:docMkLst>
      <pc:sldChg chg="modSp mod">
        <pc:chgData name="Hoàng Linh" userId="8cb0a3c4-7dba-4c50-ac41-12b9903c3f3d" providerId="ADAL" clId="{DDDD6073-B473-2D44-9088-E6C605E743A1}" dt="2023-04-15T11:50:11.679" v="3" actId="1035"/>
        <pc:sldMkLst>
          <pc:docMk/>
          <pc:sldMk cId="0" sldId="259"/>
        </pc:sldMkLst>
        <pc:spChg chg="mod">
          <ac:chgData name="Hoàng Linh" userId="8cb0a3c4-7dba-4c50-ac41-12b9903c3f3d" providerId="ADAL" clId="{DDDD6073-B473-2D44-9088-E6C605E743A1}" dt="2023-04-15T11:50:11.679" v="3" actId="1035"/>
          <ac:spMkLst>
            <pc:docMk/>
            <pc:sldMk cId="0" sldId="259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12B32-BE4E-4DEA-A496-3FE191B54A07}" type="datetimeFigureOut">
              <a:rPr lang="en-US" smtClean="0"/>
              <a:t>4/15/23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8B5BE-527B-49C8-A836-E6E1A7C1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9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8B5BE-527B-49C8-A836-E6E1A7C16B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2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Archetypes: nguyen </a:t>
            </a:r>
            <a:r>
              <a:rPr lang="en-US" dirty="0" err="1"/>
              <a:t>mau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8B5BE-527B-49C8-A836-E6E1A7C16B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Conform : </a:t>
            </a:r>
            <a:r>
              <a:rPr lang="en-US" dirty="0" err="1"/>
              <a:t>phu</a:t>
            </a:r>
            <a:r>
              <a:rPr lang="en-US" dirty="0"/>
              <a:t> 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8B5BE-527B-49C8-A836-E6E1A7C16B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7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0331" y="2546604"/>
            <a:ext cx="439420" cy="474345"/>
          </a:xfrm>
          <a:custGeom>
            <a:avLst/>
            <a:gdLst/>
            <a:ahLst/>
            <a:cxnLst/>
            <a:rect l="l" t="t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54380" y="2546604"/>
            <a:ext cx="327660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93776" y="2968751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64108" y="2968751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6200" y="2895600"/>
            <a:ext cx="56083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27709" y="24384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91668" y="3261359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22930" y="2240407"/>
            <a:ext cx="289813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85415" y="3917060"/>
            <a:ext cx="3773170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5195" y="489204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7719" y="489204"/>
            <a:ext cx="329184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8640" y="911352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7" y="473963"/>
                </a:lnTo>
                <a:lnTo>
                  <a:pt x="42214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5195" y="489204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7719" y="489204"/>
            <a:ext cx="329184" cy="473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8640" y="911352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7" y="473963"/>
                </a:lnTo>
                <a:lnTo>
                  <a:pt x="42214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262" y="700786"/>
            <a:ext cx="8507475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1044" y="2296794"/>
            <a:ext cx="6614795" cy="3926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1140" y="6540120"/>
            <a:ext cx="1210945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06721" y="6540120"/>
            <a:ext cx="3922395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bc.com/" TargetMode="External"/><Relationship Id="rId5" Type="http://schemas.openxmlformats.org/officeDocument/2006/relationships/hyperlink" Target="http://www.w3.org/2001/XMLSchema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2001/XMLSchema-instance" TargetMode="External"/><Relationship Id="rId5" Type="http://schemas.openxmlformats.org/officeDocument/2006/relationships/hyperlink" Target="http://www.abc.com/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reativepictures.com/gallery/flower.gif" TargetMode="Externa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://www.w3.org/2001/XMLSchema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bc.com/" TargetMode="External"/><Relationship Id="rId5" Type="http://schemas.openxmlformats.org/officeDocument/2006/relationships/image" Target="../media/image32.jp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bc.com/" TargetMode="External"/><Relationship Id="rId5" Type="http://schemas.openxmlformats.org/officeDocument/2006/relationships/image" Target="../media/image32.jp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bc.com/" TargetMode="External"/><Relationship Id="rId5" Type="http://schemas.openxmlformats.org/officeDocument/2006/relationships/image" Target="../media/image35.jp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2001/XMLSchema-instance" TargetMode="Externa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2001/XMLSchema" TargetMode="Externa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738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ct val="100000"/>
              </a:lnSpc>
              <a:spcBef>
                <a:spcPts val="100"/>
              </a:spcBef>
            </a:pPr>
            <a:r>
              <a:rPr dirty="0"/>
              <a:t>XML</a:t>
            </a:r>
            <a:r>
              <a:rPr spc="-80" dirty="0"/>
              <a:t> </a:t>
            </a:r>
            <a:r>
              <a:rPr spc="-5" dirty="0"/>
              <a:t>Schema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808990"/>
            <a:ext cx="67665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Advantages of XML Schemas over </a:t>
            </a:r>
            <a:r>
              <a:rPr sz="2800" spc="-10" dirty="0"/>
              <a:t>DTD</a:t>
            </a:r>
            <a:r>
              <a:rPr sz="2800" spc="90" dirty="0"/>
              <a:t> </a:t>
            </a:r>
            <a:r>
              <a:rPr sz="2800" spc="-10" dirty="0"/>
              <a:t>1-3</a:t>
            </a:r>
            <a:endParaRPr sz="28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10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58099"/>
            <a:ext cx="5994400" cy="22218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" dirty="0">
                <a:latin typeface="Tahoma"/>
                <a:cs typeface="Tahoma"/>
              </a:rPr>
              <a:t>XML schema offers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range </a:t>
            </a:r>
            <a:r>
              <a:rPr sz="2400" dirty="0">
                <a:latin typeface="Tahoma"/>
                <a:cs typeface="Tahoma"/>
              </a:rPr>
              <a:t>of new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features:</a:t>
            </a: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Richer data</a:t>
            </a:r>
            <a:r>
              <a:rPr sz="2400" spc="-5" dirty="0">
                <a:latin typeface="Tahoma"/>
                <a:cs typeface="Tahoma"/>
              </a:rPr>
              <a:t> types</a:t>
            </a: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Archetypes</a:t>
            </a: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Attribute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grouping</a:t>
            </a: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Refinable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archetypes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808990"/>
            <a:ext cx="67665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Advantages of XML Schemas over </a:t>
            </a:r>
            <a:r>
              <a:rPr sz="2800" spc="-10" dirty="0"/>
              <a:t>DTD</a:t>
            </a:r>
            <a:r>
              <a:rPr sz="2800" spc="90" dirty="0"/>
              <a:t> </a:t>
            </a:r>
            <a:r>
              <a:rPr sz="2800" spc="-10" dirty="0"/>
              <a:t>2-3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762000" y="2286000"/>
            <a:ext cx="7391400" cy="4013200"/>
          </a:xfrm>
          <a:custGeom>
            <a:avLst/>
            <a:gdLst/>
            <a:ahLst/>
            <a:cxnLst/>
            <a:rect l="l" t="t" r="r" b="b"/>
            <a:pathLst>
              <a:path w="7391400" h="4013200">
                <a:moveTo>
                  <a:pt x="0" y="4012691"/>
                </a:moveTo>
                <a:lnTo>
                  <a:pt x="7391400" y="4012691"/>
                </a:lnTo>
                <a:lnTo>
                  <a:pt x="7391400" y="0"/>
                </a:lnTo>
                <a:lnTo>
                  <a:pt x="0" y="0"/>
                </a:lnTo>
                <a:lnTo>
                  <a:pt x="0" y="401269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" y="2286000"/>
            <a:ext cx="7391400" cy="4013200"/>
          </a:xfrm>
          <a:custGeom>
            <a:avLst/>
            <a:gdLst/>
            <a:ahLst/>
            <a:cxnLst/>
            <a:rect l="l" t="t" r="r" b="b"/>
            <a:pathLst>
              <a:path w="7391400" h="4013200">
                <a:moveTo>
                  <a:pt x="0" y="4012691"/>
                </a:moveTo>
                <a:lnTo>
                  <a:pt x="7391400" y="4012691"/>
                </a:lnTo>
                <a:lnTo>
                  <a:pt x="7391400" y="0"/>
                </a:lnTo>
                <a:lnTo>
                  <a:pt x="0" y="0"/>
                </a:lnTo>
                <a:lnTo>
                  <a:pt x="0" y="401269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&lt;?xml version="1.0"?&gt;</a:t>
            </a:r>
          </a:p>
          <a:p>
            <a:pPr marL="12700" marR="5080">
              <a:lnSpc>
                <a:spcPct val="100000"/>
              </a:lnSpc>
            </a:pPr>
            <a:r>
              <a:rPr spc="-5" dirty="0"/>
              <a:t>&lt;xs:schema xmlns:xs="</a:t>
            </a:r>
            <a:r>
              <a:rPr spc="-5" dirty="0">
                <a:hlinkClick r:id="rId5"/>
              </a:rPr>
              <a:t>http://www.w3.org/2001/XMLSchema" </a:t>
            </a:r>
            <a:r>
              <a:rPr spc="-5" dirty="0"/>
              <a:t> targetNamespace=</a:t>
            </a:r>
            <a:r>
              <a:rPr spc="-5" dirty="0">
                <a:hlinkClick r:id="rId6"/>
              </a:rPr>
              <a:t>"h</a:t>
            </a:r>
            <a:r>
              <a:rPr spc="-5" dirty="0"/>
              <a:t>t</a:t>
            </a:r>
            <a:r>
              <a:rPr spc="-5" dirty="0">
                <a:hlinkClick r:id="rId6"/>
              </a:rPr>
              <a:t>tp://www.abc.com</a:t>
            </a:r>
            <a:r>
              <a:rPr spc="-5" dirty="0"/>
              <a:t>"  xmlns="</a:t>
            </a:r>
            <a:r>
              <a:rPr spc="-5" dirty="0">
                <a:hlinkClick r:id="rId6"/>
              </a:rPr>
              <a:t>http://www.abc.com" </a:t>
            </a:r>
            <a:r>
              <a:rPr spc="-5" dirty="0"/>
              <a:t> elementFormDefault="qualified"&gt;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&lt;xs:element</a:t>
            </a:r>
            <a:r>
              <a:rPr spc="0" dirty="0"/>
              <a:t> </a:t>
            </a:r>
            <a:r>
              <a:rPr spc="-5" dirty="0"/>
              <a:t>name="mail"&gt;</a:t>
            </a:r>
          </a:p>
          <a:p>
            <a:pPr marR="3652520" algn="ctr">
              <a:lnSpc>
                <a:spcPct val="100000"/>
              </a:lnSpc>
            </a:pPr>
            <a:r>
              <a:rPr spc="-5" dirty="0"/>
              <a:t>&lt;xs:complexType&gt;</a:t>
            </a:r>
          </a:p>
          <a:p>
            <a:pPr marR="3531870" algn="ctr">
              <a:lnSpc>
                <a:spcPct val="100000"/>
              </a:lnSpc>
            </a:pPr>
            <a:r>
              <a:rPr spc="-5" dirty="0"/>
              <a:t>&lt;xs:sequence&gt;</a:t>
            </a:r>
          </a:p>
          <a:p>
            <a:pPr marL="926465">
              <a:lnSpc>
                <a:spcPct val="100000"/>
              </a:lnSpc>
            </a:pPr>
            <a:r>
              <a:rPr spc="-5" dirty="0"/>
              <a:t>&lt;xs:element name="to"</a:t>
            </a:r>
            <a:r>
              <a:rPr spc="0" dirty="0"/>
              <a:t> </a:t>
            </a:r>
            <a:r>
              <a:rPr spc="-5" dirty="0"/>
              <a:t>type="xs:string"/&gt;</a:t>
            </a:r>
          </a:p>
          <a:p>
            <a:pPr marL="926465">
              <a:lnSpc>
                <a:spcPct val="100000"/>
              </a:lnSpc>
            </a:pPr>
            <a:r>
              <a:rPr spc="-5" dirty="0"/>
              <a:t>&lt;xs:element name="from"</a:t>
            </a:r>
            <a:r>
              <a:rPr spc="0" dirty="0"/>
              <a:t> </a:t>
            </a:r>
            <a:r>
              <a:rPr spc="-5" dirty="0"/>
              <a:t>type="xs:string"/&gt;</a:t>
            </a:r>
          </a:p>
          <a:p>
            <a:pPr marL="926465">
              <a:lnSpc>
                <a:spcPct val="100000"/>
              </a:lnSpc>
            </a:pPr>
            <a:r>
              <a:rPr spc="-5" dirty="0"/>
              <a:t>&lt;xs:element name="header"</a:t>
            </a:r>
            <a:r>
              <a:rPr spc="0" dirty="0"/>
              <a:t> </a:t>
            </a:r>
            <a:r>
              <a:rPr spc="-5" dirty="0"/>
              <a:t>type="xs:string"/&gt;</a:t>
            </a: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&lt;xs:element name="body"</a:t>
            </a:r>
            <a:r>
              <a:rPr spc="0" dirty="0"/>
              <a:t> </a:t>
            </a:r>
            <a:r>
              <a:rPr spc="-5" dirty="0"/>
              <a:t>type="xs:string"/&gt;</a:t>
            </a:r>
          </a:p>
          <a:p>
            <a:pPr marR="3408679" algn="ctr">
              <a:lnSpc>
                <a:spcPct val="100000"/>
              </a:lnSpc>
            </a:pPr>
            <a:r>
              <a:rPr spc="-5" dirty="0"/>
              <a:t>&lt;/xs:sequence&gt;</a:t>
            </a:r>
          </a:p>
          <a:p>
            <a:pPr marR="3531235" algn="ctr">
              <a:lnSpc>
                <a:spcPct val="100000"/>
              </a:lnSpc>
            </a:pPr>
            <a:r>
              <a:rPr spc="-5" dirty="0"/>
              <a:t>&lt;/xs:complexType&gt;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&lt;/xs:element&gt;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&lt;/xs:schema&gt;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11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762" y="1753361"/>
            <a:ext cx="35814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Sample schema File: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mail.xsd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808990"/>
            <a:ext cx="67665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Advantages of XML Schemas over </a:t>
            </a:r>
            <a:r>
              <a:rPr sz="2800" spc="-10" dirty="0"/>
              <a:t>DTD</a:t>
            </a:r>
            <a:r>
              <a:rPr sz="2800" spc="90" dirty="0"/>
              <a:t> </a:t>
            </a:r>
            <a:r>
              <a:rPr sz="2800" spc="-10" dirty="0"/>
              <a:t>3-3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762000" y="2286000"/>
            <a:ext cx="7391400" cy="2790825"/>
          </a:xfrm>
          <a:custGeom>
            <a:avLst/>
            <a:gdLst/>
            <a:ahLst/>
            <a:cxnLst/>
            <a:rect l="l" t="t" r="r" b="b"/>
            <a:pathLst>
              <a:path w="7391400" h="2790825">
                <a:moveTo>
                  <a:pt x="0" y="2790444"/>
                </a:moveTo>
                <a:lnTo>
                  <a:pt x="7391400" y="2790444"/>
                </a:lnTo>
                <a:lnTo>
                  <a:pt x="7391400" y="0"/>
                </a:lnTo>
                <a:lnTo>
                  <a:pt x="0" y="0"/>
                </a:lnTo>
                <a:lnTo>
                  <a:pt x="0" y="279044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" y="2286000"/>
            <a:ext cx="7391400" cy="2790825"/>
          </a:xfrm>
          <a:custGeom>
            <a:avLst/>
            <a:gdLst/>
            <a:ahLst/>
            <a:cxnLst/>
            <a:rect l="l" t="t" r="r" b="b"/>
            <a:pathLst>
              <a:path w="7391400" h="2790825">
                <a:moveTo>
                  <a:pt x="0" y="2790444"/>
                </a:moveTo>
                <a:lnTo>
                  <a:pt x="7391400" y="2790444"/>
                </a:lnTo>
                <a:lnTo>
                  <a:pt x="7391400" y="0"/>
                </a:lnTo>
                <a:lnTo>
                  <a:pt x="0" y="0"/>
                </a:lnTo>
                <a:lnTo>
                  <a:pt x="0" y="27904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&lt;?xml version="1.0"?&gt;</a:t>
            </a:r>
          </a:p>
          <a:p>
            <a:pPr marL="12700" marR="3421379">
              <a:lnSpc>
                <a:spcPct val="100000"/>
              </a:lnSpc>
            </a:pPr>
            <a:r>
              <a:rPr spc="-5" dirty="0"/>
              <a:t>&lt;mail  xmlns="</a:t>
            </a:r>
            <a:r>
              <a:rPr spc="-5" dirty="0">
                <a:hlinkClick r:id="rId5"/>
              </a:rPr>
              <a:t>http://www.abc.com"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xmlns:xsi=</a:t>
            </a:r>
            <a:r>
              <a:rPr spc="-5" dirty="0">
                <a:hlinkClick r:id="rId6"/>
              </a:rPr>
              <a:t>"http://www.w3.org/2001/XMLSchema-instance</a:t>
            </a:r>
            <a:r>
              <a:rPr spc="-5" dirty="0"/>
              <a:t>"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xsi:schemaLocation=</a:t>
            </a:r>
            <a:r>
              <a:rPr spc="-5" dirty="0">
                <a:hlinkClick r:id="rId5"/>
              </a:rPr>
              <a:t>"http://www.abc.com </a:t>
            </a:r>
            <a:r>
              <a:rPr spc="-5" dirty="0"/>
              <a:t>mail.xsd"&gt;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5" dirty="0"/>
              <a:t>&lt;to&gt;John&lt;/to&gt;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&lt;from&gt;Jordan&lt;/from&gt;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&lt;header&gt;Scheduler&lt;/header&gt;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&lt;body&gt;3rd March Monday, 7:30 PM: board</a:t>
            </a:r>
            <a:r>
              <a:rPr spc="25" dirty="0"/>
              <a:t> </a:t>
            </a:r>
            <a:r>
              <a:rPr spc="-5" dirty="0"/>
              <a:t>meeting!&lt;/body&gt;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&lt;/mail&gt;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12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762" y="1753361"/>
            <a:ext cx="63246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Sample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XML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File with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reference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schema: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mail.xml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775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Data Types Supported </a:t>
            </a:r>
            <a:r>
              <a:rPr dirty="0"/>
              <a:t>by </a:t>
            </a:r>
            <a:r>
              <a:rPr spc="-5" dirty="0"/>
              <a:t>Schema</a:t>
            </a:r>
            <a:r>
              <a:rPr spc="-45" dirty="0"/>
              <a:t> </a:t>
            </a:r>
            <a:r>
              <a:rPr spc="5" dirty="0"/>
              <a:t>1-6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13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444" y="1452117"/>
            <a:ext cx="7469505" cy="4937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05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XML </a:t>
            </a:r>
            <a:r>
              <a:rPr sz="1800" spc="-5" dirty="0">
                <a:latin typeface="Tahoma"/>
                <a:cs typeface="Tahoma"/>
              </a:rPr>
              <a:t>Schema </a:t>
            </a:r>
            <a:r>
              <a:rPr sz="1800" dirty="0">
                <a:latin typeface="Tahoma"/>
                <a:cs typeface="Tahoma"/>
              </a:rPr>
              <a:t>describes a number of </a:t>
            </a:r>
            <a:r>
              <a:rPr sz="1800" spc="-5" dirty="0">
                <a:latin typeface="Tahoma"/>
                <a:cs typeface="Tahoma"/>
              </a:rPr>
              <a:t>built-in </a:t>
            </a:r>
            <a:r>
              <a:rPr sz="1800" dirty="0">
                <a:latin typeface="Tahoma"/>
                <a:cs typeface="Tahoma"/>
              </a:rPr>
              <a:t>data </a:t>
            </a:r>
            <a:r>
              <a:rPr sz="1800" spc="-5" dirty="0">
                <a:latin typeface="Tahoma"/>
                <a:cs typeface="Tahoma"/>
              </a:rPr>
              <a:t>types, which can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</a:t>
            </a:r>
          </a:p>
          <a:p>
            <a:pPr marL="354965">
              <a:lnSpc>
                <a:spcPts val="2050"/>
              </a:lnSpc>
            </a:pPr>
            <a:r>
              <a:rPr sz="1800" dirty="0">
                <a:latin typeface="Tahoma"/>
                <a:cs typeface="Tahoma"/>
              </a:rPr>
              <a:t>used </a:t>
            </a:r>
            <a:r>
              <a:rPr sz="1800" spc="-5" dirty="0">
                <a:latin typeface="Tahoma"/>
                <a:cs typeface="Tahoma"/>
              </a:rPr>
              <a:t>to specify </a:t>
            </a:r>
            <a:r>
              <a:rPr sz="1800" dirty="0">
                <a:latin typeface="Tahoma"/>
                <a:cs typeface="Tahoma"/>
              </a:rPr>
              <a:t>and </a:t>
            </a:r>
            <a:r>
              <a:rPr sz="1800" spc="-5" dirty="0">
                <a:latin typeface="Tahoma"/>
                <a:cs typeface="Tahoma"/>
              </a:rPr>
              <a:t>validate the </a:t>
            </a:r>
            <a:r>
              <a:rPr sz="1800" dirty="0">
                <a:latin typeface="Tahoma"/>
                <a:cs typeface="Tahoma"/>
              </a:rPr>
              <a:t>intended data </a:t>
            </a:r>
            <a:r>
              <a:rPr sz="1800" spc="-5" dirty="0">
                <a:latin typeface="Tahoma"/>
                <a:cs typeface="Tahoma"/>
              </a:rPr>
              <a:t>type of the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content.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54965" marR="193675" indent="-342265">
              <a:lnSpc>
                <a:spcPts val="1939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It </a:t>
            </a:r>
            <a:r>
              <a:rPr sz="1800" dirty="0">
                <a:latin typeface="Tahoma"/>
                <a:cs typeface="Tahoma"/>
              </a:rPr>
              <a:t>also </a:t>
            </a:r>
            <a:r>
              <a:rPr sz="1800" spc="-5" dirty="0">
                <a:latin typeface="Tahoma"/>
                <a:cs typeface="Tahoma"/>
              </a:rPr>
              <a:t>allows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user to create </a:t>
            </a:r>
            <a:r>
              <a:rPr sz="1800" dirty="0">
                <a:latin typeface="Tahoma"/>
                <a:cs typeface="Tahoma"/>
              </a:rPr>
              <a:t>a user-defined data </a:t>
            </a:r>
            <a:r>
              <a:rPr sz="1800" spc="-5" dirty="0">
                <a:latin typeface="Tahoma"/>
                <a:cs typeface="Tahoma"/>
              </a:rPr>
              <a:t>type </a:t>
            </a:r>
            <a:r>
              <a:rPr sz="1800" dirty="0">
                <a:latin typeface="Tahoma"/>
                <a:cs typeface="Tahoma"/>
              </a:rPr>
              <a:t>by </a:t>
            </a:r>
            <a:r>
              <a:rPr sz="1800" spc="-5" dirty="0">
                <a:latin typeface="Tahoma"/>
                <a:cs typeface="Tahoma"/>
              </a:rPr>
              <a:t>extending  the built-in </a:t>
            </a:r>
            <a:r>
              <a:rPr sz="1800" dirty="0">
                <a:latin typeface="Tahoma"/>
                <a:cs typeface="Tahoma"/>
              </a:rPr>
              <a:t>data </a:t>
            </a:r>
            <a:r>
              <a:rPr sz="1800" spc="-5" dirty="0">
                <a:latin typeface="Tahoma"/>
                <a:cs typeface="Tahoma"/>
              </a:rPr>
              <a:t>types </a:t>
            </a:r>
            <a:r>
              <a:rPr sz="1800" dirty="0">
                <a:latin typeface="Tahoma"/>
                <a:cs typeface="Tahoma"/>
              </a:rPr>
              <a:t>using </a:t>
            </a:r>
            <a:r>
              <a:rPr sz="1800" spc="-5" dirty="0">
                <a:latin typeface="Tahoma"/>
                <a:cs typeface="Tahoma"/>
              </a:rPr>
              <a:t>facets.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XML </a:t>
            </a:r>
            <a:r>
              <a:rPr sz="1800" spc="-5" dirty="0">
                <a:latin typeface="Tahoma"/>
                <a:cs typeface="Tahoma"/>
              </a:rPr>
              <a:t>Schema recommendation </a:t>
            </a:r>
            <a:r>
              <a:rPr sz="1800" dirty="0">
                <a:latin typeface="Tahoma"/>
                <a:cs typeface="Tahoma"/>
              </a:rPr>
              <a:t>defines </a:t>
            </a:r>
            <a:r>
              <a:rPr sz="1800" spc="-5" dirty="0">
                <a:latin typeface="Tahoma"/>
                <a:cs typeface="Tahoma"/>
              </a:rPr>
              <a:t>two sorts of </a:t>
            </a:r>
            <a:r>
              <a:rPr sz="1800" dirty="0">
                <a:latin typeface="Tahoma"/>
                <a:cs typeface="Tahoma"/>
              </a:rPr>
              <a:t>data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types:</a:t>
            </a:r>
            <a:endParaRPr sz="18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Built-in </a:t>
            </a:r>
            <a:r>
              <a:rPr sz="1800" dirty="0">
                <a:latin typeface="Tahoma"/>
                <a:cs typeface="Tahoma"/>
              </a:rPr>
              <a:t>data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types</a:t>
            </a:r>
            <a:endParaRPr sz="18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User-derived </a:t>
            </a:r>
            <a:r>
              <a:rPr sz="1800" dirty="0">
                <a:latin typeface="Tahoma"/>
                <a:cs typeface="Tahoma"/>
              </a:rPr>
              <a:t>data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types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800" b="1" spc="-5" dirty="0">
                <a:latin typeface="Tahoma"/>
                <a:cs typeface="Tahoma"/>
              </a:rPr>
              <a:t>Built-in data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types</a:t>
            </a:r>
            <a:endParaRPr sz="18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Available to </a:t>
            </a:r>
            <a:r>
              <a:rPr sz="1800" dirty="0">
                <a:latin typeface="Tahoma"/>
                <a:cs typeface="Tahoma"/>
              </a:rPr>
              <a:t>all XML </a:t>
            </a:r>
            <a:r>
              <a:rPr sz="1800" spc="-5" dirty="0">
                <a:latin typeface="Tahoma"/>
                <a:cs typeface="Tahoma"/>
              </a:rPr>
              <a:t>Schema </a:t>
            </a:r>
            <a:r>
              <a:rPr sz="1800" dirty="0">
                <a:latin typeface="Tahoma"/>
                <a:cs typeface="Tahoma"/>
              </a:rPr>
              <a:t>authors, and </a:t>
            </a:r>
            <a:r>
              <a:rPr sz="1800" spc="-5" dirty="0">
                <a:latin typeface="Tahoma"/>
                <a:cs typeface="Tahoma"/>
              </a:rPr>
              <a:t>should </a:t>
            </a:r>
            <a:r>
              <a:rPr sz="1800" dirty="0">
                <a:latin typeface="Tahoma"/>
                <a:cs typeface="Tahoma"/>
              </a:rPr>
              <a:t>be </a:t>
            </a:r>
            <a:r>
              <a:rPr sz="1800" spc="-5" dirty="0">
                <a:latin typeface="Tahoma"/>
                <a:cs typeface="Tahoma"/>
              </a:rPr>
              <a:t>implemented </a:t>
            </a:r>
            <a:r>
              <a:rPr sz="1800" dirty="0">
                <a:latin typeface="Tahoma"/>
                <a:cs typeface="Tahoma"/>
              </a:rPr>
              <a:t>by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</a:t>
            </a: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ahoma"/>
                <a:cs typeface="Tahoma"/>
              </a:rPr>
              <a:t>conforming processor.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ahoma"/>
                <a:cs typeface="Tahoma"/>
              </a:rPr>
              <a:t>User-derived data</a:t>
            </a:r>
            <a:r>
              <a:rPr sz="1800" b="1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types</a:t>
            </a:r>
            <a:endParaRPr sz="18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Defined </a:t>
            </a:r>
            <a:r>
              <a:rPr sz="1800" dirty="0">
                <a:latin typeface="Tahoma"/>
                <a:cs typeface="Tahoma"/>
              </a:rPr>
              <a:t>in individual </a:t>
            </a:r>
            <a:r>
              <a:rPr sz="1800" spc="-5" dirty="0">
                <a:latin typeface="Tahoma"/>
                <a:cs typeface="Tahoma"/>
              </a:rPr>
              <a:t>schema instances, </a:t>
            </a:r>
            <a:r>
              <a:rPr sz="1800" dirty="0">
                <a:latin typeface="Tahoma"/>
                <a:cs typeface="Tahoma"/>
              </a:rPr>
              <a:t>and are particular </a:t>
            </a:r>
            <a:r>
              <a:rPr sz="1800" spc="-5" dirty="0">
                <a:latin typeface="Tahoma"/>
                <a:cs typeface="Tahoma"/>
              </a:rPr>
              <a:t>to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that</a:t>
            </a:r>
            <a:endParaRPr sz="1800" dirty="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schema.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775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Data Types Supported </a:t>
            </a:r>
            <a:r>
              <a:rPr dirty="0"/>
              <a:t>by </a:t>
            </a:r>
            <a:r>
              <a:rPr spc="-5" dirty="0"/>
              <a:t>Schema</a:t>
            </a:r>
            <a:r>
              <a:rPr spc="-45" dirty="0"/>
              <a:t> </a:t>
            </a:r>
            <a:r>
              <a:rPr spc="5" dirty="0"/>
              <a:t>2-6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14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28712" y="1585912"/>
          <a:ext cx="7467600" cy="4935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string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 marR="75565" indent="-232410">
                        <a:lnSpc>
                          <a:spcPct val="100000"/>
                        </a:lnSpc>
                        <a:spcBef>
                          <a:spcPts val="355"/>
                        </a:spcBef>
                        <a:buClr>
                          <a:srgbClr val="3333CC"/>
                        </a:buClr>
                        <a:buSzPct val="60000"/>
                        <a:buFont typeface="Wingdings"/>
                        <a:buChar char=""/>
                        <a:tabLst>
                          <a:tab pos="338455" algn="l"/>
                        </a:tabLst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can contain characters, line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feeds,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carriage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returns, 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and tab</a:t>
                      </a:r>
                      <a:r>
                        <a:rPr sz="2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characters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boolean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 marR="572770" indent="-232410">
                        <a:lnSpc>
                          <a:spcPct val="100000"/>
                        </a:lnSpc>
                        <a:spcBef>
                          <a:spcPts val="355"/>
                        </a:spcBef>
                        <a:buClr>
                          <a:srgbClr val="3333CC"/>
                        </a:buClr>
                        <a:buSzPct val="60000"/>
                        <a:buFont typeface="Wingdings"/>
                        <a:buChar char=""/>
                        <a:tabLst>
                          <a:tab pos="338455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legal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values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boolean data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type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are true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and 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false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337820" indent="-232410">
                        <a:lnSpc>
                          <a:spcPct val="100000"/>
                        </a:lnSpc>
                        <a:spcBef>
                          <a:spcPts val="480"/>
                        </a:spcBef>
                        <a:buClr>
                          <a:srgbClr val="3333CC"/>
                        </a:buClr>
                        <a:buSzPct val="60000"/>
                        <a:buFont typeface="Wingdings"/>
                        <a:buChar char=""/>
                        <a:tabLst>
                          <a:tab pos="338455" algn="l"/>
                        </a:tabLst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true can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replaced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by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the numeric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value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and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33782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false can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replaced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by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0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16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numeric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 indent="-232410">
                        <a:lnSpc>
                          <a:spcPct val="100000"/>
                        </a:lnSpc>
                        <a:spcBef>
                          <a:spcPts val="355"/>
                        </a:spcBef>
                        <a:buClr>
                          <a:srgbClr val="3333CC"/>
                        </a:buClr>
                        <a:buSzPct val="60000"/>
                        <a:buFont typeface="Wingdings"/>
                        <a:buChar char=""/>
                        <a:tabLst>
                          <a:tab pos="338455" algn="l"/>
                        </a:tabLst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represents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numerical</a:t>
                      </a:r>
                      <a:r>
                        <a:rPr sz="2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value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337820" marR="91440" indent="-232410">
                        <a:lnSpc>
                          <a:spcPct val="100000"/>
                        </a:lnSpc>
                        <a:spcBef>
                          <a:spcPts val="480"/>
                        </a:spcBef>
                        <a:buClr>
                          <a:srgbClr val="3333CC"/>
                        </a:buClr>
                        <a:buSzPct val="60000"/>
                        <a:buFont typeface="Wingdings"/>
                        <a:buChar char=""/>
                        <a:tabLst>
                          <a:tab pos="338455" algn="l"/>
                        </a:tabLst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includes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numbers such as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whole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numbers, and</a:t>
                      </a:r>
                      <a:r>
                        <a:rPr sz="20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real 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numbers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15" dirty="0">
                          <a:latin typeface="Tahoma"/>
                          <a:cs typeface="Tahoma"/>
                        </a:rPr>
                        <a:t>dateTime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 indent="-232410">
                        <a:lnSpc>
                          <a:spcPct val="100000"/>
                        </a:lnSpc>
                        <a:spcBef>
                          <a:spcPts val="359"/>
                        </a:spcBef>
                        <a:buClr>
                          <a:srgbClr val="3333CC"/>
                        </a:buClr>
                        <a:buSzPct val="60000"/>
                        <a:buFont typeface="Wingdings"/>
                        <a:buChar char=""/>
                        <a:tabLst>
                          <a:tab pos="338455" algn="l"/>
                        </a:tabLst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represents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 particular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time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on a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given</a:t>
                      </a:r>
                      <a:r>
                        <a:rPr sz="20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date,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33782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written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as a</a:t>
                      </a:r>
                      <a:r>
                        <a:rPr sz="20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string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binary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 marR="259715" indent="-232410">
                        <a:lnSpc>
                          <a:spcPct val="100000"/>
                        </a:lnSpc>
                        <a:spcBef>
                          <a:spcPts val="360"/>
                        </a:spcBef>
                        <a:buClr>
                          <a:srgbClr val="3333CC"/>
                        </a:buClr>
                        <a:buSzPct val="60000"/>
                        <a:buFont typeface="Wingdings"/>
                        <a:buChar char=""/>
                        <a:tabLst>
                          <a:tab pos="338455" algn="l"/>
                        </a:tabLst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include graphic files, executable programs,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any 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other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string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of binary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data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anyURI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 indent="-232410">
                        <a:lnSpc>
                          <a:spcPct val="100000"/>
                        </a:lnSpc>
                        <a:spcBef>
                          <a:spcPts val="360"/>
                        </a:spcBef>
                        <a:buClr>
                          <a:srgbClr val="3333CC"/>
                        </a:buClr>
                        <a:buSzPct val="60000"/>
                        <a:buFont typeface="Wingdings"/>
                        <a:buChar char=""/>
                        <a:tabLst>
                          <a:tab pos="338455" algn="l"/>
                        </a:tabLst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represents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file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name or location of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file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775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Data Types Supported </a:t>
            </a:r>
            <a:r>
              <a:rPr dirty="0"/>
              <a:t>by </a:t>
            </a:r>
            <a:r>
              <a:rPr spc="-5" dirty="0"/>
              <a:t>Schema</a:t>
            </a:r>
            <a:r>
              <a:rPr spc="-45" dirty="0"/>
              <a:t> </a:t>
            </a:r>
            <a:r>
              <a:rPr spc="5" dirty="0"/>
              <a:t>3-6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15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2000" y="20574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&lt;xs:element name="element_name"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type="xs:string"/&gt;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762" y="1524761"/>
            <a:ext cx="18288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Syntax: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string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" y="30480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&lt;xs:attribute name="attribute_name"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type="xs:boolean"/&gt;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762" y="2515361"/>
            <a:ext cx="21336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Syntax: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boolean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000" y="40386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&lt;xs:element name="element_name"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type="xs:numeric"/&gt;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762" y="3505961"/>
            <a:ext cx="21336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Syntax: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numeric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775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Data Types Supported </a:t>
            </a:r>
            <a:r>
              <a:rPr dirty="0"/>
              <a:t>by </a:t>
            </a:r>
            <a:r>
              <a:rPr spc="-5" dirty="0"/>
              <a:t>Schema</a:t>
            </a:r>
            <a:r>
              <a:rPr spc="-45" dirty="0"/>
              <a:t> </a:t>
            </a:r>
            <a:r>
              <a:rPr spc="5" dirty="0"/>
              <a:t>4-6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16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2000" y="23622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&lt;xs:element name="element_name"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type="xs:dateTime"/&gt;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762" y="1829561"/>
            <a:ext cx="22098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Syntax: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dateTime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" y="33528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&lt;xs:element name="image_name"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type="xs:hexBinary"/&gt;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762" y="2820161"/>
            <a:ext cx="18288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Syntax: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binary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000" y="44196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&lt;xs:attribute name="image_name"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type="xs:anyURI"/&gt;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762" y="3886961"/>
            <a:ext cx="19812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Syntax: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anyURI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775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Data Types Supported </a:t>
            </a:r>
            <a:r>
              <a:rPr dirty="0"/>
              <a:t>by </a:t>
            </a:r>
            <a:r>
              <a:rPr spc="-5" dirty="0"/>
              <a:t>Schema</a:t>
            </a:r>
            <a:r>
              <a:rPr spc="-45" dirty="0"/>
              <a:t> </a:t>
            </a:r>
            <a:r>
              <a:rPr spc="5" dirty="0"/>
              <a:t>5-6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17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2000" y="20574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&lt;xs:element name="Customer"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type="xs:string"/&gt;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762" y="1524761"/>
            <a:ext cx="28194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Snippet: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string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" y="35814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&lt;xs:attribute name="Disabled"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type="xs:boolean"/&gt;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762" y="3048761"/>
            <a:ext cx="28194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Snippet: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boolean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000" y="25146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&lt;Customer&gt;John Smith&lt;/Customer&gt;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000" y="51054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1600" spc="-5" dirty="0">
                <a:latin typeface="Courier New"/>
                <a:cs typeface="Courier New"/>
              </a:rPr>
              <a:t>&lt;xs:element name="Price"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type="xs:numeric"/&gt;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762" y="4572761"/>
            <a:ext cx="28194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Snippet: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numeric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2000" y="55626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1600" spc="-5" dirty="0">
                <a:latin typeface="Courier New"/>
                <a:cs typeface="Courier New"/>
              </a:rPr>
              <a:t>&lt;Price&gt;500&lt;/Price&gt;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2000" y="40386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&lt;Status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Disabled="true"&gt;OFF&lt;/Status&gt;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700786"/>
            <a:ext cx="747204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Data Types Supported </a:t>
            </a:r>
            <a:r>
              <a:rPr dirty="0"/>
              <a:t>by </a:t>
            </a:r>
            <a:r>
              <a:rPr spc="-5" dirty="0"/>
              <a:t>Schema</a:t>
            </a:r>
            <a:r>
              <a:rPr spc="-45" dirty="0"/>
              <a:t> </a:t>
            </a:r>
            <a:r>
              <a:rPr spc="5" dirty="0"/>
              <a:t>6-6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18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2000" y="2057400"/>
            <a:ext cx="7391400" cy="269304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&lt;xs:element name="</a:t>
            </a:r>
            <a:r>
              <a:rPr lang="en-US" sz="1600" spc="-5" dirty="0">
                <a:latin typeface="Courier New"/>
                <a:cs typeface="Courier New"/>
              </a:rPr>
              <a:t>start</a:t>
            </a:r>
            <a:r>
              <a:rPr sz="1600" spc="-5" dirty="0">
                <a:latin typeface="Courier New"/>
                <a:cs typeface="Courier New"/>
              </a:rPr>
              <a:t>"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type="xs:dateTime"/&gt;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762" y="1524761"/>
            <a:ext cx="29718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Snippet: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dateTime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" y="35814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&lt;xs:element name="Logo"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type="xs:hexBinary"/&gt;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762" y="3048761"/>
            <a:ext cx="28194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Snippet: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binary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000" y="25146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&lt;start&gt;2001-05-10T12:35:40&lt;/start&gt;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000" y="47244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&lt;xs:attribute name="flower" type="xs:anyURI"/&gt;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762" y="4191761"/>
            <a:ext cx="28194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Snippet: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anyURI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2000" y="5181600"/>
            <a:ext cx="7391400" cy="8382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1440" marR="213995">
              <a:lnSpc>
                <a:spcPct val="100000"/>
              </a:lnSpc>
              <a:spcBef>
                <a:spcPts val="185"/>
              </a:spcBef>
            </a:pPr>
            <a:r>
              <a:rPr sz="1600" spc="-5" dirty="0">
                <a:latin typeface="Courier New"/>
                <a:cs typeface="Courier New"/>
              </a:rPr>
              <a:t>&lt;image  flower=</a:t>
            </a:r>
            <a:r>
              <a:rPr sz="1600" spc="-5" dirty="0">
                <a:latin typeface="Courier New"/>
                <a:cs typeface="Courier New"/>
                <a:hlinkClick r:id="rId5"/>
              </a:rPr>
              <a:t>"htt</a:t>
            </a:r>
            <a:r>
              <a:rPr sz="1600" spc="-5" dirty="0">
                <a:latin typeface="Courier New"/>
                <a:cs typeface="Courier New"/>
              </a:rPr>
              <a:t>p</a:t>
            </a:r>
            <a:r>
              <a:rPr sz="1600" spc="-5" dirty="0">
                <a:latin typeface="Courier New"/>
                <a:cs typeface="Courier New"/>
                <a:hlinkClick r:id="rId5"/>
              </a:rPr>
              <a:t>://www.creativepictures.com/gallery/flower.gif </a:t>
            </a:r>
            <a:r>
              <a:rPr sz="1600" spc="-5" dirty="0">
                <a:latin typeface="Courier New"/>
                <a:cs typeface="Courier New"/>
              </a:rPr>
              <a:t> " /&gt;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265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Additional </a:t>
            </a:r>
            <a:r>
              <a:rPr sz="4400" spc="-5" dirty="0"/>
              <a:t>Data types</a:t>
            </a:r>
            <a:r>
              <a:rPr sz="4400" spc="-100" dirty="0"/>
              <a:t> </a:t>
            </a:r>
            <a:r>
              <a:rPr sz="4400" dirty="0"/>
              <a:t>1-3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19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7244" y="1403350"/>
            <a:ext cx="7256780" cy="454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Additional </a:t>
            </a:r>
            <a:r>
              <a:rPr sz="1800" dirty="0">
                <a:latin typeface="Tahoma"/>
                <a:cs typeface="Tahoma"/>
              </a:rPr>
              <a:t>data </a:t>
            </a:r>
            <a:r>
              <a:rPr sz="1800" spc="-5" dirty="0">
                <a:latin typeface="Tahoma"/>
                <a:cs typeface="Tahoma"/>
              </a:rPr>
              <a:t>types </a:t>
            </a:r>
            <a:r>
              <a:rPr sz="1800" dirty="0">
                <a:latin typeface="Tahoma"/>
                <a:cs typeface="Tahoma"/>
              </a:rPr>
              <a:t>are derived </a:t>
            </a:r>
            <a:r>
              <a:rPr sz="1800" spc="-5" dirty="0">
                <a:latin typeface="Tahoma"/>
                <a:cs typeface="Tahoma"/>
              </a:rPr>
              <a:t>from the </a:t>
            </a:r>
            <a:r>
              <a:rPr sz="1800" dirty="0">
                <a:latin typeface="Tahoma"/>
                <a:cs typeface="Tahoma"/>
              </a:rPr>
              <a:t>basic </a:t>
            </a:r>
            <a:r>
              <a:rPr sz="1800" spc="-5" dirty="0">
                <a:latin typeface="Tahoma"/>
                <a:cs typeface="Tahoma"/>
              </a:rPr>
              <a:t>built-in </a:t>
            </a:r>
            <a:r>
              <a:rPr sz="1800" dirty="0">
                <a:latin typeface="Tahoma"/>
                <a:cs typeface="Tahoma"/>
              </a:rPr>
              <a:t>data</a:t>
            </a:r>
            <a:r>
              <a:rPr sz="1800" spc="6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types,</a:t>
            </a:r>
            <a:endParaRPr sz="18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which </a:t>
            </a:r>
            <a:r>
              <a:rPr sz="1800" dirty="0">
                <a:latin typeface="Tahoma"/>
                <a:cs typeface="Tahoma"/>
              </a:rPr>
              <a:t>are </a:t>
            </a:r>
            <a:r>
              <a:rPr sz="1800" spc="-5" dirty="0">
                <a:latin typeface="Tahoma"/>
                <a:cs typeface="Tahoma"/>
              </a:rPr>
              <a:t>called </a:t>
            </a:r>
            <a:r>
              <a:rPr sz="1800" dirty="0">
                <a:latin typeface="Tahoma"/>
                <a:cs typeface="Tahoma"/>
              </a:rPr>
              <a:t>base </a:t>
            </a:r>
            <a:r>
              <a:rPr sz="1800" spc="-5" dirty="0">
                <a:latin typeface="Tahoma"/>
                <a:cs typeface="Tahoma"/>
              </a:rPr>
              <a:t>type </a:t>
            </a:r>
            <a:r>
              <a:rPr sz="1800" dirty="0">
                <a:latin typeface="Tahoma"/>
                <a:cs typeface="Tahoma"/>
              </a:rPr>
              <a:t>data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types.</a:t>
            </a:r>
            <a:endParaRPr sz="1800">
              <a:latin typeface="Tahoma"/>
              <a:cs typeface="Tahoma"/>
            </a:endParaRPr>
          </a:p>
          <a:p>
            <a:pPr marL="354965" marR="5080" indent="-34226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The </a:t>
            </a:r>
            <a:r>
              <a:rPr sz="1800" spc="-5" dirty="0">
                <a:latin typeface="Tahoma"/>
                <a:cs typeface="Tahoma"/>
              </a:rPr>
              <a:t>generated </a:t>
            </a:r>
            <a:r>
              <a:rPr sz="1800" dirty="0">
                <a:latin typeface="Tahoma"/>
                <a:cs typeface="Tahoma"/>
              </a:rPr>
              <a:t>or </a:t>
            </a:r>
            <a:r>
              <a:rPr sz="1800" spc="-5" dirty="0">
                <a:latin typeface="Tahoma"/>
                <a:cs typeface="Tahoma"/>
              </a:rPr>
              <a:t>derived </a:t>
            </a:r>
            <a:r>
              <a:rPr sz="1800" dirty="0">
                <a:latin typeface="Tahoma"/>
                <a:cs typeface="Tahoma"/>
              </a:rPr>
              <a:t>data </a:t>
            </a:r>
            <a:r>
              <a:rPr sz="1800" spc="-5" dirty="0">
                <a:latin typeface="Tahoma"/>
                <a:cs typeface="Tahoma"/>
              </a:rPr>
              <a:t>types, supported </a:t>
            </a:r>
            <a:r>
              <a:rPr sz="1800" dirty="0">
                <a:latin typeface="Tahoma"/>
                <a:cs typeface="Tahoma"/>
              </a:rPr>
              <a:t>by </a:t>
            </a:r>
            <a:r>
              <a:rPr sz="1800" spc="-5" dirty="0">
                <a:latin typeface="Tahoma"/>
                <a:cs typeface="Tahoma"/>
              </a:rPr>
              <a:t>the </a:t>
            </a:r>
            <a:r>
              <a:rPr sz="1800" dirty="0">
                <a:latin typeface="Tahoma"/>
                <a:cs typeface="Tahoma"/>
              </a:rPr>
              <a:t>XML </a:t>
            </a:r>
            <a:r>
              <a:rPr sz="1800" spc="-5" dirty="0">
                <a:latin typeface="Tahoma"/>
                <a:cs typeface="Tahoma"/>
              </a:rPr>
              <a:t>schema  include: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integer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decimal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time</a:t>
            </a:r>
            <a:endParaRPr sz="1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FF0000"/>
              </a:buClr>
              <a:buFont typeface="Wingdings"/>
              <a:buChar char=""/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ahoma"/>
                <a:cs typeface="Tahoma"/>
              </a:rPr>
              <a:t>Integer</a:t>
            </a:r>
            <a:endParaRPr sz="1800">
              <a:latin typeface="Tahoma"/>
              <a:cs typeface="Tahoma"/>
            </a:endParaRPr>
          </a:p>
          <a:p>
            <a:pPr marL="354965" marR="56515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Base </a:t>
            </a:r>
            <a:r>
              <a:rPr sz="1800" spc="-10" dirty="0">
                <a:latin typeface="Tahoma"/>
                <a:cs typeface="Tahoma"/>
              </a:rPr>
              <a:t>type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spc="-5" dirty="0">
                <a:latin typeface="Tahoma"/>
                <a:cs typeface="Tahoma"/>
              </a:rPr>
              <a:t>numeric </a:t>
            </a:r>
            <a:r>
              <a:rPr sz="1800" dirty="0">
                <a:latin typeface="Tahoma"/>
                <a:cs typeface="Tahoma"/>
              </a:rPr>
              <a:t>data </a:t>
            </a:r>
            <a:r>
              <a:rPr sz="1800" spc="-10" dirty="0">
                <a:latin typeface="Tahoma"/>
                <a:cs typeface="Tahoma"/>
              </a:rPr>
              <a:t>type. </a:t>
            </a:r>
            <a:r>
              <a:rPr sz="1800" spc="-5" dirty="0">
                <a:latin typeface="Tahoma"/>
                <a:cs typeface="Tahoma"/>
              </a:rPr>
              <a:t>Includes </a:t>
            </a:r>
            <a:r>
              <a:rPr sz="1800" dirty="0">
                <a:latin typeface="Tahoma"/>
                <a:cs typeface="Tahoma"/>
              </a:rPr>
              <a:t>both </a:t>
            </a:r>
            <a:r>
              <a:rPr sz="1800" spc="-5" dirty="0">
                <a:latin typeface="Tahoma"/>
                <a:cs typeface="Tahoma"/>
              </a:rPr>
              <a:t>positive </a:t>
            </a:r>
            <a:r>
              <a:rPr sz="1800" dirty="0">
                <a:latin typeface="Tahoma"/>
                <a:cs typeface="Tahoma"/>
              </a:rPr>
              <a:t>and </a:t>
            </a:r>
            <a:r>
              <a:rPr sz="1800" spc="-5" dirty="0">
                <a:latin typeface="Tahoma"/>
                <a:cs typeface="Tahoma"/>
              </a:rPr>
              <a:t>negative  </a:t>
            </a:r>
            <a:r>
              <a:rPr sz="1800" dirty="0">
                <a:latin typeface="Tahoma"/>
                <a:cs typeface="Tahoma"/>
              </a:rPr>
              <a:t>numbers. </a:t>
            </a:r>
            <a:r>
              <a:rPr sz="1800" spc="-5" dirty="0">
                <a:latin typeface="Tahoma"/>
                <a:cs typeface="Tahoma"/>
              </a:rPr>
              <a:t>Used to </a:t>
            </a:r>
            <a:r>
              <a:rPr sz="1800" spc="-10" dirty="0">
                <a:latin typeface="Tahoma"/>
                <a:cs typeface="Tahoma"/>
              </a:rPr>
              <a:t>specify </a:t>
            </a:r>
            <a:r>
              <a:rPr sz="1800" dirty="0">
                <a:latin typeface="Tahoma"/>
                <a:cs typeface="Tahoma"/>
              </a:rPr>
              <a:t>a numeric </a:t>
            </a:r>
            <a:r>
              <a:rPr sz="1800" spc="-10" dirty="0">
                <a:latin typeface="Tahoma"/>
                <a:cs typeface="Tahoma"/>
              </a:rPr>
              <a:t>value </a:t>
            </a:r>
            <a:r>
              <a:rPr sz="1800" spc="-5" dirty="0">
                <a:latin typeface="Tahoma"/>
                <a:cs typeface="Tahoma"/>
              </a:rPr>
              <a:t>without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10" dirty="0">
                <a:latin typeface="Tahoma"/>
                <a:cs typeface="Tahoma"/>
              </a:rPr>
              <a:t>fractional  </a:t>
            </a:r>
            <a:r>
              <a:rPr sz="1800" spc="-5" dirty="0">
                <a:latin typeface="Tahoma"/>
                <a:cs typeface="Tahoma"/>
              </a:rPr>
              <a:t>component.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latin typeface="Tahoma"/>
                <a:cs typeface="Tahoma"/>
              </a:rPr>
              <a:t>Decimal</a:t>
            </a:r>
            <a:endParaRPr sz="1800">
              <a:latin typeface="Tahoma"/>
              <a:cs typeface="Tahoma"/>
            </a:endParaRPr>
          </a:p>
          <a:p>
            <a:pPr marL="354965" marR="120014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Tahoma"/>
                <a:cs typeface="Tahoma"/>
              </a:rPr>
              <a:t>Represent </a:t>
            </a:r>
            <a:r>
              <a:rPr sz="1800" spc="-5" dirty="0">
                <a:latin typeface="Tahoma"/>
                <a:cs typeface="Tahoma"/>
              </a:rPr>
              <a:t>exact </a:t>
            </a:r>
            <a:r>
              <a:rPr sz="1800" spc="-10" dirty="0">
                <a:latin typeface="Tahoma"/>
                <a:cs typeface="Tahoma"/>
              </a:rPr>
              <a:t>fractional </a:t>
            </a:r>
            <a:r>
              <a:rPr sz="1800" dirty="0">
                <a:latin typeface="Tahoma"/>
                <a:cs typeface="Tahoma"/>
              </a:rPr>
              <a:t>parts such as 3.26. Base </a:t>
            </a:r>
            <a:r>
              <a:rPr sz="1800" spc="-10" dirty="0">
                <a:latin typeface="Tahoma"/>
                <a:cs typeface="Tahoma"/>
              </a:rPr>
              <a:t>type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spc="-5" dirty="0">
                <a:latin typeface="Tahoma"/>
                <a:cs typeface="Tahoma"/>
              </a:rPr>
              <a:t>numeric  </a:t>
            </a:r>
            <a:r>
              <a:rPr sz="1800" dirty="0">
                <a:latin typeface="Tahoma"/>
                <a:cs typeface="Tahoma"/>
              </a:rPr>
              <a:t>data </a:t>
            </a:r>
            <a:r>
              <a:rPr sz="1800" spc="-10" dirty="0">
                <a:latin typeface="Tahoma"/>
                <a:cs typeface="Tahoma"/>
              </a:rPr>
              <a:t>type. </a:t>
            </a:r>
            <a:r>
              <a:rPr sz="1800" dirty="0">
                <a:latin typeface="Tahoma"/>
                <a:cs typeface="Tahoma"/>
              </a:rPr>
              <a:t>Used </a:t>
            </a:r>
            <a:r>
              <a:rPr sz="1800" spc="-5" dirty="0">
                <a:latin typeface="Tahoma"/>
                <a:cs typeface="Tahoma"/>
              </a:rPr>
              <a:t>to </a:t>
            </a:r>
            <a:r>
              <a:rPr sz="1800" spc="-10" dirty="0">
                <a:latin typeface="Tahoma"/>
                <a:cs typeface="Tahoma"/>
              </a:rPr>
              <a:t>specify </a:t>
            </a:r>
            <a:r>
              <a:rPr sz="1800" dirty="0">
                <a:latin typeface="Tahoma"/>
                <a:cs typeface="Tahoma"/>
              </a:rPr>
              <a:t>a numeric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value.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265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Module</a:t>
            </a:r>
            <a:r>
              <a:rPr sz="4400" spc="-95" dirty="0"/>
              <a:t> </a:t>
            </a:r>
            <a:r>
              <a:rPr sz="4400" dirty="0"/>
              <a:t>Overview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2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58099"/>
            <a:ext cx="4907915" cy="22218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" dirty="0">
                <a:latin typeface="Tahoma"/>
                <a:cs typeface="Tahoma"/>
              </a:rPr>
              <a:t>In this </a:t>
            </a:r>
            <a:r>
              <a:rPr sz="2400" dirty="0">
                <a:latin typeface="Tahoma"/>
                <a:cs typeface="Tahoma"/>
              </a:rPr>
              <a:t>module, </a:t>
            </a:r>
            <a:r>
              <a:rPr sz="2400" spc="-5" dirty="0">
                <a:latin typeface="Tahoma"/>
                <a:cs typeface="Tahoma"/>
              </a:rPr>
              <a:t>you will </a:t>
            </a:r>
            <a:r>
              <a:rPr sz="2400" dirty="0">
                <a:latin typeface="Tahoma"/>
                <a:cs typeface="Tahoma"/>
              </a:rPr>
              <a:t>learn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about: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XML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Schema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Exploring </a:t>
            </a:r>
            <a:r>
              <a:rPr sz="2400" dirty="0">
                <a:latin typeface="Tahoma"/>
                <a:cs typeface="Tahoma"/>
              </a:rPr>
              <a:t>XML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Schemas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Working </a:t>
            </a:r>
            <a:r>
              <a:rPr sz="2400" spc="-5" dirty="0">
                <a:latin typeface="Tahoma"/>
                <a:cs typeface="Tahoma"/>
              </a:rPr>
              <a:t>with Complex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Types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Working </a:t>
            </a:r>
            <a:r>
              <a:rPr sz="2400" spc="-5" dirty="0">
                <a:latin typeface="Tahoma"/>
                <a:cs typeface="Tahoma"/>
              </a:rPr>
              <a:t>with Simple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Types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265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Additional </a:t>
            </a:r>
            <a:r>
              <a:rPr sz="4400" spc="-5" dirty="0"/>
              <a:t>Data types</a:t>
            </a:r>
            <a:r>
              <a:rPr sz="4400" spc="-100" dirty="0"/>
              <a:t> </a:t>
            </a:r>
            <a:r>
              <a:rPr sz="4400" dirty="0"/>
              <a:t>2-3</a:t>
            </a:r>
            <a:endParaRPr sz="440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20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444" y="1425063"/>
            <a:ext cx="6617334" cy="12325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spc="-5" dirty="0">
                <a:latin typeface="Tahoma"/>
                <a:cs typeface="Tahoma"/>
              </a:rPr>
              <a:t>Time</a:t>
            </a:r>
            <a:endParaRPr sz="1800">
              <a:latin typeface="Tahoma"/>
              <a:cs typeface="Tahoma"/>
            </a:endParaRPr>
          </a:p>
          <a:p>
            <a:pPr marL="354965" marR="5080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Base </a:t>
            </a:r>
            <a:r>
              <a:rPr sz="1800" spc="-10" dirty="0">
                <a:latin typeface="Tahoma"/>
                <a:cs typeface="Tahoma"/>
              </a:rPr>
              <a:t>type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spc="-5" dirty="0">
                <a:latin typeface="Tahoma"/>
                <a:cs typeface="Tahoma"/>
              </a:rPr>
              <a:t>the </a:t>
            </a:r>
            <a:r>
              <a:rPr sz="1800" spc="-15" dirty="0">
                <a:latin typeface="Tahoma"/>
                <a:cs typeface="Tahoma"/>
              </a:rPr>
              <a:t>dateTime </a:t>
            </a:r>
            <a:r>
              <a:rPr sz="1800" dirty="0">
                <a:latin typeface="Tahoma"/>
                <a:cs typeface="Tahoma"/>
              </a:rPr>
              <a:t>data </a:t>
            </a:r>
            <a:r>
              <a:rPr sz="1800" spc="-10" dirty="0">
                <a:latin typeface="Tahoma"/>
                <a:cs typeface="Tahoma"/>
              </a:rPr>
              <a:t>type. </a:t>
            </a:r>
            <a:r>
              <a:rPr sz="1800" spc="-5" dirty="0">
                <a:latin typeface="Tahoma"/>
                <a:cs typeface="Tahoma"/>
              </a:rPr>
              <a:t>Default </a:t>
            </a:r>
            <a:r>
              <a:rPr sz="1800" spc="-10" dirty="0">
                <a:latin typeface="Tahoma"/>
                <a:cs typeface="Tahoma"/>
              </a:rPr>
              <a:t>representation </a:t>
            </a:r>
            <a:r>
              <a:rPr sz="1800" dirty="0">
                <a:latin typeface="Tahoma"/>
                <a:cs typeface="Tahoma"/>
              </a:rPr>
              <a:t>is  16:35:26. </a:t>
            </a:r>
            <a:r>
              <a:rPr sz="1800" spc="-5" dirty="0">
                <a:latin typeface="Tahoma"/>
                <a:cs typeface="Tahoma"/>
              </a:rPr>
              <a:t>time </a:t>
            </a:r>
            <a:r>
              <a:rPr sz="1800" dirty="0">
                <a:latin typeface="Tahoma"/>
                <a:cs typeface="Tahoma"/>
              </a:rPr>
              <a:t>data </a:t>
            </a:r>
            <a:r>
              <a:rPr sz="1800" spc="-10" dirty="0">
                <a:latin typeface="Tahoma"/>
                <a:cs typeface="Tahoma"/>
              </a:rPr>
              <a:t>type </a:t>
            </a:r>
            <a:r>
              <a:rPr sz="1800" dirty="0">
                <a:latin typeface="Tahoma"/>
                <a:cs typeface="Tahoma"/>
              </a:rPr>
              <a:t>is used </a:t>
            </a:r>
            <a:r>
              <a:rPr sz="1800" spc="-5" dirty="0">
                <a:latin typeface="Tahoma"/>
                <a:cs typeface="Tahoma"/>
              </a:rPr>
              <a:t>to </a:t>
            </a:r>
            <a:r>
              <a:rPr sz="1800" spc="-10" dirty="0">
                <a:latin typeface="Tahoma"/>
                <a:cs typeface="Tahoma"/>
              </a:rPr>
              <a:t>specify </a:t>
            </a:r>
            <a:r>
              <a:rPr sz="1800" spc="-5" dirty="0">
                <a:latin typeface="Tahoma"/>
                <a:cs typeface="Tahoma"/>
              </a:rPr>
              <a:t>time. </a:t>
            </a:r>
            <a:r>
              <a:rPr sz="1800" dirty="0">
                <a:latin typeface="Tahoma"/>
                <a:cs typeface="Tahoma"/>
              </a:rPr>
              <a:t>Specified as  </a:t>
            </a:r>
            <a:r>
              <a:rPr sz="1800" spc="-5" dirty="0">
                <a:latin typeface="Tahoma"/>
                <a:cs typeface="Tahoma"/>
              </a:rPr>
              <a:t>"hh:mm:ss“.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47244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&lt;xs:element name="element_name"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type="xs:decimal"/&gt;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1361" y="4115561"/>
            <a:ext cx="21336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Syntax: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decimal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0600" y="59436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1600" spc="-5" dirty="0">
                <a:latin typeface="Courier New"/>
                <a:cs typeface="Courier New"/>
              </a:rPr>
              <a:t>&lt;xs:element name="element_name"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type="xs:time"/&gt;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1361" y="5334761"/>
            <a:ext cx="21336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Syntax: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time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0600" y="35052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&lt;xs:element name="element_name"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type="xs:integer"/&gt;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1361" y="2896361"/>
            <a:ext cx="19812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Syntax: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integer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265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Additional </a:t>
            </a:r>
            <a:r>
              <a:rPr sz="4400" spc="-5" dirty="0"/>
              <a:t>Data types</a:t>
            </a:r>
            <a:r>
              <a:rPr sz="4400" spc="-100" dirty="0"/>
              <a:t> </a:t>
            </a:r>
            <a:r>
              <a:rPr sz="4400" dirty="0"/>
              <a:t>3-3</a:t>
            </a:r>
            <a:endParaRPr sz="440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21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0600" y="22860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&lt;xs:element name="Age"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type="xs:integer"/&gt;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1361" y="1677161"/>
            <a:ext cx="26670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Snippet: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integer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27432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&lt;Age&gt;999&lt;/Age&gt;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0600" y="38862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&lt;xs:element name="Weight"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type="xs:decimal"/&gt;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1361" y="3277361"/>
            <a:ext cx="27432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Snippet: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decimal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0600" y="43434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&lt;prize&gt;+70.7860&lt;/prize&gt;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55626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1600" spc="-5" dirty="0">
                <a:latin typeface="Courier New"/>
                <a:cs typeface="Courier New"/>
              </a:rPr>
              <a:t>&lt;xs:element name="BeginAt"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type="xs:time"/&gt;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1361" y="4953761"/>
            <a:ext cx="23622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Snippet: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time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0600" y="6019800"/>
            <a:ext cx="73914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1600" spc="-5" dirty="0">
                <a:latin typeface="Courier New"/>
                <a:cs typeface="Courier New"/>
              </a:rPr>
              <a:t>&lt;BeginAt&gt;09:30:10.5&lt;/BeginAt&gt;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833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Schema </a:t>
            </a:r>
            <a:r>
              <a:rPr sz="4400" dirty="0"/>
              <a:t>Vocabulary</a:t>
            </a:r>
            <a:r>
              <a:rPr sz="4400" spc="-95" dirty="0"/>
              <a:t> </a:t>
            </a:r>
            <a:r>
              <a:rPr sz="4400" spc="-10" dirty="0"/>
              <a:t>1-3</a:t>
            </a:r>
            <a:endParaRPr sz="4400" dirty="0"/>
          </a:p>
        </p:txBody>
      </p:sp>
      <p:sp>
        <p:nvSpPr>
          <p:cNvPr id="7" name="object 7"/>
          <p:cNvSpPr txBox="1"/>
          <p:nvPr/>
        </p:nvSpPr>
        <p:spPr>
          <a:xfrm>
            <a:off x="993444" y="1403350"/>
            <a:ext cx="757935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Creating a </a:t>
            </a:r>
            <a:r>
              <a:rPr sz="2000" spc="-5" dirty="0">
                <a:latin typeface="Tahoma"/>
                <a:cs typeface="Tahoma"/>
              </a:rPr>
              <a:t>schema </a:t>
            </a:r>
            <a:r>
              <a:rPr sz="2000" dirty="0">
                <a:latin typeface="Tahoma"/>
                <a:cs typeface="Tahoma"/>
              </a:rPr>
              <a:t>using XML </a:t>
            </a:r>
            <a:r>
              <a:rPr sz="2000" spc="-5" dirty="0">
                <a:latin typeface="Tahoma"/>
                <a:cs typeface="Tahoma"/>
              </a:rPr>
              <a:t>schema vocabulary </a:t>
            </a:r>
            <a:r>
              <a:rPr sz="2000" dirty="0">
                <a:latin typeface="Tahoma"/>
                <a:cs typeface="Tahoma"/>
              </a:rPr>
              <a:t>is </a:t>
            </a:r>
            <a:r>
              <a:rPr sz="2000" spc="-5" dirty="0">
                <a:latin typeface="Tahoma"/>
                <a:cs typeface="Tahoma"/>
              </a:rPr>
              <a:t>like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creating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any other XML document using a </a:t>
            </a:r>
            <a:r>
              <a:rPr sz="2000" spc="-5" dirty="0">
                <a:latin typeface="Tahoma"/>
                <a:cs typeface="Tahoma"/>
              </a:rPr>
              <a:t>specialized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vocabulary.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0200" y="3025139"/>
            <a:ext cx="5704332" cy="3451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67400" y="3810000"/>
            <a:ext cx="2819400" cy="91440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 marR="106045">
              <a:lnSpc>
                <a:spcPct val="80000"/>
              </a:lnSpc>
              <a:spcBef>
                <a:spcPts val="355"/>
              </a:spcBef>
            </a:pP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It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specifies that the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elements 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defined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an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XML document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that  refers this schema,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come </a:t>
            </a:r>
            <a:r>
              <a:rPr sz="1400" spc="-10" dirty="0">
                <a:solidFill>
                  <a:srgbClr val="201D1E"/>
                </a:solidFill>
                <a:latin typeface="Tahoma"/>
                <a:cs typeface="Tahoma"/>
              </a:rPr>
              <a:t>from 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the “</a:t>
            </a:r>
            <a:r>
              <a:rPr sz="1400" spc="-5" dirty="0">
                <a:solidFill>
                  <a:srgbClr val="201D1E"/>
                </a:solidFill>
                <a:latin typeface="Courier New"/>
                <a:cs typeface="Courier New"/>
                <a:hlinkClick r:id="rId6"/>
              </a:rPr>
              <a:t>http://www.abc.com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” 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namespace.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8200" y="2057400"/>
            <a:ext cx="8001000" cy="762000"/>
          </a:xfrm>
          <a:custGeom>
            <a:avLst/>
            <a:gdLst/>
            <a:ahLst/>
            <a:cxnLst/>
            <a:rect l="l" t="t" r="r" b="b"/>
            <a:pathLst>
              <a:path w="8001000" h="762000">
                <a:moveTo>
                  <a:pt x="0" y="762000"/>
                </a:moveTo>
                <a:lnTo>
                  <a:pt x="8001000" y="762000"/>
                </a:lnTo>
                <a:lnTo>
                  <a:pt x="8001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8200" y="2057400"/>
            <a:ext cx="8001000" cy="7620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655"/>
              </a:lnSpc>
            </a:pP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Every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XML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Schema starts with the root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element</a:t>
            </a:r>
            <a:r>
              <a:rPr sz="1400" spc="-95" dirty="0">
                <a:solidFill>
                  <a:srgbClr val="201D1E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01D1E"/>
                </a:solidFill>
                <a:latin typeface="Courier New"/>
                <a:cs typeface="Courier New"/>
              </a:rPr>
              <a:t>&lt;schema&gt;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 marR="173990">
              <a:lnSpc>
                <a:spcPct val="77100"/>
              </a:lnSpc>
            </a:pP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code indicates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that that the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elements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and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data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types used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the schema </a:t>
            </a:r>
            <a:r>
              <a:rPr sz="1400" spc="-10" dirty="0">
                <a:solidFill>
                  <a:srgbClr val="201D1E"/>
                </a:solidFill>
                <a:latin typeface="Tahoma"/>
                <a:cs typeface="Tahoma"/>
              </a:rPr>
              <a:t>are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derived </a:t>
            </a:r>
            <a:r>
              <a:rPr sz="1400" spc="-10" dirty="0">
                <a:solidFill>
                  <a:srgbClr val="201D1E"/>
                </a:solidFill>
                <a:latin typeface="Tahoma"/>
                <a:cs typeface="Tahoma"/>
              </a:rPr>
              <a:t>from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the  “</a:t>
            </a:r>
            <a:r>
              <a:rPr sz="1400" spc="-5" dirty="0">
                <a:solidFill>
                  <a:srgbClr val="201D1E"/>
                </a:solidFill>
                <a:latin typeface="Courier New"/>
                <a:cs typeface="Courier New"/>
                <a:hlinkClick r:id="rId7"/>
              </a:rPr>
              <a:t>http://www.w3.org/2001/XMLSchema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”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namespace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and prefixed with</a:t>
            </a:r>
            <a:r>
              <a:rPr sz="1400" spc="-70" dirty="0">
                <a:solidFill>
                  <a:srgbClr val="201D1E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01D1E"/>
                </a:solidFill>
                <a:latin typeface="Courier New"/>
                <a:cs typeface="Courier New"/>
              </a:rPr>
              <a:t>xs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78552" y="3728211"/>
            <a:ext cx="688975" cy="389255"/>
          </a:xfrm>
          <a:custGeom>
            <a:avLst/>
            <a:gdLst/>
            <a:ahLst/>
            <a:cxnLst/>
            <a:rect l="l" t="t" r="r" b="b"/>
            <a:pathLst>
              <a:path w="688975" h="389254">
                <a:moveTo>
                  <a:pt x="654120" y="374617"/>
                </a:moveTo>
                <a:lnTo>
                  <a:pt x="589534" y="375920"/>
                </a:lnTo>
                <a:lnTo>
                  <a:pt x="585978" y="376047"/>
                </a:lnTo>
                <a:lnTo>
                  <a:pt x="583184" y="378968"/>
                </a:lnTo>
                <a:lnTo>
                  <a:pt x="583438" y="385953"/>
                </a:lnTo>
                <a:lnTo>
                  <a:pt x="586232" y="388747"/>
                </a:lnTo>
                <a:lnTo>
                  <a:pt x="589788" y="388620"/>
                </a:lnTo>
                <a:lnTo>
                  <a:pt x="688848" y="386588"/>
                </a:lnTo>
                <a:lnTo>
                  <a:pt x="688546" y="386080"/>
                </a:lnTo>
                <a:lnTo>
                  <a:pt x="674751" y="386080"/>
                </a:lnTo>
                <a:lnTo>
                  <a:pt x="654120" y="374617"/>
                </a:lnTo>
                <a:close/>
              </a:path>
              <a:path w="688975" h="389254">
                <a:moveTo>
                  <a:pt x="666819" y="374360"/>
                </a:moveTo>
                <a:lnTo>
                  <a:pt x="654120" y="374617"/>
                </a:lnTo>
                <a:lnTo>
                  <a:pt x="674751" y="386080"/>
                </a:lnTo>
                <a:lnTo>
                  <a:pt x="676094" y="383667"/>
                </a:lnTo>
                <a:lnTo>
                  <a:pt x="672338" y="383667"/>
                </a:lnTo>
                <a:lnTo>
                  <a:pt x="666819" y="374360"/>
                </a:lnTo>
                <a:close/>
              </a:path>
              <a:path w="688975" h="389254">
                <a:moveTo>
                  <a:pt x="632587" y="297307"/>
                </a:moveTo>
                <a:lnTo>
                  <a:pt x="629539" y="299212"/>
                </a:lnTo>
                <a:lnTo>
                  <a:pt x="626618" y="300990"/>
                </a:lnTo>
                <a:lnTo>
                  <a:pt x="625602" y="304800"/>
                </a:lnTo>
                <a:lnTo>
                  <a:pt x="627380" y="307848"/>
                </a:lnTo>
                <a:lnTo>
                  <a:pt x="660347" y="363445"/>
                </a:lnTo>
                <a:lnTo>
                  <a:pt x="680974" y="374904"/>
                </a:lnTo>
                <a:lnTo>
                  <a:pt x="674751" y="386080"/>
                </a:lnTo>
                <a:lnTo>
                  <a:pt x="688546" y="386080"/>
                </a:lnTo>
                <a:lnTo>
                  <a:pt x="638302" y="301371"/>
                </a:lnTo>
                <a:lnTo>
                  <a:pt x="636524" y="298323"/>
                </a:lnTo>
                <a:lnTo>
                  <a:pt x="632587" y="297307"/>
                </a:lnTo>
                <a:close/>
              </a:path>
              <a:path w="688975" h="389254">
                <a:moveTo>
                  <a:pt x="677672" y="374142"/>
                </a:moveTo>
                <a:lnTo>
                  <a:pt x="666819" y="374360"/>
                </a:lnTo>
                <a:lnTo>
                  <a:pt x="672338" y="383667"/>
                </a:lnTo>
                <a:lnTo>
                  <a:pt x="677672" y="374142"/>
                </a:lnTo>
                <a:close/>
              </a:path>
              <a:path w="688975" h="389254">
                <a:moveTo>
                  <a:pt x="679602" y="374142"/>
                </a:moveTo>
                <a:lnTo>
                  <a:pt x="677672" y="374142"/>
                </a:lnTo>
                <a:lnTo>
                  <a:pt x="672338" y="383667"/>
                </a:lnTo>
                <a:lnTo>
                  <a:pt x="676094" y="383667"/>
                </a:lnTo>
                <a:lnTo>
                  <a:pt x="680974" y="374904"/>
                </a:lnTo>
                <a:lnTo>
                  <a:pt x="679602" y="374142"/>
                </a:lnTo>
                <a:close/>
              </a:path>
              <a:path w="688975" h="389254">
                <a:moveTo>
                  <a:pt x="6096" y="0"/>
                </a:moveTo>
                <a:lnTo>
                  <a:pt x="0" y="11175"/>
                </a:lnTo>
                <a:lnTo>
                  <a:pt x="654120" y="374617"/>
                </a:lnTo>
                <a:lnTo>
                  <a:pt x="666819" y="374360"/>
                </a:lnTo>
                <a:lnTo>
                  <a:pt x="660347" y="363445"/>
                </a:lnTo>
                <a:lnTo>
                  <a:pt x="6096" y="0"/>
                </a:lnTo>
                <a:close/>
              </a:path>
              <a:path w="688975" h="389254">
                <a:moveTo>
                  <a:pt x="660347" y="363445"/>
                </a:moveTo>
                <a:lnTo>
                  <a:pt x="666819" y="374360"/>
                </a:lnTo>
                <a:lnTo>
                  <a:pt x="677672" y="374142"/>
                </a:lnTo>
                <a:lnTo>
                  <a:pt x="679602" y="374142"/>
                </a:lnTo>
                <a:lnTo>
                  <a:pt x="660347" y="363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2400" y="2667000"/>
            <a:ext cx="539115" cy="765810"/>
          </a:xfrm>
          <a:custGeom>
            <a:avLst/>
            <a:gdLst/>
            <a:ahLst/>
            <a:cxnLst/>
            <a:rect l="l" t="t" r="r" b="b"/>
            <a:pathLst>
              <a:path w="539114" h="765810">
                <a:moveTo>
                  <a:pt x="14487" y="20686"/>
                </a:moveTo>
                <a:lnTo>
                  <a:pt x="15521" y="33242"/>
                </a:lnTo>
                <a:lnTo>
                  <a:pt x="528193" y="765682"/>
                </a:lnTo>
                <a:lnTo>
                  <a:pt x="538607" y="758316"/>
                </a:lnTo>
                <a:lnTo>
                  <a:pt x="26009" y="25981"/>
                </a:lnTo>
                <a:lnTo>
                  <a:pt x="14487" y="20686"/>
                </a:lnTo>
                <a:close/>
              </a:path>
              <a:path w="539114" h="765810">
                <a:moveTo>
                  <a:pt x="0" y="0"/>
                </a:moveTo>
                <a:lnTo>
                  <a:pt x="8128" y="98678"/>
                </a:lnTo>
                <a:lnTo>
                  <a:pt x="8509" y="102234"/>
                </a:lnTo>
                <a:lnTo>
                  <a:pt x="11557" y="104774"/>
                </a:lnTo>
                <a:lnTo>
                  <a:pt x="18542" y="104266"/>
                </a:lnTo>
                <a:lnTo>
                  <a:pt x="21082" y="101218"/>
                </a:lnTo>
                <a:lnTo>
                  <a:pt x="20828" y="97662"/>
                </a:lnTo>
                <a:lnTo>
                  <a:pt x="15521" y="33242"/>
                </a:lnTo>
                <a:lnTo>
                  <a:pt x="2032" y="13969"/>
                </a:lnTo>
                <a:lnTo>
                  <a:pt x="12446" y="6603"/>
                </a:lnTo>
                <a:lnTo>
                  <a:pt x="14318" y="6603"/>
                </a:lnTo>
                <a:lnTo>
                  <a:pt x="0" y="0"/>
                </a:lnTo>
                <a:close/>
              </a:path>
              <a:path w="539114" h="765810">
                <a:moveTo>
                  <a:pt x="14318" y="6603"/>
                </a:moveTo>
                <a:lnTo>
                  <a:pt x="12446" y="6603"/>
                </a:lnTo>
                <a:lnTo>
                  <a:pt x="26009" y="25981"/>
                </a:lnTo>
                <a:lnTo>
                  <a:pt x="84709" y="52958"/>
                </a:lnTo>
                <a:lnTo>
                  <a:pt x="87884" y="54482"/>
                </a:lnTo>
                <a:lnTo>
                  <a:pt x="91567" y="53085"/>
                </a:lnTo>
                <a:lnTo>
                  <a:pt x="94615" y="46735"/>
                </a:lnTo>
                <a:lnTo>
                  <a:pt x="93218" y="42925"/>
                </a:lnTo>
                <a:lnTo>
                  <a:pt x="90043" y="41528"/>
                </a:lnTo>
                <a:lnTo>
                  <a:pt x="14318" y="6603"/>
                </a:lnTo>
                <a:close/>
              </a:path>
              <a:path w="539114" h="765810">
                <a:moveTo>
                  <a:pt x="12446" y="6603"/>
                </a:moveTo>
                <a:lnTo>
                  <a:pt x="2032" y="13969"/>
                </a:lnTo>
                <a:lnTo>
                  <a:pt x="15521" y="33242"/>
                </a:lnTo>
                <a:lnTo>
                  <a:pt x="14487" y="20686"/>
                </a:lnTo>
                <a:lnTo>
                  <a:pt x="4572" y="16128"/>
                </a:lnTo>
                <a:lnTo>
                  <a:pt x="13589" y="9778"/>
                </a:lnTo>
                <a:lnTo>
                  <a:pt x="14668" y="9778"/>
                </a:lnTo>
                <a:lnTo>
                  <a:pt x="12446" y="6603"/>
                </a:lnTo>
                <a:close/>
              </a:path>
              <a:path w="539114" h="765810">
                <a:moveTo>
                  <a:pt x="14668" y="9778"/>
                </a:moveTo>
                <a:lnTo>
                  <a:pt x="13589" y="9778"/>
                </a:lnTo>
                <a:lnTo>
                  <a:pt x="14487" y="20686"/>
                </a:lnTo>
                <a:lnTo>
                  <a:pt x="26009" y="25981"/>
                </a:lnTo>
                <a:lnTo>
                  <a:pt x="14668" y="9778"/>
                </a:lnTo>
                <a:close/>
              </a:path>
              <a:path w="539114" h="765810">
                <a:moveTo>
                  <a:pt x="13589" y="9778"/>
                </a:moveTo>
                <a:lnTo>
                  <a:pt x="4572" y="16128"/>
                </a:lnTo>
                <a:lnTo>
                  <a:pt x="14487" y="20686"/>
                </a:lnTo>
                <a:lnTo>
                  <a:pt x="13589" y="9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22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833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Schema </a:t>
            </a:r>
            <a:r>
              <a:rPr sz="4400" dirty="0"/>
              <a:t>Vocabulary</a:t>
            </a:r>
            <a:r>
              <a:rPr sz="4400" spc="-95" dirty="0"/>
              <a:t> </a:t>
            </a:r>
            <a:r>
              <a:rPr sz="4400" spc="-10" dirty="0"/>
              <a:t>2-3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1066800" y="1600200"/>
            <a:ext cx="6934200" cy="4876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24600" y="1447800"/>
            <a:ext cx="2620010" cy="68580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710" marR="234315">
              <a:lnSpc>
                <a:spcPct val="80000"/>
              </a:lnSpc>
              <a:spcBef>
                <a:spcPts val="350"/>
              </a:spcBef>
            </a:pP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This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line of code points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to  “</a:t>
            </a:r>
            <a:r>
              <a:rPr sz="1400" spc="-5" dirty="0">
                <a:solidFill>
                  <a:srgbClr val="201D1E"/>
                </a:solidFill>
                <a:latin typeface="Courier New"/>
                <a:cs typeface="Courier New"/>
                <a:hlinkClick r:id="rId6"/>
              </a:rPr>
              <a:t>http://www.abc.com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”</a:t>
            </a:r>
            <a:r>
              <a:rPr sz="1400" spc="-90" dirty="0">
                <a:solidFill>
                  <a:srgbClr val="201D1E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as  the default</a:t>
            </a:r>
            <a:r>
              <a:rPr sz="1400" spc="-40" dirty="0">
                <a:solidFill>
                  <a:srgbClr val="201D1E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namespace.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1200" y="2971800"/>
            <a:ext cx="2819400" cy="954405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 marR="181610">
              <a:lnSpc>
                <a:spcPct val="80000"/>
              </a:lnSpc>
              <a:spcBef>
                <a:spcPts val="355"/>
              </a:spcBef>
            </a:pP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It indicates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that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elements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used 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by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XML instance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document 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which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were declared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this  schema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needs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to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be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qualified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by  </a:t>
            </a:r>
            <a:r>
              <a:rPr sz="1400" spc="-5" dirty="0">
                <a:solidFill>
                  <a:srgbClr val="201D1E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01D1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01D1E"/>
                </a:solidFill>
                <a:latin typeface="Tahoma"/>
                <a:cs typeface="Tahoma"/>
              </a:rPr>
              <a:t>namespace.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99203" y="3270377"/>
            <a:ext cx="992505" cy="265430"/>
          </a:xfrm>
          <a:custGeom>
            <a:avLst/>
            <a:gdLst/>
            <a:ahLst/>
            <a:cxnLst/>
            <a:rect l="l" t="t" r="r" b="b"/>
            <a:pathLst>
              <a:path w="992504" h="265429">
                <a:moveTo>
                  <a:pt x="955519" y="232874"/>
                </a:moveTo>
                <a:lnTo>
                  <a:pt x="890270" y="253111"/>
                </a:lnTo>
                <a:lnTo>
                  <a:pt x="888365" y="256667"/>
                </a:lnTo>
                <a:lnTo>
                  <a:pt x="889381" y="260096"/>
                </a:lnTo>
                <a:lnTo>
                  <a:pt x="890524" y="263398"/>
                </a:lnTo>
                <a:lnTo>
                  <a:pt x="894080" y="265303"/>
                </a:lnTo>
                <a:lnTo>
                  <a:pt x="981389" y="238125"/>
                </a:lnTo>
                <a:lnTo>
                  <a:pt x="978281" y="238125"/>
                </a:lnTo>
                <a:lnTo>
                  <a:pt x="955519" y="232874"/>
                </a:lnTo>
                <a:close/>
              </a:path>
              <a:path w="992504" h="265429">
                <a:moveTo>
                  <a:pt x="967461" y="229170"/>
                </a:moveTo>
                <a:lnTo>
                  <a:pt x="955519" y="232874"/>
                </a:lnTo>
                <a:lnTo>
                  <a:pt x="978281" y="238125"/>
                </a:lnTo>
                <a:lnTo>
                  <a:pt x="978642" y="236601"/>
                </a:lnTo>
                <a:lnTo>
                  <a:pt x="975360" y="236601"/>
                </a:lnTo>
                <a:lnTo>
                  <a:pt x="967461" y="229170"/>
                </a:lnTo>
                <a:close/>
              </a:path>
              <a:path w="992504" h="265429">
                <a:moveTo>
                  <a:pt x="917321" y="164465"/>
                </a:moveTo>
                <a:lnTo>
                  <a:pt x="913257" y="164592"/>
                </a:lnTo>
                <a:lnTo>
                  <a:pt x="910844" y="167259"/>
                </a:lnTo>
                <a:lnTo>
                  <a:pt x="908431" y="169799"/>
                </a:lnTo>
                <a:lnTo>
                  <a:pt x="908558" y="173736"/>
                </a:lnTo>
                <a:lnTo>
                  <a:pt x="958254" y="220510"/>
                </a:lnTo>
                <a:lnTo>
                  <a:pt x="981202" y="225806"/>
                </a:lnTo>
                <a:lnTo>
                  <a:pt x="978281" y="238125"/>
                </a:lnTo>
                <a:lnTo>
                  <a:pt x="981389" y="238125"/>
                </a:lnTo>
                <a:lnTo>
                  <a:pt x="991997" y="234822"/>
                </a:lnTo>
                <a:lnTo>
                  <a:pt x="917321" y="164465"/>
                </a:lnTo>
                <a:close/>
              </a:path>
              <a:path w="992504" h="265429">
                <a:moveTo>
                  <a:pt x="977900" y="225933"/>
                </a:moveTo>
                <a:lnTo>
                  <a:pt x="967461" y="229170"/>
                </a:lnTo>
                <a:lnTo>
                  <a:pt x="975360" y="236601"/>
                </a:lnTo>
                <a:lnTo>
                  <a:pt x="977900" y="225933"/>
                </a:lnTo>
                <a:close/>
              </a:path>
              <a:path w="992504" h="265429">
                <a:moveTo>
                  <a:pt x="981171" y="225933"/>
                </a:moveTo>
                <a:lnTo>
                  <a:pt x="977900" y="225933"/>
                </a:lnTo>
                <a:lnTo>
                  <a:pt x="975360" y="236601"/>
                </a:lnTo>
                <a:lnTo>
                  <a:pt x="978642" y="236601"/>
                </a:lnTo>
                <a:lnTo>
                  <a:pt x="981171" y="225933"/>
                </a:lnTo>
                <a:close/>
              </a:path>
              <a:path w="992504" h="265429">
                <a:moveTo>
                  <a:pt x="2794" y="0"/>
                </a:moveTo>
                <a:lnTo>
                  <a:pt x="0" y="12446"/>
                </a:lnTo>
                <a:lnTo>
                  <a:pt x="955519" y="232874"/>
                </a:lnTo>
                <a:lnTo>
                  <a:pt x="967461" y="229170"/>
                </a:lnTo>
                <a:lnTo>
                  <a:pt x="958254" y="220510"/>
                </a:lnTo>
                <a:lnTo>
                  <a:pt x="2794" y="0"/>
                </a:lnTo>
                <a:close/>
              </a:path>
              <a:path w="992504" h="265429">
                <a:moveTo>
                  <a:pt x="958254" y="220510"/>
                </a:moveTo>
                <a:lnTo>
                  <a:pt x="967461" y="229170"/>
                </a:lnTo>
                <a:lnTo>
                  <a:pt x="977900" y="225933"/>
                </a:lnTo>
                <a:lnTo>
                  <a:pt x="981171" y="225933"/>
                </a:lnTo>
                <a:lnTo>
                  <a:pt x="958254" y="220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6533" y="2201036"/>
            <a:ext cx="1450975" cy="700405"/>
          </a:xfrm>
          <a:custGeom>
            <a:avLst/>
            <a:gdLst/>
            <a:ahLst/>
            <a:cxnLst/>
            <a:rect l="l" t="t" r="r" b="b"/>
            <a:pathLst>
              <a:path w="1450975" h="700405">
                <a:moveTo>
                  <a:pt x="1415116" y="18450"/>
                </a:moveTo>
                <a:lnTo>
                  <a:pt x="0" y="688847"/>
                </a:lnTo>
                <a:lnTo>
                  <a:pt x="5334" y="700277"/>
                </a:lnTo>
                <a:lnTo>
                  <a:pt x="1420484" y="30049"/>
                </a:lnTo>
                <a:lnTo>
                  <a:pt x="1427685" y="19522"/>
                </a:lnTo>
                <a:lnTo>
                  <a:pt x="1415116" y="18450"/>
                </a:lnTo>
                <a:close/>
              </a:path>
              <a:path w="1450975" h="700405">
                <a:moveTo>
                  <a:pt x="1446048" y="8381"/>
                </a:moveTo>
                <a:lnTo>
                  <a:pt x="1436370" y="8381"/>
                </a:lnTo>
                <a:lnTo>
                  <a:pt x="1441831" y="19938"/>
                </a:lnTo>
                <a:lnTo>
                  <a:pt x="1420484" y="30049"/>
                </a:lnTo>
                <a:lnTo>
                  <a:pt x="1384046" y="83311"/>
                </a:lnTo>
                <a:lnTo>
                  <a:pt x="1382014" y="86232"/>
                </a:lnTo>
                <a:lnTo>
                  <a:pt x="1382776" y="90169"/>
                </a:lnTo>
                <a:lnTo>
                  <a:pt x="1385697" y="92201"/>
                </a:lnTo>
                <a:lnTo>
                  <a:pt x="1388618" y="94106"/>
                </a:lnTo>
                <a:lnTo>
                  <a:pt x="1392555" y="93471"/>
                </a:lnTo>
                <a:lnTo>
                  <a:pt x="1394460" y="90550"/>
                </a:lnTo>
                <a:lnTo>
                  <a:pt x="1450467" y="8762"/>
                </a:lnTo>
                <a:lnTo>
                  <a:pt x="1446048" y="8381"/>
                </a:lnTo>
                <a:close/>
              </a:path>
              <a:path w="1450975" h="700405">
                <a:moveTo>
                  <a:pt x="1427685" y="19522"/>
                </a:moveTo>
                <a:lnTo>
                  <a:pt x="1420484" y="30049"/>
                </a:lnTo>
                <a:lnTo>
                  <a:pt x="1440758" y="20446"/>
                </a:lnTo>
                <a:lnTo>
                  <a:pt x="1438529" y="20446"/>
                </a:lnTo>
                <a:lnTo>
                  <a:pt x="1427685" y="19522"/>
                </a:lnTo>
                <a:close/>
              </a:path>
              <a:path w="1450975" h="700405">
                <a:moveTo>
                  <a:pt x="1433830" y="10540"/>
                </a:moveTo>
                <a:lnTo>
                  <a:pt x="1427685" y="19522"/>
                </a:lnTo>
                <a:lnTo>
                  <a:pt x="1438529" y="20446"/>
                </a:lnTo>
                <a:lnTo>
                  <a:pt x="1433830" y="10540"/>
                </a:lnTo>
                <a:close/>
              </a:path>
              <a:path w="1450975" h="700405">
                <a:moveTo>
                  <a:pt x="1437390" y="10540"/>
                </a:moveTo>
                <a:lnTo>
                  <a:pt x="1433830" y="10540"/>
                </a:lnTo>
                <a:lnTo>
                  <a:pt x="1438529" y="20446"/>
                </a:lnTo>
                <a:lnTo>
                  <a:pt x="1440758" y="20446"/>
                </a:lnTo>
                <a:lnTo>
                  <a:pt x="1441831" y="19938"/>
                </a:lnTo>
                <a:lnTo>
                  <a:pt x="1437390" y="10540"/>
                </a:lnTo>
                <a:close/>
              </a:path>
              <a:path w="1450975" h="700405">
                <a:moveTo>
                  <a:pt x="1436370" y="8381"/>
                </a:moveTo>
                <a:lnTo>
                  <a:pt x="1415116" y="18450"/>
                </a:lnTo>
                <a:lnTo>
                  <a:pt x="1427685" y="19522"/>
                </a:lnTo>
                <a:lnTo>
                  <a:pt x="1433830" y="10540"/>
                </a:lnTo>
                <a:lnTo>
                  <a:pt x="1437390" y="10540"/>
                </a:lnTo>
                <a:lnTo>
                  <a:pt x="1436370" y="8381"/>
                </a:lnTo>
                <a:close/>
              </a:path>
              <a:path w="1450975" h="700405">
                <a:moveTo>
                  <a:pt x="1348232" y="0"/>
                </a:moveTo>
                <a:lnTo>
                  <a:pt x="1345184" y="2539"/>
                </a:lnTo>
                <a:lnTo>
                  <a:pt x="1344930" y="6095"/>
                </a:lnTo>
                <a:lnTo>
                  <a:pt x="1344549" y="9524"/>
                </a:lnTo>
                <a:lnTo>
                  <a:pt x="1347216" y="12572"/>
                </a:lnTo>
                <a:lnTo>
                  <a:pt x="1350645" y="12953"/>
                </a:lnTo>
                <a:lnTo>
                  <a:pt x="1415116" y="18450"/>
                </a:lnTo>
                <a:lnTo>
                  <a:pt x="1436370" y="8381"/>
                </a:lnTo>
                <a:lnTo>
                  <a:pt x="1446048" y="8381"/>
                </a:lnTo>
                <a:lnTo>
                  <a:pt x="1351788" y="253"/>
                </a:lnTo>
                <a:lnTo>
                  <a:pt x="13482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23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2537460"/>
            <a:ext cx="7772400" cy="31013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48000" y="1524000"/>
            <a:ext cx="5029200" cy="99060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2075" marR="251460" algn="just">
              <a:lnSpc>
                <a:spcPct val="100000"/>
              </a:lnSpc>
              <a:spcBef>
                <a:spcPts val="55"/>
              </a:spcBef>
            </a:pPr>
            <a:r>
              <a:rPr sz="1600" spc="-5" dirty="0">
                <a:latin typeface="Tahoma"/>
                <a:cs typeface="Tahoma"/>
              </a:rPr>
              <a:t>It indicates </a:t>
            </a:r>
            <a:r>
              <a:rPr sz="1600" spc="-10" dirty="0">
                <a:latin typeface="Tahoma"/>
                <a:cs typeface="Tahoma"/>
              </a:rPr>
              <a:t>the default </a:t>
            </a:r>
            <a:r>
              <a:rPr sz="1600" spc="-5" dirty="0">
                <a:latin typeface="Tahoma"/>
                <a:cs typeface="Tahoma"/>
              </a:rPr>
              <a:t>namespace </a:t>
            </a:r>
            <a:r>
              <a:rPr sz="1600" spc="-10" dirty="0">
                <a:latin typeface="Tahoma"/>
                <a:cs typeface="Tahoma"/>
              </a:rPr>
              <a:t>declaration. </a:t>
            </a:r>
            <a:r>
              <a:rPr sz="1600" spc="-5" dirty="0">
                <a:latin typeface="Tahoma"/>
                <a:cs typeface="Tahoma"/>
              </a:rPr>
              <a:t>This  </a:t>
            </a:r>
            <a:r>
              <a:rPr sz="1600" spc="-10" dirty="0">
                <a:latin typeface="Tahoma"/>
                <a:cs typeface="Tahoma"/>
              </a:rPr>
              <a:t>declaration informs </a:t>
            </a: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schema-validator </a:t>
            </a:r>
            <a:r>
              <a:rPr sz="1600" spc="-5" dirty="0">
                <a:latin typeface="Tahoma"/>
                <a:cs typeface="Tahoma"/>
              </a:rPr>
              <a:t>that all </a:t>
            </a:r>
            <a:r>
              <a:rPr sz="1600" spc="-10" dirty="0">
                <a:latin typeface="Tahoma"/>
                <a:cs typeface="Tahoma"/>
              </a:rPr>
              <a:t>the  elements used </a:t>
            </a:r>
            <a:r>
              <a:rPr sz="1600" spc="-5" dirty="0">
                <a:latin typeface="Tahoma"/>
                <a:cs typeface="Tahoma"/>
              </a:rPr>
              <a:t>in </a:t>
            </a:r>
            <a:r>
              <a:rPr sz="1600" spc="-10" dirty="0">
                <a:latin typeface="Tahoma"/>
                <a:cs typeface="Tahoma"/>
              </a:rPr>
              <a:t>this XML </a:t>
            </a:r>
            <a:r>
              <a:rPr sz="1600" spc="-5" dirty="0">
                <a:latin typeface="Tahoma"/>
                <a:cs typeface="Tahoma"/>
              </a:rPr>
              <a:t>document </a:t>
            </a:r>
            <a:r>
              <a:rPr sz="1600" spc="-10" dirty="0">
                <a:latin typeface="Tahoma"/>
                <a:cs typeface="Tahoma"/>
              </a:rPr>
              <a:t>are declared </a:t>
            </a:r>
            <a:r>
              <a:rPr sz="1600" spc="-5" dirty="0">
                <a:latin typeface="Tahoma"/>
                <a:cs typeface="Tahoma"/>
              </a:rPr>
              <a:t>in  </a:t>
            </a:r>
            <a:r>
              <a:rPr sz="1600" spc="-10" dirty="0">
                <a:latin typeface="Tahoma"/>
                <a:cs typeface="Tahoma"/>
              </a:rPr>
              <a:t>the default </a:t>
            </a:r>
            <a:r>
              <a:rPr sz="1600" spc="-10" dirty="0">
                <a:latin typeface="Tahoma"/>
                <a:cs typeface="Tahoma"/>
                <a:hlinkClick r:id="rId6"/>
              </a:rPr>
              <a:t>(“h</a:t>
            </a:r>
            <a:r>
              <a:rPr sz="1600" spc="-10" dirty="0">
                <a:latin typeface="Tahoma"/>
                <a:cs typeface="Tahoma"/>
              </a:rPr>
              <a:t>tt</a:t>
            </a:r>
            <a:r>
              <a:rPr sz="1600" spc="-10" dirty="0">
                <a:latin typeface="Tahoma"/>
                <a:cs typeface="Tahoma"/>
                <a:hlinkClick r:id="rId6"/>
              </a:rPr>
              <a:t>p://www.abc.com”)</a:t>
            </a:r>
            <a:r>
              <a:rPr sz="1600" spc="100" dirty="0">
                <a:latin typeface="Tahoma"/>
                <a:cs typeface="Tahoma"/>
                <a:hlinkClick r:id="rId6"/>
              </a:rPr>
              <a:t> </a:t>
            </a:r>
            <a:r>
              <a:rPr sz="1600" spc="-5" dirty="0">
                <a:latin typeface="Tahoma"/>
                <a:cs typeface="Tahoma"/>
              </a:rPr>
              <a:t>namespace.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1600" y="5638800"/>
            <a:ext cx="5257800" cy="838200"/>
          </a:xfrm>
          <a:custGeom>
            <a:avLst/>
            <a:gdLst/>
            <a:ahLst/>
            <a:cxnLst/>
            <a:rect l="l" t="t" r="r" b="b"/>
            <a:pathLst>
              <a:path w="5257800" h="838200">
                <a:moveTo>
                  <a:pt x="0" y="838200"/>
                </a:moveTo>
                <a:lnTo>
                  <a:pt x="5257800" y="838200"/>
                </a:lnTo>
                <a:lnTo>
                  <a:pt x="52578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71600" y="5638800"/>
            <a:ext cx="5257800" cy="8382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91440" marR="168275" algn="just">
              <a:lnSpc>
                <a:spcPct val="100000"/>
              </a:lnSpc>
              <a:spcBef>
                <a:spcPts val="425"/>
              </a:spcBef>
            </a:pPr>
            <a:r>
              <a:rPr sz="1600" spc="-5" dirty="0">
                <a:latin typeface="Tahoma"/>
                <a:cs typeface="Tahoma"/>
              </a:rPr>
              <a:t>This </a:t>
            </a:r>
            <a:r>
              <a:rPr sz="1600" spc="-10" dirty="0">
                <a:latin typeface="Tahoma"/>
                <a:cs typeface="Tahoma"/>
              </a:rPr>
              <a:t>schemaLocation attribute </a:t>
            </a:r>
            <a:r>
              <a:rPr sz="1600" spc="-5" dirty="0">
                <a:latin typeface="Tahoma"/>
                <a:cs typeface="Tahoma"/>
              </a:rPr>
              <a:t>has </a:t>
            </a:r>
            <a:r>
              <a:rPr sz="1600" spc="-10" dirty="0">
                <a:latin typeface="Tahoma"/>
                <a:cs typeface="Tahoma"/>
              </a:rPr>
              <a:t>two </a:t>
            </a:r>
            <a:r>
              <a:rPr sz="1600" spc="-15" dirty="0">
                <a:latin typeface="Tahoma"/>
                <a:cs typeface="Tahoma"/>
              </a:rPr>
              <a:t>values. </a:t>
            </a: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first  </a:t>
            </a:r>
            <a:r>
              <a:rPr sz="1600" spc="-15" dirty="0">
                <a:latin typeface="Tahoma"/>
                <a:cs typeface="Tahoma"/>
              </a:rPr>
              <a:t>value </a:t>
            </a:r>
            <a:r>
              <a:rPr sz="1600" spc="-10" dirty="0">
                <a:latin typeface="Tahoma"/>
                <a:cs typeface="Tahoma"/>
              </a:rPr>
              <a:t>identifies the </a:t>
            </a:r>
            <a:r>
              <a:rPr sz="1600" spc="-5" dirty="0">
                <a:latin typeface="Tahoma"/>
                <a:cs typeface="Tahoma"/>
              </a:rPr>
              <a:t>namespace. The </a:t>
            </a:r>
            <a:r>
              <a:rPr sz="1600" spc="-10" dirty="0">
                <a:latin typeface="Tahoma"/>
                <a:cs typeface="Tahoma"/>
              </a:rPr>
              <a:t>second </a:t>
            </a:r>
            <a:r>
              <a:rPr sz="1600" spc="-15" dirty="0">
                <a:latin typeface="Tahoma"/>
                <a:cs typeface="Tahoma"/>
              </a:rPr>
              <a:t>value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the  location </a:t>
            </a:r>
            <a:r>
              <a:rPr sz="1600" spc="-5" dirty="0">
                <a:latin typeface="Tahoma"/>
                <a:cs typeface="Tahoma"/>
              </a:rPr>
              <a:t>of the </a:t>
            </a:r>
            <a:r>
              <a:rPr sz="1600" spc="-10" dirty="0">
                <a:latin typeface="Tahoma"/>
                <a:cs typeface="Tahoma"/>
              </a:rPr>
              <a:t>XML </a:t>
            </a:r>
            <a:r>
              <a:rPr sz="1600" spc="-5" dirty="0">
                <a:latin typeface="Tahoma"/>
                <a:cs typeface="Tahoma"/>
              </a:rPr>
              <a:t>schema </a:t>
            </a:r>
            <a:r>
              <a:rPr sz="1600" spc="-10" dirty="0">
                <a:latin typeface="Tahoma"/>
                <a:cs typeface="Tahoma"/>
              </a:rPr>
              <a:t>where it is</a:t>
            </a:r>
            <a:r>
              <a:rPr sz="1600" spc="1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stored.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3600" y="4267200"/>
            <a:ext cx="2209800" cy="76200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184150" marR="173355" indent="62230" algn="just">
              <a:lnSpc>
                <a:spcPct val="100000"/>
              </a:lnSpc>
              <a:spcBef>
                <a:spcPts val="120"/>
              </a:spcBef>
            </a:pPr>
            <a:r>
              <a:rPr sz="1600" spc="-5" dirty="0">
                <a:latin typeface="Tahoma"/>
                <a:cs typeface="Tahoma"/>
              </a:rPr>
              <a:t>This is </a:t>
            </a:r>
            <a:r>
              <a:rPr sz="1600" spc="-10" dirty="0">
                <a:latin typeface="Tahoma"/>
                <a:cs typeface="Tahoma"/>
              </a:rPr>
              <a:t>the instance  </a:t>
            </a:r>
            <a:r>
              <a:rPr sz="1600" spc="-5" dirty="0">
                <a:latin typeface="Tahoma"/>
                <a:cs typeface="Tahoma"/>
              </a:rPr>
              <a:t>namespace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available  for </a:t>
            </a: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XML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schema.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833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Schema </a:t>
            </a:r>
            <a:r>
              <a:rPr sz="4400" dirty="0"/>
              <a:t>Vocabulary</a:t>
            </a:r>
            <a:r>
              <a:rPr sz="4400" spc="-95" dirty="0"/>
              <a:t> </a:t>
            </a:r>
            <a:r>
              <a:rPr sz="4400" spc="-10" dirty="0"/>
              <a:t>3-3</a:t>
            </a:r>
            <a:endParaRPr sz="4400"/>
          </a:p>
        </p:txBody>
      </p:sp>
      <p:sp>
        <p:nvSpPr>
          <p:cNvPr id="12" name="object 12"/>
          <p:cNvSpPr/>
          <p:nvPr/>
        </p:nvSpPr>
        <p:spPr>
          <a:xfrm>
            <a:off x="2587370" y="2590800"/>
            <a:ext cx="613410" cy="386715"/>
          </a:xfrm>
          <a:custGeom>
            <a:avLst/>
            <a:gdLst/>
            <a:ahLst/>
            <a:cxnLst/>
            <a:rect l="l" t="t" r="r" b="b"/>
            <a:pathLst>
              <a:path w="613410" h="386714">
                <a:moveTo>
                  <a:pt x="591706" y="13299"/>
                </a:moveTo>
                <a:lnTo>
                  <a:pt x="579176" y="13695"/>
                </a:lnTo>
                <a:lnTo>
                  <a:pt x="0" y="375666"/>
                </a:lnTo>
                <a:lnTo>
                  <a:pt x="6731" y="386334"/>
                </a:lnTo>
                <a:lnTo>
                  <a:pt x="585766" y="24574"/>
                </a:lnTo>
                <a:lnTo>
                  <a:pt x="591706" y="13299"/>
                </a:lnTo>
                <a:close/>
              </a:path>
              <a:path w="613410" h="386714">
                <a:moveTo>
                  <a:pt x="612361" y="1270"/>
                </a:moveTo>
                <a:lnTo>
                  <a:pt x="599059" y="1270"/>
                </a:lnTo>
                <a:lnTo>
                  <a:pt x="605790" y="12065"/>
                </a:lnTo>
                <a:lnTo>
                  <a:pt x="585766" y="24574"/>
                </a:lnTo>
                <a:lnTo>
                  <a:pt x="555625" y="81788"/>
                </a:lnTo>
                <a:lnTo>
                  <a:pt x="554101" y="84836"/>
                </a:lnTo>
                <a:lnTo>
                  <a:pt x="555244" y="88773"/>
                </a:lnTo>
                <a:lnTo>
                  <a:pt x="558292" y="90424"/>
                </a:lnTo>
                <a:lnTo>
                  <a:pt x="561467" y="91948"/>
                </a:lnTo>
                <a:lnTo>
                  <a:pt x="565277" y="90805"/>
                </a:lnTo>
                <a:lnTo>
                  <a:pt x="566928" y="87757"/>
                </a:lnTo>
                <a:lnTo>
                  <a:pt x="612361" y="1270"/>
                </a:lnTo>
                <a:close/>
              </a:path>
              <a:path w="613410" h="386714">
                <a:moveTo>
                  <a:pt x="600563" y="3683"/>
                </a:moveTo>
                <a:lnTo>
                  <a:pt x="596773" y="3683"/>
                </a:lnTo>
                <a:lnTo>
                  <a:pt x="602615" y="12954"/>
                </a:lnTo>
                <a:lnTo>
                  <a:pt x="591706" y="13299"/>
                </a:lnTo>
                <a:lnTo>
                  <a:pt x="585766" y="24574"/>
                </a:lnTo>
                <a:lnTo>
                  <a:pt x="605790" y="12065"/>
                </a:lnTo>
                <a:lnTo>
                  <a:pt x="600563" y="3683"/>
                </a:lnTo>
                <a:close/>
              </a:path>
              <a:path w="613410" h="386714">
                <a:moveTo>
                  <a:pt x="613029" y="0"/>
                </a:moveTo>
                <a:lnTo>
                  <a:pt x="510540" y="3175"/>
                </a:lnTo>
                <a:lnTo>
                  <a:pt x="507746" y="6096"/>
                </a:lnTo>
                <a:lnTo>
                  <a:pt x="508000" y="13081"/>
                </a:lnTo>
                <a:lnTo>
                  <a:pt x="510921" y="15748"/>
                </a:lnTo>
                <a:lnTo>
                  <a:pt x="514350" y="15748"/>
                </a:lnTo>
                <a:lnTo>
                  <a:pt x="579176" y="13695"/>
                </a:lnTo>
                <a:lnTo>
                  <a:pt x="599059" y="1270"/>
                </a:lnTo>
                <a:lnTo>
                  <a:pt x="612361" y="1270"/>
                </a:lnTo>
                <a:lnTo>
                  <a:pt x="613029" y="0"/>
                </a:lnTo>
                <a:close/>
              </a:path>
              <a:path w="613410" h="386714">
                <a:moveTo>
                  <a:pt x="599059" y="1270"/>
                </a:moveTo>
                <a:lnTo>
                  <a:pt x="579176" y="13695"/>
                </a:lnTo>
                <a:lnTo>
                  <a:pt x="591706" y="13299"/>
                </a:lnTo>
                <a:lnTo>
                  <a:pt x="596773" y="3683"/>
                </a:lnTo>
                <a:lnTo>
                  <a:pt x="600563" y="3683"/>
                </a:lnTo>
                <a:lnTo>
                  <a:pt x="599059" y="1270"/>
                </a:lnTo>
                <a:close/>
              </a:path>
              <a:path w="613410" h="386714">
                <a:moveTo>
                  <a:pt x="596773" y="3683"/>
                </a:moveTo>
                <a:lnTo>
                  <a:pt x="591706" y="13299"/>
                </a:lnTo>
                <a:lnTo>
                  <a:pt x="602615" y="12954"/>
                </a:lnTo>
                <a:lnTo>
                  <a:pt x="596773" y="36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35244" y="3576192"/>
            <a:ext cx="994410" cy="691515"/>
          </a:xfrm>
          <a:custGeom>
            <a:avLst/>
            <a:gdLst/>
            <a:ahLst/>
            <a:cxnLst/>
            <a:rect l="l" t="t" r="r" b="b"/>
            <a:pathLst>
              <a:path w="994409" h="691514">
                <a:moveTo>
                  <a:pt x="892810" y="670433"/>
                </a:moveTo>
                <a:lnTo>
                  <a:pt x="889762" y="672973"/>
                </a:lnTo>
                <a:lnTo>
                  <a:pt x="889254" y="680085"/>
                </a:lnTo>
                <a:lnTo>
                  <a:pt x="891921" y="683133"/>
                </a:lnTo>
                <a:lnTo>
                  <a:pt x="994156" y="691007"/>
                </a:lnTo>
                <a:lnTo>
                  <a:pt x="993266" y="689102"/>
                </a:lnTo>
                <a:lnTo>
                  <a:pt x="980186" y="689102"/>
                </a:lnTo>
                <a:lnTo>
                  <a:pt x="960858" y="675719"/>
                </a:lnTo>
                <a:lnTo>
                  <a:pt x="892810" y="670433"/>
                </a:lnTo>
                <a:close/>
              </a:path>
              <a:path w="994409" h="691514">
                <a:moveTo>
                  <a:pt x="960858" y="675719"/>
                </a:moveTo>
                <a:lnTo>
                  <a:pt x="980186" y="689102"/>
                </a:lnTo>
                <a:lnTo>
                  <a:pt x="981951" y="686562"/>
                </a:lnTo>
                <a:lnTo>
                  <a:pt x="978027" y="686562"/>
                </a:lnTo>
                <a:lnTo>
                  <a:pt x="973417" y="676699"/>
                </a:lnTo>
                <a:lnTo>
                  <a:pt x="960858" y="675719"/>
                </a:lnTo>
                <a:close/>
              </a:path>
              <a:path w="994409" h="691514">
                <a:moveTo>
                  <a:pt x="946912" y="596646"/>
                </a:moveTo>
                <a:lnTo>
                  <a:pt x="940562" y="599694"/>
                </a:lnTo>
                <a:lnTo>
                  <a:pt x="939292" y="603377"/>
                </a:lnTo>
                <a:lnTo>
                  <a:pt x="940689" y="606679"/>
                </a:lnTo>
                <a:lnTo>
                  <a:pt x="968089" y="665301"/>
                </a:lnTo>
                <a:lnTo>
                  <a:pt x="987425" y="678688"/>
                </a:lnTo>
                <a:lnTo>
                  <a:pt x="980186" y="689102"/>
                </a:lnTo>
                <a:lnTo>
                  <a:pt x="993266" y="689102"/>
                </a:lnTo>
                <a:lnTo>
                  <a:pt x="952246" y="601218"/>
                </a:lnTo>
                <a:lnTo>
                  <a:pt x="950722" y="598043"/>
                </a:lnTo>
                <a:lnTo>
                  <a:pt x="946912" y="596646"/>
                </a:lnTo>
                <a:close/>
              </a:path>
              <a:path w="994409" h="691514">
                <a:moveTo>
                  <a:pt x="973417" y="676699"/>
                </a:moveTo>
                <a:lnTo>
                  <a:pt x="978027" y="686562"/>
                </a:lnTo>
                <a:lnTo>
                  <a:pt x="984250" y="677545"/>
                </a:lnTo>
                <a:lnTo>
                  <a:pt x="973417" y="676699"/>
                </a:lnTo>
                <a:close/>
              </a:path>
              <a:path w="994409" h="691514">
                <a:moveTo>
                  <a:pt x="968089" y="665301"/>
                </a:moveTo>
                <a:lnTo>
                  <a:pt x="973417" y="676699"/>
                </a:lnTo>
                <a:lnTo>
                  <a:pt x="984250" y="677545"/>
                </a:lnTo>
                <a:lnTo>
                  <a:pt x="978027" y="686562"/>
                </a:lnTo>
                <a:lnTo>
                  <a:pt x="981951" y="686562"/>
                </a:lnTo>
                <a:lnTo>
                  <a:pt x="987425" y="678688"/>
                </a:lnTo>
                <a:lnTo>
                  <a:pt x="968089" y="665301"/>
                </a:lnTo>
                <a:close/>
              </a:path>
              <a:path w="994409" h="691514">
                <a:moveTo>
                  <a:pt x="7112" y="0"/>
                </a:moveTo>
                <a:lnTo>
                  <a:pt x="0" y="10414"/>
                </a:lnTo>
                <a:lnTo>
                  <a:pt x="960858" y="675719"/>
                </a:lnTo>
                <a:lnTo>
                  <a:pt x="973417" y="676699"/>
                </a:lnTo>
                <a:lnTo>
                  <a:pt x="968089" y="665301"/>
                </a:lnTo>
                <a:lnTo>
                  <a:pt x="7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75503" y="4036948"/>
            <a:ext cx="490220" cy="1678305"/>
          </a:xfrm>
          <a:custGeom>
            <a:avLst/>
            <a:gdLst/>
            <a:ahLst/>
            <a:cxnLst/>
            <a:rect l="l" t="t" r="r" b="b"/>
            <a:pathLst>
              <a:path w="490220" h="1678304">
                <a:moveTo>
                  <a:pt x="399034" y="1597113"/>
                </a:moveTo>
                <a:lnTo>
                  <a:pt x="394970" y="1597152"/>
                </a:lnTo>
                <a:lnTo>
                  <a:pt x="392557" y="1599653"/>
                </a:lnTo>
                <a:lnTo>
                  <a:pt x="390017" y="1602155"/>
                </a:lnTo>
                <a:lnTo>
                  <a:pt x="390144" y="1606168"/>
                </a:lnTo>
                <a:lnTo>
                  <a:pt x="392557" y="1608632"/>
                </a:lnTo>
                <a:lnTo>
                  <a:pt x="463295" y="1678076"/>
                </a:lnTo>
                <a:lnTo>
                  <a:pt x="466097" y="1667624"/>
                </a:lnTo>
                <a:lnTo>
                  <a:pt x="453898" y="1667624"/>
                </a:lnTo>
                <a:lnTo>
                  <a:pt x="447723" y="1644982"/>
                </a:lnTo>
                <a:lnTo>
                  <a:pt x="401447" y="1599564"/>
                </a:lnTo>
                <a:lnTo>
                  <a:pt x="399034" y="1597113"/>
                </a:lnTo>
                <a:close/>
              </a:path>
              <a:path w="490220" h="1678304">
                <a:moveTo>
                  <a:pt x="447723" y="1644982"/>
                </a:moveTo>
                <a:lnTo>
                  <a:pt x="453898" y="1667624"/>
                </a:lnTo>
                <a:lnTo>
                  <a:pt x="466090" y="1664284"/>
                </a:lnTo>
                <a:lnTo>
                  <a:pt x="453898" y="1664271"/>
                </a:lnTo>
                <a:lnTo>
                  <a:pt x="456694" y="1653788"/>
                </a:lnTo>
                <a:lnTo>
                  <a:pt x="447723" y="1644982"/>
                </a:lnTo>
                <a:close/>
              </a:path>
              <a:path w="490220" h="1678304">
                <a:moveTo>
                  <a:pt x="481076" y="1573669"/>
                </a:moveTo>
                <a:lnTo>
                  <a:pt x="477647" y="1575676"/>
                </a:lnTo>
                <a:lnTo>
                  <a:pt x="476631" y="1579067"/>
                </a:lnTo>
                <a:lnTo>
                  <a:pt x="459925" y="1641680"/>
                </a:lnTo>
                <a:lnTo>
                  <a:pt x="466090" y="1664284"/>
                </a:lnTo>
                <a:lnTo>
                  <a:pt x="453898" y="1667624"/>
                </a:lnTo>
                <a:lnTo>
                  <a:pt x="466097" y="1667624"/>
                </a:lnTo>
                <a:lnTo>
                  <a:pt x="488950" y="1582356"/>
                </a:lnTo>
                <a:lnTo>
                  <a:pt x="489839" y="1578965"/>
                </a:lnTo>
                <a:lnTo>
                  <a:pt x="487806" y="1575485"/>
                </a:lnTo>
                <a:lnTo>
                  <a:pt x="484505" y="1574571"/>
                </a:lnTo>
                <a:lnTo>
                  <a:pt x="481076" y="1573669"/>
                </a:lnTo>
                <a:close/>
              </a:path>
              <a:path w="490220" h="1678304">
                <a:moveTo>
                  <a:pt x="456694" y="1653788"/>
                </a:moveTo>
                <a:lnTo>
                  <a:pt x="453898" y="1664271"/>
                </a:lnTo>
                <a:lnTo>
                  <a:pt x="464439" y="1661388"/>
                </a:lnTo>
                <a:lnTo>
                  <a:pt x="456694" y="1653788"/>
                </a:lnTo>
                <a:close/>
              </a:path>
              <a:path w="490220" h="1678304">
                <a:moveTo>
                  <a:pt x="459925" y="1641680"/>
                </a:moveTo>
                <a:lnTo>
                  <a:pt x="456694" y="1653788"/>
                </a:lnTo>
                <a:lnTo>
                  <a:pt x="464439" y="1661388"/>
                </a:lnTo>
                <a:lnTo>
                  <a:pt x="453898" y="1664271"/>
                </a:lnTo>
                <a:lnTo>
                  <a:pt x="466086" y="1664271"/>
                </a:lnTo>
                <a:lnTo>
                  <a:pt x="459925" y="1641680"/>
                </a:lnTo>
                <a:close/>
              </a:path>
              <a:path w="490220" h="1678304">
                <a:moveTo>
                  <a:pt x="12192" y="0"/>
                </a:moveTo>
                <a:lnTo>
                  <a:pt x="0" y="3301"/>
                </a:lnTo>
                <a:lnTo>
                  <a:pt x="447723" y="1644982"/>
                </a:lnTo>
                <a:lnTo>
                  <a:pt x="456694" y="1653788"/>
                </a:lnTo>
                <a:lnTo>
                  <a:pt x="459925" y="1641680"/>
                </a:lnTo>
                <a:lnTo>
                  <a:pt x="12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24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760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Complex Types</a:t>
            </a:r>
            <a:r>
              <a:rPr sz="4400" spc="-90" dirty="0"/>
              <a:t> </a:t>
            </a:r>
            <a:r>
              <a:rPr sz="4400" spc="-10" dirty="0"/>
              <a:t>1-4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25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631645"/>
            <a:ext cx="7283450" cy="412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schema assigns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type to each element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ahoma"/>
                <a:cs typeface="Tahoma"/>
              </a:rPr>
              <a:t>attribute </a:t>
            </a:r>
            <a:r>
              <a:rPr sz="2400" dirty="0">
                <a:latin typeface="Tahoma"/>
                <a:cs typeface="Tahoma"/>
              </a:rPr>
              <a:t>it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declares.</a:t>
            </a:r>
            <a:endParaRPr sz="2400">
              <a:latin typeface="Tahoma"/>
              <a:cs typeface="Tahoma"/>
            </a:endParaRPr>
          </a:p>
          <a:p>
            <a:pPr marL="354965" marR="4184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Elements with complex type </a:t>
            </a:r>
            <a:r>
              <a:rPr sz="2400" dirty="0">
                <a:latin typeface="Tahoma"/>
                <a:cs typeface="Tahoma"/>
              </a:rPr>
              <a:t>may </a:t>
            </a:r>
            <a:r>
              <a:rPr sz="2400" spc="-5" dirty="0">
                <a:latin typeface="Tahoma"/>
                <a:cs typeface="Tahoma"/>
              </a:rPr>
              <a:t>contain </a:t>
            </a:r>
            <a:r>
              <a:rPr sz="2400" dirty="0">
                <a:latin typeface="Tahoma"/>
                <a:cs typeface="Tahoma"/>
              </a:rPr>
              <a:t>nested  </a:t>
            </a:r>
            <a:r>
              <a:rPr sz="2400" spc="-5" dirty="0">
                <a:latin typeface="Tahoma"/>
                <a:cs typeface="Tahoma"/>
              </a:rPr>
              <a:t>elements </a:t>
            </a:r>
            <a:r>
              <a:rPr sz="2400" dirty="0">
                <a:latin typeface="Tahoma"/>
                <a:cs typeface="Tahoma"/>
              </a:rPr>
              <a:t>and have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attributes.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Only </a:t>
            </a:r>
            <a:r>
              <a:rPr sz="2400" spc="-5" dirty="0">
                <a:latin typeface="Tahoma"/>
                <a:cs typeface="Tahoma"/>
              </a:rPr>
              <a:t>elements can contain complex types.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Complex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ahoma"/>
                <a:cs typeface="Tahoma"/>
              </a:rPr>
              <a:t>type elements </a:t>
            </a:r>
            <a:r>
              <a:rPr sz="2400" dirty="0">
                <a:latin typeface="Tahoma"/>
                <a:cs typeface="Tahoma"/>
              </a:rPr>
              <a:t>have four </a:t>
            </a:r>
            <a:r>
              <a:rPr sz="2400" spc="-5" dirty="0">
                <a:latin typeface="Tahoma"/>
                <a:cs typeface="Tahoma"/>
              </a:rPr>
              <a:t>variations. They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are: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Empty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Elements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Only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Elements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Only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Text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Mixed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7244" y="1348863"/>
            <a:ext cx="7350125" cy="9582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spc="-5" dirty="0">
                <a:latin typeface="Tahoma"/>
                <a:cs typeface="Tahoma"/>
              </a:rPr>
              <a:t>Empty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elements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Empty elements optionally specify attributes types, </a:t>
            </a:r>
            <a:r>
              <a:rPr sz="1800" dirty="0">
                <a:latin typeface="Tahoma"/>
                <a:cs typeface="Tahoma"/>
              </a:rPr>
              <a:t>but do not</a:t>
            </a:r>
            <a:r>
              <a:rPr sz="1800" spc="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permit</a:t>
            </a:r>
            <a:endParaRPr sz="18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ahoma"/>
                <a:cs typeface="Tahoma"/>
              </a:rPr>
              <a:t>content.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26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760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Complex Types</a:t>
            </a:r>
            <a:r>
              <a:rPr sz="4400" spc="-90" dirty="0"/>
              <a:t> </a:t>
            </a:r>
            <a:r>
              <a:rPr sz="4400" spc="-10" dirty="0"/>
              <a:t>2-4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1371600" y="2362200"/>
            <a:ext cx="6934200" cy="144780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680"/>
              </a:lnSpc>
            </a:pPr>
            <a:r>
              <a:rPr sz="1600" spc="-5" dirty="0">
                <a:latin typeface="Courier New"/>
                <a:cs typeface="Courier New"/>
              </a:rPr>
              <a:t>&lt;xs:element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name="Books"&gt;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&lt;xs:complexType&gt;</a:t>
            </a:r>
            <a:endParaRPr sz="1600">
              <a:latin typeface="Courier New"/>
              <a:cs typeface="Courier New"/>
            </a:endParaRPr>
          </a:p>
          <a:p>
            <a:pPr marL="701040" marR="2928620" indent="-1219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&lt;xs:attributename="BookCode"  type="xs:positiveInteger"/&gt;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&lt;/xs:complexType&gt;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&lt;/xs:element&gt;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7244" y="3863721"/>
            <a:ext cx="771969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spc="-5" dirty="0">
                <a:latin typeface="Tahoma"/>
                <a:cs typeface="Tahoma"/>
              </a:rPr>
              <a:t>Only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Elements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These elements can only contain elements </a:t>
            </a:r>
            <a:r>
              <a:rPr sz="1800" dirty="0">
                <a:latin typeface="Tahoma"/>
                <a:cs typeface="Tahoma"/>
              </a:rPr>
              <a:t>and do not </a:t>
            </a:r>
            <a:r>
              <a:rPr sz="1800" spc="-5" dirty="0">
                <a:latin typeface="Tahoma"/>
                <a:cs typeface="Tahoma"/>
              </a:rPr>
              <a:t>contain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attributes.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600" y="4572000"/>
            <a:ext cx="6934200" cy="190500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565"/>
              </a:lnSpc>
            </a:pPr>
            <a:r>
              <a:rPr sz="1600" spc="-5" dirty="0">
                <a:latin typeface="Courier New"/>
                <a:cs typeface="Courier New"/>
              </a:rPr>
              <a:t>&lt;xs:element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name="Books"&gt;</a:t>
            </a:r>
            <a:endParaRPr sz="1600">
              <a:latin typeface="Courier New"/>
              <a:cs typeface="Courier New"/>
            </a:endParaRPr>
          </a:p>
          <a:p>
            <a:pPr marR="430212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&lt;xs:complexType&gt;</a:t>
            </a:r>
            <a:endParaRPr sz="1600">
              <a:latin typeface="Courier New"/>
              <a:cs typeface="Courier New"/>
            </a:endParaRPr>
          </a:p>
          <a:p>
            <a:pPr marR="418147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&lt;xs:sequence&gt;</a:t>
            </a:r>
            <a:endParaRPr sz="16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name="ISBN"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type="xs:string"/&gt;</a:t>
            </a:r>
            <a:endParaRPr sz="16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name="Price"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type="xs:string"/&gt;</a:t>
            </a:r>
            <a:endParaRPr sz="1600">
              <a:latin typeface="Courier New"/>
              <a:cs typeface="Courier New"/>
            </a:endParaRPr>
          </a:p>
          <a:p>
            <a:pPr marR="4059554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&lt;/xs:sequence&gt;</a:t>
            </a:r>
            <a:endParaRPr sz="1600">
              <a:latin typeface="Courier New"/>
              <a:cs typeface="Courier New"/>
            </a:endParaRPr>
          </a:p>
          <a:p>
            <a:pPr marR="418147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&lt;/xs:complexType&gt;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ts val="1914"/>
              </a:lnSpc>
            </a:pPr>
            <a:r>
              <a:rPr sz="1600" spc="-5" dirty="0">
                <a:latin typeface="Courier New"/>
                <a:cs typeface="Courier New"/>
              </a:rPr>
              <a:t>&lt;/xs:element&gt;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760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Complex Types</a:t>
            </a:r>
            <a:r>
              <a:rPr sz="4400" spc="-90" dirty="0"/>
              <a:t> </a:t>
            </a:r>
            <a:r>
              <a:rPr sz="4400" spc="-10" dirty="0"/>
              <a:t>3-4</a:t>
            </a:r>
            <a:endParaRPr sz="44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27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58099"/>
            <a:ext cx="7364095" cy="12706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b="1" spc="-5" dirty="0">
                <a:latin typeface="Tahoma"/>
                <a:cs typeface="Tahoma"/>
              </a:rPr>
              <a:t>Only</a:t>
            </a:r>
            <a:r>
              <a:rPr sz="2400" b="1" spc="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Text</a:t>
            </a:r>
            <a:endParaRPr sz="2400">
              <a:latin typeface="Tahoma"/>
              <a:cs typeface="Tahoma"/>
            </a:endParaRPr>
          </a:p>
          <a:p>
            <a:pPr marL="354965" marR="5080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These elements can </a:t>
            </a:r>
            <a:r>
              <a:rPr sz="2400" dirty="0">
                <a:latin typeface="Tahoma"/>
                <a:cs typeface="Tahoma"/>
              </a:rPr>
              <a:t>only </a:t>
            </a:r>
            <a:r>
              <a:rPr sz="2400" spc="-5" dirty="0">
                <a:latin typeface="Tahoma"/>
                <a:cs typeface="Tahoma"/>
              </a:rPr>
              <a:t>contain text </a:t>
            </a:r>
            <a:r>
              <a:rPr sz="2400" dirty="0">
                <a:latin typeface="Tahoma"/>
                <a:cs typeface="Tahoma"/>
              </a:rPr>
              <a:t>and optionally  </a:t>
            </a:r>
            <a:r>
              <a:rPr sz="2400" spc="-5" dirty="0">
                <a:latin typeface="Tahoma"/>
                <a:cs typeface="Tahoma"/>
              </a:rPr>
              <a:t>may </a:t>
            </a:r>
            <a:r>
              <a:rPr sz="2400" dirty="0">
                <a:latin typeface="Tahoma"/>
                <a:cs typeface="Tahoma"/>
              </a:rPr>
              <a:t>or </a:t>
            </a:r>
            <a:r>
              <a:rPr sz="2400" spc="-10" dirty="0">
                <a:latin typeface="Tahoma"/>
                <a:cs typeface="Tahoma"/>
              </a:rPr>
              <a:t>may </a:t>
            </a:r>
            <a:r>
              <a:rPr sz="2400" dirty="0">
                <a:latin typeface="Tahoma"/>
                <a:cs typeface="Tahoma"/>
              </a:rPr>
              <a:t>not </a:t>
            </a:r>
            <a:r>
              <a:rPr sz="2400" spc="-10" dirty="0">
                <a:latin typeface="Tahoma"/>
                <a:cs typeface="Tahoma"/>
              </a:rPr>
              <a:t>have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attributes.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4000" y="3229355"/>
            <a:ext cx="7239000" cy="2060575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latin typeface="Courier New"/>
                <a:cs typeface="Courier New"/>
              </a:rPr>
              <a:t>&lt;xs:complexType name="Books"&gt;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&lt;xs:simpleContent&gt;</a:t>
            </a:r>
            <a:endParaRPr sz="1600">
              <a:latin typeface="Courier New"/>
              <a:cs typeface="Courier New"/>
            </a:endParaRPr>
          </a:p>
          <a:p>
            <a:pPr marL="106870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&lt;xs:extension base="xs:string"&gt;</a:t>
            </a:r>
            <a:endParaRPr sz="1600">
              <a:latin typeface="Courier New"/>
              <a:cs typeface="Courier New"/>
            </a:endParaRPr>
          </a:p>
          <a:p>
            <a:pPr marL="91440" marR="913765" indent="146621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&lt;xs:attribute name="BookCode" type="xs:  positiveInteger"/&gt;</a:t>
            </a:r>
            <a:endParaRPr sz="1600">
              <a:latin typeface="Courier New"/>
              <a:cs typeface="Courier New"/>
            </a:endParaRPr>
          </a:p>
          <a:p>
            <a:pPr marL="106870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&lt;/xs:extension&gt;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&lt;/xs:simpleContent&gt;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&lt;/xs:complexType&gt;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760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Complex Types</a:t>
            </a:r>
            <a:r>
              <a:rPr sz="4400" spc="-90" dirty="0"/>
              <a:t> </a:t>
            </a:r>
            <a:r>
              <a:rPr sz="4400" spc="-10" dirty="0"/>
              <a:t>4-4</a:t>
            </a:r>
            <a:endParaRPr sz="44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28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9644" y="1348863"/>
            <a:ext cx="7184390" cy="9582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spc="-5" dirty="0">
                <a:latin typeface="Tahoma"/>
                <a:cs typeface="Tahoma"/>
              </a:rPr>
              <a:t>Mixed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These are elements that can contain text content </a:t>
            </a:r>
            <a:r>
              <a:rPr sz="1800" dirty="0">
                <a:latin typeface="Tahoma"/>
                <a:cs typeface="Tahoma"/>
              </a:rPr>
              <a:t>as </a:t>
            </a:r>
            <a:r>
              <a:rPr sz="1800" spc="-5" dirty="0">
                <a:latin typeface="Tahoma"/>
                <a:cs typeface="Tahoma"/>
              </a:rPr>
              <a:t>well </a:t>
            </a:r>
            <a:r>
              <a:rPr sz="1800" dirty="0">
                <a:latin typeface="Tahoma"/>
                <a:cs typeface="Tahoma"/>
              </a:rPr>
              <a:t>as</a:t>
            </a:r>
            <a:r>
              <a:rPr sz="1800" spc="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sub-</a:t>
            </a:r>
            <a:endParaRPr sz="18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ahoma"/>
                <a:cs typeface="Tahoma"/>
              </a:rPr>
              <a:t>elements within the element. They may </a:t>
            </a:r>
            <a:r>
              <a:rPr sz="1800" dirty="0">
                <a:latin typeface="Tahoma"/>
                <a:cs typeface="Tahoma"/>
              </a:rPr>
              <a:t>or </a:t>
            </a:r>
            <a:r>
              <a:rPr sz="1800" spc="-5" dirty="0">
                <a:latin typeface="Tahoma"/>
                <a:cs typeface="Tahoma"/>
              </a:rPr>
              <a:t>may </a:t>
            </a:r>
            <a:r>
              <a:rPr sz="1800" dirty="0">
                <a:latin typeface="Tahoma"/>
                <a:cs typeface="Tahoma"/>
              </a:rPr>
              <a:t>not </a:t>
            </a:r>
            <a:r>
              <a:rPr sz="1800" spc="-5" dirty="0">
                <a:latin typeface="Tahoma"/>
                <a:cs typeface="Tahoma"/>
              </a:rPr>
              <a:t>have</a:t>
            </a:r>
            <a:r>
              <a:rPr sz="1800" spc="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attributes.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2362200"/>
            <a:ext cx="7239000" cy="230632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600" spc="-5" dirty="0">
                <a:latin typeface="Courier New"/>
                <a:cs typeface="Courier New"/>
              </a:rPr>
              <a:t>&lt;xs:element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name="Books"&gt;</a:t>
            </a:r>
            <a:endParaRPr sz="1600" dirty="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&lt;xs:complexType mixed="true"&gt;</a:t>
            </a:r>
            <a:endParaRPr sz="1600" dirty="0">
              <a:latin typeface="Courier New"/>
              <a:cs typeface="Courier New"/>
            </a:endParaRPr>
          </a:p>
          <a:p>
            <a:pPr marR="448500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&lt;xs:sequence&gt;</a:t>
            </a:r>
            <a:endParaRPr sz="1600" dirty="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name="BookName"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type="xs:string"/&gt;</a:t>
            </a:r>
            <a:endParaRPr sz="1600" dirty="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name="ISBN"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type="xs:positiveInteger"/&gt;</a:t>
            </a:r>
            <a:endParaRPr sz="1600" dirty="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name="Price"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type="xs:string"/&gt;</a:t>
            </a:r>
            <a:endParaRPr sz="1600" dirty="0">
              <a:latin typeface="Courier New"/>
              <a:cs typeface="Courier New"/>
            </a:endParaRPr>
          </a:p>
          <a:p>
            <a:pPr marR="436435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&lt;/xs:sequence&gt;</a:t>
            </a:r>
            <a:endParaRPr sz="1600" dirty="0">
              <a:latin typeface="Courier New"/>
              <a:cs typeface="Courier New"/>
            </a:endParaRPr>
          </a:p>
          <a:p>
            <a:pPr marR="448627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&lt;/xs:complexType&gt;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&lt;/xs:element&gt;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2044" y="4854702"/>
            <a:ext cx="6240780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complex element can </a:t>
            </a:r>
            <a:r>
              <a:rPr sz="1800" dirty="0">
                <a:latin typeface="Tahoma"/>
                <a:cs typeface="Tahoma"/>
              </a:rPr>
              <a:t>be defined in </a:t>
            </a:r>
            <a:r>
              <a:rPr sz="1800" spc="-5" dirty="0">
                <a:latin typeface="Tahoma"/>
                <a:cs typeface="Tahoma"/>
              </a:rPr>
              <a:t>two </a:t>
            </a:r>
            <a:r>
              <a:rPr sz="1800" dirty="0">
                <a:latin typeface="Tahoma"/>
                <a:cs typeface="Tahoma"/>
              </a:rPr>
              <a:t>different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ways:</a:t>
            </a:r>
            <a:endParaRPr sz="1800">
              <a:latin typeface="Tahoma"/>
              <a:cs typeface="Tahoma"/>
            </a:endParaRPr>
          </a:p>
          <a:p>
            <a:pPr marL="259079" indent="-246379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259079" algn="l"/>
                <a:tab pos="259715" algn="l"/>
              </a:tabLst>
            </a:pPr>
            <a:r>
              <a:rPr sz="1800" spc="-5" dirty="0">
                <a:latin typeface="Tahoma"/>
                <a:cs typeface="Tahoma"/>
              </a:rPr>
              <a:t>By directly </a:t>
            </a:r>
            <a:r>
              <a:rPr sz="1800" dirty="0">
                <a:latin typeface="Tahoma"/>
                <a:cs typeface="Tahoma"/>
              </a:rPr>
              <a:t>naming </a:t>
            </a:r>
            <a:r>
              <a:rPr sz="1800" spc="-5" dirty="0">
                <a:latin typeface="Tahoma"/>
                <a:cs typeface="Tahoma"/>
              </a:rPr>
              <a:t>the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element</a:t>
            </a:r>
            <a:endParaRPr sz="1800">
              <a:latin typeface="Tahoma"/>
              <a:cs typeface="Tahoma"/>
            </a:endParaRPr>
          </a:p>
          <a:p>
            <a:pPr marL="259079" indent="-246379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259079" algn="l"/>
                <a:tab pos="259715" algn="l"/>
                <a:tab pos="4885690" algn="l"/>
              </a:tabLst>
            </a:pPr>
            <a:r>
              <a:rPr sz="1800" spc="-5" dirty="0">
                <a:latin typeface="Tahoma"/>
                <a:cs typeface="Tahoma"/>
              </a:rPr>
              <a:t>By </a:t>
            </a:r>
            <a:r>
              <a:rPr sz="1800" dirty="0">
                <a:latin typeface="Tahoma"/>
                <a:cs typeface="Tahoma"/>
              </a:rPr>
              <a:t>using </a:t>
            </a:r>
            <a:r>
              <a:rPr sz="1800" spc="-5" dirty="0">
                <a:latin typeface="Tahoma"/>
                <a:cs typeface="Tahoma"/>
              </a:rPr>
              <a:t>the </a:t>
            </a:r>
            <a:r>
              <a:rPr sz="1800" dirty="0">
                <a:latin typeface="Tahoma"/>
                <a:cs typeface="Tahoma"/>
              </a:rPr>
              <a:t>name and </a:t>
            </a:r>
            <a:r>
              <a:rPr sz="1800" spc="-5" dirty="0">
                <a:latin typeface="Tahoma"/>
                <a:cs typeface="Tahoma"/>
              </a:rPr>
              <a:t>type </a:t>
            </a:r>
            <a:r>
              <a:rPr sz="1800" dirty="0">
                <a:latin typeface="Tahoma"/>
                <a:cs typeface="Tahoma"/>
              </a:rPr>
              <a:t>attribute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the	complex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type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1600" y="2971800"/>
            <a:ext cx="6477000" cy="230124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&lt;xs:element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name=”Student”&gt;</a:t>
            </a:r>
            <a:endParaRPr sz="1600">
              <a:latin typeface="Courier New"/>
              <a:cs typeface="Courier New"/>
            </a:endParaRPr>
          </a:p>
          <a:p>
            <a:pPr marR="4104640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&lt;xs:complexType&gt;</a:t>
            </a:r>
            <a:endParaRPr sz="1600">
              <a:latin typeface="Courier New"/>
              <a:cs typeface="Courier New"/>
            </a:endParaRPr>
          </a:p>
          <a:p>
            <a:pPr marR="422719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&lt;xs:sequence&gt;</a:t>
            </a:r>
            <a:endParaRPr sz="1600">
              <a:latin typeface="Courier New"/>
              <a:cs typeface="Courier New"/>
            </a:endParaRPr>
          </a:p>
          <a:p>
            <a:pPr marL="4495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name=”FirstName”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type=”xs:string”/&gt;</a:t>
            </a:r>
            <a:endParaRPr sz="1600">
              <a:latin typeface="Courier New"/>
              <a:cs typeface="Courier New"/>
            </a:endParaRPr>
          </a:p>
          <a:p>
            <a:pPr marL="4495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name=”MiddleName”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type=”xs:string”/&gt;</a:t>
            </a:r>
            <a:endParaRPr sz="1600">
              <a:latin typeface="Courier New"/>
              <a:cs typeface="Courier New"/>
            </a:endParaRPr>
          </a:p>
          <a:p>
            <a:pPr marL="4495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name=”LastName”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type=”xs:string”/&gt;</a:t>
            </a:r>
            <a:endParaRPr sz="1600">
              <a:latin typeface="Courier New"/>
              <a:cs typeface="Courier New"/>
            </a:endParaRPr>
          </a:p>
          <a:p>
            <a:pPr marR="4104640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&lt;/xs:sequence&gt;</a:t>
            </a:r>
            <a:endParaRPr sz="1600">
              <a:latin typeface="Courier New"/>
              <a:cs typeface="Courier New"/>
            </a:endParaRPr>
          </a:p>
          <a:p>
            <a:pPr marR="3982720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&lt;/xs:complexType&gt;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0"/>
              </a:spcBef>
            </a:pPr>
            <a:r>
              <a:rPr sz="1600" spc="-5" dirty="0">
                <a:latin typeface="Courier New"/>
                <a:cs typeface="Courier New"/>
              </a:rPr>
              <a:t>&lt;/xs:element&gt;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29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972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Defining </a:t>
            </a:r>
            <a:r>
              <a:rPr sz="4400" dirty="0"/>
              <a:t>Complex Types</a:t>
            </a:r>
            <a:r>
              <a:rPr sz="4400" spc="-114" dirty="0"/>
              <a:t> </a:t>
            </a:r>
            <a:r>
              <a:rPr sz="4400" dirty="0"/>
              <a:t>1-2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1222044" y="1631645"/>
            <a:ext cx="51631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ahoma"/>
                <a:cs typeface="Tahoma"/>
              </a:rPr>
              <a:t>By directly naming </a:t>
            </a:r>
            <a:r>
              <a:rPr sz="2400" b="1" dirty="0">
                <a:latin typeface="Tahoma"/>
                <a:cs typeface="Tahoma"/>
              </a:rPr>
              <a:t>the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element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2361" y="23629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1567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XML </a:t>
            </a:r>
            <a:r>
              <a:rPr sz="4400" spc="-5" dirty="0"/>
              <a:t>Schema</a:t>
            </a:r>
            <a:endParaRPr sz="4400" dirty="0"/>
          </a:p>
        </p:txBody>
      </p:sp>
      <p:sp>
        <p:nvSpPr>
          <p:cNvPr id="7" name="object 7"/>
          <p:cNvSpPr txBox="1"/>
          <p:nvPr/>
        </p:nvSpPr>
        <p:spPr>
          <a:xfrm>
            <a:off x="1069644" y="1425063"/>
            <a:ext cx="7169150" cy="161671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It </a:t>
            </a:r>
            <a:r>
              <a:rPr sz="1800" dirty="0">
                <a:latin typeface="Tahoma"/>
                <a:cs typeface="Tahoma"/>
              </a:rPr>
              <a:t>defines </a:t>
            </a:r>
            <a:r>
              <a:rPr sz="1800" spc="-5" dirty="0">
                <a:latin typeface="Tahoma"/>
                <a:cs typeface="Tahoma"/>
              </a:rPr>
              <a:t>the valid building blocks </a:t>
            </a:r>
            <a:r>
              <a:rPr sz="1800" dirty="0">
                <a:latin typeface="Tahoma"/>
                <a:cs typeface="Tahoma"/>
              </a:rPr>
              <a:t>of an XML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document.</a:t>
            </a:r>
            <a:endParaRPr sz="18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XML </a:t>
            </a:r>
            <a:r>
              <a:rPr sz="1800" spc="-5" dirty="0">
                <a:latin typeface="Tahoma"/>
                <a:cs typeface="Tahoma"/>
              </a:rPr>
              <a:t>Schema </a:t>
            </a:r>
            <a:r>
              <a:rPr sz="1800" dirty="0">
                <a:latin typeface="Tahoma"/>
                <a:cs typeface="Tahoma"/>
              </a:rPr>
              <a:t>language is </a:t>
            </a:r>
            <a:r>
              <a:rPr sz="1800" spc="-5" dirty="0">
                <a:latin typeface="Tahoma"/>
                <a:cs typeface="Tahoma"/>
              </a:rPr>
              <a:t>referred </a:t>
            </a:r>
            <a:r>
              <a:rPr sz="1800" dirty="0">
                <a:latin typeface="Tahoma"/>
                <a:cs typeface="Tahoma"/>
              </a:rPr>
              <a:t>as XML </a:t>
            </a:r>
            <a:r>
              <a:rPr sz="1800" spc="-5" dirty="0">
                <a:latin typeface="Tahoma"/>
                <a:cs typeface="Tahoma"/>
              </a:rPr>
              <a:t>Schema Definition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(XSD).</a:t>
            </a:r>
            <a:endParaRPr sz="1800" dirty="0">
              <a:latin typeface="Tahoma"/>
              <a:cs typeface="Tahoma"/>
            </a:endParaRPr>
          </a:p>
          <a:p>
            <a:pPr marL="354965" marR="566420" indent="-34226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It </a:t>
            </a:r>
            <a:r>
              <a:rPr sz="1800" dirty="0">
                <a:latin typeface="Tahoma"/>
                <a:cs typeface="Tahoma"/>
              </a:rPr>
              <a:t>describes </a:t>
            </a:r>
            <a:r>
              <a:rPr sz="1800" spc="-5" dirty="0">
                <a:latin typeface="Tahoma"/>
                <a:cs typeface="Tahoma"/>
              </a:rPr>
              <a:t>the </a:t>
            </a:r>
            <a:r>
              <a:rPr sz="1800" dirty="0">
                <a:latin typeface="Tahoma"/>
                <a:cs typeface="Tahoma"/>
              </a:rPr>
              <a:t>data </a:t>
            </a:r>
            <a:r>
              <a:rPr sz="1800" spc="-5" dirty="0">
                <a:latin typeface="Tahoma"/>
                <a:cs typeface="Tahoma"/>
              </a:rPr>
              <a:t>that </a:t>
            </a:r>
            <a:r>
              <a:rPr sz="1800" dirty="0">
                <a:latin typeface="Tahoma"/>
                <a:cs typeface="Tahoma"/>
              </a:rPr>
              <a:t>is marked up, and also </a:t>
            </a:r>
            <a:r>
              <a:rPr sz="1800" spc="-5" dirty="0">
                <a:latin typeface="Tahoma"/>
                <a:cs typeface="Tahoma"/>
              </a:rPr>
              <a:t>specifies the  arrangement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tags </a:t>
            </a:r>
            <a:r>
              <a:rPr sz="1800" dirty="0">
                <a:latin typeface="Tahoma"/>
                <a:cs typeface="Tahoma"/>
              </a:rPr>
              <a:t>and</a:t>
            </a:r>
            <a:r>
              <a:rPr sz="1800" spc="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text.</a:t>
            </a:r>
            <a:endParaRPr sz="18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The </a:t>
            </a:r>
            <a:r>
              <a:rPr sz="1800" spc="-5" dirty="0">
                <a:latin typeface="Tahoma"/>
                <a:cs typeface="Tahoma"/>
              </a:rPr>
              <a:t>dictionary defines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schema </a:t>
            </a:r>
            <a:r>
              <a:rPr sz="1800" dirty="0">
                <a:latin typeface="Tahoma"/>
                <a:cs typeface="Tahoma"/>
              </a:rPr>
              <a:t>as </a:t>
            </a:r>
            <a:r>
              <a:rPr sz="1800" spc="-5" dirty="0">
                <a:latin typeface="Tahoma"/>
                <a:cs typeface="Tahoma"/>
              </a:rPr>
              <a:t>“An outline </a:t>
            </a:r>
            <a:r>
              <a:rPr sz="1800" dirty="0">
                <a:latin typeface="Tahoma"/>
                <a:cs typeface="Tahoma"/>
              </a:rPr>
              <a:t>or a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model”.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38800" y="3429000"/>
            <a:ext cx="5410200" cy="3307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3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972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Defining </a:t>
            </a:r>
            <a:r>
              <a:rPr sz="4400" dirty="0"/>
              <a:t>Complex Types</a:t>
            </a:r>
            <a:r>
              <a:rPr sz="4400" spc="-114" dirty="0"/>
              <a:t> </a:t>
            </a:r>
            <a:r>
              <a:rPr sz="4400" dirty="0"/>
              <a:t>2-2</a:t>
            </a:r>
            <a:endParaRPr sz="44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30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71600" y="3048000"/>
            <a:ext cx="6477000" cy="18135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&lt;xs:element name=”Student”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type=”PersonInfo”/&gt;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&lt;xs:complexType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name=”personinfo”&gt;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&lt;xs:sequence&gt;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name=”FirstName”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type=”xs:string”/&gt;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name=”LastName”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type=”xs:string”/&gt;</a:t>
            </a:r>
            <a:endParaRPr sz="1600">
              <a:latin typeface="Courier New"/>
              <a:cs typeface="Courier New"/>
            </a:endParaRPr>
          </a:p>
          <a:p>
            <a:pPr marR="4333240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&lt;/xs:sequence&gt;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Courier New"/>
                <a:cs typeface="Courier New"/>
              </a:rPr>
              <a:t>&lt;/xs:complexType&gt;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2044" y="1595069"/>
            <a:ext cx="706120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74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ahoma"/>
                <a:cs typeface="Tahoma"/>
              </a:rPr>
              <a:t>By using </a:t>
            </a:r>
            <a:r>
              <a:rPr sz="2400" b="1" dirty="0">
                <a:latin typeface="Tahoma"/>
                <a:cs typeface="Tahoma"/>
              </a:rPr>
              <a:t>the </a:t>
            </a:r>
            <a:r>
              <a:rPr sz="2400" b="1" spc="-5" dirty="0">
                <a:latin typeface="Tahoma"/>
                <a:cs typeface="Tahoma"/>
              </a:rPr>
              <a:t>name </a:t>
            </a:r>
            <a:r>
              <a:rPr sz="2400" b="1" dirty="0">
                <a:latin typeface="Tahoma"/>
                <a:cs typeface="Tahoma"/>
              </a:rPr>
              <a:t>and type </a:t>
            </a:r>
            <a:r>
              <a:rPr sz="2400" b="1" spc="-5" dirty="0">
                <a:latin typeface="Tahoma"/>
                <a:cs typeface="Tahoma"/>
              </a:rPr>
              <a:t>attribute of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the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ts val="2740"/>
              </a:lnSpc>
            </a:pPr>
            <a:r>
              <a:rPr sz="2400" b="1" spc="-5" dirty="0">
                <a:latin typeface="Tahoma"/>
                <a:cs typeface="Tahoma"/>
              </a:rPr>
              <a:t>complex</a:t>
            </a:r>
            <a:r>
              <a:rPr sz="2400" b="1" dirty="0">
                <a:latin typeface="Tahoma"/>
                <a:cs typeface="Tahoma"/>
              </a:rPr>
              <a:t> type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2361" y="25153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5698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minOccurs and maxOccurs</a:t>
            </a:r>
            <a:r>
              <a:rPr sz="4400" spc="-114" dirty="0"/>
              <a:t> </a:t>
            </a:r>
            <a:r>
              <a:rPr sz="4400" spc="-10" dirty="0"/>
              <a:t>1-3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31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444" y="1479550"/>
            <a:ext cx="7233920" cy="2868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ahoma"/>
                <a:cs typeface="Tahoma"/>
              </a:rPr>
              <a:t>minOccurs</a:t>
            </a:r>
            <a:endParaRPr sz="24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70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It </a:t>
            </a:r>
            <a:r>
              <a:rPr sz="2400" spc="-10" dirty="0">
                <a:latin typeface="Tahoma"/>
                <a:cs typeface="Tahoma"/>
              </a:rPr>
              <a:t>specify </a:t>
            </a:r>
            <a:r>
              <a:rPr sz="2400" spc="-5" dirty="0">
                <a:latin typeface="Tahoma"/>
                <a:cs typeface="Tahoma"/>
              </a:rPr>
              <a:t>the minimum </a:t>
            </a:r>
            <a:r>
              <a:rPr sz="2400" dirty="0">
                <a:latin typeface="Tahoma"/>
                <a:cs typeface="Tahoma"/>
              </a:rPr>
              <a:t>number of </a:t>
            </a:r>
            <a:r>
              <a:rPr sz="2400" spc="-10" dirty="0">
                <a:latin typeface="Tahoma"/>
                <a:cs typeface="Tahoma"/>
              </a:rPr>
              <a:t>occurrences 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the element </a:t>
            </a:r>
            <a:r>
              <a:rPr sz="2400" dirty="0">
                <a:latin typeface="Tahoma"/>
                <a:cs typeface="Tahoma"/>
              </a:rPr>
              <a:t>in an </a:t>
            </a:r>
            <a:r>
              <a:rPr sz="2400" spc="-5" dirty="0">
                <a:latin typeface="Tahoma"/>
                <a:cs typeface="Tahoma"/>
              </a:rPr>
              <a:t>XML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document.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69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ahoma"/>
                <a:cs typeface="Tahoma"/>
              </a:rPr>
              <a:t>maxOccurs</a:t>
            </a:r>
            <a:endParaRPr sz="2400">
              <a:latin typeface="Tahoma"/>
              <a:cs typeface="Tahoma"/>
            </a:endParaRPr>
          </a:p>
          <a:p>
            <a:pPr marL="756285" marR="6350" lvl="1" indent="-287020">
              <a:lnSpc>
                <a:spcPct val="100000"/>
              </a:lnSpc>
              <a:spcBef>
                <a:spcPts val="170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It </a:t>
            </a:r>
            <a:r>
              <a:rPr sz="2400" spc="-10" dirty="0">
                <a:latin typeface="Tahoma"/>
                <a:cs typeface="Tahoma"/>
              </a:rPr>
              <a:t>specify </a:t>
            </a:r>
            <a:r>
              <a:rPr sz="2400" spc="-5" dirty="0">
                <a:latin typeface="Tahoma"/>
                <a:cs typeface="Tahoma"/>
              </a:rPr>
              <a:t>the maximum number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0" dirty="0">
                <a:latin typeface="Tahoma"/>
                <a:cs typeface="Tahoma"/>
              </a:rPr>
              <a:t>occurrences 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the element </a:t>
            </a:r>
            <a:r>
              <a:rPr sz="2400" dirty="0">
                <a:latin typeface="Tahoma"/>
                <a:cs typeface="Tahoma"/>
              </a:rPr>
              <a:t>in an </a:t>
            </a:r>
            <a:r>
              <a:rPr sz="2400" spc="-5" dirty="0">
                <a:latin typeface="Tahoma"/>
                <a:cs typeface="Tahoma"/>
              </a:rPr>
              <a:t>XML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document.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5698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minOccurs and maxOccurs</a:t>
            </a:r>
            <a:r>
              <a:rPr sz="4400" spc="-114" dirty="0"/>
              <a:t> </a:t>
            </a:r>
            <a:r>
              <a:rPr sz="4400" spc="-10" dirty="0"/>
              <a:t>2-3</a:t>
            </a:r>
            <a:endParaRPr sz="44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32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19961" y="1785366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9200" y="2286000"/>
            <a:ext cx="6172200" cy="280162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…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“Books”&gt;</a:t>
            </a:r>
            <a:endParaRPr sz="1600" dirty="0">
              <a:latin typeface="Courier New"/>
              <a:cs typeface="Courier New"/>
            </a:endParaRPr>
          </a:p>
          <a:p>
            <a:pPr marR="378523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&lt;xs:complexType&gt;</a:t>
            </a:r>
            <a:endParaRPr sz="1600" dirty="0">
              <a:latin typeface="Courier New"/>
              <a:cs typeface="Courier New"/>
            </a:endParaRPr>
          </a:p>
          <a:p>
            <a:pPr marR="3907154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&lt;xs:sequence&gt;</a:t>
            </a:r>
            <a:endParaRPr sz="1600" dirty="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name=”ISBN” type=”xs:string”/&gt;</a:t>
            </a:r>
            <a:endParaRPr sz="1600" dirty="0">
              <a:latin typeface="Courier New"/>
              <a:cs typeface="Courier New"/>
            </a:endParaRPr>
          </a:p>
          <a:p>
            <a:pPr marL="91440" marR="337185" indent="3657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name=”Quantity” type=”xs:string”  maxOccurs=”100” minOccurs=”0”/&gt;</a:t>
            </a:r>
            <a:endParaRPr sz="1600" dirty="0">
              <a:latin typeface="Courier New"/>
              <a:cs typeface="Courier New"/>
            </a:endParaRPr>
          </a:p>
          <a:p>
            <a:pPr marR="378523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&lt;/xs:sequence&gt;</a:t>
            </a:r>
            <a:endParaRPr sz="1600" dirty="0">
              <a:latin typeface="Courier New"/>
              <a:cs typeface="Courier New"/>
            </a:endParaRPr>
          </a:p>
          <a:p>
            <a:pPr marR="366331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&lt;/xs:complexType&gt;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&lt;/xs:element&gt;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…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5698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minOccurs and maxOccurs</a:t>
            </a:r>
            <a:r>
              <a:rPr sz="4400" spc="-114" dirty="0"/>
              <a:t> </a:t>
            </a:r>
            <a:r>
              <a:rPr sz="4400" spc="-10" dirty="0"/>
              <a:t>3-3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33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04912" y="1693862"/>
          <a:ext cx="7239000" cy="4678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minOccur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MaxOccur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Number 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of times an element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can</a:t>
                      </a:r>
                      <a:r>
                        <a:rPr sz="1600" b="1" spc="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occur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38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0 or</a:t>
                      </a:r>
                      <a:r>
                        <a:rPr sz="1600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38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600" spc="-10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Infinite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38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At least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once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&gt;0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At least minOccurs</a:t>
                      </a:r>
                      <a:r>
                        <a:rPr sz="1600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times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&gt;maxOccurs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&gt;0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12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Any</a:t>
                      </a:r>
                      <a:r>
                        <a:rPr sz="1600" spc="-15" dirty="0">
                          <a:solidFill>
                            <a:srgbClr val="201D1E"/>
                          </a:solidFill>
                          <a:latin typeface="Tahoma"/>
                          <a:cs typeface="Tahoma"/>
                        </a:rPr>
                        <a:t> value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201D1E"/>
                          </a:solidFill>
                          <a:latin typeface="Courier New"/>
                          <a:cs typeface="Courier New"/>
                        </a:rPr>
                        <a:t>&lt;minOccurs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113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Element </a:t>
            </a:r>
            <a:r>
              <a:rPr sz="4400" dirty="0"/>
              <a:t>Content</a:t>
            </a:r>
            <a:r>
              <a:rPr sz="4400" spc="-110" dirty="0"/>
              <a:t> </a:t>
            </a:r>
            <a:r>
              <a:rPr sz="4400" spc="-10" dirty="0"/>
              <a:t>1-2</a:t>
            </a:r>
            <a:endParaRPr sz="44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34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761" y="1600961"/>
            <a:ext cx="1828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2133600"/>
            <a:ext cx="6705600" cy="353758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// Books.xml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&lt;?xml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version=”1.0”?&gt;</a:t>
            </a:r>
            <a:endParaRPr sz="1400" dirty="0">
              <a:latin typeface="Courier New"/>
              <a:cs typeface="Courier New"/>
            </a:endParaRPr>
          </a:p>
          <a:p>
            <a:pPr marL="91440" marR="22161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&lt;Books </a:t>
            </a:r>
            <a:r>
              <a:rPr sz="1400" spc="-10" dirty="0">
                <a:latin typeface="Courier New"/>
                <a:cs typeface="Courier New"/>
              </a:rPr>
              <a:t>xmlns:x</a:t>
            </a:r>
            <a:r>
              <a:rPr sz="1400" spc="-10" dirty="0">
                <a:latin typeface="Courier New"/>
                <a:cs typeface="Courier New"/>
                <a:hlinkClick r:id="rId5"/>
              </a:rPr>
              <a:t>si=”http://www.w3.org/2001/XMLSchema-instance”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xsi:noNamespaceSchemaLocation=</a:t>
            </a:r>
            <a:r>
              <a:rPr sz="1400" spc="-10" dirty="0">
                <a:latin typeface="Courier New"/>
                <a:cs typeface="Courier New"/>
              </a:rPr>
              <a:t> “Books.xsd”&gt;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&lt;Title&gt;A cup </a:t>
            </a:r>
            <a:r>
              <a:rPr sz="1400" spc="-10" dirty="0">
                <a:latin typeface="Courier New"/>
                <a:cs typeface="Courier New"/>
              </a:rPr>
              <a:t>of tea&lt;/Title&gt;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&lt;Author&gt;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lang="en-US" sz="1400" spc="-5" dirty="0">
                <a:latin typeface="Courier New"/>
                <a:cs typeface="Courier New"/>
              </a:rPr>
              <a:t>    </a:t>
            </a:r>
            <a:r>
              <a:rPr sz="1400" spc="-5" dirty="0">
                <a:latin typeface="Courier New"/>
                <a:cs typeface="Courier New"/>
              </a:rPr>
              <a:t>&lt;Name&gt;Dennis</a:t>
            </a:r>
            <a:r>
              <a:rPr sz="1400" spc="-10" dirty="0">
                <a:latin typeface="Courier New"/>
                <a:cs typeface="Courier New"/>
              </a:rPr>
              <a:t> Compton&lt;/Name&gt;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&lt;/Author&gt;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&lt;Author&gt;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lang="en-US" sz="1400" spc="-5" dirty="0">
                <a:latin typeface="Courier New"/>
                <a:cs typeface="Courier New"/>
              </a:rPr>
              <a:t>    </a:t>
            </a:r>
            <a:r>
              <a:rPr sz="1400" spc="-5" dirty="0">
                <a:latin typeface="Courier New"/>
                <a:cs typeface="Courier New"/>
              </a:rPr>
              <a:t>&lt;Name&gt;George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Ford&lt;/Name&gt;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&lt;/Author&gt;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&lt;Publisher&gt;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lang="en-US" sz="1400" spc="-5" dirty="0">
                <a:latin typeface="Courier New"/>
                <a:cs typeface="Courier New"/>
              </a:rPr>
              <a:t>    </a:t>
            </a:r>
            <a:r>
              <a:rPr sz="1400" spc="-5" dirty="0">
                <a:latin typeface="Courier New"/>
                <a:cs typeface="Courier New"/>
              </a:rPr>
              <a:t>&lt;Name&gt;Orange&lt;/Name&gt;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&lt;/Publisher&gt;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&lt;/Books&gt;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113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Element </a:t>
            </a:r>
            <a:r>
              <a:rPr sz="4400" dirty="0"/>
              <a:t>Content</a:t>
            </a:r>
            <a:r>
              <a:rPr sz="4400" spc="-110" dirty="0"/>
              <a:t> </a:t>
            </a:r>
            <a:r>
              <a:rPr sz="4400" spc="-10" dirty="0"/>
              <a:t>2-2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1143000" y="1981200"/>
            <a:ext cx="6781800" cy="4512945"/>
          </a:xfrm>
          <a:custGeom>
            <a:avLst/>
            <a:gdLst/>
            <a:ahLst/>
            <a:cxnLst/>
            <a:rect l="l" t="t" r="r" b="b"/>
            <a:pathLst>
              <a:path w="6781800" h="4512945">
                <a:moveTo>
                  <a:pt x="0" y="4512564"/>
                </a:moveTo>
                <a:lnTo>
                  <a:pt x="6781800" y="4512564"/>
                </a:lnTo>
                <a:lnTo>
                  <a:pt x="6781800" y="0"/>
                </a:lnTo>
                <a:lnTo>
                  <a:pt x="0" y="0"/>
                </a:lnTo>
                <a:lnTo>
                  <a:pt x="0" y="451256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0" y="1981200"/>
            <a:ext cx="6781800" cy="4512945"/>
          </a:xfrm>
          <a:custGeom>
            <a:avLst/>
            <a:gdLst/>
            <a:ahLst/>
            <a:cxnLst/>
            <a:rect l="l" t="t" r="r" b="b"/>
            <a:pathLst>
              <a:path w="6781800" h="4512945">
                <a:moveTo>
                  <a:pt x="0" y="4512564"/>
                </a:moveTo>
                <a:lnTo>
                  <a:pt x="6781800" y="4512564"/>
                </a:lnTo>
                <a:lnTo>
                  <a:pt x="6781800" y="0"/>
                </a:lnTo>
                <a:lnTo>
                  <a:pt x="0" y="0"/>
                </a:lnTo>
                <a:lnTo>
                  <a:pt x="0" y="451256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22044" y="1991994"/>
            <a:ext cx="5735955" cy="4434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// Books.xsd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1300" spc="-10" dirty="0">
                <a:latin typeface="Courier New"/>
                <a:cs typeface="Courier New"/>
              </a:rPr>
              <a:t>&lt;?xml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version=”1.0”?&gt;</a:t>
            </a:r>
            <a:endParaRPr sz="1300" dirty="0">
              <a:latin typeface="Courier New"/>
              <a:cs typeface="Courier New"/>
            </a:endParaRPr>
          </a:p>
          <a:p>
            <a:pPr marL="111125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&lt;xs:schema xmlns:xsd=”</a:t>
            </a:r>
            <a:r>
              <a:rPr sz="1300" spc="-10" dirty="0">
                <a:latin typeface="Courier New"/>
                <a:cs typeface="Courier New"/>
                <a:hlinkClick r:id="rId5"/>
              </a:rPr>
              <a:t>http://www.w3.org/2001/XMLSchema</a:t>
            </a:r>
            <a:r>
              <a:rPr sz="1300" spc="-10" dirty="0">
                <a:latin typeface="Courier New"/>
                <a:cs typeface="Courier New"/>
              </a:rPr>
              <a:t>”&gt;</a:t>
            </a:r>
            <a:endParaRPr sz="1300" dirty="0">
              <a:latin typeface="Courier New"/>
              <a:cs typeface="Courier New"/>
            </a:endParaRPr>
          </a:p>
          <a:p>
            <a:pPr marR="1073785" algn="ctr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&lt;</a:t>
            </a:r>
            <a:r>
              <a:rPr sz="1300" spc="-10" dirty="0" err="1">
                <a:latin typeface="Courier New"/>
                <a:cs typeface="Courier New"/>
              </a:rPr>
              <a:t>xs:element</a:t>
            </a:r>
            <a:r>
              <a:rPr sz="1300" spc="-10" dirty="0">
                <a:latin typeface="Courier New"/>
                <a:cs typeface="Courier New"/>
              </a:rPr>
              <a:t> name= “Books” type=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“</a:t>
            </a:r>
            <a:r>
              <a:rPr sz="1300" spc="-10" dirty="0" err="1">
                <a:latin typeface="Courier New"/>
                <a:cs typeface="Courier New"/>
              </a:rPr>
              <a:t>BookType</a:t>
            </a:r>
            <a:r>
              <a:rPr sz="1300" spc="-10" dirty="0">
                <a:latin typeface="Courier New"/>
                <a:cs typeface="Courier New"/>
              </a:rPr>
              <a:t>”&gt;</a:t>
            </a:r>
            <a:endParaRPr sz="1300" dirty="0">
              <a:latin typeface="Courier New"/>
              <a:cs typeface="Courier New"/>
            </a:endParaRPr>
          </a:p>
          <a:p>
            <a:pPr marL="307975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&lt;</a:t>
            </a:r>
            <a:r>
              <a:rPr sz="1300" spc="-10" dirty="0" err="1">
                <a:latin typeface="Courier New"/>
                <a:cs typeface="Courier New"/>
              </a:rPr>
              <a:t>xs:complexType</a:t>
            </a:r>
            <a:r>
              <a:rPr sz="1300" spc="-10" dirty="0">
                <a:latin typeface="Courier New"/>
                <a:cs typeface="Courier New"/>
              </a:rPr>
              <a:t> name=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“</a:t>
            </a:r>
            <a:r>
              <a:rPr sz="1300" spc="-10" dirty="0" err="1">
                <a:latin typeface="Courier New"/>
                <a:cs typeface="Courier New"/>
              </a:rPr>
              <a:t>AuthorType</a:t>
            </a:r>
            <a:r>
              <a:rPr sz="1300" spc="-10" dirty="0">
                <a:latin typeface="Courier New"/>
                <a:cs typeface="Courier New"/>
              </a:rPr>
              <a:t>”&gt;</a:t>
            </a:r>
            <a:endParaRPr sz="1300" dirty="0">
              <a:latin typeface="Courier New"/>
              <a:cs typeface="Courier New"/>
            </a:endParaRPr>
          </a:p>
          <a:p>
            <a:pPr marL="407034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&lt;</a:t>
            </a:r>
            <a:r>
              <a:rPr sz="1300" spc="-10" dirty="0" err="1">
                <a:latin typeface="Courier New"/>
                <a:cs typeface="Courier New"/>
              </a:rPr>
              <a:t>xs:sequence</a:t>
            </a:r>
            <a:r>
              <a:rPr sz="1300" spc="-10" dirty="0">
                <a:latin typeface="Courier New"/>
                <a:cs typeface="Courier New"/>
              </a:rPr>
              <a:t>&gt;</a:t>
            </a:r>
            <a:endParaRPr sz="1300" dirty="0">
              <a:latin typeface="Courier New"/>
              <a:cs typeface="Courier New"/>
            </a:endParaRPr>
          </a:p>
          <a:p>
            <a:pPr marL="307975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&lt;</a:t>
            </a:r>
            <a:r>
              <a:rPr sz="1300" spc="-10" dirty="0" err="1">
                <a:latin typeface="Courier New"/>
                <a:cs typeface="Courier New"/>
              </a:rPr>
              <a:t>xs:element</a:t>
            </a:r>
            <a:r>
              <a:rPr sz="1300" spc="-10" dirty="0">
                <a:latin typeface="Courier New"/>
                <a:cs typeface="Courier New"/>
              </a:rPr>
              <a:t> name= “Name”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type=”</a:t>
            </a:r>
            <a:r>
              <a:rPr sz="1300" spc="-10" dirty="0" err="1">
                <a:latin typeface="Courier New"/>
                <a:cs typeface="Courier New"/>
              </a:rPr>
              <a:t>xs:string</a:t>
            </a:r>
            <a:r>
              <a:rPr sz="1300" spc="-10" dirty="0">
                <a:latin typeface="Courier New"/>
                <a:cs typeface="Courier New"/>
              </a:rPr>
              <a:t>”/&gt;</a:t>
            </a:r>
            <a:endParaRPr sz="1300" dirty="0">
              <a:latin typeface="Courier New"/>
              <a:cs typeface="Courier New"/>
            </a:endParaRPr>
          </a:p>
          <a:p>
            <a:pPr marR="3534410" algn="ctr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&lt;/</a:t>
            </a:r>
            <a:r>
              <a:rPr sz="1300" spc="-10" dirty="0" err="1">
                <a:latin typeface="Courier New"/>
                <a:cs typeface="Courier New"/>
              </a:rPr>
              <a:t>xs:sequence</a:t>
            </a:r>
            <a:r>
              <a:rPr sz="1300" spc="-10" dirty="0">
                <a:latin typeface="Courier New"/>
                <a:cs typeface="Courier New"/>
              </a:rPr>
              <a:t>&gt;</a:t>
            </a:r>
            <a:endParaRPr sz="1300" dirty="0">
              <a:latin typeface="Courier New"/>
              <a:cs typeface="Courier New"/>
            </a:endParaRPr>
          </a:p>
          <a:p>
            <a:pPr marL="307975">
              <a:lnSpc>
                <a:spcPct val="100000"/>
              </a:lnSpc>
              <a:spcBef>
                <a:spcPts val="5"/>
              </a:spcBef>
            </a:pPr>
            <a:r>
              <a:rPr sz="1300" spc="-10" dirty="0">
                <a:latin typeface="Courier New"/>
                <a:cs typeface="Courier New"/>
              </a:rPr>
              <a:t>&lt;/</a:t>
            </a:r>
            <a:r>
              <a:rPr sz="1300" spc="-10" dirty="0" err="1">
                <a:latin typeface="Courier New"/>
                <a:cs typeface="Courier New"/>
              </a:rPr>
              <a:t>xs:complexType</a:t>
            </a:r>
            <a:r>
              <a:rPr sz="1300" spc="-10" dirty="0">
                <a:latin typeface="Courier New"/>
                <a:cs typeface="Courier New"/>
              </a:rPr>
              <a:t>&gt;</a:t>
            </a:r>
            <a:endParaRPr sz="1300" dirty="0">
              <a:latin typeface="Courier New"/>
              <a:cs typeface="Courier New"/>
            </a:endParaRPr>
          </a:p>
          <a:p>
            <a:pPr marL="407034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&lt;</a:t>
            </a:r>
            <a:r>
              <a:rPr sz="1300" spc="-10" dirty="0" err="1">
                <a:latin typeface="Courier New"/>
                <a:cs typeface="Courier New"/>
              </a:rPr>
              <a:t>xs:complexType</a:t>
            </a:r>
            <a:r>
              <a:rPr sz="1300" spc="-10" dirty="0">
                <a:latin typeface="Courier New"/>
                <a:cs typeface="Courier New"/>
              </a:rPr>
              <a:t> name=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“</a:t>
            </a:r>
            <a:r>
              <a:rPr sz="1300" spc="-10" dirty="0" err="1">
                <a:latin typeface="Courier New"/>
                <a:cs typeface="Courier New"/>
              </a:rPr>
              <a:t>PublisherType</a:t>
            </a:r>
            <a:r>
              <a:rPr sz="1300" spc="-10" dirty="0">
                <a:latin typeface="Courier New"/>
                <a:cs typeface="Courier New"/>
              </a:rPr>
              <a:t>”&gt;</a:t>
            </a:r>
            <a:endParaRPr sz="1300" dirty="0">
              <a:latin typeface="Courier New"/>
              <a:cs typeface="Courier New"/>
            </a:endParaRPr>
          </a:p>
          <a:p>
            <a:pPr marR="3436620" algn="ctr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&lt;</a:t>
            </a:r>
            <a:r>
              <a:rPr sz="1300" spc="-10" dirty="0" err="1">
                <a:latin typeface="Courier New"/>
                <a:cs typeface="Courier New"/>
              </a:rPr>
              <a:t>xs:sequence</a:t>
            </a:r>
            <a:r>
              <a:rPr sz="1300" spc="-10" dirty="0">
                <a:latin typeface="Courier New"/>
                <a:cs typeface="Courier New"/>
              </a:rPr>
              <a:t>&gt;</a:t>
            </a:r>
            <a:endParaRPr sz="1300" dirty="0">
              <a:latin typeface="Courier New"/>
              <a:cs typeface="Courier New"/>
            </a:endParaRPr>
          </a:p>
          <a:p>
            <a:pPr marL="603885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&lt;</a:t>
            </a:r>
            <a:r>
              <a:rPr sz="1300" spc="-10" dirty="0" err="1">
                <a:latin typeface="Courier New"/>
                <a:cs typeface="Courier New"/>
              </a:rPr>
              <a:t>xs:element</a:t>
            </a:r>
            <a:r>
              <a:rPr sz="1300" spc="-10" dirty="0">
                <a:latin typeface="Courier New"/>
                <a:cs typeface="Courier New"/>
              </a:rPr>
              <a:t> name= “Name” type=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“</a:t>
            </a:r>
            <a:r>
              <a:rPr sz="1300" spc="-10" dirty="0" err="1">
                <a:latin typeface="Courier New"/>
                <a:cs typeface="Courier New"/>
              </a:rPr>
              <a:t>xs:string</a:t>
            </a:r>
            <a:r>
              <a:rPr sz="1300" spc="-10" dirty="0">
                <a:latin typeface="Courier New"/>
                <a:cs typeface="Courier New"/>
              </a:rPr>
              <a:t>”/&gt;</a:t>
            </a:r>
            <a:endParaRPr sz="1300" dirty="0">
              <a:latin typeface="Courier New"/>
              <a:cs typeface="Courier New"/>
            </a:endParaRPr>
          </a:p>
          <a:p>
            <a:pPr marR="2944495" algn="ctr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&lt;/</a:t>
            </a:r>
            <a:r>
              <a:rPr sz="1300" spc="-10" dirty="0" err="1">
                <a:latin typeface="Courier New"/>
                <a:cs typeface="Courier New"/>
              </a:rPr>
              <a:t>xs:sequence</a:t>
            </a:r>
            <a:r>
              <a:rPr sz="1300" spc="-10" dirty="0">
                <a:latin typeface="Courier New"/>
                <a:cs typeface="Courier New"/>
              </a:rPr>
              <a:t>&gt;</a:t>
            </a:r>
            <a:endParaRPr sz="1300" dirty="0">
              <a:latin typeface="Courier New"/>
              <a:cs typeface="Courier New"/>
            </a:endParaRPr>
          </a:p>
          <a:p>
            <a:pPr marL="603885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&lt;/</a:t>
            </a:r>
            <a:r>
              <a:rPr sz="1300" spc="-10" dirty="0" err="1">
                <a:latin typeface="Courier New"/>
                <a:cs typeface="Courier New"/>
              </a:rPr>
              <a:t>xs:complexType</a:t>
            </a:r>
            <a:r>
              <a:rPr sz="1300" spc="-10" dirty="0">
                <a:latin typeface="Courier New"/>
                <a:cs typeface="Courier New"/>
              </a:rPr>
              <a:t>&gt;</a:t>
            </a:r>
            <a:endParaRPr sz="1300" dirty="0">
              <a:latin typeface="Courier New"/>
              <a:cs typeface="Courier New"/>
            </a:endParaRPr>
          </a:p>
          <a:p>
            <a:pPr marL="504825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&lt;</a:t>
            </a:r>
            <a:r>
              <a:rPr sz="1300" spc="-10" dirty="0" err="1">
                <a:latin typeface="Courier New"/>
                <a:cs typeface="Courier New"/>
              </a:rPr>
              <a:t>xs:complexType</a:t>
            </a:r>
            <a:r>
              <a:rPr sz="1300" spc="-10" dirty="0">
                <a:latin typeface="Courier New"/>
                <a:cs typeface="Courier New"/>
              </a:rPr>
              <a:t> name= “</a:t>
            </a:r>
            <a:r>
              <a:rPr sz="1300" spc="-10" dirty="0" err="1">
                <a:latin typeface="Courier New"/>
                <a:cs typeface="Courier New"/>
              </a:rPr>
              <a:t>BookType</a:t>
            </a:r>
            <a:r>
              <a:rPr sz="1300" spc="-10" dirty="0">
                <a:latin typeface="Courier New"/>
                <a:cs typeface="Courier New"/>
              </a:rPr>
              <a:t>”&gt;</a:t>
            </a:r>
            <a:endParaRPr sz="1300" dirty="0">
              <a:latin typeface="Courier New"/>
              <a:cs typeface="Courier New"/>
            </a:endParaRPr>
          </a:p>
          <a:p>
            <a:pPr marL="603885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&lt;</a:t>
            </a:r>
            <a:r>
              <a:rPr sz="1300" spc="-10" dirty="0" err="1">
                <a:latin typeface="Courier New"/>
                <a:cs typeface="Courier New"/>
              </a:rPr>
              <a:t>xs:sequence</a:t>
            </a:r>
            <a:r>
              <a:rPr sz="1300" spc="-10" dirty="0">
                <a:latin typeface="Courier New"/>
                <a:cs typeface="Courier New"/>
              </a:rPr>
              <a:t>&gt;</a:t>
            </a:r>
            <a:endParaRPr sz="1300" dirty="0">
              <a:latin typeface="Courier New"/>
              <a:cs typeface="Courier New"/>
            </a:endParaRPr>
          </a:p>
          <a:p>
            <a:pPr marL="800100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&lt;</a:t>
            </a:r>
            <a:r>
              <a:rPr sz="1300" spc="-10" dirty="0" err="1">
                <a:latin typeface="Courier New"/>
                <a:cs typeface="Courier New"/>
              </a:rPr>
              <a:t>xs:element</a:t>
            </a:r>
            <a:r>
              <a:rPr sz="1300" spc="-10" dirty="0">
                <a:latin typeface="Courier New"/>
                <a:cs typeface="Courier New"/>
              </a:rPr>
              <a:t> name= “Title” type=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“</a:t>
            </a:r>
            <a:r>
              <a:rPr sz="1300" spc="-10" dirty="0" err="1">
                <a:latin typeface="Courier New"/>
                <a:cs typeface="Courier New"/>
              </a:rPr>
              <a:t>xs:string</a:t>
            </a:r>
            <a:r>
              <a:rPr sz="1300" spc="-10" dirty="0">
                <a:latin typeface="Courier New"/>
                <a:cs typeface="Courier New"/>
              </a:rPr>
              <a:t>”/&gt;</a:t>
            </a:r>
            <a:endParaRPr sz="1300" dirty="0">
              <a:latin typeface="Courier New"/>
              <a:cs typeface="Courier New"/>
            </a:endParaRPr>
          </a:p>
          <a:p>
            <a:pPr marL="12700" marR="399415" indent="787400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&lt;</a:t>
            </a:r>
            <a:r>
              <a:rPr sz="1300" spc="-10" dirty="0" err="1">
                <a:latin typeface="Courier New"/>
                <a:cs typeface="Courier New"/>
              </a:rPr>
              <a:t>xs:element</a:t>
            </a:r>
            <a:r>
              <a:rPr sz="1300" spc="-10" dirty="0">
                <a:latin typeface="Courier New"/>
                <a:cs typeface="Courier New"/>
              </a:rPr>
              <a:t> name= “Author” type=”</a:t>
            </a:r>
            <a:r>
              <a:rPr sz="1300" spc="-10" dirty="0" err="1">
                <a:latin typeface="Courier New"/>
                <a:cs typeface="Courier New"/>
              </a:rPr>
              <a:t>ComposerType</a:t>
            </a:r>
            <a:r>
              <a:rPr sz="1300" spc="-10" dirty="0">
                <a:latin typeface="Courier New"/>
                <a:cs typeface="Courier New"/>
              </a:rPr>
              <a:t>”  </a:t>
            </a:r>
            <a:r>
              <a:rPr sz="1300" spc="-10" dirty="0" err="1">
                <a:latin typeface="Courier New"/>
                <a:cs typeface="Courier New"/>
              </a:rPr>
              <a:t>maxOccurs</a:t>
            </a:r>
            <a:r>
              <a:rPr sz="1300" spc="-10" dirty="0">
                <a:latin typeface="Courier New"/>
                <a:cs typeface="Courier New"/>
              </a:rPr>
              <a:t>=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“unbounded”/&gt;</a:t>
            </a:r>
            <a:endParaRPr sz="1300" dirty="0">
              <a:latin typeface="Courier New"/>
              <a:cs typeface="Courier New"/>
            </a:endParaRPr>
          </a:p>
          <a:p>
            <a:pPr marL="800100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&lt;</a:t>
            </a:r>
            <a:r>
              <a:rPr sz="1300" spc="-10" dirty="0" err="1">
                <a:latin typeface="Courier New"/>
                <a:cs typeface="Courier New"/>
              </a:rPr>
              <a:t>xs:element</a:t>
            </a:r>
            <a:r>
              <a:rPr sz="1300" spc="-10" dirty="0">
                <a:latin typeface="Courier New"/>
                <a:cs typeface="Courier New"/>
              </a:rPr>
              <a:t> name= “Publisher”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type=”</a:t>
            </a:r>
            <a:r>
              <a:rPr sz="1300" spc="-10" dirty="0" err="1">
                <a:latin typeface="Courier New"/>
                <a:cs typeface="Courier New"/>
              </a:rPr>
              <a:t>PublisherType</a:t>
            </a:r>
            <a:r>
              <a:rPr sz="1300" spc="-10" dirty="0">
                <a:latin typeface="Courier New"/>
                <a:cs typeface="Courier New"/>
              </a:rPr>
              <a:t>”</a:t>
            </a:r>
            <a:endParaRPr sz="13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300" spc="-10" dirty="0" err="1">
                <a:latin typeface="Courier New"/>
                <a:cs typeface="Courier New"/>
              </a:rPr>
              <a:t>minOccurs</a:t>
            </a:r>
            <a:r>
              <a:rPr sz="1300" spc="-10" dirty="0">
                <a:latin typeface="Courier New"/>
                <a:cs typeface="Courier New"/>
              </a:rPr>
              <a:t>=”0” </a:t>
            </a:r>
            <a:r>
              <a:rPr sz="1300" spc="-10" dirty="0" err="1">
                <a:latin typeface="Courier New"/>
                <a:cs typeface="Courier New"/>
              </a:rPr>
              <a:t>maxOccurs</a:t>
            </a:r>
            <a:r>
              <a:rPr sz="1300" spc="-10" dirty="0">
                <a:latin typeface="Courier New"/>
                <a:cs typeface="Courier New"/>
              </a:rPr>
              <a:t>=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“unbounded”/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35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3761" y="1448561"/>
            <a:ext cx="1828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5725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Mixed</a:t>
            </a:r>
            <a:r>
              <a:rPr sz="4400" spc="-95" dirty="0"/>
              <a:t> </a:t>
            </a:r>
            <a:r>
              <a:rPr sz="4400" dirty="0"/>
              <a:t>Content</a:t>
            </a:r>
            <a:endParaRPr sz="44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36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7561" y="1661922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34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800" y="2194560"/>
            <a:ext cx="6248400" cy="132334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5"/>
              </a:spcBef>
            </a:pPr>
            <a:r>
              <a:rPr sz="1600" spc="-5" dirty="0">
                <a:latin typeface="Courier New"/>
                <a:cs typeface="Courier New"/>
              </a:rPr>
              <a:t>// Book.xml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&lt;Books&gt;</a:t>
            </a:r>
            <a:endParaRPr sz="1600">
              <a:latin typeface="Courier New"/>
              <a:cs typeface="Courier New"/>
            </a:endParaRPr>
          </a:p>
          <a:p>
            <a:pPr marL="91440" marR="4140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Apocalypse written by&lt;Author&gt;Mary Jane&lt;/Author&gt;  is of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Genre&lt;Category&gt;Fiction&lt;/Type&gt;.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Courier New"/>
                <a:cs typeface="Courier New"/>
              </a:rPr>
              <a:t>&lt;/Books&gt;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6800" y="3870959"/>
            <a:ext cx="6248400" cy="230124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5"/>
              </a:spcBef>
            </a:pPr>
            <a:r>
              <a:rPr sz="1600" spc="-5" dirty="0">
                <a:latin typeface="Courier New"/>
                <a:cs typeface="Courier New"/>
              </a:rPr>
              <a:t>// Book.xsd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name=”Books”&gt;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&lt;xs:complexType mixed=”true”&gt;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&lt;xs:sequence&gt;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name=”Author” type=”xs:string”/&gt;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&lt;xs:element name=”Category”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type=”xs:string”/&gt;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&lt;/xs:sequence&gt;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&lt;/xs:complexType&gt;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Courier New"/>
                <a:cs typeface="Courier New"/>
              </a:rPr>
              <a:t>&lt;/xs:element&gt;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027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Grouping </a:t>
            </a:r>
            <a:r>
              <a:rPr sz="4400" dirty="0"/>
              <a:t>Constructs</a:t>
            </a:r>
            <a:r>
              <a:rPr sz="4400" spc="-95" dirty="0"/>
              <a:t> </a:t>
            </a:r>
            <a:r>
              <a:rPr sz="4400" spc="-5" dirty="0"/>
              <a:t>1-3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1371600" y="3581400"/>
            <a:ext cx="6553200" cy="2441575"/>
          </a:xfrm>
          <a:custGeom>
            <a:avLst/>
            <a:gdLst/>
            <a:ahLst/>
            <a:cxnLst/>
            <a:rect l="l" t="t" r="r" b="b"/>
            <a:pathLst>
              <a:path w="6553200" h="2441575">
                <a:moveTo>
                  <a:pt x="0" y="2441448"/>
                </a:moveTo>
                <a:lnTo>
                  <a:pt x="6553200" y="2441448"/>
                </a:lnTo>
                <a:lnTo>
                  <a:pt x="6553200" y="0"/>
                </a:lnTo>
                <a:lnTo>
                  <a:pt x="0" y="0"/>
                </a:lnTo>
                <a:lnTo>
                  <a:pt x="0" y="244144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1600" y="3581400"/>
            <a:ext cx="6553200" cy="2441575"/>
          </a:xfrm>
          <a:custGeom>
            <a:avLst/>
            <a:gdLst/>
            <a:ahLst/>
            <a:cxnLst/>
            <a:rect l="l" t="t" r="r" b="b"/>
            <a:pathLst>
              <a:path w="6553200" h="2441575">
                <a:moveTo>
                  <a:pt x="0" y="2441448"/>
                </a:moveTo>
                <a:lnTo>
                  <a:pt x="6553200" y="2441448"/>
                </a:lnTo>
                <a:lnTo>
                  <a:pt x="6553200" y="0"/>
                </a:lnTo>
                <a:lnTo>
                  <a:pt x="0" y="0"/>
                </a:lnTo>
                <a:lnTo>
                  <a:pt x="0" y="24414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50594" y="3593972"/>
            <a:ext cx="6196965" cy="237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&lt;xs:element name=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“Books”&gt;</a:t>
            </a:r>
            <a:endParaRPr sz="1400">
              <a:latin typeface="Courier New"/>
              <a:cs typeface="Courier New"/>
            </a:endParaRPr>
          </a:p>
          <a:p>
            <a:pPr marL="1193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&lt;xs:complexType&gt;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&lt;xs:all&gt;</a:t>
            </a:r>
            <a:endParaRPr sz="1400">
              <a:latin typeface="Courier New"/>
              <a:cs typeface="Courier New"/>
            </a:endParaRPr>
          </a:p>
          <a:p>
            <a:pPr marL="332105" marR="50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&lt;xs:element name=”Name” </a:t>
            </a:r>
            <a:r>
              <a:rPr sz="1400" spc="-10" dirty="0">
                <a:latin typeface="Courier New"/>
                <a:cs typeface="Courier New"/>
              </a:rPr>
              <a:t>type=”xs:string” </a:t>
            </a:r>
            <a:r>
              <a:rPr sz="1400" spc="-5" dirty="0">
                <a:latin typeface="Courier New"/>
                <a:cs typeface="Courier New"/>
              </a:rPr>
              <a:t>minOccurs= </a:t>
            </a:r>
            <a:r>
              <a:rPr sz="1400" spc="-10" dirty="0">
                <a:latin typeface="Courier New"/>
                <a:cs typeface="Courier New"/>
              </a:rPr>
              <a:t>“1”  maxOccurs=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“1”/&gt;</a:t>
            </a:r>
            <a:endParaRPr sz="1400">
              <a:latin typeface="Courier New"/>
              <a:cs typeface="Courier New"/>
            </a:endParaRPr>
          </a:p>
          <a:p>
            <a:pPr marL="332105" marR="50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&lt;xs:element name=”ISBN” </a:t>
            </a:r>
            <a:r>
              <a:rPr sz="1400" spc="-10" dirty="0">
                <a:latin typeface="Courier New"/>
                <a:cs typeface="Courier New"/>
              </a:rPr>
              <a:t>type=”xs:string” </a:t>
            </a:r>
            <a:r>
              <a:rPr sz="1400" spc="-5" dirty="0">
                <a:latin typeface="Courier New"/>
                <a:cs typeface="Courier New"/>
              </a:rPr>
              <a:t>minOccurs= </a:t>
            </a:r>
            <a:r>
              <a:rPr sz="1400" spc="-10" dirty="0">
                <a:latin typeface="Courier New"/>
                <a:cs typeface="Courier New"/>
              </a:rPr>
              <a:t>“1”  maxOccurs=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“1”/&gt;</a:t>
            </a:r>
            <a:endParaRPr sz="140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&lt;xs:element name=”items” type=”Items” minOccurs= </a:t>
            </a:r>
            <a:r>
              <a:rPr sz="1400" spc="-10" dirty="0">
                <a:latin typeface="Courier New"/>
                <a:cs typeface="Courier New"/>
              </a:rPr>
              <a:t>“1”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&lt;/xs:all&gt;</a:t>
            </a:r>
            <a:endParaRPr sz="1400">
              <a:latin typeface="Courier New"/>
              <a:cs typeface="Courier New"/>
            </a:endParaRPr>
          </a:p>
          <a:p>
            <a:pPr marL="1193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&lt;/xs:complexType&gt;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&lt;/xs:element&gt;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72361" y="3124961"/>
            <a:ext cx="1828800" cy="425450"/>
          </a:xfrm>
          <a:custGeom>
            <a:avLst/>
            <a:gdLst/>
            <a:ahLst/>
            <a:cxnLst/>
            <a:rect l="l" t="t" r="r" b="b"/>
            <a:pathLst>
              <a:path w="1828800" h="425450">
                <a:moveTo>
                  <a:pt x="0" y="425196"/>
                </a:moveTo>
                <a:lnTo>
                  <a:pt x="1828800" y="425196"/>
                </a:lnTo>
                <a:lnTo>
                  <a:pt x="1828800" y="0"/>
                </a:lnTo>
                <a:lnTo>
                  <a:pt x="0" y="0"/>
                </a:lnTo>
                <a:lnTo>
                  <a:pt x="0" y="425196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2361" y="3124961"/>
            <a:ext cx="1828800" cy="425450"/>
          </a:xfrm>
          <a:custGeom>
            <a:avLst/>
            <a:gdLst/>
            <a:ahLst/>
            <a:cxnLst/>
            <a:rect l="l" t="t" r="r" b="b"/>
            <a:pathLst>
              <a:path w="1828800" h="425450">
                <a:moveTo>
                  <a:pt x="0" y="425196"/>
                </a:moveTo>
                <a:lnTo>
                  <a:pt x="1828800" y="425196"/>
                </a:lnTo>
                <a:lnTo>
                  <a:pt x="1828800" y="0"/>
                </a:lnTo>
                <a:lnTo>
                  <a:pt x="0" y="0"/>
                </a:lnTo>
                <a:lnTo>
                  <a:pt x="0" y="425196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22044" y="1487960"/>
            <a:ext cx="7576820" cy="1999614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2400" b="1" spc="-5" dirty="0">
                <a:latin typeface="Courier New"/>
                <a:cs typeface="Courier New"/>
              </a:rPr>
              <a:t>xs:all</a:t>
            </a:r>
            <a:endParaRPr sz="2400">
              <a:latin typeface="Courier New"/>
              <a:cs typeface="Courier New"/>
            </a:endParaRPr>
          </a:p>
          <a:p>
            <a:pPr marL="354965" marR="5080" indent="-342265">
              <a:lnSpc>
                <a:spcPct val="100000"/>
              </a:lnSpc>
              <a:spcBef>
                <a:spcPts val="85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This grouping </a:t>
            </a:r>
            <a:r>
              <a:rPr sz="2400" spc="-5" dirty="0">
                <a:latin typeface="Tahoma"/>
                <a:cs typeface="Tahoma"/>
              </a:rPr>
              <a:t>construct requires that each element </a:t>
            </a:r>
            <a:r>
              <a:rPr sz="2400" dirty="0">
                <a:latin typeface="Tahoma"/>
                <a:cs typeface="Tahoma"/>
              </a:rPr>
              <a:t>in 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group must occur at most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once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37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027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Grouping </a:t>
            </a:r>
            <a:r>
              <a:rPr sz="4400" dirty="0"/>
              <a:t>Constructs</a:t>
            </a:r>
            <a:r>
              <a:rPr sz="4400" spc="-95" dirty="0"/>
              <a:t> </a:t>
            </a:r>
            <a:r>
              <a:rPr sz="4400" spc="-5" dirty="0"/>
              <a:t>2-3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22044" y="1487960"/>
            <a:ext cx="7379970" cy="134048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2400" b="1" spc="-10" dirty="0">
                <a:latin typeface="Courier New"/>
                <a:cs typeface="Courier New"/>
              </a:rPr>
              <a:t>xs:sequence</a:t>
            </a:r>
            <a:endParaRPr sz="2400">
              <a:latin typeface="Courier New"/>
              <a:cs typeface="Courier New"/>
            </a:endParaRPr>
          </a:p>
          <a:p>
            <a:pPr marL="354965" marR="5080" indent="-342265">
              <a:lnSpc>
                <a:spcPct val="100000"/>
              </a:lnSpc>
              <a:spcBef>
                <a:spcPts val="85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specifies each member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the sequence to appear 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the same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order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1600" y="3581400"/>
            <a:ext cx="6553200" cy="20167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1400" spc="-5" dirty="0">
                <a:latin typeface="Courier New"/>
                <a:cs typeface="Courier New"/>
              </a:rPr>
              <a:t>&lt;xs:element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name=”Books”&gt;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&lt;xs:complexType&gt;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&lt;xs:sequence&gt;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&lt;xs:element name=”Name” </a:t>
            </a:r>
            <a:r>
              <a:rPr sz="1400" spc="-10" dirty="0">
                <a:latin typeface="Courier New"/>
                <a:cs typeface="Courier New"/>
              </a:rPr>
              <a:t>type=”xs:string”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&lt;xs:element name=”ISBN” </a:t>
            </a:r>
            <a:r>
              <a:rPr sz="1400" spc="-10" dirty="0">
                <a:latin typeface="Courier New"/>
                <a:cs typeface="Courier New"/>
              </a:rPr>
              <a:t>type=” </a:t>
            </a:r>
            <a:r>
              <a:rPr sz="1400" spc="-5" dirty="0">
                <a:latin typeface="Courier New"/>
                <a:cs typeface="Courier New"/>
              </a:rPr>
              <a:t>xs:string </a:t>
            </a:r>
            <a:r>
              <a:rPr sz="1400" dirty="0">
                <a:latin typeface="Courier New"/>
                <a:cs typeface="Courier New"/>
              </a:rPr>
              <a:t>“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&lt;xs:element name=”Price” type=” xs:string </a:t>
            </a:r>
            <a:r>
              <a:rPr sz="1400" dirty="0">
                <a:latin typeface="Courier New"/>
                <a:cs typeface="Courier New"/>
              </a:rPr>
              <a:t>“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&lt;/xs:sequence&gt;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&lt;/xs:complexType&gt;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&lt;/xs:element&gt;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2361" y="3124961"/>
            <a:ext cx="1905000" cy="425450"/>
          </a:xfrm>
          <a:custGeom>
            <a:avLst/>
            <a:gdLst/>
            <a:ahLst/>
            <a:cxnLst/>
            <a:rect l="l" t="t" r="r" b="b"/>
            <a:pathLst>
              <a:path w="1905000" h="425450">
                <a:moveTo>
                  <a:pt x="0" y="425196"/>
                </a:moveTo>
                <a:lnTo>
                  <a:pt x="1905000" y="425196"/>
                </a:lnTo>
                <a:lnTo>
                  <a:pt x="1905000" y="0"/>
                </a:lnTo>
                <a:lnTo>
                  <a:pt x="0" y="0"/>
                </a:lnTo>
                <a:lnTo>
                  <a:pt x="0" y="425196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86077" y="3139439"/>
            <a:ext cx="1877060" cy="437515"/>
          </a:xfrm>
          <a:prstGeom prst="rect">
            <a:avLst/>
          </a:prstGeom>
          <a:solidFill>
            <a:srgbClr val="339966"/>
          </a:solidFill>
        </p:spPr>
        <p:txBody>
          <a:bodyPr vert="horz" wrap="square" lIns="0" tIns="2984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23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38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027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Grouping </a:t>
            </a:r>
            <a:r>
              <a:rPr sz="4400" dirty="0"/>
              <a:t>Constructs</a:t>
            </a:r>
            <a:r>
              <a:rPr sz="4400" spc="-95" dirty="0"/>
              <a:t> </a:t>
            </a:r>
            <a:r>
              <a:rPr sz="4400" spc="-5" dirty="0"/>
              <a:t>3-3</a:t>
            </a:r>
            <a:endParaRPr sz="44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39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20698"/>
            <a:ext cx="7553959" cy="133921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400" b="1" spc="-10" dirty="0">
                <a:latin typeface="Courier New"/>
                <a:cs typeface="Courier New"/>
              </a:rPr>
              <a:t>xs:choice</a:t>
            </a:r>
            <a:endParaRPr sz="2400">
              <a:latin typeface="Courier New"/>
              <a:cs typeface="Courier New"/>
            </a:endParaRPr>
          </a:p>
          <a:p>
            <a:pPr marL="354965" marR="5080" indent="-342265">
              <a:lnSpc>
                <a:spcPct val="100000"/>
              </a:lnSpc>
              <a:spcBef>
                <a:spcPts val="85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will </a:t>
            </a:r>
            <a:r>
              <a:rPr sz="2400" dirty="0">
                <a:latin typeface="Tahoma"/>
                <a:cs typeface="Tahoma"/>
              </a:rPr>
              <a:t>allow only one of </a:t>
            </a:r>
            <a:r>
              <a:rPr sz="2400" spc="-5" dirty="0">
                <a:latin typeface="Tahoma"/>
                <a:cs typeface="Tahoma"/>
              </a:rPr>
              <a:t>the choices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appear instead 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requiring </a:t>
            </a:r>
            <a:r>
              <a:rPr sz="2400" dirty="0">
                <a:latin typeface="Tahoma"/>
                <a:cs typeface="Tahoma"/>
              </a:rPr>
              <a:t>all </a:t>
            </a:r>
            <a:r>
              <a:rPr sz="2400" spc="-5" dirty="0">
                <a:latin typeface="Tahoma"/>
                <a:cs typeface="Tahoma"/>
              </a:rPr>
              <a:t>the elements to </a:t>
            </a:r>
            <a:r>
              <a:rPr sz="2400" dirty="0">
                <a:latin typeface="Tahoma"/>
                <a:cs typeface="Tahoma"/>
              </a:rPr>
              <a:t>be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present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1600" y="3759708"/>
            <a:ext cx="6553200" cy="18034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sz="1400" spc="-5" dirty="0">
                <a:latin typeface="Courier New"/>
                <a:cs typeface="Courier New"/>
              </a:rPr>
              <a:t>&lt;xs:complexType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name=”AdressInfo”&gt;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&lt;xs:group&gt;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&lt;xs:choice&gt;</a:t>
            </a:r>
            <a:endParaRPr sz="14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ourier New"/>
                <a:cs typeface="Courier New"/>
              </a:rPr>
              <a:t>&lt;xs:element </a:t>
            </a:r>
            <a:r>
              <a:rPr sz="1400" spc="-5" dirty="0">
                <a:latin typeface="Courier New"/>
                <a:cs typeface="Courier New"/>
              </a:rPr>
              <a:t>name=”Address” type=”USAddress”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&lt;xs:element </a:t>
            </a:r>
            <a:r>
              <a:rPr sz="1400" spc="-5" dirty="0">
                <a:latin typeface="Courier New"/>
                <a:cs typeface="Courier New"/>
              </a:rPr>
              <a:t>name=”Address” type=”UKAddress”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&lt;xs:element </a:t>
            </a:r>
            <a:r>
              <a:rPr sz="1400" spc="-5" dirty="0">
                <a:latin typeface="Courier New"/>
                <a:cs typeface="Courier New"/>
              </a:rPr>
              <a:t>name=”Address” type=”FranceAddress”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&lt;/xs:choice&gt;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&lt;/xs:group&gt;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2361" y="3156966"/>
            <a:ext cx="19050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8808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XML </a:t>
            </a:r>
            <a:r>
              <a:rPr sz="4400" spc="-5" dirty="0"/>
              <a:t>Schema </a:t>
            </a:r>
            <a:r>
              <a:rPr sz="4400" dirty="0"/>
              <a:t>Objectives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4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50594" y="1558099"/>
            <a:ext cx="7357109" cy="346519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dirty="0">
                <a:latin typeface="Tahoma"/>
                <a:cs typeface="Tahoma"/>
              </a:rPr>
              <a:t>An </a:t>
            </a:r>
            <a:r>
              <a:rPr sz="2400" spc="-5" dirty="0">
                <a:latin typeface="Tahoma"/>
                <a:cs typeface="Tahoma"/>
              </a:rPr>
              <a:t>XML Schema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defines:</a:t>
            </a:r>
            <a:endParaRPr sz="2400">
              <a:latin typeface="Tahoma"/>
              <a:cs typeface="Tahoma"/>
            </a:endParaRPr>
          </a:p>
          <a:p>
            <a:pPr marL="355600" marR="99441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Elements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attributes that can appear </a:t>
            </a:r>
            <a:r>
              <a:rPr sz="2400" dirty="0">
                <a:latin typeface="Tahoma"/>
                <a:cs typeface="Tahoma"/>
              </a:rPr>
              <a:t>in a  </a:t>
            </a:r>
            <a:r>
              <a:rPr sz="2400" spc="-5" dirty="0">
                <a:latin typeface="Tahoma"/>
                <a:cs typeface="Tahoma"/>
              </a:rPr>
              <a:t>document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Which </a:t>
            </a:r>
            <a:r>
              <a:rPr sz="2400" spc="-5" dirty="0">
                <a:latin typeface="Tahoma"/>
                <a:cs typeface="Tahoma"/>
              </a:rPr>
              <a:t>elements </a:t>
            </a:r>
            <a:r>
              <a:rPr sz="2400" dirty="0">
                <a:latin typeface="Tahoma"/>
                <a:cs typeface="Tahoma"/>
              </a:rPr>
              <a:t>are </a:t>
            </a:r>
            <a:r>
              <a:rPr sz="2400" spc="-5" dirty="0">
                <a:latin typeface="Tahoma"/>
                <a:cs typeface="Tahoma"/>
              </a:rPr>
              <a:t>child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elements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order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number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child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elements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Whether an </a:t>
            </a:r>
            <a:r>
              <a:rPr sz="2400" spc="-5" dirty="0">
                <a:latin typeface="Tahoma"/>
                <a:cs typeface="Tahoma"/>
              </a:rPr>
              <a:t>element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empty </a:t>
            </a:r>
            <a:r>
              <a:rPr sz="2400" dirty="0">
                <a:latin typeface="Tahoma"/>
                <a:cs typeface="Tahoma"/>
              </a:rPr>
              <a:t>or </a:t>
            </a:r>
            <a:r>
              <a:rPr sz="2400" spc="-5" dirty="0">
                <a:latin typeface="Tahoma"/>
                <a:cs typeface="Tahoma"/>
              </a:rPr>
              <a:t>can </a:t>
            </a:r>
            <a:r>
              <a:rPr sz="2400" dirty="0">
                <a:latin typeface="Tahoma"/>
                <a:cs typeface="Tahoma"/>
              </a:rPr>
              <a:t>include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text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Data types for elements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attributes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Default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fixed values for elements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attributes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685546"/>
            <a:ext cx="6467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Defining </a:t>
            </a:r>
            <a:r>
              <a:rPr sz="3600" dirty="0"/>
              <a:t>a </a:t>
            </a:r>
            <a:r>
              <a:rPr sz="3600" spc="-5" dirty="0"/>
              <a:t>Simple Type</a:t>
            </a:r>
            <a:r>
              <a:rPr sz="3600" spc="-45" dirty="0"/>
              <a:t> </a:t>
            </a:r>
            <a:r>
              <a:rPr sz="3600" spc="-5" dirty="0"/>
              <a:t>Element</a:t>
            </a:r>
            <a:endParaRPr sz="360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40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444" y="1418589"/>
            <a:ext cx="73660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ts val="216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They are used </a:t>
            </a:r>
            <a:r>
              <a:rPr sz="2000" spc="-5" dirty="0">
                <a:latin typeface="Tahoma"/>
                <a:cs typeface="Tahoma"/>
              </a:rPr>
              <a:t>to form the textual </a:t>
            </a:r>
            <a:r>
              <a:rPr sz="2000" dirty="0">
                <a:latin typeface="Tahoma"/>
                <a:cs typeface="Tahoma"/>
              </a:rPr>
              <a:t>data and specify </a:t>
            </a:r>
            <a:r>
              <a:rPr sz="2000" spc="-5" dirty="0">
                <a:latin typeface="Tahoma"/>
                <a:cs typeface="Tahoma"/>
              </a:rPr>
              <a:t>the type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ts val="2160"/>
              </a:lnSpc>
            </a:pPr>
            <a:r>
              <a:rPr sz="2000" dirty="0">
                <a:latin typeface="Tahoma"/>
                <a:cs typeface="Tahoma"/>
              </a:rPr>
              <a:t>data allowed </a:t>
            </a:r>
            <a:r>
              <a:rPr sz="2000" spc="-5" dirty="0">
                <a:latin typeface="Tahoma"/>
                <a:cs typeface="Tahoma"/>
              </a:rPr>
              <a:t>within attributes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elements.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761" y="21343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35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000" y="2667000"/>
            <a:ext cx="6477000" cy="34925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latin typeface="Courier New"/>
                <a:cs typeface="Courier New"/>
              </a:rPr>
              <a:t>&lt;xs:element name=”XXXX”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type=”YYYY”/&gt;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000" y="3733800"/>
            <a:ext cx="6477000" cy="108204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600" spc="-5" dirty="0">
                <a:latin typeface="Courier New"/>
                <a:cs typeface="Courier New"/>
              </a:rPr>
              <a:t>Book.xml: XML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Elements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&lt;Book_name&gt;The Da vinci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code&lt;/Book_name&gt;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&lt;TotalNoOfPages&gt;360&lt;/TotalNoOfPages&gt;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Courier New"/>
                <a:cs typeface="Courier New"/>
              </a:rPr>
              <a:t>&lt;Author_name&gt;Dan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Brown&lt;/Author_name&gt;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761" y="3233166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000" y="4920996"/>
            <a:ext cx="6477000" cy="1327785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latin typeface="Courier New"/>
                <a:cs typeface="Courier New"/>
              </a:rPr>
              <a:t>Book.xsd: Corresponding simple element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definitions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name=”Book_name” type=”xs:string”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  <a:p>
            <a:pPr marL="91440" marR="235077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name=”TotalNoOfPages”  type=”xs:integer”/&gt;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Courier New"/>
                <a:cs typeface="Courier New"/>
              </a:rPr>
              <a:t>&lt;xs:element name=”Author_name”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type=”xs:string”/&gt;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655065"/>
            <a:ext cx="737171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/>
              <a:t>Data types </a:t>
            </a:r>
            <a:r>
              <a:rPr sz="3800" dirty="0"/>
              <a:t>used </a:t>
            </a:r>
            <a:r>
              <a:rPr sz="3800" spc="-5" dirty="0"/>
              <a:t>with Simple</a:t>
            </a:r>
            <a:r>
              <a:rPr sz="3800" spc="-40" dirty="0"/>
              <a:t> </a:t>
            </a:r>
            <a:r>
              <a:rPr sz="3800" spc="-5" dirty="0"/>
              <a:t>types</a:t>
            </a:r>
            <a:endParaRPr sz="38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41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58099"/>
            <a:ext cx="3714115" cy="9048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Built-in simple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type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User-defined simple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type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0426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Built-in Simple types</a:t>
            </a:r>
            <a:r>
              <a:rPr sz="4400" spc="-85" dirty="0"/>
              <a:t> </a:t>
            </a:r>
            <a:r>
              <a:rPr sz="4400" spc="0" dirty="0"/>
              <a:t>1-2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20520" y="1631645"/>
            <a:ext cx="6706234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There are </a:t>
            </a:r>
            <a:r>
              <a:rPr sz="2400" spc="-5" dirty="0">
                <a:latin typeface="Tahoma"/>
                <a:cs typeface="Tahoma"/>
              </a:rPr>
              <a:t>several </a:t>
            </a:r>
            <a:r>
              <a:rPr sz="2400" dirty="0">
                <a:latin typeface="Tahoma"/>
                <a:cs typeface="Tahoma"/>
              </a:rPr>
              <a:t>built-in </a:t>
            </a:r>
            <a:r>
              <a:rPr sz="2400" spc="-5" dirty="0">
                <a:latin typeface="Tahoma"/>
                <a:cs typeface="Tahoma"/>
              </a:rPr>
              <a:t>simple types, such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ahoma"/>
                <a:cs typeface="Tahoma"/>
              </a:rPr>
              <a:t>integer, date, float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string.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can contain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default value </a:t>
            </a:r>
            <a:r>
              <a:rPr sz="2400" dirty="0">
                <a:latin typeface="Tahoma"/>
                <a:cs typeface="Tahoma"/>
              </a:rPr>
              <a:t>or a </a:t>
            </a:r>
            <a:r>
              <a:rPr sz="2400" spc="-5" dirty="0">
                <a:latin typeface="Tahoma"/>
                <a:cs typeface="Tahoma"/>
              </a:rPr>
              <a:t>fixed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value.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0" y="3200400"/>
            <a:ext cx="6858000" cy="24917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42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0426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Built-in Simple types</a:t>
            </a:r>
            <a:r>
              <a:rPr sz="4400" spc="-85" dirty="0"/>
              <a:t> </a:t>
            </a:r>
            <a:r>
              <a:rPr sz="4400" spc="0" dirty="0"/>
              <a:t>2-2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1143761" y="1861566"/>
            <a:ext cx="1143000" cy="425450"/>
          </a:xfrm>
          <a:custGeom>
            <a:avLst/>
            <a:gdLst/>
            <a:ahLst/>
            <a:cxnLst/>
            <a:rect l="l" t="t" r="r" b="b"/>
            <a:pathLst>
              <a:path w="1143000" h="425450">
                <a:moveTo>
                  <a:pt x="0" y="425196"/>
                </a:moveTo>
                <a:lnTo>
                  <a:pt x="1143000" y="425196"/>
                </a:lnTo>
                <a:lnTo>
                  <a:pt x="1143000" y="0"/>
                </a:lnTo>
                <a:lnTo>
                  <a:pt x="0" y="0"/>
                </a:lnTo>
                <a:lnTo>
                  <a:pt x="0" y="425196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58239" y="1876044"/>
            <a:ext cx="1114425" cy="457200"/>
          </a:xfrm>
          <a:prstGeom prst="rect">
            <a:avLst/>
          </a:prstGeom>
          <a:solidFill>
            <a:srgbClr val="339966"/>
          </a:solidFill>
        </p:spPr>
        <p:txBody>
          <a:bodyPr vert="horz" wrap="square" lIns="0" tIns="29209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29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43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3761" y="30487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000" y="3534155"/>
            <a:ext cx="6553200" cy="108204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600" spc="-5" dirty="0">
                <a:latin typeface="Courier New"/>
                <a:cs typeface="Courier New"/>
              </a:rPr>
              <a:t>&lt;xs:element name=”AccountType”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type=”xs:string”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fixed=”Savings”/&gt;</a:t>
            </a:r>
            <a:endParaRPr sz="1600">
              <a:latin typeface="Courier New"/>
              <a:cs typeface="Courier New"/>
            </a:endParaRPr>
          </a:p>
          <a:p>
            <a:pPr marL="91440" marR="35179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name=”BalanceAmount” type=”xs:integer”  default=”5000”/&gt;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761" y="2339339"/>
            <a:ext cx="6552565" cy="35052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sz="1600" spc="-5" dirty="0">
                <a:latin typeface="Courier New"/>
                <a:cs typeface="Courier New"/>
              </a:rPr>
              <a:t>&lt;xs:element name=”XXXX” type=”YYYY”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default=”ZZZZ”/&gt;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456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User-defined </a:t>
            </a:r>
            <a:r>
              <a:rPr sz="4400" spc="-5" dirty="0"/>
              <a:t>Simple types</a:t>
            </a:r>
            <a:r>
              <a:rPr sz="4400" spc="-100" dirty="0"/>
              <a:t> </a:t>
            </a:r>
            <a:r>
              <a:rPr sz="4400" dirty="0"/>
              <a:t>1-2</a:t>
            </a:r>
            <a:endParaRPr sz="44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44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631645"/>
            <a:ext cx="731012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Custom user defined datatype </a:t>
            </a:r>
            <a:r>
              <a:rPr sz="2400" spc="-5" dirty="0">
                <a:latin typeface="Tahoma"/>
                <a:cs typeface="Tahoma"/>
              </a:rPr>
              <a:t>can </a:t>
            </a:r>
            <a:r>
              <a:rPr sz="2400" dirty="0">
                <a:latin typeface="Tahoma"/>
                <a:cs typeface="Tahoma"/>
              </a:rPr>
              <a:t>be </a:t>
            </a:r>
            <a:r>
              <a:rPr sz="2400" spc="-5" dirty="0">
                <a:latin typeface="Tahoma"/>
                <a:cs typeface="Tahoma"/>
              </a:rPr>
              <a:t>created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using</a:t>
            </a: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ahoma"/>
                <a:cs typeface="Tahoma"/>
              </a:rPr>
              <a:t>the &lt;simpleType&gt;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definition.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8561" y="3201161"/>
            <a:ext cx="11430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7800" y="3733800"/>
            <a:ext cx="6248400" cy="156845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&lt;xs:simpleType name=”name of the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simpleType”&gt;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&lt;xs:restriction base=”built-in data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type”&gt;</a:t>
            </a:r>
            <a:endParaRPr sz="1600">
              <a:latin typeface="Courier New"/>
              <a:cs typeface="Courier New"/>
            </a:endParaRPr>
          </a:p>
          <a:p>
            <a:pPr marL="91440" marR="657225" indent="2438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&lt;xs:constraint=”set constraint to limit the  content”/&gt;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&lt;/xsd:restriction&gt;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&lt;/xsd:simpleType&gt;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456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User-defined </a:t>
            </a:r>
            <a:r>
              <a:rPr sz="4400" spc="-5" dirty="0"/>
              <a:t>Simple types</a:t>
            </a:r>
            <a:r>
              <a:rPr sz="4400" spc="-100" dirty="0"/>
              <a:t> </a:t>
            </a:r>
            <a:r>
              <a:rPr sz="4400" dirty="0"/>
              <a:t>2-2</a:t>
            </a:r>
            <a:endParaRPr sz="44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45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8561" y="1632966"/>
            <a:ext cx="19812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8561" y="3995165"/>
            <a:ext cx="19812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7800" y="4495800"/>
            <a:ext cx="6248400" cy="18135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&lt;xs:simpleType name=”triangle”&gt;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&lt;xs:restriction base=”xsd:string”&gt;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&lt;xs:enumeration value=”isosceles”/&gt;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&lt;xs:enumeration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value=”right-angled”/&gt;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&lt;xs:enumeration value=”equilateral”/&gt;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&lt;/xs:restriction&gt;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Courier New"/>
                <a:cs typeface="Courier New"/>
              </a:rPr>
              <a:t>&lt;/xs:simpleType&gt;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7800" y="2133600"/>
            <a:ext cx="6248400" cy="132461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R="1786889" algn="ctr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&lt;xs:simpleType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name=”AngleMeasure”&gt;</a:t>
            </a:r>
            <a:endParaRPr sz="1600">
              <a:latin typeface="Courier New"/>
              <a:cs typeface="Courier New"/>
            </a:endParaRPr>
          </a:p>
          <a:p>
            <a:pPr marR="167957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&lt;xs:restriction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base=”xs:integer”&gt;</a:t>
            </a:r>
            <a:endParaRPr sz="1600">
              <a:latin typeface="Courier New"/>
              <a:cs typeface="Courier New"/>
            </a:endParaRPr>
          </a:p>
          <a:p>
            <a:pPr marL="3276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&lt;xs:minInclusive value=”0”/&gt;</a:t>
            </a:r>
            <a:endParaRPr sz="1600">
              <a:latin typeface="Courier New"/>
              <a:cs typeface="Courier New"/>
            </a:endParaRPr>
          </a:p>
          <a:p>
            <a:pPr marL="3276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&lt;xs:maxInclusive value=”360”/&gt;</a:t>
            </a:r>
            <a:endParaRPr sz="1600">
              <a:latin typeface="Courier New"/>
              <a:cs typeface="Courier New"/>
            </a:endParaRPr>
          </a:p>
          <a:p>
            <a:pPr marR="180149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&lt;/xs:restriction&gt;&lt;/xs:simpleType&gt;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22044" y="1329817"/>
            <a:ext cx="6850380" cy="12700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can </a:t>
            </a:r>
            <a:r>
              <a:rPr sz="2400" dirty="0">
                <a:latin typeface="Tahoma"/>
                <a:cs typeface="Tahoma"/>
              </a:rPr>
              <a:t>be </a:t>
            </a:r>
            <a:r>
              <a:rPr sz="2400" spc="-5" dirty="0">
                <a:latin typeface="Tahoma"/>
                <a:cs typeface="Tahoma"/>
              </a:rPr>
              <a:t>specified for the simpleType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elements.</a:t>
            </a:r>
            <a:endParaRPr sz="2400">
              <a:latin typeface="Tahoma"/>
              <a:cs typeface="Tahoma"/>
            </a:endParaRPr>
          </a:p>
          <a:p>
            <a:pPr marL="354965" marR="85661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They </a:t>
            </a:r>
            <a:r>
              <a:rPr sz="2400" dirty="0">
                <a:latin typeface="Tahoma"/>
                <a:cs typeface="Tahoma"/>
              </a:rPr>
              <a:t>are </a:t>
            </a:r>
            <a:r>
              <a:rPr sz="2400" spc="-5" dirty="0">
                <a:latin typeface="Tahoma"/>
                <a:cs typeface="Tahoma"/>
              </a:rPr>
              <a:t>declared </a:t>
            </a:r>
            <a:r>
              <a:rPr sz="2400" dirty="0">
                <a:latin typeface="Tahoma"/>
                <a:cs typeface="Tahoma"/>
              </a:rPr>
              <a:t>using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&lt;restriction&gt;  declaration.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8538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Restrictions</a:t>
            </a:r>
            <a:r>
              <a:rPr sz="4400" spc="-105" dirty="0"/>
              <a:t> </a:t>
            </a:r>
            <a:r>
              <a:rPr sz="4400" spc="-20" dirty="0"/>
              <a:t>1-2</a:t>
            </a:r>
            <a:endParaRPr sz="4400"/>
          </a:p>
        </p:txBody>
      </p:sp>
      <p:sp>
        <p:nvSpPr>
          <p:cNvPr id="8" name="object 8"/>
          <p:cNvSpPr/>
          <p:nvPr/>
        </p:nvSpPr>
        <p:spPr>
          <a:xfrm>
            <a:off x="1296161" y="2591561"/>
            <a:ext cx="1143000" cy="425450"/>
          </a:xfrm>
          <a:custGeom>
            <a:avLst/>
            <a:gdLst/>
            <a:ahLst/>
            <a:cxnLst/>
            <a:rect l="l" t="t" r="r" b="b"/>
            <a:pathLst>
              <a:path w="1143000" h="425450">
                <a:moveTo>
                  <a:pt x="0" y="425196"/>
                </a:moveTo>
                <a:lnTo>
                  <a:pt x="1143000" y="425196"/>
                </a:lnTo>
                <a:lnTo>
                  <a:pt x="1143000" y="0"/>
                </a:lnTo>
                <a:lnTo>
                  <a:pt x="0" y="0"/>
                </a:lnTo>
                <a:lnTo>
                  <a:pt x="0" y="425196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10639" y="2606039"/>
            <a:ext cx="1114425" cy="437515"/>
          </a:xfrm>
          <a:prstGeom prst="rect">
            <a:avLst/>
          </a:prstGeom>
          <a:solidFill>
            <a:srgbClr val="339966"/>
          </a:solidFill>
        </p:spPr>
        <p:txBody>
          <a:bodyPr vert="horz" wrap="square" lIns="0" tIns="2984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3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46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96161" y="3048000"/>
            <a:ext cx="6247765" cy="59182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&lt;restriction base=”name of the simpleType you</a:t>
            </a:r>
            <a:r>
              <a:rPr sz="1600" spc="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are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deriving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from”&gt;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5400" y="3733800"/>
            <a:ext cx="6248400" cy="59182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91440" marR="245745">
              <a:lnSpc>
                <a:spcPct val="100000"/>
              </a:lnSpc>
              <a:spcBef>
                <a:spcPts val="219"/>
              </a:spcBef>
            </a:pPr>
            <a:r>
              <a:rPr sz="1600" spc="-10" dirty="0">
                <a:latin typeface="Tahoma"/>
                <a:cs typeface="Tahoma"/>
              </a:rPr>
              <a:t>In this </a:t>
            </a:r>
            <a:r>
              <a:rPr sz="1600" spc="-5" dirty="0">
                <a:latin typeface="Courier New"/>
                <a:cs typeface="Courier New"/>
              </a:rPr>
              <a:t>&lt;restriction&gt; </a:t>
            </a:r>
            <a:r>
              <a:rPr sz="1600" spc="-10" dirty="0">
                <a:latin typeface="Tahoma"/>
                <a:cs typeface="Tahoma"/>
              </a:rPr>
              <a:t>declaration, the </a:t>
            </a:r>
            <a:r>
              <a:rPr sz="1600" spc="-5" dirty="0">
                <a:latin typeface="Courier New"/>
                <a:cs typeface="Courier New"/>
              </a:rPr>
              <a:t>base data </a:t>
            </a:r>
            <a:r>
              <a:rPr sz="1600" spc="-10" dirty="0">
                <a:latin typeface="Tahoma"/>
                <a:cs typeface="Tahoma"/>
              </a:rPr>
              <a:t>type can  </a:t>
            </a:r>
            <a:r>
              <a:rPr sz="1600" spc="-5" dirty="0">
                <a:latin typeface="Tahoma"/>
                <a:cs typeface="Tahoma"/>
              </a:rPr>
              <a:t>be </a:t>
            </a:r>
            <a:r>
              <a:rPr sz="1600" spc="-10" dirty="0">
                <a:latin typeface="Tahoma"/>
                <a:cs typeface="Tahoma"/>
              </a:rPr>
              <a:t>specified </a:t>
            </a:r>
            <a:r>
              <a:rPr sz="1600" spc="-5" dirty="0">
                <a:latin typeface="Tahoma"/>
                <a:cs typeface="Tahoma"/>
              </a:rPr>
              <a:t>using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5" dirty="0">
                <a:latin typeface="Courier New"/>
                <a:cs typeface="Courier New"/>
              </a:rPr>
              <a:t>base</a:t>
            </a:r>
            <a:r>
              <a:rPr sz="1600" spc="4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Tahoma"/>
                <a:cs typeface="Tahoma"/>
              </a:rPr>
              <a:t>attribute.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9961" y="44203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9200" y="4920996"/>
            <a:ext cx="6324600" cy="156845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1600" spc="-5" dirty="0">
                <a:latin typeface="Courier New"/>
                <a:cs typeface="Courier New"/>
              </a:rPr>
              <a:t>&lt;xs:simpleType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name=”Age”&gt;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&lt;xs:restriction base=”xs:integer”&gt;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&lt;/xs:restriction&gt;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&lt;/xs:simpleType&gt;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8538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Restrictions</a:t>
            </a:r>
            <a:r>
              <a:rPr sz="4400" spc="-105" dirty="0"/>
              <a:t> </a:t>
            </a:r>
            <a:r>
              <a:rPr sz="4400" spc="-20" dirty="0"/>
              <a:t>2-2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19200" y="4419600"/>
            <a:ext cx="6324600" cy="18135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&lt;xs:simpleType name=”triangle”&gt;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&lt;xs:restriction base=”xs:string”&gt;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&lt;xs:enumeration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value=”isosceles”/&gt;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&lt;xs:enumeration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value=”right-angled”/&gt;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&lt;xs:enumeration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value=”equilateral”/&gt;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&lt;/xs:restriction&gt;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&lt;/xs:simpleType&gt;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9961" y="3918965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9200" y="1905000"/>
            <a:ext cx="6324600" cy="18135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5"/>
              </a:spcBef>
            </a:pPr>
            <a:r>
              <a:rPr sz="1600" spc="-5" dirty="0">
                <a:latin typeface="Courier New"/>
                <a:cs typeface="Courier New"/>
              </a:rPr>
              <a:t>&lt;xs:simpleType name=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“name”&gt;</a:t>
            </a:r>
            <a:endParaRPr sz="1600">
              <a:latin typeface="Courier New"/>
              <a:cs typeface="Courier New"/>
            </a:endParaRPr>
          </a:p>
          <a:p>
            <a:pPr marR="1007744" algn="ct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&lt;xs:restriction base=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“xs:source”&gt;</a:t>
            </a:r>
            <a:endParaRPr sz="1600">
              <a:latin typeface="Courier New"/>
              <a:cs typeface="Courier New"/>
            </a:endParaRPr>
          </a:p>
          <a:p>
            <a:pPr marL="106807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&lt;xs:facet value=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“value”/&gt;</a:t>
            </a:r>
            <a:endParaRPr sz="1600">
              <a:latin typeface="Courier New"/>
              <a:cs typeface="Courier New"/>
            </a:endParaRPr>
          </a:p>
          <a:p>
            <a:pPr marL="106807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&lt;xs:facet value=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“value”/&gt;</a:t>
            </a:r>
            <a:endParaRPr sz="1600">
              <a:latin typeface="Courier New"/>
              <a:cs typeface="Courier New"/>
            </a:endParaRPr>
          </a:p>
          <a:p>
            <a:pPr marL="106807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&lt;/xs:restriction&gt;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&lt;/xs:simpleType&gt;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9961" y="1448561"/>
            <a:ext cx="1143000" cy="425450"/>
          </a:xfrm>
          <a:custGeom>
            <a:avLst/>
            <a:gdLst/>
            <a:ahLst/>
            <a:cxnLst/>
            <a:rect l="l" t="t" r="r" b="b"/>
            <a:pathLst>
              <a:path w="1143000" h="425450">
                <a:moveTo>
                  <a:pt x="0" y="425196"/>
                </a:moveTo>
                <a:lnTo>
                  <a:pt x="1143000" y="425196"/>
                </a:lnTo>
                <a:lnTo>
                  <a:pt x="1143000" y="0"/>
                </a:lnTo>
                <a:lnTo>
                  <a:pt x="0" y="0"/>
                </a:lnTo>
                <a:lnTo>
                  <a:pt x="0" y="425196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33677" y="1463039"/>
            <a:ext cx="1115060" cy="437515"/>
          </a:xfrm>
          <a:prstGeom prst="rect">
            <a:avLst/>
          </a:prstGeom>
          <a:solidFill>
            <a:srgbClr val="339966"/>
          </a:solidFill>
        </p:spPr>
        <p:txBody>
          <a:bodyPr vert="horz" wrap="square" lIns="0" tIns="29844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234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47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2586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Facets</a:t>
            </a:r>
            <a:r>
              <a:rPr sz="4400" spc="-75" dirty="0"/>
              <a:t> </a:t>
            </a:r>
            <a:r>
              <a:rPr sz="4400" dirty="0"/>
              <a:t>1-2</a:t>
            </a:r>
            <a:endParaRPr sz="44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48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7244" y="1479550"/>
            <a:ext cx="7954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They </a:t>
            </a:r>
            <a:r>
              <a:rPr sz="1800" dirty="0">
                <a:latin typeface="Tahoma"/>
                <a:cs typeface="Tahoma"/>
              </a:rPr>
              <a:t>are </a:t>
            </a:r>
            <a:r>
              <a:rPr sz="1800" spc="-5" dirty="0">
                <a:latin typeface="Tahoma"/>
                <a:cs typeface="Tahoma"/>
              </a:rPr>
              <a:t>used to restrict the set </a:t>
            </a:r>
            <a:r>
              <a:rPr sz="1800" dirty="0">
                <a:latin typeface="Tahoma"/>
                <a:cs typeface="Tahoma"/>
              </a:rPr>
              <a:t>or </a:t>
            </a:r>
            <a:r>
              <a:rPr sz="1800" spc="-5" dirty="0">
                <a:latin typeface="Tahoma"/>
                <a:cs typeface="Tahoma"/>
              </a:rPr>
              <a:t>range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values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datatype can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contain.</a:t>
            </a:r>
            <a:endParaRPr sz="18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There </a:t>
            </a:r>
            <a:r>
              <a:rPr sz="1800" dirty="0">
                <a:latin typeface="Tahoma"/>
                <a:cs typeface="Tahoma"/>
              </a:rPr>
              <a:t>are 12 </a:t>
            </a:r>
            <a:r>
              <a:rPr sz="1800" spc="-5" dirty="0">
                <a:latin typeface="Tahoma"/>
                <a:cs typeface="Tahoma"/>
              </a:rPr>
              <a:t>facet elements </a:t>
            </a:r>
            <a:r>
              <a:rPr sz="1800" dirty="0">
                <a:latin typeface="Tahoma"/>
                <a:cs typeface="Tahoma"/>
              </a:rPr>
              <a:t>declared using a </a:t>
            </a:r>
            <a:r>
              <a:rPr sz="1800" spc="-5" dirty="0">
                <a:latin typeface="Tahoma"/>
                <a:cs typeface="Tahoma"/>
              </a:rPr>
              <a:t>common syntax.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81112" y="2119312"/>
          <a:ext cx="7086600" cy="4340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Facet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Description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minExclusive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Specifies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minimum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value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for the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type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that excludes the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1200" spc="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provided.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minInclusive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Specifies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minimum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value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for the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type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that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includes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1200" spc="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provided.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maxExclusive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Specifies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the maximum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value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for the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type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that excludes the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1200" spc="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provided.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maxInclusive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Specifies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the maximum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value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for the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type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that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includes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1200" spc="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provided.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totalDigits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Specifies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total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number of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digits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in a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numeric</a:t>
                      </a:r>
                      <a:r>
                        <a:rPr sz="1200" spc="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type.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fractionDigits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Specifies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number of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fractional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digits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in a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numeric</a:t>
                      </a:r>
                      <a:r>
                        <a:rPr sz="1200" spc="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type.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length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2565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Specifies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number of items in a list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type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 the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number of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characters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in a 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string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type.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minLength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12509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Specifies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minimum number of items in a list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type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minimum number  of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characters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in a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string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type.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maxLength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Specifies the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maximum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number of items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in a list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type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 the</a:t>
                      </a:r>
                      <a:r>
                        <a:rPr sz="1200" spc="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maximum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number of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characters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in a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string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type.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enumeration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Specifies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an allowable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value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an enumerated</a:t>
                      </a:r>
                      <a:r>
                        <a:rPr sz="1200" spc="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list.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whiteSpace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Specifies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how whitespace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should be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treated within the</a:t>
                      </a:r>
                      <a:r>
                        <a:rPr sz="1200" spc="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type.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pattern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10" dirty="0">
                          <a:latin typeface="Tahoma"/>
                          <a:cs typeface="Tahoma"/>
                        </a:rPr>
                        <a:t>Restricts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string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types.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2586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Facets</a:t>
            </a:r>
            <a:r>
              <a:rPr sz="4400" spc="-75" dirty="0"/>
              <a:t> </a:t>
            </a:r>
            <a:r>
              <a:rPr sz="4400" dirty="0"/>
              <a:t>2-2</a:t>
            </a:r>
            <a:endParaRPr sz="44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49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19961" y="1632966"/>
            <a:ext cx="12954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9200" y="2148839"/>
            <a:ext cx="6248400" cy="18135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1600" spc="-5" dirty="0">
                <a:latin typeface="Courier New"/>
                <a:cs typeface="Courier New"/>
              </a:rPr>
              <a:t>&lt;xs:simpleType name=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“name”&gt;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&lt;xs:restriction base=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“xs:source”&gt;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&lt;xs:facet value=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“value”/&gt;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&lt;xs:facet value=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“value”/&gt;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&lt;/xs:restriction&gt;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&lt;/xs:simpleType&gt;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9200" y="4663440"/>
            <a:ext cx="6248400" cy="18135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1600" spc="-5" dirty="0">
                <a:latin typeface="Courier New"/>
                <a:cs typeface="Courier New"/>
              </a:rPr>
              <a:t>&lt;xs:simpleType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name=”triangle”&gt;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&lt;xs:restriction base=”xs:string”&gt;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&lt;xs:enumeration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value=”isosceles”/&gt;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&lt;xs:enumeration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value=”right-angled”/&gt;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&lt;xs:enumeration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value=”equilateral”/&gt;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&lt;/xs:restriction&gt;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&lt;/xs:simpleType&gt;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9961" y="4147565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685546"/>
            <a:ext cx="6990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How to write </a:t>
            </a:r>
            <a:r>
              <a:rPr sz="3600" dirty="0"/>
              <a:t>an XML </a:t>
            </a:r>
            <a:r>
              <a:rPr sz="3600" spc="-10" dirty="0"/>
              <a:t>Schema?</a:t>
            </a:r>
            <a:r>
              <a:rPr sz="3600" spc="-65" dirty="0"/>
              <a:t> </a:t>
            </a:r>
            <a:endParaRPr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1069644" y="1425063"/>
            <a:ext cx="6832600" cy="161671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latin typeface="Tahoma"/>
                <a:cs typeface="Tahoma"/>
              </a:rPr>
              <a:t>XML</a:t>
            </a:r>
            <a:r>
              <a:rPr sz="1800" b="1" spc="-5" dirty="0">
                <a:latin typeface="Tahoma"/>
                <a:cs typeface="Tahoma"/>
              </a:rPr>
              <a:t> File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The XML </a:t>
            </a:r>
            <a:r>
              <a:rPr sz="1800" spc="-5" dirty="0">
                <a:latin typeface="Tahoma"/>
                <a:cs typeface="Tahoma"/>
              </a:rPr>
              <a:t>document contains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single element,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&lt;Message&gt;.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latin typeface="Tahoma"/>
                <a:cs typeface="Tahoma"/>
              </a:rPr>
              <a:t>XSD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File</a:t>
            </a:r>
            <a:endParaRPr sz="1800">
              <a:latin typeface="Tahoma"/>
              <a:cs typeface="Tahoma"/>
            </a:endParaRPr>
          </a:p>
          <a:p>
            <a:pPr marL="354965" marR="5080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The </a:t>
            </a:r>
            <a:r>
              <a:rPr sz="1800" spc="-5" dirty="0">
                <a:latin typeface="Tahoma"/>
                <a:cs typeface="Tahoma"/>
              </a:rPr>
              <a:t>file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spc="-5" dirty="0">
                <a:latin typeface="Tahoma"/>
                <a:cs typeface="Tahoma"/>
              </a:rPr>
              <a:t>saved with “.xsd” </a:t>
            </a:r>
            <a:r>
              <a:rPr sz="1800" dirty="0">
                <a:latin typeface="Tahoma"/>
                <a:cs typeface="Tahoma"/>
              </a:rPr>
              <a:t>as </a:t>
            </a:r>
            <a:r>
              <a:rPr sz="1800" spc="-5" dirty="0">
                <a:latin typeface="Tahoma"/>
                <a:cs typeface="Tahoma"/>
              </a:rPr>
              <a:t>the extension for storing schema  documents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0" y="3276600"/>
            <a:ext cx="6019800" cy="3284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5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4023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Attributes</a:t>
            </a:r>
            <a:r>
              <a:rPr sz="4400" spc="-105" dirty="0"/>
              <a:t> </a:t>
            </a:r>
            <a:r>
              <a:rPr sz="4400" spc="-5" dirty="0"/>
              <a:t>1-3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22044" y="1570902"/>
            <a:ext cx="1496695" cy="18554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Default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Fixed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Optional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Prohibited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Required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1600" y="3657600"/>
            <a:ext cx="6553200" cy="2575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50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4023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Attributes</a:t>
            </a:r>
            <a:r>
              <a:rPr sz="4400" spc="-105" dirty="0"/>
              <a:t> </a:t>
            </a:r>
            <a:r>
              <a:rPr sz="4400" spc="-5" dirty="0"/>
              <a:t>2-3</a:t>
            </a:r>
            <a:endParaRPr sz="44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51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19200" y="1981200"/>
            <a:ext cx="6248400" cy="59182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 marR="187833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&lt;xs:attribute name=”Attribute_name”  type=”Attribute_datatype”/&gt;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9961" y="1480566"/>
            <a:ext cx="11430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9200" y="2895600"/>
            <a:ext cx="6248400" cy="132461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ts val="1850"/>
              </a:lnSpc>
              <a:spcBef>
                <a:spcPts val="360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ts val="1850"/>
              </a:lnSpc>
            </a:pPr>
            <a:r>
              <a:rPr sz="1600" spc="-5" dirty="0">
                <a:latin typeface="Courier New"/>
                <a:cs typeface="Courier New"/>
              </a:rPr>
              <a:t>Attribute_name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5" dirty="0">
                <a:latin typeface="Tahoma"/>
                <a:cs typeface="Tahoma"/>
              </a:rPr>
              <a:t>name </a:t>
            </a:r>
            <a:r>
              <a:rPr sz="1600" spc="-10" dirty="0">
                <a:latin typeface="Tahoma"/>
                <a:cs typeface="Tahoma"/>
              </a:rPr>
              <a:t>of the</a:t>
            </a:r>
            <a:r>
              <a:rPr sz="1600" spc="1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attribute.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Attribute_datatype </a:t>
            </a:r>
            <a:r>
              <a:rPr sz="1600" spc="-10" dirty="0">
                <a:latin typeface="Tahoma"/>
                <a:cs typeface="Tahoma"/>
              </a:rPr>
              <a:t>specifies the </a:t>
            </a:r>
            <a:r>
              <a:rPr sz="1600" spc="-5" dirty="0">
                <a:latin typeface="Tahoma"/>
                <a:cs typeface="Tahoma"/>
              </a:rPr>
              <a:t>data </a:t>
            </a:r>
            <a:r>
              <a:rPr sz="1600" spc="-10" dirty="0">
                <a:latin typeface="Tahoma"/>
                <a:cs typeface="Tahoma"/>
              </a:rPr>
              <a:t>type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endParaRPr sz="1600">
              <a:latin typeface="Tahoma"/>
              <a:cs typeface="Tahoma"/>
            </a:endParaRPr>
          </a:p>
          <a:p>
            <a:pPr marL="320040" marR="9271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latin typeface="Tahoma"/>
                <a:cs typeface="Tahoma"/>
              </a:rPr>
              <a:t>attribute. </a:t>
            </a:r>
            <a:r>
              <a:rPr sz="1600" spc="-5" dirty="0">
                <a:latin typeface="Tahoma"/>
                <a:cs typeface="Tahoma"/>
              </a:rPr>
              <a:t>There </a:t>
            </a:r>
            <a:r>
              <a:rPr sz="1600" spc="-10" dirty="0">
                <a:latin typeface="Tahoma"/>
                <a:cs typeface="Tahoma"/>
              </a:rPr>
              <a:t>are </a:t>
            </a:r>
            <a:r>
              <a:rPr sz="1600" spc="-5" dirty="0">
                <a:latin typeface="Tahoma"/>
                <a:cs typeface="Tahoma"/>
              </a:rPr>
              <a:t>lot of built in data </a:t>
            </a:r>
            <a:r>
              <a:rPr sz="1600" spc="-10" dirty="0">
                <a:latin typeface="Tahoma"/>
                <a:cs typeface="Tahoma"/>
              </a:rPr>
              <a:t>types </a:t>
            </a:r>
            <a:r>
              <a:rPr sz="1600" spc="-5" dirty="0">
                <a:latin typeface="Tahoma"/>
                <a:cs typeface="Tahoma"/>
              </a:rPr>
              <a:t>in </a:t>
            </a:r>
            <a:r>
              <a:rPr sz="1600" spc="-10" dirty="0">
                <a:latin typeface="Tahoma"/>
                <a:cs typeface="Tahoma"/>
              </a:rPr>
              <a:t>XML </a:t>
            </a:r>
            <a:r>
              <a:rPr sz="1600" spc="-5" dirty="0">
                <a:latin typeface="Tahoma"/>
                <a:cs typeface="Tahoma"/>
              </a:rPr>
              <a:t>schema </a:t>
            </a:r>
            <a:r>
              <a:rPr sz="1600" spc="-10" dirty="0">
                <a:latin typeface="Tahoma"/>
                <a:cs typeface="Tahoma"/>
              </a:rPr>
              <a:t>such  </a:t>
            </a:r>
            <a:r>
              <a:rPr sz="1600" spc="-5" dirty="0">
                <a:latin typeface="Tahoma"/>
                <a:cs typeface="Tahoma"/>
              </a:rPr>
              <a:t>as </a:t>
            </a:r>
            <a:r>
              <a:rPr sz="1600" spc="-10" dirty="0">
                <a:latin typeface="Tahoma"/>
                <a:cs typeface="Tahoma"/>
              </a:rPr>
              <a:t>string, </a:t>
            </a:r>
            <a:r>
              <a:rPr sz="1600" spc="-5" dirty="0">
                <a:latin typeface="Tahoma"/>
                <a:cs typeface="Tahoma"/>
              </a:rPr>
              <a:t>decimal, </a:t>
            </a:r>
            <a:r>
              <a:rPr sz="1600" spc="-35" dirty="0">
                <a:latin typeface="Tahoma"/>
                <a:cs typeface="Tahoma"/>
              </a:rPr>
              <a:t>integer, </a:t>
            </a:r>
            <a:r>
              <a:rPr sz="1600" spc="-10" dirty="0">
                <a:latin typeface="Tahoma"/>
                <a:cs typeface="Tahoma"/>
              </a:rPr>
              <a:t>boolean, </a:t>
            </a:r>
            <a:r>
              <a:rPr sz="1600" spc="-5" dirty="0">
                <a:latin typeface="Tahoma"/>
                <a:cs typeface="Tahoma"/>
              </a:rPr>
              <a:t>date, and</a:t>
            </a:r>
            <a:r>
              <a:rPr sz="1600" spc="1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time.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4023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Attributes</a:t>
            </a:r>
            <a:r>
              <a:rPr sz="4400" spc="-105" dirty="0"/>
              <a:t> </a:t>
            </a:r>
            <a:r>
              <a:rPr sz="4400" spc="-5" dirty="0"/>
              <a:t>3-3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19961" y="1480566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9200" y="1981200"/>
            <a:ext cx="6705600" cy="4013200"/>
          </a:xfrm>
          <a:custGeom>
            <a:avLst/>
            <a:gdLst/>
            <a:ahLst/>
            <a:cxnLst/>
            <a:rect l="l" t="t" r="r" b="b"/>
            <a:pathLst>
              <a:path w="6705600" h="4013200">
                <a:moveTo>
                  <a:pt x="0" y="4012691"/>
                </a:moveTo>
                <a:lnTo>
                  <a:pt x="6705600" y="4012691"/>
                </a:lnTo>
                <a:lnTo>
                  <a:pt x="6705600" y="0"/>
                </a:lnTo>
                <a:lnTo>
                  <a:pt x="0" y="0"/>
                </a:lnTo>
                <a:lnTo>
                  <a:pt x="0" y="401269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9200" y="1981200"/>
            <a:ext cx="6705600" cy="4013200"/>
          </a:xfrm>
          <a:custGeom>
            <a:avLst/>
            <a:gdLst/>
            <a:ahLst/>
            <a:cxnLst/>
            <a:rect l="l" t="t" r="r" b="b"/>
            <a:pathLst>
              <a:path w="6705600" h="4013200">
                <a:moveTo>
                  <a:pt x="0" y="4012691"/>
                </a:moveTo>
                <a:lnTo>
                  <a:pt x="6705600" y="4012691"/>
                </a:lnTo>
                <a:lnTo>
                  <a:pt x="6705600" y="0"/>
                </a:lnTo>
                <a:lnTo>
                  <a:pt x="0" y="0"/>
                </a:lnTo>
                <a:lnTo>
                  <a:pt x="0" y="401269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98194" y="1991994"/>
            <a:ext cx="6494145" cy="3926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....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&lt;xs:complexType name=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“SingerType”&gt;</a:t>
            </a:r>
            <a:endParaRPr sz="1600">
              <a:latin typeface="Courier New"/>
              <a:cs typeface="Courier New"/>
            </a:endParaRPr>
          </a:p>
          <a:p>
            <a:pPr marR="4630420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&lt;xs:sequence&gt;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“Name”&gt;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&lt;xs:complexType&gt;</a:t>
            </a:r>
            <a:endParaRPr sz="1600">
              <a:latin typeface="Courier New"/>
              <a:cs typeface="Courier New"/>
            </a:endParaRPr>
          </a:p>
          <a:p>
            <a:pPr marR="450913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&lt;xs:all&gt;</a:t>
            </a:r>
            <a:endParaRPr sz="16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 “FirstName”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type=”xs:string”/&gt;</a:t>
            </a:r>
            <a:endParaRPr sz="16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&lt;xs:element name= “LastName”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type=”xs:string”/&gt;</a:t>
            </a:r>
            <a:endParaRPr sz="1600">
              <a:latin typeface="Courier New"/>
              <a:cs typeface="Courier New"/>
            </a:endParaRPr>
          </a:p>
          <a:p>
            <a:pPr marR="438594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&lt;/xs:all&gt;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&lt;/xs:complexType&gt;</a:t>
            </a:r>
            <a:endParaRPr sz="1600">
              <a:latin typeface="Courier New"/>
              <a:cs typeface="Courier New"/>
            </a:endParaRPr>
          </a:p>
          <a:p>
            <a:pPr marR="4386580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&lt;/xs:element&gt;</a:t>
            </a:r>
            <a:endParaRPr sz="1600">
              <a:latin typeface="Courier New"/>
              <a:cs typeface="Courier New"/>
            </a:endParaRPr>
          </a:p>
          <a:p>
            <a:pPr marR="4507230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&lt;/xs:sequence&gt;</a:t>
            </a:r>
            <a:endParaRPr sz="1600">
              <a:latin typeface="Courier New"/>
              <a:cs typeface="Courier New"/>
            </a:endParaRPr>
          </a:p>
          <a:p>
            <a:pPr marL="12700" marR="24892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&lt;xs:attribute name= ”age” type=”xs:positiveInteger”  use= “optional/&gt;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&lt;/xs:complexType&gt;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....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52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1140" y="6540195"/>
            <a:ext cx="8698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87900" algn="l"/>
              </a:tabLst>
            </a:pPr>
            <a:r>
              <a:rPr sz="1200" dirty="0">
                <a:latin typeface="Tahoma"/>
                <a:cs typeface="Tahoma"/>
              </a:rPr>
              <a:t>@</a:t>
            </a:r>
            <a:r>
              <a:rPr sz="1200" spc="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Aptech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Limited	Modern Markup for Data Interchange/ Module </a:t>
            </a:r>
            <a:r>
              <a:rPr sz="1200" dirty="0">
                <a:latin typeface="Tahoma"/>
                <a:cs typeface="Tahoma"/>
              </a:rPr>
              <a:t>4/ 61 of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63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348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Summary</a:t>
            </a:r>
            <a:r>
              <a:rPr sz="4400" spc="-85" dirty="0"/>
              <a:t> </a:t>
            </a:r>
            <a:r>
              <a:rPr sz="4400" dirty="0"/>
              <a:t>1-3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1222044" y="1570902"/>
            <a:ext cx="7518400" cy="47821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ahoma"/>
                <a:cs typeface="Tahoma"/>
              </a:rPr>
              <a:t>XML Schema</a:t>
            </a:r>
            <a:endParaRPr sz="20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An XML </a:t>
            </a:r>
            <a:r>
              <a:rPr sz="2000" spc="-5" dirty="0">
                <a:latin typeface="Tahoma"/>
                <a:cs typeface="Tahoma"/>
              </a:rPr>
              <a:t>Schema </a:t>
            </a:r>
            <a:r>
              <a:rPr sz="2000" dirty="0">
                <a:latin typeface="Tahoma"/>
                <a:cs typeface="Tahoma"/>
              </a:rPr>
              <a:t>is an XML </a:t>
            </a:r>
            <a:r>
              <a:rPr sz="2000" spc="-5" dirty="0">
                <a:latin typeface="Tahoma"/>
                <a:cs typeface="Tahoma"/>
              </a:rPr>
              <a:t>based </a:t>
            </a:r>
            <a:r>
              <a:rPr sz="2000" dirty="0">
                <a:latin typeface="Tahoma"/>
                <a:cs typeface="Tahoma"/>
              </a:rPr>
              <a:t>alternative </a:t>
            </a:r>
            <a:r>
              <a:rPr sz="2000" spc="-5" dirty="0">
                <a:latin typeface="Tahoma"/>
                <a:cs typeface="Tahoma"/>
              </a:rPr>
              <a:t>to DTDs, which  </a:t>
            </a:r>
            <a:r>
              <a:rPr sz="2000" dirty="0">
                <a:latin typeface="Tahoma"/>
                <a:cs typeface="Tahoma"/>
              </a:rPr>
              <a:t>describes </a:t>
            </a:r>
            <a:r>
              <a:rPr sz="2000" spc="-5" dirty="0">
                <a:latin typeface="Tahoma"/>
                <a:cs typeface="Tahoma"/>
              </a:rPr>
              <a:t>the structure </a:t>
            </a:r>
            <a:r>
              <a:rPr sz="2000" dirty="0">
                <a:latin typeface="Tahoma"/>
                <a:cs typeface="Tahoma"/>
              </a:rPr>
              <a:t>of an XML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document.</a:t>
            </a:r>
            <a:endParaRPr sz="2000">
              <a:latin typeface="Tahoma"/>
              <a:cs typeface="Tahoma"/>
            </a:endParaRPr>
          </a:p>
          <a:p>
            <a:pPr marL="756285" marR="711835" lvl="1" indent="-287020" algn="just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An XML </a:t>
            </a:r>
            <a:r>
              <a:rPr sz="2000" spc="-5" dirty="0">
                <a:latin typeface="Tahoma"/>
                <a:cs typeface="Tahoma"/>
              </a:rPr>
              <a:t>Schema can </a:t>
            </a:r>
            <a:r>
              <a:rPr sz="2000" dirty="0">
                <a:latin typeface="Tahoma"/>
                <a:cs typeface="Tahoma"/>
              </a:rPr>
              <a:t>define </a:t>
            </a:r>
            <a:r>
              <a:rPr sz="2000" spc="-5" dirty="0">
                <a:latin typeface="Tahoma"/>
                <a:cs typeface="Tahoma"/>
              </a:rPr>
              <a:t>elements, </a:t>
            </a:r>
            <a:r>
              <a:rPr sz="2000" dirty="0">
                <a:latin typeface="Tahoma"/>
                <a:cs typeface="Tahoma"/>
              </a:rPr>
              <a:t>attributes, </a:t>
            </a:r>
            <a:r>
              <a:rPr sz="2000" spc="-5" dirty="0">
                <a:latin typeface="Tahoma"/>
                <a:cs typeface="Tahoma"/>
              </a:rPr>
              <a:t>child  elements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possible </a:t>
            </a:r>
            <a:r>
              <a:rPr sz="2000" spc="-5" dirty="0">
                <a:latin typeface="Tahoma"/>
                <a:cs typeface="Tahoma"/>
              </a:rPr>
              <a:t>values that can </a:t>
            </a:r>
            <a:r>
              <a:rPr sz="2000" dirty="0">
                <a:latin typeface="Tahoma"/>
                <a:cs typeface="Tahoma"/>
              </a:rPr>
              <a:t>appear in a  </a:t>
            </a:r>
            <a:r>
              <a:rPr sz="2000" spc="-5" dirty="0">
                <a:latin typeface="Tahoma"/>
                <a:cs typeface="Tahoma"/>
              </a:rPr>
              <a:t>document.</a:t>
            </a:r>
            <a:endParaRPr sz="2000">
              <a:latin typeface="Tahoma"/>
              <a:cs typeface="Tahoma"/>
            </a:endParaRPr>
          </a:p>
          <a:p>
            <a:pPr marL="756285" marR="71120" lvl="1" indent="-2870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Schemas </a:t>
            </a:r>
            <a:r>
              <a:rPr sz="2000" dirty="0">
                <a:latin typeface="Tahoma"/>
                <a:cs typeface="Tahoma"/>
              </a:rPr>
              <a:t>overcome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limitations of </a:t>
            </a:r>
            <a:r>
              <a:rPr sz="2000" spc="-5" dirty="0">
                <a:latin typeface="Tahoma"/>
                <a:cs typeface="Tahoma"/>
              </a:rPr>
              <a:t>DTDs </a:t>
            </a:r>
            <a:r>
              <a:rPr sz="2000" dirty="0">
                <a:latin typeface="Tahoma"/>
                <a:cs typeface="Tahoma"/>
              </a:rPr>
              <a:t>and allow Web  applications </a:t>
            </a:r>
            <a:r>
              <a:rPr sz="2000" spc="-5" dirty="0">
                <a:latin typeface="Tahoma"/>
                <a:cs typeface="Tahoma"/>
              </a:rPr>
              <a:t>to exchange </a:t>
            </a:r>
            <a:r>
              <a:rPr sz="2000" dirty="0">
                <a:latin typeface="Tahoma"/>
                <a:cs typeface="Tahoma"/>
              </a:rPr>
              <a:t>XML data </a:t>
            </a:r>
            <a:r>
              <a:rPr sz="2000" spc="-5" dirty="0">
                <a:latin typeface="Tahoma"/>
                <a:cs typeface="Tahoma"/>
              </a:rPr>
              <a:t>robustly, without relying  </a:t>
            </a:r>
            <a:r>
              <a:rPr sz="2000" dirty="0">
                <a:latin typeface="Tahoma"/>
                <a:cs typeface="Tahoma"/>
              </a:rPr>
              <a:t>on adhoc </a:t>
            </a:r>
            <a:r>
              <a:rPr sz="2000" spc="-5" dirty="0">
                <a:latin typeface="Tahoma"/>
                <a:cs typeface="Tahoma"/>
              </a:rPr>
              <a:t>validation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tools.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ahoma"/>
                <a:cs typeface="Tahoma"/>
              </a:rPr>
              <a:t>Exploring XML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Schemas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XML </a:t>
            </a:r>
            <a:r>
              <a:rPr sz="2000" spc="-5" dirty="0">
                <a:latin typeface="Tahoma"/>
                <a:cs typeface="Tahoma"/>
              </a:rPr>
              <a:t>schema </a:t>
            </a:r>
            <a:r>
              <a:rPr sz="2000" dirty="0">
                <a:latin typeface="Tahoma"/>
                <a:cs typeface="Tahoma"/>
              </a:rPr>
              <a:t>offers built-in and user defined data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types.</a:t>
            </a:r>
            <a:endParaRPr sz="2000">
              <a:latin typeface="Tahoma"/>
              <a:cs typeface="Tahoma"/>
            </a:endParaRPr>
          </a:p>
          <a:p>
            <a:pPr marL="756285" marR="126364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It </a:t>
            </a:r>
            <a:r>
              <a:rPr sz="2000" dirty="0">
                <a:latin typeface="Tahoma"/>
                <a:cs typeface="Tahoma"/>
              </a:rPr>
              <a:t>supports </a:t>
            </a:r>
            <a:r>
              <a:rPr sz="2000" spc="-5" dirty="0">
                <a:latin typeface="Tahoma"/>
                <a:cs typeface="Tahoma"/>
              </a:rPr>
              <a:t>built-in </a:t>
            </a:r>
            <a:r>
              <a:rPr sz="2000" dirty="0">
                <a:latin typeface="Tahoma"/>
                <a:cs typeface="Tahoma"/>
              </a:rPr>
              <a:t>data </a:t>
            </a:r>
            <a:r>
              <a:rPr sz="2000" spc="-5" dirty="0">
                <a:latin typeface="Tahoma"/>
                <a:cs typeface="Tahoma"/>
              </a:rPr>
              <a:t>types like string, </a:t>
            </a:r>
            <a:r>
              <a:rPr sz="2000" dirty="0">
                <a:latin typeface="Tahoma"/>
                <a:cs typeface="Tahoma"/>
              </a:rPr>
              <a:t>boolean, number,  dateTime, binary, and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uri.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It </a:t>
            </a:r>
            <a:r>
              <a:rPr sz="2000" dirty="0">
                <a:latin typeface="Tahoma"/>
                <a:cs typeface="Tahoma"/>
              </a:rPr>
              <a:t>also </a:t>
            </a:r>
            <a:r>
              <a:rPr sz="2000" spc="-5" dirty="0">
                <a:latin typeface="Tahoma"/>
                <a:cs typeface="Tahoma"/>
              </a:rPr>
              <a:t>supports integer, </a:t>
            </a:r>
            <a:r>
              <a:rPr sz="2000" dirty="0">
                <a:latin typeface="Tahoma"/>
                <a:cs typeface="Tahoma"/>
              </a:rPr>
              <a:t>decimal, </a:t>
            </a:r>
            <a:r>
              <a:rPr sz="2000" spc="-5" dirty="0">
                <a:latin typeface="Tahoma"/>
                <a:cs typeface="Tahoma"/>
              </a:rPr>
              <a:t>time,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user-defined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5705" y="6327140"/>
            <a:ext cx="1273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data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types.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348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Summary</a:t>
            </a:r>
            <a:r>
              <a:rPr sz="4400" spc="-85" dirty="0"/>
              <a:t> </a:t>
            </a:r>
            <a:r>
              <a:rPr sz="4400" dirty="0"/>
              <a:t>2-3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54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70902"/>
            <a:ext cx="7590155" cy="46602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dirty="0">
                <a:latin typeface="Tahoma"/>
                <a:cs typeface="Tahoma"/>
              </a:rPr>
              <a:t>Working with </a:t>
            </a:r>
            <a:r>
              <a:rPr sz="2000" b="1" spc="-5" dirty="0">
                <a:latin typeface="Tahoma"/>
                <a:cs typeface="Tahoma"/>
              </a:rPr>
              <a:t>Complex</a:t>
            </a:r>
            <a:r>
              <a:rPr sz="2000" b="1" spc="-6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Types</a:t>
            </a:r>
            <a:endParaRPr sz="2000">
              <a:latin typeface="Tahoma"/>
              <a:cs typeface="Tahoma"/>
            </a:endParaRPr>
          </a:p>
          <a:p>
            <a:pPr marL="756285" marR="31686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Elements with complex type may contain </a:t>
            </a:r>
            <a:r>
              <a:rPr sz="2000" dirty="0">
                <a:latin typeface="Tahoma"/>
                <a:cs typeface="Tahoma"/>
              </a:rPr>
              <a:t>nested </a:t>
            </a:r>
            <a:r>
              <a:rPr sz="2000" spc="-5" dirty="0">
                <a:latin typeface="Tahoma"/>
                <a:cs typeface="Tahoma"/>
              </a:rPr>
              <a:t>elements  </a:t>
            </a:r>
            <a:r>
              <a:rPr sz="2000" dirty="0">
                <a:latin typeface="Tahoma"/>
                <a:cs typeface="Tahoma"/>
              </a:rPr>
              <a:t>and have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attributes.</a:t>
            </a:r>
            <a:endParaRPr sz="20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complex element can </a:t>
            </a:r>
            <a:r>
              <a:rPr sz="2000" dirty="0">
                <a:latin typeface="Tahoma"/>
                <a:cs typeface="Tahoma"/>
              </a:rPr>
              <a:t>be defined by directly naming </a:t>
            </a:r>
            <a:r>
              <a:rPr sz="2000" spc="-5" dirty="0">
                <a:latin typeface="Tahoma"/>
                <a:cs typeface="Tahoma"/>
              </a:rPr>
              <a:t>the  element </a:t>
            </a:r>
            <a:r>
              <a:rPr sz="2000" dirty="0">
                <a:latin typeface="Tahoma"/>
                <a:cs typeface="Tahoma"/>
              </a:rPr>
              <a:t>and by using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name and </a:t>
            </a:r>
            <a:r>
              <a:rPr sz="2000" spc="-5" dirty="0">
                <a:latin typeface="Tahoma"/>
                <a:cs typeface="Tahoma"/>
              </a:rPr>
              <a:t>the type </a:t>
            </a:r>
            <a:r>
              <a:rPr sz="2000" dirty="0">
                <a:latin typeface="Tahoma"/>
                <a:cs typeface="Tahoma"/>
              </a:rPr>
              <a:t>attribute of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  complex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type.</a:t>
            </a:r>
            <a:endParaRPr sz="2000">
              <a:latin typeface="Tahoma"/>
              <a:cs typeface="Tahoma"/>
            </a:endParaRPr>
          </a:p>
          <a:p>
            <a:pPr marL="756285" marR="175260" lvl="1" indent="-287020">
              <a:lnSpc>
                <a:spcPct val="103499"/>
              </a:lnSpc>
              <a:spcBef>
                <a:spcPts val="229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Courier New"/>
                <a:cs typeface="Courier New"/>
              </a:rPr>
              <a:t>minOccurs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Courier New"/>
                <a:cs typeface="Courier New"/>
              </a:rPr>
              <a:t>maxOccurs </a:t>
            </a:r>
            <a:r>
              <a:rPr sz="2000" dirty="0">
                <a:latin typeface="Tahoma"/>
                <a:cs typeface="Tahoma"/>
              </a:rPr>
              <a:t>specify </a:t>
            </a:r>
            <a:r>
              <a:rPr sz="2000" spc="-5" dirty="0">
                <a:latin typeface="Tahoma"/>
                <a:cs typeface="Tahoma"/>
              </a:rPr>
              <a:t>the minimum </a:t>
            </a:r>
            <a:r>
              <a:rPr sz="2000" dirty="0">
                <a:latin typeface="Tahoma"/>
                <a:cs typeface="Tahoma"/>
              </a:rPr>
              <a:t>and  maximum number of occurrences of </a:t>
            </a:r>
            <a:r>
              <a:rPr sz="2000" spc="-5" dirty="0">
                <a:latin typeface="Tahoma"/>
                <a:cs typeface="Tahoma"/>
              </a:rPr>
              <a:t>the element </a:t>
            </a:r>
            <a:r>
              <a:rPr sz="2000" dirty="0">
                <a:latin typeface="Tahoma"/>
                <a:cs typeface="Tahoma"/>
              </a:rPr>
              <a:t>in an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XML  document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respectively.</a:t>
            </a:r>
            <a:endParaRPr sz="2000">
              <a:latin typeface="Tahoma"/>
              <a:cs typeface="Tahoma"/>
            </a:endParaRPr>
          </a:p>
          <a:p>
            <a:pPr marL="756285" marR="523240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Element content </a:t>
            </a:r>
            <a:r>
              <a:rPr sz="2000" dirty="0">
                <a:latin typeface="Tahoma"/>
                <a:cs typeface="Tahoma"/>
              </a:rPr>
              <a:t>in an XML document </a:t>
            </a:r>
            <a:r>
              <a:rPr sz="2000" spc="-5" dirty="0">
                <a:latin typeface="Tahoma"/>
                <a:cs typeface="Tahoma"/>
              </a:rPr>
              <a:t>contains </a:t>
            </a:r>
            <a:r>
              <a:rPr sz="2000" dirty="0">
                <a:latin typeface="Tahoma"/>
                <a:cs typeface="Tahoma"/>
              </a:rPr>
              <a:t>only XML  </a:t>
            </a:r>
            <a:r>
              <a:rPr sz="2000" spc="-5" dirty="0">
                <a:latin typeface="Tahoma"/>
                <a:cs typeface="Tahoma"/>
              </a:rPr>
              <a:t>elements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mixed content contains text mixed with  elements.</a:t>
            </a:r>
            <a:endParaRPr sz="2000">
              <a:latin typeface="Tahoma"/>
              <a:cs typeface="Tahoma"/>
            </a:endParaRPr>
          </a:p>
          <a:p>
            <a:pPr marL="756285" marR="90170" lvl="1" indent="-2870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The grouping </a:t>
            </a:r>
            <a:r>
              <a:rPr sz="2000" spc="-5" dirty="0">
                <a:latin typeface="Tahoma"/>
                <a:cs typeface="Tahoma"/>
              </a:rPr>
              <a:t>constructs </a:t>
            </a:r>
            <a:r>
              <a:rPr sz="2000" dirty="0">
                <a:latin typeface="Tahoma"/>
                <a:cs typeface="Tahoma"/>
              </a:rPr>
              <a:t>in XML </a:t>
            </a:r>
            <a:r>
              <a:rPr sz="2000" spc="-5" dirty="0">
                <a:latin typeface="Tahoma"/>
                <a:cs typeface="Tahoma"/>
              </a:rPr>
              <a:t>schema </a:t>
            </a:r>
            <a:r>
              <a:rPr sz="2000" dirty="0">
                <a:latin typeface="Tahoma"/>
                <a:cs typeface="Tahoma"/>
              </a:rPr>
              <a:t>specify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order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  XML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elements.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348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Summary</a:t>
            </a:r>
            <a:r>
              <a:rPr sz="4400" spc="-85" dirty="0"/>
              <a:t> </a:t>
            </a:r>
            <a:r>
              <a:rPr sz="4400" dirty="0"/>
              <a:t>3-3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55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70902"/>
            <a:ext cx="7613650" cy="441642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dirty="0">
                <a:latin typeface="Tahoma"/>
                <a:cs typeface="Tahoma"/>
              </a:rPr>
              <a:t>Working with </a:t>
            </a:r>
            <a:r>
              <a:rPr sz="2000" b="1" spc="-5" dirty="0">
                <a:latin typeface="Tahoma"/>
                <a:cs typeface="Tahoma"/>
              </a:rPr>
              <a:t>Simple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Types</a:t>
            </a:r>
            <a:endParaRPr sz="2000">
              <a:latin typeface="Tahoma"/>
              <a:cs typeface="Tahoma"/>
            </a:endParaRPr>
          </a:p>
          <a:p>
            <a:pPr marL="756285" marR="24447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elements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simple type </a:t>
            </a:r>
            <a:r>
              <a:rPr sz="2000" dirty="0">
                <a:latin typeface="Tahoma"/>
                <a:cs typeface="Tahoma"/>
              </a:rPr>
              <a:t>describe </a:t>
            </a:r>
            <a:r>
              <a:rPr sz="2000" spc="-5" dirty="0">
                <a:latin typeface="Tahoma"/>
                <a:cs typeface="Tahoma"/>
              </a:rPr>
              <a:t>the content </a:t>
            </a:r>
            <a:r>
              <a:rPr sz="2000" dirty="0">
                <a:latin typeface="Tahoma"/>
                <a:cs typeface="Tahoma"/>
              </a:rPr>
              <a:t>and data  </a:t>
            </a:r>
            <a:r>
              <a:rPr sz="2000" spc="-5" dirty="0">
                <a:latin typeface="Tahoma"/>
                <a:cs typeface="Tahoma"/>
              </a:rPr>
              <a:t>type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the element rather than </a:t>
            </a:r>
            <a:r>
              <a:rPr sz="2000" dirty="0">
                <a:latin typeface="Tahoma"/>
                <a:cs typeface="Tahoma"/>
              </a:rPr>
              <a:t>its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structure.</a:t>
            </a:r>
            <a:endParaRPr sz="2000">
              <a:latin typeface="Tahoma"/>
              <a:cs typeface="Tahoma"/>
            </a:endParaRPr>
          </a:p>
          <a:p>
            <a:pPr marL="756285" marR="590550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simple type can </a:t>
            </a:r>
            <a:r>
              <a:rPr sz="2000" dirty="0">
                <a:latin typeface="Tahoma"/>
                <a:cs typeface="Tahoma"/>
              </a:rPr>
              <a:t>have built-in and user defined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data  </a:t>
            </a:r>
            <a:r>
              <a:rPr sz="2000" spc="-5" dirty="0">
                <a:latin typeface="Tahoma"/>
                <a:cs typeface="Tahoma"/>
              </a:rPr>
              <a:t>types.</a:t>
            </a:r>
            <a:endParaRPr sz="20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Simple type </a:t>
            </a:r>
            <a:r>
              <a:rPr sz="2000" dirty="0">
                <a:latin typeface="Tahoma"/>
                <a:cs typeface="Tahoma"/>
              </a:rPr>
              <a:t>definition takes one of </a:t>
            </a:r>
            <a:r>
              <a:rPr sz="2000" spc="-5" dirty="0">
                <a:latin typeface="Tahoma"/>
                <a:cs typeface="Tahoma"/>
              </a:rPr>
              <a:t>the two values, </a:t>
            </a:r>
            <a:r>
              <a:rPr sz="2000" dirty="0">
                <a:latin typeface="Tahoma"/>
                <a:cs typeface="Tahoma"/>
              </a:rPr>
              <a:t>default or  </a:t>
            </a:r>
            <a:r>
              <a:rPr sz="2000" spc="-5" dirty="0">
                <a:latin typeface="Tahoma"/>
                <a:cs typeface="Tahoma"/>
              </a:rPr>
              <a:t>fixed </a:t>
            </a:r>
            <a:r>
              <a:rPr sz="2000" dirty="0">
                <a:latin typeface="Tahoma"/>
                <a:cs typeface="Tahoma"/>
              </a:rPr>
              <a:t>as per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requirement.</a:t>
            </a:r>
            <a:endParaRPr sz="2000">
              <a:latin typeface="Tahoma"/>
              <a:cs typeface="Tahoma"/>
            </a:endParaRPr>
          </a:p>
          <a:p>
            <a:pPr marL="756285" marR="33210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835025" algn="l"/>
                <a:tab pos="835660" algn="l"/>
              </a:tabLst>
            </a:pPr>
            <a:r>
              <a:rPr sz="2000" dirty="0">
                <a:latin typeface="Tahoma"/>
                <a:cs typeface="Tahoma"/>
              </a:rPr>
              <a:t>The user-defined data </a:t>
            </a:r>
            <a:r>
              <a:rPr sz="2000" spc="-5" dirty="0">
                <a:latin typeface="Tahoma"/>
                <a:cs typeface="Tahoma"/>
              </a:rPr>
              <a:t>type can </a:t>
            </a:r>
            <a:r>
              <a:rPr sz="2000" dirty="0">
                <a:latin typeface="Tahoma"/>
                <a:cs typeface="Tahoma"/>
              </a:rPr>
              <a:t>be </a:t>
            </a:r>
            <a:r>
              <a:rPr sz="2000" spc="-5" dirty="0">
                <a:latin typeface="Tahoma"/>
                <a:cs typeface="Tahoma"/>
              </a:rPr>
              <a:t>derived from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built-in  type </a:t>
            </a:r>
            <a:r>
              <a:rPr sz="2000" dirty="0">
                <a:latin typeface="Tahoma"/>
                <a:cs typeface="Tahoma"/>
              </a:rPr>
              <a:t>or an </a:t>
            </a:r>
            <a:r>
              <a:rPr sz="2000" spc="-5" dirty="0">
                <a:latin typeface="Tahoma"/>
                <a:cs typeface="Tahoma"/>
              </a:rPr>
              <a:t>existing simple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type.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Use of </a:t>
            </a:r>
            <a:r>
              <a:rPr sz="2000" spc="-5" dirty="0">
                <a:latin typeface="Tahoma"/>
                <a:cs typeface="Tahoma"/>
              </a:rPr>
              <a:t>restrictions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facets restricts </a:t>
            </a:r>
            <a:r>
              <a:rPr sz="2000" dirty="0">
                <a:latin typeface="Tahoma"/>
                <a:cs typeface="Tahoma"/>
              </a:rPr>
              <a:t>its </a:t>
            </a:r>
            <a:r>
              <a:rPr sz="2000" spc="-5" dirty="0">
                <a:latin typeface="Tahoma"/>
                <a:cs typeface="Tahoma"/>
              </a:rPr>
              <a:t>content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user</a:t>
            </a:r>
            <a:endParaRPr sz="20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prescribed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values.</a:t>
            </a:r>
            <a:endParaRPr sz="2000">
              <a:latin typeface="Tahoma"/>
              <a:cs typeface="Tahoma"/>
            </a:endParaRPr>
          </a:p>
          <a:p>
            <a:pPr marL="756285" marR="318770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Schema </a:t>
            </a:r>
            <a:r>
              <a:rPr sz="2000" dirty="0">
                <a:latin typeface="Tahoma"/>
                <a:cs typeface="Tahoma"/>
              </a:rPr>
              <a:t>supports usage of </a:t>
            </a:r>
            <a:r>
              <a:rPr sz="2000" spc="-5" dirty="0">
                <a:latin typeface="Tahoma"/>
                <a:cs typeface="Tahoma"/>
              </a:rPr>
              <a:t>attributes </a:t>
            </a:r>
            <a:r>
              <a:rPr sz="2000" dirty="0">
                <a:latin typeface="Tahoma"/>
                <a:cs typeface="Tahoma"/>
              </a:rPr>
              <a:t>in </a:t>
            </a:r>
            <a:r>
              <a:rPr sz="2000" spc="-5" dirty="0">
                <a:latin typeface="Tahoma"/>
                <a:cs typeface="Tahoma"/>
              </a:rPr>
              <a:t>elements, which is  </a:t>
            </a:r>
            <a:r>
              <a:rPr sz="2000" dirty="0">
                <a:latin typeface="Tahoma"/>
                <a:cs typeface="Tahoma"/>
              </a:rPr>
              <a:t>declared </a:t>
            </a:r>
            <a:r>
              <a:rPr sz="2000" spc="-5" dirty="0">
                <a:latin typeface="Tahoma"/>
                <a:cs typeface="Tahoma"/>
              </a:rPr>
              <a:t>with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simple type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definition.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2237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What is an XML </a:t>
            </a:r>
            <a:r>
              <a:rPr sz="4400" spc="-5" dirty="0"/>
              <a:t>Schema?</a:t>
            </a:r>
            <a:r>
              <a:rPr sz="4400" spc="-120" dirty="0"/>
              <a:t> </a:t>
            </a:r>
            <a:r>
              <a:rPr sz="4400" spc="-5" dirty="0"/>
              <a:t>1-3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6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444" y="1479550"/>
            <a:ext cx="7474584" cy="432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XML </a:t>
            </a:r>
            <a:r>
              <a:rPr sz="2000" spc="-5" dirty="0">
                <a:latin typeface="Tahoma"/>
                <a:cs typeface="Tahoma"/>
              </a:rPr>
              <a:t>schemas </a:t>
            </a:r>
            <a:r>
              <a:rPr sz="2000" dirty="0">
                <a:latin typeface="Tahoma"/>
                <a:cs typeface="Tahoma"/>
              </a:rPr>
              <a:t>allow Web applications </a:t>
            </a:r>
            <a:r>
              <a:rPr sz="2000" spc="-5" dirty="0">
                <a:latin typeface="Tahoma"/>
                <a:cs typeface="Tahoma"/>
              </a:rPr>
              <a:t>to exchange </a:t>
            </a:r>
            <a:r>
              <a:rPr sz="2000" dirty="0">
                <a:latin typeface="Tahoma"/>
                <a:cs typeface="Tahoma"/>
              </a:rPr>
              <a:t>XML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data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more </a:t>
            </a:r>
            <a:r>
              <a:rPr sz="2000" spc="-5" dirty="0">
                <a:latin typeface="Tahoma"/>
                <a:cs typeface="Tahoma"/>
              </a:rPr>
              <a:t>robustly using the </a:t>
            </a:r>
            <a:r>
              <a:rPr sz="2000" dirty="0">
                <a:latin typeface="Tahoma"/>
                <a:cs typeface="Tahoma"/>
              </a:rPr>
              <a:t>following </a:t>
            </a:r>
            <a:r>
              <a:rPr sz="2000" spc="-5" dirty="0">
                <a:latin typeface="Tahoma"/>
                <a:cs typeface="Tahoma"/>
              </a:rPr>
              <a:t>range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new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features: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Schemas support </a:t>
            </a:r>
            <a:r>
              <a:rPr sz="1800" dirty="0">
                <a:latin typeface="Tahoma"/>
                <a:cs typeface="Tahoma"/>
              </a:rPr>
              <a:t>data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types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Schemas </a:t>
            </a:r>
            <a:r>
              <a:rPr sz="1800" dirty="0">
                <a:latin typeface="Tahoma"/>
                <a:cs typeface="Tahoma"/>
              </a:rPr>
              <a:t>are </a:t>
            </a:r>
            <a:r>
              <a:rPr sz="1800" spc="-5" dirty="0">
                <a:latin typeface="Tahoma"/>
                <a:cs typeface="Tahoma"/>
              </a:rPr>
              <a:t>portable </a:t>
            </a:r>
            <a:r>
              <a:rPr sz="1800" dirty="0">
                <a:latin typeface="Tahoma"/>
                <a:cs typeface="Tahoma"/>
              </a:rPr>
              <a:t>and</a:t>
            </a:r>
            <a:r>
              <a:rPr sz="1800" spc="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efficient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Schemas secure </a:t>
            </a:r>
            <a:r>
              <a:rPr sz="1800" dirty="0">
                <a:latin typeface="Tahoma"/>
                <a:cs typeface="Tahoma"/>
              </a:rPr>
              <a:t>data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communication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Schemas </a:t>
            </a:r>
            <a:r>
              <a:rPr sz="1800" dirty="0">
                <a:latin typeface="Tahoma"/>
                <a:cs typeface="Tahoma"/>
              </a:rPr>
              <a:t>are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extensible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Schemas catch </a:t>
            </a:r>
            <a:r>
              <a:rPr sz="1800" dirty="0">
                <a:latin typeface="Tahoma"/>
                <a:cs typeface="Tahoma"/>
              </a:rPr>
              <a:t>higher-level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mistakes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Schemas support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Namespace</a:t>
            </a:r>
            <a:endParaRPr sz="1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FF0000"/>
              </a:buClr>
              <a:buFont typeface="Wingdings"/>
              <a:buChar char=""/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Tahoma"/>
                <a:cs typeface="Tahoma"/>
              </a:rPr>
              <a:t>Schemas support data</a:t>
            </a:r>
            <a:r>
              <a:rPr sz="1800" b="1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types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ts val="2055"/>
              </a:lnSpc>
              <a:spcBef>
                <a:spcPts val="21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Support </a:t>
            </a:r>
            <a:r>
              <a:rPr sz="1800" dirty="0">
                <a:latin typeface="Tahoma"/>
                <a:cs typeface="Tahoma"/>
              </a:rPr>
              <a:t>and </a:t>
            </a:r>
            <a:r>
              <a:rPr sz="1800" spc="-5" dirty="0">
                <a:latin typeface="Tahoma"/>
                <a:cs typeface="Tahoma"/>
              </a:rPr>
              <a:t>ability to create the required </a:t>
            </a:r>
            <a:r>
              <a:rPr sz="1800" dirty="0">
                <a:latin typeface="Tahoma"/>
                <a:cs typeface="Tahoma"/>
              </a:rPr>
              <a:t>datatypes has </a:t>
            </a:r>
            <a:r>
              <a:rPr sz="1800" spc="-5" dirty="0">
                <a:latin typeface="Tahoma"/>
                <a:cs typeface="Tahoma"/>
              </a:rPr>
              <a:t>overcome</a:t>
            </a:r>
            <a:r>
              <a:rPr sz="1800" spc="7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the</a:t>
            </a:r>
            <a:endParaRPr sz="1800">
              <a:latin typeface="Tahoma"/>
              <a:cs typeface="Tahoma"/>
            </a:endParaRPr>
          </a:p>
          <a:p>
            <a:pPr marL="354965">
              <a:lnSpc>
                <a:spcPts val="2055"/>
              </a:lnSpc>
            </a:pPr>
            <a:r>
              <a:rPr sz="1800" dirty="0">
                <a:latin typeface="Tahoma"/>
                <a:cs typeface="Tahoma"/>
              </a:rPr>
              <a:t>drawbacks of</a:t>
            </a:r>
            <a:r>
              <a:rPr sz="1800" spc="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DTDs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Easy to </a:t>
            </a:r>
            <a:r>
              <a:rPr sz="1800" dirty="0">
                <a:latin typeface="Tahoma"/>
                <a:cs typeface="Tahoma"/>
              </a:rPr>
              <a:t>define and </a:t>
            </a:r>
            <a:r>
              <a:rPr sz="1800" spc="-5" dirty="0">
                <a:latin typeface="Tahoma"/>
                <a:cs typeface="Tahoma"/>
              </a:rPr>
              <a:t>validate valid document content </a:t>
            </a:r>
            <a:r>
              <a:rPr sz="1800" dirty="0">
                <a:latin typeface="Tahoma"/>
                <a:cs typeface="Tahoma"/>
              </a:rPr>
              <a:t>and data</a:t>
            </a:r>
            <a:r>
              <a:rPr sz="1800" spc="4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formats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Easy to implement the restrictions </a:t>
            </a:r>
            <a:r>
              <a:rPr sz="1800" dirty="0">
                <a:latin typeface="Tahoma"/>
                <a:cs typeface="Tahoma"/>
              </a:rPr>
              <a:t>on </a:t>
            </a:r>
            <a:r>
              <a:rPr sz="1800" spc="-5" dirty="0">
                <a:latin typeface="Tahoma"/>
                <a:cs typeface="Tahoma"/>
              </a:rPr>
              <a:t>data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2237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What is an XML </a:t>
            </a:r>
            <a:r>
              <a:rPr sz="4400" spc="-5" dirty="0"/>
              <a:t>Schema?</a:t>
            </a:r>
            <a:r>
              <a:rPr sz="4400" spc="-120" dirty="0"/>
              <a:t> </a:t>
            </a:r>
            <a:r>
              <a:rPr sz="4400" spc="-5" dirty="0"/>
              <a:t>2-3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7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444" y="1576704"/>
            <a:ext cx="7537450" cy="38550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Tahoma"/>
                <a:cs typeface="Tahoma"/>
              </a:rPr>
              <a:t>Schemas </a:t>
            </a:r>
            <a:r>
              <a:rPr sz="1800" b="1" dirty="0">
                <a:latin typeface="Tahoma"/>
                <a:cs typeface="Tahoma"/>
              </a:rPr>
              <a:t>are </a:t>
            </a:r>
            <a:r>
              <a:rPr sz="1800" b="1" spc="-5" dirty="0">
                <a:latin typeface="Tahoma"/>
                <a:cs typeface="Tahoma"/>
              </a:rPr>
              <a:t>portable </a:t>
            </a:r>
            <a:r>
              <a:rPr sz="1800" b="1" dirty="0">
                <a:latin typeface="Tahoma"/>
                <a:cs typeface="Tahoma"/>
              </a:rPr>
              <a:t>and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efficient</a:t>
            </a:r>
            <a:endParaRPr sz="18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Portable </a:t>
            </a:r>
            <a:r>
              <a:rPr sz="1800" dirty="0">
                <a:latin typeface="Tahoma"/>
                <a:cs typeface="Tahoma"/>
              </a:rPr>
              <a:t>and</a:t>
            </a:r>
            <a:r>
              <a:rPr sz="1800" spc="-5" dirty="0">
                <a:latin typeface="Tahoma"/>
                <a:cs typeface="Tahoma"/>
              </a:rPr>
              <a:t> efficient</a:t>
            </a:r>
            <a:endParaRPr sz="18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19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No </a:t>
            </a:r>
            <a:r>
              <a:rPr sz="1800" dirty="0">
                <a:latin typeface="Tahoma"/>
                <a:cs typeface="Tahoma"/>
              </a:rPr>
              <a:t>need </a:t>
            </a:r>
            <a:r>
              <a:rPr sz="1800" spc="-5" dirty="0">
                <a:latin typeface="Tahoma"/>
                <a:cs typeface="Tahoma"/>
              </a:rPr>
              <a:t>to learn </a:t>
            </a:r>
            <a:r>
              <a:rPr sz="1800" dirty="0">
                <a:latin typeface="Tahoma"/>
                <a:cs typeface="Tahoma"/>
              </a:rPr>
              <a:t>any </a:t>
            </a:r>
            <a:r>
              <a:rPr sz="1800" spc="-5" dirty="0">
                <a:latin typeface="Tahoma"/>
                <a:cs typeface="Tahoma"/>
              </a:rPr>
              <a:t>new </a:t>
            </a:r>
            <a:r>
              <a:rPr sz="1800" dirty="0">
                <a:latin typeface="Tahoma"/>
                <a:cs typeface="Tahoma"/>
              </a:rPr>
              <a:t>language or any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editor</a:t>
            </a:r>
            <a:endParaRPr sz="18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Similar </a:t>
            </a:r>
            <a:r>
              <a:rPr sz="1800" dirty="0">
                <a:latin typeface="Tahoma"/>
                <a:cs typeface="Tahoma"/>
              </a:rPr>
              <a:t>XML </a:t>
            </a:r>
            <a:r>
              <a:rPr sz="1800" spc="-5" dirty="0">
                <a:latin typeface="Tahoma"/>
                <a:cs typeface="Tahoma"/>
              </a:rPr>
              <a:t>parser can </a:t>
            </a:r>
            <a:r>
              <a:rPr sz="1800" dirty="0">
                <a:latin typeface="Tahoma"/>
                <a:cs typeface="Tahoma"/>
              </a:rPr>
              <a:t>be used </a:t>
            </a:r>
            <a:r>
              <a:rPr sz="1800" spc="-5" dirty="0">
                <a:latin typeface="Tahoma"/>
                <a:cs typeface="Tahoma"/>
              </a:rPr>
              <a:t>to </a:t>
            </a:r>
            <a:r>
              <a:rPr sz="1800" dirty="0">
                <a:latin typeface="Tahoma"/>
                <a:cs typeface="Tahoma"/>
              </a:rPr>
              <a:t>parse </a:t>
            </a:r>
            <a:r>
              <a:rPr sz="1800" spc="-5" dirty="0">
                <a:latin typeface="Tahoma"/>
                <a:cs typeface="Tahoma"/>
              </a:rPr>
              <a:t>the Schema files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33CC"/>
              </a:buClr>
              <a:buFont typeface="Wingdings"/>
              <a:buChar char=""/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ahoma"/>
                <a:cs typeface="Tahoma"/>
              </a:rPr>
              <a:t>Schemas secure data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communication</a:t>
            </a:r>
            <a:endParaRPr sz="18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Sender can specify the </a:t>
            </a:r>
            <a:r>
              <a:rPr sz="1800" dirty="0">
                <a:latin typeface="Tahoma"/>
                <a:cs typeface="Tahoma"/>
              </a:rPr>
              <a:t>data in a </a:t>
            </a:r>
            <a:r>
              <a:rPr sz="1800" spc="-5" dirty="0">
                <a:latin typeface="Tahoma"/>
                <a:cs typeface="Tahoma"/>
              </a:rPr>
              <a:t>way that the receiver will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understand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ahoma"/>
                <a:cs typeface="Tahoma"/>
              </a:rPr>
              <a:t>Schemas </a:t>
            </a:r>
            <a:r>
              <a:rPr sz="1800" b="1" dirty="0">
                <a:latin typeface="Tahoma"/>
                <a:cs typeface="Tahoma"/>
              </a:rPr>
              <a:t>are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extensible</a:t>
            </a:r>
            <a:endParaRPr sz="18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It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spc="-5" dirty="0">
                <a:latin typeface="Tahoma"/>
                <a:cs typeface="Tahoma"/>
              </a:rPr>
              <a:t>possible to reuse </a:t>
            </a:r>
            <a:r>
              <a:rPr sz="1800" dirty="0">
                <a:latin typeface="Tahoma"/>
                <a:cs typeface="Tahoma"/>
              </a:rPr>
              <a:t>an </a:t>
            </a:r>
            <a:r>
              <a:rPr sz="1800" spc="-5" dirty="0">
                <a:latin typeface="Tahoma"/>
                <a:cs typeface="Tahoma"/>
              </a:rPr>
              <a:t>existing schema to create </a:t>
            </a:r>
            <a:r>
              <a:rPr sz="1800" dirty="0">
                <a:latin typeface="Tahoma"/>
                <a:cs typeface="Tahoma"/>
              </a:rPr>
              <a:t>another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schema</a:t>
            </a:r>
            <a:endParaRPr sz="18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It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spc="-5" dirty="0">
                <a:latin typeface="Tahoma"/>
                <a:cs typeface="Tahoma"/>
              </a:rPr>
              <a:t>possible to create own </a:t>
            </a:r>
            <a:r>
              <a:rPr sz="1800" dirty="0">
                <a:latin typeface="Tahoma"/>
                <a:cs typeface="Tahoma"/>
              </a:rPr>
              <a:t>data </a:t>
            </a:r>
            <a:r>
              <a:rPr sz="1800" spc="-5" dirty="0">
                <a:latin typeface="Tahoma"/>
                <a:cs typeface="Tahoma"/>
              </a:rPr>
              <a:t>types </a:t>
            </a:r>
            <a:r>
              <a:rPr sz="1800" dirty="0">
                <a:latin typeface="Tahoma"/>
                <a:cs typeface="Tahoma"/>
              </a:rPr>
              <a:t>derived </a:t>
            </a:r>
            <a:r>
              <a:rPr sz="1800" spc="-5" dirty="0">
                <a:latin typeface="Tahoma"/>
                <a:cs typeface="Tahoma"/>
              </a:rPr>
              <a:t>from the standard</a:t>
            </a:r>
            <a:r>
              <a:rPr sz="1800" spc="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types</a:t>
            </a:r>
            <a:endParaRPr sz="18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Support </a:t>
            </a:r>
            <a:r>
              <a:rPr sz="1800" spc="-5" dirty="0">
                <a:latin typeface="Tahoma"/>
                <a:cs typeface="Tahoma"/>
              </a:rPr>
              <a:t>reference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multiple schemas </a:t>
            </a:r>
            <a:r>
              <a:rPr sz="1800" dirty="0">
                <a:latin typeface="Tahoma"/>
                <a:cs typeface="Tahoma"/>
              </a:rPr>
              <a:t>in </a:t>
            </a:r>
            <a:r>
              <a:rPr sz="1800" spc="-5" dirty="0">
                <a:latin typeface="Tahoma"/>
                <a:cs typeface="Tahoma"/>
              </a:rPr>
              <a:t>the same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document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2237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What is an XML </a:t>
            </a:r>
            <a:r>
              <a:rPr sz="4400" spc="-5" dirty="0"/>
              <a:t>Schema?</a:t>
            </a:r>
            <a:r>
              <a:rPr sz="4400" spc="-120" dirty="0"/>
              <a:t> </a:t>
            </a:r>
            <a:r>
              <a:rPr sz="4400" spc="-5" dirty="0"/>
              <a:t>3-3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8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76387"/>
            <a:ext cx="7478395" cy="30994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b="1" spc="-5" dirty="0">
                <a:latin typeface="Tahoma"/>
                <a:cs typeface="Tahoma"/>
              </a:rPr>
              <a:t>Schemas catch higher-level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mistakes</a:t>
            </a:r>
            <a:endParaRPr sz="1800">
              <a:latin typeface="Tahoma"/>
              <a:cs typeface="Tahoma"/>
            </a:endParaRPr>
          </a:p>
          <a:p>
            <a:pPr marL="354965" marR="344805" indent="-34226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Catch </a:t>
            </a:r>
            <a:r>
              <a:rPr sz="1800" spc="-5" dirty="0">
                <a:latin typeface="Tahoma"/>
                <a:cs typeface="Tahoma"/>
              </a:rPr>
              <a:t>higher-level </a:t>
            </a:r>
            <a:r>
              <a:rPr sz="1800" dirty="0">
                <a:latin typeface="Tahoma"/>
                <a:cs typeface="Tahoma"/>
              </a:rPr>
              <a:t>mistakes </a:t>
            </a:r>
            <a:r>
              <a:rPr sz="1800" spc="-5" dirty="0">
                <a:latin typeface="Tahoma"/>
                <a:cs typeface="Tahoma"/>
              </a:rPr>
              <a:t>that </a:t>
            </a:r>
            <a:r>
              <a:rPr sz="1800" dirty="0">
                <a:latin typeface="Tahoma"/>
                <a:cs typeface="Tahoma"/>
              </a:rPr>
              <a:t>arise, </a:t>
            </a:r>
            <a:r>
              <a:rPr sz="1800" spc="-5" dirty="0">
                <a:latin typeface="Tahoma"/>
                <a:cs typeface="Tahoma"/>
              </a:rPr>
              <a:t>such </a:t>
            </a:r>
            <a:r>
              <a:rPr sz="1800" dirty="0">
                <a:latin typeface="Tahoma"/>
                <a:cs typeface="Tahoma"/>
              </a:rPr>
              <a:t>as a </a:t>
            </a:r>
            <a:r>
              <a:rPr sz="1800" spc="-5" dirty="0">
                <a:latin typeface="Tahoma"/>
                <a:cs typeface="Tahoma"/>
              </a:rPr>
              <a:t>required field </a:t>
            </a:r>
            <a:r>
              <a:rPr sz="1800" dirty="0">
                <a:latin typeface="Tahoma"/>
                <a:cs typeface="Tahoma"/>
              </a:rPr>
              <a:t>of  </a:t>
            </a:r>
            <a:r>
              <a:rPr sz="1800" spc="-5" dirty="0">
                <a:latin typeface="Tahoma"/>
                <a:cs typeface="Tahoma"/>
              </a:rPr>
              <a:t>information </a:t>
            </a:r>
            <a:r>
              <a:rPr sz="1800" dirty="0">
                <a:latin typeface="Tahoma"/>
                <a:cs typeface="Tahoma"/>
              </a:rPr>
              <a:t>is missing or </a:t>
            </a:r>
            <a:r>
              <a:rPr sz="1800" spc="-5" dirty="0">
                <a:latin typeface="Tahoma"/>
                <a:cs typeface="Tahoma"/>
              </a:rPr>
              <a:t>in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wrong format, </a:t>
            </a:r>
            <a:r>
              <a:rPr sz="1800" dirty="0">
                <a:latin typeface="Tahoma"/>
                <a:cs typeface="Tahoma"/>
              </a:rPr>
              <a:t>or an </a:t>
            </a:r>
            <a:r>
              <a:rPr sz="1800" spc="-5" dirty="0">
                <a:latin typeface="Tahoma"/>
                <a:cs typeface="Tahoma"/>
              </a:rPr>
              <a:t>element </a:t>
            </a:r>
            <a:r>
              <a:rPr sz="1800" dirty="0">
                <a:latin typeface="Tahoma"/>
                <a:cs typeface="Tahoma"/>
              </a:rPr>
              <a:t>name is  </a:t>
            </a:r>
            <a:r>
              <a:rPr sz="1800" spc="-5" dirty="0">
                <a:latin typeface="Tahoma"/>
                <a:cs typeface="Tahoma"/>
              </a:rPr>
              <a:t>mis-spelled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ahoma"/>
                <a:cs typeface="Tahoma"/>
              </a:rPr>
              <a:t>Schemas support Namespace</a:t>
            </a:r>
            <a:endParaRPr sz="1800">
              <a:latin typeface="Tahoma"/>
              <a:cs typeface="Tahoma"/>
            </a:endParaRPr>
          </a:p>
          <a:p>
            <a:pPr marL="354965" marR="610235" indent="-34226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Support </a:t>
            </a:r>
            <a:r>
              <a:rPr sz="1800" spc="-5" dirty="0">
                <a:latin typeface="Tahoma"/>
                <a:cs typeface="Tahoma"/>
              </a:rPr>
              <a:t>for </a:t>
            </a:r>
            <a:r>
              <a:rPr sz="1800" dirty="0">
                <a:latin typeface="Tahoma"/>
                <a:cs typeface="Tahoma"/>
              </a:rPr>
              <a:t>XML </a:t>
            </a:r>
            <a:r>
              <a:rPr sz="1800" spc="-5" dirty="0">
                <a:latin typeface="Tahoma"/>
                <a:cs typeface="Tahoma"/>
              </a:rPr>
              <a:t>Namespaces allows the </a:t>
            </a:r>
            <a:r>
              <a:rPr sz="1800" dirty="0">
                <a:latin typeface="Tahoma"/>
                <a:cs typeface="Tahoma"/>
              </a:rPr>
              <a:t>programmer </a:t>
            </a:r>
            <a:r>
              <a:rPr sz="1800" spc="-5" dirty="0">
                <a:latin typeface="Tahoma"/>
                <a:cs typeface="Tahoma"/>
              </a:rPr>
              <a:t>to validate  documents that </a:t>
            </a:r>
            <a:r>
              <a:rPr sz="1800" dirty="0">
                <a:latin typeface="Tahoma"/>
                <a:cs typeface="Tahoma"/>
              </a:rPr>
              <a:t>use markup </a:t>
            </a:r>
            <a:r>
              <a:rPr sz="1800" spc="-5" dirty="0">
                <a:latin typeface="Tahoma"/>
                <a:cs typeface="Tahoma"/>
              </a:rPr>
              <a:t>from multiple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namespaces</a:t>
            </a:r>
            <a:endParaRPr sz="1800">
              <a:latin typeface="Tahoma"/>
              <a:cs typeface="Tahoma"/>
            </a:endParaRPr>
          </a:p>
          <a:p>
            <a:pPr marL="354965" marR="5080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Constructs can </a:t>
            </a:r>
            <a:r>
              <a:rPr sz="1800" dirty="0">
                <a:latin typeface="Tahoma"/>
                <a:cs typeface="Tahoma"/>
              </a:rPr>
              <a:t>be </a:t>
            </a:r>
            <a:r>
              <a:rPr sz="1800" spc="-5" dirty="0">
                <a:latin typeface="Tahoma"/>
                <a:cs typeface="Tahoma"/>
              </a:rPr>
              <a:t>re-used from schemas </a:t>
            </a:r>
            <a:r>
              <a:rPr sz="1800" dirty="0">
                <a:latin typeface="Tahoma"/>
                <a:cs typeface="Tahoma"/>
              </a:rPr>
              <a:t>already defined in a </a:t>
            </a:r>
            <a:r>
              <a:rPr sz="1800" spc="-5" dirty="0">
                <a:latin typeface="Tahoma"/>
                <a:cs typeface="Tahoma"/>
              </a:rPr>
              <a:t>different  namespace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22044" y="1530835"/>
            <a:ext cx="6743700" cy="266255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Drawbacks of using DTDs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are:</a:t>
            </a:r>
            <a:endParaRPr sz="32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10" dirty="0">
                <a:latin typeface="Tahoma"/>
                <a:cs typeface="Tahoma"/>
              </a:rPr>
              <a:t>DTDs </a:t>
            </a:r>
            <a:r>
              <a:rPr sz="2800" spc="-5" dirty="0">
                <a:latin typeface="Tahoma"/>
                <a:cs typeface="Tahoma"/>
              </a:rPr>
              <a:t>are </a:t>
            </a:r>
            <a:r>
              <a:rPr sz="2800" spc="-10" dirty="0">
                <a:latin typeface="Tahoma"/>
                <a:cs typeface="Tahoma"/>
              </a:rPr>
              <a:t>written </a:t>
            </a:r>
            <a:r>
              <a:rPr sz="2800" spc="-5" dirty="0">
                <a:latin typeface="Tahoma"/>
                <a:cs typeface="Tahoma"/>
              </a:rPr>
              <a:t>in a non-XML</a:t>
            </a:r>
            <a:r>
              <a:rPr sz="2800" spc="8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syntax</a:t>
            </a:r>
            <a:endParaRPr sz="2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10" dirty="0">
                <a:latin typeface="Tahoma"/>
                <a:cs typeface="Tahoma"/>
              </a:rPr>
              <a:t>DTDs </a:t>
            </a:r>
            <a:r>
              <a:rPr sz="2800" spc="-5" dirty="0">
                <a:latin typeface="Tahoma"/>
                <a:cs typeface="Tahoma"/>
              </a:rPr>
              <a:t>are not</a:t>
            </a:r>
            <a:r>
              <a:rPr sz="2800" spc="3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extensible</a:t>
            </a:r>
            <a:endParaRPr sz="2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10" dirty="0">
                <a:latin typeface="Tahoma"/>
                <a:cs typeface="Tahoma"/>
              </a:rPr>
              <a:t>DTDs </a:t>
            </a:r>
            <a:r>
              <a:rPr sz="2800" spc="-5" dirty="0">
                <a:latin typeface="Tahoma"/>
                <a:cs typeface="Tahoma"/>
              </a:rPr>
              <a:t>do not </a:t>
            </a:r>
            <a:r>
              <a:rPr sz="2800" spc="-10" dirty="0">
                <a:latin typeface="Tahoma"/>
                <a:cs typeface="Tahoma"/>
              </a:rPr>
              <a:t>support</a:t>
            </a:r>
            <a:r>
              <a:rPr sz="2800" spc="5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namespaces</a:t>
            </a:r>
            <a:endParaRPr sz="2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10" dirty="0">
                <a:latin typeface="Tahoma"/>
                <a:cs typeface="Tahoma"/>
              </a:rPr>
              <a:t>DTDS </a:t>
            </a:r>
            <a:r>
              <a:rPr sz="2800" spc="-5" dirty="0">
                <a:latin typeface="Tahoma"/>
                <a:cs typeface="Tahoma"/>
              </a:rPr>
              <a:t>offer limited data</a:t>
            </a:r>
            <a:r>
              <a:rPr sz="2800" spc="5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typing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4/ </a:t>
            </a:r>
            <a:fld id="{81D60167-4931-47E6-BA6A-407CBD079E47}" type="slidenum">
              <a:rPr dirty="0"/>
              <a:t>9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63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609346"/>
            <a:ext cx="7174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Comparing </a:t>
            </a:r>
            <a:r>
              <a:rPr sz="3600" spc="-10" dirty="0"/>
              <a:t>DTDs </a:t>
            </a:r>
            <a:r>
              <a:rPr sz="3600" spc="-5" dirty="0"/>
              <a:t>with </a:t>
            </a:r>
            <a:r>
              <a:rPr sz="3600" spc="-10" dirty="0"/>
              <a:t>Schemas</a:t>
            </a:r>
            <a:endParaRPr sz="3600" dirty="0"/>
          </a:p>
        </p:txBody>
      </p:sp>
      <p:sp>
        <p:nvSpPr>
          <p:cNvPr id="8" name="object 8"/>
          <p:cNvSpPr txBox="1"/>
          <p:nvPr/>
        </p:nvSpPr>
        <p:spPr>
          <a:xfrm>
            <a:off x="762000" y="5108447"/>
            <a:ext cx="7391400" cy="8356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1600" spc="-5" dirty="0">
                <a:latin typeface="Courier New"/>
                <a:cs typeface="Courier New"/>
              </a:rPr>
              <a:t>&lt;!ELEMENT program (comments,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code)&gt;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&lt;!ELEMENT comments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(#PCDATA)&gt;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&lt;!ELEMENT code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(#PCDATA)&gt;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762" y="4575809"/>
            <a:ext cx="46482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Sample External 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DTD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File: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program.dtd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5413</Words>
  <Application>Microsoft Macintosh PowerPoint</Application>
  <PresentationFormat>On-screen Show (4:3)</PresentationFormat>
  <Paragraphs>737</Paragraphs>
  <Slides>55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Calibri</vt:lpstr>
      <vt:lpstr>Courier New</vt:lpstr>
      <vt:lpstr>Tahoma</vt:lpstr>
      <vt:lpstr>Times New Roman</vt:lpstr>
      <vt:lpstr>Wingdings</vt:lpstr>
      <vt:lpstr>Office Theme</vt:lpstr>
      <vt:lpstr>Module 4</vt:lpstr>
      <vt:lpstr>Module Overview</vt:lpstr>
      <vt:lpstr>XML Schema</vt:lpstr>
      <vt:lpstr>XML Schema Objectives</vt:lpstr>
      <vt:lpstr>How to write an XML Schema? </vt:lpstr>
      <vt:lpstr>What is an XML Schema? 1-3</vt:lpstr>
      <vt:lpstr>What is an XML Schema? 2-3</vt:lpstr>
      <vt:lpstr>What is an XML Schema? 3-3</vt:lpstr>
      <vt:lpstr>Comparing DTDs with Schemas</vt:lpstr>
      <vt:lpstr>Advantages of XML Schemas over DTD 1-3</vt:lpstr>
      <vt:lpstr>Advantages of XML Schemas over DTD 2-3</vt:lpstr>
      <vt:lpstr>Advantages of XML Schemas over DTD 3-3</vt:lpstr>
      <vt:lpstr>Data Types Supported by Schema 1-6</vt:lpstr>
      <vt:lpstr>Data Types Supported by Schema 2-6</vt:lpstr>
      <vt:lpstr>Data Types Supported by Schema 3-6</vt:lpstr>
      <vt:lpstr>Data Types Supported by Schema 4-6</vt:lpstr>
      <vt:lpstr>Data Types Supported by Schema 5-6</vt:lpstr>
      <vt:lpstr>Data Types Supported by Schema 6-6</vt:lpstr>
      <vt:lpstr>Additional Data types 1-3</vt:lpstr>
      <vt:lpstr>Additional Data types 2-3</vt:lpstr>
      <vt:lpstr>Additional Data types 3-3</vt:lpstr>
      <vt:lpstr>Schema Vocabulary 1-3</vt:lpstr>
      <vt:lpstr>Schema Vocabulary 2-3</vt:lpstr>
      <vt:lpstr>Schema Vocabulary 3-3</vt:lpstr>
      <vt:lpstr>Complex Types 1-4</vt:lpstr>
      <vt:lpstr>Complex Types 2-4</vt:lpstr>
      <vt:lpstr>Complex Types 3-4</vt:lpstr>
      <vt:lpstr>Complex Types 4-4</vt:lpstr>
      <vt:lpstr>Defining Complex Types 1-2</vt:lpstr>
      <vt:lpstr>Defining Complex Types 2-2</vt:lpstr>
      <vt:lpstr>minOccurs and maxOccurs 1-3</vt:lpstr>
      <vt:lpstr>minOccurs and maxOccurs 2-3</vt:lpstr>
      <vt:lpstr>minOccurs and maxOccurs 3-3</vt:lpstr>
      <vt:lpstr>Element Content 1-2</vt:lpstr>
      <vt:lpstr>Element Content 2-2</vt:lpstr>
      <vt:lpstr>Mixed Content</vt:lpstr>
      <vt:lpstr>Grouping Constructs 1-3</vt:lpstr>
      <vt:lpstr>Grouping Constructs 2-3</vt:lpstr>
      <vt:lpstr>Grouping Constructs 3-3</vt:lpstr>
      <vt:lpstr>Defining a Simple Type Element</vt:lpstr>
      <vt:lpstr>Data types used with Simple types</vt:lpstr>
      <vt:lpstr>Built-in Simple types 1-2</vt:lpstr>
      <vt:lpstr>Built-in Simple types 2-2</vt:lpstr>
      <vt:lpstr>User-defined Simple types 1-2</vt:lpstr>
      <vt:lpstr>User-defined Simple types 2-2</vt:lpstr>
      <vt:lpstr>Restrictions 1-2</vt:lpstr>
      <vt:lpstr>Restrictions 2-2</vt:lpstr>
      <vt:lpstr>Facets 1-2</vt:lpstr>
      <vt:lpstr>Facets 2-2</vt:lpstr>
      <vt:lpstr>Attributes 1-3</vt:lpstr>
      <vt:lpstr>Attributes 2-3</vt:lpstr>
      <vt:lpstr>Attributes 3-3</vt:lpstr>
      <vt:lpstr>Summary 1-3</vt:lpstr>
      <vt:lpstr>Summary 2-3</vt:lpstr>
      <vt:lpstr>Summary 3-3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Schema</dc:title>
  <dc:creator>Aptech Limited</dc:creator>
  <cp:lastModifiedBy>Hoàng Linh</cp:lastModifiedBy>
  <cp:revision>11</cp:revision>
  <dcterms:created xsi:type="dcterms:W3CDTF">2017-12-13T04:26:10Z</dcterms:created>
  <dcterms:modified xsi:type="dcterms:W3CDTF">2023-04-15T11:50:21Z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2017-12-13T00:00:00Z</vt:filetime>
  </property>
  <property fmtid="{D5CDD505-2E9C-101B-9397-08002B2CF9AE}" pid="5" name="MSIP_Label_defa4170-0d19-0005-0004-bc88714345d2_Enabled">
    <vt:lpwstr>true</vt:lpwstr>
  </property>
  <property fmtid="{D5CDD505-2E9C-101B-9397-08002B2CF9AE}" pid="6" name="MSIP_Label_defa4170-0d19-0005-0004-bc88714345d2_SetDate">
    <vt:lpwstr>2023-04-15T11:49:54Z</vt:lpwstr>
  </property>
  <property fmtid="{D5CDD505-2E9C-101B-9397-08002B2CF9AE}" pid="7" name="MSIP_Label_defa4170-0d19-0005-0004-bc88714345d2_Method">
    <vt:lpwstr>Standard</vt:lpwstr>
  </property>
  <property fmtid="{D5CDD505-2E9C-101B-9397-08002B2CF9AE}" pid="8" name="MSIP_Label_defa4170-0d19-0005-0004-bc88714345d2_Name">
    <vt:lpwstr>defa4170-0d19-0005-0004-bc88714345d2</vt:lpwstr>
  </property>
  <property fmtid="{D5CDD505-2E9C-101B-9397-08002B2CF9AE}" pid="9" name="MSIP_Label_defa4170-0d19-0005-0004-bc88714345d2_SiteId">
    <vt:lpwstr>eca57087-84f3-482e-868b-be6cf635b398</vt:lpwstr>
  </property>
  <property fmtid="{D5CDD505-2E9C-101B-9397-08002B2CF9AE}" pid="10" name="MSIP_Label_defa4170-0d19-0005-0004-bc88714345d2_ActionId">
    <vt:lpwstr>aec5bcff-bff8-40a0-b346-71f845f8beb9</vt:lpwstr>
  </property>
  <property fmtid="{D5CDD505-2E9C-101B-9397-08002B2CF9AE}" pid="11" name="MSIP_Label_defa4170-0d19-0005-0004-bc88714345d2_ContentBits">
    <vt:lpwstr>0</vt:lpwstr>
  </property>
</Properties>
</file>