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6" d="100"/>
          <a:sy n="56" d="100"/>
        </p:scale>
        <p:origin x="9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7D2CF-FD2D-4FEF-A68D-AA39ABF3A749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BE2FD114-F80C-40D3-B9BE-89F76124F75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 sz="2400" dirty="0"/>
        </a:p>
        <a:p>
          <a:endParaRPr lang="en-US" sz="1600" dirty="0"/>
        </a:p>
        <a:p>
          <a:r>
            <a:rPr lang="en-US" sz="2000" dirty="0"/>
            <a:t> HTTT- HTQĐ</a:t>
          </a:r>
        </a:p>
      </dgm:t>
    </dgm:pt>
    <dgm:pt modelId="{176DEED2-9DC4-4DA3-8273-B9DAE49D561A}" type="parTrans" cxnId="{F859E981-C5CA-4771-B8DE-FB6C01131B46}">
      <dgm:prSet/>
      <dgm:spPr/>
      <dgm:t>
        <a:bodyPr/>
        <a:lstStyle/>
        <a:p>
          <a:endParaRPr lang="en-US"/>
        </a:p>
      </dgm:t>
    </dgm:pt>
    <dgm:pt modelId="{CA74DE50-26CC-4DD3-BDB7-2FFAF72EF184}" type="sibTrans" cxnId="{F859E981-C5CA-4771-B8DE-FB6C01131B46}">
      <dgm:prSet/>
      <dgm:spPr/>
      <dgm:t>
        <a:bodyPr/>
        <a:lstStyle/>
        <a:p>
          <a:endParaRPr lang="en-US"/>
        </a:p>
      </dgm:t>
    </dgm:pt>
    <dgm:pt modelId="{CF7DD30E-0EE5-4258-8120-8E7A310052E4}">
      <dgm:prSet phldrT="[Text]" custT="1"/>
      <dgm:spPr/>
      <dgm:t>
        <a:bodyPr/>
        <a:lstStyle/>
        <a:p>
          <a:r>
            <a:rPr lang="en-US" sz="2800" dirty="0"/>
            <a:t>HTTT - </a:t>
          </a:r>
          <a:r>
            <a:rPr lang="en-US" sz="2800" dirty="0" err="1"/>
            <a:t>Quản</a:t>
          </a:r>
          <a:r>
            <a:rPr lang="en-US" sz="2800" dirty="0"/>
            <a:t> </a:t>
          </a:r>
          <a:r>
            <a:rPr lang="en-US" sz="2800" dirty="0" err="1"/>
            <a:t>lý</a:t>
          </a:r>
          <a:endParaRPr lang="en-US" sz="2800" dirty="0"/>
        </a:p>
      </dgm:t>
    </dgm:pt>
    <dgm:pt modelId="{FD6E20A1-2D64-4B9D-B026-97D0EABFCFDE}" type="parTrans" cxnId="{C59139C9-D2D9-4A7F-B3B9-9216BC301DD6}">
      <dgm:prSet/>
      <dgm:spPr/>
      <dgm:t>
        <a:bodyPr/>
        <a:lstStyle/>
        <a:p>
          <a:endParaRPr lang="en-US"/>
        </a:p>
      </dgm:t>
    </dgm:pt>
    <dgm:pt modelId="{51F280BD-EEA6-4380-A75F-D59937D6BF01}" type="sibTrans" cxnId="{C59139C9-D2D9-4A7F-B3B9-9216BC301DD6}">
      <dgm:prSet/>
      <dgm:spPr/>
      <dgm:t>
        <a:bodyPr/>
        <a:lstStyle/>
        <a:p>
          <a:endParaRPr lang="en-US"/>
        </a:p>
      </dgm:t>
    </dgm:pt>
    <dgm:pt modelId="{8A1B0719-00B7-48D0-B3BE-396005857F87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800" dirty="0"/>
            <a:t>HTTT - </a:t>
          </a:r>
          <a:r>
            <a:rPr lang="en-US" sz="2800" dirty="0" err="1"/>
            <a:t>Tác</a:t>
          </a:r>
          <a:r>
            <a:rPr lang="en-US" sz="2800" dirty="0"/>
            <a:t> </a:t>
          </a:r>
          <a:r>
            <a:rPr lang="en-US" sz="2800" dirty="0" err="1"/>
            <a:t>vụ</a:t>
          </a:r>
          <a:endParaRPr lang="en-US" sz="2800" dirty="0"/>
        </a:p>
      </dgm:t>
    </dgm:pt>
    <dgm:pt modelId="{AE5B3E70-BED6-4A45-A03F-A224500D8BD4}" type="parTrans" cxnId="{1BA58B58-0CF8-4571-967B-37C5A8E6B2EA}">
      <dgm:prSet/>
      <dgm:spPr/>
      <dgm:t>
        <a:bodyPr/>
        <a:lstStyle/>
        <a:p>
          <a:endParaRPr lang="en-US"/>
        </a:p>
      </dgm:t>
    </dgm:pt>
    <dgm:pt modelId="{D13863B5-AC7C-4AD4-99B5-1B938F3CA548}" type="sibTrans" cxnId="{1BA58B58-0CF8-4571-967B-37C5A8E6B2EA}">
      <dgm:prSet/>
      <dgm:spPr/>
      <dgm:t>
        <a:bodyPr/>
        <a:lstStyle/>
        <a:p>
          <a:endParaRPr lang="en-US"/>
        </a:p>
      </dgm:t>
    </dgm:pt>
    <dgm:pt modelId="{1BF2A5B4-24B1-4DDD-BCFF-B77577D890A7}" type="pres">
      <dgm:prSet presAssocID="{CEF7D2CF-FD2D-4FEF-A68D-AA39ABF3A749}" presName="Name0" presStyleCnt="0">
        <dgm:presLayoutVars>
          <dgm:dir/>
          <dgm:animLvl val="lvl"/>
          <dgm:resizeHandles val="exact"/>
        </dgm:presLayoutVars>
      </dgm:prSet>
      <dgm:spPr/>
    </dgm:pt>
    <dgm:pt modelId="{8A8D75F4-33A6-4EDC-8392-6CFB003C6A41}" type="pres">
      <dgm:prSet presAssocID="{BE2FD114-F80C-40D3-B9BE-89F76124F757}" presName="Name8" presStyleCnt="0"/>
      <dgm:spPr/>
    </dgm:pt>
    <dgm:pt modelId="{C428F89D-1750-4C70-B259-48F3D906861D}" type="pres">
      <dgm:prSet presAssocID="{BE2FD114-F80C-40D3-B9BE-89F76124F757}" presName="level" presStyleLbl="node1" presStyleIdx="0" presStyleCnt="3">
        <dgm:presLayoutVars>
          <dgm:chMax val="1"/>
          <dgm:bulletEnabled val="1"/>
        </dgm:presLayoutVars>
      </dgm:prSet>
      <dgm:spPr/>
    </dgm:pt>
    <dgm:pt modelId="{705E8A11-4360-4934-A21C-16D6F0DF8072}" type="pres">
      <dgm:prSet presAssocID="{BE2FD114-F80C-40D3-B9BE-89F76124F7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041980A-866A-4408-B7B9-BB64441113C9}" type="pres">
      <dgm:prSet presAssocID="{CF7DD30E-0EE5-4258-8120-8E7A310052E4}" presName="Name8" presStyleCnt="0"/>
      <dgm:spPr/>
    </dgm:pt>
    <dgm:pt modelId="{BCCE28A1-D1E6-4B00-9B0F-76DA2F79B64D}" type="pres">
      <dgm:prSet presAssocID="{CF7DD30E-0EE5-4258-8120-8E7A310052E4}" presName="level" presStyleLbl="node1" presStyleIdx="1" presStyleCnt="3">
        <dgm:presLayoutVars>
          <dgm:chMax val="1"/>
          <dgm:bulletEnabled val="1"/>
        </dgm:presLayoutVars>
      </dgm:prSet>
      <dgm:spPr/>
    </dgm:pt>
    <dgm:pt modelId="{54F8EB29-F1E0-4F2A-B2DA-9011A38F9C27}" type="pres">
      <dgm:prSet presAssocID="{CF7DD30E-0EE5-4258-8120-8E7A310052E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8C7F107-400D-4116-9184-7E6294C0E2A2}" type="pres">
      <dgm:prSet presAssocID="{8A1B0719-00B7-48D0-B3BE-396005857F87}" presName="Name8" presStyleCnt="0"/>
      <dgm:spPr/>
    </dgm:pt>
    <dgm:pt modelId="{FAD5F3E1-F0C9-4981-A0FF-5B75710AFBBC}" type="pres">
      <dgm:prSet presAssocID="{8A1B0719-00B7-48D0-B3BE-396005857F87}" presName="level" presStyleLbl="node1" presStyleIdx="2" presStyleCnt="3" custLinFactNeighborX="5769" custLinFactNeighborY="2500">
        <dgm:presLayoutVars>
          <dgm:chMax val="1"/>
          <dgm:bulletEnabled val="1"/>
        </dgm:presLayoutVars>
      </dgm:prSet>
      <dgm:spPr/>
    </dgm:pt>
    <dgm:pt modelId="{A9E08CEF-E92B-483C-AF52-0644F086148F}" type="pres">
      <dgm:prSet presAssocID="{8A1B0719-00B7-48D0-B3BE-396005857F8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4D82430-A5BE-4D93-86F5-910D3B5CB429}" type="presOf" srcId="{8A1B0719-00B7-48D0-B3BE-396005857F87}" destId="{A9E08CEF-E92B-483C-AF52-0644F086148F}" srcOrd="1" destOrd="0" presId="urn:microsoft.com/office/officeart/2005/8/layout/pyramid1"/>
    <dgm:cxn modelId="{C59C363E-2102-49C1-997F-8B5688E12FC6}" type="presOf" srcId="{BE2FD114-F80C-40D3-B9BE-89F76124F757}" destId="{705E8A11-4360-4934-A21C-16D6F0DF8072}" srcOrd="1" destOrd="0" presId="urn:microsoft.com/office/officeart/2005/8/layout/pyramid1"/>
    <dgm:cxn modelId="{9862B465-C383-4C33-AE73-8A624CE75FF1}" type="presOf" srcId="{CF7DD30E-0EE5-4258-8120-8E7A310052E4}" destId="{BCCE28A1-D1E6-4B00-9B0F-76DA2F79B64D}" srcOrd="0" destOrd="0" presId="urn:microsoft.com/office/officeart/2005/8/layout/pyramid1"/>
    <dgm:cxn modelId="{2EF2CD4F-DB42-40AB-9AA0-241E5B74043B}" type="presOf" srcId="{8A1B0719-00B7-48D0-B3BE-396005857F87}" destId="{FAD5F3E1-F0C9-4981-A0FF-5B75710AFBBC}" srcOrd="0" destOrd="0" presId="urn:microsoft.com/office/officeart/2005/8/layout/pyramid1"/>
    <dgm:cxn modelId="{1BA58B58-0CF8-4571-967B-37C5A8E6B2EA}" srcId="{CEF7D2CF-FD2D-4FEF-A68D-AA39ABF3A749}" destId="{8A1B0719-00B7-48D0-B3BE-396005857F87}" srcOrd="2" destOrd="0" parTransId="{AE5B3E70-BED6-4A45-A03F-A224500D8BD4}" sibTransId="{D13863B5-AC7C-4AD4-99B5-1B938F3CA548}"/>
    <dgm:cxn modelId="{F859E981-C5CA-4771-B8DE-FB6C01131B46}" srcId="{CEF7D2CF-FD2D-4FEF-A68D-AA39ABF3A749}" destId="{BE2FD114-F80C-40D3-B9BE-89F76124F757}" srcOrd="0" destOrd="0" parTransId="{176DEED2-9DC4-4DA3-8273-B9DAE49D561A}" sibTransId="{CA74DE50-26CC-4DD3-BDB7-2FFAF72EF184}"/>
    <dgm:cxn modelId="{0C984C88-08B8-41D1-8DEB-A0645557BA77}" type="presOf" srcId="{CF7DD30E-0EE5-4258-8120-8E7A310052E4}" destId="{54F8EB29-F1E0-4F2A-B2DA-9011A38F9C27}" srcOrd="1" destOrd="0" presId="urn:microsoft.com/office/officeart/2005/8/layout/pyramid1"/>
    <dgm:cxn modelId="{D821AF9F-49F4-4C69-8CB8-A6C3DF521ADC}" type="presOf" srcId="{BE2FD114-F80C-40D3-B9BE-89F76124F757}" destId="{C428F89D-1750-4C70-B259-48F3D906861D}" srcOrd="0" destOrd="0" presId="urn:microsoft.com/office/officeart/2005/8/layout/pyramid1"/>
    <dgm:cxn modelId="{4C9BA4AD-9DB3-4E12-8D5F-B3E440C444D7}" type="presOf" srcId="{CEF7D2CF-FD2D-4FEF-A68D-AA39ABF3A749}" destId="{1BF2A5B4-24B1-4DDD-BCFF-B77577D890A7}" srcOrd="0" destOrd="0" presId="urn:microsoft.com/office/officeart/2005/8/layout/pyramid1"/>
    <dgm:cxn modelId="{C59139C9-D2D9-4A7F-B3B9-9216BC301DD6}" srcId="{CEF7D2CF-FD2D-4FEF-A68D-AA39ABF3A749}" destId="{CF7DD30E-0EE5-4258-8120-8E7A310052E4}" srcOrd="1" destOrd="0" parTransId="{FD6E20A1-2D64-4B9D-B026-97D0EABFCFDE}" sibTransId="{51F280BD-EEA6-4380-A75F-D59937D6BF01}"/>
    <dgm:cxn modelId="{508FB6BD-9CD4-46A5-87D2-0FFAEF3AA9F2}" type="presParOf" srcId="{1BF2A5B4-24B1-4DDD-BCFF-B77577D890A7}" destId="{8A8D75F4-33A6-4EDC-8392-6CFB003C6A41}" srcOrd="0" destOrd="0" presId="urn:microsoft.com/office/officeart/2005/8/layout/pyramid1"/>
    <dgm:cxn modelId="{E968BA97-C7EE-4123-A815-555E29C9C766}" type="presParOf" srcId="{8A8D75F4-33A6-4EDC-8392-6CFB003C6A41}" destId="{C428F89D-1750-4C70-B259-48F3D906861D}" srcOrd="0" destOrd="0" presId="urn:microsoft.com/office/officeart/2005/8/layout/pyramid1"/>
    <dgm:cxn modelId="{4C9EA6F4-5DF8-479B-9D18-32CE4C941BAF}" type="presParOf" srcId="{8A8D75F4-33A6-4EDC-8392-6CFB003C6A41}" destId="{705E8A11-4360-4934-A21C-16D6F0DF8072}" srcOrd="1" destOrd="0" presId="urn:microsoft.com/office/officeart/2005/8/layout/pyramid1"/>
    <dgm:cxn modelId="{6B7DCE1C-9D14-4F53-BFC9-B14E2FA4AACA}" type="presParOf" srcId="{1BF2A5B4-24B1-4DDD-BCFF-B77577D890A7}" destId="{0041980A-866A-4408-B7B9-BB64441113C9}" srcOrd="1" destOrd="0" presId="urn:microsoft.com/office/officeart/2005/8/layout/pyramid1"/>
    <dgm:cxn modelId="{0F90D148-DDCD-4097-BCE5-B1DA36649DD6}" type="presParOf" srcId="{0041980A-866A-4408-B7B9-BB64441113C9}" destId="{BCCE28A1-D1E6-4B00-9B0F-76DA2F79B64D}" srcOrd="0" destOrd="0" presId="urn:microsoft.com/office/officeart/2005/8/layout/pyramid1"/>
    <dgm:cxn modelId="{4282C78F-EBD9-4A93-A6B6-FE5C651F37F5}" type="presParOf" srcId="{0041980A-866A-4408-B7B9-BB64441113C9}" destId="{54F8EB29-F1E0-4F2A-B2DA-9011A38F9C27}" srcOrd="1" destOrd="0" presId="urn:microsoft.com/office/officeart/2005/8/layout/pyramid1"/>
    <dgm:cxn modelId="{10F30CF9-F82D-46DF-80F2-01795B22383A}" type="presParOf" srcId="{1BF2A5B4-24B1-4DDD-BCFF-B77577D890A7}" destId="{88C7F107-400D-4116-9184-7E6294C0E2A2}" srcOrd="2" destOrd="0" presId="urn:microsoft.com/office/officeart/2005/8/layout/pyramid1"/>
    <dgm:cxn modelId="{B3D0257A-6AEA-4190-8DF9-661936E01460}" type="presParOf" srcId="{88C7F107-400D-4116-9184-7E6294C0E2A2}" destId="{FAD5F3E1-F0C9-4981-A0FF-5B75710AFBBC}" srcOrd="0" destOrd="0" presId="urn:microsoft.com/office/officeart/2005/8/layout/pyramid1"/>
    <dgm:cxn modelId="{CA2A877C-543C-4D17-BEAC-4092D60795E6}" type="presParOf" srcId="{88C7F107-400D-4116-9184-7E6294C0E2A2}" destId="{A9E08CEF-E92B-483C-AF52-0644F086148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8F89D-1750-4C70-B259-48F3D906861D}">
      <dsp:nvSpPr>
        <dsp:cNvPr id="0" name=""/>
        <dsp:cNvSpPr/>
      </dsp:nvSpPr>
      <dsp:spPr>
        <a:xfrm>
          <a:off x="1346200" y="0"/>
          <a:ext cx="1346200" cy="1354666"/>
        </a:xfrm>
        <a:prstGeom prst="trapezoid">
          <a:avLst>
            <a:gd name="adj" fmla="val 50000"/>
          </a:avLst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HTTT- HTQĐ</a:t>
          </a:r>
        </a:p>
      </dsp:txBody>
      <dsp:txXfrm>
        <a:off x="1346200" y="0"/>
        <a:ext cx="1346200" cy="1354666"/>
      </dsp:txXfrm>
    </dsp:sp>
    <dsp:sp modelId="{BCCE28A1-D1E6-4B00-9B0F-76DA2F79B64D}">
      <dsp:nvSpPr>
        <dsp:cNvPr id="0" name=""/>
        <dsp:cNvSpPr/>
      </dsp:nvSpPr>
      <dsp:spPr>
        <a:xfrm>
          <a:off x="673100" y="1354666"/>
          <a:ext cx="2692400" cy="1354666"/>
        </a:xfrm>
        <a:prstGeom prst="trapezoid">
          <a:avLst>
            <a:gd name="adj" fmla="val 49687"/>
          </a:avLst>
        </a:prstGeom>
        <a:solidFill>
          <a:schemeClr val="accent4">
            <a:hueOff val="5206173"/>
            <a:satOff val="-29601"/>
            <a:lumOff val="95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HTTT - </a:t>
          </a:r>
          <a:r>
            <a:rPr lang="en-US" sz="2800" kern="1200" dirty="0" err="1"/>
            <a:t>Quản</a:t>
          </a:r>
          <a:r>
            <a:rPr lang="en-US" sz="2800" kern="1200" dirty="0"/>
            <a:t> </a:t>
          </a:r>
          <a:r>
            <a:rPr lang="en-US" sz="2800" kern="1200" dirty="0" err="1"/>
            <a:t>lý</a:t>
          </a:r>
          <a:endParaRPr lang="en-US" sz="2800" kern="1200" dirty="0"/>
        </a:p>
      </dsp:txBody>
      <dsp:txXfrm>
        <a:off x="1144270" y="1354666"/>
        <a:ext cx="1750060" cy="1354666"/>
      </dsp:txXfrm>
    </dsp:sp>
    <dsp:sp modelId="{FAD5F3E1-F0C9-4981-A0FF-5B75710AFBBC}">
      <dsp:nvSpPr>
        <dsp:cNvPr id="0" name=""/>
        <dsp:cNvSpPr/>
      </dsp:nvSpPr>
      <dsp:spPr>
        <a:xfrm>
          <a:off x="0" y="2709333"/>
          <a:ext cx="4038600" cy="1354666"/>
        </a:xfrm>
        <a:prstGeom prst="trapezoid">
          <a:avLst>
            <a:gd name="adj" fmla="val 49687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HTTT - </a:t>
          </a:r>
          <a:r>
            <a:rPr lang="en-US" sz="2800" kern="1200" dirty="0" err="1"/>
            <a:t>Tác</a:t>
          </a:r>
          <a:r>
            <a:rPr lang="en-US" sz="2800" kern="1200" dirty="0"/>
            <a:t> </a:t>
          </a:r>
          <a:r>
            <a:rPr lang="en-US" sz="2800" kern="1200" dirty="0" err="1"/>
            <a:t>vụ</a:t>
          </a:r>
          <a:endParaRPr lang="en-US" sz="2800" kern="1200" dirty="0"/>
        </a:p>
      </dsp:txBody>
      <dsp:txXfrm>
        <a:off x="706754" y="2709333"/>
        <a:ext cx="2625090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839200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Chương</a:t>
            </a:r>
            <a:r>
              <a:rPr lang="en-US" dirty="0">
                <a:solidFill>
                  <a:schemeClr val="tx2"/>
                </a:solidFill>
              </a:rPr>
              <a:t> 1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 err="1">
                <a:solidFill>
                  <a:schemeClr val="tx2"/>
                </a:solidFill>
              </a:rPr>
              <a:t>Tổng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quan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về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Hệ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thống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thông</a:t>
            </a:r>
            <a:r>
              <a:rPr lang="en-US" dirty="0">
                <a:solidFill>
                  <a:schemeClr val="tx2"/>
                </a:solidFill>
              </a:rPr>
              <a:t> tin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8458200" cy="1981200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1200"/>
              </a:spcAft>
              <a:buAutoNum type="arabicPeriod"/>
            </a:pP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thiệu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</a:t>
            </a:r>
          </a:p>
          <a:p>
            <a:pPr marL="342900" indent="-342900" algn="l">
              <a:buAutoNum type="arabicPeriod"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cận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HTTT</a:t>
            </a:r>
          </a:p>
          <a:p>
            <a:pPr marL="342900" indent="-342900" algn="l">
              <a:buAutoNum type="arabicPeriod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096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1.2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hướng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tiếp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cận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HTTT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334000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1.2.3 </a:t>
            </a:r>
            <a:r>
              <a:rPr lang="en-US" dirty="0" err="1">
                <a:solidFill>
                  <a:srgbClr val="00B0F0"/>
                </a:solidFill>
              </a:rPr>
              <a:t>Năm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thành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phần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trong</a:t>
            </a:r>
            <a:r>
              <a:rPr lang="en-US" dirty="0">
                <a:solidFill>
                  <a:srgbClr val="00B0F0"/>
                </a:solidFill>
              </a:rPr>
              <a:t> HTTT</a:t>
            </a:r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FFFF00"/>
                </a:solidFill>
              </a:rPr>
              <a:t>Dữ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liệu</a:t>
            </a:r>
            <a:endParaRPr lang="en-US" dirty="0"/>
          </a:p>
          <a:p>
            <a:pPr marL="274320">
              <a:buClr>
                <a:srgbClr val="00B0F0"/>
              </a:buClr>
              <a:buNone/>
            </a:pPr>
            <a:r>
              <a:rPr lang="en-US" dirty="0"/>
              <a:t>		-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khía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HTTT</a:t>
            </a:r>
          </a:p>
          <a:p>
            <a:pPr marL="274320">
              <a:buClr>
                <a:srgbClr val="00B0F0"/>
              </a:buClr>
              <a:buNone/>
            </a:pPr>
            <a:r>
              <a:rPr lang="en-US" dirty="0"/>
              <a:t>		-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FFFF00"/>
                </a:solidFill>
              </a:rPr>
              <a:t>Xử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lý</a:t>
            </a:r>
            <a:endParaRPr lang="en-US" dirty="0">
              <a:solidFill>
                <a:srgbClr val="FFFF00"/>
              </a:solidFill>
            </a:endParaRPr>
          </a:p>
          <a:p>
            <a:pPr marL="0" algn="just">
              <a:buClr>
                <a:srgbClr val="00B0F0"/>
              </a:buClr>
              <a:buNone/>
            </a:pPr>
            <a:r>
              <a:rPr lang="en-US" dirty="0"/>
              <a:t>	</a:t>
            </a:r>
          </a:p>
          <a:p>
            <a:pPr marL="0" algn="just">
              <a:buClr>
                <a:srgbClr val="00B0F0"/>
              </a:buClr>
              <a:buNone/>
            </a:pPr>
            <a:endParaRPr lang="en-US" dirty="0"/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FFFF00"/>
                </a:solidFill>
              </a:rPr>
              <a:t>Con </a:t>
            </a:r>
            <a:r>
              <a:rPr lang="en-US" dirty="0" err="1">
                <a:solidFill>
                  <a:srgbClr val="FFFF00"/>
                </a:solidFill>
              </a:rPr>
              <a:t>người</a:t>
            </a:r>
            <a:endParaRPr lang="en-US" dirty="0">
              <a:solidFill>
                <a:srgbClr val="FFFF00"/>
              </a:solidFill>
            </a:endParaRPr>
          </a:p>
          <a:p>
            <a:pPr marL="0" algn="just">
              <a:buClr>
                <a:srgbClr val="00B0F0"/>
              </a:buClr>
              <a:buNone/>
            </a:pPr>
            <a:r>
              <a:rPr lang="en-US" dirty="0"/>
              <a:t>	-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HTTT</a:t>
            </a:r>
          </a:p>
          <a:p>
            <a:pPr marL="0" algn="just">
              <a:buClr>
                <a:srgbClr val="00B0F0"/>
              </a:buClr>
              <a:buNone/>
            </a:pPr>
            <a:r>
              <a:rPr lang="en-US" dirty="0"/>
              <a:t>	-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: PTV, TKV, LTV</a:t>
            </a:r>
          </a:p>
          <a:p>
            <a:pPr marL="0" algn="just">
              <a:buClr>
                <a:srgbClr val="00B0F0"/>
              </a:buClr>
              <a:buNone/>
            </a:pPr>
            <a:endParaRPr lang="en-US" dirty="0"/>
          </a:p>
          <a:p>
            <a:pPr marL="0" algn="just">
              <a:buNone/>
            </a:pP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1752600" y="4191000"/>
            <a:ext cx="1219200" cy="609600"/>
          </a:xfrm>
          <a:prstGeom prst="flowChartAlternate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505200" y="4419600"/>
            <a:ext cx="533400" cy="3048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4419600" y="4267200"/>
            <a:ext cx="1371600" cy="609600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172200" y="4495800"/>
            <a:ext cx="533400" cy="3048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7162800" y="4267200"/>
            <a:ext cx="1295400" cy="609600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096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1.2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hướng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tiếp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cận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HTTT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1054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1.2.3 </a:t>
            </a:r>
            <a:r>
              <a:rPr lang="en-US" dirty="0" err="1">
                <a:solidFill>
                  <a:srgbClr val="00B0F0"/>
                </a:solidFill>
              </a:rPr>
              <a:t>Năm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thành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phần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trong</a:t>
            </a:r>
            <a:r>
              <a:rPr lang="en-US" dirty="0">
                <a:solidFill>
                  <a:srgbClr val="00B0F0"/>
                </a:solidFill>
              </a:rPr>
              <a:t> HTTT</a:t>
            </a:r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FFFF00"/>
                </a:solidFill>
              </a:rPr>
              <a:t>Bộ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xử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lý</a:t>
            </a:r>
            <a:endParaRPr lang="en-US" dirty="0">
              <a:solidFill>
                <a:srgbClr val="FFFF00"/>
              </a:solidFill>
            </a:endParaRPr>
          </a:p>
          <a:p>
            <a:pPr marL="274320">
              <a:buClr>
                <a:srgbClr val="00B0F0"/>
              </a:buClr>
              <a:buNone/>
            </a:pPr>
            <a:r>
              <a:rPr lang="en-US" dirty="0"/>
              <a:t>		-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tin </a:t>
            </a:r>
            <a:r>
              <a:rPr lang="en-US" dirty="0" err="1"/>
              <a:t>học</a:t>
            </a:r>
            <a:endParaRPr lang="en-US" dirty="0"/>
          </a:p>
          <a:p>
            <a:pPr marL="274320">
              <a:buClr>
                <a:srgbClr val="00B0F0"/>
              </a:buClr>
              <a:buNone/>
            </a:pPr>
            <a:r>
              <a:rPr lang="en-US" dirty="0"/>
              <a:t>		-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FFFF00"/>
                </a:solidFill>
              </a:rPr>
              <a:t>Truyền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thông</a:t>
            </a:r>
            <a:endParaRPr lang="en-US" dirty="0">
              <a:solidFill>
                <a:srgbClr val="FFFF00"/>
              </a:solidFill>
            </a:endParaRPr>
          </a:p>
          <a:p>
            <a:pPr marL="914400" indent="-914400" algn="just">
              <a:buClr>
                <a:srgbClr val="00B0F0"/>
              </a:buClr>
              <a:buNone/>
            </a:pPr>
            <a:r>
              <a:rPr lang="en-US" dirty="0"/>
              <a:t>	-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  tin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0" algn="just">
              <a:buClr>
                <a:srgbClr val="00B0F0"/>
              </a:buClr>
              <a:buNone/>
            </a:pPr>
            <a:r>
              <a:rPr lang="en-US" dirty="0"/>
              <a:t>	-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, fax, LAN, WAN, internet …</a:t>
            </a:r>
          </a:p>
          <a:p>
            <a:pPr marL="0" algn="just">
              <a:buClr>
                <a:srgbClr val="00B0F0"/>
              </a:buClr>
              <a:buNone/>
            </a:pPr>
            <a:endParaRPr lang="en-US" dirty="0"/>
          </a:p>
          <a:p>
            <a:pPr marL="0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096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1.2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hướng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tiếp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cận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HTTT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763000" cy="51816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1.2.4 </a:t>
            </a:r>
            <a:r>
              <a:rPr lang="en-US" dirty="0" err="1">
                <a:solidFill>
                  <a:srgbClr val="00B0F0"/>
                </a:solidFill>
              </a:rPr>
              <a:t>Các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bước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phát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triển</a:t>
            </a:r>
            <a:r>
              <a:rPr lang="en-US" dirty="0">
                <a:solidFill>
                  <a:srgbClr val="00B0F0"/>
                </a:solidFill>
              </a:rPr>
              <a:t> HTTT</a:t>
            </a:r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FFFF00"/>
                </a:solidFill>
              </a:rPr>
              <a:t>Bước</a:t>
            </a:r>
            <a:r>
              <a:rPr lang="en-US" dirty="0">
                <a:solidFill>
                  <a:srgbClr val="FFFF00"/>
                </a:solidFill>
              </a:rPr>
              <a:t> 1: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endParaRPr lang="en-US" dirty="0"/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FFFF00"/>
                </a:solidFill>
              </a:rPr>
              <a:t>Bước</a:t>
            </a:r>
            <a:r>
              <a:rPr lang="en-US" dirty="0">
                <a:solidFill>
                  <a:srgbClr val="FFFF00"/>
                </a:solidFill>
              </a:rPr>
              <a:t> 2: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,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endParaRPr lang="en-US" dirty="0">
              <a:solidFill>
                <a:srgbClr val="FFFF00"/>
              </a:solidFill>
            </a:endParaRPr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FFFF00"/>
                </a:solidFill>
              </a:rPr>
              <a:t>Bước</a:t>
            </a:r>
            <a:r>
              <a:rPr lang="en-US" dirty="0">
                <a:solidFill>
                  <a:srgbClr val="FFFF00"/>
                </a:solidFill>
              </a:rPr>
              <a:t> 3: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endParaRPr lang="en-US" dirty="0"/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FFFF00"/>
                </a:solidFill>
              </a:rPr>
              <a:t>Bước</a:t>
            </a:r>
            <a:r>
              <a:rPr lang="en-US" dirty="0">
                <a:solidFill>
                  <a:srgbClr val="FFFF00"/>
                </a:solidFill>
              </a:rPr>
              <a:t> 4: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endParaRPr lang="en-US" dirty="0">
              <a:solidFill>
                <a:srgbClr val="FFFF00"/>
              </a:solidFill>
            </a:endParaRPr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FFFF00"/>
                </a:solidFill>
              </a:rPr>
              <a:t>Bước</a:t>
            </a:r>
            <a:r>
              <a:rPr lang="en-US" dirty="0">
                <a:solidFill>
                  <a:srgbClr val="FFFF00"/>
                </a:solidFill>
              </a:rPr>
              <a:t> 5: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FFFF00"/>
                </a:solidFill>
              </a:rPr>
              <a:t>Bước</a:t>
            </a:r>
            <a:r>
              <a:rPr lang="en-US" dirty="0">
                <a:solidFill>
                  <a:srgbClr val="FFFF00"/>
                </a:solidFill>
              </a:rPr>
              <a:t> 6: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FFFF00"/>
                </a:solidFill>
              </a:rPr>
              <a:t>Bước</a:t>
            </a:r>
            <a:r>
              <a:rPr lang="en-US" dirty="0">
                <a:solidFill>
                  <a:srgbClr val="FFFF00"/>
                </a:solidFill>
              </a:rPr>
              <a:t> 7: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FFFF00"/>
                </a:solidFill>
              </a:rPr>
              <a:t>Bước</a:t>
            </a:r>
            <a:r>
              <a:rPr lang="en-US" dirty="0">
                <a:solidFill>
                  <a:srgbClr val="FFFF00"/>
                </a:solidFill>
              </a:rPr>
              <a:t> 8: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,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marL="0" algn="just">
              <a:buClr>
                <a:srgbClr val="00B0F0"/>
              </a:buClr>
              <a:buNone/>
            </a:pPr>
            <a:endParaRPr lang="en-US" dirty="0"/>
          </a:p>
          <a:p>
            <a:pPr marL="0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096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1.2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hướng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tiếp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cận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HTTT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763000" cy="51816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1.2.5 </a:t>
            </a:r>
            <a:r>
              <a:rPr lang="en-US" dirty="0" err="1">
                <a:solidFill>
                  <a:srgbClr val="00B0F0"/>
                </a:solidFill>
              </a:rPr>
              <a:t>Các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mức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nhận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thức</a:t>
            </a:r>
            <a:r>
              <a:rPr lang="en-US" dirty="0">
                <a:solidFill>
                  <a:srgbClr val="00B0F0"/>
                </a:solidFill>
              </a:rPr>
              <a:t> – </a:t>
            </a:r>
            <a:r>
              <a:rPr lang="en-US" dirty="0" err="1">
                <a:solidFill>
                  <a:srgbClr val="00B0F0"/>
                </a:solidFill>
              </a:rPr>
              <a:t>Các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thành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phần</a:t>
            </a:r>
            <a:endParaRPr lang="en-US" dirty="0">
              <a:solidFill>
                <a:srgbClr val="00B0F0"/>
              </a:solidFill>
            </a:endParaRPr>
          </a:p>
          <a:p>
            <a:pPr marL="0" algn="just">
              <a:buClr>
                <a:srgbClr val="00B0F0"/>
              </a:buClr>
              <a:buNone/>
            </a:pPr>
            <a:endParaRPr lang="en-US" dirty="0"/>
          </a:p>
          <a:p>
            <a:pPr marL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209801"/>
          <a:ext cx="8305800" cy="445535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2602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 err="1"/>
                        <a:t>Vật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lý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Cấu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trúc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vật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lý</a:t>
                      </a:r>
                      <a:r>
                        <a:rPr lang="en-US" sz="1600" b="0" baseline="0" dirty="0"/>
                        <a:t> CSDL (DBMS)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Hệ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thống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phần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mềm</a:t>
                      </a:r>
                      <a:r>
                        <a:rPr lang="en-US" sz="1600" b="0" baseline="0" dirty="0"/>
                        <a:t> (</a:t>
                      </a:r>
                      <a:r>
                        <a:rPr lang="en-US" sz="1600" b="0" baseline="0" dirty="0" err="1"/>
                        <a:t>thiết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kế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lập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trình</a:t>
                      </a:r>
                      <a:r>
                        <a:rPr lang="en-US" sz="1600" b="0" baseline="0" dirty="0"/>
                        <a:t>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Lập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trình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viên</a:t>
                      </a:r>
                      <a:endParaRPr lang="en-US" sz="1600" b="0" baseline="0" dirty="0"/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Chuyên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viên</a:t>
                      </a:r>
                      <a:r>
                        <a:rPr lang="en-US" sz="1600" b="0" baseline="0" dirty="0"/>
                        <a:t> HTTT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Đối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tượng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khai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thác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Cấu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hình</a:t>
                      </a:r>
                      <a:endParaRPr lang="en-US" sz="1600" b="0" dirty="0"/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Hiệu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máy</a:t>
                      </a:r>
                      <a:endParaRPr lang="en-US" sz="1600" b="0" dirty="0"/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="0" dirty="0"/>
                        <a:t> Model</a:t>
                      </a:r>
                    </a:p>
                    <a:p>
                      <a:pPr>
                        <a:buFontTx/>
                        <a:buNone/>
                      </a:pP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Cấu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hình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mạng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cụ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thể</a:t>
                      </a:r>
                      <a:endParaRPr lang="en-US" sz="1600" b="0" baseline="0" dirty="0"/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Giao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thức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kết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nối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92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 err="1"/>
                        <a:t>Tổ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chức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Mô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hình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quan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hệ</a:t>
                      </a:r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Mô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hình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tổ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chức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xử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lý</a:t>
                      </a:r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Chuyên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viên</a:t>
                      </a:r>
                      <a:r>
                        <a:rPr lang="en-US" sz="1600" b="0" baseline="0" dirty="0"/>
                        <a:t> HTTT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Đối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tượng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khai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thác</a:t>
                      </a:r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Kiến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trúc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phần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cứng</a:t>
                      </a:r>
                      <a:endParaRPr lang="en-US" sz="1600" baseline="0" dirty="0"/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số</a:t>
                      </a:r>
                      <a:r>
                        <a:rPr lang="en-US" sz="1600" baseline="0" dirty="0"/>
                        <a:t> server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số</a:t>
                      </a:r>
                      <a:r>
                        <a:rPr lang="en-US" sz="1600" baseline="0" dirty="0"/>
                        <a:t> client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thiết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bị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ngoại</a:t>
                      </a:r>
                      <a:r>
                        <a:rPr lang="en-US" sz="1600" baseline="0" dirty="0"/>
                        <a:t> vi</a:t>
                      </a:r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Kiến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trúc</a:t>
                      </a:r>
                      <a:r>
                        <a:rPr lang="en-US" sz="1600" baseline="0" dirty="0"/>
                        <a:t>, </a:t>
                      </a:r>
                      <a:r>
                        <a:rPr lang="en-US" sz="1600" baseline="0" dirty="0" err="1"/>
                        <a:t>chủng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loại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mạng</a:t>
                      </a:r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0754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 err="1"/>
                        <a:t>Quan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niệm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Mô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hình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quan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niệm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dữ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liệu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Mô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hình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quan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niệm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xử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lý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Người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tổ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chức</a:t>
                      </a:r>
                      <a:endParaRPr lang="en-US" sz="1600" baseline="0" dirty="0"/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Người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sử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dụng</a:t>
                      </a:r>
                      <a:endParaRPr lang="en-US" sz="1600" baseline="0" dirty="0"/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Chuyên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viên</a:t>
                      </a:r>
                      <a:r>
                        <a:rPr lang="en-US" sz="1600" baseline="0" dirty="0"/>
                        <a:t> HTTT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896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Dữ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liệu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Xử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lý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Con </a:t>
                      </a:r>
                      <a:r>
                        <a:rPr lang="en-US" sz="1600" b="1" dirty="0" err="1"/>
                        <a:t>người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Bộ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xử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lý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Truyền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thông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096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1.2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hướng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tiếp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cận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HTTT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763000" cy="51816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1.2.6 </a:t>
            </a:r>
            <a:r>
              <a:rPr lang="en-US" dirty="0" err="1">
                <a:solidFill>
                  <a:srgbClr val="00B0F0"/>
                </a:solidFill>
              </a:rPr>
              <a:t>Các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mức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nhận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thức</a:t>
            </a:r>
            <a:r>
              <a:rPr lang="en-US" dirty="0">
                <a:solidFill>
                  <a:srgbClr val="00B0F0"/>
                </a:solidFill>
              </a:rPr>
              <a:t> – </a:t>
            </a:r>
            <a:r>
              <a:rPr lang="en-US" dirty="0" err="1">
                <a:solidFill>
                  <a:srgbClr val="00B0F0"/>
                </a:solidFill>
              </a:rPr>
              <a:t>Các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bước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phát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triển</a:t>
            </a:r>
            <a:endParaRPr lang="en-US" dirty="0">
              <a:solidFill>
                <a:srgbClr val="00B0F0"/>
              </a:solidFill>
            </a:endParaRPr>
          </a:p>
          <a:p>
            <a:pPr marL="0" algn="just">
              <a:buClr>
                <a:srgbClr val="00B0F0"/>
              </a:buClr>
              <a:buNone/>
            </a:pPr>
            <a:endParaRPr lang="en-US" dirty="0"/>
          </a:p>
          <a:p>
            <a:pPr marL="0" algn="just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6549" t="34454" r="36720" b="11860"/>
          <a:stretch>
            <a:fillRect/>
          </a:stretch>
        </p:blipFill>
        <p:spPr bwMode="auto">
          <a:xfrm>
            <a:off x="533400" y="2182483"/>
            <a:ext cx="8153400" cy="44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096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1.2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hướng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tiếp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cận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HTTT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763000" cy="51816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1.2.7 </a:t>
            </a:r>
            <a:r>
              <a:rPr lang="en-US" dirty="0" err="1">
                <a:solidFill>
                  <a:srgbClr val="00B0F0"/>
                </a:solidFill>
              </a:rPr>
              <a:t>Các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mức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thành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phần</a:t>
            </a:r>
            <a:r>
              <a:rPr lang="en-US" dirty="0">
                <a:solidFill>
                  <a:srgbClr val="00B0F0"/>
                </a:solidFill>
              </a:rPr>
              <a:t> – </a:t>
            </a:r>
            <a:r>
              <a:rPr lang="en-US" dirty="0" err="1">
                <a:solidFill>
                  <a:srgbClr val="00B0F0"/>
                </a:solidFill>
              </a:rPr>
              <a:t>Các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bước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phát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triển</a:t>
            </a:r>
            <a:endParaRPr lang="en-US" dirty="0">
              <a:solidFill>
                <a:srgbClr val="00B0F0"/>
              </a:solidFill>
            </a:endParaRPr>
          </a:p>
          <a:p>
            <a:pPr marL="0" algn="just">
              <a:buClr>
                <a:srgbClr val="00B0F0"/>
              </a:buClr>
              <a:buNone/>
            </a:pPr>
            <a:endParaRPr lang="en-US" dirty="0"/>
          </a:p>
          <a:p>
            <a:pPr marL="0" algn="just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l="6547" t="28387" r="36811" b="11987"/>
          <a:stretch>
            <a:fillRect/>
          </a:stretch>
        </p:blipFill>
        <p:spPr bwMode="auto">
          <a:xfrm>
            <a:off x="457200" y="2209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niệm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HTTT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1.1.1 </a:t>
            </a:r>
            <a:r>
              <a:rPr lang="en-US" dirty="0" err="1">
                <a:solidFill>
                  <a:srgbClr val="00B0F0"/>
                </a:solidFill>
              </a:rPr>
              <a:t>Hệ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thống</a:t>
            </a:r>
            <a:endParaRPr lang="en-US" dirty="0">
              <a:solidFill>
                <a:srgbClr val="00B0F0"/>
              </a:solidFill>
            </a:endParaRPr>
          </a:p>
          <a:p>
            <a:pPr marL="0" algn="just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</a:p>
          <a:p>
            <a:pPr marL="0" algn="just">
              <a:buNone/>
            </a:pPr>
            <a:r>
              <a:rPr lang="en-US" dirty="0">
                <a:solidFill>
                  <a:srgbClr val="00B0F0"/>
                </a:solidFill>
              </a:rPr>
              <a:t>1.1.2 </a:t>
            </a:r>
            <a:r>
              <a:rPr lang="en-US" dirty="0" err="1">
                <a:solidFill>
                  <a:srgbClr val="00B0F0"/>
                </a:solidFill>
              </a:rPr>
              <a:t>Hệ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thống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tổ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chức</a:t>
            </a:r>
            <a:endParaRPr lang="en-US" dirty="0">
              <a:solidFill>
                <a:srgbClr val="00B0F0"/>
              </a:solidFill>
            </a:endParaRPr>
          </a:p>
          <a:p>
            <a:pPr marL="0" algn="just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</a:t>
            </a:r>
          </a:p>
          <a:p>
            <a:pPr marL="0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niệm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HTTT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1.1.3 </a:t>
            </a:r>
            <a:r>
              <a:rPr lang="en-US" dirty="0" err="1">
                <a:solidFill>
                  <a:srgbClr val="00B0F0"/>
                </a:solidFill>
              </a:rPr>
              <a:t>Môi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trường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hệ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thống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tổ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chức</a:t>
            </a:r>
            <a:endParaRPr lang="en-US" dirty="0">
              <a:solidFill>
                <a:srgbClr val="00B0F0"/>
              </a:solidFill>
            </a:endParaRPr>
          </a:p>
          <a:p>
            <a:pPr marL="0" algn="just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.</a:t>
            </a:r>
          </a:p>
          <a:p>
            <a:pPr marL="0" algn="just">
              <a:buNone/>
            </a:pPr>
            <a:r>
              <a:rPr lang="en-US" dirty="0">
                <a:solidFill>
                  <a:srgbClr val="00B0F0"/>
                </a:solidFill>
              </a:rPr>
              <a:t>1.1.4 </a:t>
            </a:r>
            <a:r>
              <a:rPr lang="en-US" dirty="0" err="1">
                <a:solidFill>
                  <a:srgbClr val="00B0F0"/>
                </a:solidFill>
              </a:rPr>
              <a:t>Hệ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thống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quản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lý</a:t>
            </a:r>
            <a:endParaRPr lang="en-US" dirty="0">
              <a:solidFill>
                <a:srgbClr val="00B0F0"/>
              </a:solidFill>
            </a:endParaRPr>
          </a:p>
          <a:p>
            <a:pPr marL="0" algn="just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,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.</a:t>
            </a:r>
          </a:p>
          <a:p>
            <a:pPr marL="0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niệm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HTTT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1.1.5 </a:t>
            </a:r>
            <a:r>
              <a:rPr lang="en-US" dirty="0" err="1">
                <a:solidFill>
                  <a:srgbClr val="00B0F0"/>
                </a:solidFill>
              </a:rPr>
              <a:t>Thông</a:t>
            </a:r>
            <a:r>
              <a:rPr lang="en-US" dirty="0">
                <a:solidFill>
                  <a:srgbClr val="00B0F0"/>
                </a:solidFill>
              </a:rPr>
              <a:t> tin &amp; </a:t>
            </a:r>
            <a:r>
              <a:rPr lang="en-US" dirty="0" err="1">
                <a:solidFill>
                  <a:srgbClr val="00B0F0"/>
                </a:solidFill>
              </a:rPr>
              <a:t>dữ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liệu</a:t>
            </a:r>
            <a:endParaRPr lang="en-US" dirty="0">
              <a:solidFill>
                <a:srgbClr val="00B0F0"/>
              </a:solidFill>
            </a:endParaRPr>
          </a:p>
          <a:p>
            <a:pPr marL="0" algn="just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algn="just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algn="just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algn="just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algn="just">
              <a:buNone/>
            </a:pPr>
            <a:r>
              <a:rPr lang="en-US" dirty="0">
                <a:solidFill>
                  <a:srgbClr val="00B0F0"/>
                </a:solidFill>
              </a:rPr>
              <a:t>1.1.6 </a:t>
            </a:r>
            <a:r>
              <a:rPr lang="en-US" dirty="0" err="1">
                <a:solidFill>
                  <a:srgbClr val="00B0F0"/>
                </a:solidFill>
              </a:rPr>
              <a:t>Hệ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thống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thông</a:t>
            </a:r>
            <a:r>
              <a:rPr lang="en-US" dirty="0">
                <a:solidFill>
                  <a:srgbClr val="00B0F0"/>
                </a:solidFill>
              </a:rPr>
              <a:t> tin </a:t>
            </a:r>
          </a:p>
          <a:p>
            <a:pPr marL="0" algn="just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dirty="0"/>
              <a:t>hệ thống bao gồm các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vi-VN" dirty="0"/>
              <a:t> có quan hệ với nhau cùng làm nhiệm vụ thu thập, xử lý, lưu trữ</a:t>
            </a:r>
            <a:r>
              <a:rPr lang="en-US" dirty="0"/>
              <a:t>,</a:t>
            </a:r>
            <a:r>
              <a:rPr lang="vi-VN" dirty="0"/>
              <a:t> phân phối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tin </a:t>
            </a:r>
            <a:r>
              <a:rPr lang="vi-VN" dirty="0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liệu</a:t>
            </a:r>
            <a:r>
              <a:rPr lang="en-US" dirty="0"/>
              <a:t>,</a:t>
            </a:r>
            <a:r>
              <a:rPr lang="vi-VN" dirty="0"/>
              <a:t> cung cấp một cơ chế phản hồi để đạt được mục tiêu đ</a:t>
            </a:r>
            <a:r>
              <a:rPr lang="en-US" dirty="0"/>
              <a:t>ề </a:t>
            </a:r>
            <a:r>
              <a:rPr lang="en-US" dirty="0" err="1"/>
              <a:t>ra</a:t>
            </a:r>
            <a:r>
              <a:rPr lang="en-US" dirty="0"/>
              <a:t>.</a:t>
            </a:r>
          </a:p>
          <a:p>
            <a:pPr marL="0" algn="just">
              <a:buNone/>
            </a:pP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1371600" y="2362200"/>
            <a:ext cx="1828800" cy="1295400"/>
          </a:xfrm>
          <a:prstGeom prst="irregularSeal1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Notched Right Arrow 4"/>
          <p:cNvSpPr/>
          <p:nvPr/>
        </p:nvSpPr>
        <p:spPr>
          <a:xfrm>
            <a:off x="3505200" y="2895600"/>
            <a:ext cx="609600" cy="304800"/>
          </a:xfrm>
          <a:prstGeom prst="notched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19600" y="2667000"/>
            <a:ext cx="1371600" cy="914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8" name="Notched Right Arrow 7"/>
          <p:cNvSpPr/>
          <p:nvPr/>
        </p:nvSpPr>
        <p:spPr>
          <a:xfrm>
            <a:off x="6019800" y="2971800"/>
            <a:ext cx="609600" cy="304800"/>
          </a:xfrm>
          <a:prstGeom prst="notched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ocument 9"/>
          <p:cNvSpPr/>
          <p:nvPr/>
        </p:nvSpPr>
        <p:spPr>
          <a:xfrm>
            <a:off x="7010400" y="2743200"/>
            <a:ext cx="1219200" cy="762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niệm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HTTT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1.1.7 </a:t>
            </a:r>
            <a:r>
              <a:rPr lang="en-US" dirty="0" err="1">
                <a:solidFill>
                  <a:srgbClr val="00B0F0"/>
                </a:solidFill>
              </a:rPr>
              <a:t>Các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hệ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thống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thông</a:t>
            </a:r>
            <a:r>
              <a:rPr lang="en-US" dirty="0">
                <a:solidFill>
                  <a:srgbClr val="00B0F0"/>
                </a:solidFill>
              </a:rPr>
              <a:t> tin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/>
              <a:t>HTTT </a:t>
            </a:r>
            <a:r>
              <a:rPr lang="en-US" dirty="0" err="1"/>
              <a:t>hổ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</a:t>
            </a:r>
            <a:r>
              <a:rPr lang="en-US" dirty="0" err="1"/>
              <a:t>Dicision</a:t>
            </a:r>
            <a:r>
              <a:rPr lang="en-US" dirty="0"/>
              <a:t> Support Systems)</a:t>
            </a:r>
          </a:p>
          <a:p>
            <a:pPr marL="0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/>
              <a:t>HTTT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(Management  Information Systems)</a:t>
            </a:r>
          </a:p>
          <a:p>
            <a:pPr marL="0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/>
              <a:t> HTTT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(Transaction Processing Systems)</a:t>
            </a:r>
          </a:p>
          <a:p>
            <a:pPr marL="0">
              <a:buFont typeface="Wingdings" pitchFamily="2" charset="2"/>
              <a:buChar char="Ø"/>
            </a:pP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4953000" y="2362200"/>
          <a:ext cx="4038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niệm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HTTT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1.1.8 </a:t>
            </a:r>
            <a:r>
              <a:rPr lang="en-US" dirty="0" err="1">
                <a:solidFill>
                  <a:srgbClr val="00B0F0"/>
                </a:solidFill>
              </a:rPr>
              <a:t>Nhiệm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vụ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và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vai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trò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của</a:t>
            </a:r>
            <a:r>
              <a:rPr lang="en-US" dirty="0">
                <a:solidFill>
                  <a:srgbClr val="00B0F0"/>
                </a:solidFill>
              </a:rPr>
              <a:t> HTTT</a:t>
            </a:r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HTTT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HTTT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marL="0" algn="just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5400" y="4572000"/>
            <a:ext cx="1447800" cy="158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95400" y="5029200"/>
            <a:ext cx="1447800" cy="158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743200" y="4343400"/>
            <a:ext cx="2057400" cy="1066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00600" y="4572000"/>
            <a:ext cx="1447800" cy="158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00600" y="5029200"/>
            <a:ext cx="1447800" cy="158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 flipV="1">
            <a:off x="2133600" y="5040086"/>
            <a:ext cx="3278188" cy="914400"/>
          </a:xfrm>
          <a:prstGeom prst="bentConnector3">
            <a:avLst>
              <a:gd name="adj1" fmla="val 522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1676400" y="5486400"/>
            <a:ext cx="914400" cy="15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4572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81600" y="457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0400" y="59436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niệm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HTTT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1.1.8 </a:t>
            </a:r>
            <a:r>
              <a:rPr lang="en-US" dirty="0" err="1">
                <a:solidFill>
                  <a:srgbClr val="00B0F0"/>
                </a:solidFill>
              </a:rPr>
              <a:t>Nhiệm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vụ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và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vai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trò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của</a:t>
            </a:r>
            <a:r>
              <a:rPr lang="en-US" dirty="0">
                <a:solidFill>
                  <a:srgbClr val="00B0F0"/>
                </a:solidFill>
              </a:rPr>
              <a:t> HTTT</a:t>
            </a:r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,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,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con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con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.</a:t>
            </a:r>
          </a:p>
          <a:p>
            <a:pPr marL="0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1.2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hướng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tiếp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cận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HTTT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1.2.1 HTTT </a:t>
            </a:r>
            <a:r>
              <a:rPr lang="en-US" dirty="0" err="1">
                <a:solidFill>
                  <a:srgbClr val="00B0F0"/>
                </a:solidFill>
              </a:rPr>
              <a:t>biểu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diễn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trong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không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gian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chiều</a:t>
            </a:r>
            <a:endParaRPr lang="en-US" dirty="0">
              <a:solidFill>
                <a:srgbClr val="00B0F0"/>
              </a:solidFill>
            </a:endParaRPr>
          </a:p>
          <a:p>
            <a:pPr marL="0" algn="just"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2247106" y="3619500"/>
            <a:ext cx="2362994" cy="7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29000" y="4800600"/>
            <a:ext cx="3886200" cy="1588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1295400" y="4800600"/>
            <a:ext cx="2133600" cy="1600200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200" y="2362200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mức</a:t>
            </a:r>
            <a:r>
              <a:rPr lang="en-US" sz="2000" b="1" dirty="0"/>
              <a:t> </a:t>
            </a:r>
            <a:r>
              <a:rPr lang="en-US" sz="2000" b="1" dirty="0" err="1"/>
              <a:t>nhận</a:t>
            </a:r>
            <a:r>
              <a:rPr lang="en-US" sz="2000" b="1" dirty="0"/>
              <a:t> </a:t>
            </a:r>
            <a:r>
              <a:rPr lang="en-US" sz="2000" b="1" dirty="0" err="1"/>
              <a:t>thức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57927" y="4267200"/>
            <a:ext cx="2109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thành</a:t>
            </a:r>
            <a:r>
              <a:rPr lang="en-US" sz="2000" b="1" dirty="0"/>
              <a:t> </a:t>
            </a:r>
            <a:r>
              <a:rPr lang="en-US" sz="2000" b="1" dirty="0" err="1"/>
              <a:t>phần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6381690"/>
            <a:ext cx="2632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bước</a:t>
            </a:r>
            <a:r>
              <a:rPr lang="en-US" sz="2000" b="1" dirty="0"/>
              <a:t> </a:t>
            </a:r>
            <a:r>
              <a:rPr lang="en-US" sz="2000" b="1" dirty="0" err="1"/>
              <a:t>phát</a:t>
            </a:r>
            <a:r>
              <a:rPr lang="en-US" sz="2000" b="1" dirty="0"/>
              <a:t> </a:t>
            </a:r>
            <a:r>
              <a:rPr lang="en-US" sz="2000" b="1" dirty="0" err="1"/>
              <a:t>triển</a:t>
            </a:r>
            <a:endParaRPr lang="en-US" sz="2000" b="1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962400" y="4800600"/>
            <a:ext cx="152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571206" y="4799806"/>
            <a:ext cx="152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180806" y="4799806"/>
            <a:ext cx="152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866606" y="4799806"/>
            <a:ext cx="152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552406" y="4799806"/>
            <a:ext cx="152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23461" y="5029200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Dữ</a:t>
            </a:r>
            <a:endParaRPr lang="en-US" dirty="0"/>
          </a:p>
          <a:p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84357" y="502920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Xử</a:t>
            </a:r>
            <a:endParaRPr lang="en-US" dirty="0"/>
          </a:p>
          <a:p>
            <a:r>
              <a:rPr lang="en-US" dirty="0" err="1"/>
              <a:t>lý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5029200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Máy</a:t>
            </a:r>
            <a:endParaRPr lang="en-US" dirty="0"/>
          </a:p>
          <a:p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5029200"/>
            <a:ext cx="79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</a:t>
            </a:r>
          </a:p>
          <a:p>
            <a:r>
              <a:rPr lang="en-US" dirty="0" err="1"/>
              <a:t>người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502920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Truyền</a:t>
            </a:r>
            <a:endParaRPr lang="en-US" dirty="0"/>
          </a:p>
          <a:p>
            <a:r>
              <a:rPr lang="en-US" dirty="0" err="1"/>
              <a:t>thông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352800" y="4267200"/>
            <a:ext cx="152400" cy="15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52800" y="3733800"/>
            <a:ext cx="152400" cy="15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52800" y="3200400"/>
            <a:ext cx="152400" cy="15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81400" y="4050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Quan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niệm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81400" y="3505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Tổ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chức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81400" y="2971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Vật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lý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16200000" flipH="1">
            <a:off x="2971800" y="5029200"/>
            <a:ext cx="152400" cy="1524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2590800" y="5334000"/>
            <a:ext cx="152400" cy="1524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2209800" y="5638800"/>
            <a:ext cx="152400" cy="1524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370260">
            <a:off x="1586588" y="43266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370260">
            <a:off x="789619" y="444246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2370260">
            <a:off x="63175" y="4631861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rot="16200000" flipH="1">
            <a:off x="1828800" y="5943600"/>
            <a:ext cx="152400" cy="1524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2370260">
            <a:off x="164568" y="51052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</a:p>
        </p:txBody>
      </p:sp>
      <p:sp>
        <p:nvSpPr>
          <p:cNvPr id="46" name="TextBox 45"/>
          <p:cNvSpPr txBox="1"/>
          <p:nvPr/>
        </p:nvSpPr>
        <p:spPr>
          <a:xfrm rot="2370260">
            <a:off x="1045971" y="569336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2" grpId="0"/>
      <p:bldP spid="23" grpId="0"/>
      <p:bldP spid="24" grpId="0"/>
      <p:bldP spid="25" grpId="0"/>
      <p:bldP spid="27" grpId="0"/>
      <p:bldP spid="33" grpId="0"/>
      <p:bldP spid="34" grpId="0"/>
      <p:bldP spid="35" grpId="0"/>
      <p:bldP spid="41" grpId="0"/>
      <p:bldP spid="42" grpId="0"/>
      <p:bldP spid="43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096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1.2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hướng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tiếp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cận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HTTT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334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1.2.2 </a:t>
            </a:r>
            <a:r>
              <a:rPr lang="en-US" dirty="0" err="1">
                <a:solidFill>
                  <a:srgbClr val="00B0F0"/>
                </a:solidFill>
              </a:rPr>
              <a:t>Ba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mức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nhận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thức</a:t>
            </a:r>
            <a:endParaRPr lang="en-US" dirty="0">
              <a:solidFill>
                <a:srgbClr val="00B0F0"/>
              </a:solidFill>
            </a:endParaRPr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FFFF00"/>
                </a:solidFill>
              </a:rPr>
              <a:t>Mức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quan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niệm</a:t>
            </a:r>
            <a:endParaRPr lang="en-US" dirty="0"/>
          </a:p>
          <a:p>
            <a:pPr marL="274320">
              <a:buClr>
                <a:srgbClr val="00B0F0"/>
              </a:buClr>
              <a:buNone/>
            </a:pPr>
            <a:r>
              <a:rPr lang="en-US" dirty="0"/>
              <a:t>		-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HTTT ở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 marL="274320">
              <a:buClr>
                <a:srgbClr val="00B0F0"/>
              </a:buClr>
              <a:buNone/>
            </a:pPr>
            <a:r>
              <a:rPr lang="en-US" dirty="0"/>
              <a:t>		-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pPr marL="274320">
              <a:buClr>
                <a:srgbClr val="00B0F0"/>
              </a:buClr>
              <a:buNone/>
            </a:pPr>
            <a:r>
              <a:rPr lang="en-US" dirty="0"/>
              <a:t>		-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“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?”</a:t>
            </a:r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FFFF00"/>
                </a:solidFill>
              </a:rPr>
              <a:t>Mức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tổ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chức</a:t>
            </a:r>
            <a:r>
              <a:rPr lang="en-US" dirty="0">
                <a:solidFill>
                  <a:srgbClr val="FFFF00"/>
                </a:solidFill>
              </a:rPr>
              <a:t> (logic)</a:t>
            </a:r>
          </a:p>
          <a:p>
            <a:pPr marL="0" algn="just">
              <a:buClr>
                <a:srgbClr val="00B0F0"/>
              </a:buClr>
              <a:buNone/>
            </a:pPr>
            <a:r>
              <a:rPr lang="en-US" dirty="0"/>
              <a:t>	-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DL </a:t>
            </a:r>
            <a:r>
              <a:rPr lang="en-US" dirty="0" err="1"/>
              <a:t>và</a:t>
            </a:r>
            <a:r>
              <a:rPr lang="en-US" dirty="0"/>
              <a:t> XL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XL</a:t>
            </a:r>
          </a:p>
          <a:p>
            <a:pPr marL="0" algn="just">
              <a:buClr>
                <a:srgbClr val="00B0F0"/>
              </a:buClr>
              <a:buNone/>
            </a:pPr>
            <a:r>
              <a:rPr lang="en-US" dirty="0"/>
              <a:t>	-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“</a:t>
            </a:r>
            <a:r>
              <a:rPr lang="en-US" dirty="0" err="1"/>
              <a:t>ai</a:t>
            </a:r>
            <a:r>
              <a:rPr lang="en-US" dirty="0"/>
              <a:t> ? ở </a:t>
            </a:r>
            <a:r>
              <a:rPr lang="en-US" dirty="0" err="1"/>
              <a:t>đâu</a:t>
            </a:r>
            <a:r>
              <a:rPr lang="en-US" dirty="0"/>
              <a:t> ?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?”</a:t>
            </a:r>
          </a:p>
          <a:p>
            <a:pPr marL="0" algn="just">
              <a:buClr>
                <a:srgbClr val="00B0F0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FFFF00"/>
                </a:solidFill>
              </a:rPr>
              <a:t>Mức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vật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lý</a:t>
            </a:r>
            <a:endParaRPr lang="en-US" dirty="0">
              <a:solidFill>
                <a:srgbClr val="FFFF00"/>
              </a:solidFill>
            </a:endParaRPr>
          </a:p>
          <a:p>
            <a:pPr marL="0" algn="just">
              <a:buClr>
                <a:srgbClr val="00B0F0"/>
              </a:buClr>
              <a:buNone/>
            </a:pPr>
            <a:r>
              <a:rPr lang="en-US" dirty="0"/>
              <a:t>	-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…</a:t>
            </a:r>
          </a:p>
          <a:p>
            <a:pPr marL="0" algn="just">
              <a:buClr>
                <a:srgbClr val="00B0F0"/>
              </a:buClr>
              <a:buNone/>
            </a:pPr>
            <a:r>
              <a:rPr lang="en-US" dirty="0"/>
              <a:t>	-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“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?”</a:t>
            </a:r>
          </a:p>
          <a:p>
            <a:pPr marL="0" algn="just">
              <a:buClr>
                <a:srgbClr val="00B0F0"/>
              </a:buClr>
              <a:buNone/>
            </a:pPr>
            <a:endParaRPr lang="en-US" dirty="0"/>
          </a:p>
          <a:p>
            <a:pPr marL="0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Chương 1_PTTKHT</Template>
  <TotalTime>0</TotalTime>
  <Words>1093</Words>
  <Application>Microsoft Office PowerPoint</Application>
  <PresentationFormat>On-screen Show (4:3)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Franklin Gothic Book</vt:lpstr>
      <vt:lpstr>Wingdings</vt:lpstr>
      <vt:lpstr>Wingdings 2</vt:lpstr>
      <vt:lpstr>Technic</vt:lpstr>
      <vt:lpstr>Chương 1  Tổng quan về Hệ thống thông tin</vt:lpstr>
      <vt:lpstr>1.1 Các khái niệm về HTTT</vt:lpstr>
      <vt:lpstr>1.1 Các khái niệm về HTTT</vt:lpstr>
      <vt:lpstr>1.1 Các khái niệm về HTTT</vt:lpstr>
      <vt:lpstr>1.1 Các khái niệm về HTTT</vt:lpstr>
      <vt:lpstr>1.1 Các khái niệm về HTTT</vt:lpstr>
      <vt:lpstr>1.1 Các khái niệm về HTTT</vt:lpstr>
      <vt:lpstr>1.2 Các hướng tiếp cận khi phân tích thiết kế HTTT</vt:lpstr>
      <vt:lpstr>1.2 Các hướng tiếp cận khi phân tích thiết kế HTTT</vt:lpstr>
      <vt:lpstr>1.2 Các hướng tiếp cận khi phân tích thiết kế HTTT</vt:lpstr>
      <vt:lpstr>1.2 Các hướng tiếp cận khi phân tích thiết kế HTTT</vt:lpstr>
      <vt:lpstr>1.2 Các hướng tiếp cận khi phân tích thiết kế HTTT</vt:lpstr>
      <vt:lpstr>1.2 Các hướng tiếp cận khi phân tích thiết kế HTTT</vt:lpstr>
      <vt:lpstr>1.2 Các hướng tiếp cận khi phân tích thiết kế HTTT</vt:lpstr>
      <vt:lpstr>1.2 Các hướng tiếp cận khi phân tích thiết kế HTTT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  Tổng quan về Hệ thống thông tin</dc:title>
  <dc:creator>cho tao</dc:creator>
  <cp:lastModifiedBy>cho tao</cp:lastModifiedBy>
  <cp:revision>1</cp:revision>
  <dcterms:created xsi:type="dcterms:W3CDTF">2023-03-10T02:12:27Z</dcterms:created>
  <dcterms:modified xsi:type="dcterms:W3CDTF">2023-03-10T02:13:09Z</dcterms:modified>
</cp:coreProperties>
</file>